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1"/>
  </p:notesMasterIdLst>
  <p:sldIdLst>
    <p:sldId id="323" r:id="rId5"/>
    <p:sldId id="257" r:id="rId6"/>
    <p:sldId id="263" r:id="rId7"/>
    <p:sldId id="284" r:id="rId8"/>
    <p:sldId id="265" r:id="rId9"/>
    <p:sldId id="266" r:id="rId10"/>
    <p:sldId id="285" r:id="rId11"/>
    <p:sldId id="296" r:id="rId12"/>
    <p:sldId id="312" r:id="rId13"/>
    <p:sldId id="313" r:id="rId14"/>
    <p:sldId id="314" r:id="rId15"/>
    <p:sldId id="315" r:id="rId16"/>
    <p:sldId id="316" r:id="rId17"/>
    <p:sldId id="317" r:id="rId18"/>
    <p:sldId id="318" r:id="rId19"/>
    <p:sldId id="319" r:id="rId20"/>
    <p:sldId id="297" r:id="rId21"/>
    <p:sldId id="268" r:id="rId22"/>
    <p:sldId id="278" r:id="rId23"/>
    <p:sldId id="279" r:id="rId24"/>
    <p:sldId id="321" r:id="rId25"/>
    <p:sldId id="304" r:id="rId26"/>
    <p:sldId id="259" r:id="rId27"/>
    <p:sldId id="305" r:id="rId28"/>
    <p:sldId id="286" r:id="rId29"/>
    <p:sldId id="287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" userDrawn="1">
          <p15:clr>
            <a:srgbClr val="A4A3A4"/>
          </p15:clr>
        </p15:guide>
        <p15:guide id="2" pos="36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A0E3"/>
    <a:srgbClr val="102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19"/>
    <p:restoredTop sz="96327"/>
  </p:normalViewPr>
  <p:slideViewPr>
    <p:cSldViewPr snapToGrid="0">
      <p:cViewPr varScale="1">
        <p:scale>
          <a:sx n="122" d="100"/>
          <a:sy n="122" d="100"/>
        </p:scale>
        <p:origin x="426" y="90"/>
      </p:cViewPr>
      <p:guideLst>
        <p:guide orient="horz" pos="312"/>
        <p:guide pos="364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E3D9B-55F6-3845-A687-D71E28B9CFB5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C3214-2C6F-5E4A-A72C-CAF5B0E98F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4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7C3214-2C6F-5E4A-A72C-CAF5B0E98F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58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24BA39-EEDE-2941-95D2-23D31CAE491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8409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24BA39-EEDE-2941-95D2-23D31CAE491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62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31CA8E-538D-C94D-9D47-2CD310751B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4380273-5BB9-584B-9749-7FCDD9111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25F5231-7FD0-C44F-9DCF-3C60A7337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C77F046-D0E8-4346-BDD8-6FB25E34C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F7E4F0-7A3E-B248-95F3-74729529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100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E6E76B-887D-0549-A3A7-FA011C00E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C476D95E-AFE1-FD49-B748-A5D1483519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BB4F8BA-264D-A344-A2B4-EB1981BAC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F349199-F22E-034C-9BC9-8BCFF5193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F63892A-FF16-7D4B-BA13-C5458DB17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57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853370B-249B-7742-9A79-31E1DD01B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6C23452-B0F8-5942-8BAF-3CAC972710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BB5832-E397-8B4F-9DB8-FD2A542FA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6CCA9D9-6587-2F48-AF10-6AE6847CB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8D286BF-2061-B148-AE30-59E19DAED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89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3CA62A0-D89F-DA4E-A18B-8C6D7956B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73872B-7C84-A744-B917-09B955EA1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66D6759-213F-984F-B870-EE62B5FA2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2BB981-1608-2F43-9AD5-FC7E9408A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673284D-C3FA-2A4B-8B9F-3C8EA7268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32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011901-FA33-AE4B-B6A8-6EC801953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161A1F4-41BC-D54E-9CDD-8D761F8FBD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CFF8C11-3DEB-5D46-8797-3ECB580DD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2C10F3E-5F8D-E54F-B021-138D84B73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594CC4F-BED0-DE4B-B0E4-3D917DAE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46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33B8E2-C5B8-CF40-99E4-32CD82234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E84FC79-2134-4540-97D2-C82A6CE343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18B4D10-F93C-5C45-9C5D-2857AC1C8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0E05B82-DD22-C14B-A6C2-7CD18D5107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4BF366B-7A62-1F4C-BA7D-A134CA4F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6715162-EAD1-E349-B74A-6EB79A5DF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83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2FB2F9-7AE5-2448-A5D4-75AFC155D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8CE6318-CC42-C74D-90AD-1C9C83EDD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3250048-0953-4042-8596-5E9E9DEE2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6BDBA9C5-B8EF-6947-A941-4D7D637746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2D3DC73-4B07-3A42-AFDC-347874A75A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FFEAE7E5-7F58-FB4E-84FC-398D0CA742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AFC26FF3-9F0F-AD48-9052-3575073EF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4D21B6EF-7527-1C43-A2C9-3EF88546C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73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4E06535-FE4E-CF4B-BCCD-2688245FB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462968-F1E8-614E-ACBD-C50F17EAA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8674D8C2-D41E-254F-9012-01AC75935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08F30E23-3904-A24F-B126-DF5560F13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20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AE27F3B-3B4D-1848-8C87-EF8F557C8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F577A1F-2AEB-1F4A-A08A-2B73DC7B4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94B02EB-D26D-114C-B4B0-1F4759392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0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0B7E2B3-10A3-D94E-8B37-22DB08866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29BD726-B6A6-B240-9637-78183B43E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C0B2703-6376-2C4A-A1FC-FEE8FFFFAD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524F357-BAA1-F14F-88B7-0F3450965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8A8D7C9-9515-3340-A654-BB8B4D847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AF03852-89EA-334C-8ECD-EE032301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6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23DD7E-081C-F346-A3EA-00FE9F4D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47064A3B-DB59-DD40-999F-DB12876368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D23CA57-4DE8-7248-A74E-940DB8B3C9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35D072C-D5C6-3C48-9725-73249B52B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085AA8A-3240-0245-8017-F4E1F955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9AC4C31-BE00-A14A-97F4-2AE29750B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78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28A8F65F-FE16-6247-9270-C700237A1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F0B50D4-A0F5-3F4E-98D8-ADF4E7C2C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0BCA5CA-12E4-6240-93AB-0EC1957A49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47C1D-C80A-B44E-ABE6-13E42125B237}" type="datetimeFigureOut">
              <a:rPr lang="en-US" smtClean="0"/>
              <a:t>2/2/2021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7108769-7CF2-234F-8425-E3EE70DE27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955370-97B3-C14A-97CB-E70B911709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B5E91-A719-924E-8C00-C63B46B71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70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>
            <a:extLst>
              <a:ext uri="{FF2B5EF4-FFF2-40B4-BE49-F238E27FC236}">
                <a16:creationId xmlns:a16="http://schemas.microsoft.com/office/drawing/2014/main" xmlns="" id="{D8E8BA5B-CEDA-6143-BDCE-BFD54A8939E9}"/>
              </a:ext>
            </a:extLst>
          </p:cNvPr>
          <p:cNvSpPr txBox="1">
            <a:spLocks/>
          </p:cNvSpPr>
          <p:nvPr/>
        </p:nvSpPr>
        <p:spPr>
          <a:xfrm>
            <a:off x="921325" y="3752602"/>
            <a:ext cx="10515600" cy="18365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en-US" sz="3600" i="1" dirty="0">
                <a:solidFill>
                  <a:schemeClr val="bg1"/>
                </a:solidFill>
                <a:latin typeface="Baskerville BT"/>
                <a:cs typeface="Poppins" pitchFamily="2" charset="77"/>
              </a:rPr>
              <a:t>Oedipus the King</a:t>
            </a:r>
            <a:r>
              <a:rPr lang="en-US" sz="3600" dirty="0">
                <a:solidFill>
                  <a:schemeClr val="bg1"/>
                </a:solidFill>
                <a:latin typeface="Baskerville BT"/>
                <a:cs typeface="Poppins" pitchFamily="2" charset="77"/>
              </a:rPr>
              <a:t>, </a:t>
            </a:r>
            <a:r>
              <a:rPr lang="en-US" sz="3600" dirty="0">
                <a:latin typeface="Baskerville BT" panose="02020602070506020303" pitchFamily="18" charset="0"/>
                <a:cs typeface="Poppins" pitchFamily="2" charset="77"/>
              </a:rPr>
              <a:t/>
            </a:r>
            <a:br>
              <a:rPr lang="en-US" sz="3600" dirty="0">
                <a:latin typeface="Baskerville BT" panose="02020602070506020303" pitchFamily="18" charset="0"/>
                <a:cs typeface="Poppins" pitchFamily="2" charset="77"/>
              </a:rPr>
            </a:br>
            <a:r>
              <a:rPr lang="en-US" sz="3600" dirty="0">
                <a:solidFill>
                  <a:schemeClr val="bg1"/>
                </a:solidFill>
                <a:latin typeface="Baskerville BT"/>
                <a:cs typeface="Poppins" pitchFamily="2" charset="77"/>
              </a:rPr>
              <a:t>and the First Phases of Analysis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939B7C5F-276A-8643-A1E6-43CE7527B6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14025" y="0"/>
            <a:ext cx="12192000" cy="68580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A45E049-A79B-6040-B838-AE8140393D8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3202" b="40131"/>
          <a:stretch/>
        </p:blipFill>
        <p:spPr>
          <a:xfrm>
            <a:off x="0" y="3976923"/>
            <a:ext cx="12192000" cy="45720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1724571" y="342341"/>
            <a:ext cx="8909108" cy="1470315"/>
            <a:chOff x="1724569" y="538959"/>
            <a:chExt cx="8909108" cy="1470315"/>
          </a:xfrm>
        </p:grpSpPr>
        <p:sp>
          <p:nvSpPr>
            <p:cNvPr id="14" name="Title 1">
              <a:extLst>
                <a:ext uri="{FF2B5EF4-FFF2-40B4-BE49-F238E27FC236}">
                  <a16:creationId xmlns:a16="http://schemas.microsoft.com/office/drawing/2014/main" xmlns="" id="{D34AC3AB-3945-394A-80D2-5A9358EA86B8}"/>
                </a:ext>
              </a:extLst>
            </p:cNvPr>
            <p:cNvSpPr txBox="1">
              <a:spLocks/>
            </p:cNvSpPr>
            <p:nvPr/>
          </p:nvSpPr>
          <p:spPr>
            <a:xfrm>
              <a:off x="3325222" y="827998"/>
              <a:ext cx="5707801" cy="1009261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75000" lnSpcReduction="20000"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5400" dirty="0">
                  <a:solidFill>
                    <a:schemeClr val="accent1">
                      <a:lumMod val="75000"/>
                    </a:schemeClr>
                  </a:solidFill>
                  <a:latin typeface="Franklin Gothic Demi" panose="020B0603020102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COMP 210</a:t>
              </a:r>
            </a:p>
            <a:p>
              <a:pPr algn="ctr"/>
              <a:r>
                <a:rPr lang="en-US" sz="5400" dirty="0">
                  <a:solidFill>
                    <a:schemeClr val="accent1">
                      <a:lumMod val="75000"/>
                    </a:schemeClr>
                  </a:solidFill>
                  <a:latin typeface="Franklin Gothic Demi" panose="020B0603020102020204" pitchFamily="34" charset="0"/>
                  <a:ea typeface="Open Sans Light" panose="020B0306030504020204" pitchFamily="34" charset="0"/>
                  <a:cs typeface="Open Sans Light" panose="020B0306030504020204" pitchFamily="34" charset="0"/>
                </a:rPr>
                <a:t>Data Structures</a:t>
              </a:r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xmlns="" id="{A4B59D7A-F359-8B41-953B-D9ED242D8D3C}"/>
                </a:ext>
              </a:extLst>
            </p:cNvPr>
            <p:cNvSpPr/>
            <p:nvPr/>
          </p:nvSpPr>
          <p:spPr>
            <a:xfrm>
              <a:off x="1724569" y="538959"/>
              <a:ext cx="8909108" cy="1470315"/>
            </a:xfrm>
            <a:prstGeom prst="rect">
              <a:avLst/>
            </a:prstGeom>
            <a:noFill/>
            <a:ln w="4762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18B70C97-0C13-DE4C-931C-6A5A68BB175E}"/>
              </a:ext>
            </a:extLst>
          </p:cNvPr>
          <p:cNvSpPr txBox="1">
            <a:spLocks/>
          </p:cNvSpPr>
          <p:nvPr/>
        </p:nvSpPr>
        <p:spPr>
          <a:xfrm>
            <a:off x="4037488" y="4331654"/>
            <a:ext cx="4117024" cy="10092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000" i="1" dirty="0" smtClean="0">
                <a:solidFill>
                  <a:schemeClr val="bg1">
                    <a:lumMod val="65000"/>
                  </a:schemeClr>
                </a:solidFill>
                <a:latin typeface="Arial Narrow" panose="020B060602020203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 adapted from K. Mayer-Patel, F’20 )</a:t>
            </a:r>
            <a:endParaRPr lang="en-US" sz="2000" i="1" dirty="0">
              <a:solidFill>
                <a:schemeClr val="bg1">
                  <a:lumMod val="65000"/>
                </a:schemeClr>
              </a:solidFill>
              <a:latin typeface="Arial Narrow" panose="020B060602020203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18B70C97-0C13-DE4C-931C-6A5A68BB175E}"/>
              </a:ext>
            </a:extLst>
          </p:cNvPr>
          <p:cNvSpPr txBox="1">
            <a:spLocks/>
          </p:cNvSpPr>
          <p:nvPr/>
        </p:nvSpPr>
        <p:spPr>
          <a:xfrm>
            <a:off x="3051065" y="2555216"/>
            <a:ext cx="6089870" cy="11734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latin typeface="Open Sans" panose="020B0606030504020204"/>
              </a:rPr>
              <a:t>Java Classes and Objects</a:t>
            </a:r>
            <a:endParaRPr lang="en-US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26305019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B105CA-839F-D246-AF11-4C12DDDA0FFD}"/>
              </a:ext>
            </a:extLst>
          </p:cNvPr>
          <p:cNvSpPr txBox="1"/>
          <p:nvPr/>
        </p:nvSpPr>
        <p:spPr>
          <a:xfrm>
            <a:off x="5227707" y="2876486"/>
            <a:ext cx="2955325" cy="2554545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Triangle</a:t>
            </a:r>
          </a:p>
          <a:p>
            <a:endParaRPr lang="en-US" sz="1600" u="sng" dirty="0"/>
          </a:p>
          <a:p>
            <a:r>
              <a:rPr lang="en-US" sz="1600" u="sng" dirty="0"/>
              <a:t>Name</a:t>
            </a:r>
            <a:r>
              <a:rPr lang="en-US" sz="1600" dirty="0"/>
              <a:t>	</a:t>
            </a:r>
            <a:r>
              <a:rPr lang="en-US" sz="1600" u="sng" dirty="0"/>
              <a:t>Value</a:t>
            </a:r>
          </a:p>
          <a:p>
            <a:r>
              <a:rPr lang="en-US" sz="1600" i="1" dirty="0"/>
              <a:t>this	</a:t>
            </a:r>
            <a:r>
              <a:rPr lang="en-US" sz="1600" dirty="0"/>
              <a:t>0xa123cd</a:t>
            </a:r>
            <a:endParaRPr lang="en-US" sz="1600" i="1" dirty="0"/>
          </a:p>
          <a:p>
            <a:r>
              <a:rPr lang="en-US" sz="1600" dirty="0"/>
              <a:t>x1	1.2</a:t>
            </a:r>
          </a:p>
          <a:p>
            <a:r>
              <a:rPr lang="en-US" sz="1600" dirty="0"/>
              <a:t>y1	3.4</a:t>
            </a:r>
          </a:p>
          <a:p>
            <a:r>
              <a:rPr lang="en-US" sz="1600" dirty="0"/>
              <a:t>x2	6.0</a:t>
            </a:r>
          </a:p>
          <a:p>
            <a:r>
              <a:rPr lang="en-US" sz="1600" dirty="0"/>
              <a:t>y2	5.8</a:t>
            </a:r>
          </a:p>
          <a:p>
            <a:r>
              <a:rPr lang="en-US" sz="1600" dirty="0"/>
              <a:t>x3	4.5</a:t>
            </a:r>
          </a:p>
          <a:p>
            <a:r>
              <a:rPr lang="en-US" sz="1600" dirty="0"/>
              <a:t>y3	10.2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D1BBC0-BA85-4B4D-924A-2A1A605F1990}"/>
              </a:ext>
            </a:extLst>
          </p:cNvPr>
          <p:cNvSpPr txBox="1"/>
          <p:nvPr/>
        </p:nvSpPr>
        <p:spPr>
          <a:xfrm>
            <a:off x="285916" y="2870177"/>
            <a:ext cx="4351259" cy="2800767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Triangle (double x1, double y1, </a:t>
            </a:r>
          </a:p>
          <a:p>
            <a:r>
              <a:rPr lang="en-US" sz="1600" dirty="0">
                <a:latin typeface="Courier" pitchFamily="2" charset="0"/>
              </a:rPr>
              <a:t>          double x2, double y2,</a:t>
            </a:r>
          </a:p>
          <a:p>
            <a:r>
              <a:rPr lang="en-US" sz="1600" dirty="0">
                <a:latin typeface="Courier" pitchFamily="2" charset="0"/>
              </a:rPr>
              <a:t>          double x3, double y3) {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this.ax</a:t>
            </a:r>
            <a:r>
              <a:rPr lang="en-US" sz="1600" dirty="0">
                <a:latin typeface="Courier" pitchFamily="2" charset="0"/>
              </a:rPr>
              <a:t> = x1;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this.ay</a:t>
            </a:r>
            <a:r>
              <a:rPr lang="en-US" sz="1600" dirty="0">
                <a:latin typeface="Courier" pitchFamily="2" charset="0"/>
              </a:rPr>
              <a:t> = y1;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this.bx</a:t>
            </a:r>
            <a:r>
              <a:rPr lang="en-US" sz="1600" dirty="0">
                <a:latin typeface="Courier" pitchFamily="2" charset="0"/>
              </a:rPr>
              <a:t> = x2;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this.by</a:t>
            </a:r>
            <a:r>
              <a:rPr lang="en-US" sz="1600" dirty="0">
                <a:latin typeface="Courier" pitchFamily="2" charset="0"/>
              </a:rPr>
              <a:t> = y2;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this.cx</a:t>
            </a:r>
            <a:r>
              <a:rPr lang="en-US" sz="1600" dirty="0">
                <a:latin typeface="Courier" pitchFamily="2" charset="0"/>
              </a:rPr>
              <a:t> = x3;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this.cy</a:t>
            </a:r>
            <a:r>
              <a:rPr lang="en-US" sz="1600" dirty="0">
                <a:latin typeface="Courier" pitchFamily="2" charset="0"/>
              </a:rPr>
              <a:t> = y3;</a:t>
            </a:r>
          </a:p>
          <a:p>
            <a:r>
              <a:rPr lang="en-US" sz="1600" dirty="0">
                <a:latin typeface="Courier" pitchFamily="2" charset="0"/>
              </a:rPr>
              <a:t>}</a:t>
            </a:r>
          </a:p>
          <a:p>
            <a:endParaRPr lang="en-US" sz="1600" dirty="0">
              <a:latin typeface="Courier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39974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	1.2</a:t>
            </a:r>
          </a:p>
          <a:p>
            <a:r>
              <a:rPr lang="en-US" dirty="0"/>
              <a:t>   ay:</a:t>
            </a:r>
          </a:p>
          <a:p>
            <a:r>
              <a:rPr lang="en-US" dirty="0"/>
              <a:t>   </a:t>
            </a:r>
            <a:r>
              <a:rPr lang="en-US" dirty="0" err="1"/>
              <a:t>bx</a:t>
            </a:r>
            <a:r>
              <a:rPr lang="en-US" dirty="0"/>
              <a:t>:</a:t>
            </a:r>
          </a:p>
          <a:p>
            <a:r>
              <a:rPr lang="en-US" dirty="0"/>
              <a:t>   by:</a:t>
            </a:r>
          </a:p>
          <a:p>
            <a:r>
              <a:rPr lang="en-US" dirty="0"/>
              <a:t>   cx: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xmlns="" id="{B377A4D2-292F-DF45-81F5-118EA0E00654}"/>
              </a:ext>
            </a:extLst>
          </p:cNvPr>
          <p:cNvSpPr/>
          <p:nvPr/>
        </p:nvSpPr>
        <p:spPr>
          <a:xfrm>
            <a:off x="285915" y="3911442"/>
            <a:ext cx="40069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962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B105CA-839F-D246-AF11-4C12DDDA0FFD}"/>
              </a:ext>
            </a:extLst>
          </p:cNvPr>
          <p:cNvSpPr txBox="1"/>
          <p:nvPr/>
        </p:nvSpPr>
        <p:spPr>
          <a:xfrm>
            <a:off x="5227707" y="2876486"/>
            <a:ext cx="2955325" cy="2554545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Triangle</a:t>
            </a:r>
          </a:p>
          <a:p>
            <a:endParaRPr lang="en-US" sz="1600" u="sng" dirty="0"/>
          </a:p>
          <a:p>
            <a:r>
              <a:rPr lang="en-US" sz="1600" u="sng" dirty="0"/>
              <a:t>Name</a:t>
            </a:r>
            <a:r>
              <a:rPr lang="en-US" sz="1600" dirty="0"/>
              <a:t>	</a:t>
            </a:r>
            <a:r>
              <a:rPr lang="en-US" sz="1600" u="sng" dirty="0"/>
              <a:t>Value</a:t>
            </a:r>
          </a:p>
          <a:p>
            <a:r>
              <a:rPr lang="en-US" sz="1600" i="1" dirty="0"/>
              <a:t>this	</a:t>
            </a:r>
            <a:r>
              <a:rPr lang="en-US" sz="1600" dirty="0"/>
              <a:t>0xa123cd</a:t>
            </a:r>
            <a:endParaRPr lang="en-US" sz="1600" i="1" dirty="0"/>
          </a:p>
          <a:p>
            <a:r>
              <a:rPr lang="en-US" sz="1600" dirty="0"/>
              <a:t>x1	1.2</a:t>
            </a:r>
          </a:p>
          <a:p>
            <a:r>
              <a:rPr lang="en-US" sz="1600" dirty="0"/>
              <a:t>y1	3.4</a:t>
            </a:r>
          </a:p>
          <a:p>
            <a:r>
              <a:rPr lang="en-US" sz="1600" dirty="0"/>
              <a:t>x2	6.0</a:t>
            </a:r>
          </a:p>
          <a:p>
            <a:r>
              <a:rPr lang="en-US" sz="1600" dirty="0"/>
              <a:t>y2	5.8</a:t>
            </a:r>
          </a:p>
          <a:p>
            <a:r>
              <a:rPr lang="en-US" sz="1600" dirty="0"/>
              <a:t>x3	4.5</a:t>
            </a:r>
          </a:p>
          <a:p>
            <a:r>
              <a:rPr lang="en-US" sz="1600" dirty="0"/>
              <a:t>y3	10.2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D1BBC0-BA85-4B4D-924A-2A1A605F1990}"/>
              </a:ext>
            </a:extLst>
          </p:cNvPr>
          <p:cNvSpPr txBox="1"/>
          <p:nvPr/>
        </p:nvSpPr>
        <p:spPr>
          <a:xfrm>
            <a:off x="285916" y="2870177"/>
            <a:ext cx="4351259" cy="2800767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Triangle (double x1, double y1, </a:t>
            </a:r>
          </a:p>
          <a:p>
            <a:r>
              <a:rPr lang="en-US" sz="1600" dirty="0">
                <a:latin typeface="Courier" pitchFamily="2" charset="0"/>
              </a:rPr>
              <a:t>          double x2, double y2,</a:t>
            </a:r>
          </a:p>
          <a:p>
            <a:r>
              <a:rPr lang="en-US" sz="1600" dirty="0">
                <a:latin typeface="Courier" pitchFamily="2" charset="0"/>
              </a:rPr>
              <a:t>          double x3, double y3) {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this.ax</a:t>
            </a:r>
            <a:r>
              <a:rPr lang="en-US" sz="1600" dirty="0">
                <a:latin typeface="Courier" pitchFamily="2" charset="0"/>
              </a:rPr>
              <a:t> = x1;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this.ay</a:t>
            </a:r>
            <a:r>
              <a:rPr lang="en-US" sz="1600" dirty="0">
                <a:latin typeface="Courier" pitchFamily="2" charset="0"/>
              </a:rPr>
              <a:t> = y1;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this.bx</a:t>
            </a:r>
            <a:r>
              <a:rPr lang="en-US" sz="1600" dirty="0">
                <a:latin typeface="Courier" pitchFamily="2" charset="0"/>
              </a:rPr>
              <a:t> = x2;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this.by</a:t>
            </a:r>
            <a:r>
              <a:rPr lang="en-US" sz="1600" dirty="0">
                <a:latin typeface="Courier" pitchFamily="2" charset="0"/>
              </a:rPr>
              <a:t> = y2;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this.cx</a:t>
            </a:r>
            <a:r>
              <a:rPr lang="en-US" sz="1600" dirty="0">
                <a:latin typeface="Courier" pitchFamily="2" charset="0"/>
              </a:rPr>
              <a:t> = x3;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this.cy</a:t>
            </a:r>
            <a:r>
              <a:rPr lang="en-US" sz="1600" dirty="0">
                <a:latin typeface="Courier" pitchFamily="2" charset="0"/>
              </a:rPr>
              <a:t> = y3;</a:t>
            </a:r>
          </a:p>
          <a:p>
            <a:r>
              <a:rPr lang="en-US" sz="1600" dirty="0">
                <a:latin typeface="Courier" pitchFamily="2" charset="0"/>
              </a:rPr>
              <a:t>}</a:t>
            </a:r>
          </a:p>
          <a:p>
            <a:endParaRPr lang="en-US" sz="1600" dirty="0">
              <a:latin typeface="Courier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39974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	1.2</a:t>
            </a:r>
          </a:p>
          <a:p>
            <a:r>
              <a:rPr lang="en-US" dirty="0"/>
              <a:t>   ay:	3.4</a:t>
            </a:r>
          </a:p>
          <a:p>
            <a:r>
              <a:rPr lang="en-US" dirty="0"/>
              <a:t>   </a:t>
            </a:r>
            <a:r>
              <a:rPr lang="en-US" dirty="0" err="1"/>
              <a:t>bx</a:t>
            </a:r>
            <a:r>
              <a:rPr lang="en-US" dirty="0"/>
              <a:t>:</a:t>
            </a:r>
          </a:p>
          <a:p>
            <a:r>
              <a:rPr lang="en-US" dirty="0"/>
              <a:t>   by:</a:t>
            </a:r>
          </a:p>
          <a:p>
            <a:r>
              <a:rPr lang="en-US" dirty="0"/>
              <a:t>   cx: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xmlns="" id="{B377A4D2-292F-DF45-81F5-118EA0E00654}"/>
              </a:ext>
            </a:extLst>
          </p:cNvPr>
          <p:cNvSpPr/>
          <p:nvPr/>
        </p:nvSpPr>
        <p:spPr>
          <a:xfrm>
            <a:off x="285915" y="4149402"/>
            <a:ext cx="40069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607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B105CA-839F-D246-AF11-4C12DDDA0FFD}"/>
              </a:ext>
            </a:extLst>
          </p:cNvPr>
          <p:cNvSpPr txBox="1"/>
          <p:nvPr/>
        </p:nvSpPr>
        <p:spPr>
          <a:xfrm>
            <a:off x="5227707" y="2876486"/>
            <a:ext cx="2955325" cy="2554545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Triangle</a:t>
            </a:r>
          </a:p>
          <a:p>
            <a:endParaRPr lang="en-US" sz="1600" u="sng" dirty="0"/>
          </a:p>
          <a:p>
            <a:r>
              <a:rPr lang="en-US" sz="1600" u="sng" dirty="0"/>
              <a:t>Name</a:t>
            </a:r>
            <a:r>
              <a:rPr lang="en-US" sz="1600" dirty="0"/>
              <a:t>	</a:t>
            </a:r>
            <a:r>
              <a:rPr lang="en-US" sz="1600" u="sng" dirty="0"/>
              <a:t>Value</a:t>
            </a:r>
          </a:p>
          <a:p>
            <a:r>
              <a:rPr lang="en-US" sz="1600" i="1" dirty="0"/>
              <a:t>this	</a:t>
            </a:r>
            <a:r>
              <a:rPr lang="en-US" sz="1600" dirty="0"/>
              <a:t>0xa123cd</a:t>
            </a:r>
            <a:endParaRPr lang="en-US" sz="1600" i="1" dirty="0"/>
          </a:p>
          <a:p>
            <a:r>
              <a:rPr lang="en-US" sz="1600" dirty="0"/>
              <a:t>x1	1.2</a:t>
            </a:r>
          </a:p>
          <a:p>
            <a:r>
              <a:rPr lang="en-US" sz="1600" dirty="0"/>
              <a:t>y1	3.4</a:t>
            </a:r>
          </a:p>
          <a:p>
            <a:r>
              <a:rPr lang="en-US" sz="1600" dirty="0"/>
              <a:t>x2	6.0</a:t>
            </a:r>
          </a:p>
          <a:p>
            <a:r>
              <a:rPr lang="en-US" sz="1600" dirty="0"/>
              <a:t>y2	5.8</a:t>
            </a:r>
          </a:p>
          <a:p>
            <a:r>
              <a:rPr lang="en-US" sz="1600" dirty="0"/>
              <a:t>x3	4.5</a:t>
            </a:r>
          </a:p>
          <a:p>
            <a:r>
              <a:rPr lang="en-US" sz="1600" dirty="0"/>
              <a:t>y3	10.2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D1BBC0-BA85-4B4D-924A-2A1A605F1990}"/>
              </a:ext>
            </a:extLst>
          </p:cNvPr>
          <p:cNvSpPr txBox="1"/>
          <p:nvPr/>
        </p:nvSpPr>
        <p:spPr>
          <a:xfrm>
            <a:off x="285916" y="2870177"/>
            <a:ext cx="4351259" cy="2800767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Triangle (double x1, double y1, </a:t>
            </a:r>
          </a:p>
          <a:p>
            <a:r>
              <a:rPr lang="en-US" sz="1600" dirty="0">
                <a:latin typeface="Courier" pitchFamily="2" charset="0"/>
              </a:rPr>
              <a:t>          double x2, double y2,</a:t>
            </a:r>
          </a:p>
          <a:p>
            <a:r>
              <a:rPr lang="en-US" sz="1600" dirty="0">
                <a:latin typeface="Courier" pitchFamily="2" charset="0"/>
              </a:rPr>
              <a:t>          double x3, double y3) {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this.ax</a:t>
            </a:r>
            <a:r>
              <a:rPr lang="en-US" sz="1600" dirty="0">
                <a:latin typeface="Courier" pitchFamily="2" charset="0"/>
              </a:rPr>
              <a:t> = x1;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this.ay</a:t>
            </a:r>
            <a:r>
              <a:rPr lang="en-US" sz="1600" dirty="0">
                <a:latin typeface="Courier" pitchFamily="2" charset="0"/>
              </a:rPr>
              <a:t> = y1;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this.bx</a:t>
            </a:r>
            <a:r>
              <a:rPr lang="en-US" sz="1600" dirty="0">
                <a:latin typeface="Courier" pitchFamily="2" charset="0"/>
              </a:rPr>
              <a:t> = x2;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this.by</a:t>
            </a:r>
            <a:r>
              <a:rPr lang="en-US" sz="1600" dirty="0">
                <a:latin typeface="Courier" pitchFamily="2" charset="0"/>
              </a:rPr>
              <a:t> = y2;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this.cx</a:t>
            </a:r>
            <a:r>
              <a:rPr lang="en-US" sz="1600" dirty="0">
                <a:latin typeface="Courier" pitchFamily="2" charset="0"/>
              </a:rPr>
              <a:t> = x3;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this.cy</a:t>
            </a:r>
            <a:r>
              <a:rPr lang="en-US" sz="1600" dirty="0">
                <a:latin typeface="Courier" pitchFamily="2" charset="0"/>
              </a:rPr>
              <a:t> = y3;</a:t>
            </a:r>
          </a:p>
          <a:p>
            <a:r>
              <a:rPr lang="en-US" sz="1600" dirty="0">
                <a:latin typeface="Courier" pitchFamily="2" charset="0"/>
              </a:rPr>
              <a:t>}</a:t>
            </a:r>
          </a:p>
          <a:p>
            <a:endParaRPr lang="en-US" sz="1600" dirty="0">
              <a:latin typeface="Courier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39974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	1.2</a:t>
            </a:r>
          </a:p>
          <a:p>
            <a:r>
              <a:rPr lang="en-US" dirty="0"/>
              <a:t>   ay:	3.4</a:t>
            </a:r>
          </a:p>
          <a:p>
            <a:r>
              <a:rPr lang="en-US" dirty="0"/>
              <a:t>   bx:	6.0</a:t>
            </a:r>
          </a:p>
          <a:p>
            <a:r>
              <a:rPr lang="en-US" dirty="0"/>
              <a:t>   by:</a:t>
            </a:r>
          </a:p>
          <a:p>
            <a:r>
              <a:rPr lang="en-US" dirty="0"/>
              <a:t>   cx: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xmlns="" id="{B377A4D2-292F-DF45-81F5-118EA0E00654}"/>
              </a:ext>
            </a:extLst>
          </p:cNvPr>
          <p:cNvSpPr/>
          <p:nvPr/>
        </p:nvSpPr>
        <p:spPr>
          <a:xfrm>
            <a:off x="285915" y="4406258"/>
            <a:ext cx="40069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43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B105CA-839F-D246-AF11-4C12DDDA0FFD}"/>
              </a:ext>
            </a:extLst>
          </p:cNvPr>
          <p:cNvSpPr txBox="1"/>
          <p:nvPr/>
        </p:nvSpPr>
        <p:spPr>
          <a:xfrm>
            <a:off x="5227707" y="2876486"/>
            <a:ext cx="2955325" cy="2554545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Triangle</a:t>
            </a:r>
          </a:p>
          <a:p>
            <a:endParaRPr lang="en-US" sz="1600" u="sng" dirty="0"/>
          </a:p>
          <a:p>
            <a:r>
              <a:rPr lang="en-US" sz="1600" u="sng" dirty="0"/>
              <a:t>Name</a:t>
            </a:r>
            <a:r>
              <a:rPr lang="en-US" sz="1600" dirty="0"/>
              <a:t>	</a:t>
            </a:r>
            <a:r>
              <a:rPr lang="en-US" sz="1600" u="sng" dirty="0"/>
              <a:t>Value</a:t>
            </a:r>
          </a:p>
          <a:p>
            <a:r>
              <a:rPr lang="en-US" sz="1600" i="1" dirty="0"/>
              <a:t>this	</a:t>
            </a:r>
            <a:r>
              <a:rPr lang="en-US" sz="1600" dirty="0"/>
              <a:t>0xa123cd</a:t>
            </a:r>
            <a:endParaRPr lang="en-US" sz="1600" i="1" dirty="0"/>
          </a:p>
          <a:p>
            <a:r>
              <a:rPr lang="en-US" sz="1600" dirty="0"/>
              <a:t>x1	1.2</a:t>
            </a:r>
          </a:p>
          <a:p>
            <a:r>
              <a:rPr lang="en-US" sz="1600" dirty="0"/>
              <a:t>y1	3.4</a:t>
            </a:r>
          </a:p>
          <a:p>
            <a:r>
              <a:rPr lang="en-US" sz="1600" dirty="0"/>
              <a:t>x2	6.0</a:t>
            </a:r>
          </a:p>
          <a:p>
            <a:r>
              <a:rPr lang="en-US" sz="1600" dirty="0"/>
              <a:t>y2	5.8</a:t>
            </a:r>
          </a:p>
          <a:p>
            <a:r>
              <a:rPr lang="en-US" sz="1600" dirty="0"/>
              <a:t>x3	4.5</a:t>
            </a:r>
          </a:p>
          <a:p>
            <a:r>
              <a:rPr lang="en-US" sz="1600" dirty="0"/>
              <a:t>y3	10.2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D1BBC0-BA85-4B4D-924A-2A1A605F1990}"/>
              </a:ext>
            </a:extLst>
          </p:cNvPr>
          <p:cNvSpPr txBox="1"/>
          <p:nvPr/>
        </p:nvSpPr>
        <p:spPr>
          <a:xfrm>
            <a:off x="285916" y="2870177"/>
            <a:ext cx="4351259" cy="2800767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Triangle (double x1, double y1, </a:t>
            </a:r>
          </a:p>
          <a:p>
            <a:r>
              <a:rPr lang="en-US" sz="1600" dirty="0">
                <a:latin typeface="Courier" pitchFamily="2" charset="0"/>
              </a:rPr>
              <a:t>          double x2, double y2,</a:t>
            </a:r>
          </a:p>
          <a:p>
            <a:r>
              <a:rPr lang="en-US" sz="1600" dirty="0">
                <a:latin typeface="Courier" pitchFamily="2" charset="0"/>
              </a:rPr>
              <a:t>          double x3, double y3) {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this.ax</a:t>
            </a:r>
            <a:r>
              <a:rPr lang="en-US" sz="1600" dirty="0">
                <a:latin typeface="Courier" pitchFamily="2" charset="0"/>
              </a:rPr>
              <a:t> = x1;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this.ay</a:t>
            </a:r>
            <a:r>
              <a:rPr lang="en-US" sz="1600" dirty="0">
                <a:latin typeface="Courier" pitchFamily="2" charset="0"/>
              </a:rPr>
              <a:t> = y1;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this.bx</a:t>
            </a:r>
            <a:r>
              <a:rPr lang="en-US" sz="1600" dirty="0">
                <a:latin typeface="Courier" pitchFamily="2" charset="0"/>
              </a:rPr>
              <a:t> = x2;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this.by</a:t>
            </a:r>
            <a:r>
              <a:rPr lang="en-US" sz="1600" dirty="0">
                <a:latin typeface="Courier" pitchFamily="2" charset="0"/>
              </a:rPr>
              <a:t> = y2;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this.cx</a:t>
            </a:r>
            <a:r>
              <a:rPr lang="en-US" sz="1600" dirty="0">
                <a:latin typeface="Courier" pitchFamily="2" charset="0"/>
              </a:rPr>
              <a:t> = x3;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this.cy</a:t>
            </a:r>
            <a:r>
              <a:rPr lang="en-US" sz="1600" dirty="0">
                <a:latin typeface="Courier" pitchFamily="2" charset="0"/>
              </a:rPr>
              <a:t> = y3;</a:t>
            </a:r>
          </a:p>
          <a:p>
            <a:r>
              <a:rPr lang="en-US" sz="1600" dirty="0">
                <a:latin typeface="Courier" pitchFamily="2" charset="0"/>
              </a:rPr>
              <a:t>}</a:t>
            </a:r>
          </a:p>
          <a:p>
            <a:endParaRPr lang="en-US" sz="1600" dirty="0">
              <a:latin typeface="Courier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39974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	1.2</a:t>
            </a:r>
          </a:p>
          <a:p>
            <a:r>
              <a:rPr lang="en-US" dirty="0"/>
              <a:t>   ay:	3.4</a:t>
            </a:r>
          </a:p>
          <a:p>
            <a:r>
              <a:rPr lang="en-US" dirty="0"/>
              <a:t>   bx:	6.0</a:t>
            </a:r>
          </a:p>
          <a:p>
            <a:r>
              <a:rPr lang="en-US" dirty="0"/>
              <a:t>   by:	5.8</a:t>
            </a:r>
          </a:p>
          <a:p>
            <a:r>
              <a:rPr lang="en-US" dirty="0"/>
              <a:t>   cx: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xmlns="" id="{B377A4D2-292F-DF45-81F5-118EA0E00654}"/>
              </a:ext>
            </a:extLst>
          </p:cNvPr>
          <p:cNvSpPr/>
          <p:nvPr/>
        </p:nvSpPr>
        <p:spPr>
          <a:xfrm>
            <a:off x="285915" y="4642564"/>
            <a:ext cx="40069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12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B105CA-839F-D246-AF11-4C12DDDA0FFD}"/>
              </a:ext>
            </a:extLst>
          </p:cNvPr>
          <p:cNvSpPr txBox="1"/>
          <p:nvPr/>
        </p:nvSpPr>
        <p:spPr>
          <a:xfrm>
            <a:off x="5227707" y="2876486"/>
            <a:ext cx="2955325" cy="2554545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Triangle</a:t>
            </a:r>
          </a:p>
          <a:p>
            <a:endParaRPr lang="en-US" sz="1600" u="sng" dirty="0"/>
          </a:p>
          <a:p>
            <a:r>
              <a:rPr lang="en-US" sz="1600" u="sng" dirty="0"/>
              <a:t>Name</a:t>
            </a:r>
            <a:r>
              <a:rPr lang="en-US" sz="1600" dirty="0"/>
              <a:t>	</a:t>
            </a:r>
            <a:r>
              <a:rPr lang="en-US" sz="1600" u="sng" dirty="0"/>
              <a:t>Value</a:t>
            </a:r>
          </a:p>
          <a:p>
            <a:r>
              <a:rPr lang="en-US" sz="1600" i="1" dirty="0"/>
              <a:t>this	</a:t>
            </a:r>
            <a:r>
              <a:rPr lang="en-US" sz="1600" dirty="0"/>
              <a:t>0xa123cd</a:t>
            </a:r>
            <a:endParaRPr lang="en-US" sz="1600" i="1" dirty="0"/>
          </a:p>
          <a:p>
            <a:r>
              <a:rPr lang="en-US" sz="1600" dirty="0"/>
              <a:t>x1	1.2</a:t>
            </a:r>
          </a:p>
          <a:p>
            <a:r>
              <a:rPr lang="en-US" sz="1600" dirty="0"/>
              <a:t>y1	3.4</a:t>
            </a:r>
          </a:p>
          <a:p>
            <a:r>
              <a:rPr lang="en-US" sz="1600" dirty="0"/>
              <a:t>x2	6.0</a:t>
            </a:r>
          </a:p>
          <a:p>
            <a:r>
              <a:rPr lang="en-US" sz="1600" dirty="0"/>
              <a:t>y2	5.8</a:t>
            </a:r>
          </a:p>
          <a:p>
            <a:r>
              <a:rPr lang="en-US" sz="1600" dirty="0"/>
              <a:t>x3	4.5</a:t>
            </a:r>
          </a:p>
          <a:p>
            <a:r>
              <a:rPr lang="en-US" sz="1600" dirty="0"/>
              <a:t>y3	10.2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D1BBC0-BA85-4B4D-924A-2A1A605F1990}"/>
              </a:ext>
            </a:extLst>
          </p:cNvPr>
          <p:cNvSpPr txBox="1"/>
          <p:nvPr/>
        </p:nvSpPr>
        <p:spPr>
          <a:xfrm>
            <a:off x="285916" y="2870177"/>
            <a:ext cx="4351259" cy="2800767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Triangle (double x1, double y1, </a:t>
            </a:r>
          </a:p>
          <a:p>
            <a:r>
              <a:rPr lang="en-US" sz="1600" dirty="0">
                <a:latin typeface="Courier" pitchFamily="2" charset="0"/>
              </a:rPr>
              <a:t>          double x2, double y2,</a:t>
            </a:r>
          </a:p>
          <a:p>
            <a:r>
              <a:rPr lang="en-US" sz="1600" dirty="0">
                <a:latin typeface="Courier" pitchFamily="2" charset="0"/>
              </a:rPr>
              <a:t>          double x3, double y3) {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this.ax</a:t>
            </a:r>
            <a:r>
              <a:rPr lang="en-US" sz="1600" dirty="0">
                <a:latin typeface="Courier" pitchFamily="2" charset="0"/>
              </a:rPr>
              <a:t> = x1;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this.ay</a:t>
            </a:r>
            <a:r>
              <a:rPr lang="en-US" sz="1600" dirty="0">
                <a:latin typeface="Courier" pitchFamily="2" charset="0"/>
              </a:rPr>
              <a:t> = y1;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this.bx</a:t>
            </a:r>
            <a:r>
              <a:rPr lang="en-US" sz="1600" dirty="0">
                <a:latin typeface="Courier" pitchFamily="2" charset="0"/>
              </a:rPr>
              <a:t> = x2;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this.by</a:t>
            </a:r>
            <a:r>
              <a:rPr lang="en-US" sz="1600" dirty="0">
                <a:latin typeface="Courier" pitchFamily="2" charset="0"/>
              </a:rPr>
              <a:t> = y2;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this.cx</a:t>
            </a:r>
            <a:r>
              <a:rPr lang="en-US" sz="1600" dirty="0">
                <a:latin typeface="Courier" pitchFamily="2" charset="0"/>
              </a:rPr>
              <a:t> = x3;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this.cy</a:t>
            </a:r>
            <a:r>
              <a:rPr lang="en-US" sz="1600" dirty="0">
                <a:latin typeface="Courier" pitchFamily="2" charset="0"/>
              </a:rPr>
              <a:t> = y3;</a:t>
            </a:r>
          </a:p>
          <a:p>
            <a:r>
              <a:rPr lang="en-US" sz="1600" dirty="0">
                <a:latin typeface="Courier" pitchFamily="2" charset="0"/>
              </a:rPr>
              <a:t>}</a:t>
            </a:r>
          </a:p>
          <a:p>
            <a:endParaRPr lang="en-US" sz="1600" dirty="0">
              <a:latin typeface="Courier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39974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	1.2</a:t>
            </a:r>
          </a:p>
          <a:p>
            <a:r>
              <a:rPr lang="en-US" dirty="0"/>
              <a:t>   ay:	3.4</a:t>
            </a:r>
          </a:p>
          <a:p>
            <a:r>
              <a:rPr lang="en-US" dirty="0"/>
              <a:t>   bx:	6.0</a:t>
            </a:r>
          </a:p>
          <a:p>
            <a:r>
              <a:rPr lang="en-US" dirty="0"/>
              <a:t>   by:	5.8</a:t>
            </a:r>
          </a:p>
          <a:p>
            <a:r>
              <a:rPr lang="en-US" dirty="0"/>
              <a:t>   cx:	4.5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xmlns="" id="{B377A4D2-292F-DF45-81F5-118EA0E00654}"/>
              </a:ext>
            </a:extLst>
          </p:cNvPr>
          <p:cNvSpPr/>
          <p:nvPr/>
        </p:nvSpPr>
        <p:spPr>
          <a:xfrm>
            <a:off x="285915" y="4899418"/>
            <a:ext cx="40069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828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B105CA-839F-D246-AF11-4C12DDDA0FFD}"/>
              </a:ext>
            </a:extLst>
          </p:cNvPr>
          <p:cNvSpPr txBox="1"/>
          <p:nvPr/>
        </p:nvSpPr>
        <p:spPr>
          <a:xfrm>
            <a:off x="5227707" y="2876486"/>
            <a:ext cx="2955325" cy="3046988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Triangle</a:t>
            </a:r>
          </a:p>
          <a:p>
            <a:endParaRPr lang="en-US" sz="1600" u="sng" dirty="0"/>
          </a:p>
          <a:p>
            <a:r>
              <a:rPr lang="en-US" sz="1600" u="sng" dirty="0"/>
              <a:t>Name</a:t>
            </a:r>
            <a:r>
              <a:rPr lang="en-US" sz="1600" dirty="0"/>
              <a:t>	</a:t>
            </a:r>
            <a:r>
              <a:rPr lang="en-US" sz="1600" u="sng" dirty="0"/>
              <a:t>Value</a:t>
            </a:r>
          </a:p>
          <a:p>
            <a:r>
              <a:rPr lang="en-US" sz="1600" i="1" dirty="0"/>
              <a:t>this	</a:t>
            </a:r>
            <a:r>
              <a:rPr lang="en-US" sz="1600" dirty="0"/>
              <a:t>0xa123cd</a:t>
            </a:r>
            <a:endParaRPr lang="en-US" sz="1600" i="1" dirty="0"/>
          </a:p>
          <a:p>
            <a:r>
              <a:rPr lang="en-US" sz="1600" dirty="0"/>
              <a:t>x1	1.2</a:t>
            </a:r>
          </a:p>
          <a:p>
            <a:r>
              <a:rPr lang="en-US" sz="1600" dirty="0"/>
              <a:t>y1	3.4</a:t>
            </a:r>
          </a:p>
          <a:p>
            <a:r>
              <a:rPr lang="en-US" sz="1600" dirty="0"/>
              <a:t>x2	6.0</a:t>
            </a:r>
          </a:p>
          <a:p>
            <a:r>
              <a:rPr lang="en-US" sz="1600" dirty="0"/>
              <a:t>y2	5.8</a:t>
            </a:r>
          </a:p>
          <a:p>
            <a:r>
              <a:rPr lang="en-US" sz="1600" dirty="0"/>
              <a:t>x3	4.5</a:t>
            </a:r>
          </a:p>
          <a:p>
            <a:r>
              <a:rPr lang="en-US" sz="1600" dirty="0"/>
              <a:t>y3	10.2</a:t>
            </a:r>
          </a:p>
          <a:p>
            <a:endParaRPr lang="en-US" sz="1600" dirty="0"/>
          </a:p>
          <a:p>
            <a:r>
              <a:rPr lang="en-US" sz="1600" i="1" dirty="0"/>
              <a:t>return: </a:t>
            </a:r>
            <a:r>
              <a:rPr lang="en-US" sz="1600" dirty="0"/>
              <a:t>0xa123cd</a:t>
            </a:r>
            <a:endParaRPr lang="en-US" sz="1600" i="1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D1BBC0-BA85-4B4D-924A-2A1A605F1990}"/>
              </a:ext>
            </a:extLst>
          </p:cNvPr>
          <p:cNvSpPr txBox="1"/>
          <p:nvPr/>
        </p:nvSpPr>
        <p:spPr>
          <a:xfrm>
            <a:off x="285916" y="2870177"/>
            <a:ext cx="4351259" cy="2800767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Triangle (double x1, double y1, </a:t>
            </a:r>
          </a:p>
          <a:p>
            <a:r>
              <a:rPr lang="en-US" sz="1600" dirty="0">
                <a:latin typeface="Courier" pitchFamily="2" charset="0"/>
              </a:rPr>
              <a:t>          double x2, double y2,</a:t>
            </a:r>
          </a:p>
          <a:p>
            <a:r>
              <a:rPr lang="en-US" sz="1600" dirty="0">
                <a:latin typeface="Courier" pitchFamily="2" charset="0"/>
              </a:rPr>
              <a:t>          double x3, double y3) {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this.ax</a:t>
            </a:r>
            <a:r>
              <a:rPr lang="en-US" sz="1600" dirty="0">
                <a:latin typeface="Courier" pitchFamily="2" charset="0"/>
              </a:rPr>
              <a:t> = x1;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this.ay</a:t>
            </a:r>
            <a:r>
              <a:rPr lang="en-US" sz="1600" dirty="0">
                <a:latin typeface="Courier" pitchFamily="2" charset="0"/>
              </a:rPr>
              <a:t> = y1;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this.bx</a:t>
            </a:r>
            <a:r>
              <a:rPr lang="en-US" sz="1600" dirty="0">
                <a:latin typeface="Courier" pitchFamily="2" charset="0"/>
              </a:rPr>
              <a:t> = x2;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this.by</a:t>
            </a:r>
            <a:r>
              <a:rPr lang="en-US" sz="1600" dirty="0">
                <a:latin typeface="Courier" pitchFamily="2" charset="0"/>
              </a:rPr>
              <a:t> = y2;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this.cx</a:t>
            </a:r>
            <a:r>
              <a:rPr lang="en-US" sz="1600" dirty="0">
                <a:latin typeface="Courier" pitchFamily="2" charset="0"/>
              </a:rPr>
              <a:t> = x3;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this.cy</a:t>
            </a:r>
            <a:r>
              <a:rPr lang="en-US" sz="1600" dirty="0">
                <a:latin typeface="Courier" pitchFamily="2" charset="0"/>
              </a:rPr>
              <a:t> = y3;</a:t>
            </a:r>
          </a:p>
          <a:p>
            <a:r>
              <a:rPr lang="en-US" sz="1600" dirty="0">
                <a:latin typeface="Courier" pitchFamily="2" charset="0"/>
              </a:rPr>
              <a:t>}</a:t>
            </a:r>
          </a:p>
          <a:p>
            <a:endParaRPr lang="en-US" sz="1600" dirty="0">
              <a:latin typeface="Courier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51676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	1.2</a:t>
            </a:r>
          </a:p>
          <a:p>
            <a:r>
              <a:rPr lang="en-US" dirty="0"/>
              <a:t>   ay:	3.4</a:t>
            </a:r>
          </a:p>
          <a:p>
            <a:r>
              <a:rPr lang="en-US" dirty="0"/>
              <a:t>   bx:	6.0</a:t>
            </a:r>
          </a:p>
          <a:p>
            <a:r>
              <a:rPr lang="en-US" dirty="0"/>
              <a:t>   by:	5.8</a:t>
            </a:r>
          </a:p>
          <a:p>
            <a:r>
              <a:rPr lang="en-US" dirty="0"/>
              <a:t>   cx:	4.5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	10.2</a:t>
            </a:r>
          </a:p>
        </p:txBody>
      </p:sp>
    </p:spTree>
    <p:extLst>
      <p:ext uri="{BB962C8B-B14F-4D97-AF65-F5344CB8AC3E}">
        <p14:creationId xmlns:p14="http://schemas.microsoft.com/office/powerpoint/2010/main" val="4835840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0xa123cd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51676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	1.2</a:t>
            </a:r>
          </a:p>
          <a:p>
            <a:r>
              <a:rPr lang="en-US" dirty="0"/>
              <a:t>   ay:	3.4</a:t>
            </a:r>
          </a:p>
          <a:p>
            <a:r>
              <a:rPr lang="en-US" dirty="0"/>
              <a:t>   bx:	6.0</a:t>
            </a:r>
          </a:p>
          <a:p>
            <a:r>
              <a:rPr lang="en-US" dirty="0"/>
              <a:t>   by:	5.8</a:t>
            </a:r>
          </a:p>
          <a:p>
            <a:r>
              <a:rPr lang="en-US" dirty="0"/>
              <a:t>   cx:	4.5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	10.2</a:t>
            </a:r>
          </a:p>
        </p:txBody>
      </p:sp>
    </p:spTree>
    <p:extLst>
      <p:ext uri="{BB962C8B-B14F-4D97-AF65-F5344CB8AC3E}">
        <p14:creationId xmlns:p14="http://schemas.microsoft.com/office/powerpoint/2010/main" val="24281783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Implied</a:t>
            </a:r>
            <a:r>
              <a:rPr lang="en-US" i="1" dirty="0"/>
              <a:t> this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constructors and instance methods, if a name is not defined as local variable or parameter, then treated as if a field of </a:t>
            </a:r>
            <a:r>
              <a:rPr lang="en-US" i="1" dirty="0"/>
              <a:t>this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name is found on call frame, then that is what name refers to.</a:t>
            </a:r>
          </a:p>
          <a:p>
            <a:pPr lvl="1"/>
            <a:r>
              <a:rPr lang="en-US" dirty="0"/>
              <a:t>If name is not found on call frame, then assumed to be a field of whatever </a:t>
            </a:r>
            <a:r>
              <a:rPr lang="en-US" i="1" dirty="0"/>
              <a:t>this</a:t>
            </a:r>
            <a:r>
              <a:rPr lang="en-US" dirty="0"/>
              <a:t> refers to.</a:t>
            </a:r>
          </a:p>
          <a:p>
            <a:r>
              <a:rPr lang="en-US" dirty="0"/>
              <a:t>Upshot: can usually just refer to the “current” object’s fields by name without using </a:t>
            </a:r>
            <a:r>
              <a:rPr lang="en-US" i="1" dirty="0"/>
              <a:t>this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68448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185" y="274638"/>
            <a:ext cx="9710615" cy="706794"/>
          </a:xfrm>
        </p:spPr>
        <p:txBody>
          <a:bodyPr>
            <a:normAutofit/>
          </a:bodyPr>
          <a:lstStyle/>
          <a:p>
            <a:r>
              <a:rPr lang="en-US" dirty="0"/>
              <a:t>Step 4: Define instance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627" y="1273996"/>
            <a:ext cx="11013897" cy="5365106"/>
          </a:xfrm>
        </p:spPr>
        <p:txBody>
          <a:bodyPr>
            <a:normAutofit/>
          </a:bodyPr>
          <a:lstStyle/>
          <a:p>
            <a:r>
              <a:rPr lang="en-US" dirty="0"/>
              <a:t>Functions/procedures that depend on the specific instance</a:t>
            </a:r>
          </a:p>
          <a:p>
            <a:pPr lvl="1"/>
            <a:r>
              <a:rPr lang="en-US" dirty="0"/>
              <a:t>What functions in our example calculate values specific to a particular triangle?</a:t>
            </a:r>
          </a:p>
          <a:p>
            <a:pPr lvl="1"/>
            <a:endParaRPr lang="en-US" dirty="0"/>
          </a:p>
          <a:p>
            <a:r>
              <a:rPr lang="en-US" dirty="0"/>
              <a:t>Declare instance methods without “static” keyword</a:t>
            </a:r>
          </a:p>
          <a:p>
            <a:pPr lvl="1"/>
            <a:r>
              <a:rPr lang="en-US" dirty="0"/>
              <a:t>That is what makes it an instance method.</a:t>
            </a:r>
          </a:p>
          <a:p>
            <a:pPr lvl="1"/>
            <a:r>
              <a:rPr lang="en-US" dirty="0"/>
              <a:t>Instance methods only make sense in the context of a specific instance.</a:t>
            </a:r>
          </a:p>
          <a:p>
            <a:pPr lvl="1"/>
            <a:r>
              <a:rPr lang="en-US" dirty="0"/>
              <a:t>Must be called with the “.” operator using a reference to an object:</a:t>
            </a:r>
          </a:p>
          <a:p>
            <a:pPr marL="914400" lvl="2" indent="0">
              <a:buNone/>
            </a:pPr>
            <a:r>
              <a:rPr lang="en-US" sz="2400" i="1" dirty="0" err="1"/>
              <a:t>reference</a:t>
            </a:r>
            <a:r>
              <a:rPr lang="en-US" sz="2400" dirty="0" err="1"/>
              <a:t>.</a:t>
            </a:r>
            <a:r>
              <a:rPr lang="en-US" sz="2400" i="1" dirty="0" err="1"/>
              <a:t>method</a:t>
            </a:r>
            <a:r>
              <a:rPr lang="en-US" sz="2400" dirty="0"/>
              <a:t>()</a:t>
            </a:r>
            <a:endParaRPr lang="en-US" dirty="0"/>
          </a:p>
          <a:p>
            <a:r>
              <a:rPr lang="en-US" dirty="0"/>
              <a:t>Within an instance method, the keyword </a:t>
            </a:r>
            <a:r>
              <a:rPr lang="en-US" i="1" dirty="0"/>
              <a:t>this</a:t>
            </a:r>
            <a:r>
              <a:rPr lang="en-US" dirty="0"/>
              <a:t> provides a reference to the instance for which the method was called.</a:t>
            </a:r>
          </a:p>
          <a:p>
            <a:pPr lvl="1"/>
            <a:r>
              <a:rPr lang="en-US" dirty="0"/>
              <a:t>To get value of a particular instance field: </a:t>
            </a:r>
            <a:r>
              <a:rPr lang="en-US" dirty="0" err="1"/>
              <a:t>this.</a:t>
            </a:r>
            <a:r>
              <a:rPr lang="en-US" i="1" dirty="0" err="1"/>
              <a:t>field</a:t>
            </a:r>
            <a:endParaRPr lang="en-US" dirty="0"/>
          </a:p>
          <a:p>
            <a:pPr lvl="2"/>
            <a:r>
              <a:rPr lang="en-US" dirty="0"/>
              <a:t>Or just </a:t>
            </a:r>
            <a:r>
              <a:rPr lang="en-US" i="1" dirty="0"/>
              <a:t>field</a:t>
            </a:r>
            <a:r>
              <a:rPr lang="en-US" dirty="0"/>
              <a:t> if unambiguous (i.e., no local name in call frame with same name)</a:t>
            </a:r>
          </a:p>
        </p:txBody>
      </p:sp>
    </p:spTree>
    <p:extLst>
      <p:ext uri="{BB962C8B-B14F-4D97-AF65-F5344CB8AC3E}">
        <p14:creationId xmlns:p14="http://schemas.microsoft.com/office/powerpoint/2010/main" val="4080473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103778" cy="4351338"/>
          </a:xfrm>
        </p:spPr>
        <p:txBody>
          <a:bodyPr>
            <a:normAutofit/>
          </a:bodyPr>
          <a:lstStyle/>
          <a:p>
            <a:r>
              <a:rPr lang="en-US" dirty="0"/>
              <a:t>Notice that within area() and category() we end up calculating side lengths.</a:t>
            </a:r>
          </a:p>
          <a:p>
            <a:pPr lvl="1"/>
            <a:r>
              <a:rPr lang="en-US" dirty="0" err="1"/>
              <a:t>Arguabley</a:t>
            </a:r>
            <a:r>
              <a:rPr lang="en-US" dirty="0"/>
              <a:t> better if we simply provided methods for retrieving side lengths</a:t>
            </a:r>
          </a:p>
          <a:p>
            <a:pPr lvl="2"/>
            <a:r>
              <a:rPr lang="en-US" dirty="0" err="1"/>
              <a:t>this.side_ab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this.side_bc</a:t>
            </a:r>
            <a:r>
              <a:rPr lang="en-US" dirty="0"/>
              <a:t>()</a:t>
            </a:r>
          </a:p>
          <a:p>
            <a:pPr lvl="2"/>
            <a:r>
              <a:rPr lang="en-US" dirty="0" err="1"/>
              <a:t>this.side_ca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Implied </a:t>
            </a:r>
            <a:r>
              <a:rPr lang="en-US" i="1" dirty="0"/>
              <a:t>this</a:t>
            </a:r>
            <a:r>
              <a:rPr lang="en-US" dirty="0"/>
              <a:t> also works for method names</a:t>
            </a:r>
          </a:p>
          <a:p>
            <a:pPr lvl="2"/>
            <a:r>
              <a:rPr lang="en-US" dirty="0"/>
              <a:t>Don’t need to use </a:t>
            </a:r>
            <a:r>
              <a:rPr lang="en-US" i="1" dirty="0"/>
              <a:t>this</a:t>
            </a:r>
            <a:r>
              <a:rPr lang="en-US" dirty="0"/>
              <a:t> keyword if the method is being called for the “current” object (i.e., on “this” object).</a:t>
            </a:r>
          </a:p>
          <a:p>
            <a:pPr lvl="2"/>
            <a:endParaRPr lang="en-US" dirty="0"/>
          </a:p>
          <a:p>
            <a:pPr lvl="1"/>
            <a:r>
              <a:rPr lang="en-US" dirty="0"/>
              <a:t>Also, let’s move static helper functions </a:t>
            </a:r>
            <a:r>
              <a:rPr lang="en-US" dirty="0" err="1"/>
              <a:t>point_distance</a:t>
            </a:r>
            <a:r>
              <a:rPr lang="en-US" dirty="0"/>
              <a:t> and </a:t>
            </a:r>
            <a:r>
              <a:rPr lang="en-US" dirty="0" err="1"/>
              <a:t>close_enough</a:t>
            </a:r>
            <a:r>
              <a:rPr lang="en-US" dirty="0"/>
              <a:t> from </a:t>
            </a:r>
            <a:r>
              <a:rPr lang="en-US" dirty="0" err="1"/>
              <a:t>TriangleAreaApp</a:t>
            </a:r>
            <a:r>
              <a:rPr lang="en-US" dirty="0"/>
              <a:t> to Triangle where it is actually used.</a:t>
            </a:r>
          </a:p>
        </p:txBody>
      </p:sp>
    </p:spTree>
    <p:extLst>
      <p:ext uri="{BB962C8B-B14F-4D97-AF65-F5344CB8AC3E}">
        <p14:creationId xmlns:p14="http://schemas.microsoft.com/office/powerpoint/2010/main" val="26749720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154" y="365125"/>
            <a:ext cx="10767646" cy="1325563"/>
          </a:xfrm>
        </p:spPr>
        <p:txBody>
          <a:bodyPr/>
          <a:lstStyle/>
          <a:p>
            <a:r>
              <a:rPr lang="en-US" dirty="0" err="1"/>
              <a:t>TriangleAreaApp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ta.before</a:t>
            </a:r>
            <a:endParaRPr lang="en-US" dirty="0"/>
          </a:p>
          <a:p>
            <a:r>
              <a:rPr lang="en-US" dirty="0"/>
              <a:t>A program that reads input as sequences of triangle definitions.</a:t>
            </a:r>
          </a:p>
          <a:p>
            <a:pPr lvl="1"/>
            <a:r>
              <a:rPr lang="en-US" dirty="0"/>
              <a:t>Each triangle defined by an identifying name as a single word followed by  6 real numbers</a:t>
            </a:r>
            <a:endParaRPr lang="en-US" i="1" dirty="0"/>
          </a:p>
          <a:p>
            <a:pPr lvl="2"/>
            <a:r>
              <a:rPr lang="en-US" i="1" dirty="0"/>
              <a:t>ax ay </a:t>
            </a:r>
            <a:r>
              <a:rPr lang="en-US" i="1" dirty="0" err="1"/>
              <a:t>bx</a:t>
            </a:r>
            <a:r>
              <a:rPr lang="en-US" i="1" dirty="0"/>
              <a:t> by cx cy</a:t>
            </a:r>
            <a:endParaRPr lang="en-US" dirty="0"/>
          </a:p>
          <a:p>
            <a:pPr lvl="1"/>
            <a:r>
              <a:rPr lang="en-US" dirty="0"/>
              <a:t>Input will end with the word “end”</a:t>
            </a:r>
          </a:p>
          <a:p>
            <a:r>
              <a:rPr lang="en-US" dirty="0"/>
              <a:t>For each triangle:</a:t>
            </a:r>
          </a:p>
          <a:p>
            <a:pPr lvl="1"/>
            <a:r>
              <a:rPr lang="en-US" dirty="0"/>
              <a:t>Categorizes triangle as one of</a:t>
            </a:r>
          </a:p>
          <a:p>
            <a:pPr lvl="2"/>
            <a:r>
              <a:rPr lang="en-US" dirty="0"/>
              <a:t>equilateral, isosceles, scalene</a:t>
            </a:r>
          </a:p>
          <a:p>
            <a:pPr lvl="1"/>
            <a:r>
              <a:rPr lang="en-US" dirty="0"/>
              <a:t>Reports triangle category for each triangle</a:t>
            </a:r>
          </a:p>
          <a:p>
            <a:pPr lvl="1"/>
            <a:r>
              <a:rPr lang="en-US" dirty="0"/>
              <a:t>After end of all input</a:t>
            </a:r>
          </a:p>
          <a:p>
            <a:pPr lvl="2"/>
            <a:r>
              <a:rPr lang="en-US" dirty="0"/>
              <a:t>Report average size of triangles by category</a:t>
            </a:r>
          </a:p>
          <a:p>
            <a:pPr lvl="2"/>
            <a:r>
              <a:rPr lang="en-US" dirty="0"/>
              <a:t>Report area of smallest triangle</a:t>
            </a:r>
          </a:p>
        </p:txBody>
      </p:sp>
    </p:spTree>
    <p:extLst>
      <p:ext uri="{BB962C8B-B14F-4D97-AF65-F5344CB8AC3E}">
        <p14:creationId xmlns:p14="http://schemas.microsoft.com/office/powerpoint/2010/main" val="6490941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Repeating with Point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Consider role of ax, ay within Triangle class</a:t>
            </a:r>
          </a:p>
          <a:p>
            <a:pPr lvl="1"/>
            <a:r>
              <a:rPr lang="en-US" dirty="0"/>
              <a:t>Collectively they represent a point</a:t>
            </a:r>
          </a:p>
          <a:p>
            <a:pPr lvl="1"/>
            <a:r>
              <a:rPr lang="en-US" dirty="0"/>
              <a:t>Same with </a:t>
            </a:r>
            <a:r>
              <a:rPr lang="en-US" dirty="0" err="1"/>
              <a:t>bx</a:t>
            </a:r>
            <a:r>
              <a:rPr lang="en-US" dirty="0"/>
              <a:t>, by and cx, cy</a:t>
            </a:r>
          </a:p>
          <a:p>
            <a:r>
              <a:rPr lang="en-US" dirty="0"/>
              <a:t>Opportunity for abstraction again.</a:t>
            </a:r>
          </a:p>
          <a:p>
            <a:pPr lvl="1"/>
            <a:r>
              <a:rPr lang="en-US" dirty="0"/>
              <a:t>Step 1: Name the object type</a:t>
            </a:r>
          </a:p>
          <a:p>
            <a:pPr lvl="1"/>
            <a:r>
              <a:rPr lang="en-US" dirty="0"/>
              <a:t>Step 2: Define instance fields</a:t>
            </a:r>
          </a:p>
          <a:p>
            <a:pPr lvl="1"/>
            <a:r>
              <a:rPr lang="en-US" dirty="0"/>
              <a:t>Step 3: Define constructor</a:t>
            </a:r>
          </a:p>
          <a:p>
            <a:pPr lvl="2"/>
            <a:r>
              <a:rPr lang="en-US" dirty="0"/>
              <a:t>Aside on best practice for instance field and constructor parameter naming</a:t>
            </a:r>
          </a:p>
          <a:p>
            <a:pPr lvl="1"/>
            <a:r>
              <a:rPr lang="en-US" dirty="0"/>
              <a:t>Step 4: Define instance methods</a:t>
            </a:r>
          </a:p>
          <a:p>
            <a:pPr lvl="2"/>
            <a:r>
              <a:rPr lang="en-US" dirty="0"/>
              <a:t>Calculating distance to another point is now an instance method associated with a point itself.</a:t>
            </a:r>
          </a:p>
          <a:p>
            <a:pPr lvl="1"/>
            <a:r>
              <a:rPr lang="en-US" dirty="0"/>
              <a:t>Rewrite Triangle to use Point</a:t>
            </a:r>
          </a:p>
          <a:p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035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00380FE-5E7C-1F43-8808-1DD4479F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Rewrite the program to use our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CD55B4-F588-384F-971F-CA09A5AD09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ta.after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655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and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cs typeface="Courier"/>
              </a:rPr>
              <a:t>Fundamental units of </a:t>
            </a:r>
            <a:r>
              <a:rPr lang="en-US" i="1" u="sng" dirty="0">
                <a:cs typeface="Courier"/>
              </a:rPr>
              <a:t>abstraction</a:t>
            </a:r>
            <a:r>
              <a:rPr lang="en-US" dirty="0">
                <a:cs typeface="Courier"/>
              </a:rPr>
              <a:t> </a:t>
            </a:r>
          </a:p>
          <a:p>
            <a:r>
              <a:rPr lang="en-US" dirty="0"/>
              <a:t>Physical Analogy</a:t>
            </a:r>
          </a:p>
          <a:p>
            <a:pPr lvl="1"/>
            <a:r>
              <a:rPr lang="en-US" dirty="0"/>
              <a:t>Classes are like factories</a:t>
            </a:r>
          </a:p>
          <a:p>
            <a:pPr lvl="2"/>
            <a:r>
              <a:rPr lang="en-US" dirty="0"/>
              <a:t>Contain a blueprint for an object</a:t>
            </a:r>
          </a:p>
          <a:p>
            <a:pPr lvl="3"/>
            <a:r>
              <a:rPr lang="en-US" dirty="0"/>
              <a:t>Defines the inner workings (i.e., </a:t>
            </a:r>
            <a:r>
              <a:rPr lang="en-US" u="sng" dirty="0"/>
              <a:t>fields</a:t>
            </a:r>
            <a:r>
              <a:rPr lang="en-US" dirty="0"/>
              <a:t> aka </a:t>
            </a:r>
            <a:r>
              <a:rPr lang="en-US" u="sng" dirty="0"/>
              <a:t>members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Defines what it can do, its “behavior” (i.e., instance </a:t>
            </a:r>
            <a:r>
              <a:rPr lang="en-US" u="sng" dirty="0"/>
              <a:t>methods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Factory itself may have some capabilities</a:t>
            </a:r>
          </a:p>
          <a:p>
            <a:pPr lvl="3"/>
            <a:r>
              <a:rPr lang="en-US" dirty="0"/>
              <a:t>Class members and class methods</a:t>
            </a:r>
          </a:p>
          <a:p>
            <a:pPr lvl="3"/>
            <a:r>
              <a:rPr lang="en-US" dirty="0"/>
              <a:t>Useful for defining named constants and helper methods that are related to the abstraction as a whole but not specific to an instance.</a:t>
            </a:r>
          </a:p>
          <a:p>
            <a:pPr lvl="1"/>
            <a:r>
              <a:rPr lang="en-US" dirty="0"/>
              <a:t>Objects are what the factory builds</a:t>
            </a:r>
          </a:p>
          <a:p>
            <a:pPr lvl="2"/>
            <a:r>
              <a:rPr lang="en-US" dirty="0"/>
              <a:t>Each object is an </a:t>
            </a:r>
            <a:r>
              <a:rPr lang="en-US" u="sng" dirty="0"/>
              <a:t>instance</a:t>
            </a:r>
            <a:r>
              <a:rPr lang="en-US" dirty="0"/>
              <a:t> of a class</a:t>
            </a:r>
          </a:p>
          <a:p>
            <a:pPr lvl="2"/>
            <a:r>
              <a:rPr lang="en-US" dirty="0">
                <a:cs typeface="Courier"/>
              </a:rPr>
              <a:t>Name of the class is the “type” of the object.</a:t>
            </a:r>
          </a:p>
          <a:p>
            <a:pPr lvl="3"/>
            <a:r>
              <a:rPr lang="en-US" dirty="0">
                <a:cs typeface="Courier"/>
              </a:rPr>
              <a:t>Which means the class name is the type we use for a variable that can reference the object.</a:t>
            </a:r>
          </a:p>
        </p:txBody>
      </p:sp>
    </p:spTree>
    <p:extLst>
      <p:ext uri="{BB962C8B-B14F-4D97-AF65-F5344CB8AC3E}">
        <p14:creationId xmlns:p14="http://schemas.microsoft.com/office/powerpoint/2010/main" val="2728645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Objects as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object is defined by its state</a:t>
            </a:r>
          </a:p>
          <a:p>
            <a:pPr lvl="1"/>
            <a:r>
              <a:rPr lang="en-US" dirty="0"/>
              <a:t>Collection of named fields that represent information about the object</a:t>
            </a:r>
          </a:p>
          <a:p>
            <a:pPr lvl="2"/>
            <a:r>
              <a:rPr lang="en-US" dirty="0"/>
              <a:t>The current values assigned to those fields reflect the “state” of the object</a:t>
            </a:r>
          </a:p>
          <a:p>
            <a:r>
              <a:rPr lang="en-US" dirty="0"/>
              <a:t>Object design reflects purpose</a:t>
            </a:r>
          </a:p>
          <a:p>
            <a:pPr lvl="1"/>
            <a:r>
              <a:rPr lang="en-US" dirty="0"/>
              <a:t>What fields to include in an object will depend on how that object is to be used and the kinds of operations that object will be involved in.</a:t>
            </a:r>
          </a:p>
        </p:txBody>
      </p:sp>
    </p:spTree>
    <p:extLst>
      <p:ext uri="{BB962C8B-B14F-4D97-AF65-F5344CB8AC3E}">
        <p14:creationId xmlns:p14="http://schemas.microsoft.com/office/powerpoint/2010/main" val="10921568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69" y="274639"/>
            <a:ext cx="9718431" cy="771339"/>
          </a:xfrm>
        </p:spPr>
        <p:txBody>
          <a:bodyPr/>
          <a:lstStyle/>
          <a:p>
            <a:r>
              <a:rPr lang="en-US" dirty="0"/>
              <a:t>Static class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627" y="1242646"/>
            <a:ext cx="9625173" cy="529471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Instance fields are data associated with each instance</a:t>
            </a:r>
          </a:p>
          <a:p>
            <a:pPr lvl="1"/>
            <a:r>
              <a:rPr lang="en-US" dirty="0"/>
              <a:t>Every object has its own set of values</a:t>
            </a:r>
          </a:p>
          <a:p>
            <a:pPr lvl="1"/>
            <a:r>
              <a:rPr lang="en-US" dirty="0"/>
              <a:t>Most common use case: Named Constants</a:t>
            </a:r>
          </a:p>
          <a:p>
            <a:pPr lvl="2"/>
            <a:r>
              <a:rPr lang="en-US" dirty="0"/>
              <a:t>Best practice: all caps, initialized when declared, declared with “final” keyword to indicate that it won’t ever change.</a:t>
            </a:r>
          </a:p>
          <a:p>
            <a:pPr lvl="1"/>
            <a:endParaRPr lang="en-US" dirty="0"/>
          </a:p>
          <a:p>
            <a:r>
              <a:rPr lang="en-US" dirty="0"/>
              <a:t>Class fields are data associated with the </a:t>
            </a:r>
            <a:r>
              <a:rPr lang="en-US" i="1" dirty="0"/>
              <a:t>class as a whole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Declared like an instance field, but with “static” keyword.</a:t>
            </a:r>
          </a:p>
          <a:p>
            <a:pPr lvl="1"/>
            <a:r>
              <a:rPr lang="en-US" dirty="0"/>
              <a:t>Like class methods, you can access them via the class name or directly if being used within the class itself. No instance needed.</a:t>
            </a:r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ta.after</a:t>
            </a:r>
            <a:r>
              <a:rPr lang="en-US" dirty="0"/>
              <a:t> see definition of epsilon bound limit and helper function for comparing side lengths as examples of using static fields and methods.</a:t>
            </a:r>
          </a:p>
        </p:txBody>
      </p:sp>
    </p:spTree>
    <p:extLst>
      <p:ext uri="{BB962C8B-B14F-4D97-AF65-F5344CB8AC3E}">
        <p14:creationId xmlns:p14="http://schemas.microsoft.com/office/powerpoint/2010/main" val="141078785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8B9964-5544-D14B-BD49-AEF0E44E5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385" y="149368"/>
            <a:ext cx="10531692" cy="585278"/>
          </a:xfrm>
        </p:spPr>
        <p:txBody>
          <a:bodyPr>
            <a:normAutofit/>
          </a:bodyPr>
          <a:lstStyle/>
          <a:p>
            <a:r>
              <a:rPr lang="en-US" sz="3600" b="1" dirty="0"/>
              <a:t>Anatomy of </a:t>
            </a:r>
            <a:r>
              <a:rPr lang="en-US" sz="3600" b="1" dirty="0" smtClean="0"/>
              <a:t>a Class</a:t>
            </a:r>
            <a:endParaRPr lang="en-US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21287E-73A2-4842-BA7A-5B37842A5A1E}"/>
              </a:ext>
            </a:extLst>
          </p:cNvPr>
          <p:cNvSpPr txBox="1"/>
          <p:nvPr/>
        </p:nvSpPr>
        <p:spPr>
          <a:xfrm>
            <a:off x="3637995" y="734646"/>
            <a:ext cx="5815173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public class </a:t>
            </a:r>
            <a:r>
              <a:rPr lang="en-US" dirty="0" err="1">
                <a:latin typeface="Courier" pitchFamily="2" charset="0"/>
              </a:rPr>
              <a:t>ClassName</a:t>
            </a:r>
            <a:r>
              <a:rPr lang="en-US" dirty="0">
                <a:latin typeface="Courier" pitchFamily="2" charset="0"/>
              </a:rPr>
              <a:t> {</a:t>
            </a:r>
          </a:p>
          <a:p>
            <a:r>
              <a:rPr lang="en-US" dirty="0">
                <a:latin typeface="Courier" pitchFamily="2" charset="0"/>
              </a:rPr>
              <a:t>  // Instance field declarations</a:t>
            </a:r>
          </a:p>
          <a:p>
            <a:r>
              <a:rPr lang="en-US" dirty="0">
                <a:latin typeface="Courier" pitchFamily="2" charset="0"/>
              </a:rPr>
              <a:t>  //   Data specific to each instance</a:t>
            </a:r>
          </a:p>
          <a:p>
            <a:r>
              <a:rPr lang="en-US" dirty="0">
                <a:latin typeface="Courier" pitchFamily="2" charset="0"/>
              </a:rPr>
              <a:t>  //   The “state” of an object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// Static (aka class) fields</a:t>
            </a:r>
          </a:p>
          <a:p>
            <a:r>
              <a:rPr lang="en-US" dirty="0">
                <a:latin typeface="Courier" pitchFamily="2" charset="0"/>
              </a:rPr>
              <a:t>  //   Values associated with the </a:t>
            </a:r>
          </a:p>
          <a:p>
            <a:r>
              <a:rPr lang="en-US" dirty="0">
                <a:latin typeface="Courier" pitchFamily="2" charset="0"/>
              </a:rPr>
              <a:t>  //   abstraction as a whole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// Constructor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// Instance methods</a:t>
            </a:r>
          </a:p>
          <a:p>
            <a:r>
              <a:rPr lang="en-US" dirty="0">
                <a:latin typeface="Courier" pitchFamily="2" charset="0"/>
              </a:rPr>
              <a:t>  //   Methods that only make sense</a:t>
            </a:r>
          </a:p>
          <a:p>
            <a:r>
              <a:rPr lang="en-US" dirty="0">
                <a:latin typeface="Courier" pitchFamily="2" charset="0"/>
              </a:rPr>
              <a:t>  //   with respect to a specific</a:t>
            </a:r>
          </a:p>
          <a:p>
            <a:r>
              <a:rPr lang="en-US" dirty="0">
                <a:latin typeface="Courier" pitchFamily="2" charset="0"/>
              </a:rPr>
              <a:t>  //   instance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// Static methods.</a:t>
            </a:r>
          </a:p>
          <a:p>
            <a:r>
              <a:rPr lang="en-US" dirty="0">
                <a:latin typeface="Courier" pitchFamily="2" charset="0"/>
              </a:rPr>
              <a:t>  //   Helper methods related to the </a:t>
            </a:r>
          </a:p>
          <a:p>
            <a:r>
              <a:rPr lang="en-US" dirty="0">
                <a:latin typeface="Courier" pitchFamily="2" charset="0"/>
              </a:rPr>
              <a:t>  //   abstraction but that don’t</a:t>
            </a:r>
          </a:p>
          <a:p>
            <a:r>
              <a:rPr lang="en-US" dirty="0">
                <a:latin typeface="Courier" pitchFamily="2" charset="0"/>
              </a:rPr>
              <a:t>  //   require an instance to use</a:t>
            </a:r>
          </a:p>
          <a:p>
            <a:r>
              <a:rPr lang="en-US" dirty="0">
                <a:latin typeface="Courier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154766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DBAEC62-0492-4F46-AD13-1AD3DDB4FF51}"/>
              </a:ext>
            </a:extLst>
          </p:cNvPr>
          <p:cNvSpPr txBox="1"/>
          <p:nvPr/>
        </p:nvSpPr>
        <p:spPr>
          <a:xfrm>
            <a:off x="526802" y="6146712"/>
            <a:ext cx="11397976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Class methods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FB0D393-05C5-044E-9441-2F2896A86D30}"/>
              </a:ext>
            </a:extLst>
          </p:cNvPr>
          <p:cNvSpPr txBox="1"/>
          <p:nvPr/>
        </p:nvSpPr>
        <p:spPr>
          <a:xfrm>
            <a:off x="526803" y="4209547"/>
            <a:ext cx="6888606" cy="175432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Instance methods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5BBBE68-7444-424D-89AE-53F475BDEEF1}"/>
              </a:ext>
            </a:extLst>
          </p:cNvPr>
          <p:cNvSpPr txBox="1"/>
          <p:nvPr/>
        </p:nvSpPr>
        <p:spPr>
          <a:xfrm>
            <a:off x="526802" y="2687112"/>
            <a:ext cx="10020113" cy="1477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Constructor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9D29642A-D26A-F047-954F-4A4743D34F09}"/>
              </a:ext>
            </a:extLst>
          </p:cNvPr>
          <p:cNvSpPr txBox="1"/>
          <p:nvPr/>
        </p:nvSpPr>
        <p:spPr>
          <a:xfrm>
            <a:off x="526802" y="1995674"/>
            <a:ext cx="9569176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Class fields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C01E99B-0E7B-A947-899B-88C171BC7A0A}"/>
              </a:ext>
            </a:extLst>
          </p:cNvPr>
          <p:cNvSpPr txBox="1"/>
          <p:nvPr/>
        </p:nvSpPr>
        <p:spPr>
          <a:xfrm>
            <a:off x="526802" y="1014413"/>
            <a:ext cx="5147488" cy="923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Instance fields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8B9964-5544-D14B-BD49-AEF0E44E5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477" y="149368"/>
            <a:ext cx="10515600" cy="616540"/>
          </a:xfrm>
        </p:spPr>
        <p:txBody>
          <a:bodyPr>
            <a:normAutofit fontScale="90000"/>
          </a:bodyPr>
          <a:lstStyle/>
          <a:p>
            <a:r>
              <a:rPr lang="en-US" sz="4000" b="1" dirty="0"/>
              <a:t>Anatomy of </a:t>
            </a:r>
            <a:r>
              <a:rPr lang="en-US" sz="4000" b="1" dirty="0" smtClean="0"/>
              <a:t>a Class</a:t>
            </a:r>
            <a:endParaRPr lang="en-US" sz="4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C25BF15-D24B-6A48-B25D-D2A97000986E}"/>
              </a:ext>
            </a:extLst>
          </p:cNvPr>
          <p:cNvSpPr txBox="1"/>
          <p:nvPr/>
        </p:nvSpPr>
        <p:spPr>
          <a:xfrm>
            <a:off x="3971106" y="671691"/>
            <a:ext cx="811658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urier" pitchFamily="2" charset="0"/>
              </a:rPr>
              <a:t>public class Triangle {</a:t>
            </a:r>
          </a:p>
          <a:p>
            <a:r>
              <a:rPr lang="en-US" dirty="0">
                <a:latin typeface="Courier" pitchFamily="2" charset="0"/>
              </a:rPr>
              <a:t>  Point _a;</a:t>
            </a:r>
          </a:p>
          <a:p>
            <a:r>
              <a:rPr lang="en-US" dirty="0">
                <a:latin typeface="Courier" pitchFamily="2" charset="0"/>
              </a:rPr>
              <a:t>  Point _b;</a:t>
            </a:r>
          </a:p>
          <a:p>
            <a:r>
              <a:rPr lang="en-US" dirty="0">
                <a:latin typeface="Courier" pitchFamily="2" charset="0"/>
              </a:rPr>
              <a:t>  Point _c;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static final double SIDE_EPSILON = 0.001;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public Triangle(Point a, Point b, Point c) {</a:t>
            </a:r>
          </a:p>
          <a:p>
            <a:r>
              <a:rPr lang="en-US" dirty="0">
                <a:latin typeface="Courier" pitchFamily="2" charset="0"/>
              </a:rPr>
              <a:t>    _a = a;</a:t>
            </a:r>
          </a:p>
          <a:p>
            <a:r>
              <a:rPr lang="en-US" dirty="0">
                <a:latin typeface="Courier" pitchFamily="2" charset="0"/>
              </a:rPr>
              <a:t>    _b = b;</a:t>
            </a:r>
          </a:p>
          <a:p>
            <a:r>
              <a:rPr lang="en-US" dirty="0">
                <a:latin typeface="Courier" pitchFamily="2" charset="0"/>
              </a:rPr>
              <a:t>    _c = c;</a:t>
            </a:r>
          </a:p>
          <a:p>
            <a:r>
              <a:rPr lang="en-US" dirty="0">
                <a:latin typeface="Courier" pitchFamily="2" charset="0"/>
              </a:rPr>
              <a:t>  }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String category() {…}</a:t>
            </a:r>
          </a:p>
          <a:p>
            <a:r>
              <a:rPr lang="en-US" dirty="0">
                <a:latin typeface="Courier" pitchFamily="2" charset="0"/>
              </a:rPr>
              <a:t>  double area() {…}</a:t>
            </a:r>
          </a:p>
          <a:p>
            <a:r>
              <a:rPr lang="en-US" dirty="0">
                <a:latin typeface="Courier" pitchFamily="2" charset="0"/>
              </a:rPr>
              <a:t>  double </a:t>
            </a:r>
            <a:r>
              <a:rPr lang="en-US" dirty="0" err="1">
                <a:latin typeface="Courier" pitchFamily="2" charset="0"/>
              </a:rPr>
              <a:t>side_ab</a:t>
            </a:r>
            <a:r>
              <a:rPr lang="en-US" dirty="0">
                <a:latin typeface="Courier" pitchFamily="2" charset="0"/>
              </a:rPr>
              <a:t>() {…}</a:t>
            </a:r>
          </a:p>
          <a:p>
            <a:r>
              <a:rPr lang="en-US" dirty="0">
                <a:latin typeface="Courier" pitchFamily="2" charset="0"/>
              </a:rPr>
              <a:t>  double </a:t>
            </a:r>
            <a:r>
              <a:rPr lang="en-US" dirty="0" err="1">
                <a:latin typeface="Courier" pitchFamily="2" charset="0"/>
              </a:rPr>
              <a:t>side_bc</a:t>
            </a:r>
            <a:r>
              <a:rPr lang="en-US" dirty="0">
                <a:latin typeface="Courier" pitchFamily="2" charset="0"/>
              </a:rPr>
              <a:t>() {…}</a:t>
            </a:r>
          </a:p>
          <a:p>
            <a:r>
              <a:rPr lang="en-US" dirty="0">
                <a:latin typeface="Courier" pitchFamily="2" charset="0"/>
              </a:rPr>
              <a:t>  double </a:t>
            </a:r>
            <a:r>
              <a:rPr lang="en-US" dirty="0" err="1">
                <a:latin typeface="Courier" pitchFamily="2" charset="0"/>
              </a:rPr>
              <a:t>side_ca</a:t>
            </a:r>
            <a:r>
              <a:rPr lang="en-US" dirty="0">
                <a:latin typeface="Courier" pitchFamily="2" charset="0"/>
              </a:rPr>
              <a:t>() {…}</a:t>
            </a:r>
          </a:p>
          <a:p>
            <a:r>
              <a:rPr lang="en-US" dirty="0">
                <a:latin typeface="Courier" pitchFamily="2" charset="0"/>
              </a:rPr>
              <a:t>	...</a:t>
            </a:r>
          </a:p>
          <a:p>
            <a:endParaRPr lang="en-US" dirty="0">
              <a:latin typeface="Courier" pitchFamily="2" charset="0"/>
            </a:endParaRPr>
          </a:p>
          <a:p>
            <a:r>
              <a:rPr lang="en-US" dirty="0">
                <a:latin typeface="Courier" pitchFamily="2" charset="0"/>
              </a:rPr>
              <a:t>  static </a:t>
            </a:r>
            <a:r>
              <a:rPr lang="en-US" dirty="0" err="1">
                <a:latin typeface="Courier" pitchFamily="2" charset="0"/>
              </a:rPr>
              <a:t>boolean</a:t>
            </a:r>
            <a:r>
              <a:rPr lang="en-US" dirty="0">
                <a:latin typeface="Courier" pitchFamily="2" charset="0"/>
              </a:rPr>
              <a:t> </a:t>
            </a:r>
            <a:r>
              <a:rPr lang="en-US" dirty="0" err="1">
                <a:latin typeface="Courier" pitchFamily="2" charset="0"/>
              </a:rPr>
              <a:t>sides_are_same</a:t>
            </a:r>
            <a:r>
              <a:rPr lang="en-US" dirty="0">
                <a:latin typeface="Courier" pitchFamily="2" charset="0"/>
              </a:rPr>
              <a:t>(double s1, double s2) {…}</a:t>
            </a:r>
          </a:p>
          <a:p>
            <a:r>
              <a:rPr lang="en-US" dirty="0">
                <a:latin typeface="Courier" pitchFamily="2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51557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446" y="365125"/>
            <a:ext cx="10822354" cy="1325563"/>
          </a:xfrm>
        </p:spPr>
        <p:txBody>
          <a:bodyPr/>
          <a:lstStyle/>
          <a:p>
            <a:r>
              <a:rPr lang="en-US" dirty="0"/>
              <a:t>Review of non-OO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functions are static</a:t>
            </a:r>
          </a:p>
          <a:p>
            <a:r>
              <a:rPr lang="en-US" dirty="0"/>
              <a:t>Variables are all either declared locally or passed in as parameters</a:t>
            </a:r>
          </a:p>
          <a:p>
            <a:r>
              <a:rPr lang="en-US" dirty="0"/>
              <a:t>Static helper functions simply act as a sort of library of triangle-related functions used by our application.</a:t>
            </a:r>
          </a:p>
          <a:p>
            <a:r>
              <a:rPr lang="en-US" dirty="0"/>
              <a:t>Note use of epsilon bound to compare side lengths</a:t>
            </a:r>
          </a:p>
        </p:txBody>
      </p:sp>
    </p:spTree>
    <p:extLst>
      <p:ext uri="{BB962C8B-B14F-4D97-AF65-F5344CB8AC3E}">
        <p14:creationId xmlns:p14="http://schemas.microsoft.com/office/powerpoint/2010/main" val="42815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77" y="365125"/>
            <a:ext cx="10806723" cy="1325563"/>
          </a:xfrm>
        </p:spPr>
        <p:txBody>
          <a:bodyPr/>
          <a:lstStyle/>
          <a:p>
            <a:r>
              <a:rPr lang="en-US" dirty="0"/>
              <a:t>Thinking with an object mindset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Consider the role of ax, ay, </a:t>
            </a:r>
            <a:r>
              <a:rPr lang="en-US" dirty="0" err="1"/>
              <a:t>bx</a:t>
            </a:r>
            <a:r>
              <a:rPr lang="en-US" dirty="0"/>
              <a:t>, by, cx, cy</a:t>
            </a:r>
          </a:p>
          <a:p>
            <a:pPr lvl="1"/>
            <a:r>
              <a:rPr lang="en-US" dirty="0"/>
              <a:t>As a collective, they represent a specific triangle.</a:t>
            </a:r>
          </a:p>
          <a:p>
            <a:pPr lvl="1"/>
            <a:r>
              <a:rPr lang="en-US" dirty="0"/>
              <a:t>Consider the functions for finding area and classifying</a:t>
            </a:r>
          </a:p>
          <a:p>
            <a:pPr lvl="2"/>
            <a:r>
              <a:rPr lang="en-US" dirty="0"/>
              <a:t>Onus on us to provide this information as parameters</a:t>
            </a:r>
          </a:p>
          <a:p>
            <a:pPr lvl="2"/>
            <a:r>
              <a:rPr lang="en-US" dirty="0"/>
              <a:t>As well as ensuring that they actually represent a triangle.</a:t>
            </a:r>
          </a:p>
          <a:p>
            <a:r>
              <a:rPr lang="en-US" dirty="0"/>
              <a:t>Object-oriented programming flips this relationship.</a:t>
            </a:r>
          </a:p>
          <a:p>
            <a:pPr lvl="1"/>
            <a:r>
              <a:rPr lang="en-US" dirty="0"/>
              <a:t>Formalizes the collective meaning of these pieces of information as an abstraction.</a:t>
            </a:r>
          </a:p>
          <a:p>
            <a:pPr lvl="1"/>
            <a:r>
              <a:rPr lang="en-US" dirty="0"/>
              <a:t>Abstraction provides means to query properties and invoke “behavior”</a:t>
            </a:r>
          </a:p>
        </p:txBody>
      </p:sp>
    </p:spTree>
    <p:extLst>
      <p:ext uri="{BB962C8B-B14F-4D97-AF65-F5344CB8AC3E}">
        <p14:creationId xmlns:p14="http://schemas.microsoft.com/office/powerpoint/2010/main" val="2377062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Name the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Java this means create a class for that kind of object.</a:t>
            </a:r>
          </a:p>
        </p:txBody>
      </p:sp>
    </p:spTree>
    <p:extLst>
      <p:ext uri="{BB962C8B-B14F-4D97-AF65-F5344CB8AC3E}">
        <p14:creationId xmlns:p14="http://schemas.microsoft.com/office/powerpoint/2010/main" val="2696012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77" y="365125"/>
            <a:ext cx="10806723" cy="1325563"/>
          </a:xfrm>
        </p:spPr>
        <p:txBody>
          <a:bodyPr/>
          <a:lstStyle/>
          <a:p>
            <a:r>
              <a:rPr lang="en-US" dirty="0"/>
              <a:t>Step 2: Declare its fields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600201"/>
            <a:ext cx="10515599" cy="4986967"/>
          </a:xfrm>
        </p:spPr>
        <p:txBody>
          <a:bodyPr>
            <a:normAutofit/>
          </a:bodyPr>
          <a:lstStyle/>
          <a:p>
            <a:r>
              <a:rPr lang="en-US" dirty="0"/>
              <a:t>The fields of your object are pieces of information that collectively define it.</a:t>
            </a:r>
          </a:p>
          <a:p>
            <a:pPr lvl="1"/>
            <a:r>
              <a:rPr lang="en-US" dirty="0"/>
              <a:t>Declared like variables</a:t>
            </a:r>
          </a:p>
          <a:p>
            <a:pPr lvl="2"/>
            <a:r>
              <a:rPr lang="en-US" dirty="0"/>
              <a:t>Must specify type and adhere to variable naming rules.</a:t>
            </a:r>
          </a:p>
          <a:p>
            <a:pPr lvl="2"/>
            <a:r>
              <a:rPr lang="en-US" dirty="0"/>
              <a:t>Declared in class definition</a:t>
            </a:r>
          </a:p>
          <a:p>
            <a:pPr lvl="3"/>
            <a:r>
              <a:rPr lang="en-US" dirty="0"/>
              <a:t>NOT within a method, but floating off by themselves.</a:t>
            </a:r>
          </a:p>
          <a:p>
            <a:pPr lvl="3"/>
            <a:r>
              <a:rPr lang="en-US" dirty="0"/>
              <a:t>Good idea to keep them together at the top of the class.</a:t>
            </a:r>
          </a:p>
          <a:p>
            <a:r>
              <a:rPr lang="en-US" dirty="0"/>
              <a:t>Here you start to make design decisions</a:t>
            </a:r>
          </a:p>
          <a:p>
            <a:pPr lvl="1"/>
            <a:r>
              <a:rPr lang="en-US" dirty="0"/>
              <a:t>In our example, triangles defined by six numbers interpreted as coordinates.</a:t>
            </a:r>
          </a:p>
          <a:p>
            <a:pPr lvl="2"/>
            <a:r>
              <a:rPr lang="en-US" dirty="0"/>
              <a:t>How else could a triangle be defined?</a:t>
            </a:r>
          </a:p>
          <a:p>
            <a:pPr lvl="1"/>
            <a:r>
              <a:rPr lang="en-US" dirty="0"/>
              <a:t>Note that part of this is deciding on types as well.</a:t>
            </a:r>
          </a:p>
          <a:p>
            <a:pPr lvl="2"/>
            <a:r>
              <a:rPr lang="en-US" dirty="0"/>
              <a:t>What would be impact of choosing something other than double?</a:t>
            </a:r>
          </a:p>
        </p:txBody>
      </p:sp>
    </p:spTree>
    <p:extLst>
      <p:ext uri="{BB962C8B-B14F-4D97-AF65-F5344CB8AC3E}">
        <p14:creationId xmlns:p14="http://schemas.microsoft.com/office/powerpoint/2010/main" val="1256505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075" y="367812"/>
            <a:ext cx="10806723" cy="1049826"/>
          </a:xfrm>
        </p:spPr>
        <p:txBody>
          <a:bodyPr/>
          <a:lstStyle/>
          <a:p>
            <a:r>
              <a:rPr lang="en-US" dirty="0"/>
              <a:t>Step 3: Define a constructor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417638"/>
            <a:ext cx="10515599" cy="5199062"/>
          </a:xfrm>
        </p:spPr>
        <p:txBody>
          <a:bodyPr>
            <a:normAutofit/>
          </a:bodyPr>
          <a:lstStyle/>
          <a:p>
            <a:r>
              <a:rPr lang="en-US" dirty="0"/>
              <a:t>Constructor is a special type of method</a:t>
            </a:r>
          </a:p>
          <a:p>
            <a:pPr lvl="1"/>
            <a:r>
              <a:rPr lang="en-US" dirty="0"/>
              <a:t>Purpose is to create and initialize a new </a:t>
            </a:r>
            <a:r>
              <a:rPr lang="en-US" i="1" dirty="0"/>
              <a:t>instance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Declaration differs from a normal method</a:t>
            </a:r>
          </a:p>
          <a:p>
            <a:pPr lvl="2"/>
            <a:r>
              <a:rPr lang="en-US" dirty="0"/>
              <a:t>Name must match class name.</a:t>
            </a:r>
          </a:p>
          <a:p>
            <a:pPr lvl="2"/>
            <a:r>
              <a:rPr lang="en-US" dirty="0"/>
              <a:t>Does not have a any sort of return value in its signature.</a:t>
            </a:r>
          </a:p>
          <a:p>
            <a:pPr lvl="1"/>
            <a:r>
              <a:rPr lang="en-US" dirty="0"/>
              <a:t>Within the constructor, the keyword </a:t>
            </a:r>
            <a:r>
              <a:rPr lang="en-US" i="1" dirty="0"/>
              <a:t>this</a:t>
            </a:r>
            <a:r>
              <a:rPr lang="en-US" dirty="0"/>
              <a:t> refers to the new object (i.e., the </a:t>
            </a:r>
            <a:r>
              <a:rPr lang="en-US" i="1" dirty="0"/>
              <a:t>instance)</a:t>
            </a:r>
            <a:r>
              <a:rPr lang="en-US" dirty="0"/>
              <a:t> to be initialized.</a:t>
            </a:r>
          </a:p>
          <a:p>
            <a:pPr lvl="1"/>
            <a:r>
              <a:rPr lang="en-US" dirty="0"/>
              <a:t>Any information needed should be passed in as parameters.</a:t>
            </a:r>
          </a:p>
          <a:p>
            <a:pPr lvl="2"/>
            <a:r>
              <a:rPr lang="en-US" dirty="0"/>
              <a:t>Code in the constructor is responsible for making sure that the fields of </a:t>
            </a:r>
            <a:r>
              <a:rPr lang="en-US" i="1" dirty="0"/>
              <a:t>this</a:t>
            </a:r>
            <a:r>
              <a:rPr lang="en-US" dirty="0"/>
              <a:t> are appropriately set.</a:t>
            </a:r>
          </a:p>
          <a:p>
            <a:r>
              <a:rPr lang="en-US" dirty="0"/>
              <a:t>To call a constructor, use the </a:t>
            </a:r>
            <a:r>
              <a:rPr lang="en-US" i="1" dirty="0"/>
              <a:t>new </a:t>
            </a:r>
            <a:r>
              <a:rPr lang="en-US" dirty="0"/>
              <a:t>keyword</a:t>
            </a:r>
          </a:p>
          <a:p>
            <a:pPr lvl="1"/>
            <a:r>
              <a:rPr lang="en-US" dirty="0"/>
              <a:t>Result will be a reference to the new instance (i.e., object) of the class</a:t>
            </a:r>
          </a:p>
        </p:txBody>
      </p:sp>
    </p:spTree>
    <p:extLst>
      <p:ext uri="{BB962C8B-B14F-4D97-AF65-F5344CB8AC3E}">
        <p14:creationId xmlns:p14="http://schemas.microsoft.com/office/powerpoint/2010/main" val="4087511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16005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354258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696689" y="1012776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908444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31934"/>
            <a:ext cx="8229600" cy="644600"/>
          </a:xfrm>
        </p:spPr>
        <p:txBody>
          <a:bodyPr>
            <a:noAutofit/>
          </a:bodyPr>
          <a:lstStyle/>
          <a:p>
            <a:r>
              <a:rPr lang="en-US" sz="4000" dirty="0">
                <a:cs typeface="Courier"/>
              </a:rPr>
              <a:t>Object Construction Illustrated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5227707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Stack: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87921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Heap: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63499" y="1705431"/>
            <a:ext cx="3542584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85917" y="1792958"/>
            <a:ext cx="4351258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/>
                <a:cs typeface="Courier"/>
              </a:rPr>
              <a:t>Triangle t = </a:t>
            </a:r>
          </a:p>
          <a:p>
            <a:r>
              <a:rPr lang="en-US" sz="1600" dirty="0">
                <a:latin typeface="Courier"/>
                <a:cs typeface="Courier"/>
              </a:rPr>
              <a:t>    new Triangle(1.2, 3.4,         		  6.0, 5.8, 	         </a:t>
            </a:r>
          </a:p>
          <a:p>
            <a:r>
              <a:rPr lang="en-US" sz="1600" dirty="0">
                <a:latin typeface="Courier"/>
                <a:cs typeface="Courier"/>
              </a:rPr>
              <a:t>                 4.5, 10.2);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4ECE28D-5389-9C4F-B6D6-7F8F23DC6FD9}"/>
              </a:ext>
            </a:extLst>
          </p:cNvPr>
          <p:cNvSpPr txBox="1"/>
          <p:nvPr/>
        </p:nvSpPr>
        <p:spPr>
          <a:xfrm>
            <a:off x="285916" y="1028550"/>
            <a:ext cx="128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Code: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B3865C6-4280-964E-810D-43FD8EC64FE1}"/>
              </a:ext>
            </a:extLst>
          </p:cNvPr>
          <p:cNvSpPr txBox="1"/>
          <p:nvPr/>
        </p:nvSpPr>
        <p:spPr>
          <a:xfrm>
            <a:off x="5227707" y="1792958"/>
            <a:ext cx="2955325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ourier"/>
                <a:cs typeface="Courier"/>
              </a:rPr>
              <a:t>main</a:t>
            </a:r>
          </a:p>
          <a:p>
            <a:endParaRPr lang="en-US" sz="1600" i="1" dirty="0">
              <a:latin typeface="Courier"/>
              <a:cs typeface="Courier"/>
            </a:endParaRPr>
          </a:p>
          <a:p>
            <a:endParaRPr lang="en-US" sz="1600" i="1" dirty="0">
              <a:latin typeface="Courier"/>
              <a:cs typeface="Courier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DB105CA-839F-D246-AF11-4C12DDDA0FFD}"/>
              </a:ext>
            </a:extLst>
          </p:cNvPr>
          <p:cNvSpPr txBox="1"/>
          <p:nvPr/>
        </p:nvSpPr>
        <p:spPr>
          <a:xfrm>
            <a:off x="5227707" y="2876486"/>
            <a:ext cx="2955325" cy="2554545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i="1" dirty="0"/>
              <a:t>Triangle</a:t>
            </a:r>
          </a:p>
          <a:p>
            <a:endParaRPr lang="en-US" sz="1600" u="sng" dirty="0"/>
          </a:p>
          <a:p>
            <a:r>
              <a:rPr lang="en-US" sz="1600" u="sng" dirty="0"/>
              <a:t>Name</a:t>
            </a:r>
            <a:r>
              <a:rPr lang="en-US" sz="1600" dirty="0"/>
              <a:t>	</a:t>
            </a:r>
            <a:r>
              <a:rPr lang="en-US" sz="1600" u="sng" dirty="0"/>
              <a:t>Value</a:t>
            </a:r>
          </a:p>
          <a:p>
            <a:r>
              <a:rPr lang="en-US" sz="1600" i="1" dirty="0"/>
              <a:t>this	</a:t>
            </a:r>
            <a:r>
              <a:rPr lang="en-US" sz="1600" dirty="0"/>
              <a:t>0xa123cd</a:t>
            </a:r>
            <a:endParaRPr lang="en-US" sz="1600" i="1" dirty="0"/>
          </a:p>
          <a:p>
            <a:r>
              <a:rPr lang="en-US" sz="1600" dirty="0"/>
              <a:t>x1	1.2</a:t>
            </a:r>
          </a:p>
          <a:p>
            <a:r>
              <a:rPr lang="en-US" sz="1600" dirty="0"/>
              <a:t>y1	3.4</a:t>
            </a:r>
          </a:p>
          <a:p>
            <a:r>
              <a:rPr lang="en-US" sz="1600" dirty="0"/>
              <a:t>x2	6.0</a:t>
            </a:r>
          </a:p>
          <a:p>
            <a:r>
              <a:rPr lang="en-US" sz="1600" dirty="0"/>
              <a:t>y2	5.8</a:t>
            </a:r>
          </a:p>
          <a:p>
            <a:r>
              <a:rPr lang="en-US" sz="1600" dirty="0"/>
              <a:t>x3	4.5</a:t>
            </a:r>
          </a:p>
          <a:p>
            <a:r>
              <a:rPr lang="en-US" sz="1600" dirty="0"/>
              <a:t>y3	10.2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CD1BBC0-BA85-4B4D-924A-2A1A605F1990}"/>
              </a:ext>
            </a:extLst>
          </p:cNvPr>
          <p:cNvSpPr txBox="1"/>
          <p:nvPr/>
        </p:nvSpPr>
        <p:spPr>
          <a:xfrm>
            <a:off x="285916" y="2870177"/>
            <a:ext cx="4351259" cy="2800767"/>
          </a:xfrm>
          <a:prstGeom prst="rect">
            <a:avLst/>
          </a:prstGeom>
          <a:solidFill>
            <a:srgbClr val="B7DEE8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ourier" pitchFamily="2" charset="0"/>
              </a:rPr>
              <a:t>Triangle (double x1, double y1, </a:t>
            </a:r>
          </a:p>
          <a:p>
            <a:r>
              <a:rPr lang="en-US" sz="1600" dirty="0">
                <a:latin typeface="Courier" pitchFamily="2" charset="0"/>
              </a:rPr>
              <a:t>          double x2, double y2,</a:t>
            </a:r>
          </a:p>
          <a:p>
            <a:r>
              <a:rPr lang="en-US" sz="1600" dirty="0">
                <a:latin typeface="Courier" pitchFamily="2" charset="0"/>
              </a:rPr>
              <a:t>          double x3, double y3) {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this.ax</a:t>
            </a:r>
            <a:r>
              <a:rPr lang="en-US" sz="1600" dirty="0">
                <a:latin typeface="Courier" pitchFamily="2" charset="0"/>
              </a:rPr>
              <a:t> = x1;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this.ay</a:t>
            </a:r>
            <a:r>
              <a:rPr lang="en-US" sz="1600" dirty="0">
                <a:latin typeface="Courier" pitchFamily="2" charset="0"/>
              </a:rPr>
              <a:t> = y1;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this.bx</a:t>
            </a:r>
            <a:r>
              <a:rPr lang="en-US" sz="1600" dirty="0">
                <a:latin typeface="Courier" pitchFamily="2" charset="0"/>
              </a:rPr>
              <a:t> = x2;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this.by</a:t>
            </a:r>
            <a:r>
              <a:rPr lang="en-US" sz="1600" dirty="0">
                <a:latin typeface="Courier" pitchFamily="2" charset="0"/>
              </a:rPr>
              <a:t> = y2;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this.cx</a:t>
            </a:r>
            <a:r>
              <a:rPr lang="en-US" sz="1600" dirty="0">
                <a:latin typeface="Courier" pitchFamily="2" charset="0"/>
              </a:rPr>
              <a:t> = x3;</a:t>
            </a:r>
          </a:p>
          <a:p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 err="1">
                <a:latin typeface="Courier" pitchFamily="2" charset="0"/>
              </a:rPr>
              <a:t>this.cy</a:t>
            </a:r>
            <a:r>
              <a:rPr lang="en-US" sz="1600" dirty="0">
                <a:latin typeface="Courier" pitchFamily="2" charset="0"/>
              </a:rPr>
              <a:t> = y3;</a:t>
            </a:r>
          </a:p>
          <a:p>
            <a:r>
              <a:rPr lang="en-US" sz="1600" dirty="0">
                <a:latin typeface="Courier" pitchFamily="2" charset="0"/>
              </a:rPr>
              <a:t>}</a:t>
            </a:r>
          </a:p>
          <a:p>
            <a:endParaRPr lang="en-US" sz="1600" dirty="0">
              <a:latin typeface="Courier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0FF96E-4A61-9146-841A-48D467D3BB8D}"/>
              </a:ext>
            </a:extLst>
          </p:cNvPr>
          <p:cNvSpPr txBox="1"/>
          <p:nvPr/>
        </p:nvSpPr>
        <p:spPr>
          <a:xfrm>
            <a:off x="5227707" y="1792958"/>
            <a:ext cx="2955325" cy="10772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</a:p>
          <a:p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u="sng" dirty="0">
                <a:latin typeface="Calibri" panose="020F0502020204030204" pitchFamily="34" charset="0"/>
                <a:cs typeface="Calibri" panose="020F0502020204030204" pitchFamily="34" charset="0"/>
              </a:rPr>
              <a:t>Value</a:t>
            </a:r>
          </a:p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???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B2CE7B4-A805-C244-BF47-3AF374AC01CB}"/>
              </a:ext>
            </a:extLst>
          </p:cNvPr>
          <p:cNvSpPr txBox="1"/>
          <p:nvPr/>
        </p:nvSpPr>
        <p:spPr>
          <a:xfrm>
            <a:off x="8628370" y="1911056"/>
            <a:ext cx="1082072" cy="20313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/>
              <a:t>0xa123cd</a:t>
            </a:r>
          </a:p>
          <a:p>
            <a:r>
              <a:rPr lang="en-US" dirty="0"/>
              <a:t>   ax:</a:t>
            </a:r>
          </a:p>
          <a:p>
            <a:r>
              <a:rPr lang="en-US" dirty="0"/>
              <a:t>   ay:</a:t>
            </a:r>
          </a:p>
          <a:p>
            <a:r>
              <a:rPr lang="en-US" dirty="0"/>
              <a:t>   </a:t>
            </a:r>
            <a:r>
              <a:rPr lang="en-US" dirty="0" err="1"/>
              <a:t>bx</a:t>
            </a:r>
            <a:r>
              <a:rPr lang="en-US" dirty="0"/>
              <a:t>:</a:t>
            </a:r>
          </a:p>
          <a:p>
            <a:r>
              <a:rPr lang="en-US" dirty="0"/>
              <a:t>   by:</a:t>
            </a:r>
          </a:p>
          <a:p>
            <a:r>
              <a:rPr lang="en-US" dirty="0"/>
              <a:t>   cx:</a:t>
            </a:r>
          </a:p>
          <a:p>
            <a:r>
              <a:rPr lang="en-US" dirty="0"/>
              <a:t>   </a:t>
            </a:r>
            <a:r>
              <a:rPr lang="en-US" dirty="0" err="1"/>
              <a:t>dy</a:t>
            </a:r>
            <a:r>
              <a:rPr lang="en-US" dirty="0"/>
              <a:t>:</a:t>
            </a:r>
          </a:p>
        </p:txBody>
      </p:sp>
      <p:sp>
        <p:nvSpPr>
          <p:cNvPr id="3" name="Right Arrow 2">
            <a:extLst>
              <a:ext uri="{FF2B5EF4-FFF2-40B4-BE49-F238E27FC236}">
                <a16:creationId xmlns:a16="http://schemas.microsoft.com/office/drawing/2014/main" xmlns="" id="{B377A4D2-292F-DF45-81F5-118EA0E00654}"/>
              </a:ext>
            </a:extLst>
          </p:cNvPr>
          <p:cNvSpPr/>
          <p:nvPr/>
        </p:nvSpPr>
        <p:spPr>
          <a:xfrm>
            <a:off x="285915" y="3658969"/>
            <a:ext cx="400692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023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rnize_BLUE_Template-2A" id="{29583F6E-9336-F14A-B886-402E5691BEB9}" vid="{8156391A-ECEB-4548-9627-909104467B7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2D2E73AEFA64418FC371CFB184B155" ma:contentTypeVersion="11" ma:contentTypeDescription="Create a new document." ma:contentTypeScope="" ma:versionID="5cb4bedcb0a64abee4d40b9c27566fef">
  <xsd:schema xmlns:xsd="http://www.w3.org/2001/XMLSchema" xmlns:xs="http://www.w3.org/2001/XMLSchema" xmlns:p="http://schemas.microsoft.com/office/2006/metadata/properties" xmlns:ns2="c2708f3e-3b35-4a66-967b-65605dc07463" xmlns:ns3="7ce290b2-227b-491d-ba24-7a997f8c6d20" targetNamespace="http://schemas.microsoft.com/office/2006/metadata/properties" ma:root="true" ma:fieldsID="f517def477c58b14c8ed8fc77fb48e58" ns2:_="" ns3:_="">
    <xsd:import namespace="c2708f3e-3b35-4a66-967b-65605dc07463"/>
    <xsd:import namespace="7ce290b2-227b-491d-ba24-7a997f8c6d2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708f3e-3b35-4a66-967b-65605dc0746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e290b2-227b-491d-ba24-7a997f8c6d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9A96FA4-89C9-4E69-9197-4EFAE9537B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304991-50D0-43A8-997C-869A7B73EF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2708f3e-3b35-4a66-967b-65605dc07463"/>
    <ds:schemaRef ds:uri="7ce290b2-227b-491d-ba24-7a997f8c6d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97A8FE8-0840-49A6-866A-F0B9B295B2DA}">
  <ds:schemaRefs>
    <ds:schemaRef ds:uri="33bf69f8-f3b8-44e9-ae74-13bc97bbc872"/>
    <ds:schemaRef ds:uri="aea2e0a6-f143-4608-9198-c782ed5f14e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1998</TotalTime>
  <Words>2027</Words>
  <Application>Microsoft Office PowerPoint</Application>
  <PresentationFormat>Widescreen</PresentationFormat>
  <Paragraphs>617</Paragraphs>
  <Slides>26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7" baseType="lpstr">
      <vt:lpstr>Arial</vt:lpstr>
      <vt:lpstr>Arial Narrow</vt:lpstr>
      <vt:lpstr>Baskerville BT</vt:lpstr>
      <vt:lpstr>Calibri</vt:lpstr>
      <vt:lpstr>Calibri Light</vt:lpstr>
      <vt:lpstr>Courier</vt:lpstr>
      <vt:lpstr>Franklin Gothic Demi</vt:lpstr>
      <vt:lpstr>Open Sans</vt:lpstr>
      <vt:lpstr>Open Sans Light</vt:lpstr>
      <vt:lpstr>Poppins</vt:lpstr>
      <vt:lpstr>Office Theme</vt:lpstr>
      <vt:lpstr>PowerPoint Presentation</vt:lpstr>
      <vt:lpstr>TriangleAreaApp Example</vt:lpstr>
      <vt:lpstr>Review of non-OO approach</vt:lpstr>
      <vt:lpstr>Thinking with an object mindset</vt:lpstr>
      <vt:lpstr>Step 1: Name the object</vt:lpstr>
      <vt:lpstr>Step 2: Declare its fields</vt:lpstr>
      <vt:lpstr>Step 3: Define a constructor</vt:lpstr>
      <vt:lpstr>Object Construction Illustrated</vt:lpstr>
      <vt:lpstr>Object Construction Illustrated</vt:lpstr>
      <vt:lpstr>Object Construction Illustrated</vt:lpstr>
      <vt:lpstr>Object Construction Illustrated</vt:lpstr>
      <vt:lpstr>Object Construction Illustrated</vt:lpstr>
      <vt:lpstr>Object Construction Illustrated</vt:lpstr>
      <vt:lpstr>Object Construction Illustrated</vt:lpstr>
      <vt:lpstr>Object Construction Illustrated</vt:lpstr>
      <vt:lpstr>Object Construction Illustrated</vt:lpstr>
      <vt:lpstr>Implied this</vt:lpstr>
      <vt:lpstr>Step 4: Define instance methods</vt:lpstr>
      <vt:lpstr>Another improvement</vt:lpstr>
      <vt:lpstr>Repeating with Point</vt:lpstr>
      <vt:lpstr>Rewrite the program to use our objects</vt:lpstr>
      <vt:lpstr>Classes and Objects</vt:lpstr>
      <vt:lpstr>Objects as state</vt:lpstr>
      <vt:lpstr>Static class fields</vt:lpstr>
      <vt:lpstr>Anatomy of a Class</vt:lpstr>
      <vt:lpstr>Anatomy of a Class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Mayer-Patel, Ketan</dc:creator>
  <cp:lastModifiedBy>David Stotts</cp:lastModifiedBy>
  <cp:revision>28</cp:revision>
  <dcterms:created xsi:type="dcterms:W3CDTF">2020-07-16T01:37:52Z</dcterms:created>
  <dcterms:modified xsi:type="dcterms:W3CDTF">2021-02-03T02:41:14Z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0x010100F52D2E73AEFA64418FC371CFB184B155</vt:lpwstr>
  </property>
</Properties>
</file>