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0"/>
  </p:notesMasterIdLst>
  <p:sldIdLst>
    <p:sldId id="412" r:id="rId5"/>
    <p:sldId id="392" r:id="rId6"/>
    <p:sldId id="411" r:id="rId7"/>
    <p:sldId id="394" r:id="rId8"/>
    <p:sldId id="413" r:id="rId9"/>
    <p:sldId id="395" r:id="rId10"/>
    <p:sldId id="405" r:id="rId11"/>
    <p:sldId id="406" r:id="rId12"/>
    <p:sldId id="407" r:id="rId13"/>
    <p:sldId id="398" r:id="rId14"/>
    <p:sldId id="399" r:id="rId15"/>
    <p:sldId id="400" r:id="rId16"/>
    <p:sldId id="401" r:id="rId17"/>
    <p:sldId id="402" r:id="rId18"/>
    <p:sldId id="403" r:id="rId19"/>
    <p:sldId id="353" r:id="rId20"/>
    <p:sldId id="354" r:id="rId21"/>
    <p:sldId id="355" r:id="rId22"/>
    <p:sldId id="356" r:id="rId23"/>
    <p:sldId id="357" r:id="rId24"/>
    <p:sldId id="358" r:id="rId25"/>
    <p:sldId id="414" r:id="rId26"/>
    <p:sldId id="364" r:id="rId27"/>
    <p:sldId id="365" r:id="rId28"/>
    <p:sldId id="366" r:id="rId29"/>
    <p:sldId id="367" r:id="rId30"/>
    <p:sldId id="368" r:id="rId31"/>
    <p:sldId id="369" r:id="rId32"/>
    <p:sldId id="370" r:id="rId33"/>
    <p:sldId id="371" r:id="rId34"/>
    <p:sldId id="372" r:id="rId35"/>
    <p:sldId id="373" r:id="rId36"/>
    <p:sldId id="374" r:id="rId37"/>
    <p:sldId id="375" r:id="rId38"/>
    <p:sldId id="408" r:id="rId39"/>
    <p:sldId id="376" r:id="rId40"/>
    <p:sldId id="377" r:id="rId41"/>
    <p:sldId id="378" r:id="rId42"/>
    <p:sldId id="379" r:id="rId43"/>
    <p:sldId id="380" r:id="rId44"/>
    <p:sldId id="381" r:id="rId45"/>
    <p:sldId id="409" r:id="rId46"/>
    <p:sldId id="382" r:id="rId47"/>
    <p:sldId id="383" r:id="rId48"/>
    <p:sldId id="384" r:id="rId49"/>
    <p:sldId id="385" r:id="rId50"/>
    <p:sldId id="386" r:id="rId51"/>
    <p:sldId id="387" r:id="rId52"/>
    <p:sldId id="388" r:id="rId53"/>
    <p:sldId id="389" r:id="rId54"/>
    <p:sldId id="390" r:id="rId55"/>
    <p:sldId id="410" r:id="rId56"/>
    <p:sldId id="391" r:id="rId57"/>
    <p:sldId id="359" r:id="rId58"/>
    <p:sldId id="360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" userDrawn="1">
          <p15:clr>
            <a:srgbClr val="A4A3A4"/>
          </p15:clr>
        </p15:guide>
        <p15:guide id="2" pos="36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0E3"/>
    <a:srgbClr val="10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48" autoAdjust="0"/>
    <p:restoredTop sz="96327"/>
  </p:normalViewPr>
  <p:slideViewPr>
    <p:cSldViewPr snapToGrid="0">
      <p:cViewPr varScale="1">
        <p:scale>
          <a:sx n="91" d="100"/>
          <a:sy n="91" d="100"/>
        </p:scale>
        <p:origin x="66" y="516"/>
      </p:cViewPr>
      <p:guideLst>
        <p:guide orient="horz" pos="312"/>
        <p:guide pos="36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E3D9B-55F6-3845-A687-D71E28B9CFB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C3214-2C6F-5E4A-A72C-CAF5B0E9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4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3214-2C6F-5E4A-A72C-CAF5B0E98F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D067F4-246C-5F4F-A398-708B323176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5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D067F4-246C-5F4F-A398-708B323176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8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CA8E-538D-C94D-9D47-2CD310751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80273-5BB9-584B-9749-7FCDD9111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F5231-7FD0-C44F-9DCF-3C60A733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7F046-D0E8-4346-BDD8-6FB25E34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7E4F0-7A3E-B248-95F3-74729529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0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E76B-887D-0549-A3A7-FA011C00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6D95E-AFE1-FD49-B748-A5D148351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4F8BA-264D-A344-A2B4-EB1981BA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9199-F22E-034C-9BC9-8BCFF519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3892A-FF16-7D4B-BA13-C5458DB1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5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53370B-249B-7742-9A79-31E1DD01B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23452-B0F8-5942-8BAF-3CAC97271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B5832-E397-8B4F-9DB8-FD2A542F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CA9D9-6587-2F48-AF10-6AE6847C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286BF-2061-B148-AE30-59E19DAE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62A0-D89F-DA4E-A18B-8C6D7956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3872B-7C84-A744-B917-09B955EA1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D6759-213F-984F-B870-EE62B5FA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BB981-1608-2F43-9AD5-FC7E9408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284D-C3FA-2A4B-8B9F-3C8EA726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2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11901-FA33-AE4B-B6A8-6EC801953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A1F4-41BC-D54E-9CDD-8D761F8FB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F8C11-3DEB-5D46-8797-3ECB580D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10F3E-5F8D-E54F-B021-138D84B7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4CC4F-BED0-DE4B-B0E4-3D917DAE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B8E2-C5B8-CF40-99E4-32CD8223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4FC79-2134-4540-97D2-C82A6CE34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B4D10-F93C-5C45-9C5D-2857AC1C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05B82-DD22-C14B-A6C2-7CD18D51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F366B-7A62-1F4C-BA7D-A134CA4F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15162-EAD1-E349-B74A-6EB79A5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B2F9-7AE5-2448-A5D4-75AFC155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E6318-CC42-C74D-90AD-1C9C83EDD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50048-0953-4042-8596-5E9E9DEE2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BA9C5-B8EF-6947-A941-4D7D63774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3DC73-4B07-3A42-AFDC-347874A75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E7E5-7F58-FB4E-84FC-398D0CA7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C26FF3-9F0F-AD48-9052-3575073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1B6EF-7527-1C43-A2C9-3EF88546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7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6535-FE4E-CF4B-BCCD-2688245F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62968-F1E8-614E-ACBD-C50F17EA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74D8C2-D41E-254F-9012-01AC7593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30E23-3904-A24F-B126-DF5560F1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0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27F3B-3B4D-1848-8C87-EF8F557C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77A1F-2AEB-1F4A-A08A-2B73DC7B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B02EB-D26D-114C-B4B0-1F475939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E2B3-10A3-D94E-8B37-22DB0886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BD726-B6A6-B240-9637-78183B43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B2703-6376-2C4A-A1FC-FEE8FFFFA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4F357-BAA1-F14F-88B7-0F345096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8D7C9-9515-3340-A654-BB8B4D84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03852-89EA-334C-8ECD-EE032301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DD7E-081C-F346-A3EA-00FE9F4D8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064A3B-DB59-DD40-999F-DB1287636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3CA57-4DE8-7248-A74E-940DB8B3C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D072C-D5C6-3C48-9725-73249B52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5AA8A-3240-0245-8017-F4E1F955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C4C31-BE00-A14A-97F4-2AE29750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A8F65F-FE16-6247-9270-C700237A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50D4-A0F5-3F4E-98D8-ADF4E7C2C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CA5CA-12E4-6240-93AB-0EC1957A4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7C1D-C80A-B44E-ABE6-13E42125B237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8769-7CF2-234F-8425-E3EE70DE2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5370-97B3-C14A-97CB-E70B91170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rray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D8E8BA5B-CEDA-6143-BDCE-BFD54A8939E9}"/>
              </a:ext>
            </a:extLst>
          </p:cNvPr>
          <p:cNvSpPr txBox="1">
            <a:spLocks/>
          </p:cNvSpPr>
          <p:nvPr/>
        </p:nvSpPr>
        <p:spPr>
          <a:xfrm>
            <a:off x="921325" y="3752602"/>
            <a:ext cx="10515600" cy="1836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i="1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Oedipus the King</a:t>
            </a: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, </a:t>
            </a:r>
            <a:br>
              <a:rPr lang="en-US" sz="3600" dirty="0">
                <a:latin typeface="Baskerville BT" panose="02020602070506020303" pitchFamily="18" charset="0"/>
                <a:cs typeface="Poppins" pitchFamily="2" charset="77"/>
              </a:rPr>
            </a:b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and the First Phases of Analysis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9B7C5F-276A-8643-A1E6-43CE7527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70855" y="-181029"/>
            <a:ext cx="12192000" cy="6858000"/>
          </a:xfrm>
          <a:prstGeom prst="rect">
            <a:avLst/>
          </a:prstGeom>
        </p:spPr>
      </p:pic>
      <p:sp>
        <p:nvSpPr>
          <p:cNvPr id="37" name="Title 1">
            <a:extLst>
              <a:ext uri="{FF2B5EF4-FFF2-40B4-BE49-F238E27FC236}">
                <a16:creationId xmlns:a16="http://schemas.microsoft.com/office/drawing/2014/main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3491308" y="2639374"/>
            <a:ext cx="5751094" cy="1009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rgbClr val="1028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 Basics – Part 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45E049-A79B-6040-B838-AE8140393D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202" b="40131"/>
          <a:stretch/>
        </p:blipFill>
        <p:spPr>
          <a:xfrm>
            <a:off x="0" y="3648635"/>
            <a:ext cx="12192000" cy="4572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724571" y="342341"/>
            <a:ext cx="8909108" cy="1470315"/>
            <a:chOff x="1724569" y="538959"/>
            <a:chExt cx="8909108" cy="1470315"/>
          </a:xfrm>
        </p:grpSpPr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D34AC3AB-3945-394A-80D2-5A9358EA86B8}"/>
                </a:ext>
              </a:extLst>
            </p:cNvPr>
            <p:cNvSpPr txBox="1">
              <a:spLocks/>
            </p:cNvSpPr>
            <p:nvPr/>
          </p:nvSpPr>
          <p:spPr>
            <a:xfrm>
              <a:off x="3325222" y="827998"/>
              <a:ext cx="5707801" cy="100926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5400" b="1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COMP 210</a:t>
              </a:r>
            </a:p>
            <a:p>
              <a:pPr algn="ctr"/>
              <a:r>
                <a:rPr lang="en-US" sz="5400" b="1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Data Structures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4B59D7A-F359-8B41-953B-D9ED242D8D3C}"/>
                </a:ext>
              </a:extLst>
            </p:cNvPr>
            <p:cNvSpPr/>
            <p:nvPr/>
          </p:nvSpPr>
          <p:spPr>
            <a:xfrm>
              <a:off x="1724569" y="538959"/>
              <a:ext cx="8909108" cy="1470315"/>
            </a:xfrm>
            <a:prstGeom prst="rect">
              <a:avLst/>
            </a:prstGeom>
            <a:noFill/>
            <a:ln w="476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4037488" y="4331654"/>
            <a:ext cx="4117024" cy="1009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 adapted from K. Mayer-Patel, F’20 )</a:t>
            </a:r>
          </a:p>
        </p:txBody>
      </p:sp>
    </p:spTree>
    <p:extLst>
      <p:ext uri="{BB962C8B-B14F-4D97-AF65-F5344CB8AC3E}">
        <p14:creationId xmlns:p14="http://schemas.microsoft.com/office/powerpoint/2010/main" val="49063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line 11 </a:t>
            </a:r>
            <a:r>
              <a:rPr lang="mr-IN" dirty="0"/>
              <a:t>–</a:t>
            </a:r>
            <a:r>
              <a:rPr lang="en-US" dirty="0"/>
              <a:t> calling </a:t>
            </a:r>
            <a:r>
              <a:rPr lang="en-US" dirty="0" err="1"/>
              <a:t>isLonger</a:t>
            </a:r>
            <a:r>
              <a:rPr lang="en-US" dirty="0"/>
              <a:t>()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2770" y="1727800"/>
            <a:ext cx="277570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2770" y="3481816"/>
            <a:ext cx="277570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0x235</a:t>
            </a:r>
          </a:p>
          <a:p>
            <a:r>
              <a:rPr lang="en-US" dirty="0"/>
              <a:t>b		0xab1</a:t>
            </a:r>
          </a:p>
        </p:txBody>
      </p:sp>
    </p:spTree>
    <p:extLst>
      <p:ext uri="{BB962C8B-B14F-4D97-AF65-F5344CB8AC3E}">
        <p14:creationId xmlns:p14="http://schemas.microsoft.com/office/powerpoint/2010/main" val="4115911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after line 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5586" y="1717526"/>
            <a:ext cx="2602892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75586" y="3481816"/>
            <a:ext cx="2602892" cy="1754326"/>
          </a:xfrm>
          <a:prstGeom prst="rect">
            <a:avLst/>
          </a:prstGeom>
          <a:solidFill>
            <a:srgbClr val="F2DCD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0x235</a:t>
            </a:r>
          </a:p>
          <a:p>
            <a:r>
              <a:rPr lang="en-US" dirty="0"/>
              <a:t>b		0xab1</a:t>
            </a:r>
          </a:p>
          <a:p>
            <a:r>
              <a:rPr lang="en-US" dirty="0" err="1"/>
              <a:t>a_len</a:t>
            </a:r>
            <a:r>
              <a:rPr lang="en-US" dirty="0"/>
              <a:t>		3</a:t>
            </a:r>
          </a:p>
          <a:p>
            <a:r>
              <a:rPr lang="en-US" dirty="0" err="1"/>
              <a:t>b_len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393578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</a:t>
            </a:r>
            <a:r>
              <a:rPr lang="en-US" dirty="0" err="1"/>
              <a:t>isLonger</a:t>
            </a:r>
            <a:r>
              <a:rPr lang="en-US" dirty="0"/>
              <a:t> returning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4060" y="1674881"/>
            <a:ext cx="2634417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44060" y="3441752"/>
            <a:ext cx="2634417" cy="2308324"/>
          </a:xfrm>
          <a:prstGeom prst="rect">
            <a:avLst/>
          </a:prstGeom>
          <a:solidFill>
            <a:srgbClr val="F2DCD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0x235</a:t>
            </a:r>
          </a:p>
          <a:p>
            <a:r>
              <a:rPr lang="en-US" dirty="0"/>
              <a:t>b		0xab1</a:t>
            </a:r>
          </a:p>
          <a:p>
            <a:r>
              <a:rPr lang="en-US" dirty="0" err="1"/>
              <a:t>a_len</a:t>
            </a:r>
            <a:r>
              <a:rPr lang="en-US" dirty="0"/>
              <a:t>		3</a:t>
            </a:r>
          </a:p>
          <a:p>
            <a:r>
              <a:rPr lang="en-US" dirty="0" err="1"/>
              <a:t>b_len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dirty="0"/>
              <a:t>Return:</a:t>
            </a:r>
            <a:r>
              <a:rPr lang="en-US" i="1" dirty="0"/>
              <a:t> </a:t>
            </a:r>
            <a:r>
              <a:rPr lang="en-US" dirty="0"/>
              <a:t>false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4713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line 11 </a:t>
            </a:r>
            <a:r>
              <a:rPr lang="mr-IN" dirty="0"/>
              <a:t>–</a:t>
            </a:r>
            <a:r>
              <a:rPr lang="en-US" dirty="0"/>
              <a:t> take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5586" y="1717526"/>
            <a:ext cx="2602892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75586" y="3481816"/>
            <a:ext cx="260289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0x2c1</a:t>
            </a:r>
          </a:p>
          <a:p>
            <a:r>
              <a:rPr lang="en-US" dirty="0"/>
              <a:t>b		0xab1</a:t>
            </a:r>
          </a:p>
        </p:txBody>
      </p:sp>
    </p:spTree>
    <p:extLst>
      <p:ext uri="{BB962C8B-B14F-4D97-AF65-F5344CB8AC3E}">
        <p14:creationId xmlns:p14="http://schemas.microsoft.com/office/powerpoint/2010/main" val="3387740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</a:t>
            </a:r>
            <a:r>
              <a:rPr lang="en-US" dirty="0" err="1"/>
              <a:t>isLonger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take 2 return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8812" y="1717526"/>
            <a:ext cx="2589666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8810" y="3481816"/>
            <a:ext cx="2589667" cy="2308324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0x2c1</a:t>
            </a:r>
          </a:p>
          <a:p>
            <a:r>
              <a:rPr lang="en-US" dirty="0"/>
              <a:t>b		0xab1</a:t>
            </a:r>
          </a:p>
          <a:p>
            <a:r>
              <a:rPr lang="en-US" dirty="0" err="1"/>
              <a:t>a_len</a:t>
            </a:r>
            <a:r>
              <a:rPr lang="en-US" dirty="0"/>
              <a:t>		4</a:t>
            </a:r>
          </a:p>
          <a:p>
            <a:r>
              <a:rPr lang="en-US" dirty="0" err="1"/>
              <a:t>b_len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dirty="0"/>
              <a:t>Return: true</a:t>
            </a:r>
          </a:p>
        </p:txBody>
      </p:sp>
    </p:spTree>
    <p:extLst>
      <p:ext uri="{BB962C8B-B14F-4D97-AF65-F5344CB8AC3E}">
        <p14:creationId xmlns:p14="http://schemas.microsoft.com/office/powerpoint/2010/main" val="4141081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line 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5586" y="1717526"/>
            <a:ext cx="2602892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09823" y="1911055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8301" y="1911055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68300" y="2432787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8300" y="2973016"/>
            <a:ext cx="13346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“Bill”</a:t>
            </a:r>
          </a:p>
        </p:txBody>
      </p:sp>
    </p:spTree>
    <p:extLst>
      <p:ext uri="{BB962C8B-B14F-4D97-AF65-F5344CB8AC3E}">
        <p14:creationId xmlns:p14="http://schemas.microsoft.com/office/powerpoint/2010/main" val="1433843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72324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Arrays hold an indexed sequence of values</a:t>
            </a:r>
          </a:p>
          <a:p>
            <a:pPr lvl="1"/>
            <a:r>
              <a:rPr lang="en-US" dirty="0"/>
              <a:t>Indices start at 0</a:t>
            </a:r>
          </a:p>
          <a:p>
            <a:r>
              <a:rPr lang="en-US" dirty="0"/>
              <a:t>Another object type … with a twist</a:t>
            </a:r>
          </a:p>
          <a:p>
            <a:pPr lvl="1"/>
            <a:r>
              <a:rPr lang="en-US" dirty="0"/>
              <a:t>A little different because it is a type that combines with another type.</a:t>
            </a:r>
          </a:p>
          <a:p>
            <a:pPr lvl="2"/>
            <a:r>
              <a:rPr lang="en-US" dirty="0"/>
              <a:t>The array structure itself is of type Array, but the type of the individual elements must also be specified.</a:t>
            </a:r>
          </a:p>
          <a:p>
            <a:pPr lvl="3"/>
            <a:r>
              <a:rPr lang="en-US" dirty="0"/>
              <a:t>Can’t have an array of different types mixed together.</a:t>
            </a:r>
          </a:p>
          <a:p>
            <a:pPr lvl="1"/>
            <a:r>
              <a:rPr lang="en-US" dirty="0"/>
              <a:t>Also different from other objects in its creation syntax.</a:t>
            </a:r>
          </a:p>
          <a:p>
            <a:r>
              <a:rPr lang="en-US" dirty="0"/>
              <a:t>Arrays are fixed length.</a:t>
            </a:r>
          </a:p>
          <a:p>
            <a:pPr lvl="1"/>
            <a:r>
              <a:rPr lang="en-US" dirty="0"/>
              <a:t>Must be specified when created.</a:t>
            </a:r>
          </a:p>
          <a:p>
            <a:pPr lvl="1"/>
            <a:r>
              <a:rPr lang="en-US" dirty="0"/>
              <a:t>Once created, can not be resized.</a:t>
            </a:r>
          </a:p>
        </p:txBody>
      </p:sp>
    </p:spTree>
    <p:extLst>
      <p:ext uri="{BB962C8B-B14F-4D97-AF65-F5344CB8AC3E}">
        <p14:creationId xmlns:p14="http://schemas.microsoft.com/office/powerpoint/2010/main" val="1809540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/ Initializing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4539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 indicator for an array is the type name of the individual elements followed by []</a:t>
            </a:r>
          </a:p>
          <a:p>
            <a:r>
              <a:rPr lang="en-US" dirty="0"/>
              <a:t>Using the new operator</a:t>
            </a:r>
          </a:p>
          <a:p>
            <a:pPr marL="457200" lvl="1" indent="0">
              <a:buNone/>
            </a:pPr>
            <a:r>
              <a:rPr lang="en-US" i="1" dirty="0">
                <a:latin typeface="Courier"/>
                <a:cs typeface="Courier"/>
              </a:rPr>
              <a:t>type</a:t>
            </a:r>
            <a:r>
              <a:rPr lang="en-US" dirty="0">
                <a:latin typeface="Courier"/>
                <a:cs typeface="Courier"/>
              </a:rPr>
              <a:t>[] </a:t>
            </a:r>
            <a:r>
              <a:rPr lang="en-US" dirty="0" err="1">
                <a:latin typeface="Courier"/>
                <a:cs typeface="Courier"/>
              </a:rPr>
              <a:t>vname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i="1" dirty="0">
                <a:latin typeface="Courier"/>
                <a:cs typeface="Courier"/>
              </a:rPr>
              <a:t>type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i="1" dirty="0">
                <a:latin typeface="Courier"/>
                <a:cs typeface="Courier"/>
              </a:rPr>
              <a:t>length</a:t>
            </a:r>
            <a:r>
              <a:rPr lang="en-US" dirty="0">
                <a:latin typeface="Courier"/>
                <a:cs typeface="Courier"/>
              </a:rPr>
              <a:t>];</a:t>
            </a:r>
          </a:p>
          <a:p>
            <a:pPr lvl="1"/>
            <a:r>
              <a:rPr lang="en-US" dirty="0"/>
              <a:t>Array will be created, and initialized with default values.</a:t>
            </a:r>
          </a:p>
          <a:p>
            <a:pPr lvl="2"/>
            <a:r>
              <a:rPr lang="en-US" dirty="0"/>
              <a:t>For numeric types and char: 0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boolean</a:t>
            </a:r>
            <a:r>
              <a:rPr lang="en-US" dirty="0"/>
              <a:t>: false</a:t>
            </a:r>
          </a:p>
          <a:p>
            <a:pPr lvl="2"/>
            <a:r>
              <a:rPr lang="en-US" dirty="0"/>
              <a:t>For reference types: null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4185" y="4656449"/>
            <a:ext cx="592852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String[] names = new String[3];</a:t>
            </a:r>
          </a:p>
          <a:p>
            <a:r>
              <a:rPr lang="en-US" sz="2400" dirty="0">
                <a:latin typeface="Courier"/>
                <a:cs typeface="Courier"/>
              </a:rPr>
              <a:t>names[0] = “Alice”;</a:t>
            </a:r>
          </a:p>
          <a:p>
            <a:r>
              <a:rPr lang="en-US" sz="2400" dirty="0">
                <a:latin typeface="Courier"/>
                <a:cs typeface="Courier"/>
              </a:rPr>
              <a:t>names[1] = “Bob”;</a:t>
            </a:r>
          </a:p>
          <a:p>
            <a:r>
              <a:rPr lang="en-US" sz="2400" dirty="0">
                <a:latin typeface="Courier"/>
                <a:cs typeface="Courier"/>
              </a:rPr>
              <a:t>names[2] = “Carol”;</a:t>
            </a:r>
          </a:p>
          <a:p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3549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/>
          <a:lstStyle/>
          <a:p>
            <a:r>
              <a:rPr lang="en-US" dirty="0"/>
              <a:t>When you know the elements in advance.</a:t>
            </a:r>
          </a:p>
          <a:p>
            <a:pPr lvl="1"/>
            <a:r>
              <a:rPr lang="en-US" dirty="0"/>
              <a:t>Comma-separated, in curly braces</a:t>
            </a:r>
          </a:p>
          <a:p>
            <a:r>
              <a:rPr lang="en-US" dirty="0"/>
              <a:t>Syntax if combined with variable declaration</a:t>
            </a:r>
          </a:p>
          <a:p>
            <a:pPr marL="914400" lvl="2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</a:t>
            </a:r>
            <a:r>
              <a:rPr lang="en-US" dirty="0" err="1">
                <a:latin typeface="Courier"/>
                <a:cs typeface="Courier"/>
              </a:rPr>
              <a:t>iarray</a:t>
            </a:r>
            <a:r>
              <a:rPr lang="en-US" dirty="0">
                <a:latin typeface="Courier"/>
                <a:cs typeface="Courier"/>
              </a:rPr>
              <a:t> = {1, 2, 3};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String[] names = {“</a:t>
            </a:r>
            <a:r>
              <a:rPr lang="en-US" dirty="0" err="1">
                <a:latin typeface="Courier"/>
                <a:cs typeface="Courier"/>
              </a:rPr>
              <a:t>Abhinandan</a:t>
            </a:r>
            <a:r>
              <a:rPr lang="en-US" dirty="0">
                <a:latin typeface="Courier"/>
                <a:cs typeface="Courier"/>
              </a:rPr>
              <a:t>”, 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                  “</a:t>
            </a:r>
            <a:r>
              <a:rPr lang="en-US" dirty="0" err="1">
                <a:latin typeface="Courier"/>
                <a:cs typeface="Courier"/>
              </a:rPr>
              <a:t>Bhagavateeprasaad</a:t>
            </a:r>
            <a:r>
              <a:rPr lang="en-US" dirty="0">
                <a:latin typeface="Courier"/>
                <a:cs typeface="Courier"/>
              </a:rPr>
              <a:t>”,  </a:t>
            </a:r>
          </a:p>
          <a:p>
            <a:pPr marL="914400" lvl="2" indent="0">
              <a:buNone/>
            </a:pPr>
            <a:r>
              <a:rPr lang="en-US" dirty="0">
                <a:latin typeface="Courier"/>
                <a:cs typeface="Courier"/>
              </a:rPr>
              <a:t>                  “</a:t>
            </a:r>
            <a:r>
              <a:rPr lang="en-US" dirty="0" err="1">
                <a:latin typeface="Courier"/>
                <a:cs typeface="Courier"/>
              </a:rPr>
              <a:t>Chaanakya</a:t>
            </a:r>
            <a:r>
              <a:rPr lang="en-US" dirty="0">
                <a:latin typeface="Courier"/>
                <a:cs typeface="Courier"/>
              </a:rPr>
              <a:t>”};</a:t>
            </a:r>
          </a:p>
          <a:p>
            <a:r>
              <a:rPr lang="en-US" dirty="0">
                <a:latin typeface="Calibri"/>
                <a:cs typeface="Calibri"/>
              </a:rPr>
              <a:t>Syntax if used to set an existing variable name.</a:t>
            </a:r>
          </a:p>
          <a:p>
            <a:pPr marL="914400" lvl="2" indent="0">
              <a:buNone/>
            </a:pPr>
            <a:r>
              <a:rPr lang="en-US" dirty="0" err="1">
                <a:latin typeface="Courier"/>
                <a:cs typeface="Courier"/>
              </a:rPr>
              <a:t>iarray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{4, 5, 6};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22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0-based indexing</a:t>
            </a:r>
          </a:p>
          <a:p>
            <a:r>
              <a:rPr lang="en-US" dirty="0"/>
              <a:t>Length is provided by </a:t>
            </a:r>
            <a:r>
              <a:rPr lang="en-US" i="1" dirty="0"/>
              <a:t>length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Note, for String objects, </a:t>
            </a:r>
            <a:r>
              <a:rPr lang="en-US" i="1" dirty="0"/>
              <a:t>length()</a:t>
            </a:r>
            <a:r>
              <a:rPr lang="en-US" dirty="0"/>
              <a:t> is a method</a:t>
            </a:r>
          </a:p>
          <a:p>
            <a:pPr lvl="1"/>
            <a:r>
              <a:rPr lang="en-US" dirty="0"/>
              <a:t>For arrays, </a:t>
            </a:r>
            <a:r>
              <a:rPr lang="en-US" i="1" dirty="0"/>
              <a:t>length</a:t>
            </a:r>
            <a:r>
              <a:rPr lang="en-US" dirty="0"/>
              <a:t> is a field</a:t>
            </a:r>
          </a:p>
          <a:p>
            <a:r>
              <a:rPr lang="en-US" dirty="0"/>
              <a:t>Size of array can not change once created, but individual elements may change.</a:t>
            </a:r>
          </a:p>
          <a:p>
            <a:r>
              <a:rPr 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169871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live on the “heap”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 stack / heap model of execution</a:t>
            </a:r>
          </a:p>
          <a:p>
            <a:pPr lvl="1"/>
            <a:r>
              <a:rPr lang="en-US" dirty="0"/>
              <a:t>A program operates with two areas of memory</a:t>
            </a:r>
          </a:p>
          <a:p>
            <a:pPr lvl="2"/>
            <a:r>
              <a:rPr lang="en-US" dirty="0"/>
              <a:t>Stack of “call frames”</a:t>
            </a:r>
          </a:p>
          <a:p>
            <a:pPr lvl="3"/>
            <a:r>
              <a:rPr lang="en-US" dirty="0"/>
              <a:t>Memory for local variables and parameters of currently executing method.</a:t>
            </a:r>
          </a:p>
          <a:p>
            <a:pPr lvl="2"/>
            <a:r>
              <a:rPr lang="en-US" dirty="0"/>
              <a:t>Heap</a:t>
            </a:r>
          </a:p>
          <a:p>
            <a:pPr lvl="3"/>
            <a:r>
              <a:rPr lang="en-US" dirty="0"/>
              <a:t>General memory for objects</a:t>
            </a:r>
          </a:p>
        </p:txBody>
      </p:sp>
    </p:spTree>
    <p:extLst>
      <p:ext uri="{BB962C8B-B14F-4D97-AF65-F5344CB8AC3E}">
        <p14:creationId xmlns:p14="http://schemas.microsoft.com/office/powerpoint/2010/main" val="476882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value that is always valid for any reference type.</a:t>
            </a:r>
          </a:p>
          <a:p>
            <a:pPr lvl="1"/>
            <a:r>
              <a:rPr lang="en-US" dirty="0"/>
              <a:t>Indicates “no value”</a:t>
            </a:r>
          </a:p>
          <a:p>
            <a:pPr lvl="1"/>
            <a:r>
              <a:rPr lang="en-US" dirty="0"/>
              <a:t>Any reference type variable can be set to null.</a:t>
            </a:r>
          </a:p>
          <a:p>
            <a:pPr lvl="1"/>
            <a:r>
              <a:rPr lang="en-US" dirty="0"/>
              <a:t>Default value for reference type arrays.</a:t>
            </a:r>
          </a:p>
        </p:txBody>
      </p:sp>
    </p:spTree>
    <p:extLst>
      <p:ext uri="{BB962C8B-B14F-4D97-AF65-F5344CB8AC3E}">
        <p14:creationId xmlns:p14="http://schemas.microsoft.com/office/powerpoint/2010/main" val="663674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Reference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reference, same array</a:t>
            </a:r>
          </a:p>
          <a:p>
            <a:pPr lvl="1"/>
            <a:r>
              <a:rPr lang="en-US" dirty="0"/>
              <a:t>Implication for arrays passed to methods</a:t>
            </a:r>
          </a:p>
          <a:p>
            <a:pPr lvl="2"/>
            <a:r>
              <a:rPr lang="en-US" dirty="0"/>
              <a:t>When an array is passed to a method, any changes that the method makes to its elements are permanent.</a:t>
            </a:r>
          </a:p>
          <a:p>
            <a:r>
              <a:rPr lang="en-US" dirty="0"/>
              <a:t>Array cloning</a:t>
            </a:r>
          </a:p>
          <a:p>
            <a:pPr lvl="1"/>
            <a:r>
              <a:rPr lang="en-US" dirty="0"/>
              <a:t>Easy way to create a “shallow” copy of an array</a:t>
            </a:r>
          </a:p>
          <a:p>
            <a:pPr lvl="1"/>
            <a:r>
              <a:rPr lang="en-US" dirty="0"/>
              <a:t>Just call </a:t>
            </a:r>
            <a:r>
              <a:rPr lang="en-US" i="1" dirty="0"/>
              <a:t>clone()</a:t>
            </a:r>
            <a:r>
              <a:rPr lang="en-US" dirty="0"/>
              <a:t> method</a:t>
            </a:r>
          </a:p>
          <a:p>
            <a:pPr lvl="2"/>
            <a:r>
              <a:rPr lang="en-US" dirty="0"/>
              <a:t>Result will be a new array of same size with same values or references</a:t>
            </a:r>
          </a:p>
          <a:p>
            <a:r>
              <a:rPr lang="en-US" dirty="0"/>
              <a:t>Example 3</a:t>
            </a:r>
          </a:p>
        </p:txBody>
      </p:sp>
    </p:spTree>
    <p:extLst>
      <p:ext uri="{BB962C8B-B14F-4D97-AF65-F5344CB8AC3E}">
        <p14:creationId xmlns:p14="http://schemas.microsoft.com/office/powerpoint/2010/main" val="3408558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82069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public class Example4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public static void main(String[]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[] 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a = new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[3];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a[0] = 3;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a[1] = 5;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a[2]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[] b = 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c = </a:t>
            </a:r>
            <a:r>
              <a:rPr lang="en-US" sz="1400" dirty="0" err="1">
                <a:latin typeface="Consolas" panose="020B0609020204030204" pitchFamily="49" charset="0"/>
              </a:rPr>
              <a:t>swapAndSum</a:t>
            </a:r>
            <a:r>
              <a:rPr lang="en-US" sz="1400" dirty="0">
                <a:latin typeface="Consolas" panose="020B0609020204030204" pitchFamily="49" charset="0"/>
              </a:rPr>
              <a:t>(a, 0, 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d = </a:t>
            </a:r>
            <a:r>
              <a:rPr lang="en-US" sz="1400" dirty="0" err="1">
                <a:latin typeface="Consolas" panose="020B0609020204030204" pitchFamily="49" charset="0"/>
              </a:rPr>
              <a:t>swapAndSum</a:t>
            </a:r>
            <a:r>
              <a:rPr lang="en-US" sz="1400" dirty="0">
                <a:latin typeface="Consolas" panose="020B0609020204030204" pitchFamily="49" charset="0"/>
              </a:rPr>
              <a:t>(b, 1, 2);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b = </a:t>
            </a:r>
            <a:r>
              <a:rPr lang="en-US" sz="1400" dirty="0" err="1">
                <a:latin typeface="Consolas" panose="020B0609020204030204" pitchFamily="49" charset="0"/>
              </a:rPr>
              <a:t>a.clone</a:t>
            </a:r>
            <a:r>
              <a:rPr lang="en-US" sz="14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b[2] = </a:t>
            </a:r>
            <a:r>
              <a:rPr lang="en-US" sz="1400" dirty="0" err="1">
                <a:latin typeface="Consolas" panose="020B0609020204030204" pitchFamily="49" charset="0"/>
              </a:rPr>
              <a:t>c+d+a.length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a[0] = </a:t>
            </a:r>
            <a:r>
              <a:rPr lang="en-US" sz="1400" dirty="0" err="1">
                <a:latin typeface="Consolas" panose="020B0609020204030204" pitchFamily="49" charset="0"/>
              </a:rPr>
              <a:t>swapAndSum</a:t>
            </a:r>
            <a:r>
              <a:rPr lang="en-US" sz="1400" dirty="0">
                <a:latin typeface="Consolas" panose="020B0609020204030204" pitchFamily="49" charset="0"/>
              </a:rPr>
              <a:t>(b, 1, 2);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("a[0] = " + a[0]);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("a[1] = " + a[1]);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("a[2] = " + a[2]);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("b[0] = " + b[0]);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("b[1] = " + b[1]);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latin typeface="Consolas" panose="020B0609020204030204" pitchFamily="49" charset="0"/>
              </a:rPr>
              <a:t>("b[2] = " + b[2]);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swapAndSum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  here… see box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407" y="299812"/>
            <a:ext cx="10515600" cy="475796"/>
          </a:xfrm>
        </p:spPr>
        <p:txBody>
          <a:bodyPr>
            <a:noAutofit/>
          </a:bodyPr>
          <a:lstStyle/>
          <a:p>
            <a:r>
              <a:rPr lang="en-US" sz="3600" b="1" dirty="0"/>
              <a:t>Example 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57207" y="3536957"/>
            <a:ext cx="5510893" cy="168046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17000"/>
                </a:schemeClr>
              </a:gs>
              <a:gs pos="74000">
                <a:schemeClr val="accent4">
                  <a:lumMod val="20000"/>
                  <a:lumOff val="80000"/>
                  <a:alpha val="40000"/>
                </a:schemeClr>
              </a:gs>
              <a:gs pos="83000">
                <a:schemeClr val="accent4">
                  <a:lumMod val="20000"/>
                  <a:lumOff val="80000"/>
                  <a:alpha val="18000"/>
                </a:schemeClr>
              </a:gs>
              <a:gs pos="100000">
                <a:schemeClr val="accent4">
                  <a:lumMod val="20000"/>
                  <a:lumOff val="80000"/>
                  <a:alpha val="22000"/>
                </a:schemeClr>
              </a:gs>
            </a:gsLst>
            <a:lin ang="5400000" scaled="1"/>
          </a:gradFill>
          <a:ln>
            <a:solidFill>
              <a:schemeClr val="accent1">
                <a:alpha val="44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400" dirty="0">
                <a:latin typeface="Consolas" panose="020B0609020204030204" pitchFamily="49" charset="0"/>
              </a:rPr>
              <a:t>static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swapAndSum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[]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j) {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tmp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 =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[j];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[j] = </a:t>
            </a:r>
            <a:r>
              <a:rPr lang="en-US" sz="1400" dirty="0" err="1">
                <a:latin typeface="Consolas" panose="020B0609020204030204" pitchFamily="49" charset="0"/>
              </a:rPr>
              <a:t>tmp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Consolas" panose="020B0609020204030204" pitchFamily="49" charset="0"/>
              </a:rPr>
              <a:t>    return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 + </a:t>
            </a:r>
            <a:r>
              <a:rPr lang="en-US" sz="1400" dirty="0" err="1">
                <a:latin typeface="Consolas" panose="020B0609020204030204" pitchFamily="49" charset="0"/>
              </a:rPr>
              <a:t>iarray</a:t>
            </a:r>
            <a:r>
              <a:rPr lang="en-US" sz="1400" dirty="0">
                <a:latin typeface="Consolas" panose="020B0609020204030204" pitchFamily="49" charset="0"/>
              </a:rPr>
              <a:t>[j];</a:t>
            </a:r>
          </a:p>
          <a:p>
            <a:pPr>
              <a:lnSpc>
                <a:spcPct val="120000"/>
              </a:lnSpc>
            </a:pPr>
            <a:r>
              <a:rPr lang="en-US" sz="1400" dirty="0">
                <a:latin typeface="Consolas" panose="020B0609020204030204" pitchFamily="49" charset="0"/>
              </a:rPr>
              <a:t> }</a:t>
            </a:r>
            <a:endParaRPr lang="en-US" sz="1400" dirty="0"/>
          </a:p>
        </p:txBody>
      </p:sp>
      <p:sp>
        <p:nvSpPr>
          <p:cNvPr id="5" name="Freeform 4"/>
          <p:cNvSpPr/>
          <p:nvPr/>
        </p:nvSpPr>
        <p:spPr>
          <a:xfrm>
            <a:off x="4480560" y="5473338"/>
            <a:ext cx="2664823" cy="796834"/>
          </a:xfrm>
          <a:custGeom>
            <a:avLst/>
            <a:gdLst>
              <a:gd name="connsiteX0" fmla="*/ 0 w 1881051"/>
              <a:gd name="connsiteY0" fmla="*/ 587828 h 587828"/>
              <a:gd name="connsiteX1" fmla="*/ 1110343 w 1881051"/>
              <a:gd name="connsiteY1" fmla="*/ 496388 h 587828"/>
              <a:gd name="connsiteX2" fmla="*/ 1162594 w 1881051"/>
              <a:gd name="connsiteY2" fmla="*/ 483326 h 587828"/>
              <a:gd name="connsiteX3" fmla="*/ 1240971 w 1881051"/>
              <a:gd name="connsiteY3" fmla="*/ 457200 h 587828"/>
              <a:gd name="connsiteX4" fmla="*/ 1423851 w 1881051"/>
              <a:gd name="connsiteY4" fmla="*/ 418011 h 587828"/>
              <a:gd name="connsiteX5" fmla="*/ 1476103 w 1881051"/>
              <a:gd name="connsiteY5" fmla="*/ 391886 h 587828"/>
              <a:gd name="connsiteX6" fmla="*/ 1541417 w 1881051"/>
              <a:gd name="connsiteY6" fmla="*/ 352697 h 587828"/>
              <a:gd name="connsiteX7" fmla="*/ 1580606 w 1881051"/>
              <a:gd name="connsiteY7" fmla="*/ 326571 h 587828"/>
              <a:gd name="connsiteX8" fmla="*/ 1658983 w 1881051"/>
              <a:gd name="connsiteY8" fmla="*/ 300446 h 587828"/>
              <a:gd name="connsiteX9" fmla="*/ 1737360 w 1881051"/>
              <a:gd name="connsiteY9" fmla="*/ 248194 h 587828"/>
              <a:gd name="connsiteX10" fmla="*/ 1776549 w 1881051"/>
              <a:gd name="connsiteY10" fmla="*/ 222068 h 587828"/>
              <a:gd name="connsiteX11" fmla="*/ 1815737 w 1881051"/>
              <a:gd name="connsiteY11" fmla="*/ 143691 h 587828"/>
              <a:gd name="connsiteX12" fmla="*/ 1854926 w 1881051"/>
              <a:gd name="connsiteY12" fmla="*/ 65314 h 587828"/>
              <a:gd name="connsiteX13" fmla="*/ 1881051 w 1881051"/>
              <a:gd name="connsiteY13" fmla="*/ 0 h 587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81051" h="587828">
                <a:moveTo>
                  <a:pt x="0" y="587828"/>
                </a:moveTo>
                <a:cubicBezTo>
                  <a:pt x="98890" y="580411"/>
                  <a:pt x="764034" y="573344"/>
                  <a:pt x="1110343" y="496388"/>
                </a:cubicBezTo>
                <a:cubicBezTo>
                  <a:pt x="1127868" y="492494"/>
                  <a:pt x="1145398" y="488485"/>
                  <a:pt x="1162594" y="483326"/>
                </a:cubicBezTo>
                <a:cubicBezTo>
                  <a:pt x="1188972" y="475413"/>
                  <a:pt x="1213807" y="461727"/>
                  <a:pt x="1240971" y="457200"/>
                </a:cubicBezTo>
                <a:cubicBezTo>
                  <a:pt x="1282739" y="450239"/>
                  <a:pt x="1391298" y="434287"/>
                  <a:pt x="1423851" y="418011"/>
                </a:cubicBezTo>
                <a:cubicBezTo>
                  <a:pt x="1441268" y="409303"/>
                  <a:pt x="1459080" y="401343"/>
                  <a:pt x="1476103" y="391886"/>
                </a:cubicBezTo>
                <a:cubicBezTo>
                  <a:pt x="1498298" y="379556"/>
                  <a:pt x="1519887" y="366154"/>
                  <a:pt x="1541417" y="352697"/>
                </a:cubicBezTo>
                <a:cubicBezTo>
                  <a:pt x="1554730" y="344376"/>
                  <a:pt x="1566259" y="332947"/>
                  <a:pt x="1580606" y="326571"/>
                </a:cubicBezTo>
                <a:cubicBezTo>
                  <a:pt x="1605771" y="315387"/>
                  <a:pt x="1658983" y="300446"/>
                  <a:pt x="1658983" y="300446"/>
                </a:cubicBezTo>
                <a:lnTo>
                  <a:pt x="1737360" y="248194"/>
                </a:lnTo>
                <a:lnTo>
                  <a:pt x="1776549" y="222068"/>
                </a:lnTo>
                <a:cubicBezTo>
                  <a:pt x="1809378" y="123576"/>
                  <a:pt x="1765095" y="244973"/>
                  <a:pt x="1815737" y="143691"/>
                </a:cubicBezTo>
                <a:cubicBezTo>
                  <a:pt x="1869820" y="35525"/>
                  <a:pt x="1780051" y="177626"/>
                  <a:pt x="1854926" y="65314"/>
                </a:cubicBezTo>
                <a:cubicBezTo>
                  <a:pt x="1869482" y="7089"/>
                  <a:pt x="1855295" y="25758"/>
                  <a:pt x="1881051" y="0"/>
                </a:cubicBezTo>
              </a:path>
            </a:pathLst>
          </a:custGeom>
          <a:noFill/>
          <a:ln w="47625">
            <a:solidFill>
              <a:schemeClr val="accent6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5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4710" y="1717527"/>
            <a:ext cx="298020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57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9514" y="1717526"/>
            <a:ext cx="3143629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null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56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9995" y="1717527"/>
            <a:ext cx="3038483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</a:t>
            </a:r>
          </a:p>
          <a:p>
            <a:r>
              <a:rPr lang="en-US" dirty="0"/>
              <a:t>          [1]: 0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230402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9986" y="1717526"/>
            <a:ext cx="299315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0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865906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16284" y="1717526"/>
            <a:ext cx="2979517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19602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0</a:t>
            </a:r>
          </a:p>
        </p:txBody>
      </p:sp>
    </p:spTree>
    <p:extLst>
      <p:ext uri="{BB962C8B-B14F-4D97-AF65-F5344CB8AC3E}">
        <p14:creationId xmlns:p14="http://schemas.microsoft.com/office/powerpoint/2010/main" val="1659125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6"/>
            <a:ext cx="298438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1649337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5172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05917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FC91-DF34-7547-BC69-92671E3B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758"/>
          </a:xfrm>
        </p:spPr>
        <p:txBody>
          <a:bodyPr/>
          <a:lstStyle/>
          <a:p>
            <a:r>
              <a:rPr lang="en-US" dirty="0"/>
              <a:t>The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7FF4A-1C14-A24C-8537-9F79CEF0F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884"/>
            <a:ext cx="10515600" cy="50570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Call Frame</a:t>
            </a:r>
          </a:p>
          <a:p>
            <a:pPr lvl="1"/>
            <a:r>
              <a:rPr lang="en-US" dirty="0"/>
              <a:t>Memory where local variables and parameters for the currently executing method live.</a:t>
            </a:r>
          </a:p>
          <a:p>
            <a:r>
              <a:rPr lang="en-US" dirty="0"/>
              <a:t>When a method is called / invoked:</a:t>
            </a:r>
          </a:p>
          <a:p>
            <a:pPr lvl="1"/>
            <a:r>
              <a:rPr lang="en-US" dirty="0"/>
              <a:t>A new call frame for the called method is created.</a:t>
            </a:r>
          </a:p>
          <a:p>
            <a:pPr lvl="2"/>
            <a:r>
              <a:rPr lang="en-US" dirty="0"/>
              <a:t>Parameter names defined and set to their values.</a:t>
            </a:r>
          </a:p>
          <a:p>
            <a:pPr lvl="1"/>
            <a:r>
              <a:rPr lang="en-US" dirty="0"/>
              <a:t>“Pushed” on the stack</a:t>
            </a:r>
          </a:p>
          <a:p>
            <a:pPr lvl="1"/>
            <a:r>
              <a:rPr lang="en-US" dirty="0"/>
              <a:t>Method begins execution.</a:t>
            </a:r>
          </a:p>
          <a:p>
            <a:pPr lvl="2"/>
            <a:r>
              <a:rPr lang="en-US" dirty="0"/>
              <a:t>Local variables added to frame when declared.</a:t>
            </a:r>
          </a:p>
          <a:p>
            <a:pPr lvl="2"/>
            <a:r>
              <a:rPr lang="en-US" dirty="0"/>
              <a:t>Removed if they fall out of scope.</a:t>
            </a:r>
          </a:p>
          <a:p>
            <a:r>
              <a:rPr lang="en-US" dirty="0"/>
              <a:t>When a method returns:</a:t>
            </a:r>
          </a:p>
          <a:p>
            <a:pPr lvl="1"/>
            <a:r>
              <a:rPr lang="en-US" dirty="0"/>
              <a:t>The current call frame is “popped” off the stack.</a:t>
            </a:r>
          </a:p>
          <a:p>
            <a:pPr lvl="1"/>
            <a:r>
              <a:rPr lang="en-US" dirty="0"/>
              <a:t>Execution resumes in the underlying method from where it was called.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91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16,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32188258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6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748852"/>
            <a:ext cx="292148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</p:txBody>
      </p:sp>
    </p:spTree>
    <p:extLst>
      <p:ext uri="{BB962C8B-B14F-4D97-AF65-F5344CB8AC3E}">
        <p14:creationId xmlns:p14="http://schemas.microsoft.com/office/powerpoint/2010/main" val="7632499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4290575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89" y="1717527"/>
            <a:ext cx="2921489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5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471853"/>
            <a:ext cx="2921489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7116454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5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</p:spTree>
    <p:extLst>
      <p:ext uri="{BB962C8B-B14F-4D97-AF65-F5344CB8AC3E}">
        <p14:creationId xmlns:p14="http://schemas.microsoft.com/office/powerpoint/2010/main" val="38242700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480985"/>
            <a:ext cx="2921488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0</a:t>
            </a:r>
          </a:p>
          <a:p>
            <a:r>
              <a:rPr lang="en-US" dirty="0"/>
              <a:t>j		1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i="1" dirty="0"/>
              <a:t>return 8</a:t>
            </a:r>
          </a:p>
        </p:txBody>
      </p:sp>
    </p:spTree>
    <p:extLst>
      <p:ext uri="{BB962C8B-B14F-4D97-AF65-F5344CB8AC3E}">
        <p14:creationId xmlns:p14="http://schemas.microsoft.com/office/powerpoint/2010/main" val="23461058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16,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176244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17,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1170" y="1717527"/>
            <a:ext cx="3267307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	8</a:t>
            </a:r>
          </a:p>
          <a:p>
            <a:r>
              <a:rPr lang="en-US" dirty="0"/>
              <a:t>d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3756464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1" y="3756593"/>
            <a:ext cx="292502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83C6CC-16CD-244B-9DCF-5AEA59F15EE3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13361043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3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48852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F0C097-F9CF-434A-97AC-795355D3EBD7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112698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memory where objects live.</a:t>
            </a:r>
          </a:p>
          <a:p>
            <a:pPr lvl="1"/>
            <a:r>
              <a:rPr lang="en-US" dirty="0"/>
              <a:t>Organized by “address”</a:t>
            </a:r>
          </a:p>
          <a:p>
            <a:pPr lvl="1"/>
            <a:r>
              <a:rPr lang="en-US" dirty="0"/>
              <a:t>This address is the “value” of an object reference.</a:t>
            </a:r>
          </a:p>
        </p:txBody>
      </p:sp>
    </p:spTree>
    <p:extLst>
      <p:ext uri="{BB962C8B-B14F-4D97-AF65-F5344CB8AC3E}">
        <p14:creationId xmlns:p14="http://schemas.microsoft.com/office/powerpoint/2010/main" val="12085010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DA681-2B01-C84A-BF2D-028F5A14E324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42234863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65295"/>
            <a:ext cx="292148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EC580-C99B-954F-8683-DD6F9AF7AEBB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23101041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8958" y="1717527"/>
            <a:ext cx="2479519" cy="31393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	0x6a312a</a:t>
            </a:r>
          </a:p>
          <a:p>
            <a:r>
              <a:rPr lang="en-US" dirty="0"/>
              <a:t>a			0x23ac4f</a:t>
            </a:r>
          </a:p>
          <a:p>
            <a:r>
              <a:rPr lang="en-US" dirty="0"/>
              <a:t>b			0x23ac4f</a:t>
            </a:r>
          </a:p>
          <a:p>
            <a:r>
              <a:rPr lang="en-US" dirty="0"/>
              <a:t>c			???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6989" y="3765295"/>
            <a:ext cx="292148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0x23ac4f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3</a:t>
            </a:r>
          </a:p>
          <a:p>
            <a:endParaRPr lang="en-US" dirty="0"/>
          </a:p>
          <a:p>
            <a:r>
              <a:rPr lang="en-US" i="1" dirty="0"/>
              <a:t>return 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EC580-C99B-954F-8683-DD6F9AF7AEBB}"/>
              </a:ext>
            </a:extLst>
          </p:cNvPr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???</a:t>
            </a:r>
          </a:p>
        </p:txBody>
      </p:sp>
    </p:spTree>
    <p:extLst>
      <p:ext uri="{BB962C8B-B14F-4D97-AF65-F5344CB8AC3E}">
        <p14:creationId xmlns:p14="http://schemas.microsoft.com/office/powerpoint/2010/main" val="4111970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17,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9995047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19 - before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0x23ac4f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33734291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19 - after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4" y="2281170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</p:spTree>
    <p:extLst>
      <p:ext uri="{BB962C8B-B14F-4D97-AF65-F5344CB8AC3E}">
        <p14:creationId xmlns:p14="http://schemas.microsoft.com/office/powerpoint/2010/main" val="39661208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</p:spTree>
    <p:extLst>
      <p:ext uri="{BB962C8B-B14F-4D97-AF65-F5344CB8AC3E}">
        <p14:creationId xmlns:p14="http://schemas.microsoft.com/office/powerpoint/2010/main" val="22939550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23, part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</p:spTree>
    <p:extLst>
      <p:ext uri="{BB962C8B-B14F-4D97-AF65-F5344CB8AC3E}">
        <p14:creationId xmlns:p14="http://schemas.microsoft.com/office/powerpoint/2010/main" val="21745296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52494"/>
            <a:ext cx="292148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</p:txBody>
      </p:sp>
    </p:spTree>
    <p:extLst>
      <p:ext uri="{BB962C8B-B14F-4D97-AF65-F5344CB8AC3E}">
        <p14:creationId xmlns:p14="http://schemas.microsoft.com/office/powerpoint/2010/main" val="15736201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220531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028"/>
          </a:xfrm>
        </p:spPr>
        <p:txBody>
          <a:bodyPr>
            <a:normAutofit/>
          </a:bodyPr>
          <a:lstStyle/>
          <a:p>
            <a:r>
              <a:rPr lang="en-US" sz="3600" b="1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39496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public class Example1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public static void main(String[] </a:t>
            </a:r>
            <a:r>
              <a:rPr lang="en-US" sz="2000" dirty="0" err="1">
                <a:latin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String[] names = {"Joe", "Bob", "Bill"};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longest = 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for (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=1;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&lt;</a:t>
            </a:r>
            <a:r>
              <a:rPr lang="en-US" sz="2000" dirty="0" err="1">
                <a:latin typeface="Consolas" panose="020B0609020204030204" pitchFamily="49" charset="0"/>
              </a:rPr>
              <a:t>names.length</a:t>
            </a:r>
            <a:r>
              <a:rPr lang="en-US" sz="2000" dirty="0">
                <a:latin typeface="Consolas" panose="020B0609020204030204" pitchFamily="49" charset="0"/>
              </a:rPr>
              <a:t>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++)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if (</a:t>
            </a:r>
            <a:r>
              <a:rPr lang="en-US" sz="2000" dirty="0" err="1">
                <a:latin typeface="Consolas" panose="020B0609020204030204" pitchFamily="49" charset="0"/>
              </a:rPr>
              <a:t>isLonger</a:t>
            </a:r>
            <a:r>
              <a:rPr lang="en-US" sz="2000" dirty="0">
                <a:latin typeface="Consolas" panose="020B0609020204030204" pitchFamily="49" charset="0"/>
              </a:rPr>
              <a:t>(names[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], names[longest])) { longest =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;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</a:rPr>
              <a:t>("Longest: " + names[longest]);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600"/>
              </a:spcBef>
              <a:buNone/>
            </a:pPr>
            <a:endParaRPr lang="en-US" sz="105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static </a:t>
            </a:r>
            <a:r>
              <a:rPr lang="en-US" sz="2000" dirty="0" err="1">
                <a:latin typeface="Consolas" panose="020B0609020204030204" pitchFamily="49" charset="0"/>
              </a:rPr>
              <a:t>boolean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isLonger</a:t>
            </a:r>
            <a:r>
              <a:rPr lang="en-US" sz="2000" dirty="0">
                <a:latin typeface="Consolas" panose="020B0609020204030204" pitchFamily="49" charset="0"/>
              </a:rPr>
              <a:t>(String a, String b)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a_len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a.length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b_len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b.length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return (</a:t>
            </a:r>
            <a:r>
              <a:rPr lang="en-US" sz="2000" dirty="0" err="1">
                <a:latin typeface="Consolas" panose="020B0609020204030204" pitchFamily="49" charset="0"/>
              </a:rPr>
              <a:t>a_len</a:t>
            </a:r>
            <a:r>
              <a:rPr lang="en-US" sz="2000" dirty="0">
                <a:latin typeface="Consolas" panose="020B0609020204030204" pitchFamily="49" charset="0"/>
              </a:rPr>
              <a:t> &gt; </a:t>
            </a:r>
            <a:r>
              <a:rPr lang="en-US" sz="2000" dirty="0" err="1">
                <a:latin typeface="Consolas" panose="020B0609020204030204" pitchFamily="49" charset="0"/>
              </a:rPr>
              <a:t>b_len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24637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58499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20226709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0" y="3748852"/>
            <a:ext cx="292148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</p:txBody>
      </p:sp>
    </p:spTree>
    <p:extLst>
      <p:ext uri="{BB962C8B-B14F-4D97-AF65-F5344CB8AC3E}">
        <p14:creationId xmlns:p14="http://schemas.microsoft.com/office/powerpoint/2010/main" val="5334364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38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6990" y="1717527"/>
            <a:ext cx="292148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3" y="1911055"/>
            <a:ext cx="1313017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6991" y="3748852"/>
            <a:ext cx="2921488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swapAndSum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iarray</a:t>
            </a:r>
            <a:r>
              <a:rPr lang="en-US" dirty="0"/>
              <a:t>		0x549cd2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  <a:p>
            <a:r>
              <a:rPr lang="en-US" dirty="0"/>
              <a:t>j		2</a:t>
            </a:r>
          </a:p>
          <a:p>
            <a:r>
              <a:rPr lang="en-US" dirty="0" err="1"/>
              <a:t>tmp</a:t>
            </a:r>
            <a:r>
              <a:rPr lang="en-US" dirty="0"/>
              <a:t>		10</a:t>
            </a:r>
          </a:p>
          <a:p>
            <a:endParaRPr lang="en-US" dirty="0"/>
          </a:p>
          <a:p>
            <a:r>
              <a:rPr lang="en-US" i="1" dirty="0"/>
              <a:t>return 34</a:t>
            </a:r>
          </a:p>
        </p:txBody>
      </p:sp>
    </p:spTree>
    <p:extLst>
      <p:ext uri="{BB962C8B-B14F-4D97-AF65-F5344CB8AC3E}">
        <p14:creationId xmlns:p14="http://schemas.microsoft.com/office/powerpoint/2010/main" val="10954396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4: line 23, part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7152" y="1717527"/>
            <a:ext cx="2921326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0x6a312a</a:t>
            </a:r>
          </a:p>
          <a:p>
            <a:r>
              <a:rPr lang="en-US" dirty="0"/>
              <a:t>a		0x23ac4f</a:t>
            </a:r>
          </a:p>
          <a:p>
            <a:r>
              <a:rPr lang="en-US" dirty="0"/>
              <a:t>b		0x549cd2</a:t>
            </a:r>
          </a:p>
          <a:p>
            <a:r>
              <a:rPr lang="en-US" dirty="0"/>
              <a:t>c		8</a:t>
            </a:r>
          </a:p>
          <a:p>
            <a:r>
              <a:rPr lang="en-US" dirty="0"/>
              <a:t>d		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09822" y="1911055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0x23ac4f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34</a:t>
            </a:r>
          </a:p>
          <a:p>
            <a:r>
              <a:rPr lang="en-US" dirty="0"/>
              <a:t>          [1]: 10</a:t>
            </a:r>
          </a:p>
          <a:p>
            <a:r>
              <a:rPr lang="en-US" dirty="0"/>
              <a:t>          [2]: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34603" y="2281170"/>
            <a:ext cx="131318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0x549cd2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5</a:t>
            </a:r>
          </a:p>
          <a:p>
            <a:r>
              <a:rPr lang="en-US" dirty="0"/>
              <a:t>          [1]: 24</a:t>
            </a:r>
          </a:p>
          <a:p>
            <a:r>
              <a:rPr lang="en-US" dirty="0"/>
              <a:t>          [2]: 10</a:t>
            </a:r>
          </a:p>
        </p:txBody>
      </p:sp>
    </p:spTree>
    <p:extLst>
      <p:ext uri="{BB962C8B-B14F-4D97-AF65-F5344CB8AC3E}">
        <p14:creationId xmlns:p14="http://schemas.microsoft.com/office/powerpoint/2010/main" val="441673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Multidimensional array is simply an array of arrays</a:t>
            </a:r>
          </a:p>
          <a:p>
            <a:pPr lvl="1"/>
            <a:r>
              <a:rPr lang="en-US" dirty="0"/>
              <a:t>Fill out dimensions left to right.</a:t>
            </a:r>
          </a:p>
          <a:p>
            <a:pPr marL="457200" lvl="1" indent="0">
              <a:buNone/>
            </a:pP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[][] </a:t>
            </a: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[5][];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for(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=0;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&lt;5;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++) {</a:t>
            </a:r>
          </a:p>
          <a:p>
            <a:pPr marL="914400" lvl="2" indent="0">
              <a:buNone/>
            </a:pP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[10];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}</a:t>
            </a:r>
          </a:p>
          <a:p>
            <a:r>
              <a:rPr lang="en-US" dirty="0"/>
              <a:t>Each </a:t>
            </a:r>
            <a:r>
              <a:rPr lang="en-US" dirty="0" err="1"/>
              <a:t>subarray</a:t>
            </a:r>
            <a:r>
              <a:rPr lang="en-US" dirty="0"/>
              <a:t> can have an independent size.</a:t>
            </a:r>
          </a:p>
          <a:p>
            <a:pPr lvl="1"/>
            <a:r>
              <a:rPr lang="en-US" dirty="0"/>
              <a:t>Sometimes known as as a “ragged” or “uneven” array</a:t>
            </a:r>
          </a:p>
          <a:p>
            <a:pPr marL="457200" lvl="1" indent="0">
              <a:buNone/>
            </a:pP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[][] </a:t>
            </a: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[5][];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for (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=0;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&lt;5; 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++) {</a:t>
            </a:r>
          </a:p>
          <a:p>
            <a:pPr marL="914400" lvl="2" indent="0">
              <a:buNone/>
            </a:pPr>
            <a:r>
              <a:rPr lang="en-US" sz="2900" dirty="0" err="1">
                <a:latin typeface="Courier"/>
                <a:cs typeface="Courier"/>
              </a:rPr>
              <a:t>marray</a:t>
            </a:r>
            <a:r>
              <a:rPr lang="en-US" sz="2900" dirty="0">
                <a:latin typeface="Courier"/>
                <a:cs typeface="Courier"/>
              </a:rPr>
              <a:t>[</a:t>
            </a:r>
            <a:r>
              <a:rPr lang="en-US" sz="2900" dirty="0" err="1">
                <a:latin typeface="Courier"/>
                <a:cs typeface="Courier"/>
              </a:rPr>
              <a:t>i</a:t>
            </a:r>
            <a:r>
              <a:rPr lang="en-US" sz="2900" dirty="0">
                <a:latin typeface="Courier"/>
                <a:cs typeface="Courier"/>
              </a:rPr>
              <a:t>] = new </a:t>
            </a:r>
            <a:r>
              <a:rPr lang="en-US" sz="2900" dirty="0" err="1">
                <a:latin typeface="Courier"/>
                <a:cs typeface="Courier"/>
              </a:rPr>
              <a:t>int</a:t>
            </a:r>
            <a:r>
              <a:rPr lang="en-US" sz="2900" dirty="0">
                <a:latin typeface="Courier"/>
                <a:cs typeface="Courier"/>
              </a:rPr>
              <a:t>[i+1];</a:t>
            </a:r>
          </a:p>
          <a:p>
            <a:pPr marL="457200" lvl="1" indent="0">
              <a:buNone/>
            </a:pPr>
            <a:r>
              <a:rPr lang="en-US" sz="2900" dirty="0">
                <a:latin typeface="Courier"/>
                <a:cs typeface="Courier"/>
              </a:rPr>
              <a:t>}</a:t>
            </a:r>
          </a:p>
          <a:p>
            <a:r>
              <a:rPr lang="en-US" dirty="0"/>
              <a:t>If each sub-dimension is same size, we can create it with a single </a:t>
            </a:r>
            <a:r>
              <a:rPr lang="en-US" i="1" dirty="0"/>
              <a:t>new</a:t>
            </a:r>
            <a:r>
              <a:rPr lang="en-US" dirty="0"/>
              <a:t> statement</a:t>
            </a:r>
          </a:p>
          <a:p>
            <a:pPr marL="457200" lvl="1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[][] </a:t>
            </a:r>
            <a:r>
              <a:rPr lang="en-US" dirty="0" err="1">
                <a:latin typeface="Courier"/>
                <a:cs typeface="Courier"/>
              </a:rPr>
              <a:t>marray</a:t>
            </a:r>
            <a:r>
              <a:rPr lang="en-US" dirty="0">
                <a:latin typeface="Courier"/>
                <a:cs typeface="Courier"/>
              </a:rPr>
              <a:t> = new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[5][10];</a:t>
            </a:r>
          </a:p>
        </p:txBody>
      </p:sp>
    </p:spTree>
    <p:extLst>
      <p:ext uri="{BB962C8B-B14F-4D97-AF65-F5344CB8AC3E}">
        <p14:creationId xmlns:p14="http://schemas.microsoft.com/office/powerpoint/2010/main" val="14501592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utility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Arrays</a:t>
            </a:r>
            <a:r>
              <a:rPr lang="en-US" dirty="0"/>
              <a:t> is a library of useful functions for manipulating arrays</a:t>
            </a:r>
          </a:p>
          <a:p>
            <a:pPr lvl="1"/>
            <a:r>
              <a:rPr lang="en-US" dirty="0"/>
              <a:t>Note “s” in </a:t>
            </a:r>
            <a:r>
              <a:rPr lang="en-US" i="1" dirty="0"/>
              <a:t>Arrays</a:t>
            </a:r>
            <a:endParaRPr lang="en-US" dirty="0"/>
          </a:p>
          <a:p>
            <a:pPr lvl="1"/>
            <a:r>
              <a:rPr lang="en-US" dirty="0"/>
              <a:t>Like Math class, all methods are static</a:t>
            </a:r>
          </a:p>
          <a:p>
            <a:r>
              <a:rPr lang="en-US" dirty="0" err="1"/>
              <a:t>binarySearch</a:t>
            </a:r>
            <a:endParaRPr lang="en-US" dirty="0"/>
          </a:p>
          <a:p>
            <a:r>
              <a:rPr lang="en-US" dirty="0"/>
              <a:t>sort</a:t>
            </a:r>
          </a:p>
          <a:p>
            <a:r>
              <a:rPr lang="en-US" dirty="0"/>
              <a:t>filling and copying </a:t>
            </a:r>
            <a:r>
              <a:rPr lang="en-US" dirty="0" err="1"/>
              <a:t>subranges</a:t>
            </a:r>
            <a:endParaRPr lang="en-US" dirty="0"/>
          </a:p>
          <a:p>
            <a:r>
              <a:rPr lang="en-US" sz="2000" dirty="0">
                <a:hlinkClick r:id="rId2"/>
              </a:rPr>
              <a:t>http://docs.oracle.com/javase/8/docs/api/java/util/Arrays.html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8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after line 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3304" y="1717527"/>
            <a:ext cx="3505174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34080" y="1674881"/>
            <a:ext cx="6901567" cy="4480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5394" y="2716598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7786" y="2716598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9555" y="3238330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9556" y="3778559"/>
            <a:ext cx="1315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0x2c1  “Bill”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167-DBE6-8049-A60B-7AB848FEA48A}"/>
              </a:ext>
            </a:extLst>
          </p:cNvPr>
          <p:cNvSpPr txBox="1"/>
          <p:nvPr/>
        </p:nvSpPr>
        <p:spPr>
          <a:xfrm>
            <a:off x="5255394" y="1887850"/>
            <a:ext cx="11702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0x1f4</a:t>
            </a:r>
          </a:p>
          <a:p>
            <a:r>
              <a:rPr lang="en-US" dirty="0"/>
              <a:t>   length: 0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F80256D8-3703-9A4C-A113-7A2A27A7EC0D}"/>
              </a:ext>
            </a:extLst>
          </p:cNvPr>
          <p:cNvCxnSpPr>
            <a:cxnSpLocks/>
          </p:cNvCxnSpPr>
          <p:nvPr/>
        </p:nvCxnSpPr>
        <p:spPr>
          <a:xfrm flipV="1">
            <a:off x="3369924" y="2079171"/>
            <a:ext cx="1885472" cy="351278"/>
          </a:xfrm>
          <a:prstGeom prst="bentConnector3">
            <a:avLst>
              <a:gd name="adj1" fmla="val 6580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44D88E3E-8008-894A-8111-9753859C3657}"/>
              </a:ext>
            </a:extLst>
          </p:cNvPr>
          <p:cNvCxnSpPr>
            <a:cxnSpLocks/>
          </p:cNvCxnSpPr>
          <p:nvPr/>
        </p:nvCxnSpPr>
        <p:spPr>
          <a:xfrm>
            <a:off x="3452117" y="2725502"/>
            <a:ext cx="1803277" cy="175762"/>
          </a:xfrm>
          <a:prstGeom prst="bentConnector3">
            <a:avLst>
              <a:gd name="adj1" fmla="val 6424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599CFDF-68D2-F340-8C8B-9557091307C7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41019" y="2901264"/>
            <a:ext cx="666767" cy="553998"/>
          </a:xfrm>
          <a:prstGeom prst="bentConnector3">
            <a:avLst>
              <a:gd name="adj1" fmla="val 3530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648B748-C350-5E42-B211-992485CCE1F4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841019" y="3422996"/>
            <a:ext cx="688537" cy="2675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8095FDEB-3597-E744-9F94-4FBA19C5B9DF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41019" y="3963226"/>
            <a:ext cx="688537" cy="137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37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after line 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7285" y="1761195"/>
            <a:ext cx="306529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5394" y="2716598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7786" y="2716598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9555" y="3238330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9556" y="3778559"/>
            <a:ext cx="1315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0x2c1  “Bill”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167-DBE6-8049-A60B-7AB848FEA48A}"/>
              </a:ext>
            </a:extLst>
          </p:cNvPr>
          <p:cNvSpPr txBox="1"/>
          <p:nvPr/>
        </p:nvSpPr>
        <p:spPr>
          <a:xfrm>
            <a:off x="5255394" y="1887850"/>
            <a:ext cx="11702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0x1f4</a:t>
            </a:r>
          </a:p>
          <a:p>
            <a:r>
              <a:rPr lang="en-US" dirty="0"/>
              <a:t>   length: 0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F80256D8-3703-9A4C-A113-7A2A27A7EC0D}"/>
              </a:ext>
            </a:extLst>
          </p:cNvPr>
          <p:cNvCxnSpPr>
            <a:cxnSpLocks/>
          </p:cNvCxnSpPr>
          <p:nvPr/>
        </p:nvCxnSpPr>
        <p:spPr>
          <a:xfrm flipV="1">
            <a:off x="3940631" y="2079171"/>
            <a:ext cx="1314765" cy="35922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44D88E3E-8008-894A-8111-9753859C3657}"/>
              </a:ext>
            </a:extLst>
          </p:cNvPr>
          <p:cNvCxnSpPr>
            <a:cxnSpLocks/>
          </p:cNvCxnSpPr>
          <p:nvPr/>
        </p:nvCxnSpPr>
        <p:spPr>
          <a:xfrm>
            <a:off x="3940631" y="2716598"/>
            <a:ext cx="1314763" cy="18466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599CFDF-68D2-F340-8C8B-9557091307C7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41019" y="2901264"/>
            <a:ext cx="666767" cy="553998"/>
          </a:xfrm>
          <a:prstGeom prst="bentConnector3">
            <a:avLst>
              <a:gd name="adj1" fmla="val 3530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648B748-C350-5E42-B211-992485CCE1F4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841019" y="3422996"/>
            <a:ext cx="688537" cy="2675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8095FDEB-3597-E744-9F94-4FBA19C5B9DF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41019" y="3963226"/>
            <a:ext cx="688537" cy="137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35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line 10 – first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386" y="1717526"/>
            <a:ext cx="3119091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5394" y="2716598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7786" y="2716598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9555" y="3238330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9556" y="3778559"/>
            <a:ext cx="1315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0x2c1  “Bill”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167-DBE6-8049-A60B-7AB848FEA48A}"/>
              </a:ext>
            </a:extLst>
          </p:cNvPr>
          <p:cNvSpPr txBox="1"/>
          <p:nvPr/>
        </p:nvSpPr>
        <p:spPr>
          <a:xfrm>
            <a:off x="5255394" y="1887850"/>
            <a:ext cx="11702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0x1f4</a:t>
            </a:r>
          </a:p>
          <a:p>
            <a:r>
              <a:rPr lang="en-US" dirty="0"/>
              <a:t>   length: 0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F80256D8-3703-9A4C-A113-7A2A27A7EC0D}"/>
              </a:ext>
            </a:extLst>
          </p:cNvPr>
          <p:cNvCxnSpPr>
            <a:cxnSpLocks/>
          </p:cNvCxnSpPr>
          <p:nvPr/>
        </p:nvCxnSpPr>
        <p:spPr>
          <a:xfrm flipV="1">
            <a:off x="3940631" y="2079171"/>
            <a:ext cx="1314765" cy="35922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44D88E3E-8008-894A-8111-9753859C3657}"/>
              </a:ext>
            </a:extLst>
          </p:cNvPr>
          <p:cNvCxnSpPr>
            <a:cxnSpLocks/>
          </p:cNvCxnSpPr>
          <p:nvPr/>
        </p:nvCxnSpPr>
        <p:spPr>
          <a:xfrm>
            <a:off x="3940631" y="2716598"/>
            <a:ext cx="1314763" cy="18466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599CFDF-68D2-F340-8C8B-9557091307C7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41019" y="2901264"/>
            <a:ext cx="666767" cy="553998"/>
          </a:xfrm>
          <a:prstGeom prst="bentConnector3">
            <a:avLst>
              <a:gd name="adj1" fmla="val 3530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648B748-C350-5E42-B211-992485CCE1F4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841019" y="3422996"/>
            <a:ext cx="688537" cy="2675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8095FDEB-3597-E744-9F94-4FBA19C5B9DF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41019" y="3963226"/>
            <a:ext cx="688537" cy="137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58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44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1: line 11 – calling </a:t>
            </a:r>
            <a:r>
              <a:rPr lang="en-US" dirty="0" err="1"/>
              <a:t>isLonger</a:t>
            </a:r>
            <a:r>
              <a:rPr lang="en-US" dirty="0"/>
              <a:t>()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5585" y="1016005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199" y="1028550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0244" y="1717526"/>
            <a:ext cx="2908233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main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 err="1"/>
              <a:t>args</a:t>
            </a:r>
            <a:r>
              <a:rPr lang="en-US" dirty="0"/>
              <a:t>		0x1f4</a:t>
            </a:r>
          </a:p>
          <a:p>
            <a:r>
              <a:rPr lang="en-US" dirty="0"/>
              <a:t>names		0x23a</a:t>
            </a:r>
          </a:p>
          <a:p>
            <a:r>
              <a:rPr lang="en-US" dirty="0"/>
              <a:t>longest		0</a:t>
            </a:r>
          </a:p>
          <a:p>
            <a:r>
              <a:rPr lang="en-US" dirty="0" err="1"/>
              <a:t>i</a:t>
            </a:r>
            <a:r>
              <a:rPr lang="en-US" dirty="0"/>
              <a:t>		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950" y="1705431"/>
            <a:ext cx="516585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5394" y="2716598"/>
            <a:ext cx="164483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0x23a</a:t>
            </a:r>
          </a:p>
          <a:p>
            <a:r>
              <a:rPr lang="en-US" dirty="0"/>
              <a:t>   length: 3</a:t>
            </a:r>
          </a:p>
          <a:p>
            <a:r>
              <a:rPr lang="en-US" dirty="0"/>
              <a:t>          [0]: 0xab1</a:t>
            </a:r>
          </a:p>
          <a:p>
            <a:r>
              <a:rPr lang="en-US" dirty="0"/>
              <a:t>          [1]: 0x235</a:t>
            </a:r>
          </a:p>
          <a:p>
            <a:r>
              <a:rPr lang="en-US" dirty="0"/>
              <a:t>          [2]: 0x2c1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7786" y="2716598"/>
            <a:ext cx="13541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0xab1  “Joe”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9555" y="3238330"/>
            <a:ext cx="141874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0x235  “Bob”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29556" y="3778559"/>
            <a:ext cx="1315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0x2c1  “Bill”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167-DBE6-8049-A60B-7AB848FEA48A}"/>
              </a:ext>
            </a:extLst>
          </p:cNvPr>
          <p:cNvSpPr txBox="1"/>
          <p:nvPr/>
        </p:nvSpPr>
        <p:spPr>
          <a:xfrm>
            <a:off x="5255394" y="1887850"/>
            <a:ext cx="117025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0x1f4</a:t>
            </a:r>
          </a:p>
          <a:p>
            <a:r>
              <a:rPr lang="en-US" dirty="0"/>
              <a:t>   length: 0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F80256D8-3703-9A4C-A113-7A2A27A7EC0D}"/>
              </a:ext>
            </a:extLst>
          </p:cNvPr>
          <p:cNvCxnSpPr>
            <a:cxnSpLocks/>
          </p:cNvCxnSpPr>
          <p:nvPr/>
        </p:nvCxnSpPr>
        <p:spPr>
          <a:xfrm flipV="1">
            <a:off x="3940631" y="2079171"/>
            <a:ext cx="1314765" cy="35922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44D88E3E-8008-894A-8111-9753859C3657}"/>
              </a:ext>
            </a:extLst>
          </p:cNvPr>
          <p:cNvCxnSpPr>
            <a:cxnSpLocks/>
          </p:cNvCxnSpPr>
          <p:nvPr/>
        </p:nvCxnSpPr>
        <p:spPr>
          <a:xfrm>
            <a:off x="3940631" y="2716598"/>
            <a:ext cx="1314763" cy="18466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599CFDF-68D2-F340-8C8B-9557091307C7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41019" y="2901264"/>
            <a:ext cx="666767" cy="553998"/>
          </a:xfrm>
          <a:prstGeom prst="bentConnector3">
            <a:avLst>
              <a:gd name="adj1" fmla="val 3530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648B748-C350-5E42-B211-992485CCE1F4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841019" y="3422996"/>
            <a:ext cx="688537" cy="2675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8095FDEB-3597-E744-9F94-4FBA19C5B9DF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41019" y="3963226"/>
            <a:ext cx="688537" cy="137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ACCCC31-39E3-6E4A-B601-AB9BDD1C1247}"/>
              </a:ext>
            </a:extLst>
          </p:cNvPr>
          <p:cNvSpPr txBox="1"/>
          <p:nvPr/>
        </p:nvSpPr>
        <p:spPr>
          <a:xfrm>
            <a:off x="1470244" y="3481816"/>
            <a:ext cx="2908233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err="1"/>
              <a:t>isLonger</a:t>
            </a:r>
            <a:endParaRPr lang="en-US" i="1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r>
              <a:rPr lang="en-US" dirty="0"/>
              <a:t>a		0x235</a:t>
            </a:r>
          </a:p>
          <a:p>
            <a:r>
              <a:rPr lang="en-US" dirty="0"/>
              <a:t>b		0xab1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3CBDA30-5DFC-314B-845F-92A9A9E7B71C}"/>
              </a:ext>
            </a:extLst>
          </p:cNvPr>
          <p:cNvCxnSpPr>
            <a:cxnSpLocks/>
          </p:cNvCxnSpPr>
          <p:nvPr/>
        </p:nvCxnSpPr>
        <p:spPr>
          <a:xfrm flipV="1">
            <a:off x="3940631" y="3238330"/>
            <a:ext cx="3588925" cy="95559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4F3B16B-0BAE-A14B-8170-4F4021AF32B5}"/>
              </a:ext>
            </a:extLst>
          </p:cNvPr>
          <p:cNvCxnSpPr>
            <a:cxnSpLocks/>
          </p:cNvCxnSpPr>
          <p:nvPr/>
        </p:nvCxnSpPr>
        <p:spPr>
          <a:xfrm flipV="1">
            <a:off x="3940631" y="2750112"/>
            <a:ext cx="3588925" cy="17808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19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ize_BLUE_Template-2A" id="{29583F6E-9336-F14A-B886-402E5691BEB9}" vid="{8156391A-ECEB-4548-9627-909104467B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D2E73AEFA64418FC371CFB184B155" ma:contentTypeVersion="11" ma:contentTypeDescription="Create a new document." ma:contentTypeScope="" ma:versionID="5cb4bedcb0a64abee4d40b9c27566fef">
  <xsd:schema xmlns:xsd="http://www.w3.org/2001/XMLSchema" xmlns:xs="http://www.w3.org/2001/XMLSchema" xmlns:p="http://schemas.microsoft.com/office/2006/metadata/properties" xmlns:ns2="c2708f3e-3b35-4a66-967b-65605dc07463" xmlns:ns3="7ce290b2-227b-491d-ba24-7a997f8c6d20" targetNamespace="http://schemas.microsoft.com/office/2006/metadata/properties" ma:root="true" ma:fieldsID="f517def477c58b14c8ed8fc77fb48e58" ns2:_="" ns3:_="">
    <xsd:import namespace="c2708f3e-3b35-4a66-967b-65605dc07463"/>
    <xsd:import namespace="7ce290b2-227b-491d-ba24-7a997f8c6d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08f3e-3b35-4a66-967b-65605dc074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e290b2-227b-491d-ba24-7a997f8c6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A96FA4-89C9-4E69-9197-4EFAE9537B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7A8FE8-0840-49A6-866A-F0B9B295B2DA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7ce290b2-227b-491d-ba24-7a997f8c6d20"/>
    <ds:schemaRef ds:uri="c2708f3e-3b35-4a66-967b-65605dc0746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4304991-50D0-43A8-997C-869A7B73E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708f3e-3b35-4a66-967b-65605dc07463"/>
    <ds:schemaRef ds:uri="7ce290b2-227b-491d-ba24-7a997f8c6d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1310</TotalTime>
  <Words>4154</Words>
  <Application>Microsoft Office PowerPoint</Application>
  <PresentationFormat>Widescreen</PresentationFormat>
  <Paragraphs>1452</Paragraphs>
  <Slides>55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8" baseType="lpstr">
      <vt:lpstr>Arial</vt:lpstr>
      <vt:lpstr>Arial Narrow</vt:lpstr>
      <vt:lpstr>Baskerville BT</vt:lpstr>
      <vt:lpstr>Calibri</vt:lpstr>
      <vt:lpstr>Calibri Light</vt:lpstr>
      <vt:lpstr>Consolas</vt:lpstr>
      <vt:lpstr>Courier</vt:lpstr>
      <vt:lpstr>Franklin Gothic Demi</vt:lpstr>
      <vt:lpstr>Mangal</vt:lpstr>
      <vt:lpstr>Open Sans</vt:lpstr>
      <vt:lpstr>Open Sans Light</vt:lpstr>
      <vt:lpstr>Poppins</vt:lpstr>
      <vt:lpstr>Office Theme</vt:lpstr>
      <vt:lpstr>PowerPoint Presentation</vt:lpstr>
      <vt:lpstr>Objects live on the “heap”</vt:lpstr>
      <vt:lpstr>The Stack</vt:lpstr>
      <vt:lpstr>The Heap</vt:lpstr>
      <vt:lpstr>Example 1</vt:lpstr>
      <vt:lpstr>Example 1: after line 6</vt:lpstr>
      <vt:lpstr>Example 1: after line 8</vt:lpstr>
      <vt:lpstr>Example 1: line 10 – first time</vt:lpstr>
      <vt:lpstr>Example 1: line 11 – calling isLonger()</vt:lpstr>
      <vt:lpstr>Example 1: line 11 – calling isLonger()</vt:lpstr>
      <vt:lpstr>Example 1: after line 22</vt:lpstr>
      <vt:lpstr>Example 1: isLonger returning</vt:lpstr>
      <vt:lpstr>Example 1: line 11 – take 2</vt:lpstr>
      <vt:lpstr>Example 1: isLonger – take 2 return</vt:lpstr>
      <vt:lpstr>Example 1: line 16</vt:lpstr>
      <vt:lpstr>Arrays</vt:lpstr>
      <vt:lpstr>Creating / Initializing Arrays</vt:lpstr>
      <vt:lpstr>Literal Arrays</vt:lpstr>
      <vt:lpstr>Indexing Arrays</vt:lpstr>
      <vt:lpstr>null</vt:lpstr>
      <vt:lpstr>Arrays as Reference Types</vt:lpstr>
      <vt:lpstr>Example 4</vt:lpstr>
      <vt:lpstr>Example 4: line 5</vt:lpstr>
      <vt:lpstr>Example 4: line 7</vt:lpstr>
      <vt:lpstr>Example 4: line 9</vt:lpstr>
      <vt:lpstr>Example 4: line 10</vt:lpstr>
      <vt:lpstr>Example 4: line 11</vt:lpstr>
      <vt:lpstr>Example 4: line 12</vt:lpstr>
      <vt:lpstr>Example 4: line 14</vt:lpstr>
      <vt:lpstr>Example 4: line 16, part 1</vt:lpstr>
      <vt:lpstr>Example 4: line 33</vt:lpstr>
      <vt:lpstr>Example 4: line 34</vt:lpstr>
      <vt:lpstr>Example 4: line 35</vt:lpstr>
      <vt:lpstr>Example 4: line 36</vt:lpstr>
      <vt:lpstr>Example 4: line 38</vt:lpstr>
      <vt:lpstr>Example 4: line 16, part 2</vt:lpstr>
      <vt:lpstr>Example 4: line 17, part 1</vt:lpstr>
      <vt:lpstr>Example 4: line 33</vt:lpstr>
      <vt:lpstr>Example 4: line 34</vt:lpstr>
      <vt:lpstr>Example 4: line 35</vt:lpstr>
      <vt:lpstr>Example 4: line 36</vt:lpstr>
      <vt:lpstr>Example 4: line 38</vt:lpstr>
      <vt:lpstr>Example 4: line 17, part 2</vt:lpstr>
      <vt:lpstr>Example 4: line 19 - before</vt:lpstr>
      <vt:lpstr>Example 4: line 19 - after</vt:lpstr>
      <vt:lpstr>Example 4: line 21</vt:lpstr>
      <vt:lpstr>Example 4: line 23, part 1</vt:lpstr>
      <vt:lpstr>Example 4: line 33</vt:lpstr>
      <vt:lpstr>Example 4: line 34</vt:lpstr>
      <vt:lpstr>Example 4: line 35</vt:lpstr>
      <vt:lpstr>Example 4: line 36</vt:lpstr>
      <vt:lpstr>Example 4: line 38</vt:lpstr>
      <vt:lpstr>Example 4: line 23, part 2</vt:lpstr>
      <vt:lpstr>Multidimensional Arrays</vt:lpstr>
      <vt:lpstr>Arrays utility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Mayer-Patel, Ketan</dc:creator>
  <cp:lastModifiedBy>David Stotts</cp:lastModifiedBy>
  <cp:revision>15</cp:revision>
  <dcterms:created xsi:type="dcterms:W3CDTF">2020-07-13T13:36:12Z</dcterms:created>
  <dcterms:modified xsi:type="dcterms:W3CDTF">2023-01-29T18:29:20Z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0x010100F52D2E73AEFA64418FC371CFB184B155</vt:lpwstr>
  </property>
</Properties>
</file>