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73" r:id="rId3"/>
    <p:sldId id="258" r:id="rId4"/>
    <p:sldId id="259" r:id="rId5"/>
    <p:sldId id="343" r:id="rId6"/>
    <p:sldId id="352" r:id="rId7"/>
    <p:sldId id="387" r:id="rId8"/>
    <p:sldId id="369" r:id="rId9"/>
    <p:sldId id="388" r:id="rId10"/>
    <p:sldId id="393" r:id="rId11"/>
    <p:sldId id="332" r:id="rId12"/>
    <p:sldId id="344" r:id="rId13"/>
    <p:sldId id="336" r:id="rId14"/>
    <p:sldId id="338" r:id="rId15"/>
    <p:sldId id="340" r:id="rId16"/>
    <p:sldId id="391" r:id="rId17"/>
    <p:sldId id="390" r:id="rId18"/>
    <p:sldId id="361" r:id="rId19"/>
    <p:sldId id="339" r:id="rId20"/>
    <p:sldId id="386" r:id="rId21"/>
    <p:sldId id="333" r:id="rId22"/>
    <p:sldId id="331" r:id="rId23"/>
    <p:sldId id="3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D7D31"/>
    <a:srgbClr val="A5A5A5"/>
    <a:srgbClr val="FFC000"/>
    <a:srgbClr val="6D380D"/>
    <a:srgbClr val="663300"/>
    <a:srgbClr val="666666"/>
    <a:srgbClr val="BD0C15"/>
    <a:srgbClr val="270068"/>
    <a:srgbClr val="26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3" autoAdjust="0"/>
    <p:restoredTop sz="92822" autoAdjust="0"/>
  </p:normalViewPr>
  <p:slideViewPr>
    <p:cSldViewPr snapToGrid="0">
      <p:cViewPr varScale="1">
        <p:scale>
          <a:sx n="71" d="100"/>
          <a:sy n="71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303C7-BDD8-4F02-A64A-90EE0771A55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8F3A6F-458A-4A64-A2D7-6F5D05858303}">
      <dgm:prSet phldrT="[Text]"/>
      <dgm:spPr/>
      <dgm:t>
        <a:bodyPr/>
        <a:lstStyle/>
        <a:p>
          <a:r>
            <a:rPr lang="en-US" dirty="0"/>
            <a:t>Applications</a:t>
          </a:r>
        </a:p>
      </dgm:t>
    </dgm:pt>
    <dgm:pt modelId="{3F21044E-5FCC-4C4B-A7AD-0EE8A8FFB747}" type="parTrans" cxnId="{94013C94-093F-4479-8C71-860C8F5BC485}">
      <dgm:prSet/>
      <dgm:spPr/>
      <dgm:t>
        <a:bodyPr/>
        <a:lstStyle/>
        <a:p>
          <a:endParaRPr lang="en-US"/>
        </a:p>
      </dgm:t>
    </dgm:pt>
    <dgm:pt modelId="{BBDB3358-52BD-4DEA-9C79-AEBD708FEE01}" type="sibTrans" cxnId="{94013C94-093F-4479-8C71-860C8F5BC485}">
      <dgm:prSet/>
      <dgm:spPr/>
      <dgm:t>
        <a:bodyPr/>
        <a:lstStyle/>
        <a:p>
          <a:endParaRPr lang="en-US"/>
        </a:p>
      </dgm:t>
    </dgm:pt>
    <dgm:pt modelId="{072A8AE6-B8E0-417C-B3D8-EE22920B1B36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D0605EA9-3878-4EB5-B525-1AAA1416219E}" type="parTrans" cxnId="{D26D432C-3F8E-4B63-A5FF-C8389105D3D6}">
      <dgm:prSet/>
      <dgm:spPr/>
      <dgm:t>
        <a:bodyPr/>
        <a:lstStyle/>
        <a:p>
          <a:endParaRPr lang="en-US"/>
        </a:p>
      </dgm:t>
    </dgm:pt>
    <dgm:pt modelId="{14631F88-68C1-40B4-BAF3-E55C60CF43F9}" type="sibTrans" cxnId="{D26D432C-3F8E-4B63-A5FF-C8389105D3D6}">
      <dgm:prSet/>
      <dgm:spPr/>
      <dgm:t>
        <a:bodyPr/>
        <a:lstStyle/>
        <a:p>
          <a:endParaRPr lang="en-US"/>
        </a:p>
      </dgm:t>
    </dgm:pt>
    <dgm:pt modelId="{74EC26F5-F08F-4B0C-BA6A-65CB9CD4D4AA}">
      <dgm:prSet phldrT="[Text]"/>
      <dgm:spPr/>
      <dgm:t>
        <a:bodyPr/>
        <a:lstStyle/>
        <a:p>
          <a:r>
            <a:rPr lang="en-US" dirty="0"/>
            <a:t>Theory</a:t>
          </a:r>
        </a:p>
      </dgm:t>
    </dgm:pt>
    <dgm:pt modelId="{FBEBEC0D-E103-43C2-AF8B-3DB360DC3402}" type="parTrans" cxnId="{1F0C6A0B-6603-4E66-811D-CF982BD88BB8}">
      <dgm:prSet/>
      <dgm:spPr/>
      <dgm:t>
        <a:bodyPr/>
        <a:lstStyle/>
        <a:p>
          <a:endParaRPr lang="en-US"/>
        </a:p>
      </dgm:t>
    </dgm:pt>
    <dgm:pt modelId="{C83DB6C9-77DF-4A74-8658-5F1A12C53031}" type="sibTrans" cxnId="{1F0C6A0B-6603-4E66-811D-CF982BD88BB8}">
      <dgm:prSet/>
      <dgm:spPr/>
      <dgm:t>
        <a:bodyPr/>
        <a:lstStyle/>
        <a:p>
          <a:endParaRPr lang="en-US"/>
        </a:p>
      </dgm:t>
    </dgm:pt>
    <dgm:pt modelId="{1F2D5E02-9DB1-4B92-B14B-4045E5235A2A}" type="pres">
      <dgm:prSet presAssocID="{A89303C7-BDD8-4F02-A64A-90EE0771A556}" presName="compositeShape" presStyleCnt="0">
        <dgm:presLayoutVars>
          <dgm:chMax val="7"/>
          <dgm:dir/>
          <dgm:resizeHandles val="exact"/>
        </dgm:presLayoutVars>
      </dgm:prSet>
      <dgm:spPr/>
    </dgm:pt>
    <dgm:pt modelId="{63016819-4F7E-46E8-B7ED-38C08D6774EE}" type="pres">
      <dgm:prSet presAssocID="{A38F3A6F-458A-4A64-A2D7-6F5D05858303}" presName="circ1" presStyleLbl="vennNode1" presStyleIdx="0" presStyleCnt="3"/>
      <dgm:spPr/>
    </dgm:pt>
    <dgm:pt modelId="{9E1B6B97-3FF6-4CE8-9EA7-C906F3E79753}" type="pres">
      <dgm:prSet presAssocID="{A38F3A6F-458A-4A64-A2D7-6F5D058583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9878A8-DC6B-4382-BAC0-950CF857DD24}" type="pres">
      <dgm:prSet presAssocID="{072A8AE6-B8E0-417C-B3D8-EE22920B1B36}" presName="circ2" presStyleLbl="vennNode1" presStyleIdx="1" presStyleCnt="3"/>
      <dgm:spPr/>
    </dgm:pt>
    <dgm:pt modelId="{2E17FE05-4A9B-42A6-93C8-64F98AECCD3D}" type="pres">
      <dgm:prSet presAssocID="{072A8AE6-B8E0-417C-B3D8-EE22920B1B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55B723-8E29-4EDB-ABB2-6968E0AD29B3}" type="pres">
      <dgm:prSet presAssocID="{74EC26F5-F08F-4B0C-BA6A-65CB9CD4D4AA}" presName="circ3" presStyleLbl="vennNode1" presStyleIdx="2" presStyleCnt="3"/>
      <dgm:spPr/>
    </dgm:pt>
    <dgm:pt modelId="{7456BA7C-5F8F-4D38-99C4-D653057A2080}" type="pres">
      <dgm:prSet presAssocID="{74EC26F5-F08F-4B0C-BA6A-65CB9CD4D4A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F0C6A0B-6603-4E66-811D-CF982BD88BB8}" srcId="{A89303C7-BDD8-4F02-A64A-90EE0771A556}" destId="{74EC26F5-F08F-4B0C-BA6A-65CB9CD4D4AA}" srcOrd="2" destOrd="0" parTransId="{FBEBEC0D-E103-43C2-AF8B-3DB360DC3402}" sibTransId="{C83DB6C9-77DF-4A74-8658-5F1A12C53031}"/>
    <dgm:cxn modelId="{E230D814-0D19-4DE3-9331-335E843120E4}" type="presOf" srcId="{A38F3A6F-458A-4A64-A2D7-6F5D05858303}" destId="{9E1B6B97-3FF6-4CE8-9EA7-C906F3E79753}" srcOrd="1" destOrd="0" presId="urn:microsoft.com/office/officeart/2005/8/layout/venn1"/>
    <dgm:cxn modelId="{D26D432C-3F8E-4B63-A5FF-C8389105D3D6}" srcId="{A89303C7-BDD8-4F02-A64A-90EE0771A556}" destId="{072A8AE6-B8E0-417C-B3D8-EE22920B1B36}" srcOrd="1" destOrd="0" parTransId="{D0605EA9-3878-4EB5-B525-1AAA1416219E}" sibTransId="{14631F88-68C1-40B4-BAF3-E55C60CF43F9}"/>
    <dgm:cxn modelId="{98C71831-61D5-4F3A-ABD9-6695B98DE78A}" type="presOf" srcId="{74EC26F5-F08F-4B0C-BA6A-65CB9CD4D4AA}" destId="{7456BA7C-5F8F-4D38-99C4-D653057A2080}" srcOrd="1" destOrd="0" presId="urn:microsoft.com/office/officeart/2005/8/layout/venn1"/>
    <dgm:cxn modelId="{563DFD37-96D5-422C-AEB6-2252C5B0FDDD}" type="presOf" srcId="{A38F3A6F-458A-4A64-A2D7-6F5D05858303}" destId="{63016819-4F7E-46E8-B7ED-38C08D6774EE}" srcOrd="0" destOrd="0" presId="urn:microsoft.com/office/officeart/2005/8/layout/venn1"/>
    <dgm:cxn modelId="{993EEF40-4261-4B7C-B787-30248DFF9C51}" type="presOf" srcId="{072A8AE6-B8E0-417C-B3D8-EE22920B1B36}" destId="{B69878A8-DC6B-4382-BAC0-950CF857DD24}" srcOrd="0" destOrd="0" presId="urn:microsoft.com/office/officeart/2005/8/layout/venn1"/>
    <dgm:cxn modelId="{84AFA66F-1A08-47F8-A747-D1D28B1BD8E8}" type="presOf" srcId="{74EC26F5-F08F-4B0C-BA6A-65CB9CD4D4AA}" destId="{3055B723-8E29-4EDB-ABB2-6968E0AD29B3}" srcOrd="0" destOrd="0" presId="urn:microsoft.com/office/officeart/2005/8/layout/venn1"/>
    <dgm:cxn modelId="{94013C94-093F-4479-8C71-860C8F5BC485}" srcId="{A89303C7-BDD8-4F02-A64A-90EE0771A556}" destId="{A38F3A6F-458A-4A64-A2D7-6F5D05858303}" srcOrd="0" destOrd="0" parTransId="{3F21044E-5FCC-4C4B-A7AD-0EE8A8FFB747}" sibTransId="{BBDB3358-52BD-4DEA-9C79-AEBD708FEE01}"/>
    <dgm:cxn modelId="{14D0C99E-40D1-4A95-A677-A85D736C1A6D}" type="presOf" srcId="{A89303C7-BDD8-4F02-A64A-90EE0771A556}" destId="{1F2D5E02-9DB1-4B92-B14B-4045E5235A2A}" srcOrd="0" destOrd="0" presId="urn:microsoft.com/office/officeart/2005/8/layout/venn1"/>
    <dgm:cxn modelId="{5697C1F3-5102-406D-8A72-269DD27BFE33}" type="presOf" srcId="{072A8AE6-B8E0-417C-B3D8-EE22920B1B36}" destId="{2E17FE05-4A9B-42A6-93C8-64F98AECCD3D}" srcOrd="1" destOrd="0" presId="urn:microsoft.com/office/officeart/2005/8/layout/venn1"/>
    <dgm:cxn modelId="{894B4B8C-B6C3-409D-A2BC-AC82DC032B50}" type="presParOf" srcId="{1F2D5E02-9DB1-4B92-B14B-4045E5235A2A}" destId="{63016819-4F7E-46E8-B7ED-38C08D6774EE}" srcOrd="0" destOrd="0" presId="urn:microsoft.com/office/officeart/2005/8/layout/venn1"/>
    <dgm:cxn modelId="{D2186E9A-5ECC-449A-8DD4-1F2AD7575592}" type="presParOf" srcId="{1F2D5E02-9DB1-4B92-B14B-4045E5235A2A}" destId="{9E1B6B97-3FF6-4CE8-9EA7-C906F3E79753}" srcOrd="1" destOrd="0" presId="urn:microsoft.com/office/officeart/2005/8/layout/venn1"/>
    <dgm:cxn modelId="{5F06577A-7BF0-4976-9185-9E1A2E4A84D1}" type="presParOf" srcId="{1F2D5E02-9DB1-4B92-B14B-4045E5235A2A}" destId="{B69878A8-DC6B-4382-BAC0-950CF857DD24}" srcOrd="2" destOrd="0" presId="urn:microsoft.com/office/officeart/2005/8/layout/venn1"/>
    <dgm:cxn modelId="{24DD1520-A6F9-418E-A3A7-DC9D6FFE94DE}" type="presParOf" srcId="{1F2D5E02-9DB1-4B92-B14B-4045E5235A2A}" destId="{2E17FE05-4A9B-42A6-93C8-64F98AECCD3D}" srcOrd="3" destOrd="0" presId="urn:microsoft.com/office/officeart/2005/8/layout/venn1"/>
    <dgm:cxn modelId="{C8E28527-F5AE-4B9E-B2C3-CDF3D058C6F3}" type="presParOf" srcId="{1F2D5E02-9DB1-4B92-B14B-4045E5235A2A}" destId="{3055B723-8E29-4EDB-ABB2-6968E0AD29B3}" srcOrd="4" destOrd="0" presId="urn:microsoft.com/office/officeart/2005/8/layout/venn1"/>
    <dgm:cxn modelId="{71A95B6D-DB72-4AE9-B8DF-092E7BA28B76}" type="presParOf" srcId="{1F2D5E02-9DB1-4B92-B14B-4045E5235A2A}" destId="{7456BA7C-5F8F-4D38-99C4-D653057A20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DC8B8-2B9D-4DBB-9C48-CEA02EF06E7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879019-C095-49F5-8E1F-5D9601DCF3A7}">
      <dgm:prSet/>
      <dgm:spPr/>
      <dgm:t>
        <a:bodyPr/>
        <a:lstStyle/>
        <a:p>
          <a:r>
            <a:rPr lang="en-US" dirty="0"/>
            <a:t>IDE</a:t>
          </a:r>
        </a:p>
      </dgm:t>
    </dgm:pt>
    <dgm:pt modelId="{B91EDD18-C2BF-477F-A37C-ED18915B6DD5}" type="parTrans" cxnId="{587E3C63-4635-4CBC-A005-FE3031128058}">
      <dgm:prSet/>
      <dgm:spPr/>
      <dgm:t>
        <a:bodyPr/>
        <a:lstStyle/>
        <a:p>
          <a:endParaRPr lang="en-US"/>
        </a:p>
      </dgm:t>
    </dgm:pt>
    <dgm:pt modelId="{365A8B87-77FC-4B63-82D7-D05837FC8230}" type="sibTrans" cxnId="{587E3C63-4635-4CBC-A005-FE3031128058}">
      <dgm:prSet/>
      <dgm:spPr/>
      <dgm:t>
        <a:bodyPr/>
        <a:lstStyle/>
        <a:p>
          <a:endParaRPr lang="en-US"/>
        </a:p>
      </dgm:t>
    </dgm:pt>
    <dgm:pt modelId="{518734DE-87D9-4317-B3AA-C0112F5AE14E}">
      <dgm:prSet/>
      <dgm:spPr/>
      <dgm:t>
        <a:bodyPr/>
        <a:lstStyle/>
        <a:p>
          <a:r>
            <a:rPr lang="en-US" dirty="0"/>
            <a:t>Language</a:t>
          </a:r>
        </a:p>
      </dgm:t>
    </dgm:pt>
    <dgm:pt modelId="{89519065-048D-4C7D-8A29-9F673A7E88D8}" type="parTrans" cxnId="{EB9DA7B3-7642-4114-89A3-786F0E67E706}">
      <dgm:prSet/>
      <dgm:spPr/>
      <dgm:t>
        <a:bodyPr/>
        <a:lstStyle/>
        <a:p>
          <a:endParaRPr lang="en-US"/>
        </a:p>
      </dgm:t>
    </dgm:pt>
    <dgm:pt modelId="{3607D8FA-F0F7-45C5-85E8-FAFDA4EE8C27}" type="sibTrans" cxnId="{EB9DA7B3-7642-4114-89A3-786F0E67E706}">
      <dgm:prSet/>
      <dgm:spPr/>
      <dgm:t>
        <a:bodyPr/>
        <a:lstStyle/>
        <a:p>
          <a:endParaRPr lang="en-US"/>
        </a:p>
      </dgm:t>
    </dgm:pt>
    <dgm:pt modelId="{0F092452-53BD-4C48-8FD8-E01C18A13BBB}">
      <dgm:prSet/>
      <dgm:spPr/>
      <dgm:t>
        <a:bodyPr/>
        <a:lstStyle/>
        <a:p>
          <a:pPr indent="-91440">
            <a:buNone/>
          </a:pPr>
          <a:r>
            <a:rPr lang="en-US" dirty="0"/>
            <a:t>	Java</a:t>
          </a:r>
        </a:p>
      </dgm:t>
    </dgm:pt>
    <dgm:pt modelId="{72D1864F-F831-4FF4-B908-3DB59D77DA92}" type="parTrans" cxnId="{ABE44FB7-148C-42E5-B1A7-CC59CB02EB6F}">
      <dgm:prSet/>
      <dgm:spPr/>
      <dgm:t>
        <a:bodyPr/>
        <a:lstStyle/>
        <a:p>
          <a:endParaRPr lang="en-US"/>
        </a:p>
      </dgm:t>
    </dgm:pt>
    <dgm:pt modelId="{BD0E9900-2E10-4DF1-8D1A-928B0A7BE3F0}" type="sibTrans" cxnId="{ABE44FB7-148C-42E5-B1A7-CC59CB02EB6F}">
      <dgm:prSet/>
      <dgm:spPr/>
      <dgm:t>
        <a:bodyPr/>
        <a:lstStyle/>
        <a:p>
          <a:endParaRPr lang="en-US"/>
        </a:p>
      </dgm:t>
    </dgm:pt>
    <dgm:pt modelId="{E25958C0-38F8-407A-9935-9B8FBC2BBC38}">
      <dgm:prSet/>
      <dgm:spPr/>
      <dgm:t>
        <a:bodyPr/>
        <a:lstStyle/>
        <a:p>
          <a:pPr indent="-91440">
            <a:buNone/>
          </a:pPr>
          <a:r>
            <a:rPr lang="en-US" dirty="0"/>
            <a:t>	IntelliJ</a:t>
          </a:r>
        </a:p>
      </dgm:t>
    </dgm:pt>
    <dgm:pt modelId="{82A99812-67B6-4EB5-9600-744EB1E8B53C}" type="parTrans" cxnId="{887642AC-EBD9-4ED7-B4CC-ECCB312E9464}">
      <dgm:prSet/>
      <dgm:spPr/>
      <dgm:t>
        <a:bodyPr/>
        <a:lstStyle/>
        <a:p>
          <a:endParaRPr lang="en-US"/>
        </a:p>
      </dgm:t>
    </dgm:pt>
    <dgm:pt modelId="{104BC3FA-E323-4D86-ACCB-327E4ABB2901}" type="sibTrans" cxnId="{887642AC-EBD9-4ED7-B4CC-ECCB312E9464}">
      <dgm:prSet/>
      <dgm:spPr/>
      <dgm:t>
        <a:bodyPr/>
        <a:lstStyle/>
        <a:p>
          <a:endParaRPr lang="en-US"/>
        </a:p>
      </dgm:t>
    </dgm:pt>
    <dgm:pt modelId="{2E00A91F-94F7-47BA-BD95-80FBFE7946E8}">
      <dgm:prSet/>
      <dgm:spPr/>
      <dgm:t>
        <a:bodyPr/>
        <a:lstStyle/>
        <a:p>
          <a:r>
            <a:rPr lang="en-US" dirty="0"/>
            <a:t>Version Control</a:t>
          </a:r>
        </a:p>
      </dgm:t>
    </dgm:pt>
    <dgm:pt modelId="{5288B937-3A5D-45D7-B0E9-F28822757E62}" type="parTrans" cxnId="{C48F6600-1D7B-4041-8CC8-42F5F803E17F}">
      <dgm:prSet/>
      <dgm:spPr/>
      <dgm:t>
        <a:bodyPr/>
        <a:lstStyle/>
        <a:p>
          <a:endParaRPr lang="en-US"/>
        </a:p>
      </dgm:t>
    </dgm:pt>
    <dgm:pt modelId="{CE697EFC-407D-4BAC-8795-1AB343764395}" type="sibTrans" cxnId="{C48F6600-1D7B-4041-8CC8-42F5F803E17F}">
      <dgm:prSet/>
      <dgm:spPr/>
      <dgm:t>
        <a:bodyPr/>
        <a:lstStyle/>
        <a:p>
          <a:endParaRPr lang="en-US"/>
        </a:p>
      </dgm:t>
    </dgm:pt>
    <dgm:pt modelId="{B8FC8A46-6A58-4D0C-8DF8-A748F4369955}">
      <dgm:prSet/>
      <dgm:spPr/>
      <dgm:t>
        <a:bodyPr/>
        <a:lstStyle/>
        <a:p>
          <a:pPr indent="-91440">
            <a:buNone/>
          </a:pPr>
          <a:r>
            <a:rPr lang="en-US" dirty="0"/>
            <a:t>	Git/GitHub</a:t>
          </a:r>
        </a:p>
      </dgm:t>
    </dgm:pt>
    <dgm:pt modelId="{8FFDB932-4357-43C6-AFB9-324B6D515A01}" type="parTrans" cxnId="{53378CE6-08C6-4CE4-9E1E-8981C6D77359}">
      <dgm:prSet/>
      <dgm:spPr/>
      <dgm:t>
        <a:bodyPr/>
        <a:lstStyle/>
        <a:p>
          <a:endParaRPr lang="en-US"/>
        </a:p>
      </dgm:t>
    </dgm:pt>
    <dgm:pt modelId="{923FCFAC-FD20-4F7F-B242-8FFE47B0E324}" type="sibTrans" cxnId="{53378CE6-08C6-4CE4-9E1E-8981C6D77359}">
      <dgm:prSet/>
      <dgm:spPr/>
      <dgm:t>
        <a:bodyPr/>
        <a:lstStyle/>
        <a:p>
          <a:endParaRPr lang="en-US"/>
        </a:p>
      </dgm:t>
    </dgm:pt>
    <dgm:pt modelId="{CF956D6F-B918-4A7D-9DC9-345B670DEBE6}">
      <dgm:prSet/>
      <dgm:spPr/>
      <dgm:t>
        <a:bodyPr/>
        <a:lstStyle/>
        <a:p>
          <a:r>
            <a:rPr lang="en-US" dirty="0"/>
            <a:t>Build Automation</a:t>
          </a:r>
        </a:p>
      </dgm:t>
    </dgm:pt>
    <dgm:pt modelId="{CB73B1B9-4183-4294-AEFB-13D7CC38B361}" type="parTrans" cxnId="{FCD079A8-E51E-40C0-9BE9-171FFA039823}">
      <dgm:prSet/>
      <dgm:spPr/>
      <dgm:t>
        <a:bodyPr/>
        <a:lstStyle/>
        <a:p>
          <a:endParaRPr lang="en-US"/>
        </a:p>
      </dgm:t>
    </dgm:pt>
    <dgm:pt modelId="{6346051F-2CA6-4BDE-B724-3013FCF46C07}" type="sibTrans" cxnId="{FCD079A8-E51E-40C0-9BE9-171FFA039823}">
      <dgm:prSet/>
      <dgm:spPr/>
      <dgm:t>
        <a:bodyPr/>
        <a:lstStyle/>
        <a:p>
          <a:endParaRPr lang="en-US"/>
        </a:p>
      </dgm:t>
    </dgm:pt>
    <dgm:pt modelId="{F31340D2-C6C4-4D23-A0C4-A87F1614A651}">
      <dgm:prSet/>
      <dgm:spPr/>
      <dgm:t>
        <a:bodyPr/>
        <a:lstStyle/>
        <a:p>
          <a:pPr indent="-91440">
            <a:buNone/>
          </a:pPr>
          <a:r>
            <a:rPr lang="en-US" dirty="0"/>
            <a:t>	Maven</a:t>
          </a:r>
        </a:p>
      </dgm:t>
    </dgm:pt>
    <dgm:pt modelId="{DE2C0841-20A6-423F-A7AA-2B74C5533DB1}" type="parTrans" cxnId="{9E578CB5-BE96-421F-9EA5-23EF17A1526B}">
      <dgm:prSet/>
      <dgm:spPr/>
      <dgm:t>
        <a:bodyPr/>
        <a:lstStyle/>
        <a:p>
          <a:endParaRPr lang="en-US"/>
        </a:p>
      </dgm:t>
    </dgm:pt>
    <dgm:pt modelId="{EFFDD6AF-A06C-485B-BE6A-9281BA7FB135}" type="sibTrans" cxnId="{9E578CB5-BE96-421F-9EA5-23EF17A1526B}">
      <dgm:prSet/>
      <dgm:spPr/>
      <dgm:t>
        <a:bodyPr/>
        <a:lstStyle/>
        <a:p>
          <a:endParaRPr lang="en-US"/>
        </a:p>
      </dgm:t>
    </dgm:pt>
    <dgm:pt modelId="{6EBE4F5D-148A-4062-A043-AA991F8EBFBC}">
      <dgm:prSet/>
      <dgm:spPr/>
      <dgm:t>
        <a:bodyPr/>
        <a:lstStyle/>
        <a:p>
          <a:r>
            <a:rPr lang="en-US" dirty="0"/>
            <a:t>GUI</a:t>
          </a:r>
        </a:p>
      </dgm:t>
    </dgm:pt>
    <dgm:pt modelId="{597706D0-4296-4509-8709-353D58EDE893}" type="parTrans" cxnId="{59D0D9EB-FF31-42A6-A2BA-A1F79E6E3225}">
      <dgm:prSet/>
      <dgm:spPr/>
      <dgm:t>
        <a:bodyPr/>
        <a:lstStyle/>
        <a:p>
          <a:endParaRPr lang="en-US"/>
        </a:p>
      </dgm:t>
    </dgm:pt>
    <dgm:pt modelId="{00DB2219-A308-4DA5-ACB7-F6EBA7CF616D}" type="sibTrans" cxnId="{59D0D9EB-FF31-42A6-A2BA-A1F79E6E3225}">
      <dgm:prSet/>
      <dgm:spPr/>
      <dgm:t>
        <a:bodyPr/>
        <a:lstStyle/>
        <a:p>
          <a:endParaRPr lang="en-US"/>
        </a:p>
      </dgm:t>
    </dgm:pt>
    <dgm:pt modelId="{AAF9FEDD-7BBC-4CE5-AC41-1E1F43FA743D}">
      <dgm:prSet/>
      <dgm:spPr/>
      <dgm:t>
        <a:bodyPr/>
        <a:lstStyle/>
        <a:p>
          <a:pPr indent="-91440">
            <a:buNone/>
          </a:pPr>
          <a:r>
            <a:rPr lang="en-US" dirty="0"/>
            <a:t>	JavaFX</a:t>
          </a:r>
        </a:p>
      </dgm:t>
    </dgm:pt>
    <dgm:pt modelId="{1AF8C2BC-E324-4021-A3B9-F06D7C606E42}" type="parTrans" cxnId="{68F438BC-02E4-4451-BA7E-4CE73A9D7066}">
      <dgm:prSet/>
      <dgm:spPr/>
      <dgm:t>
        <a:bodyPr/>
        <a:lstStyle/>
        <a:p>
          <a:endParaRPr lang="en-US"/>
        </a:p>
      </dgm:t>
    </dgm:pt>
    <dgm:pt modelId="{E176FE88-C107-48B5-A868-049903CD838D}" type="sibTrans" cxnId="{68F438BC-02E4-4451-BA7E-4CE73A9D7066}">
      <dgm:prSet/>
      <dgm:spPr/>
      <dgm:t>
        <a:bodyPr/>
        <a:lstStyle/>
        <a:p>
          <a:endParaRPr lang="en-US"/>
        </a:p>
      </dgm:t>
    </dgm:pt>
    <dgm:pt modelId="{9B6025FD-E2B8-43A6-A2FA-C4EA232D2D3E}">
      <dgm:prSet/>
      <dgm:spPr/>
      <dgm:t>
        <a:bodyPr/>
        <a:lstStyle/>
        <a:p>
          <a:r>
            <a:rPr lang="en-US" dirty="0"/>
            <a:t>Style Guide</a:t>
          </a:r>
        </a:p>
      </dgm:t>
    </dgm:pt>
    <dgm:pt modelId="{8E76642D-0981-4C3F-AFFB-308502E15CB0}" type="parTrans" cxnId="{458F6DE0-EC71-49A1-830A-3BF10139DB92}">
      <dgm:prSet/>
      <dgm:spPr/>
      <dgm:t>
        <a:bodyPr/>
        <a:lstStyle/>
        <a:p>
          <a:endParaRPr lang="en-US"/>
        </a:p>
      </dgm:t>
    </dgm:pt>
    <dgm:pt modelId="{8E49DACE-DECD-4EEA-A190-80EBB513910A}" type="sibTrans" cxnId="{458F6DE0-EC71-49A1-830A-3BF10139DB92}">
      <dgm:prSet/>
      <dgm:spPr/>
      <dgm:t>
        <a:bodyPr/>
        <a:lstStyle/>
        <a:p>
          <a:endParaRPr lang="en-US"/>
        </a:p>
      </dgm:t>
    </dgm:pt>
    <dgm:pt modelId="{56A7DD2A-6570-4830-9220-1B31B1C190D6}">
      <dgm:prSet/>
      <dgm:spPr/>
      <dgm:t>
        <a:bodyPr/>
        <a:lstStyle/>
        <a:p>
          <a:pPr indent="-91440">
            <a:buNone/>
          </a:pPr>
          <a:r>
            <a:rPr lang="en-US" dirty="0"/>
            <a:t>	Google’s Java Style Guide</a:t>
          </a:r>
        </a:p>
      </dgm:t>
    </dgm:pt>
    <dgm:pt modelId="{628420B7-FE9A-4E8A-B3D6-1C1101273D1F}" type="parTrans" cxnId="{16F049DC-7EC2-4EE7-B872-F191DCBE70D7}">
      <dgm:prSet/>
      <dgm:spPr/>
      <dgm:t>
        <a:bodyPr/>
        <a:lstStyle/>
        <a:p>
          <a:endParaRPr lang="en-US"/>
        </a:p>
      </dgm:t>
    </dgm:pt>
    <dgm:pt modelId="{DC695A32-F6B8-4553-8BE7-E5A99F57C4FC}" type="sibTrans" cxnId="{16F049DC-7EC2-4EE7-B872-F191DCBE70D7}">
      <dgm:prSet/>
      <dgm:spPr/>
      <dgm:t>
        <a:bodyPr/>
        <a:lstStyle/>
        <a:p>
          <a:endParaRPr lang="en-US"/>
        </a:p>
      </dgm:t>
    </dgm:pt>
    <dgm:pt modelId="{96A9A8A2-EAF4-47A0-86A9-695F744EBEF3}" type="pres">
      <dgm:prSet presAssocID="{8A0DC8B8-2B9D-4DBB-9C48-CEA02EF06E7D}" presName="Name0" presStyleCnt="0">
        <dgm:presLayoutVars>
          <dgm:dir/>
          <dgm:animLvl val="lvl"/>
          <dgm:resizeHandles val="exact"/>
        </dgm:presLayoutVars>
      </dgm:prSet>
      <dgm:spPr/>
    </dgm:pt>
    <dgm:pt modelId="{D5776DE6-8B40-4408-9017-1A4CACF18188}" type="pres">
      <dgm:prSet presAssocID="{D7879019-C095-49F5-8E1F-5D9601DCF3A7}" presName="linNode" presStyleCnt="0"/>
      <dgm:spPr/>
    </dgm:pt>
    <dgm:pt modelId="{CA56D26B-B4F5-4CDA-BD10-B64864954A15}" type="pres">
      <dgm:prSet presAssocID="{D7879019-C095-49F5-8E1F-5D9601DCF3A7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5269472-2AB8-47D9-8511-EA9500723112}" type="pres">
      <dgm:prSet presAssocID="{D7879019-C095-49F5-8E1F-5D9601DCF3A7}" presName="descendantText" presStyleLbl="alignAccFollowNode1" presStyleIdx="0" presStyleCnt="6">
        <dgm:presLayoutVars>
          <dgm:bulletEnabled val="1"/>
        </dgm:presLayoutVars>
      </dgm:prSet>
      <dgm:spPr/>
    </dgm:pt>
    <dgm:pt modelId="{2A282263-E761-4325-A8DE-6A196815BA6E}" type="pres">
      <dgm:prSet presAssocID="{365A8B87-77FC-4B63-82D7-D05837FC8230}" presName="sp" presStyleCnt="0"/>
      <dgm:spPr/>
    </dgm:pt>
    <dgm:pt modelId="{EA05A7DD-C9E6-4AC8-8C50-850D3839B93D}" type="pres">
      <dgm:prSet presAssocID="{518734DE-87D9-4317-B3AA-C0112F5AE14E}" presName="linNode" presStyleCnt="0"/>
      <dgm:spPr/>
    </dgm:pt>
    <dgm:pt modelId="{BCB8B21A-2982-4A0A-8BD1-3C109FB9D1A3}" type="pres">
      <dgm:prSet presAssocID="{518734DE-87D9-4317-B3AA-C0112F5AE14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7F7FB61-4514-4940-8F2A-72EBB78FD9BA}" type="pres">
      <dgm:prSet presAssocID="{518734DE-87D9-4317-B3AA-C0112F5AE14E}" presName="descendantText" presStyleLbl="alignAccFollowNode1" presStyleIdx="1" presStyleCnt="6">
        <dgm:presLayoutVars>
          <dgm:bulletEnabled val="1"/>
        </dgm:presLayoutVars>
      </dgm:prSet>
      <dgm:spPr/>
    </dgm:pt>
    <dgm:pt modelId="{BE372E95-55F9-4C29-976F-B637859B9A30}" type="pres">
      <dgm:prSet presAssocID="{3607D8FA-F0F7-45C5-85E8-FAFDA4EE8C27}" presName="sp" presStyleCnt="0"/>
      <dgm:spPr/>
    </dgm:pt>
    <dgm:pt modelId="{D017FE23-C837-472F-A444-D0C04800615E}" type="pres">
      <dgm:prSet presAssocID="{2E00A91F-94F7-47BA-BD95-80FBFE7946E8}" presName="linNode" presStyleCnt="0"/>
      <dgm:spPr/>
    </dgm:pt>
    <dgm:pt modelId="{9557A257-3701-435C-9EA3-5E06899910F1}" type="pres">
      <dgm:prSet presAssocID="{2E00A91F-94F7-47BA-BD95-80FBFE7946E8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492DB811-28E5-4833-88A9-AC4824B1E489}" type="pres">
      <dgm:prSet presAssocID="{2E00A91F-94F7-47BA-BD95-80FBFE7946E8}" presName="descendantText" presStyleLbl="alignAccFollowNode1" presStyleIdx="2" presStyleCnt="6">
        <dgm:presLayoutVars>
          <dgm:bulletEnabled val="1"/>
        </dgm:presLayoutVars>
      </dgm:prSet>
      <dgm:spPr/>
    </dgm:pt>
    <dgm:pt modelId="{4804FDDC-A200-4CA9-9562-F22CDAE94DE5}" type="pres">
      <dgm:prSet presAssocID="{CE697EFC-407D-4BAC-8795-1AB343764395}" presName="sp" presStyleCnt="0"/>
      <dgm:spPr/>
    </dgm:pt>
    <dgm:pt modelId="{F27801A3-B79A-4A58-9373-1D005E0708E1}" type="pres">
      <dgm:prSet presAssocID="{CF956D6F-B918-4A7D-9DC9-345B670DEBE6}" presName="linNode" presStyleCnt="0"/>
      <dgm:spPr/>
    </dgm:pt>
    <dgm:pt modelId="{EDF86772-287E-4CE5-BF04-02A8316808B4}" type="pres">
      <dgm:prSet presAssocID="{CF956D6F-B918-4A7D-9DC9-345B670DEBE6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691CA1D-0E5D-4F04-A41A-C7F424F2026D}" type="pres">
      <dgm:prSet presAssocID="{CF956D6F-B918-4A7D-9DC9-345B670DEBE6}" presName="descendantText" presStyleLbl="alignAccFollowNode1" presStyleIdx="3" presStyleCnt="6">
        <dgm:presLayoutVars>
          <dgm:bulletEnabled val="1"/>
        </dgm:presLayoutVars>
      </dgm:prSet>
      <dgm:spPr/>
    </dgm:pt>
    <dgm:pt modelId="{4864941C-C1BC-447F-8F55-3663DD00E996}" type="pres">
      <dgm:prSet presAssocID="{6346051F-2CA6-4BDE-B724-3013FCF46C07}" presName="sp" presStyleCnt="0"/>
      <dgm:spPr/>
    </dgm:pt>
    <dgm:pt modelId="{D76F1611-0E94-436B-A129-B68B4C1C3920}" type="pres">
      <dgm:prSet presAssocID="{6EBE4F5D-148A-4062-A043-AA991F8EBFBC}" presName="linNode" presStyleCnt="0"/>
      <dgm:spPr/>
    </dgm:pt>
    <dgm:pt modelId="{94318173-7CAE-4350-9AAE-FD8FD853DB42}" type="pres">
      <dgm:prSet presAssocID="{6EBE4F5D-148A-4062-A043-AA991F8EBFB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1DF24982-544C-45F8-9A55-67835E89C433}" type="pres">
      <dgm:prSet presAssocID="{6EBE4F5D-148A-4062-A043-AA991F8EBFBC}" presName="descendantText" presStyleLbl="alignAccFollowNode1" presStyleIdx="4" presStyleCnt="6">
        <dgm:presLayoutVars>
          <dgm:bulletEnabled val="1"/>
        </dgm:presLayoutVars>
      </dgm:prSet>
      <dgm:spPr/>
    </dgm:pt>
    <dgm:pt modelId="{71B4F436-9B55-4AAE-8709-6C5D26E2BC82}" type="pres">
      <dgm:prSet presAssocID="{00DB2219-A308-4DA5-ACB7-F6EBA7CF616D}" presName="sp" presStyleCnt="0"/>
      <dgm:spPr/>
    </dgm:pt>
    <dgm:pt modelId="{E5AD1CCB-A7BE-452B-87AF-CED6D102611F}" type="pres">
      <dgm:prSet presAssocID="{9B6025FD-E2B8-43A6-A2FA-C4EA232D2D3E}" presName="linNode" presStyleCnt="0"/>
      <dgm:spPr/>
    </dgm:pt>
    <dgm:pt modelId="{5E697FF3-CFE2-40BD-9CD2-65AD9D8D8E70}" type="pres">
      <dgm:prSet presAssocID="{9B6025FD-E2B8-43A6-A2FA-C4EA232D2D3E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B4B3142A-E49D-422A-B060-BBEB671EBB00}" type="pres">
      <dgm:prSet presAssocID="{9B6025FD-E2B8-43A6-A2FA-C4EA232D2D3E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C48F6600-1D7B-4041-8CC8-42F5F803E17F}" srcId="{8A0DC8B8-2B9D-4DBB-9C48-CEA02EF06E7D}" destId="{2E00A91F-94F7-47BA-BD95-80FBFE7946E8}" srcOrd="2" destOrd="0" parTransId="{5288B937-3A5D-45D7-B0E9-F28822757E62}" sibTransId="{CE697EFC-407D-4BAC-8795-1AB343764395}"/>
    <dgm:cxn modelId="{BA6C0201-D14D-43CC-BF0B-3A1937CD9E91}" type="presOf" srcId="{B8FC8A46-6A58-4D0C-8DF8-A748F4369955}" destId="{492DB811-28E5-4833-88A9-AC4824B1E489}" srcOrd="0" destOrd="0" presId="urn:microsoft.com/office/officeart/2005/8/layout/vList5"/>
    <dgm:cxn modelId="{DDDD0A35-8E49-4D00-ADC5-84C5FA36740E}" type="presOf" srcId="{0F092452-53BD-4C48-8FD8-E01C18A13BBB}" destId="{67F7FB61-4514-4940-8F2A-72EBB78FD9BA}" srcOrd="0" destOrd="0" presId="urn:microsoft.com/office/officeart/2005/8/layout/vList5"/>
    <dgm:cxn modelId="{587E3C63-4635-4CBC-A005-FE3031128058}" srcId="{8A0DC8B8-2B9D-4DBB-9C48-CEA02EF06E7D}" destId="{D7879019-C095-49F5-8E1F-5D9601DCF3A7}" srcOrd="0" destOrd="0" parTransId="{B91EDD18-C2BF-477F-A37C-ED18915B6DD5}" sibTransId="{365A8B87-77FC-4B63-82D7-D05837FC8230}"/>
    <dgm:cxn modelId="{E1426B6B-ED9A-4307-9FC6-6CA615581D97}" type="presOf" srcId="{CF956D6F-B918-4A7D-9DC9-345B670DEBE6}" destId="{EDF86772-287E-4CE5-BF04-02A8316808B4}" srcOrd="0" destOrd="0" presId="urn:microsoft.com/office/officeart/2005/8/layout/vList5"/>
    <dgm:cxn modelId="{4DCCF75A-12A7-4F76-8FE3-58CBA6CEB810}" type="presOf" srcId="{8A0DC8B8-2B9D-4DBB-9C48-CEA02EF06E7D}" destId="{96A9A8A2-EAF4-47A0-86A9-695F744EBEF3}" srcOrd="0" destOrd="0" presId="urn:microsoft.com/office/officeart/2005/8/layout/vList5"/>
    <dgm:cxn modelId="{92A1C681-4F60-4DAC-977B-83AC5F18AFFD}" type="presOf" srcId="{56A7DD2A-6570-4830-9220-1B31B1C190D6}" destId="{B4B3142A-E49D-422A-B060-BBEB671EBB00}" srcOrd="0" destOrd="0" presId="urn:microsoft.com/office/officeart/2005/8/layout/vList5"/>
    <dgm:cxn modelId="{50EDFE8C-CD19-444D-95CE-45AB7CC6136A}" type="presOf" srcId="{F31340D2-C6C4-4D23-A0C4-A87F1614A651}" destId="{0691CA1D-0E5D-4F04-A41A-C7F424F2026D}" srcOrd="0" destOrd="0" presId="urn:microsoft.com/office/officeart/2005/8/layout/vList5"/>
    <dgm:cxn modelId="{39208194-ED04-4316-8442-7A4359307B54}" type="presOf" srcId="{6EBE4F5D-148A-4062-A043-AA991F8EBFBC}" destId="{94318173-7CAE-4350-9AAE-FD8FD853DB42}" srcOrd="0" destOrd="0" presId="urn:microsoft.com/office/officeart/2005/8/layout/vList5"/>
    <dgm:cxn modelId="{C2242E98-DFA9-4EC9-B83F-7EC608A139A4}" type="presOf" srcId="{E25958C0-38F8-407A-9935-9B8FBC2BBC38}" destId="{35269472-2AB8-47D9-8511-EA9500723112}" srcOrd="0" destOrd="0" presId="urn:microsoft.com/office/officeart/2005/8/layout/vList5"/>
    <dgm:cxn modelId="{0859179F-9780-4ACA-B80D-C54689E8C803}" type="presOf" srcId="{518734DE-87D9-4317-B3AA-C0112F5AE14E}" destId="{BCB8B21A-2982-4A0A-8BD1-3C109FB9D1A3}" srcOrd="0" destOrd="0" presId="urn:microsoft.com/office/officeart/2005/8/layout/vList5"/>
    <dgm:cxn modelId="{FCD079A8-E51E-40C0-9BE9-171FFA039823}" srcId="{8A0DC8B8-2B9D-4DBB-9C48-CEA02EF06E7D}" destId="{CF956D6F-B918-4A7D-9DC9-345B670DEBE6}" srcOrd="3" destOrd="0" parTransId="{CB73B1B9-4183-4294-AEFB-13D7CC38B361}" sibTransId="{6346051F-2CA6-4BDE-B724-3013FCF46C07}"/>
    <dgm:cxn modelId="{887642AC-EBD9-4ED7-B4CC-ECCB312E9464}" srcId="{D7879019-C095-49F5-8E1F-5D9601DCF3A7}" destId="{E25958C0-38F8-407A-9935-9B8FBC2BBC38}" srcOrd="0" destOrd="0" parTransId="{82A99812-67B6-4EB5-9600-744EB1E8B53C}" sibTransId="{104BC3FA-E323-4D86-ACCB-327E4ABB2901}"/>
    <dgm:cxn modelId="{3C6873B3-ACD3-425A-BAAE-225527B6922A}" type="presOf" srcId="{AAF9FEDD-7BBC-4CE5-AC41-1E1F43FA743D}" destId="{1DF24982-544C-45F8-9A55-67835E89C433}" srcOrd="0" destOrd="0" presId="urn:microsoft.com/office/officeart/2005/8/layout/vList5"/>
    <dgm:cxn modelId="{EB9DA7B3-7642-4114-89A3-786F0E67E706}" srcId="{8A0DC8B8-2B9D-4DBB-9C48-CEA02EF06E7D}" destId="{518734DE-87D9-4317-B3AA-C0112F5AE14E}" srcOrd="1" destOrd="0" parTransId="{89519065-048D-4C7D-8A29-9F673A7E88D8}" sibTransId="{3607D8FA-F0F7-45C5-85E8-FAFDA4EE8C27}"/>
    <dgm:cxn modelId="{9E578CB5-BE96-421F-9EA5-23EF17A1526B}" srcId="{CF956D6F-B918-4A7D-9DC9-345B670DEBE6}" destId="{F31340D2-C6C4-4D23-A0C4-A87F1614A651}" srcOrd="0" destOrd="0" parTransId="{DE2C0841-20A6-423F-A7AA-2B74C5533DB1}" sibTransId="{EFFDD6AF-A06C-485B-BE6A-9281BA7FB135}"/>
    <dgm:cxn modelId="{ABE44FB7-148C-42E5-B1A7-CC59CB02EB6F}" srcId="{518734DE-87D9-4317-B3AA-C0112F5AE14E}" destId="{0F092452-53BD-4C48-8FD8-E01C18A13BBB}" srcOrd="0" destOrd="0" parTransId="{72D1864F-F831-4FF4-B908-3DB59D77DA92}" sibTransId="{BD0E9900-2E10-4DF1-8D1A-928B0A7BE3F0}"/>
    <dgm:cxn modelId="{68F438BC-02E4-4451-BA7E-4CE73A9D7066}" srcId="{6EBE4F5D-148A-4062-A043-AA991F8EBFBC}" destId="{AAF9FEDD-7BBC-4CE5-AC41-1E1F43FA743D}" srcOrd="0" destOrd="0" parTransId="{1AF8C2BC-E324-4021-A3B9-F06D7C606E42}" sibTransId="{E176FE88-C107-48B5-A868-049903CD838D}"/>
    <dgm:cxn modelId="{276D73C1-1F8C-4D4C-815D-D98DABECE3EF}" type="presOf" srcId="{2E00A91F-94F7-47BA-BD95-80FBFE7946E8}" destId="{9557A257-3701-435C-9EA3-5E06899910F1}" srcOrd="0" destOrd="0" presId="urn:microsoft.com/office/officeart/2005/8/layout/vList5"/>
    <dgm:cxn modelId="{16F049DC-7EC2-4EE7-B872-F191DCBE70D7}" srcId="{9B6025FD-E2B8-43A6-A2FA-C4EA232D2D3E}" destId="{56A7DD2A-6570-4830-9220-1B31B1C190D6}" srcOrd="0" destOrd="0" parTransId="{628420B7-FE9A-4E8A-B3D6-1C1101273D1F}" sibTransId="{DC695A32-F6B8-4553-8BE7-E5A99F57C4FC}"/>
    <dgm:cxn modelId="{458F6DE0-EC71-49A1-830A-3BF10139DB92}" srcId="{8A0DC8B8-2B9D-4DBB-9C48-CEA02EF06E7D}" destId="{9B6025FD-E2B8-43A6-A2FA-C4EA232D2D3E}" srcOrd="5" destOrd="0" parTransId="{8E76642D-0981-4C3F-AFFB-308502E15CB0}" sibTransId="{8E49DACE-DECD-4EEA-A190-80EBB513910A}"/>
    <dgm:cxn modelId="{53378CE6-08C6-4CE4-9E1E-8981C6D77359}" srcId="{2E00A91F-94F7-47BA-BD95-80FBFE7946E8}" destId="{B8FC8A46-6A58-4D0C-8DF8-A748F4369955}" srcOrd="0" destOrd="0" parTransId="{8FFDB932-4357-43C6-AFB9-324B6D515A01}" sibTransId="{923FCFAC-FD20-4F7F-B242-8FFE47B0E324}"/>
    <dgm:cxn modelId="{59D0D9EB-FF31-42A6-A2BA-A1F79E6E3225}" srcId="{8A0DC8B8-2B9D-4DBB-9C48-CEA02EF06E7D}" destId="{6EBE4F5D-148A-4062-A043-AA991F8EBFBC}" srcOrd="4" destOrd="0" parTransId="{597706D0-4296-4509-8709-353D58EDE893}" sibTransId="{00DB2219-A308-4DA5-ACB7-F6EBA7CF616D}"/>
    <dgm:cxn modelId="{1F2A9EF5-2C9B-49F0-BE27-2A373A64404B}" type="presOf" srcId="{9B6025FD-E2B8-43A6-A2FA-C4EA232D2D3E}" destId="{5E697FF3-CFE2-40BD-9CD2-65AD9D8D8E70}" srcOrd="0" destOrd="0" presId="urn:microsoft.com/office/officeart/2005/8/layout/vList5"/>
    <dgm:cxn modelId="{1E0F5CFB-F21F-456C-A2EE-99979FB194CF}" type="presOf" srcId="{D7879019-C095-49F5-8E1F-5D9601DCF3A7}" destId="{CA56D26B-B4F5-4CDA-BD10-B64864954A15}" srcOrd="0" destOrd="0" presId="urn:microsoft.com/office/officeart/2005/8/layout/vList5"/>
    <dgm:cxn modelId="{1263691F-4208-4E06-846B-B450A2D8901A}" type="presParOf" srcId="{96A9A8A2-EAF4-47A0-86A9-695F744EBEF3}" destId="{D5776DE6-8B40-4408-9017-1A4CACF18188}" srcOrd="0" destOrd="0" presId="urn:microsoft.com/office/officeart/2005/8/layout/vList5"/>
    <dgm:cxn modelId="{5949F537-6C8F-4854-9F08-F5FE975F3D0B}" type="presParOf" srcId="{D5776DE6-8B40-4408-9017-1A4CACF18188}" destId="{CA56D26B-B4F5-4CDA-BD10-B64864954A15}" srcOrd="0" destOrd="0" presId="urn:microsoft.com/office/officeart/2005/8/layout/vList5"/>
    <dgm:cxn modelId="{2D5F32DD-6A5E-47C4-8CAF-4B676BAC7F36}" type="presParOf" srcId="{D5776DE6-8B40-4408-9017-1A4CACF18188}" destId="{35269472-2AB8-47D9-8511-EA9500723112}" srcOrd="1" destOrd="0" presId="urn:microsoft.com/office/officeart/2005/8/layout/vList5"/>
    <dgm:cxn modelId="{A569660D-BA2C-4AE1-B9B3-963B70A06841}" type="presParOf" srcId="{96A9A8A2-EAF4-47A0-86A9-695F744EBEF3}" destId="{2A282263-E761-4325-A8DE-6A196815BA6E}" srcOrd="1" destOrd="0" presId="urn:microsoft.com/office/officeart/2005/8/layout/vList5"/>
    <dgm:cxn modelId="{A27E9F54-3C22-414D-AC32-2CB9CCDADE2F}" type="presParOf" srcId="{96A9A8A2-EAF4-47A0-86A9-695F744EBEF3}" destId="{EA05A7DD-C9E6-4AC8-8C50-850D3839B93D}" srcOrd="2" destOrd="0" presId="urn:microsoft.com/office/officeart/2005/8/layout/vList5"/>
    <dgm:cxn modelId="{D50A5193-A807-4DE0-973D-0D08A0AD80A6}" type="presParOf" srcId="{EA05A7DD-C9E6-4AC8-8C50-850D3839B93D}" destId="{BCB8B21A-2982-4A0A-8BD1-3C109FB9D1A3}" srcOrd="0" destOrd="0" presId="urn:microsoft.com/office/officeart/2005/8/layout/vList5"/>
    <dgm:cxn modelId="{63336F98-5AE8-406E-9B27-0B2212F29675}" type="presParOf" srcId="{EA05A7DD-C9E6-4AC8-8C50-850D3839B93D}" destId="{67F7FB61-4514-4940-8F2A-72EBB78FD9BA}" srcOrd="1" destOrd="0" presId="urn:microsoft.com/office/officeart/2005/8/layout/vList5"/>
    <dgm:cxn modelId="{A4F9BDDC-6054-46E8-AB61-1671499491E9}" type="presParOf" srcId="{96A9A8A2-EAF4-47A0-86A9-695F744EBEF3}" destId="{BE372E95-55F9-4C29-976F-B637859B9A30}" srcOrd="3" destOrd="0" presId="urn:microsoft.com/office/officeart/2005/8/layout/vList5"/>
    <dgm:cxn modelId="{CADF13FE-CDEE-45E5-B503-43F7934DF165}" type="presParOf" srcId="{96A9A8A2-EAF4-47A0-86A9-695F744EBEF3}" destId="{D017FE23-C837-472F-A444-D0C04800615E}" srcOrd="4" destOrd="0" presId="urn:microsoft.com/office/officeart/2005/8/layout/vList5"/>
    <dgm:cxn modelId="{47B68056-FB62-4B77-97F5-9C16EB50BA85}" type="presParOf" srcId="{D017FE23-C837-472F-A444-D0C04800615E}" destId="{9557A257-3701-435C-9EA3-5E06899910F1}" srcOrd="0" destOrd="0" presId="urn:microsoft.com/office/officeart/2005/8/layout/vList5"/>
    <dgm:cxn modelId="{B1A49145-87EC-4D54-B551-618698A54563}" type="presParOf" srcId="{D017FE23-C837-472F-A444-D0C04800615E}" destId="{492DB811-28E5-4833-88A9-AC4824B1E489}" srcOrd="1" destOrd="0" presId="urn:microsoft.com/office/officeart/2005/8/layout/vList5"/>
    <dgm:cxn modelId="{B0A7A3AF-2320-47C4-8045-099D29B835FA}" type="presParOf" srcId="{96A9A8A2-EAF4-47A0-86A9-695F744EBEF3}" destId="{4804FDDC-A200-4CA9-9562-F22CDAE94DE5}" srcOrd="5" destOrd="0" presId="urn:microsoft.com/office/officeart/2005/8/layout/vList5"/>
    <dgm:cxn modelId="{155C6542-6420-42AB-BB74-570825B31343}" type="presParOf" srcId="{96A9A8A2-EAF4-47A0-86A9-695F744EBEF3}" destId="{F27801A3-B79A-4A58-9373-1D005E0708E1}" srcOrd="6" destOrd="0" presId="urn:microsoft.com/office/officeart/2005/8/layout/vList5"/>
    <dgm:cxn modelId="{E901DC7A-D6D0-4280-AD8C-17E34C37B7EB}" type="presParOf" srcId="{F27801A3-B79A-4A58-9373-1D005E0708E1}" destId="{EDF86772-287E-4CE5-BF04-02A8316808B4}" srcOrd="0" destOrd="0" presId="urn:microsoft.com/office/officeart/2005/8/layout/vList5"/>
    <dgm:cxn modelId="{8F4CDCFF-D704-4196-855C-74CE5AE4D26D}" type="presParOf" srcId="{F27801A3-B79A-4A58-9373-1D005E0708E1}" destId="{0691CA1D-0E5D-4F04-A41A-C7F424F2026D}" srcOrd="1" destOrd="0" presId="urn:microsoft.com/office/officeart/2005/8/layout/vList5"/>
    <dgm:cxn modelId="{C50D3388-751B-4504-8BFB-1A124634E9E1}" type="presParOf" srcId="{96A9A8A2-EAF4-47A0-86A9-695F744EBEF3}" destId="{4864941C-C1BC-447F-8F55-3663DD00E996}" srcOrd="7" destOrd="0" presId="urn:microsoft.com/office/officeart/2005/8/layout/vList5"/>
    <dgm:cxn modelId="{A1974F15-ED96-4287-A76F-5768F8A896A9}" type="presParOf" srcId="{96A9A8A2-EAF4-47A0-86A9-695F744EBEF3}" destId="{D76F1611-0E94-436B-A129-B68B4C1C3920}" srcOrd="8" destOrd="0" presId="urn:microsoft.com/office/officeart/2005/8/layout/vList5"/>
    <dgm:cxn modelId="{53D0A290-8115-4210-A14E-B6363CAA356F}" type="presParOf" srcId="{D76F1611-0E94-436B-A129-B68B4C1C3920}" destId="{94318173-7CAE-4350-9AAE-FD8FD853DB42}" srcOrd="0" destOrd="0" presId="urn:microsoft.com/office/officeart/2005/8/layout/vList5"/>
    <dgm:cxn modelId="{B1081BD6-99B3-44DC-A6B3-38AD9934C542}" type="presParOf" srcId="{D76F1611-0E94-436B-A129-B68B4C1C3920}" destId="{1DF24982-544C-45F8-9A55-67835E89C433}" srcOrd="1" destOrd="0" presId="urn:microsoft.com/office/officeart/2005/8/layout/vList5"/>
    <dgm:cxn modelId="{E468AAEF-5915-46E7-8EA4-A3D9D63755C7}" type="presParOf" srcId="{96A9A8A2-EAF4-47A0-86A9-695F744EBEF3}" destId="{71B4F436-9B55-4AAE-8709-6C5D26E2BC82}" srcOrd="9" destOrd="0" presId="urn:microsoft.com/office/officeart/2005/8/layout/vList5"/>
    <dgm:cxn modelId="{E764151B-0EFD-4577-AC68-357215557A6D}" type="presParOf" srcId="{96A9A8A2-EAF4-47A0-86A9-695F744EBEF3}" destId="{E5AD1CCB-A7BE-452B-87AF-CED6D102611F}" srcOrd="10" destOrd="0" presId="urn:microsoft.com/office/officeart/2005/8/layout/vList5"/>
    <dgm:cxn modelId="{754A4201-3DD6-4904-B620-92B7CC338D2C}" type="presParOf" srcId="{E5AD1CCB-A7BE-452B-87AF-CED6D102611F}" destId="{5E697FF3-CFE2-40BD-9CD2-65AD9D8D8E70}" srcOrd="0" destOrd="0" presId="urn:microsoft.com/office/officeart/2005/8/layout/vList5"/>
    <dgm:cxn modelId="{1A184EB6-0631-4353-9CD2-0E6AD6AA2B94}" type="presParOf" srcId="{E5AD1CCB-A7BE-452B-87AF-CED6D102611F}" destId="{B4B3142A-E49D-422A-B060-BBEB671EBB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D58E4-86EE-4708-9595-AA11368E5E3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8A4C9C-D94F-434B-9656-D7AA8BBA95D0}">
      <dgm:prSet phldrT="[Text]"/>
      <dgm:spPr/>
      <dgm:t>
        <a:bodyPr/>
        <a:lstStyle/>
        <a:p>
          <a:r>
            <a:rPr lang="en-US" dirty="0"/>
            <a:t>Attendance</a:t>
          </a:r>
        </a:p>
      </dgm:t>
    </dgm:pt>
    <dgm:pt modelId="{CFCFE19B-33FC-4564-817B-BD28D4968762}" type="parTrans" cxnId="{5B2FC849-EFC3-4457-AF1F-419E52021287}">
      <dgm:prSet/>
      <dgm:spPr/>
      <dgm:t>
        <a:bodyPr/>
        <a:lstStyle/>
        <a:p>
          <a:endParaRPr lang="en-US"/>
        </a:p>
      </dgm:t>
    </dgm:pt>
    <dgm:pt modelId="{34A78189-BE0B-40D8-A285-0A413E99F3BC}" type="sibTrans" cxnId="{5B2FC849-EFC3-4457-AF1F-419E52021287}">
      <dgm:prSet/>
      <dgm:spPr/>
      <dgm:t>
        <a:bodyPr/>
        <a:lstStyle/>
        <a:p>
          <a:endParaRPr lang="en-US"/>
        </a:p>
      </dgm:t>
    </dgm:pt>
    <dgm:pt modelId="{DA9DF6BA-0EB4-45BB-A8D3-E677F46AEBB9}">
      <dgm:prSet phldrT="[Text]"/>
      <dgm:spPr/>
      <dgm:t>
        <a:bodyPr/>
        <a:lstStyle/>
        <a:p>
          <a:pPr marL="457200" indent="-365760">
            <a:buClr>
              <a:srgbClr val="C00000"/>
            </a:buClr>
          </a:pPr>
          <a:r>
            <a:rPr lang="en-US" b="0" dirty="0"/>
            <a:t>Expected, 2% of total grade</a:t>
          </a:r>
        </a:p>
      </dgm:t>
    </dgm:pt>
    <dgm:pt modelId="{283D4AF3-39F8-437B-8721-A85959081D9B}" type="parTrans" cxnId="{57E3FD49-E945-442E-8A94-7FC1576A2905}">
      <dgm:prSet/>
      <dgm:spPr/>
      <dgm:t>
        <a:bodyPr/>
        <a:lstStyle/>
        <a:p>
          <a:endParaRPr lang="en-US"/>
        </a:p>
      </dgm:t>
    </dgm:pt>
    <dgm:pt modelId="{6D231469-FE02-4D7F-8C10-4A3805EB9B2D}" type="sibTrans" cxnId="{57E3FD49-E945-442E-8A94-7FC1576A2905}">
      <dgm:prSet/>
      <dgm:spPr/>
      <dgm:t>
        <a:bodyPr/>
        <a:lstStyle/>
        <a:p>
          <a:endParaRPr lang="en-US"/>
        </a:p>
      </dgm:t>
    </dgm:pt>
    <dgm:pt modelId="{6D38BF6C-66F4-48FD-AEA3-14F2C8437E74}">
      <dgm:prSet phldrT="[Text]"/>
      <dgm:spPr/>
      <dgm:t>
        <a:bodyPr/>
        <a:lstStyle/>
        <a:p>
          <a:r>
            <a:rPr lang="en-US" dirty="0"/>
            <a:t>Participation</a:t>
          </a:r>
        </a:p>
      </dgm:t>
    </dgm:pt>
    <dgm:pt modelId="{77081D4D-FAB5-47E2-A646-CAA593DFB300}" type="parTrans" cxnId="{80FFC9F5-A0AD-481E-8E2B-037A731B8352}">
      <dgm:prSet/>
      <dgm:spPr/>
      <dgm:t>
        <a:bodyPr/>
        <a:lstStyle/>
        <a:p>
          <a:endParaRPr lang="en-US"/>
        </a:p>
      </dgm:t>
    </dgm:pt>
    <dgm:pt modelId="{2F096BEC-662C-4519-ADFF-5EADA858044E}" type="sibTrans" cxnId="{80FFC9F5-A0AD-481E-8E2B-037A731B8352}">
      <dgm:prSet/>
      <dgm:spPr/>
      <dgm:t>
        <a:bodyPr/>
        <a:lstStyle/>
        <a:p>
          <a:endParaRPr lang="en-US"/>
        </a:p>
      </dgm:t>
    </dgm:pt>
    <dgm:pt modelId="{0A89B7D1-CD6D-4832-B4C5-4BD45230234A}">
      <dgm:prSet phldrT="[Text]"/>
      <dgm:spPr/>
      <dgm:t>
        <a:bodyPr/>
        <a:lstStyle/>
        <a:p>
          <a:pPr marL="457200" indent="-365760">
            <a:buClr>
              <a:srgbClr val="C00000"/>
            </a:buClr>
          </a:pPr>
          <a:r>
            <a:rPr lang="en-US" dirty="0"/>
            <a:t>Short videos assigned to watch before class</a:t>
          </a:r>
        </a:p>
      </dgm:t>
    </dgm:pt>
    <dgm:pt modelId="{B6BE45B7-4EF7-4BC5-9480-E273DA685483}" type="parTrans" cxnId="{2B79B86D-1262-407D-9BE8-20EAD71F0AB8}">
      <dgm:prSet/>
      <dgm:spPr/>
      <dgm:t>
        <a:bodyPr/>
        <a:lstStyle/>
        <a:p>
          <a:endParaRPr lang="en-US"/>
        </a:p>
      </dgm:t>
    </dgm:pt>
    <dgm:pt modelId="{8E2AB8E4-3CCC-4D6D-BC66-99FFB20B83CF}" type="sibTrans" cxnId="{2B79B86D-1262-407D-9BE8-20EAD71F0AB8}">
      <dgm:prSet/>
      <dgm:spPr/>
      <dgm:t>
        <a:bodyPr/>
        <a:lstStyle/>
        <a:p>
          <a:endParaRPr lang="en-US"/>
        </a:p>
      </dgm:t>
    </dgm:pt>
    <dgm:pt modelId="{32890FFA-E8F3-421D-9CE1-67AB9B2DCEF1}">
      <dgm:prSet phldrT="[Text]"/>
      <dgm:spPr/>
      <dgm:t>
        <a:bodyPr/>
        <a:lstStyle/>
        <a:p>
          <a:pPr marL="457200" indent="-365760">
            <a:buClr>
              <a:srgbClr val="C00000"/>
            </a:buClr>
          </a:pPr>
          <a:r>
            <a:rPr lang="en-US" dirty="0" err="1"/>
            <a:t>PollEverywhere</a:t>
          </a:r>
          <a:r>
            <a:rPr lang="en-US" dirty="0"/>
            <a:t> questions asked in class</a:t>
          </a:r>
        </a:p>
      </dgm:t>
    </dgm:pt>
    <dgm:pt modelId="{90A9DFFE-5EF8-482A-A24D-49F48F3029BA}" type="parTrans" cxnId="{E6A31597-2CCD-4057-8C5B-AC69AD0E6B46}">
      <dgm:prSet/>
      <dgm:spPr/>
      <dgm:t>
        <a:bodyPr/>
        <a:lstStyle/>
        <a:p>
          <a:endParaRPr lang="en-US"/>
        </a:p>
      </dgm:t>
    </dgm:pt>
    <dgm:pt modelId="{DCE95ABD-E3BB-442C-AE79-0F038E4C52E0}" type="sibTrans" cxnId="{E6A31597-2CCD-4057-8C5B-AC69AD0E6B46}">
      <dgm:prSet/>
      <dgm:spPr/>
      <dgm:t>
        <a:bodyPr/>
        <a:lstStyle/>
        <a:p>
          <a:endParaRPr lang="en-US"/>
        </a:p>
      </dgm:t>
    </dgm:pt>
    <dgm:pt modelId="{AE756C1B-2640-474D-B3F7-85EA66257E8C}">
      <dgm:prSet phldrT="[Text]"/>
      <dgm:spPr/>
      <dgm:t>
        <a:bodyPr/>
        <a:lstStyle/>
        <a:p>
          <a:pPr marL="457200" indent="-365760" rtl="0">
            <a:buClr>
              <a:srgbClr val="C00000"/>
            </a:buClr>
          </a:pPr>
          <a:r>
            <a:rPr lang="en-US" dirty="0"/>
            <a:t>Other active learning methods</a:t>
          </a:r>
        </a:p>
      </dgm:t>
    </dgm:pt>
    <dgm:pt modelId="{8DE16B99-5AAE-7246-B5CB-F7515F0EA8F2}" type="parTrans" cxnId="{36909D10-0B9B-F846-861B-755D7954B1D2}">
      <dgm:prSet/>
      <dgm:spPr/>
      <dgm:t>
        <a:bodyPr/>
        <a:lstStyle/>
        <a:p>
          <a:endParaRPr lang="en-US"/>
        </a:p>
      </dgm:t>
    </dgm:pt>
    <dgm:pt modelId="{A30FA484-5814-1C42-AA5C-3EC2A1E3DD7D}" type="sibTrans" cxnId="{36909D10-0B9B-F846-861B-755D7954B1D2}">
      <dgm:prSet/>
      <dgm:spPr/>
      <dgm:t>
        <a:bodyPr/>
        <a:lstStyle/>
        <a:p>
          <a:endParaRPr lang="en-US"/>
        </a:p>
      </dgm:t>
    </dgm:pt>
    <dgm:pt modelId="{F04AE00E-A162-4252-B457-6AEA6D9E6446}">
      <dgm:prSet phldrT="[Text]"/>
      <dgm:spPr/>
      <dgm:t>
        <a:bodyPr/>
        <a:lstStyle/>
        <a:p>
          <a:pPr marL="457200" indent="-365760">
            <a:buClr>
              <a:srgbClr val="C00000"/>
            </a:buClr>
          </a:pPr>
          <a:r>
            <a:rPr lang="en-US" b="0" dirty="0" err="1"/>
            <a:t>PollEverywhere</a:t>
          </a:r>
          <a:r>
            <a:rPr lang="en-US" b="0" dirty="0"/>
            <a:t> reviews most classes</a:t>
          </a:r>
        </a:p>
      </dgm:t>
    </dgm:pt>
    <dgm:pt modelId="{38305440-82C9-4EAF-8356-12213054AF96}" type="parTrans" cxnId="{4059550C-0C63-49C4-B0FE-75E805CCC891}">
      <dgm:prSet/>
      <dgm:spPr/>
      <dgm:t>
        <a:bodyPr/>
        <a:lstStyle/>
        <a:p>
          <a:endParaRPr lang="en-US"/>
        </a:p>
      </dgm:t>
    </dgm:pt>
    <dgm:pt modelId="{55C37A6D-03AC-4CF7-9548-D94E83FA32F2}" type="sibTrans" cxnId="{4059550C-0C63-49C4-B0FE-75E805CCC891}">
      <dgm:prSet/>
      <dgm:spPr/>
      <dgm:t>
        <a:bodyPr/>
        <a:lstStyle/>
        <a:p>
          <a:endParaRPr lang="en-US"/>
        </a:p>
      </dgm:t>
    </dgm:pt>
    <dgm:pt modelId="{5FEF5C51-25B2-44B4-B466-14EF82622A87}" type="pres">
      <dgm:prSet presAssocID="{EB6D58E4-86EE-4708-9595-AA11368E5E36}" presName="Name0" presStyleCnt="0">
        <dgm:presLayoutVars>
          <dgm:dir/>
          <dgm:animLvl val="lvl"/>
          <dgm:resizeHandles val="exact"/>
        </dgm:presLayoutVars>
      </dgm:prSet>
      <dgm:spPr/>
    </dgm:pt>
    <dgm:pt modelId="{D98524B4-28CB-4BA2-AD3E-569F830E8B8E}" type="pres">
      <dgm:prSet presAssocID="{BC8A4C9C-D94F-434B-9656-D7AA8BBA95D0}" presName="linNode" presStyleCnt="0"/>
      <dgm:spPr/>
    </dgm:pt>
    <dgm:pt modelId="{A5F3BF4F-9CA0-449E-8D24-C48EDD5CFA96}" type="pres">
      <dgm:prSet presAssocID="{BC8A4C9C-D94F-434B-9656-D7AA8BBA95D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9A44AEA-4773-453E-B822-8846BCC09A47}" type="pres">
      <dgm:prSet presAssocID="{BC8A4C9C-D94F-434B-9656-D7AA8BBA95D0}" presName="descendantText" presStyleLbl="alignAccFollowNode1" presStyleIdx="0" presStyleCnt="2">
        <dgm:presLayoutVars>
          <dgm:bulletEnabled val="1"/>
        </dgm:presLayoutVars>
      </dgm:prSet>
      <dgm:spPr/>
    </dgm:pt>
    <dgm:pt modelId="{A6DAD0F3-1F94-4F2A-B951-FACF286B8281}" type="pres">
      <dgm:prSet presAssocID="{34A78189-BE0B-40D8-A285-0A413E99F3BC}" presName="sp" presStyleCnt="0"/>
      <dgm:spPr/>
    </dgm:pt>
    <dgm:pt modelId="{D7816AD9-77F6-46A6-828E-86C00DDE479A}" type="pres">
      <dgm:prSet presAssocID="{6D38BF6C-66F4-48FD-AEA3-14F2C8437E74}" presName="linNode" presStyleCnt="0"/>
      <dgm:spPr/>
    </dgm:pt>
    <dgm:pt modelId="{3DB9AF3A-5000-46DF-B8AA-6665BA6F12B9}" type="pres">
      <dgm:prSet presAssocID="{6D38BF6C-66F4-48FD-AEA3-14F2C8437E7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13053E5-C6E4-4058-BB4E-A8BAA082380B}" type="pres">
      <dgm:prSet presAssocID="{6D38BF6C-66F4-48FD-AEA3-14F2C8437E7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059550C-0C63-49C4-B0FE-75E805CCC891}" srcId="{BC8A4C9C-D94F-434B-9656-D7AA8BBA95D0}" destId="{F04AE00E-A162-4252-B457-6AEA6D9E6446}" srcOrd="1" destOrd="0" parTransId="{38305440-82C9-4EAF-8356-12213054AF96}" sibTransId="{55C37A6D-03AC-4CF7-9548-D94E83FA32F2}"/>
    <dgm:cxn modelId="{36909D10-0B9B-F846-861B-755D7954B1D2}" srcId="{6D38BF6C-66F4-48FD-AEA3-14F2C8437E74}" destId="{AE756C1B-2640-474D-B3F7-85EA66257E8C}" srcOrd="2" destOrd="0" parTransId="{8DE16B99-5AAE-7246-B5CB-F7515F0EA8F2}" sibTransId="{A30FA484-5814-1C42-AA5C-3EC2A1E3DD7D}"/>
    <dgm:cxn modelId="{80BA9542-B962-4D08-964E-067F29556A9A}" type="presOf" srcId="{DA9DF6BA-0EB4-45BB-A8D3-E677F46AEBB9}" destId="{D9A44AEA-4773-453E-B822-8846BCC09A47}" srcOrd="0" destOrd="0" presId="urn:microsoft.com/office/officeart/2005/8/layout/vList5"/>
    <dgm:cxn modelId="{3D7D2F63-69C8-495E-AF68-9A01F7E71D82}" type="presOf" srcId="{0A89B7D1-CD6D-4832-B4C5-4BD45230234A}" destId="{B13053E5-C6E4-4058-BB4E-A8BAA082380B}" srcOrd="0" destOrd="0" presId="urn:microsoft.com/office/officeart/2005/8/layout/vList5"/>
    <dgm:cxn modelId="{5B2FC849-EFC3-4457-AF1F-419E52021287}" srcId="{EB6D58E4-86EE-4708-9595-AA11368E5E36}" destId="{BC8A4C9C-D94F-434B-9656-D7AA8BBA95D0}" srcOrd="0" destOrd="0" parTransId="{CFCFE19B-33FC-4564-817B-BD28D4968762}" sibTransId="{34A78189-BE0B-40D8-A285-0A413E99F3BC}"/>
    <dgm:cxn modelId="{57E3FD49-E945-442E-8A94-7FC1576A2905}" srcId="{BC8A4C9C-D94F-434B-9656-D7AA8BBA95D0}" destId="{DA9DF6BA-0EB4-45BB-A8D3-E677F46AEBB9}" srcOrd="0" destOrd="0" parTransId="{283D4AF3-39F8-437B-8721-A85959081D9B}" sibTransId="{6D231469-FE02-4D7F-8C10-4A3805EB9B2D}"/>
    <dgm:cxn modelId="{2B79B86D-1262-407D-9BE8-20EAD71F0AB8}" srcId="{6D38BF6C-66F4-48FD-AEA3-14F2C8437E74}" destId="{0A89B7D1-CD6D-4832-B4C5-4BD45230234A}" srcOrd="0" destOrd="0" parTransId="{B6BE45B7-4EF7-4BC5-9480-E273DA685483}" sibTransId="{8E2AB8E4-3CCC-4D6D-BC66-99FFB20B83CF}"/>
    <dgm:cxn modelId="{4312E179-5C32-41DF-A810-C0DEB9BC3578}" type="presOf" srcId="{6D38BF6C-66F4-48FD-AEA3-14F2C8437E74}" destId="{3DB9AF3A-5000-46DF-B8AA-6665BA6F12B9}" srcOrd="0" destOrd="0" presId="urn:microsoft.com/office/officeart/2005/8/layout/vList5"/>
    <dgm:cxn modelId="{6DA82E86-1BD6-465C-A206-880DCA04FFD9}" type="presOf" srcId="{F04AE00E-A162-4252-B457-6AEA6D9E6446}" destId="{D9A44AEA-4773-453E-B822-8846BCC09A47}" srcOrd="0" destOrd="1" presId="urn:microsoft.com/office/officeart/2005/8/layout/vList5"/>
    <dgm:cxn modelId="{E6A31597-2CCD-4057-8C5B-AC69AD0E6B46}" srcId="{6D38BF6C-66F4-48FD-AEA3-14F2C8437E74}" destId="{32890FFA-E8F3-421D-9CE1-67AB9B2DCEF1}" srcOrd="1" destOrd="0" parTransId="{90A9DFFE-5EF8-482A-A24D-49F48F3029BA}" sibTransId="{DCE95ABD-E3BB-442C-AE79-0F038E4C52E0}"/>
    <dgm:cxn modelId="{5BF668C5-58DA-403E-B0EC-F5F9DA7C4E80}" type="presOf" srcId="{32890FFA-E8F3-421D-9CE1-67AB9B2DCEF1}" destId="{B13053E5-C6E4-4058-BB4E-A8BAA082380B}" srcOrd="0" destOrd="1" presId="urn:microsoft.com/office/officeart/2005/8/layout/vList5"/>
    <dgm:cxn modelId="{155AD7C5-2AEA-5E45-A0E1-2A29C0125B91}" type="presOf" srcId="{AE756C1B-2640-474D-B3F7-85EA66257E8C}" destId="{B13053E5-C6E4-4058-BB4E-A8BAA082380B}" srcOrd="0" destOrd="2" presId="urn:microsoft.com/office/officeart/2005/8/layout/vList5"/>
    <dgm:cxn modelId="{0620E9E4-3973-415D-B3D4-CA1305074AC9}" type="presOf" srcId="{BC8A4C9C-D94F-434B-9656-D7AA8BBA95D0}" destId="{A5F3BF4F-9CA0-449E-8D24-C48EDD5CFA96}" srcOrd="0" destOrd="0" presId="urn:microsoft.com/office/officeart/2005/8/layout/vList5"/>
    <dgm:cxn modelId="{80FFC9F5-A0AD-481E-8E2B-037A731B8352}" srcId="{EB6D58E4-86EE-4708-9595-AA11368E5E36}" destId="{6D38BF6C-66F4-48FD-AEA3-14F2C8437E74}" srcOrd="1" destOrd="0" parTransId="{77081D4D-FAB5-47E2-A646-CAA593DFB300}" sibTransId="{2F096BEC-662C-4519-ADFF-5EADA858044E}"/>
    <dgm:cxn modelId="{474450F6-AA17-4FAA-BBBF-AEA814C2215D}" type="presOf" srcId="{EB6D58E4-86EE-4708-9595-AA11368E5E36}" destId="{5FEF5C51-25B2-44B4-B466-14EF82622A87}" srcOrd="0" destOrd="0" presId="urn:microsoft.com/office/officeart/2005/8/layout/vList5"/>
    <dgm:cxn modelId="{4DCEEEA4-3302-4A64-AE4B-E070DBE4AB42}" type="presParOf" srcId="{5FEF5C51-25B2-44B4-B466-14EF82622A87}" destId="{D98524B4-28CB-4BA2-AD3E-569F830E8B8E}" srcOrd="0" destOrd="0" presId="urn:microsoft.com/office/officeart/2005/8/layout/vList5"/>
    <dgm:cxn modelId="{043B9726-2842-499F-A75D-2D6ABA82158C}" type="presParOf" srcId="{D98524B4-28CB-4BA2-AD3E-569F830E8B8E}" destId="{A5F3BF4F-9CA0-449E-8D24-C48EDD5CFA96}" srcOrd="0" destOrd="0" presId="urn:microsoft.com/office/officeart/2005/8/layout/vList5"/>
    <dgm:cxn modelId="{F4374607-495B-46D1-ADAB-CE526BB16DFC}" type="presParOf" srcId="{D98524B4-28CB-4BA2-AD3E-569F830E8B8E}" destId="{D9A44AEA-4773-453E-B822-8846BCC09A47}" srcOrd="1" destOrd="0" presId="urn:microsoft.com/office/officeart/2005/8/layout/vList5"/>
    <dgm:cxn modelId="{C0550631-8A4E-42EA-80BA-909ADD5129C4}" type="presParOf" srcId="{5FEF5C51-25B2-44B4-B466-14EF82622A87}" destId="{A6DAD0F3-1F94-4F2A-B951-FACF286B8281}" srcOrd="1" destOrd="0" presId="urn:microsoft.com/office/officeart/2005/8/layout/vList5"/>
    <dgm:cxn modelId="{713220FC-58EB-4F90-BAC8-3BC2495E088F}" type="presParOf" srcId="{5FEF5C51-25B2-44B4-B466-14EF82622A87}" destId="{D7816AD9-77F6-46A6-828E-86C00DDE479A}" srcOrd="2" destOrd="0" presId="urn:microsoft.com/office/officeart/2005/8/layout/vList5"/>
    <dgm:cxn modelId="{DF7EB27F-8C9C-42EE-8A53-0D0252BB31A5}" type="presParOf" srcId="{D7816AD9-77F6-46A6-828E-86C00DDE479A}" destId="{3DB9AF3A-5000-46DF-B8AA-6665BA6F12B9}" srcOrd="0" destOrd="0" presId="urn:microsoft.com/office/officeart/2005/8/layout/vList5"/>
    <dgm:cxn modelId="{98CD7D9B-2995-49DA-AF19-31F3328FA5A9}" type="presParOf" srcId="{D7816AD9-77F6-46A6-828E-86C00DDE479A}" destId="{B13053E5-C6E4-4058-BB4E-A8BAA08238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16819-4F7E-46E8-B7ED-38C08D6774EE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Applications</a:t>
          </a:r>
        </a:p>
      </dsp:txBody>
      <dsp:txXfrm>
        <a:off x="4300505" y="511282"/>
        <a:ext cx="1914588" cy="1174861"/>
      </dsp:txXfrm>
    </dsp:sp>
    <dsp:sp modelId="{B69878A8-DC6B-4382-BAC0-950CF857DD24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Systems</a:t>
          </a:r>
        </a:p>
      </dsp:txBody>
      <dsp:txXfrm>
        <a:off x="5692933" y="2360600"/>
        <a:ext cx="1566481" cy="1435941"/>
      </dsp:txXfrm>
    </dsp:sp>
    <dsp:sp modelId="{3055B723-8E29-4EDB-ABB2-6968E0AD29B3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Theory</a:t>
          </a:r>
        </a:p>
      </dsp:txBody>
      <dsp:txXfrm>
        <a:off x="3256184" y="2360600"/>
        <a:ext cx="1566481" cy="143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69472-2AB8-47D9-8511-EA9500723112}">
      <dsp:nvSpPr>
        <dsp:cNvPr id="0" name=""/>
        <dsp:cNvSpPr/>
      </dsp:nvSpPr>
      <dsp:spPr>
        <a:xfrm rot="5400000">
          <a:off x="6872275" y="-3015881"/>
          <a:ext cx="556665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9144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	IntelliJ</a:t>
          </a:r>
        </a:p>
      </dsp:txBody>
      <dsp:txXfrm rot="-5400000">
        <a:off x="3785616" y="97952"/>
        <a:ext cx="6702810" cy="502317"/>
      </dsp:txXfrm>
    </dsp:sp>
    <dsp:sp modelId="{CA56D26B-B4F5-4CDA-BD10-B64864954A15}">
      <dsp:nvSpPr>
        <dsp:cNvPr id="0" name=""/>
        <dsp:cNvSpPr/>
      </dsp:nvSpPr>
      <dsp:spPr>
        <a:xfrm>
          <a:off x="0" y="1195"/>
          <a:ext cx="3785616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IDE</a:t>
          </a:r>
        </a:p>
      </dsp:txBody>
      <dsp:txXfrm>
        <a:off x="33968" y="35163"/>
        <a:ext cx="3717680" cy="627895"/>
      </dsp:txXfrm>
    </dsp:sp>
    <dsp:sp modelId="{67F7FB61-4514-4940-8F2A-72EBB78FD9BA}">
      <dsp:nvSpPr>
        <dsp:cNvPr id="0" name=""/>
        <dsp:cNvSpPr/>
      </dsp:nvSpPr>
      <dsp:spPr>
        <a:xfrm rot="5400000">
          <a:off x="6872275" y="-2285257"/>
          <a:ext cx="556665" cy="6729984"/>
        </a:xfrm>
        <a:prstGeom prst="round2Same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9144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	Java</a:t>
          </a:r>
        </a:p>
      </dsp:txBody>
      <dsp:txXfrm rot="-5400000">
        <a:off x="3785616" y="828576"/>
        <a:ext cx="6702810" cy="502317"/>
      </dsp:txXfrm>
    </dsp:sp>
    <dsp:sp modelId="{BCB8B21A-2982-4A0A-8BD1-3C109FB9D1A3}">
      <dsp:nvSpPr>
        <dsp:cNvPr id="0" name=""/>
        <dsp:cNvSpPr/>
      </dsp:nvSpPr>
      <dsp:spPr>
        <a:xfrm>
          <a:off x="0" y="731818"/>
          <a:ext cx="3785616" cy="695831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Language</a:t>
          </a:r>
        </a:p>
      </dsp:txBody>
      <dsp:txXfrm>
        <a:off x="33968" y="765786"/>
        <a:ext cx="3717680" cy="627895"/>
      </dsp:txXfrm>
    </dsp:sp>
    <dsp:sp modelId="{492DB811-28E5-4833-88A9-AC4824B1E489}">
      <dsp:nvSpPr>
        <dsp:cNvPr id="0" name=""/>
        <dsp:cNvSpPr/>
      </dsp:nvSpPr>
      <dsp:spPr>
        <a:xfrm rot="5400000">
          <a:off x="6872275" y="-1554634"/>
          <a:ext cx="556665" cy="6729984"/>
        </a:xfrm>
        <a:prstGeom prst="round2Same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9144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	Git/GitHub</a:t>
          </a:r>
        </a:p>
      </dsp:txBody>
      <dsp:txXfrm rot="-5400000">
        <a:off x="3785616" y="1559199"/>
        <a:ext cx="6702810" cy="502317"/>
      </dsp:txXfrm>
    </dsp:sp>
    <dsp:sp modelId="{9557A257-3701-435C-9EA3-5E06899910F1}">
      <dsp:nvSpPr>
        <dsp:cNvPr id="0" name=""/>
        <dsp:cNvSpPr/>
      </dsp:nvSpPr>
      <dsp:spPr>
        <a:xfrm>
          <a:off x="0" y="1462441"/>
          <a:ext cx="3785616" cy="695831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Version Control</a:t>
          </a:r>
        </a:p>
      </dsp:txBody>
      <dsp:txXfrm>
        <a:off x="33968" y="1496409"/>
        <a:ext cx="3717680" cy="627895"/>
      </dsp:txXfrm>
    </dsp:sp>
    <dsp:sp modelId="{0691CA1D-0E5D-4F04-A41A-C7F424F2026D}">
      <dsp:nvSpPr>
        <dsp:cNvPr id="0" name=""/>
        <dsp:cNvSpPr/>
      </dsp:nvSpPr>
      <dsp:spPr>
        <a:xfrm rot="5400000">
          <a:off x="6872275" y="-824011"/>
          <a:ext cx="556665" cy="6729984"/>
        </a:xfrm>
        <a:prstGeom prst="round2Same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9144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	Maven</a:t>
          </a:r>
        </a:p>
      </dsp:txBody>
      <dsp:txXfrm rot="-5400000">
        <a:off x="3785616" y="2289822"/>
        <a:ext cx="6702810" cy="502317"/>
      </dsp:txXfrm>
    </dsp:sp>
    <dsp:sp modelId="{EDF86772-287E-4CE5-BF04-02A8316808B4}">
      <dsp:nvSpPr>
        <dsp:cNvPr id="0" name=""/>
        <dsp:cNvSpPr/>
      </dsp:nvSpPr>
      <dsp:spPr>
        <a:xfrm>
          <a:off x="0" y="2193064"/>
          <a:ext cx="3785616" cy="695831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Build Automation</a:t>
          </a:r>
        </a:p>
      </dsp:txBody>
      <dsp:txXfrm>
        <a:off x="33968" y="2227032"/>
        <a:ext cx="3717680" cy="627895"/>
      </dsp:txXfrm>
    </dsp:sp>
    <dsp:sp modelId="{1DF24982-544C-45F8-9A55-67835E89C433}">
      <dsp:nvSpPr>
        <dsp:cNvPr id="0" name=""/>
        <dsp:cNvSpPr/>
      </dsp:nvSpPr>
      <dsp:spPr>
        <a:xfrm rot="5400000">
          <a:off x="6872275" y="-93388"/>
          <a:ext cx="556665" cy="6729984"/>
        </a:xfrm>
        <a:prstGeom prst="round2Same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9144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	JavaFX</a:t>
          </a:r>
        </a:p>
      </dsp:txBody>
      <dsp:txXfrm rot="-5400000">
        <a:off x="3785616" y="3020445"/>
        <a:ext cx="6702810" cy="502317"/>
      </dsp:txXfrm>
    </dsp:sp>
    <dsp:sp modelId="{94318173-7CAE-4350-9AAE-FD8FD853DB42}">
      <dsp:nvSpPr>
        <dsp:cNvPr id="0" name=""/>
        <dsp:cNvSpPr/>
      </dsp:nvSpPr>
      <dsp:spPr>
        <a:xfrm>
          <a:off x="0" y="2923688"/>
          <a:ext cx="3785616" cy="695831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GUI</a:t>
          </a:r>
        </a:p>
      </dsp:txBody>
      <dsp:txXfrm>
        <a:off x="33968" y="2957656"/>
        <a:ext cx="3717680" cy="627895"/>
      </dsp:txXfrm>
    </dsp:sp>
    <dsp:sp modelId="{B4B3142A-E49D-422A-B060-BBEB671EBB00}">
      <dsp:nvSpPr>
        <dsp:cNvPr id="0" name=""/>
        <dsp:cNvSpPr/>
      </dsp:nvSpPr>
      <dsp:spPr>
        <a:xfrm rot="5400000">
          <a:off x="6872275" y="637235"/>
          <a:ext cx="556665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9144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	Google’s Java Style Guide</a:t>
          </a:r>
        </a:p>
      </dsp:txBody>
      <dsp:txXfrm rot="-5400000">
        <a:off x="3785616" y="3751068"/>
        <a:ext cx="6702810" cy="502317"/>
      </dsp:txXfrm>
    </dsp:sp>
    <dsp:sp modelId="{5E697FF3-CFE2-40BD-9CD2-65AD9D8D8E70}">
      <dsp:nvSpPr>
        <dsp:cNvPr id="0" name=""/>
        <dsp:cNvSpPr/>
      </dsp:nvSpPr>
      <dsp:spPr>
        <a:xfrm>
          <a:off x="0" y="3654311"/>
          <a:ext cx="3785616" cy="6958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Style Guide</a:t>
          </a:r>
        </a:p>
      </dsp:txBody>
      <dsp:txXfrm>
        <a:off x="33968" y="3688279"/>
        <a:ext cx="3717680" cy="627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44AEA-4773-453E-B822-8846BCC09A47}">
      <dsp:nvSpPr>
        <dsp:cNvPr id="0" name=""/>
        <dsp:cNvSpPr/>
      </dsp:nvSpPr>
      <dsp:spPr>
        <a:xfrm rot="5400000">
          <a:off x="6334996" y="-2345426"/>
          <a:ext cx="1631223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457200" lvl="1" indent="-36576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en-US" sz="2600" b="0" kern="1200" dirty="0"/>
            <a:t>Expected, 2% of total grade</a:t>
          </a:r>
        </a:p>
        <a:p>
          <a:pPr marL="457200" lvl="1" indent="-36576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en-US" sz="2600" b="0" kern="1200" dirty="0" err="1"/>
            <a:t>PollEverywhere</a:t>
          </a:r>
          <a:r>
            <a:rPr lang="en-US" sz="2600" b="0" kern="1200" dirty="0"/>
            <a:t> reviews most classes</a:t>
          </a:r>
        </a:p>
      </dsp:txBody>
      <dsp:txXfrm rot="-5400000">
        <a:off x="3785616" y="283584"/>
        <a:ext cx="6650354" cy="1471963"/>
      </dsp:txXfrm>
    </dsp:sp>
    <dsp:sp modelId="{A5F3BF4F-9CA0-449E-8D24-C48EDD5CFA96}">
      <dsp:nvSpPr>
        <dsp:cNvPr id="0" name=""/>
        <dsp:cNvSpPr/>
      </dsp:nvSpPr>
      <dsp:spPr>
        <a:xfrm>
          <a:off x="0" y="51"/>
          <a:ext cx="3785616" cy="2039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Attendance</a:t>
          </a:r>
        </a:p>
      </dsp:txBody>
      <dsp:txXfrm>
        <a:off x="99537" y="99588"/>
        <a:ext cx="3586542" cy="1839955"/>
      </dsp:txXfrm>
    </dsp:sp>
    <dsp:sp modelId="{B13053E5-C6E4-4058-BB4E-A8BAA082380B}">
      <dsp:nvSpPr>
        <dsp:cNvPr id="0" name=""/>
        <dsp:cNvSpPr/>
      </dsp:nvSpPr>
      <dsp:spPr>
        <a:xfrm rot="5400000">
          <a:off x="6334996" y="-204444"/>
          <a:ext cx="1631223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457200" lvl="1" indent="-36576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en-US" sz="2600" kern="1200" dirty="0"/>
            <a:t>Short videos assigned to watch before class</a:t>
          </a:r>
        </a:p>
        <a:p>
          <a:pPr marL="457200" lvl="1" indent="-36576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en-US" sz="2600" kern="1200" dirty="0" err="1"/>
            <a:t>PollEverywhere</a:t>
          </a:r>
          <a:r>
            <a:rPr lang="en-US" sz="2600" kern="1200" dirty="0"/>
            <a:t> questions asked in class</a:t>
          </a:r>
        </a:p>
        <a:p>
          <a:pPr marL="457200" lvl="1" indent="-36576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en-US" sz="2600" kern="1200" dirty="0"/>
            <a:t>Other active learning methods</a:t>
          </a:r>
        </a:p>
      </dsp:txBody>
      <dsp:txXfrm rot="-5400000">
        <a:off x="3785616" y="2424566"/>
        <a:ext cx="6650354" cy="1471963"/>
      </dsp:txXfrm>
    </dsp:sp>
    <dsp:sp modelId="{3DB9AF3A-5000-46DF-B8AA-6665BA6F12B9}">
      <dsp:nvSpPr>
        <dsp:cNvPr id="0" name=""/>
        <dsp:cNvSpPr/>
      </dsp:nvSpPr>
      <dsp:spPr>
        <a:xfrm>
          <a:off x="0" y="2141032"/>
          <a:ext cx="3785616" cy="203902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Participation</a:t>
          </a:r>
        </a:p>
      </dsp:txBody>
      <dsp:txXfrm>
        <a:off x="99537" y="2240569"/>
        <a:ext cx="3586542" cy="183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BBDDE-E750-4F0E-887E-3C14B92997FB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F43A-BF6A-4424-97B5-570C67A5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Slides are available on Sakai in the “resources” folder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should have access to Sakai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questions!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 is an “orientation day”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We’re just going to go over the syllabus and rules for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Theory: Discrete math, logic, mathematical models of computation, “proving the limits of what can be solved by computers”, algorithm complexity analysis,</a:t>
            </a:r>
          </a:p>
          <a:p>
            <a:r>
              <a:rPr lang="en-US" dirty="0"/>
              <a:t>Systems: Operating systems, computer engineering, circuit design, networking, “the building blocks for making applications”</a:t>
            </a:r>
          </a:p>
          <a:p>
            <a:r>
              <a:rPr lang="en-US" dirty="0"/>
              <a:t>Applications: Human-computer interaction, user interfaces, software engineering, app design, “making separate components work together to improve the human experience”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0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F43A-BF6A-4424-97B5-570C67A5BC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92DC-49D9-4F4C-B86E-39C25562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F8910-20DD-4E9F-9A06-3E55841BD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BA87-3E4A-4491-8E83-CFE9BBC0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935B-256D-44E3-9215-9B5AB4E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4E6B-F195-491E-8ADD-4EB108E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56C6-4FDA-4368-B9C2-E9E18EEE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4C0A-EFB8-48EE-9FA2-EE18E15A0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BEBF-A4FB-4217-A733-23DD53A5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1873-8427-49EA-8B75-884DE539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E13B-81B6-4D18-8960-1D327F0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4A2BB-72D8-46C0-8D39-8A43BA9C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20644-60C1-4AF5-9A18-28CA9DF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813A-9CC3-4D91-B0E0-4198F3F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FB7-584F-46E0-BB29-930C15B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958B-812A-4A33-9707-30F13A85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2B32-C372-434C-8AA5-36BB6AC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9AEE-9EEE-4B7A-9BFB-ED90794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2400"/>
              </a:spcBef>
              <a:buClr>
                <a:srgbClr val="C00000"/>
              </a:buClr>
              <a:defRPr/>
            </a:lvl1pPr>
            <a:lvl2pPr marL="914400" indent="-457200"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9197-EEF4-46E4-93BD-A0D9FA36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584A-671B-4493-8C91-21759F41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7B93-F7CF-4438-9296-A96F58BF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EFE-F098-4317-9F2D-8A119EB0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C366-B06E-4DC1-911B-54033DE6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D10D-F015-4649-ABAE-754D1B73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93C6-117A-491B-B206-4B62CEB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8597-66CF-4BD6-8643-D23D4C5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759-6E6E-41E2-A432-B4D0C1DD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1CE2-B4E5-4DE5-95A9-3A19C3AB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AC16E-0FEC-4617-963D-199725792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E7257-B295-45B7-BD1F-5FE14659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C884E-ACDF-432C-AA5A-2B25272B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2440C-1F58-46B9-9E08-7144E312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EBD2-4A4A-4058-B03B-F371C318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4900-31A4-4179-851F-D9DFA476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E76D-B534-4630-968E-8C156E43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D631-3F24-4C79-AD9B-45ECB1A4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B7B9C-1CB3-461B-8C3C-42E9E90B5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E1667-6F19-4436-9AFC-30C45097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298F4-3F93-4D61-B0EB-4C2564F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8EFB0-ADCD-415F-B50B-DD96DF90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E9E-8091-4D2D-AF55-FA987B1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F40DE-CA4A-4A87-BF63-650C311F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11549-D3B1-4F99-80AD-920B243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8596-E7CF-48DF-8434-FB0F5AB8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B6857-673B-4D44-9685-0E3DC9F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19C28-92F9-4910-A6E0-C6B582AE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5E60-5BF7-4563-9578-8094BE91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5EAB-EC01-4DAB-96E5-138C6CEF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8E08-AB34-4278-8CC1-9F68F97A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BE1F-E6F8-453E-A7BE-3EB06D0F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B334-2B61-4F40-89DB-6256F697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F4BF-6935-4662-A4F2-BB48745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E723-858A-4A3B-83D6-0BBC53EF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8A41-2DC0-40ED-8347-3F0C9B0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2D57-4EED-444E-A4C3-3FC9D2FC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FC6C-9C6A-49CF-96A3-B1AE8BA5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FA4E-476D-41D2-85E6-1A98A9E2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E6C6E-5DDA-491B-B00A-1E0C2050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8553-E567-4CFF-9AEB-E86000D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6E4B6-41EE-40FD-AD81-EC9D4C6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16399-3E6D-4405-9539-0754B422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E8DD-C099-4A20-BA9D-D09F4151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FFDB-3506-4701-8DB8-AB05C3B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7AE-E7C1-41C3-880C-85785D91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24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6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p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unc/spring2024/comp30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unc.edu/undergraduat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1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D1AA-2378-448F-BD15-EFF91DD66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4252"/>
            <a:ext cx="12192000" cy="2005783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+mn-lt"/>
              </a:rPr>
              <a:t>COMP 301</a:t>
            </a:r>
            <a:br>
              <a:rPr lang="en-US" sz="4800" i="1" dirty="0">
                <a:latin typeface="+mn-lt"/>
              </a:rPr>
            </a:br>
            <a:r>
              <a:rPr lang="en-US" b="1" dirty="0">
                <a:latin typeface="+mn-lt"/>
              </a:rPr>
              <a:t>Foundations of Programming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B26F44-7F8E-4856-9C32-B6AA031E3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3187"/>
            <a:ext cx="9144000" cy="521942"/>
          </a:xfrm>
        </p:spPr>
        <p:txBody>
          <a:bodyPr>
            <a:normAutofit/>
          </a:bodyPr>
          <a:lstStyle/>
          <a:p>
            <a:r>
              <a:rPr lang="en-US" sz="2800" dirty="0"/>
              <a:t>January,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54647-144A-4890-8883-D8598B1AD0CF}"/>
              </a:ext>
            </a:extLst>
          </p:cNvPr>
          <p:cNvSpPr/>
          <p:nvPr/>
        </p:nvSpPr>
        <p:spPr>
          <a:xfrm rot="20262039">
            <a:off x="963866" y="1043690"/>
            <a:ext cx="3097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ED7D31"/>
                </a:solidFill>
                <a:latin typeface="Comic Sans MS" panose="030F0702030302020204" pitchFamily="66" charset="0"/>
              </a:rPr>
              <a:t>Welcome to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4860954-0FAD-48EA-9D6F-5444D75767AE}"/>
              </a:ext>
            </a:extLst>
          </p:cNvPr>
          <p:cNvSpPr txBox="1">
            <a:spLocks/>
          </p:cNvSpPr>
          <p:nvPr/>
        </p:nvSpPr>
        <p:spPr>
          <a:xfrm>
            <a:off x="1593574" y="4476890"/>
            <a:ext cx="9144000" cy="55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( adapted from K. Mayer-Patel ) </a:t>
            </a:r>
          </a:p>
        </p:txBody>
      </p:sp>
    </p:spTree>
    <p:extLst>
      <p:ext uri="{BB962C8B-B14F-4D97-AF65-F5344CB8AC3E}">
        <p14:creationId xmlns:p14="http://schemas.microsoft.com/office/powerpoint/2010/main" val="166463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5183-732E-D941-A852-9BAD95D3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7402286" cy="98470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Course grade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</a:rPr>
              <a:t>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E04E-B54B-D146-B266-AE6AAFCC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5083629" cy="4631192"/>
          </a:xfrm>
        </p:spPr>
        <p:txBody>
          <a:bodyPr/>
          <a:lstStyle/>
          <a:p>
            <a:r>
              <a:rPr lang="en-US" dirty="0"/>
              <a:t>45% - Assignments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Not all worth the same.</a:t>
            </a:r>
          </a:p>
          <a:p>
            <a:pPr>
              <a:lnSpc>
                <a:spcPct val="100000"/>
              </a:lnSpc>
            </a:pPr>
            <a:r>
              <a:rPr lang="en-US" dirty="0"/>
              <a:t>32% - Midterm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Each worth 16%</a:t>
            </a:r>
          </a:p>
          <a:p>
            <a:r>
              <a:rPr lang="en-US" dirty="0"/>
              <a:t>21% - Final Exam</a:t>
            </a:r>
          </a:p>
          <a:p>
            <a:r>
              <a:rPr lang="en-US" dirty="0"/>
              <a:t>02% - </a:t>
            </a:r>
            <a:r>
              <a:rPr lang="en-US" dirty="0" err="1"/>
              <a:t>PollEverywhere</a:t>
            </a:r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 class many days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12AEB7-0609-7C49-A5ED-7C761A765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22519"/>
              </p:ext>
            </p:extLst>
          </p:nvPr>
        </p:nvGraphicFramePr>
        <p:xfrm>
          <a:off x="6635339" y="1429431"/>
          <a:ext cx="4493492" cy="485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746">
                  <a:extLst>
                    <a:ext uri="{9D8B030D-6E8A-4147-A177-3AD203B41FA5}">
                      <a16:colId xmlns:a16="http://schemas.microsoft.com/office/drawing/2014/main" val="4216060655"/>
                    </a:ext>
                  </a:extLst>
                </a:gridCol>
                <a:gridCol w="2246746">
                  <a:extLst>
                    <a:ext uri="{9D8B030D-6E8A-4147-A177-3AD203B41FA5}">
                      <a16:colId xmlns:a16="http://schemas.microsoft.com/office/drawing/2014/main" val="952817139"/>
                    </a:ext>
                  </a:extLst>
                </a:gridCol>
              </a:tblGrid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68825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&gt;=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89988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[90%, 95.0%)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9284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[86.66%, 90%)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02269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[83.33%, 86.66%)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93895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[80%, 83.33%)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31049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[76.66%, 80%)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33010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[73.33%, 76.66%)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469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C-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[70%, 73.33%)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73912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D+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[65%, 70%)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437346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[60%, 65%)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94834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04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074A-703D-4E89-8290-8E7EDBB5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365125"/>
            <a:ext cx="9535886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9 Programming Assignments (45%)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3C4C-EDFE-45F7-B078-FBF85365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43" y="1520824"/>
            <a:ext cx="10515600" cy="478823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Due dates</a:t>
            </a:r>
          </a:p>
          <a:p>
            <a:pPr lvl="1"/>
            <a:r>
              <a:rPr lang="en-US" dirty="0"/>
              <a:t>Mostly due on </a:t>
            </a:r>
            <a:r>
              <a:rPr lang="en-US" b="1" dirty="0">
                <a:solidFill>
                  <a:srgbClr val="C00000"/>
                </a:solidFill>
              </a:rPr>
              <a:t>Sunday night*</a:t>
            </a:r>
          </a:p>
          <a:p>
            <a:pPr lvl="1"/>
            <a:r>
              <a:rPr lang="en-US" dirty="0"/>
              <a:t>Late penalty</a:t>
            </a:r>
          </a:p>
          <a:p>
            <a:pPr marL="914400" lvl="2" indent="0">
              <a:buClr>
                <a:srgbClr val="C00000"/>
              </a:buClr>
              <a:buNone/>
            </a:pPr>
            <a:r>
              <a:rPr lang="en-US" dirty="0"/>
              <a:t>25%  until end of semester</a:t>
            </a:r>
          </a:p>
          <a:p>
            <a:pPr marL="0" indent="0">
              <a:buNone/>
            </a:pPr>
            <a:r>
              <a:rPr lang="en-US" dirty="0"/>
              <a:t>Grading</a:t>
            </a:r>
          </a:p>
          <a:p>
            <a:pPr lvl="1"/>
            <a:r>
              <a:rPr lang="en-US" dirty="0"/>
              <a:t>Auto-graded with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Gradescope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/>
              <a:t>Auto-grader feedback available immediately</a:t>
            </a:r>
          </a:p>
          <a:p>
            <a:pPr lvl="1"/>
            <a:r>
              <a:rPr lang="en-US" dirty="0"/>
              <a:t>No penalty for multiple submissions</a:t>
            </a:r>
          </a:p>
          <a:p>
            <a:pPr marL="0" indent="0">
              <a:buNone/>
            </a:pPr>
            <a:r>
              <a:rPr lang="en-US" dirty="0"/>
              <a:t>Time commitment</a:t>
            </a:r>
          </a:p>
          <a:p>
            <a:pPr lvl="1"/>
            <a:r>
              <a:rPr lang="en-US" dirty="0"/>
              <a:t>A programming assignment is due every 1-2 weeks</a:t>
            </a:r>
          </a:p>
          <a:p>
            <a:pPr lvl="1"/>
            <a:r>
              <a:rPr lang="en-US" dirty="0"/>
              <a:t>Plan to spend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3-6 hours per week </a:t>
            </a:r>
            <a:r>
              <a:rPr lang="en-US" dirty="0"/>
              <a:t>working on programming assignments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D71147-0888-4468-A505-C432F555FA34}"/>
              </a:ext>
            </a:extLst>
          </p:cNvPr>
          <p:cNvSpPr/>
          <p:nvPr/>
        </p:nvSpPr>
        <p:spPr>
          <a:xfrm rot="261117">
            <a:off x="6031116" y="2018900"/>
            <a:ext cx="2855748" cy="753516"/>
          </a:xfrm>
          <a:prstGeom prst="roundRect">
            <a:avLst>
              <a:gd name="adj" fmla="val 12912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*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Technically due Monday morning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 am EST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6782A4-C1CE-4A10-B1CD-471EB51608B1}"/>
              </a:ext>
            </a:extLst>
          </p:cNvPr>
          <p:cNvSpPr/>
          <p:nvPr/>
        </p:nvSpPr>
        <p:spPr>
          <a:xfrm>
            <a:off x="7458990" y="3228196"/>
            <a:ext cx="4343472" cy="2094919"/>
          </a:xfrm>
          <a:prstGeom prst="roundRect">
            <a:avLst>
              <a:gd name="adj" fmla="val 1291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Warning: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Due dates and late penalties are fairly firm in this class. Unexpected things happen to everyone; start your assignments early enough so you can finish on time even when things don’t go as planned.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ructure Canvas LMS Review | PCMag">
            <a:extLst>
              <a:ext uri="{FF2B5EF4-FFF2-40B4-BE49-F238E27FC236}">
                <a16:creationId xmlns:a16="http://schemas.microsoft.com/office/drawing/2014/main" id="{FB5512CC-22DF-794B-A0DB-B1C2B78B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4" y="1527975"/>
            <a:ext cx="2248138" cy="12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0074A-703D-4E89-8290-8E7EDBB5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02" y="363826"/>
            <a:ext cx="9568543" cy="97793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Programming assignment workflow</a:t>
            </a:r>
          </a:p>
        </p:txBody>
      </p:sp>
      <p:pic>
        <p:nvPicPr>
          <p:cNvPr id="2052" name="Picture 4" descr="Fall '19 Gradescope Workshop – CEMS Event Calendar">
            <a:extLst>
              <a:ext uri="{FF2B5EF4-FFF2-40B4-BE49-F238E27FC236}">
                <a16:creationId xmlns:a16="http://schemas.microsoft.com/office/drawing/2014/main" id="{FFFDD6DC-832C-4F42-87E5-EDD428EE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36712" r="8707" b="28538"/>
          <a:stretch/>
        </p:blipFill>
        <p:spPr bwMode="auto">
          <a:xfrm>
            <a:off x="4597550" y="1945954"/>
            <a:ext cx="2897331" cy="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D63215-946C-49A3-BC7D-0332A73D21B0}"/>
              </a:ext>
            </a:extLst>
          </p:cNvPr>
          <p:cNvGrpSpPr/>
          <p:nvPr/>
        </p:nvGrpSpPr>
        <p:grpSpPr>
          <a:xfrm>
            <a:off x="1938192" y="4539463"/>
            <a:ext cx="2344160" cy="923330"/>
            <a:chOff x="2578892" y="5071091"/>
            <a:chExt cx="2004194" cy="92333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8F940A-A092-44CF-9693-A64424CA3E1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92" y="5986667"/>
              <a:ext cx="200419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6EE057-49E6-4E99-BA7A-ABFB742514CD}"/>
                </a:ext>
              </a:extLst>
            </p:cNvPr>
            <p:cNvSpPr txBox="1"/>
            <p:nvPr/>
          </p:nvSpPr>
          <p:spPr>
            <a:xfrm>
              <a:off x="2602240" y="5071091"/>
              <a:ext cx="17688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2. </a:t>
              </a:r>
              <a:r>
                <a:rPr lang="en-US" dirty="0">
                  <a:solidFill>
                    <a:srgbClr val="C00000"/>
                  </a:solidFill>
                </a:rPr>
                <a:t>Copy the link and clone the starter code in IntelliJ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3F73D5-0A6F-47CC-AAA0-C0BD5A039D41}"/>
              </a:ext>
            </a:extLst>
          </p:cNvPr>
          <p:cNvGrpSpPr/>
          <p:nvPr/>
        </p:nvGrpSpPr>
        <p:grpSpPr>
          <a:xfrm>
            <a:off x="1025361" y="2618535"/>
            <a:ext cx="2831481" cy="1775622"/>
            <a:chOff x="2535691" y="5046610"/>
            <a:chExt cx="2831481" cy="157622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93EA67-8F34-4C8B-BD34-B0D66545E8D3}"/>
                </a:ext>
              </a:extLst>
            </p:cNvPr>
            <p:cNvCxnSpPr>
              <a:cxnSpLocks/>
            </p:cNvCxnSpPr>
            <p:nvPr/>
          </p:nvCxnSpPr>
          <p:spPr>
            <a:xfrm>
              <a:off x="2535691" y="5046610"/>
              <a:ext cx="0" cy="157622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662BB7-0C18-4BDE-A96D-5123B102E6F7}"/>
                </a:ext>
              </a:extLst>
            </p:cNvPr>
            <p:cNvSpPr txBox="1"/>
            <p:nvPr/>
          </p:nvSpPr>
          <p:spPr>
            <a:xfrm>
              <a:off x="2771726" y="5185777"/>
              <a:ext cx="2595446" cy="81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1. </a:t>
              </a:r>
              <a:r>
                <a:rPr lang="en-US" dirty="0">
                  <a:solidFill>
                    <a:srgbClr val="C00000"/>
                  </a:solidFill>
                </a:rPr>
                <a:t>Click the assignment link in Canvas and accept the assignment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B5C3C9-C4B5-4BF7-BA12-D13D090A3656}"/>
              </a:ext>
            </a:extLst>
          </p:cNvPr>
          <p:cNvGrpSpPr/>
          <p:nvPr/>
        </p:nvGrpSpPr>
        <p:grpSpPr>
          <a:xfrm>
            <a:off x="5209927" y="2560627"/>
            <a:ext cx="2762704" cy="1851400"/>
            <a:chOff x="2400781" y="4916085"/>
            <a:chExt cx="2394058" cy="18514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D7748C0-CF4F-499A-B075-87EF692F5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0781" y="4916085"/>
              <a:ext cx="0" cy="18514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1C9831-D74C-47AF-9710-8DE531B823EF}"/>
                </a:ext>
              </a:extLst>
            </p:cNvPr>
            <p:cNvSpPr txBox="1"/>
            <p:nvPr/>
          </p:nvSpPr>
          <p:spPr>
            <a:xfrm>
              <a:off x="2464813" y="5127738"/>
              <a:ext cx="2330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4. </a:t>
              </a:r>
              <a:r>
                <a:rPr lang="en-US" dirty="0">
                  <a:solidFill>
                    <a:srgbClr val="C00000"/>
                  </a:solidFill>
                </a:rPr>
                <a:t>Submit to </a:t>
              </a:r>
              <a:r>
                <a:rPr lang="en-US" dirty="0" err="1">
                  <a:solidFill>
                    <a:srgbClr val="C00000"/>
                  </a:solidFill>
                </a:rPr>
                <a:t>Gradescope</a:t>
              </a:r>
              <a:r>
                <a:rPr lang="en-US" dirty="0">
                  <a:solidFill>
                    <a:srgbClr val="C00000"/>
                  </a:solidFill>
                </a:rPr>
                <a:t> for </a:t>
              </a:r>
              <a:r>
                <a:rPr lang="en-US" dirty="0" err="1">
                  <a:solidFill>
                    <a:srgbClr val="C00000"/>
                  </a:solidFill>
                </a:rPr>
                <a:t>autograding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84" name="Picture 12" descr="eye icon Vector Illustration - Download Free Vectors, Clipart ...">
            <a:extLst>
              <a:ext uri="{FF2B5EF4-FFF2-40B4-BE49-F238E27FC236}">
                <a16:creationId xmlns:a16="http://schemas.microsoft.com/office/drawing/2014/main" id="{68573BDE-5FC3-4D87-894A-120F2E0D2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3" b="21522"/>
          <a:stretch/>
        </p:blipFill>
        <p:spPr bwMode="auto">
          <a:xfrm>
            <a:off x="9642579" y="4082301"/>
            <a:ext cx="1166843" cy="6594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42A989A-EEFE-4AEC-B58D-DF1B7AF2C4E1}"/>
              </a:ext>
            </a:extLst>
          </p:cNvPr>
          <p:cNvSpPr/>
          <p:nvPr/>
        </p:nvSpPr>
        <p:spPr>
          <a:xfrm>
            <a:off x="6129825" y="4669294"/>
            <a:ext cx="2362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3. </a:t>
            </a:r>
            <a:r>
              <a:rPr lang="en-US" dirty="0">
                <a:solidFill>
                  <a:srgbClr val="C00000"/>
                </a:solidFill>
              </a:rPr>
              <a:t>Read instructions, work on assignment, and push to GitHub</a:t>
            </a:r>
            <a:endParaRPr lang="en-US" dirty="0"/>
          </a:p>
        </p:txBody>
      </p:sp>
      <p:pic>
        <p:nvPicPr>
          <p:cNvPr id="48" name="Picture 6" descr="Download IntelliJ IDEA: The Java IDE for Professional Developers ...">
            <a:extLst>
              <a:ext uri="{FF2B5EF4-FFF2-40B4-BE49-F238E27FC236}">
                <a16:creationId xmlns:a16="http://schemas.microsoft.com/office/drawing/2014/main" id="{0CC61BBA-FAE2-4890-8219-0215884B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50" y="4622024"/>
            <a:ext cx="1246529" cy="12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itHub Key Features Now Free For All Users - Somag News">
            <a:extLst>
              <a:ext uri="{FF2B5EF4-FFF2-40B4-BE49-F238E27FC236}">
                <a16:creationId xmlns:a16="http://schemas.microsoft.com/office/drawing/2014/main" id="{B49C11AF-6676-4534-8BC6-53FCF6CFE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64" b="89924" l="27677" r="77886">
                        <a14:foregroundMark x1="51182" y1="8564" x2="51182" y2="8564"/>
                        <a14:foregroundMark x1="49096" y1="69773" x2="49096" y2="69773"/>
                        <a14:foregroundMark x1="43394" y1="73804" x2="43394" y2="73804"/>
                        <a14:foregroundMark x1="38108" y1="76574" x2="38108" y2="76574"/>
                        <a14:foregroundMark x1="38248" y1="68514" x2="38248" y2="68514"/>
                        <a14:foregroundMark x1="29903" y1="66247" x2="29903" y2="66247"/>
                        <a14:foregroundMark x1="60223" y1="76826" x2="60223" y2="76826"/>
                        <a14:foregroundMark x1="70376" y1="73804" x2="70376" y2="73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4" r="15753"/>
          <a:stretch/>
        </p:blipFill>
        <p:spPr bwMode="auto">
          <a:xfrm>
            <a:off x="440976" y="4582373"/>
            <a:ext cx="1246537" cy="10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structure Canvas LMS Review | PCMag">
            <a:extLst>
              <a:ext uri="{FF2B5EF4-FFF2-40B4-BE49-F238E27FC236}">
                <a16:creationId xmlns:a16="http://schemas.microsoft.com/office/drawing/2014/main" id="{68FE87D9-A2AA-3847-9DDE-713CD85C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76" y="1487723"/>
            <a:ext cx="2248138" cy="13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6298B88-A072-4EDA-A58E-20086CFFB608}"/>
              </a:ext>
            </a:extLst>
          </p:cNvPr>
          <p:cNvGrpSpPr/>
          <p:nvPr/>
        </p:nvGrpSpPr>
        <p:grpSpPr>
          <a:xfrm>
            <a:off x="8923443" y="2519978"/>
            <a:ext cx="2285999" cy="2942815"/>
            <a:chOff x="3225404" y="3158246"/>
            <a:chExt cx="2285999" cy="314639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E475744-EA02-475B-84C7-DB4155D788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7962" y="3158246"/>
              <a:ext cx="6570" cy="152961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763E49-F63F-495A-8B9C-AA669EEC78B9}"/>
                </a:ext>
              </a:extLst>
            </p:cNvPr>
            <p:cNvSpPr txBox="1"/>
            <p:nvPr/>
          </p:nvSpPr>
          <p:spPr>
            <a:xfrm>
              <a:off x="3225404" y="5658308"/>
              <a:ext cx="2285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</a:rPr>
                <a:t>5. Check final grade in Canvas after due date</a:t>
              </a:r>
            </a:p>
          </p:txBody>
        </p:sp>
      </p:grpSp>
      <p:sp>
        <p:nvSpPr>
          <p:cNvPr id="8" name="Arc 7"/>
          <p:cNvSpPr/>
          <p:nvPr/>
        </p:nvSpPr>
        <p:spPr>
          <a:xfrm rot="7364099">
            <a:off x="1527206" y="3057905"/>
            <a:ext cx="3258242" cy="3367695"/>
          </a:xfrm>
          <a:prstGeom prst="arc">
            <a:avLst/>
          </a:prstGeom>
          <a:ln w="254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4570E-A734-4CDF-B81B-E9BAFBD74CBB}"/>
              </a:ext>
            </a:extLst>
          </p:cNvPr>
          <p:cNvSpPr txBox="1">
            <a:spLocks/>
          </p:cNvSpPr>
          <p:nvPr/>
        </p:nvSpPr>
        <p:spPr>
          <a:xfrm>
            <a:off x="838200" y="1589825"/>
            <a:ext cx="10515600" cy="4269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Midterm exam format</a:t>
            </a:r>
          </a:p>
          <a:p>
            <a:pPr lvl="1"/>
            <a:r>
              <a:rPr lang="en-US" dirty="0"/>
              <a:t>Timed (75 minutes)</a:t>
            </a:r>
          </a:p>
          <a:p>
            <a:pPr lvl="1"/>
            <a:r>
              <a:rPr lang="en-US" dirty="0"/>
              <a:t>Taken in person, on paper</a:t>
            </a:r>
          </a:p>
          <a:p>
            <a:pPr lvl="1"/>
            <a:r>
              <a:rPr lang="en-US" dirty="0"/>
              <a:t>Closed notes, closed book</a:t>
            </a:r>
          </a:p>
          <a:p>
            <a:pPr marL="0" indent="0">
              <a:buNone/>
            </a:pPr>
            <a:r>
              <a:rPr lang="en-US" dirty="0"/>
              <a:t>Types of questions</a:t>
            </a:r>
          </a:p>
          <a:p>
            <a:pPr lvl="1"/>
            <a:r>
              <a:rPr lang="en-US" dirty="0"/>
              <a:t>Code tracing</a:t>
            </a:r>
          </a:p>
          <a:p>
            <a:pPr lvl="1"/>
            <a:r>
              <a:rPr lang="en-US" dirty="0"/>
              <a:t>True/false</a:t>
            </a:r>
          </a:p>
          <a:p>
            <a:pPr lvl="1"/>
            <a:r>
              <a:rPr lang="en-US" dirty="0"/>
              <a:t>Multiple choice</a:t>
            </a:r>
          </a:p>
          <a:p>
            <a:pPr marL="0" indent="0">
              <a:buNone/>
            </a:pPr>
            <a:r>
              <a:rPr lang="en-US" dirty="0"/>
              <a:t>Review</a:t>
            </a:r>
          </a:p>
          <a:p>
            <a:pPr lvl="1"/>
            <a:r>
              <a:rPr lang="en-US" dirty="0"/>
              <a:t>Review session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0074A-703D-4E89-8290-8E7EDBB5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365126"/>
            <a:ext cx="9076764" cy="96613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2 Midterm Exams (32%, 16% each)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3C4C-EDFE-45F7-B078-FBF85365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171" y="3631209"/>
            <a:ext cx="3661290" cy="1160575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dirty="0"/>
              <a:t>Fill-in-the-blank</a:t>
            </a:r>
          </a:p>
          <a:p>
            <a:pPr lvl="1"/>
            <a:r>
              <a:rPr lang="en-US" dirty="0"/>
              <a:t>Diagram drawing</a:t>
            </a:r>
          </a:p>
          <a:p>
            <a:pPr lvl="1"/>
            <a:r>
              <a:rPr lang="en-US" dirty="0"/>
              <a:t>Short answer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D1AC937-B94E-4BDA-8787-DF40C5F2C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42928"/>
              </p:ext>
            </p:extLst>
          </p:nvPr>
        </p:nvGraphicFramePr>
        <p:xfrm>
          <a:off x="7207405" y="1666024"/>
          <a:ext cx="42987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361">
                  <a:extLst>
                    <a:ext uri="{9D8B030D-6E8A-4147-A177-3AD203B41FA5}">
                      <a16:colId xmlns:a16="http://schemas.microsoft.com/office/drawing/2014/main" val="1546882197"/>
                    </a:ext>
                  </a:extLst>
                </a:gridCol>
                <a:gridCol w="1912434">
                  <a:extLst>
                    <a:ext uri="{9D8B030D-6E8A-4147-A177-3AD203B41FA5}">
                      <a16:colId xmlns:a16="http://schemas.microsoft.com/office/drawing/2014/main" val="37755423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Midterm Exam Schedule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0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Midterm Exam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Thu, MM </a:t>
                      </a:r>
                      <a:r>
                        <a:rPr lang="en-US" sz="2400" dirty="0" err="1"/>
                        <a:t>dd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6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Midterm Exam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Thu, MM </a:t>
                      </a:r>
                      <a:r>
                        <a:rPr lang="en-US" sz="2400" dirty="0" err="1"/>
                        <a:t>dd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862918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67CF24-9C8C-43BA-865C-1113F17C3205}"/>
              </a:ext>
            </a:extLst>
          </p:cNvPr>
          <p:cNvSpPr txBox="1">
            <a:spLocks/>
          </p:cNvSpPr>
          <p:nvPr/>
        </p:nvSpPr>
        <p:spPr>
          <a:xfrm>
            <a:off x="3797270" y="5385370"/>
            <a:ext cx="3661290" cy="473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Study guide</a:t>
            </a:r>
          </a:p>
        </p:txBody>
      </p:sp>
    </p:spTree>
    <p:extLst>
      <p:ext uri="{BB962C8B-B14F-4D97-AF65-F5344CB8AC3E}">
        <p14:creationId xmlns:p14="http://schemas.microsoft.com/office/powerpoint/2010/main" val="35855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074A-703D-4E89-8290-8E7EDBB5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78286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1 Final Exam (21%)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6173-CD40-43F1-A0B6-07AC81BC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3464832"/>
          </a:xfrm>
        </p:spPr>
        <p:txBody>
          <a:bodyPr anchor="ctr">
            <a:normAutofit/>
          </a:bodyPr>
          <a:lstStyle/>
          <a:p>
            <a:r>
              <a:rPr lang="en-US" dirty="0"/>
              <a:t>Final exam format</a:t>
            </a:r>
          </a:p>
          <a:p>
            <a:pPr lvl="1"/>
            <a:r>
              <a:rPr lang="en-US" dirty="0"/>
              <a:t>Timed (180 minutes)</a:t>
            </a:r>
          </a:p>
          <a:p>
            <a:pPr lvl="1"/>
            <a:r>
              <a:rPr lang="en-US" dirty="0"/>
              <a:t>Taken in person, on paper</a:t>
            </a:r>
          </a:p>
          <a:p>
            <a:pPr lvl="1"/>
            <a:r>
              <a:rPr lang="en-US" dirty="0"/>
              <a:t>Closed notes, closed book</a:t>
            </a:r>
          </a:p>
          <a:p>
            <a:r>
              <a:rPr lang="en-US" dirty="0"/>
              <a:t>Same format as midterms</a:t>
            </a:r>
          </a:p>
          <a:p>
            <a:r>
              <a:rPr lang="en-US" dirty="0"/>
              <a:t>Cumulative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9DCF6BBC-F0F2-4225-84CB-2591E6510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3682"/>
              </p:ext>
            </p:extLst>
          </p:nvPr>
        </p:nvGraphicFramePr>
        <p:xfrm>
          <a:off x="7250151" y="757237"/>
          <a:ext cx="387504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834">
                  <a:extLst>
                    <a:ext uri="{9D8B030D-6E8A-4147-A177-3AD203B41FA5}">
                      <a16:colId xmlns:a16="http://schemas.microsoft.com/office/drawing/2014/main" val="1546882197"/>
                    </a:ext>
                  </a:extLst>
                </a:gridCol>
                <a:gridCol w="2191215">
                  <a:extLst>
                    <a:ext uri="{9D8B030D-6E8A-4147-A177-3AD203B41FA5}">
                      <a16:colId xmlns:a16="http://schemas.microsoft.com/office/drawing/2014/main" val="37755423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Final Exam Schedule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0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Thu, May 9</a:t>
                      </a:r>
                    </a:p>
                    <a:p>
                      <a:r>
                        <a:rPr lang="en-US" sz="2400" dirty="0"/>
                        <a:t>4pm – 7pm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634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B6F7911-8E73-4E6C-ABA6-49DE41BB0023}"/>
              </a:ext>
            </a:extLst>
          </p:cNvPr>
          <p:cNvGrpSpPr/>
          <p:nvPr/>
        </p:nvGrpSpPr>
        <p:grpSpPr>
          <a:xfrm>
            <a:off x="5475514" y="2544145"/>
            <a:ext cx="6183086" cy="3464832"/>
            <a:chOff x="5475514" y="2544145"/>
            <a:chExt cx="6183086" cy="34648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3FC91D5-8497-42A6-BE0D-0663688641A0}"/>
                </a:ext>
              </a:extLst>
            </p:cNvPr>
            <p:cNvSpPr/>
            <p:nvPr/>
          </p:nvSpPr>
          <p:spPr>
            <a:xfrm>
              <a:off x="5475514" y="2544145"/>
              <a:ext cx="6183086" cy="34648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97BAEF-89F7-4F35-AA37-1669DB78FB13}"/>
                </a:ext>
              </a:extLst>
            </p:cNvPr>
            <p:cNvSpPr txBox="1"/>
            <p:nvPr/>
          </p:nvSpPr>
          <p:spPr>
            <a:xfrm>
              <a:off x="5731614" y="2729276"/>
              <a:ext cx="56221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Bahnschrift SemiBold" panose="020B0502040204020203" pitchFamily="34" charset="0"/>
                </a:rPr>
                <a:t>The final exam is given in conformance with the UNC final exam calendar and procedures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735F95C-EFB4-48F7-ADD4-AFADEE0DF81C}"/>
              </a:ext>
            </a:extLst>
          </p:cNvPr>
          <p:cNvSpPr txBox="1"/>
          <p:nvPr/>
        </p:nvSpPr>
        <p:spPr>
          <a:xfrm>
            <a:off x="5608755" y="4114736"/>
            <a:ext cx="5622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This means don’t make travel plans 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to leave campus before the exam.  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We will not be offering it early</a:t>
            </a:r>
          </a:p>
        </p:txBody>
      </p:sp>
    </p:spTree>
    <p:extLst>
      <p:ext uri="{BB962C8B-B14F-4D97-AF65-F5344CB8AC3E}">
        <p14:creationId xmlns:p14="http://schemas.microsoft.com/office/powerpoint/2010/main" val="42685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F1FA-1E3C-430F-BBF4-5C529C8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65126"/>
            <a:ext cx="10733314" cy="103913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Attendance and participation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73B766-B1D8-44BF-ADB5-E3AA27C27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575675"/>
              </p:ext>
            </p:extLst>
          </p:nvPr>
        </p:nvGraphicFramePr>
        <p:xfrm>
          <a:off x="838200" y="1578430"/>
          <a:ext cx="10515600" cy="418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8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3BF4F-9CA0-449E-8D24-C48EDD5CF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5F3BF4F-9CA0-449E-8D24-C48EDD5CF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9AF3A-5000-46DF-B8AA-6665BA6F1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DB9AF3A-5000-46DF-B8AA-6665BA6F1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44AEA-4773-453E-B822-8846BCC09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9A44AEA-4773-453E-B822-8846BCC09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053E5-C6E4-4058-BB4E-A8BAA0823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13053E5-C6E4-4058-BB4E-A8BAA0823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880" y="0"/>
            <a:ext cx="2457644" cy="182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A6DFC4-18FA-ED47-9FD9-6C43FED9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367108"/>
            <a:ext cx="6074228" cy="7705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Hello World, I’m Dave </a:t>
            </a:r>
            <a:r>
              <a:rPr lang="en-US" sz="4000" b="1" dirty="0" err="1">
                <a:solidFill>
                  <a:srgbClr val="0070C0"/>
                </a:solidFill>
              </a:rPr>
              <a:t>Stotts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9" y="1137615"/>
            <a:ext cx="2884044" cy="1936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89" y="20070"/>
            <a:ext cx="1237941" cy="123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52" y="24008"/>
            <a:ext cx="1205183" cy="1205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89" y="77345"/>
            <a:ext cx="955722" cy="1123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72" y="3074545"/>
            <a:ext cx="3322851" cy="33409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5" y="1137616"/>
            <a:ext cx="3341857" cy="25502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64" y="2601686"/>
            <a:ext cx="2994879" cy="38138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16" y="1670021"/>
            <a:ext cx="2224442" cy="1060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66" y="4952999"/>
            <a:ext cx="2129400" cy="16688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99" y="1329311"/>
            <a:ext cx="3017208" cy="11722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40" y="2870083"/>
            <a:ext cx="1545251" cy="1943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0" y="3166851"/>
            <a:ext cx="2903052" cy="32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529F-B7E8-4DA3-AC68-5028A8F2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93" y="365126"/>
            <a:ext cx="5910145" cy="111533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Today’s Attendance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AC36F-4A1C-42D6-BE60-23AFAB3C8EB0}"/>
              </a:ext>
            </a:extLst>
          </p:cNvPr>
          <p:cNvSpPr txBox="1"/>
          <p:nvPr/>
        </p:nvSpPr>
        <p:spPr>
          <a:xfrm>
            <a:off x="994164" y="1690688"/>
            <a:ext cx="693063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To get credit for attending class today,</a:t>
            </a:r>
          </a:p>
          <a:p>
            <a:endParaRPr lang="en-US" sz="1200" i="1" dirty="0"/>
          </a:p>
          <a:p>
            <a:r>
              <a:rPr lang="en-US" sz="3200" i="1" dirty="0"/>
              <a:t>visit  </a:t>
            </a:r>
            <a:r>
              <a:rPr lang="en-US" sz="3200" i="1" dirty="0">
                <a:solidFill>
                  <a:srgbClr val="C00000"/>
                </a:solidFill>
                <a:hlinkClick r:id="rId3"/>
              </a:rPr>
              <a:t>https://pollev.com/pds 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78333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58B9-8E1B-4767-9C4B-620F82F1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812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Honor Code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5C206-DBED-45B6-9DD3-EA7A6D20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1001"/>
            <a:ext cx="10515600" cy="1371599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Honor code violations are very serious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Please take time to understand</a:t>
            </a:r>
            <a:r>
              <a:rPr lang="en-US" b="1" dirty="0"/>
              <a:t> </a:t>
            </a:r>
            <a:r>
              <a:rPr lang="en-US" dirty="0"/>
              <a:t>the policy details on the syllabus</a:t>
            </a:r>
          </a:p>
        </p:txBody>
      </p:sp>
    </p:spTree>
    <p:extLst>
      <p:ext uri="{BB962C8B-B14F-4D97-AF65-F5344CB8AC3E}">
        <p14:creationId xmlns:p14="http://schemas.microsoft.com/office/powerpoint/2010/main" val="98874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F1FA-1E3C-430F-BBF4-5C529C8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365126"/>
            <a:ext cx="6019800" cy="96293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Honor code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8936-36A7-4E8C-9AA7-24009CE8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14" y="1502227"/>
            <a:ext cx="9786257" cy="21590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Anti-cheating software</a:t>
            </a:r>
            <a:r>
              <a:rPr lang="en-US" b="1" dirty="0"/>
              <a:t> </a:t>
            </a:r>
            <a:r>
              <a:rPr lang="en-US" dirty="0"/>
              <a:t>will be used to analyze all code turned in for quizzes and programming assignments</a:t>
            </a:r>
          </a:p>
          <a:p>
            <a:pPr marL="0" indent="0">
              <a:buNone/>
            </a:pPr>
            <a:r>
              <a:rPr lang="en-US" dirty="0"/>
              <a:t>Fill out the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honor code agreement</a:t>
            </a:r>
            <a:r>
              <a:rPr lang="en-US" dirty="0"/>
              <a:t> on Canvas this week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(I’ll remind you on Tuesday)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0FEA1-B04C-44D2-96E4-2BA33BC86C76}"/>
              </a:ext>
            </a:extLst>
          </p:cNvPr>
          <p:cNvSpPr txBox="1"/>
          <p:nvPr/>
        </p:nvSpPr>
        <p:spPr>
          <a:xfrm>
            <a:off x="2220633" y="4029194"/>
            <a:ext cx="7358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Okay, okay. Collaboration on assignments</a:t>
            </a:r>
          </a:p>
          <a:p>
            <a:pPr algn="ctr"/>
            <a:r>
              <a:rPr lang="en-US" sz="2800" dirty="0"/>
              <a:t>is not allowed. I get it.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So where should I go for help?</a:t>
            </a:r>
          </a:p>
        </p:txBody>
      </p:sp>
    </p:spTree>
    <p:extLst>
      <p:ext uri="{BB962C8B-B14F-4D97-AF65-F5344CB8AC3E}">
        <p14:creationId xmlns:p14="http://schemas.microsoft.com/office/powerpoint/2010/main" val="39200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8ED2-067B-4A8A-9EBE-68EF995A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0509"/>
            <a:ext cx="10515600" cy="240121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Overview of COMP 301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57D91-FF66-4776-8BA7-0AB2E9E7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47457"/>
            <a:ext cx="10515600" cy="1500187"/>
          </a:xfrm>
        </p:spPr>
        <p:txBody>
          <a:bodyPr/>
          <a:lstStyle/>
          <a:p>
            <a:r>
              <a:rPr lang="en-US" i="1" dirty="0"/>
              <a:t>What is it,  what will we be doing,  policies,  procedures,  who I am,  etc.</a:t>
            </a:r>
          </a:p>
        </p:txBody>
      </p:sp>
    </p:spTree>
    <p:extLst>
      <p:ext uri="{BB962C8B-B14F-4D97-AF65-F5344CB8AC3E}">
        <p14:creationId xmlns:p14="http://schemas.microsoft.com/office/powerpoint/2010/main" val="201549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5756-C795-4E4D-8289-3878646D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7151914" cy="843189"/>
          </a:xfrm>
        </p:spPr>
        <p:txBody>
          <a:bodyPr anchor="t"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Where to go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529B-FF51-4CDC-8BC6-4D0ADCF5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21229"/>
            <a:ext cx="10515600" cy="51271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Canvas</a:t>
            </a:r>
          </a:p>
          <a:p>
            <a:pPr lvl="1"/>
            <a:r>
              <a:rPr lang="en-US" i="1" dirty="0"/>
              <a:t>Canvas is the official source for course information</a:t>
            </a:r>
          </a:p>
          <a:p>
            <a:pPr lvl="1"/>
            <a:r>
              <a:rPr lang="en-US" i="1" dirty="0"/>
              <a:t>Due dates, links to assignments, lecture slides,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Office Hours</a:t>
            </a:r>
          </a:p>
          <a:p>
            <a:pPr lvl="1"/>
            <a:r>
              <a:rPr lang="en-US" i="1" dirty="0"/>
              <a:t>Mix of virtual and in-person</a:t>
            </a:r>
          </a:p>
          <a:p>
            <a:pPr lvl="1"/>
            <a:r>
              <a:rPr lang="en-US" i="1" dirty="0"/>
              <a:t>Office hours offered from 9am – 5pm, M-F (excluding holidays)</a:t>
            </a:r>
          </a:p>
          <a:p>
            <a:pPr lvl="1"/>
            <a:r>
              <a:rPr lang="en-US" i="1" dirty="0"/>
              <a:t>We will use the My Digital Hand tool for waiting list (info on Canvas)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Piazza</a:t>
            </a:r>
          </a:p>
          <a:p>
            <a:pPr lvl="1"/>
            <a:r>
              <a:rPr lang="en-US" i="1" dirty="0"/>
              <a:t>Online collaborative message board</a:t>
            </a:r>
          </a:p>
          <a:p>
            <a:pPr lvl="1"/>
            <a:r>
              <a:rPr lang="en-US" i="1" dirty="0"/>
              <a:t>Type a question, get answers from LAs and classmates ( “email” )</a:t>
            </a:r>
          </a:p>
          <a:p>
            <a:pPr lvl="1"/>
            <a:r>
              <a:rPr lang="en-US" i="1" dirty="0"/>
              <a:t>See Canvas for join link</a:t>
            </a:r>
          </a:p>
        </p:txBody>
      </p:sp>
    </p:spTree>
    <p:extLst>
      <p:ext uri="{BB962C8B-B14F-4D97-AF65-F5344CB8AC3E}">
        <p14:creationId xmlns:p14="http://schemas.microsoft.com/office/powerpoint/2010/main" val="12050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074A-703D-4E89-8290-8E7EDBB5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365125"/>
            <a:ext cx="6487886" cy="10826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3C4C-EDFE-45F7-B078-FBF85365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My Digital Hand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Online tool for office hours management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Use to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get help</a:t>
            </a:r>
            <a:r>
              <a:rPr lang="en-US" i="1" dirty="0"/>
              <a:t>, see the current (live)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waitlist</a:t>
            </a:r>
            <a:r>
              <a:rPr lang="en-US" i="1" dirty="0"/>
              <a:t>, and see the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schedule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200" dirty="0"/>
              <a:t>Workflow</a:t>
            </a:r>
          </a:p>
          <a:p>
            <a:pPr lvl="1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i="1" dirty="0"/>
              <a:t>Go to My Digital Hand and make sure a learning assistant is on duty</a:t>
            </a:r>
          </a:p>
          <a:p>
            <a:pPr lvl="1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i="1" dirty="0"/>
              <a:t>Add yourself to the waitlist</a:t>
            </a:r>
          </a:p>
          <a:p>
            <a:pPr lvl="1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i="1" dirty="0"/>
              <a:t>When it’s your turn, an LA will notify you and give you a Zoom link or room number</a:t>
            </a:r>
          </a:p>
        </p:txBody>
      </p:sp>
    </p:spTree>
    <p:extLst>
      <p:ext uri="{BB962C8B-B14F-4D97-AF65-F5344CB8AC3E}">
        <p14:creationId xmlns:p14="http://schemas.microsoft.com/office/powerpoint/2010/main" val="20990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6E66-D72C-4E60-9F18-5774286E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6"/>
            <a:ext cx="10776857" cy="96293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Today’s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075F-AE24-407D-BEAB-3108267B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312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C00000"/>
                </a:solidFill>
              </a:rPr>
              <a:t>Read Unit 0 on Canvas (the syllabus)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i="1" dirty="0"/>
              <a:t>Install </a:t>
            </a:r>
            <a:r>
              <a:rPr lang="en-US" b="1" i="1" dirty="0"/>
              <a:t>IntelliJ</a:t>
            </a:r>
            <a:r>
              <a:rPr lang="en-US" i="1" dirty="0"/>
              <a:t> and the </a:t>
            </a:r>
            <a:r>
              <a:rPr lang="en-US" b="1" i="1" dirty="0"/>
              <a:t>Java JDK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i="1" dirty="0"/>
              <a:t>Make a UNC student </a:t>
            </a:r>
            <a:r>
              <a:rPr lang="en-US" b="1" i="1" dirty="0" err="1"/>
              <a:t>PollEverywhere</a:t>
            </a:r>
            <a:r>
              <a:rPr lang="en-US" i="1" dirty="0"/>
              <a:t> account if you don't have one ( I guess you do since we used it )</a:t>
            </a:r>
          </a:p>
          <a:p>
            <a:pPr marL="914400">
              <a:spcBef>
                <a:spcPts val="1200"/>
              </a:spcBef>
              <a:buFont typeface="+mj-lt"/>
              <a:buAutoNum type="arabicPeriod"/>
            </a:pPr>
            <a:r>
              <a:rPr lang="en-US" i="1" dirty="0"/>
              <a:t>Complete the </a:t>
            </a:r>
            <a:r>
              <a:rPr lang="en-US" b="1" i="1" dirty="0"/>
              <a:t>honor code agreement </a:t>
            </a:r>
            <a:r>
              <a:rPr lang="en-US" i="1" dirty="0"/>
              <a:t>quiz on Canvas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600" dirty="0">
                <a:solidFill>
                  <a:srgbClr val="C00000"/>
                </a:solidFill>
              </a:rPr>
              <a:t>Sign up for these tools:</a:t>
            </a:r>
          </a:p>
          <a:p>
            <a:pPr marL="914400">
              <a:spcBef>
                <a:spcPts val="1800"/>
              </a:spcBef>
              <a:buFont typeface="+mj-lt"/>
              <a:buAutoNum type="arabicPeriod"/>
            </a:pPr>
            <a:r>
              <a:rPr lang="en-US" b="1" i="1" dirty="0"/>
              <a:t>My Digital Hand</a:t>
            </a:r>
            <a:r>
              <a:rPr lang="en-US" i="1" dirty="0"/>
              <a:t> – see office hours tab on Canvas for code / link.</a:t>
            </a:r>
          </a:p>
          <a:p>
            <a:pPr marL="914400">
              <a:spcBef>
                <a:spcPts val="1800"/>
              </a:spcBef>
              <a:buFont typeface="+mj-lt"/>
              <a:buAutoNum type="arabicPeriod"/>
            </a:pPr>
            <a:r>
              <a:rPr lang="en-US" b="1" i="1" dirty="0"/>
              <a:t>Piazza</a:t>
            </a:r>
            <a:r>
              <a:rPr lang="en-US" i="1" dirty="0"/>
              <a:t> - </a:t>
            </a:r>
            <a:r>
              <a:rPr lang="en-US" i="1" dirty="0">
                <a:hlinkClick r:id="rId2"/>
              </a:rPr>
              <a:t>https://piazza.com/unc/spring2024/comp301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70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724C-7870-4B28-92E7-09AEAFD9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906247"/>
            <a:ext cx="10515600" cy="1054668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It’s going to be a great semester!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0D2CD-5B29-4ECF-8C98-4C712C0635AA}"/>
              </a:ext>
            </a:extLst>
          </p:cNvPr>
          <p:cNvSpPr txBox="1"/>
          <p:nvPr/>
        </p:nvSpPr>
        <p:spPr>
          <a:xfrm>
            <a:off x="2688771" y="3432488"/>
            <a:ext cx="5812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The beginning of a fascinating, challenging, and life-long learning career for you</a:t>
            </a:r>
          </a:p>
        </p:txBody>
      </p:sp>
    </p:spTree>
    <p:extLst>
      <p:ext uri="{BB962C8B-B14F-4D97-AF65-F5344CB8AC3E}">
        <p14:creationId xmlns:p14="http://schemas.microsoft.com/office/powerpoint/2010/main" val="189386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4A7D-F7A5-424C-93FE-BD95E812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science introductory sequence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C7F388-BCDA-4F98-8E15-D52A60B2B137}"/>
              </a:ext>
            </a:extLst>
          </p:cNvPr>
          <p:cNvSpPr/>
          <p:nvPr/>
        </p:nvSpPr>
        <p:spPr>
          <a:xfrm>
            <a:off x="534715" y="2877123"/>
            <a:ext cx="1615735" cy="914401"/>
          </a:xfrm>
          <a:prstGeom prst="roundRect">
            <a:avLst>
              <a:gd name="adj" fmla="val 10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 110</a:t>
            </a:r>
          </a:p>
          <a:p>
            <a:pPr algn="ctr"/>
            <a:r>
              <a:rPr lang="en-US" sz="1600" dirty="0"/>
              <a:t>Intro to Programming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6A7757-AAD5-48D6-AF42-CCE162374FBC}"/>
              </a:ext>
            </a:extLst>
          </p:cNvPr>
          <p:cNvSpPr/>
          <p:nvPr/>
        </p:nvSpPr>
        <p:spPr>
          <a:xfrm>
            <a:off x="5928635" y="2877127"/>
            <a:ext cx="1615735" cy="914401"/>
          </a:xfrm>
          <a:prstGeom prst="roundRect">
            <a:avLst>
              <a:gd name="adj" fmla="val 10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 211</a:t>
            </a:r>
          </a:p>
          <a:p>
            <a:pPr algn="ctr"/>
            <a:r>
              <a:rPr lang="en-US" sz="1600" dirty="0"/>
              <a:t>System Fundamentals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1A3E3E-5559-4385-AE70-641FB1F53683}"/>
              </a:ext>
            </a:extLst>
          </p:cNvPr>
          <p:cNvSpPr/>
          <p:nvPr/>
        </p:nvSpPr>
        <p:spPr>
          <a:xfrm>
            <a:off x="5928634" y="4164482"/>
            <a:ext cx="1615735" cy="914401"/>
          </a:xfrm>
          <a:prstGeom prst="roundRect">
            <a:avLst>
              <a:gd name="adj" fmla="val 108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 301</a:t>
            </a:r>
          </a:p>
          <a:p>
            <a:pPr algn="ctr"/>
            <a:r>
              <a:rPr lang="en-US" sz="1600" dirty="0"/>
              <a:t>Foundations of Programming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53031F-2AD6-4123-8A0D-80F475F5675F}"/>
              </a:ext>
            </a:extLst>
          </p:cNvPr>
          <p:cNvSpPr/>
          <p:nvPr/>
        </p:nvSpPr>
        <p:spPr>
          <a:xfrm>
            <a:off x="8084978" y="2877126"/>
            <a:ext cx="1615735" cy="914401"/>
          </a:xfrm>
          <a:prstGeom prst="roundRect">
            <a:avLst>
              <a:gd name="adj" fmla="val 10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 311</a:t>
            </a:r>
          </a:p>
          <a:p>
            <a:pPr algn="ctr"/>
            <a:r>
              <a:rPr lang="en-US" sz="1600" dirty="0"/>
              <a:t>Computer Organization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0C43EC-65A3-4D61-9A5B-CCFCD8B50936}"/>
              </a:ext>
            </a:extLst>
          </p:cNvPr>
          <p:cNvSpPr/>
          <p:nvPr/>
        </p:nvSpPr>
        <p:spPr>
          <a:xfrm>
            <a:off x="3231675" y="2877123"/>
            <a:ext cx="1615735" cy="914401"/>
          </a:xfrm>
          <a:prstGeom prst="roundRect">
            <a:avLst>
              <a:gd name="adj" fmla="val 10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 210</a:t>
            </a:r>
          </a:p>
          <a:p>
            <a:pPr algn="ctr"/>
            <a:r>
              <a:rPr lang="en-US" sz="1600" dirty="0"/>
              <a:t>Data Structures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C1F76E-E5B6-49D2-831B-7D76BC7E5619}"/>
              </a:ext>
            </a:extLst>
          </p:cNvPr>
          <p:cNvSpPr/>
          <p:nvPr/>
        </p:nvSpPr>
        <p:spPr>
          <a:xfrm>
            <a:off x="3231675" y="4164483"/>
            <a:ext cx="1615735" cy="914401"/>
          </a:xfrm>
          <a:prstGeom prst="roundRect">
            <a:avLst>
              <a:gd name="adj" fmla="val 10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 283</a:t>
            </a:r>
          </a:p>
          <a:p>
            <a:pPr algn="ctr"/>
            <a:r>
              <a:rPr lang="en-US" sz="1600" dirty="0"/>
              <a:t>Discrete Structures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F016F1-D7E8-45D6-870C-C16428930B9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7544370" y="3334327"/>
            <a:ext cx="54060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053912-FFDF-4B49-BBB9-086E3D98F667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>
          <a:xfrm>
            <a:off x="4847410" y="3334324"/>
            <a:ext cx="1081225" cy="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D41D5E-1EA2-4157-84F5-BD048BAA24BD}"/>
              </a:ext>
            </a:extLst>
          </p:cNvPr>
          <p:cNvCxnSpPr>
            <a:cxnSpLocks/>
          </p:cNvCxnSpPr>
          <p:nvPr/>
        </p:nvCxnSpPr>
        <p:spPr>
          <a:xfrm flipV="1">
            <a:off x="2150450" y="3334322"/>
            <a:ext cx="1081225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64D461-10F8-4410-8478-B77772C0588C}"/>
              </a:ext>
            </a:extLst>
          </p:cNvPr>
          <p:cNvCxnSpPr>
            <a:cxnSpLocks/>
          </p:cNvCxnSpPr>
          <p:nvPr/>
        </p:nvCxnSpPr>
        <p:spPr>
          <a:xfrm flipV="1">
            <a:off x="4847410" y="4669883"/>
            <a:ext cx="1081225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A1BFDC-CCDD-44A3-87C1-F2D4FFC988E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847410" y="3334324"/>
            <a:ext cx="1081223" cy="90315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9C68C3-A650-42B7-9AC5-6E7B816E0BB6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847410" y="3751452"/>
            <a:ext cx="1081223" cy="87023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E8FF98E-F09F-4D0B-90B8-181A1183B988}"/>
              </a:ext>
            </a:extLst>
          </p:cNvPr>
          <p:cNvSpPr/>
          <p:nvPr/>
        </p:nvSpPr>
        <p:spPr>
          <a:xfrm>
            <a:off x="534715" y="4172650"/>
            <a:ext cx="1615735" cy="914401"/>
          </a:xfrm>
          <a:prstGeom prst="roundRect">
            <a:avLst>
              <a:gd name="adj" fmla="val 108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MATH 231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Calculus I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9CF7944-BDD9-4923-A372-A910483C4048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2150450" y="3728194"/>
            <a:ext cx="1081224" cy="901657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7E9377-DC64-4D54-8E84-64CB480D1FDD}"/>
              </a:ext>
            </a:extLst>
          </p:cNvPr>
          <p:cNvCxnSpPr>
            <a:cxnSpLocks/>
          </p:cNvCxnSpPr>
          <p:nvPr/>
        </p:nvCxnSpPr>
        <p:spPr>
          <a:xfrm flipV="1">
            <a:off x="2150449" y="4642592"/>
            <a:ext cx="1081225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6BCF77-5541-4CF7-B4D7-06349ECCEE3D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4039543" y="3791524"/>
            <a:ext cx="0" cy="37295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9D8CB3D-7152-476F-82BF-718D31C0BC3F}"/>
              </a:ext>
            </a:extLst>
          </p:cNvPr>
          <p:cNvSpPr/>
          <p:nvPr/>
        </p:nvSpPr>
        <p:spPr>
          <a:xfrm>
            <a:off x="318659" y="6246048"/>
            <a:ext cx="1155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2"/>
              </a:rPr>
              <a:t>https://cs.unc.edu/undergraduate/</a:t>
            </a:r>
            <a:endParaRPr lang="en-US" sz="20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A3CFC2C-5674-487E-AE94-D41BD99D3401}"/>
              </a:ext>
            </a:extLst>
          </p:cNvPr>
          <p:cNvGrpSpPr/>
          <p:nvPr/>
        </p:nvGrpSpPr>
        <p:grpSpPr>
          <a:xfrm>
            <a:off x="0" y="2019928"/>
            <a:ext cx="12191996" cy="3457236"/>
            <a:chOff x="0" y="1946037"/>
            <a:chExt cx="12191996" cy="345723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1A48B27-D6AE-427A-B206-8B80F491F71D}"/>
                </a:ext>
              </a:extLst>
            </p:cNvPr>
            <p:cNvGrpSpPr/>
            <p:nvPr/>
          </p:nvGrpSpPr>
          <p:grpSpPr>
            <a:xfrm>
              <a:off x="0" y="2023033"/>
              <a:ext cx="9965541" cy="316479"/>
              <a:chOff x="662709" y="1699208"/>
              <a:chExt cx="9878235" cy="31647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0B102D8-2AA1-422F-B6F9-FAB0171CF0EA}"/>
                  </a:ext>
                </a:extLst>
              </p:cNvPr>
              <p:cNvSpPr/>
              <p:nvPr/>
            </p:nvSpPr>
            <p:spPr>
              <a:xfrm>
                <a:off x="662709" y="1699208"/>
                <a:ext cx="5395726" cy="3140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Freshman year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B153F-71DA-4784-BEED-5A2BDA19CE5B}"/>
                  </a:ext>
                </a:extLst>
              </p:cNvPr>
              <p:cNvSpPr/>
              <p:nvPr/>
            </p:nvSpPr>
            <p:spPr>
              <a:xfrm>
                <a:off x="6058456" y="1701668"/>
                <a:ext cx="4482488" cy="3140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Sophomore year</a:t>
                </a: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0A1D33-4DB8-4BF5-8995-CCE02BC08768}"/>
                </a:ext>
              </a:extLst>
            </p:cNvPr>
            <p:cNvSpPr/>
            <p:nvPr/>
          </p:nvSpPr>
          <p:spPr>
            <a:xfrm>
              <a:off x="9965556" y="2019937"/>
              <a:ext cx="2226440" cy="3140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Junior/senior year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5494E6F-8580-4EED-9DAB-0D6E1C8E30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5556" y="1946037"/>
              <a:ext cx="2" cy="345723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C76513B-1811-4B82-9299-581C336C5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3436" y="1946037"/>
              <a:ext cx="2" cy="345723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1AC2616-C0E4-4652-AD3F-BEE166473683}"/>
              </a:ext>
            </a:extLst>
          </p:cNvPr>
          <p:cNvSpPr/>
          <p:nvPr/>
        </p:nvSpPr>
        <p:spPr>
          <a:xfrm>
            <a:off x="10283177" y="2880825"/>
            <a:ext cx="1304632" cy="2209928"/>
          </a:xfrm>
          <a:prstGeom prst="roundRect">
            <a:avLst>
              <a:gd name="adj" fmla="val 7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 Electives</a:t>
            </a:r>
            <a:endParaRPr lang="en-US" sz="1600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F0B0D5A-FCDE-4615-BCBB-912EBD1E4B48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700713" y="3334327"/>
            <a:ext cx="59029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353CFD8-E5A1-4737-91FB-8B2BFE036E2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544369" y="4617988"/>
            <a:ext cx="2738808" cy="369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21FA-86E0-4194-9ADD-5A136D4C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496"/>
            <a:ext cx="9895114" cy="774041"/>
          </a:xfrm>
        </p:spPr>
        <p:txBody>
          <a:bodyPr anchor="t"/>
          <a:lstStyle/>
          <a:p>
            <a:r>
              <a:rPr lang="en-US" b="1" dirty="0">
                <a:solidFill>
                  <a:srgbClr val="0070C0"/>
                </a:solidFill>
              </a:rPr>
              <a:t>COMP 301 is an applications course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7B27AF-D8A0-4F21-8304-42FA316D5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879235"/>
              </p:ext>
            </p:extLst>
          </p:nvPr>
        </p:nvGraphicFramePr>
        <p:xfrm>
          <a:off x="838200" y="18188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36EB485-A59B-4351-BB06-68D1B47FE48A}"/>
              </a:ext>
            </a:extLst>
          </p:cNvPr>
          <p:cNvGrpSpPr/>
          <p:nvPr/>
        </p:nvGrpSpPr>
        <p:grpSpPr>
          <a:xfrm>
            <a:off x="710303" y="3343578"/>
            <a:ext cx="3121469" cy="2542012"/>
            <a:chOff x="1507161" y="4207461"/>
            <a:chExt cx="2269432" cy="1777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DB53E9-F2C4-4970-A87A-908713FDC9A1}"/>
                </a:ext>
              </a:extLst>
            </p:cNvPr>
            <p:cNvSpPr/>
            <p:nvPr/>
          </p:nvSpPr>
          <p:spPr>
            <a:xfrm>
              <a:off x="1507161" y="5416203"/>
              <a:ext cx="673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202122"/>
                  </a:solidFill>
                  <a:latin typeface="Nimbus Roman No9 L"/>
                </a:rPr>
                <a:t>O</a:t>
              </a:r>
              <a:r>
                <a:rPr lang="en-US" dirty="0">
                  <a:solidFill>
                    <a:srgbClr val="202122"/>
                  </a:solidFill>
                  <a:latin typeface="Nimbus Roman No9 L"/>
                </a:rPr>
                <a:t>(</a:t>
              </a:r>
              <a:r>
                <a:rPr lang="en-US" i="1" dirty="0">
                  <a:solidFill>
                    <a:srgbClr val="202122"/>
                  </a:solidFill>
                  <a:latin typeface="Nimbus Roman No9 L"/>
                </a:rPr>
                <a:t>n</a:t>
              </a:r>
              <a:r>
                <a:rPr lang="en-US" baseline="30000" dirty="0">
                  <a:solidFill>
                    <a:srgbClr val="202122"/>
                  </a:solidFill>
                  <a:latin typeface="Nimbus Roman No9 L"/>
                </a:rPr>
                <a:t>2</a:t>
              </a:r>
              <a:r>
                <a:rPr lang="en-US" dirty="0">
                  <a:solidFill>
                    <a:srgbClr val="202122"/>
                  </a:solidFill>
                  <a:latin typeface="Nimbus Roman No9 L"/>
                </a:rPr>
                <a:t>)</a:t>
              </a:r>
              <a:endParaRPr lang="en-US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A39C48C-BF4F-4940-93E8-217B2D4F6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882" y="4207461"/>
              <a:ext cx="1454820" cy="828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EF0A957-A4DA-4AFC-842E-B49C46F27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007" y="5112131"/>
              <a:ext cx="1492586" cy="87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A16CA469-92D0-43D7-87D8-F6A75389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341" y="3834256"/>
            <a:ext cx="1583802" cy="23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0CBB9E8-75CC-490C-BCEA-E310170D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31" y="5511868"/>
            <a:ext cx="1349076" cy="6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B56274E-E701-428E-AA39-785FD7DE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89796" l="9167" r="90000">
                        <a14:foregroundMark x1="90833" y1="29592" x2="90833" y2="29592"/>
                        <a14:foregroundMark x1="9167" y1="67347" x2="9167" y2="67347"/>
                        <a14:foregroundMark x1="22500" y1="74490" x2="22500" y2="74490"/>
                        <a14:foregroundMark x1="32500" y1="77551" x2="32500" y2="77551"/>
                        <a14:foregroundMark x1="47500" y1="81633" x2="47500" y2="8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47" y="3994518"/>
            <a:ext cx="1263009" cy="10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F962D20-92E9-4706-A3AB-DE3D2F5E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86" y="1233120"/>
            <a:ext cx="118371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0714090-F749-4932-AA54-A9EDC4F2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88" y="1442747"/>
            <a:ext cx="983859" cy="13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0E70322-C923-4FC6-9FBF-CEEB8414A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5" r="67199"/>
          <a:stretch/>
        </p:blipFill>
        <p:spPr bwMode="auto">
          <a:xfrm>
            <a:off x="1636775" y="1341515"/>
            <a:ext cx="1452800" cy="15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E53C9D1-DBE3-4653-B721-B4B75678E822}"/>
              </a:ext>
            </a:extLst>
          </p:cNvPr>
          <p:cNvGrpSpPr/>
          <p:nvPr/>
        </p:nvGrpSpPr>
        <p:grpSpPr>
          <a:xfrm>
            <a:off x="6848765" y="2872212"/>
            <a:ext cx="3590859" cy="523220"/>
            <a:chOff x="7001165" y="3018103"/>
            <a:chExt cx="3590859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0D5202B-286A-4C59-B80A-86D9B23E0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1165" y="3271428"/>
              <a:ext cx="1678578" cy="8649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03FD1D-AB50-47B8-9747-35331DD9A1F9}"/>
                </a:ext>
              </a:extLst>
            </p:cNvPr>
            <p:cNvSpPr txBox="1"/>
            <p:nvPr/>
          </p:nvSpPr>
          <p:spPr>
            <a:xfrm>
              <a:off x="8807640" y="3018103"/>
              <a:ext cx="1784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COMP 301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24" y="1337116"/>
            <a:ext cx="1285771" cy="14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21FA-86E0-4194-9ADD-5A136D4C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829"/>
            <a:ext cx="10515600" cy="794657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4472C4"/>
                </a:solidFill>
                <a:latin typeface="Bahnschrift SemiBold" panose="020B0502040204020203" pitchFamily="34" charset="0"/>
              </a:rPr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61D24-835D-457A-93F7-FB62CF41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690688"/>
            <a:ext cx="10395856" cy="371951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i="1" dirty="0"/>
              <a:t>In COMP 301 you will learn how to use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</a:t>
            </a:r>
            <a:r>
              <a:rPr lang="en-US" sz="3600" b="1" dirty="0">
                <a:solidFill>
                  <a:srgbClr val="C00000"/>
                </a:solidFill>
              </a:rPr>
              <a:t> tools, </a:t>
            </a:r>
            <a:r>
              <a:rPr lang="en-US" sz="3600" dirty="0"/>
              <a:t>the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terminology,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and the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approach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that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software engineers </a:t>
            </a:r>
            <a:r>
              <a:rPr lang="en-US" sz="3600" dirty="0"/>
              <a:t>use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to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build large applications</a:t>
            </a:r>
            <a:r>
              <a:rPr lang="en-US" sz="3600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in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Java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23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21FA-86E0-4194-9ADD-5A136D4C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You Will Use These</a:t>
            </a:r>
            <a:br>
              <a:rPr lang="en-US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Industry-Grade Tools in COMP 301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5F69CA-3761-4915-901A-BC360D187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9586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71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9E9C-283F-4125-BD8B-7E4BB49D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08165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A Principled Approach to Software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A4956-3300-4644-BC7D-B5C902A5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114" y="1556657"/>
            <a:ext cx="8656865" cy="39950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When writing code for a large application, figuring out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 to do it</a:t>
            </a:r>
            <a:r>
              <a:rPr lang="en-US" b="1" dirty="0"/>
              <a:t> </a:t>
            </a:r>
            <a:r>
              <a:rPr lang="en-US" dirty="0"/>
              <a:t>is the </a:t>
            </a:r>
            <a:r>
              <a:rPr lang="en-US" b="1" dirty="0">
                <a:solidFill>
                  <a:srgbClr val="C00000"/>
                </a:solidFill>
              </a:rPr>
              <a:t>easy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part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Figuring out how to do it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 an organized, modular, clear way </a:t>
            </a:r>
            <a:r>
              <a:rPr lang="en-US" dirty="0"/>
              <a:t>is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challenge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Things that help: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dirty="0"/>
              <a:t>Separating code into objects (Module 1)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dirty="0"/>
              <a:t>A robust testing pipeline (Module 2)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dirty="0"/>
              <a:t>Following well-known design patterns (Module 3)</a:t>
            </a:r>
          </a:p>
        </p:txBody>
      </p:sp>
    </p:spTree>
    <p:extLst>
      <p:ext uri="{BB962C8B-B14F-4D97-AF65-F5344CB8AC3E}">
        <p14:creationId xmlns:p14="http://schemas.microsoft.com/office/powerpoint/2010/main" val="41532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D7B8-C091-40DF-B376-38BB95D4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Course Structure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2828B6-9CA2-42A3-9030-2B22A2782A58}"/>
              </a:ext>
            </a:extLst>
          </p:cNvPr>
          <p:cNvSpPr/>
          <p:nvPr/>
        </p:nvSpPr>
        <p:spPr>
          <a:xfrm>
            <a:off x="985161" y="1625372"/>
            <a:ext cx="3276601" cy="1058785"/>
          </a:xfrm>
          <a:prstGeom prst="roundRect">
            <a:avLst>
              <a:gd name="adj" fmla="val 13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Module 0: Getting started</a:t>
            </a:r>
          </a:p>
          <a:p>
            <a:r>
              <a:rPr lang="en-US" sz="1600" dirty="0"/>
              <a:t>2 classes</a:t>
            </a:r>
            <a:endParaRPr lang="en-US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A5423F-4DC8-4AA6-B963-0842416F6555}"/>
              </a:ext>
            </a:extLst>
          </p:cNvPr>
          <p:cNvSpPr/>
          <p:nvPr/>
        </p:nvSpPr>
        <p:spPr>
          <a:xfrm>
            <a:off x="985159" y="2797629"/>
            <a:ext cx="3276601" cy="1798999"/>
          </a:xfrm>
          <a:prstGeom prst="roundRect">
            <a:avLst>
              <a:gd name="adj" fmla="val 6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Module 1: Object-oriented programming</a:t>
            </a:r>
          </a:p>
          <a:p>
            <a:r>
              <a:rPr lang="en-US" sz="1600" dirty="0"/>
              <a:t>8 classes</a:t>
            </a:r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6FE120-3372-4744-9BC6-93B9071388F9}"/>
              </a:ext>
            </a:extLst>
          </p:cNvPr>
          <p:cNvSpPr/>
          <p:nvPr/>
        </p:nvSpPr>
        <p:spPr>
          <a:xfrm>
            <a:off x="4457701" y="1629462"/>
            <a:ext cx="3276601" cy="1371600"/>
          </a:xfrm>
          <a:prstGeom prst="roundRect">
            <a:avLst>
              <a:gd name="adj" fmla="val 8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Module 2: Errors and testing</a:t>
            </a:r>
          </a:p>
          <a:p>
            <a:r>
              <a:rPr lang="en-US" sz="1600" dirty="0"/>
              <a:t>3 classes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30F793-482A-4629-95E6-A70B20F24616}"/>
              </a:ext>
            </a:extLst>
          </p:cNvPr>
          <p:cNvSpPr/>
          <p:nvPr/>
        </p:nvSpPr>
        <p:spPr>
          <a:xfrm>
            <a:off x="4457698" y="3115704"/>
            <a:ext cx="3276601" cy="1480924"/>
          </a:xfrm>
          <a:prstGeom prst="roundRect">
            <a:avLst>
              <a:gd name="adj" fmla="val 6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Module 3: Design patterns</a:t>
            </a:r>
          </a:p>
          <a:p>
            <a:r>
              <a:rPr lang="en-US" sz="1600" dirty="0"/>
              <a:t>6 classes</a:t>
            </a:r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4A72DA-F840-4A21-8F01-BEF786EF515B}"/>
              </a:ext>
            </a:extLst>
          </p:cNvPr>
          <p:cNvSpPr/>
          <p:nvPr/>
        </p:nvSpPr>
        <p:spPr>
          <a:xfrm>
            <a:off x="7930241" y="1629462"/>
            <a:ext cx="3276601" cy="2499914"/>
          </a:xfrm>
          <a:prstGeom prst="roundRect">
            <a:avLst>
              <a:gd name="adj" fmla="val 6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Module 4: User interfaces and asynchronous programming</a:t>
            </a:r>
          </a:p>
          <a:p>
            <a:r>
              <a:rPr lang="en-US" sz="1600" dirty="0"/>
              <a:t>6 classes</a:t>
            </a:r>
            <a:endParaRPr lang="en-US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91E6BF-EF37-4A17-A3D1-F12D199BEFB2}"/>
              </a:ext>
            </a:extLst>
          </p:cNvPr>
          <p:cNvSpPr/>
          <p:nvPr/>
        </p:nvSpPr>
        <p:spPr>
          <a:xfrm>
            <a:off x="985159" y="4710099"/>
            <a:ext cx="3276601" cy="464966"/>
          </a:xfrm>
          <a:prstGeom prst="roundRect">
            <a:avLst>
              <a:gd name="adj" fmla="val 313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Midterm Exam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C7EF0B-9DC9-4EE4-8AB8-DF0762766E7F}"/>
              </a:ext>
            </a:extLst>
          </p:cNvPr>
          <p:cNvSpPr/>
          <p:nvPr/>
        </p:nvSpPr>
        <p:spPr>
          <a:xfrm>
            <a:off x="4457697" y="4696519"/>
            <a:ext cx="3276601" cy="477615"/>
          </a:xfrm>
          <a:prstGeom prst="roundRect">
            <a:avLst>
              <a:gd name="adj" fmla="val 333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Midterm Exam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4EA08B-EE63-4F04-B573-05988DEE70CF}"/>
              </a:ext>
            </a:extLst>
          </p:cNvPr>
          <p:cNvSpPr/>
          <p:nvPr/>
        </p:nvSpPr>
        <p:spPr>
          <a:xfrm>
            <a:off x="7930235" y="4706883"/>
            <a:ext cx="3276601" cy="467251"/>
          </a:xfrm>
          <a:prstGeom prst="roundRect">
            <a:avLst>
              <a:gd name="adj" fmla="val 320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Final Exam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22433-6904-4AAC-9E83-C1F1E6EB5173}"/>
              </a:ext>
            </a:extLst>
          </p:cNvPr>
          <p:cNvSpPr txBox="1"/>
          <p:nvPr/>
        </p:nvSpPr>
        <p:spPr>
          <a:xfrm>
            <a:off x="2424424" y="5751641"/>
            <a:ext cx="7238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See full schedule complete with dates on Canvas</a:t>
            </a:r>
          </a:p>
        </p:txBody>
      </p:sp>
    </p:spTree>
    <p:extLst>
      <p:ext uri="{BB962C8B-B14F-4D97-AF65-F5344CB8AC3E}">
        <p14:creationId xmlns:p14="http://schemas.microsoft.com/office/powerpoint/2010/main" val="32724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B338-1BB5-4D7B-BF2B-49A5477B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452211"/>
            <a:ext cx="6128657" cy="94116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No Course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0DC2-7520-4CE0-91C2-E43A9FB6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0" y="1480457"/>
            <a:ext cx="7122234" cy="469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There is no required course textbook</a:t>
            </a:r>
          </a:p>
          <a:p>
            <a:pPr marL="457200" lvl="1" indent="0">
              <a:buNone/>
            </a:pPr>
            <a:r>
              <a:rPr lang="en-US" i="1" dirty="0"/>
              <a:t>All resources and readings will be posted to the course web site</a:t>
            </a:r>
          </a:p>
          <a:p>
            <a:pPr marL="0" indent="0">
              <a:buNone/>
            </a:pPr>
            <a:r>
              <a:rPr lang="en-US" sz="2400" dirty="0"/>
              <a:t>Recommended reads for those interested in software engineering: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Design Patterns: Elements of Reusable Object-Oriented Software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685800" lvl="2" indent="0">
              <a:buNone/>
            </a:pPr>
            <a:r>
              <a:rPr lang="en-US" dirty="0"/>
              <a:t>by Erich Gamma, Richard Helm, Ralph Johnson, and John </a:t>
            </a:r>
            <a:r>
              <a:rPr lang="en-US" dirty="0" err="1"/>
              <a:t>Vlissides</a:t>
            </a:r>
            <a:endParaRPr lang="en-US" dirty="0"/>
          </a:p>
          <a:p>
            <a:pPr marL="457200" lvl="1" indent="0">
              <a:buNone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The Mythical Man-Month: Essays on Software Engineering</a:t>
            </a:r>
          </a:p>
          <a:p>
            <a:pPr marL="685800" lvl="2" indent="0">
              <a:buNone/>
            </a:pPr>
            <a:r>
              <a:rPr lang="en-US" dirty="0"/>
              <a:t>by (our very own) Fred Brooks</a:t>
            </a:r>
          </a:p>
        </p:txBody>
      </p:sp>
      <p:pic>
        <p:nvPicPr>
          <p:cNvPr id="1026" name="Picture 2" descr="Design Patterns: Elements of Reusable Object-Oriented Software: Erich  Gamma, Richard Helm, Ralph Johnson, John Vlissides, Grady Booch:  8601419047741: Amazon.com: Books">
            <a:extLst>
              <a:ext uri="{FF2B5EF4-FFF2-40B4-BE49-F238E27FC236}">
                <a16:creationId xmlns:a16="http://schemas.microsoft.com/office/drawing/2014/main" id="{F042DB78-691B-4A07-83DD-1CC303E9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593">
            <a:off x="7860969" y="638863"/>
            <a:ext cx="2346861" cy="29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thical Man-Month, The: Essays on Software Engineering, Anniversary  Edition: Brooks Jr., Frederick: 8580001065793: Amazon.com: Books">
            <a:extLst>
              <a:ext uri="{FF2B5EF4-FFF2-40B4-BE49-F238E27FC236}">
                <a16:creationId xmlns:a16="http://schemas.microsoft.com/office/drawing/2014/main" id="{CDB507CA-AD25-4C5B-8534-8508F43D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98">
            <a:off x="9457951" y="3000057"/>
            <a:ext cx="2005694" cy="29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7355</TotalTime>
  <Words>1295</Words>
  <Application>Microsoft Office PowerPoint</Application>
  <PresentationFormat>Widescreen</PresentationFormat>
  <Paragraphs>240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Bahnschrift Light SemiCondensed</vt:lpstr>
      <vt:lpstr>Bahnschrift SemiBold</vt:lpstr>
      <vt:lpstr>Calibri</vt:lpstr>
      <vt:lpstr>Calibri Light</vt:lpstr>
      <vt:lpstr>Comic Sans MS</vt:lpstr>
      <vt:lpstr>Nimbus Roman No9 L</vt:lpstr>
      <vt:lpstr>Wingdings</vt:lpstr>
      <vt:lpstr>Office Theme</vt:lpstr>
      <vt:lpstr>COMP 301 Foundations of Programming</vt:lpstr>
      <vt:lpstr>Overview of COMP 301</vt:lpstr>
      <vt:lpstr>Computer science introductory sequence</vt:lpstr>
      <vt:lpstr>COMP 301 is an applications course</vt:lpstr>
      <vt:lpstr>Course objectives</vt:lpstr>
      <vt:lpstr>You Will Use These Industry-Grade Tools in COMP 301</vt:lpstr>
      <vt:lpstr>A Principled Approach to Software Engineering</vt:lpstr>
      <vt:lpstr>Course Structure</vt:lpstr>
      <vt:lpstr>No Course Textbook</vt:lpstr>
      <vt:lpstr>Course grade breakdown</vt:lpstr>
      <vt:lpstr>9 Programming Assignments (45%)</vt:lpstr>
      <vt:lpstr>Programming assignment workflow</vt:lpstr>
      <vt:lpstr>2 Midterm Exams (32%, 16% each)</vt:lpstr>
      <vt:lpstr>1 Final Exam (21%)</vt:lpstr>
      <vt:lpstr>Attendance and participation</vt:lpstr>
      <vt:lpstr>Hello World, I’m Dave Stotts</vt:lpstr>
      <vt:lpstr>Today’s Attendance</vt:lpstr>
      <vt:lpstr>Honor Code Policy</vt:lpstr>
      <vt:lpstr>Honor code policy</vt:lpstr>
      <vt:lpstr>Where to go for help</vt:lpstr>
      <vt:lpstr>Office hours</vt:lpstr>
      <vt:lpstr>Today’s Homework</vt:lpstr>
      <vt:lpstr>It’s going to be a great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u00 Syllabus | COMP 301</dc:title>
  <dc:creator>Aaron Smith</dc:creator>
  <cp:lastModifiedBy>David Stotts</cp:lastModifiedBy>
  <cp:revision>125</cp:revision>
  <cp:lastPrinted>2023-08-22T11:03:27Z</cp:lastPrinted>
  <dcterms:created xsi:type="dcterms:W3CDTF">2020-02-08T19:31:56Z</dcterms:created>
  <dcterms:modified xsi:type="dcterms:W3CDTF">2024-01-11T17:47:47Z</dcterms:modified>
</cp:coreProperties>
</file>