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06" r:id="rId3"/>
    <p:sldId id="307" r:id="rId4"/>
    <p:sldId id="350" r:id="rId5"/>
    <p:sldId id="317" r:id="rId6"/>
    <p:sldId id="391" r:id="rId7"/>
    <p:sldId id="392" r:id="rId8"/>
    <p:sldId id="308" r:id="rId9"/>
    <p:sldId id="330" r:id="rId10"/>
    <p:sldId id="328" r:id="rId11"/>
    <p:sldId id="325" r:id="rId12"/>
    <p:sldId id="318" r:id="rId13"/>
    <p:sldId id="314" r:id="rId14"/>
    <p:sldId id="331" r:id="rId15"/>
    <p:sldId id="321" r:id="rId16"/>
    <p:sldId id="326" r:id="rId17"/>
    <p:sldId id="309" r:id="rId18"/>
    <p:sldId id="327" r:id="rId19"/>
    <p:sldId id="399" r:id="rId20"/>
    <p:sldId id="322" r:id="rId21"/>
    <p:sldId id="332" r:id="rId22"/>
    <p:sldId id="334" r:id="rId23"/>
    <p:sldId id="400" r:id="rId24"/>
    <p:sldId id="341" r:id="rId25"/>
    <p:sldId id="337" r:id="rId26"/>
    <p:sldId id="340" r:id="rId27"/>
    <p:sldId id="338" r:id="rId28"/>
    <p:sldId id="339" r:id="rId29"/>
    <p:sldId id="316" r:id="rId30"/>
    <p:sldId id="311" r:id="rId31"/>
    <p:sldId id="312" r:id="rId32"/>
    <p:sldId id="261" r:id="rId33"/>
    <p:sldId id="345" r:id="rId34"/>
    <p:sldId id="342" r:id="rId35"/>
    <p:sldId id="343" r:id="rId36"/>
    <p:sldId id="344" r:id="rId37"/>
    <p:sldId id="347" r:id="rId38"/>
    <p:sldId id="351" r:id="rId39"/>
    <p:sldId id="355" r:id="rId40"/>
    <p:sldId id="356" r:id="rId41"/>
    <p:sldId id="352" r:id="rId42"/>
    <p:sldId id="367" r:id="rId43"/>
    <p:sldId id="357" r:id="rId44"/>
    <p:sldId id="379" r:id="rId45"/>
    <p:sldId id="380" r:id="rId46"/>
    <p:sldId id="368" r:id="rId47"/>
    <p:sldId id="394" r:id="rId48"/>
    <p:sldId id="395" r:id="rId49"/>
    <p:sldId id="374" r:id="rId50"/>
    <p:sldId id="372" r:id="rId51"/>
    <p:sldId id="375" r:id="rId52"/>
    <p:sldId id="386" r:id="rId53"/>
    <p:sldId id="387" r:id="rId54"/>
    <p:sldId id="388" r:id="rId55"/>
    <p:sldId id="389" r:id="rId56"/>
    <p:sldId id="390" r:id="rId57"/>
    <p:sldId id="396" r:id="rId58"/>
    <p:sldId id="397" r:id="rId59"/>
    <p:sldId id="265" r:id="rId60"/>
    <p:sldId id="287" r:id="rId61"/>
    <p:sldId id="288" r:id="rId62"/>
    <p:sldId id="289" r:id="rId63"/>
    <p:sldId id="398" r:id="rId64"/>
    <p:sldId id="291" r:id="rId65"/>
    <p:sldId id="39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BD0C15"/>
    <a:srgbClr val="2B2B2B"/>
    <a:srgbClr val="3C3F41"/>
    <a:srgbClr val="4B4B4B"/>
    <a:srgbClr val="FF8F8F"/>
    <a:srgbClr val="404040"/>
    <a:srgbClr val="FFAFAF"/>
    <a:srgbClr val="9B9B9B"/>
    <a:srgbClr val="27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7" autoAdjust="0"/>
    <p:restoredTop sz="85850" autoAdjust="0"/>
  </p:normalViewPr>
  <p:slideViewPr>
    <p:cSldViewPr snapToGrid="0">
      <p:cViewPr varScale="1">
        <p:scale>
          <a:sx n="94" d="100"/>
          <a:sy n="94" d="100"/>
        </p:scale>
        <p:origin x="1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FB8EC-F3F6-4C15-A0E7-BA6997E968A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0BC710-2BF4-46B6-BEFF-EDC12E385986}">
      <dgm:prSet phldrT="[Text]"/>
      <dgm:spPr/>
      <dgm:t>
        <a:bodyPr/>
        <a:lstStyle/>
        <a:p>
          <a:r>
            <a:rPr lang="en-US" dirty="0"/>
            <a:t>Java</a:t>
          </a:r>
        </a:p>
      </dgm:t>
    </dgm:pt>
    <dgm:pt modelId="{2518BB25-3E7E-499C-93EF-18240144CC9B}" type="parTrans" cxnId="{3E6295FC-804A-405B-B435-A1A525B7CE49}">
      <dgm:prSet/>
      <dgm:spPr/>
      <dgm:t>
        <a:bodyPr/>
        <a:lstStyle/>
        <a:p>
          <a:endParaRPr lang="en-US"/>
        </a:p>
      </dgm:t>
    </dgm:pt>
    <dgm:pt modelId="{26C27851-AA68-4721-AC00-1002C96E0DFD}" type="sibTrans" cxnId="{3E6295FC-804A-405B-B435-A1A525B7CE49}">
      <dgm:prSet/>
      <dgm:spPr/>
      <dgm:t>
        <a:bodyPr/>
        <a:lstStyle/>
        <a:p>
          <a:endParaRPr lang="en-US"/>
        </a:p>
      </dgm:t>
    </dgm:pt>
    <dgm:pt modelId="{6A93BAA7-7580-4BF2-9379-7E4017EC2A33}">
      <dgm:prSet phldrT="[Text]"/>
      <dgm:spPr/>
      <dgm:t>
        <a:bodyPr/>
        <a:lstStyle/>
        <a:p>
          <a:r>
            <a:rPr lang="en-US" dirty="0"/>
            <a:t>Ant</a:t>
          </a:r>
        </a:p>
      </dgm:t>
    </dgm:pt>
    <dgm:pt modelId="{F1C2F090-CA3C-46C9-A1E8-AA0524B839BE}" type="parTrans" cxnId="{EF375A62-E083-47A6-AB9F-71533B2F4800}">
      <dgm:prSet/>
      <dgm:spPr/>
      <dgm:t>
        <a:bodyPr/>
        <a:lstStyle/>
        <a:p>
          <a:endParaRPr lang="en-US"/>
        </a:p>
      </dgm:t>
    </dgm:pt>
    <dgm:pt modelId="{641CAEC1-01C9-4162-85CB-5751127297BA}" type="sibTrans" cxnId="{EF375A62-E083-47A6-AB9F-71533B2F4800}">
      <dgm:prSet/>
      <dgm:spPr/>
      <dgm:t>
        <a:bodyPr/>
        <a:lstStyle/>
        <a:p>
          <a:endParaRPr lang="en-US"/>
        </a:p>
      </dgm:t>
    </dgm:pt>
    <dgm:pt modelId="{8C906A7C-C350-4217-A1D6-335F63AE7542}">
      <dgm:prSet phldrT="[Text]"/>
      <dgm:spPr/>
      <dgm:t>
        <a:bodyPr/>
        <a:lstStyle/>
        <a:p>
          <a:r>
            <a:rPr lang="en-US" dirty="0"/>
            <a:t>Gradle</a:t>
          </a:r>
        </a:p>
      </dgm:t>
    </dgm:pt>
    <dgm:pt modelId="{A740A088-557E-43B1-A42E-0DEAAE2C6ED0}" type="parTrans" cxnId="{564DBBA1-6A6C-4C79-A2C0-F650E2388FD7}">
      <dgm:prSet/>
      <dgm:spPr/>
      <dgm:t>
        <a:bodyPr/>
        <a:lstStyle/>
        <a:p>
          <a:endParaRPr lang="en-US"/>
        </a:p>
      </dgm:t>
    </dgm:pt>
    <dgm:pt modelId="{ABA27A65-76BE-48CB-B9E2-993F0C1C425E}" type="sibTrans" cxnId="{564DBBA1-6A6C-4C79-A2C0-F650E2388FD7}">
      <dgm:prSet/>
      <dgm:spPr/>
      <dgm:t>
        <a:bodyPr/>
        <a:lstStyle/>
        <a:p>
          <a:endParaRPr lang="en-US"/>
        </a:p>
      </dgm:t>
    </dgm:pt>
    <dgm:pt modelId="{DE3D06ED-801E-47B8-BCE5-959F5716AD93}">
      <dgm:prSet phldrT="[Text]"/>
      <dgm:spPr/>
      <dgm:t>
        <a:bodyPr/>
        <a:lstStyle/>
        <a:p>
          <a:r>
            <a:rPr lang="en-US" dirty="0"/>
            <a:t>JavaScript</a:t>
          </a:r>
        </a:p>
      </dgm:t>
    </dgm:pt>
    <dgm:pt modelId="{71346759-83E6-49E9-8672-A509A4E341DC}" type="parTrans" cxnId="{CC4376C5-3148-46EF-90CD-05B95397F5FB}">
      <dgm:prSet/>
      <dgm:spPr/>
      <dgm:t>
        <a:bodyPr/>
        <a:lstStyle/>
        <a:p>
          <a:endParaRPr lang="en-US"/>
        </a:p>
      </dgm:t>
    </dgm:pt>
    <dgm:pt modelId="{922E8582-0A39-4563-A4C2-CC20AACBE077}" type="sibTrans" cxnId="{CC4376C5-3148-46EF-90CD-05B95397F5FB}">
      <dgm:prSet/>
      <dgm:spPr/>
      <dgm:t>
        <a:bodyPr/>
        <a:lstStyle/>
        <a:p>
          <a:endParaRPr lang="en-US"/>
        </a:p>
      </dgm:t>
    </dgm:pt>
    <dgm:pt modelId="{83A7EEDD-341B-4891-A405-D4B166EC99CA}">
      <dgm:prSet phldrT="[Text]"/>
      <dgm:spPr/>
      <dgm:t>
        <a:bodyPr/>
        <a:lstStyle/>
        <a:p>
          <a:r>
            <a:rPr lang="en-US" dirty="0"/>
            <a:t>Grunt</a:t>
          </a:r>
        </a:p>
      </dgm:t>
    </dgm:pt>
    <dgm:pt modelId="{D0537F93-6EC4-47E1-8EDE-10CFE2242AB2}" type="parTrans" cxnId="{429CAF0A-122A-4824-8128-E0EF96081A5E}">
      <dgm:prSet/>
      <dgm:spPr/>
      <dgm:t>
        <a:bodyPr/>
        <a:lstStyle/>
        <a:p>
          <a:endParaRPr lang="en-US"/>
        </a:p>
      </dgm:t>
    </dgm:pt>
    <dgm:pt modelId="{578C13BB-799B-4A37-A5F8-F111C5846C9E}" type="sibTrans" cxnId="{429CAF0A-122A-4824-8128-E0EF96081A5E}">
      <dgm:prSet/>
      <dgm:spPr/>
      <dgm:t>
        <a:bodyPr/>
        <a:lstStyle/>
        <a:p>
          <a:endParaRPr lang="en-US"/>
        </a:p>
      </dgm:t>
    </dgm:pt>
    <dgm:pt modelId="{F71366D0-2556-41B2-90F4-D16F78C54DED}">
      <dgm:prSet phldrT="[Text]"/>
      <dgm:spPr/>
      <dgm:t>
        <a:bodyPr/>
        <a:lstStyle/>
        <a:p>
          <a:r>
            <a:rPr lang="en-US" dirty="0"/>
            <a:t>Gulp</a:t>
          </a:r>
        </a:p>
      </dgm:t>
    </dgm:pt>
    <dgm:pt modelId="{3419B0B9-5B1D-4101-B412-24F70339CD03}" type="parTrans" cxnId="{3949F05B-DD9E-4CD9-ACE3-B777BC2A880E}">
      <dgm:prSet/>
      <dgm:spPr/>
      <dgm:t>
        <a:bodyPr/>
        <a:lstStyle/>
        <a:p>
          <a:endParaRPr lang="en-US"/>
        </a:p>
      </dgm:t>
    </dgm:pt>
    <dgm:pt modelId="{414F359B-69C2-4C59-9EB7-4E44CAC45340}" type="sibTrans" cxnId="{3949F05B-DD9E-4CD9-ACE3-B777BC2A880E}">
      <dgm:prSet/>
      <dgm:spPr/>
      <dgm:t>
        <a:bodyPr/>
        <a:lstStyle/>
        <a:p>
          <a:endParaRPr lang="en-US"/>
        </a:p>
      </dgm:t>
    </dgm:pt>
    <dgm:pt modelId="{EFEF843B-BAAB-45D9-B260-5E28989D9E3D}">
      <dgm:prSet phldrT="[Text]"/>
      <dgm:spPr/>
      <dgm:t>
        <a:bodyPr/>
        <a:lstStyle/>
        <a:p>
          <a:r>
            <a:rPr lang="en-US" dirty="0"/>
            <a:t>C/C++</a:t>
          </a:r>
        </a:p>
      </dgm:t>
    </dgm:pt>
    <dgm:pt modelId="{0BAE298D-FC0D-49CC-83CA-D258F78672BF}" type="parTrans" cxnId="{39A38FD8-D674-47EE-8EE4-5A1934227376}">
      <dgm:prSet/>
      <dgm:spPr/>
      <dgm:t>
        <a:bodyPr/>
        <a:lstStyle/>
        <a:p>
          <a:endParaRPr lang="en-US"/>
        </a:p>
      </dgm:t>
    </dgm:pt>
    <dgm:pt modelId="{0B664860-FADD-4E60-8EBB-1B5E9028079A}" type="sibTrans" cxnId="{39A38FD8-D674-47EE-8EE4-5A1934227376}">
      <dgm:prSet/>
      <dgm:spPr/>
      <dgm:t>
        <a:bodyPr/>
        <a:lstStyle/>
        <a:p>
          <a:endParaRPr lang="en-US"/>
        </a:p>
      </dgm:t>
    </dgm:pt>
    <dgm:pt modelId="{81FDB42A-0642-4E01-BB3D-B86EAC1F7821}">
      <dgm:prSet phldrT="[Text]"/>
      <dgm:spPr/>
      <dgm:t>
        <a:bodyPr/>
        <a:lstStyle/>
        <a:p>
          <a:r>
            <a:rPr lang="en-US" dirty="0"/>
            <a:t>make</a:t>
          </a:r>
        </a:p>
      </dgm:t>
    </dgm:pt>
    <dgm:pt modelId="{89E5A6E0-AB73-4524-900D-5F6D5E475EA0}" type="parTrans" cxnId="{E6240789-2765-4329-BBE0-5DC1E16A8563}">
      <dgm:prSet/>
      <dgm:spPr/>
      <dgm:t>
        <a:bodyPr/>
        <a:lstStyle/>
        <a:p>
          <a:endParaRPr lang="en-US"/>
        </a:p>
      </dgm:t>
    </dgm:pt>
    <dgm:pt modelId="{C642323E-3686-4214-ABCA-B483032471B2}" type="sibTrans" cxnId="{E6240789-2765-4329-BBE0-5DC1E16A8563}">
      <dgm:prSet/>
      <dgm:spPr/>
      <dgm:t>
        <a:bodyPr/>
        <a:lstStyle/>
        <a:p>
          <a:endParaRPr lang="en-US"/>
        </a:p>
      </dgm:t>
    </dgm:pt>
    <dgm:pt modelId="{B7E2D49B-8E36-41E2-8004-EA23162B9063}">
      <dgm:prSet phldrT="[Text]"/>
      <dgm:spPr/>
      <dgm:t>
        <a:bodyPr/>
        <a:lstStyle/>
        <a:p>
          <a:r>
            <a:rPr lang="en-US" dirty="0"/>
            <a:t>Ruby</a:t>
          </a:r>
        </a:p>
      </dgm:t>
    </dgm:pt>
    <dgm:pt modelId="{7BD7503B-F0AD-4C8B-9832-4AAF039955B0}" type="parTrans" cxnId="{10AFB3DB-EEB2-4E4B-97F5-B2EECBA42C29}">
      <dgm:prSet/>
      <dgm:spPr/>
      <dgm:t>
        <a:bodyPr/>
        <a:lstStyle/>
        <a:p>
          <a:endParaRPr lang="en-US"/>
        </a:p>
      </dgm:t>
    </dgm:pt>
    <dgm:pt modelId="{D720B8CB-1A4B-4F20-AE56-03D199E3831E}" type="sibTrans" cxnId="{10AFB3DB-EEB2-4E4B-97F5-B2EECBA42C29}">
      <dgm:prSet/>
      <dgm:spPr/>
      <dgm:t>
        <a:bodyPr/>
        <a:lstStyle/>
        <a:p>
          <a:endParaRPr lang="en-US"/>
        </a:p>
      </dgm:t>
    </dgm:pt>
    <dgm:pt modelId="{259B710F-26DA-45CD-94FB-B3C0F88A591D}">
      <dgm:prSet phldrT="[Text]"/>
      <dgm:spPr/>
      <dgm:t>
        <a:bodyPr/>
        <a:lstStyle/>
        <a:p>
          <a:r>
            <a:rPr lang="en-US" dirty="0"/>
            <a:t>Maven</a:t>
          </a:r>
        </a:p>
      </dgm:t>
    </dgm:pt>
    <dgm:pt modelId="{EE9B5039-6262-491C-A0EC-42A412A10A9C}" type="parTrans" cxnId="{5D964CB5-0354-4FED-AFE0-2BB9AB30D052}">
      <dgm:prSet/>
      <dgm:spPr/>
      <dgm:t>
        <a:bodyPr/>
        <a:lstStyle/>
        <a:p>
          <a:endParaRPr lang="en-US"/>
        </a:p>
      </dgm:t>
    </dgm:pt>
    <dgm:pt modelId="{9696AE7F-3C83-4004-A355-577E9403542C}" type="sibTrans" cxnId="{5D964CB5-0354-4FED-AFE0-2BB9AB30D052}">
      <dgm:prSet/>
      <dgm:spPr/>
      <dgm:t>
        <a:bodyPr/>
        <a:lstStyle/>
        <a:p>
          <a:endParaRPr lang="en-US"/>
        </a:p>
      </dgm:t>
    </dgm:pt>
    <dgm:pt modelId="{487211F0-5F36-4211-B8AE-46044AFEB64E}">
      <dgm:prSet phldrT="[Text]"/>
      <dgm:spPr/>
      <dgm:t>
        <a:bodyPr/>
        <a:lstStyle/>
        <a:p>
          <a:r>
            <a:rPr lang="en-US" dirty="0"/>
            <a:t>Rake</a:t>
          </a:r>
        </a:p>
      </dgm:t>
    </dgm:pt>
    <dgm:pt modelId="{43C118AD-B814-42E4-8E77-286EECF15269}" type="parTrans" cxnId="{38F994D7-9D1E-44BC-B42E-4A0151B533CD}">
      <dgm:prSet/>
      <dgm:spPr/>
      <dgm:t>
        <a:bodyPr/>
        <a:lstStyle/>
        <a:p>
          <a:endParaRPr lang="en-US"/>
        </a:p>
      </dgm:t>
    </dgm:pt>
    <dgm:pt modelId="{69A8393A-81C3-4D28-ADF2-4F7EB12DB139}" type="sibTrans" cxnId="{38F994D7-9D1E-44BC-B42E-4A0151B533CD}">
      <dgm:prSet/>
      <dgm:spPr/>
      <dgm:t>
        <a:bodyPr/>
        <a:lstStyle/>
        <a:p>
          <a:endParaRPr lang="en-US"/>
        </a:p>
      </dgm:t>
    </dgm:pt>
    <dgm:pt modelId="{D3561DBF-F5B2-402C-8DB2-77574D81586E}" type="pres">
      <dgm:prSet presAssocID="{6AFFB8EC-F3F6-4C15-A0E7-BA6997E968A2}" presName="theList" presStyleCnt="0">
        <dgm:presLayoutVars>
          <dgm:dir/>
          <dgm:animLvl val="lvl"/>
          <dgm:resizeHandles val="exact"/>
        </dgm:presLayoutVars>
      </dgm:prSet>
      <dgm:spPr/>
    </dgm:pt>
    <dgm:pt modelId="{9E8440E4-179E-4A70-B8D1-A9FB3AADBB2C}" type="pres">
      <dgm:prSet presAssocID="{B00BC710-2BF4-46B6-BEFF-EDC12E385986}" presName="compNode" presStyleCnt="0"/>
      <dgm:spPr/>
    </dgm:pt>
    <dgm:pt modelId="{AB02C50A-24CE-49E8-9733-883EE4929132}" type="pres">
      <dgm:prSet presAssocID="{B00BC710-2BF4-46B6-BEFF-EDC12E385986}" presName="aNode" presStyleLbl="bgShp" presStyleIdx="0" presStyleCnt="4"/>
      <dgm:spPr/>
    </dgm:pt>
    <dgm:pt modelId="{D69C5BF0-0C5E-4B12-8745-6CE9126B614F}" type="pres">
      <dgm:prSet presAssocID="{B00BC710-2BF4-46B6-BEFF-EDC12E385986}" presName="textNode" presStyleLbl="bgShp" presStyleIdx="0" presStyleCnt="4"/>
      <dgm:spPr/>
    </dgm:pt>
    <dgm:pt modelId="{849E044F-00D9-46A5-A007-E1FD407565E1}" type="pres">
      <dgm:prSet presAssocID="{B00BC710-2BF4-46B6-BEFF-EDC12E385986}" presName="compChildNode" presStyleCnt="0"/>
      <dgm:spPr/>
    </dgm:pt>
    <dgm:pt modelId="{9F113FCF-4A8D-49EA-B8F7-457536C06059}" type="pres">
      <dgm:prSet presAssocID="{B00BC710-2BF4-46B6-BEFF-EDC12E385986}" presName="theInnerList" presStyleCnt="0"/>
      <dgm:spPr/>
    </dgm:pt>
    <dgm:pt modelId="{94484502-BCF2-4B17-97CF-42E533A28062}" type="pres">
      <dgm:prSet presAssocID="{6A93BAA7-7580-4BF2-9379-7E4017EC2A33}" presName="childNode" presStyleLbl="node1" presStyleIdx="0" presStyleCnt="7">
        <dgm:presLayoutVars>
          <dgm:bulletEnabled val="1"/>
        </dgm:presLayoutVars>
      </dgm:prSet>
      <dgm:spPr/>
    </dgm:pt>
    <dgm:pt modelId="{0282F1A5-856E-4304-BC3B-1127DB7B334B}" type="pres">
      <dgm:prSet presAssocID="{6A93BAA7-7580-4BF2-9379-7E4017EC2A33}" presName="aSpace2" presStyleCnt="0"/>
      <dgm:spPr/>
    </dgm:pt>
    <dgm:pt modelId="{3221B725-77EB-4602-A2A6-779D0C0D92DA}" type="pres">
      <dgm:prSet presAssocID="{8C906A7C-C350-4217-A1D6-335F63AE7542}" presName="childNode" presStyleLbl="node1" presStyleIdx="1" presStyleCnt="7">
        <dgm:presLayoutVars>
          <dgm:bulletEnabled val="1"/>
        </dgm:presLayoutVars>
      </dgm:prSet>
      <dgm:spPr/>
    </dgm:pt>
    <dgm:pt modelId="{2E30DF00-1D6F-45C0-A464-437D95B890A0}" type="pres">
      <dgm:prSet presAssocID="{8C906A7C-C350-4217-A1D6-335F63AE7542}" presName="aSpace2" presStyleCnt="0"/>
      <dgm:spPr/>
    </dgm:pt>
    <dgm:pt modelId="{2FC976D6-ECE5-433C-80CF-131F268F5B85}" type="pres">
      <dgm:prSet presAssocID="{259B710F-26DA-45CD-94FB-B3C0F88A591D}" presName="childNode" presStyleLbl="node1" presStyleIdx="2" presStyleCnt="7">
        <dgm:presLayoutVars>
          <dgm:bulletEnabled val="1"/>
        </dgm:presLayoutVars>
      </dgm:prSet>
      <dgm:spPr/>
    </dgm:pt>
    <dgm:pt modelId="{22303DDE-7BC8-4988-AB8E-9DBFF5C41091}" type="pres">
      <dgm:prSet presAssocID="{B00BC710-2BF4-46B6-BEFF-EDC12E385986}" presName="aSpace" presStyleCnt="0"/>
      <dgm:spPr/>
    </dgm:pt>
    <dgm:pt modelId="{A1957C02-0821-4B06-86F4-2D46817A13B6}" type="pres">
      <dgm:prSet presAssocID="{DE3D06ED-801E-47B8-BCE5-959F5716AD93}" presName="compNode" presStyleCnt="0"/>
      <dgm:spPr/>
    </dgm:pt>
    <dgm:pt modelId="{9EA21CE0-2D9D-4D93-BE5B-3E88F5EBDD10}" type="pres">
      <dgm:prSet presAssocID="{DE3D06ED-801E-47B8-BCE5-959F5716AD93}" presName="aNode" presStyleLbl="bgShp" presStyleIdx="1" presStyleCnt="4"/>
      <dgm:spPr/>
    </dgm:pt>
    <dgm:pt modelId="{8379F87F-DA39-45CB-A690-F9B23D1D7696}" type="pres">
      <dgm:prSet presAssocID="{DE3D06ED-801E-47B8-BCE5-959F5716AD93}" presName="textNode" presStyleLbl="bgShp" presStyleIdx="1" presStyleCnt="4"/>
      <dgm:spPr/>
    </dgm:pt>
    <dgm:pt modelId="{B4A1D430-B9BF-4FF1-A3DD-0977A591A34C}" type="pres">
      <dgm:prSet presAssocID="{DE3D06ED-801E-47B8-BCE5-959F5716AD93}" presName="compChildNode" presStyleCnt="0"/>
      <dgm:spPr/>
    </dgm:pt>
    <dgm:pt modelId="{CEE5F447-01F4-4AB0-AFEC-F6AECA7C0073}" type="pres">
      <dgm:prSet presAssocID="{DE3D06ED-801E-47B8-BCE5-959F5716AD93}" presName="theInnerList" presStyleCnt="0"/>
      <dgm:spPr/>
    </dgm:pt>
    <dgm:pt modelId="{661D09C1-01A5-40E9-9853-3EFBBA2765B7}" type="pres">
      <dgm:prSet presAssocID="{83A7EEDD-341B-4891-A405-D4B166EC99CA}" presName="childNode" presStyleLbl="node1" presStyleIdx="3" presStyleCnt="7">
        <dgm:presLayoutVars>
          <dgm:bulletEnabled val="1"/>
        </dgm:presLayoutVars>
      </dgm:prSet>
      <dgm:spPr/>
    </dgm:pt>
    <dgm:pt modelId="{95310BDA-8966-4E7D-807B-BCB2AE0F9DB5}" type="pres">
      <dgm:prSet presAssocID="{83A7EEDD-341B-4891-A405-D4B166EC99CA}" presName="aSpace2" presStyleCnt="0"/>
      <dgm:spPr/>
    </dgm:pt>
    <dgm:pt modelId="{4085F4D9-1C30-438A-AAA4-E32D4A826F21}" type="pres">
      <dgm:prSet presAssocID="{F71366D0-2556-41B2-90F4-D16F78C54DED}" presName="childNode" presStyleLbl="node1" presStyleIdx="4" presStyleCnt="7">
        <dgm:presLayoutVars>
          <dgm:bulletEnabled val="1"/>
        </dgm:presLayoutVars>
      </dgm:prSet>
      <dgm:spPr/>
    </dgm:pt>
    <dgm:pt modelId="{6B2171A0-D295-4AC7-A690-85A14972C0DC}" type="pres">
      <dgm:prSet presAssocID="{DE3D06ED-801E-47B8-BCE5-959F5716AD93}" presName="aSpace" presStyleCnt="0"/>
      <dgm:spPr/>
    </dgm:pt>
    <dgm:pt modelId="{A35BC051-7E36-4AD2-A6CB-6FF584DA6EA9}" type="pres">
      <dgm:prSet presAssocID="{EFEF843B-BAAB-45D9-B260-5E28989D9E3D}" presName="compNode" presStyleCnt="0"/>
      <dgm:spPr/>
    </dgm:pt>
    <dgm:pt modelId="{9CB38A38-7F05-446E-920E-D71F7D283F78}" type="pres">
      <dgm:prSet presAssocID="{EFEF843B-BAAB-45D9-B260-5E28989D9E3D}" presName="aNode" presStyleLbl="bgShp" presStyleIdx="2" presStyleCnt="4"/>
      <dgm:spPr/>
    </dgm:pt>
    <dgm:pt modelId="{E5998B40-85E8-4FDC-A0B9-8BE0D1231CF5}" type="pres">
      <dgm:prSet presAssocID="{EFEF843B-BAAB-45D9-B260-5E28989D9E3D}" presName="textNode" presStyleLbl="bgShp" presStyleIdx="2" presStyleCnt="4"/>
      <dgm:spPr/>
    </dgm:pt>
    <dgm:pt modelId="{7EF10C64-82FB-4723-AF0A-755BD2BD014A}" type="pres">
      <dgm:prSet presAssocID="{EFEF843B-BAAB-45D9-B260-5E28989D9E3D}" presName="compChildNode" presStyleCnt="0"/>
      <dgm:spPr/>
    </dgm:pt>
    <dgm:pt modelId="{052F6EA3-FBC6-4203-BC96-AFEBA82CB31A}" type="pres">
      <dgm:prSet presAssocID="{EFEF843B-BAAB-45D9-B260-5E28989D9E3D}" presName="theInnerList" presStyleCnt="0"/>
      <dgm:spPr/>
    </dgm:pt>
    <dgm:pt modelId="{A4412383-5115-419E-8BE5-87048BB8DDE5}" type="pres">
      <dgm:prSet presAssocID="{81FDB42A-0642-4E01-BB3D-B86EAC1F7821}" presName="childNode" presStyleLbl="node1" presStyleIdx="5" presStyleCnt="7">
        <dgm:presLayoutVars>
          <dgm:bulletEnabled val="1"/>
        </dgm:presLayoutVars>
      </dgm:prSet>
      <dgm:spPr/>
    </dgm:pt>
    <dgm:pt modelId="{0D89EC5B-C3EB-452E-8CA9-D8D5BC1E57CD}" type="pres">
      <dgm:prSet presAssocID="{EFEF843B-BAAB-45D9-B260-5E28989D9E3D}" presName="aSpace" presStyleCnt="0"/>
      <dgm:spPr/>
    </dgm:pt>
    <dgm:pt modelId="{2050BC93-123B-43AF-AB34-734286346150}" type="pres">
      <dgm:prSet presAssocID="{B7E2D49B-8E36-41E2-8004-EA23162B9063}" presName="compNode" presStyleCnt="0"/>
      <dgm:spPr/>
    </dgm:pt>
    <dgm:pt modelId="{6D07FF94-29F8-4AF4-84F0-87B377C55812}" type="pres">
      <dgm:prSet presAssocID="{B7E2D49B-8E36-41E2-8004-EA23162B9063}" presName="aNode" presStyleLbl="bgShp" presStyleIdx="3" presStyleCnt="4"/>
      <dgm:spPr/>
    </dgm:pt>
    <dgm:pt modelId="{69CD4B98-B192-42B9-8998-1DC3FA67998F}" type="pres">
      <dgm:prSet presAssocID="{B7E2D49B-8E36-41E2-8004-EA23162B9063}" presName="textNode" presStyleLbl="bgShp" presStyleIdx="3" presStyleCnt="4"/>
      <dgm:spPr/>
    </dgm:pt>
    <dgm:pt modelId="{3256CB78-5AD2-46E7-9E09-1014B7C5B176}" type="pres">
      <dgm:prSet presAssocID="{B7E2D49B-8E36-41E2-8004-EA23162B9063}" presName="compChildNode" presStyleCnt="0"/>
      <dgm:spPr/>
    </dgm:pt>
    <dgm:pt modelId="{0B4C97F1-4794-4F7B-94FF-196FF769B772}" type="pres">
      <dgm:prSet presAssocID="{B7E2D49B-8E36-41E2-8004-EA23162B9063}" presName="theInnerList" presStyleCnt="0"/>
      <dgm:spPr/>
    </dgm:pt>
    <dgm:pt modelId="{3898E987-5CA4-4874-BEB0-FB29D443ACC5}" type="pres">
      <dgm:prSet presAssocID="{487211F0-5F36-4211-B8AE-46044AFEB64E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429CAF0A-122A-4824-8128-E0EF96081A5E}" srcId="{DE3D06ED-801E-47B8-BCE5-959F5716AD93}" destId="{83A7EEDD-341B-4891-A405-D4B166EC99CA}" srcOrd="0" destOrd="0" parTransId="{D0537F93-6EC4-47E1-8EDE-10CFE2242AB2}" sibTransId="{578C13BB-799B-4A37-A5F8-F111C5846C9E}"/>
    <dgm:cxn modelId="{C684FA0B-8B8F-4419-B5A0-70F75E432516}" type="presOf" srcId="{83A7EEDD-341B-4891-A405-D4B166EC99CA}" destId="{661D09C1-01A5-40E9-9853-3EFBBA2765B7}" srcOrd="0" destOrd="0" presId="urn:microsoft.com/office/officeart/2005/8/layout/lProcess2"/>
    <dgm:cxn modelId="{2BB3D419-D4CB-44EE-8ACF-52C65256B8B4}" type="presOf" srcId="{B00BC710-2BF4-46B6-BEFF-EDC12E385986}" destId="{AB02C50A-24CE-49E8-9733-883EE4929132}" srcOrd="0" destOrd="0" presId="urn:microsoft.com/office/officeart/2005/8/layout/lProcess2"/>
    <dgm:cxn modelId="{D4A3CF21-5041-4E80-80C2-9BEE7E0E13EC}" type="presOf" srcId="{6AFFB8EC-F3F6-4C15-A0E7-BA6997E968A2}" destId="{D3561DBF-F5B2-402C-8DB2-77574D81586E}" srcOrd="0" destOrd="0" presId="urn:microsoft.com/office/officeart/2005/8/layout/lProcess2"/>
    <dgm:cxn modelId="{CDBDDE2B-342F-4B21-ADA3-ABF81D8BE28B}" type="presOf" srcId="{81FDB42A-0642-4E01-BB3D-B86EAC1F7821}" destId="{A4412383-5115-419E-8BE5-87048BB8DDE5}" srcOrd="0" destOrd="0" presId="urn:microsoft.com/office/officeart/2005/8/layout/lProcess2"/>
    <dgm:cxn modelId="{3949F05B-DD9E-4CD9-ACE3-B777BC2A880E}" srcId="{DE3D06ED-801E-47B8-BCE5-959F5716AD93}" destId="{F71366D0-2556-41B2-90F4-D16F78C54DED}" srcOrd="1" destOrd="0" parTransId="{3419B0B9-5B1D-4101-B412-24F70339CD03}" sibTransId="{414F359B-69C2-4C59-9EB7-4E44CAC45340}"/>
    <dgm:cxn modelId="{EF375A62-E083-47A6-AB9F-71533B2F4800}" srcId="{B00BC710-2BF4-46B6-BEFF-EDC12E385986}" destId="{6A93BAA7-7580-4BF2-9379-7E4017EC2A33}" srcOrd="0" destOrd="0" parTransId="{F1C2F090-CA3C-46C9-A1E8-AA0524B839BE}" sibTransId="{641CAEC1-01C9-4162-85CB-5751127297BA}"/>
    <dgm:cxn modelId="{01F47765-CB76-4932-B463-3C8EA095093E}" type="presOf" srcId="{B7E2D49B-8E36-41E2-8004-EA23162B9063}" destId="{69CD4B98-B192-42B9-8998-1DC3FA67998F}" srcOrd="1" destOrd="0" presId="urn:microsoft.com/office/officeart/2005/8/layout/lProcess2"/>
    <dgm:cxn modelId="{6E82ED65-037E-4461-ADEB-79867C27F767}" type="presOf" srcId="{259B710F-26DA-45CD-94FB-B3C0F88A591D}" destId="{2FC976D6-ECE5-433C-80CF-131F268F5B85}" srcOrd="0" destOrd="0" presId="urn:microsoft.com/office/officeart/2005/8/layout/lProcess2"/>
    <dgm:cxn modelId="{3BFEE946-08B5-4A5C-91D5-8B4F0B689F9A}" type="presOf" srcId="{F71366D0-2556-41B2-90F4-D16F78C54DED}" destId="{4085F4D9-1C30-438A-AAA4-E32D4A826F21}" srcOrd="0" destOrd="0" presId="urn:microsoft.com/office/officeart/2005/8/layout/lProcess2"/>
    <dgm:cxn modelId="{345FEC59-45F0-4B26-8EC0-BAED9A52A22F}" type="presOf" srcId="{487211F0-5F36-4211-B8AE-46044AFEB64E}" destId="{3898E987-5CA4-4874-BEB0-FB29D443ACC5}" srcOrd="0" destOrd="0" presId="urn:microsoft.com/office/officeart/2005/8/layout/lProcess2"/>
    <dgm:cxn modelId="{77A9467F-A36D-4C8E-99BD-57AEC9EA8486}" type="presOf" srcId="{B00BC710-2BF4-46B6-BEFF-EDC12E385986}" destId="{D69C5BF0-0C5E-4B12-8745-6CE9126B614F}" srcOrd="1" destOrd="0" presId="urn:microsoft.com/office/officeart/2005/8/layout/lProcess2"/>
    <dgm:cxn modelId="{E6240789-2765-4329-BBE0-5DC1E16A8563}" srcId="{EFEF843B-BAAB-45D9-B260-5E28989D9E3D}" destId="{81FDB42A-0642-4E01-BB3D-B86EAC1F7821}" srcOrd="0" destOrd="0" parTransId="{89E5A6E0-AB73-4524-900D-5F6D5E475EA0}" sibTransId="{C642323E-3686-4214-ABCA-B483032471B2}"/>
    <dgm:cxn modelId="{A07FA69B-F323-4B5B-BACB-5EC81106C74F}" type="presOf" srcId="{8C906A7C-C350-4217-A1D6-335F63AE7542}" destId="{3221B725-77EB-4602-A2A6-779D0C0D92DA}" srcOrd="0" destOrd="0" presId="urn:microsoft.com/office/officeart/2005/8/layout/lProcess2"/>
    <dgm:cxn modelId="{564DBBA1-6A6C-4C79-A2C0-F650E2388FD7}" srcId="{B00BC710-2BF4-46B6-BEFF-EDC12E385986}" destId="{8C906A7C-C350-4217-A1D6-335F63AE7542}" srcOrd="1" destOrd="0" parTransId="{A740A088-557E-43B1-A42E-0DEAAE2C6ED0}" sibTransId="{ABA27A65-76BE-48CB-B9E2-993F0C1C425E}"/>
    <dgm:cxn modelId="{B42B1CAA-4694-42C6-B7E3-8A4972E9DD93}" type="presOf" srcId="{EFEF843B-BAAB-45D9-B260-5E28989D9E3D}" destId="{9CB38A38-7F05-446E-920E-D71F7D283F78}" srcOrd="0" destOrd="0" presId="urn:microsoft.com/office/officeart/2005/8/layout/lProcess2"/>
    <dgm:cxn modelId="{BB6A06AB-9BB1-49C8-9621-16837C4E95E2}" type="presOf" srcId="{6A93BAA7-7580-4BF2-9379-7E4017EC2A33}" destId="{94484502-BCF2-4B17-97CF-42E533A28062}" srcOrd="0" destOrd="0" presId="urn:microsoft.com/office/officeart/2005/8/layout/lProcess2"/>
    <dgm:cxn modelId="{5D964CB5-0354-4FED-AFE0-2BB9AB30D052}" srcId="{B00BC710-2BF4-46B6-BEFF-EDC12E385986}" destId="{259B710F-26DA-45CD-94FB-B3C0F88A591D}" srcOrd="2" destOrd="0" parTransId="{EE9B5039-6262-491C-A0EC-42A412A10A9C}" sibTransId="{9696AE7F-3C83-4004-A355-577E9403542C}"/>
    <dgm:cxn modelId="{CC4376C5-3148-46EF-90CD-05B95397F5FB}" srcId="{6AFFB8EC-F3F6-4C15-A0E7-BA6997E968A2}" destId="{DE3D06ED-801E-47B8-BCE5-959F5716AD93}" srcOrd="1" destOrd="0" parTransId="{71346759-83E6-49E9-8672-A509A4E341DC}" sibTransId="{922E8582-0A39-4563-A4C2-CC20AACBE077}"/>
    <dgm:cxn modelId="{6409FEC5-9005-467F-B08F-0816AFE7C897}" type="presOf" srcId="{DE3D06ED-801E-47B8-BCE5-959F5716AD93}" destId="{8379F87F-DA39-45CB-A690-F9B23D1D7696}" srcOrd="1" destOrd="0" presId="urn:microsoft.com/office/officeart/2005/8/layout/lProcess2"/>
    <dgm:cxn modelId="{DCB224CC-374D-4C9D-9CF3-86A80382C438}" type="presOf" srcId="{EFEF843B-BAAB-45D9-B260-5E28989D9E3D}" destId="{E5998B40-85E8-4FDC-A0B9-8BE0D1231CF5}" srcOrd="1" destOrd="0" presId="urn:microsoft.com/office/officeart/2005/8/layout/lProcess2"/>
    <dgm:cxn modelId="{38F994D7-9D1E-44BC-B42E-4A0151B533CD}" srcId="{B7E2D49B-8E36-41E2-8004-EA23162B9063}" destId="{487211F0-5F36-4211-B8AE-46044AFEB64E}" srcOrd="0" destOrd="0" parTransId="{43C118AD-B814-42E4-8E77-286EECF15269}" sibTransId="{69A8393A-81C3-4D28-ADF2-4F7EB12DB139}"/>
    <dgm:cxn modelId="{39A38FD8-D674-47EE-8EE4-5A1934227376}" srcId="{6AFFB8EC-F3F6-4C15-A0E7-BA6997E968A2}" destId="{EFEF843B-BAAB-45D9-B260-5E28989D9E3D}" srcOrd="2" destOrd="0" parTransId="{0BAE298D-FC0D-49CC-83CA-D258F78672BF}" sibTransId="{0B664860-FADD-4E60-8EBB-1B5E9028079A}"/>
    <dgm:cxn modelId="{10AFB3DB-EEB2-4E4B-97F5-B2EECBA42C29}" srcId="{6AFFB8EC-F3F6-4C15-A0E7-BA6997E968A2}" destId="{B7E2D49B-8E36-41E2-8004-EA23162B9063}" srcOrd="3" destOrd="0" parTransId="{7BD7503B-F0AD-4C8B-9832-4AAF039955B0}" sibTransId="{D720B8CB-1A4B-4F20-AE56-03D199E3831E}"/>
    <dgm:cxn modelId="{B17828DD-3045-42A4-A2CD-794BC055F65A}" type="presOf" srcId="{B7E2D49B-8E36-41E2-8004-EA23162B9063}" destId="{6D07FF94-29F8-4AF4-84F0-87B377C55812}" srcOrd="0" destOrd="0" presId="urn:microsoft.com/office/officeart/2005/8/layout/lProcess2"/>
    <dgm:cxn modelId="{3E6295FC-804A-405B-B435-A1A525B7CE49}" srcId="{6AFFB8EC-F3F6-4C15-A0E7-BA6997E968A2}" destId="{B00BC710-2BF4-46B6-BEFF-EDC12E385986}" srcOrd="0" destOrd="0" parTransId="{2518BB25-3E7E-499C-93EF-18240144CC9B}" sibTransId="{26C27851-AA68-4721-AC00-1002C96E0DFD}"/>
    <dgm:cxn modelId="{1AC23EFF-2863-4256-8CFD-0FEBB479A75F}" type="presOf" srcId="{DE3D06ED-801E-47B8-BCE5-959F5716AD93}" destId="{9EA21CE0-2D9D-4D93-BE5B-3E88F5EBDD10}" srcOrd="0" destOrd="0" presId="urn:microsoft.com/office/officeart/2005/8/layout/lProcess2"/>
    <dgm:cxn modelId="{A02A2C1C-6ACF-4548-88DB-CE01B8C03D55}" type="presParOf" srcId="{D3561DBF-F5B2-402C-8DB2-77574D81586E}" destId="{9E8440E4-179E-4A70-B8D1-A9FB3AADBB2C}" srcOrd="0" destOrd="0" presId="urn:microsoft.com/office/officeart/2005/8/layout/lProcess2"/>
    <dgm:cxn modelId="{AE542311-667F-4AEA-921A-D3E6754888DB}" type="presParOf" srcId="{9E8440E4-179E-4A70-B8D1-A9FB3AADBB2C}" destId="{AB02C50A-24CE-49E8-9733-883EE4929132}" srcOrd="0" destOrd="0" presId="urn:microsoft.com/office/officeart/2005/8/layout/lProcess2"/>
    <dgm:cxn modelId="{35D4FD1C-1D2F-412D-AFB2-C3F8D5820226}" type="presParOf" srcId="{9E8440E4-179E-4A70-B8D1-A9FB3AADBB2C}" destId="{D69C5BF0-0C5E-4B12-8745-6CE9126B614F}" srcOrd="1" destOrd="0" presId="urn:microsoft.com/office/officeart/2005/8/layout/lProcess2"/>
    <dgm:cxn modelId="{D215A088-8070-4002-AA74-E7074D710424}" type="presParOf" srcId="{9E8440E4-179E-4A70-B8D1-A9FB3AADBB2C}" destId="{849E044F-00D9-46A5-A007-E1FD407565E1}" srcOrd="2" destOrd="0" presId="urn:microsoft.com/office/officeart/2005/8/layout/lProcess2"/>
    <dgm:cxn modelId="{563571BE-9A10-4F9B-9BB7-6679CDE3FEE5}" type="presParOf" srcId="{849E044F-00D9-46A5-A007-E1FD407565E1}" destId="{9F113FCF-4A8D-49EA-B8F7-457536C06059}" srcOrd="0" destOrd="0" presId="urn:microsoft.com/office/officeart/2005/8/layout/lProcess2"/>
    <dgm:cxn modelId="{E4A6F8C5-F972-4C2D-9D67-611C4C13932F}" type="presParOf" srcId="{9F113FCF-4A8D-49EA-B8F7-457536C06059}" destId="{94484502-BCF2-4B17-97CF-42E533A28062}" srcOrd="0" destOrd="0" presId="urn:microsoft.com/office/officeart/2005/8/layout/lProcess2"/>
    <dgm:cxn modelId="{6E37BD5A-7D64-41CB-9ADD-F60B32BA6ACD}" type="presParOf" srcId="{9F113FCF-4A8D-49EA-B8F7-457536C06059}" destId="{0282F1A5-856E-4304-BC3B-1127DB7B334B}" srcOrd="1" destOrd="0" presId="urn:microsoft.com/office/officeart/2005/8/layout/lProcess2"/>
    <dgm:cxn modelId="{754CC728-A7EC-4CEC-8B68-252CE9D7575F}" type="presParOf" srcId="{9F113FCF-4A8D-49EA-B8F7-457536C06059}" destId="{3221B725-77EB-4602-A2A6-779D0C0D92DA}" srcOrd="2" destOrd="0" presId="urn:microsoft.com/office/officeart/2005/8/layout/lProcess2"/>
    <dgm:cxn modelId="{FF6E8322-B417-4B6A-9B62-629E3000D53C}" type="presParOf" srcId="{9F113FCF-4A8D-49EA-B8F7-457536C06059}" destId="{2E30DF00-1D6F-45C0-A464-437D95B890A0}" srcOrd="3" destOrd="0" presId="urn:microsoft.com/office/officeart/2005/8/layout/lProcess2"/>
    <dgm:cxn modelId="{1890EB81-E80F-43B5-AE0B-67A10034A463}" type="presParOf" srcId="{9F113FCF-4A8D-49EA-B8F7-457536C06059}" destId="{2FC976D6-ECE5-433C-80CF-131F268F5B85}" srcOrd="4" destOrd="0" presId="urn:microsoft.com/office/officeart/2005/8/layout/lProcess2"/>
    <dgm:cxn modelId="{1012B1D0-DDFD-436F-8FD8-6B4FEE0D6043}" type="presParOf" srcId="{D3561DBF-F5B2-402C-8DB2-77574D81586E}" destId="{22303DDE-7BC8-4988-AB8E-9DBFF5C41091}" srcOrd="1" destOrd="0" presId="urn:microsoft.com/office/officeart/2005/8/layout/lProcess2"/>
    <dgm:cxn modelId="{05BB2B8A-943B-4D5C-A010-C16FBB4BF60B}" type="presParOf" srcId="{D3561DBF-F5B2-402C-8DB2-77574D81586E}" destId="{A1957C02-0821-4B06-86F4-2D46817A13B6}" srcOrd="2" destOrd="0" presId="urn:microsoft.com/office/officeart/2005/8/layout/lProcess2"/>
    <dgm:cxn modelId="{78294638-8A16-47B9-9352-FEFDFF7D8DEB}" type="presParOf" srcId="{A1957C02-0821-4B06-86F4-2D46817A13B6}" destId="{9EA21CE0-2D9D-4D93-BE5B-3E88F5EBDD10}" srcOrd="0" destOrd="0" presId="urn:microsoft.com/office/officeart/2005/8/layout/lProcess2"/>
    <dgm:cxn modelId="{C8794ED8-BE2F-43CC-9CCD-5EA21503FCBE}" type="presParOf" srcId="{A1957C02-0821-4B06-86F4-2D46817A13B6}" destId="{8379F87F-DA39-45CB-A690-F9B23D1D7696}" srcOrd="1" destOrd="0" presId="urn:microsoft.com/office/officeart/2005/8/layout/lProcess2"/>
    <dgm:cxn modelId="{993B0E03-5F3C-4210-AABC-AD5351AC31E1}" type="presParOf" srcId="{A1957C02-0821-4B06-86F4-2D46817A13B6}" destId="{B4A1D430-B9BF-4FF1-A3DD-0977A591A34C}" srcOrd="2" destOrd="0" presId="urn:microsoft.com/office/officeart/2005/8/layout/lProcess2"/>
    <dgm:cxn modelId="{A480F42F-C9BE-40B5-99CB-02806841A6D8}" type="presParOf" srcId="{B4A1D430-B9BF-4FF1-A3DD-0977A591A34C}" destId="{CEE5F447-01F4-4AB0-AFEC-F6AECA7C0073}" srcOrd="0" destOrd="0" presId="urn:microsoft.com/office/officeart/2005/8/layout/lProcess2"/>
    <dgm:cxn modelId="{91F6A5AA-ADA2-458B-A1A1-8A8FAE00EC25}" type="presParOf" srcId="{CEE5F447-01F4-4AB0-AFEC-F6AECA7C0073}" destId="{661D09C1-01A5-40E9-9853-3EFBBA2765B7}" srcOrd="0" destOrd="0" presId="urn:microsoft.com/office/officeart/2005/8/layout/lProcess2"/>
    <dgm:cxn modelId="{CA61157F-CC6E-4EA9-88AF-0BB69F33C361}" type="presParOf" srcId="{CEE5F447-01F4-4AB0-AFEC-F6AECA7C0073}" destId="{95310BDA-8966-4E7D-807B-BCB2AE0F9DB5}" srcOrd="1" destOrd="0" presId="urn:microsoft.com/office/officeart/2005/8/layout/lProcess2"/>
    <dgm:cxn modelId="{A93A4791-239D-4DE4-9895-00D7B13AA04A}" type="presParOf" srcId="{CEE5F447-01F4-4AB0-AFEC-F6AECA7C0073}" destId="{4085F4D9-1C30-438A-AAA4-E32D4A826F21}" srcOrd="2" destOrd="0" presId="urn:microsoft.com/office/officeart/2005/8/layout/lProcess2"/>
    <dgm:cxn modelId="{1BF42DE5-B50F-4E05-AD29-C5D060BE5799}" type="presParOf" srcId="{D3561DBF-F5B2-402C-8DB2-77574D81586E}" destId="{6B2171A0-D295-4AC7-A690-85A14972C0DC}" srcOrd="3" destOrd="0" presId="urn:microsoft.com/office/officeart/2005/8/layout/lProcess2"/>
    <dgm:cxn modelId="{DABBA4D2-219B-4290-AFAF-830DA680F5DA}" type="presParOf" srcId="{D3561DBF-F5B2-402C-8DB2-77574D81586E}" destId="{A35BC051-7E36-4AD2-A6CB-6FF584DA6EA9}" srcOrd="4" destOrd="0" presId="urn:microsoft.com/office/officeart/2005/8/layout/lProcess2"/>
    <dgm:cxn modelId="{7391D8C4-1DD4-43B9-95FA-C2D154B10E4E}" type="presParOf" srcId="{A35BC051-7E36-4AD2-A6CB-6FF584DA6EA9}" destId="{9CB38A38-7F05-446E-920E-D71F7D283F78}" srcOrd="0" destOrd="0" presId="urn:microsoft.com/office/officeart/2005/8/layout/lProcess2"/>
    <dgm:cxn modelId="{F6069B9D-080F-47A7-9A84-0D6B42F5012D}" type="presParOf" srcId="{A35BC051-7E36-4AD2-A6CB-6FF584DA6EA9}" destId="{E5998B40-85E8-4FDC-A0B9-8BE0D1231CF5}" srcOrd="1" destOrd="0" presId="urn:microsoft.com/office/officeart/2005/8/layout/lProcess2"/>
    <dgm:cxn modelId="{00A432A9-2523-4E0C-88BF-38199EC029A9}" type="presParOf" srcId="{A35BC051-7E36-4AD2-A6CB-6FF584DA6EA9}" destId="{7EF10C64-82FB-4723-AF0A-755BD2BD014A}" srcOrd="2" destOrd="0" presId="urn:microsoft.com/office/officeart/2005/8/layout/lProcess2"/>
    <dgm:cxn modelId="{FD52FB51-8918-48A3-B576-0C4E07EA113C}" type="presParOf" srcId="{7EF10C64-82FB-4723-AF0A-755BD2BD014A}" destId="{052F6EA3-FBC6-4203-BC96-AFEBA82CB31A}" srcOrd="0" destOrd="0" presId="urn:microsoft.com/office/officeart/2005/8/layout/lProcess2"/>
    <dgm:cxn modelId="{CE31C18E-69AE-4CCD-A5E8-FF412503AD03}" type="presParOf" srcId="{052F6EA3-FBC6-4203-BC96-AFEBA82CB31A}" destId="{A4412383-5115-419E-8BE5-87048BB8DDE5}" srcOrd="0" destOrd="0" presId="urn:microsoft.com/office/officeart/2005/8/layout/lProcess2"/>
    <dgm:cxn modelId="{531E4C12-BA26-4535-B19C-BD56761E7717}" type="presParOf" srcId="{D3561DBF-F5B2-402C-8DB2-77574D81586E}" destId="{0D89EC5B-C3EB-452E-8CA9-D8D5BC1E57CD}" srcOrd="5" destOrd="0" presId="urn:microsoft.com/office/officeart/2005/8/layout/lProcess2"/>
    <dgm:cxn modelId="{B42B9559-4092-45B6-90F8-1724EBCC9258}" type="presParOf" srcId="{D3561DBF-F5B2-402C-8DB2-77574D81586E}" destId="{2050BC93-123B-43AF-AB34-734286346150}" srcOrd="6" destOrd="0" presId="urn:microsoft.com/office/officeart/2005/8/layout/lProcess2"/>
    <dgm:cxn modelId="{78C9CAE3-D72B-49E4-9F48-2591D9C856ED}" type="presParOf" srcId="{2050BC93-123B-43AF-AB34-734286346150}" destId="{6D07FF94-29F8-4AF4-84F0-87B377C55812}" srcOrd="0" destOrd="0" presId="urn:microsoft.com/office/officeart/2005/8/layout/lProcess2"/>
    <dgm:cxn modelId="{3E38658E-6540-4655-B57F-F30F39553B8E}" type="presParOf" srcId="{2050BC93-123B-43AF-AB34-734286346150}" destId="{69CD4B98-B192-42B9-8998-1DC3FA67998F}" srcOrd="1" destOrd="0" presId="urn:microsoft.com/office/officeart/2005/8/layout/lProcess2"/>
    <dgm:cxn modelId="{CF404774-69E1-4306-A226-70A48CD08384}" type="presParOf" srcId="{2050BC93-123B-43AF-AB34-734286346150}" destId="{3256CB78-5AD2-46E7-9E09-1014B7C5B176}" srcOrd="2" destOrd="0" presId="urn:microsoft.com/office/officeart/2005/8/layout/lProcess2"/>
    <dgm:cxn modelId="{BA5D8D96-FC46-4504-ABEC-1C91E3AE4E10}" type="presParOf" srcId="{3256CB78-5AD2-46E7-9E09-1014B7C5B176}" destId="{0B4C97F1-4794-4F7B-94FF-196FF769B772}" srcOrd="0" destOrd="0" presId="urn:microsoft.com/office/officeart/2005/8/layout/lProcess2"/>
    <dgm:cxn modelId="{AF0A7824-61EA-4548-9796-FAC94055064B}" type="presParOf" srcId="{0B4C97F1-4794-4F7B-94FF-196FF769B772}" destId="{3898E987-5CA4-4874-BEB0-FB29D443ACC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8E6BE-ED00-48CB-A817-4ED8284A569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F7DE65-12FB-4070-82F5-2288A9FC41E4}">
      <dgm:prSet/>
      <dgm:spPr/>
      <dgm:t>
        <a:bodyPr/>
        <a:lstStyle/>
        <a:p>
          <a:r>
            <a:rPr lang="en-US" dirty="0"/>
            <a:t>pom.xml</a:t>
          </a:r>
        </a:p>
      </dgm:t>
    </dgm:pt>
    <dgm:pt modelId="{E6F612FA-3D31-4627-9D4F-971704155CA6}" type="parTrans" cxnId="{A58A5304-7580-41E4-97AB-E502ED6A3473}">
      <dgm:prSet/>
      <dgm:spPr/>
      <dgm:t>
        <a:bodyPr/>
        <a:lstStyle/>
        <a:p>
          <a:endParaRPr lang="en-US"/>
        </a:p>
      </dgm:t>
    </dgm:pt>
    <dgm:pt modelId="{22902E4D-F721-4485-9678-885A5AB8BBDA}" type="sibTrans" cxnId="{A58A5304-7580-41E4-97AB-E502ED6A3473}">
      <dgm:prSet/>
      <dgm:spPr/>
      <dgm:t>
        <a:bodyPr/>
        <a:lstStyle/>
        <a:p>
          <a:endParaRPr lang="en-US"/>
        </a:p>
      </dgm:t>
    </dgm:pt>
    <dgm:pt modelId="{30278876-8BCE-45F2-84D6-11EFDFB888CE}">
      <dgm:prSet/>
      <dgm:spPr/>
      <dgm:t>
        <a:bodyPr/>
        <a:lstStyle/>
        <a:p>
          <a:r>
            <a:rPr lang="en-US" dirty="0"/>
            <a:t>Dependency</a:t>
          </a:r>
        </a:p>
      </dgm:t>
    </dgm:pt>
    <dgm:pt modelId="{826075AB-2941-40AA-80B8-95D90E65CF3C}" type="parTrans" cxnId="{B2FBFFF1-D40D-4183-B045-4779A0E63D18}">
      <dgm:prSet/>
      <dgm:spPr/>
      <dgm:t>
        <a:bodyPr/>
        <a:lstStyle/>
        <a:p>
          <a:endParaRPr lang="en-US"/>
        </a:p>
      </dgm:t>
    </dgm:pt>
    <dgm:pt modelId="{26EFDE94-B0D8-4A50-8291-795BB37CEF34}" type="sibTrans" cxnId="{B2FBFFF1-D40D-4183-B045-4779A0E63D18}">
      <dgm:prSet/>
      <dgm:spPr/>
      <dgm:t>
        <a:bodyPr/>
        <a:lstStyle/>
        <a:p>
          <a:endParaRPr lang="en-US"/>
        </a:p>
      </dgm:t>
    </dgm:pt>
    <dgm:pt modelId="{B2A6AF9B-EB0A-42FB-B3F6-80CE39F28956}">
      <dgm:prSet/>
      <dgm:spPr/>
      <dgm:t>
        <a:bodyPr/>
        <a:lstStyle/>
        <a:p>
          <a:r>
            <a:rPr lang="en-US" dirty="0"/>
            <a:t>Archetype</a:t>
          </a:r>
        </a:p>
      </dgm:t>
    </dgm:pt>
    <dgm:pt modelId="{E6D13073-BCBF-4EEF-85A7-DE34F7C8B13C}" type="parTrans" cxnId="{C8B9B334-6E43-4928-8F1D-4FDE7A212378}">
      <dgm:prSet/>
      <dgm:spPr/>
      <dgm:t>
        <a:bodyPr/>
        <a:lstStyle/>
        <a:p>
          <a:endParaRPr lang="en-US"/>
        </a:p>
      </dgm:t>
    </dgm:pt>
    <dgm:pt modelId="{09ACC047-21B3-4D53-9E40-3135A93DFF34}" type="sibTrans" cxnId="{C8B9B334-6E43-4928-8F1D-4FDE7A212378}">
      <dgm:prSet/>
      <dgm:spPr/>
      <dgm:t>
        <a:bodyPr/>
        <a:lstStyle/>
        <a:p>
          <a:endParaRPr lang="en-US"/>
        </a:p>
      </dgm:t>
    </dgm:pt>
    <dgm:pt modelId="{5151C6BD-3C76-41E8-B48A-3A766A22C5C2}">
      <dgm:prSet/>
      <dgm:spPr/>
      <dgm:t>
        <a:bodyPr/>
        <a:lstStyle/>
        <a:p>
          <a:r>
            <a:rPr lang="en-US" dirty="0"/>
            <a:t>Artifact</a:t>
          </a:r>
        </a:p>
      </dgm:t>
    </dgm:pt>
    <dgm:pt modelId="{834F1049-A6D6-4685-839C-417349903200}" type="parTrans" cxnId="{A6CDCEDF-3DC0-47FA-891C-401C61E29CDF}">
      <dgm:prSet/>
      <dgm:spPr/>
      <dgm:t>
        <a:bodyPr/>
        <a:lstStyle/>
        <a:p>
          <a:endParaRPr lang="en-US"/>
        </a:p>
      </dgm:t>
    </dgm:pt>
    <dgm:pt modelId="{BA095441-E2BD-4CB6-9AE1-54E86D77A7B2}" type="sibTrans" cxnId="{A6CDCEDF-3DC0-47FA-891C-401C61E29CDF}">
      <dgm:prSet/>
      <dgm:spPr/>
      <dgm:t>
        <a:bodyPr/>
        <a:lstStyle/>
        <a:p>
          <a:endParaRPr lang="en-US"/>
        </a:p>
      </dgm:t>
    </dgm:pt>
    <dgm:pt modelId="{B3A80D63-5850-43B3-BEB0-43B790F0D6DD}">
      <dgm:prSet/>
      <dgm:spPr/>
      <dgm:t>
        <a:bodyPr/>
        <a:lstStyle/>
        <a:p>
          <a:r>
            <a:rPr lang="en-US" dirty="0"/>
            <a:t>Lifecycle</a:t>
          </a:r>
        </a:p>
      </dgm:t>
    </dgm:pt>
    <dgm:pt modelId="{0CCA75D2-AA62-417C-A2CE-5CC34E2A0938}" type="parTrans" cxnId="{8B4AA852-0F23-4818-A8C6-16CE3E40D34C}">
      <dgm:prSet/>
      <dgm:spPr/>
      <dgm:t>
        <a:bodyPr/>
        <a:lstStyle/>
        <a:p>
          <a:endParaRPr lang="en-US"/>
        </a:p>
      </dgm:t>
    </dgm:pt>
    <dgm:pt modelId="{8D5B57ED-6647-429C-9C19-80AB70B22337}" type="sibTrans" cxnId="{8B4AA852-0F23-4818-A8C6-16CE3E40D34C}">
      <dgm:prSet/>
      <dgm:spPr/>
      <dgm:t>
        <a:bodyPr/>
        <a:lstStyle/>
        <a:p>
          <a:endParaRPr lang="en-US"/>
        </a:p>
      </dgm:t>
    </dgm:pt>
    <dgm:pt modelId="{B1AE960B-CEA2-4F8B-8602-87BDFD9E63E4}">
      <dgm:prSet/>
      <dgm:spPr/>
      <dgm:t>
        <a:bodyPr/>
        <a:lstStyle/>
        <a:p>
          <a:pPr>
            <a:buNone/>
          </a:pPr>
          <a:r>
            <a:rPr lang="en-US" dirty="0"/>
            <a:t>Main project </a:t>
          </a:r>
          <a:r>
            <a:rPr lang="en-US" dirty="0" err="1"/>
            <a:t>config</a:t>
          </a:r>
          <a:r>
            <a:rPr lang="en-US" dirty="0"/>
            <a:t> file ( </a:t>
          </a:r>
          <a:r>
            <a:rPr lang="en-US" b="1" dirty="0">
              <a:solidFill>
                <a:srgbClr val="C00000"/>
              </a:solidFill>
            </a:rPr>
            <a:t>P</a:t>
          </a:r>
          <a:r>
            <a:rPr lang="en-US" dirty="0"/>
            <a:t>roject </a:t>
          </a:r>
          <a:r>
            <a:rPr lang="en-US" b="1" dirty="0">
              <a:solidFill>
                <a:srgbClr val="C00000"/>
              </a:solidFill>
            </a:rPr>
            <a:t>O</a:t>
          </a:r>
          <a:r>
            <a:rPr lang="en-US" dirty="0"/>
            <a:t>bject </a:t>
          </a:r>
          <a:r>
            <a:rPr lang="en-US" b="1" dirty="0">
              <a:solidFill>
                <a:srgbClr val="C00000"/>
              </a:solidFill>
            </a:rPr>
            <a:t>M</a:t>
          </a:r>
          <a:r>
            <a:rPr lang="en-US" dirty="0"/>
            <a:t>odel )</a:t>
          </a:r>
        </a:p>
      </dgm:t>
    </dgm:pt>
    <dgm:pt modelId="{F54BC7ED-CD65-483B-8780-B59D4F3474E3}" type="parTrans" cxnId="{DDF9CD47-FEED-45F6-ABD8-315B023512B4}">
      <dgm:prSet/>
      <dgm:spPr/>
      <dgm:t>
        <a:bodyPr/>
        <a:lstStyle/>
        <a:p>
          <a:endParaRPr lang="en-US"/>
        </a:p>
      </dgm:t>
    </dgm:pt>
    <dgm:pt modelId="{7B5920A5-B6DF-4ECB-912D-6A8C6962A1C2}" type="sibTrans" cxnId="{DDF9CD47-FEED-45F6-ABD8-315B023512B4}">
      <dgm:prSet/>
      <dgm:spPr/>
      <dgm:t>
        <a:bodyPr/>
        <a:lstStyle/>
        <a:p>
          <a:endParaRPr lang="en-US"/>
        </a:p>
      </dgm:t>
    </dgm:pt>
    <dgm:pt modelId="{F7C09FEB-183D-4825-ADB8-A3EC2140D537}">
      <dgm:prSet/>
      <dgm:spPr/>
      <dgm:t>
        <a:bodyPr/>
        <a:lstStyle/>
        <a:p>
          <a:pPr>
            <a:buNone/>
          </a:pPr>
          <a:r>
            <a:rPr lang="en-US" dirty="0"/>
            <a:t>An external module or library that your project uses</a:t>
          </a:r>
        </a:p>
      </dgm:t>
    </dgm:pt>
    <dgm:pt modelId="{3A42BDAA-D3F5-40E4-AB9E-944433484DED}" type="parTrans" cxnId="{1F9C5443-B7B4-44DD-9DFD-C5DF9CD26678}">
      <dgm:prSet/>
      <dgm:spPr/>
      <dgm:t>
        <a:bodyPr/>
        <a:lstStyle/>
        <a:p>
          <a:endParaRPr lang="en-US"/>
        </a:p>
      </dgm:t>
    </dgm:pt>
    <dgm:pt modelId="{1691C4CD-BEF8-4483-9A11-C86F12BD9A8A}" type="sibTrans" cxnId="{1F9C5443-B7B4-44DD-9DFD-C5DF9CD26678}">
      <dgm:prSet/>
      <dgm:spPr/>
      <dgm:t>
        <a:bodyPr/>
        <a:lstStyle/>
        <a:p>
          <a:endParaRPr lang="en-US"/>
        </a:p>
      </dgm:t>
    </dgm:pt>
    <dgm:pt modelId="{9C0BF82B-B165-4B25-8D83-74904ED2A838}">
      <dgm:prSet/>
      <dgm:spPr/>
      <dgm:t>
        <a:bodyPr/>
        <a:lstStyle/>
        <a:p>
          <a:pPr>
            <a:buNone/>
          </a:pPr>
          <a:r>
            <a:rPr lang="en-US" dirty="0"/>
            <a:t>A template for creating new Maven projects</a:t>
          </a:r>
        </a:p>
      </dgm:t>
    </dgm:pt>
    <dgm:pt modelId="{ACFB9DFC-CCA1-46F1-96D0-A18DA3DDFF89}" type="parTrans" cxnId="{0EF48A2D-321A-4274-9CC3-5547B51D3DE2}">
      <dgm:prSet/>
      <dgm:spPr/>
      <dgm:t>
        <a:bodyPr/>
        <a:lstStyle/>
        <a:p>
          <a:endParaRPr lang="en-US"/>
        </a:p>
      </dgm:t>
    </dgm:pt>
    <dgm:pt modelId="{189AA0A1-22DC-4335-9BDD-2AE4421BEACF}" type="sibTrans" cxnId="{0EF48A2D-321A-4274-9CC3-5547B51D3DE2}">
      <dgm:prSet/>
      <dgm:spPr/>
      <dgm:t>
        <a:bodyPr/>
        <a:lstStyle/>
        <a:p>
          <a:endParaRPr lang="en-US"/>
        </a:p>
      </dgm:t>
    </dgm:pt>
    <dgm:pt modelId="{A241E735-4721-466F-994E-204CF9106551}">
      <dgm:prSet/>
      <dgm:spPr/>
      <dgm:t>
        <a:bodyPr/>
        <a:lstStyle/>
        <a:p>
          <a:pPr>
            <a:buNone/>
          </a:pPr>
          <a:r>
            <a:rPr lang="en-US" dirty="0"/>
            <a:t>The packaged output file(s) produced by the project</a:t>
          </a:r>
        </a:p>
      </dgm:t>
    </dgm:pt>
    <dgm:pt modelId="{759104A6-3AD9-46BF-A8E9-8489630A7210}" type="parTrans" cxnId="{932DE89B-F321-40DE-97AC-1ACAD32F32BC}">
      <dgm:prSet/>
      <dgm:spPr/>
      <dgm:t>
        <a:bodyPr/>
        <a:lstStyle/>
        <a:p>
          <a:endParaRPr lang="en-US"/>
        </a:p>
      </dgm:t>
    </dgm:pt>
    <dgm:pt modelId="{E4F3081E-B803-45AE-8B7E-A799D1159BB8}" type="sibTrans" cxnId="{932DE89B-F321-40DE-97AC-1ACAD32F32BC}">
      <dgm:prSet/>
      <dgm:spPr/>
      <dgm:t>
        <a:bodyPr/>
        <a:lstStyle/>
        <a:p>
          <a:endParaRPr lang="en-US"/>
        </a:p>
      </dgm:t>
    </dgm:pt>
    <dgm:pt modelId="{36CD1752-50E9-4D5E-AC1B-DB5C6CBA88C1}">
      <dgm:prSet/>
      <dgm:spPr/>
      <dgm:t>
        <a:bodyPr/>
        <a:lstStyle/>
        <a:p>
          <a:pPr>
            <a:buNone/>
          </a:pPr>
          <a:r>
            <a:rPr lang="en-US" dirty="0"/>
            <a:t>A configurable build process task</a:t>
          </a:r>
        </a:p>
      </dgm:t>
    </dgm:pt>
    <dgm:pt modelId="{42B6B1EE-0EA0-463B-8E2B-13B92DB9A5DD}" type="parTrans" cxnId="{0C6FFD95-1224-469D-A0A3-501F96D1780C}">
      <dgm:prSet/>
      <dgm:spPr/>
      <dgm:t>
        <a:bodyPr/>
        <a:lstStyle/>
        <a:p>
          <a:endParaRPr lang="en-US"/>
        </a:p>
      </dgm:t>
    </dgm:pt>
    <dgm:pt modelId="{F9D751DE-C746-41E8-BABD-C6B154891561}" type="sibTrans" cxnId="{0C6FFD95-1224-469D-A0A3-501F96D1780C}">
      <dgm:prSet/>
      <dgm:spPr/>
      <dgm:t>
        <a:bodyPr/>
        <a:lstStyle/>
        <a:p>
          <a:endParaRPr lang="en-US"/>
        </a:p>
      </dgm:t>
    </dgm:pt>
    <dgm:pt modelId="{4B39178A-4F1E-4258-A2E7-822B0130679D}" type="pres">
      <dgm:prSet presAssocID="{5888E6BE-ED00-48CB-A817-4ED8284A5695}" presName="Name0" presStyleCnt="0">
        <dgm:presLayoutVars>
          <dgm:dir/>
          <dgm:animLvl val="lvl"/>
          <dgm:resizeHandles val="exact"/>
        </dgm:presLayoutVars>
      </dgm:prSet>
      <dgm:spPr/>
    </dgm:pt>
    <dgm:pt modelId="{8EDEB918-296D-44CD-829D-68689BD8ACC7}" type="pres">
      <dgm:prSet presAssocID="{20F7DE65-12FB-4070-82F5-2288A9FC41E4}" presName="linNode" presStyleCnt="0"/>
      <dgm:spPr/>
    </dgm:pt>
    <dgm:pt modelId="{0F630245-8BCB-43C8-96D2-B312279399E0}" type="pres">
      <dgm:prSet presAssocID="{20F7DE65-12FB-4070-82F5-2288A9FC41E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810E1742-8A11-4E9C-BF5E-B0A9B029552A}" type="pres">
      <dgm:prSet presAssocID="{20F7DE65-12FB-4070-82F5-2288A9FC41E4}" presName="descendantText" presStyleLbl="alignAccFollowNode1" presStyleIdx="0" presStyleCnt="5">
        <dgm:presLayoutVars>
          <dgm:bulletEnabled val="1"/>
        </dgm:presLayoutVars>
      </dgm:prSet>
      <dgm:spPr/>
    </dgm:pt>
    <dgm:pt modelId="{19BA0E36-C0D8-4EF7-8FD2-2CAD12541D32}" type="pres">
      <dgm:prSet presAssocID="{22902E4D-F721-4485-9678-885A5AB8BBDA}" presName="sp" presStyleCnt="0"/>
      <dgm:spPr/>
    </dgm:pt>
    <dgm:pt modelId="{5A611002-6A3E-4673-866A-EBD6AFB9F1BE}" type="pres">
      <dgm:prSet presAssocID="{30278876-8BCE-45F2-84D6-11EFDFB888CE}" presName="linNode" presStyleCnt="0"/>
      <dgm:spPr/>
    </dgm:pt>
    <dgm:pt modelId="{3E28508D-997E-4611-8901-C8F4EAC0C32B}" type="pres">
      <dgm:prSet presAssocID="{30278876-8BCE-45F2-84D6-11EFDFB888C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47E5C39-16A7-4CC8-8E62-C8E161916172}" type="pres">
      <dgm:prSet presAssocID="{30278876-8BCE-45F2-84D6-11EFDFB888CE}" presName="descendantText" presStyleLbl="alignAccFollowNode1" presStyleIdx="1" presStyleCnt="5">
        <dgm:presLayoutVars>
          <dgm:bulletEnabled val="1"/>
        </dgm:presLayoutVars>
      </dgm:prSet>
      <dgm:spPr/>
    </dgm:pt>
    <dgm:pt modelId="{A179289C-8773-4D08-9C89-00C31A05B4EA}" type="pres">
      <dgm:prSet presAssocID="{26EFDE94-B0D8-4A50-8291-795BB37CEF34}" presName="sp" presStyleCnt="0"/>
      <dgm:spPr/>
    </dgm:pt>
    <dgm:pt modelId="{FE5B8451-C544-4911-92DC-D4C4C8395EBA}" type="pres">
      <dgm:prSet presAssocID="{B2A6AF9B-EB0A-42FB-B3F6-80CE39F28956}" presName="linNode" presStyleCnt="0"/>
      <dgm:spPr/>
    </dgm:pt>
    <dgm:pt modelId="{B846FEEE-4A32-4C95-9C21-A65801EFC81F}" type="pres">
      <dgm:prSet presAssocID="{B2A6AF9B-EB0A-42FB-B3F6-80CE39F28956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4A726D0-04BD-4106-A01D-29D500966ACA}" type="pres">
      <dgm:prSet presAssocID="{B2A6AF9B-EB0A-42FB-B3F6-80CE39F28956}" presName="descendantText" presStyleLbl="alignAccFollowNode1" presStyleIdx="2" presStyleCnt="5">
        <dgm:presLayoutVars>
          <dgm:bulletEnabled val="1"/>
        </dgm:presLayoutVars>
      </dgm:prSet>
      <dgm:spPr/>
    </dgm:pt>
    <dgm:pt modelId="{35A2F46E-EF9A-4B7B-8DDA-437D779D28E0}" type="pres">
      <dgm:prSet presAssocID="{09ACC047-21B3-4D53-9E40-3135A93DFF34}" presName="sp" presStyleCnt="0"/>
      <dgm:spPr/>
    </dgm:pt>
    <dgm:pt modelId="{6D58ED6D-4B1F-40E9-8FEA-7823E8BA0AC7}" type="pres">
      <dgm:prSet presAssocID="{5151C6BD-3C76-41E8-B48A-3A766A22C5C2}" presName="linNode" presStyleCnt="0"/>
      <dgm:spPr/>
    </dgm:pt>
    <dgm:pt modelId="{1864B669-4707-46AB-8D1A-F2D00014318D}" type="pres">
      <dgm:prSet presAssocID="{5151C6BD-3C76-41E8-B48A-3A766A22C5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F5B229F-DFB7-47A7-BCAA-45013C42A9E9}" type="pres">
      <dgm:prSet presAssocID="{5151C6BD-3C76-41E8-B48A-3A766A22C5C2}" presName="descendantText" presStyleLbl="alignAccFollowNode1" presStyleIdx="3" presStyleCnt="5">
        <dgm:presLayoutVars>
          <dgm:bulletEnabled val="1"/>
        </dgm:presLayoutVars>
      </dgm:prSet>
      <dgm:spPr/>
    </dgm:pt>
    <dgm:pt modelId="{E4158FB7-82EE-410E-9E4F-022B3C2CB1A5}" type="pres">
      <dgm:prSet presAssocID="{BA095441-E2BD-4CB6-9AE1-54E86D77A7B2}" presName="sp" presStyleCnt="0"/>
      <dgm:spPr/>
    </dgm:pt>
    <dgm:pt modelId="{77E752FF-B4B1-4F60-A151-248BBAD0FD05}" type="pres">
      <dgm:prSet presAssocID="{B3A80D63-5850-43B3-BEB0-43B790F0D6DD}" presName="linNode" presStyleCnt="0"/>
      <dgm:spPr/>
    </dgm:pt>
    <dgm:pt modelId="{F3D51515-8113-42BF-B6A9-FED5A40E300D}" type="pres">
      <dgm:prSet presAssocID="{B3A80D63-5850-43B3-BEB0-43B790F0D6DD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5711E6D8-F196-4A29-8C41-ABABB491D323}" type="pres">
      <dgm:prSet presAssocID="{B3A80D63-5850-43B3-BEB0-43B790F0D6DD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A58A5304-7580-41E4-97AB-E502ED6A3473}" srcId="{5888E6BE-ED00-48CB-A817-4ED8284A5695}" destId="{20F7DE65-12FB-4070-82F5-2288A9FC41E4}" srcOrd="0" destOrd="0" parTransId="{E6F612FA-3D31-4627-9D4F-971704155CA6}" sibTransId="{22902E4D-F721-4485-9678-885A5AB8BBDA}"/>
    <dgm:cxn modelId="{0FCEC616-C24F-4D3C-A818-2B5D0C541CFF}" type="presOf" srcId="{A241E735-4721-466F-994E-204CF9106551}" destId="{FF5B229F-DFB7-47A7-BCAA-45013C42A9E9}" srcOrd="0" destOrd="0" presId="urn:microsoft.com/office/officeart/2005/8/layout/vList5"/>
    <dgm:cxn modelId="{5CA28A25-B8DC-4352-AECB-5FB76CBFBDDB}" type="presOf" srcId="{B3A80D63-5850-43B3-BEB0-43B790F0D6DD}" destId="{F3D51515-8113-42BF-B6A9-FED5A40E300D}" srcOrd="0" destOrd="0" presId="urn:microsoft.com/office/officeart/2005/8/layout/vList5"/>
    <dgm:cxn modelId="{0EF48A2D-321A-4274-9CC3-5547B51D3DE2}" srcId="{B2A6AF9B-EB0A-42FB-B3F6-80CE39F28956}" destId="{9C0BF82B-B165-4B25-8D83-74904ED2A838}" srcOrd="0" destOrd="0" parTransId="{ACFB9DFC-CCA1-46F1-96D0-A18DA3DDFF89}" sibTransId="{189AA0A1-22DC-4335-9BDD-2AE4421BEACF}"/>
    <dgm:cxn modelId="{B6804231-AEE9-4DBE-A20F-08C52465C64A}" type="presOf" srcId="{F7C09FEB-183D-4825-ADB8-A3EC2140D537}" destId="{D47E5C39-16A7-4CC8-8E62-C8E161916172}" srcOrd="0" destOrd="0" presId="urn:microsoft.com/office/officeart/2005/8/layout/vList5"/>
    <dgm:cxn modelId="{C8B9B334-6E43-4928-8F1D-4FDE7A212378}" srcId="{5888E6BE-ED00-48CB-A817-4ED8284A5695}" destId="{B2A6AF9B-EB0A-42FB-B3F6-80CE39F28956}" srcOrd="2" destOrd="0" parTransId="{E6D13073-BCBF-4EEF-85A7-DE34F7C8B13C}" sibTransId="{09ACC047-21B3-4D53-9E40-3135A93DFF34}"/>
    <dgm:cxn modelId="{49DEB25F-8114-4BFF-AC9B-2741C11B25F5}" type="presOf" srcId="{36CD1752-50E9-4D5E-AC1B-DB5C6CBA88C1}" destId="{5711E6D8-F196-4A29-8C41-ABABB491D323}" srcOrd="0" destOrd="0" presId="urn:microsoft.com/office/officeart/2005/8/layout/vList5"/>
    <dgm:cxn modelId="{1F9C5443-B7B4-44DD-9DFD-C5DF9CD26678}" srcId="{30278876-8BCE-45F2-84D6-11EFDFB888CE}" destId="{F7C09FEB-183D-4825-ADB8-A3EC2140D537}" srcOrd="0" destOrd="0" parTransId="{3A42BDAA-D3F5-40E4-AB9E-944433484DED}" sibTransId="{1691C4CD-BEF8-4483-9A11-C86F12BD9A8A}"/>
    <dgm:cxn modelId="{DDF9CD47-FEED-45F6-ABD8-315B023512B4}" srcId="{20F7DE65-12FB-4070-82F5-2288A9FC41E4}" destId="{B1AE960B-CEA2-4F8B-8602-87BDFD9E63E4}" srcOrd="0" destOrd="0" parTransId="{F54BC7ED-CD65-483B-8780-B59D4F3474E3}" sibTransId="{7B5920A5-B6DF-4ECB-912D-6A8C6962A1C2}"/>
    <dgm:cxn modelId="{8B4AA852-0F23-4818-A8C6-16CE3E40D34C}" srcId="{5888E6BE-ED00-48CB-A817-4ED8284A5695}" destId="{B3A80D63-5850-43B3-BEB0-43B790F0D6DD}" srcOrd="4" destOrd="0" parTransId="{0CCA75D2-AA62-417C-A2CE-5CC34E2A0938}" sibTransId="{8D5B57ED-6647-429C-9C19-80AB70B22337}"/>
    <dgm:cxn modelId="{F229DA90-796B-4EE6-9973-4A3E33F0C7D4}" type="presOf" srcId="{B2A6AF9B-EB0A-42FB-B3F6-80CE39F28956}" destId="{B846FEEE-4A32-4C95-9C21-A65801EFC81F}" srcOrd="0" destOrd="0" presId="urn:microsoft.com/office/officeart/2005/8/layout/vList5"/>
    <dgm:cxn modelId="{0C6FFD95-1224-469D-A0A3-501F96D1780C}" srcId="{B3A80D63-5850-43B3-BEB0-43B790F0D6DD}" destId="{36CD1752-50E9-4D5E-AC1B-DB5C6CBA88C1}" srcOrd="0" destOrd="0" parTransId="{42B6B1EE-0EA0-463B-8E2B-13B92DB9A5DD}" sibTransId="{F9D751DE-C746-41E8-BABD-C6B154891561}"/>
    <dgm:cxn modelId="{932DE89B-F321-40DE-97AC-1ACAD32F32BC}" srcId="{5151C6BD-3C76-41E8-B48A-3A766A22C5C2}" destId="{A241E735-4721-466F-994E-204CF9106551}" srcOrd="0" destOrd="0" parTransId="{759104A6-3AD9-46BF-A8E9-8489630A7210}" sibTransId="{E4F3081E-B803-45AE-8B7E-A799D1159BB8}"/>
    <dgm:cxn modelId="{98F361A8-DCA5-48B8-9B10-A3D0CD524B09}" type="presOf" srcId="{B1AE960B-CEA2-4F8B-8602-87BDFD9E63E4}" destId="{810E1742-8A11-4E9C-BF5E-B0A9B029552A}" srcOrd="0" destOrd="0" presId="urn:microsoft.com/office/officeart/2005/8/layout/vList5"/>
    <dgm:cxn modelId="{A6E901C1-0D15-475B-A3D2-5AE95AC28A8D}" type="presOf" srcId="{5888E6BE-ED00-48CB-A817-4ED8284A5695}" destId="{4B39178A-4F1E-4258-A2E7-822B0130679D}" srcOrd="0" destOrd="0" presId="urn:microsoft.com/office/officeart/2005/8/layout/vList5"/>
    <dgm:cxn modelId="{A6CDCEDF-3DC0-47FA-891C-401C61E29CDF}" srcId="{5888E6BE-ED00-48CB-A817-4ED8284A5695}" destId="{5151C6BD-3C76-41E8-B48A-3A766A22C5C2}" srcOrd="3" destOrd="0" parTransId="{834F1049-A6D6-4685-839C-417349903200}" sibTransId="{BA095441-E2BD-4CB6-9AE1-54E86D77A7B2}"/>
    <dgm:cxn modelId="{432FD4E3-841D-4450-B97B-0850D4FB3803}" type="presOf" srcId="{9C0BF82B-B165-4B25-8D83-74904ED2A838}" destId="{94A726D0-04BD-4106-A01D-29D500966ACA}" srcOrd="0" destOrd="0" presId="urn:microsoft.com/office/officeart/2005/8/layout/vList5"/>
    <dgm:cxn modelId="{360A1FE6-B343-458E-945A-F4EBF55A9546}" type="presOf" srcId="{30278876-8BCE-45F2-84D6-11EFDFB888CE}" destId="{3E28508D-997E-4611-8901-C8F4EAC0C32B}" srcOrd="0" destOrd="0" presId="urn:microsoft.com/office/officeart/2005/8/layout/vList5"/>
    <dgm:cxn modelId="{113312EF-E96B-4C20-B467-61C51FF1327A}" type="presOf" srcId="{5151C6BD-3C76-41E8-B48A-3A766A22C5C2}" destId="{1864B669-4707-46AB-8D1A-F2D00014318D}" srcOrd="0" destOrd="0" presId="urn:microsoft.com/office/officeart/2005/8/layout/vList5"/>
    <dgm:cxn modelId="{7CE84AF0-E3E1-4E70-BE71-F786F0F3CD24}" type="presOf" srcId="{20F7DE65-12FB-4070-82F5-2288A9FC41E4}" destId="{0F630245-8BCB-43C8-96D2-B312279399E0}" srcOrd="0" destOrd="0" presId="urn:microsoft.com/office/officeart/2005/8/layout/vList5"/>
    <dgm:cxn modelId="{B2FBFFF1-D40D-4183-B045-4779A0E63D18}" srcId="{5888E6BE-ED00-48CB-A817-4ED8284A5695}" destId="{30278876-8BCE-45F2-84D6-11EFDFB888CE}" srcOrd="1" destOrd="0" parTransId="{826075AB-2941-40AA-80B8-95D90E65CF3C}" sibTransId="{26EFDE94-B0D8-4A50-8291-795BB37CEF34}"/>
    <dgm:cxn modelId="{33B09E8B-9E3B-4DBD-9907-BE4A398CD8C1}" type="presParOf" srcId="{4B39178A-4F1E-4258-A2E7-822B0130679D}" destId="{8EDEB918-296D-44CD-829D-68689BD8ACC7}" srcOrd="0" destOrd="0" presId="urn:microsoft.com/office/officeart/2005/8/layout/vList5"/>
    <dgm:cxn modelId="{F7CD0364-BFC0-4447-980B-4D54A56D653F}" type="presParOf" srcId="{8EDEB918-296D-44CD-829D-68689BD8ACC7}" destId="{0F630245-8BCB-43C8-96D2-B312279399E0}" srcOrd="0" destOrd="0" presId="urn:microsoft.com/office/officeart/2005/8/layout/vList5"/>
    <dgm:cxn modelId="{A882F68F-B0CC-4D44-A41E-98BD77171835}" type="presParOf" srcId="{8EDEB918-296D-44CD-829D-68689BD8ACC7}" destId="{810E1742-8A11-4E9C-BF5E-B0A9B029552A}" srcOrd="1" destOrd="0" presId="urn:microsoft.com/office/officeart/2005/8/layout/vList5"/>
    <dgm:cxn modelId="{B9904A60-A4B0-4CB1-8101-032D5F33B17F}" type="presParOf" srcId="{4B39178A-4F1E-4258-A2E7-822B0130679D}" destId="{19BA0E36-C0D8-4EF7-8FD2-2CAD12541D32}" srcOrd="1" destOrd="0" presId="urn:microsoft.com/office/officeart/2005/8/layout/vList5"/>
    <dgm:cxn modelId="{2BBCF2DA-8017-45E9-9F44-C75AF7209B0A}" type="presParOf" srcId="{4B39178A-4F1E-4258-A2E7-822B0130679D}" destId="{5A611002-6A3E-4673-866A-EBD6AFB9F1BE}" srcOrd="2" destOrd="0" presId="urn:microsoft.com/office/officeart/2005/8/layout/vList5"/>
    <dgm:cxn modelId="{12BF5E47-13E3-4DE1-8337-473A903CDAF2}" type="presParOf" srcId="{5A611002-6A3E-4673-866A-EBD6AFB9F1BE}" destId="{3E28508D-997E-4611-8901-C8F4EAC0C32B}" srcOrd="0" destOrd="0" presId="urn:microsoft.com/office/officeart/2005/8/layout/vList5"/>
    <dgm:cxn modelId="{C3BB2A11-087F-4088-BEC2-E9EF7E9D155F}" type="presParOf" srcId="{5A611002-6A3E-4673-866A-EBD6AFB9F1BE}" destId="{D47E5C39-16A7-4CC8-8E62-C8E161916172}" srcOrd="1" destOrd="0" presId="urn:microsoft.com/office/officeart/2005/8/layout/vList5"/>
    <dgm:cxn modelId="{90ADB964-22B4-42E3-8B1D-250E05D5A8F5}" type="presParOf" srcId="{4B39178A-4F1E-4258-A2E7-822B0130679D}" destId="{A179289C-8773-4D08-9C89-00C31A05B4EA}" srcOrd="3" destOrd="0" presId="urn:microsoft.com/office/officeart/2005/8/layout/vList5"/>
    <dgm:cxn modelId="{36B4F970-3BAC-40C2-ABBE-9A0867EFE3CE}" type="presParOf" srcId="{4B39178A-4F1E-4258-A2E7-822B0130679D}" destId="{FE5B8451-C544-4911-92DC-D4C4C8395EBA}" srcOrd="4" destOrd="0" presId="urn:microsoft.com/office/officeart/2005/8/layout/vList5"/>
    <dgm:cxn modelId="{1AC2E393-A772-4597-AB2B-179809709F94}" type="presParOf" srcId="{FE5B8451-C544-4911-92DC-D4C4C8395EBA}" destId="{B846FEEE-4A32-4C95-9C21-A65801EFC81F}" srcOrd="0" destOrd="0" presId="urn:microsoft.com/office/officeart/2005/8/layout/vList5"/>
    <dgm:cxn modelId="{5AFA0F87-9082-4BEA-A1D3-F4A401006E8D}" type="presParOf" srcId="{FE5B8451-C544-4911-92DC-D4C4C8395EBA}" destId="{94A726D0-04BD-4106-A01D-29D500966ACA}" srcOrd="1" destOrd="0" presId="urn:microsoft.com/office/officeart/2005/8/layout/vList5"/>
    <dgm:cxn modelId="{270A7DB6-1F01-43C3-A026-E0DD0A1FFED2}" type="presParOf" srcId="{4B39178A-4F1E-4258-A2E7-822B0130679D}" destId="{35A2F46E-EF9A-4B7B-8DDA-437D779D28E0}" srcOrd="5" destOrd="0" presId="urn:microsoft.com/office/officeart/2005/8/layout/vList5"/>
    <dgm:cxn modelId="{656C9D69-169B-41B1-9C40-281364037202}" type="presParOf" srcId="{4B39178A-4F1E-4258-A2E7-822B0130679D}" destId="{6D58ED6D-4B1F-40E9-8FEA-7823E8BA0AC7}" srcOrd="6" destOrd="0" presId="urn:microsoft.com/office/officeart/2005/8/layout/vList5"/>
    <dgm:cxn modelId="{E0224EB6-E63A-4079-B120-383018B6DA8E}" type="presParOf" srcId="{6D58ED6D-4B1F-40E9-8FEA-7823E8BA0AC7}" destId="{1864B669-4707-46AB-8D1A-F2D00014318D}" srcOrd="0" destOrd="0" presId="urn:microsoft.com/office/officeart/2005/8/layout/vList5"/>
    <dgm:cxn modelId="{B7ADF43F-72E9-4EF1-B0D6-0BF89BE7D61D}" type="presParOf" srcId="{6D58ED6D-4B1F-40E9-8FEA-7823E8BA0AC7}" destId="{FF5B229F-DFB7-47A7-BCAA-45013C42A9E9}" srcOrd="1" destOrd="0" presId="urn:microsoft.com/office/officeart/2005/8/layout/vList5"/>
    <dgm:cxn modelId="{57A08116-150C-4269-9A83-EFC364836648}" type="presParOf" srcId="{4B39178A-4F1E-4258-A2E7-822B0130679D}" destId="{E4158FB7-82EE-410E-9E4F-022B3C2CB1A5}" srcOrd="7" destOrd="0" presId="urn:microsoft.com/office/officeart/2005/8/layout/vList5"/>
    <dgm:cxn modelId="{9E8947FE-E484-4B08-B4BB-7BC9F112A617}" type="presParOf" srcId="{4B39178A-4F1E-4258-A2E7-822B0130679D}" destId="{77E752FF-B4B1-4F60-A151-248BBAD0FD05}" srcOrd="8" destOrd="0" presId="urn:microsoft.com/office/officeart/2005/8/layout/vList5"/>
    <dgm:cxn modelId="{0C88C969-A194-446F-96F2-613E38C3A776}" type="presParOf" srcId="{77E752FF-B4B1-4F60-A151-248BBAD0FD05}" destId="{F3D51515-8113-42BF-B6A9-FED5A40E300D}" srcOrd="0" destOrd="0" presId="urn:microsoft.com/office/officeart/2005/8/layout/vList5"/>
    <dgm:cxn modelId="{480844BD-36FF-4FE9-BD50-30C51CAEBDAA}" type="presParOf" srcId="{77E752FF-B4B1-4F60-A151-248BBAD0FD05}" destId="{5711E6D8-F196-4A29-8C41-ABABB491D3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2C50A-24CE-49E8-9733-883EE4929132}">
      <dsp:nvSpPr>
        <dsp:cNvPr id="0" name=""/>
        <dsp:cNvSpPr/>
      </dsp:nvSpPr>
      <dsp:spPr>
        <a:xfrm>
          <a:off x="2400" y="0"/>
          <a:ext cx="2355723" cy="34035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Java</a:t>
          </a:r>
        </a:p>
      </dsp:txBody>
      <dsp:txXfrm>
        <a:off x="2400" y="0"/>
        <a:ext cx="2355723" cy="1021056"/>
      </dsp:txXfrm>
    </dsp:sp>
    <dsp:sp modelId="{94484502-BCF2-4B17-97CF-42E533A28062}">
      <dsp:nvSpPr>
        <dsp:cNvPr id="0" name=""/>
        <dsp:cNvSpPr/>
      </dsp:nvSpPr>
      <dsp:spPr>
        <a:xfrm>
          <a:off x="237973" y="1021347"/>
          <a:ext cx="1884578" cy="6686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Ant</a:t>
          </a:r>
        </a:p>
      </dsp:txBody>
      <dsp:txXfrm>
        <a:off x="257557" y="1040931"/>
        <a:ext cx="1845410" cy="629487"/>
      </dsp:txXfrm>
    </dsp:sp>
    <dsp:sp modelId="{3221B725-77EB-4602-A2A6-779D0C0D92DA}">
      <dsp:nvSpPr>
        <dsp:cNvPr id="0" name=""/>
        <dsp:cNvSpPr/>
      </dsp:nvSpPr>
      <dsp:spPr>
        <a:xfrm>
          <a:off x="237973" y="1792873"/>
          <a:ext cx="1884578" cy="668655"/>
        </a:xfrm>
        <a:prstGeom prst="roundRect">
          <a:avLst>
            <a:gd name="adj" fmla="val 10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Gradle</a:t>
          </a:r>
        </a:p>
      </dsp:txBody>
      <dsp:txXfrm>
        <a:off x="257557" y="1812457"/>
        <a:ext cx="1845410" cy="629487"/>
      </dsp:txXfrm>
    </dsp:sp>
    <dsp:sp modelId="{2FC976D6-ECE5-433C-80CF-131F268F5B85}">
      <dsp:nvSpPr>
        <dsp:cNvPr id="0" name=""/>
        <dsp:cNvSpPr/>
      </dsp:nvSpPr>
      <dsp:spPr>
        <a:xfrm>
          <a:off x="237973" y="2564399"/>
          <a:ext cx="1884578" cy="668655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Maven</a:t>
          </a:r>
        </a:p>
      </dsp:txBody>
      <dsp:txXfrm>
        <a:off x="257557" y="2583983"/>
        <a:ext cx="1845410" cy="629487"/>
      </dsp:txXfrm>
    </dsp:sp>
    <dsp:sp modelId="{9EA21CE0-2D9D-4D93-BE5B-3E88F5EBDD10}">
      <dsp:nvSpPr>
        <dsp:cNvPr id="0" name=""/>
        <dsp:cNvSpPr/>
      </dsp:nvSpPr>
      <dsp:spPr>
        <a:xfrm>
          <a:off x="2534803" y="0"/>
          <a:ext cx="2355723" cy="34035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JavaScript</a:t>
          </a:r>
        </a:p>
      </dsp:txBody>
      <dsp:txXfrm>
        <a:off x="2534803" y="0"/>
        <a:ext cx="2355723" cy="1021056"/>
      </dsp:txXfrm>
    </dsp:sp>
    <dsp:sp modelId="{661D09C1-01A5-40E9-9853-3EFBBA2765B7}">
      <dsp:nvSpPr>
        <dsp:cNvPr id="0" name=""/>
        <dsp:cNvSpPr/>
      </dsp:nvSpPr>
      <dsp:spPr>
        <a:xfrm>
          <a:off x="2770375" y="1022053"/>
          <a:ext cx="1884578" cy="102620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Grunt</a:t>
          </a:r>
        </a:p>
      </dsp:txBody>
      <dsp:txXfrm>
        <a:off x="2800432" y="1052110"/>
        <a:ext cx="1824464" cy="966094"/>
      </dsp:txXfrm>
    </dsp:sp>
    <dsp:sp modelId="{4085F4D9-1C30-438A-AAA4-E32D4A826F21}">
      <dsp:nvSpPr>
        <dsp:cNvPr id="0" name=""/>
        <dsp:cNvSpPr/>
      </dsp:nvSpPr>
      <dsp:spPr>
        <a:xfrm>
          <a:off x="2770375" y="2206140"/>
          <a:ext cx="1884578" cy="1026208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Gulp</a:t>
          </a:r>
        </a:p>
      </dsp:txBody>
      <dsp:txXfrm>
        <a:off x="2800432" y="2236197"/>
        <a:ext cx="1824464" cy="966094"/>
      </dsp:txXfrm>
    </dsp:sp>
    <dsp:sp modelId="{9CB38A38-7F05-446E-920E-D71F7D283F78}">
      <dsp:nvSpPr>
        <dsp:cNvPr id="0" name=""/>
        <dsp:cNvSpPr/>
      </dsp:nvSpPr>
      <dsp:spPr>
        <a:xfrm>
          <a:off x="5067205" y="0"/>
          <a:ext cx="2355723" cy="34035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C/C++</a:t>
          </a:r>
        </a:p>
      </dsp:txBody>
      <dsp:txXfrm>
        <a:off x="5067205" y="0"/>
        <a:ext cx="2355723" cy="1021056"/>
      </dsp:txXfrm>
    </dsp:sp>
    <dsp:sp modelId="{A4412383-5115-419E-8BE5-87048BB8DDE5}">
      <dsp:nvSpPr>
        <dsp:cNvPr id="0" name=""/>
        <dsp:cNvSpPr/>
      </dsp:nvSpPr>
      <dsp:spPr>
        <a:xfrm>
          <a:off x="5302777" y="1021056"/>
          <a:ext cx="1884578" cy="2212289"/>
        </a:xfrm>
        <a:prstGeom prst="roundRect">
          <a:avLst>
            <a:gd name="adj" fmla="val 10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make</a:t>
          </a:r>
        </a:p>
      </dsp:txBody>
      <dsp:txXfrm>
        <a:off x="5357974" y="1076253"/>
        <a:ext cx="1774184" cy="2101895"/>
      </dsp:txXfrm>
    </dsp:sp>
    <dsp:sp modelId="{6D07FF94-29F8-4AF4-84F0-87B377C55812}">
      <dsp:nvSpPr>
        <dsp:cNvPr id="0" name=""/>
        <dsp:cNvSpPr/>
      </dsp:nvSpPr>
      <dsp:spPr>
        <a:xfrm>
          <a:off x="7599608" y="0"/>
          <a:ext cx="2355723" cy="34035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Ruby</a:t>
          </a:r>
        </a:p>
      </dsp:txBody>
      <dsp:txXfrm>
        <a:off x="7599608" y="0"/>
        <a:ext cx="2355723" cy="1021056"/>
      </dsp:txXfrm>
    </dsp:sp>
    <dsp:sp modelId="{3898E987-5CA4-4874-BEB0-FB29D443ACC5}">
      <dsp:nvSpPr>
        <dsp:cNvPr id="0" name=""/>
        <dsp:cNvSpPr/>
      </dsp:nvSpPr>
      <dsp:spPr>
        <a:xfrm>
          <a:off x="7835180" y="1021056"/>
          <a:ext cx="1884578" cy="221228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Rake</a:t>
          </a:r>
        </a:p>
      </dsp:txBody>
      <dsp:txXfrm>
        <a:off x="7890377" y="1076253"/>
        <a:ext cx="1774184" cy="2101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E1742-8A11-4E9C-BF5E-B0A9B029552A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Main project </a:t>
          </a:r>
          <a:r>
            <a:rPr lang="en-US" sz="2400" kern="1200" dirty="0" err="1"/>
            <a:t>config</a:t>
          </a:r>
          <a:r>
            <a:rPr lang="en-US" sz="2400" kern="1200" dirty="0"/>
            <a:t> file ( </a:t>
          </a:r>
          <a:r>
            <a:rPr lang="en-US" sz="2400" b="1" kern="1200" dirty="0">
              <a:solidFill>
                <a:srgbClr val="C00000"/>
              </a:solidFill>
            </a:rPr>
            <a:t>P</a:t>
          </a:r>
          <a:r>
            <a:rPr lang="en-US" sz="2400" kern="1200" dirty="0"/>
            <a:t>roject </a:t>
          </a:r>
          <a:r>
            <a:rPr lang="en-US" sz="2400" b="1" kern="1200" dirty="0">
              <a:solidFill>
                <a:srgbClr val="C00000"/>
              </a:solidFill>
            </a:rPr>
            <a:t>O</a:t>
          </a:r>
          <a:r>
            <a:rPr lang="en-US" sz="2400" kern="1200" dirty="0"/>
            <a:t>bject </a:t>
          </a:r>
          <a:r>
            <a:rPr lang="en-US" sz="2400" b="1" kern="1200" dirty="0">
              <a:solidFill>
                <a:srgbClr val="C00000"/>
              </a:solidFill>
            </a:rPr>
            <a:t>M</a:t>
          </a:r>
          <a:r>
            <a:rPr lang="en-US" sz="2400" kern="1200" dirty="0"/>
            <a:t>odel )</a:t>
          </a:r>
        </a:p>
      </dsp:txBody>
      <dsp:txXfrm rot="-5400000">
        <a:off x="3785615" y="118169"/>
        <a:ext cx="6697334" cy="603548"/>
      </dsp:txXfrm>
    </dsp:sp>
    <dsp:sp modelId="{0F630245-8BCB-43C8-96D2-B312279399E0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pom.xml</a:t>
          </a:r>
        </a:p>
      </dsp:txBody>
      <dsp:txXfrm>
        <a:off x="40813" y="42725"/>
        <a:ext cx="3703990" cy="754434"/>
      </dsp:txXfrm>
    </dsp:sp>
    <dsp:sp modelId="{D47E5C39-16A7-4CC8-8E62-C8E161916172}">
      <dsp:nvSpPr>
        <dsp:cNvPr id="0" name=""/>
        <dsp:cNvSpPr/>
      </dsp:nvSpPr>
      <dsp:spPr>
        <a:xfrm rot="5400000">
          <a:off x="6816183" y="-2067186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An external module or library that your project uses</a:t>
          </a:r>
        </a:p>
      </dsp:txBody>
      <dsp:txXfrm rot="-5400000">
        <a:off x="3785615" y="996032"/>
        <a:ext cx="6697334" cy="603548"/>
      </dsp:txXfrm>
    </dsp:sp>
    <dsp:sp modelId="{3E28508D-997E-4611-8901-C8F4EAC0C32B}">
      <dsp:nvSpPr>
        <dsp:cNvPr id="0" name=""/>
        <dsp:cNvSpPr/>
      </dsp:nvSpPr>
      <dsp:spPr>
        <a:xfrm>
          <a:off x="0" y="879775"/>
          <a:ext cx="3785616" cy="8360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Dependency</a:t>
          </a:r>
        </a:p>
      </dsp:txBody>
      <dsp:txXfrm>
        <a:off x="40813" y="920588"/>
        <a:ext cx="3703990" cy="754434"/>
      </dsp:txXfrm>
    </dsp:sp>
    <dsp:sp modelId="{94A726D0-04BD-4106-A01D-29D500966ACA}">
      <dsp:nvSpPr>
        <dsp:cNvPr id="0" name=""/>
        <dsp:cNvSpPr/>
      </dsp:nvSpPr>
      <dsp:spPr>
        <a:xfrm rot="5400000">
          <a:off x="6816183" y="-1189323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A template for creating new Maven projects</a:t>
          </a:r>
        </a:p>
      </dsp:txBody>
      <dsp:txXfrm rot="-5400000">
        <a:off x="3785615" y="1873895"/>
        <a:ext cx="6697334" cy="603548"/>
      </dsp:txXfrm>
    </dsp:sp>
    <dsp:sp modelId="{B846FEEE-4A32-4C95-9C21-A65801EFC81F}">
      <dsp:nvSpPr>
        <dsp:cNvPr id="0" name=""/>
        <dsp:cNvSpPr/>
      </dsp:nvSpPr>
      <dsp:spPr>
        <a:xfrm>
          <a:off x="0" y="1757638"/>
          <a:ext cx="3785616" cy="8360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Archetype</a:t>
          </a:r>
        </a:p>
      </dsp:txBody>
      <dsp:txXfrm>
        <a:off x="40813" y="1798451"/>
        <a:ext cx="3703990" cy="754434"/>
      </dsp:txXfrm>
    </dsp:sp>
    <dsp:sp modelId="{FF5B229F-DFB7-47A7-BCAA-45013C42A9E9}">
      <dsp:nvSpPr>
        <dsp:cNvPr id="0" name=""/>
        <dsp:cNvSpPr/>
      </dsp:nvSpPr>
      <dsp:spPr>
        <a:xfrm rot="5400000">
          <a:off x="6816183" y="-311459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The packaged output file(s) produced by the project</a:t>
          </a:r>
        </a:p>
      </dsp:txBody>
      <dsp:txXfrm rot="-5400000">
        <a:off x="3785615" y="2751759"/>
        <a:ext cx="6697334" cy="603548"/>
      </dsp:txXfrm>
    </dsp:sp>
    <dsp:sp modelId="{1864B669-4707-46AB-8D1A-F2D00014318D}">
      <dsp:nvSpPr>
        <dsp:cNvPr id="0" name=""/>
        <dsp:cNvSpPr/>
      </dsp:nvSpPr>
      <dsp:spPr>
        <a:xfrm>
          <a:off x="0" y="2635502"/>
          <a:ext cx="3785616" cy="8360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Artifact</a:t>
          </a:r>
        </a:p>
      </dsp:txBody>
      <dsp:txXfrm>
        <a:off x="40813" y="2676315"/>
        <a:ext cx="3703990" cy="754434"/>
      </dsp:txXfrm>
    </dsp:sp>
    <dsp:sp modelId="{5711E6D8-F196-4A29-8C41-ABABB491D323}">
      <dsp:nvSpPr>
        <dsp:cNvPr id="0" name=""/>
        <dsp:cNvSpPr/>
      </dsp:nvSpPr>
      <dsp:spPr>
        <a:xfrm rot="5400000">
          <a:off x="6816183" y="566403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A configurable build process task</a:t>
          </a:r>
        </a:p>
      </dsp:txBody>
      <dsp:txXfrm rot="-5400000">
        <a:off x="3785615" y="3629621"/>
        <a:ext cx="6697334" cy="603548"/>
      </dsp:txXfrm>
    </dsp:sp>
    <dsp:sp modelId="{F3D51515-8113-42BF-B6A9-FED5A40E300D}">
      <dsp:nvSpPr>
        <dsp:cNvPr id="0" name=""/>
        <dsp:cNvSpPr/>
      </dsp:nvSpPr>
      <dsp:spPr>
        <a:xfrm>
          <a:off x="0" y="3513365"/>
          <a:ext cx="3785616" cy="8360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Lifecycle</a:t>
          </a:r>
        </a:p>
      </dsp:txBody>
      <dsp:txXfrm>
        <a:off x="40813" y="3554178"/>
        <a:ext cx="3703990" cy="75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506BF-8902-4B4A-BB33-E0CF35406A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174AD-C2CF-4F7D-8EC5-D5B27654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0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Writing code is ultimately about improving life! Computers make the world a better place!</a:t>
            </a:r>
          </a:p>
          <a:p>
            <a:endParaRPr lang="en-US" dirty="0"/>
          </a:p>
          <a:p>
            <a:r>
              <a:rPr lang="en-US" dirty="0"/>
              <a:t>But your program doesn’t improve anyone’s life until you can run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174AD-C2CF-4F7D-8EC5-D5B27654C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24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174AD-C2CF-4F7D-8EC5-D5B27654C9D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3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174AD-C2CF-4F7D-8EC5-D5B27654C9D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12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174AD-C2CF-4F7D-8EC5-D5B27654C9D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174AD-C2CF-4F7D-8EC5-D5B27654C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174AD-C2CF-4F7D-8EC5-D5B27654C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174AD-C2CF-4F7D-8EC5-D5B27654C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4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174AD-C2CF-4F7D-8EC5-D5B27654C9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1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174AD-C2CF-4F7D-8EC5-D5B27654C9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1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174AD-C2CF-4F7D-8EC5-D5B27654C9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8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174AD-C2CF-4F7D-8EC5-D5B27654C9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6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174AD-C2CF-4F7D-8EC5-D5B27654C9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92DC-49D9-4F4C-B86E-39C255620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F8910-20DD-4E9F-9A06-3E55841BD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FBA87-3E4A-4491-8E83-CFE9BBC0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935B-256D-44E3-9215-9B5AB4E8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4E6B-F195-491E-8ADD-4EB108E3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56C6-4FDA-4368-B9C2-E9E18EEE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04C0A-EFB8-48EE-9FA2-EE18E15A0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2BEBF-A4FB-4217-A733-23DD53A5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1873-8427-49EA-8B75-884DE539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2E13B-81B6-4D18-8960-1D327F0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4A2BB-72D8-46C0-8D39-8A43BA9CD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20644-60C1-4AF5-9A18-28CA9DFA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813A-9CC3-4D91-B0E0-4198F3F6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EFB7-584F-46E0-BB29-930C15BC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D958B-812A-4A33-9707-30F13A85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9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2B32-C372-434C-8AA5-36BB6AC1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9AEE-9EEE-4B7A-9BFB-ED9079485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2400"/>
              </a:spcBef>
              <a:buClr>
                <a:srgbClr val="C00000"/>
              </a:buClr>
              <a:defRPr/>
            </a:lvl1pPr>
            <a:lvl2pPr marL="914400" indent="-457200"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79197-EEF4-46E4-93BD-A0D9FA36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584A-671B-4493-8C91-21759F41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7B93-F7CF-4438-9296-A96F58BF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CEFE-F098-4317-9F2D-8A119EB0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0C366-B06E-4DC1-911B-54033DE6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6D10D-F015-4649-ABAE-754D1B73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93C6-117A-491B-B206-4B62CEBC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78597-66CF-4BD6-8643-D23D4C5B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C759-6E6E-41E2-A432-B4D0C1DD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1CE2-B4E5-4DE5-95A9-3A19C3ABA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AC16E-0FEC-4617-963D-199725792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E7257-B295-45B7-BD1F-5FE14659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C884E-ACDF-432C-AA5A-2B25272B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2440C-1F58-46B9-9E08-7144E312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EBD2-4A4A-4058-B03B-F371C318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F4900-31A4-4179-851F-D9DFA476B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9E76D-B534-4630-968E-8C156E43F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7D631-3F24-4C79-AD9B-45ECB1A4E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B7B9C-1CB3-461B-8C3C-42E9E90B5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E1667-6F19-4436-9AFC-30C45097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298F4-3F93-4D61-B0EB-4C2564F9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8EFB0-ADCD-415F-B50B-DD96DF90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2E9E-8091-4D2D-AF55-FA987B1A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F40DE-CA4A-4A87-BF63-650C311F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11549-D3B1-4F99-80AD-920B243E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48596-E7CF-48DF-8434-FB0F5AB8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B6857-673B-4D44-9685-0E3DC9FE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19C28-92F9-4910-A6E0-C6B582AE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D5E60-5BF7-4563-9578-8094BE91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5EAB-EC01-4DAB-96E5-138C6CEF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8E08-AB34-4278-8CC1-9F68F97A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BE1F-E6F8-453E-A7BE-3EB06D0F0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5B334-2B61-4F40-89DB-6256F697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1F4BF-6935-4662-A4F2-BB48745F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E723-858A-4A3B-83D6-0BBC53EF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8A41-2DC0-40ED-8347-3F0C9B0D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72D57-4EED-444E-A4C3-3FC9D2FCF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8FC6C-9C6A-49CF-96A3-B1AE8BA58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EFA4E-476D-41D2-85E6-1A98A9E2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E6C6E-5DDA-491B-B00A-1E0C2050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28553-E567-4CFF-9AEB-E86000D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6E4B6-41EE-40FD-AD81-EC9D4C6F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16399-3E6D-4405-9539-0754B4227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E8DD-C099-4A20-BA9D-D09F4151E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7147-32E4-4CFC-9474-FC10C555495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0FFDB-3506-4701-8DB8-AB05C3B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D97AE-E7C1-41C3-880C-85785D91A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9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24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6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tutorial/java/concepts/package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/styleguide" TargetMode="External"/><Relationship Id="rId2" Type="http://schemas.openxmlformats.org/officeDocument/2006/relationships/hyperlink" Target="https://google.github.io/styleguide/javaguid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ugins.jetbrains.com/plugin/8527-google-java-format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pollev.com/pd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5E89-9887-4F55-867A-2B41CED23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640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Workflow, Maven, Git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60954-0FAD-48EA-9D6F-5444D7576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74762"/>
          </a:xfrm>
        </p:spPr>
        <p:txBody>
          <a:bodyPr>
            <a:normAutofit/>
          </a:bodyPr>
          <a:lstStyle/>
          <a:p>
            <a:r>
              <a:rPr lang="en-US" sz="2800" i="1" dirty="0">
                <a:latin typeface="Bahnschrift SemiBold" panose="020B0502040204020203" pitchFamily="34" charset="0"/>
              </a:rPr>
              <a:t>COMP 301</a:t>
            </a:r>
          </a:p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</a:rPr>
              <a:t>( adapted from K. Mayer-Patel ) </a:t>
            </a:r>
          </a:p>
        </p:txBody>
      </p:sp>
    </p:spTree>
    <p:extLst>
      <p:ext uri="{BB962C8B-B14F-4D97-AF65-F5344CB8AC3E}">
        <p14:creationId xmlns:p14="http://schemas.microsoft.com/office/powerpoint/2010/main" val="231903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E470-C25E-444C-B883-F527B5F4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5340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Compiling and executing</a:t>
            </a:r>
            <a:b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</a:br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large Java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CBB39-93B6-4E3F-911A-BC5508E0A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1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A30C-4AC0-4C62-9871-188240BB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365126"/>
            <a:ext cx="10809514" cy="12836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Compiling and executing large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876C-0E62-4792-9E46-1B022158C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2" y="1648777"/>
            <a:ext cx="6882520" cy="15809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Large projects commonly have: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dirty="0"/>
              <a:t>Hundreds of </a:t>
            </a:r>
            <a:r>
              <a:rPr lang="en-US" b="1" dirty="0">
                <a:latin typeface="Consolas" panose="020B0609020204030204" pitchFamily="49" charset="0"/>
              </a:rPr>
              <a:t>.java</a:t>
            </a:r>
            <a:r>
              <a:rPr lang="en-US" dirty="0"/>
              <a:t> source files to compile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dirty="0"/>
              <a:t>External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dependencies</a:t>
            </a:r>
            <a:r>
              <a:rPr lang="en-US" dirty="0"/>
              <a:t> that must be imported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2354EC-9FEF-497F-947A-1AEE532E1C64}"/>
              </a:ext>
            </a:extLst>
          </p:cNvPr>
          <p:cNvSpPr/>
          <p:nvPr/>
        </p:nvSpPr>
        <p:spPr>
          <a:xfrm>
            <a:off x="1092942" y="3359510"/>
            <a:ext cx="4324641" cy="1230923"/>
          </a:xfrm>
          <a:prstGeom prst="roundRect">
            <a:avLst>
              <a:gd name="adj" fmla="val 10972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Dependency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– A “third-party” library containing code that you didn’t write yourself, but is used in your project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7E0C9B-CC2E-4F05-BFD1-966A6301A066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255263" y="2898131"/>
            <a:ext cx="134381" cy="461379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B8D436-F7E7-4884-9E5F-404B1DFD7A07}"/>
              </a:ext>
            </a:extLst>
          </p:cNvPr>
          <p:cNvSpPr/>
          <p:nvPr/>
        </p:nvSpPr>
        <p:spPr>
          <a:xfrm>
            <a:off x="1092942" y="4940437"/>
            <a:ext cx="3410395" cy="1084385"/>
          </a:xfrm>
          <a:prstGeom prst="roundRect">
            <a:avLst>
              <a:gd name="adj" fmla="val 10972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 COMP 301, we will use two third-party dependencies: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JUnit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JavaFX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2C206-0CAD-41C3-AFA4-2B9529CA3A57}"/>
              </a:ext>
            </a:extLst>
          </p:cNvPr>
          <p:cNvSpPr txBox="1"/>
          <p:nvPr/>
        </p:nvSpPr>
        <p:spPr>
          <a:xfrm rot="21128190">
            <a:off x="6533138" y="3924301"/>
            <a:ext cx="4525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does the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compilation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execution</a:t>
            </a:r>
            <a:r>
              <a:rPr lang="en-US" sz="2800" dirty="0"/>
              <a:t> process look like for large projects?</a:t>
            </a:r>
          </a:p>
        </p:txBody>
      </p:sp>
    </p:spTree>
    <p:extLst>
      <p:ext uri="{BB962C8B-B14F-4D97-AF65-F5344CB8AC3E}">
        <p14:creationId xmlns:p14="http://schemas.microsoft.com/office/powerpoint/2010/main" val="7445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ADA-C599-44E5-A37A-0C6FCF88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6912429" cy="10183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Compiling a large project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679C65-C424-4136-8960-D8F16DC840A9}"/>
              </a:ext>
            </a:extLst>
          </p:cNvPr>
          <p:cNvSpPr/>
          <p:nvPr/>
        </p:nvSpPr>
        <p:spPr>
          <a:xfrm>
            <a:off x="815165" y="1525934"/>
            <a:ext cx="3150140" cy="3278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Source Code</a:t>
            </a:r>
          </a:p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(code you wrote)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A40C6F-A548-4E3A-99B4-FB18FB4857CD}"/>
              </a:ext>
            </a:extLst>
          </p:cNvPr>
          <p:cNvGrpSpPr/>
          <p:nvPr/>
        </p:nvGrpSpPr>
        <p:grpSpPr>
          <a:xfrm>
            <a:off x="1080765" y="2215568"/>
            <a:ext cx="2207355" cy="1232082"/>
            <a:chOff x="1674795" y="2292420"/>
            <a:chExt cx="4999137" cy="1681560"/>
          </a:xfrm>
        </p:grpSpPr>
        <p:sp>
          <p:nvSpPr>
            <p:cNvPr id="16" name="Rectangle 1">
              <a:extLst>
                <a:ext uri="{FF2B5EF4-FFF2-40B4-BE49-F238E27FC236}">
                  <a16:creationId xmlns:a16="http://schemas.microsoft.com/office/drawing/2014/main" id="{436E02BE-BFB3-48DE-B21D-80F90FBCC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22"/>
              <a:ext cx="4999137" cy="1681558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package </a:t>
              </a: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com.comp301.lec01.ex01</a:t>
              </a: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b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class </a:t>
              </a: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HelloWorld {</a:t>
              </a:r>
              <a:b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static void </a:t>
              </a: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FFC66D"/>
                  </a:solidFill>
                  <a:effectLst/>
                  <a:latin typeface="Consolas" panose="020B0609020204030204" pitchFamily="49" charset="0"/>
                </a:rPr>
                <a:t>main</a:t>
              </a: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(String[] </a:t>
              </a:r>
              <a:r>
                <a:rPr kumimoji="0" lang="en-US" altLang="en-US" sz="7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args</a:t>
              </a: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 {</a:t>
              </a:r>
              <a:b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sz="7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System.</a:t>
              </a:r>
              <a:r>
                <a:rPr kumimoji="0" lang="en-US" altLang="en-US" sz="700" b="0" i="1" u="none" strike="noStrike" cap="none" normalizeH="0" baseline="0" dirty="0" err="1">
                  <a:ln>
                    <a:noFill/>
                  </a:ln>
                  <a:solidFill>
                    <a:srgbClr val="9876AA"/>
                  </a:solidFill>
                  <a:effectLst/>
                  <a:latin typeface="Consolas" panose="020B0609020204030204" pitchFamily="49" charset="0"/>
                </a:rPr>
                <a:t>out</a:t>
              </a:r>
              <a:r>
                <a:rPr kumimoji="0" lang="en-US" altLang="en-US" sz="7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.println</a:t>
              </a: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6A8759"/>
                  </a:solidFill>
                  <a:effectLst/>
                  <a:latin typeface="Consolas" panose="020B0609020204030204" pitchFamily="49" charset="0"/>
                </a:rPr>
                <a:t>"Hello, world!"</a:t>
              </a: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b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34461FB1-CE41-4A28-8989-A648E95ABCE5}"/>
                </a:ext>
              </a:extLst>
            </p:cNvPr>
            <p:cNvSpPr/>
            <p:nvPr/>
          </p:nvSpPr>
          <p:spPr>
            <a:xfrm>
              <a:off x="1674795" y="2292420"/>
              <a:ext cx="4999137" cy="382826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/>
                <a:t>HelloWorldA.java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A905434-553A-4B07-B915-E602C78F2304}"/>
              </a:ext>
            </a:extLst>
          </p:cNvPr>
          <p:cNvGrpSpPr/>
          <p:nvPr/>
        </p:nvGrpSpPr>
        <p:grpSpPr>
          <a:xfrm>
            <a:off x="1269603" y="2604137"/>
            <a:ext cx="2488804" cy="2154182"/>
            <a:chOff x="1411048" y="2894802"/>
            <a:chExt cx="2488804" cy="21541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F624D4-F6F1-4808-B30A-1F3F3E2B4007}"/>
                </a:ext>
              </a:extLst>
            </p:cNvPr>
            <p:cNvGrpSpPr/>
            <p:nvPr/>
          </p:nvGrpSpPr>
          <p:grpSpPr>
            <a:xfrm>
              <a:off x="1411048" y="2894802"/>
              <a:ext cx="2207947" cy="1349721"/>
              <a:chOff x="1674795" y="2092457"/>
              <a:chExt cx="5000478" cy="1842115"/>
            </a:xfrm>
          </p:grpSpPr>
          <p:sp>
            <p:nvSpPr>
              <p:cNvPr id="14" name="Rectangle 1">
                <a:extLst>
                  <a:ext uri="{FF2B5EF4-FFF2-40B4-BE49-F238E27FC236}">
                    <a16:creationId xmlns:a16="http://schemas.microsoft.com/office/drawing/2014/main" id="{B6FE8A8D-36CA-46CB-9D8C-7C5E786C8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795" y="2253013"/>
                <a:ext cx="4999137" cy="1681559"/>
              </a:xfrm>
              <a:prstGeom prst="roundRect">
                <a:avLst>
                  <a:gd name="adj" fmla="val 5822"/>
                </a:avLst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package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com.comp301.lec01.ex01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;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</a:b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public class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HelloWorld {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 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public static void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FFC66D"/>
                    </a:solidFill>
                    <a:effectLst/>
                    <a:latin typeface="Consolas" panose="020B0609020204030204" pitchFamily="49" charset="0"/>
                  </a:rPr>
                  <a:t>main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(String[] </a:t>
                </a:r>
                <a:r>
                  <a:rPr kumimoji="0" lang="en-US" altLang="en-US" sz="700" b="0" i="0" u="none" strike="noStrike" cap="none" normalizeH="0" baseline="0" dirty="0" err="1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args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) {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    </a:t>
                </a:r>
                <a:r>
                  <a:rPr kumimoji="0" lang="en-US" altLang="en-US" sz="700" b="0" i="0" u="none" strike="noStrike" cap="none" normalizeH="0" baseline="0" dirty="0" err="1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System.</a:t>
                </a:r>
                <a:r>
                  <a:rPr kumimoji="0" lang="en-US" altLang="en-US" sz="700" b="0" i="1" u="none" strike="noStrike" cap="none" normalizeH="0" baseline="0" dirty="0" err="1">
                    <a:ln>
                      <a:noFill/>
                    </a:ln>
                    <a:solidFill>
                      <a:srgbClr val="9876AA"/>
                    </a:solidFill>
                    <a:effectLst/>
                    <a:latin typeface="Consolas" panose="020B0609020204030204" pitchFamily="49" charset="0"/>
                  </a:rPr>
                  <a:t>out</a:t>
                </a:r>
                <a:r>
                  <a:rPr kumimoji="0" lang="en-US" altLang="en-US" sz="700" b="0" i="0" u="none" strike="noStrike" cap="none" normalizeH="0" baseline="0" dirty="0" err="1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.println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(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6A8759"/>
                    </a:solidFill>
                    <a:effectLst/>
                    <a:latin typeface="Consolas" panose="020B0609020204030204" pitchFamily="49" charset="0"/>
                  </a:rPr>
                  <a:t>"Hello, world!"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)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;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 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}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}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BD9A9186-9F8D-4094-8235-7B3B0683BC33}"/>
                  </a:ext>
                </a:extLst>
              </p:cNvPr>
              <p:cNvSpPr/>
              <p:nvPr/>
            </p:nvSpPr>
            <p:spPr>
              <a:xfrm>
                <a:off x="1676136" y="2092457"/>
                <a:ext cx="4999137" cy="382826"/>
              </a:xfrm>
              <a:prstGeom prst="round2Same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/>
                  <a:t>HelloWorldB.java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080A41-3B16-4DC7-8811-5687D0CE5AD3}"/>
                </a:ext>
              </a:extLst>
            </p:cNvPr>
            <p:cNvGrpSpPr/>
            <p:nvPr/>
          </p:nvGrpSpPr>
          <p:grpSpPr>
            <a:xfrm>
              <a:off x="1551001" y="3301473"/>
              <a:ext cx="2217156" cy="1341665"/>
              <a:chOff x="1674795" y="2050908"/>
              <a:chExt cx="5021334" cy="1831114"/>
            </a:xfrm>
          </p:grpSpPr>
          <p:sp>
            <p:nvSpPr>
              <p:cNvPr id="12" name="Rectangle 1">
                <a:extLst>
                  <a:ext uri="{FF2B5EF4-FFF2-40B4-BE49-F238E27FC236}">
                    <a16:creationId xmlns:a16="http://schemas.microsoft.com/office/drawing/2014/main" id="{78F14EE1-6EA7-44A4-B02A-454EFD88E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795" y="2200469"/>
                <a:ext cx="4999137" cy="1681553"/>
              </a:xfrm>
              <a:prstGeom prst="roundRect">
                <a:avLst>
                  <a:gd name="adj" fmla="val 5822"/>
                </a:avLst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package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com.comp301.lec01.ex01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;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</a:b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public class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HelloWorld {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 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public static void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FFC66D"/>
                    </a:solidFill>
                    <a:effectLst/>
                    <a:latin typeface="Consolas" panose="020B0609020204030204" pitchFamily="49" charset="0"/>
                  </a:rPr>
                  <a:t>main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(String[] </a:t>
                </a:r>
                <a:r>
                  <a:rPr kumimoji="0" lang="en-US" altLang="en-US" sz="700" b="0" i="0" u="none" strike="noStrike" cap="none" normalizeH="0" baseline="0" dirty="0" err="1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args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) {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    </a:t>
                </a:r>
                <a:r>
                  <a:rPr kumimoji="0" lang="en-US" altLang="en-US" sz="700" b="0" i="0" u="none" strike="noStrike" cap="none" normalizeH="0" baseline="0" dirty="0" err="1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System.</a:t>
                </a:r>
                <a:r>
                  <a:rPr kumimoji="0" lang="en-US" altLang="en-US" sz="700" b="0" i="1" u="none" strike="noStrike" cap="none" normalizeH="0" baseline="0" dirty="0" err="1">
                    <a:ln>
                      <a:noFill/>
                    </a:ln>
                    <a:solidFill>
                      <a:srgbClr val="9876AA"/>
                    </a:solidFill>
                    <a:effectLst/>
                    <a:latin typeface="Consolas" panose="020B0609020204030204" pitchFamily="49" charset="0"/>
                  </a:rPr>
                  <a:t>out</a:t>
                </a:r>
                <a:r>
                  <a:rPr kumimoji="0" lang="en-US" altLang="en-US" sz="700" b="0" i="0" u="none" strike="noStrike" cap="none" normalizeH="0" baseline="0" dirty="0" err="1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.println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(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6A8759"/>
                    </a:solidFill>
                    <a:effectLst/>
                    <a:latin typeface="Consolas" panose="020B0609020204030204" pitchFamily="49" charset="0"/>
                  </a:rPr>
                  <a:t>"Hello, world!"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)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;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 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}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}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036458EB-E527-4D9D-AB72-BEDE90F0F0B6}"/>
                  </a:ext>
                </a:extLst>
              </p:cNvPr>
              <p:cNvSpPr/>
              <p:nvPr/>
            </p:nvSpPr>
            <p:spPr>
              <a:xfrm>
                <a:off x="1696992" y="2050908"/>
                <a:ext cx="4999137" cy="382824"/>
              </a:xfrm>
              <a:prstGeom prst="round2Same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/>
                  <a:t>HelloWorldC.java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E69D60-11F3-41F6-9414-929337E57967}"/>
                </a:ext>
              </a:extLst>
            </p:cNvPr>
            <p:cNvGrpSpPr/>
            <p:nvPr/>
          </p:nvGrpSpPr>
          <p:grpSpPr>
            <a:xfrm>
              <a:off x="1676717" y="3751475"/>
              <a:ext cx="2223135" cy="1297509"/>
              <a:chOff x="1772053" y="2045493"/>
              <a:chExt cx="5034874" cy="1770842"/>
            </a:xfrm>
          </p:grpSpPr>
          <p:sp>
            <p:nvSpPr>
              <p:cNvPr id="10" name="Rectangle 1">
                <a:extLst>
                  <a:ext uri="{FF2B5EF4-FFF2-40B4-BE49-F238E27FC236}">
                    <a16:creationId xmlns:a16="http://schemas.microsoft.com/office/drawing/2014/main" id="{E55C84CA-5D3A-4C8A-9AFE-0AA40FF07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7791" y="2134789"/>
                <a:ext cx="4999136" cy="1681546"/>
              </a:xfrm>
              <a:prstGeom prst="roundRect">
                <a:avLst>
                  <a:gd name="adj" fmla="val 5822"/>
                </a:avLst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package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com.comp301.lec01.ex01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;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</a:b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public class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HelloWorld {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 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public static void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FFC66D"/>
                    </a:solidFill>
                    <a:effectLst/>
                    <a:latin typeface="Consolas" panose="020B0609020204030204" pitchFamily="49" charset="0"/>
                  </a:rPr>
                  <a:t>main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(String[] </a:t>
                </a:r>
                <a:r>
                  <a:rPr kumimoji="0" lang="en-US" altLang="en-US" sz="700" b="0" i="0" u="none" strike="noStrike" cap="none" normalizeH="0" baseline="0" dirty="0" err="1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args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) {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    </a:t>
                </a:r>
                <a:r>
                  <a:rPr kumimoji="0" lang="en-US" altLang="en-US" sz="700" b="0" i="0" u="none" strike="noStrike" cap="none" normalizeH="0" baseline="0" dirty="0" err="1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System.</a:t>
                </a:r>
                <a:r>
                  <a:rPr kumimoji="0" lang="en-US" altLang="en-US" sz="700" b="0" i="1" u="none" strike="noStrike" cap="none" normalizeH="0" baseline="0" dirty="0" err="1">
                    <a:ln>
                      <a:noFill/>
                    </a:ln>
                    <a:solidFill>
                      <a:srgbClr val="9876AA"/>
                    </a:solidFill>
                    <a:effectLst/>
                    <a:latin typeface="Consolas" panose="020B0609020204030204" pitchFamily="49" charset="0"/>
                  </a:rPr>
                  <a:t>out</a:t>
                </a:r>
                <a:r>
                  <a:rPr kumimoji="0" lang="en-US" altLang="en-US" sz="700" b="0" i="0" u="none" strike="noStrike" cap="none" normalizeH="0" baseline="0" dirty="0" err="1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.println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(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6A8759"/>
                    </a:solidFill>
                    <a:effectLst/>
                    <a:latin typeface="Consolas" panose="020B0609020204030204" pitchFamily="49" charset="0"/>
                  </a:rPr>
                  <a:t>"Hello, world!"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)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;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CC7832"/>
                    </a:solidFill>
                    <a:effectLst/>
                    <a:latin typeface="Consolas" panose="020B0609020204030204" pitchFamily="49" charset="0"/>
                  </a:rPr>
                  <a:t>  </a:t>
                </a: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}</a:t>
                </a:r>
                <a:b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}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11" name="Rectangle: Top Corners Rounded 10">
                <a:extLst>
                  <a:ext uri="{FF2B5EF4-FFF2-40B4-BE49-F238E27FC236}">
                    <a16:creationId xmlns:a16="http://schemas.microsoft.com/office/drawing/2014/main" id="{17712A5B-A14F-4229-B665-DC756F82C8F7}"/>
                  </a:ext>
                </a:extLst>
              </p:cNvPr>
              <p:cNvSpPr/>
              <p:nvPr/>
            </p:nvSpPr>
            <p:spPr>
              <a:xfrm>
                <a:off x="1772053" y="2045493"/>
                <a:ext cx="4999136" cy="382824"/>
              </a:xfrm>
              <a:prstGeom prst="round2Same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/>
                  <a:t>HelloWorldD.java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E91A9D-400C-486B-8747-CBDDB9EC69F9}"/>
              </a:ext>
            </a:extLst>
          </p:cNvPr>
          <p:cNvGrpSpPr/>
          <p:nvPr/>
        </p:nvGrpSpPr>
        <p:grpSpPr>
          <a:xfrm>
            <a:off x="4481362" y="3915177"/>
            <a:ext cx="2608382" cy="2474016"/>
            <a:chOff x="4191253" y="2409268"/>
            <a:chExt cx="2608382" cy="247401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ACCAF02-6BB0-4F26-9841-2073B89C2BB8}"/>
                </a:ext>
              </a:extLst>
            </p:cNvPr>
            <p:cNvSpPr/>
            <p:nvPr/>
          </p:nvSpPr>
          <p:spPr>
            <a:xfrm>
              <a:off x="4191253" y="2409268"/>
              <a:ext cx="2608382" cy="24740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Dependencies</a:t>
              </a:r>
            </a:p>
            <a:p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(code you didn’t write)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03EFF0A-3F27-47FB-847E-62D8CDD9B171}"/>
                </a:ext>
              </a:extLst>
            </p:cNvPr>
            <p:cNvGrpSpPr/>
            <p:nvPr/>
          </p:nvGrpSpPr>
          <p:grpSpPr>
            <a:xfrm>
              <a:off x="4331206" y="3160665"/>
              <a:ext cx="2351056" cy="1640600"/>
              <a:chOff x="5486429" y="3084125"/>
              <a:chExt cx="1843552" cy="129010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C6AC6DD-5B75-4E0F-A286-7E147A72BC9A}"/>
                  </a:ext>
                </a:extLst>
              </p:cNvPr>
              <p:cNvGrpSpPr/>
              <p:nvPr/>
            </p:nvGrpSpPr>
            <p:grpSpPr>
              <a:xfrm>
                <a:off x="5486429" y="3084125"/>
                <a:ext cx="1730870" cy="968862"/>
                <a:chOff x="1674795" y="2215780"/>
                <a:chExt cx="4999137" cy="1928695"/>
              </a:xfrm>
            </p:grpSpPr>
            <p:sp>
              <p:nvSpPr>
                <p:cNvPr id="42" name="Rectangle 1">
                  <a:extLst>
                    <a:ext uri="{FF2B5EF4-FFF2-40B4-BE49-F238E27FC236}">
                      <a16:creationId xmlns:a16="http://schemas.microsoft.com/office/drawing/2014/main" id="{441C6781-6B8D-4CE3-8E14-C02382089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4795" y="2215780"/>
                  <a:ext cx="4999137" cy="1928695"/>
                </a:xfrm>
                <a:prstGeom prst="roundRect">
                  <a:avLst>
                    <a:gd name="adj" fmla="val 5822"/>
                  </a:avLst>
                </a:prstGeom>
                <a:solidFill>
                  <a:srgbClr val="2B2B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700" b="0" i="0" u="none" strike="noStrike" cap="none" normalizeH="0" baseline="0" dirty="0">
                      <a:ln>
                        <a:noFill/>
                      </a:ln>
                      <a:solidFill>
                        <a:srgbClr val="A9B7C6"/>
                      </a:solidFill>
                      <a:effectLst/>
                      <a:latin typeface="Consolas" panose="020B0609020204030204" pitchFamily="49" charset="0"/>
                    </a:rPr>
  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  </a:r>
                </a:p>
              </p:txBody>
            </p:sp>
            <p:sp>
              <p:nvSpPr>
                <p:cNvPr id="43" name="Rectangle: Top Corners Rounded 42">
                  <a:extLst>
                    <a:ext uri="{FF2B5EF4-FFF2-40B4-BE49-F238E27FC236}">
                      <a16:creationId xmlns:a16="http://schemas.microsoft.com/office/drawing/2014/main" id="{F639D44E-A264-4AA7-8DCF-4B9A6F51960C}"/>
                    </a:ext>
                  </a:extLst>
                </p:cNvPr>
                <p:cNvSpPr/>
                <p:nvPr/>
              </p:nvSpPr>
              <p:spPr>
                <a:xfrm>
                  <a:off x="1674795" y="2215780"/>
                  <a:ext cx="4999137" cy="450780"/>
                </a:xfrm>
                <a:prstGeom prst="round2Same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/>
                    <a:t>JUnit.jar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5366313-2052-4552-B3C2-A00E96455B35}"/>
                  </a:ext>
                </a:extLst>
              </p:cNvPr>
              <p:cNvGrpSpPr/>
              <p:nvPr/>
            </p:nvGrpSpPr>
            <p:grpSpPr>
              <a:xfrm>
                <a:off x="5599111" y="3405370"/>
                <a:ext cx="1730870" cy="968862"/>
                <a:chOff x="1674795" y="2177460"/>
                <a:chExt cx="4999137" cy="1928695"/>
              </a:xfrm>
            </p:grpSpPr>
            <p:sp>
              <p:nvSpPr>
                <p:cNvPr id="40" name="Rectangle 1">
                  <a:extLst>
                    <a:ext uri="{FF2B5EF4-FFF2-40B4-BE49-F238E27FC236}">
                      <a16:creationId xmlns:a16="http://schemas.microsoft.com/office/drawing/2014/main" id="{4429D6A3-AB78-4100-9E8B-AB2F4D392F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4795" y="2177460"/>
                  <a:ext cx="4999137" cy="1928695"/>
                </a:xfrm>
                <a:prstGeom prst="roundRect">
                  <a:avLst>
                    <a:gd name="adj" fmla="val 5822"/>
                  </a:avLst>
                </a:prstGeom>
                <a:solidFill>
                  <a:srgbClr val="2B2B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700" b="0" i="0" u="none" strike="noStrike" cap="none" normalizeH="0" baseline="0" dirty="0">
                      <a:ln>
                        <a:noFill/>
                      </a:ln>
                      <a:solidFill>
                        <a:srgbClr val="A9B7C6"/>
                      </a:solidFill>
                      <a:effectLst/>
                      <a:latin typeface="Consolas" panose="020B0609020204030204" pitchFamily="49" charset="0"/>
                    </a:rPr>
  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  </a:r>
                </a:p>
              </p:txBody>
            </p:sp>
            <p:sp>
              <p:nvSpPr>
                <p:cNvPr id="41" name="Rectangle: Top Corners Rounded 40">
                  <a:extLst>
                    <a:ext uri="{FF2B5EF4-FFF2-40B4-BE49-F238E27FC236}">
                      <a16:creationId xmlns:a16="http://schemas.microsoft.com/office/drawing/2014/main" id="{FE025903-58CB-4F23-876B-A1DB08DE69D0}"/>
                    </a:ext>
                  </a:extLst>
                </p:cNvPr>
                <p:cNvSpPr/>
                <p:nvPr/>
              </p:nvSpPr>
              <p:spPr>
                <a:xfrm>
                  <a:off x="1674795" y="2177460"/>
                  <a:ext cx="4999137" cy="450780"/>
                </a:xfrm>
                <a:prstGeom prst="round2Same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/>
                    <a:t>JavaFX.jar</a:t>
                  </a:r>
                </a:p>
              </p:txBody>
            </p:sp>
          </p:grpSp>
        </p:grpSp>
      </p:grp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id="{F797BEE3-8F1C-46AB-B7C0-5B2F74D99C08}"/>
              </a:ext>
            </a:extLst>
          </p:cNvPr>
          <p:cNvSpPr/>
          <p:nvPr/>
        </p:nvSpPr>
        <p:spPr>
          <a:xfrm>
            <a:off x="4895475" y="1956030"/>
            <a:ext cx="1987873" cy="968862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dirty="0"/>
              <a:t>Java Development Kit (JDK)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BFF956-51EB-4F96-8804-A3CBCA7EF147}"/>
              </a:ext>
            </a:extLst>
          </p:cNvPr>
          <p:cNvSpPr/>
          <p:nvPr/>
        </p:nvSpPr>
        <p:spPr>
          <a:xfrm>
            <a:off x="8009725" y="1873964"/>
            <a:ext cx="3463818" cy="3278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Bytecode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(compiled machine instructions)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9BCEAB-7990-4235-8010-E03758E62A03}"/>
              </a:ext>
            </a:extLst>
          </p:cNvPr>
          <p:cNvGrpSpPr/>
          <p:nvPr/>
        </p:nvGrpSpPr>
        <p:grpSpPr>
          <a:xfrm>
            <a:off x="8377378" y="2538463"/>
            <a:ext cx="2207354" cy="1232080"/>
            <a:chOff x="1674795" y="2292420"/>
            <a:chExt cx="4999137" cy="1928695"/>
          </a:xfrm>
        </p:grpSpPr>
        <p:sp>
          <p:nvSpPr>
            <p:cNvPr id="62" name="Rectangle 1">
              <a:extLst>
                <a:ext uri="{FF2B5EF4-FFF2-40B4-BE49-F238E27FC236}">
                  <a16:creationId xmlns:a16="http://schemas.microsoft.com/office/drawing/2014/main" id="{3AC27AAC-9E62-47B6-949D-E4E8BB71A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20"/>
              <a:ext cx="4999137" cy="1928695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</a:r>
            </a:p>
          </p:txBody>
        </p:sp>
        <p:sp>
          <p:nvSpPr>
            <p:cNvPr id="63" name="Rectangle: Top Corners Rounded 62">
              <a:extLst>
                <a:ext uri="{FF2B5EF4-FFF2-40B4-BE49-F238E27FC236}">
                  <a16:creationId xmlns:a16="http://schemas.microsoft.com/office/drawing/2014/main" id="{47D8A30C-AB90-4FAA-8F50-9ABC3AB81B34}"/>
                </a:ext>
              </a:extLst>
            </p:cNvPr>
            <p:cNvSpPr/>
            <p:nvPr/>
          </p:nvSpPr>
          <p:spPr>
            <a:xfrm>
              <a:off x="1674795" y="2292420"/>
              <a:ext cx="4999137" cy="4507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err="1"/>
                <a:t>HelloWorldA.class</a:t>
              </a:r>
              <a:endParaRPr lang="en-US" sz="1400" b="1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EBAFCD6-E803-4676-8134-BC7BF430E8B0}"/>
              </a:ext>
            </a:extLst>
          </p:cNvPr>
          <p:cNvGrpSpPr/>
          <p:nvPr/>
        </p:nvGrpSpPr>
        <p:grpSpPr>
          <a:xfrm>
            <a:off x="8584728" y="2980954"/>
            <a:ext cx="2514206" cy="2030762"/>
            <a:chOff x="8747357" y="3048064"/>
            <a:chExt cx="2514206" cy="203076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ABAD42F-75DC-474E-9450-457BCD84ADD2}"/>
                </a:ext>
              </a:extLst>
            </p:cNvPr>
            <p:cNvGrpSpPr/>
            <p:nvPr/>
          </p:nvGrpSpPr>
          <p:grpSpPr>
            <a:xfrm>
              <a:off x="8747357" y="3048064"/>
              <a:ext cx="2207354" cy="1232080"/>
              <a:chOff x="1674795" y="2254100"/>
              <a:chExt cx="4999137" cy="1928695"/>
            </a:xfrm>
          </p:grpSpPr>
          <p:sp>
            <p:nvSpPr>
              <p:cNvPr id="60" name="Rectangle 1">
                <a:extLst>
                  <a:ext uri="{FF2B5EF4-FFF2-40B4-BE49-F238E27FC236}">
                    <a16:creationId xmlns:a16="http://schemas.microsoft.com/office/drawing/2014/main" id="{F67D73FB-5174-47E7-BE9D-4EAC8DDC3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795" y="2254100"/>
                <a:ext cx="4999137" cy="1928695"/>
              </a:xfrm>
              <a:prstGeom prst="roundRect">
                <a:avLst>
                  <a:gd name="adj" fmla="val 5822"/>
                </a:avLst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</a:r>
              </a:p>
            </p:txBody>
          </p:sp>
          <p:sp>
            <p:nvSpPr>
              <p:cNvPr id="61" name="Rectangle: Top Corners Rounded 60">
                <a:extLst>
                  <a:ext uri="{FF2B5EF4-FFF2-40B4-BE49-F238E27FC236}">
                    <a16:creationId xmlns:a16="http://schemas.microsoft.com/office/drawing/2014/main" id="{4385CFCD-C4AC-4BC6-BCEB-7FC45B72A483}"/>
                  </a:ext>
                </a:extLst>
              </p:cNvPr>
              <p:cNvSpPr/>
              <p:nvPr/>
            </p:nvSpPr>
            <p:spPr>
              <a:xfrm>
                <a:off x="1674795" y="2254100"/>
                <a:ext cx="4999137" cy="450780"/>
              </a:xfrm>
              <a:prstGeom prst="round2Same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err="1"/>
                  <a:t>HelloWorldB.class</a:t>
                </a:r>
                <a:endParaRPr lang="en-US" sz="1400" b="1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62A326E-4297-4580-9483-C0EB82CB8428}"/>
                </a:ext>
              </a:extLst>
            </p:cNvPr>
            <p:cNvGrpSpPr/>
            <p:nvPr/>
          </p:nvGrpSpPr>
          <p:grpSpPr>
            <a:xfrm>
              <a:off x="8910507" y="3438226"/>
              <a:ext cx="2207354" cy="1232080"/>
              <a:chOff x="1674795" y="2215780"/>
              <a:chExt cx="4999137" cy="1928695"/>
            </a:xfrm>
          </p:grpSpPr>
          <p:sp>
            <p:nvSpPr>
              <p:cNvPr id="58" name="Rectangle 1">
                <a:extLst>
                  <a:ext uri="{FF2B5EF4-FFF2-40B4-BE49-F238E27FC236}">
                    <a16:creationId xmlns:a16="http://schemas.microsoft.com/office/drawing/2014/main" id="{8856AA8F-913C-4D7C-8540-D0D23FAA7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795" y="2215780"/>
                <a:ext cx="4999137" cy="1928695"/>
              </a:xfrm>
              <a:prstGeom prst="roundRect">
                <a:avLst>
                  <a:gd name="adj" fmla="val 5822"/>
                </a:avLst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</a:r>
              </a:p>
            </p:txBody>
          </p:sp>
          <p:sp>
            <p:nvSpPr>
              <p:cNvPr id="59" name="Rectangle: Top Corners Rounded 58">
                <a:extLst>
                  <a:ext uri="{FF2B5EF4-FFF2-40B4-BE49-F238E27FC236}">
                    <a16:creationId xmlns:a16="http://schemas.microsoft.com/office/drawing/2014/main" id="{202D31CC-3E5C-432E-B802-85BC0DF86529}"/>
                  </a:ext>
                </a:extLst>
              </p:cNvPr>
              <p:cNvSpPr/>
              <p:nvPr/>
            </p:nvSpPr>
            <p:spPr>
              <a:xfrm>
                <a:off x="1674795" y="2215780"/>
                <a:ext cx="4999137" cy="450780"/>
              </a:xfrm>
              <a:prstGeom prst="round2Same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err="1"/>
                  <a:t>HelloWorldC.class</a:t>
                </a:r>
                <a:endParaRPr lang="en-US" sz="1400" b="1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F811DAB-D76B-4C48-84B3-B6A0966EF723}"/>
                </a:ext>
              </a:extLst>
            </p:cNvPr>
            <p:cNvGrpSpPr/>
            <p:nvPr/>
          </p:nvGrpSpPr>
          <p:grpSpPr>
            <a:xfrm>
              <a:off x="9054209" y="3846746"/>
              <a:ext cx="2207354" cy="1232080"/>
              <a:chOff x="1674795" y="2177460"/>
              <a:chExt cx="4999137" cy="1928695"/>
            </a:xfrm>
          </p:grpSpPr>
          <p:sp>
            <p:nvSpPr>
              <p:cNvPr id="56" name="Rectangle 1">
                <a:extLst>
                  <a:ext uri="{FF2B5EF4-FFF2-40B4-BE49-F238E27FC236}">
                    <a16:creationId xmlns:a16="http://schemas.microsoft.com/office/drawing/2014/main" id="{A362DEA9-97A0-4C0D-8AA5-5C90A0167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795" y="2177460"/>
                <a:ext cx="4999137" cy="1928695"/>
              </a:xfrm>
              <a:prstGeom prst="roundRect">
                <a:avLst>
                  <a:gd name="adj" fmla="val 5822"/>
                </a:avLst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</a:r>
              </a:p>
            </p:txBody>
          </p:sp>
          <p:sp>
            <p:nvSpPr>
              <p:cNvPr id="57" name="Rectangle: Top Corners Rounded 56">
                <a:extLst>
                  <a:ext uri="{FF2B5EF4-FFF2-40B4-BE49-F238E27FC236}">
                    <a16:creationId xmlns:a16="http://schemas.microsoft.com/office/drawing/2014/main" id="{707016B9-4AB7-46D7-9CC7-B2E6C9A20764}"/>
                  </a:ext>
                </a:extLst>
              </p:cNvPr>
              <p:cNvSpPr/>
              <p:nvPr/>
            </p:nvSpPr>
            <p:spPr>
              <a:xfrm>
                <a:off x="1674795" y="2177460"/>
                <a:ext cx="4999137" cy="450780"/>
              </a:xfrm>
              <a:prstGeom prst="round2Same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err="1"/>
                  <a:t>HelloWorldD.class</a:t>
                </a:r>
                <a:endParaRPr lang="en-US" sz="1400" b="1" dirty="0"/>
              </a:p>
            </p:txBody>
          </p:sp>
        </p:grpSp>
      </p:grp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41394E8F-5A60-49FA-A4D4-FEC58A078B9F}"/>
              </a:ext>
            </a:extLst>
          </p:cNvPr>
          <p:cNvSpPr/>
          <p:nvPr/>
        </p:nvSpPr>
        <p:spPr>
          <a:xfrm>
            <a:off x="4140306" y="2287968"/>
            <a:ext cx="695631" cy="4416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E37281A4-7171-4624-8052-E73FB48D38A0}"/>
              </a:ext>
            </a:extLst>
          </p:cNvPr>
          <p:cNvSpPr/>
          <p:nvPr/>
        </p:nvSpPr>
        <p:spPr>
          <a:xfrm>
            <a:off x="7064736" y="2215568"/>
            <a:ext cx="695631" cy="4416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CA0AA546-04C6-4EED-8CC3-42EF469305FF}"/>
              </a:ext>
            </a:extLst>
          </p:cNvPr>
          <p:cNvSpPr/>
          <p:nvPr/>
        </p:nvSpPr>
        <p:spPr>
          <a:xfrm rot="16200000">
            <a:off x="5515819" y="3170135"/>
            <a:ext cx="695631" cy="4416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278B8CE-4FF9-4096-BE01-8C5CAAA5BD59}"/>
              </a:ext>
            </a:extLst>
          </p:cNvPr>
          <p:cNvGrpSpPr/>
          <p:nvPr/>
        </p:nvGrpSpPr>
        <p:grpSpPr>
          <a:xfrm>
            <a:off x="332891" y="4447099"/>
            <a:ext cx="1919393" cy="1148572"/>
            <a:chOff x="9225459" y="747047"/>
            <a:chExt cx="2547116" cy="1148572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5E8DC4C-DD27-40BD-9AEE-96A38154CF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42735" y="747047"/>
              <a:ext cx="29474" cy="46899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D0B754F-D0DA-4771-AABB-0D2CB16BC50A}"/>
                </a:ext>
              </a:extLst>
            </p:cNvPr>
            <p:cNvSpPr txBox="1"/>
            <p:nvPr/>
          </p:nvSpPr>
          <p:spPr>
            <a:xfrm>
              <a:off x="9225459" y="1249288"/>
              <a:ext cx="2547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Multiple source code files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36E01AD-C1D3-44C7-AE0D-670CD8EDD032}"/>
              </a:ext>
            </a:extLst>
          </p:cNvPr>
          <p:cNvGrpSpPr/>
          <p:nvPr/>
        </p:nvGrpSpPr>
        <p:grpSpPr>
          <a:xfrm>
            <a:off x="398359" y="5644184"/>
            <a:ext cx="4171626" cy="788839"/>
            <a:chOff x="8231418" y="924526"/>
            <a:chExt cx="4171626" cy="788839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245D272-2383-4C6A-8D4D-888893C10B85}"/>
                </a:ext>
              </a:extLst>
            </p:cNvPr>
            <p:cNvCxnSpPr>
              <a:cxnSpLocks/>
              <a:stCxn id="93" idx="3"/>
            </p:cNvCxnSpPr>
            <p:nvPr/>
          </p:nvCxnSpPr>
          <p:spPr>
            <a:xfrm flipV="1">
              <a:off x="11624411" y="924526"/>
              <a:ext cx="778633" cy="4656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0419B56-5F31-4DAB-AC63-BC488FCD1143}"/>
                </a:ext>
              </a:extLst>
            </p:cNvPr>
            <p:cNvSpPr txBox="1"/>
            <p:nvPr/>
          </p:nvSpPr>
          <p:spPr>
            <a:xfrm>
              <a:off x="8231418" y="1067034"/>
              <a:ext cx="3392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C00000"/>
                  </a:solidFill>
                </a:rPr>
                <a:t>Dependencies are usually</a:t>
              </a:r>
            </a:p>
            <a:p>
              <a:pPr algn="r"/>
              <a:r>
                <a:rPr lang="en-US" dirty="0">
                  <a:solidFill>
                    <a:srgbClr val="C00000"/>
                  </a:solidFill>
                </a:rPr>
                <a:t>in </a:t>
              </a: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</a:rPr>
                <a:t>.jar</a:t>
              </a:r>
              <a:r>
                <a:rPr lang="en-US" dirty="0">
                  <a:solidFill>
                    <a:srgbClr val="C00000"/>
                  </a:solidFill>
                </a:rPr>
                <a:t> file format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9B7F27-E8E9-4FBB-90FA-89582781DCE2}"/>
              </a:ext>
            </a:extLst>
          </p:cNvPr>
          <p:cNvGrpSpPr/>
          <p:nvPr/>
        </p:nvGrpSpPr>
        <p:grpSpPr>
          <a:xfrm>
            <a:off x="7014083" y="350627"/>
            <a:ext cx="4790590" cy="1864941"/>
            <a:chOff x="8642247" y="1911948"/>
            <a:chExt cx="4790590" cy="186494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199CA80-C288-42DC-A3D1-4BBCC3AD3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2247" y="2807473"/>
              <a:ext cx="864907" cy="9694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031FB2-42DF-407A-9B57-CB06D0F458B4}"/>
                </a:ext>
              </a:extLst>
            </p:cNvPr>
            <p:cNvSpPr txBox="1"/>
            <p:nvPr/>
          </p:nvSpPr>
          <p:spPr>
            <a:xfrm>
              <a:off x="9507154" y="1911948"/>
              <a:ext cx="39256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C00000"/>
                  </a:solidFill>
                </a:rPr>
                <a:t>Dependencies and all source code files must be passed to the JDK for </a:t>
              </a:r>
              <a:r>
                <a:rPr lang="en-US" sz="2400" b="1" i="1" dirty="0">
                  <a:solidFill>
                    <a:srgbClr val="C00000"/>
                  </a:solidFill>
                </a:rPr>
                <a:t>compilation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4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0" grpId="0" animBg="1"/>
      <p:bldP spid="73" grpId="0" animBg="1"/>
      <p:bldP spid="75" grpId="0" animBg="1"/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5081-836C-46D4-A448-E42E1F36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365125"/>
            <a:ext cx="6705600" cy="104260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Executing a large project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1BE19CD2-BC97-4C2A-BA3C-A5D74B54F95E}"/>
              </a:ext>
            </a:extLst>
          </p:cNvPr>
          <p:cNvSpPr/>
          <p:nvPr/>
        </p:nvSpPr>
        <p:spPr>
          <a:xfrm>
            <a:off x="3984461" y="2963989"/>
            <a:ext cx="740934" cy="419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C15F22-BCF0-4A96-85CC-2CF3476C2215}"/>
              </a:ext>
            </a:extLst>
          </p:cNvPr>
          <p:cNvSpPr/>
          <p:nvPr/>
        </p:nvSpPr>
        <p:spPr>
          <a:xfrm>
            <a:off x="723092" y="1789889"/>
            <a:ext cx="3150140" cy="3278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Bytecode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(compiled machine instructions)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B8E6C40-CB1E-481C-A949-364C27ECC092}"/>
              </a:ext>
            </a:extLst>
          </p:cNvPr>
          <p:cNvGrpSpPr/>
          <p:nvPr/>
        </p:nvGrpSpPr>
        <p:grpSpPr>
          <a:xfrm>
            <a:off x="1103637" y="2581826"/>
            <a:ext cx="2207354" cy="1232080"/>
            <a:chOff x="1674795" y="2292420"/>
            <a:chExt cx="4999137" cy="1928695"/>
          </a:xfrm>
        </p:grpSpPr>
        <p:sp>
          <p:nvSpPr>
            <p:cNvPr id="47" name="Rectangle 1">
              <a:extLst>
                <a:ext uri="{FF2B5EF4-FFF2-40B4-BE49-F238E27FC236}">
                  <a16:creationId xmlns:a16="http://schemas.microsoft.com/office/drawing/2014/main" id="{D50A20B3-F2D4-4480-A3CE-33ECAC77C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20"/>
              <a:ext cx="4999137" cy="1928695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</a:r>
            </a:p>
          </p:txBody>
        </p:sp>
        <p:sp>
          <p:nvSpPr>
            <p:cNvPr id="48" name="Rectangle: Top Corners Rounded 47">
              <a:extLst>
                <a:ext uri="{FF2B5EF4-FFF2-40B4-BE49-F238E27FC236}">
                  <a16:creationId xmlns:a16="http://schemas.microsoft.com/office/drawing/2014/main" id="{1B5F1894-D1D9-444B-A51D-071358221728}"/>
                </a:ext>
              </a:extLst>
            </p:cNvPr>
            <p:cNvSpPr/>
            <p:nvPr/>
          </p:nvSpPr>
          <p:spPr>
            <a:xfrm>
              <a:off x="1674795" y="2292420"/>
              <a:ext cx="4999137" cy="4507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err="1"/>
                <a:t>HelloWorldA.class</a:t>
              </a:r>
              <a:endParaRPr lang="en-US" sz="1400" b="1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0EDE7B-C0D5-463C-BD57-0D4CE72E0AAE}"/>
              </a:ext>
            </a:extLst>
          </p:cNvPr>
          <p:cNvGrpSpPr/>
          <p:nvPr/>
        </p:nvGrpSpPr>
        <p:grpSpPr>
          <a:xfrm>
            <a:off x="1266787" y="2963989"/>
            <a:ext cx="2514206" cy="2030762"/>
            <a:chOff x="8747357" y="3048064"/>
            <a:chExt cx="2514206" cy="203076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53B3AF-28BA-428C-89CD-47BC956817B3}"/>
                </a:ext>
              </a:extLst>
            </p:cNvPr>
            <p:cNvGrpSpPr/>
            <p:nvPr/>
          </p:nvGrpSpPr>
          <p:grpSpPr>
            <a:xfrm>
              <a:off x="8747357" y="3048064"/>
              <a:ext cx="2207354" cy="1232080"/>
              <a:chOff x="1674795" y="2254100"/>
              <a:chExt cx="4999137" cy="1928695"/>
            </a:xfrm>
          </p:grpSpPr>
          <p:sp>
            <p:nvSpPr>
              <p:cNvPr id="57" name="Rectangle 1">
                <a:extLst>
                  <a:ext uri="{FF2B5EF4-FFF2-40B4-BE49-F238E27FC236}">
                    <a16:creationId xmlns:a16="http://schemas.microsoft.com/office/drawing/2014/main" id="{EE413F94-9D2F-4E64-A55C-DBE1D255D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795" y="2254100"/>
                <a:ext cx="4999137" cy="1928695"/>
              </a:xfrm>
              <a:prstGeom prst="roundRect">
                <a:avLst>
                  <a:gd name="adj" fmla="val 5822"/>
                </a:avLst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</a:r>
              </a:p>
            </p:txBody>
          </p:sp>
          <p:sp>
            <p:nvSpPr>
              <p:cNvPr id="58" name="Rectangle: Top Corners Rounded 57">
                <a:extLst>
                  <a:ext uri="{FF2B5EF4-FFF2-40B4-BE49-F238E27FC236}">
                    <a16:creationId xmlns:a16="http://schemas.microsoft.com/office/drawing/2014/main" id="{2FBBFE94-5CF9-49C4-9051-1D672FA9C48E}"/>
                  </a:ext>
                </a:extLst>
              </p:cNvPr>
              <p:cNvSpPr/>
              <p:nvPr/>
            </p:nvSpPr>
            <p:spPr>
              <a:xfrm>
                <a:off x="1674795" y="2254100"/>
                <a:ext cx="4999137" cy="450780"/>
              </a:xfrm>
              <a:prstGeom prst="round2Same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err="1"/>
                  <a:t>HelloWorldB.class</a:t>
                </a:r>
                <a:endParaRPr lang="en-US" sz="1400" b="1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B5782D9-EE90-4406-A040-074D5DEE7563}"/>
                </a:ext>
              </a:extLst>
            </p:cNvPr>
            <p:cNvGrpSpPr/>
            <p:nvPr/>
          </p:nvGrpSpPr>
          <p:grpSpPr>
            <a:xfrm>
              <a:off x="8910507" y="3438226"/>
              <a:ext cx="2207354" cy="1232080"/>
              <a:chOff x="1674795" y="2215780"/>
              <a:chExt cx="4999137" cy="1928695"/>
            </a:xfrm>
          </p:grpSpPr>
          <p:sp>
            <p:nvSpPr>
              <p:cNvPr id="55" name="Rectangle 1">
                <a:extLst>
                  <a:ext uri="{FF2B5EF4-FFF2-40B4-BE49-F238E27FC236}">
                    <a16:creationId xmlns:a16="http://schemas.microsoft.com/office/drawing/2014/main" id="{74F1AF6A-1488-48E7-9AE1-BB39D61F1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795" y="2215780"/>
                <a:ext cx="4999137" cy="1928695"/>
              </a:xfrm>
              <a:prstGeom prst="roundRect">
                <a:avLst>
                  <a:gd name="adj" fmla="val 5822"/>
                </a:avLst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</a:r>
              </a:p>
            </p:txBody>
          </p:sp>
          <p:sp>
            <p:nvSpPr>
              <p:cNvPr id="56" name="Rectangle: Top Corners Rounded 55">
                <a:extLst>
                  <a:ext uri="{FF2B5EF4-FFF2-40B4-BE49-F238E27FC236}">
                    <a16:creationId xmlns:a16="http://schemas.microsoft.com/office/drawing/2014/main" id="{324D61C1-BF86-4B3D-980F-9B793944CDD3}"/>
                  </a:ext>
                </a:extLst>
              </p:cNvPr>
              <p:cNvSpPr/>
              <p:nvPr/>
            </p:nvSpPr>
            <p:spPr>
              <a:xfrm>
                <a:off x="1674795" y="2215780"/>
                <a:ext cx="4999137" cy="450780"/>
              </a:xfrm>
              <a:prstGeom prst="round2Same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err="1"/>
                  <a:t>HelloWorldC.class</a:t>
                </a:r>
                <a:endParaRPr lang="en-US" sz="1400" b="1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6068A73-E143-4A0F-8A85-C65CE7C34E38}"/>
                </a:ext>
              </a:extLst>
            </p:cNvPr>
            <p:cNvGrpSpPr/>
            <p:nvPr/>
          </p:nvGrpSpPr>
          <p:grpSpPr>
            <a:xfrm>
              <a:off x="9054209" y="3846746"/>
              <a:ext cx="2207354" cy="1232080"/>
              <a:chOff x="1674795" y="2177460"/>
              <a:chExt cx="4999137" cy="1928695"/>
            </a:xfrm>
          </p:grpSpPr>
          <p:sp>
            <p:nvSpPr>
              <p:cNvPr id="53" name="Rectangle 1">
                <a:extLst>
                  <a:ext uri="{FF2B5EF4-FFF2-40B4-BE49-F238E27FC236}">
                    <a16:creationId xmlns:a16="http://schemas.microsoft.com/office/drawing/2014/main" id="{7F60FE51-704D-4A03-BD09-CBF9209F1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795" y="2177460"/>
                <a:ext cx="4999137" cy="1928695"/>
              </a:xfrm>
              <a:prstGeom prst="roundRect">
                <a:avLst>
                  <a:gd name="adj" fmla="val 5822"/>
                </a:avLst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</a:r>
              </a:p>
            </p:txBody>
          </p:sp>
          <p:sp>
            <p:nvSpPr>
              <p:cNvPr id="54" name="Rectangle: Top Corners Rounded 53">
                <a:extLst>
                  <a:ext uri="{FF2B5EF4-FFF2-40B4-BE49-F238E27FC236}">
                    <a16:creationId xmlns:a16="http://schemas.microsoft.com/office/drawing/2014/main" id="{E773A08C-48FE-43F7-AA64-D92BE25885D9}"/>
                  </a:ext>
                </a:extLst>
              </p:cNvPr>
              <p:cNvSpPr/>
              <p:nvPr/>
            </p:nvSpPr>
            <p:spPr>
              <a:xfrm>
                <a:off x="1674795" y="2177460"/>
                <a:ext cx="4999137" cy="450780"/>
              </a:xfrm>
              <a:prstGeom prst="round2Same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err="1"/>
                  <a:t>HelloWorldD.class</a:t>
                </a:r>
                <a:endParaRPr lang="en-US" sz="1400" b="1" dirty="0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C17F0D0-AE71-46C4-81FA-7BDFC8B77C4A}"/>
              </a:ext>
            </a:extLst>
          </p:cNvPr>
          <p:cNvGrpSpPr/>
          <p:nvPr/>
        </p:nvGrpSpPr>
        <p:grpSpPr>
          <a:xfrm>
            <a:off x="4530990" y="4332261"/>
            <a:ext cx="2608382" cy="2474016"/>
            <a:chOff x="4191253" y="2409268"/>
            <a:chExt cx="2608382" cy="247401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29BFBD5-EBB4-48F4-B433-81800D018E0E}"/>
                </a:ext>
              </a:extLst>
            </p:cNvPr>
            <p:cNvSpPr/>
            <p:nvPr/>
          </p:nvSpPr>
          <p:spPr>
            <a:xfrm>
              <a:off x="4191253" y="2409268"/>
              <a:ext cx="2608382" cy="24740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Dependencies</a:t>
              </a:r>
            </a:p>
            <a:p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(code you didn’t write)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23EC30A-67DA-4DDD-97BC-77F047676197}"/>
                </a:ext>
              </a:extLst>
            </p:cNvPr>
            <p:cNvGrpSpPr/>
            <p:nvPr/>
          </p:nvGrpSpPr>
          <p:grpSpPr>
            <a:xfrm>
              <a:off x="4331206" y="3160665"/>
              <a:ext cx="2351056" cy="1640600"/>
              <a:chOff x="5486429" y="3084125"/>
              <a:chExt cx="1843552" cy="1290107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94E66D9-2ED5-4033-8D88-8E8F0C8BF02B}"/>
                  </a:ext>
                </a:extLst>
              </p:cNvPr>
              <p:cNvGrpSpPr/>
              <p:nvPr/>
            </p:nvGrpSpPr>
            <p:grpSpPr>
              <a:xfrm>
                <a:off x="5486429" y="3084125"/>
                <a:ext cx="1730870" cy="968862"/>
                <a:chOff x="1674795" y="2215780"/>
                <a:chExt cx="4999137" cy="1928695"/>
              </a:xfrm>
            </p:grpSpPr>
            <p:sp>
              <p:nvSpPr>
                <p:cNvPr id="66" name="Rectangle 1">
                  <a:extLst>
                    <a:ext uri="{FF2B5EF4-FFF2-40B4-BE49-F238E27FC236}">
                      <a16:creationId xmlns:a16="http://schemas.microsoft.com/office/drawing/2014/main" id="{5100B83C-E172-4CB3-8EAE-E674D0325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4795" y="2215780"/>
                  <a:ext cx="4999137" cy="1928695"/>
                </a:xfrm>
                <a:prstGeom prst="roundRect">
                  <a:avLst>
                    <a:gd name="adj" fmla="val 5822"/>
                  </a:avLst>
                </a:prstGeom>
                <a:solidFill>
                  <a:srgbClr val="2B2B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700" b="0" i="0" u="none" strike="noStrike" cap="none" normalizeH="0" baseline="0" dirty="0">
                      <a:ln>
                        <a:noFill/>
                      </a:ln>
                      <a:solidFill>
                        <a:srgbClr val="A9B7C6"/>
                      </a:solidFill>
                      <a:effectLst/>
                      <a:latin typeface="Consolas" panose="020B0609020204030204" pitchFamily="49" charset="0"/>
                    </a:rPr>
  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  </a:r>
                </a:p>
              </p:txBody>
            </p:sp>
            <p:sp>
              <p:nvSpPr>
                <p:cNvPr id="67" name="Rectangle: Top Corners Rounded 66">
                  <a:extLst>
                    <a:ext uri="{FF2B5EF4-FFF2-40B4-BE49-F238E27FC236}">
                      <a16:creationId xmlns:a16="http://schemas.microsoft.com/office/drawing/2014/main" id="{0B26393A-552C-4A63-BA35-32CA037B164B}"/>
                    </a:ext>
                  </a:extLst>
                </p:cNvPr>
                <p:cNvSpPr/>
                <p:nvPr/>
              </p:nvSpPr>
              <p:spPr>
                <a:xfrm>
                  <a:off x="1674795" y="2215780"/>
                  <a:ext cx="4999137" cy="450780"/>
                </a:xfrm>
                <a:prstGeom prst="round2Same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/>
                    <a:t>JUnit.jar</a:t>
                  </a: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CF70D44-0827-4C46-B508-9310A0F5E049}"/>
                  </a:ext>
                </a:extLst>
              </p:cNvPr>
              <p:cNvGrpSpPr/>
              <p:nvPr/>
            </p:nvGrpSpPr>
            <p:grpSpPr>
              <a:xfrm>
                <a:off x="5599111" y="3405370"/>
                <a:ext cx="1730870" cy="968862"/>
                <a:chOff x="1674795" y="2177460"/>
                <a:chExt cx="4999137" cy="1928695"/>
              </a:xfrm>
            </p:grpSpPr>
            <p:sp>
              <p:nvSpPr>
                <p:cNvPr id="64" name="Rectangle 1">
                  <a:extLst>
                    <a:ext uri="{FF2B5EF4-FFF2-40B4-BE49-F238E27FC236}">
                      <a16:creationId xmlns:a16="http://schemas.microsoft.com/office/drawing/2014/main" id="{F94C7037-C92F-4ECF-A423-5BCADDC6F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4795" y="2177460"/>
                  <a:ext cx="4999137" cy="1928695"/>
                </a:xfrm>
                <a:prstGeom prst="roundRect">
                  <a:avLst>
                    <a:gd name="adj" fmla="val 5822"/>
                  </a:avLst>
                </a:prstGeom>
                <a:solidFill>
                  <a:srgbClr val="2B2B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700" b="0" i="0" u="none" strike="noStrike" cap="none" normalizeH="0" baseline="0" dirty="0">
                      <a:ln>
                        <a:noFill/>
                      </a:ln>
                      <a:solidFill>
                        <a:srgbClr val="A9B7C6"/>
                      </a:solidFill>
                      <a:effectLst/>
                      <a:latin typeface="Consolas" panose="020B0609020204030204" pitchFamily="49" charset="0"/>
                    </a:rPr>
  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  </a:r>
                </a:p>
              </p:txBody>
            </p:sp>
            <p:sp>
              <p:nvSpPr>
                <p:cNvPr id="65" name="Rectangle: Top Corners Rounded 64">
                  <a:extLst>
                    <a:ext uri="{FF2B5EF4-FFF2-40B4-BE49-F238E27FC236}">
                      <a16:creationId xmlns:a16="http://schemas.microsoft.com/office/drawing/2014/main" id="{09855821-D88D-4C5B-86BE-F870EB4123E0}"/>
                    </a:ext>
                  </a:extLst>
                </p:cNvPr>
                <p:cNvSpPr/>
                <p:nvPr/>
              </p:nvSpPr>
              <p:spPr>
                <a:xfrm>
                  <a:off x="1674795" y="2177460"/>
                  <a:ext cx="4999137" cy="450780"/>
                </a:xfrm>
                <a:prstGeom prst="round2Same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/>
                    <a:t>JavaFX.jar</a:t>
                  </a:r>
                </a:p>
              </p:txBody>
            </p:sp>
          </p:grpSp>
        </p:grpSp>
      </p:grp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D35EF8A1-6369-4788-AFB7-45D8EF69FC34}"/>
              </a:ext>
            </a:extLst>
          </p:cNvPr>
          <p:cNvSpPr/>
          <p:nvPr/>
        </p:nvSpPr>
        <p:spPr>
          <a:xfrm rot="16200000">
            <a:off x="5686580" y="3769430"/>
            <a:ext cx="433398" cy="419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Process 68">
            <a:extLst>
              <a:ext uri="{FF2B5EF4-FFF2-40B4-BE49-F238E27FC236}">
                <a16:creationId xmlns:a16="http://schemas.microsoft.com/office/drawing/2014/main" id="{74EFB8C2-E6BF-4A19-9AAF-CFAC33063F90}"/>
              </a:ext>
            </a:extLst>
          </p:cNvPr>
          <p:cNvSpPr/>
          <p:nvPr/>
        </p:nvSpPr>
        <p:spPr>
          <a:xfrm>
            <a:off x="4836624" y="2615258"/>
            <a:ext cx="2133309" cy="1034318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dirty="0"/>
              <a:t>Java Virtual Machine (JVM)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73CB70-656B-4152-9C65-1FABF3068DDA}"/>
              </a:ext>
            </a:extLst>
          </p:cNvPr>
          <p:cNvGrpSpPr/>
          <p:nvPr/>
        </p:nvGrpSpPr>
        <p:grpSpPr>
          <a:xfrm>
            <a:off x="6781800" y="518092"/>
            <a:ext cx="4782551" cy="2007647"/>
            <a:chOff x="8650286" y="1911948"/>
            <a:chExt cx="4782551" cy="2007647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EFF2F3-66F3-4617-9696-04FE13D770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50286" y="2807473"/>
              <a:ext cx="856869" cy="111212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2271A6-468B-4446-9290-97BC586E06B4}"/>
                </a:ext>
              </a:extLst>
            </p:cNvPr>
            <p:cNvSpPr txBox="1"/>
            <p:nvPr/>
          </p:nvSpPr>
          <p:spPr>
            <a:xfrm>
              <a:off x="9507154" y="1911948"/>
              <a:ext cx="39256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C00000"/>
                  </a:solidFill>
                </a:rPr>
                <a:t>Dependencies and compiled bytecode must be passed to the JVM for </a:t>
              </a:r>
              <a:r>
                <a:rPr lang="en-US" sz="2400" b="1" i="1" dirty="0">
                  <a:solidFill>
                    <a:srgbClr val="C00000"/>
                  </a:solidFill>
                </a:rPr>
                <a:t>execution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EDE2D73-7FB3-4677-A462-2538CDB34920}"/>
              </a:ext>
            </a:extLst>
          </p:cNvPr>
          <p:cNvSpPr/>
          <p:nvPr/>
        </p:nvSpPr>
        <p:spPr>
          <a:xfrm rot="196115">
            <a:off x="7699411" y="2274955"/>
            <a:ext cx="3925683" cy="1228368"/>
          </a:xfrm>
          <a:prstGeom prst="roundRect">
            <a:avLst>
              <a:gd name="adj" fmla="val 10972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In summary, all compiled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.class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files and all dependent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.jar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files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must be present at runtime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9D3B13-BB97-4430-87D1-6711C221EFB1}"/>
              </a:ext>
            </a:extLst>
          </p:cNvPr>
          <p:cNvSpPr/>
          <p:nvPr/>
        </p:nvSpPr>
        <p:spPr>
          <a:xfrm rot="21436038">
            <a:off x="7699412" y="3813906"/>
            <a:ext cx="3925683" cy="1180845"/>
          </a:xfrm>
          <a:prstGeom prst="roundRect">
            <a:avLst>
              <a:gd name="adj" fmla="val 10972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Luckily, it is possible to package all these files together in a single distributable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.jar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file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68" grpId="0" animBg="1"/>
      <p:bldP spid="69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E470-C25E-444C-B883-F527B5F4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65786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Packaging a compiled Java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CBB39-93B6-4E3F-911A-BC5508E0A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01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5081-836C-46D4-A448-E42E1F36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" y="365125"/>
            <a:ext cx="7222545" cy="96249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Packaging a Java program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356923-9E7F-4390-8D58-4394079316A6}"/>
              </a:ext>
            </a:extLst>
          </p:cNvPr>
          <p:cNvSpPr txBox="1"/>
          <p:nvPr/>
        </p:nvSpPr>
        <p:spPr>
          <a:xfrm>
            <a:off x="4220844" y="1504893"/>
            <a:ext cx="3147733" cy="2295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Packaged program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(jar file)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1BE19CD2-BC97-4C2A-BA3C-A5D74B54F95E}"/>
              </a:ext>
            </a:extLst>
          </p:cNvPr>
          <p:cNvSpPr/>
          <p:nvPr/>
        </p:nvSpPr>
        <p:spPr>
          <a:xfrm>
            <a:off x="3780993" y="2861616"/>
            <a:ext cx="912279" cy="419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5676BBDA-CECB-4790-BF2D-A893A7624986}"/>
              </a:ext>
            </a:extLst>
          </p:cNvPr>
          <p:cNvSpPr/>
          <p:nvPr/>
        </p:nvSpPr>
        <p:spPr>
          <a:xfrm>
            <a:off x="4801012" y="2232526"/>
            <a:ext cx="2066495" cy="1325563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HelloWorld.jar</a:t>
            </a:r>
          </a:p>
          <a:p>
            <a:pPr algn="ctr"/>
            <a:r>
              <a:rPr lang="en-US" dirty="0"/>
              <a:t>(JAR file)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817256-037E-48B7-B666-2C2C152C842B}"/>
              </a:ext>
            </a:extLst>
          </p:cNvPr>
          <p:cNvGrpSpPr/>
          <p:nvPr/>
        </p:nvGrpSpPr>
        <p:grpSpPr>
          <a:xfrm>
            <a:off x="6905416" y="917164"/>
            <a:ext cx="4870229" cy="1331850"/>
            <a:chOff x="8673658" y="1911948"/>
            <a:chExt cx="4870229" cy="133185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F66D7AA-2B66-4600-B036-79734348B614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8673658" y="2373613"/>
              <a:ext cx="833496" cy="8701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EEB89A-ED75-4662-8ED3-ACA610962769}"/>
                </a:ext>
              </a:extLst>
            </p:cNvPr>
            <p:cNvSpPr txBox="1"/>
            <p:nvPr/>
          </p:nvSpPr>
          <p:spPr>
            <a:xfrm>
              <a:off x="9507154" y="1911948"/>
              <a:ext cx="40367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A “jar” file contains the bytecode and other assets necessary to execute the project in a </a:t>
              </a:r>
              <a:r>
                <a:rPr lang="en-US" b="1" i="1" dirty="0">
                  <a:solidFill>
                    <a:srgbClr val="C00000"/>
                  </a:solidFill>
                </a:rPr>
                <a:t>distributable format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7C15F22-BCF0-4A96-85CC-2CF3476C2215}"/>
              </a:ext>
            </a:extLst>
          </p:cNvPr>
          <p:cNvSpPr/>
          <p:nvPr/>
        </p:nvSpPr>
        <p:spPr>
          <a:xfrm>
            <a:off x="645740" y="1444311"/>
            <a:ext cx="3150140" cy="3439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Bytecode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(compiled machine instructions)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B8E6C40-CB1E-481C-A949-364C27ECC092}"/>
              </a:ext>
            </a:extLst>
          </p:cNvPr>
          <p:cNvGrpSpPr/>
          <p:nvPr/>
        </p:nvGrpSpPr>
        <p:grpSpPr>
          <a:xfrm>
            <a:off x="942334" y="2231260"/>
            <a:ext cx="2207354" cy="1232080"/>
            <a:chOff x="1674795" y="2292420"/>
            <a:chExt cx="4999137" cy="1928695"/>
          </a:xfrm>
        </p:grpSpPr>
        <p:sp>
          <p:nvSpPr>
            <p:cNvPr id="47" name="Rectangle 1">
              <a:extLst>
                <a:ext uri="{FF2B5EF4-FFF2-40B4-BE49-F238E27FC236}">
                  <a16:creationId xmlns:a16="http://schemas.microsoft.com/office/drawing/2014/main" id="{D50A20B3-F2D4-4480-A3CE-33ECAC77C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20"/>
              <a:ext cx="4999137" cy="1928695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</a:r>
            </a:p>
          </p:txBody>
        </p:sp>
        <p:sp>
          <p:nvSpPr>
            <p:cNvPr id="48" name="Rectangle: Top Corners Rounded 47">
              <a:extLst>
                <a:ext uri="{FF2B5EF4-FFF2-40B4-BE49-F238E27FC236}">
                  <a16:creationId xmlns:a16="http://schemas.microsoft.com/office/drawing/2014/main" id="{1B5F1894-D1D9-444B-A51D-071358221728}"/>
                </a:ext>
              </a:extLst>
            </p:cNvPr>
            <p:cNvSpPr/>
            <p:nvPr/>
          </p:nvSpPr>
          <p:spPr>
            <a:xfrm>
              <a:off x="1674795" y="2292420"/>
              <a:ext cx="4999137" cy="4507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err="1"/>
                <a:t>HelloWorldA.class</a:t>
              </a:r>
              <a:endParaRPr lang="en-US" sz="1400" b="1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0EDE7B-C0D5-463C-BD57-0D4CE72E0AAE}"/>
              </a:ext>
            </a:extLst>
          </p:cNvPr>
          <p:cNvGrpSpPr/>
          <p:nvPr/>
        </p:nvGrpSpPr>
        <p:grpSpPr>
          <a:xfrm>
            <a:off x="1166465" y="2704029"/>
            <a:ext cx="2514206" cy="2030762"/>
            <a:chOff x="8747357" y="3048064"/>
            <a:chExt cx="2514206" cy="203076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53B3AF-28BA-428C-89CD-47BC956817B3}"/>
                </a:ext>
              </a:extLst>
            </p:cNvPr>
            <p:cNvGrpSpPr/>
            <p:nvPr/>
          </p:nvGrpSpPr>
          <p:grpSpPr>
            <a:xfrm>
              <a:off x="8747357" y="3048064"/>
              <a:ext cx="2207354" cy="1232080"/>
              <a:chOff x="1674795" y="2254100"/>
              <a:chExt cx="4999137" cy="1928695"/>
            </a:xfrm>
          </p:grpSpPr>
          <p:sp>
            <p:nvSpPr>
              <p:cNvPr id="57" name="Rectangle 1">
                <a:extLst>
                  <a:ext uri="{FF2B5EF4-FFF2-40B4-BE49-F238E27FC236}">
                    <a16:creationId xmlns:a16="http://schemas.microsoft.com/office/drawing/2014/main" id="{EE413F94-9D2F-4E64-A55C-DBE1D255D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795" y="2254100"/>
                <a:ext cx="4999137" cy="1928695"/>
              </a:xfrm>
              <a:prstGeom prst="roundRect">
                <a:avLst>
                  <a:gd name="adj" fmla="val 5822"/>
                </a:avLst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</a:r>
              </a:p>
            </p:txBody>
          </p:sp>
          <p:sp>
            <p:nvSpPr>
              <p:cNvPr id="58" name="Rectangle: Top Corners Rounded 57">
                <a:extLst>
                  <a:ext uri="{FF2B5EF4-FFF2-40B4-BE49-F238E27FC236}">
                    <a16:creationId xmlns:a16="http://schemas.microsoft.com/office/drawing/2014/main" id="{2FBBFE94-5CF9-49C4-9051-1D672FA9C48E}"/>
                  </a:ext>
                </a:extLst>
              </p:cNvPr>
              <p:cNvSpPr/>
              <p:nvPr/>
            </p:nvSpPr>
            <p:spPr>
              <a:xfrm>
                <a:off x="1674795" y="2254100"/>
                <a:ext cx="4999137" cy="450780"/>
              </a:xfrm>
              <a:prstGeom prst="round2Same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err="1"/>
                  <a:t>HelloWorldB.class</a:t>
                </a:r>
                <a:endParaRPr lang="en-US" sz="1400" b="1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B5782D9-EE90-4406-A040-074D5DEE7563}"/>
                </a:ext>
              </a:extLst>
            </p:cNvPr>
            <p:cNvGrpSpPr/>
            <p:nvPr/>
          </p:nvGrpSpPr>
          <p:grpSpPr>
            <a:xfrm>
              <a:off x="8910507" y="3438226"/>
              <a:ext cx="2207354" cy="1232080"/>
              <a:chOff x="1674795" y="2215780"/>
              <a:chExt cx="4999137" cy="1928695"/>
            </a:xfrm>
          </p:grpSpPr>
          <p:sp>
            <p:nvSpPr>
              <p:cNvPr id="55" name="Rectangle 1">
                <a:extLst>
                  <a:ext uri="{FF2B5EF4-FFF2-40B4-BE49-F238E27FC236}">
                    <a16:creationId xmlns:a16="http://schemas.microsoft.com/office/drawing/2014/main" id="{74F1AF6A-1488-48E7-9AE1-BB39D61F1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795" y="2215780"/>
                <a:ext cx="4999137" cy="1928695"/>
              </a:xfrm>
              <a:prstGeom prst="roundRect">
                <a:avLst>
                  <a:gd name="adj" fmla="val 5822"/>
                </a:avLst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</a:r>
              </a:p>
            </p:txBody>
          </p:sp>
          <p:sp>
            <p:nvSpPr>
              <p:cNvPr id="56" name="Rectangle: Top Corners Rounded 55">
                <a:extLst>
                  <a:ext uri="{FF2B5EF4-FFF2-40B4-BE49-F238E27FC236}">
                    <a16:creationId xmlns:a16="http://schemas.microsoft.com/office/drawing/2014/main" id="{324D61C1-BF86-4B3D-980F-9B793944CDD3}"/>
                  </a:ext>
                </a:extLst>
              </p:cNvPr>
              <p:cNvSpPr/>
              <p:nvPr/>
            </p:nvSpPr>
            <p:spPr>
              <a:xfrm>
                <a:off x="1674795" y="2215780"/>
                <a:ext cx="4999137" cy="450780"/>
              </a:xfrm>
              <a:prstGeom prst="round2Same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err="1"/>
                  <a:t>HelloWorldC.class</a:t>
                </a:r>
                <a:endParaRPr lang="en-US" sz="1400" b="1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6068A73-E143-4A0F-8A85-C65CE7C34E38}"/>
                </a:ext>
              </a:extLst>
            </p:cNvPr>
            <p:cNvGrpSpPr/>
            <p:nvPr/>
          </p:nvGrpSpPr>
          <p:grpSpPr>
            <a:xfrm>
              <a:off x="9054209" y="3846746"/>
              <a:ext cx="2207354" cy="1232080"/>
              <a:chOff x="1674795" y="2177460"/>
              <a:chExt cx="4999137" cy="1928695"/>
            </a:xfrm>
          </p:grpSpPr>
          <p:sp>
            <p:nvSpPr>
              <p:cNvPr id="53" name="Rectangle 1">
                <a:extLst>
                  <a:ext uri="{FF2B5EF4-FFF2-40B4-BE49-F238E27FC236}">
                    <a16:creationId xmlns:a16="http://schemas.microsoft.com/office/drawing/2014/main" id="{7F60FE51-704D-4A03-BD09-CBF9209F1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795" y="2177460"/>
                <a:ext cx="4999137" cy="1928695"/>
              </a:xfrm>
              <a:prstGeom prst="roundRect">
                <a:avLst>
                  <a:gd name="adj" fmla="val 5822"/>
                </a:avLst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Consolas" panose="020B0609020204030204" pitchFamily="49" charset="0"/>
                  </a:rPr>
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</a:r>
              </a:p>
            </p:txBody>
          </p:sp>
          <p:sp>
            <p:nvSpPr>
              <p:cNvPr id="54" name="Rectangle: Top Corners Rounded 53">
                <a:extLst>
                  <a:ext uri="{FF2B5EF4-FFF2-40B4-BE49-F238E27FC236}">
                    <a16:creationId xmlns:a16="http://schemas.microsoft.com/office/drawing/2014/main" id="{E773A08C-48FE-43F7-AA64-D92BE25885D9}"/>
                  </a:ext>
                </a:extLst>
              </p:cNvPr>
              <p:cNvSpPr/>
              <p:nvPr/>
            </p:nvSpPr>
            <p:spPr>
              <a:xfrm>
                <a:off x="1674795" y="2177460"/>
                <a:ext cx="4999137" cy="450780"/>
              </a:xfrm>
              <a:prstGeom prst="round2Same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err="1"/>
                  <a:t>HelloWorldD.class</a:t>
                </a:r>
                <a:endParaRPr lang="en-US" sz="1400" b="1" dirty="0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C17F0D0-AE71-46C4-81FA-7BDFC8B77C4A}"/>
              </a:ext>
            </a:extLst>
          </p:cNvPr>
          <p:cNvGrpSpPr/>
          <p:nvPr/>
        </p:nvGrpSpPr>
        <p:grpSpPr>
          <a:xfrm>
            <a:off x="4623457" y="4147180"/>
            <a:ext cx="2608382" cy="2474016"/>
            <a:chOff x="4191253" y="2409268"/>
            <a:chExt cx="2608382" cy="247401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29BFBD5-EBB4-48F4-B433-81800D018E0E}"/>
                </a:ext>
              </a:extLst>
            </p:cNvPr>
            <p:cNvSpPr/>
            <p:nvPr/>
          </p:nvSpPr>
          <p:spPr>
            <a:xfrm>
              <a:off x="4191253" y="2409268"/>
              <a:ext cx="2608382" cy="24740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Dependencies</a:t>
              </a:r>
            </a:p>
            <a:p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(code you didn’t write)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23EC30A-67DA-4DDD-97BC-77F047676197}"/>
                </a:ext>
              </a:extLst>
            </p:cNvPr>
            <p:cNvGrpSpPr/>
            <p:nvPr/>
          </p:nvGrpSpPr>
          <p:grpSpPr>
            <a:xfrm>
              <a:off x="4331206" y="3160665"/>
              <a:ext cx="2351056" cy="1640600"/>
              <a:chOff x="5486429" y="3084125"/>
              <a:chExt cx="1843552" cy="1290107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94E66D9-2ED5-4033-8D88-8E8F0C8BF02B}"/>
                  </a:ext>
                </a:extLst>
              </p:cNvPr>
              <p:cNvGrpSpPr/>
              <p:nvPr/>
            </p:nvGrpSpPr>
            <p:grpSpPr>
              <a:xfrm>
                <a:off x="5486429" y="3084125"/>
                <a:ext cx="1730870" cy="968862"/>
                <a:chOff x="1674795" y="2215780"/>
                <a:chExt cx="4999137" cy="1928695"/>
              </a:xfrm>
            </p:grpSpPr>
            <p:sp>
              <p:nvSpPr>
                <p:cNvPr id="66" name="Rectangle 1">
                  <a:extLst>
                    <a:ext uri="{FF2B5EF4-FFF2-40B4-BE49-F238E27FC236}">
                      <a16:creationId xmlns:a16="http://schemas.microsoft.com/office/drawing/2014/main" id="{5100B83C-E172-4CB3-8EAE-E674D0325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4795" y="2215780"/>
                  <a:ext cx="4999137" cy="1928695"/>
                </a:xfrm>
                <a:prstGeom prst="roundRect">
                  <a:avLst>
                    <a:gd name="adj" fmla="val 5822"/>
                  </a:avLst>
                </a:prstGeom>
                <a:solidFill>
                  <a:srgbClr val="2B2B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700" b="0" i="0" u="none" strike="noStrike" cap="none" normalizeH="0" baseline="0" dirty="0">
                      <a:ln>
                        <a:noFill/>
                      </a:ln>
                      <a:solidFill>
                        <a:srgbClr val="A9B7C6"/>
                      </a:solidFill>
                      <a:effectLst/>
                      <a:latin typeface="Consolas" panose="020B0609020204030204" pitchFamily="49" charset="0"/>
                    </a:rPr>
  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  </a:r>
                </a:p>
              </p:txBody>
            </p:sp>
            <p:sp>
              <p:nvSpPr>
                <p:cNvPr id="67" name="Rectangle: Top Corners Rounded 66">
                  <a:extLst>
                    <a:ext uri="{FF2B5EF4-FFF2-40B4-BE49-F238E27FC236}">
                      <a16:creationId xmlns:a16="http://schemas.microsoft.com/office/drawing/2014/main" id="{0B26393A-552C-4A63-BA35-32CA037B164B}"/>
                    </a:ext>
                  </a:extLst>
                </p:cNvPr>
                <p:cNvSpPr/>
                <p:nvPr/>
              </p:nvSpPr>
              <p:spPr>
                <a:xfrm>
                  <a:off x="1674795" y="2215780"/>
                  <a:ext cx="4999137" cy="450780"/>
                </a:xfrm>
                <a:prstGeom prst="round2Same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/>
                    <a:t>JUnit.jar</a:t>
                  </a: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CF70D44-0827-4C46-B508-9310A0F5E049}"/>
                  </a:ext>
                </a:extLst>
              </p:cNvPr>
              <p:cNvGrpSpPr/>
              <p:nvPr/>
            </p:nvGrpSpPr>
            <p:grpSpPr>
              <a:xfrm>
                <a:off x="5599111" y="3405370"/>
                <a:ext cx="1730870" cy="968862"/>
                <a:chOff x="1674795" y="2177460"/>
                <a:chExt cx="4999137" cy="1928695"/>
              </a:xfrm>
            </p:grpSpPr>
            <p:sp>
              <p:nvSpPr>
                <p:cNvPr id="64" name="Rectangle 1">
                  <a:extLst>
                    <a:ext uri="{FF2B5EF4-FFF2-40B4-BE49-F238E27FC236}">
                      <a16:creationId xmlns:a16="http://schemas.microsoft.com/office/drawing/2014/main" id="{F94C7037-C92F-4ECF-A423-5BCADDC6F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4795" y="2177460"/>
                  <a:ext cx="4999137" cy="1928695"/>
                </a:xfrm>
                <a:prstGeom prst="roundRect">
                  <a:avLst>
                    <a:gd name="adj" fmla="val 5822"/>
                  </a:avLst>
                </a:prstGeom>
                <a:solidFill>
                  <a:srgbClr val="2B2B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700" b="0" i="0" u="none" strike="noStrike" cap="none" normalizeH="0" baseline="0" dirty="0">
                      <a:ln>
                        <a:noFill/>
                      </a:ln>
                      <a:solidFill>
                        <a:srgbClr val="A9B7C6"/>
                      </a:solidFill>
                      <a:effectLst/>
                      <a:latin typeface="Consolas" panose="020B0609020204030204" pitchFamily="49" charset="0"/>
                    </a:rPr>
    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    </a:r>
                </a:p>
              </p:txBody>
            </p:sp>
            <p:sp>
              <p:nvSpPr>
                <p:cNvPr id="65" name="Rectangle: Top Corners Rounded 64">
                  <a:extLst>
                    <a:ext uri="{FF2B5EF4-FFF2-40B4-BE49-F238E27FC236}">
                      <a16:creationId xmlns:a16="http://schemas.microsoft.com/office/drawing/2014/main" id="{09855821-D88D-4C5B-86BE-F870EB4123E0}"/>
                    </a:ext>
                  </a:extLst>
                </p:cNvPr>
                <p:cNvSpPr/>
                <p:nvPr/>
              </p:nvSpPr>
              <p:spPr>
                <a:xfrm>
                  <a:off x="1674795" y="2177460"/>
                  <a:ext cx="4999137" cy="450780"/>
                </a:xfrm>
                <a:prstGeom prst="round2Same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/>
                    <a:t>JavaFX.jar</a:t>
                  </a:r>
                </a:p>
              </p:txBody>
            </p:sp>
          </p:grpSp>
        </p:grpSp>
      </p:grp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D35EF8A1-6369-4788-AFB7-45D8EF69FC34}"/>
              </a:ext>
            </a:extLst>
          </p:cNvPr>
          <p:cNvSpPr/>
          <p:nvPr/>
        </p:nvSpPr>
        <p:spPr>
          <a:xfrm rot="16200000">
            <a:off x="5556075" y="3694724"/>
            <a:ext cx="477271" cy="419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C6497C33-FF97-4DF8-AC69-1784FA3BB646}"/>
              </a:ext>
            </a:extLst>
          </p:cNvPr>
          <p:cNvSpPr/>
          <p:nvPr/>
        </p:nvSpPr>
        <p:spPr>
          <a:xfrm>
            <a:off x="7083592" y="2752475"/>
            <a:ext cx="1338723" cy="419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25ACD514-59B3-420D-9E39-77A1EC62E922}"/>
              </a:ext>
            </a:extLst>
          </p:cNvPr>
          <p:cNvSpPr/>
          <p:nvPr/>
        </p:nvSpPr>
        <p:spPr>
          <a:xfrm>
            <a:off x="8505013" y="2429022"/>
            <a:ext cx="2133309" cy="1034318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dirty="0"/>
              <a:t>Java Virtual Machine (JVM)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A51239-F8AB-480B-8FDA-8AA73E628DB9}"/>
              </a:ext>
            </a:extLst>
          </p:cNvPr>
          <p:cNvGrpSpPr/>
          <p:nvPr/>
        </p:nvGrpSpPr>
        <p:grpSpPr>
          <a:xfrm>
            <a:off x="6836188" y="3501867"/>
            <a:ext cx="3380682" cy="1131656"/>
            <a:chOff x="6814215" y="3498133"/>
            <a:chExt cx="3380682" cy="113165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FFE11D4-CE45-4D61-8763-183F3B62D455}"/>
                </a:ext>
              </a:extLst>
            </p:cNvPr>
            <p:cNvGrpSpPr/>
            <p:nvPr/>
          </p:nvGrpSpPr>
          <p:grpSpPr>
            <a:xfrm>
              <a:off x="7738912" y="3498134"/>
              <a:ext cx="2455985" cy="1131655"/>
              <a:chOff x="10619856" y="1652749"/>
              <a:chExt cx="2455985" cy="1131655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BBD251C-9E8F-4470-A181-295F436B42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539068" y="1652749"/>
                <a:ext cx="115549" cy="4853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5CBDC4C-DB53-4035-93CF-DB7933E38E26}"/>
                  </a:ext>
                </a:extLst>
              </p:cNvPr>
              <p:cNvSpPr txBox="1"/>
              <p:nvPr/>
            </p:nvSpPr>
            <p:spPr>
              <a:xfrm>
                <a:off x="10619856" y="2138073"/>
                <a:ext cx="24559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C00000"/>
                    </a:solidFill>
                  </a:rPr>
                  <a:t>JAR files can be executed directly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50FD790-7F28-45B8-B00C-93AE150C52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4215" y="3498133"/>
              <a:ext cx="836245" cy="60067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EDC98D1-B4A7-42A5-98FB-FAF4A1830A3F}"/>
              </a:ext>
            </a:extLst>
          </p:cNvPr>
          <p:cNvSpPr/>
          <p:nvPr/>
        </p:nvSpPr>
        <p:spPr>
          <a:xfrm rot="21281149">
            <a:off x="495237" y="5249067"/>
            <a:ext cx="3706777" cy="1136832"/>
          </a:xfrm>
          <a:prstGeom prst="roundRect">
            <a:avLst>
              <a:gd name="adj" fmla="val 10972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</a:rPr>
              <a:t>Challenge question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</a:rPr>
              <a:t>: Is the project source code stored in the output JAR file? Why?</a:t>
            </a:r>
          </a:p>
        </p:txBody>
      </p:sp>
    </p:spTree>
    <p:extLst>
      <p:ext uri="{BB962C8B-B14F-4D97-AF65-F5344CB8AC3E}">
        <p14:creationId xmlns:p14="http://schemas.microsoft.com/office/powerpoint/2010/main" val="8281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6" grpId="0" animBg="1"/>
      <p:bldP spid="68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FD6E-8F89-41F8-9307-CD022E85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8695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Compiling and executing Java</a:t>
            </a:r>
            <a:b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</a:br>
            <a:r>
              <a:rPr lang="en-US" sz="5400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from the command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6A674-736B-4EAC-95F8-89D627E97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2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5081-836C-46D4-A448-E42E1F36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86" y="365126"/>
            <a:ext cx="9400038" cy="101789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Compiling from the command line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B208F3F-3877-42B4-8444-B7327CFD1835}"/>
              </a:ext>
            </a:extLst>
          </p:cNvPr>
          <p:cNvGrpSpPr/>
          <p:nvPr/>
        </p:nvGrpSpPr>
        <p:grpSpPr>
          <a:xfrm>
            <a:off x="770131" y="1813843"/>
            <a:ext cx="10607117" cy="1052444"/>
            <a:chOff x="1494989" y="5437763"/>
            <a:chExt cx="10780695" cy="105244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A957EBB-01F9-401B-8BD0-0A0CF1163A20}"/>
                </a:ext>
              </a:extLst>
            </p:cNvPr>
            <p:cNvSpPr/>
            <p:nvPr/>
          </p:nvSpPr>
          <p:spPr>
            <a:xfrm>
              <a:off x="1494989" y="5437763"/>
              <a:ext cx="10780695" cy="105244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640" bIns="274320" rtlCol="0" anchor="t"/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</a:rPr>
                <a:t>$  </a:t>
              </a:r>
              <a:r>
                <a:rPr lang="en-US" sz="16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onsolas" panose="020B0609020204030204" pitchFamily="49" charset="0"/>
                </a:rPr>
                <a:t>javac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</a:rPr>
                <a:t>  </a:t>
              </a:r>
              <a:r>
                <a:rPr lang="en-US" sz="1600" dirty="0">
                  <a:solidFill>
                    <a:srgbClr val="FF8F8F"/>
                  </a:solidFill>
                  <a:latin typeface="Consolas" panose="020B0609020204030204" pitchFamily="49" charset="0"/>
                </a:rPr>
                <a:t>-</a:t>
              </a:r>
              <a:r>
                <a:rPr lang="en-US" sz="1600" dirty="0" err="1">
                  <a:solidFill>
                    <a:srgbClr val="FF8F8F"/>
                  </a:solidFill>
                  <a:latin typeface="Consolas" panose="020B0609020204030204" pitchFamily="49" charset="0"/>
                </a:rPr>
                <a:t>classpath</a:t>
              </a:r>
              <a:r>
                <a:rPr lang="en-US" sz="1600" dirty="0">
                  <a:solidFill>
                    <a:srgbClr val="FF8F8F"/>
                  </a:solidFill>
                  <a:latin typeface="Consolas" panose="020B0609020204030204" pitchFamily="49" charset="0"/>
                </a:rPr>
                <a:t>  C:\proj\deps;C:\proj\junit.jar 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</a:rPr>
                <a:t> </a:t>
              </a:r>
              <a:r>
                <a:rPr lang="en-US" sz="16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Consolas" panose="020B0609020204030204" pitchFamily="49" charset="0"/>
                </a:rPr>
                <a:t>HelloWorldA.java HelloWorldB.java</a:t>
              </a:r>
              <a:r>
                <a:rPr lang="en-US" sz="16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</a:rPr>
                <a:t> </a:t>
              </a: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D8E102A8-86CE-48A9-8AEA-D6BB4EAC9DCE}"/>
                </a:ext>
              </a:extLst>
            </p:cNvPr>
            <p:cNvSpPr/>
            <p:nvPr/>
          </p:nvSpPr>
          <p:spPr>
            <a:xfrm>
              <a:off x="1503186" y="5449486"/>
              <a:ext cx="2012214" cy="356834"/>
            </a:xfrm>
            <a:prstGeom prst="round2SameRect">
              <a:avLst>
                <a:gd name="adj1" fmla="val 0"/>
                <a:gd name="adj2" fmla="val 1808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Terminal</a:t>
              </a:r>
            </a:p>
          </p:txBody>
        </p:sp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id="{DE39A1B4-9B31-42BC-8DDB-2016C63D54D4}"/>
              </a:ext>
            </a:extLst>
          </p:cNvPr>
          <p:cNvSpPr/>
          <p:nvPr/>
        </p:nvSpPr>
        <p:spPr>
          <a:xfrm rot="16200000">
            <a:off x="4572004" y="735617"/>
            <a:ext cx="301867" cy="4692163"/>
          </a:xfrm>
          <a:prstGeom prst="leftBrace">
            <a:avLst>
              <a:gd name="adj1" fmla="val 35259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985C4EBB-8FA8-4248-9811-A99753A7612A}"/>
              </a:ext>
            </a:extLst>
          </p:cNvPr>
          <p:cNvSpPr/>
          <p:nvPr/>
        </p:nvSpPr>
        <p:spPr>
          <a:xfrm rot="16200000">
            <a:off x="1704245" y="2732936"/>
            <a:ext cx="301867" cy="697524"/>
          </a:xfrm>
          <a:prstGeom prst="leftBrace">
            <a:avLst>
              <a:gd name="adj1" fmla="val 35259"/>
              <a:gd name="adj2" fmla="val 50000"/>
            </a:avLst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DD2CF-535D-43E2-A227-86A90F3ABC1B}"/>
              </a:ext>
            </a:extLst>
          </p:cNvPr>
          <p:cNvSpPr txBox="1"/>
          <p:nvPr/>
        </p:nvSpPr>
        <p:spPr>
          <a:xfrm>
            <a:off x="787751" y="3346426"/>
            <a:ext cx="213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“compile a Java program”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EFF6BB-0BFA-43A9-B6BE-05850ECAF658}"/>
              </a:ext>
            </a:extLst>
          </p:cNvPr>
          <p:cNvSpPr txBox="1"/>
          <p:nvPr/>
        </p:nvSpPr>
        <p:spPr>
          <a:xfrm>
            <a:off x="3037744" y="3297109"/>
            <a:ext cx="336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List dependencies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to include during compiling </a:t>
            </a: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BDA6FF07-93CE-4292-98AB-3673944728FC}"/>
              </a:ext>
            </a:extLst>
          </p:cNvPr>
          <p:cNvSpPr/>
          <p:nvPr/>
        </p:nvSpPr>
        <p:spPr>
          <a:xfrm rot="16200000">
            <a:off x="8905796" y="1177348"/>
            <a:ext cx="301867" cy="3808700"/>
          </a:xfrm>
          <a:prstGeom prst="leftBrace">
            <a:avLst>
              <a:gd name="adj1" fmla="val 35259"/>
              <a:gd name="adj2" fmla="val 50000"/>
            </a:avLst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EB67B2-C677-44CC-B7CD-F249079A0B20}"/>
              </a:ext>
            </a:extLst>
          </p:cNvPr>
          <p:cNvSpPr txBox="1"/>
          <p:nvPr/>
        </p:nvSpPr>
        <p:spPr>
          <a:xfrm>
            <a:off x="7457430" y="3330399"/>
            <a:ext cx="3385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List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.java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source files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to compile into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.class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files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C58743-216B-4CB4-A1A9-AC2E78E8B680}"/>
              </a:ext>
            </a:extLst>
          </p:cNvPr>
          <p:cNvSpPr txBox="1"/>
          <p:nvPr/>
        </p:nvSpPr>
        <p:spPr>
          <a:xfrm>
            <a:off x="3037744" y="4147032"/>
            <a:ext cx="351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Separate multiple dependencies with semicolons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433C20-A1F5-4D60-A3B7-9D0268974031}"/>
              </a:ext>
            </a:extLst>
          </p:cNvPr>
          <p:cNvSpPr txBox="1"/>
          <p:nvPr/>
        </p:nvSpPr>
        <p:spPr>
          <a:xfrm>
            <a:off x="3109382" y="5013051"/>
            <a:ext cx="3370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Dependencies may be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.jar</a:t>
            </a:r>
            <a:r>
              <a:rPr lang="en-US" sz="2000" b="1" dirty="0">
                <a:solidFill>
                  <a:srgbClr val="C00000"/>
                </a:solidFill>
              </a:rPr>
              <a:t> files,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.zip</a:t>
            </a:r>
            <a:r>
              <a:rPr lang="en-US" sz="2000" b="1" dirty="0">
                <a:solidFill>
                  <a:srgbClr val="C00000"/>
                </a:solidFill>
              </a:rPr>
              <a:t> files, or paths to directories containing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.class</a:t>
            </a:r>
            <a:r>
              <a:rPr lang="en-US" sz="2000" b="1" dirty="0">
                <a:solidFill>
                  <a:srgbClr val="C00000"/>
                </a:solidFill>
              </a:rPr>
              <a:t> or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.java</a:t>
            </a:r>
            <a:r>
              <a:rPr lang="en-US" sz="2000" b="1" dirty="0">
                <a:solidFill>
                  <a:srgbClr val="C00000"/>
                </a:solidFill>
              </a:rPr>
              <a:t> files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87610E1-23AB-49BF-8A5D-5CFF710A3CC9}"/>
              </a:ext>
            </a:extLst>
          </p:cNvPr>
          <p:cNvSpPr txBox="1"/>
          <p:nvPr/>
        </p:nvSpPr>
        <p:spPr>
          <a:xfrm>
            <a:off x="7575284" y="4147032"/>
            <a:ext cx="315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Separate multiple source files with spaces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00C259-C197-4210-B8B4-028D87CB286F}"/>
              </a:ext>
            </a:extLst>
          </p:cNvPr>
          <p:cNvSpPr txBox="1"/>
          <p:nvPr/>
        </p:nvSpPr>
        <p:spPr>
          <a:xfrm>
            <a:off x="7668885" y="5061432"/>
            <a:ext cx="2962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Source files must have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.java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extension</a:t>
            </a:r>
          </a:p>
        </p:txBody>
      </p:sp>
    </p:spTree>
    <p:extLst>
      <p:ext uri="{BB962C8B-B14F-4D97-AF65-F5344CB8AC3E}">
        <p14:creationId xmlns:p14="http://schemas.microsoft.com/office/powerpoint/2010/main" val="28007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6" grpId="0" animBg="1"/>
      <p:bldP spid="13" grpId="0"/>
      <p:bldP spid="47" grpId="0"/>
      <p:bldP spid="48" grpId="0" animBg="1"/>
      <p:bldP spid="49" grpId="0"/>
      <p:bldP spid="50" grpId="0"/>
      <p:bldP spid="51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5081-836C-46D4-A448-E42E1F36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365126"/>
            <a:ext cx="10794402" cy="101789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Executing from the command line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B208F3F-3877-42B4-8444-B7327CFD1835}"/>
              </a:ext>
            </a:extLst>
          </p:cNvPr>
          <p:cNvGrpSpPr/>
          <p:nvPr/>
        </p:nvGrpSpPr>
        <p:grpSpPr>
          <a:xfrm>
            <a:off x="746683" y="1725569"/>
            <a:ext cx="10607117" cy="1052444"/>
            <a:chOff x="1494989" y="5437763"/>
            <a:chExt cx="10780695" cy="105244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A957EBB-01F9-401B-8BD0-0A0CF1163A20}"/>
                </a:ext>
              </a:extLst>
            </p:cNvPr>
            <p:cNvSpPr/>
            <p:nvPr/>
          </p:nvSpPr>
          <p:spPr>
            <a:xfrm>
              <a:off x="1494989" y="5437763"/>
              <a:ext cx="10780695" cy="105244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640" bIns="274320" rtlCol="0" anchor="t"/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</a:rPr>
                <a:t>$  </a:t>
              </a:r>
              <a: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onsolas" panose="020B0609020204030204" pitchFamily="49" charset="0"/>
                </a:rPr>
                <a:t>java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</a:rPr>
                <a:t>  </a:t>
              </a:r>
              <a:r>
                <a:rPr lang="en-US" sz="1600" dirty="0">
                  <a:solidFill>
                    <a:srgbClr val="FF8F8F"/>
                  </a:solidFill>
                  <a:latin typeface="Consolas" panose="020B0609020204030204" pitchFamily="49" charset="0"/>
                </a:rPr>
                <a:t>-</a:t>
              </a:r>
              <a:r>
                <a:rPr lang="en-US" sz="1600" dirty="0" err="1">
                  <a:solidFill>
                    <a:srgbClr val="FF8F8F"/>
                  </a:solidFill>
                  <a:latin typeface="Consolas" panose="020B0609020204030204" pitchFamily="49" charset="0"/>
                </a:rPr>
                <a:t>classpath</a:t>
              </a:r>
              <a:r>
                <a:rPr lang="en-US" sz="1600" dirty="0">
                  <a:solidFill>
                    <a:srgbClr val="FF8F8F"/>
                  </a:solidFill>
                  <a:latin typeface="Consolas" panose="020B0609020204030204" pitchFamily="49" charset="0"/>
                </a:rPr>
                <a:t>  C:\proj\deps;C:\proj\junit.jar 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</a:rPr>
                <a:t> </a:t>
              </a:r>
              <a:r>
                <a:rPr lang="en-US" sz="16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Consolas" panose="020B0609020204030204" pitchFamily="49" charset="0"/>
                </a:rPr>
                <a:t>com.comp301.lec01.ex01.HelloWorld  </a:t>
              </a:r>
              <a:r>
                <a:rPr lang="en-US" sz="1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</a:rPr>
                <a:t>arg01</a:t>
              </a:r>
              <a:r>
                <a:rPr lang="en-US" sz="16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</a:rPr>
                <a:t> </a:t>
              </a: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D8E102A8-86CE-48A9-8AEA-D6BB4EAC9DCE}"/>
                </a:ext>
              </a:extLst>
            </p:cNvPr>
            <p:cNvSpPr/>
            <p:nvPr/>
          </p:nvSpPr>
          <p:spPr>
            <a:xfrm>
              <a:off x="1503186" y="5449486"/>
              <a:ext cx="2012214" cy="356834"/>
            </a:xfrm>
            <a:prstGeom prst="round2SameRect">
              <a:avLst>
                <a:gd name="adj1" fmla="val 0"/>
                <a:gd name="adj2" fmla="val 1808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Terminal</a:t>
              </a:r>
            </a:p>
          </p:txBody>
        </p:sp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id="{DE39A1B4-9B31-42BC-8DDB-2016C63D54D4}"/>
              </a:ext>
            </a:extLst>
          </p:cNvPr>
          <p:cNvSpPr/>
          <p:nvPr/>
        </p:nvSpPr>
        <p:spPr>
          <a:xfrm rot="16200000">
            <a:off x="4103075" y="735617"/>
            <a:ext cx="301867" cy="4692163"/>
          </a:xfrm>
          <a:prstGeom prst="leftBrace">
            <a:avLst>
              <a:gd name="adj1" fmla="val 35259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985C4EBB-8FA8-4248-9811-A99753A7612A}"/>
              </a:ext>
            </a:extLst>
          </p:cNvPr>
          <p:cNvSpPr/>
          <p:nvPr/>
        </p:nvSpPr>
        <p:spPr>
          <a:xfrm rot="16200000">
            <a:off x="1296866" y="2794486"/>
            <a:ext cx="301867" cy="574424"/>
          </a:xfrm>
          <a:prstGeom prst="leftBrace">
            <a:avLst>
              <a:gd name="adj1" fmla="val 35259"/>
              <a:gd name="adj2" fmla="val 50000"/>
            </a:avLst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DD2CF-535D-43E2-A227-86A90F3ABC1B}"/>
              </a:ext>
            </a:extLst>
          </p:cNvPr>
          <p:cNvSpPr txBox="1"/>
          <p:nvPr/>
        </p:nvSpPr>
        <p:spPr>
          <a:xfrm>
            <a:off x="348333" y="3297109"/>
            <a:ext cx="2331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“execute a Java program”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(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the JVM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EFF6BB-0BFA-43A9-B6BE-05850ECAF658}"/>
              </a:ext>
            </a:extLst>
          </p:cNvPr>
          <p:cNvSpPr txBox="1"/>
          <p:nvPr/>
        </p:nvSpPr>
        <p:spPr>
          <a:xfrm>
            <a:off x="2679856" y="3343276"/>
            <a:ext cx="337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List of bytecode files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to include during execution </a:t>
            </a: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BDA6FF07-93CE-4292-98AB-3673944728FC}"/>
              </a:ext>
            </a:extLst>
          </p:cNvPr>
          <p:cNvSpPr/>
          <p:nvPr/>
        </p:nvSpPr>
        <p:spPr>
          <a:xfrm rot="16200000">
            <a:off x="8436867" y="1177348"/>
            <a:ext cx="301867" cy="3808700"/>
          </a:xfrm>
          <a:prstGeom prst="leftBrace">
            <a:avLst>
              <a:gd name="adj1" fmla="val 35259"/>
              <a:gd name="adj2" fmla="val 50000"/>
            </a:avLst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EB67B2-C677-44CC-B7CD-F249079A0B20}"/>
              </a:ext>
            </a:extLst>
          </p:cNvPr>
          <p:cNvSpPr txBox="1"/>
          <p:nvPr/>
        </p:nvSpPr>
        <p:spPr>
          <a:xfrm>
            <a:off x="6955749" y="3338470"/>
            <a:ext cx="2962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Full name of the class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to be executed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C58743-216B-4CB4-A1A9-AC2E78E8B680}"/>
              </a:ext>
            </a:extLst>
          </p:cNvPr>
          <p:cNvSpPr txBox="1"/>
          <p:nvPr/>
        </p:nvSpPr>
        <p:spPr>
          <a:xfrm>
            <a:off x="2679855" y="4142226"/>
            <a:ext cx="337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Separate multiple bytecode locations with semicolons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433C20-A1F5-4D60-A3B7-9D0268974031}"/>
              </a:ext>
            </a:extLst>
          </p:cNvPr>
          <p:cNvSpPr txBox="1"/>
          <p:nvPr/>
        </p:nvSpPr>
        <p:spPr>
          <a:xfrm>
            <a:off x="2601454" y="4949586"/>
            <a:ext cx="3527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Bytecode locations may be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.jar</a:t>
            </a:r>
            <a:r>
              <a:rPr lang="en-US" sz="2000" b="1" dirty="0">
                <a:solidFill>
                  <a:srgbClr val="C00000"/>
                </a:solidFill>
              </a:rPr>
              <a:t> files,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.zip</a:t>
            </a:r>
            <a:r>
              <a:rPr lang="en-US" sz="2000" b="1" dirty="0">
                <a:solidFill>
                  <a:srgbClr val="C00000"/>
                </a:solidFill>
              </a:rPr>
              <a:t> files, or paths to directories containing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.class</a:t>
            </a:r>
            <a:r>
              <a:rPr lang="en-US" sz="2000" b="1" dirty="0">
                <a:solidFill>
                  <a:srgbClr val="C00000"/>
                </a:solidFill>
              </a:rPr>
              <a:t> files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00C259-C197-4210-B8B4-028D87CB286F}"/>
              </a:ext>
            </a:extLst>
          </p:cNvPr>
          <p:cNvSpPr txBox="1"/>
          <p:nvPr/>
        </p:nvSpPr>
        <p:spPr>
          <a:xfrm>
            <a:off x="7044193" y="4170148"/>
            <a:ext cx="2962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 specified class must define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main()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function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7344C84-E39C-4CD6-8DD2-B6808E276148}"/>
              </a:ext>
            </a:extLst>
          </p:cNvPr>
          <p:cNvSpPr/>
          <p:nvPr/>
        </p:nvSpPr>
        <p:spPr>
          <a:xfrm rot="16200000">
            <a:off x="10786697" y="2794486"/>
            <a:ext cx="301867" cy="574424"/>
          </a:xfrm>
          <a:prstGeom prst="leftBrace">
            <a:avLst>
              <a:gd name="adj1" fmla="val 35259"/>
              <a:gd name="adj2" fmla="val 50000"/>
            </a:avLst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3A75C9-4F20-4854-9466-CC1E550607D9}"/>
              </a:ext>
            </a:extLst>
          </p:cNvPr>
          <p:cNvSpPr txBox="1"/>
          <p:nvPr/>
        </p:nvSpPr>
        <p:spPr>
          <a:xfrm>
            <a:off x="9966149" y="3356424"/>
            <a:ext cx="1861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Command line arguments</a:t>
            </a:r>
          </a:p>
        </p:txBody>
      </p:sp>
    </p:spTree>
    <p:extLst>
      <p:ext uri="{BB962C8B-B14F-4D97-AF65-F5344CB8AC3E}">
        <p14:creationId xmlns:p14="http://schemas.microsoft.com/office/powerpoint/2010/main" val="30208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6" grpId="0" animBg="1"/>
      <p:bldP spid="13" grpId="0"/>
      <p:bldP spid="47" grpId="0"/>
      <p:bldP spid="48" grpId="0" animBg="1"/>
      <p:bldP spid="49" grpId="0"/>
      <p:bldP spid="50" grpId="0"/>
      <p:bldP spid="51" grpId="0"/>
      <p:bldP spid="54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5081-836C-46D4-A448-E42E1F36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365126"/>
            <a:ext cx="10794402" cy="101789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What is this “first” class?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B208F3F-3877-42B4-8444-B7327CFD1835}"/>
              </a:ext>
            </a:extLst>
          </p:cNvPr>
          <p:cNvGrpSpPr/>
          <p:nvPr/>
        </p:nvGrpSpPr>
        <p:grpSpPr>
          <a:xfrm>
            <a:off x="746683" y="1317279"/>
            <a:ext cx="10607117" cy="1052444"/>
            <a:chOff x="1494989" y="5437763"/>
            <a:chExt cx="10780695" cy="105244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A957EBB-01F9-401B-8BD0-0A0CF1163A20}"/>
                </a:ext>
              </a:extLst>
            </p:cNvPr>
            <p:cNvSpPr/>
            <p:nvPr/>
          </p:nvSpPr>
          <p:spPr>
            <a:xfrm>
              <a:off x="1494989" y="5437763"/>
              <a:ext cx="10780695" cy="105244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640" bIns="274320" rtlCol="0" anchor="t"/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</a:rPr>
                <a:t>$  </a:t>
              </a:r>
              <a: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onsolas" panose="020B0609020204030204" pitchFamily="49" charset="0"/>
                </a:rPr>
                <a:t>java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</a:rPr>
                <a:t>  </a:t>
              </a:r>
              <a:r>
                <a:rPr lang="en-US" sz="1600" dirty="0">
                  <a:solidFill>
                    <a:srgbClr val="FF8F8F"/>
                  </a:solidFill>
                  <a:latin typeface="Consolas" panose="020B0609020204030204" pitchFamily="49" charset="0"/>
                </a:rPr>
                <a:t>-</a:t>
              </a:r>
              <a:r>
                <a:rPr lang="en-US" sz="1600" dirty="0" err="1">
                  <a:solidFill>
                    <a:srgbClr val="FF8F8F"/>
                  </a:solidFill>
                  <a:latin typeface="Consolas" panose="020B0609020204030204" pitchFamily="49" charset="0"/>
                </a:rPr>
                <a:t>classpath</a:t>
              </a:r>
              <a:r>
                <a:rPr lang="en-US" sz="1600" dirty="0">
                  <a:solidFill>
                    <a:srgbClr val="FF8F8F"/>
                  </a:solidFill>
                  <a:latin typeface="Consolas" panose="020B0609020204030204" pitchFamily="49" charset="0"/>
                </a:rPr>
                <a:t>  C:\proj\deps;C:\proj\junit.jar 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</a:rPr>
                <a:t> </a:t>
              </a:r>
              <a:r>
                <a:rPr lang="en-US" sz="16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Consolas" panose="020B0609020204030204" pitchFamily="49" charset="0"/>
                </a:rPr>
                <a:t>com.comp301.lec01.ex01.HelloWorld  </a:t>
              </a:r>
              <a:r>
                <a:rPr lang="en-US" sz="1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</a:rPr>
                <a:t>arg01</a:t>
              </a:r>
              <a:r>
                <a:rPr lang="en-US" sz="16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</a:rPr>
                <a:t> </a:t>
              </a: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D8E102A8-86CE-48A9-8AEA-D6BB4EAC9DCE}"/>
                </a:ext>
              </a:extLst>
            </p:cNvPr>
            <p:cNvSpPr/>
            <p:nvPr/>
          </p:nvSpPr>
          <p:spPr>
            <a:xfrm>
              <a:off x="1503186" y="5449486"/>
              <a:ext cx="2012214" cy="356834"/>
            </a:xfrm>
            <a:prstGeom prst="round2SameRect">
              <a:avLst>
                <a:gd name="adj1" fmla="val 0"/>
                <a:gd name="adj2" fmla="val 1808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Terminal</a:t>
              </a:r>
            </a:p>
          </p:txBody>
        </p:sp>
      </p:grpSp>
      <p:sp>
        <p:nvSpPr>
          <p:cNvPr id="48" name="Left Brace 47">
            <a:extLst>
              <a:ext uri="{FF2B5EF4-FFF2-40B4-BE49-F238E27FC236}">
                <a16:creationId xmlns:a16="http://schemas.microsoft.com/office/drawing/2014/main" id="{BDA6FF07-93CE-4292-98AB-3673944728FC}"/>
              </a:ext>
            </a:extLst>
          </p:cNvPr>
          <p:cNvSpPr/>
          <p:nvPr/>
        </p:nvSpPr>
        <p:spPr>
          <a:xfrm rot="5400000">
            <a:off x="9570366" y="749621"/>
            <a:ext cx="595912" cy="1276522"/>
          </a:xfrm>
          <a:prstGeom prst="leftBrace">
            <a:avLst>
              <a:gd name="adj1" fmla="val 35259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  <a:alpha val="7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00C259-C197-4210-B8B4-028D87CB286F}"/>
              </a:ext>
            </a:extLst>
          </p:cNvPr>
          <p:cNvSpPr txBox="1"/>
          <p:nvPr/>
        </p:nvSpPr>
        <p:spPr>
          <a:xfrm>
            <a:off x="8304988" y="258636"/>
            <a:ext cx="2962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 specified class must define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main()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function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7344C84-E39C-4CD6-8DD2-B6808E276148}"/>
              </a:ext>
            </a:extLst>
          </p:cNvPr>
          <p:cNvSpPr/>
          <p:nvPr/>
        </p:nvSpPr>
        <p:spPr>
          <a:xfrm rot="16200000">
            <a:off x="10829729" y="2318867"/>
            <a:ext cx="301867" cy="574424"/>
          </a:xfrm>
          <a:prstGeom prst="leftBrace">
            <a:avLst>
              <a:gd name="adj1" fmla="val 35259"/>
              <a:gd name="adj2" fmla="val 50000"/>
            </a:avLst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3A75C9-4F20-4854-9466-CC1E550607D9}"/>
              </a:ext>
            </a:extLst>
          </p:cNvPr>
          <p:cNvSpPr txBox="1"/>
          <p:nvPr/>
        </p:nvSpPr>
        <p:spPr>
          <a:xfrm>
            <a:off x="8832351" y="2590050"/>
            <a:ext cx="1861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Command line arguments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00C259-C197-4210-B8B4-028D87CB286F}"/>
              </a:ext>
            </a:extLst>
          </p:cNvPr>
          <p:cNvSpPr txBox="1"/>
          <p:nvPr/>
        </p:nvSpPr>
        <p:spPr>
          <a:xfrm>
            <a:off x="754748" y="2606079"/>
            <a:ext cx="7324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HelloWorld {</a:t>
            </a:r>
          </a:p>
          <a:p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public static void main (String[] </a:t>
            </a:r>
            <a:r>
              <a:rPr lang="en-US" sz="2000" b="1" dirty="0" err="1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{</a:t>
            </a:r>
          </a:p>
          <a:p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2000" b="1" dirty="0" err="1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x = 5;  </a:t>
            </a:r>
          </a:p>
          <a:p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2000" b="1" dirty="0" err="1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y;</a:t>
            </a:r>
          </a:p>
          <a:p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2000" b="1" dirty="0" err="1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(“Hello, World!”);</a:t>
            </a:r>
          </a:p>
          <a:p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2000" b="1" dirty="0" err="1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fooEtc</a:t>
            </a:r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 </a:t>
            </a:r>
            <a:r>
              <a:rPr lang="en-US" sz="2000" b="1" dirty="0" err="1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[0] );</a:t>
            </a:r>
          </a:p>
          <a:p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}</a:t>
            </a:r>
          </a:p>
          <a:p>
            <a:endParaRPr lang="en-US" sz="2000" b="1" dirty="0">
              <a:solidFill>
                <a:srgbClr val="666666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public static void </a:t>
            </a:r>
            <a:r>
              <a:rPr lang="en-US" sz="2000" b="1" dirty="0" err="1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fooEtc</a:t>
            </a:r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(String x) {</a:t>
            </a:r>
          </a:p>
          <a:p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2000" b="1" dirty="0" err="1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(x);</a:t>
            </a:r>
          </a:p>
          <a:p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}</a:t>
            </a:r>
          </a:p>
          <a:p>
            <a:r>
              <a:rPr lang="en-US" sz="2000" b="1" dirty="0">
                <a:solidFill>
                  <a:srgbClr val="666666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917168" y="3411695"/>
            <a:ext cx="1198296" cy="629390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0585525" y="2943993"/>
            <a:ext cx="290456" cy="993306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73A75C9-4F20-4854-9466-CC1E550607D9}"/>
              </a:ext>
            </a:extLst>
          </p:cNvPr>
          <p:cNvSpPr txBox="1"/>
          <p:nvPr/>
        </p:nvSpPr>
        <p:spPr>
          <a:xfrm>
            <a:off x="8115464" y="4041085"/>
            <a:ext cx="2865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All tokens here get put into a the String array here in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public static void main</a:t>
            </a:r>
          </a:p>
        </p:txBody>
      </p:sp>
    </p:spTree>
    <p:extLst>
      <p:ext uri="{BB962C8B-B14F-4D97-AF65-F5344CB8AC3E}">
        <p14:creationId xmlns:p14="http://schemas.microsoft.com/office/powerpoint/2010/main" val="17049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4" grpId="0"/>
      <p:bldP spid="16" grpId="0" animBg="1"/>
      <p:bldP spid="17" grpId="0"/>
      <p:bldP spid="18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D07892-CB05-4F11-A642-246693081E4A}"/>
              </a:ext>
            </a:extLst>
          </p:cNvPr>
          <p:cNvSpPr txBox="1"/>
          <p:nvPr/>
        </p:nvSpPr>
        <p:spPr>
          <a:xfrm flipH="1">
            <a:off x="592821" y="117446"/>
            <a:ext cx="544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Q: </a:t>
            </a:r>
            <a:r>
              <a:rPr lang="en-US" sz="2800" dirty="0">
                <a:solidFill>
                  <a:schemeClr val="bg1"/>
                </a:solidFill>
              </a:rPr>
              <a:t>What happens when you press the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“run”</a:t>
            </a:r>
            <a:r>
              <a:rPr lang="en-US" sz="2800" dirty="0">
                <a:solidFill>
                  <a:schemeClr val="bg1"/>
                </a:solidFill>
              </a:rPr>
              <a:t> button in your IDE?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87C8A-2D93-4226-A297-06885390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21" y="1450912"/>
            <a:ext cx="8477479" cy="521463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8EF2841-3461-4C95-8750-17270ED16322}"/>
              </a:ext>
            </a:extLst>
          </p:cNvPr>
          <p:cNvGrpSpPr/>
          <p:nvPr/>
        </p:nvGrpSpPr>
        <p:grpSpPr>
          <a:xfrm>
            <a:off x="2306972" y="1194664"/>
            <a:ext cx="1853967" cy="1959597"/>
            <a:chOff x="2306972" y="1194664"/>
            <a:chExt cx="1853967" cy="195959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99409B3-08D1-4D47-8784-1E2BFD7C4141}"/>
                </a:ext>
              </a:extLst>
            </p:cNvPr>
            <p:cNvSpPr/>
            <p:nvPr/>
          </p:nvSpPr>
          <p:spPr>
            <a:xfrm>
              <a:off x="3741490" y="2650921"/>
              <a:ext cx="419449" cy="50334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A2DCF65-F74E-4EE2-9755-719C03E0B501}"/>
                </a:ext>
              </a:extLst>
            </p:cNvPr>
            <p:cNvCxnSpPr>
              <a:cxnSpLocks/>
            </p:cNvCxnSpPr>
            <p:nvPr/>
          </p:nvCxnSpPr>
          <p:spPr>
            <a:xfrm>
              <a:off x="2306972" y="1194664"/>
              <a:ext cx="1342239" cy="14562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63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FD6E-8F89-41F8-9307-CD022E85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82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packages and imports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6A674-736B-4EAC-95F8-89D627E97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not the same as “packaging” your code in a </a:t>
            </a:r>
            <a:r>
              <a:rPr lang="en-US" dirty="0">
                <a:latin typeface="Consolas" panose="020B0609020204030204" pitchFamily="49" charset="0"/>
              </a:rPr>
              <a:t>.jar</a:t>
            </a:r>
            <a:r>
              <a:rPr lang="en-US" dirty="0"/>
              <a:t> file!</a:t>
            </a:r>
          </a:p>
        </p:txBody>
      </p:sp>
    </p:spTree>
    <p:extLst>
      <p:ext uri="{BB962C8B-B14F-4D97-AF65-F5344CB8AC3E}">
        <p14:creationId xmlns:p14="http://schemas.microsoft.com/office/powerpoint/2010/main" val="2401269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C07F-E259-427D-80C1-60656E9F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365125"/>
            <a:ext cx="6151179" cy="103487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packages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5543B-3ABB-4D52-8C77-8B9207CF8A74}"/>
              </a:ext>
            </a:extLst>
          </p:cNvPr>
          <p:cNvGrpSpPr/>
          <p:nvPr/>
        </p:nvGrpSpPr>
        <p:grpSpPr>
          <a:xfrm>
            <a:off x="6746631" y="776161"/>
            <a:ext cx="5058513" cy="2570777"/>
            <a:chOff x="1674795" y="2292419"/>
            <a:chExt cx="4999137" cy="1960801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0655C47-C30C-4070-83A7-84DBF66A4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19"/>
              <a:ext cx="4999137" cy="1960801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package 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com.comp301.lec01.ex01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b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class 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HelloWorld {</a:t>
              </a:r>
              <a:b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static void 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C66D"/>
                  </a:solidFill>
                  <a:effectLst/>
                  <a:latin typeface="Consolas" panose="020B0609020204030204" pitchFamily="49" charset="0"/>
                </a:rPr>
                <a:t>main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(String[]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args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 {</a:t>
              </a:r>
              <a:b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Consolas" panose="020B0609020204030204" pitchFamily="49" charset="0"/>
                </a:rPr>
                <a:t>// </a:t>
              </a:r>
              <a:r>
                <a:rPr kumimoji="0" lang="en-US" altLang="en-US" sz="1600" b="0" i="1" u="none" strike="noStrike" cap="none" normalizeH="0" baseline="0" dirty="0">
                  <a:ln>
                    <a:noFill/>
                  </a:ln>
                  <a:solidFill>
                    <a:srgbClr val="A8C023"/>
                  </a:solidFill>
                  <a:effectLst/>
                  <a:latin typeface="Consolas" panose="020B0609020204030204" pitchFamily="49" charset="0"/>
                </a:rPr>
                <a:t>TODO</a:t>
              </a:r>
              <a:b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b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93AF7967-C9F9-4047-8D40-576BDDB3986C}"/>
                </a:ext>
              </a:extLst>
            </p:cNvPr>
            <p:cNvSpPr/>
            <p:nvPr/>
          </p:nvSpPr>
          <p:spPr>
            <a:xfrm>
              <a:off x="1674795" y="2292420"/>
              <a:ext cx="4999137" cy="4076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/>
                <a:t>HelloWorld.java</a:t>
              </a:r>
              <a:r>
                <a:rPr lang="en-US" sz="2000" dirty="0"/>
                <a:t> (source code)</a:t>
              </a:r>
              <a:endParaRPr lang="en-US" sz="24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13B13A2-C02B-4532-93BC-6AD717929071}"/>
              </a:ext>
            </a:extLst>
          </p:cNvPr>
          <p:cNvSpPr txBox="1"/>
          <p:nvPr/>
        </p:nvSpPr>
        <p:spPr>
          <a:xfrm>
            <a:off x="838200" y="6235897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https://docs.oracle.com/javase/tutorial/java/concepts/package.html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7C7FAD-EAD3-4AA2-A9E7-29D3D64C38DF}"/>
              </a:ext>
            </a:extLst>
          </p:cNvPr>
          <p:cNvGrpSpPr/>
          <p:nvPr/>
        </p:nvGrpSpPr>
        <p:grpSpPr>
          <a:xfrm>
            <a:off x="720975" y="1460374"/>
            <a:ext cx="11189675" cy="983982"/>
            <a:chOff x="269629" y="1553308"/>
            <a:chExt cx="11189675" cy="98398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7807CF-87D9-4F78-AECD-82A90ACA37B6}"/>
                </a:ext>
              </a:extLst>
            </p:cNvPr>
            <p:cNvGrpSpPr/>
            <p:nvPr/>
          </p:nvGrpSpPr>
          <p:grpSpPr>
            <a:xfrm>
              <a:off x="269629" y="1553308"/>
              <a:ext cx="11189675" cy="983982"/>
              <a:chOff x="269629" y="1553308"/>
              <a:chExt cx="11189675" cy="983982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10001CC-01C1-4808-83ED-91445FC62132}"/>
                  </a:ext>
                </a:extLst>
              </p:cNvPr>
              <p:cNvSpPr/>
              <p:nvPr/>
            </p:nvSpPr>
            <p:spPr>
              <a:xfrm>
                <a:off x="6183927" y="1553308"/>
                <a:ext cx="5275377" cy="445478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744DE-3DF9-4C31-937D-4C1A114F1C5F}"/>
                  </a:ext>
                </a:extLst>
              </p:cNvPr>
              <p:cNvSpPr txBox="1"/>
              <p:nvPr/>
            </p:nvSpPr>
            <p:spPr>
              <a:xfrm>
                <a:off x="269629" y="2014070"/>
                <a:ext cx="40679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rgbClr val="FF0000"/>
                    </a:solidFill>
                  </a:rPr>
                  <a:t>What does this line mean?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87738FE-00D0-4E63-9EED-48004A319287}"/>
                </a:ext>
              </a:extLst>
            </p:cNvPr>
            <p:cNvCxnSpPr>
              <a:cxnSpLocks/>
              <a:stCxn id="10" idx="3"/>
              <a:endCxn id="7" idx="1"/>
            </p:cNvCxnSpPr>
            <p:nvPr/>
          </p:nvCxnSpPr>
          <p:spPr>
            <a:xfrm flipV="1">
              <a:off x="4337531" y="1776047"/>
              <a:ext cx="1846396" cy="4996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9FF307B-A2ED-49BF-87DE-8798A4DB948C}"/>
              </a:ext>
            </a:extLst>
          </p:cNvPr>
          <p:cNvSpPr txBox="1"/>
          <p:nvPr/>
        </p:nvSpPr>
        <p:spPr>
          <a:xfrm>
            <a:off x="1566893" y="3888698"/>
            <a:ext cx="7071498" cy="2070502"/>
          </a:xfrm>
          <a:prstGeom prst="roundRect">
            <a:avLst>
              <a:gd name="adj" fmla="val 9490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3200" b="1" i="0" dirty="0">
                <a:solidFill>
                  <a:srgbClr val="C00000"/>
                </a:solidFill>
                <a:effectLst/>
              </a:rPr>
              <a:t>“</a:t>
            </a:r>
            <a:r>
              <a:rPr lang="en-US" sz="24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A package is a namespace that organizes a set of</a:t>
            </a:r>
          </a:p>
          <a:p>
            <a:pPr algn="ctr">
              <a:spcBef>
                <a:spcPts val="500"/>
              </a:spcBef>
            </a:pPr>
            <a:r>
              <a:rPr lang="en-US" sz="24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related classes and interfaces. Conceptually you can</a:t>
            </a:r>
          </a:p>
          <a:p>
            <a:pPr algn="ctr">
              <a:spcBef>
                <a:spcPts val="600"/>
              </a:spcBef>
            </a:pPr>
            <a:r>
              <a:rPr lang="en-US" sz="24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think of packages as being similar to different</a:t>
            </a:r>
          </a:p>
          <a:p>
            <a:pPr algn="ctr"/>
            <a:r>
              <a:rPr lang="en-US" sz="24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folders on your computer.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”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     </a:t>
            </a:r>
            <a:r>
              <a:rPr lang="en-US" sz="2400" i="0" dirty="0">
                <a:solidFill>
                  <a:srgbClr val="C00000"/>
                </a:solidFill>
                <a:effectLst/>
              </a:rPr>
              <a:t>– Oracle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A610F9-47F3-49B6-B707-21F5A43D3E89}"/>
              </a:ext>
            </a:extLst>
          </p:cNvPr>
          <p:cNvSpPr txBox="1"/>
          <p:nvPr/>
        </p:nvSpPr>
        <p:spPr>
          <a:xfrm>
            <a:off x="1072668" y="2727473"/>
            <a:ext cx="489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declares which </a:t>
            </a:r>
            <a:r>
              <a:rPr lang="en-US" sz="2400" b="1" dirty="0">
                <a:solidFill>
                  <a:srgbClr val="FF0000"/>
                </a:solidFill>
              </a:rPr>
              <a:t>package</a:t>
            </a:r>
            <a:r>
              <a:rPr lang="en-US" sz="2400" dirty="0">
                <a:solidFill>
                  <a:srgbClr val="FF0000"/>
                </a:solidFill>
              </a:rPr>
              <a:t> the class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HelloWorld</a:t>
            </a:r>
            <a:r>
              <a:rPr lang="en-US" sz="2400" dirty="0">
                <a:solidFill>
                  <a:srgbClr val="FF0000"/>
                </a:solidFill>
              </a:rPr>
              <a:t> lives in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C07F-E259-427D-80C1-60656E9F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3" y="265877"/>
            <a:ext cx="9581907" cy="90427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For package names, think “worldwide”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1838799-32FB-4744-8E28-B62BE75A4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82" y="1097871"/>
            <a:ext cx="10823089" cy="5319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Companies operate world-wide, and code is used from sites world-wide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Companies will often choose package names to ID their code using naming similar Internet domain name practices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www.cs.unc.edu  </a:t>
            </a:r>
            <a:r>
              <a:rPr lang="en-US" sz="2400" i="1" dirty="0">
                <a:solidFill>
                  <a:srgbClr val="0070C0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structure parts go “smaller” to “larger” left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70C0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                             right, like going from tree leaf up to root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ea typeface="Cascadia Code SemiBold" panose="020B0609020000020004" pitchFamily="49" charset="0"/>
                <a:cs typeface="Cascadia Code SemiBold" panose="020B0609020000020004" pitchFamily="49" charset="0"/>
              </a:rPr>
              <a:t>Packages go “the other way”, going larger to smaller (down to class level) as we move left to right, going from corporate level (root) down to classes.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com.ibm.eclipse.proj27.team6.userstuff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ea typeface="Cascadia Code SemiBold" panose="020B0609020000020004" pitchFamily="49" charset="0"/>
                <a:cs typeface="Cascadia Code SemiBold" panose="020B0609020000020004" pitchFamily="49" charset="0"/>
              </a:rPr>
              <a:t>Sort of like a tree of all .java files in  </a:t>
            </a:r>
            <a:r>
              <a:rPr lang="en-US" sz="2400" i="1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ibm.com </a:t>
            </a:r>
            <a:r>
              <a:rPr lang="en-US" sz="2400" dirty="0">
                <a:ea typeface="Cascadia Code SemiBold" panose="020B0609020000020004" pitchFamily="49" charset="0"/>
                <a:cs typeface="Cascadia Code SemiBold" panose="020B0609020000020004" pitchFamily="49" charset="0"/>
              </a:rPr>
              <a:t>( and apple.com, meta.com, etc. are all subtrees in the tree rooted at </a:t>
            </a:r>
            <a:r>
              <a:rPr lang="en-US" sz="2400" i="1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com</a:t>
            </a:r>
            <a:r>
              <a:rPr lang="en-US" sz="2400" dirty="0">
                <a:ea typeface="Cascadia Code SemiBold" panose="020B0609020000020004" pitchFamily="49" charset="0"/>
                <a:cs typeface="Cascadia Code SemiBold" panose="020B0609020000020004" pitchFamily="49" charset="0"/>
              </a:rPr>
              <a:t> 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solidFill>
                  <a:srgbClr val="0070C0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By convention, package names are </a:t>
            </a:r>
            <a:r>
              <a:rPr lang="en-US" sz="2400" b="1" dirty="0">
                <a:solidFill>
                  <a:srgbClr val="0070C0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all lowercase</a:t>
            </a:r>
            <a:r>
              <a:rPr lang="en-US" sz="2400" dirty="0">
                <a:solidFill>
                  <a:srgbClr val="0070C0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, to avoid conflicts with class names and interface name</a:t>
            </a:r>
            <a:r>
              <a:rPr lang="en-US" sz="2400" dirty="0">
                <a:ea typeface="Cascadia Code SemiBold" panose="020B0609020000020004" pitchFamily="49" charset="0"/>
                <a:cs typeface="Cascadia Code SemiBold" panose="020B0609020000020004" pitchFamily="49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931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C07F-E259-427D-80C1-60656E9F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44" y="365125"/>
            <a:ext cx="6011329" cy="90427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packages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1838799-32FB-4744-8E28-B62BE75A4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38344"/>
            <a:ext cx="6318738" cy="5067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Packages are for organizing class files into different “units”</a:t>
            </a:r>
          </a:p>
          <a:p>
            <a:pPr lvl="1"/>
            <a:r>
              <a:rPr lang="en-US" dirty="0"/>
              <a:t>Put </a:t>
            </a:r>
            <a:r>
              <a:rPr lang="en-US" u="sng" dirty="0"/>
              <a:t>related</a:t>
            </a:r>
            <a:r>
              <a:rPr lang="en-US" dirty="0"/>
              <a:t> class files in the </a:t>
            </a:r>
            <a:r>
              <a:rPr lang="en-US" u="sng" dirty="0"/>
              <a:t>same</a:t>
            </a:r>
            <a:r>
              <a:rPr lang="en-US" dirty="0"/>
              <a:t> package</a:t>
            </a:r>
          </a:p>
          <a:p>
            <a:pPr lvl="1"/>
            <a:r>
              <a:rPr lang="en-US" dirty="0"/>
              <a:t>Put </a:t>
            </a:r>
            <a:r>
              <a:rPr lang="en-US" u="sng" dirty="0"/>
              <a:t>unrelated</a:t>
            </a:r>
            <a:r>
              <a:rPr lang="en-US" dirty="0"/>
              <a:t> class files in </a:t>
            </a:r>
            <a:r>
              <a:rPr lang="en-US" u="sng" dirty="0"/>
              <a:t>different</a:t>
            </a:r>
            <a:r>
              <a:rPr lang="en-US" dirty="0"/>
              <a:t> packages</a:t>
            </a:r>
          </a:p>
          <a:p>
            <a:pPr marL="0" indent="0">
              <a:buNone/>
            </a:pPr>
            <a:r>
              <a:rPr lang="en-US" dirty="0"/>
              <a:t>Don’t be afraid to make new packages</a:t>
            </a:r>
          </a:p>
          <a:p>
            <a:pPr lvl="1"/>
            <a:r>
              <a:rPr lang="en-US" dirty="0"/>
              <a:t>You are in control of your project’s organizational scheme</a:t>
            </a:r>
          </a:p>
          <a:p>
            <a:pPr marL="0" indent="0">
              <a:buNone/>
            </a:pPr>
            <a:r>
              <a:rPr lang="en-US" dirty="0"/>
              <a:t>Package names imply hierarchy</a:t>
            </a:r>
          </a:p>
          <a:p>
            <a:pPr lvl="1"/>
            <a:r>
              <a:rPr lang="en-US" dirty="0"/>
              <a:t>Use the "." character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3BF1FE-CA67-4BBF-BCB6-583C9CE03046}"/>
              </a:ext>
            </a:extLst>
          </p:cNvPr>
          <p:cNvGrpSpPr/>
          <p:nvPr/>
        </p:nvGrpSpPr>
        <p:grpSpPr>
          <a:xfrm>
            <a:off x="7496908" y="307239"/>
            <a:ext cx="4396159" cy="2137024"/>
            <a:chOff x="1674795" y="2292419"/>
            <a:chExt cx="4999137" cy="1960801"/>
          </a:xfrm>
        </p:grpSpPr>
        <p:sp>
          <p:nvSpPr>
            <p:cNvPr id="20" name="Rectangle 1">
              <a:extLst>
                <a:ext uri="{FF2B5EF4-FFF2-40B4-BE49-F238E27FC236}">
                  <a16:creationId xmlns:a16="http://schemas.microsoft.com/office/drawing/2014/main" id="{326B8D18-9DFD-4EFA-86D2-0AD5086C9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19"/>
              <a:ext cx="4999137" cy="1960801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package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com.comp301.lec01.ex01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class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HelloWorld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static void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C66D"/>
                  </a:solidFill>
                  <a:effectLst/>
                  <a:latin typeface="Consolas" panose="020B0609020204030204" pitchFamily="49" charset="0"/>
                </a:rPr>
                <a:t>main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(String[]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args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Consolas" panose="020B0609020204030204" pitchFamily="49" charset="0"/>
                </a:rPr>
                <a:t>// </a:t>
              </a:r>
              <a:r>
                <a:rPr kumimoji="0" lang="en-US" altLang="en-US" sz="1400" b="0" i="1" u="none" strike="noStrike" cap="none" normalizeH="0" baseline="0" dirty="0">
                  <a:ln>
                    <a:noFill/>
                  </a:ln>
                  <a:solidFill>
                    <a:srgbClr val="A8C023"/>
                  </a:solidFill>
                  <a:effectLst/>
                  <a:latin typeface="Consolas" panose="020B0609020204030204" pitchFamily="49" charset="0"/>
                </a:rPr>
                <a:t>TODO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813EC554-9A9E-4B6B-8E39-0868D93F70CF}"/>
                </a:ext>
              </a:extLst>
            </p:cNvPr>
            <p:cNvSpPr/>
            <p:nvPr/>
          </p:nvSpPr>
          <p:spPr>
            <a:xfrm>
              <a:off x="1674795" y="2292420"/>
              <a:ext cx="4999137" cy="4076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HelloWorld.java</a:t>
              </a:r>
              <a:r>
                <a:rPr lang="en-US" dirty="0"/>
                <a:t> (source code)</a:t>
              </a:r>
              <a:endParaRPr lang="en-US" sz="2000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6054F4A-D3DB-4397-85D3-AF5F9132A07A}"/>
              </a:ext>
            </a:extLst>
          </p:cNvPr>
          <p:cNvSpPr/>
          <p:nvPr/>
        </p:nvSpPr>
        <p:spPr>
          <a:xfrm>
            <a:off x="7397261" y="843756"/>
            <a:ext cx="4618893" cy="29338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C07F-E259-427D-80C1-60656E9F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28" y="365125"/>
            <a:ext cx="5927339" cy="103336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Packages on disk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5543B-3ABB-4D52-8C77-8B9207CF8A74}"/>
              </a:ext>
            </a:extLst>
          </p:cNvPr>
          <p:cNvGrpSpPr/>
          <p:nvPr/>
        </p:nvGrpSpPr>
        <p:grpSpPr>
          <a:xfrm>
            <a:off x="7408985" y="776162"/>
            <a:ext cx="4396159" cy="2137024"/>
            <a:chOff x="1674795" y="2292419"/>
            <a:chExt cx="4999137" cy="1960801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0655C47-C30C-4070-83A7-84DBF66A4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19"/>
              <a:ext cx="4999137" cy="1960801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package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com.comp301.lec01.ex01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class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HelloWorld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static void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C66D"/>
                  </a:solidFill>
                  <a:effectLst/>
                  <a:latin typeface="Consolas" panose="020B0609020204030204" pitchFamily="49" charset="0"/>
                </a:rPr>
                <a:t>main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(String[]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args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Consolas" panose="020B0609020204030204" pitchFamily="49" charset="0"/>
                </a:rPr>
                <a:t>// </a:t>
              </a:r>
              <a:r>
                <a:rPr kumimoji="0" lang="en-US" altLang="en-US" sz="1400" b="0" i="1" u="none" strike="noStrike" cap="none" normalizeH="0" baseline="0" dirty="0">
                  <a:ln>
                    <a:noFill/>
                  </a:ln>
                  <a:solidFill>
                    <a:srgbClr val="A8C023"/>
                  </a:solidFill>
                  <a:effectLst/>
                  <a:latin typeface="Consolas" panose="020B0609020204030204" pitchFamily="49" charset="0"/>
                </a:rPr>
                <a:t>TODO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93AF7967-C9F9-4047-8D40-576BDDB3986C}"/>
                </a:ext>
              </a:extLst>
            </p:cNvPr>
            <p:cNvSpPr/>
            <p:nvPr/>
          </p:nvSpPr>
          <p:spPr>
            <a:xfrm>
              <a:off x="1674795" y="2292420"/>
              <a:ext cx="4999137" cy="4076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HelloWorld.java</a:t>
              </a:r>
              <a:r>
                <a:rPr lang="en-US" dirty="0"/>
                <a:t> (source code)</a:t>
              </a:r>
              <a:endParaRPr lang="en-US" sz="2000" dirty="0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001CC-01C1-4808-83ED-91445FC62132}"/>
              </a:ext>
            </a:extLst>
          </p:cNvPr>
          <p:cNvSpPr/>
          <p:nvPr/>
        </p:nvSpPr>
        <p:spPr>
          <a:xfrm>
            <a:off x="7309338" y="1312679"/>
            <a:ext cx="4618893" cy="29338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692EBA-80E2-48F4-96F9-6A97F39D4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20482"/>
            <a:ext cx="5551842" cy="371727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Packages</a:t>
            </a:r>
            <a:r>
              <a:rPr lang="en-US" dirty="0"/>
              <a:t> are associated with a particular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folder path</a:t>
            </a:r>
            <a:r>
              <a:rPr lang="en-US" dirty="0"/>
              <a:t> on disk</a:t>
            </a:r>
          </a:p>
          <a:p>
            <a:pPr lvl="1"/>
            <a:r>
              <a:rPr lang="en-US" dirty="0"/>
              <a:t>Each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package name part</a:t>
            </a:r>
            <a:r>
              <a:rPr lang="en-US" dirty="0"/>
              <a:t> is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subfolder</a:t>
            </a:r>
            <a:endParaRPr lang="en-US" dirty="0"/>
          </a:p>
          <a:p>
            <a:pPr lvl="1"/>
            <a:r>
              <a:rPr lang="en-US" dirty="0"/>
              <a:t>Class files are placed in the bottom most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folder</a:t>
            </a:r>
            <a:r>
              <a:rPr lang="en-US" dirty="0"/>
              <a:t> associated with their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package name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6A3FC81-BFF9-4004-A551-760A8D637A94}"/>
              </a:ext>
            </a:extLst>
          </p:cNvPr>
          <p:cNvSpPr/>
          <p:nvPr/>
        </p:nvSpPr>
        <p:spPr>
          <a:xfrm>
            <a:off x="4528970" y="4912510"/>
            <a:ext cx="6878143" cy="1123534"/>
          </a:xfrm>
          <a:prstGeom prst="roundRect">
            <a:avLst>
              <a:gd name="adj" fmla="val 10972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com/comp301/lec01/ex01/HelloWorld.java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B80AA8-573C-417F-8B2C-9909578D65A3}"/>
              </a:ext>
            </a:extLst>
          </p:cNvPr>
          <p:cNvSpPr/>
          <p:nvPr/>
        </p:nvSpPr>
        <p:spPr>
          <a:xfrm>
            <a:off x="7142183" y="3302443"/>
            <a:ext cx="4567007" cy="1122986"/>
          </a:xfrm>
          <a:prstGeom prst="roundRect">
            <a:avLst>
              <a:gd name="adj" fmla="val 10972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Based on this rule, what’s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the path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HelloWorld.java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35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C07F-E259-427D-80C1-60656E9F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365126"/>
            <a:ext cx="7874597" cy="88581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Project folder structure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3DECFD-46C7-4752-90FB-F243F67B1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4" b="14203"/>
          <a:stretch/>
        </p:blipFill>
        <p:spPr>
          <a:xfrm>
            <a:off x="838200" y="2315307"/>
            <a:ext cx="4617782" cy="4009293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CC4B82D-7B74-4A10-90BC-D51BC115C3B5}"/>
              </a:ext>
            </a:extLst>
          </p:cNvPr>
          <p:cNvSpPr/>
          <p:nvPr/>
        </p:nvSpPr>
        <p:spPr>
          <a:xfrm>
            <a:off x="1735011" y="3563814"/>
            <a:ext cx="2473574" cy="1770181"/>
          </a:xfrm>
          <a:prstGeom prst="roundRect">
            <a:avLst>
              <a:gd name="adj" fmla="val 5266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D5A3791-8154-4BEE-9FC1-6ECDD705778F}"/>
              </a:ext>
            </a:extLst>
          </p:cNvPr>
          <p:cNvGrpSpPr/>
          <p:nvPr/>
        </p:nvGrpSpPr>
        <p:grpSpPr>
          <a:xfrm>
            <a:off x="2403231" y="2650965"/>
            <a:ext cx="5127122" cy="778035"/>
            <a:chOff x="2452542" y="1121108"/>
            <a:chExt cx="5127122" cy="77803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9E51430-15FE-48E5-9FC6-33E67D769544}"/>
                </a:ext>
              </a:extLst>
            </p:cNvPr>
            <p:cNvSpPr txBox="1"/>
            <p:nvPr/>
          </p:nvSpPr>
          <p:spPr>
            <a:xfrm>
              <a:off x="4457868" y="1121108"/>
              <a:ext cx="3121796" cy="755809"/>
            </a:xfrm>
            <a:prstGeom prst="roundRect">
              <a:avLst>
                <a:gd name="adj" fmla="val 11749"/>
              </a:avLst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Root folder is blue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(in IntelliJ)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96CF39C-A9DC-4D6A-A4D3-3153C2ABD500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flipH="1">
              <a:off x="2452542" y="1499013"/>
              <a:ext cx="2005326" cy="40013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145FD27-C19F-460C-B3B4-C0F05B634F37}"/>
              </a:ext>
            </a:extLst>
          </p:cNvPr>
          <p:cNvGrpSpPr/>
          <p:nvPr/>
        </p:nvGrpSpPr>
        <p:grpSpPr>
          <a:xfrm>
            <a:off x="4216521" y="3715333"/>
            <a:ext cx="3313832" cy="931971"/>
            <a:chOff x="4073798" y="1262740"/>
            <a:chExt cx="2891003" cy="783193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42914CA-F89A-4323-844F-3817A8E610D1}"/>
                </a:ext>
              </a:extLst>
            </p:cNvPr>
            <p:cNvCxnSpPr>
              <a:cxnSpLocks/>
              <a:stCxn id="59" idx="1"/>
            </p:cNvCxnSpPr>
            <p:nvPr/>
          </p:nvCxnSpPr>
          <p:spPr>
            <a:xfrm flipH="1" flipV="1">
              <a:off x="4073798" y="1565101"/>
              <a:ext cx="375818" cy="8923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F73A78D-EFA8-4874-8599-DAE4FE14C662}"/>
                </a:ext>
              </a:extLst>
            </p:cNvPr>
            <p:cNvSpPr txBox="1"/>
            <p:nvPr/>
          </p:nvSpPr>
          <p:spPr>
            <a:xfrm>
              <a:off x="4449616" y="1262740"/>
              <a:ext cx="2515185" cy="783193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Subfolders implied by package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491510B-C12C-41B0-BFA2-59304E664056}"/>
              </a:ext>
            </a:extLst>
          </p:cNvPr>
          <p:cNvSpPr txBox="1"/>
          <p:nvPr/>
        </p:nvSpPr>
        <p:spPr>
          <a:xfrm>
            <a:off x="4656670" y="1532919"/>
            <a:ext cx="2383045" cy="708839"/>
          </a:xfrm>
          <a:prstGeom prst="roundRect">
            <a:avLst>
              <a:gd name="adj" fmla="val 15847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Packages correspond to a folder path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DC07F-E259-427D-80C1-60656E9F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2" y="365125"/>
            <a:ext cx="5938096" cy="89554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Relation to folders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5543B-3ABB-4D52-8C77-8B9207CF8A74}"/>
              </a:ext>
            </a:extLst>
          </p:cNvPr>
          <p:cNvGrpSpPr/>
          <p:nvPr/>
        </p:nvGrpSpPr>
        <p:grpSpPr>
          <a:xfrm>
            <a:off x="7350369" y="776161"/>
            <a:ext cx="4454775" cy="2570777"/>
            <a:chOff x="1674795" y="2292418"/>
            <a:chExt cx="4999137" cy="2358786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0655C47-C30C-4070-83A7-84DBF66A4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18"/>
              <a:ext cx="4999137" cy="2358786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package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com.comp301.lec01.ex01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import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com.comp301.lec01.ex02.HelloWorld2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class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HelloWorld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static void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C66D"/>
                  </a:solidFill>
                  <a:effectLst/>
                  <a:latin typeface="Consolas" panose="020B0609020204030204" pitchFamily="49" charset="0"/>
                </a:rPr>
                <a:t>main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(String[]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args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  HelloWorld2.</a:t>
              </a:r>
              <a:r>
                <a:rPr kumimoji="0" lang="en-US" altLang="en-US" sz="1400" b="0" i="1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sayHello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()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93AF7967-C9F9-4047-8D40-576BDDB3986C}"/>
                </a:ext>
              </a:extLst>
            </p:cNvPr>
            <p:cNvSpPr/>
            <p:nvPr/>
          </p:nvSpPr>
          <p:spPr>
            <a:xfrm>
              <a:off x="1674795" y="2292420"/>
              <a:ext cx="4999137" cy="4076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HelloWorld.java</a:t>
              </a:r>
              <a:r>
                <a:rPr lang="en-US" dirty="0"/>
                <a:t> (source code)</a:t>
              </a:r>
              <a:endParaRPr lang="en-US" sz="20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772C3-C377-4FA8-9D58-159FB054F658}"/>
              </a:ext>
            </a:extLst>
          </p:cNvPr>
          <p:cNvGrpSpPr/>
          <p:nvPr/>
        </p:nvGrpSpPr>
        <p:grpSpPr>
          <a:xfrm>
            <a:off x="7342163" y="3654178"/>
            <a:ext cx="4454775" cy="2137024"/>
            <a:chOff x="1674795" y="2292419"/>
            <a:chExt cx="4999137" cy="1960801"/>
          </a:xfrm>
        </p:grpSpPr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8560B38F-D741-4855-B65B-BA89C1CFA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19"/>
              <a:ext cx="4999137" cy="1960801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package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com.comp301.lec01.ex02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class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HelloWorld2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static void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FFC66D"/>
                  </a:solidFill>
                  <a:effectLst/>
                  <a:latin typeface="Consolas" panose="020B0609020204030204" pitchFamily="49" charset="0"/>
                </a:rPr>
                <a:t>sayHello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()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System.</a:t>
              </a:r>
              <a:r>
                <a:rPr kumimoji="0" lang="en-US" altLang="en-US" sz="1400" b="0" i="1" u="none" strike="noStrike" cap="none" normalizeH="0" baseline="0" dirty="0" err="1">
                  <a:ln>
                    <a:noFill/>
                  </a:ln>
                  <a:solidFill>
                    <a:srgbClr val="9876AA"/>
                  </a:solidFill>
                  <a:effectLst/>
                  <a:latin typeface="Consolas" panose="020B0609020204030204" pitchFamily="49" charset="0"/>
                </a:rPr>
                <a:t>out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.println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6A8759"/>
                  </a:solidFill>
                  <a:effectLst/>
                  <a:latin typeface="Consolas" panose="020B0609020204030204" pitchFamily="49" charset="0"/>
                </a:rPr>
                <a:t>"Hello, world!"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D3DA7D97-B4D7-4817-8058-CBB7EFDBD7DC}"/>
                </a:ext>
              </a:extLst>
            </p:cNvPr>
            <p:cNvSpPr/>
            <p:nvPr/>
          </p:nvSpPr>
          <p:spPr>
            <a:xfrm>
              <a:off x="1674795" y="2292420"/>
              <a:ext cx="4999137" cy="4076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HelloWorld2.java</a:t>
              </a:r>
              <a:r>
                <a:rPr lang="en-US" dirty="0"/>
                <a:t> (source code)</a:t>
              </a:r>
              <a:endParaRPr lang="en-US" sz="2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03DECFD-46C7-4752-90FB-F243F67B1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4" b="14203"/>
          <a:stretch/>
        </p:blipFill>
        <p:spPr>
          <a:xfrm>
            <a:off x="838200" y="2315307"/>
            <a:ext cx="4617782" cy="400929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42F6647-1C55-475B-9629-4A7A1049A5E1}"/>
              </a:ext>
            </a:extLst>
          </p:cNvPr>
          <p:cNvSpPr txBox="1"/>
          <p:nvPr/>
        </p:nvSpPr>
        <p:spPr>
          <a:xfrm>
            <a:off x="4936773" y="5005849"/>
            <a:ext cx="2113042" cy="708839"/>
          </a:xfrm>
          <a:prstGeom prst="roundRect">
            <a:avLst>
              <a:gd name="adj" fmla="val 15847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Different packages,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different folders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807990-50A1-4D39-93B6-AA09E5F8FF03}"/>
              </a:ext>
            </a:extLst>
          </p:cNvPr>
          <p:cNvCxnSpPr>
            <a:cxnSpLocks/>
          </p:cNvCxnSpPr>
          <p:nvPr/>
        </p:nvCxnSpPr>
        <p:spPr>
          <a:xfrm flipV="1">
            <a:off x="3974123" y="1477108"/>
            <a:ext cx="3458308" cy="3125597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5ADA14B-6D7F-443B-B0E6-1168759B8350}"/>
              </a:ext>
            </a:extLst>
          </p:cNvPr>
          <p:cNvCxnSpPr>
            <a:cxnSpLocks/>
          </p:cNvCxnSpPr>
          <p:nvPr/>
        </p:nvCxnSpPr>
        <p:spPr>
          <a:xfrm flipV="1">
            <a:off x="4032738" y="4360985"/>
            <a:ext cx="3317631" cy="80537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CC4B82D-7B74-4A10-90BC-D51BC115C3B5}"/>
              </a:ext>
            </a:extLst>
          </p:cNvPr>
          <p:cNvSpPr/>
          <p:nvPr/>
        </p:nvSpPr>
        <p:spPr>
          <a:xfrm>
            <a:off x="1735011" y="3563814"/>
            <a:ext cx="2473574" cy="1770181"/>
          </a:xfrm>
          <a:prstGeom prst="roundRect">
            <a:avLst>
              <a:gd name="adj" fmla="val 5266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569DD-6509-FA4E-9D3A-CDDC9B09549A}"/>
              </a:ext>
            </a:extLst>
          </p:cNvPr>
          <p:cNvSpPr txBox="1"/>
          <p:nvPr/>
        </p:nvSpPr>
        <p:spPr>
          <a:xfrm>
            <a:off x="2222004" y="1808993"/>
            <a:ext cx="1850173" cy="1012627"/>
          </a:xfrm>
          <a:prstGeom prst="roundRect">
            <a:avLst>
              <a:gd name="adj" fmla="val 15847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But, they share common prefix folder path</a:t>
            </a:r>
          </a:p>
        </p:txBody>
      </p:sp>
      <p:sp>
        <p:nvSpPr>
          <p:cNvPr id="17" name="Rectangle: Rounded Corners 51">
            <a:extLst>
              <a:ext uri="{FF2B5EF4-FFF2-40B4-BE49-F238E27FC236}">
                <a16:creationId xmlns:a16="http://schemas.microsoft.com/office/drawing/2014/main" id="{363F76B3-7421-F14D-B70A-4B33D036B30C}"/>
              </a:ext>
            </a:extLst>
          </p:cNvPr>
          <p:cNvSpPr/>
          <p:nvPr/>
        </p:nvSpPr>
        <p:spPr>
          <a:xfrm>
            <a:off x="1861277" y="3563814"/>
            <a:ext cx="1443273" cy="797172"/>
          </a:xfrm>
          <a:prstGeom prst="roundRect">
            <a:avLst>
              <a:gd name="adj" fmla="val 5266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0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C07F-E259-427D-80C1-60656E9F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65125"/>
            <a:ext cx="8165054" cy="84476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Referencing across packages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0655C47-C30C-4070-83A7-84DBF66A4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790" y="1414885"/>
            <a:ext cx="5361481" cy="2148930"/>
          </a:xfrm>
          <a:prstGeom prst="roundRect">
            <a:avLst>
              <a:gd name="adj" fmla="val 5822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package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com.comp301.lec01.ex01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HelloWorld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com.comp301.lec01.ex02.HelloWorld2.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sayHello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93AF7967-C9F9-4047-8D40-576BDDB3986C}"/>
              </a:ext>
            </a:extLst>
          </p:cNvPr>
          <p:cNvSpPr/>
          <p:nvPr/>
        </p:nvSpPr>
        <p:spPr>
          <a:xfrm>
            <a:off x="6352791" y="1404472"/>
            <a:ext cx="5361481" cy="444319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HelloWorld.java</a:t>
            </a:r>
            <a:r>
              <a:rPr lang="en-US" dirty="0"/>
              <a:t> (source code)</a:t>
            </a:r>
            <a:endParaRPr lang="en-US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772C3-C377-4FA8-9D58-159FB054F658}"/>
              </a:ext>
            </a:extLst>
          </p:cNvPr>
          <p:cNvGrpSpPr/>
          <p:nvPr/>
        </p:nvGrpSpPr>
        <p:grpSpPr>
          <a:xfrm>
            <a:off x="7222528" y="4187576"/>
            <a:ext cx="4454775" cy="2137024"/>
            <a:chOff x="1674795" y="2292419"/>
            <a:chExt cx="4999137" cy="1960801"/>
          </a:xfrm>
        </p:grpSpPr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8560B38F-D741-4855-B65B-BA89C1CFA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19"/>
              <a:ext cx="4999137" cy="1960801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package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com.comp301.lec01.ex02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class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HelloWorld2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static void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FFC66D"/>
                  </a:solidFill>
                  <a:effectLst/>
                  <a:latin typeface="Consolas" panose="020B0609020204030204" pitchFamily="49" charset="0"/>
                </a:rPr>
                <a:t>sayHello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()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System.</a:t>
              </a:r>
              <a:r>
                <a:rPr kumimoji="0" lang="en-US" altLang="en-US" sz="1400" b="0" i="1" u="none" strike="noStrike" cap="none" normalizeH="0" baseline="0" dirty="0" err="1">
                  <a:ln>
                    <a:noFill/>
                  </a:ln>
                  <a:solidFill>
                    <a:srgbClr val="9876AA"/>
                  </a:solidFill>
                  <a:effectLst/>
                  <a:latin typeface="Consolas" panose="020B0609020204030204" pitchFamily="49" charset="0"/>
                </a:rPr>
                <a:t>out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.println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6A8759"/>
                  </a:solidFill>
                  <a:effectLst/>
                  <a:latin typeface="Consolas" panose="020B0609020204030204" pitchFamily="49" charset="0"/>
                </a:rPr>
                <a:t>"Hello, world!"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D3DA7D97-B4D7-4817-8058-CBB7EFDBD7DC}"/>
                </a:ext>
              </a:extLst>
            </p:cNvPr>
            <p:cNvSpPr/>
            <p:nvPr/>
          </p:nvSpPr>
          <p:spPr>
            <a:xfrm>
              <a:off x="1674795" y="2292420"/>
              <a:ext cx="4999137" cy="4076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HelloWorld2.java</a:t>
              </a:r>
              <a:r>
                <a:rPr lang="en-US" dirty="0"/>
                <a:t> (source code)</a:t>
              </a:r>
              <a:endParaRPr lang="en-US" sz="2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03DECFD-46C7-4752-90FB-F243F67B1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4" b="14203"/>
          <a:stretch/>
        </p:blipFill>
        <p:spPr>
          <a:xfrm>
            <a:off x="509584" y="2315307"/>
            <a:ext cx="4617782" cy="400929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27009C6-70CA-4AD9-A4FE-52A8180CA0B4}"/>
              </a:ext>
            </a:extLst>
          </p:cNvPr>
          <p:cNvGrpSpPr/>
          <p:nvPr/>
        </p:nvGrpSpPr>
        <p:grpSpPr>
          <a:xfrm>
            <a:off x="3670856" y="1847296"/>
            <a:ext cx="2913021" cy="936022"/>
            <a:chOff x="753777" y="1153920"/>
            <a:chExt cx="2913021" cy="9360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3933A1-7EA2-46D4-9584-234A945FB83C}"/>
                </a:ext>
              </a:extLst>
            </p:cNvPr>
            <p:cNvSpPr txBox="1"/>
            <p:nvPr/>
          </p:nvSpPr>
          <p:spPr>
            <a:xfrm>
              <a:off x="753777" y="1153920"/>
              <a:ext cx="20325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HelloWorld</a:t>
              </a:r>
              <a:r>
                <a:rPr lang="en-US" b="1" dirty="0">
                  <a:solidFill>
                    <a:srgbClr val="FF0000"/>
                  </a:solidFill>
                </a:rPr>
                <a:t> has a 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main()</a:t>
              </a:r>
              <a:r>
                <a:rPr lang="en-US" b="1" dirty="0">
                  <a:solidFill>
                    <a:srgbClr val="FF0000"/>
                  </a:solidFill>
                </a:rPr>
                <a:t> method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7F674AD-178E-4244-ABE9-CD9F53EC3244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2786335" y="1477086"/>
              <a:ext cx="880463" cy="6128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807990-50A1-4D39-93B6-AA09E5F8FF03}"/>
              </a:ext>
            </a:extLst>
          </p:cNvPr>
          <p:cNvCxnSpPr>
            <a:cxnSpLocks/>
          </p:cNvCxnSpPr>
          <p:nvPr/>
        </p:nvCxnSpPr>
        <p:spPr>
          <a:xfrm>
            <a:off x="9723178" y="3551753"/>
            <a:ext cx="320935" cy="17822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430C5D-12B3-46C3-AF10-EC2C975A2AE0}"/>
              </a:ext>
            </a:extLst>
          </p:cNvPr>
          <p:cNvSpPr/>
          <p:nvPr/>
        </p:nvSpPr>
        <p:spPr>
          <a:xfrm>
            <a:off x="1735011" y="3563814"/>
            <a:ext cx="2473574" cy="1770181"/>
          </a:xfrm>
          <a:prstGeom prst="roundRect">
            <a:avLst>
              <a:gd name="adj" fmla="val 5266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0A0DBA-A1B6-446D-BE22-659C5CFA7327}"/>
              </a:ext>
            </a:extLst>
          </p:cNvPr>
          <p:cNvGrpSpPr/>
          <p:nvPr/>
        </p:nvGrpSpPr>
        <p:grpSpPr>
          <a:xfrm>
            <a:off x="2818475" y="3001271"/>
            <a:ext cx="3981577" cy="715089"/>
            <a:chOff x="6089796" y="6254462"/>
            <a:chExt cx="3928387" cy="7150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626B41-FC9C-4B9B-B896-C81F911B8BCD}"/>
                </a:ext>
              </a:extLst>
            </p:cNvPr>
            <p:cNvSpPr txBox="1"/>
            <p:nvPr/>
          </p:nvSpPr>
          <p:spPr>
            <a:xfrm>
              <a:off x="6089796" y="6254462"/>
              <a:ext cx="3013943" cy="715089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HelloWorld.main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()</a:t>
              </a:r>
              <a:r>
                <a:rPr lang="en-US" b="1" dirty="0">
                  <a:solidFill>
                    <a:srgbClr val="FF0000"/>
                  </a:solidFill>
                </a:rPr>
                <a:t> calls 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HelloWorld2.sayHello()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4BF6A87-624C-4DE3-879E-E09AF9E79D74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 flipV="1">
              <a:off x="9103739" y="6279807"/>
              <a:ext cx="914444" cy="332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90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C07F-E259-427D-80C1-60656E9F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5" y="365126"/>
            <a:ext cx="8369449" cy="85535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Importing across packages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5543B-3ABB-4D52-8C77-8B9207CF8A74}"/>
              </a:ext>
            </a:extLst>
          </p:cNvPr>
          <p:cNvGrpSpPr/>
          <p:nvPr/>
        </p:nvGrpSpPr>
        <p:grpSpPr>
          <a:xfrm>
            <a:off x="7350369" y="776161"/>
            <a:ext cx="4454775" cy="2570777"/>
            <a:chOff x="1674795" y="2292418"/>
            <a:chExt cx="4999137" cy="2358786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0655C47-C30C-4070-83A7-84DBF66A4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18"/>
              <a:ext cx="4999137" cy="2358786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package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com.comp301.lec01.ex01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import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com.comp301.lec01.ex02.HelloWorld2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class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HelloWorld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static void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C66D"/>
                  </a:solidFill>
                  <a:effectLst/>
                  <a:latin typeface="Consolas" panose="020B0609020204030204" pitchFamily="49" charset="0"/>
                </a:rPr>
                <a:t>main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(String[]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args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  HelloWorld2.</a:t>
              </a:r>
              <a:r>
                <a:rPr kumimoji="0" lang="en-US" altLang="en-US" sz="1400" b="0" i="1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sayHello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()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93AF7967-C9F9-4047-8D40-576BDDB3986C}"/>
                </a:ext>
              </a:extLst>
            </p:cNvPr>
            <p:cNvSpPr/>
            <p:nvPr/>
          </p:nvSpPr>
          <p:spPr>
            <a:xfrm>
              <a:off x="1674795" y="2292420"/>
              <a:ext cx="4999137" cy="4076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HelloWorld.java</a:t>
              </a:r>
              <a:r>
                <a:rPr lang="en-US" dirty="0"/>
                <a:t> (source code)</a:t>
              </a:r>
              <a:endParaRPr lang="en-US" sz="20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772C3-C377-4FA8-9D58-159FB054F658}"/>
              </a:ext>
            </a:extLst>
          </p:cNvPr>
          <p:cNvGrpSpPr/>
          <p:nvPr/>
        </p:nvGrpSpPr>
        <p:grpSpPr>
          <a:xfrm>
            <a:off x="7342163" y="3654178"/>
            <a:ext cx="4454775" cy="2137024"/>
            <a:chOff x="1674795" y="2292419"/>
            <a:chExt cx="4999137" cy="1960801"/>
          </a:xfrm>
        </p:grpSpPr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8560B38F-D741-4855-B65B-BA89C1CFA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19"/>
              <a:ext cx="4999137" cy="1960801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package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com.comp301.lec01.ex02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class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HelloWorld2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static void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FFC66D"/>
                  </a:solidFill>
                  <a:effectLst/>
                  <a:latin typeface="Consolas" panose="020B0609020204030204" pitchFamily="49" charset="0"/>
                </a:rPr>
                <a:t>sayHello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() {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System.</a:t>
              </a:r>
              <a:r>
                <a:rPr kumimoji="0" lang="en-US" altLang="en-US" sz="1400" b="0" i="1" u="none" strike="noStrike" cap="none" normalizeH="0" baseline="0" dirty="0" err="1">
                  <a:ln>
                    <a:noFill/>
                  </a:ln>
                  <a:solidFill>
                    <a:srgbClr val="9876AA"/>
                  </a:solidFill>
                  <a:effectLst/>
                  <a:latin typeface="Consolas" panose="020B0609020204030204" pitchFamily="49" charset="0"/>
                </a:rPr>
                <a:t>out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.println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6A8759"/>
                  </a:solidFill>
                  <a:effectLst/>
                  <a:latin typeface="Consolas" panose="020B0609020204030204" pitchFamily="49" charset="0"/>
                </a:rPr>
                <a:t>"Hello, world!"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D3DA7D97-B4D7-4817-8058-CBB7EFDBD7DC}"/>
                </a:ext>
              </a:extLst>
            </p:cNvPr>
            <p:cNvSpPr/>
            <p:nvPr/>
          </p:nvSpPr>
          <p:spPr>
            <a:xfrm>
              <a:off x="1674795" y="2292420"/>
              <a:ext cx="4999137" cy="4076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HelloWorld2.java</a:t>
              </a:r>
              <a:r>
                <a:rPr lang="en-US" dirty="0"/>
                <a:t> (source code)</a:t>
              </a:r>
              <a:endParaRPr lang="en-US" sz="2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03DECFD-46C7-4752-90FB-F243F67B1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4" b="14203"/>
          <a:stretch/>
        </p:blipFill>
        <p:spPr>
          <a:xfrm>
            <a:off x="838200" y="2315307"/>
            <a:ext cx="4617782" cy="400929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27009C6-70CA-4AD9-A4FE-52A8180CA0B4}"/>
              </a:ext>
            </a:extLst>
          </p:cNvPr>
          <p:cNvGrpSpPr/>
          <p:nvPr/>
        </p:nvGrpSpPr>
        <p:grpSpPr>
          <a:xfrm>
            <a:off x="4206223" y="1372139"/>
            <a:ext cx="3220346" cy="923330"/>
            <a:chOff x="4363388" y="1318450"/>
            <a:chExt cx="3220346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3933A1-7EA2-46D4-9584-234A945FB83C}"/>
                </a:ext>
              </a:extLst>
            </p:cNvPr>
            <p:cNvSpPr txBox="1"/>
            <p:nvPr/>
          </p:nvSpPr>
          <p:spPr>
            <a:xfrm>
              <a:off x="4363388" y="1318450"/>
              <a:ext cx="2724383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FF0000"/>
                  </a:solidFill>
                </a:rPr>
                <a:t>Import statement reduces verbosity of referring to names in other packages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7F674AD-178E-4244-ABE9-CD9F53EC3244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7087771" y="1780115"/>
              <a:ext cx="495963" cy="6533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7A09B7-CFF0-4DB0-86E9-020D565A9110}"/>
              </a:ext>
            </a:extLst>
          </p:cNvPr>
          <p:cNvSpPr/>
          <p:nvPr/>
        </p:nvSpPr>
        <p:spPr>
          <a:xfrm>
            <a:off x="7426568" y="1702412"/>
            <a:ext cx="4261339" cy="331543"/>
          </a:xfrm>
          <a:prstGeom prst="roundRect">
            <a:avLst>
              <a:gd name="adj" fmla="val 14106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D453236-BB12-4B2A-8518-5657E3684AC2}"/>
              </a:ext>
            </a:extLst>
          </p:cNvPr>
          <p:cNvSpPr/>
          <p:nvPr/>
        </p:nvSpPr>
        <p:spPr>
          <a:xfrm>
            <a:off x="1735011" y="3563814"/>
            <a:ext cx="2473574" cy="1770181"/>
          </a:xfrm>
          <a:prstGeom prst="roundRect">
            <a:avLst>
              <a:gd name="adj" fmla="val 5266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1B0D84-C270-4ABA-8CB0-51B01AD65AE3}"/>
              </a:ext>
            </a:extLst>
          </p:cNvPr>
          <p:cNvSpPr/>
          <p:nvPr/>
        </p:nvSpPr>
        <p:spPr>
          <a:xfrm>
            <a:off x="7825153" y="2577248"/>
            <a:ext cx="2420815" cy="331543"/>
          </a:xfrm>
          <a:prstGeom prst="roundRect">
            <a:avLst>
              <a:gd name="adj" fmla="val 14106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E470-C25E-444C-B883-F527B5F4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0407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build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CBB39-93B6-4E3F-911A-BC5508E0A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2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D07892-CB05-4F11-A642-246693081E4A}"/>
              </a:ext>
            </a:extLst>
          </p:cNvPr>
          <p:cNvSpPr txBox="1"/>
          <p:nvPr/>
        </p:nvSpPr>
        <p:spPr>
          <a:xfrm flipH="1">
            <a:off x="592821" y="117446"/>
            <a:ext cx="544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Q: </a:t>
            </a:r>
            <a:r>
              <a:rPr lang="en-US" sz="2800" dirty="0">
                <a:solidFill>
                  <a:schemeClr val="bg1"/>
                </a:solidFill>
              </a:rPr>
              <a:t>What happens when you press the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“run”</a:t>
            </a:r>
            <a:r>
              <a:rPr lang="en-US" sz="2800" dirty="0">
                <a:solidFill>
                  <a:schemeClr val="bg1"/>
                </a:solidFill>
              </a:rPr>
              <a:t> button in your IDE?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116D8-69BC-416B-AFD7-B9BDC7DA3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21" y="1450912"/>
            <a:ext cx="8477478" cy="52146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F02809-4342-431D-8116-B7C38ADEFF4C}"/>
              </a:ext>
            </a:extLst>
          </p:cNvPr>
          <p:cNvGrpSpPr/>
          <p:nvPr/>
        </p:nvGrpSpPr>
        <p:grpSpPr>
          <a:xfrm>
            <a:off x="1426128" y="1518625"/>
            <a:ext cx="8439325" cy="4496281"/>
            <a:chOff x="1493240" y="-715711"/>
            <a:chExt cx="8439325" cy="449628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96C3CE-C16F-409B-AB0D-DAE7B1C5B4B6}"/>
                </a:ext>
              </a:extLst>
            </p:cNvPr>
            <p:cNvSpPr/>
            <p:nvPr/>
          </p:nvSpPr>
          <p:spPr>
            <a:xfrm>
              <a:off x="1493240" y="2069216"/>
              <a:ext cx="7340367" cy="1711354"/>
            </a:xfrm>
            <a:prstGeom prst="roundRect">
              <a:avLst>
                <a:gd name="adj" fmla="val 4902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C0DD55B-AF27-4EBC-A109-8E2A46D3F0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5651" y="-715711"/>
              <a:ext cx="2046914" cy="278492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1DAF16-431F-432F-8790-7CE9A79B9E7F}"/>
              </a:ext>
            </a:extLst>
          </p:cNvPr>
          <p:cNvSpPr txBox="1"/>
          <p:nvPr/>
        </p:nvSpPr>
        <p:spPr>
          <a:xfrm rot="150670" flipH="1">
            <a:off x="7249531" y="282259"/>
            <a:ext cx="4483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A: </a:t>
            </a:r>
            <a:r>
              <a:rPr lang="en-US" sz="2400" dirty="0">
                <a:solidFill>
                  <a:schemeClr val="bg1"/>
                </a:solidFill>
              </a:rPr>
              <a:t>After a few seconds, your program is executed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ECEFE-D299-4392-A1BF-62F5BDC57977}"/>
              </a:ext>
            </a:extLst>
          </p:cNvPr>
          <p:cNvSpPr txBox="1"/>
          <p:nvPr/>
        </p:nvSpPr>
        <p:spPr>
          <a:xfrm flipH="1">
            <a:off x="9118938" y="2686305"/>
            <a:ext cx="303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Is this how your users will run the program?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00D0D-49EF-4DA7-A56F-336038C0F71F}"/>
              </a:ext>
            </a:extLst>
          </p:cNvPr>
          <p:cNvSpPr txBox="1"/>
          <p:nvPr/>
        </p:nvSpPr>
        <p:spPr>
          <a:xfrm flipH="1">
            <a:off x="9118938" y="3763496"/>
            <a:ext cx="30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(probably not…)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B8999F-7732-40EA-9F9D-D9F9104F9FCF}"/>
              </a:ext>
            </a:extLst>
          </p:cNvPr>
          <p:cNvSpPr/>
          <p:nvPr/>
        </p:nvSpPr>
        <p:spPr>
          <a:xfrm>
            <a:off x="3741490" y="2650921"/>
            <a:ext cx="419449" cy="5033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C2B8-010F-43A8-9847-20D7D647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365126"/>
            <a:ext cx="10762129" cy="8827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What is the “build process”?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F41F1-F38F-4A92-BAFE-82260CFDC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058"/>
            <a:ext cx="10515600" cy="1325563"/>
          </a:xfrm>
        </p:spPr>
        <p:txBody>
          <a:bodyPr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In software engineering, the “</a:t>
            </a:r>
            <a:r>
              <a:rPr lang="en-US" b="1" u="sng" dirty="0">
                <a:solidFill>
                  <a:srgbClr val="C00000"/>
                </a:solidFill>
              </a:rPr>
              <a:t>build process</a:t>
            </a:r>
            <a:r>
              <a:rPr lang="en-US" dirty="0"/>
              <a:t>” is the act of converting a project’s 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source material</a:t>
            </a:r>
            <a:r>
              <a:rPr lang="en-US" dirty="0"/>
              <a:t> into a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shippable</a:t>
            </a:r>
            <a:r>
              <a:rPr lang="en-US" dirty="0"/>
              <a:t>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software product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E47C3A-0EDF-4480-98DF-3BFA6BDD7E8E}"/>
              </a:ext>
            </a:extLst>
          </p:cNvPr>
          <p:cNvGrpSpPr/>
          <p:nvPr/>
        </p:nvGrpSpPr>
        <p:grpSpPr>
          <a:xfrm>
            <a:off x="1103296" y="3187192"/>
            <a:ext cx="3485147" cy="1809179"/>
            <a:chOff x="1103296" y="3187192"/>
            <a:chExt cx="3485147" cy="180917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68B0894-6D5E-4DAC-9078-66F3C419E229}"/>
                </a:ext>
              </a:extLst>
            </p:cNvPr>
            <p:cNvSpPr/>
            <p:nvPr/>
          </p:nvSpPr>
          <p:spPr>
            <a:xfrm>
              <a:off x="1103296" y="3670808"/>
              <a:ext cx="3485147" cy="1325563"/>
            </a:xfrm>
            <a:prstGeom prst="roundRect">
              <a:avLst>
                <a:gd name="adj" fmla="val 1319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>
                  <a:solidFill>
                    <a:schemeClr val="accent4">
                      <a:lumMod val="50000"/>
                    </a:schemeClr>
                  </a:solidFill>
                </a:rPr>
                <a:t>Source material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 refers to any resources stored in the project’s GitHub repository, such as </a:t>
              </a:r>
              <a:r>
                <a:rPr lang="en-US" b="1" dirty="0">
                  <a:solidFill>
                    <a:schemeClr val="accent4">
                      <a:lumMod val="50000"/>
                    </a:schemeClr>
                  </a:solidFill>
                </a:rPr>
                <a:t>source code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en-US" b="1" dirty="0">
                  <a:solidFill>
                    <a:schemeClr val="accent4">
                      <a:lumMod val="50000"/>
                    </a:schemeClr>
                  </a:solidFill>
                </a:rPr>
                <a:t>image files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en-US" b="1" dirty="0">
                  <a:solidFill>
                    <a:schemeClr val="accent4">
                      <a:lumMod val="50000"/>
                    </a:schemeClr>
                  </a:solidFill>
                </a:rPr>
                <a:t>raw data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, etc.</a:t>
              </a:r>
              <a:endParaRPr 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80D55B0-8F48-4D65-9099-4501A81B75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4227" y="3187192"/>
              <a:ext cx="105878" cy="483616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147219-F1EB-4D02-AC0B-ED8963F8ACED}"/>
              </a:ext>
            </a:extLst>
          </p:cNvPr>
          <p:cNvGrpSpPr/>
          <p:nvPr/>
        </p:nvGrpSpPr>
        <p:grpSpPr>
          <a:xfrm>
            <a:off x="4955404" y="3187192"/>
            <a:ext cx="3380073" cy="1714287"/>
            <a:chOff x="4955404" y="3187192"/>
            <a:chExt cx="3380073" cy="171428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C547CFB-82B0-41BF-8695-A5A26FD4ECB6}"/>
                </a:ext>
              </a:extLst>
            </p:cNvPr>
            <p:cNvSpPr/>
            <p:nvPr/>
          </p:nvSpPr>
          <p:spPr>
            <a:xfrm>
              <a:off x="4955404" y="3765698"/>
              <a:ext cx="3380073" cy="1135781"/>
            </a:xfrm>
            <a:prstGeom prst="roundRect">
              <a:avLst>
                <a:gd name="adj" fmla="val 1368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>
                  <a:solidFill>
                    <a:schemeClr val="accent6">
                      <a:lumMod val="75000"/>
                    </a:schemeClr>
                  </a:solidFill>
                </a:rPr>
                <a:t>Shippable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means the output is packaged up and ready to be sent to the customer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BA1EDD0-E598-4B97-9E47-4B8E68B453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4686" y="3187192"/>
              <a:ext cx="231007" cy="578506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61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6337-E192-44A7-A25F-FE477753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65126"/>
            <a:ext cx="10815918" cy="8827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Java’s build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392BC-A8DB-44AE-9341-4C7FBB887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528" y="1376979"/>
            <a:ext cx="9899997" cy="989703"/>
          </a:xfrm>
        </p:spPr>
        <p:txBody>
          <a:bodyPr anchor="ctr">
            <a:noAutofit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Build process tasks vary from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project to project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and from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language to language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AD970-507C-46EE-8FA0-360E4D1C1DFA}"/>
              </a:ext>
            </a:extLst>
          </p:cNvPr>
          <p:cNvSpPr txBox="1"/>
          <p:nvPr/>
        </p:nvSpPr>
        <p:spPr>
          <a:xfrm>
            <a:off x="685528" y="2757688"/>
            <a:ext cx="9423131" cy="35462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Here are common </a:t>
            </a:r>
            <a:r>
              <a:rPr lang="en-US" sz="2800" b="1" dirty="0">
                <a:solidFill>
                  <a:srgbClr val="C00000"/>
                </a:solidFill>
              </a:rPr>
              <a:t>build process tasks</a:t>
            </a:r>
            <a:r>
              <a:rPr lang="en-US" sz="2800" b="1" dirty="0"/>
              <a:t> </a:t>
            </a:r>
            <a:r>
              <a:rPr lang="en-US" sz="2800" dirty="0"/>
              <a:t>for Java projects: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>
                <a:latin typeface="Consolas" panose="020B0609020204030204" pitchFamily="49" charset="0"/>
              </a:rPr>
              <a:t>clean</a:t>
            </a:r>
            <a:r>
              <a:rPr lang="en-US" sz="2000" dirty="0">
                <a:latin typeface="Consolas" panose="020B0609020204030204" pitchFamily="49" charset="0"/>
              </a:rPr>
              <a:t>		D</a:t>
            </a:r>
            <a:r>
              <a:rPr lang="en-US" sz="2000" dirty="0"/>
              <a:t>elete any leftover temporary files from the project folder</a:t>
            </a:r>
            <a:endParaRPr lang="en-US" sz="2000" dirty="0">
              <a:latin typeface="Consolas" panose="020B0609020204030204" pitchFamily="49" charset="0"/>
            </a:endParaRP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>
                <a:latin typeface="Consolas" panose="020B0609020204030204" pitchFamily="49" charset="0"/>
              </a:rPr>
              <a:t>compile</a:t>
            </a:r>
            <a:r>
              <a:rPr lang="en-US" sz="2000" dirty="0">
                <a:latin typeface="Consolas" panose="020B0609020204030204" pitchFamily="49" charset="0"/>
              </a:rPr>
              <a:t>	</a:t>
            </a:r>
            <a:r>
              <a:rPr lang="en-US" sz="2000" dirty="0"/>
              <a:t>Compile the project source code into bytecode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>
                <a:latin typeface="Consolas" panose="020B0609020204030204" pitchFamily="49" charset="0"/>
              </a:rPr>
              <a:t>test</a:t>
            </a:r>
            <a:r>
              <a:rPr lang="en-US" sz="2000" dirty="0"/>
              <a:t> 		Run the unit tests for the project</a:t>
            </a:r>
            <a:endParaRPr lang="en-US" sz="2000" dirty="0">
              <a:latin typeface="Consolas" panose="020B0609020204030204" pitchFamily="49" charset="0"/>
            </a:endParaRP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>
                <a:latin typeface="Consolas" panose="020B0609020204030204" pitchFamily="49" charset="0"/>
              </a:rPr>
              <a:t>package</a:t>
            </a:r>
            <a:r>
              <a:rPr lang="en-US" sz="2000" dirty="0">
                <a:latin typeface="Consolas" panose="020B0609020204030204" pitchFamily="49" charset="0"/>
              </a:rPr>
              <a:t>	</a:t>
            </a:r>
            <a:r>
              <a:rPr lang="en-US" sz="2000" dirty="0"/>
              <a:t>Pack the compiled code into a distributable format</a:t>
            </a:r>
            <a:endParaRPr lang="en-US" sz="2000" dirty="0">
              <a:latin typeface="Consolas" panose="020B0609020204030204" pitchFamily="49" charset="0"/>
            </a:endParaRP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>
                <a:latin typeface="Consolas" panose="020B0609020204030204" pitchFamily="49" charset="0"/>
              </a:rPr>
              <a:t>verify</a:t>
            </a:r>
            <a:r>
              <a:rPr lang="en-US" sz="2000" dirty="0"/>
              <a:t>		Check that the packaged output meets quality criteria</a:t>
            </a:r>
            <a:endParaRPr lang="en-US" sz="2000" dirty="0">
              <a:latin typeface="Consolas" panose="020B0609020204030204" pitchFamily="49" charset="0"/>
            </a:endParaRP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>
                <a:latin typeface="Consolas" panose="020B0609020204030204" pitchFamily="49" charset="0"/>
              </a:rPr>
              <a:t>site</a:t>
            </a:r>
            <a:r>
              <a:rPr lang="en-US" sz="2000" dirty="0"/>
              <a:t>		Generate documentation for the produced code</a:t>
            </a:r>
            <a:endParaRPr lang="en-US" sz="2000" dirty="0">
              <a:latin typeface="Consolas" panose="020B0609020204030204" pitchFamily="49" charset="0"/>
            </a:endParaRPr>
          </a:p>
          <a:p>
            <a:pPr marL="971550" lvl="1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>
                <a:latin typeface="Consolas" panose="020B0609020204030204" pitchFamily="49" charset="0"/>
              </a:rPr>
              <a:t>deploy</a:t>
            </a:r>
            <a:r>
              <a:rPr lang="en-US" sz="2000" dirty="0">
                <a:latin typeface="Consolas" panose="020B0609020204030204" pitchFamily="49" charset="0"/>
              </a:rPr>
              <a:t>		</a:t>
            </a:r>
            <a:r>
              <a:rPr lang="en-US" sz="2000" dirty="0"/>
              <a:t>Send the packaged output to customers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>
                <a:latin typeface="Consolas" panose="020B0609020204030204" pitchFamily="49" charset="0"/>
              </a:rPr>
              <a:t>maintain</a:t>
            </a:r>
            <a:r>
              <a:rPr lang="en-US" sz="2000" dirty="0"/>
              <a:t>  	fix bugs, updates, add </a:t>
            </a:r>
            <a:r>
              <a:rPr lang="en-US" sz="2000" dirty="0" err="1"/>
              <a:t>funcs</a:t>
            </a:r>
            <a:r>
              <a:rPr lang="en-US" sz="2000" dirty="0"/>
              <a:t> for customer, etc.  … </a:t>
            </a:r>
            <a:r>
              <a:rPr lang="en-US" sz="2000" i="1" dirty="0">
                <a:solidFill>
                  <a:srgbClr val="0070C0"/>
                </a:solidFill>
              </a:rPr>
              <a:t>ongoing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0B78-1244-481D-A872-643B8D12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65125"/>
            <a:ext cx="7164593" cy="102261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Build automation tools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4935AF-35F5-4133-9AF6-503316145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590723"/>
              </p:ext>
            </p:extLst>
          </p:nvPr>
        </p:nvGraphicFramePr>
        <p:xfrm>
          <a:off x="829623" y="2799357"/>
          <a:ext cx="9957732" cy="340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B9DACF-6560-426A-AC22-28EE26494E83}"/>
              </a:ext>
            </a:extLst>
          </p:cNvPr>
          <p:cNvSpPr txBox="1"/>
          <p:nvPr/>
        </p:nvSpPr>
        <p:spPr>
          <a:xfrm rot="327326">
            <a:off x="6634272" y="889184"/>
            <a:ext cx="4460181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Different programming</a:t>
            </a:r>
          </a:p>
          <a:p>
            <a:pPr algn="ctr"/>
            <a:r>
              <a:rPr lang="en-US" sz="2400" i="1" dirty="0">
                <a:solidFill>
                  <a:srgbClr val="C00000"/>
                </a:solidFill>
              </a:rPr>
              <a:t>languages use different</a:t>
            </a:r>
          </a:p>
          <a:p>
            <a:pPr algn="ctr"/>
            <a:r>
              <a:rPr lang="en-US" sz="2400" i="1" dirty="0">
                <a:solidFill>
                  <a:srgbClr val="C00000"/>
                </a:solidFill>
              </a:rPr>
              <a:t>“build automation tools”</a:t>
            </a:r>
          </a:p>
        </p:txBody>
      </p:sp>
    </p:spTree>
    <p:extLst>
      <p:ext uri="{BB962C8B-B14F-4D97-AF65-F5344CB8AC3E}">
        <p14:creationId xmlns:p14="http://schemas.microsoft.com/office/powerpoint/2010/main" val="3920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E470-C25E-444C-B883-F527B5F4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7938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Maven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CBB39-93B6-4E3F-911A-BC5508E0A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automation tool for Java</a:t>
            </a:r>
          </a:p>
        </p:txBody>
      </p:sp>
    </p:spTree>
    <p:extLst>
      <p:ext uri="{BB962C8B-B14F-4D97-AF65-F5344CB8AC3E}">
        <p14:creationId xmlns:p14="http://schemas.microsoft.com/office/powerpoint/2010/main" val="2995580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0D64-E88B-4B9F-8B0B-D2AB2D97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5"/>
            <a:ext cx="10805160" cy="10979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Maven terminology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699806B-0455-44BB-BEC2-2248C9D5C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9136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3003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D3226C-3BD6-4040-87FD-BE3EFDECE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237" y="1"/>
            <a:ext cx="5541320" cy="68590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AB16DF-BCC5-4897-B1E2-B65AF3B303CB}"/>
              </a:ext>
            </a:extLst>
          </p:cNvPr>
          <p:cNvSpPr txBox="1"/>
          <p:nvPr/>
        </p:nvSpPr>
        <p:spPr>
          <a:xfrm>
            <a:off x="4771686" y="5589446"/>
            <a:ext cx="182320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Dependencies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E1F4E-FEF3-4B55-860B-0DB49F36CC4A}"/>
              </a:ext>
            </a:extLst>
          </p:cNvPr>
          <p:cNvSpPr txBox="1"/>
          <p:nvPr/>
        </p:nvSpPr>
        <p:spPr>
          <a:xfrm>
            <a:off x="4440870" y="2662321"/>
            <a:ext cx="2102145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Compiled output</a:t>
            </a:r>
          </a:p>
          <a:p>
            <a:pPr algn="r"/>
            <a:r>
              <a:rPr lang="en-US" sz="1600" b="1" dirty="0">
                <a:solidFill>
                  <a:srgbClr val="FF0000"/>
                </a:solidFill>
              </a:rPr>
              <a:t>(.class files)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1024F-8E64-4AD7-A3FF-DC7C76DB2D18}"/>
              </a:ext>
            </a:extLst>
          </p:cNvPr>
          <p:cNvSpPr txBox="1"/>
          <p:nvPr/>
        </p:nvSpPr>
        <p:spPr>
          <a:xfrm>
            <a:off x="5076493" y="808987"/>
            <a:ext cx="1512046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Source code</a:t>
            </a:r>
          </a:p>
          <a:p>
            <a:pPr algn="r"/>
            <a:r>
              <a:rPr lang="en-US" sz="1600" b="1" dirty="0">
                <a:solidFill>
                  <a:srgbClr val="FF0000"/>
                </a:solidFill>
              </a:rPr>
              <a:t>(.java files)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A003ED-B234-4615-868B-F31306398251}"/>
              </a:ext>
            </a:extLst>
          </p:cNvPr>
          <p:cNvGrpSpPr/>
          <p:nvPr/>
        </p:nvGrpSpPr>
        <p:grpSpPr>
          <a:xfrm>
            <a:off x="4361793" y="5118554"/>
            <a:ext cx="2704479" cy="400110"/>
            <a:chOff x="4859694" y="4847746"/>
            <a:chExt cx="2258005" cy="40011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2D87EF6-F61D-4FFA-B29A-BFDFFAA1127E}"/>
                </a:ext>
              </a:extLst>
            </p:cNvPr>
            <p:cNvCxnSpPr>
              <a:cxnSpLocks/>
            </p:cNvCxnSpPr>
            <p:nvPr/>
          </p:nvCxnSpPr>
          <p:spPr>
            <a:xfrm>
              <a:off x="4859694" y="5243804"/>
              <a:ext cx="225800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78F22F-A5A1-4273-BE9A-2A7CB77F1210}"/>
                </a:ext>
              </a:extLst>
            </p:cNvPr>
            <p:cNvSpPr txBox="1"/>
            <p:nvPr/>
          </p:nvSpPr>
          <p:spPr>
            <a:xfrm>
              <a:off x="4991872" y="4847746"/>
              <a:ext cx="17038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>
                  <a:solidFill>
                    <a:srgbClr val="FF0000"/>
                  </a:solidFill>
                </a:rPr>
                <a:t>Configuration file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845538-881D-400C-B90F-8295A22A6523}"/>
              </a:ext>
            </a:extLst>
          </p:cNvPr>
          <p:cNvSpPr/>
          <p:nvPr/>
        </p:nvSpPr>
        <p:spPr>
          <a:xfrm>
            <a:off x="6596185" y="887035"/>
            <a:ext cx="5017744" cy="9216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D00B6A-E9E6-4BB9-9CF7-66AAB3D10F94}"/>
              </a:ext>
            </a:extLst>
          </p:cNvPr>
          <p:cNvSpPr/>
          <p:nvPr/>
        </p:nvSpPr>
        <p:spPr>
          <a:xfrm>
            <a:off x="6588539" y="2039450"/>
            <a:ext cx="5024095" cy="656311"/>
          </a:xfrm>
          <a:prstGeom prst="roundRect">
            <a:avLst>
              <a:gd name="adj" fmla="val 18842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FBA99-1D1D-46CE-83ED-7BD3306F484A}"/>
              </a:ext>
            </a:extLst>
          </p:cNvPr>
          <p:cNvSpPr txBox="1"/>
          <p:nvPr/>
        </p:nvSpPr>
        <p:spPr>
          <a:xfrm>
            <a:off x="5149429" y="1944361"/>
            <a:ext cx="1454285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Test code</a:t>
            </a:r>
          </a:p>
          <a:p>
            <a:pPr algn="r"/>
            <a:r>
              <a:rPr lang="en-US" sz="1600" b="1" dirty="0">
                <a:solidFill>
                  <a:srgbClr val="FF0000"/>
                </a:solidFill>
              </a:rPr>
              <a:t>(.java files)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F162687-775C-4620-92E8-51C129956182}"/>
              </a:ext>
            </a:extLst>
          </p:cNvPr>
          <p:cNvSpPr/>
          <p:nvPr/>
        </p:nvSpPr>
        <p:spPr>
          <a:xfrm>
            <a:off x="6594890" y="2719862"/>
            <a:ext cx="5017744" cy="2490085"/>
          </a:xfrm>
          <a:prstGeom prst="roundRect">
            <a:avLst>
              <a:gd name="adj" fmla="val 4258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2A5EED-6213-4124-AC06-F4BD9487FE05}"/>
              </a:ext>
            </a:extLst>
          </p:cNvPr>
          <p:cNvSpPr/>
          <p:nvPr/>
        </p:nvSpPr>
        <p:spPr>
          <a:xfrm>
            <a:off x="6596184" y="5613547"/>
            <a:ext cx="5017745" cy="921692"/>
          </a:xfrm>
          <a:prstGeom prst="roundRect">
            <a:avLst>
              <a:gd name="adj" fmla="val 13205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4B34013-6D75-46D6-B214-D1200554C118}"/>
              </a:ext>
            </a:extLst>
          </p:cNvPr>
          <p:cNvSpPr txBox="1">
            <a:spLocks/>
          </p:cNvSpPr>
          <p:nvPr/>
        </p:nvSpPr>
        <p:spPr>
          <a:xfrm rot="21415360">
            <a:off x="486818" y="715789"/>
            <a:ext cx="4529263" cy="1611372"/>
          </a:xfrm>
          <a:prstGeom prst="roundRect">
            <a:avLst>
              <a:gd name="adj" fmla="val 10905"/>
            </a:avLst>
          </a:prstGeom>
          <a:solidFill>
            <a:srgbClr val="4B4B4B"/>
          </a:solidFill>
          <a:ln w="254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This is a typical example of how a Maven project directory might be organized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FA4D8D-A526-4DBC-B7EE-ED01ED38DCEF}"/>
              </a:ext>
            </a:extLst>
          </p:cNvPr>
          <p:cNvSpPr txBox="1">
            <a:spLocks/>
          </p:cNvSpPr>
          <p:nvPr/>
        </p:nvSpPr>
        <p:spPr>
          <a:xfrm>
            <a:off x="398981" y="3524577"/>
            <a:ext cx="3594396" cy="1252920"/>
          </a:xfrm>
          <a:prstGeom prst="roundRect">
            <a:avLst>
              <a:gd name="adj" fmla="val 10905"/>
            </a:avLst>
          </a:prstGeom>
          <a:solidFill>
            <a:srgbClr val="4B4B4B"/>
          </a:solidFill>
          <a:ln w="254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All COMP 301 programming assignments will follow this structure</a:t>
            </a:r>
          </a:p>
        </p:txBody>
      </p:sp>
    </p:spTree>
    <p:extLst>
      <p:ext uri="{BB962C8B-B14F-4D97-AF65-F5344CB8AC3E}">
        <p14:creationId xmlns:p14="http://schemas.microsoft.com/office/powerpoint/2010/main" val="19656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0"/>
      <p:bldP spid="16" grpId="0" animBg="1"/>
      <p:bldP spid="17" grpId="0" animBg="1"/>
      <p:bldP spid="22" grpId="0"/>
      <p:bldP spid="23" grpId="0" animBg="1"/>
      <p:bldP spid="24" grpId="0" animBg="1"/>
      <p:bldP spid="26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B5C09-419A-40D4-BCBC-7707D9468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"/>
            <a:ext cx="9590648" cy="685800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F52F4FA-4F52-4EAD-83AF-DA6B23952A9E}"/>
              </a:ext>
            </a:extLst>
          </p:cNvPr>
          <p:cNvSpPr txBox="1">
            <a:spLocks/>
          </p:cNvSpPr>
          <p:nvPr/>
        </p:nvSpPr>
        <p:spPr>
          <a:xfrm>
            <a:off x="7104993" y="1379692"/>
            <a:ext cx="4414346" cy="2845467"/>
          </a:xfrm>
          <a:prstGeom prst="roundRect">
            <a:avLst>
              <a:gd name="adj" fmla="val 4382"/>
            </a:avLst>
          </a:prstGeom>
          <a:solidFill>
            <a:srgbClr val="4B4B4B"/>
          </a:solidFill>
          <a:ln w="25400"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This is an example Maven configuration file (pom.xml)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Written in XML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Typically placed in the root of the project folder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Specifies various settings for the project</a:t>
            </a:r>
          </a:p>
        </p:txBody>
      </p:sp>
    </p:spTree>
    <p:extLst>
      <p:ext uri="{BB962C8B-B14F-4D97-AF65-F5344CB8AC3E}">
        <p14:creationId xmlns:p14="http://schemas.microsoft.com/office/powerpoint/2010/main" val="28782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B5C09-419A-40D4-BCBC-7707D946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9064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993285-FE9C-4E97-BB0D-A9CC9DCC019B}"/>
              </a:ext>
            </a:extLst>
          </p:cNvPr>
          <p:cNvSpPr txBox="1"/>
          <p:nvPr/>
        </p:nvSpPr>
        <p:spPr>
          <a:xfrm>
            <a:off x="4561490" y="1460581"/>
            <a:ext cx="4897820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Project version and artifact information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37AB7A-9EDA-470C-8076-5C993954A8E5}"/>
              </a:ext>
            </a:extLst>
          </p:cNvPr>
          <p:cNvSpPr/>
          <p:nvPr/>
        </p:nvSpPr>
        <p:spPr>
          <a:xfrm>
            <a:off x="683172" y="1250733"/>
            <a:ext cx="3878318" cy="81980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CFA47-CF61-4E82-91DB-4AAD4E6BDB6D}"/>
              </a:ext>
            </a:extLst>
          </p:cNvPr>
          <p:cNvSpPr txBox="1"/>
          <p:nvPr/>
        </p:nvSpPr>
        <p:spPr>
          <a:xfrm>
            <a:off x="5171087" y="2374270"/>
            <a:ext cx="183931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Project name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1E1319-0065-4789-849D-8E9CCD6E39B8}"/>
              </a:ext>
            </a:extLst>
          </p:cNvPr>
          <p:cNvSpPr/>
          <p:nvPr/>
        </p:nvSpPr>
        <p:spPr>
          <a:xfrm>
            <a:off x="683171" y="2164422"/>
            <a:ext cx="4414345" cy="81980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7169F-C56C-4901-B6F4-5C54C5FCAFD7}"/>
              </a:ext>
            </a:extLst>
          </p:cNvPr>
          <p:cNvSpPr txBox="1"/>
          <p:nvPr/>
        </p:nvSpPr>
        <p:spPr>
          <a:xfrm>
            <a:off x="6779168" y="3456481"/>
            <a:ext cx="3783729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Java version and other properties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74B69D-E699-484D-B804-E78AF9F71AEC}"/>
              </a:ext>
            </a:extLst>
          </p:cNvPr>
          <p:cNvSpPr/>
          <p:nvPr/>
        </p:nvSpPr>
        <p:spPr>
          <a:xfrm>
            <a:off x="683171" y="3078111"/>
            <a:ext cx="6011919" cy="1156850"/>
          </a:xfrm>
          <a:prstGeom prst="roundRect">
            <a:avLst>
              <a:gd name="adj" fmla="val 12124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AAD565-1098-43A6-A5CA-1D58F96A311C}"/>
              </a:ext>
            </a:extLst>
          </p:cNvPr>
          <p:cNvSpPr txBox="1"/>
          <p:nvPr/>
        </p:nvSpPr>
        <p:spPr>
          <a:xfrm>
            <a:off x="5171087" y="5135500"/>
            <a:ext cx="183931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Dependencies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52B008-709A-4D1D-B14B-21EF78052C44}"/>
              </a:ext>
            </a:extLst>
          </p:cNvPr>
          <p:cNvSpPr/>
          <p:nvPr/>
        </p:nvSpPr>
        <p:spPr>
          <a:xfrm>
            <a:off x="688427" y="4380686"/>
            <a:ext cx="4414345" cy="1893990"/>
          </a:xfrm>
          <a:prstGeom prst="roundRect">
            <a:avLst>
              <a:gd name="adj" fmla="val 6123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624E71-670F-4A9D-8AFD-12C110082D52}"/>
              </a:ext>
            </a:extLst>
          </p:cNvPr>
          <p:cNvSpPr/>
          <p:nvPr/>
        </p:nvSpPr>
        <p:spPr>
          <a:xfrm>
            <a:off x="680517" y="6370398"/>
            <a:ext cx="4414345" cy="314181"/>
          </a:xfrm>
          <a:prstGeom prst="roundRect">
            <a:avLst>
              <a:gd name="adj" fmla="val 332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7BDB6-7B91-459A-B07C-278FFD131A67}"/>
              </a:ext>
            </a:extLst>
          </p:cNvPr>
          <p:cNvSpPr txBox="1"/>
          <p:nvPr/>
        </p:nvSpPr>
        <p:spPr>
          <a:xfrm>
            <a:off x="5171087" y="6316923"/>
            <a:ext cx="279575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Lifecycle configuration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/>
      <p:bldP spid="7" grpId="0" animBg="1"/>
      <p:bldP spid="8" grpId="0"/>
      <p:bldP spid="9" grpId="0" animBg="1"/>
      <p:bldP spid="11" grpId="0"/>
      <p:bldP spid="12" grpId="0" animBg="1"/>
      <p:bldP spid="14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2FE326E-5550-4A00-8407-F95558AEB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FA8D24-A91E-4BA0-9EFB-A254624D3271}"/>
              </a:ext>
            </a:extLst>
          </p:cNvPr>
          <p:cNvCxnSpPr>
            <a:cxnSpLocks/>
          </p:cNvCxnSpPr>
          <p:nvPr/>
        </p:nvCxnSpPr>
        <p:spPr>
          <a:xfrm flipH="1">
            <a:off x="5382491" y="4664022"/>
            <a:ext cx="1132609" cy="832769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F96029D-0B19-4FB3-95E4-C17F68804764}"/>
              </a:ext>
            </a:extLst>
          </p:cNvPr>
          <p:cNvSpPr/>
          <p:nvPr/>
        </p:nvSpPr>
        <p:spPr>
          <a:xfrm>
            <a:off x="2535381" y="5101936"/>
            <a:ext cx="5891645" cy="1184564"/>
          </a:xfrm>
          <a:prstGeom prst="roundRect">
            <a:avLst>
              <a:gd name="adj" fmla="val 6123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828416-9F2E-4C9E-84FB-72D51FE928AD}"/>
              </a:ext>
            </a:extLst>
          </p:cNvPr>
          <p:cNvSpPr txBox="1"/>
          <p:nvPr/>
        </p:nvSpPr>
        <p:spPr>
          <a:xfrm>
            <a:off x="6412281" y="3405650"/>
            <a:ext cx="3708465" cy="1258372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Many public Java libraries provide a Maven dependency snippet that you can copy and paste into your pom.xml configuration file</a:t>
            </a:r>
          </a:p>
        </p:txBody>
      </p:sp>
    </p:spTree>
    <p:extLst>
      <p:ext uri="{BB962C8B-B14F-4D97-AF65-F5344CB8AC3E}">
        <p14:creationId xmlns:p14="http://schemas.microsoft.com/office/powerpoint/2010/main" val="31788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ABC4B1-7027-41E9-83FB-E0D330967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4" t="8254" r="25030" b="13969"/>
          <a:stretch/>
        </p:blipFill>
        <p:spPr>
          <a:xfrm>
            <a:off x="1" y="0"/>
            <a:ext cx="8294914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3420FB-66B1-4A62-8463-2070B61BF07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243944" y="4564816"/>
            <a:ext cx="903514" cy="773764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AC7B11-A627-4771-8373-1F3400AEF0E7}"/>
              </a:ext>
            </a:extLst>
          </p:cNvPr>
          <p:cNvSpPr/>
          <p:nvPr/>
        </p:nvSpPr>
        <p:spPr>
          <a:xfrm>
            <a:off x="717468" y="5012870"/>
            <a:ext cx="2945576" cy="1103417"/>
          </a:xfrm>
          <a:prstGeom prst="roundRect">
            <a:avLst>
              <a:gd name="adj" fmla="val 11056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687BC-06F9-48AA-8B9F-3D4E43F06A8C}"/>
              </a:ext>
            </a:extLst>
          </p:cNvPr>
          <p:cNvSpPr txBox="1"/>
          <p:nvPr/>
        </p:nvSpPr>
        <p:spPr>
          <a:xfrm>
            <a:off x="4147458" y="4355147"/>
            <a:ext cx="3708465" cy="419338"/>
          </a:xfrm>
          <a:prstGeom prst="roundRect">
            <a:avLst>
              <a:gd name="adj" fmla="val 20605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JavaFX has been added to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pom.xml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E2E9B9-2BDE-4C9C-8CF1-E7F653A460A6}"/>
              </a:ext>
            </a:extLst>
          </p:cNvPr>
          <p:cNvSpPr txBox="1"/>
          <p:nvPr/>
        </p:nvSpPr>
        <p:spPr>
          <a:xfrm>
            <a:off x="4500254" y="5067942"/>
            <a:ext cx="3708465" cy="976908"/>
          </a:xfrm>
          <a:prstGeom prst="roundRect">
            <a:avLst>
              <a:gd name="adj" fmla="val 9701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Maven will </a:t>
            </a:r>
            <a:r>
              <a:rPr lang="en-US" b="1" i="1" dirty="0">
                <a:solidFill>
                  <a:srgbClr val="FF0000"/>
                </a:solidFill>
              </a:rPr>
              <a:t>automatically</a:t>
            </a:r>
            <a:r>
              <a:rPr lang="en-US" dirty="0">
                <a:solidFill>
                  <a:srgbClr val="FF0000"/>
                </a:solidFill>
              </a:rPr>
              <a:t> download the correct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.jar</a:t>
            </a:r>
            <a:r>
              <a:rPr lang="en-US" dirty="0">
                <a:solidFill>
                  <a:srgbClr val="FF0000"/>
                </a:solidFill>
              </a:rPr>
              <a:t> file and link it during compilation/execution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1773-082A-4037-9727-A499B996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1372"/>
            <a:ext cx="108204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9086-44D6-4123-83AB-6BCB119C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972"/>
            <a:ext cx="10515600" cy="4554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Packaging</a:t>
            </a:r>
            <a:r>
              <a:rPr lang="en-US" dirty="0"/>
              <a:t> application code into a final,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distributable</a:t>
            </a:r>
            <a:r>
              <a:rPr lang="en-US" dirty="0"/>
              <a:t> product is a crucial part of software development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Code is only useful if it is being used</a:t>
            </a:r>
          </a:p>
          <a:p>
            <a:pPr lvl="1"/>
            <a:r>
              <a:rPr lang="en-US" i="1" dirty="0"/>
              <a:t>Programming languages have different approaches to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packaging</a:t>
            </a:r>
            <a:r>
              <a:rPr lang="en-US" i="1" dirty="0"/>
              <a:t> and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distributing</a:t>
            </a:r>
            <a:r>
              <a:rPr lang="en-US" i="1" dirty="0"/>
              <a:t> code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Let’s learn about Java’s build process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dirty="0"/>
              <a:t>Running Java code is a two-step process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b="1" i="1" dirty="0"/>
              <a:t>Compile</a:t>
            </a:r>
            <a:r>
              <a:rPr lang="en-US" i="1" dirty="0"/>
              <a:t> the source code into bytecode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b="1" i="1" dirty="0"/>
              <a:t>Execute</a:t>
            </a:r>
            <a:r>
              <a:rPr lang="en-US" i="1" dirty="0"/>
              <a:t> the resulting bytecode</a:t>
            </a:r>
          </a:p>
        </p:txBody>
      </p:sp>
    </p:spTree>
    <p:extLst>
      <p:ext uri="{BB962C8B-B14F-4D97-AF65-F5344CB8AC3E}">
        <p14:creationId xmlns:p14="http://schemas.microsoft.com/office/powerpoint/2010/main" val="37304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ABC4B1-7027-41E9-83FB-E0D330967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4" t="8254" r="25030" b="13969"/>
          <a:stretch/>
        </p:blipFill>
        <p:spPr>
          <a:xfrm>
            <a:off x="1" y="0"/>
            <a:ext cx="8294914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DA1568-5F71-4408-92EC-7D762F2794FB}"/>
              </a:ext>
            </a:extLst>
          </p:cNvPr>
          <p:cNvSpPr txBox="1">
            <a:spLocks/>
          </p:cNvSpPr>
          <p:nvPr/>
        </p:nvSpPr>
        <p:spPr>
          <a:xfrm>
            <a:off x="7104993" y="1379693"/>
            <a:ext cx="3142593" cy="1437080"/>
          </a:xfrm>
          <a:prstGeom prst="roundRect">
            <a:avLst>
              <a:gd name="adj" fmla="val 10233"/>
            </a:avLst>
          </a:prstGeom>
          <a:solidFill>
            <a:srgbClr val="4B4B4B"/>
          </a:solidFill>
          <a:ln w="254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Maven config uses “</a:t>
            </a:r>
            <a:r>
              <a:rPr lang="en-US" b="1" dirty="0">
                <a:solidFill>
                  <a:schemeClr val="bg1"/>
                </a:solidFill>
              </a:rPr>
              <a:t>convention over configuration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1B049C-4AAA-45C4-9BBC-3A35D3C20CD3}"/>
              </a:ext>
            </a:extLst>
          </p:cNvPr>
          <p:cNvSpPr txBox="1">
            <a:spLocks/>
          </p:cNvSpPr>
          <p:nvPr/>
        </p:nvSpPr>
        <p:spPr>
          <a:xfrm>
            <a:off x="7630511" y="3153103"/>
            <a:ext cx="3662856" cy="1250731"/>
          </a:xfrm>
          <a:prstGeom prst="roundRect">
            <a:avLst>
              <a:gd name="adj" fmla="val 10233"/>
            </a:avLst>
          </a:prstGeom>
          <a:solidFill>
            <a:srgbClr val="4B4B4B"/>
          </a:solidFill>
          <a:ln w="254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That means most settings are </a:t>
            </a:r>
            <a:r>
              <a:rPr lang="en-US" sz="2400" b="1" dirty="0">
                <a:solidFill>
                  <a:schemeClr val="bg1"/>
                </a:solidFill>
              </a:rPr>
              <a:t>optional</a:t>
            </a:r>
            <a:r>
              <a:rPr lang="en-US" sz="2400" dirty="0">
                <a:solidFill>
                  <a:schemeClr val="bg1"/>
                </a:solidFill>
              </a:rPr>
              <a:t> and have </a:t>
            </a:r>
            <a:r>
              <a:rPr lang="en-US" sz="2400" b="1" dirty="0">
                <a:solidFill>
                  <a:schemeClr val="bg1"/>
                </a:solidFill>
              </a:rPr>
              <a:t>reasonable default values</a:t>
            </a:r>
          </a:p>
        </p:txBody>
      </p:sp>
    </p:spTree>
    <p:extLst>
      <p:ext uri="{BB962C8B-B14F-4D97-AF65-F5344CB8AC3E}">
        <p14:creationId xmlns:p14="http://schemas.microsoft.com/office/powerpoint/2010/main" val="3078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F26360-D17A-4BD7-911B-FA8C22023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0D7B15-11AA-4C61-B645-B9780CCF5E00}"/>
              </a:ext>
            </a:extLst>
          </p:cNvPr>
          <p:cNvSpPr/>
          <p:nvPr/>
        </p:nvSpPr>
        <p:spPr>
          <a:xfrm>
            <a:off x="9382991" y="1190675"/>
            <a:ext cx="2255663" cy="2955297"/>
          </a:xfrm>
          <a:prstGeom prst="roundRect">
            <a:avLst>
              <a:gd name="adj" fmla="val 6123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706582-8683-4D56-9AC1-4648CF22D48D}"/>
              </a:ext>
            </a:extLst>
          </p:cNvPr>
          <p:cNvSpPr/>
          <p:nvPr/>
        </p:nvSpPr>
        <p:spPr>
          <a:xfrm>
            <a:off x="11928764" y="592283"/>
            <a:ext cx="263236" cy="758535"/>
          </a:xfrm>
          <a:prstGeom prst="roundRect">
            <a:avLst>
              <a:gd name="adj" fmla="val 21913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A2602D-C553-490E-B915-68CF67A758D7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8427028" y="799343"/>
            <a:ext cx="3501736" cy="149669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EAC4898-BDB0-4BBD-B6B6-45D433621DA3}"/>
              </a:ext>
            </a:extLst>
          </p:cNvPr>
          <p:cNvSpPr txBox="1"/>
          <p:nvPr/>
        </p:nvSpPr>
        <p:spPr>
          <a:xfrm>
            <a:off x="4718563" y="465023"/>
            <a:ext cx="3708465" cy="967978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Pressing this button in IntelliJ opens a drawer where you can execute Maven lifecycles (aka build tasks)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8E6F1D-973C-4B5B-8376-51792DB891DE}"/>
              </a:ext>
            </a:extLst>
          </p:cNvPr>
          <p:cNvCxnSpPr>
            <a:cxnSpLocks/>
          </p:cNvCxnSpPr>
          <p:nvPr/>
        </p:nvCxnSpPr>
        <p:spPr>
          <a:xfrm>
            <a:off x="8427028" y="1391909"/>
            <a:ext cx="872836" cy="483989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11AE26F-CBEB-4658-AB70-80915CF15189}"/>
              </a:ext>
            </a:extLst>
          </p:cNvPr>
          <p:cNvSpPr/>
          <p:nvPr/>
        </p:nvSpPr>
        <p:spPr>
          <a:xfrm>
            <a:off x="2995797" y="3480782"/>
            <a:ext cx="5294426" cy="13640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08B75-D779-4201-A8A9-75E1A7B4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The Git version control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AEFCD-A6EE-4265-8DD2-F442F091F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introduction to version control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ADFBD6-DA66-4192-910D-B31D87E324F8}"/>
              </a:ext>
            </a:extLst>
          </p:cNvPr>
          <p:cNvSpPr/>
          <p:nvPr/>
        </p:nvSpPr>
        <p:spPr>
          <a:xfrm rot="21403390">
            <a:off x="2451149" y="1315385"/>
            <a:ext cx="4041438" cy="1367700"/>
          </a:xfrm>
          <a:prstGeom prst="roundRect">
            <a:avLst>
              <a:gd name="adj" fmla="val 1177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chemeClr val="accent4">
                    <a:lumMod val="50000"/>
                  </a:schemeClr>
                </a:solidFill>
              </a:rPr>
              <a:t>Version control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– The practice of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</a:rPr>
              <a:t>tracking changes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made to a codebase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C7DFBAB-E187-4DA7-BCF9-E445CEECCE30}"/>
              </a:ext>
            </a:extLst>
          </p:cNvPr>
          <p:cNvCxnSpPr>
            <a:cxnSpLocks/>
          </p:cNvCxnSpPr>
          <p:nvPr/>
        </p:nvCxnSpPr>
        <p:spPr>
          <a:xfrm>
            <a:off x="5050109" y="2655651"/>
            <a:ext cx="214009" cy="90467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E5BA-2C05-4AD1-8441-858379DD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5"/>
            <a:ext cx="10805160" cy="90427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Introduction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4CCB75-FB01-4A6D-BFC0-ECF99B7A2FC4}"/>
              </a:ext>
            </a:extLst>
          </p:cNvPr>
          <p:cNvSpPr/>
          <p:nvPr/>
        </p:nvSpPr>
        <p:spPr>
          <a:xfrm>
            <a:off x="838201" y="1554604"/>
            <a:ext cx="9191017" cy="1846278"/>
          </a:xfrm>
          <a:prstGeom prst="roundRect">
            <a:avLst>
              <a:gd name="adj" fmla="val 8931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chemeClr val="accent4">
                    <a:lumMod val="50000"/>
                  </a:schemeClr>
                </a:solidFill>
              </a:rPr>
              <a:t>Version control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is the practice of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</a:rPr>
              <a:t>tracking changes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made to a codebase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Periodically capture a “snapshot” of the code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Archive all snapshots taken in case you need to refer back to them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Why is this a good idea?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</a:rPr>
              <a:t>All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software companies have a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version control system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in place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D773C5-D7BE-4D3B-B2FC-B46D3F77F419}"/>
              </a:ext>
            </a:extLst>
          </p:cNvPr>
          <p:cNvSpPr/>
          <p:nvPr/>
        </p:nvSpPr>
        <p:spPr>
          <a:xfrm>
            <a:off x="838201" y="3824434"/>
            <a:ext cx="4823298" cy="1973251"/>
          </a:xfrm>
          <a:prstGeom prst="roundRect">
            <a:avLst>
              <a:gd name="adj" fmla="val 8931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Well-known version control systems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Git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CVS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Apache Subversion (SVN)</a:t>
            </a:r>
          </a:p>
          <a:p>
            <a:pPr marL="548640" indent="-2743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Mercurial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32960F-0C3C-4E5F-B5E3-18E75A40B5D9}"/>
              </a:ext>
            </a:extLst>
          </p:cNvPr>
          <p:cNvGrpSpPr/>
          <p:nvPr/>
        </p:nvGrpSpPr>
        <p:grpSpPr>
          <a:xfrm>
            <a:off x="1974715" y="3887729"/>
            <a:ext cx="7782027" cy="923330"/>
            <a:chOff x="1974715" y="3887729"/>
            <a:chExt cx="7782027" cy="92333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23FAD1C-74C8-4D5B-9889-BB688024A0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4715" y="4345757"/>
              <a:ext cx="4293142" cy="23597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549DE3-2108-4F49-BC3E-677372D2E26E}"/>
                </a:ext>
              </a:extLst>
            </p:cNvPr>
            <p:cNvSpPr txBox="1"/>
            <p:nvPr/>
          </p:nvSpPr>
          <p:spPr>
            <a:xfrm>
              <a:off x="6363094" y="3887729"/>
              <a:ext cx="33936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Git is </a:t>
              </a:r>
              <a:r>
                <a:rPr lang="en-US" i="1" dirty="0">
                  <a:solidFill>
                    <a:srgbClr val="C00000"/>
                  </a:solidFill>
                </a:rPr>
                <a:t>by far </a:t>
              </a:r>
              <a:r>
                <a:rPr lang="en-US" dirty="0">
                  <a:solidFill>
                    <a:srgbClr val="C00000"/>
                  </a:solidFill>
                </a:rPr>
                <a:t>the most well-known version control system, and is the one we will use in COMP 301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1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9835-351F-451B-A4B9-675C0DED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2" y="365126"/>
            <a:ext cx="6295690" cy="85403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What is a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commit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”?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2564989-5840-41B8-A099-30D9DD26B080}"/>
              </a:ext>
            </a:extLst>
          </p:cNvPr>
          <p:cNvSpPr/>
          <p:nvPr/>
        </p:nvSpPr>
        <p:spPr>
          <a:xfrm rot="193090">
            <a:off x="7411872" y="469034"/>
            <a:ext cx="4303620" cy="1317167"/>
          </a:xfrm>
          <a:prstGeom prst="roundRect">
            <a:avLst>
              <a:gd name="adj" fmla="val 11776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Commit (noun)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– A “snapshot” of the files in a codebase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at a point in time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ED3FC95-9690-4A4F-8E76-B57955753479}"/>
              </a:ext>
            </a:extLst>
          </p:cNvPr>
          <p:cNvGrpSpPr/>
          <p:nvPr/>
        </p:nvGrpSpPr>
        <p:grpSpPr>
          <a:xfrm>
            <a:off x="838200" y="3325317"/>
            <a:ext cx="2377440" cy="2377440"/>
            <a:chOff x="1711195" y="2822179"/>
            <a:chExt cx="2377440" cy="23774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AC70A8C-E310-42CB-9C3E-F6B55605B2E3}"/>
                </a:ext>
              </a:extLst>
            </p:cNvPr>
            <p:cNvGrpSpPr/>
            <p:nvPr/>
          </p:nvGrpSpPr>
          <p:grpSpPr>
            <a:xfrm>
              <a:off x="1711195" y="2822179"/>
              <a:ext cx="2377440" cy="2377440"/>
              <a:chOff x="1371600" y="2276270"/>
              <a:chExt cx="2377440" cy="2377440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C7F2BAF-88F3-425D-A779-CEF06EF6B2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1600" y="2276270"/>
                <a:ext cx="2377440" cy="2377440"/>
              </a:xfrm>
              <a:prstGeom prst="ellipse">
                <a:avLst/>
              </a:prstGeom>
              <a:solidFill>
                <a:srgbClr val="F0F2F6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Top Corners One Rounded and One Snipped 69">
                <a:extLst>
                  <a:ext uri="{FF2B5EF4-FFF2-40B4-BE49-F238E27FC236}">
                    <a16:creationId xmlns:a16="http://schemas.microsoft.com/office/drawing/2014/main" id="{12D000D1-879B-4981-A1F1-4083DB211D58}"/>
                  </a:ext>
                </a:extLst>
              </p:cNvPr>
              <p:cNvSpPr/>
              <p:nvPr/>
            </p:nvSpPr>
            <p:spPr>
              <a:xfrm>
                <a:off x="1745507" y="2955253"/>
                <a:ext cx="787968" cy="320195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folder</a:t>
                </a:r>
              </a:p>
            </p:txBody>
          </p:sp>
          <p:sp>
            <p:nvSpPr>
              <p:cNvPr id="71" name="Rectangle: Top Corners One Rounded and One Snipped 70">
                <a:extLst>
                  <a:ext uri="{FF2B5EF4-FFF2-40B4-BE49-F238E27FC236}">
                    <a16:creationId xmlns:a16="http://schemas.microsoft.com/office/drawing/2014/main" id="{26BD1402-0903-4AAE-922B-360BB67B4659}"/>
                  </a:ext>
                </a:extLst>
              </p:cNvPr>
              <p:cNvSpPr/>
              <p:nvPr/>
            </p:nvSpPr>
            <p:spPr>
              <a:xfrm>
                <a:off x="2245350" y="3383796"/>
                <a:ext cx="787968" cy="320195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folder</a:t>
                </a:r>
              </a:p>
            </p:txBody>
          </p:sp>
          <p:sp>
            <p:nvSpPr>
              <p:cNvPr id="72" name="Flowchart: Document 71">
                <a:extLst>
                  <a:ext uri="{FF2B5EF4-FFF2-40B4-BE49-F238E27FC236}">
                    <a16:creationId xmlns:a16="http://schemas.microsoft.com/office/drawing/2014/main" id="{5E12965E-988C-46BC-B363-87EA70FE50E9}"/>
                  </a:ext>
                </a:extLst>
              </p:cNvPr>
              <p:cNvSpPr/>
              <p:nvPr/>
            </p:nvSpPr>
            <p:spPr>
              <a:xfrm>
                <a:off x="2399550" y="3781956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sp>
            <p:nvSpPr>
              <p:cNvPr id="73" name="Flowchart: Document 72">
                <a:extLst>
                  <a:ext uri="{FF2B5EF4-FFF2-40B4-BE49-F238E27FC236}">
                    <a16:creationId xmlns:a16="http://schemas.microsoft.com/office/drawing/2014/main" id="{E0DDCD22-2549-4A44-AB91-2CA2BAABB63D}"/>
                  </a:ext>
                </a:extLst>
              </p:cNvPr>
              <p:cNvSpPr/>
              <p:nvPr/>
            </p:nvSpPr>
            <p:spPr>
              <a:xfrm>
                <a:off x="2437999" y="3987486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09ACDF3-D512-4E6D-9907-B8EDFB516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9491" y="3283141"/>
                <a:ext cx="0" cy="9064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AF7DB34-CCD7-4A3B-9AE9-427306C94E21}"/>
                  </a:ext>
                </a:extLst>
              </p:cNvPr>
              <p:cNvCxnSpPr>
                <a:cxnSpLocks/>
                <a:endCxn id="71" idx="2"/>
              </p:cNvCxnSpPr>
              <p:nvPr/>
            </p:nvCxnSpPr>
            <p:spPr>
              <a:xfrm>
                <a:off x="2139491" y="3543894"/>
                <a:ext cx="1058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1F436EF-616C-4C4E-AEB3-1C18B0B1299D}"/>
                  </a:ext>
                </a:extLst>
              </p:cNvPr>
              <p:cNvCxnSpPr>
                <a:cxnSpLocks/>
                <a:endCxn id="73" idx="1"/>
              </p:cNvCxnSpPr>
              <p:nvPr/>
            </p:nvCxnSpPr>
            <p:spPr>
              <a:xfrm>
                <a:off x="2139491" y="4193016"/>
                <a:ext cx="298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B9CF0C6-0314-4A87-A8A0-2F201226B3CC}"/>
                  </a:ext>
                </a:extLst>
              </p:cNvPr>
              <p:cNvCxnSpPr>
                <a:cxnSpLocks/>
                <a:endCxn id="72" idx="1"/>
              </p:cNvCxnSpPr>
              <p:nvPr/>
            </p:nvCxnSpPr>
            <p:spPr>
              <a:xfrm>
                <a:off x="2139491" y="3987486"/>
                <a:ext cx="2600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0FE731E-D7E7-4FA5-9495-8B6D18E79E22}"/>
                </a:ext>
              </a:extLst>
            </p:cNvPr>
            <p:cNvSpPr txBox="1"/>
            <p:nvPr/>
          </p:nvSpPr>
          <p:spPr>
            <a:xfrm>
              <a:off x="2334303" y="2840027"/>
              <a:ext cx="1131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f22c9a3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D7DDE9A-A199-43E6-A283-0F3F2AD5D574}"/>
                </a:ext>
              </a:extLst>
            </p:cNvPr>
            <p:cNvCxnSpPr>
              <a:cxnSpLocks/>
            </p:cNvCxnSpPr>
            <p:nvPr/>
          </p:nvCxnSpPr>
          <p:spPr>
            <a:xfrm>
              <a:off x="1870075" y="3424802"/>
              <a:ext cx="2069627" cy="0"/>
            </a:xfrm>
            <a:prstGeom prst="line">
              <a:avLst/>
            </a:prstGeom>
            <a:ln w="19050"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5B4EFCF-C7F5-4575-9E86-435716A99514}"/>
              </a:ext>
            </a:extLst>
          </p:cNvPr>
          <p:cNvGrpSpPr/>
          <p:nvPr/>
        </p:nvGrpSpPr>
        <p:grpSpPr>
          <a:xfrm>
            <a:off x="4083324" y="3325317"/>
            <a:ext cx="2377440" cy="2377440"/>
            <a:chOff x="1711195" y="2822179"/>
            <a:chExt cx="2377440" cy="237744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37A6BAC-6E4E-4137-BF4D-1FFC86ED07D8}"/>
                </a:ext>
              </a:extLst>
            </p:cNvPr>
            <p:cNvGrpSpPr/>
            <p:nvPr/>
          </p:nvGrpSpPr>
          <p:grpSpPr>
            <a:xfrm>
              <a:off x="1711195" y="2822179"/>
              <a:ext cx="2377440" cy="2377440"/>
              <a:chOff x="1371600" y="2276270"/>
              <a:chExt cx="2377440" cy="237744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A6F51C2-B6FD-4A17-A803-6BBF1B71C6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1600" y="2276270"/>
                <a:ext cx="2377440" cy="2377440"/>
              </a:xfrm>
              <a:prstGeom prst="ellipse">
                <a:avLst/>
              </a:prstGeom>
              <a:solidFill>
                <a:srgbClr val="F0F2F6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Top Corners One Rounded and One Snipped 91">
                <a:extLst>
                  <a:ext uri="{FF2B5EF4-FFF2-40B4-BE49-F238E27FC236}">
                    <a16:creationId xmlns:a16="http://schemas.microsoft.com/office/drawing/2014/main" id="{9161478D-51CD-4B8A-A37C-9ECA98978640}"/>
                  </a:ext>
                </a:extLst>
              </p:cNvPr>
              <p:cNvSpPr/>
              <p:nvPr/>
            </p:nvSpPr>
            <p:spPr>
              <a:xfrm>
                <a:off x="1745507" y="2955253"/>
                <a:ext cx="787968" cy="320195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folder</a:t>
                </a:r>
              </a:p>
            </p:txBody>
          </p:sp>
          <p:sp>
            <p:nvSpPr>
              <p:cNvPr id="93" name="Rectangle: Top Corners One Rounded and One Snipped 92">
                <a:extLst>
                  <a:ext uri="{FF2B5EF4-FFF2-40B4-BE49-F238E27FC236}">
                    <a16:creationId xmlns:a16="http://schemas.microsoft.com/office/drawing/2014/main" id="{1E32A591-118E-4E7C-965B-1C46B20DB141}"/>
                  </a:ext>
                </a:extLst>
              </p:cNvPr>
              <p:cNvSpPr/>
              <p:nvPr/>
            </p:nvSpPr>
            <p:spPr>
              <a:xfrm>
                <a:off x="2245350" y="3383796"/>
                <a:ext cx="787968" cy="320195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folder</a:t>
                </a:r>
              </a:p>
            </p:txBody>
          </p:sp>
          <p:sp>
            <p:nvSpPr>
              <p:cNvPr id="94" name="Flowchart: Document 93">
                <a:extLst>
                  <a:ext uri="{FF2B5EF4-FFF2-40B4-BE49-F238E27FC236}">
                    <a16:creationId xmlns:a16="http://schemas.microsoft.com/office/drawing/2014/main" id="{5EF72708-24C6-4DEF-BE14-309848A27801}"/>
                  </a:ext>
                </a:extLst>
              </p:cNvPr>
              <p:cNvSpPr/>
              <p:nvPr/>
            </p:nvSpPr>
            <p:spPr>
              <a:xfrm>
                <a:off x="2399550" y="3781956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sp>
            <p:nvSpPr>
              <p:cNvPr id="95" name="Flowchart: Document 94">
                <a:extLst>
                  <a:ext uri="{FF2B5EF4-FFF2-40B4-BE49-F238E27FC236}">
                    <a16:creationId xmlns:a16="http://schemas.microsoft.com/office/drawing/2014/main" id="{DF0FD2E7-56F3-4F8E-BD8F-5F3DAAC62EA4}"/>
                  </a:ext>
                </a:extLst>
              </p:cNvPr>
              <p:cNvSpPr/>
              <p:nvPr/>
            </p:nvSpPr>
            <p:spPr>
              <a:xfrm>
                <a:off x="2437999" y="3987486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sp>
            <p:nvSpPr>
              <p:cNvPr id="96" name="Flowchart: Document 95">
                <a:extLst>
                  <a:ext uri="{FF2B5EF4-FFF2-40B4-BE49-F238E27FC236}">
                    <a16:creationId xmlns:a16="http://schemas.microsoft.com/office/drawing/2014/main" id="{E7627B9C-911E-4920-ADCF-ED42AEBD1BD0}"/>
                  </a:ext>
                </a:extLst>
              </p:cNvPr>
              <p:cNvSpPr/>
              <p:nvPr/>
            </p:nvSpPr>
            <p:spPr>
              <a:xfrm>
                <a:off x="2476449" y="4179734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A3C1F5F-A039-4127-88B4-A338DC377E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9491" y="3283141"/>
                <a:ext cx="0" cy="11021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6CF3E39-B9AA-4913-9718-21E8FEE2A5C2}"/>
                  </a:ext>
                </a:extLst>
              </p:cNvPr>
              <p:cNvCxnSpPr>
                <a:cxnSpLocks/>
                <a:endCxn id="93" idx="2"/>
              </p:cNvCxnSpPr>
              <p:nvPr/>
            </p:nvCxnSpPr>
            <p:spPr>
              <a:xfrm>
                <a:off x="2139491" y="3543894"/>
                <a:ext cx="1058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7583207-F552-4F19-A27F-CB2F9E5D91DE}"/>
                  </a:ext>
                </a:extLst>
              </p:cNvPr>
              <p:cNvCxnSpPr>
                <a:cxnSpLocks/>
                <a:endCxn id="96" idx="1"/>
              </p:cNvCxnSpPr>
              <p:nvPr/>
            </p:nvCxnSpPr>
            <p:spPr>
              <a:xfrm>
                <a:off x="2139491" y="4385264"/>
                <a:ext cx="3369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879DC4F-8DFF-45A9-B005-B8E589B408C2}"/>
                  </a:ext>
                </a:extLst>
              </p:cNvPr>
              <p:cNvCxnSpPr>
                <a:cxnSpLocks/>
                <a:endCxn id="95" idx="1"/>
              </p:cNvCxnSpPr>
              <p:nvPr/>
            </p:nvCxnSpPr>
            <p:spPr>
              <a:xfrm>
                <a:off x="2139491" y="4193016"/>
                <a:ext cx="298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8BA4003-6917-489A-A222-93D0A7B29400}"/>
                  </a:ext>
                </a:extLst>
              </p:cNvPr>
              <p:cNvCxnSpPr>
                <a:cxnSpLocks/>
                <a:endCxn id="94" idx="1"/>
              </p:cNvCxnSpPr>
              <p:nvPr/>
            </p:nvCxnSpPr>
            <p:spPr>
              <a:xfrm>
                <a:off x="2139491" y="3987486"/>
                <a:ext cx="2600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17812B1-05A8-4C99-87B9-01F680792598}"/>
                </a:ext>
              </a:extLst>
            </p:cNvPr>
            <p:cNvSpPr txBox="1"/>
            <p:nvPr/>
          </p:nvSpPr>
          <p:spPr>
            <a:xfrm>
              <a:off x="2334303" y="2840027"/>
              <a:ext cx="1131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ac901f8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51FCE8C-607A-4C77-B1D3-C8BA1FEEDBF8}"/>
                </a:ext>
              </a:extLst>
            </p:cNvPr>
            <p:cNvCxnSpPr>
              <a:cxnSpLocks/>
            </p:cNvCxnSpPr>
            <p:nvPr/>
          </p:nvCxnSpPr>
          <p:spPr>
            <a:xfrm>
              <a:off x="1870075" y="3424802"/>
              <a:ext cx="2069627" cy="0"/>
            </a:xfrm>
            <a:prstGeom prst="line">
              <a:avLst/>
            </a:prstGeom>
            <a:ln w="19050"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BE73E0E-606A-4389-B5A7-1A3316C02CB8}"/>
              </a:ext>
            </a:extLst>
          </p:cNvPr>
          <p:cNvGrpSpPr/>
          <p:nvPr/>
        </p:nvGrpSpPr>
        <p:grpSpPr>
          <a:xfrm>
            <a:off x="7328448" y="3321864"/>
            <a:ext cx="2377440" cy="2377440"/>
            <a:chOff x="1711195" y="2822179"/>
            <a:chExt cx="2377440" cy="237744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8775F1D-55E8-44DF-A284-57D3F0D860D3}"/>
                </a:ext>
              </a:extLst>
            </p:cNvPr>
            <p:cNvGrpSpPr/>
            <p:nvPr/>
          </p:nvGrpSpPr>
          <p:grpSpPr>
            <a:xfrm>
              <a:off x="1711195" y="2822179"/>
              <a:ext cx="2377440" cy="2377440"/>
              <a:chOff x="1371600" y="2276270"/>
              <a:chExt cx="2377440" cy="237744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657285EB-3142-45F1-8740-C2DC5BC444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1600" y="2276270"/>
                <a:ext cx="2377440" cy="2377440"/>
              </a:xfrm>
              <a:prstGeom prst="ellipse">
                <a:avLst/>
              </a:prstGeom>
              <a:solidFill>
                <a:srgbClr val="F0F2F6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: Top Corners One Rounded and One Snipped 106">
                <a:extLst>
                  <a:ext uri="{FF2B5EF4-FFF2-40B4-BE49-F238E27FC236}">
                    <a16:creationId xmlns:a16="http://schemas.microsoft.com/office/drawing/2014/main" id="{E2A55548-FBE2-426D-A146-6DF28798E60D}"/>
                  </a:ext>
                </a:extLst>
              </p:cNvPr>
              <p:cNvSpPr/>
              <p:nvPr/>
            </p:nvSpPr>
            <p:spPr>
              <a:xfrm>
                <a:off x="1745507" y="2955253"/>
                <a:ext cx="787968" cy="320195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folder</a:t>
                </a:r>
              </a:p>
            </p:txBody>
          </p:sp>
          <p:sp>
            <p:nvSpPr>
              <p:cNvPr id="108" name="Rectangle: Top Corners One Rounded and One Snipped 107">
                <a:extLst>
                  <a:ext uri="{FF2B5EF4-FFF2-40B4-BE49-F238E27FC236}">
                    <a16:creationId xmlns:a16="http://schemas.microsoft.com/office/drawing/2014/main" id="{3CE7D924-AE43-49C8-BC1C-4483961B2740}"/>
                  </a:ext>
                </a:extLst>
              </p:cNvPr>
              <p:cNvSpPr/>
              <p:nvPr/>
            </p:nvSpPr>
            <p:spPr>
              <a:xfrm>
                <a:off x="2245350" y="3383796"/>
                <a:ext cx="787968" cy="320195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folder</a:t>
                </a:r>
              </a:p>
            </p:txBody>
          </p:sp>
          <p:sp>
            <p:nvSpPr>
              <p:cNvPr id="109" name="Flowchart: Document 108">
                <a:extLst>
                  <a:ext uri="{FF2B5EF4-FFF2-40B4-BE49-F238E27FC236}">
                    <a16:creationId xmlns:a16="http://schemas.microsoft.com/office/drawing/2014/main" id="{4C8D44BC-9D32-44C0-BDDA-27E3ABCE897E}"/>
                  </a:ext>
                </a:extLst>
              </p:cNvPr>
              <p:cNvSpPr/>
              <p:nvPr/>
            </p:nvSpPr>
            <p:spPr>
              <a:xfrm>
                <a:off x="2399550" y="3781956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sp>
            <p:nvSpPr>
              <p:cNvPr id="110" name="Flowchart: Document 109">
                <a:extLst>
                  <a:ext uri="{FF2B5EF4-FFF2-40B4-BE49-F238E27FC236}">
                    <a16:creationId xmlns:a16="http://schemas.microsoft.com/office/drawing/2014/main" id="{A9716514-F9E8-4E0B-A2A0-6ED52A402D5A}"/>
                  </a:ext>
                </a:extLst>
              </p:cNvPr>
              <p:cNvSpPr/>
              <p:nvPr/>
            </p:nvSpPr>
            <p:spPr>
              <a:xfrm>
                <a:off x="2437999" y="3987486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sp>
            <p:nvSpPr>
              <p:cNvPr id="111" name="Flowchart: Document 110">
                <a:extLst>
                  <a:ext uri="{FF2B5EF4-FFF2-40B4-BE49-F238E27FC236}">
                    <a16:creationId xmlns:a16="http://schemas.microsoft.com/office/drawing/2014/main" id="{14467E63-8F03-45C9-A04F-6D90CF98E145}"/>
                  </a:ext>
                </a:extLst>
              </p:cNvPr>
              <p:cNvSpPr/>
              <p:nvPr/>
            </p:nvSpPr>
            <p:spPr>
              <a:xfrm>
                <a:off x="2476449" y="4179734"/>
                <a:ext cx="556860" cy="411060"/>
              </a:xfrm>
              <a:prstGeom prst="flowChartDocumen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2077C35-DEA6-4CF6-A269-1C49DC42A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9491" y="3283141"/>
                <a:ext cx="0" cy="11021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266C647-AE0D-42C2-A6FE-2C36B3E50B03}"/>
                  </a:ext>
                </a:extLst>
              </p:cNvPr>
              <p:cNvCxnSpPr>
                <a:cxnSpLocks/>
                <a:endCxn id="108" idx="2"/>
              </p:cNvCxnSpPr>
              <p:nvPr/>
            </p:nvCxnSpPr>
            <p:spPr>
              <a:xfrm>
                <a:off x="2139491" y="3543894"/>
                <a:ext cx="1058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FD8F4BA-0003-446E-AA37-2B5A66F57F11}"/>
                  </a:ext>
                </a:extLst>
              </p:cNvPr>
              <p:cNvCxnSpPr>
                <a:cxnSpLocks/>
                <a:endCxn id="111" idx="1"/>
              </p:cNvCxnSpPr>
              <p:nvPr/>
            </p:nvCxnSpPr>
            <p:spPr>
              <a:xfrm>
                <a:off x="2139491" y="4385264"/>
                <a:ext cx="3369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D23A47D-EB26-41F5-A827-814693AB9D9C}"/>
                  </a:ext>
                </a:extLst>
              </p:cNvPr>
              <p:cNvCxnSpPr>
                <a:cxnSpLocks/>
                <a:endCxn id="110" idx="1"/>
              </p:cNvCxnSpPr>
              <p:nvPr/>
            </p:nvCxnSpPr>
            <p:spPr>
              <a:xfrm>
                <a:off x="2139491" y="4193016"/>
                <a:ext cx="298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C87CF55-65CC-47D4-9D2F-7F9275FCDC43}"/>
                  </a:ext>
                </a:extLst>
              </p:cNvPr>
              <p:cNvCxnSpPr>
                <a:cxnSpLocks/>
                <a:endCxn id="109" idx="1"/>
              </p:cNvCxnSpPr>
              <p:nvPr/>
            </p:nvCxnSpPr>
            <p:spPr>
              <a:xfrm>
                <a:off x="2139491" y="3987486"/>
                <a:ext cx="2600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04BF812-2DF1-4AEB-80E9-397148F0B0FC}"/>
                </a:ext>
              </a:extLst>
            </p:cNvPr>
            <p:cNvSpPr txBox="1"/>
            <p:nvPr/>
          </p:nvSpPr>
          <p:spPr>
            <a:xfrm>
              <a:off x="2334303" y="2840027"/>
              <a:ext cx="1131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d0a7bc1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6B14F42-EF1B-4344-A130-F3A3A859907F}"/>
                </a:ext>
              </a:extLst>
            </p:cNvPr>
            <p:cNvCxnSpPr>
              <a:cxnSpLocks/>
            </p:cNvCxnSpPr>
            <p:nvPr/>
          </p:nvCxnSpPr>
          <p:spPr>
            <a:xfrm>
              <a:off x="1870075" y="3424802"/>
              <a:ext cx="2069627" cy="0"/>
            </a:xfrm>
            <a:prstGeom prst="line">
              <a:avLst/>
            </a:prstGeom>
            <a:ln w="19050"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5397B7C-CF7D-4417-A440-17D91DE2CD7E}"/>
              </a:ext>
            </a:extLst>
          </p:cNvPr>
          <p:cNvCxnSpPr>
            <a:cxnSpLocks/>
            <a:stCxn id="69" idx="6"/>
            <a:endCxn id="91" idx="2"/>
          </p:cNvCxnSpPr>
          <p:nvPr/>
        </p:nvCxnSpPr>
        <p:spPr>
          <a:xfrm>
            <a:off x="3215640" y="4514037"/>
            <a:ext cx="867684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0ED24C1-5FD1-485A-96DB-A5FA690661CD}"/>
              </a:ext>
            </a:extLst>
          </p:cNvPr>
          <p:cNvCxnSpPr>
            <a:cxnSpLocks/>
            <a:stCxn id="91" idx="6"/>
            <a:endCxn id="106" idx="2"/>
          </p:cNvCxnSpPr>
          <p:nvPr/>
        </p:nvCxnSpPr>
        <p:spPr>
          <a:xfrm flipV="1">
            <a:off x="6460764" y="4510584"/>
            <a:ext cx="867684" cy="3453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4EC1C96-0509-4D64-AF8A-9339833794BE}"/>
              </a:ext>
            </a:extLst>
          </p:cNvPr>
          <p:cNvGrpSpPr/>
          <p:nvPr/>
        </p:nvGrpSpPr>
        <p:grpSpPr>
          <a:xfrm>
            <a:off x="1528267" y="2993971"/>
            <a:ext cx="1324420" cy="901643"/>
            <a:chOff x="2957304" y="2578084"/>
            <a:chExt cx="1324420" cy="90164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22B954A-8A11-4D8F-92FE-40833621D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498" y="2578084"/>
              <a:ext cx="391226" cy="617425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CC7AEEC7-8605-49B0-9859-38F7EEC150B7}"/>
                </a:ext>
              </a:extLst>
            </p:cNvPr>
            <p:cNvSpPr/>
            <p:nvPr/>
          </p:nvSpPr>
          <p:spPr>
            <a:xfrm>
              <a:off x="2957304" y="3200671"/>
              <a:ext cx="988205" cy="279056"/>
            </a:xfrm>
            <a:prstGeom prst="roundRect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0A1AD8C-5FBC-4902-B82B-802B2AAE409C}"/>
              </a:ext>
            </a:extLst>
          </p:cNvPr>
          <p:cNvSpPr txBox="1"/>
          <p:nvPr/>
        </p:nvSpPr>
        <p:spPr>
          <a:xfrm>
            <a:off x="838200" y="1886895"/>
            <a:ext cx="5766881" cy="1139726"/>
          </a:xfrm>
          <a:prstGeom prst="roundRect">
            <a:avLst>
              <a:gd name="adj" fmla="val 10159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When a commit is created, it is given a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unique identifier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generated based on the content of the files stored inside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This unique identifier can be used to reference the commit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0918F28-BFFC-4794-96DD-286FBCB413D6}"/>
              </a:ext>
            </a:extLst>
          </p:cNvPr>
          <p:cNvGrpSpPr/>
          <p:nvPr/>
        </p:nvGrpSpPr>
        <p:grpSpPr>
          <a:xfrm>
            <a:off x="2423754" y="4081362"/>
            <a:ext cx="2474267" cy="2317208"/>
            <a:chOff x="2409961" y="2267971"/>
            <a:chExt cx="2474267" cy="2317208"/>
          </a:xfrm>
        </p:grpSpPr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2260718E-6E25-4DBC-A682-4D42F7CA4F3C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>
              <a:off x="2876732" y="2267971"/>
              <a:ext cx="1540726" cy="1540726"/>
            </a:xfrm>
            <a:prstGeom prst="arc">
              <a:avLst/>
            </a:prstGeom>
            <a:ln w="50800" cap="rnd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4F49CA-555B-4B22-8502-DF0F0ED688C5}"/>
                </a:ext>
              </a:extLst>
            </p:cNvPr>
            <p:cNvSpPr txBox="1"/>
            <p:nvPr/>
          </p:nvSpPr>
          <p:spPr>
            <a:xfrm>
              <a:off x="2409961" y="3938848"/>
              <a:ext cx="2474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Make some changes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Create a new commit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859B025-6586-4C3D-B440-F5264D454386}"/>
              </a:ext>
            </a:extLst>
          </p:cNvPr>
          <p:cNvGrpSpPr/>
          <p:nvPr/>
        </p:nvGrpSpPr>
        <p:grpSpPr>
          <a:xfrm>
            <a:off x="5394800" y="4090160"/>
            <a:ext cx="3054682" cy="2308410"/>
            <a:chOff x="2119754" y="2267971"/>
            <a:chExt cx="3054682" cy="2308410"/>
          </a:xfrm>
        </p:grpSpPr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51E92A2F-0545-4ED4-9B28-20DB46ABD9E2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>
              <a:off x="2876732" y="2267971"/>
              <a:ext cx="1540726" cy="1540726"/>
            </a:xfrm>
            <a:prstGeom prst="arc">
              <a:avLst/>
            </a:prstGeom>
            <a:ln w="50800" cap="rnd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F08ACD9-DCD9-4F42-94B1-17236D445971}"/>
                </a:ext>
              </a:extLst>
            </p:cNvPr>
            <p:cNvSpPr txBox="1"/>
            <p:nvPr/>
          </p:nvSpPr>
          <p:spPr>
            <a:xfrm>
              <a:off x="2119754" y="3930050"/>
              <a:ext cx="30546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Make some more changes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Commit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 those changes, too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2FC47A-C1D7-4043-B294-95ADB433BA41}"/>
              </a:ext>
            </a:extLst>
          </p:cNvPr>
          <p:cNvGrpSpPr/>
          <p:nvPr/>
        </p:nvGrpSpPr>
        <p:grpSpPr>
          <a:xfrm>
            <a:off x="6288031" y="2066474"/>
            <a:ext cx="3766888" cy="1450805"/>
            <a:chOff x="6288031" y="2066474"/>
            <a:chExt cx="3766888" cy="1450805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2915B87B-F751-4AEC-B136-3C74B6EF13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8031" y="2758286"/>
              <a:ext cx="881892" cy="758993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2F4D6129-4FDD-4683-B5CC-825F892DA463}"/>
                </a:ext>
              </a:extLst>
            </p:cNvPr>
            <p:cNvCxnSpPr>
              <a:cxnSpLocks/>
            </p:cNvCxnSpPr>
            <p:nvPr/>
          </p:nvCxnSpPr>
          <p:spPr>
            <a:xfrm>
              <a:off x="7644514" y="2758286"/>
              <a:ext cx="42904" cy="662721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EBEC27A3-9A99-40E2-8396-4DC66D0ECE00}"/>
                </a:ext>
              </a:extLst>
            </p:cNvPr>
            <p:cNvSpPr/>
            <p:nvPr/>
          </p:nvSpPr>
          <p:spPr>
            <a:xfrm>
              <a:off x="7143246" y="2066474"/>
              <a:ext cx="2911673" cy="719571"/>
            </a:xfrm>
            <a:prstGeom prst="roundRect">
              <a:avLst>
                <a:gd name="adj" fmla="val 1652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Every commit has a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parent commit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, forming a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1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5C1068A-58D8-493F-B6AC-133F9E63F49C}"/>
              </a:ext>
            </a:extLst>
          </p:cNvPr>
          <p:cNvSpPr/>
          <p:nvPr/>
        </p:nvSpPr>
        <p:spPr>
          <a:xfrm>
            <a:off x="540608" y="2675106"/>
            <a:ext cx="9420516" cy="3258766"/>
          </a:xfrm>
          <a:prstGeom prst="roundRect">
            <a:avLst>
              <a:gd name="adj" fmla="val 4727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Repository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69835-351F-451B-A4B9-675C0DED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365125"/>
            <a:ext cx="6435540" cy="93171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What is a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repository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”?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2564989-5840-41B8-A099-30D9DD26B080}"/>
              </a:ext>
            </a:extLst>
          </p:cNvPr>
          <p:cNvSpPr/>
          <p:nvPr/>
        </p:nvSpPr>
        <p:spPr>
          <a:xfrm rot="379529">
            <a:off x="7329156" y="431521"/>
            <a:ext cx="4460795" cy="1237972"/>
          </a:xfrm>
          <a:prstGeom prst="roundRect">
            <a:avLst>
              <a:gd name="adj" fmla="val 11776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Repository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repo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) – A “storage unit” for tracking and storing commits related to a project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ED3FC95-9690-4A4F-8E76-B57955753479}"/>
              </a:ext>
            </a:extLst>
          </p:cNvPr>
          <p:cNvGrpSpPr/>
          <p:nvPr/>
        </p:nvGrpSpPr>
        <p:grpSpPr>
          <a:xfrm>
            <a:off x="838200" y="3325317"/>
            <a:ext cx="2377440" cy="2377440"/>
            <a:chOff x="1711195" y="2822179"/>
            <a:chExt cx="2377440" cy="23774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AC70A8C-E310-42CB-9C3E-F6B55605B2E3}"/>
                </a:ext>
              </a:extLst>
            </p:cNvPr>
            <p:cNvGrpSpPr/>
            <p:nvPr/>
          </p:nvGrpSpPr>
          <p:grpSpPr>
            <a:xfrm>
              <a:off x="1711195" y="2822179"/>
              <a:ext cx="2377440" cy="2377440"/>
              <a:chOff x="1371600" y="2276270"/>
              <a:chExt cx="2377440" cy="2377440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C7F2BAF-88F3-425D-A779-CEF06EF6B2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1600" y="2276270"/>
                <a:ext cx="2377440" cy="2377440"/>
              </a:xfrm>
              <a:prstGeom prst="ellipse">
                <a:avLst/>
              </a:prstGeom>
              <a:solidFill>
                <a:srgbClr val="F0F2F6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Top Corners One Rounded and One Snipped 69">
                <a:extLst>
                  <a:ext uri="{FF2B5EF4-FFF2-40B4-BE49-F238E27FC236}">
                    <a16:creationId xmlns:a16="http://schemas.microsoft.com/office/drawing/2014/main" id="{12D000D1-879B-4981-A1F1-4083DB211D58}"/>
                  </a:ext>
                </a:extLst>
              </p:cNvPr>
              <p:cNvSpPr/>
              <p:nvPr/>
            </p:nvSpPr>
            <p:spPr>
              <a:xfrm>
                <a:off x="1745507" y="2955253"/>
                <a:ext cx="787968" cy="320195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folder</a:t>
                </a:r>
              </a:p>
            </p:txBody>
          </p:sp>
          <p:sp>
            <p:nvSpPr>
              <p:cNvPr id="71" name="Rectangle: Top Corners One Rounded and One Snipped 70">
                <a:extLst>
                  <a:ext uri="{FF2B5EF4-FFF2-40B4-BE49-F238E27FC236}">
                    <a16:creationId xmlns:a16="http://schemas.microsoft.com/office/drawing/2014/main" id="{26BD1402-0903-4AAE-922B-360BB67B4659}"/>
                  </a:ext>
                </a:extLst>
              </p:cNvPr>
              <p:cNvSpPr/>
              <p:nvPr/>
            </p:nvSpPr>
            <p:spPr>
              <a:xfrm>
                <a:off x="2245350" y="3383796"/>
                <a:ext cx="787968" cy="320195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folder</a:t>
                </a:r>
              </a:p>
            </p:txBody>
          </p:sp>
          <p:sp>
            <p:nvSpPr>
              <p:cNvPr id="72" name="Flowchart: Document 71">
                <a:extLst>
                  <a:ext uri="{FF2B5EF4-FFF2-40B4-BE49-F238E27FC236}">
                    <a16:creationId xmlns:a16="http://schemas.microsoft.com/office/drawing/2014/main" id="{5E12965E-988C-46BC-B363-87EA70FE50E9}"/>
                  </a:ext>
                </a:extLst>
              </p:cNvPr>
              <p:cNvSpPr/>
              <p:nvPr/>
            </p:nvSpPr>
            <p:spPr>
              <a:xfrm>
                <a:off x="2399550" y="3781956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sp>
            <p:nvSpPr>
              <p:cNvPr id="73" name="Flowchart: Document 72">
                <a:extLst>
                  <a:ext uri="{FF2B5EF4-FFF2-40B4-BE49-F238E27FC236}">
                    <a16:creationId xmlns:a16="http://schemas.microsoft.com/office/drawing/2014/main" id="{E0DDCD22-2549-4A44-AB91-2CA2BAABB63D}"/>
                  </a:ext>
                </a:extLst>
              </p:cNvPr>
              <p:cNvSpPr/>
              <p:nvPr/>
            </p:nvSpPr>
            <p:spPr>
              <a:xfrm>
                <a:off x="2437999" y="3987486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09ACDF3-D512-4E6D-9907-B8EDFB516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9491" y="3283141"/>
                <a:ext cx="0" cy="9064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AF7DB34-CCD7-4A3B-9AE9-427306C94E21}"/>
                  </a:ext>
                </a:extLst>
              </p:cNvPr>
              <p:cNvCxnSpPr>
                <a:cxnSpLocks/>
                <a:endCxn id="71" idx="2"/>
              </p:cNvCxnSpPr>
              <p:nvPr/>
            </p:nvCxnSpPr>
            <p:spPr>
              <a:xfrm>
                <a:off x="2139491" y="3543894"/>
                <a:ext cx="1058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1F436EF-616C-4C4E-AEB3-1C18B0B1299D}"/>
                  </a:ext>
                </a:extLst>
              </p:cNvPr>
              <p:cNvCxnSpPr>
                <a:cxnSpLocks/>
                <a:endCxn id="73" idx="1"/>
              </p:cNvCxnSpPr>
              <p:nvPr/>
            </p:nvCxnSpPr>
            <p:spPr>
              <a:xfrm>
                <a:off x="2139491" y="4193016"/>
                <a:ext cx="298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B9CF0C6-0314-4A87-A8A0-2F201226B3CC}"/>
                  </a:ext>
                </a:extLst>
              </p:cNvPr>
              <p:cNvCxnSpPr>
                <a:cxnSpLocks/>
                <a:endCxn id="72" idx="1"/>
              </p:cNvCxnSpPr>
              <p:nvPr/>
            </p:nvCxnSpPr>
            <p:spPr>
              <a:xfrm>
                <a:off x="2139491" y="3987486"/>
                <a:ext cx="2600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0FE731E-D7E7-4FA5-9495-8B6D18E79E22}"/>
                </a:ext>
              </a:extLst>
            </p:cNvPr>
            <p:cNvSpPr txBox="1"/>
            <p:nvPr/>
          </p:nvSpPr>
          <p:spPr>
            <a:xfrm>
              <a:off x="2334303" y="2840027"/>
              <a:ext cx="1131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f22c9a3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D7DDE9A-A199-43E6-A283-0F3F2AD5D574}"/>
                </a:ext>
              </a:extLst>
            </p:cNvPr>
            <p:cNvCxnSpPr>
              <a:cxnSpLocks/>
            </p:cNvCxnSpPr>
            <p:nvPr/>
          </p:nvCxnSpPr>
          <p:spPr>
            <a:xfrm>
              <a:off x="1870075" y="3424802"/>
              <a:ext cx="2069627" cy="0"/>
            </a:xfrm>
            <a:prstGeom prst="line">
              <a:avLst/>
            </a:prstGeom>
            <a:ln w="19050"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5B4EFCF-C7F5-4575-9E86-435716A99514}"/>
              </a:ext>
            </a:extLst>
          </p:cNvPr>
          <p:cNvGrpSpPr/>
          <p:nvPr/>
        </p:nvGrpSpPr>
        <p:grpSpPr>
          <a:xfrm>
            <a:off x="4083324" y="3325317"/>
            <a:ext cx="2377440" cy="2377440"/>
            <a:chOff x="1711195" y="2822179"/>
            <a:chExt cx="2377440" cy="237744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37A6BAC-6E4E-4137-BF4D-1FFC86ED07D8}"/>
                </a:ext>
              </a:extLst>
            </p:cNvPr>
            <p:cNvGrpSpPr/>
            <p:nvPr/>
          </p:nvGrpSpPr>
          <p:grpSpPr>
            <a:xfrm>
              <a:off x="1711195" y="2822179"/>
              <a:ext cx="2377440" cy="2377440"/>
              <a:chOff x="1371600" y="2276270"/>
              <a:chExt cx="2377440" cy="237744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A6F51C2-B6FD-4A17-A803-6BBF1B71C6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1600" y="2276270"/>
                <a:ext cx="2377440" cy="2377440"/>
              </a:xfrm>
              <a:prstGeom prst="ellipse">
                <a:avLst/>
              </a:prstGeom>
              <a:solidFill>
                <a:srgbClr val="F0F2F6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Top Corners One Rounded and One Snipped 91">
                <a:extLst>
                  <a:ext uri="{FF2B5EF4-FFF2-40B4-BE49-F238E27FC236}">
                    <a16:creationId xmlns:a16="http://schemas.microsoft.com/office/drawing/2014/main" id="{9161478D-51CD-4B8A-A37C-9ECA98978640}"/>
                  </a:ext>
                </a:extLst>
              </p:cNvPr>
              <p:cNvSpPr/>
              <p:nvPr/>
            </p:nvSpPr>
            <p:spPr>
              <a:xfrm>
                <a:off x="1745507" y="2955253"/>
                <a:ext cx="787968" cy="320195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folder</a:t>
                </a:r>
              </a:p>
            </p:txBody>
          </p:sp>
          <p:sp>
            <p:nvSpPr>
              <p:cNvPr id="93" name="Rectangle: Top Corners One Rounded and One Snipped 92">
                <a:extLst>
                  <a:ext uri="{FF2B5EF4-FFF2-40B4-BE49-F238E27FC236}">
                    <a16:creationId xmlns:a16="http://schemas.microsoft.com/office/drawing/2014/main" id="{1E32A591-118E-4E7C-965B-1C46B20DB141}"/>
                  </a:ext>
                </a:extLst>
              </p:cNvPr>
              <p:cNvSpPr/>
              <p:nvPr/>
            </p:nvSpPr>
            <p:spPr>
              <a:xfrm>
                <a:off x="2245350" y="3383796"/>
                <a:ext cx="787968" cy="320195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folder</a:t>
                </a:r>
              </a:p>
            </p:txBody>
          </p:sp>
          <p:sp>
            <p:nvSpPr>
              <p:cNvPr id="94" name="Flowchart: Document 93">
                <a:extLst>
                  <a:ext uri="{FF2B5EF4-FFF2-40B4-BE49-F238E27FC236}">
                    <a16:creationId xmlns:a16="http://schemas.microsoft.com/office/drawing/2014/main" id="{5EF72708-24C6-4DEF-BE14-309848A27801}"/>
                  </a:ext>
                </a:extLst>
              </p:cNvPr>
              <p:cNvSpPr/>
              <p:nvPr/>
            </p:nvSpPr>
            <p:spPr>
              <a:xfrm>
                <a:off x="2399550" y="3781956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sp>
            <p:nvSpPr>
              <p:cNvPr id="95" name="Flowchart: Document 94">
                <a:extLst>
                  <a:ext uri="{FF2B5EF4-FFF2-40B4-BE49-F238E27FC236}">
                    <a16:creationId xmlns:a16="http://schemas.microsoft.com/office/drawing/2014/main" id="{DF0FD2E7-56F3-4F8E-BD8F-5F3DAAC62EA4}"/>
                  </a:ext>
                </a:extLst>
              </p:cNvPr>
              <p:cNvSpPr/>
              <p:nvPr/>
            </p:nvSpPr>
            <p:spPr>
              <a:xfrm>
                <a:off x="2437999" y="3987486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sp>
            <p:nvSpPr>
              <p:cNvPr id="96" name="Flowchart: Document 95">
                <a:extLst>
                  <a:ext uri="{FF2B5EF4-FFF2-40B4-BE49-F238E27FC236}">
                    <a16:creationId xmlns:a16="http://schemas.microsoft.com/office/drawing/2014/main" id="{E7627B9C-911E-4920-ADCF-ED42AEBD1BD0}"/>
                  </a:ext>
                </a:extLst>
              </p:cNvPr>
              <p:cNvSpPr/>
              <p:nvPr/>
            </p:nvSpPr>
            <p:spPr>
              <a:xfrm>
                <a:off x="2476449" y="4179734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A3C1F5F-A039-4127-88B4-A338DC377E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9491" y="3283141"/>
                <a:ext cx="0" cy="11021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6CF3E39-B9AA-4913-9718-21E8FEE2A5C2}"/>
                  </a:ext>
                </a:extLst>
              </p:cNvPr>
              <p:cNvCxnSpPr>
                <a:cxnSpLocks/>
                <a:endCxn id="93" idx="2"/>
              </p:cNvCxnSpPr>
              <p:nvPr/>
            </p:nvCxnSpPr>
            <p:spPr>
              <a:xfrm>
                <a:off x="2139491" y="3543894"/>
                <a:ext cx="1058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7583207-F552-4F19-A27F-CB2F9E5D91DE}"/>
                  </a:ext>
                </a:extLst>
              </p:cNvPr>
              <p:cNvCxnSpPr>
                <a:cxnSpLocks/>
                <a:endCxn id="96" idx="1"/>
              </p:cNvCxnSpPr>
              <p:nvPr/>
            </p:nvCxnSpPr>
            <p:spPr>
              <a:xfrm>
                <a:off x="2139491" y="4385264"/>
                <a:ext cx="3369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879DC4F-8DFF-45A9-B005-B8E589B408C2}"/>
                  </a:ext>
                </a:extLst>
              </p:cNvPr>
              <p:cNvCxnSpPr>
                <a:cxnSpLocks/>
                <a:endCxn id="95" idx="1"/>
              </p:cNvCxnSpPr>
              <p:nvPr/>
            </p:nvCxnSpPr>
            <p:spPr>
              <a:xfrm>
                <a:off x="2139491" y="4193016"/>
                <a:ext cx="298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8BA4003-6917-489A-A222-93D0A7B29400}"/>
                  </a:ext>
                </a:extLst>
              </p:cNvPr>
              <p:cNvCxnSpPr>
                <a:cxnSpLocks/>
                <a:endCxn id="94" idx="1"/>
              </p:cNvCxnSpPr>
              <p:nvPr/>
            </p:nvCxnSpPr>
            <p:spPr>
              <a:xfrm>
                <a:off x="2139491" y="3987486"/>
                <a:ext cx="2600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17812B1-05A8-4C99-87B9-01F680792598}"/>
                </a:ext>
              </a:extLst>
            </p:cNvPr>
            <p:cNvSpPr txBox="1"/>
            <p:nvPr/>
          </p:nvSpPr>
          <p:spPr>
            <a:xfrm>
              <a:off x="2334303" y="2840027"/>
              <a:ext cx="1131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ac901f8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51FCE8C-607A-4C77-B1D3-C8BA1FEEDBF8}"/>
                </a:ext>
              </a:extLst>
            </p:cNvPr>
            <p:cNvCxnSpPr>
              <a:cxnSpLocks/>
            </p:cNvCxnSpPr>
            <p:nvPr/>
          </p:nvCxnSpPr>
          <p:spPr>
            <a:xfrm>
              <a:off x="1870075" y="3424802"/>
              <a:ext cx="2069627" cy="0"/>
            </a:xfrm>
            <a:prstGeom prst="line">
              <a:avLst/>
            </a:prstGeom>
            <a:ln w="19050"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BE73E0E-606A-4389-B5A7-1A3316C02CB8}"/>
              </a:ext>
            </a:extLst>
          </p:cNvPr>
          <p:cNvGrpSpPr/>
          <p:nvPr/>
        </p:nvGrpSpPr>
        <p:grpSpPr>
          <a:xfrm>
            <a:off x="7328448" y="3321864"/>
            <a:ext cx="2377440" cy="2377440"/>
            <a:chOff x="1711195" y="2822179"/>
            <a:chExt cx="2377440" cy="237744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8775F1D-55E8-44DF-A284-57D3F0D860D3}"/>
                </a:ext>
              </a:extLst>
            </p:cNvPr>
            <p:cNvGrpSpPr/>
            <p:nvPr/>
          </p:nvGrpSpPr>
          <p:grpSpPr>
            <a:xfrm>
              <a:off x="1711195" y="2822179"/>
              <a:ext cx="2377440" cy="2377440"/>
              <a:chOff x="1371600" y="2276270"/>
              <a:chExt cx="2377440" cy="237744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657285EB-3142-45F1-8740-C2DC5BC444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1600" y="2276270"/>
                <a:ext cx="2377440" cy="2377440"/>
              </a:xfrm>
              <a:prstGeom prst="ellipse">
                <a:avLst/>
              </a:prstGeom>
              <a:solidFill>
                <a:srgbClr val="F0F2F6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: Top Corners One Rounded and One Snipped 106">
                <a:extLst>
                  <a:ext uri="{FF2B5EF4-FFF2-40B4-BE49-F238E27FC236}">
                    <a16:creationId xmlns:a16="http://schemas.microsoft.com/office/drawing/2014/main" id="{E2A55548-FBE2-426D-A146-6DF28798E60D}"/>
                  </a:ext>
                </a:extLst>
              </p:cNvPr>
              <p:cNvSpPr/>
              <p:nvPr/>
            </p:nvSpPr>
            <p:spPr>
              <a:xfrm>
                <a:off x="1745507" y="2955253"/>
                <a:ext cx="787968" cy="320195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folder</a:t>
                </a:r>
              </a:p>
            </p:txBody>
          </p:sp>
          <p:sp>
            <p:nvSpPr>
              <p:cNvPr id="108" name="Rectangle: Top Corners One Rounded and One Snipped 107">
                <a:extLst>
                  <a:ext uri="{FF2B5EF4-FFF2-40B4-BE49-F238E27FC236}">
                    <a16:creationId xmlns:a16="http://schemas.microsoft.com/office/drawing/2014/main" id="{3CE7D924-AE43-49C8-BC1C-4483961B2740}"/>
                  </a:ext>
                </a:extLst>
              </p:cNvPr>
              <p:cNvSpPr/>
              <p:nvPr/>
            </p:nvSpPr>
            <p:spPr>
              <a:xfrm>
                <a:off x="2245350" y="3383796"/>
                <a:ext cx="787968" cy="320195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folder</a:t>
                </a:r>
              </a:p>
            </p:txBody>
          </p:sp>
          <p:sp>
            <p:nvSpPr>
              <p:cNvPr id="109" name="Flowchart: Document 108">
                <a:extLst>
                  <a:ext uri="{FF2B5EF4-FFF2-40B4-BE49-F238E27FC236}">
                    <a16:creationId xmlns:a16="http://schemas.microsoft.com/office/drawing/2014/main" id="{4C8D44BC-9D32-44C0-BDDA-27E3ABCE897E}"/>
                  </a:ext>
                </a:extLst>
              </p:cNvPr>
              <p:cNvSpPr/>
              <p:nvPr/>
            </p:nvSpPr>
            <p:spPr>
              <a:xfrm>
                <a:off x="2399550" y="3781956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sp>
            <p:nvSpPr>
              <p:cNvPr id="110" name="Flowchart: Document 109">
                <a:extLst>
                  <a:ext uri="{FF2B5EF4-FFF2-40B4-BE49-F238E27FC236}">
                    <a16:creationId xmlns:a16="http://schemas.microsoft.com/office/drawing/2014/main" id="{A9716514-F9E8-4E0B-A2A0-6ED52A402D5A}"/>
                  </a:ext>
                </a:extLst>
              </p:cNvPr>
              <p:cNvSpPr/>
              <p:nvPr/>
            </p:nvSpPr>
            <p:spPr>
              <a:xfrm>
                <a:off x="2437999" y="3987486"/>
                <a:ext cx="556860" cy="411060"/>
              </a:xfrm>
              <a:prstGeom prst="flowChart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sp>
            <p:nvSpPr>
              <p:cNvPr id="111" name="Flowchart: Document 110">
                <a:extLst>
                  <a:ext uri="{FF2B5EF4-FFF2-40B4-BE49-F238E27FC236}">
                    <a16:creationId xmlns:a16="http://schemas.microsoft.com/office/drawing/2014/main" id="{14467E63-8F03-45C9-A04F-6D90CF98E145}"/>
                  </a:ext>
                </a:extLst>
              </p:cNvPr>
              <p:cNvSpPr/>
              <p:nvPr/>
            </p:nvSpPr>
            <p:spPr>
              <a:xfrm>
                <a:off x="2476449" y="4179734"/>
                <a:ext cx="556860" cy="411060"/>
              </a:xfrm>
              <a:prstGeom prst="flowChartDocumen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file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2077C35-DEA6-4CF6-A269-1C49DC42A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9491" y="3283141"/>
                <a:ext cx="0" cy="11021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266C647-AE0D-42C2-A6FE-2C36B3E50B03}"/>
                  </a:ext>
                </a:extLst>
              </p:cNvPr>
              <p:cNvCxnSpPr>
                <a:cxnSpLocks/>
                <a:endCxn id="108" idx="2"/>
              </p:cNvCxnSpPr>
              <p:nvPr/>
            </p:nvCxnSpPr>
            <p:spPr>
              <a:xfrm>
                <a:off x="2139491" y="3543894"/>
                <a:ext cx="1058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FD8F4BA-0003-446E-AA37-2B5A66F57F11}"/>
                  </a:ext>
                </a:extLst>
              </p:cNvPr>
              <p:cNvCxnSpPr>
                <a:cxnSpLocks/>
                <a:endCxn id="111" idx="1"/>
              </p:cNvCxnSpPr>
              <p:nvPr/>
            </p:nvCxnSpPr>
            <p:spPr>
              <a:xfrm>
                <a:off x="2139491" y="4385264"/>
                <a:ext cx="3369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D23A47D-EB26-41F5-A827-814693AB9D9C}"/>
                  </a:ext>
                </a:extLst>
              </p:cNvPr>
              <p:cNvCxnSpPr>
                <a:cxnSpLocks/>
                <a:endCxn id="110" idx="1"/>
              </p:cNvCxnSpPr>
              <p:nvPr/>
            </p:nvCxnSpPr>
            <p:spPr>
              <a:xfrm>
                <a:off x="2139491" y="4193016"/>
                <a:ext cx="298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C87CF55-65CC-47D4-9D2F-7F9275FCDC43}"/>
                  </a:ext>
                </a:extLst>
              </p:cNvPr>
              <p:cNvCxnSpPr>
                <a:cxnSpLocks/>
                <a:endCxn id="109" idx="1"/>
              </p:cNvCxnSpPr>
              <p:nvPr/>
            </p:nvCxnSpPr>
            <p:spPr>
              <a:xfrm>
                <a:off x="2139491" y="3987486"/>
                <a:ext cx="2600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04BF812-2DF1-4AEB-80E9-397148F0B0FC}"/>
                </a:ext>
              </a:extLst>
            </p:cNvPr>
            <p:cNvSpPr txBox="1"/>
            <p:nvPr/>
          </p:nvSpPr>
          <p:spPr>
            <a:xfrm>
              <a:off x="2334303" y="2840027"/>
              <a:ext cx="1131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d0a7bc1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6B14F42-EF1B-4344-A130-F3A3A859907F}"/>
                </a:ext>
              </a:extLst>
            </p:cNvPr>
            <p:cNvCxnSpPr>
              <a:cxnSpLocks/>
            </p:cNvCxnSpPr>
            <p:nvPr/>
          </p:nvCxnSpPr>
          <p:spPr>
            <a:xfrm>
              <a:off x="1870075" y="3424802"/>
              <a:ext cx="2069627" cy="0"/>
            </a:xfrm>
            <a:prstGeom prst="line">
              <a:avLst/>
            </a:prstGeom>
            <a:ln w="19050"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5397B7C-CF7D-4417-A440-17D91DE2CD7E}"/>
              </a:ext>
            </a:extLst>
          </p:cNvPr>
          <p:cNvCxnSpPr>
            <a:cxnSpLocks/>
            <a:stCxn id="69" idx="6"/>
            <a:endCxn id="91" idx="2"/>
          </p:cNvCxnSpPr>
          <p:nvPr/>
        </p:nvCxnSpPr>
        <p:spPr>
          <a:xfrm>
            <a:off x="3215640" y="4514037"/>
            <a:ext cx="867684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0ED24C1-5FD1-485A-96DB-A5FA690661CD}"/>
              </a:ext>
            </a:extLst>
          </p:cNvPr>
          <p:cNvCxnSpPr>
            <a:cxnSpLocks/>
            <a:stCxn id="91" idx="6"/>
            <a:endCxn id="106" idx="2"/>
          </p:cNvCxnSpPr>
          <p:nvPr/>
        </p:nvCxnSpPr>
        <p:spPr>
          <a:xfrm flipV="1">
            <a:off x="6460764" y="4510584"/>
            <a:ext cx="867684" cy="3453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02F1A12-6101-442A-9FDD-B25673E6FE88}"/>
              </a:ext>
            </a:extLst>
          </p:cNvPr>
          <p:cNvSpPr/>
          <p:nvPr/>
        </p:nvSpPr>
        <p:spPr>
          <a:xfrm>
            <a:off x="1461308" y="1601843"/>
            <a:ext cx="5640670" cy="789768"/>
          </a:xfrm>
          <a:prstGeom prst="roundRect">
            <a:avLst>
              <a:gd name="adj" fmla="val 16522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Usually, a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remote repository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is stored on GitHub, and a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local repository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is stored on your computer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9" grpId="0" animBg="1"/>
      <p:bldP spid="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330A-7411-4EB0-8D34-A337DB54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25" y="365125"/>
            <a:ext cx="5812343" cy="102261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What is a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branch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”?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6587FA-E06D-406D-A1E8-98A473049C36}"/>
              </a:ext>
            </a:extLst>
          </p:cNvPr>
          <p:cNvSpPr/>
          <p:nvPr/>
        </p:nvSpPr>
        <p:spPr>
          <a:xfrm rot="177375">
            <a:off x="7182528" y="481307"/>
            <a:ext cx="4531440" cy="1006618"/>
          </a:xfrm>
          <a:prstGeom prst="roundRect">
            <a:avLst>
              <a:gd name="adj" fmla="val 16500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Branch (noun)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– A movable label that points to a particular commit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E7FF88-AE98-4F50-8712-985BEAC2E285}"/>
              </a:ext>
            </a:extLst>
          </p:cNvPr>
          <p:cNvGrpSpPr/>
          <p:nvPr/>
        </p:nvGrpSpPr>
        <p:grpSpPr>
          <a:xfrm>
            <a:off x="3654776" y="3783352"/>
            <a:ext cx="1094213" cy="897673"/>
            <a:chOff x="740833" y="3827962"/>
            <a:chExt cx="1094213" cy="8976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9316D0F-A0BD-405F-A4BE-E4F8F49C5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9B998B-8E3F-4DA2-9883-1DE38096A37F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d0a7bc1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7C8649-2BCA-43A6-B199-3BBF2A398F86}"/>
              </a:ext>
            </a:extLst>
          </p:cNvPr>
          <p:cNvGrpSpPr/>
          <p:nvPr/>
        </p:nvGrpSpPr>
        <p:grpSpPr>
          <a:xfrm>
            <a:off x="2159093" y="3783353"/>
            <a:ext cx="1094213" cy="897673"/>
            <a:chOff x="740833" y="3827962"/>
            <a:chExt cx="1094213" cy="89767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957D0E-7919-487D-BEDF-25C8D23DA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8E0CFC-3BF4-4079-AEC0-CFD1F38AE25B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ac901f8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DA7C1D-3474-41F2-B779-82CC83FB8219}"/>
              </a:ext>
            </a:extLst>
          </p:cNvPr>
          <p:cNvGrpSpPr/>
          <p:nvPr/>
        </p:nvGrpSpPr>
        <p:grpSpPr>
          <a:xfrm>
            <a:off x="661602" y="3783352"/>
            <a:ext cx="1094213" cy="897673"/>
            <a:chOff x="740833" y="3827962"/>
            <a:chExt cx="1094213" cy="89767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A1675D-6F7E-4120-8F3F-0FEEC34EB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946C2A-CB41-430C-8C58-D4E7A1739DBB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f22c9a3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23A959-F97D-448F-96F7-ABC56A34017F}"/>
              </a:ext>
            </a:extLst>
          </p:cNvPr>
          <p:cNvCxnSpPr>
            <a:cxnSpLocks/>
          </p:cNvCxnSpPr>
          <p:nvPr/>
        </p:nvCxnSpPr>
        <p:spPr>
          <a:xfrm>
            <a:off x="1656641" y="4227025"/>
            <a:ext cx="59981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96E0C86-3EFA-4659-97CD-B6A8177A7229}"/>
              </a:ext>
            </a:extLst>
          </p:cNvPr>
          <p:cNvCxnSpPr>
            <a:cxnSpLocks/>
          </p:cNvCxnSpPr>
          <p:nvPr/>
        </p:nvCxnSpPr>
        <p:spPr>
          <a:xfrm>
            <a:off x="3154132" y="4227025"/>
            <a:ext cx="59981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7605F9-A089-4CE0-B33F-606DB2D0FC89}"/>
              </a:ext>
            </a:extLst>
          </p:cNvPr>
          <p:cNvGrpSpPr/>
          <p:nvPr/>
        </p:nvGrpSpPr>
        <p:grpSpPr>
          <a:xfrm>
            <a:off x="616582" y="2811795"/>
            <a:ext cx="1182444" cy="952765"/>
            <a:chOff x="4393166" y="2844225"/>
            <a:chExt cx="1182444" cy="95276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40E556B-77BD-4B5D-BE2B-F179E9609CC1}"/>
                </a:ext>
              </a:extLst>
            </p:cNvPr>
            <p:cNvSpPr/>
            <p:nvPr/>
          </p:nvSpPr>
          <p:spPr>
            <a:xfrm>
              <a:off x="4393166" y="2844225"/>
              <a:ext cx="1182444" cy="5847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</a:rPr>
                <a:t>main</a:t>
              </a:r>
            </a:p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branch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9361A84-59D4-46B7-B230-8564B56D1F80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>
              <a:off x="4984388" y="3429000"/>
              <a:ext cx="0" cy="36799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FA1F3D3-36C8-4EE3-9F9D-209959723B50}"/>
              </a:ext>
            </a:extLst>
          </p:cNvPr>
          <p:cNvSpPr txBox="1"/>
          <p:nvPr/>
        </p:nvSpPr>
        <p:spPr>
          <a:xfrm>
            <a:off x="6729301" y="2072823"/>
            <a:ext cx="4309487" cy="887461"/>
          </a:xfrm>
          <a:prstGeom prst="roundRect">
            <a:avLst>
              <a:gd name="adj" fmla="val 18312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Every time a new commit is made,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current branch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is moved forward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FB52377-597E-4370-8974-36D4000928DD}"/>
              </a:ext>
            </a:extLst>
          </p:cNvPr>
          <p:cNvSpPr/>
          <p:nvPr/>
        </p:nvSpPr>
        <p:spPr>
          <a:xfrm>
            <a:off x="5919907" y="3428998"/>
            <a:ext cx="4015634" cy="1631619"/>
          </a:xfrm>
          <a:prstGeom prst="roundRect">
            <a:avLst>
              <a:gd name="adj" fmla="val 16522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New branches can be created, and multiple branches may even point 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to the same commit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2AE939-31EC-4D27-865A-BC331D88CD74}"/>
              </a:ext>
            </a:extLst>
          </p:cNvPr>
          <p:cNvGrpSpPr/>
          <p:nvPr/>
        </p:nvGrpSpPr>
        <p:grpSpPr>
          <a:xfrm>
            <a:off x="3605577" y="4705808"/>
            <a:ext cx="1182444" cy="939584"/>
            <a:chOff x="4393166" y="2489416"/>
            <a:chExt cx="1182444" cy="93958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FABB77C-6D07-43CB-A217-DBD6619F99E5}"/>
                </a:ext>
              </a:extLst>
            </p:cNvPr>
            <p:cNvSpPr/>
            <p:nvPr/>
          </p:nvSpPr>
          <p:spPr>
            <a:xfrm>
              <a:off x="4393166" y="2844225"/>
              <a:ext cx="1182444" cy="5847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</a:rPr>
                <a:t>dev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branch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AAC568C-01BF-476E-A066-EDCF69EEBAA7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4984388" y="2489416"/>
              <a:ext cx="0" cy="354809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110A81-F245-46B1-86D3-931CFFE9CD2C}"/>
              </a:ext>
            </a:extLst>
          </p:cNvPr>
          <p:cNvCxnSpPr>
            <a:cxnSpLocks/>
          </p:cNvCxnSpPr>
          <p:nvPr/>
        </p:nvCxnSpPr>
        <p:spPr>
          <a:xfrm flipH="1">
            <a:off x="4939645" y="4227025"/>
            <a:ext cx="980262" cy="750328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FB33277-5E3F-4488-803A-65C452EBF339}"/>
              </a:ext>
            </a:extLst>
          </p:cNvPr>
          <p:cNvSpPr/>
          <p:nvPr/>
        </p:nvSpPr>
        <p:spPr>
          <a:xfrm>
            <a:off x="6650258" y="4508926"/>
            <a:ext cx="2630300" cy="458428"/>
          </a:xfrm>
          <a:prstGeom prst="roundRect">
            <a:avLst>
              <a:gd name="adj" fmla="val 17623"/>
            </a:avLst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branch dev</a:t>
            </a:r>
          </a:p>
        </p:txBody>
      </p:sp>
    </p:spTree>
    <p:extLst>
      <p:ext uri="{BB962C8B-B14F-4D97-AF65-F5344CB8AC3E}">
        <p14:creationId xmlns:p14="http://schemas.microsoft.com/office/powerpoint/2010/main" val="41703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85185E-6 L 0.03307 -0.04051 C 0.03984 -0.04954 0.05026 -0.0544 0.06107 -0.0544 C 0.07344 -0.0544 0.08333 -0.04954 0.0901 -0.04051 L 0.12331 1.85185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31 1.85185E-6 L 0.15599 -0.04537 C 0.16263 -0.05533 0.17292 -0.06065 0.18359 -0.06065 C 0.19583 -0.06065 0.2056 -0.05533 0.21237 -0.04537 L 0.24518 1.85185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  <p:bldP spid="22" grpId="0" animBg="1"/>
      <p:bldP spid="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330A-7411-4EB0-8D34-A337DB54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33" y="461944"/>
            <a:ext cx="5844616" cy="88276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“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Checkout</a:t>
            </a:r>
            <a:r>
              <a:rPr lang="en-US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”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operation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6587FA-E06D-406D-A1E8-98A473049C36}"/>
              </a:ext>
            </a:extLst>
          </p:cNvPr>
          <p:cNvSpPr/>
          <p:nvPr/>
        </p:nvSpPr>
        <p:spPr>
          <a:xfrm rot="177375">
            <a:off x="7182528" y="481307"/>
            <a:ext cx="4531440" cy="1006618"/>
          </a:xfrm>
          <a:prstGeom prst="roundRect">
            <a:avLst>
              <a:gd name="adj" fmla="val 16500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Checkout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a commit or branch to reset your working folder there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E7FF88-AE98-4F50-8712-985BEAC2E285}"/>
              </a:ext>
            </a:extLst>
          </p:cNvPr>
          <p:cNvGrpSpPr/>
          <p:nvPr/>
        </p:nvGrpSpPr>
        <p:grpSpPr>
          <a:xfrm>
            <a:off x="3654776" y="3783352"/>
            <a:ext cx="1094213" cy="897673"/>
            <a:chOff x="740833" y="3827962"/>
            <a:chExt cx="1094213" cy="8976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9316D0F-A0BD-405F-A4BE-E4F8F49C5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9B998B-8E3F-4DA2-9883-1DE38096A37F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d0a7bc1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7C8649-2BCA-43A6-B199-3BBF2A398F86}"/>
              </a:ext>
            </a:extLst>
          </p:cNvPr>
          <p:cNvGrpSpPr/>
          <p:nvPr/>
        </p:nvGrpSpPr>
        <p:grpSpPr>
          <a:xfrm>
            <a:off x="2159093" y="3783353"/>
            <a:ext cx="1094213" cy="897673"/>
            <a:chOff x="740833" y="3827962"/>
            <a:chExt cx="1094213" cy="89767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957D0E-7919-487D-BEDF-25C8D23DA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8E0CFC-3BF4-4079-AEC0-CFD1F38AE25B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ac901f8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DA7C1D-3474-41F2-B779-82CC83FB8219}"/>
              </a:ext>
            </a:extLst>
          </p:cNvPr>
          <p:cNvGrpSpPr/>
          <p:nvPr/>
        </p:nvGrpSpPr>
        <p:grpSpPr>
          <a:xfrm>
            <a:off x="661602" y="3783352"/>
            <a:ext cx="1094213" cy="897673"/>
            <a:chOff x="740833" y="3827962"/>
            <a:chExt cx="1094213" cy="89767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A1675D-6F7E-4120-8F3F-0FEEC34EB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946C2A-CB41-430C-8C58-D4E7A1739DBB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f22c9a3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23A959-F97D-448F-96F7-ABC56A34017F}"/>
              </a:ext>
            </a:extLst>
          </p:cNvPr>
          <p:cNvCxnSpPr>
            <a:cxnSpLocks/>
          </p:cNvCxnSpPr>
          <p:nvPr/>
        </p:nvCxnSpPr>
        <p:spPr>
          <a:xfrm>
            <a:off x="1656641" y="4227025"/>
            <a:ext cx="59981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96E0C86-3EFA-4659-97CD-B6A8177A7229}"/>
              </a:ext>
            </a:extLst>
          </p:cNvPr>
          <p:cNvCxnSpPr>
            <a:cxnSpLocks/>
          </p:cNvCxnSpPr>
          <p:nvPr/>
        </p:nvCxnSpPr>
        <p:spPr>
          <a:xfrm>
            <a:off x="3154132" y="4227025"/>
            <a:ext cx="59981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7605F9-A089-4CE0-B33F-606DB2D0FC89}"/>
              </a:ext>
            </a:extLst>
          </p:cNvPr>
          <p:cNvGrpSpPr/>
          <p:nvPr/>
        </p:nvGrpSpPr>
        <p:grpSpPr>
          <a:xfrm>
            <a:off x="3602978" y="2811795"/>
            <a:ext cx="1182444" cy="952765"/>
            <a:chOff x="4393166" y="2844225"/>
            <a:chExt cx="1182444" cy="95276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40E556B-77BD-4B5D-BE2B-F179E9609CC1}"/>
                </a:ext>
              </a:extLst>
            </p:cNvPr>
            <p:cNvSpPr/>
            <p:nvPr/>
          </p:nvSpPr>
          <p:spPr>
            <a:xfrm>
              <a:off x="4393166" y="2844225"/>
              <a:ext cx="1182444" cy="5847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</a:rPr>
                <a:t>main</a:t>
              </a:r>
            </a:p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branch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9361A84-59D4-46B7-B230-8564B56D1F80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>
              <a:off x="4984388" y="3429000"/>
              <a:ext cx="0" cy="36799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2AE939-31EC-4D27-865A-BC331D88CD74}"/>
              </a:ext>
            </a:extLst>
          </p:cNvPr>
          <p:cNvGrpSpPr/>
          <p:nvPr/>
        </p:nvGrpSpPr>
        <p:grpSpPr>
          <a:xfrm>
            <a:off x="3605577" y="4705808"/>
            <a:ext cx="1182444" cy="939584"/>
            <a:chOff x="4393166" y="2489416"/>
            <a:chExt cx="1182444" cy="93958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FABB77C-6D07-43CB-A217-DBD6619F99E5}"/>
                </a:ext>
              </a:extLst>
            </p:cNvPr>
            <p:cNvSpPr/>
            <p:nvPr/>
          </p:nvSpPr>
          <p:spPr>
            <a:xfrm>
              <a:off x="4393166" y="2844225"/>
              <a:ext cx="1182444" cy="5847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</a:rPr>
                <a:t>dev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branch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AAC568C-01BF-476E-A066-EDCF69EEBAA7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4984388" y="2489416"/>
              <a:ext cx="0" cy="354809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FEF29BF-9065-4632-9A06-FBF98BCCF31B}"/>
              </a:ext>
            </a:extLst>
          </p:cNvPr>
          <p:cNvSpPr/>
          <p:nvPr/>
        </p:nvSpPr>
        <p:spPr>
          <a:xfrm>
            <a:off x="7742985" y="1745532"/>
            <a:ext cx="3410517" cy="1325563"/>
          </a:xfrm>
          <a:prstGeom prst="roundRect">
            <a:avLst>
              <a:gd name="adj" fmla="val 9135"/>
            </a:avLst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checkout dev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checkout ac901f8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checkout main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23069F-3017-4747-BE21-F6695DA6C531}"/>
              </a:ext>
            </a:extLst>
          </p:cNvPr>
          <p:cNvSpPr txBox="1"/>
          <p:nvPr/>
        </p:nvSpPr>
        <p:spPr>
          <a:xfrm rot="21373956">
            <a:off x="7647271" y="3352138"/>
            <a:ext cx="3601943" cy="897673"/>
          </a:xfrm>
          <a:prstGeom prst="roundRect">
            <a:avLst>
              <a:gd name="adj" fmla="val 10873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Warning: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This operation will modify the files in your working folder!</a:t>
            </a:r>
          </a:p>
        </p:txBody>
      </p:sp>
    </p:spTree>
    <p:extLst>
      <p:ext uri="{BB962C8B-B14F-4D97-AF65-F5344CB8AC3E}">
        <p14:creationId xmlns:p14="http://schemas.microsoft.com/office/powerpoint/2010/main" val="16630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4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330A-7411-4EB0-8D34-A337DB54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80" y="313579"/>
            <a:ext cx="6102180" cy="966466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Staging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and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 committing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6587FA-E06D-406D-A1E8-98A473049C36}"/>
              </a:ext>
            </a:extLst>
          </p:cNvPr>
          <p:cNvSpPr/>
          <p:nvPr/>
        </p:nvSpPr>
        <p:spPr>
          <a:xfrm rot="177375">
            <a:off x="7039992" y="477629"/>
            <a:ext cx="4674071" cy="1006618"/>
          </a:xfrm>
          <a:prstGeom prst="roundRect">
            <a:avLst>
              <a:gd name="adj" fmla="val 16500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After making changes to the code,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stage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them with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command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E7FF88-AE98-4F50-8712-985BEAC2E285}"/>
              </a:ext>
            </a:extLst>
          </p:cNvPr>
          <p:cNvGrpSpPr/>
          <p:nvPr/>
        </p:nvGrpSpPr>
        <p:grpSpPr>
          <a:xfrm>
            <a:off x="3654776" y="3783352"/>
            <a:ext cx="1094213" cy="897673"/>
            <a:chOff x="740833" y="3827962"/>
            <a:chExt cx="1094213" cy="8976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9316D0F-A0BD-405F-A4BE-E4F8F49C5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9B998B-8E3F-4DA2-9883-1DE38096A37F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d0a7bc1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7C8649-2BCA-43A6-B199-3BBF2A398F86}"/>
              </a:ext>
            </a:extLst>
          </p:cNvPr>
          <p:cNvGrpSpPr/>
          <p:nvPr/>
        </p:nvGrpSpPr>
        <p:grpSpPr>
          <a:xfrm>
            <a:off x="2159093" y="3783353"/>
            <a:ext cx="1094213" cy="897673"/>
            <a:chOff x="740833" y="3827962"/>
            <a:chExt cx="1094213" cy="89767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957D0E-7919-487D-BEDF-25C8D23DA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8E0CFC-3BF4-4079-AEC0-CFD1F38AE25B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ac901f8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DA7C1D-3474-41F2-B779-82CC83FB8219}"/>
              </a:ext>
            </a:extLst>
          </p:cNvPr>
          <p:cNvGrpSpPr/>
          <p:nvPr/>
        </p:nvGrpSpPr>
        <p:grpSpPr>
          <a:xfrm>
            <a:off x="661602" y="3783352"/>
            <a:ext cx="1094213" cy="897673"/>
            <a:chOff x="740833" y="3827962"/>
            <a:chExt cx="1094213" cy="89767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A1675D-6F7E-4120-8F3F-0FEEC34EB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946C2A-CB41-430C-8C58-D4E7A1739DBB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f22c9a3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23A959-F97D-448F-96F7-ABC56A34017F}"/>
              </a:ext>
            </a:extLst>
          </p:cNvPr>
          <p:cNvCxnSpPr>
            <a:cxnSpLocks/>
          </p:cNvCxnSpPr>
          <p:nvPr/>
        </p:nvCxnSpPr>
        <p:spPr>
          <a:xfrm>
            <a:off x="1656641" y="4227025"/>
            <a:ext cx="59981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96E0C86-3EFA-4659-97CD-B6A8177A7229}"/>
              </a:ext>
            </a:extLst>
          </p:cNvPr>
          <p:cNvCxnSpPr>
            <a:cxnSpLocks/>
          </p:cNvCxnSpPr>
          <p:nvPr/>
        </p:nvCxnSpPr>
        <p:spPr>
          <a:xfrm>
            <a:off x="3154132" y="4227025"/>
            <a:ext cx="59981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7605F9-A089-4CE0-B33F-606DB2D0FC89}"/>
              </a:ext>
            </a:extLst>
          </p:cNvPr>
          <p:cNvGrpSpPr/>
          <p:nvPr/>
        </p:nvGrpSpPr>
        <p:grpSpPr>
          <a:xfrm>
            <a:off x="3602978" y="2811795"/>
            <a:ext cx="1182444" cy="952765"/>
            <a:chOff x="4393166" y="2844225"/>
            <a:chExt cx="1182444" cy="95276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40E556B-77BD-4B5D-BE2B-F179E9609CC1}"/>
                </a:ext>
              </a:extLst>
            </p:cNvPr>
            <p:cNvSpPr/>
            <p:nvPr/>
          </p:nvSpPr>
          <p:spPr>
            <a:xfrm>
              <a:off x="4393166" y="2844225"/>
              <a:ext cx="1182444" cy="5847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</a:rPr>
                <a:t>main</a:t>
              </a:r>
            </a:p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branch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9361A84-59D4-46B7-B230-8564B56D1F80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>
              <a:off x="4984388" y="3429000"/>
              <a:ext cx="0" cy="36799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2AE939-31EC-4D27-865A-BC331D88CD74}"/>
              </a:ext>
            </a:extLst>
          </p:cNvPr>
          <p:cNvGrpSpPr/>
          <p:nvPr/>
        </p:nvGrpSpPr>
        <p:grpSpPr>
          <a:xfrm>
            <a:off x="3605577" y="4705808"/>
            <a:ext cx="1182444" cy="939584"/>
            <a:chOff x="4393166" y="2489416"/>
            <a:chExt cx="1182444" cy="93958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FABB77C-6D07-43CB-A217-DBD6619F99E5}"/>
                </a:ext>
              </a:extLst>
            </p:cNvPr>
            <p:cNvSpPr/>
            <p:nvPr/>
          </p:nvSpPr>
          <p:spPr>
            <a:xfrm>
              <a:off x="4393166" y="2844225"/>
              <a:ext cx="1182444" cy="5847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</a:rPr>
                <a:t>dev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branch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AAC568C-01BF-476E-A066-EDCF69EEBAA7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4984388" y="2489416"/>
              <a:ext cx="0" cy="354809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FEF29BF-9065-4632-9A06-FBF98BCCF31B}"/>
              </a:ext>
            </a:extLst>
          </p:cNvPr>
          <p:cNvSpPr/>
          <p:nvPr/>
        </p:nvSpPr>
        <p:spPr>
          <a:xfrm>
            <a:off x="7009685" y="1713102"/>
            <a:ext cx="4644426" cy="1683468"/>
          </a:xfrm>
          <a:prstGeom prst="roundRect">
            <a:avLst>
              <a:gd name="adj" fmla="val 9135"/>
            </a:avLst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checkout dev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(now make changes to code)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add "file1.txt" "file2.txt"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add 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commit –m "Commit message"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F143A64-7688-46AF-8708-39866CA48AB9}"/>
              </a:ext>
            </a:extLst>
          </p:cNvPr>
          <p:cNvSpPr/>
          <p:nvPr/>
        </p:nvSpPr>
        <p:spPr>
          <a:xfrm>
            <a:off x="7017144" y="3580565"/>
            <a:ext cx="4636967" cy="954273"/>
          </a:xfrm>
          <a:prstGeom prst="roundRect">
            <a:avLst>
              <a:gd name="adj" fmla="val 16500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Then, make a new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commit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that incorporates the staged changes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7E5D6F-3E2B-4AFE-9CBE-4D1802DAF45D}"/>
              </a:ext>
            </a:extLst>
          </p:cNvPr>
          <p:cNvGrpSpPr/>
          <p:nvPr/>
        </p:nvGrpSpPr>
        <p:grpSpPr>
          <a:xfrm>
            <a:off x="2764715" y="1719269"/>
            <a:ext cx="4336475" cy="1092526"/>
            <a:chOff x="2793899" y="1719269"/>
            <a:chExt cx="4336475" cy="109252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B4E0AFC-0736-4066-A37E-9909FAC5AAE9}"/>
                </a:ext>
              </a:extLst>
            </p:cNvPr>
            <p:cNvGrpSpPr/>
            <p:nvPr/>
          </p:nvGrpSpPr>
          <p:grpSpPr>
            <a:xfrm>
              <a:off x="2793899" y="1719269"/>
              <a:ext cx="4336475" cy="783193"/>
              <a:chOff x="2802905" y="3246058"/>
              <a:chExt cx="4336475" cy="783193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96CB9D9-31D7-4A80-9640-66CF9F9E547E}"/>
                  </a:ext>
                </a:extLst>
              </p:cNvPr>
              <p:cNvCxnSpPr>
                <a:cxnSpLocks/>
                <a:stCxn id="43" idx="3"/>
              </p:cNvCxnSpPr>
              <p:nvPr/>
            </p:nvCxnSpPr>
            <p:spPr>
              <a:xfrm>
                <a:off x="6511224" y="3637655"/>
                <a:ext cx="628156" cy="38914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6942243-2519-4AD9-80C7-1C44E4F4E7D0}"/>
                  </a:ext>
                </a:extLst>
              </p:cNvPr>
              <p:cNvSpPr txBox="1"/>
              <p:nvPr/>
            </p:nvSpPr>
            <p:spPr>
              <a:xfrm>
                <a:off x="2802905" y="3246058"/>
                <a:ext cx="3708319" cy="783193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000" i="1" dirty="0">
                    <a:solidFill>
                      <a:srgbClr val="C00000"/>
                    </a:solidFill>
                  </a:rPr>
                  <a:t>Stage modified files individually by name, or all at once with “.” 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F152B95-1881-4AE1-A8F6-1ECE1695483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6502218" y="2110866"/>
              <a:ext cx="628156" cy="7009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6DCB73F-2989-4BA3-8C9A-C33C6E6B0B68}"/>
              </a:ext>
            </a:extLst>
          </p:cNvPr>
          <p:cNvGrpSpPr/>
          <p:nvPr/>
        </p:nvGrpSpPr>
        <p:grpSpPr>
          <a:xfrm>
            <a:off x="5148645" y="3783352"/>
            <a:ext cx="1094213" cy="897673"/>
            <a:chOff x="740833" y="3827962"/>
            <a:chExt cx="1094213" cy="89767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6B6E2EB-D5A1-4711-89EA-702B261AB0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279775D-B6E9-4BA3-A258-B280A64AD13D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80ce97a</a:t>
              </a: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2EA5ECF-A8BA-4C96-AB96-55D0A9E6FB54}"/>
              </a:ext>
            </a:extLst>
          </p:cNvPr>
          <p:cNvCxnSpPr>
            <a:cxnSpLocks/>
          </p:cNvCxnSpPr>
          <p:nvPr/>
        </p:nvCxnSpPr>
        <p:spPr>
          <a:xfrm>
            <a:off x="4648001" y="4227025"/>
            <a:ext cx="59981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08DFF84-B7ED-41F8-84DB-D04DE25EE7C7}"/>
              </a:ext>
            </a:extLst>
          </p:cNvPr>
          <p:cNvGrpSpPr/>
          <p:nvPr/>
        </p:nvGrpSpPr>
        <p:grpSpPr>
          <a:xfrm>
            <a:off x="928918" y="5462923"/>
            <a:ext cx="4064341" cy="1094244"/>
            <a:chOff x="2878456" y="3246058"/>
            <a:chExt cx="4064341" cy="1094244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94EF358-BCFC-4576-9F12-26D9AE65C90B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 flipV="1">
              <a:off x="5718932" y="3316060"/>
              <a:ext cx="1223865" cy="4771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1B3A2D1-DDC6-4539-8170-6E3A3AF52782}"/>
                </a:ext>
              </a:extLst>
            </p:cNvPr>
            <p:cNvSpPr txBox="1"/>
            <p:nvPr/>
          </p:nvSpPr>
          <p:spPr>
            <a:xfrm>
              <a:off x="2878456" y="3246058"/>
              <a:ext cx="2840476" cy="1094244"/>
            </a:xfrm>
            <a:prstGeom prst="roundRect">
              <a:avLst>
                <a:gd name="adj" fmla="val 12643"/>
              </a:avLst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000" i="1" dirty="0">
                  <a:solidFill>
                    <a:srgbClr val="C00000"/>
                  </a:solidFill>
                </a:rPr>
                <a:t>Since the dev branch is active, it moves forward to track the new commit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8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0332 0.04005 C 0.04024 0.04907 0.05065 0.05393 0.06159 0.05393 C 0.07396 0.05393 0.08385 0.04907 0.09089 0.04005 L 0.12422 3.7037E-7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3F6F-E5A1-41D7-923E-680CDE4D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65786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Branching</a:t>
            </a:r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 and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merging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E7221-E61C-41A7-8AB4-4239376C5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Git operations</a:t>
            </a:r>
          </a:p>
        </p:txBody>
      </p:sp>
    </p:spTree>
    <p:extLst>
      <p:ext uri="{BB962C8B-B14F-4D97-AF65-F5344CB8AC3E}">
        <p14:creationId xmlns:p14="http://schemas.microsoft.com/office/powerpoint/2010/main" val="78760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E470-C25E-444C-B883-F527B5F4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2480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Compiling and executing Java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CBB39-93B6-4E3F-911A-BC5508E0A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143"/>
            <a:ext cx="10515600" cy="805543"/>
          </a:xfrm>
        </p:spPr>
        <p:txBody>
          <a:bodyPr/>
          <a:lstStyle/>
          <a:p>
            <a:r>
              <a:rPr lang="en-US" i="1" dirty="0">
                <a:latin typeface="Bahnschrift SemiBold" panose="020B0502040204020203" pitchFamily="34" charset="0"/>
              </a:rPr>
              <a:t>How to </a:t>
            </a:r>
            <a:r>
              <a:rPr lang="en-US" b="1" i="1" u="sng" dirty="0">
                <a:latin typeface="Bahnschrift SemiBold" panose="020B0502040204020203" pitchFamily="34" charset="0"/>
              </a:rPr>
              <a:t>use</a:t>
            </a:r>
            <a:r>
              <a:rPr lang="en-US" i="1" dirty="0">
                <a:latin typeface="Bahnschrift SemiBold" panose="020B0502040204020203" pitchFamily="34" charset="0"/>
              </a:rPr>
              <a:t> the Java code you write</a:t>
            </a:r>
          </a:p>
        </p:txBody>
      </p:sp>
    </p:spTree>
    <p:extLst>
      <p:ext uri="{BB962C8B-B14F-4D97-AF65-F5344CB8AC3E}">
        <p14:creationId xmlns:p14="http://schemas.microsoft.com/office/powerpoint/2010/main" val="2846711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E422-7ED4-4F6B-B219-E2D70D9B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0" y="365126"/>
            <a:ext cx="4768918" cy="95570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Branching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70D97D-3EA1-4CF6-ADF0-1769296FA500}"/>
              </a:ext>
            </a:extLst>
          </p:cNvPr>
          <p:cNvGrpSpPr/>
          <p:nvPr/>
        </p:nvGrpSpPr>
        <p:grpSpPr>
          <a:xfrm>
            <a:off x="2333883" y="4078860"/>
            <a:ext cx="1094213" cy="897673"/>
            <a:chOff x="740833" y="3827962"/>
            <a:chExt cx="1094213" cy="89767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D459BB5-4096-4DF6-BED6-0CE22D513A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EA49D8-3178-4CF4-A4A9-82C08D1A7FF6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d0a7bc1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6438E6-6DDE-4B25-A8E0-EC448930A8CA}"/>
              </a:ext>
            </a:extLst>
          </p:cNvPr>
          <p:cNvGrpSpPr/>
          <p:nvPr/>
        </p:nvGrpSpPr>
        <p:grpSpPr>
          <a:xfrm>
            <a:off x="838200" y="4078861"/>
            <a:ext cx="1094213" cy="897673"/>
            <a:chOff x="740833" y="3827962"/>
            <a:chExt cx="1094213" cy="89767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E2077B-9BB2-4929-B242-7E5FD0F7A2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7AAF9C-C879-45B5-A11E-763127BA86CC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ac901f8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3B11BD-7174-4720-A00B-E93DCF39779E}"/>
              </a:ext>
            </a:extLst>
          </p:cNvPr>
          <p:cNvCxnSpPr>
            <a:cxnSpLocks/>
          </p:cNvCxnSpPr>
          <p:nvPr/>
        </p:nvCxnSpPr>
        <p:spPr>
          <a:xfrm>
            <a:off x="1833239" y="4522533"/>
            <a:ext cx="59981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CC3954-7E27-449E-815E-23C224DECE40}"/>
              </a:ext>
            </a:extLst>
          </p:cNvPr>
          <p:cNvGrpSpPr/>
          <p:nvPr/>
        </p:nvGrpSpPr>
        <p:grpSpPr>
          <a:xfrm>
            <a:off x="3792473" y="5001316"/>
            <a:ext cx="1182444" cy="939584"/>
            <a:chOff x="4393166" y="2489416"/>
            <a:chExt cx="1182444" cy="93958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D9E7027-05F7-4503-B089-A7F9C7C7026D}"/>
                </a:ext>
              </a:extLst>
            </p:cNvPr>
            <p:cNvSpPr/>
            <p:nvPr/>
          </p:nvSpPr>
          <p:spPr>
            <a:xfrm>
              <a:off x="4393166" y="2844225"/>
              <a:ext cx="1182444" cy="5847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</a:rPr>
                <a:t>dev</a:t>
              </a:r>
              <a:endParaRPr lang="en-US" sz="18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branch</a:t>
              </a:r>
              <a:endParaRPr lang="en-US" sz="1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3D487EC-4DA7-4523-9883-991FCC5C98E9}"/>
                </a:ext>
              </a:extLst>
            </p:cNvPr>
            <p:cNvCxnSpPr>
              <a:cxnSpLocks/>
              <a:stCxn id="40" idx="0"/>
            </p:cNvCxnSpPr>
            <p:nvPr/>
          </p:nvCxnSpPr>
          <p:spPr>
            <a:xfrm flipV="1">
              <a:off x="4984388" y="2489416"/>
              <a:ext cx="0" cy="354809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BCAD9CC-D328-4BFD-869D-6C9A1154EED8}"/>
              </a:ext>
            </a:extLst>
          </p:cNvPr>
          <p:cNvSpPr/>
          <p:nvPr/>
        </p:nvSpPr>
        <p:spPr>
          <a:xfrm rot="224048">
            <a:off x="5772142" y="495394"/>
            <a:ext cx="5699382" cy="1015254"/>
          </a:xfrm>
          <a:prstGeom prst="roundRect">
            <a:avLst>
              <a:gd name="adj" fmla="val 14650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Two branches pointing at the same commit can create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diverging versions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of the code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CB680DB-87F2-4D36-8D0B-A5F235CD15D7}"/>
              </a:ext>
            </a:extLst>
          </p:cNvPr>
          <p:cNvGrpSpPr/>
          <p:nvPr/>
        </p:nvGrpSpPr>
        <p:grpSpPr>
          <a:xfrm>
            <a:off x="3866598" y="2913077"/>
            <a:ext cx="1094213" cy="897673"/>
            <a:chOff x="740833" y="3827962"/>
            <a:chExt cx="1094213" cy="897673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01EDD16-0670-4B1E-B92E-54CB9D1BE5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56C4135-C4AE-4450-84AD-357C37D2FCB0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158ac9e</a:t>
              </a:r>
            </a:p>
          </p:txBody>
        </p: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9DC9D0C-C5F6-4201-B5CD-2D66663805D2}"/>
              </a:ext>
            </a:extLst>
          </p:cNvPr>
          <p:cNvCxnSpPr>
            <a:cxnSpLocks/>
            <a:endCxn id="75" idx="3"/>
          </p:cNvCxnSpPr>
          <p:nvPr/>
        </p:nvCxnSpPr>
        <p:spPr>
          <a:xfrm flipV="1">
            <a:off x="3265691" y="3679289"/>
            <a:ext cx="829734" cy="61835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B726BB-DB9F-42B0-832A-BE49D722441F}"/>
              </a:ext>
            </a:extLst>
          </p:cNvPr>
          <p:cNvGrpSpPr/>
          <p:nvPr/>
        </p:nvGrpSpPr>
        <p:grpSpPr>
          <a:xfrm>
            <a:off x="2284683" y="3086130"/>
            <a:ext cx="1182445" cy="983937"/>
            <a:chOff x="4317707" y="2843605"/>
            <a:chExt cx="1182445" cy="983937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9D1A3C6F-80A9-4929-8442-1DDE6BB69D80}"/>
                </a:ext>
              </a:extLst>
            </p:cNvPr>
            <p:cNvSpPr/>
            <p:nvPr/>
          </p:nvSpPr>
          <p:spPr>
            <a:xfrm>
              <a:off x="4317707" y="2843605"/>
              <a:ext cx="1182445" cy="5847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</a:rPr>
                <a:t>main</a:t>
              </a:r>
              <a:endParaRPr lang="en-US" sz="18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branch</a:t>
              </a:r>
              <a:endParaRPr lang="en-US" sz="1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8B38AC9-ABF7-4FB7-9DB9-91B0E0F52BC8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>
              <a:off x="4908930" y="3428380"/>
              <a:ext cx="0" cy="399162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0DE4644-19B6-4C60-95F8-1DCD53DE7036}"/>
              </a:ext>
            </a:extLst>
          </p:cNvPr>
          <p:cNvGrpSpPr/>
          <p:nvPr/>
        </p:nvGrpSpPr>
        <p:grpSpPr>
          <a:xfrm>
            <a:off x="3841302" y="4073696"/>
            <a:ext cx="1094213" cy="897673"/>
            <a:chOff x="740833" y="3827962"/>
            <a:chExt cx="1094213" cy="897673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AABB5E8-9F85-4F8C-9D86-BCB5811573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3238435-F9CC-44DB-9FF7-767BC431BD48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80ce97a</a:t>
              </a: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ECD8958-88B3-4601-8DCA-B8B56C91D875}"/>
              </a:ext>
            </a:extLst>
          </p:cNvPr>
          <p:cNvCxnSpPr>
            <a:cxnSpLocks/>
          </p:cNvCxnSpPr>
          <p:nvPr/>
        </p:nvCxnSpPr>
        <p:spPr>
          <a:xfrm>
            <a:off x="3340658" y="4517369"/>
            <a:ext cx="59981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CF57A9-6D29-4EC5-A36C-0D20268F4942}"/>
              </a:ext>
            </a:extLst>
          </p:cNvPr>
          <p:cNvSpPr/>
          <p:nvPr/>
        </p:nvSpPr>
        <p:spPr>
          <a:xfrm>
            <a:off x="6299599" y="2783844"/>
            <a:ext cx="4518661" cy="1450107"/>
          </a:xfrm>
          <a:prstGeom prst="roundRect">
            <a:avLst>
              <a:gd name="adj" fmla="val 9135"/>
            </a:avLst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checkout main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(now make different changes)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add 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commit –m "Commit message"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705745-D579-4D31-956B-40624F655C52}"/>
              </a:ext>
            </a:extLst>
          </p:cNvPr>
          <p:cNvGrpSpPr/>
          <p:nvPr/>
        </p:nvGrpSpPr>
        <p:grpSpPr>
          <a:xfrm>
            <a:off x="4974918" y="1718095"/>
            <a:ext cx="4813244" cy="1065749"/>
            <a:chOff x="4974918" y="1718095"/>
            <a:chExt cx="4813244" cy="106574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7EBA102-B516-4D0A-B972-50BB8BB4C70D}"/>
                </a:ext>
              </a:extLst>
            </p:cNvPr>
            <p:cNvGrpSpPr/>
            <p:nvPr/>
          </p:nvGrpSpPr>
          <p:grpSpPr>
            <a:xfrm>
              <a:off x="4974918" y="1718095"/>
              <a:ext cx="4813244" cy="1065749"/>
              <a:chOff x="1918776" y="3246058"/>
              <a:chExt cx="4813244" cy="1065749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723E001-39B8-4BB9-95F9-77F25594BE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18776" y="3687549"/>
                <a:ext cx="1192418" cy="62425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33EA06-BB38-4ED0-8BAB-181B9F7B6B5F}"/>
                  </a:ext>
                </a:extLst>
              </p:cNvPr>
              <p:cNvSpPr txBox="1"/>
              <p:nvPr/>
            </p:nvSpPr>
            <p:spPr>
              <a:xfrm>
                <a:off x="2878456" y="3246058"/>
                <a:ext cx="3853564" cy="696337"/>
              </a:xfrm>
              <a:prstGeom prst="roundRect">
                <a:avLst>
                  <a:gd name="adj" fmla="val 12643"/>
                </a:avLst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Switch back to the </a:t>
                </a:r>
                <a:r>
                  <a:rPr lang="en-US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main</a:t>
                </a:r>
                <a:r>
                  <a:rPr lang="en-US" dirty="0">
                    <a:solidFill>
                      <a:srgbClr val="FF0000"/>
                    </a:solidFill>
                  </a:rPr>
                  <a:t> branch and commit different changes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64ED8F8-B936-40FD-A21D-2BFA69B1F664}"/>
                </a:ext>
              </a:extLst>
            </p:cNvPr>
            <p:cNvCxnSpPr>
              <a:cxnSpLocks/>
            </p:cNvCxnSpPr>
            <p:nvPr/>
          </p:nvCxnSpPr>
          <p:spPr>
            <a:xfrm>
              <a:off x="8094845" y="2394976"/>
              <a:ext cx="165370" cy="3096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381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0.01875 -0.07801 C 0.02265 -0.09537 0.03112 -0.11412 0.04245 -0.12847 C 0.05482 -0.14537 0.06692 -0.1544 0.07708 -0.15625 L 0.125 -0.16829 " pathEditMode="relative" rAng="19380000" ptsTypes="AAAAA">
                                      <p:cBhvr>
                                        <p:cTn id="4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E422-7ED4-4F6B-B219-E2D70D9B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20" y="365126"/>
            <a:ext cx="5087461" cy="92916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Merging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70D97D-3EA1-4CF6-ADF0-1769296FA500}"/>
              </a:ext>
            </a:extLst>
          </p:cNvPr>
          <p:cNvGrpSpPr/>
          <p:nvPr/>
        </p:nvGrpSpPr>
        <p:grpSpPr>
          <a:xfrm>
            <a:off x="2333883" y="4078860"/>
            <a:ext cx="1094213" cy="897673"/>
            <a:chOff x="740833" y="3827962"/>
            <a:chExt cx="1094213" cy="89767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D459BB5-4096-4DF6-BED6-0CE22D513A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EA49D8-3178-4CF4-A4A9-82C08D1A7FF6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d0a7bc1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6438E6-6DDE-4B25-A8E0-EC448930A8CA}"/>
              </a:ext>
            </a:extLst>
          </p:cNvPr>
          <p:cNvGrpSpPr/>
          <p:nvPr/>
        </p:nvGrpSpPr>
        <p:grpSpPr>
          <a:xfrm>
            <a:off x="838200" y="4078861"/>
            <a:ext cx="1094213" cy="897673"/>
            <a:chOff x="740833" y="3827962"/>
            <a:chExt cx="1094213" cy="89767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E2077B-9BB2-4929-B242-7E5FD0F7A2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7AAF9C-C879-45B5-A11E-763127BA86CC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ac901f8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3B11BD-7174-4720-A00B-E93DCF39779E}"/>
              </a:ext>
            </a:extLst>
          </p:cNvPr>
          <p:cNvCxnSpPr>
            <a:cxnSpLocks/>
          </p:cNvCxnSpPr>
          <p:nvPr/>
        </p:nvCxnSpPr>
        <p:spPr>
          <a:xfrm>
            <a:off x="1833239" y="4522533"/>
            <a:ext cx="59981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CC3954-7E27-449E-815E-23C224DECE40}"/>
              </a:ext>
            </a:extLst>
          </p:cNvPr>
          <p:cNvGrpSpPr/>
          <p:nvPr/>
        </p:nvGrpSpPr>
        <p:grpSpPr>
          <a:xfrm>
            <a:off x="3799053" y="5000818"/>
            <a:ext cx="1182444" cy="939584"/>
            <a:chOff x="4393166" y="2489416"/>
            <a:chExt cx="1182444" cy="93958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D9E7027-05F7-4503-B089-A7F9C7C7026D}"/>
                </a:ext>
              </a:extLst>
            </p:cNvPr>
            <p:cNvSpPr/>
            <p:nvPr/>
          </p:nvSpPr>
          <p:spPr>
            <a:xfrm>
              <a:off x="4393166" y="2844225"/>
              <a:ext cx="1182444" cy="5847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</a:rPr>
                <a:t>dev</a:t>
              </a:r>
              <a:endParaRPr lang="en-US" sz="18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branch</a:t>
              </a:r>
              <a:endParaRPr lang="en-US" sz="1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3D487EC-4DA7-4523-9883-991FCC5C98E9}"/>
                </a:ext>
              </a:extLst>
            </p:cNvPr>
            <p:cNvCxnSpPr>
              <a:cxnSpLocks/>
              <a:stCxn id="40" idx="0"/>
            </p:cNvCxnSpPr>
            <p:nvPr/>
          </p:nvCxnSpPr>
          <p:spPr>
            <a:xfrm flipV="1">
              <a:off x="4984388" y="2489416"/>
              <a:ext cx="0" cy="354809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BCAD9CC-D328-4BFD-869D-6C9A1154EED8}"/>
              </a:ext>
            </a:extLst>
          </p:cNvPr>
          <p:cNvSpPr/>
          <p:nvPr/>
        </p:nvSpPr>
        <p:spPr>
          <a:xfrm rot="224048">
            <a:off x="5862605" y="440296"/>
            <a:ext cx="5609897" cy="1098363"/>
          </a:xfrm>
          <a:prstGeom prst="roundRect">
            <a:avLst>
              <a:gd name="adj" fmla="val 11776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Divergent branches can be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merged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back together if they share a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common ancestor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CB680DB-87F2-4D36-8D0B-A5F235CD15D7}"/>
              </a:ext>
            </a:extLst>
          </p:cNvPr>
          <p:cNvGrpSpPr/>
          <p:nvPr/>
        </p:nvGrpSpPr>
        <p:grpSpPr>
          <a:xfrm>
            <a:off x="3866598" y="2913077"/>
            <a:ext cx="1094213" cy="897673"/>
            <a:chOff x="740833" y="3827962"/>
            <a:chExt cx="1094213" cy="897673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01EDD16-0670-4B1E-B92E-54CB9D1BE5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56C4135-C4AE-4450-84AD-357C37D2FCB0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158ac9e</a:t>
              </a:r>
            </a:p>
          </p:txBody>
        </p: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9DC9D0C-C5F6-4201-B5CD-2D66663805D2}"/>
              </a:ext>
            </a:extLst>
          </p:cNvPr>
          <p:cNvCxnSpPr>
            <a:cxnSpLocks/>
            <a:endCxn id="75" idx="3"/>
          </p:cNvCxnSpPr>
          <p:nvPr/>
        </p:nvCxnSpPr>
        <p:spPr>
          <a:xfrm flipV="1">
            <a:off x="3265691" y="3679289"/>
            <a:ext cx="829734" cy="618352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B726BB-DB9F-42B0-832A-BE49D722441F}"/>
              </a:ext>
            </a:extLst>
          </p:cNvPr>
          <p:cNvGrpSpPr/>
          <p:nvPr/>
        </p:nvGrpSpPr>
        <p:grpSpPr>
          <a:xfrm>
            <a:off x="3808480" y="1927121"/>
            <a:ext cx="1182444" cy="983937"/>
            <a:chOff x="4306335" y="2843605"/>
            <a:chExt cx="1182444" cy="983937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9D1A3C6F-80A9-4929-8442-1DDE6BB69D80}"/>
                </a:ext>
              </a:extLst>
            </p:cNvPr>
            <p:cNvSpPr/>
            <p:nvPr/>
          </p:nvSpPr>
          <p:spPr>
            <a:xfrm>
              <a:off x="4306335" y="2843605"/>
              <a:ext cx="1182444" cy="5847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</a:rPr>
                <a:t>main</a:t>
              </a:r>
              <a:endParaRPr lang="en-US" sz="18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branch</a:t>
              </a:r>
              <a:endParaRPr lang="en-US" sz="1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8B38AC9-ABF7-4FB7-9DB9-91B0E0F52BC8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>
              <a:off x="4897557" y="3428380"/>
              <a:ext cx="0" cy="399162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0DE4644-19B6-4C60-95F8-1DCD53DE7036}"/>
              </a:ext>
            </a:extLst>
          </p:cNvPr>
          <p:cNvGrpSpPr/>
          <p:nvPr/>
        </p:nvGrpSpPr>
        <p:grpSpPr>
          <a:xfrm>
            <a:off x="3841302" y="4073696"/>
            <a:ext cx="1094213" cy="897673"/>
            <a:chOff x="740833" y="3827962"/>
            <a:chExt cx="1094213" cy="897673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AABB5E8-9F85-4F8C-9D86-BCB5811573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3238435-F9CC-44DB-9FF7-767BC431BD48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80ce97a</a:t>
              </a: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ECD8958-88B3-4601-8DCA-B8B56C91D875}"/>
              </a:ext>
            </a:extLst>
          </p:cNvPr>
          <p:cNvCxnSpPr>
            <a:cxnSpLocks/>
          </p:cNvCxnSpPr>
          <p:nvPr/>
        </p:nvCxnSpPr>
        <p:spPr>
          <a:xfrm>
            <a:off x="3340658" y="4517369"/>
            <a:ext cx="59981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CA1838A-F9E7-44E3-9F21-1EAC99EC7508}"/>
              </a:ext>
            </a:extLst>
          </p:cNvPr>
          <p:cNvSpPr txBox="1"/>
          <p:nvPr/>
        </p:nvSpPr>
        <p:spPr>
          <a:xfrm>
            <a:off x="6806158" y="1960839"/>
            <a:ext cx="4696156" cy="1420605"/>
          </a:xfrm>
          <a:prstGeom prst="roundRect">
            <a:avLst>
              <a:gd name="adj" fmla="val 13128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Git will try to merge the two versions automatically into a new commit, but there might be </a:t>
            </a:r>
            <a:r>
              <a:rPr lang="en-US" sz="2000" u="sng" dirty="0">
                <a:solidFill>
                  <a:schemeClr val="accent4">
                    <a:lumMod val="50000"/>
                  </a:schemeClr>
                </a:solidFill>
              </a:rPr>
              <a:t>merge conflicts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that must be resolved by hand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D94C95-9342-4958-AF42-7E0C2A08EA5B}"/>
              </a:ext>
            </a:extLst>
          </p:cNvPr>
          <p:cNvGrpSpPr/>
          <p:nvPr/>
        </p:nvGrpSpPr>
        <p:grpSpPr>
          <a:xfrm>
            <a:off x="5335755" y="4068532"/>
            <a:ext cx="1094213" cy="897673"/>
            <a:chOff x="740833" y="3827962"/>
            <a:chExt cx="1094213" cy="89767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1D69B7-6067-48A5-9EF3-699619907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3827962"/>
              <a:ext cx="897673" cy="897673"/>
            </a:xfrm>
            <a:prstGeom prst="ellipse">
              <a:avLst/>
            </a:prstGeom>
            <a:solidFill>
              <a:srgbClr val="F0F2F6"/>
            </a:solidFill>
            <a:ln w="254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F004B3-A82F-4E66-8B22-BDAD2B52B1B3}"/>
                </a:ext>
              </a:extLst>
            </p:cNvPr>
            <p:cNvSpPr txBox="1"/>
            <p:nvPr/>
          </p:nvSpPr>
          <p:spPr>
            <a:xfrm>
              <a:off x="740833" y="3988217"/>
              <a:ext cx="10942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Commit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Consolas" panose="020B0609020204030204" pitchFamily="49" charset="0"/>
                </a:rPr>
                <a:t>cc917de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E8C6749-45E7-482A-8D9C-738C5CF1BED6}"/>
              </a:ext>
            </a:extLst>
          </p:cNvPr>
          <p:cNvCxnSpPr>
            <a:cxnSpLocks/>
            <a:stCxn id="75" idx="5"/>
            <a:endCxn id="33" idx="1"/>
          </p:cNvCxnSpPr>
          <p:nvPr/>
        </p:nvCxnSpPr>
        <p:spPr>
          <a:xfrm>
            <a:off x="4730176" y="3679289"/>
            <a:ext cx="834406" cy="520704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496EF83-80F2-49C8-A668-9A1104322041}"/>
              </a:ext>
            </a:extLst>
          </p:cNvPr>
          <p:cNvCxnSpPr>
            <a:cxnSpLocks/>
          </p:cNvCxnSpPr>
          <p:nvPr/>
        </p:nvCxnSpPr>
        <p:spPr>
          <a:xfrm>
            <a:off x="4836341" y="4526338"/>
            <a:ext cx="59981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B370DA8-2D1A-49CB-9970-D015A5A019BC}"/>
              </a:ext>
            </a:extLst>
          </p:cNvPr>
          <p:cNvGrpSpPr/>
          <p:nvPr/>
        </p:nvGrpSpPr>
        <p:grpSpPr>
          <a:xfrm>
            <a:off x="324414" y="3258461"/>
            <a:ext cx="2242750" cy="810071"/>
            <a:chOff x="1252585" y="4488246"/>
            <a:chExt cx="2242750" cy="81007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19D79D5-4F55-4CA5-BC22-02AAB8EFACE4}"/>
                </a:ext>
              </a:extLst>
            </p:cNvPr>
            <p:cNvSpPr txBox="1"/>
            <p:nvPr/>
          </p:nvSpPr>
          <p:spPr>
            <a:xfrm>
              <a:off x="1252585" y="4488246"/>
              <a:ext cx="21984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</a:rPr>
                <a:t>Common ancestor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0ED7982-3C24-4279-90BF-F69637969952}"/>
                </a:ext>
              </a:extLst>
            </p:cNvPr>
            <p:cNvCxnSpPr>
              <a:cxnSpLocks/>
            </p:cNvCxnSpPr>
            <p:nvPr/>
          </p:nvCxnSpPr>
          <p:spPr>
            <a:xfrm>
              <a:off x="3114808" y="4878482"/>
              <a:ext cx="380527" cy="419835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5799FBE-8E0E-458C-9705-1875CCA7860D}"/>
              </a:ext>
            </a:extLst>
          </p:cNvPr>
          <p:cNvGrpSpPr/>
          <p:nvPr/>
        </p:nvGrpSpPr>
        <p:grpSpPr>
          <a:xfrm>
            <a:off x="5080000" y="3381444"/>
            <a:ext cx="5257180" cy="857671"/>
            <a:chOff x="5080000" y="3381444"/>
            <a:chExt cx="5257180" cy="85767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85C81FD-23B1-4F2A-821E-68EFA9E1ABE9}"/>
                </a:ext>
              </a:extLst>
            </p:cNvPr>
            <p:cNvSpPr txBox="1"/>
            <p:nvPr/>
          </p:nvSpPr>
          <p:spPr>
            <a:xfrm>
              <a:off x="7049342" y="3592784"/>
              <a:ext cx="32878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The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main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branch was merged into the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dev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branch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5829A21-CDF3-48BB-BA27-840669B15C11}"/>
                </a:ext>
              </a:extLst>
            </p:cNvPr>
            <p:cNvSpPr/>
            <p:nvPr/>
          </p:nvSpPr>
          <p:spPr>
            <a:xfrm>
              <a:off x="5080000" y="3381444"/>
              <a:ext cx="1823721" cy="847341"/>
            </a:xfrm>
            <a:custGeom>
              <a:avLst/>
              <a:gdLst>
                <a:gd name="connsiteX0" fmla="*/ 0 w 1823721"/>
                <a:gd name="connsiteY0" fmla="*/ 0 h 1134533"/>
                <a:gd name="connsiteX1" fmla="*/ 1744133 w 1823721"/>
                <a:gd name="connsiteY1" fmla="*/ 666044 h 1134533"/>
                <a:gd name="connsiteX2" fmla="*/ 1365956 w 1823721"/>
                <a:gd name="connsiteY2" fmla="*/ 1134533 h 113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721" h="1134533">
                  <a:moveTo>
                    <a:pt x="0" y="0"/>
                  </a:moveTo>
                  <a:cubicBezTo>
                    <a:pt x="758237" y="238477"/>
                    <a:pt x="1516474" y="476955"/>
                    <a:pt x="1744133" y="666044"/>
                  </a:cubicBezTo>
                  <a:cubicBezTo>
                    <a:pt x="1971792" y="855133"/>
                    <a:pt x="1668874" y="994833"/>
                    <a:pt x="1365956" y="1134533"/>
                  </a:cubicBezTo>
                </a:path>
              </a:pathLst>
            </a:custGeom>
            <a:noFill/>
            <a:ln w="254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5CADB9A-A74F-49C6-B337-4333324BB12B}"/>
              </a:ext>
            </a:extLst>
          </p:cNvPr>
          <p:cNvSpPr/>
          <p:nvPr/>
        </p:nvSpPr>
        <p:spPr>
          <a:xfrm>
            <a:off x="477120" y="5609363"/>
            <a:ext cx="2950976" cy="847341"/>
          </a:xfrm>
          <a:prstGeom prst="roundRect">
            <a:avLst>
              <a:gd name="adj" fmla="val 13727"/>
            </a:avLst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checkout dev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merge main</a:t>
            </a:r>
          </a:p>
        </p:txBody>
      </p:sp>
    </p:spTree>
    <p:extLst>
      <p:ext uri="{BB962C8B-B14F-4D97-AF65-F5344CB8AC3E}">
        <p14:creationId xmlns:p14="http://schemas.microsoft.com/office/powerpoint/2010/main" val="37791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3229 0.04004 C 0.03893 0.04907 0.04895 0.05393 0.05963 0.05393 C 0.07174 0.05393 0.08138 0.04907 0.08802 0.04004 L 0.12057 4.81481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1" grpId="0" animBg="1"/>
      <p:bldP spid="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3F6F-E5A1-41D7-923E-680CDE4D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7498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Fetch</a:t>
            </a:r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ing,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pull</a:t>
            </a:r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ing, and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push</a:t>
            </a:r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E7221-E61C-41A7-8AB4-4239376C5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git operations</a:t>
            </a:r>
          </a:p>
        </p:txBody>
      </p:sp>
    </p:spTree>
    <p:extLst>
      <p:ext uri="{BB962C8B-B14F-4D97-AF65-F5344CB8AC3E}">
        <p14:creationId xmlns:p14="http://schemas.microsoft.com/office/powerpoint/2010/main" val="648952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66797E-C551-466E-BE0C-6849C0E8952B}"/>
              </a:ext>
            </a:extLst>
          </p:cNvPr>
          <p:cNvSpPr/>
          <p:nvPr/>
        </p:nvSpPr>
        <p:spPr>
          <a:xfrm>
            <a:off x="166778" y="4052186"/>
            <a:ext cx="5775694" cy="2653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Your computer (local)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478ED14-6D07-42D8-9304-AE70A790A1D2}"/>
              </a:ext>
            </a:extLst>
          </p:cNvPr>
          <p:cNvSpPr/>
          <p:nvPr/>
        </p:nvSpPr>
        <p:spPr>
          <a:xfrm>
            <a:off x="3157269" y="4503902"/>
            <a:ext cx="2730345" cy="21613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.git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folder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492CB-7C0A-4A2A-BF0C-535EDA78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10" y="202437"/>
            <a:ext cx="9600948" cy="103692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Local and remote repositories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799254-D53B-4177-9C3D-71B83FF35F38}"/>
              </a:ext>
            </a:extLst>
          </p:cNvPr>
          <p:cNvSpPr/>
          <p:nvPr/>
        </p:nvSpPr>
        <p:spPr>
          <a:xfrm>
            <a:off x="4411366" y="1389113"/>
            <a:ext cx="3096782" cy="2334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GitHub (remote)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501C2E-8986-4F17-89E2-6F1BCF714BD7}"/>
              </a:ext>
            </a:extLst>
          </p:cNvPr>
          <p:cNvGrpSpPr/>
          <p:nvPr/>
        </p:nvGrpSpPr>
        <p:grpSpPr>
          <a:xfrm>
            <a:off x="4681269" y="1875966"/>
            <a:ext cx="2570672" cy="1702225"/>
            <a:chOff x="4114801" y="1629077"/>
            <a:chExt cx="3041763" cy="1702225"/>
          </a:xfrm>
        </p:grpSpPr>
        <p:sp>
          <p:nvSpPr>
            <p:cNvPr id="33" name="Flowchart: Magnetic Disk 32">
              <a:extLst>
                <a:ext uri="{FF2B5EF4-FFF2-40B4-BE49-F238E27FC236}">
                  <a16:creationId xmlns:a16="http://schemas.microsoft.com/office/drawing/2014/main" id="{945413B4-D254-435F-931F-B5A7B014854E}"/>
                </a:ext>
              </a:extLst>
            </p:cNvPr>
            <p:cNvSpPr/>
            <p:nvPr/>
          </p:nvSpPr>
          <p:spPr>
            <a:xfrm>
              <a:off x="4114801" y="1629077"/>
              <a:ext cx="3041763" cy="1702225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198F86-D246-43D4-B2A0-B84C3BAA079A}"/>
                </a:ext>
              </a:extLst>
            </p:cNvPr>
            <p:cNvSpPr txBox="1"/>
            <p:nvPr/>
          </p:nvSpPr>
          <p:spPr>
            <a:xfrm>
              <a:off x="4885015" y="1674137"/>
              <a:ext cx="1476963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Origin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repository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AA91FA8E-2276-4EB8-B738-FCF8D0FB489F}"/>
              </a:ext>
            </a:extLst>
          </p:cNvPr>
          <p:cNvSpPr/>
          <p:nvPr/>
        </p:nvSpPr>
        <p:spPr>
          <a:xfrm>
            <a:off x="215289" y="4503901"/>
            <a:ext cx="2730345" cy="21613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Working folder 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HEAD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DA09AB-0CDA-4A03-844B-71EB7388A63E}"/>
              </a:ext>
            </a:extLst>
          </p:cNvPr>
          <p:cNvGrpSpPr/>
          <p:nvPr/>
        </p:nvGrpSpPr>
        <p:grpSpPr>
          <a:xfrm>
            <a:off x="912849" y="4944823"/>
            <a:ext cx="1572889" cy="1443293"/>
            <a:chOff x="912849" y="4944823"/>
            <a:chExt cx="1572889" cy="1443293"/>
          </a:xfrm>
        </p:grpSpPr>
        <p:sp>
          <p:nvSpPr>
            <p:cNvPr id="80" name="Rectangle: Top Corners One Rounded and One Snipped 79">
              <a:extLst>
                <a:ext uri="{FF2B5EF4-FFF2-40B4-BE49-F238E27FC236}">
                  <a16:creationId xmlns:a16="http://schemas.microsoft.com/office/drawing/2014/main" id="{DDA663CD-E795-43B6-A9F4-F12DDD346F40}"/>
                </a:ext>
              </a:extLst>
            </p:cNvPr>
            <p:cNvSpPr/>
            <p:nvPr/>
          </p:nvSpPr>
          <p:spPr>
            <a:xfrm>
              <a:off x="912849" y="4944823"/>
              <a:ext cx="787968" cy="320195"/>
            </a:xfrm>
            <a:prstGeom prst="snip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folder</a:t>
              </a:r>
            </a:p>
          </p:txBody>
        </p:sp>
        <p:sp>
          <p:nvSpPr>
            <p:cNvPr id="81" name="Rectangle: Top Corners One Rounded and One Snipped 80">
              <a:extLst>
                <a:ext uri="{FF2B5EF4-FFF2-40B4-BE49-F238E27FC236}">
                  <a16:creationId xmlns:a16="http://schemas.microsoft.com/office/drawing/2014/main" id="{935DDFA5-7632-4660-90F8-904CF2B33B9C}"/>
                </a:ext>
              </a:extLst>
            </p:cNvPr>
            <p:cNvSpPr/>
            <p:nvPr/>
          </p:nvSpPr>
          <p:spPr>
            <a:xfrm>
              <a:off x="1412691" y="5373366"/>
              <a:ext cx="1073047" cy="320195"/>
            </a:xfrm>
            <a:prstGeom prst="snip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.git folder</a:t>
              </a:r>
            </a:p>
          </p:txBody>
        </p:sp>
        <p:sp>
          <p:nvSpPr>
            <p:cNvPr id="82" name="Flowchart: Document 81">
              <a:extLst>
                <a:ext uri="{FF2B5EF4-FFF2-40B4-BE49-F238E27FC236}">
                  <a16:creationId xmlns:a16="http://schemas.microsoft.com/office/drawing/2014/main" id="{D847175A-FD89-4C3C-8431-BA8C4FD03036}"/>
                </a:ext>
              </a:extLst>
            </p:cNvPr>
            <p:cNvSpPr/>
            <p:nvPr/>
          </p:nvSpPr>
          <p:spPr>
            <a:xfrm>
              <a:off x="1566892" y="5771526"/>
              <a:ext cx="556860" cy="411060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file</a:t>
              </a:r>
            </a:p>
          </p:txBody>
        </p:sp>
        <p:sp>
          <p:nvSpPr>
            <p:cNvPr id="83" name="Flowchart: Document 82">
              <a:extLst>
                <a:ext uri="{FF2B5EF4-FFF2-40B4-BE49-F238E27FC236}">
                  <a16:creationId xmlns:a16="http://schemas.microsoft.com/office/drawing/2014/main" id="{546A182A-4A80-47A3-A752-3F45CFAC937C}"/>
                </a:ext>
              </a:extLst>
            </p:cNvPr>
            <p:cNvSpPr/>
            <p:nvPr/>
          </p:nvSpPr>
          <p:spPr>
            <a:xfrm>
              <a:off x="1605341" y="5977056"/>
              <a:ext cx="556860" cy="411060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file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102D10F-584F-41F5-910A-F76496EF1CAD}"/>
                </a:ext>
              </a:extLst>
            </p:cNvPr>
            <p:cNvCxnSpPr>
              <a:cxnSpLocks/>
            </p:cNvCxnSpPr>
            <p:nvPr/>
          </p:nvCxnSpPr>
          <p:spPr>
            <a:xfrm>
              <a:off x="1306833" y="5272711"/>
              <a:ext cx="0" cy="90642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C08D4CA-9699-404C-B393-859436D1E2E1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1306833" y="5533464"/>
              <a:ext cx="1058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6D0BFBB-42A1-41D5-972E-5F9E4CECAB2A}"/>
                </a:ext>
              </a:extLst>
            </p:cNvPr>
            <p:cNvCxnSpPr>
              <a:cxnSpLocks/>
              <a:endCxn id="83" idx="1"/>
            </p:cNvCxnSpPr>
            <p:nvPr/>
          </p:nvCxnSpPr>
          <p:spPr>
            <a:xfrm>
              <a:off x="1306833" y="6182586"/>
              <a:ext cx="2985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0F0142A-0B26-42EA-A5FA-7A0A5E94ED0F}"/>
                </a:ext>
              </a:extLst>
            </p:cNvPr>
            <p:cNvCxnSpPr>
              <a:cxnSpLocks/>
              <a:endCxn id="82" idx="1"/>
            </p:cNvCxnSpPr>
            <p:nvPr/>
          </p:nvCxnSpPr>
          <p:spPr>
            <a:xfrm>
              <a:off x="1306833" y="5977056"/>
              <a:ext cx="2600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3E97CB-B6F9-46E2-89AC-D33A633F5079}"/>
              </a:ext>
            </a:extLst>
          </p:cNvPr>
          <p:cNvGrpSpPr/>
          <p:nvPr/>
        </p:nvGrpSpPr>
        <p:grpSpPr>
          <a:xfrm>
            <a:off x="4995672" y="2596941"/>
            <a:ext cx="1852400" cy="857254"/>
            <a:chOff x="4995672" y="2538218"/>
            <a:chExt cx="1852400" cy="85725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987449F-69CA-49F2-9DE1-009F31E890C7}"/>
                </a:ext>
              </a:extLst>
            </p:cNvPr>
            <p:cNvGrpSpPr/>
            <p:nvPr/>
          </p:nvGrpSpPr>
          <p:grpSpPr>
            <a:xfrm>
              <a:off x="4995672" y="2827560"/>
              <a:ext cx="1852400" cy="567912"/>
              <a:chOff x="4995672" y="2513559"/>
              <a:chExt cx="1852400" cy="56791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3A924FB-EA29-441A-A6BC-D9F02566E8B2}"/>
                  </a:ext>
                </a:extLst>
              </p:cNvPr>
              <p:cNvGrpSpPr/>
              <p:nvPr/>
            </p:nvGrpSpPr>
            <p:grpSpPr>
              <a:xfrm>
                <a:off x="4995672" y="2513559"/>
                <a:ext cx="1832640" cy="567912"/>
                <a:chOff x="4995672" y="2513559"/>
                <a:chExt cx="1832640" cy="5679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947DB7B-BF82-4028-B00F-B3C754A1A2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7309" y="2844948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B340CD1E-A448-43C9-A954-08FA5DAA92D8}"/>
                    </a:ext>
                  </a:extLst>
                </p:cNvPr>
                <p:cNvCxnSpPr>
                  <a:cxnSpLocks/>
                  <a:endCxn id="22" idx="2"/>
                </p:cNvCxnSpPr>
                <p:nvPr/>
              </p:nvCxnSpPr>
              <p:spPr>
                <a:xfrm>
                  <a:off x="4995672" y="2963210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E41435F-6A68-4B90-8251-DB95D0E101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7546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32204973-C9E1-412E-BC6B-64A1C66CE642}"/>
                    </a:ext>
                  </a:extLst>
                </p:cNvPr>
                <p:cNvCxnSpPr>
                  <a:cxnSpLocks/>
                  <a:endCxn id="31" idx="2"/>
                </p:cNvCxnSpPr>
                <p:nvPr/>
              </p:nvCxnSpPr>
              <p:spPr>
                <a:xfrm>
                  <a:off x="545383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0AEC0EE-8265-44B6-8FD5-FDB468FB04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3362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0242F7A9-4C6F-4AEF-8697-E3644E4CA3DE}"/>
                    </a:ext>
                  </a:extLst>
                </p:cNvPr>
                <p:cNvCxnSpPr>
                  <a:cxnSpLocks/>
                  <a:endCxn id="34" idx="2"/>
                </p:cNvCxnSpPr>
                <p:nvPr/>
              </p:nvCxnSpPr>
              <p:spPr>
                <a:xfrm>
                  <a:off x="591199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42332D8-5473-4D0D-97CF-65F02E7348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9178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43306C50-E3B3-4732-B5D8-83E5150BEAA8}"/>
                    </a:ext>
                  </a:extLst>
                </p:cNvPr>
                <p:cNvCxnSpPr>
                  <a:cxnSpLocks/>
                  <a:endCxn id="41" idx="2"/>
                </p:cNvCxnSpPr>
                <p:nvPr/>
              </p:nvCxnSpPr>
              <p:spPr>
                <a:xfrm>
                  <a:off x="637015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1E306FB-6D9C-463D-9A4D-A813889A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431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7188ED40-79CD-4D27-A831-E4005B019AEC}"/>
                    </a:ext>
                  </a:extLst>
                </p:cNvPr>
                <p:cNvCxnSpPr>
                  <a:cxnSpLocks/>
                  <a:stCxn id="22" idx="7"/>
                  <a:endCxn id="43" idx="3"/>
                </p:cNvCxnSpPr>
                <p:nvPr/>
              </p:nvCxnSpPr>
              <p:spPr>
                <a:xfrm flipV="1">
                  <a:off x="5419194" y="2715444"/>
                  <a:ext cx="99756" cy="164142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F4F9525-2CBA-4658-A078-930A0DF99F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247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96D28389-B3F0-45E7-8418-E67EB0B2814F}"/>
                    </a:ext>
                  </a:extLst>
                </p:cNvPr>
                <p:cNvCxnSpPr>
                  <a:cxnSpLocks/>
                  <a:endCxn id="45" idx="2"/>
                </p:cNvCxnSpPr>
                <p:nvPr/>
              </p:nvCxnSpPr>
              <p:spPr>
                <a:xfrm>
                  <a:off x="5720835" y="263182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009B9684-4CD8-4C50-AC55-B196A6CB320F}"/>
                    </a:ext>
                  </a:extLst>
                </p:cNvPr>
                <p:cNvCxnSpPr>
                  <a:cxnSpLocks/>
                  <a:stCxn id="45" idx="5"/>
                  <a:endCxn id="34" idx="0"/>
                </p:cNvCxnSpPr>
                <p:nvPr/>
              </p:nvCxnSpPr>
              <p:spPr>
                <a:xfrm>
                  <a:off x="6144357" y="2715444"/>
                  <a:ext cx="107534" cy="126665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562CC0E-39AE-46EF-BCB4-33F34C0AE5BA}"/>
                  </a:ext>
                </a:extLst>
              </p:cNvPr>
              <p:cNvSpPr/>
              <p:nvPr/>
            </p:nvSpPr>
            <p:spPr>
              <a:xfrm>
                <a:off x="6572027" y="2551032"/>
                <a:ext cx="276045" cy="1413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3D6CE38-7447-4752-A0BE-4A2743EB96E0}"/>
                  </a:ext>
                </a:extLst>
              </p:cNvPr>
              <p:cNvCxnSpPr>
                <a:cxnSpLocks/>
                <a:stCxn id="49" idx="2"/>
                <a:endCxn id="41" idx="0"/>
              </p:cNvCxnSpPr>
              <p:nvPr/>
            </p:nvCxnSpPr>
            <p:spPr>
              <a:xfrm>
                <a:off x="6710050" y="2692360"/>
                <a:ext cx="1" cy="149749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F920265-CC44-4C25-99CB-0B1915C79E90}"/>
                </a:ext>
              </a:extLst>
            </p:cNvPr>
            <p:cNvSpPr/>
            <p:nvPr/>
          </p:nvSpPr>
          <p:spPr>
            <a:xfrm>
              <a:off x="5919728" y="2538218"/>
              <a:ext cx="276045" cy="1413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5CBC431-E35D-46A9-ADF8-85975F92ADC4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6057751" y="2679546"/>
              <a:ext cx="1" cy="149749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CCBEB8B-44F2-4D9A-9352-B7D184FFB2CF}"/>
              </a:ext>
            </a:extLst>
          </p:cNvPr>
          <p:cNvGrpSpPr/>
          <p:nvPr/>
        </p:nvGrpSpPr>
        <p:grpSpPr>
          <a:xfrm>
            <a:off x="3232551" y="4909933"/>
            <a:ext cx="2570672" cy="1702225"/>
            <a:chOff x="4114801" y="1629077"/>
            <a:chExt cx="3041763" cy="1702225"/>
          </a:xfrm>
        </p:grpSpPr>
        <p:sp>
          <p:nvSpPr>
            <p:cNvPr id="89" name="Flowchart: Magnetic Disk 88">
              <a:extLst>
                <a:ext uri="{FF2B5EF4-FFF2-40B4-BE49-F238E27FC236}">
                  <a16:creationId xmlns:a16="http://schemas.microsoft.com/office/drawing/2014/main" id="{5ED6261F-82C6-471C-A52B-7CF006582802}"/>
                </a:ext>
              </a:extLst>
            </p:cNvPr>
            <p:cNvSpPr/>
            <p:nvPr/>
          </p:nvSpPr>
          <p:spPr>
            <a:xfrm>
              <a:off x="4114801" y="1629077"/>
              <a:ext cx="3041763" cy="1702225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BAAE828-D48C-4A52-9035-A085D95B4BF7}"/>
                </a:ext>
              </a:extLst>
            </p:cNvPr>
            <p:cNvSpPr txBox="1"/>
            <p:nvPr/>
          </p:nvSpPr>
          <p:spPr>
            <a:xfrm>
              <a:off x="4885015" y="1674137"/>
              <a:ext cx="1476963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Local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repository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EBA746-3A1A-44E5-8174-C038783F847F}"/>
              </a:ext>
            </a:extLst>
          </p:cNvPr>
          <p:cNvGrpSpPr/>
          <p:nvPr/>
        </p:nvGrpSpPr>
        <p:grpSpPr>
          <a:xfrm>
            <a:off x="3546954" y="5630908"/>
            <a:ext cx="1852400" cy="857254"/>
            <a:chOff x="4995672" y="2538218"/>
            <a:chExt cx="1852400" cy="857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DFECDBC-44D1-437B-B38B-ACE829378A57}"/>
                </a:ext>
              </a:extLst>
            </p:cNvPr>
            <p:cNvGrpSpPr/>
            <p:nvPr/>
          </p:nvGrpSpPr>
          <p:grpSpPr>
            <a:xfrm>
              <a:off x="4995672" y="2827560"/>
              <a:ext cx="1852400" cy="567912"/>
              <a:chOff x="4995672" y="2513559"/>
              <a:chExt cx="1852400" cy="567912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B20A657-7A11-4736-B218-C01FD730D629}"/>
                  </a:ext>
                </a:extLst>
              </p:cNvPr>
              <p:cNvGrpSpPr/>
              <p:nvPr/>
            </p:nvGrpSpPr>
            <p:grpSpPr>
              <a:xfrm>
                <a:off x="4995672" y="2513559"/>
                <a:ext cx="1832640" cy="567912"/>
                <a:chOff x="4995672" y="2513559"/>
                <a:chExt cx="1832640" cy="567912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E7DE21E0-CFB3-4B21-B791-1CEFDDF910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7309" y="2844948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2AD6E76F-66C5-4352-A733-120661477D50}"/>
                    </a:ext>
                  </a:extLst>
                </p:cNvPr>
                <p:cNvCxnSpPr>
                  <a:cxnSpLocks/>
                  <a:endCxn id="98" idx="2"/>
                </p:cNvCxnSpPr>
                <p:nvPr/>
              </p:nvCxnSpPr>
              <p:spPr>
                <a:xfrm>
                  <a:off x="4995672" y="2963210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5F21E64B-48DF-452E-961D-57E0353CB8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7546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8650C8CB-FC71-47BE-A0E3-B20085829ECE}"/>
                    </a:ext>
                  </a:extLst>
                </p:cNvPr>
                <p:cNvCxnSpPr>
                  <a:cxnSpLocks/>
                  <a:endCxn id="100" idx="2"/>
                </p:cNvCxnSpPr>
                <p:nvPr/>
              </p:nvCxnSpPr>
              <p:spPr>
                <a:xfrm>
                  <a:off x="545383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BF0E8C0D-47B8-49F0-8FDE-DC34E84637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3362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54708964-0203-4A5C-BA12-6D25AB004287}"/>
                    </a:ext>
                  </a:extLst>
                </p:cNvPr>
                <p:cNvCxnSpPr>
                  <a:cxnSpLocks/>
                  <a:endCxn id="102" idx="2"/>
                </p:cNvCxnSpPr>
                <p:nvPr/>
              </p:nvCxnSpPr>
              <p:spPr>
                <a:xfrm>
                  <a:off x="591199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5F49BDB-25F8-4ED9-93D6-B16C9F02F0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9178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356A549-1269-4FDC-A954-6B38DF5C7656}"/>
                    </a:ext>
                  </a:extLst>
                </p:cNvPr>
                <p:cNvCxnSpPr>
                  <a:cxnSpLocks/>
                  <a:endCxn id="104" idx="2"/>
                </p:cNvCxnSpPr>
                <p:nvPr/>
              </p:nvCxnSpPr>
              <p:spPr>
                <a:xfrm>
                  <a:off x="637015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10C871A3-1931-42F5-AB15-9F3A25498A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431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FD29AD84-E3A1-441D-BF89-4E3998B5427A}"/>
                    </a:ext>
                  </a:extLst>
                </p:cNvPr>
                <p:cNvCxnSpPr>
                  <a:cxnSpLocks/>
                  <a:stCxn id="98" idx="7"/>
                  <a:endCxn id="106" idx="3"/>
                </p:cNvCxnSpPr>
                <p:nvPr/>
              </p:nvCxnSpPr>
              <p:spPr>
                <a:xfrm flipV="1">
                  <a:off x="5419194" y="2715444"/>
                  <a:ext cx="99756" cy="164142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F9846197-3324-4273-90FA-949B2E2742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247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0A3F7C45-2E3A-4394-87C9-2996E45BB6AC}"/>
                    </a:ext>
                  </a:extLst>
                </p:cNvPr>
                <p:cNvCxnSpPr>
                  <a:cxnSpLocks/>
                  <a:endCxn id="108" idx="2"/>
                </p:cNvCxnSpPr>
                <p:nvPr/>
              </p:nvCxnSpPr>
              <p:spPr>
                <a:xfrm>
                  <a:off x="5720835" y="263182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24ED33A0-DC65-4F57-91CA-D76BFF97503B}"/>
                    </a:ext>
                  </a:extLst>
                </p:cNvPr>
                <p:cNvCxnSpPr>
                  <a:cxnSpLocks/>
                  <a:stCxn id="108" idx="5"/>
                  <a:endCxn id="102" idx="0"/>
                </p:cNvCxnSpPr>
                <p:nvPr/>
              </p:nvCxnSpPr>
              <p:spPr>
                <a:xfrm>
                  <a:off x="6144357" y="2715444"/>
                  <a:ext cx="107534" cy="126665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D51402B6-5615-4E4A-AA26-1DBBD36E40AC}"/>
                  </a:ext>
                </a:extLst>
              </p:cNvPr>
              <p:cNvSpPr/>
              <p:nvPr/>
            </p:nvSpPr>
            <p:spPr>
              <a:xfrm>
                <a:off x="6572027" y="2551032"/>
                <a:ext cx="276045" cy="1413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9C2933CB-21BA-45DD-86A8-9224AE52871F}"/>
                  </a:ext>
                </a:extLst>
              </p:cNvPr>
              <p:cNvCxnSpPr>
                <a:cxnSpLocks/>
                <a:stCxn id="96" idx="2"/>
                <a:endCxn id="104" idx="0"/>
              </p:cNvCxnSpPr>
              <p:nvPr/>
            </p:nvCxnSpPr>
            <p:spPr>
              <a:xfrm>
                <a:off x="6710050" y="2692360"/>
                <a:ext cx="1" cy="149749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53B48BB0-2BF5-40FA-9CF3-F29E56DE8290}"/>
                </a:ext>
              </a:extLst>
            </p:cNvPr>
            <p:cNvSpPr/>
            <p:nvPr/>
          </p:nvSpPr>
          <p:spPr>
            <a:xfrm>
              <a:off x="5919728" y="2538218"/>
              <a:ext cx="276045" cy="1413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651F1390-2AEF-4AD2-81C6-D2CBE82A7063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>
              <a:off x="6057751" y="2679546"/>
              <a:ext cx="1" cy="149749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2FA1F0-7DE6-440E-B0AF-2093633909C8}"/>
              </a:ext>
            </a:extLst>
          </p:cNvPr>
          <p:cNvCxnSpPr>
            <a:cxnSpLocks/>
          </p:cNvCxnSpPr>
          <p:nvPr/>
        </p:nvCxnSpPr>
        <p:spPr>
          <a:xfrm flipV="1">
            <a:off x="2485737" y="4503901"/>
            <a:ext cx="671532" cy="86946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B71BEA0-7F0A-4E22-9BB3-6F6EB822E448}"/>
              </a:ext>
            </a:extLst>
          </p:cNvPr>
          <p:cNvCxnSpPr>
            <a:cxnSpLocks/>
          </p:cNvCxnSpPr>
          <p:nvPr/>
        </p:nvCxnSpPr>
        <p:spPr>
          <a:xfrm>
            <a:off x="2485736" y="5693562"/>
            <a:ext cx="691957" cy="9717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2A6AF7-41C2-42D1-929C-8F57E3E3FF82}"/>
              </a:ext>
            </a:extLst>
          </p:cNvPr>
          <p:cNvGrpSpPr/>
          <p:nvPr/>
        </p:nvGrpSpPr>
        <p:grpSpPr>
          <a:xfrm>
            <a:off x="5648600" y="2931616"/>
            <a:ext cx="5752217" cy="2309607"/>
            <a:chOff x="5648600" y="2931616"/>
            <a:chExt cx="5752217" cy="230960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3D7855C-F33D-4494-A981-55AB9774ED1F}"/>
                </a:ext>
              </a:extLst>
            </p:cNvPr>
            <p:cNvGrpSpPr/>
            <p:nvPr/>
          </p:nvGrpSpPr>
          <p:grpSpPr>
            <a:xfrm>
              <a:off x="7091466" y="2931616"/>
              <a:ext cx="4309351" cy="1293197"/>
              <a:chOff x="1925873" y="3246058"/>
              <a:chExt cx="4309351" cy="1293197"/>
            </a:xfrm>
          </p:grpSpPr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A2607398-4C8C-46DE-AD34-709722E6FEA4}"/>
                  </a:ext>
                </a:extLst>
              </p:cNvPr>
              <p:cNvCxnSpPr>
                <a:cxnSpLocks/>
                <a:stCxn id="114" idx="1"/>
              </p:cNvCxnSpPr>
              <p:nvPr/>
            </p:nvCxnSpPr>
            <p:spPr>
              <a:xfrm flipH="1" flipV="1">
                <a:off x="1925873" y="3303675"/>
                <a:ext cx="952582" cy="58898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8E84373-506C-4584-AC0C-C3227039EA31}"/>
                  </a:ext>
                </a:extLst>
              </p:cNvPr>
              <p:cNvSpPr txBox="1"/>
              <p:nvPr/>
            </p:nvSpPr>
            <p:spPr>
              <a:xfrm>
                <a:off x="2878455" y="3246058"/>
                <a:ext cx="3356769" cy="1293197"/>
              </a:xfrm>
              <a:prstGeom prst="roundRect">
                <a:avLst>
                  <a:gd name="adj" fmla="val 12643"/>
                </a:avLst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There are usually at least two copies of the repository: one on GitHub, and one in the </a:t>
                </a:r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.git</a:t>
                </a:r>
                <a:r>
                  <a:rPr lang="en-US" dirty="0">
                    <a:solidFill>
                      <a:srgbClr val="FF0000"/>
                    </a:solidFill>
                  </a:rPr>
                  <a:t> folder on your computer</a:t>
                </a:r>
              </a:p>
            </p:txBody>
          </p:sp>
        </p:grp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ACEAD890-1CE1-4CAA-BDDA-0841E3E1AA34}"/>
                </a:ext>
              </a:extLst>
            </p:cNvPr>
            <p:cNvCxnSpPr>
              <a:cxnSpLocks/>
              <a:stCxn id="114" idx="1"/>
            </p:cNvCxnSpPr>
            <p:nvPr/>
          </p:nvCxnSpPr>
          <p:spPr>
            <a:xfrm flipH="1">
              <a:off x="5648600" y="3578215"/>
              <a:ext cx="2395448" cy="16630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72F5F28-C9F4-412A-AA2A-9227F06E2FDD}"/>
              </a:ext>
            </a:extLst>
          </p:cNvPr>
          <p:cNvGrpSpPr/>
          <p:nvPr/>
        </p:nvGrpSpPr>
        <p:grpSpPr>
          <a:xfrm>
            <a:off x="529147" y="2721908"/>
            <a:ext cx="3619415" cy="1918186"/>
            <a:chOff x="8044048" y="2931616"/>
            <a:chExt cx="3619415" cy="19181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B2CFDCF-8946-410A-BE1E-1CCF60C759C7}"/>
                </a:ext>
              </a:extLst>
            </p:cNvPr>
            <p:cNvSpPr txBox="1"/>
            <p:nvPr/>
          </p:nvSpPr>
          <p:spPr>
            <a:xfrm>
              <a:off x="8044048" y="2931616"/>
              <a:ext cx="3619415" cy="994767"/>
            </a:xfrm>
            <a:prstGeom prst="roundRect">
              <a:avLst>
                <a:gd name="adj" fmla="val 12643"/>
              </a:avLst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Your computer will also have a “working folder (HEAD)” where you can view and edit the project code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B4DDA2C-BA48-45E7-BA03-D90057728C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11552" y="3924394"/>
              <a:ext cx="155371" cy="9254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12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8" grpId="0" animBg="1"/>
      <p:bldP spid="5" grpId="0" animBg="1"/>
      <p:bldP spid="7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66797E-C551-466E-BE0C-6849C0E8952B}"/>
              </a:ext>
            </a:extLst>
          </p:cNvPr>
          <p:cNvSpPr/>
          <p:nvPr/>
        </p:nvSpPr>
        <p:spPr>
          <a:xfrm>
            <a:off x="166778" y="4052186"/>
            <a:ext cx="5775694" cy="2653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Your computer (local)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478ED14-6D07-42D8-9304-AE70A790A1D2}"/>
              </a:ext>
            </a:extLst>
          </p:cNvPr>
          <p:cNvSpPr/>
          <p:nvPr/>
        </p:nvSpPr>
        <p:spPr>
          <a:xfrm>
            <a:off x="3157269" y="4503902"/>
            <a:ext cx="2730345" cy="21613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.git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folder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492CB-7C0A-4A2A-BF0C-535EDA78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" y="223669"/>
            <a:ext cx="4700941" cy="101569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Fetch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operation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799254-D53B-4177-9C3D-71B83FF35F38}"/>
              </a:ext>
            </a:extLst>
          </p:cNvPr>
          <p:cNvSpPr/>
          <p:nvPr/>
        </p:nvSpPr>
        <p:spPr>
          <a:xfrm>
            <a:off x="4411366" y="1389113"/>
            <a:ext cx="3096782" cy="2334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GitHub (remote)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501C2E-8986-4F17-89E2-6F1BCF714BD7}"/>
              </a:ext>
            </a:extLst>
          </p:cNvPr>
          <p:cNvGrpSpPr/>
          <p:nvPr/>
        </p:nvGrpSpPr>
        <p:grpSpPr>
          <a:xfrm>
            <a:off x="4681269" y="1875966"/>
            <a:ext cx="2570672" cy="1702225"/>
            <a:chOff x="4114801" y="1629077"/>
            <a:chExt cx="3041763" cy="1702225"/>
          </a:xfrm>
        </p:grpSpPr>
        <p:sp>
          <p:nvSpPr>
            <p:cNvPr id="33" name="Flowchart: Magnetic Disk 32">
              <a:extLst>
                <a:ext uri="{FF2B5EF4-FFF2-40B4-BE49-F238E27FC236}">
                  <a16:creationId xmlns:a16="http://schemas.microsoft.com/office/drawing/2014/main" id="{945413B4-D254-435F-931F-B5A7B014854E}"/>
                </a:ext>
              </a:extLst>
            </p:cNvPr>
            <p:cNvSpPr/>
            <p:nvPr/>
          </p:nvSpPr>
          <p:spPr>
            <a:xfrm>
              <a:off x="4114801" y="1629077"/>
              <a:ext cx="3041763" cy="1702225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198F86-D246-43D4-B2A0-B84C3BAA079A}"/>
                </a:ext>
              </a:extLst>
            </p:cNvPr>
            <p:cNvSpPr txBox="1"/>
            <p:nvPr/>
          </p:nvSpPr>
          <p:spPr>
            <a:xfrm>
              <a:off x="4885015" y="1674137"/>
              <a:ext cx="1476963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Origin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repository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AA91FA8E-2276-4EB8-B738-FCF8D0FB489F}"/>
              </a:ext>
            </a:extLst>
          </p:cNvPr>
          <p:cNvSpPr/>
          <p:nvPr/>
        </p:nvSpPr>
        <p:spPr>
          <a:xfrm>
            <a:off x="215289" y="4503901"/>
            <a:ext cx="2730345" cy="21613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Working folder 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HEAD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0" name="Rectangle: Top Corners One Rounded and One Snipped 79">
            <a:extLst>
              <a:ext uri="{FF2B5EF4-FFF2-40B4-BE49-F238E27FC236}">
                <a16:creationId xmlns:a16="http://schemas.microsoft.com/office/drawing/2014/main" id="{DDA663CD-E795-43B6-A9F4-F12DDD346F40}"/>
              </a:ext>
            </a:extLst>
          </p:cNvPr>
          <p:cNvSpPr/>
          <p:nvPr/>
        </p:nvSpPr>
        <p:spPr>
          <a:xfrm>
            <a:off x="912849" y="4944823"/>
            <a:ext cx="787968" cy="320195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folder</a:t>
            </a:r>
          </a:p>
        </p:txBody>
      </p:sp>
      <p:sp>
        <p:nvSpPr>
          <p:cNvPr id="81" name="Rectangle: Top Corners One Rounded and One Snipped 80">
            <a:extLst>
              <a:ext uri="{FF2B5EF4-FFF2-40B4-BE49-F238E27FC236}">
                <a16:creationId xmlns:a16="http://schemas.microsoft.com/office/drawing/2014/main" id="{935DDFA5-7632-4660-90F8-904CF2B33B9C}"/>
              </a:ext>
            </a:extLst>
          </p:cNvPr>
          <p:cNvSpPr/>
          <p:nvPr/>
        </p:nvSpPr>
        <p:spPr>
          <a:xfrm>
            <a:off x="1412691" y="5373366"/>
            <a:ext cx="1073047" cy="320195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.git folder</a:t>
            </a:r>
          </a:p>
        </p:txBody>
      </p:sp>
      <p:sp>
        <p:nvSpPr>
          <p:cNvPr id="82" name="Flowchart: Document 81">
            <a:extLst>
              <a:ext uri="{FF2B5EF4-FFF2-40B4-BE49-F238E27FC236}">
                <a16:creationId xmlns:a16="http://schemas.microsoft.com/office/drawing/2014/main" id="{D847175A-FD89-4C3C-8431-BA8C4FD03036}"/>
              </a:ext>
            </a:extLst>
          </p:cNvPr>
          <p:cNvSpPr/>
          <p:nvPr/>
        </p:nvSpPr>
        <p:spPr>
          <a:xfrm>
            <a:off x="1566892" y="5771526"/>
            <a:ext cx="556860" cy="411060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</a:p>
        </p:txBody>
      </p:sp>
      <p:sp>
        <p:nvSpPr>
          <p:cNvPr id="83" name="Flowchart: Document 82">
            <a:extLst>
              <a:ext uri="{FF2B5EF4-FFF2-40B4-BE49-F238E27FC236}">
                <a16:creationId xmlns:a16="http://schemas.microsoft.com/office/drawing/2014/main" id="{546A182A-4A80-47A3-A752-3F45CFAC937C}"/>
              </a:ext>
            </a:extLst>
          </p:cNvPr>
          <p:cNvSpPr/>
          <p:nvPr/>
        </p:nvSpPr>
        <p:spPr>
          <a:xfrm>
            <a:off x="1605341" y="5977056"/>
            <a:ext cx="556860" cy="411060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02D10F-584F-41F5-910A-F76496EF1CAD}"/>
              </a:ext>
            </a:extLst>
          </p:cNvPr>
          <p:cNvCxnSpPr>
            <a:cxnSpLocks/>
          </p:cNvCxnSpPr>
          <p:nvPr/>
        </p:nvCxnSpPr>
        <p:spPr>
          <a:xfrm>
            <a:off x="1306833" y="5272711"/>
            <a:ext cx="0" cy="906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C08D4CA-9699-404C-B393-859436D1E2E1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306833" y="5533464"/>
            <a:ext cx="1058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6D0BFBB-42A1-41D5-972E-5F9E4CECAB2A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1306833" y="6182586"/>
            <a:ext cx="2985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0F0142A-0B26-42EA-A5FA-7A0A5E94ED0F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1306833" y="5977056"/>
            <a:ext cx="2600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53E97CB-B6F9-46E2-89AC-D33A633F5079}"/>
              </a:ext>
            </a:extLst>
          </p:cNvPr>
          <p:cNvGrpSpPr/>
          <p:nvPr/>
        </p:nvGrpSpPr>
        <p:grpSpPr>
          <a:xfrm>
            <a:off x="4995672" y="2596941"/>
            <a:ext cx="1852400" cy="857254"/>
            <a:chOff x="4995672" y="2538218"/>
            <a:chExt cx="1852400" cy="85725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987449F-69CA-49F2-9DE1-009F31E890C7}"/>
                </a:ext>
              </a:extLst>
            </p:cNvPr>
            <p:cNvGrpSpPr/>
            <p:nvPr/>
          </p:nvGrpSpPr>
          <p:grpSpPr>
            <a:xfrm>
              <a:off x="4995672" y="2827560"/>
              <a:ext cx="1852400" cy="567912"/>
              <a:chOff x="4995672" y="2513559"/>
              <a:chExt cx="1852400" cy="56791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3A924FB-EA29-441A-A6BC-D9F02566E8B2}"/>
                  </a:ext>
                </a:extLst>
              </p:cNvPr>
              <p:cNvGrpSpPr/>
              <p:nvPr/>
            </p:nvGrpSpPr>
            <p:grpSpPr>
              <a:xfrm>
                <a:off x="4995672" y="2513559"/>
                <a:ext cx="1832640" cy="567912"/>
                <a:chOff x="4995672" y="2513559"/>
                <a:chExt cx="1832640" cy="5679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947DB7B-BF82-4028-B00F-B3C754A1A2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7309" y="2844948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B340CD1E-A448-43C9-A954-08FA5DAA92D8}"/>
                    </a:ext>
                  </a:extLst>
                </p:cNvPr>
                <p:cNvCxnSpPr>
                  <a:cxnSpLocks/>
                  <a:endCxn id="22" idx="2"/>
                </p:cNvCxnSpPr>
                <p:nvPr/>
              </p:nvCxnSpPr>
              <p:spPr>
                <a:xfrm>
                  <a:off x="4995672" y="2963210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E41435F-6A68-4B90-8251-DB95D0E101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7546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32204973-C9E1-412E-BC6B-64A1C66CE642}"/>
                    </a:ext>
                  </a:extLst>
                </p:cNvPr>
                <p:cNvCxnSpPr>
                  <a:cxnSpLocks/>
                  <a:endCxn id="31" idx="2"/>
                </p:cNvCxnSpPr>
                <p:nvPr/>
              </p:nvCxnSpPr>
              <p:spPr>
                <a:xfrm>
                  <a:off x="545383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0AEC0EE-8265-44B6-8FD5-FDB468FB04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3362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0242F7A9-4C6F-4AEF-8697-E3644E4CA3DE}"/>
                    </a:ext>
                  </a:extLst>
                </p:cNvPr>
                <p:cNvCxnSpPr>
                  <a:cxnSpLocks/>
                  <a:endCxn id="34" idx="2"/>
                </p:cNvCxnSpPr>
                <p:nvPr/>
              </p:nvCxnSpPr>
              <p:spPr>
                <a:xfrm>
                  <a:off x="591199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42332D8-5473-4D0D-97CF-65F02E7348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9178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43306C50-E3B3-4732-B5D8-83E5150BEAA8}"/>
                    </a:ext>
                  </a:extLst>
                </p:cNvPr>
                <p:cNvCxnSpPr>
                  <a:cxnSpLocks/>
                  <a:endCxn id="41" idx="2"/>
                </p:cNvCxnSpPr>
                <p:nvPr/>
              </p:nvCxnSpPr>
              <p:spPr>
                <a:xfrm>
                  <a:off x="637015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1E306FB-6D9C-463D-9A4D-A813889A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431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7188ED40-79CD-4D27-A831-E4005B019AEC}"/>
                    </a:ext>
                  </a:extLst>
                </p:cNvPr>
                <p:cNvCxnSpPr>
                  <a:cxnSpLocks/>
                  <a:stCxn id="22" idx="7"/>
                  <a:endCxn id="43" idx="3"/>
                </p:cNvCxnSpPr>
                <p:nvPr/>
              </p:nvCxnSpPr>
              <p:spPr>
                <a:xfrm flipV="1">
                  <a:off x="5419194" y="2715444"/>
                  <a:ext cx="99756" cy="164142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F4F9525-2CBA-4658-A078-930A0DF99F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247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96D28389-B3F0-45E7-8418-E67EB0B2814F}"/>
                    </a:ext>
                  </a:extLst>
                </p:cNvPr>
                <p:cNvCxnSpPr>
                  <a:cxnSpLocks/>
                  <a:endCxn id="45" idx="2"/>
                </p:cNvCxnSpPr>
                <p:nvPr/>
              </p:nvCxnSpPr>
              <p:spPr>
                <a:xfrm>
                  <a:off x="5720835" y="263182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009B9684-4CD8-4C50-AC55-B196A6CB320F}"/>
                    </a:ext>
                  </a:extLst>
                </p:cNvPr>
                <p:cNvCxnSpPr>
                  <a:cxnSpLocks/>
                  <a:stCxn id="45" idx="5"/>
                  <a:endCxn id="34" idx="0"/>
                </p:cNvCxnSpPr>
                <p:nvPr/>
              </p:nvCxnSpPr>
              <p:spPr>
                <a:xfrm>
                  <a:off x="6144357" y="2715444"/>
                  <a:ext cx="107534" cy="126665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562CC0E-39AE-46EF-BCB4-33F34C0AE5BA}"/>
                  </a:ext>
                </a:extLst>
              </p:cNvPr>
              <p:cNvSpPr/>
              <p:nvPr/>
            </p:nvSpPr>
            <p:spPr>
              <a:xfrm>
                <a:off x="6572027" y="2551032"/>
                <a:ext cx="276045" cy="1413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3D6CE38-7447-4752-A0BE-4A2743EB96E0}"/>
                  </a:ext>
                </a:extLst>
              </p:cNvPr>
              <p:cNvCxnSpPr>
                <a:cxnSpLocks/>
                <a:stCxn id="49" idx="2"/>
                <a:endCxn id="41" idx="0"/>
              </p:cNvCxnSpPr>
              <p:nvPr/>
            </p:nvCxnSpPr>
            <p:spPr>
              <a:xfrm>
                <a:off x="6710050" y="2692360"/>
                <a:ext cx="1" cy="149749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F920265-CC44-4C25-99CB-0B1915C79E90}"/>
                </a:ext>
              </a:extLst>
            </p:cNvPr>
            <p:cNvSpPr/>
            <p:nvPr/>
          </p:nvSpPr>
          <p:spPr>
            <a:xfrm>
              <a:off x="5919728" y="2538218"/>
              <a:ext cx="276045" cy="1413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5CBC431-E35D-46A9-ADF8-85975F92ADC4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6057751" y="2679546"/>
              <a:ext cx="1" cy="149749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CCBEB8B-44F2-4D9A-9352-B7D184FFB2CF}"/>
              </a:ext>
            </a:extLst>
          </p:cNvPr>
          <p:cNvGrpSpPr/>
          <p:nvPr/>
        </p:nvGrpSpPr>
        <p:grpSpPr>
          <a:xfrm>
            <a:off x="3232551" y="4909933"/>
            <a:ext cx="2570672" cy="1702225"/>
            <a:chOff x="4114801" y="1629077"/>
            <a:chExt cx="3041763" cy="1702225"/>
          </a:xfrm>
        </p:grpSpPr>
        <p:sp>
          <p:nvSpPr>
            <p:cNvPr id="89" name="Flowchart: Magnetic Disk 88">
              <a:extLst>
                <a:ext uri="{FF2B5EF4-FFF2-40B4-BE49-F238E27FC236}">
                  <a16:creationId xmlns:a16="http://schemas.microsoft.com/office/drawing/2014/main" id="{5ED6261F-82C6-471C-A52B-7CF006582802}"/>
                </a:ext>
              </a:extLst>
            </p:cNvPr>
            <p:cNvSpPr/>
            <p:nvPr/>
          </p:nvSpPr>
          <p:spPr>
            <a:xfrm>
              <a:off x="4114801" y="1629077"/>
              <a:ext cx="3041763" cy="1702225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BAAE828-D48C-4A52-9035-A085D95B4BF7}"/>
                </a:ext>
              </a:extLst>
            </p:cNvPr>
            <p:cNvSpPr txBox="1"/>
            <p:nvPr/>
          </p:nvSpPr>
          <p:spPr>
            <a:xfrm>
              <a:off x="4885015" y="1674137"/>
              <a:ext cx="1476963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Local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repository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EBA746-3A1A-44E5-8174-C038783F847F}"/>
              </a:ext>
            </a:extLst>
          </p:cNvPr>
          <p:cNvGrpSpPr/>
          <p:nvPr/>
        </p:nvGrpSpPr>
        <p:grpSpPr>
          <a:xfrm>
            <a:off x="3546954" y="5630908"/>
            <a:ext cx="1852400" cy="857254"/>
            <a:chOff x="4995672" y="2538218"/>
            <a:chExt cx="1852400" cy="857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DFECDBC-44D1-437B-B38B-ACE829378A57}"/>
                </a:ext>
              </a:extLst>
            </p:cNvPr>
            <p:cNvGrpSpPr/>
            <p:nvPr/>
          </p:nvGrpSpPr>
          <p:grpSpPr>
            <a:xfrm>
              <a:off x="4995672" y="2827560"/>
              <a:ext cx="1852400" cy="567912"/>
              <a:chOff x="4995672" y="2513559"/>
              <a:chExt cx="1852400" cy="567912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B20A657-7A11-4736-B218-C01FD730D629}"/>
                  </a:ext>
                </a:extLst>
              </p:cNvPr>
              <p:cNvGrpSpPr/>
              <p:nvPr/>
            </p:nvGrpSpPr>
            <p:grpSpPr>
              <a:xfrm>
                <a:off x="4995672" y="2513559"/>
                <a:ext cx="1832640" cy="567912"/>
                <a:chOff x="4995672" y="2513559"/>
                <a:chExt cx="1832640" cy="567912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E7DE21E0-CFB3-4B21-B791-1CEFDDF910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7309" y="2844948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2AD6E76F-66C5-4352-A733-120661477D50}"/>
                    </a:ext>
                  </a:extLst>
                </p:cNvPr>
                <p:cNvCxnSpPr>
                  <a:cxnSpLocks/>
                  <a:endCxn id="98" idx="2"/>
                </p:cNvCxnSpPr>
                <p:nvPr/>
              </p:nvCxnSpPr>
              <p:spPr>
                <a:xfrm>
                  <a:off x="4995672" y="2963210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5F21E64B-48DF-452E-961D-57E0353CB8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7546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8650C8CB-FC71-47BE-A0E3-B20085829ECE}"/>
                    </a:ext>
                  </a:extLst>
                </p:cNvPr>
                <p:cNvCxnSpPr>
                  <a:cxnSpLocks/>
                  <a:endCxn id="100" idx="2"/>
                </p:cNvCxnSpPr>
                <p:nvPr/>
              </p:nvCxnSpPr>
              <p:spPr>
                <a:xfrm>
                  <a:off x="545383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BF0E8C0D-47B8-49F0-8FDE-DC34E84637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3362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54708964-0203-4A5C-BA12-6D25AB004287}"/>
                    </a:ext>
                  </a:extLst>
                </p:cNvPr>
                <p:cNvCxnSpPr>
                  <a:cxnSpLocks/>
                  <a:endCxn id="102" idx="2"/>
                </p:cNvCxnSpPr>
                <p:nvPr/>
              </p:nvCxnSpPr>
              <p:spPr>
                <a:xfrm>
                  <a:off x="591199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5F49BDB-25F8-4ED9-93D6-B16C9F02F0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9178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356A549-1269-4FDC-A954-6B38DF5C7656}"/>
                    </a:ext>
                  </a:extLst>
                </p:cNvPr>
                <p:cNvCxnSpPr>
                  <a:cxnSpLocks/>
                  <a:endCxn id="104" idx="2"/>
                </p:cNvCxnSpPr>
                <p:nvPr/>
              </p:nvCxnSpPr>
              <p:spPr>
                <a:xfrm>
                  <a:off x="637015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10C871A3-1931-42F5-AB15-9F3A25498A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431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FD29AD84-E3A1-441D-BF89-4E3998B5427A}"/>
                    </a:ext>
                  </a:extLst>
                </p:cNvPr>
                <p:cNvCxnSpPr>
                  <a:cxnSpLocks/>
                  <a:stCxn id="98" idx="7"/>
                  <a:endCxn id="106" idx="3"/>
                </p:cNvCxnSpPr>
                <p:nvPr/>
              </p:nvCxnSpPr>
              <p:spPr>
                <a:xfrm flipV="1">
                  <a:off x="5419194" y="2715444"/>
                  <a:ext cx="99756" cy="164142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F9846197-3324-4273-90FA-949B2E2742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247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0A3F7C45-2E3A-4394-87C9-2996E45BB6AC}"/>
                    </a:ext>
                  </a:extLst>
                </p:cNvPr>
                <p:cNvCxnSpPr>
                  <a:cxnSpLocks/>
                  <a:endCxn id="108" idx="2"/>
                </p:cNvCxnSpPr>
                <p:nvPr/>
              </p:nvCxnSpPr>
              <p:spPr>
                <a:xfrm>
                  <a:off x="5720835" y="263182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24ED33A0-DC65-4F57-91CA-D76BFF97503B}"/>
                    </a:ext>
                  </a:extLst>
                </p:cNvPr>
                <p:cNvCxnSpPr>
                  <a:cxnSpLocks/>
                  <a:stCxn id="108" idx="5"/>
                  <a:endCxn id="102" idx="0"/>
                </p:cNvCxnSpPr>
                <p:nvPr/>
              </p:nvCxnSpPr>
              <p:spPr>
                <a:xfrm>
                  <a:off x="6144357" y="2715444"/>
                  <a:ext cx="107534" cy="126665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D51402B6-5615-4E4A-AA26-1DBBD36E40AC}"/>
                  </a:ext>
                </a:extLst>
              </p:cNvPr>
              <p:cNvSpPr/>
              <p:nvPr/>
            </p:nvSpPr>
            <p:spPr>
              <a:xfrm>
                <a:off x="6572027" y="2551032"/>
                <a:ext cx="276045" cy="1413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9C2933CB-21BA-45DD-86A8-9224AE52871F}"/>
                  </a:ext>
                </a:extLst>
              </p:cNvPr>
              <p:cNvCxnSpPr>
                <a:cxnSpLocks/>
                <a:stCxn id="96" idx="2"/>
                <a:endCxn id="104" idx="0"/>
              </p:cNvCxnSpPr>
              <p:nvPr/>
            </p:nvCxnSpPr>
            <p:spPr>
              <a:xfrm>
                <a:off x="6710050" y="2692360"/>
                <a:ext cx="1" cy="149749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53B48BB0-2BF5-40FA-9CF3-F29E56DE8290}"/>
                </a:ext>
              </a:extLst>
            </p:cNvPr>
            <p:cNvSpPr/>
            <p:nvPr/>
          </p:nvSpPr>
          <p:spPr>
            <a:xfrm>
              <a:off x="5919728" y="2538218"/>
              <a:ext cx="276045" cy="1413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651F1390-2AEF-4AD2-81C6-D2CBE82A7063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>
              <a:off x="6057751" y="2679546"/>
              <a:ext cx="1" cy="149749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2FA1F0-7DE6-440E-B0AF-2093633909C8}"/>
              </a:ext>
            </a:extLst>
          </p:cNvPr>
          <p:cNvCxnSpPr>
            <a:cxnSpLocks/>
          </p:cNvCxnSpPr>
          <p:nvPr/>
        </p:nvCxnSpPr>
        <p:spPr>
          <a:xfrm flipV="1">
            <a:off x="2485737" y="4503901"/>
            <a:ext cx="671532" cy="86946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B71BEA0-7F0A-4E22-9BB3-6F6EB822E448}"/>
              </a:ext>
            </a:extLst>
          </p:cNvPr>
          <p:cNvCxnSpPr>
            <a:cxnSpLocks/>
          </p:cNvCxnSpPr>
          <p:nvPr/>
        </p:nvCxnSpPr>
        <p:spPr>
          <a:xfrm>
            <a:off x="2485736" y="5693562"/>
            <a:ext cx="691957" cy="9717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A8F7459-D5CB-411D-9A7E-2AD98ADE60C8}"/>
              </a:ext>
            </a:extLst>
          </p:cNvPr>
          <p:cNvSpPr txBox="1"/>
          <p:nvPr/>
        </p:nvSpPr>
        <p:spPr>
          <a:xfrm>
            <a:off x="8236086" y="1459629"/>
            <a:ext cx="3504364" cy="832674"/>
          </a:xfrm>
          <a:prstGeom prst="roundRect">
            <a:avLst>
              <a:gd name="adj" fmla="val 10873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Downloads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new commits from GitHub to the local repository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3BC279-5AED-4FCB-97CF-B4F0BE7E35F1}"/>
              </a:ext>
            </a:extLst>
          </p:cNvPr>
          <p:cNvSpPr/>
          <p:nvPr/>
        </p:nvSpPr>
        <p:spPr>
          <a:xfrm>
            <a:off x="8236086" y="562712"/>
            <a:ext cx="3504364" cy="647476"/>
          </a:xfrm>
          <a:prstGeom prst="round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fetch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E40C9B9-954D-49BB-8CE9-4F15C8E32472}"/>
              </a:ext>
            </a:extLst>
          </p:cNvPr>
          <p:cNvSpPr/>
          <p:nvPr/>
        </p:nvSpPr>
        <p:spPr>
          <a:xfrm rot="488614">
            <a:off x="5100552" y="3523824"/>
            <a:ext cx="692681" cy="160291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793E12-E073-4AFA-83C7-2D3D85CA0FD4}"/>
              </a:ext>
            </a:extLst>
          </p:cNvPr>
          <p:cNvSpPr txBox="1"/>
          <p:nvPr/>
        </p:nvSpPr>
        <p:spPr>
          <a:xfrm>
            <a:off x="8560358" y="2542211"/>
            <a:ext cx="2855820" cy="763089"/>
          </a:xfrm>
          <a:prstGeom prst="roundRect">
            <a:avLst>
              <a:gd name="adj" fmla="val 10873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Does not affect files in your working folder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HEAD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73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animBg="1"/>
      <p:bldP spid="7" grpId="0" animBg="1"/>
      <p:bldP spid="6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66797E-C551-466E-BE0C-6849C0E8952B}"/>
              </a:ext>
            </a:extLst>
          </p:cNvPr>
          <p:cNvSpPr/>
          <p:nvPr/>
        </p:nvSpPr>
        <p:spPr>
          <a:xfrm>
            <a:off x="166778" y="4052186"/>
            <a:ext cx="5775694" cy="2653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Your computer (local)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478ED14-6D07-42D8-9304-AE70A790A1D2}"/>
              </a:ext>
            </a:extLst>
          </p:cNvPr>
          <p:cNvSpPr/>
          <p:nvPr/>
        </p:nvSpPr>
        <p:spPr>
          <a:xfrm>
            <a:off x="3157269" y="4503902"/>
            <a:ext cx="2730345" cy="21613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.git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folder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492CB-7C0A-4A2A-BF0C-535EDA78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53" y="223669"/>
            <a:ext cx="4722456" cy="99495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Pull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operation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799254-D53B-4177-9C3D-71B83FF35F38}"/>
              </a:ext>
            </a:extLst>
          </p:cNvPr>
          <p:cNvSpPr/>
          <p:nvPr/>
        </p:nvSpPr>
        <p:spPr>
          <a:xfrm>
            <a:off x="4411366" y="1389113"/>
            <a:ext cx="3096782" cy="2334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GitHub (remote)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501C2E-8986-4F17-89E2-6F1BCF714BD7}"/>
              </a:ext>
            </a:extLst>
          </p:cNvPr>
          <p:cNvGrpSpPr/>
          <p:nvPr/>
        </p:nvGrpSpPr>
        <p:grpSpPr>
          <a:xfrm>
            <a:off x="4681269" y="1875966"/>
            <a:ext cx="2570672" cy="1702225"/>
            <a:chOff x="4114801" y="1629077"/>
            <a:chExt cx="3041763" cy="1702225"/>
          </a:xfrm>
        </p:grpSpPr>
        <p:sp>
          <p:nvSpPr>
            <p:cNvPr id="33" name="Flowchart: Magnetic Disk 32">
              <a:extLst>
                <a:ext uri="{FF2B5EF4-FFF2-40B4-BE49-F238E27FC236}">
                  <a16:creationId xmlns:a16="http://schemas.microsoft.com/office/drawing/2014/main" id="{945413B4-D254-435F-931F-B5A7B014854E}"/>
                </a:ext>
              </a:extLst>
            </p:cNvPr>
            <p:cNvSpPr/>
            <p:nvPr/>
          </p:nvSpPr>
          <p:spPr>
            <a:xfrm>
              <a:off x="4114801" y="1629077"/>
              <a:ext cx="3041763" cy="1702225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198F86-D246-43D4-B2A0-B84C3BAA079A}"/>
                </a:ext>
              </a:extLst>
            </p:cNvPr>
            <p:cNvSpPr txBox="1"/>
            <p:nvPr/>
          </p:nvSpPr>
          <p:spPr>
            <a:xfrm>
              <a:off x="4885015" y="1674137"/>
              <a:ext cx="1476963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Origin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repository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AA91FA8E-2276-4EB8-B738-FCF8D0FB489F}"/>
              </a:ext>
            </a:extLst>
          </p:cNvPr>
          <p:cNvSpPr/>
          <p:nvPr/>
        </p:nvSpPr>
        <p:spPr>
          <a:xfrm>
            <a:off x="215289" y="4503901"/>
            <a:ext cx="2730345" cy="21613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Working folder 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HEAD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0" name="Rectangle: Top Corners One Rounded and One Snipped 79">
            <a:extLst>
              <a:ext uri="{FF2B5EF4-FFF2-40B4-BE49-F238E27FC236}">
                <a16:creationId xmlns:a16="http://schemas.microsoft.com/office/drawing/2014/main" id="{DDA663CD-E795-43B6-A9F4-F12DDD346F40}"/>
              </a:ext>
            </a:extLst>
          </p:cNvPr>
          <p:cNvSpPr/>
          <p:nvPr/>
        </p:nvSpPr>
        <p:spPr>
          <a:xfrm>
            <a:off x="912849" y="4944823"/>
            <a:ext cx="787968" cy="320195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folder</a:t>
            </a:r>
          </a:p>
        </p:txBody>
      </p:sp>
      <p:sp>
        <p:nvSpPr>
          <p:cNvPr id="81" name="Rectangle: Top Corners One Rounded and One Snipped 80">
            <a:extLst>
              <a:ext uri="{FF2B5EF4-FFF2-40B4-BE49-F238E27FC236}">
                <a16:creationId xmlns:a16="http://schemas.microsoft.com/office/drawing/2014/main" id="{935DDFA5-7632-4660-90F8-904CF2B33B9C}"/>
              </a:ext>
            </a:extLst>
          </p:cNvPr>
          <p:cNvSpPr/>
          <p:nvPr/>
        </p:nvSpPr>
        <p:spPr>
          <a:xfrm>
            <a:off x="1412691" y="5373366"/>
            <a:ext cx="1073047" cy="320195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.git folder</a:t>
            </a:r>
          </a:p>
        </p:txBody>
      </p:sp>
      <p:sp>
        <p:nvSpPr>
          <p:cNvPr id="82" name="Flowchart: Document 81">
            <a:extLst>
              <a:ext uri="{FF2B5EF4-FFF2-40B4-BE49-F238E27FC236}">
                <a16:creationId xmlns:a16="http://schemas.microsoft.com/office/drawing/2014/main" id="{D847175A-FD89-4C3C-8431-BA8C4FD03036}"/>
              </a:ext>
            </a:extLst>
          </p:cNvPr>
          <p:cNvSpPr/>
          <p:nvPr/>
        </p:nvSpPr>
        <p:spPr>
          <a:xfrm>
            <a:off x="1566892" y="5771526"/>
            <a:ext cx="556860" cy="411060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</a:p>
        </p:txBody>
      </p:sp>
      <p:sp>
        <p:nvSpPr>
          <p:cNvPr id="83" name="Flowchart: Document 82">
            <a:extLst>
              <a:ext uri="{FF2B5EF4-FFF2-40B4-BE49-F238E27FC236}">
                <a16:creationId xmlns:a16="http://schemas.microsoft.com/office/drawing/2014/main" id="{546A182A-4A80-47A3-A752-3F45CFAC937C}"/>
              </a:ext>
            </a:extLst>
          </p:cNvPr>
          <p:cNvSpPr/>
          <p:nvPr/>
        </p:nvSpPr>
        <p:spPr>
          <a:xfrm>
            <a:off x="1605341" y="5977056"/>
            <a:ext cx="556860" cy="411060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02D10F-584F-41F5-910A-F76496EF1CAD}"/>
              </a:ext>
            </a:extLst>
          </p:cNvPr>
          <p:cNvCxnSpPr>
            <a:cxnSpLocks/>
          </p:cNvCxnSpPr>
          <p:nvPr/>
        </p:nvCxnSpPr>
        <p:spPr>
          <a:xfrm>
            <a:off x="1306833" y="5272711"/>
            <a:ext cx="0" cy="906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C08D4CA-9699-404C-B393-859436D1E2E1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306833" y="5533464"/>
            <a:ext cx="1058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6D0BFBB-42A1-41D5-972E-5F9E4CECAB2A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1306833" y="6182586"/>
            <a:ext cx="2985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0F0142A-0B26-42EA-A5FA-7A0A5E94ED0F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1306833" y="5977056"/>
            <a:ext cx="2600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53E97CB-B6F9-46E2-89AC-D33A633F5079}"/>
              </a:ext>
            </a:extLst>
          </p:cNvPr>
          <p:cNvGrpSpPr/>
          <p:nvPr/>
        </p:nvGrpSpPr>
        <p:grpSpPr>
          <a:xfrm>
            <a:off x="4995672" y="2596941"/>
            <a:ext cx="1852400" cy="857254"/>
            <a:chOff x="4995672" y="2538218"/>
            <a:chExt cx="1852400" cy="85725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987449F-69CA-49F2-9DE1-009F31E890C7}"/>
                </a:ext>
              </a:extLst>
            </p:cNvPr>
            <p:cNvGrpSpPr/>
            <p:nvPr/>
          </p:nvGrpSpPr>
          <p:grpSpPr>
            <a:xfrm>
              <a:off x="4995672" y="2827560"/>
              <a:ext cx="1852400" cy="567912"/>
              <a:chOff x="4995672" y="2513559"/>
              <a:chExt cx="1852400" cy="56791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3A924FB-EA29-441A-A6BC-D9F02566E8B2}"/>
                  </a:ext>
                </a:extLst>
              </p:cNvPr>
              <p:cNvGrpSpPr/>
              <p:nvPr/>
            </p:nvGrpSpPr>
            <p:grpSpPr>
              <a:xfrm>
                <a:off x="4995672" y="2513559"/>
                <a:ext cx="1832640" cy="567912"/>
                <a:chOff x="4995672" y="2513559"/>
                <a:chExt cx="1832640" cy="5679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947DB7B-BF82-4028-B00F-B3C754A1A2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7309" y="2844948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B340CD1E-A448-43C9-A954-08FA5DAA92D8}"/>
                    </a:ext>
                  </a:extLst>
                </p:cNvPr>
                <p:cNvCxnSpPr>
                  <a:cxnSpLocks/>
                  <a:endCxn id="22" idx="2"/>
                </p:cNvCxnSpPr>
                <p:nvPr/>
              </p:nvCxnSpPr>
              <p:spPr>
                <a:xfrm>
                  <a:off x="4995672" y="2963210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E41435F-6A68-4B90-8251-DB95D0E101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7546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32204973-C9E1-412E-BC6B-64A1C66CE642}"/>
                    </a:ext>
                  </a:extLst>
                </p:cNvPr>
                <p:cNvCxnSpPr>
                  <a:cxnSpLocks/>
                  <a:endCxn id="31" idx="2"/>
                </p:cNvCxnSpPr>
                <p:nvPr/>
              </p:nvCxnSpPr>
              <p:spPr>
                <a:xfrm>
                  <a:off x="545383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0AEC0EE-8265-44B6-8FD5-FDB468FB04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3362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0242F7A9-4C6F-4AEF-8697-E3644E4CA3DE}"/>
                    </a:ext>
                  </a:extLst>
                </p:cNvPr>
                <p:cNvCxnSpPr>
                  <a:cxnSpLocks/>
                  <a:endCxn id="34" idx="2"/>
                </p:cNvCxnSpPr>
                <p:nvPr/>
              </p:nvCxnSpPr>
              <p:spPr>
                <a:xfrm>
                  <a:off x="591199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42332D8-5473-4D0D-97CF-65F02E7348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9178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43306C50-E3B3-4732-B5D8-83E5150BEAA8}"/>
                    </a:ext>
                  </a:extLst>
                </p:cNvPr>
                <p:cNvCxnSpPr>
                  <a:cxnSpLocks/>
                  <a:endCxn id="41" idx="2"/>
                </p:cNvCxnSpPr>
                <p:nvPr/>
              </p:nvCxnSpPr>
              <p:spPr>
                <a:xfrm>
                  <a:off x="637015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1E306FB-6D9C-463D-9A4D-A813889A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431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7188ED40-79CD-4D27-A831-E4005B019AEC}"/>
                    </a:ext>
                  </a:extLst>
                </p:cNvPr>
                <p:cNvCxnSpPr>
                  <a:cxnSpLocks/>
                  <a:stCxn id="22" idx="7"/>
                  <a:endCxn id="43" idx="3"/>
                </p:cNvCxnSpPr>
                <p:nvPr/>
              </p:nvCxnSpPr>
              <p:spPr>
                <a:xfrm flipV="1">
                  <a:off x="5419194" y="2715444"/>
                  <a:ext cx="99756" cy="164142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F4F9525-2CBA-4658-A078-930A0DF99F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247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96D28389-B3F0-45E7-8418-E67EB0B2814F}"/>
                    </a:ext>
                  </a:extLst>
                </p:cNvPr>
                <p:cNvCxnSpPr>
                  <a:cxnSpLocks/>
                  <a:endCxn id="45" idx="2"/>
                </p:cNvCxnSpPr>
                <p:nvPr/>
              </p:nvCxnSpPr>
              <p:spPr>
                <a:xfrm>
                  <a:off x="5720835" y="263182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009B9684-4CD8-4C50-AC55-B196A6CB320F}"/>
                    </a:ext>
                  </a:extLst>
                </p:cNvPr>
                <p:cNvCxnSpPr>
                  <a:cxnSpLocks/>
                  <a:stCxn id="45" idx="5"/>
                  <a:endCxn id="34" idx="0"/>
                </p:cNvCxnSpPr>
                <p:nvPr/>
              </p:nvCxnSpPr>
              <p:spPr>
                <a:xfrm>
                  <a:off x="6144357" y="2715444"/>
                  <a:ext cx="107534" cy="126665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562CC0E-39AE-46EF-BCB4-33F34C0AE5BA}"/>
                  </a:ext>
                </a:extLst>
              </p:cNvPr>
              <p:cNvSpPr/>
              <p:nvPr/>
            </p:nvSpPr>
            <p:spPr>
              <a:xfrm>
                <a:off x="6572027" y="2551032"/>
                <a:ext cx="276045" cy="1413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3D6CE38-7447-4752-A0BE-4A2743EB96E0}"/>
                  </a:ext>
                </a:extLst>
              </p:cNvPr>
              <p:cNvCxnSpPr>
                <a:cxnSpLocks/>
                <a:stCxn id="49" idx="2"/>
                <a:endCxn id="41" idx="0"/>
              </p:cNvCxnSpPr>
              <p:nvPr/>
            </p:nvCxnSpPr>
            <p:spPr>
              <a:xfrm>
                <a:off x="6710050" y="2692360"/>
                <a:ext cx="1" cy="149749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F920265-CC44-4C25-99CB-0B1915C79E90}"/>
                </a:ext>
              </a:extLst>
            </p:cNvPr>
            <p:cNvSpPr/>
            <p:nvPr/>
          </p:nvSpPr>
          <p:spPr>
            <a:xfrm>
              <a:off x="5919728" y="2538218"/>
              <a:ext cx="276045" cy="1413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5CBC431-E35D-46A9-ADF8-85975F92ADC4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6057751" y="2679546"/>
              <a:ext cx="1" cy="149749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CCBEB8B-44F2-4D9A-9352-B7D184FFB2CF}"/>
              </a:ext>
            </a:extLst>
          </p:cNvPr>
          <p:cNvGrpSpPr/>
          <p:nvPr/>
        </p:nvGrpSpPr>
        <p:grpSpPr>
          <a:xfrm>
            <a:off x="3232551" y="4909933"/>
            <a:ext cx="2570672" cy="1702225"/>
            <a:chOff x="4114801" y="1629077"/>
            <a:chExt cx="3041763" cy="1702225"/>
          </a:xfrm>
        </p:grpSpPr>
        <p:sp>
          <p:nvSpPr>
            <p:cNvPr id="89" name="Flowchart: Magnetic Disk 88">
              <a:extLst>
                <a:ext uri="{FF2B5EF4-FFF2-40B4-BE49-F238E27FC236}">
                  <a16:creationId xmlns:a16="http://schemas.microsoft.com/office/drawing/2014/main" id="{5ED6261F-82C6-471C-A52B-7CF006582802}"/>
                </a:ext>
              </a:extLst>
            </p:cNvPr>
            <p:cNvSpPr/>
            <p:nvPr/>
          </p:nvSpPr>
          <p:spPr>
            <a:xfrm>
              <a:off x="4114801" y="1629077"/>
              <a:ext cx="3041763" cy="1702225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BAAE828-D48C-4A52-9035-A085D95B4BF7}"/>
                </a:ext>
              </a:extLst>
            </p:cNvPr>
            <p:cNvSpPr txBox="1"/>
            <p:nvPr/>
          </p:nvSpPr>
          <p:spPr>
            <a:xfrm>
              <a:off x="4885015" y="1674137"/>
              <a:ext cx="1476963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Local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repository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EBA746-3A1A-44E5-8174-C038783F847F}"/>
              </a:ext>
            </a:extLst>
          </p:cNvPr>
          <p:cNvGrpSpPr/>
          <p:nvPr/>
        </p:nvGrpSpPr>
        <p:grpSpPr>
          <a:xfrm>
            <a:off x="3546954" y="5630908"/>
            <a:ext cx="1852400" cy="857254"/>
            <a:chOff x="4995672" y="2538218"/>
            <a:chExt cx="1852400" cy="857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DFECDBC-44D1-437B-B38B-ACE829378A57}"/>
                </a:ext>
              </a:extLst>
            </p:cNvPr>
            <p:cNvGrpSpPr/>
            <p:nvPr/>
          </p:nvGrpSpPr>
          <p:grpSpPr>
            <a:xfrm>
              <a:off x="4995672" y="2827560"/>
              <a:ext cx="1852400" cy="567912"/>
              <a:chOff x="4995672" y="2513559"/>
              <a:chExt cx="1852400" cy="567912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B20A657-7A11-4736-B218-C01FD730D629}"/>
                  </a:ext>
                </a:extLst>
              </p:cNvPr>
              <p:cNvGrpSpPr/>
              <p:nvPr/>
            </p:nvGrpSpPr>
            <p:grpSpPr>
              <a:xfrm>
                <a:off x="4995672" y="2513559"/>
                <a:ext cx="1832640" cy="567912"/>
                <a:chOff x="4995672" y="2513559"/>
                <a:chExt cx="1832640" cy="567912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E7DE21E0-CFB3-4B21-B791-1CEFDDF910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7309" y="2844948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2AD6E76F-66C5-4352-A733-120661477D50}"/>
                    </a:ext>
                  </a:extLst>
                </p:cNvPr>
                <p:cNvCxnSpPr>
                  <a:cxnSpLocks/>
                  <a:endCxn id="98" idx="2"/>
                </p:cNvCxnSpPr>
                <p:nvPr/>
              </p:nvCxnSpPr>
              <p:spPr>
                <a:xfrm>
                  <a:off x="4995672" y="2963210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5F21E64B-48DF-452E-961D-57E0353CB8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7546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8650C8CB-FC71-47BE-A0E3-B20085829ECE}"/>
                    </a:ext>
                  </a:extLst>
                </p:cNvPr>
                <p:cNvCxnSpPr>
                  <a:cxnSpLocks/>
                  <a:endCxn id="100" idx="2"/>
                </p:cNvCxnSpPr>
                <p:nvPr/>
              </p:nvCxnSpPr>
              <p:spPr>
                <a:xfrm>
                  <a:off x="545383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BF0E8C0D-47B8-49F0-8FDE-DC34E84637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3362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54708964-0203-4A5C-BA12-6D25AB004287}"/>
                    </a:ext>
                  </a:extLst>
                </p:cNvPr>
                <p:cNvCxnSpPr>
                  <a:cxnSpLocks/>
                  <a:endCxn id="102" idx="2"/>
                </p:cNvCxnSpPr>
                <p:nvPr/>
              </p:nvCxnSpPr>
              <p:spPr>
                <a:xfrm>
                  <a:off x="591199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5F49BDB-25F8-4ED9-93D6-B16C9F02F0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9178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356A549-1269-4FDC-A954-6B38DF5C7656}"/>
                    </a:ext>
                  </a:extLst>
                </p:cNvPr>
                <p:cNvCxnSpPr>
                  <a:cxnSpLocks/>
                  <a:endCxn id="104" idx="2"/>
                </p:cNvCxnSpPr>
                <p:nvPr/>
              </p:nvCxnSpPr>
              <p:spPr>
                <a:xfrm>
                  <a:off x="637015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10C871A3-1931-42F5-AB15-9F3A25498A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431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FD29AD84-E3A1-441D-BF89-4E3998B5427A}"/>
                    </a:ext>
                  </a:extLst>
                </p:cNvPr>
                <p:cNvCxnSpPr>
                  <a:cxnSpLocks/>
                  <a:stCxn id="98" idx="7"/>
                  <a:endCxn id="106" idx="3"/>
                </p:cNvCxnSpPr>
                <p:nvPr/>
              </p:nvCxnSpPr>
              <p:spPr>
                <a:xfrm flipV="1">
                  <a:off x="5419194" y="2715444"/>
                  <a:ext cx="99756" cy="164142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F9846197-3324-4273-90FA-949B2E2742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247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0A3F7C45-2E3A-4394-87C9-2996E45BB6AC}"/>
                    </a:ext>
                  </a:extLst>
                </p:cNvPr>
                <p:cNvCxnSpPr>
                  <a:cxnSpLocks/>
                  <a:endCxn id="108" idx="2"/>
                </p:cNvCxnSpPr>
                <p:nvPr/>
              </p:nvCxnSpPr>
              <p:spPr>
                <a:xfrm>
                  <a:off x="5720835" y="263182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24ED33A0-DC65-4F57-91CA-D76BFF97503B}"/>
                    </a:ext>
                  </a:extLst>
                </p:cNvPr>
                <p:cNvCxnSpPr>
                  <a:cxnSpLocks/>
                  <a:stCxn id="108" idx="5"/>
                  <a:endCxn id="102" idx="0"/>
                </p:cNvCxnSpPr>
                <p:nvPr/>
              </p:nvCxnSpPr>
              <p:spPr>
                <a:xfrm>
                  <a:off x="6144357" y="2715444"/>
                  <a:ext cx="107534" cy="126665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D51402B6-5615-4E4A-AA26-1DBBD36E40AC}"/>
                  </a:ext>
                </a:extLst>
              </p:cNvPr>
              <p:cNvSpPr/>
              <p:nvPr/>
            </p:nvSpPr>
            <p:spPr>
              <a:xfrm>
                <a:off x="6572027" y="2551032"/>
                <a:ext cx="276045" cy="1413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9C2933CB-21BA-45DD-86A8-9224AE52871F}"/>
                  </a:ext>
                </a:extLst>
              </p:cNvPr>
              <p:cNvCxnSpPr>
                <a:cxnSpLocks/>
                <a:stCxn id="96" idx="2"/>
                <a:endCxn id="104" idx="0"/>
              </p:cNvCxnSpPr>
              <p:nvPr/>
            </p:nvCxnSpPr>
            <p:spPr>
              <a:xfrm>
                <a:off x="6710050" y="2692360"/>
                <a:ext cx="1" cy="149749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53B48BB0-2BF5-40FA-9CF3-F29E56DE8290}"/>
                </a:ext>
              </a:extLst>
            </p:cNvPr>
            <p:cNvSpPr/>
            <p:nvPr/>
          </p:nvSpPr>
          <p:spPr>
            <a:xfrm>
              <a:off x="5919728" y="2538218"/>
              <a:ext cx="276045" cy="1413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651F1390-2AEF-4AD2-81C6-D2CBE82A7063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>
              <a:off x="6057751" y="2679546"/>
              <a:ext cx="1" cy="149749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2FA1F0-7DE6-440E-B0AF-2093633909C8}"/>
              </a:ext>
            </a:extLst>
          </p:cNvPr>
          <p:cNvCxnSpPr>
            <a:cxnSpLocks/>
          </p:cNvCxnSpPr>
          <p:nvPr/>
        </p:nvCxnSpPr>
        <p:spPr>
          <a:xfrm flipV="1">
            <a:off x="2485737" y="4503901"/>
            <a:ext cx="671532" cy="86946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B71BEA0-7F0A-4E22-9BB3-6F6EB822E448}"/>
              </a:ext>
            </a:extLst>
          </p:cNvPr>
          <p:cNvCxnSpPr>
            <a:cxnSpLocks/>
          </p:cNvCxnSpPr>
          <p:nvPr/>
        </p:nvCxnSpPr>
        <p:spPr>
          <a:xfrm>
            <a:off x="2485736" y="5693562"/>
            <a:ext cx="691957" cy="9717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A8F7459-D5CB-411D-9A7E-2AD98ADE60C8}"/>
              </a:ext>
            </a:extLst>
          </p:cNvPr>
          <p:cNvSpPr txBox="1"/>
          <p:nvPr/>
        </p:nvSpPr>
        <p:spPr>
          <a:xfrm>
            <a:off x="8236086" y="1457120"/>
            <a:ext cx="3504364" cy="1401831"/>
          </a:xfrm>
          <a:prstGeom prst="roundRect">
            <a:avLst>
              <a:gd name="adj" fmla="val 8097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Downloads new commits from GitHub to the local repository, 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and tries to integrate them into your working folder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3BC279-5AED-4FCB-97CF-B4F0BE7E35F1}"/>
              </a:ext>
            </a:extLst>
          </p:cNvPr>
          <p:cNvSpPr/>
          <p:nvPr/>
        </p:nvSpPr>
        <p:spPr>
          <a:xfrm>
            <a:off x="8236086" y="562712"/>
            <a:ext cx="3504364" cy="647476"/>
          </a:xfrm>
          <a:prstGeom prst="round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pull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E40C9B9-954D-49BB-8CE9-4F15C8E32472}"/>
              </a:ext>
            </a:extLst>
          </p:cNvPr>
          <p:cNvSpPr/>
          <p:nvPr/>
        </p:nvSpPr>
        <p:spPr>
          <a:xfrm rot="488614">
            <a:off x="5100552" y="3523824"/>
            <a:ext cx="692681" cy="160291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Down 66">
            <a:extLst>
              <a:ext uri="{FF2B5EF4-FFF2-40B4-BE49-F238E27FC236}">
                <a16:creationId xmlns:a16="http://schemas.microsoft.com/office/drawing/2014/main" id="{3560C23C-0BC4-4232-A93B-1AEE78B8F361}"/>
              </a:ext>
            </a:extLst>
          </p:cNvPr>
          <p:cNvSpPr/>
          <p:nvPr/>
        </p:nvSpPr>
        <p:spPr>
          <a:xfrm rot="5400000">
            <a:off x="2776233" y="5360058"/>
            <a:ext cx="692681" cy="6031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3AB72DE-BF3D-45BB-82AC-1CDF6603B94A}"/>
              </a:ext>
            </a:extLst>
          </p:cNvPr>
          <p:cNvSpPr txBox="1"/>
          <p:nvPr/>
        </p:nvSpPr>
        <p:spPr>
          <a:xfrm>
            <a:off x="8397522" y="3139958"/>
            <a:ext cx="3181491" cy="807168"/>
          </a:xfrm>
          <a:prstGeom prst="roundRect">
            <a:avLst>
              <a:gd name="adj" fmla="val 10873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Warning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This operation can fail if there are merge conflicts</a:t>
            </a:r>
          </a:p>
        </p:txBody>
      </p:sp>
    </p:spTree>
    <p:extLst>
      <p:ext uri="{BB962C8B-B14F-4D97-AF65-F5344CB8AC3E}">
        <p14:creationId xmlns:p14="http://schemas.microsoft.com/office/powerpoint/2010/main" val="14170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animBg="1"/>
      <p:bldP spid="7" grpId="0" animBg="1"/>
      <p:bldP spid="67" grpId="0" animBg="1"/>
      <p:bldP spid="6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66797E-C551-466E-BE0C-6849C0E8952B}"/>
              </a:ext>
            </a:extLst>
          </p:cNvPr>
          <p:cNvSpPr/>
          <p:nvPr/>
        </p:nvSpPr>
        <p:spPr>
          <a:xfrm>
            <a:off x="166778" y="4052186"/>
            <a:ext cx="5775694" cy="2653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Your computer (local)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478ED14-6D07-42D8-9304-AE70A790A1D2}"/>
              </a:ext>
            </a:extLst>
          </p:cNvPr>
          <p:cNvSpPr/>
          <p:nvPr/>
        </p:nvSpPr>
        <p:spPr>
          <a:xfrm>
            <a:off x="3157269" y="4503902"/>
            <a:ext cx="2730345" cy="21613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.git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folder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492CB-7C0A-4A2A-BF0C-535EDA78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83" y="255592"/>
            <a:ext cx="4700941" cy="89699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Push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operation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799254-D53B-4177-9C3D-71B83FF35F38}"/>
              </a:ext>
            </a:extLst>
          </p:cNvPr>
          <p:cNvSpPr/>
          <p:nvPr/>
        </p:nvSpPr>
        <p:spPr>
          <a:xfrm>
            <a:off x="4411366" y="1389113"/>
            <a:ext cx="3096782" cy="2334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GitHub (remote)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501C2E-8986-4F17-89E2-6F1BCF714BD7}"/>
              </a:ext>
            </a:extLst>
          </p:cNvPr>
          <p:cNvGrpSpPr/>
          <p:nvPr/>
        </p:nvGrpSpPr>
        <p:grpSpPr>
          <a:xfrm>
            <a:off x="4681269" y="1875966"/>
            <a:ext cx="2570672" cy="1702225"/>
            <a:chOff x="4114801" y="1629077"/>
            <a:chExt cx="3041763" cy="1702225"/>
          </a:xfrm>
        </p:grpSpPr>
        <p:sp>
          <p:nvSpPr>
            <p:cNvPr id="33" name="Flowchart: Magnetic Disk 32">
              <a:extLst>
                <a:ext uri="{FF2B5EF4-FFF2-40B4-BE49-F238E27FC236}">
                  <a16:creationId xmlns:a16="http://schemas.microsoft.com/office/drawing/2014/main" id="{945413B4-D254-435F-931F-B5A7B014854E}"/>
                </a:ext>
              </a:extLst>
            </p:cNvPr>
            <p:cNvSpPr/>
            <p:nvPr/>
          </p:nvSpPr>
          <p:spPr>
            <a:xfrm>
              <a:off x="4114801" y="1629077"/>
              <a:ext cx="3041763" cy="1702225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198F86-D246-43D4-B2A0-B84C3BAA079A}"/>
                </a:ext>
              </a:extLst>
            </p:cNvPr>
            <p:cNvSpPr txBox="1"/>
            <p:nvPr/>
          </p:nvSpPr>
          <p:spPr>
            <a:xfrm>
              <a:off x="4885015" y="1674137"/>
              <a:ext cx="1476963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Origin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repository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AA91FA8E-2276-4EB8-B738-FCF8D0FB489F}"/>
              </a:ext>
            </a:extLst>
          </p:cNvPr>
          <p:cNvSpPr/>
          <p:nvPr/>
        </p:nvSpPr>
        <p:spPr>
          <a:xfrm>
            <a:off x="215289" y="4503901"/>
            <a:ext cx="2730345" cy="21613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Working folder 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HEAD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0" name="Rectangle: Top Corners One Rounded and One Snipped 79">
            <a:extLst>
              <a:ext uri="{FF2B5EF4-FFF2-40B4-BE49-F238E27FC236}">
                <a16:creationId xmlns:a16="http://schemas.microsoft.com/office/drawing/2014/main" id="{DDA663CD-E795-43B6-A9F4-F12DDD346F40}"/>
              </a:ext>
            </a:extLst>
          </p:cNvPr>
          <p:cNvSpPr/>
          <p:nvPr/>
        </p:nvSpPr>
        <p:spPr>
          <a:xfrm>
            <a:off x="912849" y="4944823"/>
            <a:ext cx="787968" cy="320195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folder</a:t>
            </a:r>
          </a:p>
        </p:txBody>
      </p:sp>
      <p:sp>
        <p:nvSpPr>
          <p:cNvPr id="81" name="Rectangle: Top Corners One Rounded and One Snipped 80">
            <a:extLst>
              <a:ext uri="{FF2B5EF4-FFF2-40B4-BE49-F238E27FC236}">
                <a16:creationId xmlns:a16="http://schemas.microsoft.com/office/drawing/2014/main" id="{935DDFA5-7632-4660-90F8-904CF2B33B9C}"/>
              </a:ext>
            </a:extLst>
          </p:cNvPr>
          <p:cNvSpPr/>
          <p:nvPr/>
        </p:nvSpPr>
        <p:spPr>
          <a:xfrm>
            <a:off x="1412691" y="5373366"/>
            <a:ext cx="1073047" cy="320195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.git folder</a:t>
            </a:r>
          </a:p>
        </p:txBody>
      </p:sp>
      <p:sp>
        <p:nvSpPr>
          <p:cNvPr id="82" name="Flowchart: Document 81">
            <a:extLst>
              <a:ext uri="{FF2B5EF4-FFF2-40B4-BE49-F238E27FC236}">
                <a16:creationId xmlns:a16="http://schemas.microsoft.com/office/drawing/2014/main" id="{D847175A-FD89-4C3C-8431-BA8C4FD03036}"/>
              </a:ext>
            </a:extLst>
          </p:cNvPr>
          <p:cNvSpPr/>
          <p:nvPr/>
        </p:nvSpPr>
        <p:spPr>
          <a:xfrm>
            <a:off x="1566892" y="5771526"/>
            <a:ext cx="556860" cy="411060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</a:p>
        </p:txBody>
      </p:sp>
      <p:sp>
        <p:nvSpPr>
          <p:cNvPr id="83" name="Flowchart: Document 82">
            <a:extLst>
              <a:ext uri="{FF2B5EF4-FFF2-40B4-BE49-F238E27FC236}">
                <a16:creationId xmlns:a16="http://schemas.microsoft.com/office/drawing/2014/main" id="{546A182A-4A80-47A3-A752-3F45CFAC937C}"/>
              </a:ext>
            </a:extLst>
          </p:cNvPr>
          <p:cNvSpPr/>
          <p:nvPr/>
        </p:nvSpPr>
        <p:spPr>
          <a:xfrm>
            <a:off x="1605341" y="5977056"/>
            <a:ext cx="556860" cy="411060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02D10F-584F-41F5-910A-F76496EF1CAD}"/>
              </a:ext>
            </a:extLst>
          </p:cNvPr>
          <p:cNvCxnSpPr>
            <a:cxnSpLocks/>
          </p:cNvCxnSpPr>
          <p:nvPr/>
        </p:nvCxnSpPr>
        <p:spPr>
          <a:xfrm>
            <a:off x="1306833" y="5272711"/>
            <a:ext cx="0" cy="906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C08D4CA-9699-404C-B393-859436D1E2E1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306833" y="5533464"/>
            <a:ext cx="1058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6D0BFBB-42A1-41D5-972E-5F9E4CECAB2A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1306833" y="6182586"/>
            <a:ext cx="2985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0F0142A-0B26-42EA-A5FA-7A0A5E94ED0F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1306833" y="5977056"/>
            <a:ext cx="2600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53E97CB-B6F9-46E2-89AC-D33A633F5079}"/>
              </a:ext>
            </a:extLst>
          </p:cNvPr>
          <p:cNvGrpSpPr/>
          <p:nvPr/>
        </p:nvGrpSpPr>
        <p:grpSpPr>
          <a:xfrm>
            <a:off x="4995672" y="2596941"/>
            <a:ext cx="1852400" cy="857254"/>
            <a:chOff x="4995672" y="2538218"/>
            <a:chExt cx="1852400" cy="85725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987449F-69CA-49F2-9DE1-009F31E890C7}"/>
                </a:ext>
              </a:extLst>
            </p:cNvPr>
            <p:cNvGrpSpPr/>
            <p:nvPr/>
          </p:nvGrpSpPr>
          <p:grpSpPr>
            <a:xfrm>
              <a:off x="4995672" y="2827560"/>
              <a:ext cx="1852400" cy="567912"/>
              <a:chOff x="4995672" y="2513559"/>
              <a:chExt cx="1852400" cy="56791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3A924FB-EA29-441A-A6BC-D9F02566E8B2}"/>
                  </a:ext>
                </a:extLst>
              </p:cNvPr>
              <p:cNvGrpSpPr/>
              <p:nvPr/>
            </p:nvGrpSpPr>
            <p:grpSpPr>
              <a:xfrm>
                <a:off x="4995672" y="2513559"/>
                <a:ext cx="1832640" cy="567912"/>
                <a:chOff x="4995672" y="2513559"/>
                <a:chExt cx="1832640" cy="5679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947DB7B-BF82-4028-B00F-B3C754A1A2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7309" y="2844948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B340CD1E-A448-43C9-A954-08FA5DAA92D8}"/>
                    </a:ext>
                  </a:extLst>
                </p:cNvPr>
                <p:cNvCxnSpPr>
                  <a:cxnSpLocks/>
                  <a:endCxn id="22" idx="2"/>
                </p:cNvCxnSpPr>
                <p:nvPr/>
              </p:nvCxnSpPr>
              <p:spPr>
                <a:xfrm>
                  <a:off x="4995672" y="2963210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E41435F-6A68-4B90-8251-DB95D0E101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7546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32204973-C9E1-412E-BC6B-64A1C66CE642}"/>
                    </a:ext>
                  </a:extLst>
                </p:cNvPr>
                <p:cNvCxnSpPr>
                  <a:cxnSpLocks/>
                  <a:endCxn id="31" idx="2"/>
                </p:cNvCxnSpPr>
                <p:nvPr/>
              </p:nvCxnSpPr>
              <p:spPr>
                <a:xfrm>
                  <a:off x="545383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0AEC0EE-8265-44B6-8FD5-FDB468FB04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3362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0242F7A9-4C6F-4AEF-8697-E3644E4CA3DE}"/>
                    </a:ext>
                  </a:extLst>
                </p:cNvPr>
                <p:cNvCxnSpPr>
                  <a:cxnSpLocks/>
                  <a:endCxn id="34" idx="2"/>
                </p:cNvCxnSpPr>
                <p:nvPr/>
              </p:nvCxnSpPr>
              <p:spPr>
                <a:xfrm>
                  <a:off x="591199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42332D8-5473-4D0D-97CF-65F02E7348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9178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43306C50-E3B3-4732-B5D8-83E5150BEAA8}"/>
                    </a:ext>
                  </a:extLst>
                </p:cNvPr>
                <p:cNvCxnSpPr>
                  <a:cxnSpLocks/>
                  <a:endCxn id="41" idx="2"/>
                </p:cNvCxnSpPr>
                <p:nvPr/>
              </p:nvCxnSpPr>
              <p:spPr>
                <a:xfrm>
                  <a:off x="637015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1E306FB-6D9C-463D-9A4D-A813889A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431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7188ED40-79CD-4D27-A831-E4005B019AEC}"/>
                    </a:ext>
                  </a:extLst>
                </p:cNvPr>
                <p:cNvCxnSpPr>
                  <a:cxnSpLocks/>
                  <a:stCxn id="22" idx="7"/>
                  <a:endCxn id="43" idx="3"/>
                </p:cNvCxnSpPr>
                <p:nvPr/>
              </p:nvCxnSpPr>
              <p:spPr>
                <a:xfrm flipV="1">
                  <a:off x="5419194" y="2715444"/>
                  <a:ext cx="99756" cy="164142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F4F9525-2CBA-4658-A078-930A0DF99F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247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96D28389-B3F0-45E7-8418-E67EB0B2814F}"/>
                    </a:ext>
                  </a:extLst>
                </p:cNvPr>
                <p:cNvCxnSpPr>
                  <a:cxnSpLocks/>
                  <a:endCxn id="45" idx="2"/>
                </p:cNvCxnSpPr>
                <p:nvPr/>
              </p:nvCxnSpPr>
              <p:spPr>
                <a:xfrm>
                  <a:off x="5720835" y="263182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009B9684-4CD8-4C50-AC55-B196A6CB320F}"/>
                    </a:ext>
                  </a:extLst>
                </p:cNvPr>
                <p:cNvCxnSpPr>
                  <a:cxnSpLocks/>
                  <a:stCxn id="45" idx="5"/>
                  <a:endCxn id="34" idx="0"/>
                </p:cNvCxnSpPr>
                <p:nvPr/>
              </p:nvCxnSpPr>
              <p:spPr>
                <a:xfrm>
                  <a:off x="6144357" y="2715444"/>
                  <a:ext cx="107534" cy="126665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562CC0E-39AE-46EF-BCB4-33F34C0AE5BA}"/>
                  </a:ext>
                </a:extLst>
              </p:cNvPr>
              <p:cNvSpPr/>
              <p:nvPr/>
            </p:nvSpPr>
            <p:spPr>
              <a:xfrm>
                <a:off x="6572027" y="2551032"/>
                <a:ext cx="276045" cy="1413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3D6CE38-7447-4752-A0BE-4A2743EB96E0}"/>
                  </a:ext>
                </a:extLst>
              </p:cNvPr>
              <p:cNvCxnSpPr>
                <a:cxnSpLocks/>
                <a:stCxn id="49" idx="2"/>
                <a:endCxn id="41" idx="0"/>
              </p:cNvCxnSpPr>
              <p:nvPr/>
            </p:nvCxnSpPr>
            <p:spPr>
              <a:xfrm>
                <a:off x="6710050" y="2692360"/>
                <a:ext cx="1" cy="149749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F920265-CC44-4C25-99CB-0B1915C79E90}"/>
                </a:ext>
              </a:extLst>
            </p:cNvPr>
            <p:cNvSpPr/>
            <p:nvPr/>
          </p:nvSpPr>
          <p:spPr>
            <a:xfrm>
              <a:off x="5919728" y="2538218"/>
              <a:ext cx="276045" cy="1413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5CBC431-E35D-46A9-ADF8-85975F92ADC4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6057751" y="2679546"/>
              <a:ext cx="1" cy="149749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CCBEB8B-44F2-4D9A-9352-B7D184FFB2CF}"/>
              </a:ext>
            </a:extLst>
          </p:cNvPr>
          <p:cNvGrpSpPr/>
          <p:nvPr/>
        </p:nvGrpSpPr>
        <p:grpSpPr>
          <a:xfrm>
            <a:off x="3232551" y="4909933"/>
            <a:ext cx="2570672" cy="1702225"/>
            <a:chOff x="4114801" y="1629077"/>
            <a:chExt cx="3041763" cy="1702225"/>
          </a:xfrm>
        </p:grpSpPr>
        <p:sp>
          <p:nvSpPr>
            <p:cNvPr id="89" name="Flowchart: Magnetic Disk 88">
              <a:extLst>
                <a:ext uri="{FF2B5EF4-FFF2-40B4-BE49-F238E27FC236}">
                  <a16:creationId xmlns:a16="http://schemas.microsoft.com/office/drawing/2014/main" id="{5ED6261F-82C6-471C-A52B-7CF006582802}"/>
                </a:ext>
              </a:extLst>
            </p:cNvPr>
            <p:cNvSpPr/>
            <p:nvPr/>
          </p:nvSpPr>
          <p:spPr>
            <a:xfrm>
              <a:off x="4114801" y="1629077"/>
              <a:ext cx="3041763" cy="1702225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BAAE828-D48C-4A52-9035-A085D95B4BF7}"/>
                </a:ext>
              </a:extLst>
            </p:cNvPr>
            <p:cNvSpPr txBox="1"/>
            <p:nvPr/>
          </p:nvSpPr>
          <p:spPr>
            <a:xfrm>
              <a:off x="4885015" y="1674137"/>
              <a:ext cx="1476963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Local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repository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EBA746-3A1A-44E5-8174-C038783F847F}"/>
              </a:ext>
            </a:extLst>
          </p:cNvPr>
          <p:cNvGrpSpPr/>
          <p:nvPr/>
        </p:nvGrpSpPr>
        <p:grpSpPr>
          <a:xfrm>
            <a:off x="3546954" y="5630908"/>
            <a:ext cx="1852400" cy="857254"/>
            <a:chOff x="4995672" y="2538218"/>
            <a:chExt cx="1852400" cy="857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DFECDBC-44D1-437B-B38B-ACE829378A57}"/>
                </a:ext>
              </a:extLst>
            </p:cNvPr>
            <p:cNvGrpSpPr/>
            <p:nvPr/>
          </p:nvGrpSpPr>
          <p:grpSpPr>
            <a:xfrm>
              <a:off x="4995672" y="2827560"/>
              <a:ext cx="1852400" cy="567912"/>
              <a:chOff x="4995672" y="2513559"/>
              <a:chExt cx="1852400" cy="567912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B20A657-7A11-4736-B218-C01FD730D629}"/>
                  </a:ext>
                </a:extLst>
              </p:cNvPr>
              <p:cNvGrpSpPr/>
              <p:nvPr/>
            </p:nvGrpSpPr>
            <p:grpSpPr>
              <a:xfrm>
                <a:off x="4995672" y="2513559"/>
                <a:ext cx="1832640" cy="567912"/>
                <a:chOff x="4995672" y="2513559"/>
                <a:chExt cx="1832640" cy="567912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E7DE21E0-CFB3-4B21-B791-1CEFDDF910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7309" y="2844948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2AD6E76F-66C5-4352-A733-120661477D50}"/>
                    </a:ext>
                  </a:extLst>
                </p:cNvPr>
                <p:cNvCxnSpPr>
                  <a:cxnSpLocks/>
                  <a:endCxn id="98" idx="2"/>
                </p:cNvCxnSpPr>
                <p:nvPr/>
              </p:nvCxnSpPr>
              <p:spPr>
                <a:xfrm>
                  <a:off x="4995672" y="2963210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5F21E64B-48DF-452E-961D-57E0353CB8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7546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8650C8CB-FC71-47BE-A0E3-B20085829ECE}"/>
                    </a:ext>
                  </a:extLst>
                </p:cNvPr>
                <p:cNvCxnSpPr>
                  <a:cxnSpLocks/>
                  <a:endCxn id="100" idx="2"/>
                </p:cNvCxnSpPr>
                <p:nvPr/>
              </p:nvCxnSpPr>
              <p:spPr>
                <a:xfrm>
                  <a:off x="545383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BF0E8C0D-47B8-49F0-8FDE-DC34E84637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3362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54708964-0203-4A5C-BA12-6D25AB004287}"/>
                    </a:ext>
                  </a:extLst>
                </p:cNvPr>
                <p:cNvCxnSpPr>
                  <a:cxnSpLocks/>
                  <a:endCxn id="102" idx="2"/>
                </p:cNvCxnSpPr>
                <p:nvPr/>
              </p:nvCxnSpPr>
              <p:spPr>
                <a:xfrm>
                  <a:off x="591199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5F49BDB-25F8-4ED9-93D6-B16C9F02F0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9178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356A549-1269-4FDC-A954-6B38DF5C7656}"/>
                    </a:ext>
                  </a:extLst>
                </p:cNvPr>
                <p:cNvCxnSpPr>
                  <a:cxnSpLocks/>
                  <a:endCxn id="104" idx="2"/>
                </p:cNvCxnSpPr>
                <p:nvPr/>
              </p:nvCxnSpPr>
              <p:spPr>
                <a:xfrm>
                  <a:off x="637015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10C871A3-1931-42F5-AB15-9F3A25498A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431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FD29AD84-E3A1-441D-BF89-4E3998B5427A}"/>
                    </a:ext>
                  </a:extLst>
                </p:cNvPr>
                <p:cNvCxnSpPr>
                  <a:cxnSpLocks/>
                  <a:stCxn id="98" idx="7"/>
                  <a:endCxn id="106" idx="3"/>
                </p:cNvCxnSpPr>
                <p:nvPr/>
              </p:nvCxnSpPr>
              <p:spPr>
                <a:xfrm flipV="1">
                  <a:off x="5419194" y="2715444"/>
                  <a:ext cx="99756" cy="164142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F9846197-3324-4273-90FA-949B2E2742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247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0A3F7C45-2E3A-4394-87C9-2996E45BB6AC}"/>
                    </a:ext>
                  </a:extLst>
                </p:cNvPr>
                <p:cNvCxnSpPr>
                  <a:cxnSpLocks/>
                  <a:endCxn id="108" idx="2"/>
                </p:cNvCxnSpPr>
                <p:nvPr/>
              </p:nvCxnSpPr>
              <p:spPr>
                <a:xfrm>
                  <a:off x="5720835" y="263182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24ED33A0-DC65-4F57-91CA-D76BFF97503B}"/>
                    </a:ext>
                  </a:extLst>
                </p:cNvPr>
                <p:cNvCxnSpPr>
                  <a:cxnSpLocks/>
                  <a:stCxn id="108" idx="5"/>
                  <a:endCxn id="102" idx="0"/>
                </p:cNvCxnSpPr>
                <p:nvPr/>
              </p:nvCxnSpPr>
              <p:spPr>
                <a:xfrm>
                  <a:off x="6144357" y="2715444"/>
                  <a:ext cx="107534" cy="126665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D51402B6-5615-4E4A-AA26-1DBBD36E40AC}"/>
                  </a:ext>
                </a:extLst>
              </p:cNvPr>
              <p:cNvSpPr/>
              <p:nvPr/>
            </p:nvSpPr>
            <p:spPr>
              <a:xfrm>
                <a:off x="6572027" y="2551032"/>
                <a:ext cx="276045" cy="1413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9C2933CB-21BA-45DD-86A8-9224AE52871F}"/>
                  </a:ext>
                </a:extLst>
              </p:cNvPr>
              <p:cNvCxnSpPr>
                <a:cxnSpLocks/>
                <a:stCxn id="96" idx="2"/>
                <a:endCxn id="104" idx="0"/>
              </p:cNvCxnSpPr>
              <p:nvPr/>
            </p:nvCxnSpPr>
            <p:spPr>
              <a:xfrm>
                <a:off x="6710050" y="2692360"/>
                <a:ext cx="1" cy="149749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53B48BB0-2BF5-40FA-9CF3-F29E56DE8290}"/>
                </a:ext>
              </a:extLst>
            </p:cNvPr>
            <p:cNvSpPr/>
            <p:nvPr/>
          </p:nvSpPr>
          <p:spPr>
            <a:xfrm>
              <a:off x="5919728" y="2538218"/>
              <a:ext cx="276045" cy="1413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651F1390-2AEF-4AD2-81C6-D2CBE82A7063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>
              <a:off x="6057751" y="2679546"/>
              <a:ext cx="1" cy="149749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2FA1F0-7DE6-440E-B0AF-2093633909C8}"/>
              </a:ext>
            </a:extLst>
          </p:cNvPr>
          <p:cNvCxnSpPr>
            <a:cxnSpLocks/>
          </p:cNvCxnSpPr>
          <p:nvPr/>
        </p:nvCxnSpPr>
        <p:spPr>
          <a:xfrm flipV="1">
            <a:off x="2485737" y="4503901"/>
            <a:ext cx="671532" cy="86946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B71BEA0-7F0A-4E22-9BB3-6F6EB822E448}"/>
              </a:ext>
            </a:extLst>
          </p:cNvPr>
          <p:cNvCxnSpPr>
            <a:cxnSpLocks/>
          </p:cNvCxnSpPr>
          <p:nvPr/>
        </p:nvCxnSpPr>
        <p:spPr>
          <a:xfrm>
            <a:off x="2485736" y="5693562"/>
            <a:ext cx="691957" cy="9717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A8F7459-D5CB-411D-9A7E-2AD98ADE60C8}"/>
              </a:ext>
            </a:extLst>
          </p:cNvPr>
          <p:cNvSpPr txBox="1"/>
          <p:nvPr/>
        </p:nvSpPr>
        <p:spPr>
          <a:xfrm>
            <a:off x="8236086" y="1475681"/>
            <a:ext cx="3504364" cy="878414"/>
          </a:xfrm>
          <a:prstGeom prst="roundRect">
            <a:avLst>
              <a:gd name="adj" fmla="val 10873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Uploads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commits made in the local repository to GitHub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3BC279-5AED-4FCB-97CF-B4F0BE7E35F1}"/>
              </a:ext>
            </a:extLst>
          </p:cNvPr>
          <p:cNvSpPr/>
          <p:nvPr/>
        </p:nvSpPr>
        <p:spPr>
          <a:xfrm>
            <a:off x="8236086" y="562712"/>
            <a:ext cx="3504364" cy="647476"/>
          </a:xfrm>
          <a:prstGeom prst="round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$  git push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E40C9B9-954D-49BB-8CE9-4F15C8E32472}"/>
              </a:ext>
            </a:extLst>
          </p:cNvPr>
          <p:cNvSpPr/>
          <p:nvPr/>
        </p:nvSpPr>
        <p:spPr>
          <a:xfrm rot="11672893">
            <a:off x="5072685" y="3503033"/>
            <a:ext cx="692681" cy="160291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26786E-2D5C-4DFC-BFCA-793C53E529D5}"/>
              </a:ext>
            </a:extLst>
          </p:cNvPr>
          <p:cNvSpPr txBox="1"/>
          <p:nvPr/>
        </p:nvSpPr>
        <p:spPr>
          <a:xfrm>
            <a:off x="8397522" y="2621832"/>
            <a:ext cx="3181491" cy="807168"/>
          </a:xfrm>
          <a:prstGeom prst="roundRect">
            <a:avLst>
              <a:gd name="adj" fmla="val 10873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Warning: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This operation can fail if there are merge conflicts</a:t>
            </a:r>
          </a:p>
        </p:txBody>
      </p:sp>
    </p:spTree>
    <p:extLst>
      <p:ext uri="{BB962C8B-B14F-4D97-AF65-F5344CB8AC3E}">
        <p14:creationId xmlns:p14="http://schemas.microsoft.com/office/powerpoint/2010/main" val="4972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animBg="1"/>
      <p:bldP spid="7" grpId="0" animBg="1"/>
      <p:bldP spid="6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492CB-7C0A-4A2A-BF0C-535EDA78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6" y="223670"/>
            <a:ext cx="7960659" cy="86092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Forking a repository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799254-D53B-4177-9C3D-71B83FF35F38}"/>
              </a:ext>
            </a:extLst>
          </p:cNvPr>
          <p:cNvSpPr/>
          <p:nvPr/>
        </p:nvSpPr>
        <p:spPr>
          <a:xfrm>
            <a:off x="838198" y="1413138"/>
            <a:ext cx="8072337" cy="2886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GitHub (remote)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5DF27CE-5E4A-4CBF-8F35-35F7DB669E86}"/>
              </a:ext>
            </a:extLst>
          </p:cNvPr>
          <p:cNvSpPr/>
          <p:nvPr/>
        </p:nvSpPr>
        <p:spPr>
          <a:xfrm>
            <a:off x="1328633" y="1925704"/>
            <a:ext cx="3361516" cy="2245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Project #1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501C2E-8986-4F17-89E2-6F1BCF714BD7}"/>
              </a:ext>
            </a:extLst>
          </p:cNvPr>
          <p:cNvGrpSpPr/>
          <p:nvPr/>
        </p:nvGrpSpPr>
        <p:grpSpPr>
          <a:xfrm>
            <a:off x="1732486" y="2359927"/>
            <a:ext cx="2570672" cy="1702225"/>
            <a:chOff x="4114801" y="1667989"/>
            <a:chExt cx="3041763" cy="1702225"/>
          </a:xfrm>
        </p:grpSpPr>
        <p:sp>
          <p:nvSpPr>
            <p:cNvPr id="33" name="Flowchart: Magnetic Disk 32">
              <a:extLst>
                <a:ext uri="{FF2B5EF4-FFF2-40B4-BE49-F238E27FC236}">
                  <a16:creationId xmlns:a16="http://schemas.microsoft.com/office/drawing/2014/main" id="{945413B4-D254-435F-931F-B5A7B014854E}"/>
                </a:ext>
              </a:extLst>
            </p:cNvPr>
            <p:cNvSpPr/>
            <p:nvPr/>
          </p:nvSpPr>
          <p:spPr>
            <a:xfrm>
              <a:off x="4114801" y="1667989"/>
              <a:ext cx="3041763" cy="1702225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198F86-D246-43D4-B2A0-B84C3BAA079A}"/>
                </a:ext>
              </a:extLst>
            </p:cNvPr>
            <p:cNvSpPr txBox="1"/>
            <p:nvPr/>
          </p:nvSpPr>
          <p:spPr>
            <a:xfrm>
              <a:off x="4885015" y="1703321"/>
              <a:ext cx="1476963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Origin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repository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3E97CB-B6F9-46E2-89AC-D33A633F5079}"/>
              </a:ext>
            </a:extLst>
          </p:cNvPr>
          <p:cNvGrpSpPr/>
          <p:nvPr/>
        </p:nvGrpSpPr>
        <p:grpSpPr>
          <a:xfrm>
            <a:off x="2046889" y="3041990"/>
            <a:ext cx="1852400" cy="857254"/>
            <a:chOff x="4995672" y="2538218"/>
            <a:chExt cx="1852400" cy="85725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987449F-69CA-49F2-9DE1-009F31E890C7}"/>
                </a:ext>
              </a:extLst>
            </p:cNvPr>
            <p:cNvGrpSpPr/>
            <p:nvPr/>
          </p:nvGrpSpPr>
          <p:grpSpPr>
            <a:xfrm>
              <a:off x="4995672" y="2827560"/>
              <a:ext cx="1852400" cy="567912"/>
              <a:chOff x="4995672" y="2513559"/>
              <a:chExt cx="1852400" cy="56791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3A924FB-EA29-441A-A6BC-D9F02566E8B2}"/>
                  </a:ext>
                </a:extLst>
              </p:cNvPr>
              <p:cNvGrpSpPr/>
              <p:nvPr/>
            </p:nvGrpSpPr>
            <p:grpSpPr>
              <a:xfrm>
                <a:off x="4995672" y="2513559"/>
                <a:ext cx="1832640" cy="567912"/>
                <a:chOff x="4995672" y="2513559"/>
                <a:chExt cx="1832640" cy="5679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947DB7B-BF82-4028-B00F-B3C754A1A2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7309" y="2844948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B340CD1E-A448-43C9-A954-08FA5DAA92D8}"/>
                    </a:ext>
                  </a:extLst>
                </p:cNvPr>
                <p:cNvCxnSpPr>
                  <a:cxnSpLocks/>
                  <a:endCxn id="22" idx="2"/>
                </p:cNvCxnSpPr>
                <p:nvPr/>
              </p:nvCxnSpPr>
              <p:spPr>
                <a:xfrm>
                  <a:off x="4995672" y="2963210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E41435F-6A68-4B90-8251-DB95D0E101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7546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32204973-C9E1-412E-BC6B-64A1C66CE642}"/>
                    </a:ext>
                  </a:extLst>
                </p:cNvPr>
                <p:cNvCxnSpPr>
                  <a:cxnSpLocks/>
                  <a:endCxn id="31" idx="2"/>
                </p:cNvCxnSpPr>
                <p:nvPr/>
              </p:nvCxnSpPr>
              <p:spPr>
                <a:xfrm>
                  <a:off x="545383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0AEC0EE-8265-44B6-8FD5-FDB468FB04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3362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0242F7A9-4C6F-4AEF-8697-E3644E4CA3DE}"/>
                    </a:ext>
                  </a:extLst>
                </p:cNvPr>
                <p:cNvCxnSpPr>
                  <a:cxnSpLocks/>
                  <a:endCxn id="34" idx="2"/>
                </p:cNvCxnSpPr>
                <p:nvPr/>
              </p:nvCxnSpPr>
              <p:spPr>
                <a:xfrm>
                  <a:off x="591199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42332D8-5473-4D0D-97CF-65F02E7348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9178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43306C50-E3B3-4732-B5D8-83E5150BEAA8}"/>
                    </a:ext>
                  </a:extLst>
                </p:cNvPr>
                <p:cNvCxnSpPr>
                  <a:cxnSpLocks/>
                  <a:endCxn id="41" idx="2"/>
                </p:cNvCxnSpPr>
                <p:nvPr/>
              </p:nvCxnSpPr>
              <p:spPr>
                <a:xfrm>
                  <a:off x="637015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1E306FB-6D9C-463D-9A4D-A813889A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431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7188ED40-79CD-4D27-A831-E4005B019AEC}"/>
                    </a:ext>
                  </a:extLst>
                </p:cNvPr>
                <p:cNvCxnSpPr>
                  <a:cxnSpLocks/>
                  <a:stCxn id="22" idx="7"/>
                  <a:endCxn id="43" idx="3"/>
                </p:cNvCxnSpPr>
                <p:nvPr/>
              </p:nvCxnSpPr>
              <p:spPr>
                <a:xfrm flipV="1">
                  <a:off x="5419194" y="2715444"/>
                  <a:ext cx="99756" cy="164142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F4F9525-2CBA-4658-A078-930A0DF99F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247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96D28389-B3F0-45E7-8418-E67EB0B2814F}"/>
                    </a:ext>
                  </a:extLst>
                </p:cNvPr>
                <p:cNvCxnSpPr>
                  <a:cxnSpLocks/>
                  <a:endCxn id="45" idx="2"/>
                </p:cNvCxnSpPr>
                <p:nvPr/>
              </p:nvCxnSpPr>
              <p:spPr>
                <a:xfrm>
                  <a:off x="5720835" y="263182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009B9684-4CD8-4C50-AC55-B196A6CB320F}"/>
                    </a:ext>
                  </a:extLst>
                </p:cNvPr>
                <p:cNvCxnSpPr>
                  <a:cxnSpLocks/>
                  <a:stCxn id="45" idx="5"/>
                  <a:endCxn id="34" idx="0"/>
                </p:cNvCxnSpPr>
                <p:nvPr/>
              </p:nvCxnSpPr>
              <p:spPr>
                <a:xfrm>
                  <a:off x="6144357" y="2715444"/>
                  <a:ext cx="107534" cy="126665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562CC0E-39AE-46EF-BCB4-33F34C0AE5BA}"/>
                  </a:ext>
                </a:extLst>
              </p:cNvPr>
              <p:cNvSpPr/>
              <p:nvPr/>
            </p:nvSpPr>
            <p:spPr>
              <a:xfrm>
                <a:off x="6572027" y="2551032"/>
                <a:ext cx="276045" cy="1413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3D6CE38-7447-4752-A0BE-4A2743EB96E0}"/>
                  </a:ext>
                </a:extLst>
              </p:cNvPr>
              <p:cNvCxnSpPr>
                <a:cxnSpLocks/>
                <a:stCxn id="49" idx="2"/>
                <a:endCxn id="41" idx="0"/>
              </p:cNvCxnSpPr>
              <p:nvPr/>
            </p:nvCxnSpPr>
            <p:spPr>
              <a:xfrm>
                <a:off x="6710050" y="2692360"/>
                <a:ext cx="1" cy="149749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F920265-CC44-4C25-99CB-0B1915C79E90}"/>
                </a:ext>
              </a:extLst>
            </p:cNvPr>
            <p:cNvSpPr/>
            <p:nvPr/>
          </p:nvSpPr>
          <p:spPr>
            <a:xfrm>
              <a:off x="5919728" y="2538218"/>
              <a:ext cx="276045" cy="1413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5CBC431-E35D-46A9-ADF8-85975F92ADC4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6057751" y="2679546"/>
              <a:ext cx="1" cy="149749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8D98047-9E38-46E7-8AE8-EABB81860CDB}"/>
              </a:ext>
            </a:extLst>
          </p:cNvPr>
          <p:cNvSpPr/>
          <p:nvPr/>
        </p:nvSpPr>
        <p:spPr>
          <a:xfrm>
            <a:off x="5027065" y="1925704"/>
            <a:ext cx="3361516" cy="2245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Project #2 (forked from #1)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17DA5A0-37C1-40A2-AAAD-F9865AB4916B}"/>
              </a:ext>
            </a:extLst>
          </p:cNvPr>
          <p:cNvGrpSpPr/>
          <p:nvPr/>
        </p:nvGrpSpPr>
        <p:grpSpPr>
          <a:xfrm>
            <a:off x="5430918" y="2359927"/>
            <a:ext cx="2570672" cy="1702225"/>
            <a:chOff x="4114801" y="1667989"/>
            <a:chExt cx="3041763" cy="1702225"/>
          </a:xfrm>
        </p:grpSpPr>
        <p:sp>
          <p:nvSpPr>
            <p:cNvPr id="131" name="Flowchart: Magnetic Disk 130">
              <a:extLst>
                <a:ext uri="{FF2B5EF4-FFF2-40B4-BE49-F238E27FC236}">
                  <a16:creationId xmlns:a16="http://schemas.microsoft.com/office/drawing/2014/main" id="{976034EB-8F3C-4DD0-831D-A4F1B2C6DE62}"/>
                </a:ext>
              </a:extLst>
            </p:cNvPr>
            <p:cNvSpPr/>
            <p:nvPr/>
          </p:nvSpPr>
          <p:spPr>
            <a:xfrm>
              <a:off x="4114801" y="1667989"/>
              <a:ext cx="3041763" cy="1702225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26E57F4-B37C-4DE7-B6A2-B30BACE5B6A6}"/>
                </a:ext>
              </a:extLst>
            </p:cNvPr>
            <p:cNvSpPr txBox="1"/>
            <p:nvPr/>
          </p:nvSpPr>
          <p:spPr>
            <a:xfrm>
              <a:off x="4885015" y="1703321"/>
              <a:ext cx="1476963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Origin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repository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A54B213-0B14-40F5-ABBC-D64C7C238FFF}"/>
              </a:ext>
            </a:extLst>
          </p:cNvPr>
          <p:cNvGrpSpPr/>
          <p:nvPr/>
        </p:nvGrpSpPr>
        <p:grpSpPr>
          <a:xfrm>
            <a:off x="5745321" y="3041990"/>
            <a:ext cx="1852400" cy="857254"/>
            <a:chOff x="4995672" y="2538218"/>
            <a:chExt cx="1852400" cy="857254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560D3B5-CA85-47E2-9546-1326D8C7ACE2}"/>
                </a:ext>
              </a:extLst>
            </p:cNvPr>
            <p:cNvGrpSpPr/>
            <p:nvPr/>
          </p:nvGrpSpPr>
          <p:grpSpPr>
            <a:xfrm>
              <a:off x="4995672" y="2827560"/>
              <a:ext cx="1852400" cy="567912"/>
              <a:chOff x="4995672" y="2513559"/>
              <a:chExt cx="1852400" cy="56791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63087414-A3AE-48F3-A454-58EB0B4E2F56}"/>
                  </a:ext>
                </a:extLst>
              </p:cNvPr>
              <p:cNvGrpSpPr/>
              <p:nvPr/>
            </p:nvGrpSpPr>
            <p:grpSpPr>
              <a:xfrm>
                <a:off x="4995672" y="2513559"/>
                <a:ext cx="1832640" cy="567912"/>
                <a:chOff x="4995672" y="2513559"/>
                <a:chExt cx="1832640" cy="567912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D29F0540-3CE2-4A94-AF60-AB87EF24FE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7309" y="2844948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41" name="Straight Arrow Connector 140">
                  <a:extLst>
                    <a:ext uri="{FF2B5EF4-FFF2-40B4-BE49-F238E27FC236}">
                      <a16:creationId xmlns:a16="http://schemas.microsoft.com/office/drawing/2014/main" id="{6F62729C-694D-4E40-9F85-6778C6C28822}"/>
                    </a:ext>
                  </a:extLst>
                </p:cNvPr>
                <p:cNvCxnSpPr>
                  <a:cxnSpLocks/>
                  <a:endCxn id="140" idx="2"/>
                </p:cNvCxnSpPr>
                <p:nvPr/>
              </p:nvCxnSpPr>
              <p:spPr>
                <a:xfrm>
                  <a:off x="4995672" y="2963210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12451B8F-D025-4486-9AC3-0ED7A5967C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7546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43" name="Straight Arrow Connector 142">
                  <a:extLst>
                    <a:ext uri="{FF2B5EF4-FFF2-40B4-BE49-F238E27FC236}">
                      <a16:creationId xmlns:a16="http://schemas.microsoft.com/office/drawing/2014/main" id="{D44E9373-B748-4B59-B268-BB73A62C13F2}"/>
                    </a:ext>
                  </a:extLst>
                </p:cNvPr>
                <p:cNvCxnSpPr>
                  <a:cxnSpLocks/>
                  <a:endCxn id="142" idx="2"/>
                </p:cNvCxnSpPr>
                <p:nvPr/>
              </p:nvCxnSpPr>
              <p:spPr>
                <a:xfrm>
                  <a:off x="545383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E876D2A-F35B-4281-B466-31A852C032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3362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130027DA-9C27-4E70-826E-DDF4C8EDA900}"/>
                    </a:ext>
                  </a:extLst>
                </p:cNvPr>
                <p:cNvCxnSpPr>
                  <a:cxnSpLocks/>
                  <a:endCxn id="144" idx="2"/>
                </p:cNvCxnSpPr>
                <p:nvPr/>
              </p:nvCxnSpPr>
              <p:spPr>
                <a:xfrm>
                  <a:off x="591199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3E4525A0-1AB5-41BC-A69F-5D1D518E48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91789" y="284210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47" name="Straight Arrow Connector 146">
                  <a:extLst>
                    <a:ext uri="{FF2B5EF4-FFF2-40B4-BE49-F238E27FC236}">
                      <a16:creationId xmlns:a16="http://schemas.microsoft.com/office/drawing/2014/main" id="{41DBCE09-269D-4841-A57B-A56ED37A03B0}"/>
                    </a:ext>
                  </a:extLst>
                </p:cNvPr>
                <p:cNvCxnSpPr>
                  <a:cxnSpLocks/>
                  <a:endCxn id="146" idx="2"/>
                </p:cNvCxnSpPr>
                <p:nvPr/>
              </p:nvCxnSpPr>
              <p:spPr>
                <a:xfrm>
                  <a:off x="6370152" y="296037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695F5E57-33EC-488B-869B-A8546C2CD1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431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49" name="Straight Arrow Connector 148">
                  <a:extLst>
                    <a:ext uri="{FF2B5EF4-FFF2-40B4-BE49-F238E27FC236}">
                      <a16:creationId xmlns:a16="http://schemas.microsoft.com/office/drawing/2014/main" id="{6460F61F-E166-4166-A590-6E9780C7CAAC}"/>
                    </a:ext>
                  </a:extLst>
                </p:cNvPr>
                <p:cNvCxnSpPr>
                  <a:cxnSpLocks/>
                  <a:stCxn id="140" idx="7"/>
                  <a:endCxn id="148" idx="3"/>
                </p:cNvCxnSpPr>
                <p:nvPr/>
              </p:nvCxnSpPr>
              <p:spPr>
                <a:xfrm flipV="1">
                  <a:off x="5419194" y="2715444"/>
                  <a:ext cx="99756" cy="164142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1B9BEAAA-FEF0-4CA8-85E0-3A397165F2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2472" y="2513559"/>
                  <a:ext cx="236523" cy="236523"/>
                </a:xfrm>
                <a:prstGeom prst="ellipse">
                  <a:avLst/>
                </a:prstGeom>
                <a:solidFill>
                  <a:srgbClr val="F0F2F6"/>
                </a:solidFill>
                <a:ln w="1270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642BD07A-A629-4094-9D08-813494C9DAF8}"/>
                    </a:ext>
                  </a:extLst>
                </p:cNvPr>
                <p:cNvCxnSpPr>
                  <a:cxnSpLocks/>
                  <a:endCxn id="150" idx="2"/>
                </p:cNvCxnSpPr>
                <p:nvPr/>
              </p:nvCxnSpPr>
              <p:spPr>
                <a:xfrm>
                  <a:off x="5720835" y="2631821"/>
                  <a:ext cx="221637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36FF1FB0-61E8-4E4F-9413-D0F0A3857F25}"/>
                    </a:ext>
                  </a:extLst>
                </p:cNvPr>
                <p:cNvCxnSpPr>
                  <a:cxnSpLocks/>
                  <a:stCxn id="150" idx="5"/>
                  <a:endCxn id="144" idx="0"/>
                </p:cNvCxnSpPr>
                <p:nvPr/>
              </p:nvCxnSpPr>
              <p:spPr>
                <a:xfrm>
                  <a:off x="6144357" y="2715444"/>
                  <a:ext cx="107534" cy="126665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51A6168A-63FF-4C0E-B9B9-4C9CBB4FF905}"/>
                  </a:ext>
                </a:extLst>
              </p:cNvPr>
              <p:cNvSpPr/>
              <p:nvPr/>
            </p:nvSpPr>
            <p:spPr>
              <a:xfrm>
                <a:off x="6572027" y="2551032"/>
                <a:ext cx="276045" cy="1413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5A5E1249-91A7-4D0A-92FB-C16914509AC1}"/>
                  </a:ext>
                </a:extLst>
              </p:cNvPr>
              <p:cNvCxnSpPr>
                <a:cxnSpLocks/>
                <a:stCxn id="138" idx="2"/>
                <a:endCxn id="146" idx="0"/>
              </p:cNvCxnSpPr>
              <p:nvPr/>
            </p:nvCxnSpPr>
            <p:spPr>
              <a:xfrm>
                <a:off x="6710050" y="2692360"/>
                <a:ext cx="1" cy="149749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BB431478-BE06-4970-A9C4-D3854E0EE802}"/>
                </a:ext>
              </a:extLst>
            </p:cNvPr>
            <p:cNvSpPr/>
            <p:nvPr/>
          </p:nvSpPr>
          <p:spPr>
            <a:xfrm>
              <a:off x="5919728" y="2538218"/>
              <a:ext cx="276045" cy="1413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7902B09A-CBEB-4566-9948-5EFD992C6802}"/>
                </a:ext>
              </a:extLst>
            </p:cNvPr>
            <p:cNvCxnSpPr>
              <a:cxnSpLocks/>
              <a:stCxn id="135" idx="2"/>
            </p:cNvCxnSpPr>
            <p:nvPr/>
          </p:nvCxnSpPr>
          <p:spPr>
            <a:xfrm>
              <a:off x="6057751" y="2679546"/>
              <a:ext cx="1" cy="149749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Arrow: Down 152">
            <a:extLst>
              <a:ext uri="{FF2B5EF4-FFF2-40B4-BE49-F238E27FC236}">
                <a16:creationId xmlns:a16="http://schemas.microsoft.com/office/drawing/2014/main" id="{BFC008D8-A98F-411F-8C8C-56B976065048}"/>
              </a:ext>
            </a:extLst>
          </p:cNvPr>
          <p:cNvSpPr/>
          <p:nvPr/>
        </p:nvSpPr>
        <p:spPr>
          <a:xfrm rot="16200000">
            <a:off x="4513330" y="2736022"/>
            <a:ext cx="692681" cy="85514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28C2329-817C-462B-B1CA-E1DCD5042DF8}"/>
              </a:ext>
            </a:extLst>
          </p:cNvPr>
          <p:cNvSpPr/>
          <p:nvPr/>
        </p:nvSpPr>
        <p:spPr>
          <a:xfrm rot="314449">
            <a:off x="6963970" y="613747"/>
            <a:ext cx="4905376" cy="997983"/>
          </a:xfrm>
          <a:prstGeom prst="roundRect">
            <a:avLst>
              <a:gd name="adj" fmla="val 8931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Fork (verb)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– to make a disconnected clone of the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</a:rPr>
              <a:t>entire repository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9F34CCC-4BF5-4EA6-ACDF-4EDA917C1327}"/>
              </a:ext>
            </a:extLst>
          </p:cNvPr>
          <p:cNvGrpSpPr/>
          <p:nvPr/>
        </p:nvGrpSpPr>
        <p:grpSpPr>
          <a:xfrm>
            <a:off x="1778174" y="3965369"/>
            <a:ext cx="7489143" cy="2360127"/>
            <a:chOff x="7458978" y="1714191"/>
            <a:chExt cx="7489143" cy="2588855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F2530A8E-77E7-46B1-A88F-EE32D081D002}"/>
                </a:ext>
              </a:extLst>
            </p:cNvPr>
            <p:cNvGrpSpPr/>
            <p:nvPr/>
          </p:nvGrpSpPr>
          <p:grpSpPr>
            <a:xfrm>
              <a:off x="7458978" y="1719701"/>
              <a:ext cx="7489143" cy="2583345"/>
              <a:chOff x="2293385" y="2034143"/>
              <a:chExt cx="7489143" cy="2583345"/>
            </a:xfrm>
          </p:grpSpPr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A25955D7-CACD-4649-AC24-AF09651E3406}"/>
                  </a:ext>
                </a:extLst>
              </p:cNvPr>
              <p:cNvCxnSpPr>
                <a:cxnSpLocks/>
                <a:stCxn id="159" idx="0"/>
              </p:cNvCxnSpPr>
              <p:nvPr/>
            </p:nvCxnSpPr>
            <p:spPr>
              <a:xfrm flipH="1" flipV="1">
                <a:off x="4503279" y="2034143"/>
                <a:ext cx="1534678" cy="102487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E44947F5-D830-4011-95B5-B038EEB934AA}"/>
                  </a:ext>
                </a:extLst>
              </p:cNvPr>
              <p:cNvSpPr txBox="1"/>
              <p:nvPr/>
            </p:nvSpPr>
            <p:spPr>
              <a:xfrm>
                <a:off x="2293385" y="3059019"/>
                <a:ext cx="7489143" cy="1558469"/>
              </a:xfrm>
              <a:prstGeom prst="roundRect">
                <a:avLst>
                  <a:gd name="adj" fmla="val 12643"/>
                </a:avLst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i="1" dirty="0">
                    <a:solidFill>
                      <a:srgbClr val="BD0C15"/>
                    </a:solidFill>
                  </a:rPr>
                  <a:t>These two repos are now completely separate</a:t>
                </a:r>
              </a:p>
              <a:p>
                <a:pPr marL="457200" indent="-27432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BD0C15"/>
                    </a:solidFill>
                  </a:rPr>
                  <a:t>Different URLs</a:t>
                </a:r>
              </a:p>
              <a:p>
                <a:pPr marL="457200" indent="-27432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BD0C15"/>
                    </a:solidFill>
                  </a:rPr>
                  <a:t>Different project pages on GitHub</a:t>
                </a:r>
              </a:p>
              <a:p>
                <a:pPr marL="457200" indent="-27432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BD0C15"/>
                    </a:solidFill>
                  </a:rPr>
                  <a:t>Commits to one do not affect commits to the other</a:t>
                </a:r>
              </a:p>
            </p:txBody>
          </p:sp>
        </p:grp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657D809A-0AEC-413E-99A9-0812698057E3}"/>
                </a:ext>
              </a:extLst>
            </p:cNvPr>
            <p:cNvCxnSpPr>
              <a:cxnSpLocks/>
              <a:stCxn id="159" idx="0"/>
            </p:cNvCxnSpPr>
            <p:nvPr/>
          </p:nvCxnSpPr>
          <p:spPr>
            <a:xfrm flipV="1">
              <a:off x="11203550" y="1714191"/>
              <a:ext cx="84341" cy="10303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1D149549-5D4C-484B-8819-99C359879911}"/>
              </a:ext>
            </a:extLst>
          </p:cNvPr>
          <p:cNvSpPr txBox="1"/>
          <p:nvPr/>
        </p:nvSpPr>
        <p:spPr>
          <a:xfrm>
            <a:off x="9142900" y="2189912"/>
            <a:ext cx="2773780" cy="1507447"/>
          </a:xfrm>
          <a:prstGeom prst="roundRect">
            <a:avLst>
              <a:gd name="adj" fmla="val 10873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Forking must be done from the GitHub interface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(it is not a git command)</a:t>
            </a:r>
          </a:p>
        </p:txBody>
      </p:sp>
    </p:spTree>
    <p:extLst>
      <p:ext uri="{BB962C8B-B14F-4D97-AF65-F5344CB8AC3E}">
        <p14:creationId xmlns:p14="http://schemas.microsoft.com/office/powerpoint/2010/main" val="5464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8" grpId="0" animBg="1"/>
      <p:bldP spid="129" grpId="0" animBg="1"/>
      <p:bldP spid="153" grpId="0" animBg="1"/>
      <p:bldP spid="154" grpId="0" animBg="1"/>
      <p:bldP spid="16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2479-EF11-4379-A464-565E7BE3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97" y="376517"/>
            <a:ext cx="8364070" cy="946673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Continuous Integration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6FAA61-19C7-45F5-A2FE-E389DF2DC4CB}"/>
              </a:ext>
            </a:extLst>
          </p:cNvPr>
          <p:cNvSpPr/>
          <p:nvPr/>
        </p:nvSpPr>
        <p:spPr>
          <a:xfrm>
            <a:off x="983672" y="3590981"/>
            <a:ext cx="5110380" cy="1518903"/>
          </a:xfrm>
          <a:prstGeom prst="roundRect">
            <a:avLst>
              <a:gd name="adj" fmla="val 17351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Many dev teams adopt the practice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continuous integration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to minimize merge conflicts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8B01B1-E6AF-40EF-998D-1BEC6BDA817E}"/>
              </a:ext>
            </a:extLst>
          </p:cNvPr>
          <p:cNvSpPr/>
          <p:nvPr/>
        </p:nvSpPr>
        <p:spPr>
          <a:xfrm>
            <a:off x="6594438" y="4598895"/>
            <a:ext cx="4389120" cy="1280160"/>
          </a:xfrm>
          <a:prstGeom prst="roundRect">
            <a:avLst>
              <a:gd name="adj" fmla="val 1964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Could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real-time collaboration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one day be used for development?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A82479-EF11-4379-A464-565E7BE3FE0F}"/>
              </a:ext>
            </a:extLst>
          </p:cNvPr>
          <p:cNvSpPr txBox="1">
            <a:spLocks/>
          </p:cNvSpPr>
          <p:nvPr/>
        </p:nvSpPr>
        <p:spPr>
          <a:xfrm>
            <a:off x="467958" y="1226372"/>
            <a:ext cx="10515600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latin typeface="Bahnschrift Light" panose="020B0502040204020203" pitchFamily="34" charset="0"/>
              </a:rPr>
              <a:t>The practice of regularly pushing your changes as you work, even multiple times a day, so the rest of your team can integrate your changes into their local versions.</a:t>
            </a:r>
          </a:p>
        </p:txBody>
      </p:sp>
    </p:spTree>
    <p:extLst>
      <p:ext uri="{BB962C8B-B14F-4D97-AF65-F5344CB8AC3E}">
        <p14:creationId xmlns:p14="http://schemas.microsoft.com/office/powerpoint/2010/main" val="16739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7C6B-1B2B-49CE-BC23-CD12E5F2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4" y="365125"/>
            <a:ext cx="10686826" cy="96882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Git terminology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0DCEC7-7798-4FDC-8DA2-1A55E3F08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573719"/>
              </p:ext>
            </p:extLst>
          </p:nvPr>
        </p:nvGraphicFramePr>
        <p:xfrm>
          <a:off x="838200" y="1642745"/>
          <a:ext cx="10515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001">
                  <a:extLst>
                    <a:ext uri="{9D8B030D-6E8A-4147-A177-3AD203B41FA5}">
                      <a16:colId xmlns:a16="http://schemas.microsoft.com/office/drawing/2014/main" val="134549780"/>
                    </a:ext>
                  </a:extLst>
                </a:gridCol>
                <a:gridCol w="8999599">
                  <a:extLst>
                    <a:ext uri="{9D8B030D-6E8A-4147-A177-3AD203B41FA5}">
                      <a16:colId xmlns:a16="http://schemas.microsoft.com/office/drawing/2014/main" val="3260124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208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repository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data structure containing an entire project, including every commit made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68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“version” of the code that is tracked as changes are made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96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 personal computer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71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cloud-based git server that stores your repository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commit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snapshot of the project codebase at a point in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10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push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act of uploading the latest committed version of your branch to the remote machine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pull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act of integrating changes that were pushed by someone else into your local copy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36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merge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act of combining changes that you made with changes that someone else made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334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checkout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act of selecting which branch to view and work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1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a local branch follows along with changes to a corresponding remote branch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BD0C15"/>
                          </a:solidFill>
                        </a:rPr>
                        <a:t>(</a:t>
                      </a:r>
                      <a:r>
                        <a:rPr lang="en-US" i="1" dirty="0" err="1">
                          <a:solidFill>
                            <a:srgbClr val="BD0C15"/>
                          </a:solidFill>
                        </a:rPr>
                        <a:t>github</a:t>
                      </a:r>
                      <a:r>
                        <a:rPr lang="en-US" i="1" dirty="0">
                          <a:solidFill>
                            <a:srgbClr val="BD0C15"/>
                          </a:solidFill>
                        </a:rPr>
                        <a:t>)</a:t>
                      </a:r>
                      <a:r>
                        <a:rPr lang="en-US" i="1" baseline="0" dirty="0">
                          <a:solidFill>
                            <a:srgbClr val="BD0C15"/>
                          </a:solidFill>
                        </a:rPr>
                        <a:t> </a:t>
                      </a:r>
                      <a:r>
                        <a:rPr lang="en-US" dirty="0"/>
                        <a:t>Making your own personal copy of an entire existing repository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952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71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E47-A90F-024B-8F7D-BB1D3C662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65126"/>
            <a:ext cx="10885714" cy="102824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To Compile or Not To Compile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13981-0A24-764A-BBFC-BB67358C9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72"/>
            <a:ext cx="10515600" cy="5083628"/>
          </a:xfrm>
        </p:spPr>
        <p:txBody>
          <a:bodyPr>
            <a:normAutofit/>
          </a:bodyPr>
          <a:lstStyle/>
          <a:p>
            <a:r>
              <a:rPr lang="en-US" dirty="0"/>
              <a:t>Interpreted languages</a:t>
            </a:r>
          </a:p>
          <a:p>
            <a:pPr lvl="1">
              <a:spcBef>
                <a:spcPts val="800"/>
              </a:spcBef>
            </a:pPr>
            <a:r>
              <a:rPr lang="en-US" sz="2000" i="1" dirty="0"/>
              <a:t>Python, JavaScript</a:t>
            </a:r>
          </a:p>
          <a:p>
            <a:pPr lvl="1">
              <a:spcBef>
                <a:spcPts val="800"/>
              </a:spcBef>
            </a:pPr>
            <a:r>
              <a:rPr lang="en-US" sz="2000" i="1" dirty="0"/>
              <a:t>Program source code parsed and interpreted for execution by language interpreter</a:t>
            </a:r>
          </a:p>
          <a:p>
            <a:pPr lvl="1">
              <a:spcBef>
                <a:spcPts val="800"/>
              </a:spcBef>
            </a:pPr>
            <a:r>
              <a:rPr lang="en-US" sz="2000" i="1" dirty="0">
                <a:solidFill>
                  <a:srgbClr val="C00000"/>
                </a:solidFill>
              </a:rPr>
              <a:t>Advantage:</a:t>
            </a:r>
            <a:r>
              <a:rPr lang="en-US" sz="2000" i="1" dirty="0"/>
              <a:t> same source code runs on different platforms and processors</a:t>
            </a:r>
          </a:p>
          <a:p>
            <a:pPr lvl="1">
              <a:spcBef>
                <a:spcPts val="800"/>
              </a:spcBef>
            </a:pPr>
            <a:r>
              <a:rPr lang="en-US" sz="2000" i="1" dirty="0">
                <a:solidFill>
                  <a:srgbClr val="C00000"/>
                </a:solidFill>
              </a:rPr>
              <a:t>Disadvantage: </a:t>
            </a:r>
            <a:r>
              <a:rPr lang="en-US" sz="2000" i="1" dirty="0"/>
              <a:t>slower</a:t>
            </a:r>
          </a:p>
          <a:p>
            <a:r>
              <a:rPr lang="en-US" dirty="0"/>
              <a:t>Compiled languages</a:t>
            </a:r>
          </a:p>
          <a:p>
            <a:pPr lvl="1">
              <a:spcBef>
                <a:spcPts val="800"/>
              </a:spcBef>
            </a:pPr>
            <a:r>
              <a:rPr lang="en-US" sz="2000" i="1" dirty="0"/>
              <a:t>C, C++, Rust</a:t>
            </a:r>
          </a:p>
          <a:p>
            <a:pPr lvl="1">
              <a:spcBef>
                <a:spcPts val="800"/>
              </a:spcBef>
            </a:pPr>
            <a:r>
              <a:rPr lang="en-US" sz="2000" i="1" dirty="0"/>
              <a:t>Compiler parses and translates source code into machine executable code</a:t>
            </a:r>
          </a:p>
          <a:p>
            <a:pPr lvl="2">
              <a:spcBef>
                <a:spcPts val="800"/>
              </a:spcBef>
            </a:pPr>
            <a:r>
              <a:rPr lang="en-US" sz="1800" i="1" dirty="0">
                <a:solidFill>
                  <a:srgbClr val="0070C0"/>
                </a:solidFill>
              </a:rPr>
              <a:t>Must be done for the specific instruction set architecture (ISA) used by the processor</a:t>
            </a:r>
          </a:p>
          <a:p>
            <a:pPr lvl="1">
              <a:spcBef>
                <a:spcPts val="800"/>
              </a:spcBef>
            </a:pPr>
            <a:r>
              <a:rPr lang="en-US" sz="2000" i="1" dirty="0">
                <a:solidFill>
                  <a:srgbClr val="C00000"/>
                </a:solidFill>
              </a:rPr>
              <a:t>Advantage:</a:t>
            </a:r>
            <a:r>
              <a:rPr lang="en-US" sz="2000" i="1" dirty="0"/>
              <a:t> runs fast, can be highly optimized</a:t>
            </a:r>
          </a:p>
          <a:p>
            <a:pPr lvl="1">
              <a:spcBef>
                <a:spcPts val="800"/>
              </a:spcBef>
            </a:pPr>
            <a:r>
              <a:rPr lang="en-US" sz="2000" i="1" dirty="0">
                <a:solidFill>
                  <a:srgbClr val="C00000"/>
                </a:solidFill>
              </a:rPr>
              <a:t>Disadvantage:</a:t>
            </a:r>
            <a:r>
              <a:rPr lang="en-US" sz="2000" i="1" dirty="0"/>
              <a:t> need to create a machine specific version for every kind of machine.</a:t>
            </a:r>
          </a:p>
        </p:txBody>
      </p:sp>
    </p:spTree>
    <p:extLst>
      <p:ext uri="{BB962C8B-B14F-4D97-AF65-F5344CB8AC3E}">
        <p14:creationId xmlns:p14="http://schemas.microsoft.com/office/powerpoint/2010/main" val="29210315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3BE30-2379-40C6-8AB9-56EA6908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64710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Automatic code formatting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6CE8B-8E03-4FC3-A12A-E03F1E805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you know your IDE (IntelliJ) can auto-format your code?</a:t>
            </a:r>
          </a:p>
        </p:txBody>
      </p:sp>
    </p:spTree>
    <p:extLst>
      <p:ext uri="{BB962C8B-B14F-4D97-AF65-F5344CB8AC3E}">
        <p14:creationId xmlns:p14="http://schemas.microsoft.com/office/powerpoint/2010/main" val="21016572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2731-08BE-4ACB-9945-E064B3E6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9" y="365126"/>
            <a:ext cx="10901361" cy="96765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Style guides</a:t>
            </a:r>
          </a:p>
        </p:txBody>
      </p:sp>
      <p:pic>
        <p:nvPicPr>
          <p:cNvPr id="1026" name="Picture 2" descr="JAVA] Java 소스 코드 포맷팅">
            <a:extLst>
              <a:ext uri="{FF2B5EF4-FFF2-40B4-BE49-F238E27FC236}">
                <a16:creationId xmlns:a16="http://schemas.microsoft.com/office/drawing/2014/main" id="{A773467C-F11D-4CC9-9B77-E8A7FD6D8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6"/>
          <a:stretch/>
        </p:blipFill>
        <p:spPr bwMode="auto">
          <a:xfrm>
            <a:off x="306447" y="1549394"/>
            <a:ext cx="5596672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694649-E7A6-48B9-A455-F8851E35FEDA}"/>
              </a:ext>
            </a:extLst>
          </p:cNvPr>
          <p:cNvSpPr txBox="1"/>
          <p:nvPr/>
        </p:nvSpPr>
        <p:spPr>
          <a:xfrm>
            <a:off x="3521864" y="4429495"/>
            <a:ext cx="514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Which one is correct?</a:t>
            </a:r>
          </a:p>
        </p:txBody>
      </p:sp>
      <p:pic>
        <p:nvPicPr>
          <p:cNvPr id="7" name="Picture 2" descr="JAVA] Java 소스 코드 포맷팅">
            <a:extLst>
              <a:ext uri="{FF2B5EF4-FFF2-40B4-BE49-F238E27FC236}">
                <a16:creationId xmlns:a16="http://schemas.microsoft.com/office/drawing/2014/main" id="{9C9907E8-063A-45BB-AE7F-E2BFFFA61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6"/>
          <a:stretch/>
        </p:blipFill>
        <p:spPr bwMode="auto">
          <a:xfrm>
            <a:off x="6095999" y="1549393"/>
            <a:ext cx="5596671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131F2E-9B51-464E-A2D6-CA4A4577CDEE}"/>
              </a:ext>
            </a:extLst>
          </p:cNvPr>
          <p:cNvSpPr txBox="1"/>
          <p:nvPr/>
        </p:nvSpPr>
        <p:spPr>
          <a:xfrm>
            <a:off x="4087371" y="5243474"/>
            <a:ext cx="4017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(Does it really matter?)</a:t>
            </a:r>
          </a:p>
        </p:txBody>
      </p:sp>
    </p:spTree>
    <p:extLst>
      <p:ext uri="{BB962C8B-B14F-4D97-AF65-F5344CB8AC3E}">
        <p14:creationId xmlns:p14="http://schemas.microsoft.com/office/powerpoint/2010/main" val="25239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264B-C80F-485C-83E6-4F773A83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365126"/>
            <a:ext cx="10762129" cy="95806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Following a style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AD3FB-6679-487B-BBAD-D4D064D1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192"/>
            <a:ext cx="10515600" cy="4541799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Why use a style guide?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Fewer decisions to make</a:t>
            </a:r>
          </a:p>
          <a:p>
            <a:pPr lvl="1"/>
            <a:r>
              <a:rPr lang="en-US" dirty="0"/>
              <a:t>Faster</a:t>
            </a:r>
          </a:p>
          <a:p>
            <a:pPr lvl="1"/>
            <a:r>
              <a:rPr lang="en-US" dirty="0"/>
              <a:t>Automatic</a:t>
            </a:r>
          </a:p>
          <a:p>
            <a:pPr marL="0" indent="0">
              <a:buNone/>
            </a:pPr>
            <a:r>
              <a:rPr lang="en-US" dirty="0"/>
              <a:t>Who uses a style guide?</a:t>
            </a:r>
          </a:p>
          <a:p>
            <a:pPr lvl="1"/>
            <a:r>
              <a:rPr lang="en-US" dirty="0"/>
              <a:t>Software developers</a:t>
            </a:r>
          </a:p>
          <a:p>
            <a:pPr lvl="1"/>
            <a:r>
              <a:rPr lang="en-US" dirty="0"/>
              <a:t>All major tech companies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You, and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97AC3-C583-46CF-ACBF-2698186E89B7}"/>
              </a:ext>
            </a:extLst>
          </p:cNvPr>
          <p:cNvSpPr txBox="1"/>
          <p:nvPr/>
        </p:nvSpPr>
        <p:spPr>
          <a:xfrm rot="645891">
            <a:off x="5580193" y="4745098"/>
            <a:ext cx="501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In COMP 301, we will follow </a:t>
            </a:r>
            <a:r>
              <a:rPr lang="en-US" sz="2800" b="1" dirty="0">
                <a:solidFill>
                  <a:srgbClr val="C00000"/>
                </a:solidFill>
              </a:rPr>
              <a:t>Google’s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Java style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104EF-6BB2-490F-8235-C3FE3DA429FF}"/>
              </a:ext>
            </a:extLst>
          </p:cNvPr>
          <p:cNvSpPr txBox="1"/>
          <p:nvPr/>
        </p:nvSpPr>
        <p:spPr>
          <a:xfrm>
            <a:off x="6341221" y="3181490"/>
            <a:ext cx="4800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(Programming assignment submissions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that do not follow Google’s Java style guide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will not earn full credit)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0E24D0-69BE-4BAF-9F95-48F66F80729A}"/>
              </a:ext>
            </a:extLst>
          </p:cNvPr>
          <p:cNvSpPr/>
          <p:nvPr/>
        </p:nvSpPr>
        <p:spPr>
          <a:xfrm>
            <a:off x="559398" y="3016251"/>
            <a:ext cx="10789920" cy="27841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BB4F3-16DA-49B9-A2C0-299AFB97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6" y="365125"/>
            <a:ext cx="7917628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Google’s Java style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1D2C-F0B8-425F-A4FC-A149D7E9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23" y="1690688"/>
            <a:ext cx="10515600" cy="39785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Google’s Java style guide</a:t>
            </a:r>
          </a:p>
          <a:p>
            <a:pPr lvl="1"/>
            <a:r>
              <a:rPr lang="en-US" sz="2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https://google.github.io/styleguide/javaguide.html</a:t>
            </a:r>
            <a:endParaRPr lang="en-US" sz="2800" dirty="0"/>
          </a:p>
          <a:p>
            <a:pPr marL="0" indent="0">
              <a:spcBef>
                <a:spcPts val="3000"/>
              </a:spcBef>
              <a:buNone/>
            </a:pPr>
            <a:r>
              <a:rPr lang="en-US" sz="3200" dirty="0"/>
              <a:t>Auto-formatting configuration for various IDEs</a:t>
            </a:r>
          </a:p>
          <a:p>
            <a:pPr lvl="1"/>
            <a:r>
              <a:rPr lang="en-US" sz="2800" dirty="0">
                <a:hlinkClick r:id="rId3"/>
              </a:rPr>
              <a:t>https://github.com/google/styleguide</a:t>
            </a:r>
            <a:endParaRPr lang="en-US" sz="2800" dirty="0"/>
          </a:p>
          <a:p>
            <a:pPr marL="0" indent="0">
              <a:spcBef>
                <a:spcPts val="3000"/>
              </a:spcBef>
              <a:buNone/>
            </a:pPr>
            <a:r>
              <a:rPr lang="en-US" sz="3200" dirty="0"/>
              <a:t>IntelliJ plugin for auto-formatting using Google’s style guide</a:t>
            </a:r>
          </a:p>
          <a:p>
            <a:pPr lvl="1"/>
            <a:r>
              <a:rPr lang="en-US" sz="2800" dirty="0">
                <a:solidFill>
                  <a:srgbClr val="0563C1"/>
                </a:solidFill>
                <a:hlinkClick r:id="rId4"/>
              </a:rPr>
              <a:t>https://plugins.jetbrains.com/plugin/8527-google-java-format</a:t>
            </a:r>
            <a:endParaRPr lang="en-US" sz="2800" dirty="0">
              <a:solidFill>
                <a:srgbClr val="0563C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59FCC-B538-4FCE-8361-58D671F689E1}"/>
              </a:ext>
            </a:extLst>
          </p:cNvPr>
          <p:cNvSpPr txBox="1"/>
          <p:nvPr/>
        </p:nvSpPr>
        <p:spPr>
          <a:xfrm rot="218890">
            <a:off x="7141205" y="800383"/>
            <a:ext cx="4601797" cy="1269980"/>
          </a:xfrm>
          <a:prstGeom prst="roundRect">
            <a:avLst>
              <a:gd name="adj" fmla="val 9684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Let’s set up IntelliJ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to auto-format our code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according to Google’s style guide!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595FF7-4B82-4F1B-A685-4797BC5E4FA2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8540885" y="2069076"/>
            <a:ext cx="860815" cy="174978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8F5C-21D9-40CE-ADFD-873C305B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8521"/>
            <a:ext cx="10515600" cy="158152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Using an auto-formatter does not guarantee</a:t>
            </a:r>
            <a:br>
              <a:rPr lang="en-US" sz="4400" dirty="0">
                <a:solidFill>
                  <a:srgbClr val="0070C0"/>
                </a:solidFill>
                <a:latin typeface="Bahnschrift SemiBold" panose="020B0502040204020203" pitchFamily="34" charset="0"/>
              </a:rPr>
            </a:br>
            <a:r>
              <a:rPr lang="en-US" sz="4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that your code will have good style!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052C5-C195-4253-A846-31768EC8269E}"/>
              </a:ext>
            </a:extLst>
          </p:cNvPr>
          <p:cNvSpPr txBox="1"/>
          <p:nvPr/>
        </p:nvSpPr>
        <p:spPr>
          <a:xfrm>
            <a:off x="1127210" y="2540385"/>
            <a:ext cx="8640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tx2"/>
                </a:solidFill>
                <a:latin typeface="Bahnschrift" panose="020B0502040204020203" pitchFamily="34" charset="0"/>
              </a:rPr>
              <a:t>It’s just a tool.  It’s typography.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5DC62-9C3C-48A2-B381-D3883EAC5D57}"/>
              </a:ext>
            </a:extLst>
          </p:cNvPr>
          <p:cNvSpPr txBox="1"/>
          <p:nvPr/>
        </p:nvSpPr>
        <p:spPr>
          <a:xfrm>
            <a:off x="1127210" y="3465499"/>
            <a:ext cx="94690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  <a:latin typeface="Bahnschrift" panose="020B0502040204020203" pitchFamily="34" charset="0"/>
              </a:rPr>
              <a:t>Developers are still responsible for the </a:t>
            </a:r>
            <a:r>
              <a:rPr lang="en-US" sz="3200" i="1" dirty="0">
                <a:solidFill>
                  <a:srgbClr val="0070C0"/>
                </a:solidFill>
                <a:latin typeface="Bahnschrift" panose="020B0502040204020203" pitchFamily="34" charset="0"/>
              </a:rPr>
              <a:t>thinking </a:t>
            </a:r>
            <a:r>
              <a:rPr lang="en-US" sz="3200" dirty="0">
                <a:solidFill>
                  <a:srgbClr val="0070C0"/>
                </a:solidFill>
                <a:latin typeface="Bahnschrift" panose="020B0502040204020203" pitchFamily="34" charset="0"/>
              </a:rPr>
              <a:t>…</a:t>
            </a:r>
            <a:r>
              <a:rPr lang="en-US" sz="3200" dirty="0">
                <a:solidFill>
                  <a:schemeClr val="tx2"/>
                </a:solidFill>
                <a:latin typeface="Bahnschrift" panose="020B0502040204020203" pitchFamily="34" charset="0"/>
              </a:rPr>
              <a:t> for writing </a:t>
            </a:r>
            <a:r>
              <a:rPr lang="en-US" sz="3200" dirty="0">
                <a:solidFill>
                  <a:srgbClr val="C00000"/>
                </a:solidFill>
                <a:latin typeface="Bahnschrift" panose="020B0502040204020203" pitchFamily="34" charset="0"/>
              </a:rPr>
              <a:t>readable, clean code</a:t>
            </a:r>
            <a:r>
              <a:rPr lang="en-US" sz="3200" dirty="0">
                <a:solidFill>
                  <a:schemeClr val="tx2"/>
                </a:solidFill>
                <a:latin typeface="Bahnschrift" panose="020B0502040204020203" pitchFamily="34" charset="0"/>
              </a:rPr>
              <a:t>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5DC62-9C3C-48A2-B381-D3883EAC5D57}"/>
              </a:ext>
            </a:extLst>
          </p:cNvPr>
          <p:cNvSpPr txBox="1"/>
          <p:nvPr/>
        </p:nvSpPr>
        <p:spPr>
          <a:xfrm>
            <a:off x="1247337" y="5048560"/>
            <a:ext cx="9469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  <a:latin typeface="Bahnschrift" panose="020B0502040204020203" pitchFamily="34" charset="0"/>
              </a:rPr>
              <a:t>This is </a:t>
            </a:r>
            <a:r>
              <a:rPr lang="en-US" sz="3200" i="1" dirty="0">
                <a:solidFill>
                  <a:srgbClr val="C00000"/>
                </a:solidFill>
                <a:latin typeface="Bahnschrift" panose="020B0502040204020203" pitchFamily="34" charset="0"/>
              </a:rPr>
              <a:t>designing</a:t>
            </a:r>
            <a:r>
              <a:rPr lang="en-US" sz="3200" dirty="0">
                <a:solidFill>
                  <a:schemeClr val="tx2"/>
                </a:solidFill>
                <a:latin typeface="Bahnschrift" panose="020B0502040204020203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031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529F-B7E8-4DA3-AC68-5028A8F2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Attendance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AC36F-4A1C-42D6-BE60-23AFAB3C8EB0}"/>
              </a:ext>
            </a:extLst>
          </p:cNvPr>
          <p:cNvSpPr txBox="1"/>
          <p:nvPr/>
        </p:nvSpPr>
        <p:spPr>
          <a:xfrm>
            <a:off x="457200" y="2204690"/>
            <a:ext cx="59101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To get credit for attending class today, visit </a:t>
            </a:r>
            <a:r>
              <a:rPr lang="en-US" sz="2800" dirty="0">
                <a:hlinkClick r:id="rId2"/>
              </a:rPr>
              <a:t>https://pollev.com/pds</a:t>
            </a:r>
            <a:r>
              <a:rPr lang="en-US" sz="2800" dirty="0"/>
              <a:t> now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B6D26-2332-4B66-A3F3-967057D25D97}"/>
              </a:ext>
            </a:extLst>
          </p:cNvPr>
          <p:cNvSpPr txBox="1"/>
          <p:nvPr/>
        </p:nvSpPr>
        <p:spPr>
          <a:xfrm>
            <a:off x="6637099" y="4664382"/>
            <a:ext cx="4492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https://pollev.com/pds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402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E640-9B20-BC4F-8ABD-6D240DB9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365126"/>
            <a:ext cx="10733314" cy="103913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Java's 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E74C8-1677-BB44-9CDA-30C4E5FA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4631192"/>
          </a:xfrm>
        </p:spPr>
        <p:txBody>
          <a:bodyPr/>
          <a:lstStyle/>
          <a:p>
            <a:r>
              <a:rPr lang="en-US" dirty="0"/>
              <a:t>Best of both worlds.</a:t>
            </a:r>
          </a:p>
          <a:p>
            <a:r>
              <a:rPr lang="en-US" dirty="0"/>
              <a:t>Compile source code to the "machine code" of a </a:t>
            </a:r>
            <a:r>
              <a:rPr lang="en-US" i="1" dirty="0"/>
              <a:t>virtual </a:t>
            </a:r>
            <a:r>
              <a:rPr lang="en-US" dirty="0"/>
              <a:t>machine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Java Virtual Machine (JVM)</a:t>
            </a:r>
          </a:p>
          <a:p>
            <a:r>
              <a:rPr lang="en-US" dirty="0"/>
              <a:t>Provide machine specific implementations of the virtual machine</a:t>
            </a:r>
          </a:p>
          <a:p>
            <a:r>
              <a:rPr lang="en-US" dirty="0">
                <a:solidFill>
                  <a:srgbClr val="C00000"/>
                </a:solidFill>
              </a:rPr>
              <a:t>Advantage:</a:t>
            </a:r>
            <a:r>
              <a:rPr lang="en-US" dirty="0"/>
              <a:t> write once, run everywhere.</a:t>
            </a:r>
          </a:p>
          <a:p>
            <a:r>
              <a:rPr lang="en-US" dirty="0">
                <a:solidFill>
                  <a:srgbClr val="C00000"/>
                </a:solidFill>
              </a:rPr>
              <a:t>Disadvantage: </a:t>
            </a:r>
            <a:r>
              <a:rPr lang="en-US" dirty="0"/>
              <a:t>some performance hit</a:t>
            </a:r>
          </a:p>
        </p:txBody>
      </p:sp>
    </p:spTree>
    <p:extLst>
      <p:ext uri="{BB962C8B-B14F-4D97-AF65-F5344CB8AC3E}">
        <p14:creationId xmlns:p14="http://schemas.microsoft.com/office/powerpoint/2010/main" val="117308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391E05B-65D2-4FB1-A8D8-CFD881C527C9}"/>
              </a:ext>
            </a:extLst>
          </p:cNvPr>
          <p:cNvSpPr txBox="1"/>
          <p:nvPr/>
        </p:nvSpPr>
        <p:spPr>
          <a:xfrm>
            <a:off x="573104" y="2633152"/>
            <a:ext cx="11045792" cy="2481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D5081-836C-46D4-A448-E42E1F36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04" y="365126"/>
            <a:ext cx="10780696" cy="109162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Compiling a Java program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D58CD2-3B79-41D4-97CF-F50F420114EF}"/>
              </a:ext>
            </a:extLst>
          </p:cNvPr>
          <p:cNvGrpSpPr/>
          <p:nvPr/>
        </p:nvGrpSpPr>
        <p:grpSpPr>
          <a:xfrm>
            <a:off x="779555" y="2909577"/>
            <a:ext cx="3823229" cy="1928695"/>
            <a:chOff x="1674795" y="2292420"/>
            <a:chExt cx="4999137" cy="1928695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42A39699-4EDA-4BE6-A58C-5FE0F43E1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20"/>
              <a:ext cx="4999137" cy="1928695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package 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com.comp301.lec01.ex01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b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class 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HelloWorld {</a:t>
              </a:r>
              <a:b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static void 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FFC66D"/>
                  </a:solidFill>
                  <a:effectLst/>
                  <a:latin typeface="Consolas" panose="020B0609020204030204" pitchFamily="49" charset="0"/>
                </a:rPr>
                <a:t>main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(String[]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args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 {</a:t>
              </a:r>
              <a:b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System.</a:t>
              </a:r>
              <a:r>
                <a:rPr kumimoji="0" lang="en-US" altLang="en-US" sz="1200" b="0" i="1" u="none" strike="noStrike" cap="none" normalizeH="0" baseline="0" dirty="0" err="1">
                  <a:ln>
                    <a:noFill/>
                  </a:ln>
                  <a:solidFill>
                    <a:srgbClr val="9876AA"/>
                  </a:solidFill>
                  <a:effectLst/>
                  <a:latin typeface="Consolas" panose="020B0609020204030204" pitchFamily="49" charset="0"/>
                </a:rPr>
                <a:t>out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.println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6A8759"/>
                  </a:solidFill>
                  <a:effectLst/>
                  <a:latin typeface="Consolas" panose="020B0609020204030204" pitchFamily="49" charset="0"/>
                </a:rPr>
                <a:t>"Hello, world!"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b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4C8F412-7A29-4135-91BE-890D6D5D352A}"/>
                </a:ext>
              </a:extLst>
            </p:cNvPr>
            <p:cNvSpPr/>
            <p:nvPr/>
          </p:nvSpPr>
          <p:spPr>
            <a:xfrm>
              <a:off x="1674795" y="2292420"/>
              <a:ext cx="4999137" cy="4507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HelloWorld.java</a:t>
              </a:r>
              <a:r>
                <a:rPr lang="en-US" sz="1600" dirty="0"/>
                <a:t> (source code)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41DAF-9D83-4CDE-B0C2-36696CDEAC55}"/>
              </a:ext>
            </a:extLst>
          </p:cNvPr>
          <p:cNvGrpSpPr/>
          <p:nvPr/>
        </p:nvGrpSpPr>
        <p:grpSpPr>
          <a:xfrm>
            <a:off x="7617996" y="2866680"/>
            <a:ext cx="3823229" cy="1928695"/>
            <a:chOff x="1674795" y="2292420"/>
            <a:chExt cx="4999137" cy="1928695"/>
          </a:xfrm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A0C450B7-7C99-4BB9-B17F-D63B541E4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20"/>
              <a:ext cx="4999137" cy="1928695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</a:r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5F97A3E2-5E24-48A2-A884-D86212FF3676}"/>
                </a:ext>
              </a:extLst>
            </p:cNvPr>
            <p:cNvSpPr/>
            <p:nvPr/>
          </p:nvSpPr>
          <p:spPr>
            <a:xfrm>
              <a:off x="1674795" y="2292420"/>
              <a:ext cx="4999137" cy="4507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/>
                <a:t>HelloWorld.class</a:t>
              </a:r>
              <a:r>
                <a:rPr lang="en-US" sz="1600" dirty="0"/>
                <a:t> (bytecode)</a:t>
              </a:r>
              <a:endParaRPr lang="en-US" dirty="0"/>
            </a:p>
          </p:txBody>
        </p:sp>
      </p:grp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6B0DA1ED-B72D-44B6-AA4A-07C7FD42D4E0}"/>
              </a:ext>
            </a:extLst>
          </p:cNvPr>
          <p:cNvSpPr/>
          <p:nvPr/>
        </p:nvSpPr>
        <p:spPr>
          <a:xfrm>
            <a:off x="5118732" y="3349408"/>
            <a:ext cx="1954536" cy="1049031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dirty="0"/>
              <a:t>Java Development Kit (JDK)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198538F-C79E-4DF9-B2A9-EF1EE1DFC620}"/>
              </a:ext>
            </a:extLst>
          </p:cNvPr>
          <p:cNvSpPr/>
          <p:nvPr/>
        </p:nvSpPr>
        <p:spPr>
          <a:xfrm>
            <a:off x="4701893" y="3699746"/>
            <a:ext cx="332120" cy="3272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58D0C46-4A54-4EF0-8DB3-80F944F54A97}"/>
              </a:ext>
            </a:extLst>
          </p:cNvPr>
          <p:cNvSpPr/>
          <p:nvPr/>
        </p:nvSpPr>
        <p:spPr>
          <a:xfrm>
            <a:off x="7181038" y="3710293"/>
            <a:ext cx="346510" cy="3272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817256-037E-48B7-B666-2C2C152C842B}"/>
              </a:ext>
            </a:extLst>
          </p:cNvPr>
          <p:cNvGrpSpPr/>
          <p:nvPr/>
        </p:nvGrpSpPr>
        <p:grpSpPr>
          <a:xfrm>
            <a:off x="566178" y="4884510"/>
            <a:ext cx="3094897" cy="1219335"/>
            <a:chOff x="9007433" y="634566"/>
            <a:chExt cx="3094897" cy="121933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F66D7AA-2B66-4600-B036-79734348B614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10554882" y="634566"/>
              <a:ext cx="220062" cy="57300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EEB89A-ED75-4662-8ED3-ACA610962769}"/>
                </a:ext>
              </a:extLst>
            </p:cNvPr>
            <p:cNvSpPr txBox="1"/>
            <p:nvPr/>
          </p:nvSpPr>
          <p:spPr>
            <a:xfrm>
              <a:off x="9007433" y="1207570"/>
              <a:ext cx="3094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Files ending in </a:t>
              </a:r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.java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contain ASCII Java </a:t>
              </a:r>
              <a:r>
                <a:rPr lang="en-US" b="1" dirty="0">
                  <a:solidFill>
                    <a:srgbClr val="C00000"/>
                  </a:solidFill>
                </a:rPr>
                <a:t>source code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22E689-79EB-4B35-98A9-20960066D05B}"/>
              </a:ext>
            </a:extLst>
          </p:cNvPr>
          <p:cNvGrpSpPr/>
          <p:nvPr/>
        </p:nvGrpSpPr>
        <p:grpSpPr>
          <a:xfrm>
            <a:off x="4206590" y="4517354"/>
            <a:ext cx="2974448" cy="1590486"/>
            <a:chOff x="6597543" y="764513"/>
            <a:chExt cx="2974448" cy="1590486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D270249-B697-42AF-BF20-779003AAC0A7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V="1">
              <a:off x="8084767" y="764513"/>
              <a:ext cx="328157" cy="6671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053EA5A-2017-4B77-A016-13750A120254}"/>
                </a:ext>
              </a:extLst>
            </p:cNvPr>
            <p:cNvSpPr txBox="1"/>
            <p:nvPr/>
          </p:nvSpPr>
          <p:spPr>
            <a:xfrm>
              <a:off x="6597543" y="1431669"/>
              <a:ext cx="2974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The JDK includes a </a:t>
              </a:r>
              <a:r>
                <a:rPr lang="en-US" b="1" dirty="0">
                  <a:solidFill>
                    <a:srgbClr val="C00000"/>
                  </a:solidFill>
                </a:rPr>
                <a:t>Java compiler</a:t>
              </a:r>
              <a:r>
                <a:rPr lang="en-US" dirty="0">
                  <a:solidFill>
                    <a:srgbClr val="C00000"/>
                  </a:solidFill>
                </a:rPr>
                <a:t> to convert Java source code to bytecode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2FE81F-2A38-4925-9435-3776DE33FF20}"/>
              </a:ext>
            </a:extLst>
          </p:cNvPr>
          <p:cNvGrpSpPr/>
          <p:nvPr/>
        </p:nvGrpSpPr>
        <p:grpSpPr>
          <a:xfrm>
            <a:off x="7425370" y="4915800"/>
            <a:ext cx="2604399" cy="1225495"/>
            <a:chOff x="9394099" y="665856"/>
            <a:chExt cx="2604399" cy="122549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4502D7C-D77A-45BD-A72C-B250173ED7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96298" y="665856"/>
              <a:ext cx="141201" cy="5196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C9DAD3-2769-4370-8C69-49FAE4CC36DE}"/>
                </a:ext>
              </a:extLst>
            </p:cNvPr>
            <p:cNvSpPr txBox="1"/>
            <p:nvPr/>
          </p:nvSpPr>
          <p:spPr>
            <a:xfrm>
              <a:off x="9394099" y="1245020"/>
              <a:ext cx="260439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Files ending in </a:t>
              </a:r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.class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contain binary </a:t>
              </a:r>
              <a:r>
                <a:rPr lang="en-US" b="1" dirty="0">
                  <a:solidFill>
                    <a:srgbClr val="C00000"/>
                  </a:solidFill>
                </a:rPr>
                <a:t>bytecode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0704411-ADB3-494C-8F4F-84993954042A}"/>
              </a:ext>
            </a:extLst>
          </p:cNvPr>
          <p:cNvSpPr txBox="1"/>
          <p:nvPr/>
        </p:nvSpPr>
        <p:spPr>
          <a:xfrm>
            <a:off x="573104" y="1621732"/>
            <a:ext cx="11045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Compile</a:t>
            </a:r>
            <a:r>
              <a:rPr lang="en-US" sz="2400" dirty="0"/>
              <a:t> – The process of translating a program from source code into a language that a machine can more easily understand</a:t>
            </a:r>
          </a:p>
        </p:txBody>
      </p:sp>
    </p:spTree>
    <p:extLst>
      <p:ext uri="{BB962C8B-B14F-4D97-AF65-F5344CB8AC3E}">
        <p14:creationId xmlns:p14="http://schemas.microsoft.com/office/powerpoint/2010/main" val="8720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391E05B-65D2-4FB1-A8D8-CFD881C527C9}"/>
              </a:ext>
            </a:extLst>
          </p:cNvPr>
          <p:cNvSpPr txBox="1"/>
          <p:nvPr/>
        </p:nvSpPr>
        <p:spPr>
          <a:xfrm>
            <a:off x="474398" y="2559204"/>
            <a:ext cx="11045792" cy="2481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17486-7C1C-429D-A76C-A2A5DF5E1588}"/>
              </a:ext>
            </a:extLst>
          </p:cNvPr>
          <p:cNvSpPr txBox="1"/>
          <p:nvPr/>
        </p:nvSpPr>
        <p:spPr>
          <a:xfrm>
            <a:off x="7392374" y="2235762"/>
            <a:ext cx="4198187" cy="41567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B571402D-1F43-47F0-9E2A-3B31242B971A}"/>
              </a:ext>
            </a:extLst>
          </p:cNvPr>
          <p:cNvSpPr/>
          <p:nvPr/>
        </p:nvSpPr>
        <p:spPr>
          <a:xfrm>
            <a:off x="8300240" y="5306372"/>
            <a:ext cx="2133309" cy="792779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dirty="0"/>
              <a:t>Java Virtual Machine (JVM)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D5081-836C-46D4-A448-E42E1F36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65125"/>
            <a:ext cx="10885714" cy="105485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Executing a Java program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D58CD2-3B79-41D4-97CF-F50F420114EF}"/>
              </a:ext>
            </a:extLst>
          </p:cNvPr>
          <p:cNvGrpSpPr/>
          <p:nvPr/>
        </p:nvGrpSpPr>
        <p:grpSpPr>
          <a:xfrm>
            <a:off x="747162" y="2835630"/>
            <a:ext cx="3823229" cy="1928695"/>
            <a:chOff x="1674795" y="2292420"/>
            <a:chExt cx="4999137" cy="1928695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42A39699-4EDA-4BE6-A58C-5FE0F43E1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20"/>
              <a:ext cx="4999137" cy="1928695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package 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com.comp301.lec01.ex01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b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class 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HelloWorld {</a:t>
              </a:r>
              <a:b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public static void 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FFC66D"/>
                  </a:solidFill>
                  <a:effectLst/>
                  <a:latin typeface="Consolas" panose="020B0609020204030204" pitchFamily="49" charset="0"/>
                </a:rPr>
                <a:t>main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(String[]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args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 {</a:t>
              </a:r>
              <a:b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System.</a:t>
              </a:r>
              <a:r>
                <a:rPr kumimoji="0" lang="en-US" altLang="en-US" sz="1200" b="0" i="1" u="none" strike="noStrike" cap="none" normalizeH="0" baseline="0" dirty="0" err="1">
                  <a:ln>
                    <a:noFill/>
                  </a:ln>
                  <a:solidFill>
                    <a:srgbClr val="9876AA"/>
                  </a:solidFill>
                  <a:effectLst/>
                  <a:latin typeface="Consolas" panose="020B0609020204030204" pitchFamily="49" charset="0"/>
                </a:rPr>
                <a:t>out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.println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6A8759"/>
                  </a:solidFill>
                  <a:effectLst/>
                  <a:latin typeface="Consolas" panose="020B0609020204030204" pitchFamily="49" charset="0"/>
                </a:rPr>
                <a:t>"Hello, world!"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CC7832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b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4C8F412-7A29-4135-91BE-890D6D5D352A}"/>
                </a:ext>
              </a:extLst>
            </p:cNvPr>
            <p:cNvSpPr/>
            <p:nvPr/>
          </p:nvSpPr>
          <p:spPr>
            <a:xfrm>
              <a:off x="1674795" y="2292420"/>
              <a:ext cx="4999137" cy="4507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HelloWorld.java</a:t>
              </a:r>
              <a:r>
                <a:rPr lang="en-US" dirty="0"/>
                <a:t> </a:t>
              </a:r>
              <a:r>
                <a:rPr lang="en-US" sz="1600" dirty="0"/>
                <a:t>(source code)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41DAF-9D83-4CDE-B0C2-36696CDEAC55}"/>
              </a:ext>
            </a:extLst>
          </p:cNvPr>
          <p:cNvGrpSpPr/>
          <p:nvPr/>
        </p:nvGrpSpPr>
        <p:grpSpPr>
          <a:xfrm>
            <a:off x="7584253" y="2855063"/>
            <a:ext cx="3823229" cy="1928695"/>
            <a:chOff x="1674795" y="2292420"/>
            <a:chExt cx="4999137" cy="1928695"/>
          </a:xfrm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A0C450B7-7C99-4BB9-B17F-D63B541E4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795" y="2292420"/>
              <a:ext cx="4999137" cy="1928695"/>
            </a:xfrm>
            <a:prstGeom prst="roundRect">
              <a:avLst>
                <a:gd name="adj" fmla="val 5822"/>
              </a:avLst>
            </a:pr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A9B7C6"/>
                  </a:solidFill>
                  <a:effectLst/>
                  <a:latin typeface="Consolas" panose="020B0609020204030204" pitchFamily="49" charset="0"/>
                </a:rPr>
                <a:t>CA FE BA BE 00 00 00 33 00 22 0A 00 02 00 03 00 04 0C 00 05 00 06 01 00 10 6A 61 76 61 2F 6C 61 6E 67 2F 4F 62 6A 65 63 74 01 00 06 3C 69 6E 69 74 3E 01 00 03 28 29 56 09 00 08 00 09 07 00 0C 00 0B 00 0C 01 00 10 6A 61 76 61 2F 6C 61 2F 53 79 74 65 6D 01 00 03 6F 75 74 01 00 15 4C 66 A0 65 63 </a:t>
              </a:r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5F97A3E2-5E24-48A2-A884-D86212FF3676}"/>
                </a:ext>
              </a:extLst>
            </p:cNvPr>
            <p:cNvSpPr/>
            <p:nvPr/>
          </p:nvSpPr>
          <p:spPr>
            <a:xfrm>
              <a:off x="1674795" y="2292420"/>
              <a:ext cx="4999137" cy="450780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/>
                <a:t>HelloWorld.class</a:t>
              </a:r>
              <a:r>
                <a:rPr lang="en-US" b="1" dirty="0"/>
                <a:t> </a:t>
              </a:r>
              <a:r>
                <a:rPr lang="en-US" sz="1600" dirty="0"/>
                <a:t>(bytecode)</a:t>
              </a:r>
              <a:endParaRPr lang="en-US" dirty="0"/>
            </a:p>
          </p:txBody>
        </p:sp>
      </p:grp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6B0DA1ED-B72D-44B6-AA4A-07C7FD42D4E0}"/>
              </a:ext>
            </a:extLst>
          </p:cNvPr>
          <p:cNvSpPr/>
          <p:nvPr/>
        </p:nvSpPr>
        <p:spPr>
          <a:xfrm>
            <a:off x="5083479" y="3253034"/>
            <a:ext cx="1954536" cy="1049031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dirty="0"/>
              <a:t>Java Development Kit (JDK)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198538F-C79E-4DF9-B2A9-EF1EE1DFC620}"/>
              </a:ext>
            </a:extLst>
          </p:cNvPr>
          <p:cNvSpPr/>
          <p:nvPr/>
        </p:nvSpPr>
        <p:spPr>
          <a:xfrm>
            <a:off x="4653680" y="3699746"/>
            <a:ext cx="346510" cy="3272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58D0C46-4A54-4EF0-8DB3-80F944F54A97}"/>
              </a:ext>
            </a:extLst>
          </p:cNvPr>
          <p:cNvSpPr/>
          <p:nvPr/>
        </p:nvSpPr>
        <p:spPr>
          <a:xfrm>
            <a:off x="7141804" y="3699746"/>
            <a:ext cx="346510" cy="3272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014B26-4790-4016-A2F3-A4C49C93875C}"/>
              </a:ext>
            </a:extLst>
          </p:cNvPr>
          <p:cNvSpPr txBox="1"/>
          <p:nvPr/>
        </p:nvSpPr>
        <p:spPr>
          <a:xfrm rot="299619">
            <a:off x="2687688" y="2781732"/>
            <a:ext cx="38232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Source code is not needed to </a:t>
            </a:r>
            <a:r>
              <a:rPr lang="en-US" sz="2400" b="1" i="1" dirty="0">
                <a:solidFill>
                  <a:srgbClr val="FF0000"/>
                </a:solidFill>
              </a:rPr>
              <a:t>execute</a:t>
            </a:r>
            <a:r>
              <a:rPr lang="en-US" sz="2400" i="1" dirty="0">
                <a:solidFill>
                  <a:srgbClr val="FF0000"/>
                </a:solidFill>
              </a:rPr>
              <a:t> bytecode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F42C277-E849-4EF1-9682-C478FF7F3FDB}"/>
              </a:ext>
            </a:extLst>
          </p:cNvPr>
          <p:cNvSpPr/>
          <p:nvPr/>
        </p:nvSpPr>
        <p:spPr>
          <a:xfrm rot="5400000">
            <a:off x="9205383" y="4822713"/>
            <a:ext cx="323025" cy="4360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6EF5DE-895C-43A3-89E8-5BECABA36086}"/>
              </a:ext>
            </a:extLst>
          </p:cNvPr>
          <p:cNvGrpSpPr/>
          <p:nvPr/>
        </p:nvGrpSpPr>
        <p:grpSpPr>
          <a:xfrm>
            <a:off x="4719270" y="4818791"/>
            <a:ext cx="3510599" cy="1280360"/>
            <a:chOff x="4719270" y="4818791"/>
            <a:chExt cx="3510599" cy="128036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225F7A-578A-47F7-BF58-13BBC7177C85}"/>
                </a:ext>
              </a:extLst>
            </p:cNvPr>
            <p:cNvGrpSpPr/>
            <p:nvPr/>
          </p:nvGrpSpPr>
          <p:grpSpPr>
            <a:xfrm>
              <a:off x="4719270" y="5452820"/>
              <a:ext cx="3510599" cy="646331"/>
              <a:chOff x="8955961" y="1109217"/>
              <a:chExt cx="3510599" cy="646331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6E471D2-FFFA-4A0F-9E54-4C2E52E98CC7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>
                <a:off x="11374161" y="1432383"/>
                <a:ext cx="1092399" cy="23855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330F14-E288-499B-BB5C-34DC3820807A}"/>
                  </a:ext>
                </a:extLst>
              </p:cNvPr>
              <p:cNvSpPr txBox="1"/>
              <p:nvPr/>
            </p:nvSpPr>
            <p:spPr>
              <a:xfrm>
                <a:off x="8955961" y="1109217"/>
                <a:ext cx="2418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C00000"/>
                    </a:solidFill>
                  </a:rPr>
                  <a:t>Compiled bytecode can be executed by a JVM</a:t>
                </a: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3FB36F4-0388-466E-8167-96B74C0B875C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V="1">
              <a:off x="7137470" y="4818791"/>
              <a:ext cx="898968" cy="9571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7F14E1D-F995-472A-B1AD-425BAC6DDF86}"/>
              </a:ext>
            </a:extLst>
          </p:cNvPr>
          <p:cNvSpPr txBox="1"/>
          <p:nvPr/>
        </p:nvSpPr>
        <p:spPr>
          <a:xfrm>
            <a:off x="547697" y="1474640"/>
            <a:ext cx="11045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Execute</a:t>
            </a:r>
            <a:r>
              <a:rPr lang="en-US" sz="2400" dirty="0"/>
              <a:t> – The process of feeding a compiled program into a machine that can follow the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0007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1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25463</TotalTime>
  <Words>7999</Words>
  <Application>Microsoft Office PowerPoint</Application>
  <PresentationFormat>Widescreen</PresentationFormat>
  <Paragraphs>652</Paragraphs>
  <Slides>65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Arial</vt:lpstr>
      <vt:lpstr>Bahnschrift</vt:lpstr>
      <vt:lpstr>Bahnschrift Light</vt:lpstr>
      <vt:lpstr>Bahnschrift SemiBold</vt:lpstr>
      <vt:lpstr>Calibri</vt:lpstr>
      <vt:lpstr>Calibri Light</vt:lpstr>
      <vt:lpstr>Cascadia Code SemiBold</vt:lpstr>
      <vt:lpstr>Consolas</vt:lpstr>
      <vt:lpstr>Wingdings</vt:lpstr>
      <vt:lpstr>Office Theme</vt:lpstr>
      <vt:lpstr>Java Workflow, Maven, Git</vt:lpstr>
      <vt:lpstr>PowerPoint Presentation</vt:lpstr>
      <vt:lpstr>PowerPoint Presentation</vt:lpstr>
      <vt:lpstr>Introduction</vt:lpstr>
      <vt:lpstr>Compiling and executing Java code</vt:lpstr>
      <vt:lpstr>To Compile or Not To Compile</vt:lpstr>
      <vt:lpstr>Java's Big Idea</vt:lpstr>
      <vt:lpstr>Compiling a Java program</vt:lpstr>
      <vt:lpstr>Executing a Java program</vt:lpstr>
      <vt:lpstr>Compiling and executing large Java projects</vt:lpstr>
      <vt:lpstr>Compiling and executing large projects</vt:lpstr>
      <vt:lpstr>Compiling a large project</vt:lpstr>
      <vt:lpstr>Executing a large project</vt:lpstr>
      <vt:lpstr>Packaging a compiled Java program</vt:lpstr>
      <vt:lpstr>Packaging a Java program</vt:lpstr>
      <vt:lpstr>Compiling and executing Java from the command line</vt:lpstr>
      <vt:lpstr>Compiling from the command line</vt:lpstr>
      <vt:lpstr>Executing from the command line</vt:lpstr>
      <vt:lpstr>What is this “first” class?</vt:lpstr>
      <vt:lpstr>Java packages and imports</vt:lpstr>
      <vt:lpstr>Java packages</vt:lpstr>
      <vt:lpstr>For package names, think “worldwide”</vt:lpstr>
      <vt:lpstr>Java packages</vt:lpstr>
      <vt:lpstr>Packages on disk</vt:lpstr>
      <vt:lpstr>Project folder structure</vt:lpstr>
      <vt:lpstr>Relation to folders</vt:lpstr>
      <vt:lpstr>Referencing across packages</vt:lpstr>
      <vt:lpstr>Importing across packages</vt:lpstr>
      <vt:lpstr>Java build process</vt:lpstr>
      <vt:lpstr>What is the “build process”?</vt:lpstr>
      <vt:lpstr>Java’s build process</vt:lpstr>
      <vt:lpstr>Build automation tools</vt:lpstr>
      <vt:lpstr>Maven</vt:lpstr>
      <vt:lpstr>Maven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Git version control system</vt:lpstr>
      <vt:lpstr>Introduction</vt:lpstr>
      <vt:lpstr>What is a “commit”?</vt:lpstr>
      <vt:lpstr>What is a “repository”?</vt:lpstr>
      <vt:lpstr>What is a “branch”?</vt:lpstr>
      <vt:lpstr>“Checkout” operation</vt:lpstr>
      <vt:lpstr>Staging and committing</vt:lpstr>
      <vt:lpstr>Branching and merging</vt:lpstr>
      <vt:lpstr>Branching</vt:lpstr>
      <vt:lpstr>Merging</vt:lpstr>
      <vt:lpstr>Fetching, pulling, and pushing</vt:lpstr>
      <vt:lpstr>Local and remote repositories</vt:lpstr>
      <vt:lpstr>Fetch operation</vt:lpstr>
      <vt:lpstr>Pull operation</vt:lpstr>
      <vt:lpstr>Push operation</vt:lpstr>
      <vt:lpstr>Forking a repository</vt:lpstr>
      <vt:lpstr>Continuous Integration </vt:lpstr>
      <vt:lpstr>Git terminology</vt:lpstr>
      <vt:lpstr>Automatic code formatting</vt:lpstr>
      <vt:lpstr>Style guides</vt:lpstr>
      <vt:lpstr>Following a style guide</vt:lpstr>
      <vt:lpstr>Google’s Java style guide</vt:lpstr>
      <vt:lpstr>Using an auto-formatter does not guarantee that your code will have good style!</vt:lpstr>
      <vt:lpstr>Today’s Attendance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u01p1 Maven | COMP 455</dc:title>
  <dc:creator>Aaron Smith</dc:creator>
  <cp:lastModifiedBy>David Stotts</cp:lastModifiedBy>
  <cp:revision>103</cp:revision>
  <cp:lastPrinted>2023-08-21T20:54:31Z</cp:lastPrinted>
  <dcterms:created xsi:type="dcterms:W3CDTF">2020-02-08T19:31:56Z</dcterms:created>
  <dcterms:modified xsi:type="dcterms:W3CDTF">2024-01-16T00:13:03Z</dcterms:modified>
</cp:coreProperties>
</file>