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4" r:id="rId2"/>
    <p:sldId id="257" r:id="rId3"/>
    <p:sldId id="280" r:id="rId4"/>
    <p:sldId id="281" r:id="rId5"/>
    <p:sldId id="282" r:id="rId6"/>
    <p:sldId id="283" r:id="rId7"/>
    <p:sldId id="263" r:id="rId8"/>
    <p:sldId id="264" r:id="rId9"/>
    <p:sldId id="265" r:id="rId10"/>
    <p:sldId id="266" r:id="rId11"/>
    <p:sldId id="267" r:id="rId12"/>
    <p:sldId id="296" r:id="rId13"/>
    <p:sldId id="298" r:id="rId14"/>
    <p:sldId id="299" r:id="rId15"/>
    <p:sldId id="300" r:id="rId16"/>
    <p:sldId id="301" r:id="rId17"/>
    <p:sldId id="302" r:id="rId18"/>
    <p:sldId id="303" r:id="rId19"/>
    <p:sldId id="297" r:id="rId20"/>
    <p:sldId id="268" r:id="rId21"/>
    <p:sldId id="278" r:id="rId22"/>
    <p:sldId id="279" r:id="rId23"/>
    <p:sldId id="258" r:id="rId24"/>
    <p:sldId id="259" r:id="rId25"/>
    <p:sldId id="28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92" autoAdjust="0"/>
    <p:restoredTop sz="94830"/>
  </p:normalViewPr>
  <p:slideViewPr>
    <p:cSldViewPr snapToGrid="0" snapToObjects="1">
      <p:cViewPr varScale="1">
        <p:scale>
          <a:sx n="103" d="100"/>
          <a:sy n="103" d="100"/>
        </p:scale>
        <p:origin x="100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AD54-53E8-AC4E-BA84-8457893DA81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92F-1EEF-CE4E-8470-3345A337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4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AD54-53E8-AC4E-BA84-8457893DA81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92F-1EEF-CE4E-8470-3345A337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02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AD54-53E8-AC4E-BA84-8457893DA81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92F-1EEF-CE4E-8470-3345A337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91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AD54-53E8-AC4E-BA84-8457893DA81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92F-1EEF-CE4E-8470-3345A337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2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AD54-53E8-AC4E-BA84-8457893DA81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92F-1EEF-CE4E-8470-3345A337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6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AD54-53E8-AC4E-BA84-8457893DA81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92F-1EEF-CE4E-8470-3345A337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03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AD54-53E8-AC4E-BA84-8457893DA81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92F-1EEF-CE4E-8470-3345A337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7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AD54-53E8-AC4E-BA84-8457893DA81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92F-1EEF-CE4E-8470-3345A337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8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AD54-53E8-AC4E-BA84-8457893DA81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92F-1EEF-CE4E-8470-3345A337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62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AD54-53E8-AC4E-BA84-8457893DA81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92F-1EEF-CE4E-8470-3345A337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1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AD54-53E8-AC4E-BA84-8457893DA81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292F-1EEF-CE4E-8470-3345A337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0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CAD54-53E8-AC4E-BA84-8457893DA81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0292F-1EEF-CE4E-8470-3345A337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90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Motivating the OO Way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i="1" dirty="0">
                <a:latin typeface="Bahnschrift" panose="020B0502040204020203" pitchFamily="34" charset="0"/>
              </a:rPr>
              <a:t>COMP 301</a:t>
            </a:r>
          </a:p>
          <a:p>
            <a:r>
              <a:rPr lang="en-US" sz="2000" i="1" dirty="0"/>
              <a:t>( adapted from Dr. Mayer-Patel )</a:t>
            </a:r>
          </a:p>
        </p:txBody>
      </p:sp>
    </p:spTree>
    <p:extLst>
      <p:ext uri="{BB962C8B-B14F-4D97-AF65-F5344CB8AC3E}">
        <p14:creationId xmlns:p14="http://schemas.microsoft.com/office/powerpoint/2010/main" val="2112375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8021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Step 2: Declare its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696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fields of your abstraction are pieces of information that collectively define it.</a:t>
            </a:r>
          </a:p>
          <a:p>
            <a:pPr lvl="1"/>
            <a:r>
              <a:rPr lang="en-US" dirty="0"/>
              <a:t>Declared like variables</a:t>
            </a:r>
          </a:p>
          <a:p>
            <a:pPr lvl="2"/>
            <a:r>
              <a:rPr lang="en-US" dirty="0"/>
              <a:t>Must specify type and adhere to variable naming rules.</a:t>
            </a:r>
          </a:p>
          <a:p>
            <a:pPr lvl="2"/>
            <a:r>
              <a:rPr lang="en-US" dirty="0"/>
              <a:t>Declared in class definition</a:t>
            </a:r>
          </a:p>
          <a:p>
            <a:pPr lvl="3"/>
            <a:r>
              <a:rPr lang="en-US" dirty="0"/>
              <a:t>NOT within a method, but floating off by themselves.</a:t>
            </a:r>
          </a:p>
          <a:p>
            <a:pPr lvl="3"/>
            <a:r>
              <a:rPr lang="en-US" dirty="0"/>
              <a:t>Good idea to keep them together at the top of the class.</a:t>
            </a:r>
          </a:p>
          <a:p>
            <a:r>
              <a:rPr lang="en-US" dirty="0"/>
              <a:t>Here you start to make design decisions</a:t>
            </a:r>
          </a:p>
          <a:p>
            <a:pPr lvl="1"/>
            <a:r>
              <a:rPr lang="en-US" dirty="0"/>
              <a:t>In our example, triangles defined by 3 coordinates.</a:t>
            </a:r>
          </a:p>
          <a:p>
            <a:pPr lvl="2"/>
            <a:r>
              <a:rPr lang="en-US" dirty="0"/>
              <a:t>How else could a triangle be defined?</a:t>
            </a:r>
          </a:p>
          <a:p>
            <a:pPr lvl="1"/>
            <a:r>
              <a:rPr lang="en-US" dirty="0"/>
              <a:t>Note that part of this is deciding on types as well.</a:t>
            </a:r>
          </a:p>
          <a:p>
            <a:pPr lvl="2"/>
            <a:r>
              <a:rPr lang="en-US" dirty="0"/>
              <a:t>What would be impact of choosing something other than double?</a:t>
            </a:r>
          </a:p>
          <a:p>
            <a:r>
              <a:rPr lang="en-US" dirty="0"/>
              <a:t>ta.v06</a:t>
            </a:r>
          </a:p>
        </p:txBody>
      </p:sp>
    </p:spTree>
    <p:extLst>
      <p:ext uri="{BB962C8B-B14F-4D97-AF65-F5344CB8AC3E}">
        <p14:creationId xmlns:p14="http://schemas.microsoft.com/office/powerpoint/2010/main" val="555800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3197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Step 3: Define a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024"/>
            <a:ext cx="8547100" cy="5352676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>
                <a:solidFill>
                  <a:srgbClr val="C00000"/>
                </a:solidFill>
                <a:latin typeface="Bahnschrift" panose="020B0502040204020203" pitchFamily="34" charset="0"/>
              </a:rPr>
              <a:t>Constructor is a special type of method</a:t>
            </a:r>
          </a:p>
          <a:p>
            <a:pPr lvl="1"/>
            <a:r>
              <a:rPr lang="en-US" i="1" dirty="0"/>
              <a:t>Job is to create and initialize a new instance.</a:t>
            </a:r>
          </a:p>
          <a:p>
            <a:pPr lvl="1"/>
            <a:r>
              <a:rPr lang="en-US" i="1" dirty="0"/>
              <a:t>Declaration differs from a normal method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Name must match class name.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Does not have a any sort of return value in its signature.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Generally NOT considered a member of the class.</a:t>
            </a:r>
          </a:p>
          <a:p>
            <a:pPr lvl="1"/>
            <a:r>
              <a:rPr lang="en-US" i="1" dirty="0"/>
              <a:t>Within the constructor, the keyword this refers to the new object to be initialized.</a:t>
            </a:r>
          </a:p>
          <a:p>
            <a:pPr lvl="1"/>
            <a:r>
              <a:rPr lang="en-US" i="1" dirty="0"/>
              <a:t>Any information needed should be passed in as parameters.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Code in the constructor is responsible for making sure that the fields of </a:t>
            </a:r>
            <a:r>
              <a:rPr lang="en-US" i="1" dirty="0">
                <a:solidFill>
                  <a:srgbClr val="0070C0"/>
                </a:solidFill>
              </a:rPr>
              <a:t>this</a:t>
            </a:r>
            <a:r>
              <a:rPr lang="en-US" dirty="0">
                <a:solidFill>
                  <a:srgbClr val="0070C0"/>
                </a:solidFill>
              </a:rPr>
              <a:t> are appropriately set.</a:t>
            </a:r>
          </a:p>
          <a:p>
            <a:r>
              <a:rPr lang="en-US" sz="2800" dirty="0">
                <a:solidFill>
                  <a:srgbClr val="C00000"/>
                </a:solidFill>
                <a:latin typeface="Bahnschrift" panose="020B0502040204020203" pitchFamily="34" charset="0"/>
              </a:rPr>
              <a:t>To call a constructor, use the </a:t>
            </a:r>
            <a:r>
              <a:rPr lang="en-US" sz="2800" i="1" dirty="0">
                <a:solidFill>
                  <a:srgbClr val="C00000"/>
                </a:solidFill>
                <a:latin typeface="Bahnschrift" panose="020B0502040204020203" pitchFamily="34" charset="0"/>
              </a:rPr>
              <a:t>new </a:t>
            </a:r>
            <a:r>
              <a:rPr lang="en-US" sz="2800" dirty="0">
                <a:solidFill>
                  <a:srgbClr val="C00000"/>
                </a:solidFill>
                <a:latin typeface="Bahnschrift" panose="020B0502040204020203" pitchFamily="34" charset="0"/>
              </a:rPr>
              <a:t>keyword</a:t>
            </a:r>
          </a:p>
          <a:p>
            <a:pPr lvl="1"/>
            <a:r>
              <a:rPr lang="en-US" i="1" dirty="0"/>
              <a:t>Result will be a new instance (i.e., object) of the class</a:t>
            </a:r>
          </a:p>
          <a:p>
            <a:r>
              <a:rPr lang="en-US" sz="2800" dirty="0">
                <a:solidFill>
                  <a:srgbClr val="C00000"/>
                </a:solidFill>
                <a:latin typeface="Bahnschrift" panose="020B0502040204020203" pitchFamily="34" charset="0"/>
              </a:rPr>
              <a:t>ta.v07</a:t>
            </a:r>
          </a:p>
        </p:txBody>
      </p:sp>
    </p:spTree>
    <p:extLst>
      <p:ext uri="{BB962C8B-B14F-4D97-AF65-F5344CB8AC3E}">
        <p14:creationId xmlns:p14="http://schemas.microsoft.com/office/powerpoint/2010/main" val="386353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1934"/>
            <a:ext cx="8229600" cy="6446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  <a:cs typeface="Courier"/>
              </a:rPr>
              <a:t>Object Construction Illustrated</a:t>
            </a:r>
            <a:endParaRPr lang="en-US" sz="4000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84" y="1016004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76198" y="1028549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4957" y="17175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20949" y="1705431"/>
            <a:ext cx="5165851" cy="45243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85822" y="1911055"/>
            <a:ext cx="1082072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0xa123cd</a:t>
            </a:r>
          </a:p>
          <a:p>
            <a:r>
              <a:rPr lang="en-US" dirty="0"/>
              <a:t>   ax:</a:t>
            </a:r>
          </a:p>
          <a:p>
            <a:r>
              <a:rPr lang="en-US" dirty="0"/>
              <a:t>   ay:</a:t>
            </a:r>
          </a:p>
          <a:p>
            <a:r>
              <a:rPr lang="en-US" dirty="0"/>
              <a:t>   </a:t>
            </a:r>
            <a:r>
              <a:rPr lang="en-US" dirty="0" err="1"/>
              <a:t>bx</a:t>
            </a:r>
            <a:r>
              <a:rPr lang="en-US" dirty="0"/>
              <a:t>:</a:t>
            </a:r>
          </a:p>
          <a:p>
            <a:r>
              <a:rPr lang="en-US" dirty="0"/>
              <a:t>   by:</a:t>
            </a:r>
          </a:p>
          <a:p>
            <a:r>
              <a:rPr lang="en-US" dirty="0"/>
              <a:t>   cx:</a:t>
            </a:r>
          </a:p>
          <a:p>
            <a:r>
              <a:rPr lang="en-US" dirty="0"/>
              <a:t>   </a:t>
            </a:r>
            <a:r>
              <a:rPr lang="en-US" dirty="0" err="1"/>
              <a:t>dy</a:t>
            </a:r>
            <a:r>
              <a:rPr lang="en-US" dirty="0"/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7357" y="18699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9757" y="20223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2157" y="2174726"/>
            <a:ext cx="2479519" cy="4247317"/>
          </a:xfrm>
          <a:prstGeom prst="rect">
            <a:avLst/>
          </a:prstGeom>
          <a:solidFill>
            <a:srgbClr val="B7DEE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Triangle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</a:p>
          <a:p>
            <a:r>
              <a:rPr lang="en-US" i="1" dirty="0"/>
              <a:t>this</a:t>
            </a:r>
            <a:r>
              <a:rPr lang="en-US" dirty="0"/>
              <a:t>			0xa123cd</a:t>
            </a:r>
            <a:endParaRPr lang="en-US" i="1" dirty="0"/>
          </a:p>
          <a:p>
            <a:r>
              <a:rPr lang="en-US" dirty="0"/>
              <a:t>x1			1.2</a:t>
            </a:r>
          </a:p>
          <a:p>
            <a:r>
              <a:rPr lang="en-US" dirty="0"/>
              <a:t>y1			3.4</a:t>
            </a:r>
          </a:p>
          <a:p>
            <a:r>
              <a:rPr lang="en-US" dirty="0"/>
              <a:t>x2			6.0</a:t>
            </a:r>
          </a:p>
          <a:p>
            <a:r>
              <a:rPr lang="en-US" dirty="0"/>
              <a:t>y2			5.8</a:t>
            </a:r>
          </a:p>
          <a:p>
            <a:r>
              <a:rPr lang="en-US" dirty="0"/>
              <a:t>x3			4.5</a:t>
            </a:r>
          </a:p>
          <a:p>
            <a:r>
              <a:rPr lang="en-US" dirty="0"/>
              <a:t>y3			10.2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4214" y="612666"/>
            <a:ext cx="8957726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Triangle t = new Triangle(1.2, 3.4, 6.0, 5.8, 4.5, 10.2);</a:t>
            </a:r>
          </a:p>
        </p:txBody>
      </p:sp>
    </p:spTree>
    <p:extLst>
      <p:ext uri="{BB962C8B-B14F-4D97-AF65-F5344CB8AC3E}">
        <p14:creationId xmlns:p14="http://schemas.microsoft.com/office/powerpoint/2010/main" val="1041690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1934"/>
            <a:ext cx="8229600" cy="6446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  <a:cs typeface="Courier"/>
              </a:rPr>
              <a:t>Object Construction Illustrated</a:t>
            </a:r>
            <a:endParaRPr lang="en-US" sz="4000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84" y="1016004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76198" y="1028549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4957" y="17175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20949" y="1705431"/>
            <a:ext cx="5165851" cy="45243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85822" y="1911055"/>
            <a:ext cx="1082072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0xa123cd</a:t>
            </a:r>
          </a:p>
          <a:p>
            <a:r>
              <a:rPr lang="en-US" dirty="0"/>
              <a:t>   ax:   1.2</a:t>
            </a:r>
          </a:p>
          <a:p>
            <a:r>
              <a:rPr lang="en-US" dirty="0"/>
              <a:t>   ay:</a:t>
            </a:r>
          </a:p>
          <a:p>
            <a:r>
              <a:rPr lang="en-US" dirty="0"/>
              <a:t>   </a:t>
            </a:r>
            <a:r>
              <a:rPr lang="en-US" dirty="0" err="1"/>
              <a:t>bx</a:t>
            </a:r>
            <a:r>
              <a:rPr lang="en-US" dirty="0"/>
              <a:t>:</a:t>
            </a:r>
          </a:p>
          <a:p>
            <a:r>
              <a:rPr lang="en-US" dirty="0"/>
              <a:t>   by:</a:t>
            </a:r>
          </a:p>
          <a:p>
            <a:r>
              <a:rPr lang="en-US" dirty="0"/>
              <a:t>   cx:</a:t>
            </a:r>
          </a:p>
          <a:p>
            <a:r>
              <a:rPr lang="en-US" dirty="0"/>
              <a:t>   </a:t>
            </a:r>
            <a:r>
              <a:rPr lang="en-US" dirty="0" err="1"/>
              <a:t>dy</a:t>
            </a:r>
            <a:r>
              <a:rPr lang="en-US" dirty="0"/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7357" y="18699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9757" y="20223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2157" y="2174726"/>
            <a:ext cx="2479519" cy="4247317"/>
          </a:xfrm>
          <a:prstGeom prst="rect">
            <a:avLst/>
          </a:prstGeom>
          <a:solidFill>
            <a:srgbClr val="B7DEE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Triangle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</a:p>
          <a:p>
            <a:r>
              <a:rPr lang="en-US" i="1" dirty="0"/>
              <a:t>this</a:t>
            </a:r>
            <a:r>
              <a:rPr lang="en-US" dirty="0"/>
              <a:t>			0xa123cd</a:t>
            </a:r>
            <a:endParaRPr lang="en-US" i="1" dirty="0"/>
          </a:p>
          <a:p>
            <a:r>
              <a:rPr lang="en-US" dirty="0"/>
              <a:t>x1			1.2</a:t>
            </a:r>
          </a:p>
          <a:p>
            <a:r>
              <a:rPr lang="en-US" dirty="0"/>
              <a:t>y1			3.4</a:t>
            </a:r>
          </a:p>
          <a:p>
            <a:r>
              <a:rPr lang="en-US" dirty="0"/>
              <a:t>x2			6.0</a:t>
            </a:r>
          </a:p>
          <a:p>
            <a:r>
              <a:rPr lang="en-US" dirty="0"/>
              <a:t>y2			5.8</a:t>
            </a:r>
          </a:p>
          <a:p>
            <a:r>
              <a:rPr lang="en-US" dirty="0"/>
              <a:t>x3			4.5</a:t>
            </a:r>
          </a:p>
          <a:p>
            <a:r>
              <a:rPr lang="en-US" dirty="0"/>
              <a:t>y3			10.2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4214" y="612666"/>
            <a:ext cx="8957726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Triangle t = new Triangle(1.2, 3.4, 6.0, 5.8, 4.5, 10.2);</a:t>
            </a:r>
          </a:p>
        </p:txBody>
      </p:sp>
    </p:spTree>
    <p:extLst>
      <p:ext uri="{BB962C8B-B14F-4D97-AF65-F5344CB8AC3E}">
        <p14:creationId xmlns:p14="http://schemas.microsoft.com/office/powerpoint/2010/main" val="1876009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1934"/>
            <a:ext cx="8229600" cy="6446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  <a:cs typeface="Courier"/>
              </a:rPr>
              <a:t>Object Construction Illustrated</a:t>
            </a:r>
            <a:endParaRPr lang="en-US" sz="4000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84" y="1016004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76198" y="1028549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4957" y="17175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20949" y="1705431"/>
            <a:ext cx="5165851" cy="45243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85822" y="1911055"/>
            <a:ext cx="1082072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0xa123cd</a:t>
            </a:r>
          </a:p>
          <a:p>
            <a:r>
              <a:rPr lang="en-US" dirty="0"/>
              <a:t>   ax:   1.2</a:t>
            </a:r>
          </a:p>
          <a:p>
            <a:r>
              <a:rPr lang="en-US" dirty="0"/>
              <a:t>   ay:   3.4</a:t>
            </a:r>
          </a:p>
          <a:p>
            <a:r>
              <a:rPr lang="en-US" dirty="0"/>
              <a:t>   </a:t>
            </a:r>
            <a:r>
              <a:rPr lang="en-US" dirty="0" err="1"/>
              <a:t>bx</a:t>
            </a:r>
            <a:r>
              <a:rPr lang="en-US" dirty="0"/>
              <a:t>:</a:t>
            </a:r>
          </a:p>
          <a:p>
            <a:r>
              <a:rPr lang="en-US" dirty="0"/>
              <a:t>   by:</a:t>
            </a:r>
          </a:p>
          <a:p>
            <a:r>
              <a:rPr lang="en-US" dirty="0"/>
              <a:t>   cx:</a:t>
            </a:r>
          </a:p>
          <a:p>
            <a:r>
              <a:rPr lang="en-US" dirty="0"/>
              <a:t>   </a:t>
            </a:r>
            <a:r>
              <a:rPr lang="en-US" dirty="0" err="1"/>
              <a:t>dy</a:t>
            </a:r>
            <a:r>
              <a:rPr lang="en-US" dirty="0"/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7357" y="18699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9757" y="20223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2157" y="2174726"/>
            <a:ext cx="2479519" cy="4247317"/>
          </a:xfrm>
          <a:prstGeom prst="rect">
            <a:avLst/>
          </a:prstGeom>
          <a:solidFill>
            <a:srgbClr val="B7DEE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Triangle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</a:p>
          <a:p>
            <a:r>
              <a:rPr lang="en-US" i="1" dirty="0"/>
              <a:t>this</a:t>
            </a:r>
            <a:r>
              <a:rPr lang="en-US" dirty="0"/>
              <a:t>			0xa123cd</a:t>
            </a:r>
            <a:endParaRPr lang="en-US" i="1" dirty="0"/>
          </a:p>
          <a:p>
            <a:r>
              <a:rPr lang="en-US" dirty="0"/>
              <a:t>x1			1.2</a:t>
            </a:r>
          </a:p>
          <a:p>
            <a:r>
              <a:rPr lang="en-US" dirty="0"/>
              <a:t>y1			3.4</a:t>
            </a:r>
          </a:p>
          <a:p>
            <a:r>
              <a:rPr lang="en-US" dirty="0"/>
              <a:t>x2			6.0</a:t>
            </a:r>
          </a:p>
          <a:p>
            <a:r>
              <a:rPr lang="en-US" dirty="0"/>
              <a:t>y2			5.8</a:t>
            </a:r>
          </a:p>
          <a:p>
            <a:r>
              <a:rPr lang="en-US" dirty="0"/>
              <a:t>x3			4.5</a:t>
            </a:r>
          </a:p>
          <a:p>
            <a:r>
              <a:rPr lang="en-US" dirty="0"/>
              <a:t>y3			10.2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4214" y="612666"/>
            <a:ext cx="8957726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Triangle t = new Triangle(1.2, 3.4, 6.0, 5.8, 4.5, 10.2);</a:t>
            </a:r>
          </a:p>
        </p:txBody>
      </p:sp>
    </p:spTree>
    <p:extLst>
      <p:ext uri="{BB962C8B-B14F-4D97-AF65-F5344CB8AC3E}">
        <p14:creationId xmlns:p14="http://schemas.microsoft.com/office/powerpoint/2010/main" val="3595354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1934"/>
            <a:ext cx="8229600" cy="6446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  <a:cs typeface="Courier"/>
              </a:rPr>
              <a:t>Object Construction Illustrated</a:t>
            </a:r>
            <a:endParaRPr lang="en-US" sz="4000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84" y="1016004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76198" y="1028549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4957" y="17175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20949" y="1705431"/>
            <a:ext cx="5165851" cy="45243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85822" y="1911055"/>
            <a:ext cx="1082072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0xa123cd</a:t>
            </a:r>
          </a:p>
          <a:p>
            <a:r>
              <a:rPr lang="en-US" dirty="0"/>
              <a:t>   ax:   1.2</a:t>
            </a:r>
          </a:p>
          <a:p>
            <a:r>
              <a:rPr lang="en-US" dirty="0"/>
              <a:t>   ay:   3.4</a:t>
            </a:r>
          </a:p>
          <a:p>
            <a:r>
              <a:rPr lang="en-US" dirty="0"/>
              <a:t>   </a:t>
            </a:r>
            <a:r>
              <a:rPr lang="en-US" dirty="0" err="1"/>
              <a:t>bx</a:t>
            </a:r>
            <a:r>
              <a:rPr lang="en-US" dirty="0"/>
              <a:t>:   6.0</a:t>
            </a:r>
          </a:p>
          <a:p>
            <a:r>
              <a:rPr lang="en-US" dirty="0"/>
              <a:t>   by:</a:t>
            </a:r>
          </a:p>
          <a:p>
            <a:r>
              <a:rPr lang="en-US" dirty="0"/>
              <a:t>   cx:</a:t>
            </a:r>
          </a:p>
          <a:p>
            <a:r>
              <a:rPr lang="en-US" dirty="0"/>
              <a:t>   </a:t>
            </a:r>
            <a:r>
              <a:rPr lang="en-US" dirty="0" err="1"/>
              <a:t>dy</a:t>
            </a:r>
            <a:r>
              <a:rPr lang="en-US" dirty="0"/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7357" y="18699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9757" y="20223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2157" y="2174726"/>
            <a:ext cx="2479519" cy="4247317"/>
          </a:xfrm>
          <a:prstGeom prst="rect">
            <a:avLst/>
          </a:prstGeom>
          <a:solidFill>
            <a:srgbClr val="B7DEE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Triangle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</a:p>
          <a:p>
            <a:r>
              <a:rPr lang="en-US" i="1" dirty="0"/>
              <a:t>this</a:t>
            </a:r>
            <a:r>
              <a:rPr lang="en-US" dirty="0"/>
              <a:t>			0xa123cd</a:t>
            </a:r>
            <a:endParaRPr lang="en-US" i="1" dirty="0"/>
          </a:p>
          <a:p>
            <a:r>
              <a:rPr lang="en-US" dirty="0"/>
              <a:t>x1			1.2</a:t>
            </a:r>
          </a:p>
          <a:p>
            <a:r>
              <a:rPr lang="en-US" dirty="0"/>
              <a:t>y1			3.4</a:t>
            </a:r>
          </a:p>
          <a:p>
            <a:r>
              <a:rPr lang="en-US" dirty="0"/>
              <a:t>x2			6.0</a:t>
            </a:r>
          </a:p>
          <a:p>
            <a:r>
              <a:rPr lang="en-US" dirty="0"/>
              <a:t>y2			5.8</a:t>
            </a:r>
          </a:p>
          <a:p>
            <a:r>
              <a:rPr lang="en-US" dirty="0"/>
              <a:t>x3			4.5</a:t>
            </a:r>
          </a:p>
          <a:p>
            <a:r>
              <a:rPr lang="en-US" dirty="0"/>
              <a:t>y3			10.2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4214" y="612666"/>
            <a:ext cx="8957726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Triangle t = new Triangle(1.2, 3.4, 6.0, 5.8, 4.5, 10.2);</a:t>
            </a:r>
          </a:p>
        </p:txBody>
      </p:sp>
    </p:spTree>
    <p:extLst>
      <p:ext uri="{BB962C8B-B14F-4D97-AF65-F5344CB8AC3E}">
        <p14:creationId xmlns:p14="http://schemas.microsoft.com/office/powerpoint/2010/main" val="689253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1934"/>
            <a:ext cx="8229600" cy="6446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  <a:cs typeface="Courier"/>
              </a:rPr>
              <a:t>Object Construction Illustrated</a:t>
            </a:r>
            <a:endParaRPr lang="en-US" sz="4000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84" y="1016004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76198" y="1028549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4957" y="17175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20949" y="1705431"/>
            <a:ext cx="5165851" cy="45243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85822" y="1911055"/>
            <a:ext cx="1082072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0xa123cd</a:t>
            </a:r>
          </a:p>
          <a:p>
            <a:r>
              <a:rPr lang="en-US" dirty="0"/>
              <a:t>   ax:   1.2</a:t>
            </a:r>
          </a:p>
          <a:p>
            <a:r>
              <a:rPr lang="en-US" dirty="0"/>
              <a:t>   ay:   3.4</a:t>
            </a:r>
          </a:p>
          <a:p>
            <a:r>
              <a:rPr lang="en-US" dirty="0"/>
              <a:t>   </a:t>
            </a:r>
            <a:r>
              <a:rPr lang="en-US" dirty="0" err="1"/>
              <a:t>bx</a:t>
            </a:r>
            <a:r>
              <a:rPr lang="en-US" dirty="0"/>
              <a:t>:   6.0</a:t>
            </a:r>
          </a:p>
          <a:p>
            <a:r>
              <a:rPr lang="en-US" dirty="0"/>
              <a:t>   by:   5.8</a:t>
            </a:r>
          </a:p>
          <a:p>
            <a:r>
              <a:rPr lang="en-US" dirty="0"/>
              <a:t>   cx:</a:t>
            </a:r>
          </a:p>
          <a:p>
            <a:r>
              <a:rPr lang="en-US" dirty="0"/>
              <a:t>   </a:t>
            </a:r>
            <a:r>
              <a:rPr lang="en-US" dirty="0" err="1"/>
              <a:t>dy</a:t>
            </a:r>
            <a:r>
              <a:rPr lang="en-US" dirty="0"/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7357" y="18699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9757" y="20223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2157" y="2174726"/>
            <a:ext cx="2479519" cy="4247317"/>
          </a:xfrm>
          <a:prstGeom prst="rect">
            <a:avLst/>
          </a:prstGeom>
          <a:solidFill>
            <a:srgbClr val="B7DEE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Triangle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</a:p>
          <a:p>
            <a:r>
              <a:rPr lang="en-US" i="1" dirty="0"/>
              <a:t>this</a:t>
            </a:r>
            <a:r>
              <a:rPr lang="en-US" dirty="0"/>
              <a:t>			0xa123cd</a:t>
            </a:r>
            <a:endParaRPr lang="en-US" i="1" dirty="0"/>
          </a:p>
          <a:p>
            <a:r>
              <a:rPr lang="en-US" dirty="0"/>
              <a:t>x1			1.2</a:t>
            </a:r>
          </a:p>
          <a:p>
            <a:r>
              <a:rPr lang="en-US" dirty="0"/>
              <a:t>y1			3.4</a:t>
            </a:r>
          </a:p>
          <a:p>
            <a:r>
              <a:rPr lang="en-US" dirty="0"/>
              <a:t>x2			6.0</a:t>
            </a:r>
          </a:p>
          <a:p>
            <a:r>
              <a:rPr lang="en-US" dirty="0"/>
              <a:t>y2			5.8</a:t>
            </a:r>
          </a:p>
          <a:p>
            <a:r>
              <a:rPr lang="en-US" dirty="0"/>
              <a:t>x3			4.5</a:t>
            </a:r>
          </a:p>
          <a:p>
            <a:r>
              <a:rPr lang="en-US" dirty="0"/>
              <a:t>y3			10.2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4214" y="612666"/>
            <a:ext cx="8957726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Triangle t = new Triangle(1.2, 3.4, 6.0, 5.8, 4.5, 10.2);</a:t>
            </a:r>
          </a:p>
        </p:txBody>
      </p:sp>
    </p:spTree>
    <p:extLst>
      <p:ext uri="{BB962C8B-B14F-4D97-AF65-F5344CB8AC3E}">
        <p14:creationId xmlns:p14="http://schemas.microsoft.com/office/powerpoint/2010/main" val="1540027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1934"/>
            <a:ext cx="8229600" cy="6446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  <a:cs typeface="Courier"/>
              </a:rPr>
              <a:t>Object Construction Illustrated</a:t>
            </a:r>
            <a:endParaRPr lang="en-US" sz="4000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84" y="1016004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76198" y="1028549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4957" y="17175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20949" y="1705431"/>
            <a:ext cx="5165851" cy="45243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85822" y="1911055"/>
            <a:ext cx="1101571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0xa123cd</a:t>
            </a:r>
          </a:p>
          <a:p>
            <a:r>
              <a:rPr lang="en-US" dirty="0"/>
              <a:t>   ax:   1.2</a:t>
            </a:r>
          </a:p>
          <a:p>
            <a:r>
              <a:rPr lang="en-US" dirty="0"/>
              <a:t>   ay:   3.4</a:t>
            </a:r>
          </a:p>
          <a:p>
            <a:r>
              <a:rPr lang="en-US" dirty="0"/>
              <a:t>   </a:t>
            </a:r>
            <a:r>
              <a:rPr lang="en-US" dirty="0" err="1"/>
              <a:t>bx</a:t>
            </a:r>
            <a:r>
              <a:rPr lang="en-US" dirty="0"/>
              <a:t>:   6.0</a:t>
            </a:r>
          </a:p>
          <a:p>
            <a:r>
              <a:rPr lang="en-US" dirty="0"/>
              <a:t>   by:   5.8</a:t>
            </a:r>
          </a:p>
          <a:p>
            <a:r>
              <a:rPr lang="en-US" dirty="0"/>
              <a:t>   cx:    4.5</a:t>
            </a:r>
          </a:p>
          <a:p>
            <a:r>
              <a:rPr lang="en-US" dirty="0"/>
              <a:t>   </a:t>
            </a:r>
            <a:r>
              <a:rPr lang="en-US" dirty="0" err="1"/>
              <a:t>dy</a:t>
            </a:r>
            <a:r>
              <a:rPr lang="en-US" dirty="0"/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7357" y="18699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9757" y="20223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2157" y="2174726"/>
            <a:ext cx="2479519" cy="4247317"/>
          </a:xfrm>
          <a:prstGeom prst="rect">
            <a:avLst/>
          </a:prstGeom>
          <a:solidFill>
            <a:srgbClr val="B7DEE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Triangle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</a:p>
          <a:p>
            <a:r>
              <a:rPr lang="en-US" i="1" dirty="0"/>
              <a:t>this</a:t>
            </a:r>
            <a:r>
              <a:rPr lang="en-US" dirty="0"/>
              <a:t>			0xa123cd</a:t>
            </a:r>
            <a:endParaRPr lang="en-US" i="1" dirty="0"/>
          </a:p>
          <a:p>
            <a:r>
              <a:rPr lang="en-US" dirty="0"/>
              <a:t>x1			1.2</a:t>
            </a:r>
          </a:p>
          <a:p>
            <a:r>
              <a:rPr lang="en-US" dirty="0"/>
              <a:t>y1			3.4</a:t>
            </a:r>
          </a:p>
          <a:p>
            <a:r>
              <a:rPr lang="en-US" dirty="0"/>
              <a:t>x2			6.0</a:t>
            </a:r>
          </a:p>
          <a:p>
            <a:r>
              <a:rPr lang="en-US" dirty="0"/>
              <a:t>y2			5.8</a:t>
            </a:r>
          </a:p>
          <a:p>
            <a:r>
              <a:rPr lang="en-US" dirty="0"/>
              <a:t>x3			4.5</a:t>
            </a:r>
          </a:p>
          <a:p>
            <a:r>
              <a:rPr lang="en-US" dirty="0"/>
              <a:t>y3			10.2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4214" y="612666"/>
            <a:ext cx="8957726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Triangle t = new Triangle(1.2, 3.4, 6.0, 5.8, 4.5, 10.2);</a:t>
            </a:r>
          </a:p>
        </p:txBody>
      </p:sp>
    </p:spTree>
    <p:extLst>
      <p:ext uri="{BB962C8B-B14F-4D97-AF65-F5344CB8AC3E}">
        <p14:creationId xmlns:p14="http://schemas.microsoft.com/office/powerpoint/2010/main" val="911940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1934"/>
            <a:ext cx="8229600" cy="6446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  <a:cs typeface="Courier"/>
              </a:rPr>
              <a:t>Object Construction Illustrated</a:t>
            </a:r>
            <a:endParaRPr lang="en-US" sz="4000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84" y="1016004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Stack: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76198" y="1028549"/>
            <a:ext cx="128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Heap: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4957" y="17175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20949" y="1705431"/>
            <a:ext cx="5165851" cy="45243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85822" y="1911055"/>
            <a:ext cx="1142373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0xa123cd</a:t>
            </a:r>
          </a:p>
          <a:p>
            <a:r>
              <a:rPr lang="en-US" dirty="0"/>
              <a:t>   ax:   1.2</a:t>
            </a:r>
          </a:p>
          <a:p>
            <a:r>
              <a:rPr lang="en-US" dirty="0"/>
              <a:t>   ay:   3.4</a:t>
            </a:r>
          </a:p>
          <a:p>
            <a:r>
              <a:rPr lang="en-US" dirty="0"/>
              <a:t>   </a:t>
            </a:r>
            <a:r>
              <a:rPr lang="en-US" dirty="0" err="1"/>
              <a:t>bx</a:t>
            </a:r>
            <a:r>
              <a:rPr lang="en-US" dirty="0"/>
              <a:t>:   6.0</a:t>
            </a:r>
          </a:p>
          <a:p>
            <a:r>
              <a:rPr lang="en-US" dirty="0"/>
              <a:t>   by:   5.8</a:t>
            </a:r>
          </a:p>
          <a:p>
            <a:r>
              <a:rPr lang="en-US" dirty="0"/>
              <a:t>   cx:    4.5</a:t>
            </a:r>
          </a:p>
          <a:p>
            <a:r>
              <a:rPr lang="en-US" dirty="0"/>
              <a:t>   cy:  10.2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7357" y="18699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9757" y="2022326"/>
            <a:ext cx="2479519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main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2157" y="2174726"/>
            <a:ext cx="2479519" cy="4247317"/>
          </a:xfrm>
          <a:prstGeom prst="rect">
            <a:avLst/>
          </a:prstGeom>
          <a:solidFill>
            <a:srgbClr val="B7DEE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Triangle</a:t>
            </a:r>
          </a:p>
          <a:p>
            <a:endParaRPr lang="en-US" u="sng" dirty="0"/>
          </a:p>
          <a:p>
            <a:r>
              <a:rPr lang="en-US" u="sng" dirty="0"/>
              <a:t>Name</a:t>
            </a:r>
            <a:r>
              <a:rPr lang="en-US" dirty="0"/>
              <a:t>		</a:t>
            </a:r>
            <a:r>
              <a:rPr lang="en-US" u="sng" dirty="0"/>
              <a:t>Value</a:t>
            </a:r>
          </a:p>
          <a:p>
            <a:r>
              <a:rPr lang="en-US" i="1" dirty="0"/>
              <a:t>this</a:t>
            </a:r>
            <a:r>
              <a:rPr lang="en-US" dirty="0"/>
              <a:t>			0xa123cd</a:t>
            </a:r>
            <a:endParaRPr lang="en-US" i="1" dirty="0"/>
          </a:p>
          <a:p>
            <a:r>
              <a:rPr lang="en-US" dirty="0"/>
              <a:t>x1			1.2</a:t>
            </a:r>
          </a:p>
          <a:p>
            <a:r>
              <a:rPr lang="en-US" dirty="0"/>
              <a:t>y1			3.4</a:t>
            </a:r>
          </a:p>
          <a:p>
            <a:r>
              <a:rPr lang="en-US" dirty="0"/>
              <a:t>x2			6.0</a:t>
            </a:r>
          </a:p>
          <a:p>
            <a:r>
              <a:rPr lang="en-US" dirty="0"/>
              <a:t>y2			5.8</a:t>
            </a:r>
          </a:p>
          <a:p>
            <a:r>
              <a:rPr lang="en-US" dirty="0"/>
              <a:t>x3			4.5</a:t>
            </a:r>
          </a:p>
          <a:p>
            <a:r>
              <a:rPr lang="en-US" dirty="0"/>
              <a:t>y3			10.2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4214" y="612666"/>
            <a:ext cx="8957726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Triangle t = new Triangle(1.2, 3.4, 6.0, 5.8, 4.5, 10.2);</a:t>
            </a:r>
          </a:p>
        </p:txBody>
      </p:sp>
    </p:spTree>
    <p:extLst>
      <p:ext uri="{BB962C8B-B14F-4D97-AF65-F5344CB8AC3E}">
        <p14:creationId xmlns:p14="http://schemas.microsoft.com/office/powerpoint/2010/main" val="623214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1456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Implied</a:t>
            </a:r>
            <a:r>
              <a:rPr lang="en-US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 this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In constructors and instance methods, if name is not defined as local variable or parameter, then treated as if a field of </a:t>
            </a: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this</a:t>
            </a: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.</a:t>
            </a:r>
          </a:p>
          <a:p>
            <a:pPr lvl="1"/>
            <a:r>
              <a:rPr lang="en-US" dirty="0"/>
              <a:t>If name is found on call frame, then that is what name refers to.</a:t>
            </a:r>
          </a:p>
          <a:p>
            <a:pPr lvl="1"/>
            <a:r>
              <a:rPr lang="en-US" dirty="0"/>
              <a:t>If name is not found on call frame, then assumed to be a field of whatever </a:t>
            </a:r>
            <a:r>
              <a:rPr lang="en-US" i="1" dirty="0"/>
              <a:t>this</a:t>
            </a:r>
            <a:r>
              <a:rPr lang="en-US" dirty="0"/>
              <a:t> refers to.</a:t>
            </a:r>
          </a:p>
          <a:p>
            <a:pPr lvl="1"/>
            <a:r>
              <a:rPr lang="en-US" dirty="0"/>
              <a:t>If not found in either place, results in a compile time error.</a:t>
            </a:r>
          </a:p>
          <a:p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Upshot: can usually just refer to the “current” object’s fields by name without using </a:t>
            </a: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this</a:t>
            </a: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.</a:t>
            </a:r>
          </a:p>
          <a:p>
            <a:pPr lvl="1"/>
            <a:r>
              <a:rPr lang="en-US" dirty="0"/>
              <a:t>ta.v07.nothis</a:t>
            </a:r>
          </a:p>
        </p:txBody>
      </p:sp>
    </p:spTree>
    <p:extLst>
      <p:ext uri="{BB962C8B-B14F-4D97-AF65-F5344CB8AC3E}">
        <p14:creationId xmlns:p14="http://schemas.microsoft.com/office/powerpoint/2010/main" val="93678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TriangleAreaApp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Write a program that reads input as sequences of triangle definitions.</a:t>
            </a:r>
          </a:p>
          <a:p>
            <a:pPr lvl="1"/>
            <a:r>
              <a:rPr lang="en-US" i="1" dirty="0"/>
              <a:t>Each triangle defined by an identifying name as a single word followed by  6 real numbers</a:t>
            </a:r>
          </a:p>
          <a:p>
            <a:pPr lvl="2"/>
            <a:r>
              <a:rPr lang="en-US" i="1" dirty="0">
                <a:solidFill>
                  <a:srgbClr val="0070C0"/>
                </a:solidFill>
              </a:rPr>
              <a:t>ax ay </a:t>
            </a:r>
            <a:r>
              <a:rPr lang="en-US" i="1" dirty="0" err="1">
                <a:solidFill>
                  <a:srgbClr val="0070C0"/>
                </a:solidFill>
              </a:rPr>
              <a:t>bx</a:t>
            </a:r>
            <a:r>
              <a:rPr lang="en-US" i="1" dirty="0">
                <a:solidFill>
                  <a:srgbClr val="0070C0"/>
                </a:solidFill>
              </a:rPr>
              <a:t> by cx cy</a:t>
            </a:r>
          </a:p>
          <a:p>
            <a:pPr lvl="1"/>
            <a:r>
              <a:rPr lang="en-US" i="1" dirty="0"/>
              <a:t>Input will end with the word “end”</a:t>
            </a: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C00000"/>
                </a:solidFill>
              </a:rPr>
              <a:t>For each triangle:</a:t>
            </a:r>
          </a:p>
          <a:p>
            <a:pPr lvl="1"/>
            <a:r>
              <a:rPr lang="en-US" i="1" dirty="0"/>
              <a:t>Categorize triangle as one of</a:t>
            </a:r>
          </a:p>
          <a:p>
            <a:pPr lvl="2"/>
            <a:r>
              <a:rPr lang="en-US" i="1" dirty="0">
                <a:solidFill>
                  <a:srgbClr val="0070C0"/>
                </a:solidFill>
              </a:rPr>
              <a:t>equilateral, isosceles, scalene</a:t>
            </a:r>
          </a:p>
          <a:p>
            <a:pPr lvl="1"/>
            <a:r>
              <a:rPr lang="en-US" i="1" dirty="0"/>
              <a:t>Report triangle category for each triangle</a:t>
            </a:r>
          </a:p>
          <a:p>
            <a:pPr lvl="1"/>
            <a:r>
              <a:rPr lang="en-US" i="1" dirty="0"/>
              <a:t>After end of all input</a:t>
            </a:r>
          </a:p>
          <a:p>
            <a:pPr lvl="2"/>
            <a:r>
              <a:rPr lang="en-US" i="1" dirty="0">
                <a:solidFill>
                  <a:srgbClr val="0070C0"/>
                </a:solidFill>
              </a:rPr>
              <a:t>report average size of triangles by category</a:t>
            </a:r>
          </a:p>
          <a:p>
            <a:pPr lvl="2"/>
            <a:r>
              <a:rPr lang="en-US" i="1" dirty="0">
                <a:solidFill>
                  <a:srgbClr val="0070C0"/>
                </a:solidFill>
              </a:rPr>
              <a:t>report area of smallest triangle</a:t>
            </a:r>
          </a:p>
        </p:txBody>
      </p:sp>
    </p:spTree>
    <p:extLst>
      <p:ext uri="{BB962C8B-B14F-4D97-AF65-F5344CB8AC3E}">
        <p14:creationId xmlns:p14="http://schemas.microsoft.com/office/powerpoint/2010/main" val="1351510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79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Step 4: Define instance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6938"/>
            <a:ext cx="8229600" cy="565767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Functions/procedures that depend on the specific instance</a:t>
            </a:r>
          </a:p>
          <a:p>
            <a:pPr lvl="1"/>
            <a:r>
              <a:rPr lang="en-US" sz="2400" i="1" dirty="0"/>
              <a:t>What functions in our example calculate values specific to a particular triangle?</a:t>
            </a:r>
          </a:p>
          <a:p>
            <a:r>
              <a:rPr lang="en-US" sz="26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Declare instance methods without “static” keyword</a:t>
            </a:r>
          </a:p>
          <a:p>
            <a:pPr lvl="1"/>
            <a:r>
              <a:rPr lang="en-US" sz="2400" i="1" dirty="0"/>
              <a:t>That is what makes it an instance method.</a:t>
            </a:r>
          </a:p>
          <a:p>
            <a:r>
              <a:rPr lang="en-US" sz="26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Instance methods only make sense in the context of a specific instance.</a:t>
            </a:r>
          </a:p>
          <a:p>
            <a:pPr lvl="1"/>
            <a:r>
              <a:rPr lang="en-US" sz="2400" i="1" dirty="0"/>
              <a:t>Must be called with “.” operator using ref to an object</a:t>
            </a:r>
          </a:p>
          <a:p>
            <a:pPr lvl="1"/>
            <a:r>
              <a:rPr lang="en-US" sz="2400" i="1" dirty="0" err="1"/>
              <a:t>reference.method</a:t>
            </a:r>
            <a:r>
              <a:rPr lang="en-US" sz="2400" i="1" dirty="0"/>
              <a:t>()</a:t>
            </a:r>
          </a:p>
          <a:p>
            <a:r>
              <a:rPr lang="en-US" sz="26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Within an instance method, the keyword </a:t>
            </a:r>
            <a:r>
              <a:rPr lang="en-US" sz="2600" i="1" dirty="0">
                <a:solidFill>
                  <a:srgbClr val="C00000"/>
                </a:solidFill>
                <a:latin typeface="Bahnschrift SemiBold" panose="020B0502040204020203" pitchFamily="34" charset="0"/>
              </a:rPr>
              <a:t>this</a:t>
            </a:r>
            <a:r>
              <a:rPr lang="en-US" sz="26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 provides a reference to the object itself.</a:t>
            </a:r>
          </a:p>
          <a:p>
            <a:pPr lvl="1"/>
            <a:r>
              <a:rPr lang="en-US" sz="2400" i="1" dirty="0"/>
              <a:t>To get value of a particular instance field: </a:t>
            </a:r>
            <a:r>
              <a:rPr lang="en-US" sz="2400" i="1" dirty="0" err="1">
                <a:solidFill>
                  <a:srgbClr val="0070C0"/>
                </a:solidFill>
              </a:rPr>
              <a:t>this.field</a:t>
            </a:r>
            <a:endParaRPr lang="en-US" sz="2400" i="1" dirty="0">
              <a:solidFill>
                <a:srgbClr val="0070C0"/>
              </a:solidFill>
            </a:endParaRPr>
          </a:p>
          <a:p>
            <a:pPr lvl="2"/>
            <a:r>
              <a:rPr lang="en-US" sz="2200" i="1" dirty="0"/>
              <a:t>Or just </a:t>
            </a:r>
            <a:r>
              <a:rPr lang="en-US" sz="2200" i="1" dirty="0">
                <a:solidFill>
                  <a:srgbClr val="0070C0"/>
                </a:solidFill>
              </a:rPr>
              <a:t>field</a:t>
            </a:r>
            <a:r>
              <a:rPr lang="en-US" sz="2200" i="1" dirty="0"/>
              <a:t> if unambiguous</a:t>
            </a:r>
            <a:endParaRPr lang="en-US" i="1" dirty="0"/>
          </a:p>
          <a:p>
            <a:pPr lvl="1"/>
            <a:r>
              <a:rPr lang="en-US" sz="2400" i="1" dirty="0"/>
              <a:t>ta.v08</a:t>
            </a:r>
          </a:p>
        </p:txBody>
      </p:sp>
    </p:spTree>
    <p:extLst>
      <p:ext uri="{BB962C8B-B14F-4D97-AF65-F5344CB8AC3E}">
        <p14:creationId xmlns:p14="http://schemas.microsoft.com/office/powerpoint/2010/main" val="2901659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0774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Another improvement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0566"/>
            <a:ext cx="8229600" cy="4745598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Notice that within area() and category() we end up calculating side lengths.</a:t>
            </a:r>
          </a:p>
          <a:p>
            <a:pPr lvl="1"/>
            <a:r>
              <a:rPr lang="en-US" i="1" dirty="0"/>
              <a:t>Might be better if we simply provided methods for retrieving each of the side lengths</a:t>
            </a:r>
          </a:p>
          <a:p>
            <a:pPr lvl="2"/>
            <a:r>
              <a:rPr lang="en-US" dirty="0" err="1">
                <a:solidFill>
                  <a:srgbClr val="0070C0"/>
                </a:solidFill>
              </a:rPr>
              <a:t>this.side_ab</a:t>
            </a:r>
            <a:r>
              <a:rPr lang="en-US" dirty="0">
                <a:solidFill>
                  <a:srgbClr val="0070C0"/>
                </a:solidFill>
              </a:rPr>
              <a:t>()</a:t>
            </a:r>
          </a:p>
          <a:p>
            <a:pPr lvl="2"/>
            <a:r>
              <a:rPr lang="en-US" dirty="0" err="1">
                <a:solidFill>
                  <a:srgbClr val="0070C0"/>
                </a:solidFill>
              </a:rPr>
              <a:t>this.side_bc</a:t>
            </a:r>
            <a:r>
              <a:rPr lang="en-US" dirty="0">
                <a:solidFill>
                  <a:srgbClr val="0070C0"/>
                </a:solidFill>
              </a:rPr>
              <a:t>()</a:t>
            </a:r>
          </a:p>
          <a:p>
            <a:pPr lvl="2"/>
            <a:r>
              <a:rPr lang="en-US" dirty="0" err="1">
                <a:solidFill>
                  <a:srgbClr val="0070C0"/>
                </a:solidFill>
              </a:rPr>
              <a:t>this.side_ca</a:t>
            </a:r>
            <a:r>
              <a:rPr lang="en-US" dirty="0">
                <a:solidFill>
                  <a:srgbClr val="0070C0"/>
                </a:solidFill>
              </a:rPr>
              <a:t>()</a:t>
            </a:r>
          </a:p>
          <a:p>
            <a:pPr lvl="1"/>
            <a:r>
              <a:rPr lang="en-US" i="1" dirty="0"/>
              <a:t>Implied </a:t>
            </a:r>
            <a:r>
              <a:rPr lang="en-US" b="1" i="1" dirty="0"/>
              <a:t>this</a:t>
            </a:r>
            <a:r>
              <a:rPr lang="en-US" i="1" dirty="0"/>
              <a:t> also works for method names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Don’t need to use </a:t>
            </a:r>
            <a:r>
              <a:rPr lang="en-US" i="1" dirty="0">
                <a:solidFill>
                  <a:srgbClr val="0070C0"/>
                </a:solidFill>
              </a:rPr>
              <a:t>this</a:t>
            </a:r>
            <a:r>
              <a:rPr lang="en-US" dirty="0">
                <a:solidFill>
                  <a:srgbClr val="0070C0"/>
                </a:solidFill>
              </a:rPr>
              <a:t> keyword if the method is being called for the “current” object (i.e., on “this” object).</a:t>
            </a:r>
          </a:p>
          <a:p>
            <a:r>
              <a:rPr lang="en-US" sz="28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ta.v09</a:t>
            </a:r>
          </a:p>
          <a:p>
            <a:pPr lvl="1"/>
            <a:r>
              <a:rPr lang="en-US" i="1" dirty="0"/>
              <a:t>Also, moved static helper function </a:t>
            </a:r>
            <a:r>
              <a:rPr lang="en-US" i="1" dirty="0" err="1"/>
              <a:t>point_distance</a:t>
            </a:r>
            <a:r>
              <a:rPr lang="en-US" i="1" dirty="0"/>
              <a:t> from </a:t>
            </a:r>
            <a:r>
              <a:rPr lang="en-US" i="1" dirty="0" err="1"/>
              <a:t>TriangleAreaApp</a:t>
            </a:r>
            <a:r>
              <a:rPr lang="en-US" i="1" dirty="0"/>
              <a:t> to Triangle where it is actually used.</a:t>
            </a:r>
          </a:p>
        </p:txBody>
      </p:sp>
    </p:spTree>
    <p:extLst>
      <p:ext uri="{BB962C8B-B14F-4D97-AF65-F5344CB8AC3E}">
        <p14:creationId xmlns:p14="http://schemas.microsoft.com/office/powerpoint/2010/main" val="4694415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Repeating with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6424"/>
            <a:ext cx="8229600" cy="4709739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>
                <a:solidFill>
                  <a:srgbClr val="C00000"/>
                </a:solidFill>
                <a:latin typeface="Bahnschrift" panose="020B0502040204020203" pitchFamily="34" charset="0"/>
              </a:rPr>
              <a:t>Consider role of ax, ay within Triangle class</a:t>
            </a:r>
          </a:p>
          <a:p>
            <a:pPr lvl="1"/>
            <a:r>
              <a:rPr lang="en-US" i="1" dirty="0"/>
              <a:t>Collectively they represent a point</a:t>
            </a:r>
          </a:p>
          <a:p>
            <a:pPr lvl="1"/>
            <a:r>
              <a:rPr lang="en-US" i="1" dirty="0"/>
              <a:t>Same with </a:t>
            </a:r>
            <a:r>
              <a:rPr lang="en-US" i="1" dirty="0" err="1"/>
              <a:t>bx</a:t>
            </a:r>
            <a:r>
              <a:rPr lang="en-US" i="1" dirty="0"/>
              <a:t>, by and cx, cy</a:t>
            </a:r>
          </a:p>
          <a:p>
            <a:r>
              <a:rPr lang="en-US" sz="2800" dirty="0">
                <a:solidFill>
                  <a:srgbClr val="C00000"/>
                </a:solidFill>
                <a:latin typeface="Bahnschrift" panose="020B0502040204020203" pitchFamily="34" charset="0"/>
              </a:rPr>
              <a:t>Opportunity for abstraction again.</a:t>
            </a:r>
          </a:p>
          <a:p>
            <a:r>
              <a:rPr lang="en-US" sz="2800" dirty="0">
                <a:solidFill>
                  <a:srgbClr val="C00000"/>
                </a:solidFill>
                <a:latin typeface="Bahnschrift" panose="020B0502040204020203" pitchFamily="34" charset="0"/>
              </a:rPr>
              <a:t>ta.v10</a:t>
            </a:r>
          </a:p>
          <a:p>
            <a:pPr lvl="1"/>
            <a:r>
              <a:rPr lang="en-US" i="1" dirty="0"/>
              <a:t>Notice name conflict in constructor between parameters passed in and field names.</a:t>
            </a:r>
          </a:p>
          <a:p>
            <a:pPr lvl="2"/>
            <a:r>
              <a:rPr lang="en-US" dirty="0"/>
              <a:t>Forces use of this keyword when assigning fields.</a:t>
            </a:r>
          </a:p>
          <a:p>
            <a:pPr lvl="2"/>
            <a:r>
              <a:rPr lang="en-US" dirty="0"/>
              <a:t>This is a common idiom for constructors.</a:t>
            </a:r>
          </a:p>
          <a:p>
            <a:pPr lvl="3"/>
            <a:r>
              <a:rPr lang="en-US" dirty="0"/>
              <a:t>But otherwise, you generally want to avoid having method parameter names or local variable names that “shadow” field names.</a:t>
            </a:r>
          </a:p>
          <a:p>
            <a:pPr lvl="1"/>
            <a:r>
              <a:rPr lang="en-US" i="1" dirty="0"/>
              <a:t>Calculating distance to another point is now an instance method associated with a point itself.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3933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Classes and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083"/>
            <a:ext cx="8229600" cy="478267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dirty="0">
                <a:solidFill>
                  <a:srgbClr val="C00000"/>
                </a:solidFill>
                <a:latin typeface="Bahnschrift" panose="020B0502040204020203" pitchFamily="34" charset="0"/>
                <a:cs typeface="Courier"/>
              </a:rPr>
              <a:t>Fundamental units of </a:t>
            </a:r>
            <a:r>
              <a:rPr lang="en-US" sz="2800" i="1" u="sng" dirty="0">
                <a:solidFill>
                  <a:srgbClr val="C00000"/>
                </a:solidFill>
                <a:latin typeface="Bahnschrift" panose="020B0502040204020203" pitchFamily="34" charset="0"/>
                <a:cs typeface="Courier"/>
              </a:rPr>
              <a:t>abstraction</a:t>
            </a:r>
            <a:r>
              <a:rPr lang="en-US" sz="2800" dirty="0">
                <a:solidFill>
                  <a:srgbClr val="C00000"/>
                </a:solidFill>
                <a:latin typeface="Bahnschrift" panose="020B0502040204020203" pitchFamily="34" charset="0"/>
                <a:cs typeface="Courier"/>
              </a:rPr>
              <a:t> </a:t>
            </a:r>
          </a:p>
          <a:p>
            <a:r>
              <a:rPr lang="en-US" sz="2800" dirty="0">
                <a:solidFill>
                  <a:srgbClr val="C00000"/>
                </a:solidFill>
                <a:latin typeface="Bahnschrift" panose="020B0502040204020203" pitchFamily="34" charset="0"/>
              </a:rPr>
              <a:t>Physical Analogy</a:t>
            </a:r>
            <a:endParaRPr lang="en-US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lvl="1"/>
            <a:r>
              <a:rPr lang="en-US" dirty="0"/>
              <a:t>Classes are like factories</a:t>
            </a:r>
          </a:p>
          <a:p>
            <a:pPr lvl="2"/>
            <a:r>
              <a:rPr lang="en-US" dirty="0"/>
              <a:t>Contain a blueprint for an object</a:t>
            </a:r>
          </a:p>
          <a:p>
            <a:pPr lvl="3"/>
            <a:r>
              <a:rPr lang="en-US" dirty="0"/>
              <a:t>Defines its data (i.e., instance </a:t>
            </a:r>
            <a:r>
              <a:rPr lang="en-US" u="sng" dirty="0"/>
              <a:t>fields)</a:t>
            </a:r>
            <a:endParaRPr lang="en-US" dirty="0"/>
          </a:p>
          <a:p>
            <a:pPr lvl="3"/>
            <a:r>
              <a:rPr lang="en-US" dirty="0"/>
              <a:t>Defines what it can do, its “behavior” (i.e., instance </a:t>
            </a:r>
            <a:r>
              <a:rPr lang="en-US" u="sng" dirty="0"/>
              <a:t>methods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Factory itself may have some capabilities</a:t>
            </a:r>
          </a:p>
          <a:p>
            <a:pPr lvl="3"/>
            <a:r>
              <a:rPr lang="en-US" dirty="0"/>
              <a:t>Class members and class methods</a:t>
            </a:r>
          </a:p>
          <a:p>
            <a:pPr lvl="3"/>
            <a:r>
              <a:rPr lang="en-US" dirty="0"/>
              <a:t>Useful for defining named constants and helper methods that are related to the abstraction as a whole but not specific to an instance.</a:t>
            </a:r>
          </a:p>
          <a:p>
            <a:pPr lvl="1"/>
            <a:r>
              <a:rPr lang="en-US" dirty="0"/>
              <a:t>Objects are what the factory builds</a:t>
            </a:r>
          </a:p>
          <a:p>
            <a:pPr lvl="2"/>
            <a:r>
              <a:rPr lang="en-US" dirty="0"/>
              <a:t>Each object is an </a:t>
            </a:r>
            <a:r>
              <a:rPr lang="en-US" u="sng" dirty="0"/>
              <a:t>instance</a:t>
            </a:r>
            <a:r>
              <a:rPr lang="en-US" dirty="0"/>
              <a:t> of a class</a:t>
            </a:r>
          </a:p>
          <a:p>
            <a:pPr lvl="2"/>
            <a:r>
              <a:rPr lang="en-US" dirty="0">
                <a:cs typeface="Courier"/>
              </a:rPr>
              <a:t>Name of the class is the “type” of the object.</a:t>
            </a:r>
          </a:p>
          <a:p>
            <a:pPr lvl="3"/>
            <a:r>
              <a:rPr lang="en-US" dirty="0">
                <a:cs typeface="Courier"/>
              </a:rPr>
              <a:t>Which means the class name is the type we use for a variable that can reference the object.</a:t>
            </a:r>
          </a:p>
        </p:txBody>
      </p:sp>
    </p:spTree>
    <p:extLst>
      <p:ext uri="{BB962C8B-B14F-4D97-AF65-F5344CB8AC3E}">
        <p14:creationId xmlns:p14="http://schemas.microsoft.com/office/powerpoint/2010/main" val="28588816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9056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Objects as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6765"/>
            <a:ext cx="8229600" cy="4525963"/>
          </a:xfrm>
        </p:spPr>
        <p:txBody>
          <a:bodyPr/>
          <a:lstStyle/>
          <a:p>
            <a:r>
              <a:rPr lang="en-US" dirty="0"/>
              <a:t>An object is defined by its state</a:t>
            </a:r>
          </a:p>
          <a:p>
            <a:pPr lvl="1"/>
            <a:r>
              <a:rPr lang="en-US" dirty="0"/>
              <a:t>Collection of named fields that represent information about the object</a:t>
            </a:r>
          </a:p>
          <a:p>
            <a:pPr lvl="2"/>
            <a:r>
              <a:rPr lang="en-US" dirty="0"/>
              <a:t>The current values assigned to those fields reflect the “state” of the object</a:t>
            </a:r>
          </a:p>
          <a:p>
            <a:r>
              <a:rPr lang="en-US" dirty="0"/>
              <a:t>Object design reflects purpose</a:t>
            </a:r>
          </a:p>
          <a:p>
            <a:pPr lvl="1"/>
            <a:r>
              <a:rPr lang="en-US" dirty="0"/>
              <a:t>What fields to include in an object will depend on how that object is to be used and the kinds of operations that object will be involved in.</a:t>
            </a:r>
          </a:p>
        </p:txBody>
      </p:sp>
    </p:spTree>
    <p:extLst>
      <p:ext uri="{BB962C8B-B14F-4D97-AF65-F5344CB8AC3E}">
        <p14:creationId xmlns:p14="http://schemas.microsoft.com/office/powerpoint/2010/main" val="23452188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1339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Static class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413"/>
            <a:ext cx="8229600" cy="549138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Instance fields are data associated with each instance</a:t>
            </a:r>
          </a:p>
          <a:p>
            <a:pPr lvl="1"/>
            <a:r>
              <a:rPr lang="en-US" dirty="0"/>
              <a:t>Every object has its own set of values</a:t>
            </a:r>
          </a:p>
          <a:p>
            <a:r>
              <a:rPr lang="en-US" dirty="0"/>
              <a:t>Class fields are data associated with the class as a whole.</a:t>
            </a:r>
          </a:p>
          <a:p>
            <a:pPr lvl="1"/>
            <a:r>
              <a:rPr lang="en-US" dirty="0"/>
              <a:t>Declared like an instance field, but with “static” keyword.</a:t>
            </a:r>
          </a:p>
          <a:p>
            <a:pPr lvl="1"/>
            <a:r>
              <a:rPr lang="en-US" dirty="0"/>
              <a:t>Like class methods, you can access them via the class name or directly if being used within the class itself.</a:t>
            </a:r>
          </a:p>
          <a:p>
            <a:r>
              <a:rPr lang="en-US" dirty="0"/>
              <a:t>Most common use:</a:t>
            </a:r>
          </a:p>
          <a:p>
            <a:pPr lvl="1"/>
            <a:r>
              <a:rPr lang="en-US" dirty="0"/>
              <a:t>Named Constants</a:t>
            </a:r>
          </a:p>
          <a:p>
            <a:pPr lvl="2"/>
            <a:r>
              <a:rPr lang="en-US" dirty="0"/>
              <a:t>Best practice: all caps, initialized when declared, declared with “final” keyword to indicate that it won’t ever change.</a:t>
            </a:r>
          </a:p>
          <a:p>
            <a:r>
              <a:rPr lang="en-US" dirty="0"/>
              <a:t>ta.v11</a:t>
            </a:r>
          </a:p>
          <a:p>
            <a:pPr lvl="1"/>
            <a:r>
              <a:rPr lang="en-US" dirty="0"/>
              <a:t>Never compare real values with ==</a:t>
            </a:r>
          </a:p>
          <a:p>
            <a:pPr lvl="1"/>
            <a:r>
              <a:rPr lang="en-US" dirty="0"/>
              <a:t>Always use an epsilon bound</a:t>
            </a:r>
          </a:p>
        </p:txBody>
      </p:sp>
    </p:spTree>
    <p:extLst>
      <p:ext uri="{BB962C8B-B14F-4D97-AF65-F5344CB8AC3E}">
        <p14:creationId xmlns:p14="http://schemas.microsoft.com/office/powerpoint/2010/main" val="657505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70858" y="2358571"/>
            <a:ext cx="7624896" cy="1345856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  <a:alpha val="13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Write a program that reads input as sequences of triangle definitions.</a:t>
            </a:r>
          </a:p>
          <a:p>
            <a:pPr lvl="1"/>
            <a:r>
              <a:rPr lang="en-US" dirty="0"/>
              <a:t>Each triangle defined by an identifying name as a single word followed by  6 real numbers</a:t>
            </a:r>
            <a:endParaRPr lang="en-US" i="1" dirty="0"/>
          </a:p>
          <a:p>
            <a:pPr lvl="2"/>
            <a:r>
              <a:rPr lang="en-US" i="1" dirty="0"/>
              <a:t>ax ay </a:t>
            </a:r>
            <a:r>
              <a:rPr lang="en-US" i="1" dirty="0" err="1"/>
              <a:t>bx</a:t>
            </a:r>
            <a:r>
              <a:rPr lang="en-US" i="1" dirty="0"/>
              <a:t> by cx cy</a:t>
            </a:r>
            <a:endParaRPr lang="en-US" dirty="0"/>
          </a:p>
          <a:p>
            <a:pPr lvl="1"/>
            <a:r>
              <a:rPr lang="en-US" dirty="0"/>
              <a:t>Input will end with the word “end”</a:t>
            </a:r>
          </a:p>
          <a:p>
            <a:r>
              <a:rPr lang="en-US" dirty="0">
                <a:solidFill>
                  <a:srgbClr val="C00000"/>
                </a:solidFill>
              </a:rPr>
              <a:t>For each triangle:</a:t>
            </a:r>
          </a:p>
          <a:p>
            <a:pPr lvl="1"/>
            <a:r>
              <a:rPr lang="en-US" dirty="0"/>
              <a:t>Categorize triangle as one of</a:t>
            </a:r>
          </a:p>
          <a:p>
            <a:pPr lvl="2"/>
            <a:r>
              <a:rPr lang="en-US" dirty="0"/>
              <a:t>equilateral, isosceles, scalene</a:t>
            </a:r>
          </a:p>
          <a:p>
            <a:pPr lvl="1"/>
            <a:r>
              <a:rPr lang="en-US" dirty="0"/>
              <a:t>Report triangle category for each triangle</a:t>
            </a:r>
          </a:p>
          <a:p>
            <a:pPr lvl="1"/>
            <a:r>
              <a:rPr lang="en-US" dirty="0"/>
              <a:t>After end of all input</a:t>
            </a:r>
          </a:p>
          <a:p>
            <a:pPr lvl="2"/>
            <a:r>
              <a:rPr lang="en-US" dirty="0"/>
              <a:t>Report average size of triangles by category</a:t>
            </a:r>
          </a:p>
          <a:p>
            <a:pPr lvl="2"/>
            <a:r>
              <a:rPr lang="en-US" dirty="0"/>
              <a:t>Report area of smallest triangle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TriangleAreaApp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– ta.v01</a:t>
            </a:r>
          </a:p>
        </p:txBody>
      </p:sp>
    </p:spTree>
    <p:extLst>
      <p:ext uri="{BB962C8B-B14F-4D97-AF65-F5344CB8AC3E}">
        <p14:creationId xmlns:p14="http://schemas.microsoft.com/office/powerpoint/2010/main" val="4159795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46095" y="3998259"/>
            <a:ext cx="5363852" cy="1139829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  <a:alpha val="3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Write a program that reads input as sequences of triangle definitions.</a:t>
            </a:r>
          </a:p>
          <a:p>
            <a:pPr lvl="1"/>
            <a:r>
              <a:rPr lang="en-US" dirty="0"/>
              <a:t>Each triangle defined by an identifying name as a single word followed by  6 real numbers</a:t>
            </a:r>
            <a:endParaRPr lang="en-US" i="1" dirty="0"/>
          </a:p>
          <a:p>
            <a:pPr lvl="2"/>
            <a:r>
              <a:rPr lang="en-US" i="1" dirty="0"/>
              <a:t>ax ay </a:t>
            </a:r>
            <a:r>
              <a:rPr lang="en-US" i="1" dirty="0" err="1"/>
              <a:t>bx</a:t>
            </a:r>
            <a:r>
              <a:rPr lang="en-US" i="1" dirty="0"/>
              <a:t> by cx cy</a:t>
            </a:r>
            <a:endParaRPr lang="en-US" dirty="0"/>
          </a:p>
          <a:p>
            <a:pPr lvl="1"/>
            <a:r>
              <a:rPr lang="en-US" dirty="0"/>
              <a:t>Input will end with the word “end”</a:t>
            </a:r>
          </a:p>
          <a:p>
            <a:r>
              <a:rPr lang="en-US" dirty="0">
                <a:solidFill>
                  <a:srgbClr val="C00000"/>
                </a:solidFill>
              </a:rPr>
              <a:t>For each triangle:</a:t>
            </a:r>
          </a:p>
          <a:p>
            <a:pPr lvl="1"/>
            <a:r>
              <a:rPr lang="en-US" dirty="0"/>
              <a:t>Categorize triangle as one of</a:t>
            </a:r>
          </a:p>
          <a:p>
            <a:pPr lvl="2"/>
            <a:r>
              <a:rPr lang="en-US" dirty="0"/>
              <a:t>equilateral, isosceles, scalene</a:t>
            </a:r>
          </a:p>
          <a:p>
            <a:pPr lvl="1"/>
            <a:r>
              <a:rPr lang="en-US" dirty="0"/>
              <a:t>Report triangle category for each triangle</a:t>
            </a:r>
          </a:p>
          <a:p>
            <a:pPr lvl="1"/>
            <a:r>
              <a:rPr lang="en-US" dirty="0"/>
              <a:t>After end of all input</a:t>
            </a:r>
          </a:p>
          <a:p>
            <a:pPr lvl="2"/>
            <a:r>
              <a:rPr lang="en-US" dirty="0"/>
              <a:t>Report average size of triangles by category</a:t>
            </a:r>
          </a:p>
          <a:p>
            <a:pPr lvl="2"/>
            <a:r>
              <a:rPr lang="en-US" dirty="0"/>
              <a:t>Report area of smallest triangle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TriangleAreaApp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– ta.v02</a:t>
            </a:r>
          </a:p>
        </p:txBody>
      </p:sp>
    </p:spTree>
    <p:extLst>
      <p:ext uri="{BB962C8B-B14F-4D97-AF65-F5344CB8AC3E}">
        <p14:creationId xmlns:p14="http://schemas.microsoft.com/office/powerpoint/2010/main" val="2567797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40575" y="5334000"/>
            <a:ext cx="5073990" cy="654424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  <a:alpha val="2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Write a program that reads input as sequences of triangle definitions.</a:t>
            </a:r>
          </a:p>
          <a:p>
            <a:pPr lvl="1"/>
            <a:r>
              <a:rPr lang="en-US" dirty="0"/>
              <a:t>Each triangle defined by an identifying name as a single word followed by  6 real numbers</a:t>
            </a:r>
            <a:endParaRPr lang="en-US" i="1" dirty="0"/>
          </a:p>
          <a:p>
            <a:pPr lvl="2"/>
            <a:r>
              <a:rPr lang="en-US" i="1" dirty="0">
                <a:solidFill>
                  <a:srgbClr val="0070C0"/>
                </a:solidFill>
              </a:rPr>
              <a:t>ax ay </a:t>
            </a:r>
            <a:r>
              <a:rPr lang="en-US" i="1" dirty="0" err="1">
                <a:solidFill>
                  <a:srgbClr val="0070C0"/>
                </a:solidFill>
              </a:rPr>
              <a:t>bx</a:t>
            </a:r>
            <a:r>
              <a:rPr lang="en-US" i="1" dirty="0">
                <a:solidFill>
                  <a:srgbClr val="0070C0"/>
                </a:solidFill>
              </a:rPr>
              <a:t> by cx cy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Input will end with the word “end”</a:t>
            </a:r>
          </a:p>
          <a:p>
            <a:r>
              <a:rPr lang="en-US" sz="28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For each triangle:</a:t>
            </a:r>
          </a:p>
          <a:p>
            <a:pPr lvl="1"/>
            <a:r>
              <a:rPr lang="en-US" dirty="0"/>
              <a:t>Categorize triangle as one of</a:t>
            </a:r>
          </a:p>
          <a:p>
            <a:pPr lvl="2"/>
            <a:r>
              <a:rPr lang="en-US" dirty="0"/>
              <a:t>equilateral, isosceles, scalene</a:t>
            </a:r>
          </a:p>
          <a:p>
            <a:pPr lvl="1"/>
            <a:r>
              <a:rPr lang="en-US" dirty="0"/>
              <a:t>Report triangle category for each triangle</a:t>
            </a:r>
          </a:p>
          <a:p>
            <a:pPr lvl="1"/>
            <a:r>
              <a:rPr lang="en-US" dirty="0"/>
              <a:t>After end of all input</a:t>
            </a:r>
          </a:p>
          <a:p>
            <a:pPr lvl="2"/>
            <a:r>
              <a:rPr lang="en-US" dirty="0"/>
              <a:t>Report average size of triangles by category</a:t>
            </a:r>
          </a:p>
          <a:p>
            <a:pPr lvl="2"/>
            <a:r>
              <a:rPr lang="en-US" dirty="0"/>
              <a:t>Report area of smallest triangle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TriangleAreaApp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– ta.v03</a:t>
            </a:r>
          </a:p>
        </p:txBody>
      </p:sp>
    </p:spTree>
    <p:extLst>
      <p:ext uri="{BB962C8B-B14F-4D97-AF65-F5344CB8AC3E}">
        <p14:creationId xmlns:p14="http://schemas.microsoft.com/office/powerpoint/2010/main" val="998453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30200" y="5553352"/>
            <a:ext cx="3632082" cy="491884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TriangleAreaApp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– ta.v04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761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Write a program that reads input as sequences of triangle definitions.</a:t>
            </a:r>
          </a:p>
          <a:p>
            <a:pPr lvl="1"/>
            <a:r>
              <a:rPr lang="en-US" dirty="0"/>
              <a:t>Each triangle defined by an identifying name as a single word followed by  6 real numbers</a:t>
            </a:r>
            <a:endParaRPr lang="en-US" i="1" dirty="0"/>
          </a:p>
          <a:p>
            <a:pPr lvl="2"/>
            <a:r>
              <a:rPr lang="en-US" i="1" dirty="0"/>
              <a:t>ax ay </a:t>
            </a:r>
            <a:r>
              <a:rPr lang="en-US" i="1" dirty="0" err="1"/>
              <a:t>bx</a:t>
            </a:r>
            <a:r>
              <a:rPr lang="en-US" i="1" dirty="0"/>
              <a:t> by cx cy</a:t>
            </a:r>
            <a:endParaRPr lang="en-US" dirty="0"/>
          </a:p>
          <a:p>
            <a:pPr lvl="1"/>
            <a:r>
              <a:rPr lang="en-US" dirty="0"/>
              <a:t>Input will end with the word “end”</a:t>
            </a:r>
          </a:p>
          <a:p>
            <a:r>
              <a:rPr lang="en-US" dirty="0"/>
              <a:t>For each triangle:</a:t>
            </a:r>
          </a:p>
          <a:p>
            <a:pPr lvl="1"/>
            <a:r>
              <a:rPr lang="en-US" dirty="0"/>
              <a:t>Categorize triangle as one of</a:t>
            </a:r>
          </a:p>
          <a:p>
            <a:pPr lvl="2"/>
            <a:r>
              <a:rPr lang="en-US" dirty="0"/>
              <a:t>equilateral, isosceles, scalene</a:t>
            </a:r>
          </a:p>
          <a:p>
            <a:pPr lvl="1"/>
            <a:r>
              <a:rPr lang="en-US" dirty="0"/>
              <a:t>Report triangle category for each triangle</a:t>
            </a:r>
          </a:p>
          <a:p>
            <a:pPr lvl="1"/>
            <a:r>
              <a:rPr lang="en-US" dirty="0"/>
              <a:t>After end of all input</a:t>
            </a:r>
          </a:p>
          <a:p>
            <a:pPr lvl="2"/>
            <a:r>
              <a:rPr lang="en-US" dirty="0"/>
              <a:t>Report average size of triangles by category</a:t>
            </a:r>
          </a:p>
          <a:p>
            <a:pPr lvl="2"/>
            <a:r>
              <a:rPr lang="en-US" dirty="0"/>
              <a:t>Report area of smallest triangle</a:t>
            </a:r>
          </a:p>
        </p:txBody>
      </p:sp>
    </p:spTree>
    <p:extLst>
      <p:ext uri="{BB962C8B-B14F-4D97-AF65-F5344CB8AC3E}">
        <p14:creationId xmlns:p14="http://schemas.microsoft.com/office/powerpoint/2010/main" val="2768313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9738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Review of non-OO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functions are static</a:t>
            </a:r>
          </a:p>
          <a:p>
            <a:r>
              <a:rPr lang="en-US" dirty="0"/>
              <a:t>Variables are all either declared locally or passed in as parameters</a:t>
            </a:r>
          </a:p>
          <a:p>
            <a:r>
              <a:rPr lang="en-US" dirty="0"/>
              <a:t>Static class functions simply act as a library of triangle-related functions used by our application.</a:t>
            </a:r>
          </a:p>
        </p:txBody>
      </p:sp>
    </p:spTree>
    <p:extLst>
      <p:ext uri="{BB962C8B-B14F-4D97-AF65-F5344CB8AC3E}">
        <p14:creationId xmlns:p14="http://schemas.microsoft.com/office/powerpoint/2010/main" val="2045436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077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Thinking with an object mindset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6424"/>
            <a:ext cx="8229600" cy="4709739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C00000"/>
                </a:solidFill>
                <a:latin typeface="Bahnschrift" panose="020B0502040204020203" pitchFamily="34" charset="0"/>
              </a:rPr>
              <a:t>Consider the role of ax, ay, </a:t>
            </a:r>
            <a:r>
              <a:rPr lang="en-US" sz="2600" dirty="0" err="1">
                <a:solidFill>
                  <a:srgbClr val="C00000"/>
                </a:solidFill>
                <a:latin typeface="Bahnschrift" panose="020B0502040204020203" pitchFamily="34" charset="0"/>
              </a:rPr>
              <a:t>bx</a:t>
            </a:r>
            <a:r>
              <a:rPr lang="en-US" sz="2600" dirty="0">
                <a:solidFill>
                  <a:srgbClr val="C00000"/>
                </a:solidFill>
                <a:latin typeface="Bahnschrift" panose="020B0502040204020203" pitchFamily="34" charset="0"/>
              </a:rPr>
              <a:t>, by, cx, cy</a:t>
            </a:r>
          </a:p>
          <a:p>
            <a:pPr lvl="1"/>
            <a:r>
              <a:rPr lang="en-US" sz="2400" i="1" dirty="0"/>
              <a:t>As a collective, they represent a specific triangle.</a:t>
            </a:r>
          </a:p>
          <a:p>
            <a:pPr lvl="1"/>
            <a:r>
              <a:rPr lang="en-US" sz="2400" i="1" dirty="0"/>
              <a:t>Consider the functions for finding area and classifying</a:t>
            </a:r>
          </a:p>
          <a:p>
            <a:pPr lvl="2"/>
            <a:r>
              <a:rPr lang="en-US" sz="2000" dirty="0"/>
              <a:t>Onus on us to provide this information as parameters</a:t>
            </a:r>
          </a:p>
          <a:p>
            <a:pPr lvl="2"/>
            <a:r>
              <a:rPr lang="en-US" sz="2000" dirty="0"/>
              <a:t>As well as ensuring that they actually represent a triangle.</a:t>
            </a:r>
          </a:p>
          <a:p>
            <a:pPr>
              <a:spcBef>
                <a:spcPts val="1200"/>
              </a:spcBef>
            </a:pPr>
            <a:r>
              <a:rPr lang="en-US" sz="2600" dirty="0">
                <a:solidFill>
                  <a:srgbClr val="C00000"/>
                </a:solidFill>
                <a:latin typeface="Bahnschrift" panose="020B0502040204020203" pitchFamily="34" charset="0"/>
              </a:rPr>
              <a:t>Object-oriented programming flips this relationship.</a:t>
            </a:r>
          </a:p>
          <a:p>
            <a:pPr lvl="1"/>
            <a:r>
              <a:rPr lang="en-US" sz="2400" i="1" dirty="0"/>
              <a:t>Formalizes the collective meaning of these pieces of information as an abstraction.</a:t>
            </a:r>
          </a:p>
          <a:p>
            <a:pPr lvl="1"/>
            <a:r>
              <a:rPr lang="en-US" sz="2400" i="1" dirty="0"/>
              <a:t>Abstraction provides means to query properties and invoke “behavior”</a:t>
            </a:r>
          </a:p>
        </p:txBody>
      </p:sp>
    </p:spTree>
    <p:extLst>
      <p:ext uri="{BB962C8B-B14F-4D97-AF65-F5344CB8AC3E}">
        <p14:creationId xmlns:p14="http://schemas.microsoft.com/office/powerpoint/2010/main" val="349108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4817"/>
            <a:ext cx="8229600" cy="952312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Step 1: Name the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Java this means create a class corresponding to the abstraction’s name.</a:t>
            </a:r>
          </a:p>
          <a:p>
            <a:r>
              <a:rPr lang="en-US" dirty="0"/>
              <a:t>ta.v05</a:t>
            </a:r>
          </a:p>
        </p:txBody>
      </p:sp>
    </p:spTree>
    <p:extLst>
      <p:ext uri="{BB962C8B-B14F-4D97-AF65-F5344CB8AC3E}">
        <p14:creationId xmlns:p14="http://schemas.microsoft.com/office/powerpoint/2010/main" val="3786980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29793</TotalTime>
  <Words>2265</Words>
  <Application>Microsoft Office PowerPoint</Application>
  <PresentationFormat>On-screen Show (4:3)</PresentationFormat>
  <Paragraphs>695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Bahnschrift</vt:lpstr>
      <vt:lpstr>Bahnschrift SemiBold</vt:lpstr>
      <vt:lpstr>Calibri</vt:lpstr>
      <vt:lpstr>Courier</vt:lpstr>
      <vt:lpstr>Office Theme</vt:lpstr>
      <vt:lpstr>Motivating the OO Way</vt:lpstr>
      <vt:lpstr>TriangleAreaApp example</vt:lpstr>
      <vt:lpstr>TriangleAreaApp – ta.v01</vt:lpstr>
      <vt:lpstr>TriangleAreaApp – ta.v02</vt:lpstr>
      <vt:lpstr>TriangleAreaApp – ta.v03</vt:lpstr>
      <vt:lpstr>TriangleAreaApp – ta.v04</vt:lpstr>
      <vt:lpstr>Review of non-OO approach</vt:lpstr>
      <vt:lpstr>Thinking with an object mindset</vt:lpstr>
      <vt:lpstr>Step 1: Name the abstraction</vt:lpstr>
      <vt:lpstr>Step 2: Declare its fields</vt:lpstr>
      <vt:lpstr>Step 3: Define a constructor</vt:lpstr>
      <vt:lpstr>Object Construction Illustrated</vt:lpstr>
      <vt:lpstr>Object Construction Illustrated</vt:lpstr>
      <vt:lpstr>Object Construction Illustrated</vt:lpstr>
      <vt:lpstr>Object Construction Illustrated</vt:lpstr>
      <vt:lpstr>Object Construction Illustrated</vt:lpstr>
      <vt:lpstr>Object Construction Illustrated</vt:lpstr>
      <vt:lpstr>Object Construction Illustrated</vt:lpstr>
      <vt:lpstr>Implied this</vt:lpstr>
      <vt:lpstr>Step 4: Define instance methods</vt:lpstr>
      <vt:lpstr>Another improvement</vt:lpstr>
      <vt:lpstr>Repeating with Point</vt:lpstr>
      <vt:lpstr>Classes and Objects</vt:lpstr>
      <vt:lpstr>Objects as state</vt:lpstr>
      <vt:lpstr>Static class fields</vt:lpstr>
    </vt:vector>
  </TitlesOfParts>
  <Company>University of North Carolina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Ketan Mayer-Patel</dc:creator>
  <cp:lastModifiedBy>David Stotts</cp:lastModifiedBy>
  <cp:revision>79</cp:revision>
  <cp:lastPrinted>2023-09-07T11:08:15Z</cp:lastPrinted>
  <dcterms:created xsi:type="dcterms:W3CDTF">2013-01-16T16:27:57Z</dcterms:created>
  <dcterms:modified xsi:type="dcterms:W3CDTF">2024-01-18T18:01:35Z</dcterms:modified>
</cp:coreProperties>
</file>