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9" r:id="rId4"/>
    <p:sldId id="315" r:id="rId5"/>
    <p:sldId id="334" r:id="rId6"/>
    <p:sldId id="397" r:id="rId7"/>
    <p:sldId id="285" r:id="rId8"/>
    <p:sldId id="377" r:id="rId9"/>
    <p:sldId id="407" r:id="rId10"/>
    <p:sldId id="408" r:id="rId11"/>
    <p:sldId id="384" r:id="rId12"/>
    <p:sldId id="385" r:id="rId13"/>
    <p:sldId id="390" r:id="rId14"/>
    <p:sldId id="267" r:id="rId15"/>
    <p:sldId id="405" r:id="rId16"/>
    <p:sldId id="392" r:id="rId17"/>
    <p:sldId id="341" r:id="rId18"/>
    <p:sldId id="400" r:id="rId19"/>
    <p:sldId id="401" r:id="rId20"/>
    <p:sldId id="402" r:id="rId21"/>
    <p:sldId id="403" r:id="rId22"/>
    <p:sldId id="404" r:id="rId23"/>
    <p:sldId id="276" r:id="rId24"/>
    <p:sldId id="275" r:id="rId25"/>
    <p:sldId id="277" r:id="rId26"/>
    <p:sldId id="278" r:id="rId27"/>
    <p:sldId id="264" r:id="rId28"/>
    <p:sldId id="279" r:id="rId29"/>
    <p:sldId id="286" r:id="rId30"/>
    <p:sldId id="282" r:id="rId31"/>
    <p:sldId id="283" r:id="rId32"/>
    <p:sldId id="32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C15"/>
    <a:srgbClr val="FFD9D9"/>
    <a:srgbClr val="2B2B2B"/>
    <a:srgbClr val="4472C4"/>
    <a:srgbClr val="C55A11"/>
    <a:srgbClr val="666666"/>
    <a:srgbClr val="270068"/>
    <a:srgbClr val="266C00"/>
    <a:srgbClr val="7DA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 autoAdjust="0"/>
    <p:restoredTop sz="87075" autoAdjust="0"/>
  </p:normalViewPr>
  <p:slideViewPr>
    <p:cSldViewPr snapToGrid="0">
      <p:cViewPr varScale="1">
        <p:scale>
          <a:sx n="70" d="100"/>
          <a:sy n="70" d="100"/>
        </p:scale>
        <p:origin x="7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C324-B4CB-EB4B-85E6-B25E852D0C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6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When using the class, you call </a:t>
            </a:r>
            <a:r>
              <a:rPr lang="en-US" dirty="0" err="1"/>
              <a:t>getArea</a:t>
            </a:r>
            <a:r>
              <a:rPr lang="en-US" dirty="0"/>
              <a:t>() to get the area regardless of whether it’s a </a:t>
            </a:r>
            <a:r>
              <a:rPr lang="en-US" b="1" dirty="0"/>
              <a:t>fundamental</a:t>
            </a:r>
            <a:r>
              <a:rPr lang="en-US" dirty="0"/>
              <a:t> field or a </a:t>
            </a:r>
            <a:r>
              <a:rPr lang="en-US" b="1" dirty="0"/>
              <a:t>derived</a:t>
            </a:r>
            <a:r>
              <a:rPr lang="en-US" dirty="0"/>
              <a:t>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4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Rogue code can’t change the values and mess up your program, so you’re free to share the reference anywhere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11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6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8209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Encapsulation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51799"/>
          </a:xfrm>
        </p:spPr>
        <p:txBody>
          <a:bodyPr>
            <a:normAutofit/>
          </a:bodyPr>
          <a:lstStyle/>
          <a:p>
            <a:r>
              <a:rPr lang="en-US" b="1" i="1" dirty="0"/>
              <a:t>COMP 301</a:t>
            </a:r>
          </a:p>
          <a:p>
            <a:r>
              <a:rPr lang="en-US" i="1" dirty="0"/>
              <a:t>( adapted </a:t>
            </a:r>
            <a:r>
              <a:rPr lang="en-US" i="1"/>
              <a:t>from </a:t>
            </a:r>
            <a:r>
              <a:rPr lang="en-US" i="1" smtClean="0"/>
              <a:t>Drs. </a:t>
            </a:r>
            <a:r>
              <a:rPr lang="en-US" i="1" dirty="0"/>
              <a:t>Mayer-Patel </a:t>
            </a:r>
            <a:r>
              <a:rPr lang="en-US" i="1" dirty="0" smtClean="0"/>
              <a:t> and Aaron Smith )</a:t>
            </a:r>
            <a:endParaRPr lang="en-US" i="1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695F-FD9C-457A-9006-2C1C48EB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52" y="365125"/>
            <a:ext cx="4757472" cy="134106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How this (might) look in memory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57B5FB-C4BE-4091-A24E-3AB7F9262033}"/>
              </a:ext>
            </a:extLst>
          </p:cNvPr>
          <p:cNvSpPr txBox="1"/>
          <p:nvPr/>
        </p:nvSpPr>
        <p:spPr>
          <a:xfrm>
            <a:off x="6872038" y="2958618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FE4E8F-C0B9-4436-BA0D-91350DA378F4}"/>
              </a:ext>
            </a:extLst>
          </p:cNvPr>
          <p:cNvSpPr/>
          <p:nvPr/>
        </p:nvSpPr>
        <p:spPr>
          <a:xfrm>
            <a:off x="8307469" y="2856758"/>
            <a:ext cx="3322041" cy="347304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00 00 00 00 00 00 00 00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3F 50 62 4D D2 F1 A9 FC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04 AB 8C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00 00 00 00 00 00 00 00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00 00 00 05 00 00 00 00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00 00 00 02 00 00 00 05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66 09 2A FF F0 9F 00 43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DF FF 10 10 11 0F FF B5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0252AE-88A5-4AB8-B422-B46D9D04AB5B}"/>
              </a:ext>
            </a:extLst>
          </p:cNvPr>
          <p:cNvSpPr txBox="1"/>
          <p:nvPr/>
        </p:nvSpPr>
        <p:spPr>
          <a:xfrm>
            <a:off x="6872038" y="3371077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0x002a0008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2C73BD-E2BE-48EB-B8E6-C822F898869B}"/>
              </a:ext>
            </a:extLst>
          </p:cNvPr>
          <p:cNvSpPr txBox="1"/>
          <p:nvPr/>
        </p:nvSpPr>
        <p:spPr>
          <a:xfrm>
            <a:off x="6872038" y="378353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1B1DB8-9100-410B-91CC-77E8A306BA72}"/>
              </a:ext>
            </a:extLst>
          </p:cNvPr>
          <p:cNvSpPr txBox="1"/>
          <p:nvPr/>
        </p:nvSpPr>
        <p:spPr>
          <a:xfrm>
            <a:off x="6872038" y="4195995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0x002a0018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9F6AB8-9CF0-41D3-BBD5-5ECFB1AFC7F0}"/>
              </a:ext>
            </a:extLst>
          </p:cNvPr>
          <p:cNvSpPr txBox="1"/>
          <p:nvPr/>
        </p:nvSpPr>
        <p:spPr>
          <a:xfrm>
            <a:off x="6872038" y="4610939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550459-F6A0-48AF-951D-BBF9B1AC0D3E}"/>
              </a:ext>
            </a:extLst>
          </p:cNvPr>
          <p:cNvSpPr txBox="1"/>
          <p:nvPr/>
        </p:nvSpPr>
        <p:spPr>
          <a:xfrm>
            <a:off x="6872038" y="5025883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0x002a0028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9FA494-D4BE-41AC-9748-0FE7B7FF2473}"/>
              </a:ext>
            </a:extLst>
          </p:cNvPr>
          <p:cNvSpPr txBox="1"/>
          <p:nvPr/>
        </p:nvSpPr>
        <p:spPr>
          <a:xfrm>
            <a:off x="6872038" y="5438342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0x002a0030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D87B1A-EFA8-4E0F-9CCE-5220683235DB}"/>
              </a:ext>
            </a:extLst>
          </p:cNvPr>
          <p:cNvSpPr txBox="1"/>
          <p:nvPr/>
        </p:nvSpPr>
        <p:spPr>
          <a:xfrm>
            <a:off x="6872038" y="585328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0x002a0038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95F9367-2630-460F-B946-70D094D2F5F0}"/>
              </a:ext>
            </a:extLst>
          </p:cNvPr>
          <p:cNvSpPr/>
          <p:nvPr/>
        </p:nvSpPr>
        <p:spPr>
          <a:xfrm>
            <a:off x="8375011" y="3371077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1A34A66-B28D-4E32-9ED1-DEB2A09E0513}"/>
              </a:ext>
            </a:extLst>
          </p:cNvPr>
          <p:cNvSpPr/>
          <p:nvPr/>
        </p:nvSpPr>
        <p:spPr>
          <a:xfrm>
            <a:off x="8375011" y="4202979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8D80D73-08BC-4CFD-A6E3-9731753120D3}"/>
              </a:ext>
            </a:extLst>
          </p:cNvPr>
          <p:cNvSpPr/>
          <p:nvPr/>
        </p:nvSpPr>
        <p:spPr>
          <a:xfrm>
            <a:off x="8383358" y="4602550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70BEFDA-DC80-4D3F-8EEA-722AA55E6FFB}"/>
              </a:ext>
            </a:extLst>
          </p:cNvPr>
          <p:cNvSpPr/>
          <p:nvPr/>
        </p:nvSpPr>
        <p:spPr>
          <a:xfrm>
            <a:off x="8375011" y="5017494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DC8A4A-B86A-4F1F-95F3-B8D515637800}"/>
              </a:ext>
            </a:extLst>
          </p:cNvPr>
          <p:cNvSpPr txBox="1"/>
          <p:nvPr/>
        </p:nvSpPr>
        <p:spPr>
          <a:xfrm>
            <a:off x="420252" y="2958618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0x0fc60090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553167-B062-4DD3-82C6-190190B1F857}"/>
              </a:ext>
            </a:extLst>
          </p:cNvPr>
          <p:cNvSpPr/>
          <p:nvPr/>
        </p:nvSpPr>
        <p:spPr>
          <a:xfrm>
            <a:off x="1855683" y="2856758"/>
            <a:ext cx="3322041" cy="347304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00 00 00 00 00 00 00 00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F2 CC 01 1A A0 FF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FF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00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22 61 2A C5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00 00 2A 00 18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00 00 2A 00 20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00 00 2A 00 28 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92 19 A5 FF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FF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FF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F0 00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FF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FF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FF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21 0F F0 AB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82D95A-0251-49EE-8F0A-2F1969286EC5}"/>
              </a:ext>
            </a:extLst>
          </p:cNvPr>
          <p:cNvSpPr txBox="1"/>
          <p:nvPr/>
        </p:nvSpPr>
        <p:spPr>
          <a:xfrm>
            <a:off x="420252" y="3371077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0x0fc60098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982C9-CD32-4395-8829-064EADBE0415}"/>
              </a:ext>
            </a:extLst>
          </p:cNvPr>
          <p:cNvSpPr txBox="1"/>
          <p:nvPr/>
        </p:nvSpPr>
        <p:spPr>
          <a:xfrm>
            <a:off x="420252" y="378353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0x0fc600a0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21033A-C3B5-42B5-8054-C2C0863DF1A4}"/>
              </a:ext>
            </a:extLst>
          </p:cNvPr>
          <p:cNvSpPr txBox="1"/>
          <p:nvPr/>
        </p:nvSpPr>
        <p:spPr>
          <a:xfrm>
            <a:off x="420252" y="4195995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0x0fc600a8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589803-4CC6-48D0-A06C-356B87F2E00E}"/>
              </a:ext>
            </a:extLst>
          </p:cNvPr>
          <p:cNvSpPr txBox="1"/>
          <p:nvPr/>
        </p:nvSpPr>
        <p:spPr>
          <a:xfrm>
            <a:off x="420252" y="4610939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0x0fc600b0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5AA15E-BB94-49D6-B4DD-2C9904AE3543}"/>
              </a:ext>
            </a:extLst>
          </p:cNvPr>
          <p:cNvSpPr txBox="1"/>
          <p:nvPr/>
        </p:nvSpPr>
        <p:spPr>
          <a:xfrm>
            <a:off x="420252" y="5025883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0x0fc600b8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4F5DA8-952D-47ED-A01B-154DAD9A3F59}"/>
              </a:ext>
            </a:extLst>
          </p:cNvPr>
          <p:cNvSpPr txBox="1"/>
          <p:nvPr/>
        </p:nvSpPr>
        <p:spPr>
          <a:xfrm>
            <a:off x="420252" y="5438342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0x0fc600c0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676565-C147-4C78-9D11-ECBB3D3B7E27}"/>
              </a:ext>
            </a:extLst>
          </p:cNvPr>
          <p:cNvSpPr txBox="1"/>
          <p:nvPr/>
        </p:nvSpPr>
        <p:spPr>
          <a:xfrm>
            <a:off x="420252" y="585328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0x0fc600c8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FCAE5F-475E-4494-B107-DD13D26A65AE}"/>
              </a:ext>
            </a:extLst>
          </p:cNvPr>
          <p:cNvSpPr txBox="1"/>
          <p:nvPr/>
        </p:nvSpPr>
        <p:spPr>
          <a:xfrm>
            <a:off x="3045750" y="2261852"/>
            <a:ext cx="95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A2C3795-8E13-403A-BF08-27BE7CABEA5A}"/>
              </a:ext>
            </a:extLst>
          </p:cNvPr>
          <p:cNvSpPr txBox="1"/>
          <p:nvPr/>
        </p:nvSpPr>
        <p:spPr>
          <a:xfrm>
            <a:off x="9486294" y="2261852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Heap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B747FFD2-2C8F-4112-9466-F217D3C070C9}"/>
              </a:ext>
            </a:extLst>
          </p:cNvPr>
          <p:cNvSpPr/>
          <p:nvPr/>
        </p:nvSpPr>
        <p:spPr>
          <a:xfrm>
            <a:off x="1931572" y="4195995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2FFA5BB-626E-46CA-83DD-15FCE75C45F2}"/>
              </a:ext>
            </a:extLst>
          </p:cNvPr>
          <p:cNvSpPr/>
          <p:nvPr/>
        </p:nvSpPr>
        <p:spPr>
          <a:xfrm>
            <a:off x="1931572" y="4610939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F60C25F-68BD-47A6-958B-D03B89BD52C6}"/>
              </a:ext>
            </a:extLst>
          </p:cNvPr>
          <p:cNvSpPr/>
          <p:nvPr/>
        </p:nvSpPr>
        <p:spPr>
          <a:xfrm>
            <a:off x="1931572" y="5025883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4EE7F88D-1B76-4F02-AC06-83061A3485CD}"/>
              </a:ext>
            </a:extLst>
          </p:cNvPr>
          <p:cNvSpPr>
            <a:spLocks noChangeAspect="1"/>
          </p:cNvSpPr>
          <p:nvPr/>
        </p:nvSpPr>
        <p:spPr>
          <a:xfrm>
            <a:off x="4549204" y="5094807"/>
            <a:ext cx="2911108" cy="1014686"/>
          </a:xfrm>
          <a:prstGeom prst="arc">
            <a:avLst>
              <a:gd name="adj1" fmla="val 12824138"/>
              <a:gd name="adj2" fmla="val 19923516"/>
            </a:avLst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4B1D952B-D326-48B4-B664-1E5768F7F34A}"/>
              </a:ext>
            </a:extLst>
          </p:cNvPr>
          <p:cNvSpPr>
            <a:spLocks noChangeAspect="1"/>
          </p:cNvSpPr>
          <p:nvPr/>
        </p:nvSpPr>
        <p:spPr>
          <a:xfrm>
            <a:off x="4549204" y="4676506"/>
            <a:ext cx="2911108" cy="1014686"/>
          </a:xfrm>
          <a:prstGeom prst="arc">
            <a:avLst>
              <a:gd name="adj1" fmla="val 12824138"/>
              <a:gd name="adj2" fmla="val 19907091"/>
            </a:avLst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5B942B29-3CE4-4AEA-8C3D-A390D3E540F7}"/>
              </a:ext>
            </a:extLst>
          </p:cNvPr>
          <p:cNvSpPr>
            <a:spLocks noChangeAspect="1"/>
          </p:cNvSpPr>
          <p:nvPr/>
        </p:nvSpPr>
        <p:spPr>
          <a:xfrm>
            <a:off x="4549204" y="4272873"/>
            <a:ext cx="2911108" cy="1014686"/>
          </a:xfrm>
          <a:prstGeom prst="arc">
            <a:avLst>
              <a:gd name="adj1" fmla="val 12824138"/>
              <a:gd name="adj2" fmla="val 19902358"/>
            </a:avLst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CD7894-25A4-4237-863A-782EBCE2391C}"/>
              </a:ext>
            </a:extLst>
          </p:cNvPr>
          <p:cNvSpPr txBox="1"/>
          <p:nvPr/>
        </p:nvSpPr>
        <p:spPr>
          <a:xfrm>
            <a:off x="5862016" y="392166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BC6A13-45D4-401E-B457-E6BFF3F8D8BB}"/>
              </a:ext>
            </a:extLst>
          </p:cNvPr>
          <p:cNvSpPr txBox="1"/>
          <p:nvPr/>
        </p:nvSpPr>
        <p:spPr>
          <a:xfrm>
            <a:off x="5862016" y="433449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b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BF72B29-39D7-419C-B60B-4CC26DC29E73}"/>
              </a:ext>
            </a:extLst>
          </p:cNvPr>
          <p:cNvSpPr txBox="1"/>
          <p:nvPr/>
        </p:nvSpPr>
        <p:spPr>
          <a:xfrm>
            <a:off x="5862016" y="4743699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B26162A-77D3-4FFC-A937-CD59D2484B54}"/>
              </a:ext>
            </a:extLst>
          </p:cNvPr>
          <p:cNvSpPr/>
          <p:nvPr/>
        </p:nvSpPr>
        <p:spPr>
          <a:xfrm>
            <a:off x="6096000" y="468035"/>
            <a:ext cx="3730983" cy="1101887"/>
          </a:xfrm>
          <a:prstGeom prst="roundRect">
            <a:avLst>
              <a:gd name="adj" fmla="val 11708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a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Point(0, 0)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b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Point(5, 0)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c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Point(2, 5)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59F8FC1-E42E-451A-BB3B-E96C4C4DB805}"/>
              </a:ext>
            </a:extLst>
          </p:cNvPr>
          <p:cNvGrpSpPr/>
          <p:nvPr/>
        </p:nvGrpSpPr>
        <p:grpSpPr>
          <a:xfrm>
            <a:off x="5099499" y="1706190"/>
            <a:ext cx="4040807" cy="3437619"/>
            <a:chOff x="5099499" y="1706190"/>
            <a:chExt cx="4040807" cy="343761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E1E2945-C927-4383-ABB3-F6E6EB0388AE}"/>
                </a:ext>
              </a:extLst>
            </p:cNvPr>
            <p:cNvGrpSpPr/>
            <p:nvPr/>
          </p:nvGrpSpPr>
          <p:grpSpPr>
            <a:xfrm>
              <a:off x="5101835" y="1706190"/>
              <a:ext cx="4038471" cy="2489805"/>
              <a:chOff x="9593568" y="1333067"/>
              <a:chExt cx="4038471" cy="2425240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00EA9B-58F4-4628-997E-9D4A9C5A3819}"/>
                  </a:ext>
                </a:extLst>
              </p:cNvPr>
              <p:cNvSpPr txBox="1"/>
              <p:nvPr/>
            </p:nvSpPr>
            <p:spPr>
              <a:xfrm>
                <a:off x="9901056" y="1333067"/>
                <a:ext cx="3730983" cy="989485"/>
              </a:xfrm>
              <a:prstGeom prst="roundRect">
                <a:avLst>
                  <a:gd name="adj" fmla="val 1679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On the stack,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,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, and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c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 are memory address references to their respective locations on the heap</a:t>
                </a:r>
              </a:p>
            </p:txBody>
          </p: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7D267AE2-7150-4DEB-9CBF-6C4EB1D2263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93568" y="2321155"/>
                <a:ext cx="591182" cy="1437152"/>
              </a:xfrm>
              <a:prstGeom prst="straightConnector1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B6EB5B5-03FA-4693-8D6C-E9925F5CBF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99499" y="2720583"/>
              <a:ext cx="657174" cy="1954887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41EB205-CF24-4845-867C-27F6E8F3A3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4068" y="2719547"/>
              <a:ext cx="706261" cy="2424262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558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B488AF-869D-4825-8BCF-A781CCB5B43C}"/>
              </a:ext>
            </a:extLst>
          </p:cNvPr>
          <p:cNvSpPr/>
          <p:nvPr/>
        </p:nvSpPr>
        <p:spPr>
          <a:xfrm>
            <a:off x="564204" y="4559157"/>
            <a:ext cx="10789595" cy="19337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Methods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CB6DD2-4BBD-4B70-9CE7-9C457B49D412}"/>
              </a:ext>
            </a:extLst>
          </p:cNvPr>
          <p:cNvSpPr/>
          <p:nvPr/>
        </p:nvSpPr>
        <p:spPr>
          <a:xfrm>
            <a:off x="2526385" y="5581296"/>
            <a:ext cx="8748074" cy="8938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Class methods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36BDBC-0084-4F5D-94BC-8CACECE6E48C}"/>
              </a:ext>
            </a:extLst>
          </p:cNvPr>
          <p:cNvSpPr/>
          <p:nvPr/>
        </p:nvSpPr>
        <p:spPr>
          <a:xfrm>
            <a:off x="2526385" y="4580291"/>
            <a:ext cx="8748073" cy="8684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Instance methods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(not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21D55-39A9-4DE3-936B-DCB7096E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90" y="365125"/>
            <a:ext cx="7528161" cy="102516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Instance and class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239370-4C3E-4BA1-AAD5-4D6F934E8423}"/>
              </a:ext>
            </a:extLst>
          </p:cNvPr>
          <p:cNvSpPr txBox="1"/>
          <p:nvPr/>
        </p:nvSpPr>
        <p:spPr>
          <a:xfrm>
            <a:off x="2658359" y="1593019"/>
            <a:ext cx="8993171" cy="5223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static final double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EPSILON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0.001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x,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y)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x;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y;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distanceTo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other) {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other);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b) {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sqrt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));</a:t>
            </a: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EC0162-9CDC-4EA4-BFF9-5BBCC12E0C4A}"/>
              </a:ext>
            </a:extLst>
          </p:cNvPr>
          <p:cNvSpPr txBox="1"/>
          <p:nvPr/>
        </p:nvSpPr>
        <p:spPr>
          <a:xfrm rot="225930">
            <a:off x="7944779" y="267230"/>
            <a:ext cx="3698155" cy="1486722"/>
          </a:xfrm>
          <a:prstGeom prst="roundRect">
            <a:avLst>
              <a:gd name="adj" fmla="val 1261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What’s the difference?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How the method is called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Whether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instance exists in the method body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C35624-72E3-4BDD-968E-6BB090BA8E30}"/>
              </a:ext>
            </a:extLst>
          </p:cNvPr>
          <p:cNvSpPr/>
          <p:nvPr/>
        </p:nvSpPr>
        <p:spPr>
          <a:xfrm>
            <a:off x="3704734" y="5627267"/>
            <a:ext cx="763571" cy="31284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7384FF-91D3-498F-86FA-C3496182EA62}"/>
              </a:ext>
            </a:extLst>
          </p:cNvPr>
          <p:cNvSpPr txBox="1"/>
          <p:nvPr/>
        </p:nvSpPr>
        <p:spPr>
          <a:xfrm>
            <a:off x="8257879" y="1986053"/>
            <a:ext cx="3223967" cy="1400235"/>
          </a:xfrm>
          <a:prstGeom prst="roundRect">
            <a:avLst>
              <a:gd name="adj" fmla="val 968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Point a =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Point(0, 0);</a:t>
            </a:r>
          </a:p>
          <a:p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Point b =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Point(2, 0);</a:t>
            </a:r>
          </a:p>
          <a:p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Point.distance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(a, b);</a:t>
            </a:r>
          </a:p>
          <a:p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a.distanceTo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(b);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987F50A-B369-47AE-B55B-B3FCE5063D1F}"/>
              </a:ext>
            </a:extLst>
          </p:cNvPr>
          <p:cNvGrpSpPr/>
          <p:nvPr/>
        </p:nvGrpSpPr>
        <p:grpSpPr>
          <a:xfrm>
            <a:off x="25468" y="2689793"/>
            <a:ext cx="8320864" cy="3073444"/>
            <a:chOff x="25468" y="2689793"/>
            <a:chExt cx="8320864" cy="307344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ACCDBB7-33A1-4B22-BC2A-A8423E79478D}"/>
                </a:ext>
              </a:extLst>
            </p:cNvPr>
            <p:cNvGrpSpPr/>
            <p:nvPr/>
          </p:nvGrpSpPr>
          <p:grpSpPr>
            <a:xfrm>
              <a:off x="25468" y="2689793"/>
              <a:ext cx="2885512" cy="3073444"/>
              <a:chOff x="10060329" y="1014485"/>
              <a:chExt cx="2885512" cy="2993747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75045C7-8F16-421D-A641-8C124841A6AB}"/>
                  </a:ext>
                </a:extLst>
              </p:cNvPr>
              <p:cNvSpPr txBox="1"/>
              <p:nvPr/>
            </p:nvSpPr>
            <p:spPr>
              <a:xfrm>
                <a:off x="10060329" y="1014485"/>
                <a:ext cx="2765617" cy="1110172"/>
              </a:xfrm>
              <a:prstGeom prst="roundRect">
                <a:avLst>
                  <a:gd name="adj" fmla="val 9684"/>
                </a:avLst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 </a:t>
                </a:r>
                <a:r>
                  <a:rPr lang="en-US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class method 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does not need an instance to be called, and has no concept of 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panose="020B0609020204030204" pitchFamily="49" charset="0"/>
                  </a:rPr>
                  <a:t>this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inside the method body</a:t>
                </a:r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3D4CC6CF-D103-42FE-9BDF-3A51714E8B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561246" y="2124657"/>
                <a:ext cx="384595" cy="1883575"/>
              </a:xfrm>
              <a:prstGeom prst="straightConnector1">
                <a:avLst/>
              </a:prstGeom>
              <a:ln w="25400">
                <a:solidFill>
                  <a:schemeClr val="bg2">
                    <a:lumMod val="50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7D17E0B-677A-4520-8C2C-4A7406ADB26F}"/>
                </a:ext>
              </a:extLst>
            </p:cNvPr>
            <p:cNvCxnSpPr>
              <a:cxnSpLocks/>
              <a:stCxn id="21" idx="3"/>
            </p:cNvCxnSpPr>
            <p:nvPr/>
          </p:nvCxnSpPr>
          <p:spPr>
            <a:xfrm flipV="1">
              <a:off x="2791085" y="2926758"/>
              <a:ext cx="5555247" cy="332898"/>
            </a:xfrm>
            <a:prstGeom prst="straightConnector1">
              <a:avLst/>
            </a:prstGeom>
            <a:ln w="25400">
              <a:solidFill>
                <a:schemeClr val="bg2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01C24F2-E374-4D26-8095-7C5F07FAEA40}"/>
              </a:ext>
            </a:extLst>
          </p:cNvPr>
          <p:cNvGrpSpPr/>
          <p:nvPr/>
        </p:nvGrpSpPr>
        <p:grpSpPr>
          <a:xfrm>
            <a:off x="6093197" y="3264203"/>
            <a:ext cx="4698627" cy="1702664"/>
            <a:chOff x="6093197" y="3264203"/>
            <a:chExt cx="4698627" cy="1702664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A62C9F9-237C-442E-8C76-6D3D316258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6921" y="3264203"/>
              <a:ext cx="179411" cy="26457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E9D1A32-2E42-425D-BE1C-9FDA9AD74141}"/>
                </a:ext>
              </a:extLst>
            </p:cNvPr>
            <p:cNvGrpSpPr/>
            <p:nvPr/>
          </p:nvGrpSpPr>
          <p:grpSpPr>
            <a:xfrm>
              <a:off x="6093197" y="3546487"/>
              <a:ext cx="4698627" cy="1420380"/>
              <a:chOff x="10279070" y="2035536"/>
              <a:chExt cx="4698627" cy="1383547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5FE94EEF-7293-4BA4-BD91-390F364888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279070" y="2587901"/>
                <a:ext cx="2073724" cy="831182"/>
              </a:xfrm>
              <a:prstGeom prst="straightConnector1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AF16C5E-BD75-43BD-991F-8E50A2349381}"/>
                  </a:ext>
                </a:extLst>
              </p:cNvPr>
              <p:cNvSpPr txBox="1"/>
              <p:nvPr/>
            </p:nvSpPr>
            <p:spPr>
              <a:xfrm>
                <a:off x="11683716" y="2035536"/>
                <a:ext cx="3293981" cy="872074"/>
              </a:xfrm>
              <a:prstGeom prst="roundRect">
                <a:avLst>
                  <a:gd name="adj" fmla="val 12934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accent2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accent2">
                        <a:lumMod val="75000"/>
                      </a:schemeClr>
                    </a:solidFill>
                  </a:rPr>
                  <a:t>An </a:t>
                </a:r>
                <a:r>
                  <a:rPr lang="en-US" sz="1600" b="1" dirty="0">
                    <a:solidFill>
                      <a:schemeClr val="accent2">
                        <a:lumMod val="75000"/>
                      </a:schemeClr>
                    </a:solidFill>
                  </a:rPr>
                  <a:t>instance method </a:t>
                </a:r>
                <a:r>
                  <a:rPr lang="en-US" sz="1600" dirty="0">
                    <a:solidFill>
                      <a:schemeClr val="accent2">
                        <a:lumMod val="75000"/>
                      </a:schemeClr>
                    </a:solidFill>
                  </a:rPr>
                  <a:t>is always </a:t>
                </a:r>
                <a:r>
                  <a:rPr lang="en-US" sz="1600" i="1" dirty="0">
                    <a:solidFill>
                      <a:schemeClr val="accent2">
                        <a:lumMod val="75000"/>
                      </a:schemeClr>
                    </a:solidFill>
                  </a:rPr>
                  <a:t>called on an instance</a:t>
                </a:r>
                <a:r>
                  <a:rPr lang="en-US" sz="1600" dirty="0">
                    <a:solidFill>
                      <a:schemeClr val="accent2">
                        <a:lumMod val="75000"/>
                      </a:schemeClr>
                    </a:solidFill>
                  </a:rPr>
                  <a:t>, which is referred to as </a:t>
                </a:r>
                <a:r>
                  <a:rPr lang="en-US" sz="1600" dirty="0">
                    <a:solidFill>
                      <a:schemeClr val="accent2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this</a:t>
                </a:r>
                <a:r>
                  <a:rPr lang="en-US" sz="1600" dirty="0">
                    <a:solidFill>
                      <a:schemeClr val="accent2">
                        <a:lumMod val="75000"/>
                      </a:schemeClr>
                    </a:solidFill>
                  </a:rPr>
                  <a:t> inside the method body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20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3451F90-5A27-4100-BF8C-9252E9BFFFA3}"/>
              </a:ext>
            </a:extLst>
          </p:cNvPr>
          <p:cNvSpPr/>
          <p:nvPr/>
        </p:nvSpPr>
        <p:spPr>
          <a:xfrm>
            <a:off x="564201" y="5533479"/>
            <a:ext cx="10789595" cy="9593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Class methods</a:t>
            </a:r>
          </a:p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(called on the class,</a:t>
            </a:r>
          </a:p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        no access to 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7891CE-A2D9-43DA-963A-401C251B4F17}"/>
              </a:ext>
            </a:extLst>
          </p:cNvPr>
          <p:cNvSpPr/>
          <p:nvPr/>
        </p:nvSpPr>
        <p:spPr>
          <a:xfrm>
            <a:off x="564201" y="4479754"/>
            <a:ext cx="10789595" cy="9898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Instance methods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(called on an instance,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        has access to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13FCD9-0EE9-41CD-9F4F-E5EB9F34D884}"/>
              </a:ext>
            </a:extLst>
          </p:cNvPr>
          <p:cNvSpPr/>
          <p:nvPr/>
        </p:nvSpPr>
        <p:spPr>
          <a:xfrm>
            <a:off x="564203" y="3252280"/>
            <a:ext cx="10789595" cy="11607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Constructors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6430E86-14B4-4E52-B553-1ADA92822A4B}"/>
              </a:ext>
            </a:extLst>
          </p:cNvPr>
          <p:cNvSpPr/>
          <p:nvPr/>
        </p:nvSpPr>
        <p:spPr>
          <a:xfrm>
            <a:off x="564204" y="2578540"/>
            <a:ext cx="10789595" cy="6066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Class fields</a:t>
            </a:r>
          </a:p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(entire class shares one)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DA6F8-5E36-43E6-97AD-BDC3CA0F6956}"/>
              </a:ext>
            </a:extLst>
          </p:cNvPr>
          <p:cNvSpPr/>
          <p:nvPr/>
        </p:nvSpPr>
        <p:spPr>
          <a:xfrm>
            <a:off x="564204" y="1891375"/>
            <a:ext cx="10789595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 fields</a:t>
            </a:r>
          </a:p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(each instance gets one)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21D55-39A9-4DE3-936B-DCB7096E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201" y="365126"/>
            <a:ext cx="3856798" cy="91882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239370-4C3E-4BA1-AAD5-4D6F934E8423}"/>
              </a:ext>
            </a:extLst>
          </p:cNvPr>
          <p:cNvSpPr txBox="1"/>
          <p:nvPr/>
        </p:nvSpPr>
        <p:spPr>
          <a:xfrm>
            <a:off x="2658359" y="1593019"/>
            <a:ext cx="8993171" cy="5223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static final double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EPSILON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0.001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x,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y)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x;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y;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distanceTo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other) {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other);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b) {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sqrt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b.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));</a:t>
            </a: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57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520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Encapsulation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278774"/>
          </a:xfrm>
        </p:spPr>
        <p:txBody>
          <a:bodyPr/>
          <a:lstStyle/>
          <a:p>
            <a:r>
              <a:rPr lang="en-US" i="1" dirty="0"/>
              <a:t>Bundling </a:t>
            </a:r>
            <a:r>
              <a:rPr lang="en-US" b="1" i="1" dirty="0"/>
              <a:t>data</a:t>
            </a:r>
            <a:r>
              <a:rPr lang="en-US" i="1" dirty="0"/>
              <a:t> (fields) together with the </a:t>
            </a:r>
            <a:r>
              <a:rPr lang="en-US" b="1" i="1" dirty="0"/>
              <a:t>operations</a:t>
            </a:r>
            <a:r>
              <a:rPr lang="en-US" i="1" dirty="0"/>
              <a:t> (methods) on that data</a:t>
            </a:r>
          </a:p>
        </p:txBody>
      </p:sp>
    </p:spTree>
    <p:extLst>
      <p:ext uri="{BB962C8B-B14F-4D97-AF65-F5344CB8AC3E}">
        <p14:creationId xmlns:p14="http://schemas.microsoft.com/office/powerpoint/2010/main" val="254307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6" y="365125"/>
            <a:ext cx="10720754" cy="94116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Motivating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Consider what's happening in </a:t>
            </a:r>
            <a:r>
              <a:rPr lang="en-US" sz="3200" b="1" dirty="0">
                <a:solidFill>
                  <a:srgbClr val="C00000"/>
                </a:solidFill>
              </a:rPr>
              <a:t>u02p2.ex1</a:t>
            </a:r>
          </a:p>
          <a:p>
            <a:r>
              <a:rPr lang="en-US" i="1" dirty="0"/>
              <a:t>What’s the danger?</a:t>
            </a:r>
          </a:p>
        </p:txBody>
      </p:sp>
    </p:spTree>
    <p:extLst>
      <p:ext uri="{BB962C8B-B14F-4D97-AF65-F5344CB8AC3E}">
        <p14:creationId xmlns:p14="http://schemas.microsoft.com/office/powerpoint/2010/main" val="2811446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ED46-9B3E-4060-AE37-3EAA20221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365125"/>
            <a:ext cx="10782301" cy="96357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Principles of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8A341-229D-48D1-8648-B2E3CBEAC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27" y="1825626"/>
            <a:ext cx="9683338" cy="341348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Principle 1: </a:t>
            </a:r>
            <a:r>
              <a:rPr lang="en-US" dirty="0"/>
              <a:t>Shield object internals from the rest of the program</a:t>
            </a:r>
          </a:p>
          <a:p>
            <a:pPr lvl="1"/>
            <a:r>
              <a:rPr lang="en-US" dirty="0"/>
              <a:t>Prevents instance fields from accidently being changed</a:t>
            </a:r>
          </a:p>
          <a:p>
            <a:pPr lvl="1"/>
            <a:r>
              <a:rPr lang="en-US" dirty="0"/>
              <a:t>Allows internal code to be refactored without breaking external code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b="1" dirty="0">
                <a:solidFill>
                  <a:srgbClr val="C00000"/>
                </a:solidFill>
              </a:rPr>
              <a:t>Principle 2: </a:t>
            </a:r>
            <a:r>
              <a:rPr lang="en-US" dirty="0"/>
              <a:t>Explicitly define “external” and “internal” behavior</a:t>
            </a:r>
          </a:p>
          <a:p>
            <a:pPr lvl="1"/>
            <a:r>
              <a:rPr lang="en-US" dirty="0"/>
              <a:t>Makes code more modular</a:t>
            </a:r>
          </a:p>
          <a:p>
            <a:pPr lvl="1"/>
            <a:r>
              <a:rPr lang="en-US" dirty="0"/>
              <a:t>Makes objects easier to understand, maintain, use, and change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BB86E5-9599-4CB4-B9D1-0AE3FC5205C1}"/>
              </a:ext>
            </a:extLst>
          </p:cNvPr>
          <p:cNvGrpSpPr/>
          <p:nvPr/>
        </p:nvGrpSpPr>
        <p:grpSpPr>
          <a:xfrm>
            <a:off x="571500" y="5339492"/>
            <a:ext cx="11048999" cy="643810"/>
            <a:chOff x="450008" y="5947555"/>
            <a:chExt cx="11048999" cy="64381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62959DF-2D12-497C-A757-43481AC67499}"/>
                </a:ext>
              </a:extLst>
            </p:cNvPr>
            <p:cNvSpPr txBox="1"/>
            <p:nvPr/>
          </p:nvSpPr>
          <p:spPr>
            <a:xfrm>
              <a:off x="450008" y="5947555"/>
              <a:ext cx="11048999" cy="643810"/>
            </a:xfrm>
            <a:prstGeom prst="roundRect">
              <a:avLst>
                <a:gd name="adj" fmla="val 2163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The opposite of “</a:t>
              </a:r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encapsulating</a:t>
              </a: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” something is “</a:t>
              </a:r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exposing</a:t>
              </a: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” it </a:t>
              </a:r>
              <a:endPara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8F86CC2B-C5A0-4243-87FD-E149DACC0A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45" y="6136476"/>
              <a:ext cx="274320" cy="274320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197103D-A681-49F5-A457-2ED27BA5125E}"/>
              </a:ext>
            </a:extLst>
          </p:cNvPr>
          <p:cNvGrpSpPr/>
          <p:nvPr/>
        </p:nvGrpSpPr>
        <p:grpSpPr>
          <a:xfrm>
            <a:off x="571499" y="6083681"/>
            <a:ext cx="11048999" cy="643810"/>
            <a:chOff x="450008" y="5947555"/>
            <a:chExt cx="11048999" cy="64381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36E4626-3F1C-4F0C-9514-23EE7B2EAD4B}"/>
                </a:ext>
              </a:extLst>
            </p:cNvPr>
            <p:cNvSpPr txBox="1"/>
            <p:nvPr/>
          </p:nvSpPr>
          <p:spPr>
            <a:xfrm>
              <a:off x="450008" y="5947555"/>
              <a:ext cx="11048999" cy="643810"/>
            </a:xfrm>
            <a:prstGeom prst="roundRect">
              <a:avLst>
                <a:gd name="adj" fmla="val 2163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Encapsulation is sometimes also called “</a:t>
              </a:r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information hiding</a:t>
              </a: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”</a:t>
              </a:r>
              <a:endPara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0" name="Star: 5 Points 9">
              <a:extLst>
                <a:ext uri="{FF2B5EF4-FFF2-40B4-BE49-F238E27FC236}">
                  <a16:creationId xmlns:a16="http://schemas.microsoft.com/office/drawing/2014/main" id="{82F84A96-A304-47A7-A3EB-F551E5CFE5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45" y="6136476"/>
              <a:ext cx="274320" cy="274320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47B460-080F-4ECE-889B-89957A3C91F7}"/>
              </a:ext>
            </a:extLst>
          </p:cNvPr>
          <p:cNvGrpSpPr/>
          <p:nvPr/>
        </p:nvGrpSpPr>
        <p:grpSpPr>
          <a:xfrm>
            <a:off x="9976583" y="2232633"/>
            <a:ext cx="2215417" cy="1193231"/>
            <a:chOff x="9976583" y="2232633"/>
            <a:chExt cx="2215417" cy="119323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4A71931-0930-40F2-8F43-6FC1C10CCD5D}"/>
                </a:ext>
              </a:extLst>
            </p:cNvPr>
            <p:cNvSpPr txBox="1"/>
            <p:nvPr/>
          </p:nvSpPr>
          <p:spPr>
            <a:xfrm>
              <a:off x="10361362" y="2357535"/>
              <a:ext cx="18306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How? </a:t>
              </a:r>
              <a:r>
                <a:rPr lang="en-US" dirty="0">
                  <a:solidFill>
                    <a:srgbClr val="C00000"/>
                  </a:solidFill>
                </a:rPr>
                <a:t>Use the </a:t>
              </a: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private</a:t>
              </a:r>
              <a:r>
                <a:rPr lang="en-US" dirty="0">
                  <a:solidFill>
                    <a:srgbClr val="C00000"/>
                  </a:solidFill>
                </a:rPr>
                <a:t> access modifier</a:t>
              </a:r>
            </a:p>
          </p:txBody>
        </p:sp>
        <p:sp>
          <p:nvSpPr>
            <p:cNvPr id="4" name="Left Brace 3">
              <a:extLst>
                <a:ext uri="{FF2B5EF4-FFF2-40B4-BE49-F238E27FC236}">
                  <a16:creationId xmlns:a16="http://schemas.microsoft.com/office/drawing/2014/main" id="{0227869D-243E-44F9-B358-839F3376E14A}"/>
                </a:ext>
              </a:extLst>
            </p:cNvPr>
            <p:cNvSpPr/>
            <p:nvPr/>
          </p:nvSpPr>
          <p:spPr>
            <a:xfrm rot="10800000">
              <a:off x="9976583" y="2232633"/>
              <a:ext cx="241130" cy="1193231"/>
            </a:xfrm>
            <a:prstGeom prst="leftBrace">
              <a:avLst>
                <a:gd name="adj1" fmla="val 3293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0FF8D2A-364D-499C-8DA0-54B3914999DE}"/>
              </a:ext>
            </a:extLst>
          </p:cNvPr>
          <p:cNvGrpSpPr/>
          <p:nvPr/>
        </p:nvGrpSpPr>
        <p:grpSpPr>
          <a:xfrm>
            <a:off x="9976583" y="3649338"/>
            <a:ext cx="1824690" cy="1193231"/>
            <a:chOff x="9976583" y="3649338"/>
            <a:chExt cx="1824690" cy="119323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A379143-1918-4868-8B89-05418BFF82DD}"/>
                </a:ext>
              </a:extLst>
            </p:cNvPr>
            <p:cNvSpPr txBox="1"/>
            <p:nvPr/>
          </p:nvSpPr>
          <p:spPr>
            <a:xfrm>
              <a:off x="10361362" y="3922788"/>
              <a:ext cx="1439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How? </a:t>
              </a:r>
              <a:r>
                <a:rPr lang="en-US" dirty="0">
                  <a:solidFill>
                    <a:srgbClr val="C00000"/>
                  </a:solidFill>
                </a:rPr>
                <a:t>Define an </a:t>
              </a:r>
              <a:r>
                <a:rPr lang="en-US" b="1" u="sng" dirty="0">
                  <a:solidFill>
                    <a:srgbClr val="C00000"/>
                  </a:solidFill>
                </a:rPr>
                <a:t>interface</a:t>
              </a:r>
            </a:p>
          </p:txBody>
        </p:sp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715AFF8F-6645-4CBF-BDA6-1A658C708E2A}"/>
                </a:ext>
              </a:extLst>
            </p:cNvPr>
            <p:cNvSpPr/>
            <p:nvPr/>
          </p:nvSpPr>
          <p:spPr>
            <a:xfrm rot="10800000">
              <a:off x="9976583" y="3649338"/>
              <a:ext cx="241130" cy="1193231"/>
            </a:xfrm>
            <a:prstGeom prst="leftBrace">
              <a:avLst>
                <a:gd name="adj1" fmla="val 3293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688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8AEC4-2A8F-42F1-B887-27A2730A1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778" y="2101173"/>
            <a:ext cx="10326721" cy="439170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Clr>
                <a:srgbClr val="C00000"/>
              </a:buClr>
              <a:buNone/>
            </a:pPr>
            <a:r>
              <a:rPr lang="en-US" sz="3200" dirty="0"/>
              <a:t>Access modifiers</a:t>
            </a:r>
            <a:endParaRPr lang="en-US" sz="2400" dirty="0"/>
          </a:p>
          <a:p>
            <a:pPr marL="0" indent="0">
              <a:lnSpc>
                <a:spcPct val="110000"/>
              </a:lnSpc>
              <a:buClr>
                <a:srgbClr val="C00000"/>
              </a:buClr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private</a:t>
            </a:r>
            <a:r>
              <a:rPr lang="en-US" sz="2400" dirty="0"/>
              <a:t>	The member is only accessible from inside the class body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protected</a:t>
            </a:r>
            <a:r>
              <a:rPr lang="en-US" sz="2400" dirty="0"/>
              <a:t>	The member is only accessible from inside the class and subclasses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i="1" dirty="0">
                <a:solidFill>
                  <a:srgbClr val="C00000"/>
                </a:solidFill>
                <a:latin typeface="Consolas" panose="020B0609020204030204" pitchFamily="49" charset="0"/>
              </a:rPr>
              <a:t>default</a:t>
            </a:r>
            <a:r>
              <a:rPr lang="en-US" sz="2400" b="1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The member is accessible from anywhere inside the package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public</a:t>
            </a:r>
            <a:r>
              <a:rPr lang="en-US" sz="2400" dirty="0"/>
              <a:t>	The member is accessible from anywhere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7A4289-3752-4A30-8272-6DE9EF848326}"/>
              </a:ext>
            </a:extLst>
          </p:cNvPr>
          <p:cNvSpPr/>
          <p:nvPr/>
        </p:nvSpPr>
        <p:spPr>
          <a:xfrm flipV="1">
            <a:off x="1134993" y="3419064"/>
            <a:ext cx="10656551" cy="51623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C47D43-D4B4-436E-91FB-9EBE10D65B01}"/>
              </a:ext>
            </a:extLst>
          </p:cNvPr>
          <p:cNvGrpSpPr/>
          <p:nvPr/>
        </p:nvGrpSpPr>
        <p:grpSpPr>
          <a:xfrm>
            <a:off x="8311026" y="1299806"/>
            <a:ext cx="3114010" cy="1923848"/>
            <a:chOff x="5508516" y="3230152"/>
            <a:chExt cx="2880931" cy="192384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843E8B8E-8513-46A3-BBB7-29A75D5CEE02}"/>
                </a:ext>
              </a:extLst>
            </p:cNvPr>
            <p:cNvCxnSpPr>
              <a:cxnSpLocks/>
              <a:stCxn id="7" idx="2"/>
            </p:cNvCxnSpPr>
            <p:nvPr/>
          </p:nvCxnSpPr>
          <p:spPr>
            <a:xfrm flipH="1">
              <a:off x="6695751" y="4245815"/>
              <a:ext cx="253231" cy="90818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06F7910-F050-4930-A838-B9CC1D3E888A}"/>
                </a:ext>
              </a:extLst>
            </p:cNvPr>
            <p:cNvSpPr txBox="1"/>
            <p:nvPr/>
          </p:nvSpPr>
          <p:spPr>
            <a:xfrm>
              <a:off x="5508516" y="3230152"/>
              <a:ext cx="288093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Fields marked 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private</a:t>
              </a:r>
              <a:r>
                <a:rPr lang="en-US" sz="2000" dirty="0">
                  <a:solidFill>
                    <a:srgbClr val="C00000"/>
                  </a:solidFill>
                </a:rPr>
                <a:t> are completely encapsulated within their class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13" name="Title 4">
            <a:extLst>
              <a:ext uri="{FF2B5EF4-FFF2-40B4-BE49-F238E27FC236}">
                <a16:creationId xmlns:a16="http://schemas.microsoft.com/office/drawing/2014/main" id="{271DCF5C-CBCB-4343-B2AC-846E465D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7" y="365125"/>
            <a:ext cx="10750893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Enforce encapsulation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with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access modifiers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E77FB9F-21FC-4C07-A23E-80FA8AC34B70}"/>
              </a:ext>
            </a:extLst>
          </p:cNvPr>
          <p:cNvGrpSpPr/>
          <p:nvPr/>
        </p:nvGrpSpPr>
        <p:grpSpPr>
          <a:xfrm>
            <a:off x="279212" y="3267945"/>
            <a:ext cx="514642" cy="2904701"/>
            <a:chOff x="7353575" y="2105088"/>
            <a:chExt cx="476120" cy="2637065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370E581-C24A-4E0E-88F9-1734801ED7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29695" y="2251210"/>
              <a:ext cx="0" cy="2344822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7C5A351-6456-48D0-9E86-0A3F8CF1075F}"/>
                </a:ext>
              </a:extLst>
            </p:cNvPr>
            <p:cNvSpPr txBox="1"/>
            <p:nvPr/>
          </p:nvSpPr>
          <p:spPr>
            <a:xfrm rot="16200000">
              <a:off x="6220123" y="3238540"/>
              <a:ext cx="2637065" cy="3701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More access protection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402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F73D5B0-F244-4C8A-8FCA-AB25C439EA0F}"/>
              </a:ext>
            </a:extLst>
          </p:cNvPr>
          <p:cNvSpPr/>
          <p:nvPr/>
        </p:nvSpPr>
        <p:spPr>
          <a:xfrm>
            <a:off x="838201" y="1248048"/>
            <a:ext cx="7169110" cy="5374067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Square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Square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side)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FFCE9B-71EF-4D9C-A912-0D35E32E8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63" y="339403"/>
            <a:ext cx="10757598" cy="960357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basic Square class, featuring encapsulation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FAC3411-CFC7-4B69-B340-B2D5290EA922}"/>
              </a:ext>
            </a:extLst>
          </p:cNvPr>
          <p:cNvGrpSpPr/>
          <p:nvPr/>
        </p:nvGrpSpPr>
        <p:grpSpPr>
          <a:xfrm>
            <a:off x="3985846" y="1325482"/>
            <a:ext cx="7971246" cy="707886"/>
            <a:chOff x="1688814" y="3037953"/>
            <a:chExt cx="7374612" cy="70788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57F040-E843-4D11-8DA3-C9702C2B6E34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1688814" y="3391896"/>
              <a:ext cx="4037887" cy="13179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FF0B02A-9CA4-42E5-812C-8D057F1686DB}"/>
                </a:ext>
              </a:extLst>
            </p:cNvPr>
            <p:cNvSpPr txBox="1"/>
            <p:nvPr/>
          </p:nvSpPr>
          <p:spPr>
            <a:xfrm>
              <a:off x="5726701" y="3037953"/>
              <a:ext cx="333672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FF0000"/>
                  </a:solidFill>
                </a:rPr>
                <a:t>Private, encapsulated fields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FF0000"/>
                  </a:solidFill>
                </a:rPr>
                <a:t>No redundant fields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66811B1-B113-4FA0-8128-183A62CB7F9A}"/>
              </a:ext>
            </a:extLst>
          </p:cNvPr>
          <p:cNvGrpSpPr/>
          <p:nvPr/>
        </p:nvGrpSpPr>
        <p:grpSpPr>
          <a:xfrm>
            <a:off x="6142891" y="2285198"/>
            <a:ext cx="5814201" cy="707886"/>
            <a:chOff x="3684408" y="3037953"/>
            <a:chExt cx="5379018" cy="707886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6076DC3-9B7B-4F6C-AF5E-0341F89BD6F3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3684408" y="3391896"/>
              <a:ext cx="2042293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7213B56-3E2E-426C-852A-1C7A44B27A84}"/>
                </a:ext>
              </a:extLst>
            </p:cNvPr>
            <p:cNvSpPr txBox="1"/>
            <p:nvPr/>
          </p:nvSpPr>
          <p:spPr>
            <a:xfrm>
              <a:off x="5726701" y="3037953"/>
              <a:ext cx="333672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FF0000"/>
                  </a:solidFill>
                </a:rPr>
                <a:t>Public constructor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FF0000"/>
                  </a:solidFill>
                </a:rPr>
                <a:t>Initializes the fields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4D80287-FA77-42F6-8C12-B31D44BECCEA}"/>
              </a:ext>
            </a:extLst>
          </p:cNvPr>
          <p:cNvGrpSpPr/>
          <p:nvPr/>
        </p:nvGrpSpPr>
        <p:grpSpPr>
          <a:xfrm>
            <a:off x="4132385" y="3244581"/>
            <a:ext cx="7824708" cy="1480041"/>
            <a:chOff x="4132385" y="2974947"/>
            <a:chExt cx="7824708" cy="148004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8FFDA2-DD53-430B-9002-2DF28DC28F30}"/>
                </a:ext>
              </a:extLst>
            </p:cNvPr>
            <p:cNvGrpSpPr/>
            <p:nvPr/>
          </p:nvGrpSpPr>
          <p:grpSpPr>
            <a:xfrm>
              <a:off x="4132385" y="2974947"/>
              <a:ext cx="7824708" cy="1015663"/>
              <a:chOff x="1824384" y="3037953"/>
              <a:chExt cx="7239042" cy="1015663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2F302BFA-6875-4C92-9B91-37C70175BBE8}"/>
                  </a:ext>
                </a:extLst>
              </p:cNvPr>
              <p:cNvCxnSpPr>
                <a:cxnSpLocks/>
                <a:stCxn id="13" idx="1"/>
              </p:cNvCxnSpPr>
              <p:nvPr/>
            </p:nvCxnSpPr>
            <p:spPr>
              <a:xfrm flipH="1">
                <a:off x="1824384" y="3545785"/>
                <a:ext cx="3902317" cy="6344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12A184-73E6-4B1C-BD66-09AF1746C8E4}"/>
                  </a:ext>
                </a:extLst>
              </p:cNvPr>
              <p:cNvSpPr txBox="1"/>
              <p:nvPr/>
            </p:nvSpPr>
            <p:spPr>
              <a:xfrm>
                <a:off x="5726701" y="3037953"/>
                <a:ext cx="3336725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FF0000"/>
                    </a:solidFill>
                  </a:rPr>
                  <a:t>Public getter methods are defined for the encapsulated fields</a:t>
                </a:r>
              </a:p>
            </p:txBody>
          </p: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DB6CD4C-F325-49B5-9839-A105468C8E1E}"/>
                </a:ext>
              </a:extLst>
            </p:cNvPr>
            <p:cNvCxnSpPr>
              <a:cxnSpLocks/>
              <a:stCxn id="13" idx="1"/>
            </p:cNvCxnSpPr>
            <p:nvPr/>
          </p:nvCxnSpPr>
          <p:spPr>
            <a:xfrm flipH="1">
              <a:off x="4396154" y="3482779"/>
              <a:ext cx="3954260" cy="972209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02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2D9D0E6-08FB-47B3-AA0E-0C6FD5C9DB11}"/>
              </a:ext>
            </a:extLst>
          </p:cNvPr>
          <p:cNvSpPr/>
          <p:nvPr/>
        </p:nvSpPr>
        <p:spPr>
          <a:xfrm>
            <a:off x="838200" y="4238480"/>
            <a:ext cx="10626972" cy="2517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Setter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DF6B14-74D6-4F20-AEF3-E00A2B69E259}"/>
              </a:ext>
            </a:extLst>
          </p:cNvPr>
          <p:cNvSpPr/>
          <p:nvPr/>
        </p:nvSpPr>
        <p:spPr>
          <a:xfrm>
            <a:off x="838200" y="1579712"/>
            <a:ext cx="10626972" cy="2517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Getter method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93456-DE7B-4827-B92B-9DF2A383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73" y="365126"/>
            <a:ext cx="10881527" cy="84101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Basic getter and setter 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29EF6-6507-4534-85D4-006914CBB50C}"/>
              </a:ext>
            </a:extLst>
          </p:cNvPr>
          <p:cNvSpPr txBox="1"/>
          <p:nvPr/>
        </p:nvSpPr>
        <p:spPr>
          <a:xfrm>
            <a:off x="4129360" y="2828167"/>
            <a:ext cx="45894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public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b="1" dirty="0">
                <a:latin typeface="Consolas" panose="020B0609020204030204" pitchFamily="49" charset="0"/>
              </a:rPr>
              <a:t>double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getSide</a:t>
            </a:r>
            <a:r>
              <a:rPr lang="en-US" sz="2400" dirty="0">
                <a:latin typeface="Consolas" panose="020B0609020204030204" pitchFamily="49" charset="0"/>
              </a:rPr>
              <a:t>() {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  return </a:t>
            </a:r>
            <a:r>
              <a:rPr lang="en-US" sz="2400" dirty="0">
                <a:latin typeface="Consolas" panose="020B0609020204030204" pitchFamily="49" charset="0"/>
              </a:rPr>
              <a:t>side;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F1518A-CEC0-40B5-A356-9C4A50187370}"/>
              </a:ext>
            </a:extLst>
          </p:cNvPr>
          <p:cNvSpPr txBox="1"/>
          <p:nvPr/>
        </p:nvSpPr>
        <p:spPr>
          <a:xfrm>
            <a:off x="4129360" y="5278288"/>
            <a:ext cx="72244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public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b="1" dirty="0">
                <a:latin typeface="Consolas" panose="020B0609020204030204" pitchFamily="49" charset="0"/>
              </a:rPr>
              <a:t>void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setSide</a:t>
            </a:r>
            <a:r>
              <a:rPr lang="en-US" sz="2400" dirty="0">
                <a:latin typeface="Consolas" panose="020B0609020204030204" pitchFamily="49" charset="0"/>
              </a:rPr>
              <a:t>(</a:t>
            </a:r>
            <a:r>
              <a:rPr lang="en-US" sz="2400" b="1" dirty="0">
                <a:latin typeface="Consolas" panose="020B0609020204030204" pitchFamily="49" charset="0"/>
              </a:rPr>
              <a:t>double</a:t>
            </a:r>
            <a:r>
              <a:rPr lang="en-US" sz="2400" dirty="0">
                <a:latin typeface="Consolas" panose="020B0609020204030204" pitchFamily="49" charset="0"/>
              </a:rPr>
              <a:t> side) 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b="1" dirty="0" err="1">
                <a:latin typeface="Consolas" panose="020B0609020204030204" pitchFamily="49" charset="0"/>
              </a:rPr>
              <a:t>this</a:t>
            </a:r>
            <a:r>
              <a:rPr lang="en-US" sz="2400" dirty="0" err="1">
                <a:latin typeface="Consolas" panose="020B0609020204030204" pitchFamily="49" charset="0"/>
              </a:rPr>
              <a:t>.side</a:t>
            </a:r>
            <a:r>
              <a:rPr lang="en-US" sz="2400" dirty="0">
                <a:latin typeface="Consolas" panose="020B0609020204030204" pitchFamily="49" charset="0"/>
              </a:rPr>
              <a:t> = side;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}</a:t>
            </a:r>
            <a:endParaRPr lang="en-US" sz="2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560A4FC-0020-4113-AFED-9E91D3C47C7F}"/>
              </a:ext>
            </a:extLst>
          </p:cNvPr>
          <p:cNvGrpSpPr/>
          <p:nvPr/>
        </p:nvGrpSpPr>
        <p:grpSpPr>
          <a:xfrm>
            <a:off x="5704401" y="1627928"/>
            <a:ext cx="3114010" cy="1150444"/>
            <a:chOff x="5508516" y="3230152"/>
            <a:chExt cx="2880931" cy="1150444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019225D-3687-4F67-A19B-EEB9D5F77677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6689648" y="3938038"/>
              <a:ext cx="259334" cy="442558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A591039-A0BE-433D-B452-8269C87C78BE}"/>
                </a:ext>
              </a:extLst>
            </p:cNvPr>
            <p:cNvSpPr txBox="1"/>
            <p:nvPr/>
          </p:nvSpPr>
          <p:spPr>
            <a:xfrm>
              <a:off x="5508516" y="3230152"/>
              <a:ext cx="288093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Method name is camel case, starting with “get”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16F9F63-CAF2-4027-A43F-CAF2112C5F79}"/>
              </a:ext>
            </a:extLst>
          </p:cNvPr>
          <p:cNvGrpSpPr/>
          <p:nvPr/>
        </p:nvGrpSpPr>
        <p:grpSpPr>
          <a:xfrm>
            <a:off x="3532780" y="4446665"/>
            <a:ext cx="3117795" cy="825056"/>
            <a:chOff x="5801852" y="3230152"/>
            <a:chExt cx="2884433" cy="825056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6D4DD15-6AD2-4D81-BC88-52FB3A281B63}"/>
                </a:ext>
              </a:extLst>
            </p:cNvPr>
            <p:cNvCxnSpPr>
              <a:cxnSpLocks/>
              <a:stCxn id="16" idx="3"/>
            </p:cNvCxnSpPr>
            <p:nvPr/>
          </p:nvCxnSpPr>
          <p:spPr>
            <a:xfrm>
              <a:off x="8389446" y="3584095"/>
              <a:ext cx="296839" cy="47111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1B0263-CAF8-4763-BA44-DCABDD2105C8}"/>
                </a:ext>
              </a:extLst>
            </p:cNvPr>
            <p:cNvSpPr txBox="1"/>
            <p:nvPr/>
          </p:nvSpPr>
          <p:spPr>
            <a:xfrm>
              <a:off x="5801852" y="3230152"/>
              <a:ext cx="258759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C00000"/>
                  </a:solidFill>
                </a:rPr>
                <a:t>Method name is camel case, starting with “set”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7AD845A-87EC-4375-9A0C-4D9EE6819F32}"/>
              </a:ext>
            </a:extLst>
          </p:cNvPr>
          <p:cNvGrpSpPr/>
          <p:nvPr/>
        </p:nvGrpSpPr>
        <p:grpSpPr>
          <a:xfrm>
            <a:off x="8588683" y="4333812"/>
            <a:ext cx="2808803" cy="944476"/>
            <a:chOff x="5790878" y="3230152"/>
            <a:chExt cx="2598569" cy="944476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3B07D4F-E611-4D6B-8DCE-D4A31C56CC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0878" y="3773141"/>
              <a:ext cx="555590" cy="40148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4BC9CE9-C3C4-48F9-BA6E-71F17831D20D}"/>
                </a:ext>
              </a:extLst>
            </p:cNvPr>
            <p:cNvSpPr txBox="1"/>
            <p:nvPr/>
          </p:nvSpPr>
          <p:spPr>
            <a:xfrm>
              <a:off x="6087716" y="3230152"/>
              <a:ext cx="230173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Takes the new value as an argument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64CA2E8-C39C-41DA-975F-B97E18CE36CD}"/>
              </a:ext>
            </a:extLst>
          </p:cNvPr>
          <p:cNvGrpSpPr/>
          <p:nvPr/>
        </p:nvGrpSpPr>
        <p:grpSpPr>
          <a:xfrm>
            <a:off x="1062103" y="5770731"/>
            <a:ext cx="3222280" cy="707886"/>
            <a:chOff x="6087716" y="3230152"/>
            <a:chExt cx="2981097" cy="707886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57EC3EB-96FF-4AA4-BC20-FA33DD1543B7}"/>
                </a:ext>
              </a:extLst>
            </p:cNvPr>
            <p:cNvCxnSpPr>
              <a:cxnSpLocks/>
              <a:stCxn id="33" idx="3"/>
            </p:cNvCxnSpPr>
            <p:nvPr/>
          </p:nvCxnSpPr>
          <p:spPr>
            <a:xfrm flipV="1">
              <a:off x="8093114" y="3397083"/>
              <a:ext cx="975699" cy="18701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D6C6B7-D6E4-4F5F-AAD5-89BE2D80EAA2}"/>
                </a:ext>
              </a:extLst>
            </p:cNvPr>
            <p:cNvSpPr txBox="1"/>
            <p:nvPr/>
          </p:nvSpPr>
          <p:spPr>
            <a:xfrm>
              <a:off x="6087716" y="3230152"/>
              <a:ext cx="200539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C00000"/>
                  </a:solidFill>
                </a:rPr>
                <a:t>Sets the new field value in the body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9DB1188-01A4-41D9-8867-E8DE097DDAE2}"/>
              </a:ext>
            </a:extLst>
          </p:cNvPr>
          <p:cNvGrpSpPr/>
          <p:nvPr/>
        </p:nvGrpSpPr>
        <p:grpSpPr>
          <a:xfrm>
            <a:off x="998255" y="2967543"/>
            <a:ext cx="3286128" cy="707886"/>
            <a:chOff x="6087716" y="3230152"/>
            <a:chExt cx="3040166" cy="707886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270D1775-9BC2-419F-A4E4-894B19C8DC43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>
              <a:off x="8316994" y="3584095"/>
              <a:ext cx="810888" cy="10684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A95F7D6-A051-4B51-90BF-6CCA6C728DE4}"/>
                </a:ext>
              </a:extLst>
            </p:cNvPr>
            <p:cNvSpPr txBox="1"/>
            <p:nvPr/>
          </p:nvSpPr>
          <p:spPr>
            <a:xfrm>
              <a:off x="6087716" y="3230152"/>
              <a:ext cx="222927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C00000"/>
                  </a:solidFill>
                </a:rPr>
                <a:t>Returns the current value of the field</a:t>
              </a:r>
              <a:endParaRPr lang="en-US" sz="20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576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 animBg="1"/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3456-DE7B-4827-B92B-9DF2A383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18" y="365125"/>
            <a:ext cx="10851382" cy="95120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Getter trick: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derived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5C69D-B1E0-43F5-AE10-C35754E5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177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derived field</a:t>
            </a:r>
            <a:r>
              <a:rPr lang="en-US" dirty="0"/>
              <a:t> is an imaginary “field” that is actually just a combination or transformation of other fields</a:t>
            </a:r>
          </a:p>
          <a:p>
            <a:pPr lvl="1"/>
            <a:r>
              <a:rPr lang="en-US" dirty="0"/>
              <a:t>Derived fields don’t need to be stored, because they can be calculated on-demand inside a getter method</a:t>
            </a:r>
          </a:p>
          <a:p>
            <a:pPr marL="0" indent="0">
              <a:buNone/>
            </a:pPr>
            <a:r>
              <a:rPr lang="en-US" dirty="0"/>
              <a:t>Example: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6308F-3214-4849-ADDD-59EFD0271D3B}"/>
              </a:ext>
            </a:extLst>
          </p:cNvPr>
          <p:cNvSpPr txBox="1"/>
          <p:nvPr/>
        </p:nvSpPr>
        <p:spPr>
          <a:xfrm>
            <a:off x="1308028" y="4314427"/>
            <a:ext cx="3709449" cy="1089912"/>
          </a:xfrm>
          <a:prstGeom prst="roundRect">
            <a:avLst>
              <a:gd name="adj" fmla="val 1517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 public double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getArea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b="1" dirty="0">
                <a:latin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</a:rPr>
              <a:t> side * side;</a:t>
            </a:r>
          </a:p>
          <a:p>
            <a:r>
              <a:rPr lang="en-US" dirty="0">
                <a:latin typeface="Consolas" panose="020B0609020204030204" pitchFamily="49" charset="0"/>
              </a:rPr>
              <a:t>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DC576C-9946-462F-801A-CD93AFE4173D}"/>
              </a:ext>
            </a:extLst>
          </p:cNvPr>
          <p:cNvSpPr txBox="1"/>
          <p:nvPr/>
        </p:nvSpPr>
        <p:spPr>
          <a:xfrm rot="295003">
            <a:off x="5717617" y="3793835"/>
            <a:ext cx="4308284" cy="1325422"/>
          </a:xfrm>
          <a:prstGeom prst="roundRect">
            <a:avLst>
              <a:gd name="adj" fmla="val 12422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From the outside, it doesn’t matter whether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area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is derived or not; either way,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getArea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returns the value</a:t>
            </a:r>
          </a:p>
        </p:txBody>
      </p:sp>
    </p:spTree>
    <p:extLst>
      <p:ext uri="{BB962C8B-B14F-4D97-AF65-F5344CB8AC3E}">
        <p14:creationId xmlns:p14="http://schemas.microsoft.com/office/powerpoint/2010/main" val="228902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563" y="365125"/>
            <a:ext cx="10821237" cy="78038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7537"/>
            <a:ext cx="10515600" cy="4829426"/>
          </a:xfrm>
        </p:spPr>
        <p:txBody>
          <a:bodyPr>
            <a:normAutofit/>
          </a:bodyPr>
          <a:lstStyle/>
          <a:p>
            <a:r>
              <a:rPr lang="en-US" sz="3200" dirty="0">
                <a:cs typeface="Courier"/>
              </a:rPr>
              <a:t>Fundamental units of </a:t>
            </a:r>
            <a:r>
              <a:rPr lang="en-US" sz="3200" i="1" u="sng" dirty="0">
                <a:cs typeface="Courier"/>
              </a:rPr>
              <a:t>abstraction</a:t>
            </a:r>
            <a:r>
              <a:rPr lang="en-US" sz="3200" dirty="0">
                <a:cs typeface="Courier"/>
              </a:rPr>
              <a:t> </a:t>
            </a:r>
          </a:p>
          <a:p>
            <a:r>
              <a:rPr lang="en-US" sz="3200" dirty="0"/>
              <a:t>Physical Analogy</a:t>
            </a:r>
          </a:p>
          <a:p>
            <a:pPr lvl="1"/>
            <a:r>
              <a:rPr lang="en-US" sz="2800" dirty="0"/>
              <a:t>Classes are like factories</a:t>
            </a:r>
          </a:p>
          <a:p>
            <a:pPr lvl="2"/>
            <a:r>
              <a:rPr lang="en-US" sz="2400" dirty="0"/>
              <a:t>Contain a blueprint for an object</a:t>
            </a:r>
          </a:p>
          <a:p>
            <a:pPr lvl="3"/>
            <a:r>
              <a:rPr lang="en-US" sz="2000" dirty="0"/>
              <a:t>Defines the inner state (i.e., instance </a:t>
            </a:r>
            <a:r>
              <a:rPr lang="en-US" sz="2000" u="sng" dirty="0"/>
              <a:t>fields</a:t>
            </a:r>
            <a:r>
              <a:rPr lang="en-US" sz="2000" dirty="0"/>
              <a:t>)</a:t>
            </a:r>
          </a:p>
          <a:p>
            <a:pPr lvl="3"/>
            <a:r>
              <a:rPr lang="en-US" sz="2000" dirty="0"/>
              <a:t>Defines what it can do, its “behavior” (i.e., instance </a:t>
            </a:r>
            <a:r>
              <a:rPr lang="en-US" sz="2000" u="sng" dirty="0"/>
              <a:t>methods</a:t>
            </a:r>
            <a:r>
              <a:rPr lang="en-US" sz="2000" dirty="0"/>
              <a:t>)</a:t>
            </a:r>
          </a:p>
          <a:p>
            <a:pPr lvl="2"/>
            <a:r>
              <a:rPr lang="en-US" sz="2400" dirty="0"/>
              <a:t>Factory itself may have some capabilities</a:t>
            </a:r>
          </a:p>
          <a:p>
            <a:pPr lvl="3"/>
            <a:r>
              <a:rPr lang="en-US" sz="2000" dirty="0"/>
              <a:t>Class (aka static) members</a:t>
            </a:r>
          </a:p>
          <a:p>
            <a:pPr lvl="1"/>
            <a:r>
              <a:rPr lang="en-US" sz="2800" dirty="0"/>
              <a:t>Objects are what the factory builds</a:t>
            </a:r>
          </a:p>
          <a:p>
            <a:pPr lvl="2"/>
            <a:r>
              <a:rPr lang="en-US" sz="2400" dirty="0"/>
              <a:t>Each object is an </a:t>
            </a:r>
            <a:r>
              <a:rPr lang="en-US" sz="2400" u="sng" dirty="0"/>
              <a:t>instance</a:t>
            </a:r>
            <a:r>
              <a:rPr lang="en-US" sz="2400" dirty="0"/>
              <a:t> of a class</a:t>
            </a:r>
          </a:p>
          <a:p>
            <a:pPr lvl="2"/>
            <a:r>
              <a:rPr lang="en-US" sz="2400" dirty="0">
                <a:cs typeface="Courier"/>
              </a:rPr>
              <a:t>Name of the class is the “type” of the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0B162-60C7-3041-AC2A-C66726B4A987}"/>
              </a:ext>
            </a:extLst>
          </p:cNvPr>
          <p:cNvSpPr txBox="1"/>
          <p:nvPr/>
        </p:nvSpPr>
        <p:spPr>
          <a:xfrm rot="218097">
            <a:off x="8405042" y="2413409"/>
            <a:ext cx="2747571" cy="1067114"/>
          </a:xfrm>
          <a:prstGeom prst="roundRect">
            <a:avLst>
              <a:gd name="adj" fmla="val 16808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Methods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fields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members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; constructors are not members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90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3B79CC8-2209-432F-832A-6F338CD2A62F}"/>
              </a:ext>
            </a:extLst>
          </p:cNvPr>
          <p:cNvSpPr/>
          <p:nvPr/>
        </p:nvSpPr>
        <p:spPr>
          <a:xfrm>
            <a:off x="838201" y="1248048"/>
            <a:ext cx="7169110" cy="5374067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Square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Square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double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side)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...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getArea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*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getTopRight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Point(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+ </a:t>
            </a:r>
            <a:r>
              <a:rPr lang="en-US" altLang="en-US" sz="1600" dirty="0">
                <a:solidFill>
                  <a:srgbClr val="9876AA"/>
                </a:solidFill>
                <a:latin typeface="Consolas" panose="020B0609020204030204" pitchFamily="49" charset="0"/>
              </a:rPr>
              <a:t>side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topLeft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FFCE9B-71EF-4D9C-A912-0D35E32E8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365125"/>
            <a:ext cx="10801141" cy="797959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Adding derived fields to the Square class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DBD195-3324-4D78-A39A-9056934FECA0}"/>
              </a:ext>
            </a:extLst>
          </p:cNvPr>
          <p:cNvSpPr txBox="1"/>
          <p:nvPr/>
        </p:nvSpPr>
        <p:spPr>
          <a:xfrm rot="295003">
            <a:off x="8228545" y="1547859"/>
            <a:ext cx="3579981" cy="2832450"/>
          </a:xfrm>
          <a:prstGeom prst="roundRect">
            <a:avLst>
              <a:gd name="adj" fmla="val 6318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Can you fill in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getTopRight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algn="ctr"/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Hint: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Assume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class defines getter methods</a:t>
            </a:r>
          </a:p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x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y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 and has a constructor that takes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x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y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as parameters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C0B7225-A560-4CC0-86F5-92B6CB92B029}"/>
              </a:ext>
            </a:extLst>
          </p:cNvPr>
          <p:cNvGrpSpPr/>
          <p:nvPr/>
        </p:nvGrpSpPr>
        <p:grpSpPr>
          <a:xfrm>
            <a:off x="5847748" y="5556738"/>
            <a:ext cx="1590546" cy="995065"/>
            <a:chOff x="5847748" y="5556738"/>
            <a:chExt cx="1590546" cy="995065"/>
          </a:xfrm>
        </p:grpSpPr>
        <p:sp>
          <p:nvSpPr>
            <p:cNvPr id="14" name="Left Brace 13">
              <a:extLst>
                <a:ext uri="{FF2B5EF4-FFF2-40B4-BE49-F238E27FC236}">
                  <a16:creationId xmlns:a16="http://schemas.microsoft.com/office/drawing/2014/main" id="{9F2C61AC-5BDB-4B97-AED3-DB19C127C9C0}"/>
                </a:ext>
              </a:extLst>
            </p:cNvPr>
            <p:cNvSpPr/>
            <p:nvPr/>
          </p:nvSpPr>
          <p:spPr>
            <a:xfrm rot="16200000">
              <a:off x="6511136" y="4893350"/>
              <a:ext cx="263770" cy="1590546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09DA322-FD9C-4955-93F6-986FDEE5F8DE}"/>
                </a:ext>
              </a:extLst>
            </p:cNvPr>
            <p:cNvSpPr txBox="1"/>
            <p:nvPr/>
          </p:nvSpPr>
          <p:spPr>
            <a:xfrm>
              <a:off x="5847748" y="5905472"/>
              <a:ext cx="159054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Same </a:t>
              </a:r>
              <a:r>
                <a:rPr 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y</a:t>
              </a:r>
              <a:r>
                <a:rPr lang="en-US" sz="1800" dirty="0">
                  <a:solidFill>
                    <a:srgbClr val="FF0000"/>
                  </a:solidFill>
                </a:rPr>
                <a:t> value as </a:t>
              </a:r>
              <a:r>
                <a:rPr lang="en-US" sz="18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topLeft</a:t>
              </a:r>
              <a:endParaRPr lang="en-US" b="1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D36E5C0-31F4-41FA-B391-DAB492F73634}"/>
              </a:ext>
            </a:extLst>
          </p:cNvPr>
          <p:cNvGrpSpPr/>
          <p:nvPr/>
        </p:nvGrpSpPr>
        <p:grpSpPr>
          <a:xfrm>
            <a:off x="3261946" y="5556738"/>
            <a:ext cx="2347546" cy="987741"/>
            <a:chOff x="3261946" y="5556738"/>
            <a:chExt cx="2347546" cy="987741"/>
          </a:xfrm>
        </p:grpSpPr>
        <p:sp>
          <p:nvSpPr>
            <p:cNvPr id="3" name="Left Brace 2">
              <a:extLst>
                <a:ext uri="{FF2B5EF4-FFF2-40B4-BE49-F238E27FC236}">
                  <a16:creationId xmlns:a16="http://schemas.microsoft.com/office/drawing/2014/main" id="{EA894475-ECD7-4FCA-905C-8BB0BC683359}"/>
                </a:ext>
              </a:extLst>
            </p:cNvPr>
            <p:cNvSpPr/>
            <p:nvPr/>
          </p:nvSpPr>
          <p:spPr>
            <a:xfrm rot="16200000">
              <a:off x="4303834" y="4514850"/>
              <a:ext cx="263770" cy="2347546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94C620B-D702-4670-94E0-68E00F47BF76}"/>
                </a:ext>
              </a:extLst>
            </p:cNvPr>
            <p:cNvSpPr txBox="1"/>
            <p:nvPr/>
          </p:nvSpPr>
          <p:spPr>
            <a:xfrm>
              <a:off x="3261946" y="5898148"/>
              <a:ext cx="234754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Deduce </a:t>
              </a:r>
              <a:r>
                <a:rPr lang="en-US" sz="18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x</a:t>
              </a:r>
              <a:r>
                <a:rPr lang="en-US" sz="1800" dirty="0">
                  <a:solidFill>
                    <a:srgbClr val="FF0000"/>
                  </a:solidFill>
                </a:rPr>
                <a:t> value from the value of </a:t>
              </a:r>
              <a:r>
                <a:rPr lang="en-US" sz="18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topLeft</a:t>
              </a:r>
              <a:endParaRPr lang="en-US" b="1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63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3456-DE7B-4827-B92B-9DF2A383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2" y="365125"/>
            <a:ext cx="10763248" cy="84067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Setter trick: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5C69D-B1E0-43F5-AE10-C35754E5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7012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Pro tip: </a:t>
            </a:r>
            <a:r>
              <a:rPr lang="en-US" dirty="0"/>
              <a:t>When writing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setter method</a:t>
            </a:r>
            <a:r>
              <a:rPr lang="en-US" dirty="0"/>
              <a:t>, add code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validate</a:t>
            </a:r>
            <a:r>
              <a:rPr lang="en-US" dirty="0"/>
              <a:t> the incoming value </a:t>
            </a:r>
            <a:r>
              <a:rPr lang="en-US" i="1" dirty="0"/>
              <a:t>before updating the field</a:t>
            </a:r>
          </a:p>
          <a:p>
            <a:pPr marL="0" indent="0">
              <a:buNone/>
            </a:pPr>
            <a:r>
              <a:rPr lang="en-US" dirty="0"/>
              <a:t>If an improper value is detected,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throw an error </a:t>
            </a:r>
            <a:r>
              <a:rPr lang="en-US" dirty="0"/>
              <a:t>to end the program!</a:t>
            </a:r>
          </a:p>
          <a:p>
            <a:pPr lvl="1"/>
            <a:r>
              <a:rPr lang="en-US" dirty="0"/>
              <a:t>We’ll learn more about this in a few weeks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454EB-4EA0-4EE5-8A1F-C377B8A5A22E}"/>
              </a:ext>
            </a:extLst>
          </p:cNvPr>
          <p:cNvSpPr txBox="1"/>
          <p:nvPr/>
        </p:nvSpPr>
        <p:spPr>
          <a:xfrm>
            <a:off x="666750" y="4856138"/>
            <a:ext cx="7328388" cy="1826015"/>
          </a:xfrm>
          <a:prstGeom prst="roundRect">
            <a:avLst>
              <a:gd name="adj" fmla="val 401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r>
              <a:rPr lang="en-US" sz="16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latin typeface="Consolas" panose="020B0609020204030204" pitchFamily="49" charset="0"/>
              </a:rPr>
              <a:t>public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latin typeface="Consolas" panose="020B0609020204030204" pitchFamily="49" charset="0"/>
              </a:rPr>
              <a:t>void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setSide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double</a:t>
            </a:r>
            <a:r>
              <a:rPr lang="en-US" sz="1600" dirty="0">
                <a:latin typeface="Consolas" panose="020B0609020204030204" pitchFamily="49" charset="0"/>
              </a:rPr>
              <a:t> side)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if (side &lt;= 0)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b="1" dirty="0">
                <a:latin typeface="Consolas" panose="020B0609020204030204" pitchFamily="49" charset="0"/>
              </a:rPr>
              <a:t>throw new </a:t>
            </a:r>
            <a:r>
              <a:rPr lang="en-US" sz="1600" dirty="0" err="1"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latin typeface="Consolas" panose="020B0609020204030204" pitchFamily="49" charset="0"/>
              </a:rPr>
              <a:t>("Explanation string");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b="1" dirty="0" err="1">
                <a:latin typeface="Consolas" panose="020B0609020204030204" pitchFamily="49" charset="0"/>
              </a:rPr>
              <a:t>this</a:t>
            </a:r>
            <a:r>
              <a:rPr lang="en-US" sz="1600" dirty="0" err="1">
                <a:latin typeface="Consolas" panose="020B0609020204030204" pitchFamily="49" charset="0"/>
              </a:rPr>
              <a:t>.side</a:t>
            </a:r>
            <a:r>
              <a:rPr lang="en-US" sz="1600" dirty="0">
                <a:latin typeface="Consolas" panose="020B0609020204030204" pitchFamily="49" charset="0"/>
              </a:rPr>
              <a:t> = side;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}</a:t>
            </a:r>
            <a:endParaRPr lang="en-US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2547D32-B560-48FD-B14A-37C7B2AC85A6}"/>
              </a:ext>
            </a:extLst>
          </p:cNvPr>
          <p:cNvGrpSpPr/>
          <p:nvPr/>
        </p:nvGrpSpPr>
        <p:grpSpPr>
          <a:xfrm>
            <a:off x="7080738" y="3916471"/>
            <a:ext cx="3723149" cy="1539727"/>
            <a:chOff x="5648968" y="3228586"/>
            <a:chExt cx="3444478" cy="1539727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72FCD1A-162A-4A29-87B4-A3E38C2468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8968" y="3936472"/>
              <a:ext cx="763613" cy="83184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618340F-87D8-4932-B476-19A00921A91A}"/>
                </a:ext>
              </a:extLst>
            </p:cNvPr>
            <p:cNvSpPr txBox="1"/>
            <p:nvPr/>
          </p:nvSpPr>
          <p:spPr>
            <a:xfrm>
              <a:off x="6179047" y="3228586"/>
              <a:ext cx="291439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Write an explanation of why the value is invalid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21B010-4B12-4C10-8722-AC1579C78B3D}"/>
              </a:ext>
            </a:extLst>
          </p:cNvPr>
          <p:cNvGrpSpPr/>
          <p:nvPr/>
        </p:nvGrpSpPr>
        <p:grpSpPr>
          <a:xfrm>
            <a:off x="590552" y="4095750"/>
            <a:ext cx="3150185" cy="1236587"/>
            <a:chOff x="5508515" y="3039589"/>
            <a:chExt cx="2914399" cy="1236587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8CD7B6F-74AB-4293-B64E-48F6B302308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6965715" y="3747475"/>
              <a:ext cx="0" cy="52870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C45C3CC-0107-449D-8267-667EB3028983}"/>
                </a:ext>
              </a:extLst>
            </p:cNvPr>
            <p:cNvSpPr txBox="1"/>
            <p:nvPr/>
          </p:nvSpPr>
          <p:spPr>
            <a:xfrm>
              <a:off x="5508515" y="3039589"/>
              <a:ext cx="291439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If an invalid value is detected…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4282D7F-6B0A-4F00-90FC-38985560BAA9}"/>
              </a:ext>
            </a:extLst>
          </p:cNvPr>
          <p:cNvGrpSpPr/>
          <p:nvPr/>
        </p:nvGrpSpPr>
        <p:grpSpPr>
          <a:xfrm>
            <a:off x="3607288" y="4230687"/>
            <a:ext cx="3150185" cy="1225511"/>
            <a:chOff x="5909803" y="2999862"/>
            <a:chExt cx="2914399" cy="1225511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11F1350-C90D-4806-B267-F39FF03FC484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7042980" y="3399972"/>
              <a:ext cx="324024" cy="82540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81022DE-1854-4619-9B05-3E413A980A09}"/>
                </a:ext>
              </a:extLst>
            </p:cNvPr>
            <p:cNvSpPr txBox="1"/>
            <p:nvPr/>
          </p:nvSpPr>
          <p:spPr>
            <a:xfrm>
              <a:off x="5909803" y="2999862"/>
              <a:ext cx="291439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…then throw an error!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7F31DC4-2E96-4B7D-A576-26D0105BA0E2}"/>
              </a:ext>
            </a:extLst>
          </p:cNvPr>
          <p:cNvGrpSpPr/>
          <p:nvPr/>
        </p:nvGrpSpPr>
        <p:grpSpPr>
          <a:xfrm>
            <a:off x="3115949" y="5930396"/>
            <a:ext cx="3565755" cy="707886"/>
            <a:chOff x="5522991" y="3228586"/>
            <a:chExt cx="3298865" cy="707886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D6B5526-A2AA-451E-9776-139DF6E58ACC}"/>
                </a:ext>
              </a:extLst>
            </p:cNvPr>
            <p:cNvCxnSpPr>
              <a:cxnSpLocks/>
              <a:stCxn id="21" idx="1"/>
            </p:cNvCxnSpPr>
            <p:nvPr/>
          </p:nvCxnSpPr>
          <p:spPr>
            <a:xfrm flipH="1" flipV="1">
              <a:off x="5522991" y="3471846"/>
              <a:ext cx="656055" cy="11068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E95B28B-5665-43DA-A880-17A375AF8FB3}"/>
                </a:ext>
              </a:extLst>
            </p:cNvPr>
            <p:cNvSpPr txBox="1"/>
            <p:nvPr/>
          </p:nvSpPr>
          <p:spPr>
            <a:xfrm>
              <a:off x="6179046" y="3228586"/>
              <a:ext cx="264281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Update the value last, only if validation passed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98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3456-DE7B-4827-B92B-9DF2A383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466" y="365126"/>
            <a:ext cx="10841334" cy="99140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Immutable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5C69D-B1E0-43F5-AE10-C35754E5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528"/>
            <a:ext cx="10515600" cy="4820435"/>
          </a:xfrm>
        </p:spPr>
        <p:txBody>
          <a:bodyPr anchor="ctr"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b="1" dirty="0">
                <a:solidFill>
                  <a:srgbClr val="C00000"/>
                </a:solidFill>
              </a:rPr>
              <a:t>Immutable</a:t>
            </a:r>
            <a:r>
              <a:rPr lang="en-US" dirty="0"/>
              <a:t>” is a computer science word describing a value that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cannot be changed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value </a:t>
            </a:r>
            <a:r>
              <a:rPr lang="en-US" dirty="0"/>
              <a:t>cannot change after it is initialized, we say it is immutable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an object’s fields are immutable, we say that the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object</a:t>
            </a:r>
            <a:r>
              <a:rPr lang="en-US" dirty="0"/>
              <a:t> is immutable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Immutable objects are easy to reason about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because once one is created,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its internal field values stay the same forever.</a:t>
            </a:r>
          </a:p>
        </p:txBody>
      </p:sp>
    </p:spTree>
    <p:extLst>
      <p:ext uri="{BB962C8B-B14F-4D97-AF65-F5344CB8AC3E}">
        <p14:creationId xmlns:p14="http://schemas.microsoft.com/office/powerpoint/2010/main" val="413895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59" y="365126"/>
            <a:ext cx="10801141" cy="75024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442"/>
            <a:ext cx="10515600" cy="486552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Like classes, should go in their own .java file</a:t>
            </a:r>
          </a:p>
          <a:p>
            <a:pPr lvl="1"/>
            <a:r>
              <a:rPr lang="en-US" dirty="0"/>
              <a:t>Should have same name as file</a:t>
            </a:r>
          </a:p>
          <a:p>
            <a:pPr lvl="1"/>
            <a:r>
              <a:rPr lang="en-US" dirty="0"/>
              <a:t>Only one public interface per file.</a:t>
            </a:r>
          </a:p>
          <a:p>
            <a:pPr lvl="1"/>
            <a:r>
              <a:rPr lang="en-US" dirty="0"/>
              <a:t>Body of interface is a just list of method signatures.</a:t>
            </a:r>
          </a:p>
          <a:p>
            <a:pPr lvl="2"/>
            <a:r>
              <a:rPr lang="en-US" dirty="0"/>
              <a:t>Implementing classes MUST declare these methods as </a:t>
            </a:r>
            <a:r>
              <a:rPr lang="en-US" i="1" dirty="0"/>
              <a:t>public</a:t>
            </a:r>
          </a:p>
          <a:p>
            <a:r>
              <a:rPr lang="en-US" dirty="0"/>
              <a:t>Form: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public interface </a:t>
            </a:r>
            <a:r>
              <a:rPr lang="en-US" sz="2400" dirty="0" err="1">
                <a:latin typeface="Courier"/>
                <a:cs typeface="Courier"/>
              </a:rPr>
              <a:t>InterfaceName</a:t>
            </a:r>
            <a:r>
              <a:rPr lang="en-US" sz="2400" dirty="0">
                <a:latin typeface="Courier"/>
                <a:cs typeface="Courier"/>
              </a:rPr>
              <a:t> {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cs typeface="Courier"/>
              </a:rPr>
              <a:t>type method1(parameters);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cs typeface="Courier"/>
              </a:rPr>
              <a:t>type method2(parameters);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cs typeface="Courier"/>
              </a:rPr>
              <a:t>// etc…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  <a:p>
            <a:r>
              <a:rPr lang="en-US" dirty="0">
                <a:cs typeface="Courier"/>
              </a:rPr>
              <a:t>Classes specify which interfaces they implement with “implements” modifier as in: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ClassName</a:t>
            </a:r>
            <a:r>
              <a:rPr lang="en-US" sz="2400" dirty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InterfaceA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>
                <a:latin typeface="Courier"/>
                <a:cs typeface="Courier"/>
              </a:rPr>
              <a:t>InferfaceB</a:t>
            </a:r>
            <a:r>
              <a:rPr lang="en-US" sz="2400" dirty="0">
                <a:latin typeface="Courier"/>
                <a:cs typeface="Courier"/>
              </a:rPr>
              <a:t> {</a:t>
            </a:r>
          </a:p>
        </p:txBody>
      </p:sp>
    </p:spTree>
    <p:extLst>
      <p:ext uri="{BB962C8B-B14F-4D97-AF65-F5344CB8AC3E}">
        <p14:creationId xmlns:p14="http://schemas.microsoft.com/office/powerpoint/2010/main" val="4189772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804" y="365126"/>
            <a:ext cx="10770996" cy="98135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416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Interface name must be different from class names that implement the interface.</a:t>
            </a:r>
          </a:p>
          <a:p>
            <a:r>
              <a:rPr lang="en-US" dirty="0"/>
              <a:t>Convention A</a:t>
            </a:r>
          </a:p>
          <a:p>
            <a:pPr lvl="1"/>
            <a:r>
              <a:rPr lang="en-US" dirty="0"/>
              <a:t>Start all interface names with “I” for interface.</a:t>
            </a:r>
          </a:p>
          <a:p>
            <a:pPr lvl="2"/>
            <a:r>
              <a:rPr lang="en-US" dirty="0"/>
              <a:t>For example: </a:t>
            </a:r>
            <a:r>
              <a:rPr lang="en-US" dirty="0" err="1"/>
              <a:t>ITriangle</a:t>
            </a:r>
            <a:r>
              <a:rPr lang="en-US" dirty="0"/>
              <a:t>, </a:t>
            </a:r>
            <a:r>
              <a:rPr lang="en-US" dirty="0" err="1"/>
              <a:t>IPoint</a:t>
            </a:r>
            <a:endParaRPr lang="en-US" dirty="0"/>
          </a:p>
          <a:p>
            <a:pPr lvl="1"/>
            <a:r>
              <a:rPr lang="en-US" dirty="0"/>
              <a:t>Class names can be anything that is not in this form.</a:t>
            </a:r>
          </a:p>
          <a:p>
            <a:r>
              <a:rPr lang="en-US" dirty="0"/>
              <a:t>Convention B</a:t>
            </a:r>
          </a:p>
          <a:p>
            <a:pPr lvl="1"/>
            <a:r>
              <a:rPr lang="en-US" dirty="0"/>
              <a:t>Use generic abstraction name for interface.</a:t>
            </a:r>
          </a:p>
          <a:p>
            <a:pPr lvl="1"/>
            <a:r>
              <a:rPr lang="en-US" dirty="0"/>
              <a:t>Make class names descriptive of implementation</a:t>
            </a:r>
          </a:p>
          <a:p>
            <a:pPr lvl="2"/>
            <a:r>
              <a:rPr lang="en-US" dirty="0"/>
              <a:t>If no natural way to do this, simply append “</a:t>
            </a:r>
            <a:r>
              <a:rPr lang="en-US" dirty="0" err="1"/>
              <a:t>Impl</a:t>
            </a:r>
            <a:r>
              <a:rPr lang="en-US" dirty="0"/>
              <a:t>” to generic abstraction name to differentiate.</a:t>
            </a:r>
          </a:p>
          <a:p>
            <a:r>
              <a:rPr lang="en-US" dirty="0"/>
              <a:t>Personally, I generally go with convention B.</a:t>
            </a:r>
          </a:p>
        </p:txBody>
      </p:sp>
    </p:spTree>
    <p:extLst>
      <p:ext uri="{BB962C8B-B14F-4D97-AF65-F5344CB8AC3E}">
        <p14:creationId xmlns:p14="http://schemas.microsoft.com/office/powerpoint/2010/main" val="156976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756" y="365125"/>
            <a:ext cx="10781044" cy="94116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Programming To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686"/>
            <a:ext cx="10515600" cy="471827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u02p2.ex2</a:t>
            </a:r>
          </a:p>
          <a:p>
            <a:r>
              <a:rPr lang="en-US" dirty="0"/>
              <a:t>Separates Point into an interface and an implementing class.</a:t>
            </a:r>
          </a:p>
          <a:p>
            <a:pPr lvl="1"/>
            <a:r>
              <a:rPr lang="en-US" dirty="0"/>
              <a:t>Notice that </a:t>
            </a:r>
            <a:r>
              <a:rPr lang="en-US" dirty="0" err="1"/>
              <a:t>distanceTo</a:t>
            </a:r>
            <a:r>
              <a:rPr lang="en-US" dirty="0"/>
              <a:t>() and equals() are part of behavior I want the abstraction to expose.</a:t>
            </a:r>
          </a:p>
          <a:p>
            <a:pPr lvl="2"/>
            <a:r>
              <a:rPr lang="en-US" dirty="0"/>
              <a:t>Must be marked public</a:t>
            </a:r>
          </a:p>
          <a:p>
            <a:r>
              <a:rPr lang="en-US" dirty="0"/>
              <a:t>Notice that main method uses variables with type Point (the interface name), but that the actual object is created as an instance of a specific class that implements the interface Point.</a:t>
            </a:r>
          </a:p>
          <a:p>
            <a:r>
              <a:rPr lang="en-US" dirty="0"/>
              <a:t>Notice that Triangle only interacts with the methods specified in the Point interface.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78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1" y="365125"/>
            <a:ext cx="10750899" cy="106174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Advantage of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50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Can provide different implementations of the same behavior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u02p2.ex3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i="1" dirty="0"/>
              <a:t>Create a new implementation of Point based on polar coordinates.</a:t>
            </a:r>
          </a:p>
        </p:txBody>
      </p:sp>
    </p:spTree>
    <p:extLst>
      <p:ext uri="{BB962C8B-B14F-4D97-AF65-F5344CB8AC3E}">
        <p14:creationId xmlns:p14="http://schemas.microsoft.com/office/powerpoint/2010/main" val="2060482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998" y="365126"/>
            <a:ext cx="10730802" cy="9813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Exposed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vs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Internal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971"/>
            <a:ext cx="10515600" cy="455499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Exposed behavior should be reflected in the interface(s) that a class implements</a:t>
            </a:r>
          </a:p>
          <a:p>
            <a:pPr lvl="1"/>
            <a:r>
              <a:rPr lang="en-US" sz="2800" i="1" dirty="0"/>
              <a:t>Recall that any method declared in an interface must be defined by an implementing class as a public method.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Internal behavior should be hidden</a:t>
            </a:r>
          </a:p>
          <a:p>
            <a:pPr lvl="1"/>
            <a:r>
              <a:rPr lang="en-US" sz="2800" i="1" dirty="0"/>
              <a:t>Use private modifier on these methods to ensure that access only occurs within the class</a:t>
            </a:r>
          </a:p>
        </p:txBody>
      </p:sp>
    </p:spTree>
    <p:extLst>
      <p:ext uri="{BB962C8B-B14F-4D97-AF65-F5344CB8AC3E}">
        <p14:creationId xmlns:p14="http://schemas.microsoft.com/office/powerpoint/2010/main" val="2676856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49" y="365126"/>
            <a:ext cx="10740851" cy="104164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u02p2.ex4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7286"/>
            <a:ext cx="10003971" cy="4489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Continued application of encapsulation principle to Triangle by…</a:t>
            </a:r>
          </a:p>
          <a:p>
            <a:pPr lvl="1">
              <a:spcBef>
                <a:spcPts val="1800"/>
              </a:spcBef>
            </a:pPr>
            <a:r>
              <a:rPr lang="en-US" sz="2800" i="1" dirty="0" smtClean="0"/>
              <a:t>defining </a:t>
            </a:r>
            <a:r>
              <a:rPr lang="en-US" sz="2800" i="1" dirty="0"/>
              <a:t>Triangle as an interface</a:t>
            </a:r>
          </a:p>
          <a:p>
            <a:pPr lvl="1">
              <a:spcBef>
                <a:spcPts val="1200"/>
              </a:spcBef>
            </a:pPr>
            <a:r>
              <a:rPr lang="en-US" sz="2800" i="1" dirty="0" smtClean="0"/>
              <a:t>rewriting </a:t>
            </a:r>
            <a:r>
              <a:rPr lang="en-US" sz="2800" i="1" dirty="0"/>
              <a:t>what used to be the class Triangle as the class </a:t>
            </a:r>
            <a:r>
              <a:rPr lang="en-US" sz="2800" i="1" dirty="0" err="1"/>
              <a:t>PointTriangle</a:t>
            </a:r>
            <a:r>
              <a:rPr lang="en-US" sz="2800" i="1" dirty="0"/>
              <a:t> that implements the interface</a:t>
            </a:r>
          </a:p>
          <a:p>
            <a:pPr lvl="1">
              <a:spcBef>
                <a:spcPts val="1200"/>
              </a:spcBef>
            </a:pPr>
            <a:r>
              <a:rPr lang="en-US" sz="2800" i="1" dirty="0" smtClean="0"/>
              <a:t>hiding </a:t>
            </a:r>
            <a:r>
              <a:rPr lang="en-US" sz="2800" i="1" dirty="0"/>
              <a:t>internal behaviors as private methods</a:t>
            </a:r>
          </a:p>
        </p:txBody>
      </p:sp>
    </p:spTree>
    <p:extLst>
      <p:ext uri="{BB962C8B-B14F-4D97-AF65-F5344CB8AC3E}">
        <p14:creationId xmlns:p14="http://schemas.microsoft.com/office/powerpoint/2010/main" val="3844124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274" y="365126"/>
            <a:ext cx="10672583" cy="7125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Default Implementations and Static Methods in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2" y="1295401"/>
            <a:ext cx="11081084" cy="51526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C00000"/>
                </a:solidFill>
                <a:latin typeface="Bahnschrift" panose="020B0502040204020203" pitchFamily="34" charset="0"/>
              </a:rPr>
              <a:t>Can define static methods in an interface.</a:t>
            </a:r>
          </a:p>
          <a:p>
            <a:pPr lvl="1"/>
            <a:r>
              <a:rPr lang="en-US" dirty="0"/>
              <a:t>Remember static methods aren’t executed in the context of an object so OK to do in an interface.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C00000"/>
                </a:solidFill>
                <a:latin typeface="Bahnschrift" panose="020B0502040204020203" pitchFamily="34" charset="0"/>
              </a:rPr>
              <a:t>Look at implementations of </a:t>
            </a:r>
            <a:r>
              <a:rPr lang="en-US" sz="3000" dirty="0" err="1">
                <a:solidFill>
                  <a:srgbClr val="C00000"/>
                </a:solidFill>
                <a:latin typeface="Bahnschrift" panose="020B0502040204020203" pitchFamily="34" charset="0"/>
              </a:rPr>
              <a:t>distanceTo</a:t>
            </a:r>
            <a:r>
              <a:rPr lang="en-US" sz="3000" dirty="0">
                <a:solidFill>
                  <a:srgbClr val="C00000"/>
                </a:solidFill>
                <a:latin typeface="Bahnschrift" panose="020B0502040204020203" pitchFamily="34" charset="0"/>
              </a:rPr>
              <a:t> and equals.</a:t>
            </a:r>
            <a:endParaRPr lang="en-US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en-US" dirty="0"/>
              <a:t>Exactly the same in both implementations of Point</a:t>
            </a:r>
          </a:p>
          <a:p>
            <a:pPr lvl="1"/>
            <a:r>
              <a:rPr lang="en-US" dirty="0"/>
              <a:t>Written entirely in terms of other methods within the interface.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C00000"/>
                </a:solidFill>
                <a:latin typeface="Bahnschrift" panose="020B0502040204020203" pitchFamily="34" charset="0"/>
              </a:rPr>
              <a:t>default implementation</a:t>
            </a:r>
          </a:p>
          <a:p>
            <a:pPr lvl="1"/>
            <a:r>
              <a:rPr lang="en-US" dirty="0"/>
              <a:t>Specified in the interface.</a:t>
            </a:r>
          </a:p>
          <a:p>
            <a:pPr lvl="2"/>
            <a:r>
              <a:rPr lang="en-US" dirty="0"/>
              <a:t>Exception to the “interfaces don’t contain code” characterization.</a:t>
            </a:r>
          </a:p>
          <a:p>
            <a:pPr lvl="1"/>
            <a:r>
              <a:rPr lang="en-US" dirty="0"/>
              <a:t>Use default keyword.</a:t>
            </a:r>
          </a:p>
          <a:p>
            <a:pPr lvl="1"/>
            <a:r>
              <a:rPr lang="en-US" dirty="0"/>
              <a:t>Can only use static methods and/or methods that are part of the interface.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</a:rPr>
              <a:t>u02p2.ex5</a:t>
            </a:r>
          </a:p>
        </p:txBody>
      </p:sp>
    </p:spTree>
    <p:extLst>
      <p:ext uri="{BB962C8B-B14F-4D97-AF65-F5344CB8AC3E}">
        <p14:creationId xmlns:p14="http://schemas.microsoft.com/office/powerpoint/2010/main" val="36113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8" y="365125"/>
            <a:ext cx="10791092" cy="90096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Objects as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 object is defined by its state</a:t>
            </a:r>
          </a:p>
          <a:p>
            <a:pPr lvl="1"/>
            <a:r>
              <a:rPr lang="en-US" sz="2800" dirty="0"/>
              <a:t>Collection of named fields that represent information about the object</a:t>
            </a:r>
          </a:p>
          <a:p>
            <a:pPr lvl="2"/>
            <a:r>
              <a:rPr lang="en-US" sz="2400" dirty="0"/>
              <a:t>The current values assigned to those fields reflect the “state” of the object</a:t>
            </a:r>
          </a:p>
          <a:p>
            <a:r>
              <a:rPr lang="en-US" sz="3200" dirty="0"/>
              <a:t>Object design reflects purpose</a:t>
            </a:r>
          </a:p>
          <a:p>
            <a:pPr lvl="1"/>
            <a:r>
              <a:rPr lang="en-US" sz="2800" dirty="0"/>
              <a:t>What fields to include in an object will depend on how that object is to be used and the kinds of operations that object will be involved in.</a:t>
            </a:r>
          </a:p>
        </p:txBody>
      </p:sp>
    </p:spTree>
    <p:extLst>
      <p:ext uri="{BB962C8B-B14F-4D97-AF65-F5344CB8AC3E}">
        <p14:creationId xmlns:p14="http://schemas.microsoft.com/office/powerpoint/2010/main" val="1957808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611" y="365125"/>
            <a:ext cx="10811189" cy="82600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Summing Up Interfaces 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639926" cy="5050995"/>
          </a:xfrm>
        </p:spPr>
        <p:txBody>
          <a:bodyPr>
            <a:normAutofit/>
          </a:bodyPr>
          <a:lstStyle/>
          <a:p>
            <a:r>
              <a:rPr lang="en-US" dirty="0"/>
              <a:t>A Java file defines one class or interface.</a:t>
            </a:r>
          </a:p>
          <a:p>
            <a:r>
              <a:rPr lang="en-US" dirty="0"/>
              <a:t>To support encapsulation:</a:t>
            </a:r>
          </a:p>
          <a:p>
            <a:pPr lvl="1"/>
            <a:r>
              <a:rPr lang="en-US" dirty="0"/>
              <a:t>Define abstractions as one or more interfaces…</a:t>
            </a:r>
          </a:p>
          <a:p>
            <a:pPr lvl="2"/>
            <a:r>
              <a:rPr lang="en-US" dirty="0"/>
              <a:t>Getters and setters for direct and/or derived properties.</a:t>
            </a:r>
          </a:p>
          <a:p>
            <a:pPr lvl="2"/>
            <a:r>
              <a:rPr lang="en-US" dirty="0"/>
              <a:t>Other methods that are part of the abstraction. </a:t>
            </a:r>
          </a:p>
          <a:p>
            <a:pPr lvl="1"/>
            <a:r>
              <a:rPr lang="en-US" dirty="0"/>
              <a:t>… and write classes that implement one or more interfaces.</a:t>
            </a:r>
          </a:p>
          <a:p>
            <a:pPr lvl="2"/>
            <a:r>
              <a:rPr lang="en-US" dirty="0"/>
              <a:t>All fields within a class are marked as private.</a:t>
            </a:r>
          </a:p>
          <a:p>
            <a:pPr lvl="2"/>
            <a:r>
              <a:rPr lang="en-US" dirty="0"/>
              <a:t>Public constructor</a:t>
            </a:r>
          </a:p>
          <a:p>
            <a:pPr lvl="2"/>
            <a:r>
              <a:rPr lang="en-US" dirty="0"/>
              <a:t>Methods that implement any interface(s) must be public.</a:t>
            </a:r>
          </a:p>
          <a:p>
            <a:pPr lvl="2"/>
            <a:r>
              <a:rPr lang="en-US" dirty="0"/>
              <a:t>Internal methods marked as private.</a:t>
            </a:r>
          </a:p>
        </p:txBody>
      </p:sp>
    </p:spTree>
    <p:extLst>
      <p:ext uri="{BB962C8B-B14F-4D97-AF65-F5344CB8AC3E}">
        <p14:creationId xmlns:p14="http://schemas.microsoft.com/office/powerpoint/2010/main" val="2282686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365126"/>
            <a:ext cx="10831286" cy="93111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Do you always need an interface?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02229"/>
            <a:ext cx="10399295" cy="5031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Best practice is to separate an abstraction into an interface and a class that implements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it</a:t>
            </a:r>
            <a:endParaRPr lang="en-US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800" i="1" dirty="0"/>
              <a:t>Allows you to have multiple classes that implement the interface in different ways.</a:t>
            </a:r>
          </a:p>
          <a:p>
            <a:pPr lvl="1"/>
            <a:r>
              <a:rPr lang="en-US" sz="2800" i="1" dirty="0"/>
              <a:t>Program to the interface so you are indifferent to its implementation.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For simple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classes, if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you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know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that there will only be one implementation,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*ok* defining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the interface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separately</a:t>
            </a:r>
            <a:endParaRPr lang="en-US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800" i="1" dirty="0"/>
              <a:t>Should still follow principles of encapsulation</a:t>
            </a:r>
          </a:p>
        </p:txBody>
      </p:sp>
    </p:spTree>
    <p:extLst>
      <p:ext uri="{BB962C8B-B14F-4D97-AF65-F5344CB8AC3E}">
        <p14:creationId xmlns:p14="http://schemas.microsoft.com/office/powerpoint/2010/main" val="878784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D83A497E-C512-4A8D-86C4-C48487390094}"/>
              </a:ext>
            </a:extLst>
          </p:cNvPr>
          <p:cNvSpPr/>
          <p:nvPr/>
        </p:nvSpPr>
        <p:spPr>
          <a:xfrm>
            <a:off x="725893" y="565178"/>
            <a:ext cx="10587611" cy="5761270"/>
          </a:xfrm>
          <a:prstGeom prst="verticalScroll">
            <a:avLst>
              <a:gd name="adj" fmla="val 6843"/>
            </a:avLst>
          </a:prstGeom>
          <a:solidFill>
            <a:schemeClr val="accent4">
              <a:lumMod val="20000"/>
              <a:lumOff val="80000"/>
              <a:alpha val="34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accent5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r>
              <a:rPr lang="en-US" sz="4000" dirty="0">
                <a:solidFill>
                  <a:srgbClr val="BD0C15"/>
                </a:solidFill>
                <a:latin typeface="Bahnschrift SemiBold" panose="020B0502040204020203" pitchFamily="34" charset="0"/>
              </a:rPr>
              <a:t>           </a:t>
            </a:r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Encapsulation recipe</a:t>
            </a:r>
          </a:p>
          <a:p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731520" indent="-4572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Make all instance fields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</a:rPr>
              <a:t>private</a:t>
            </a:r>
          </a:p>
          <a:p>
            <a:pPr marL="731520" indent="-4572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Initialize instance fields in the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</a:rPr>
              <a:t>public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constructor</a:t>
            </a:r>
          </a:p>
          <a:p>
            <a:pPr marL="731520" indent="-4572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</a:t>
            </a:r>
            <a:r>
              <a:rPr lang="en-US" sz="2400" b="1" dirty="0">
                <a:solidFill>
                  <a:srgbClr val="C00000"/>
                </a:solidFill>
              </a:rPr>
              <a:t>getter and setter methods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necessary to expose the raw field values</a:t>
            </a:r>
          </a:p>
          <a:p>
            <a:pPr marL="731520" indent="-4572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Carefully choose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</a:rPr>
              <a:t>public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methods to expose</a:t>
            </a:r>
          </a:p>
          <a:p>
            <a:pPr marL="731520" indent="-4572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 </a:t>
            </a:r>
            <a:r>
              <a:rPr lang="en-US" sz="2400" b="1" dirty="0">
                <a:solidFill>
                  <a:srgbClr val="C00000"/>
                </a:solidFill>
              </a:rPr>
              <a:t>making an interface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clearly indicate which methods are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exposed, and to prepare for multiple implementations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C48E8-A61F-46E8-B482-31CB2CC5A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365126"/>
            <a:ext cx="10831285" cy="87139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Representing a square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66F2DD9-8AE1-4E08-A7EB-C0DA2817BF5A}"/>
              </a:ext>
            </a:extLst>
          </p:cNvPr>
          <p:cNvGrpSpPr/>
          <p:nvPr/>
        </p:nvGrpSpPr>
        <p:grpSpPr>
          <a:xfrm>
            <a:off x="318949" y="1367498"/>
            <a:ext cx="6139110" cy="4703643"/>
            <a:chOff x="670641" y="1809625"/>
            <a:chExt cx="6139110" cy="470364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03A2E21-ECC5-4826-8C1C-8F8EAD8872AD}"/>
                </a:ext>
              </a:extLst>
            </p:cNvPr>
            <p:cNvGrpSpPr/>
            <p:nvPr/>
          </p:nvGrpSpPr>
          <p:grpSpPr>
            <a:xfrm>
              <a:off x="670641" y="1809625"/>
              <a:ext cx="6139110" cy="4703643"/>
              <a:chOff x="670641" y="1809625"/>
              <a:chExt cx="6139110" cy="4703643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7D3136-FB4A-4642-A503-ABA1086002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398618" y="2298584"/>
                <a:ext cx="3474720" cy="34747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F53A7E2-6E46-42F8-A36F-86F7654F467B}"/>
                  </a:ext>
                </a:extLst>
              </p:cNvPr>
              <p:cNvGrpSpPr/>
              <p:nvPr/>
            </p:nvGrpSpPr>
            <p:grpSpPr>
              <a:xfrm>
                <a:off x="670641" y="1809625"/>
                <a:ext cx="6139110" cy="4703643"/>
                <a:chOff x="670641" y="1809625"/>
                <a:chExt cx="6139110" cy="4703643"/>
              </a:xfrm>
            </p:grpSpPr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4039F77E-FDE6-45D0-AAC1-4D9A8CE46861}"/>
                    </a:ext>
                  </a:extLst>
                </p:cNvPr>
                <p:cNvGrpSpPr/>
                <p:nvPr/>
              </p:nvGrpSpPr>
              <p:grpSpPr>
                <a:xfrm>
                  <a:off x="1524660" y="1809625"/>
                  <a:ext cx="5285091" cy="4369169"/>
                  <a:chOff x="2850754" y="1809625"/>
                  <a:chExt cx="5285091" cy="4369169"/>
                </a:xfrm>
              </p:grpSpPr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71975596-C00D-4BDE-BDCF-7F6143172BAD}"/>
                      </a:ext>
                    </a:extLst>
                  </p:cNvPr>
                  <p:cNvSpPr txBox="1"/>
                  <p:nvPr/>
                </p:nvSpPr>
                <p:spPr>
                  <a:xfrm>
                    <a:off x="2850755" y="1809625"/>
                    <a:ext cx="8739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(x1, y1)</a:t>
                    </a:r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04333971-DEE8-4E76-96CF-882094C6B1FB}"/>
                      </a:ext>
                    </a:extLst>
                  </p:cNvPr>
                  <p:cNvSpPr txBox="1"/>
                  <p:nvPr/>
                </p:nvSpPr>
                <p:spPr>
                  <a:xfrm>
                    <a:off x="7197880" y="1809625"/>
                    <a:ext cx="8739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(x2, y1)</a:t>
                    </a:r>
                  </a:p>
                </p:txBody>
              </p:sp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43D0FAFF-A1AF-40F9-8BF2-D191B4E525A4}"/>
                      </a:ext>
                    </a:extLst>
                  </p:cNvPr>
                  <p:cNvSpPr txBox="1"/>
                  <p:nvPr/>
                </p:nvSpPr>
                <p:spPr>
                  <a:xfrm>
                    <a:off x="7261888" y="5804571"/>
                    <a:ext cx="8739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(x2, y2)</a:t>
                    </a:r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1BA6B0E5-A188-40AD-9F81-677D7275DD50}"/>
                      </a:ext>
                    </a:extLst>
                  </p:cNvPr>
                  <p:cNvSpPr txBox="1"/>
                  <p:nvPr/>
                </p:nvSpPr>
                <p:spPr>
                  <a:xfrm>
                    <a:off x="2850754" y="5809462"/>
                    <a:ext cx="8739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(x1, y2)</a:t>
                    </a:r>
                  </a:p>
                </p:txBody>
              </p: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654BD919-D3DC-4311-80AE-0CA1B59F723D}"/>
                    </a:ext>
                  </a:extLst>
                </p:cNvPr>
                <p:cNvGrpSpPr/>
                <p:nvPr/>
              </p:nvGrpSpPr>
              <p:grpSpPr>
                <a:xfrm>
                  <a:off x="670641" y="2298584"/>
                  <a:ext cx="751706" cy="3474720"/>
                  <a:chOff x="2546577" y="2298584"/>
                  <a:chExt cx="751706" cy="3474720"/>
                </a:xfrm>
              </p:grpSpPr>
              <p:cxnSp>
                <p:nvCxnSpPr>
                  <p:cNvPr id="27" name="Straight Arrow Connector 26">
                    <a:extLst>
                      <a:ext uri="{FF2B5EF4-FFF2-40B4-BE49-F238E27FC236}">
                        <a16:creationId xmlns:a16="http://schemas.microsoft.com/office/drawing/2014/main" id="{6AE3951F-B7EE-4FE9-BFFE-9A157A64E2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98283" y="2298584"/>
                    <a:ext cx="0" cy="3474720"/>
                  </a:xfrm>
                  <a:prstGeom prst="straightConnector1">
                    <a:avLst/>
                  </a:prstGeom>
                  <a:ln w="25400">
                    <a:solidFill>
                      <a:schemeClr val="accent6">
                        <a:lumMod val="75000"/>
                      </a:schemeClr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944626DB-A2C5-4CAE-8DC3-4ACFD0E476CE}"/>
                      </a:ext>
                    </a:extLst>
                  </p:cNvPr>
                  <p:cNvSpPr txBox="1"/>
                  <p:nvPr/>
                </p:nvSpPr>
                <p:spPr>
                  <a:xfrm>
                    <a:off x="2546577" y="3835889"/>
                    <a:ext cx="723504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en-US" sz="2000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h</a:t>
                    </a:r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D957E76D-FA09-47CA-9755-6FE92C761E1B}"/>
                    </a:ext>
                  </a:extLst>
                </p:cNvPr>
                <p:cNvGrpSpPr/>
                <p:nvPr/>
              </p:nvGrpSpPr>
              <p:grpSpPr>
                <a:xfrm>
                  <a:off x="2334610" y="6107778"/>
                  <a:ext cx="3601184" cy="405490"/>
                  <a:chOff x="3935595" y="5616013"/>
                  <a:chExt cx="3601184" cy="405490"/>
                </a:xfrm>
              </p:grpSpPr>
              <p:cxnSp>
                <p:nvCxnSpPr>
                  <p:cNvPr id="35" name="Straight Arrow Connector 34">
                    <a:extLst>
                      <a:ext uri="{FF2B5EF4-FFF2-40B4-BE49-F238E27FC236}">
                        <a16:creationId xmlns:a16="http://schemas.microsoft.com/office/drawing/2014/main" id="{74374876-8AB3-459F-84C0-8EB99CFD0E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35595" y="6021503"/>
                    <a:ext cx="3601184" cy="0"/>
                  </a:xfrm>
                  <a:prstGeom prst="straightConnector1">
                    <a:avLst/>
                  </a:prstGeom>
                  <a:ln w="25400">
                    <a:solidFill>
                      <a:schemeClr val="accent6">
                        <a:lumMod val="75000"/>
                      </a:schemeClr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4C4B1343-C31E-4C13-B9C0-1FF404363283}"/>
                      </a:ext>
                    </a:extLst>
                  </p:cNvPr>
                  <p:cNvSpPr txBox="1"/>
                  <p:nvPr/>
                </p:nvSpPr>
                <p:spPr>
                  <a:xfrm>
                    <a:off x="5374435" y="5616013"/>
                    <a:ext cx="723504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sz="2000" i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w</a:t>
                    </a:r>
                  </a:p>
                </p:txBody>
              </p:sp>
            </p:grpSp>
          </p:grp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4834C95-B2F6-4D17-8DA8-910BF946D731}"/>
                </a:ext>
              </a:extLst>
            </p:cNvPr>
            <p:cNvGrpSpPr/>
            <p:nvPr/>
          </p:nvGrpSpPr>
          <p:grpSpPr>
            <a:xfrm>
              <a:off x="2334610" y="2234576"/>
              <a:ext cx="3602736" cy="3594347"/>
              <a:chOff x="3660704" y="2234576"/>
              <a:chExt cx="3602736" cy="3594347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A50FCB75-4AC2-4532-A251-7D270EC259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5424" y="2234576"/>
                <a:ext cx="128016" cy="128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D342E36-539A-45FF-8E07-F68195323E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60704" y="2234576"/>
                <a:ext cx="128016" cy="128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B7B56A50-7DFC-4D1D-9351-FD6C63FAF0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3872" y="5700907"/>
                <a:ext cx="128016" cy="128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7EA11B7-0241-4D17-A1C5-82A1E9CC77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60704" y="5700907"/>
                <a:ext cx="128016" cy="128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F9A16CB-8A3A-4E75-8D67-6CCC21818251}"/>
              </a:ext>
            </a:extLst>
          </p:cNvPr>
          <p:cNvSpPr txBox="1"/>
          <p:nvPr/>
        </p:nvSpPr>
        <p:spPr>
          <a:xfrm>
            <a:off x="7022942" y="1187240"/>
            <a:ext cx="4751392" cy="481315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buClr>
                <a:srgbClr val="C00000"/>
              </a:buClr>
            </a:pPr>
            <a:r>
              <a:rPr lang="en-US" sz="2800" i="1" dirty="0"/>
              <a:t>What fields need to be encapsulated to define a </a:t>
            </a:r>
            <a:r>
              <a:rPr lang="en-US" sz="28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Square</a:t>
            </a:r>
            <a:r>
              <a:rPr lang="en-US" sz="2800" i="1" dirty="0"/>
              <a:t> object?</a:t>
            </a:r>
          </a:p>
          <a:p>
            <a:pPr algn="ctr">
              <a:buClr>
                <a:srgbClr val="C00000"/>
              </a:buClr>
            </a:pPr>
            <a:endParaRPr lang="en-US" sz="2800" dirty="0"/>
          </a:p>
          <a:p>
            <a:pPr marL="914400" lvl="1" indent="-45720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4 </a:t>
            </a:r>
            <a:r>
              <a:rPr lang="en-US" sz="2800" b="1" dirty="0">
                <a:latin typeface="Consolas" panose="020B0609020204030204" pitchFamily="49" charset="0"/>
              </a:rPr>
              <a:t>Point</a:t>
            </a:r>
            <a:r>
              <a:rPr lang="en-US" sz="2800" dirty="0"/>
              <a:t> objects</a:t>
            </a:r>
            <a:r>
              <a:rPr lang="en-US" sz="2800" b="1" dirty="0">
                <a:solidFill>
                  <a:srgbClr val="C00000"/>
                </a:solidFill>
              </a:rPr>
              <a:t>?</a:t>
            </a:r>
          </a:p>
          <a:p>
            <a:pPr marL="914400" lvl="1" indent="-45720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4 </a:t>
            </a:r>
            <a:r>
              <a:rPr lang="en-US" sz="2800" b="1" dirty="0"/>
              <a:t>coordinates</a:t>
            </a:r>
            <a:r>
              <a:rPr lang="en-US" sz="2800" b="1" dirty="0">
                <a:solidFill>
                  <a:srgbClr val="C00000"/>
                </a:solidFill>
              </a:rPr>
              <a:t>?</a:t>
            </a:r>
          </a:p>
          <a:p>
            <a:pPr marL="914400" lvl="1" indent="-45720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2 </a:t>
            </a:r>
            <a:r>
              <a:rPr lang="en-US" sz="2800" b="1" dirty="0">
                <a:latin typeface="Consolas" panose="020B0609020204030204" pitchFamily="49" charset="0"/>
              </a:rPr>
              <a:t>Point</a:t>
            </a:r>
            <a:r>
              <a:rPr lang="en-US" sz="2800" dirty="0"/>
              <a:t> objects</a:t>
            </a:r>
            <a:r>
              <a:rPr lang="en-US" sz="2800" b="1" dirty="0">
                <a:solidFill>
                  <a:srgbClr val="C00000"/>
                </a:solidFill>
              </a:rPr>
              <a:t>?</a:t>
            </a:r>
          </a:p>
          <a:p>
            <a:pPr marL="914400" lvl="1" indent="-45720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Height</a:t>
            </a:r>
            <a:r>
              <a:rPr lang="en-US" sz="2800" i="1" dirty="0"/>
              <a:t> </a:t>
            </a:r>
            <a:r>
              <a:rPr lang="en-US" sz="2800" dirty="0"/>
              <a:t>and </a:t>
            </a:r>
            <a:r>
              <a:rPr lang="en-US" sz="2800" b="1" dirty="0"/>
              <a:t>width</a:t>
            </a:r>
            <a:r>
              <a:rPr lang="en-US" sz="2800" b="1" dirty="0">
                <a:solidFill>
                  <a:srgbClr val="C00000"/>
                </a:solidFill>
              </a:rPr>
              <a:t>?</a:t>
            </a:r>
          </a:p>
          <a:p>
            <a:pPr marL="914400" lvl="1" indent="-457200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Side length</a:t>
            </a:r>
            <a:r>
              <a:rPr lang="en-US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8779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9586C-C301-4975-AFA3-E3714B66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804" y="365125"/>
            <a:ext cx="10770996" cy="91054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F8BD5-1877-4EBD-A735-B5D4A6C68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292504"/>
            <a:ext cx="10515600" cy="8300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Question: </a:t>
            </a:r>
            <a:r>
              <a:rPr lang="en-US" sz="3200" dirty="0"/>
              <a:t>What fields should our Square class have?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DF6AB8-EED4-46CF-B712-3330B0AD9FD6}"/>
              </a:ext>
            </a:extLst>
          </p:cNvPr>
          <p:cNvSpPr txBox="1"/>
          <p:nvPr/>
        </p:nvSpPr>
        <p:spPr>
          <a:xfrm>
            <a:off x="313942" y="2377400"/>
            <a:ext cx="11564115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71550" lvl="1" indent="-51435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4 </a:t>
            </a:r>
            <a:r>
              <a:rPr lang="en-US" sz="2800" b="1" dirty="0">
                <a:latin typeface="Consolas" panose="020B0609020204030204" pitchFamily="49" charset="0"/>
              </a:rPr>
              <a:t>Point</a:t>
            </a:r>
            <a:r>
              <a:rPr lang="en-US" sz="2800" dirty="0"/>
              <a:t> objects for the four corners</a:t>
            </a:r>
          </a:p>
          <a:p>
            <a:pPr marL="971550" lvl="1" indent="-51435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2 </a:t>
            </a:r>
            <a:r>
              <a:rPr lang="en-US" sz="2800" b="1" dirty="0">
                <a:latin typeface="Consolas" panose="020B0609020204030204" pitchFamily="49" charset="0"/>
              </a:rPr>
              <a:t>Point</a:t>
            </a:r>
            <a:r>
              <a:rPr lang="en-US" sz="2800" dirty="0"/>
              <a:t> objects, representing the two opposite corners</a:t>
            </a:r>
          </a:p>
          <a:p>
            <a:pPr marL="971550" lvl="1" indent="-51435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4 </a:t>
            </a:r>
            <a:r>
              <a:rPr lang="en-US" sz="2800" b="1" dirty="0">
                <a:latin typeface="Consolas" panose="020B0609020204030204" pitchFamily="49" charset="0"/>
              </a:rPr>
              <a:t>double</a:t>
            </a:r>
            <a:r>
              <a:rPr lang="en-US" sz="2800" dirty="0"/>
              <a:t> values specifying location of top, bottom, left, and right sides.</a:t>
            </a:r>
          </a:p>
          <a:p>
            <a:pPr marL="971550" lvl="1" indent="-51435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1 </a:t>
            </a:r>
            <a:r>
              <a:rPr lang="en-US" sz="2800" b="1" dirty="0">
                <a:latin typeface="Consolas" panose="020B0609020204030204" pitchFamily="49" charset="0"/>
              </a:rPr>
              <a:t>Point</a:t>
            </a:r>
            <a:r>
              <a:rPr lang="en-US" sz="2800" dirty="0"/>
              <a:t> object and a </a:t>
            </a:r>
            <a:r>
              <a:rPr lang="en-US" sz="2800" b="1" dirty="0">
                <a:latin typeface="Consolas" panose="020B0609020204030204" pitchFamily="49" charset="0"/>
              </a:rPr>
              <a:t>double</a:t>
            </a:r>
            <a:r>
              <a:rPr lang="en-US" sz="2800" dirty="0"/>
              <a:t> value for the side length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0947FB-43FB-4DAD-8418-DE901E297F9C}"/>
              </a:ext>
            </a:extLst>
          </p:cNvPr>
          <p:cNvSpPr txBox="1"/>
          <p:nvPr/>
        </p:nvSpPr>
        <p:spPr>
          <a:xfrm>
            <a:off x="707572" y="5233453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2"/>
              </a:rPr>
              <a:t>https://pollev.com/pds</a:t>
            </a:r>
            <a:r>
              <a:rPr lang="en-US" sz="2800" dirty="0"/>
              <a:t> to answer</a:t>
            </a:r>
          </a:p>
        </p:txBody>
      </p:sp>
    </p:spTree>
    <p:extLst>
      <p:ext uri="{BB962C8B-B14F-4D97-AF65-F5344CB8AC3E}">
        <p14:creationId xmlns:p14="http://schemas.microsoft.com/office/powerpoint/2010/main" val="8151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238D-4FE0-4753-A524-11F3D769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365125"/>
            <a:ext cx="10801141" cy="89091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Carefully choosing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48CB-EBBE-46EC-B1EC-041579463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301"/>
            <a:ext cx="10515600" cy="4659662"/>
          </a:xfrm>
        </p:spPr>
        <p:txBody>
          <a:bodyPr anchor="t"/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Rule of thumb: </a:t>
            </a:r>
            <a:r>
              <a:rPr lang="en-US" dirty="0"/>
              <a:t>When designing a class, choose to include fields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that fundamentally identify</a:t>
            </a:r>
            <a:r>
              <a:rPr lang="en-US" dirty="0"/>
              <a:t> the object, and try to avoid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redundant fields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en-US" dirty="0"/>
              <a:t>Which of these fields are redundant for a </a:t>
            </a:r>
            <a:r>
              <a:rPr lang="en-US" b="1" dirty="0">
                <a:latin typeface="Consolas" panose="020B0609020204030204" pitchFamily="49" charset="0"/>
              </a:rPr>
              <a:t>Square</a:t>
            </a:r>
            <a:r>
              <a:rPr lang="en-US" dirty="0"/>
              <a:t> object?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Point </a:t>
            </a:r>
            <a:r>
              <a:rPr lang="en-US" dirty="0" err="1">
                <a:latin typeface="Consolas" panose="020B0609020204030204" pitchFamily="49" charset="0"/>
              </a:rPr>
              <a:t>topLeft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Point </a:t>
            </a:r>
            <a:r>
              <a:rPr lang="en-US" dirty="0" err="1">
                <a:latin typeface="Consolas" panose="020B0609020204030204" pitchFamily="49" charset="0"/>
              </a:rPr>
              <a:t>topRight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Point </a:t>
            </a:r>
            <a:r>
              <a:rPr lang="en-US" dirty="0" err="1">
                <a:latin typeface="Consolas" panose="020B0609020204030204" pitchFamily="49" charset="0"/>
              </a:rPr>
              <a:t>bottomLeft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Point </a:t>
            </a:r>
            <a:r>
              <a:rPr lang="en-US" dirty="0" err="1">
                <a:latin typeface="Consolas" panose="020B0609020204030204" pitchFamily="49" charset="0"/>
              </a:rPr>
              <a:t>bottomRight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EB4DA3-6D72-4106-8F22-DD6F3FEB2A0C}"/>
              </a:ext>
            </a:extLst>
          </p:cNvPr>
          <p:cNvSpPr txBox="1">
            <a:spLocks/>
          </p:cNvSpPr>
          <p:nvPr/>
        </p:nvSpPr>
        <p:spPr>
          <a:xfrm>
            <a:off x="5939603" y="3962794"/>
            <a:ext cx="4811816" cy="17931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>
                <a:latin typeface="Consolas" panose="020B0609020204030204" pitchFamily="49" charset="0"/>
              </a:rPr>
              <a:t>private int width;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int height;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Color </a:t>
            </a:r>
            <a:r>
              <a:rPr lang="en-US" dirty="0" err="1">
                <a:latin typeface="Consolas" panose="020B0609020204030204" pitchFamily="49" charset="0"/>
              </a:rPr>
              <a:t>color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private int area;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77C6A-35FE-4F4C-86FA-4B01BFA8E8CC}"/>
              </a:ext>
            </a:extLst>
          </p:cNvPr>
          <p:cNvSpPr>
            <a:spLocks noChangeAspect="1"/>
          </p:cNvSpPr>
          <p:nvPr/>
        </p:nvSpPr>
        <p:spPr>
          <a:xfrm>
            <a:off x="9736275" y="2438148"/>
            <a:ext cx="1263389" cy="12633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9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741" y="274639"/>
            <a:ext cx="9849059" cy="7713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Static class fields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83" y="1267042"/>
            <a:ext cx="10996863" cy="5491380"/>
          </a:xfrm>
        </p:spPr>
        <p:txBody>
          <a:bodyPr>
            <a:normAutofit/>
          </a:bodyPr>
          <a:lstStyle/>
          <a:p>
            <a:r>
              <a:rPr lang="en-US" dirty="0"/>
              <a:t>Instance fields are data associated with each instance</a:t>
            </a:r>
          </a:p>
          <a:p>
            <a:pPr lvl="1"/>
            <a:r>
              <a:rPr lang="en-US" dirty="0"/>
              <a:t>Every object has its own set of values</a:t>
            </a:r>
          </a:p>
          <a:p>
            <a:r>
              <a:rPr lang="en-US" dirty="0"/>
              <a:t>Class fields are data associated with the class as a whole.</a:t>
            </a:r>
          </a:p>
          <a:p>
            <a:pPr lvl="1"/>
            <a:r>
              <a:rPr lang="en-US" dirty="0"/>
              <a:t>Declared with “static” keyword.</a:t>
            </a:r>
          </a:p>
          <a:p>
            <a:pPr lvl="1"/>
            <a:r>
              <a:rPr lang="en-US" dirty="0"/>
              <a:t>Access them via the class name or directly if being used within the class itself.</a:t>
            </a:r>
          </a:p>
          <a:p>
            <a:pPr lvl="1"/>
            <a:r>
              <a:rPr lang="en-US" dirty="0"/>
              <a:t>Most common use: NAMED_CONSTANTS</a:t>
            </a:r>
          </a:p>
          <a:p>
            <a:pPr lvl="2"/>
            <a:r>
              <a:rPr lang="en-US" dirty="0"/>
              <a:t>Best practice: all caps, initialized when declared, declared with “final” keyword to indicate that it won’t ever change.</a:t>
            </a:r>
          </a:p>
          <a:p>
            <a:r>
              <a:rPr lang="en-US" dirty="0"/>
              <a:t>Class methods are functions related to the abstraction.</a:t>
            </a:r>
          </a:p>
          <a:p>
            <a:pPr lvl="1"/>
            <a:r>
              <a:rPr lang="en-US" dirty="0"/>
              <a:t>But not specific to any an instance.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1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0A081-F14E-4A6C-8BF3-885507DF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73" y="365126"/>
            <a:ext cx="10881527" cy="915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 fields and instance fields in memory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AD8969-D17C-42AA-B553-877A8DAAEA0D}"/>
              </a:ext>
            </a:extLst>
          </p:cNvPr>
          <p:cNvSpPr/>
          <p:nvPr/>
        </p:nvSpPr>
        <p:spPr>
          <a:xfrm>
            <a:off x="824595" y="2102048"/>
            <a:ext cx="5116689" cy="4390826"/>
          </a:xfrm>
          <a:prstGeom prst="roundRect">
            <a:avLst>
              <a:gd name="adj" fmla="val 371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525562C-08B5-4B2A-B08C-0C5E9283ED4D}"/>
              </a:ext>
            </a:extLst>
          </p:cNvPr>
          <p:cNvGrpSpPr/>
          <p:nvPr/>
        </p:nvGrpSpPr>
        <p:grpSpPr>
          <a:xfrm>
            <a:off x="2687690" y="4577450"/>
            <a:ext cx="1375236" cy="1608943"/>
            <a:chOff x="7618221" y="3186081"/>
            <a:chExt cx="1375236" cy="1608943"/>
          </a:xfrm>
        </p:grpSpPr>
        <p:sp>
          <p:nvSpPr>
            <p:cNvPr id="18" name="Flowchart: Document 17">
              <a:extLst>
                <a:ext uri="{FF2B5EF4-FFF2-40B4-BE49-F238E27FC236}">
                  <a16:creationId xmlns:a16="http://schemas.microsoft.com/office/drawing/2014/main" id="{8BC11F7D-9026-4666-8403-F929F9F477E9}"/>
                </a:ext>
              </a:extLst>
            </p:cNvPr>
            <p:cNvSpPr/>
            <p:nvPr/>
          </p:nvSpPr>
          <p:spPr>
            <a:xfrm>
              <a:off x="7618221" y="3186081"/>
              <a:ext cx="1375236" cy="160894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Point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32DE7FF-DF20-4D5A-BB5C-1589660A1F54}"/>
                </a:ext>
              </a:extLst>
            </p:cNvPr>
            <p:cNvGrpSpPr/>
            <p:nvPr/>
          </p:nvGrpSpPr>
          <p:grpSpPr>
            <a:xfrm>
              <a:off x="7784600" y="3881455"/>
              <a:ext cx="1174081" cy="814613"/>
              <a:chOff x="7784600" y="3881455"/>
              <a:chExt cx="1174081" cy="814613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9D08D93-E817-43EC-80F7-8C3B9991566F}"/>
                  </a:ext>
                </a:extLst>
              </p:cNvPr>
              <p:cNvSpPr/>
              <p:nvPr/>
            </p:nvSpPr>
            <p:spPr>
              <a:xfrm>
                <a:off x="7784600" y="3948954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5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ADECFBE-258D-497B-8477-ACA15048D045}"/>
                  </a:ext>
                </a:extLst>
              </p:cNvPr>
              <p:cNvSpPr/>
              <p:nvPr/>
            </p:nvSpPr>
            <p:spPr>
              <a:xfrm>
                <a:off x="7784600" y="4376906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7651AC-0F17-4717-A7A9-841C3A520EC7}"/>
                  </a:ext>
                </a:extLst>
              </p:cNvPr>
              <p:cNvSpPr txBox="1"/>
              <p:nvPr/>
            </p:nvSpPr>
            <p:spPr>
              <a:xfrm>
                <a:off x="8647377" y="388145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x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DD90308-2EC0-491A-86DA-F38BFA499121}"/>
                  </a:ext>
                </a:extLst>
              </p:cNvPr>
              <p:cNvSpPr txBox="1"/>
              <p:nvPr/>
            </p:nvSpPr>
            <p:spPr>
              <a:xfrm>
                <a:off x="8647377" y="432673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y</a:t>
                </a:r>
              </a:p>
            </p:txBody>
          </p:sp>
        </p:grpSp>
      </p:grpSp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E43E7040-DDAE-41B5-BD00-42E2898BEBEB}"/>
              </a:ext>
            </a:extLst>
          </p:cNvPr>
          <p:cNvSpPr/>
          <p:nvPr/>
        </p:nvSpPr>
        <p:spPr>
          <a:xfrm>
            <a:off x="1161340" y="2690245"/>
            <a:ext cx="2151956" cy="1608944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Point</a:t>
            </a:r>
          </a:p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class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31CF1-ACA0-4717-A21A-A98C3A6B3D12}"/>
              </a:ext>
            </a:extLst>
          </p:cNvPr>
          <p:cNvSpPr/>
          <p:nvPr/>
        </p:nvSpPr>
        <p:spPr>
          <a:xfrm>
            <a:off x="1319029" y="3423379"/>
            <a:ext cx="874064" cy="301833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0.001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365973-9A4E-4F6A-BBC5-55C31B2CB729}"/>
              </a:ext>
            </a:extLst>
          </p:cNvPr>
          <p:cNvSpPr txBox="1"/>
          <p:nvPr/>
        </p:nvSpPr>
        <p:spPr>
          <a:xfrm>
            <a:off x="2234584" y="3389744"/>
            <a:ext cx="107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EPSILON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FBF93B2-873E-4031-8769-308762D2CBB2}"/>
              </a:ext>
            </a:extLst>
          </p:cNvPr>
          <p:cNvGrpSpPr/>
          <p:nvPr/>
        </p:nvGrpSpPr>
        <p:grpSpPr>
          <a:xfrm>
            <a:off x="1146075" y="4577450"/>
            <a:ext cx="1375236" cy="1608943"/>
            <a:chOff x="7618221" y="3186081"/>
            <a:chExt cx="1375236" cy="1608943"/>
          </a:xfrm>
        </p:grpSpPr>
        <p:sp>
          <p:nvSpPr>
            <p:cNvPr id="24" name="Flowchart: Document 17">
              <a:extLst>
                <a:ext uri="{FF2B5EF4-FFF2-40B4-BE49-F238E27FC236}">
                  <a16:creationId xmlns:a16="http://schemas.microsoft.com/office/drawing/2014/main" id="{00BD8BCA-5A15-42D9-A7FB-8B27D0197823}"/>
                </a:ext>
              </a:extLst>
            </p:cNvPr>
            <p:cNvSpPr/>
            <p:nvPr/>
          </p:nvSpPr>
          <p:spPr>
            <a:xfrm>
              <a:off x="7618221" y="3186081"/>
              <a:ext cx="1375236" cy="160894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Point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CDAF6BB-AD77-44C1-BACE-2DCAB9A26E9D}"/>
                </a:ext>
              </a:extLst>
            </p:cNvPr>
            <p:cNvGrpSpPr/>
            <p:nvPr/>
          </p:nvGrpSpPr>
          <p:grpSpPr>
            <a:xfrm>
              <a:off x="7784600" y="3881455"/>
              <a:ext cx="1174081" cy="814613"/>
              <a:chOff x="7784600" y="3881455"/>
              <a:chExt cx="1174081" cy="814613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80B7673-61A2-4B54-A258-5AE91854D7A0}"/>
                  </a:ext>
                </a:extLst>
              </p:cNvPr>
              <p:cNvSpPr/>
              <p:nvPr/>
            </p:nvSpPr>
            <p:spPr>
              <a:xfrm>
                <a:off x="7784600" y="3948954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BFCED1D-04CD-45A0-AA66-E7C1008ACCDC}"/>
                  </a:ext>
                </a:extLst>
              </p:cNvPr>
              <p:cNvSpPr/>
              <p:nvPr/>
            </p:nvSpPr>
            <p:spPr>
              <a:xfrm>
                <a:off x="7784600" y="4376906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8E73895-61CB-4063-9490-0DD8C60D22FE}"/>
                  </a:ext>
                </a:extLst>
              </p:cNvPr>
              <p:cNvSpPr txBox="1"/>
              <p:nvPr/>
            </p:nvSpPr>
            <p:spPr>
              <a:xfrm>
                <a:off x="8647377" y="388145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x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E44EC1B-036E-4062-BFE0-81EA02C05C45}"/>
                  </a:ext>
                </a:extLst>
              </p:cNvPr>
              <p:cNvSpPr txBox="1"/>
              <p:nvPr/>
            </p:nvSpPr>
            <p:spPr>
              <a:xfrm>
                <a:off x="8647377" y="432673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y</a:t>
                </a: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5B073A0-A7C7-4780-AD84-8FB353106639}"/>
              </a:ext>
            </a:extLst>
          </p:cNvPr>
          <p:cNvGrpSpPr/>
          <p:nvPr/>
        </p:nvGrpSpPr>
        <p:grpSpPr>
          <a:xfrm>
            <a:off x="4229305" y="4577450"/>
            <a:ext cx="1375236" cy="1608943"/>
            <a:chOff x="7618221" y="3186081"/>
            <a:chExt cx="1375236" cy="1608943"/>
          </a:xfrm>
        </p:grpSpPr>
        <p:sp>
          <p:nvSpPr>
            <p:cNvPr id="31" name="Flowchart: Document 17">
              <a:extLst>
                <a:ext uri="{FF2B5EF4-FFF2-40B4-BE49-F238E27FC236}">
                  <a16:creationId xmlns:a16="http://schemas.microsoft.com/office/drawing/2014/main" id="{8C67CE26-8B7F-4120-8B2B-DE7AF137E871}"/>
                </a:ext>
              </a:extLst>
            </p:cNvPr>
            <p:cNvSpPr/>
            <p:nvPr/>
          </p:nvSpPr>
          <p:spPr>
            <a:xfrm>
              <a:off x="7618221" y="3186081"/>
              <a:ext cx="1375236" cy="160894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Point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4363DAE-9786-4F12-B9F6-8AECE35FDBEE}"/>
                </a:ext>
              </a:extLst>
            </p:cNvPr>
            <p:cNvGrpSpPr/>
            <p:nvPr/>
          </p:nvGrpSpPr>
          <p:grpSpPr>
            <a:xfrm>
              <a:off x="7784600" y="3881455"/>
              <a:ext cx="1174081" cy="814613"/>
              <a:chOff x="7784600" y="3881455"/>
              <a:chExt cx="1174081" cy="814613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FED9033-3270-47D0-84A8-001BF698AB6C}"/>
                  </a:ext>
                </a:extLst>
              </p:cNvPr>
              <p:cNvSpPr/>
              <p:nvPr/>
            </p:nvSpPr>
            <p:spPr>
              <a:xfrm>
                <a:off x="7784600" y="3948954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2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37DA647-FDA5-4562-B769-8D861510F115}"/>
                  </a:ext>
                </a:extLst>
              </p:cNvPr>
              <p:cNvSpPr/>
              <p:nvPr/>
            </p:nvSpPr>
            <p:spPr>
              <a:xfrm>
                <a:off x="7784600" y="4376906"/>
                <a:ext cx="837150" cy="301833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5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C599941-5214-4B82-B0C1-316798C4EB55}"/>
                  </a:ext>
                </a:extLst>
              </p:cNvPr>
              <p:cNvSpPr txBox="1"/>
              <p:nvPr/>
            </p:nvSpPr>
            <p:spPr>
              <a:xfrm>
                <a:off x="8647377" y="388145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x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ED2DA58-95E0-4F38-9EFB-773BDEDEF7CA}"/>
                  </a:ext>
                </a:extLst>
              </p:cNvPr>
              <p:cNvSpPr txBox="1"/>
              <p:nvPr/>
            </p:nvSpPr>
            <p:spPr>
              <a:xfrm>
                <a:off x="8647377" y="432673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anose="020B0609020204030204" pitchFamily="49" charset="0"/>
                  </a:rPr>
                  <a:t>y</a:t>
                </a: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13959BF-7CE1-46CD-96AB-F5CF11133BDA}"/>
              </a:ext>
            </a:extLst>
          </p:cNvPr>
          <p:cNvGrpSpPr/>
          <p:nvPr/>
        </p:nvGrpSpPr>
        <p:grpSpPr>
          <a:xfrm>
            <a:off x="3313296" y="2470572"/>
            <a:ext cx="6695716" cy="1024145"/>
            <a:chOff x="6482812" y="1959641"/>
            <a:chExt cx="6695716" cy="997587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1BF84AC-D488-4120-A103-BB8524213399}"/>
                </a:ext>
              </a:extLst>
            </p:cNvPr>
            <p:cNvSpPr txBox="1"/>
            <p:nvPr/>
          </p:nvSpPr>
          <p:spPr>
            <a:xfrm>
              <a:off x="9447545" y="1959641"/>
              <a:ext cx="3730983" cy="696545"/>
            </a:xfrm>
            <a:prstGeom prst="roundRect">
              <a:avLst>
                <a:gd name="adj" fmla="val 1679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EPSILON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 is a </a:t>
              </a:r>
              <a:r>
                <a:rPr lang="en-US" b="1" u="sng" dirty="0">
                  <a:solidFill>
                    <a:schemeClr val="accent2">
                      <a:lumMod val="75000"/>
                    </a:schemeClr>
                  </a:solidFill>
                </a:rPr>
                <a:t>class field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. It has only one shared value across all instances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47362D4-18CB-4350-B640-C6F37B9A8B6C}"/>
                </a:ext>
              </a:extLst>
            </p:cNvPr>
            <p:cNvCxnSpPr>
              <a:cxnSpLocks/>
              <a:stCxn id="43" idx="1"/>
              <a:endCxn id="16" idx="3"/>
            </p:cNvCxnSpPr>
            <p:nvPr/>
          </p:nvCxnSpPr>
          <p:spPr>
            <a:xfrm flipH="1">
              <a:off x="6482812" y="2307914"/>
              <a:ext cx="2964733" cy="64931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D60DCFE-CA94-4400-8E80-880AE5219C3F}"/>
              </a:ext>
            </a:extLst>
          </p:cNvPr>
          <p:cNvGrpSpPr/>
          <p:nvPr/>
        </p:nvGrpSpPr>
        <p:grpSpPr>
          <a:xfrm>
            <a:off x="5569765" y="4679292"/>
            <a:ext cx="4036149" cy="1223479"/>
            <a:chOff x="5523487" y="5800000"/>
            <a:chExt cx="4036149" cy="1223479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0D5AF670-C2F1-494C-BC72-8D2767511FD0}"/>
                </a:ext>
              </a:extLst>
            </p:cNvPr>
            <p:cNvGrpSpPr/>
            <p:nvPr/>
          </p:nvGrpSpPr>
          <p:grpSpPr>
            <a:xfrm>
              <a:off x="5523487" y="5800000"/>
              <a:ext cx="4036149" cy="976908"/>
              <a:chOff x="8846927" y="699575"/>
              <a:chExt cx="4036149" cy="951576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13D3BB39-D024-4E7D-B27E-0816DFA9BB7A}"/>
                  </a:ext>
                </a:extLst>
              </p:cNvPr>
              <p:cNvSpPr txBox="1"/>
              <p:nvPr/>
            </p:nvSpPr>
            <p:spPr>
              <a:xfrm>
                <a:off x="9555192" y="699575"/>
                <a:ext cx="3327884" cy="951576"/>
              </a:xfrm>
              <a:prstGeom prst="roundRect">
                <a:avLst>
                  <a:gd name="adj" fmla="val 9684"/>
                </a:avLst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panose="020B0609020204030204" pitchFamily="49" charset="0"/>
                  </a:rPr>
                  <a:t>x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and </a:t>
                </a:r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panose="020B0609020204030204" pitchFamily="49" charset="0"/>
                  </a:rPr>
                  <a:t>y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are </a:t>
                </a:r>
                <a:r>
                  <a:rPr lang="en-US" b="1" u="sng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instance fields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 Each instance has its own value for both </a:t>
                </a:r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panose="020B0609020204030204" pitchFamily="49" charset="0"/>
                  </a:rPr>
                  <a:t>x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and </a:t>
                </a:r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panose="020B0609020204030204" pitchFamily="49" charset="0"/>
                  </a:rPr>
                  <a:t>y</a:t>
                </a:r>
              </a:p>
            </p:txBody>
          </p: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23D9026D-6166-4E19-A0D6-FAEB3711FBF5}"/>
                  </a:ext>
                </a:extLst>
              </p:cNvPr>
              <p:cNvCxnSpPr>
                <a:cxnSpLocks/>
                <a:stCxn id="50" idx="1"/>
                <a:endCxn id="35" idx="3"/>
              </p:cNvCxnSpPr>
              <p:nvPr/>
            </p:nvCxnSpPr>
            <p:spPr>
              <a:xfrm flipH="1">
                <a:off x="8846927" y="1175363"/>
                <a:ext cx="708265" cy="282231"/>
              </a:xfrm>
              <a:prstGeom prst="straightConnector1">
                <a:avLst/>
              </a:prstGeom>
              <a:ln w="25400">
                <a:solidFill>
                  <a:schemeClr val="bg2">
                    <a:lumMod val="50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55FABA2-65CD-4AF8-BE1A-FF5CDDDBAAAD}"/>
                </a:ext>
              </a:extLst>
            </p:cNvPr>
            <p:cNvCxnSpPr>
              <a:cxnSpLocks/>
              <a:stCxn id="50" idx="1"/>
              <a:endCxn id="36" idx="3"/>
            </p:cNvCxnSpPr>
            <p:nvPr/>
          </p:nvCxnSpPr>
          <p:spPr>
            <a:xfrm flipH="1">
              <a:off x="5523487" y="6288454"/>
              <a:ext cx="708265" cy="735025"/>
            </a:xfrm>
            <a:prstGeom prst="straightConnector1">
              <a:avLst/>
            </a:prstGeom>
            <a:ln w="25400">
              <a:solidFill>
                <a:schemeClr val="bg2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FF5D13E-A642-42CC-8C79-C5D046BA3C99}"/>
              </a:ext>
            </a:extLst>
          </p:cNvPr>
          <p:cNvSpPr/>
          <p:nvPr/>
        </p:nvSpPr>
        <p:spPr>
          <a:xfrm>
            <a:off x="6278029" y="3479719"/>
            <a:ext cx="3730983" cy="915951"/>
          </a:xfrm>
          <a:prstGeom prst="roundRect">
            <a:avLst>
              <a:gd name="adj" fmla="val 11708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 a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Point(0, 0)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 b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Point(5, 0)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 c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Point(2, 5)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695F-FD9C-457A-9006-2C1C48EB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65125"/>
            <a:ext cx="4655210" cy="1204797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How this (might) look in memory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91E57A-08CB-48CF-8167-A4EEA8FE9DD2}"/>
              </a:ext>
            </a:extLst>
          </p:cNvPr>
          <p:cNvSpPr/>
          <p:nvPr/>
        </p:nvSpPr>
        <p:spPr>
          <a:xfrm>
            <a:off x="6096000" y="468035"/>
            <a:ext cx="3730983" cy="1101887"/>
          </a:xfrm>
          <a:prstGeom prst="roundRect">
            <a:avLst>
              <a:gd name="adj" fmla="val 11708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a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Point(0, 0)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b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Point(5, 0)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 c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Point(2, 5)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4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57B5FB-C4BE-4091-A24E-3AB7F9262033}"/>
              </a:ext>
            </a:extLst>
          </p:cNvPr>
          <p:cNvSpPr txBox="1"/>
          <p:nvPr/>
        </p:nvSpPr>
        <p:spPr>
          <a:xfrm>
            <a:off x="6872038" y="2958618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FE4E8F-C0B9-4436-BA0D-91350DA378F4}"/>
              </a:ext>
            </a:extLst>
          </p:cNvPr>
          <p:cNvSpPr/>
          <p:nvPr/>
        </p:nvSpPr>
        <p:spPr>
          <a:xfrm>
            <a:off x="8307469" y="2856758"/>
            <a:ext cx="3322041" cy="347304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00 00 00 00 00 00 00 00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3F 50 62 4D D2 F1 A9 FC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00 00 00 04 AB 8C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00 00 00 00 00 00 00 00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00 00 00 05 00 00 00 00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00 00 00 02 00 00 00 05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66 09 2A FF F0 9F 00 43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DF FF 10 10 11 0F FF B5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0252AE-88A5-4AB8-B422-B46D9D04AB5B}"/>
              </a:ext>
            </a:extLst>
          </p:cNvPr>
          <p:cNvSpPr txBox="1"/>
          <p:nvPr/>
        </p:nvSpPr>
        <p:spPr>
          <a:xfrm>
            <a:off x="6872038" y="3371077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0x002a0008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2C73BD-E2BE-48EB-B8E6-C822F898869B}"/>
              </a:ext>
            </a:extLst>
          </p:cNvPr>
          <p:cNvSpPr txBox="1"/>
          <p:nvPr/>
        </p:nvSpPr>
        <p:spPr>
          <a:xfrm>
            <a:off x="6872038" y="378353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1B1DB8-9100-410B-91CC-77E8A306BA72}"/>
              </a:ext>
            </a:extLst>
          </p:cNvPr>
          <p:cNvSpPr txBox="1"/>
          <p:nvPr/>
        </p:nvSpPr>
        <p:spPr>
          <a:xfrm>
            <a:off x="6872038" y="4195995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0x002a0018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9F6AB8-9CF0-41D3-BBD5-5ECFB1AFC7F0}"/>
              </a:ext>
            </a:extLst>
          </p:cNvPr>
          <p:cNvSpPr txBox="1"/>
          <p:nvPr/>
        </p:nvSpPr>
        <p:spPr>
          <a:xfrm>
            <a:off x="6872038" y="4610939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550459-F6A0-48AF-951D-BBF9B1AC0D3E}"/>
              </a:ext>
            </a:extLst>
          </p:cNvPr>
          <p:cNvSpPr txBox="1"/>
          <p:nvPr/>
        </p:nvSpPr>
        <p:spPr>
          <a:xfrm>
            <a:off x="6872038" y="5025883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0x002a0028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9FA494-D4BE-41AC-9748-0FE7B7FF2473}"/>
              </a:ext>
            </a:extLst>
          </p:cNvPr>
          <p:cNvSpPr txBox="1"/>
          <p:nvPr/>
        </p:nvSpPr>
        <p:spPr>
          <a:xfrm>
            <a:off x="6872038" y="5438342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0x002a0030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D87B1A-EFA8-4E0F-9CCE-5220683235DB}"/>
              </a:ext>
            </a:extLst>
          </p:cNvPr>
          <p:cNvSpPr txBox="1"/>
          <p:nvPr/>
        </p:nvSpPr>
        <p:spPr>
          <a:xfrm>
            <a:off x="6872038" y="5853286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0x002a0038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95F9367-2630-460F-B946-70D094D2F5F0}"/>
              </a:ext>
            </a:extLst>
          </p:cNvPr>
          <p:cNvSpPr/>
          <p:nvPr/>
        </p:nvSpPr>
        <p:spPr>
          <a:xfrm>
            <a:off x="8375011" y="3371077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1A34A66-B28D-4E32-9ED1-DEB2A09E0513}"/>
              </a:ext>
            </a:extLst>
          </p:cNvPr>
          <p:cNvSpPr/>
          <p:nvPr/>
        </p:nvSpPr>
        <p:spPr>
          <a:xfrm>
            <a:off x="8375011" y="4202979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8D80D73-08BC-4CFD-A6E3-9731753120D3}"/>
              </a:ext>
            </a:extLst>
          </p:cNvPr>
          <p:cNvSpPr/>
          <p:nvPr/>
        </p:nvSpPr>
        <p:spPr>
          <a:xfrm>
            <a:off x="8383358" y="4602550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70BEFDA-DC80-4D3F-8EEA-722AA55E6FFB}"/>
              </a:ext>
            </a:extLst>
          </p:cNvPr>
          <p:cNvSpPr/>
          <p:nvPr/>
        </p:nvSpPr>
        <p:spPr>
          <a:xfrm>
            <a:off x="8375011" y="5017494"/>
            <a:ext cx="3170262" cy="338554"/>
          </a:xfrm>
          <a:prstGeom prst="roundRect">
            <a:avLst>
              <a:gd name="adj" fmla="val 22236"/>
            </a:avLst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A2C3795-8E13-403A-BF08-27BE7CABEA5A}"/>
              </a:ext>
            </a:extLst>
          </p:cNvPr>
          <p:cNvSpPr txBox="1"/>
          <p:nvPr/>
        </p:nvSpPr>
        <p:spPr>
          <a:xfrm>
            <a:off x="9486294" y="2261852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Heap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2F64654-0672-41E6-8CDD-2A457729C22E}"/>
              </a:ext>
            </a:extLst>
          </p:cNvPr>
          <p:cNvGrpSpPr/>
          <p:nvPr/>
        </p:nvGrpSpPr>
        <p:grpSpPr>
          <a:xfrm>
            <a:off x="4176376" y="1803291"/>
            <a:ext cx="4306143" cy="1620984"/>
            <a:chOff x="9271968" y="1333067"/>
            <a:chExt cx="4306143" cy="157894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669CA8B-41FD-44F6-9AA6-4BA6963493C9}"/>
                </a:ext>
              </a:extLst>
            </p:cNvPr>
            <p:cNvSpPr txBox="1"/>
            <p:nvPr/>
          </p:nvSpPr>
          <p:spPr>
            <a:xfrm>
              <a:off x="9271968" y="1333067"/>
              <a:ext cx="3646197" cy="989485"/>
            </a:xfrm>
            <a:prstGeom prst="roundRect">
              <a:avLst>
                <a:gd name="adj" fmla="val 1679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This location on the heap was reserved for the 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Point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 class. This is where 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EPSILON</a:t>
              </a:r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’s value is stored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BA455395-B0AA-46AF-B2F5-2FD7F724CDB3}"/>
                </a:ext>
              </a:extLst>
            </p:cNvPr>
            <p:cNvCxnSpPr>
              <a:cxnSpLocks/>
            </p:cNvCxnSpPr>
            <p:nvPr/>
          </p:nvCxnSpPr>
          <p:spPr>
            <a:xfrm>
              <a:off x="12918165" y="2034563"/>
              <a:ext cx="659946" cy="87745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CAF78B5-379A-41ED-83CE-05438E858C3F}"/>
              </a:ext>
            </a:extLst>
          </p:cNvPr>
          <p:cNvGrpSpPr/>
          <p:nvPr/>
        </p:nvGrpSpPr>
        <p:grpSpPr>
          <a:xfrm>
            <a:off x="2429778" y="4106935"/>
            <a:ext cx="4435845" cy="1325562"/>
            <a:chOff x="2351956" y="4106935"/>
            <a:chExt cx="4435845" cy="1325562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4C983435-3AEA-492B-B684-2C072D96CE5C}"/>
                </a:ext>
              </a:extLst>
            </p:cNvPr>
            <p:cNvGrpSpPr/>
            <p:nvPr/>
          </p:nvGrpSpPr>
          <p:grpSpPr>
            <a:xfrm>
              <a:off x="2351956" y="4106935"/>
              <a:ext cx="4435845" cy="1325562"/>
              <a:chOff x="9271968" y="1162511"/>
              <a:chExt cx="4435845" cy="1291188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624746C-7A0A-4BDC-8B83-CD2569125C47}"/>
                  </a:ext>
                </a:extLst>
              </p:cNvPr>
              <p:cNvSpPr txBox="1"/>
              <p:nvPr/>
            </p:nvSpPr>
            <p:spPr>
              <a:xfrm>
                <a:off x="9271968" y="1162511"/>
                <a:ext cx="3646197" cy="1291188"/>
              </a:xfrm>
              <a:prstGeom prst="roundRect">
                <a:avLst>
                  <a:gd name="adj" fmla="val 1386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These locations are reserved for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Point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instances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,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, and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c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, respectively. Each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Point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instance has its own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x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and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y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value</a:t>
                </a:r>
              </a:p>
            </p:txBody>
          </p: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F9E0C926-4C2C-4CED-AB19-FC2909A7A86B}"/>
                  </a:ext>
                </a:extLst>
              </p:cNvPr>
              <p:cNvCxnSpPr>
                <a:cxnSpLocks/>
                <a:stCxn id="56" idx="3"/>
              </p:cNvCxnSpPr>
              <p:nvPr/>
            </p:nvCxnSpPr>
            <p:spPr>
              <a:xfrm>
                <a:off x="12918165" y="1808105"/>
                <a:ext cx="789648" cy="0"/>
              </a:xfrm>
              <a:prstGeom prst="straightConnector1">
                <a:avLst/>
              </a:prstGeom>
              <a:ln w="25400">
                <a:solidFill>
                  <a:schemeClr val="accent5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295313B1-F72B-4539-8906-AFD78F4B02AB}"/>
                </a:ext>
              </a:extLst>
            </p:cNvPr>
            <p:cNvCxnSpPr>
              <a:cxnSpLocks/>
            </p:cNvCxnSpPr>
            <p:nvPr/>
          </p:nvCxnSpPr>
          <p:spPr>
            <a:xfrm>
              <a:off x="5998153" y="4381963"/>
              <a:ext cx="789648" cy="1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7ED068F8-B4C2-40E9-A7B7-9A3D2B94FE1B}"/>
                </a:ext>
              </a:extLst>
            </p:cNvPr>
            <p:cNvCxnSpPr>
              <a:cxnSpLocks/>
            </p:cNvCxnSpPr>
            <p:nvPr/>
          </p:nvCxnSpPr>
          <p:spPr>
            <a:xfrm>
              <a:off x="5998153" y="5162815"/>
              <a:ext cx="789648" cy="0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917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14724</TotalTime>
  <Words>2760</Words>
  <Application>Microsoft Office PowerPoint</Application>
  <PresentationFormat>Widescreen</PresentationFormat>
  <Paragraphs>362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Bahnschrift</vt:lpstr>
      <vt:lpstr>Bahnschrift SemiBold</vt:lpstr>
      <vt:lpstr>Calibri</vt:lpstr>
      <vt:lpstr>Calibri Light</vt:lpstr>
      <vt:lpstr>Consolas</vt:lpstr>
      <vt:lpstr>Courier</vt:lpstr>
      <vt:lpstr>Courier New</vt:lpstr>
      <vt:lpstr>Wingdings</vt:lpstr>
      <vt:lpstr>Office Theme</vt:lpstr>
      <vt:lpstr>Encapsulation</vt:lpstr>
      <vt:lpstr>Classes and Objects</vt:lpstr>
      <vt:lpstr>Objects as state</vt:lpstr>
      <vt:lpstr>Representing a square</vt:lpstr>
      <vt:lpstr>Poll Everywhere (1)</vt:lpstr>
      <vt:lpstr>Carefully choosing fields</vt:lpstr>
      <vt:lpstr>Static class fields and methods</vt:lpstr>
      <vt:lpstr>Class fields and instance fields in memory</vt:lpstr>
      <vt:lpstr>How this (might) look in memory</vt:lpstr>
      <vt:lpstr>How this (might) look in memory</vt:lpstr>
      <vt:lpstr>Instance and class methods</vt:lpstr>
      <vt:lpstr>Summary</vt:lpstr>
      <vt:lpstr>Encapsulation</vt:lpstr>
      <vt:lpstr>Motivating Encapsulation</vt:lpstr>
      <vt:lpstr>Principles of encapsulation</vt:lpstr>
      <vt:lpstr>Enforce encapsulation with access modifiers</vt:lpstr>
      <vt:lpstr>A basic Square class, featuring encapsulation</vt:lpstr>
      <vt:lpstr>Basic getter and setter methods</vt:lpstr>
      <vt:lpstr>Getter trick: derived fields</vt:lpstr>
      <vt:lpstr>Adding derived fields to the Square class</vt:lpstr>
      <vt:lpstr>Setter trick: validation</vt:lpstr>
      <vt:lpstr>Immutable objects</vt:lpstr>
      <vt:lpstr>Interfaces in Java</vt:lpstr>
      <vt:lpstr>Interface Naming Conventions</vt:lpstr>
      <vt:lpstr>Programming To An Interface</vt:lpstr>
      <vt:lpstr>Advantage of Encapsulation</vt:lpstr>
      <vt:lpstr>Exposed vs Internal Behavior</vt:lpstr>
      <vt:lpstr>u02p2.ex4</vt:lpstr>
      <vt:lpstr>Default Implementations and Static Methods in Interfaces</vt:lpstr>
      <vt:lpstr>Summing Up Interfaces and Classes</vt:lpstr>
      <vt:lpstr>Do you always need an interface?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u02p2 Encapsulation | COMP 301</dc:title>
  <dc:creator>Aaron Smith</dc:creator>
  <cp:lastModifiedBy>Administrator</cp:lastModifiedBy>
  <cp:revision>117</cp:revision>
  <cp:lastPrinted>2023-01-18T22:40:46Z</cp:lastPrinted>
  <dcterms:created xsi:type="dcterms:W3CDTF">2020-02-08T19:31:56Z</dcterms:created>
  <dcterms:modified xsi:type="dcterms:W3CDTF">2024-01-23T01:58:35Z</dcterms:modified>
</cp:coreProperties>
</file>