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483" r:id="rId3"/>
    <p:sldId id="345" r:id="rId4"/>
    <p:sldId id="353" r:id="rId5"/>
    <p:sldId id="406" r:id="rId6"/>
    <p:sldId id="407" r:id="rId7"/>
    <p:sldId id="408" r:id="rId8"/>
    <p:sldId id="420" r:id="rId9"/>
    <p:sldId id="348" r:id="rId10"/>
    <p:sldId id="364" r:id="rId11"/>
    <p:sldId id="363" r:id="rId12"/>
    <p:sldId id="350" r:id="rId13"/>
    <p:sldId id="421" r:id="rId14"/>
    <p:sldId id="429" r:id="rId15"/>
    <p:sldId id="351" r:id="rId16"/>
    <p:sldId id="402" r:id="rId17"/>
    <p:sldId id="478" r:id="rId18"/>
    <p:sldId id="479" r:id="rId19"/>
    <p:sldId id="480" r:id="rId20"/>
    <p:sldId id="481" r:id="rId21"/>
    <p:sldId id="48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B2B"/>
    <a:srgbClr val="266C00"/>
    <a:srgbClr val="FFD9D9"/>
    <a:srgbClr val="FFCBCB"/>
    <a:srgbClr val="4472C4"/>
    <a:srgbClr val="C55A11"/>
    <a:srgbClr val="666666"/>
    <a:srgbClr val="BD0C15"/>
    <a:srgbClr val="270068"/>
    <a:srgbClr val="7DA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87075" autoAdjust="0"/>
  </p:normalViewPr>
  <p:slideViewPr>
    <p:cSldViewPr snapToGrid="0">
      <p:cViewPr varScale="1">
        <p:scale>
          <a:sx n="72" d="100"/>
          <a:sy n="72" d="100"/>
        </p:scale>
        <p:origin x="5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68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4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1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Inheritance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COMP </a:t>
            </a:r>
            <a:r>
              <a:rPr lang="en-US" i="1" dirty="0" smtClean="0"/>
              <a:t>301</a:t>
            </a:r>
          </a:p>
          <a:p>
            <a:r>
              <a:rPr lang="en-US" i="1" dirty="0" smtClean="0"/>
              <a:t>( adapted from Drs. K. Mayer-Patel and Aaron Smith 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0A3672D-6CC6-4025-9720-747A34EC70E7}"/>
              </a:ext>
            </a:extLst>
          </p:cNvPr>
          <p:cNvSpPr/>
          <p:nvPr/>
        </p:nvSpPr>
        <p:spPr>
          <a:xfrm>
            <a:off x="3423138" y="1165985"/>
            <a:ext cx="5345724" cy="3030876"/>
          </a:xfrm>
          <a:prstGeom prst="roundRect">
            <a:avLst>
              <a:gd name="adj" fmla="val 3575"/>
            </a:avLst>
          </a:prstGeom>
          <a:solidFill>
            <a:srgbClr val="2B2B2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28B783-BD1A-4060-B05C-51DF61387B88}"/>
              </a:ext>
            </a:extLst>
          </p:cNvPr>
          <p:cNvGrpSpPr/>
          <p:nvPr/>
        </p:nvGrpSpPr>
        <p:grpSpPr>
          <a:xfrm>
            <a:off x="838200" y="4196861"/>
            <a:ext cx="4460631" cy="2180491"/>
            <a:chOff x="838200" y="4196861"/>
            <a:chExt cx="4460631" cy="2180491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F5A2FA32-AEDD-4874-92BB-81F1CD8379DF}"/>
                </a:ext>
              </a:extLst>
            </p:cNvPr>
            <p:cNvSpPr/>
            <p:nvPr/>
          </p:nvSpPr>
          <p:spPr>
            <a:xfrm>
              <a:off x="838200" y="4818185"/>
              <a:ext cx="4460631" cy="1559167"/>
            </a:xfrm>
            <a:prstGeom prst="roundRect">
              <a:avLst>
                <a:gd name="adj" fmla="val 7798"/>
              </a:avLst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class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Student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extends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Person {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/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}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70B4A9DF-7E9A-4427-B3CA-F24F11B38E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41985" y="4196861"/>
              <a:ext cx="169985" cy="621324"/>
            </a:xfrm>
            <a:prstGeom prst="straightConnector1">
              <a:avLst/>
            </a:prstGeom>
            <a:ln w="25400">
              <a:solidFill>
                <a:schemeClr val="tx2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4F48356-FE7A-43EE-9386-38A3AE407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739" y="365125"/>
            <a:ext cx="10658061" cy="707887"/>
          </a:xfrm>
        </p:spPr>
        <p:txBody>
          <a:bodyPr anchor="t"/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2.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Subclass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328FF38-F95F-4835-96AE-5371F60922E8}"/>
              </a:ext>
            </a:extLst>
          </p:cNvPr>
          <p:cNvGrpSpPr/>
          <p:nvPr/>
        </p:nvGrpSpPr>
        <p:grpSpPr>
          <a:xfrm>
            <a:off x="342899" y="3769955"/>
            <a:ext cx="3177691" cy="1218899"/>
            <a:chOff x="6246830" y="3293743"/>
            <a:chExt cx="2939845" cy="1218899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BDF92CA-E702-4D8B-AF2A-C7C4412AEB38}"/>
                </a:ext>
              </a:extLst>
            </p:cNvPr>
            <p:cNvCxnSpPr>
              <a:cxnSpLocks/>
            </p:cNvCxnSpPr>
            <p:nvPr/>
          </p:nvCxnSpPr>
          <p:spPr>
            <a:xfrm>
              <a:off x="8537969" y="3804756"/>
              <a:ext cx="648706" cy="707886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E43A067-18F0-44EB-BC11-6FF1D764C1B2}"/>
                </a:ext>
              </a:extLst>
            </p:cNvPr>
            <p:cNvSpPr txBox="1"/>
            <p:nvPr/>
          </p:nvSpPr>
          <p:spPr>
            <a:xfrm>
              <a:off x="6246830" y="3293743"/>
              <a:ext cx="229113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Use </a:t>
              </a:r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extends</a:t>
              </a:r>
              <a:r>
                <a:rPr lang="en-US" sz="2000" dirty="0">
                  <a:solidFill>
                    <a:srgbClr val="FF0000"/>
                  </a:solidFill>
                </a:rPr>
                <a:t> to declare a </a:t>
              </a:r>
              <a:r>
                <a:rPr lang="en-US" sz="2000" b="1" dirty="0">
                  <a:solidFill>
                    <a:srgbClr val="FF0000"/>
                  </a:solidFill>
                </a:rPr>
                <a:t>subclass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911405B-9F6E-4488-A8C2-A63A26BF339E}"/>
              </a:ext>
            </a:extLst>
          </p:cNvPr>
          <p:cNvSpPr txBox="1"/>
          <p:nvPr/>
        </p:nvSpPr>
        <p:spPr>
          <a:xfrm rot="295003">
            <a:off x="8272612" y="471823"/>
            <a:ext cx="3569762" cy="1013562"/>
          </a:xfrm>
          <a:prstGeom prst="roundRect">
            <a:avLst>
              <a:gd name="adj" fmla="val 1102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subclass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is an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extension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of its superclass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04CD707-8049-4A37-A7A5-836E05064A3A}"/>
              </a:ext>
            </a:extLst>
          </p:cNvPr>
          <p:cNvGrpSpPr/>
          <p:nvPr/>
        </p:nvGrpSpPr>
        <p:grpSpPr>
          <a:xfrm>
            <a:off x="4800602" y="4818185"/>
            <a:ext cx="4983792" cy="1439432"/>
            <a:chOff x="4800602" y="4818185"/>
            <a:chExt cx="4983792" cy="1439432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A2E8813-3782-443D-8813-822EF000C925}"/>
                </a:ext>
              </a:extLst>
            </p:cNvPr>
            <p:cNvSpPr txBox="1"/>
            <p:nvPr/>
          </p:nvSpPr>
          <p:spPr>
            <a:xfrm>
              <a:off x="5997092" y="4818185"/>
              <a:ext cx="3787302" cy="1439432"/>
            </a:xfrm>
            <a:prstGeom prst="roundRect">
              <a:avLst>
                <a:gd name="adj" fmla="val 11023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Even though the class body is empty, </a:t>
              </a:r>
              <a:r>
                <a:rPr lang="en-US" sz="2000" b="1" u="sng" dirty="0">
                  <a:solidFill>
                    <a:schemeClr val="accent4">
                      <a:lumMod val="50000"/>
                    </a:schemeClr>
                  </a:solidFill>
                </a:rPr>
                <a:t>a </a:t>
              </a:r>
              <a:r>
                <a:rPr lang="en-US" sz="2000" b="1" u="sng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Student</a:t>
              </a:r>
              <a:r>
                <a:rPr lang="en-US" sz="2000" b="1" u="sng" dirty="0">
                  <a:solidFill>
                    <a:schemeClr val="accent4">
                      <a:lumMod val="50000"/>
                    </a:schemeClr>
                  </a:solidFill>
                </a:rPr>
                <a:t> is a </a:t>
              </a:r>
              <a:r>
                <a:rPr lang="en-US" sz="2000" b="1" u="sng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Person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, so it automatically </a:t>
              </a:r>
              <a:r>
                <a:rPr lang="en-US" sz="2000" b="1" i="1" dirty="0">
                  <a:solidFill>
                    <a:schemeClr val="accent4">
                      <a:lumMod val="50000"/>
                    </a:schemeClr>
                  </a:solidFill>
                </a:rPr>
                <a:t>inherits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 all 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Person</a:t>
              </a: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 members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96F6059-AC13-400E-B3D5-2849F1FF4190}"/>
                </a:ext>
              </a:extLst>
            </p:cNvPr>
            <p:cNvCxnSpPr>
              <a:cxnSpLocks/>
              <a:stCxn id="22" idx="1"/>
            </p:cNvCxnSpPr>
            <p:nvPr/>
          </p:nvCxnSpPr>
          <p:spPr>
            <a:xfrm flipH="1">
              <a:off x="4800602" y="5537901"/>
              <a:ext cx="1196490" cy="59867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496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CF8D447-A66C-47FA-94C2-C7EBAFF67FD0}"/>
              </a:ext>
            </a:extLst>
          </p:cNvPr>
          <p:cNvSpPr/>
          <p:nvPr/>
        </p:nvSpPr>
        <p:spPr>
          <a:xfrm>
            <a:off x="3423138" y="1165985"/>
            <a:ext cx="5345724" cy="3030876"/>
          </a:xfrm>
          <a:prstGeom prst="roundRect">
            <a:avLst>
              <a:gd name="adj" fmla="val 3575"/>
            </a:avLst>
          </a:prstGeom>
          <a:solidFill>
            <a:srgbClr val="2B2B2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EA8BB2-B1BF-4BF3-9D24-4758787CBC27}"/>
              </a:ext>
            </a:extLst>
          </p:cNvPr>
          <p:cNvGrpSpPr/>
          <p:nvPr/>
        </p:nvGrpSpPr>
        <p:grpSpPr>
          <a:xfrm>
            <a:off x="838200" y="4196861"/>
            <a:ext cx="4460631" cy="2180491"/>
            <a:chOff x="838200" y="4196861"/>
            <a:chExt cx="4460631" cy="2180491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790A68A0-AF89-4F04-8FF3-A63647A90DFC}"/>
                </a:ext>
              </a:extLst>
            </p:cNvPr>
            <p:cNvSpPr/>
            <p:nvPr/>
          </p:nvSpPr>
          <p:spPr>
            <a:xfrm>
              <a:off x="838200" y="4818185"/>
              <a:ext cx="4460631" cy="1559167"/>
            </a:xfrm>
            <a:prstGeom prst="roundRect">
              <a:avLst>
                <a:gd name="adj" fmla="val 7798"/>
              </a:avLst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class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Student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extends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Person {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/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public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C66D"/>
                  </a:solidFill>
                  <a:effectLst/>
                  <a:latin typeface="Consolas" panose="020B0609020204030204" pitchFamily="49" charset="0"/>
                </a:rPr>
                <a:t>Student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(String name)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super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(name)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}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4BBB9D56-039E-4748-B7AC-FC07A502F02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41985" y="4196861"/>
              <a:ext cx="169985" cy="621324"/>
            </a:xfrm>
            <a:prstGeom prst="straightConnector1">
              <a:avLst/>
            </a:prstGeom>
            <a:ln w="25400">
              <a:solidFill>
                <a:schemeClr val="tx2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4F48356-FE7A-43EE-9386-38A3AE407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43" y="365125"/>
            <a:ext cx="10707757" cy="696049"/>
          </a:xfrm>
        </p:spPr>
        <p:txBody>
          <a:bodyPr anchor="t"/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3.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Subclass constructors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6063F50-9A31-4357-8938-57ADB0B1C70B}"/>
              </a:ext>
            </a:extLst>
          </p:cNvPr>
          <p:cNvSpPr txBox="1"/>
          <p:nvPr/>
        </p:nvSpPr>
        <p:spPr>
          <a:xfrm rot="295003">
            <a:off x="7597197" y="337475"/>
            <a:ext cx="4369646" cy="1467983"/>
          </a:xfrm>
          <a:prstGeom prst="roundRect">
            <a:avLst>
              <a:gd name="adj" fmla="val 8188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Every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Student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instance is also a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instance. Whenever a new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Student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is constructed, the underlying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must also be constructed.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FFD5EE-F44E-4053-8F38-8D5B22B2D8EE}"/>
              </a:ext>
            </a:extLst>
          </p:cNvPr>
          <p:cNvSpPr txBox="1"/>
          <p:nvPr/>
        </p:nvSpPr>
        <p:spPr>
          <a:xfrm rot="21285642">
            <a:off x="156720" y="1561735"/>
            <a:ext cx="3156762" cy="1713711"/>
          </a:xfrm>
          <a:prstGeom prst="roundRect">
            <a:avLst>
              <a:gd name="adj" fmla="val 8188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If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super()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is not called in the subclass constructor, the compiler will implicitly call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super()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with no arguments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6714436-069D-47A8-B3AC-024162962B53}"/>
              </a:ext>
            </a:extLst>
          </p:cNvPr>
          <p:cNvSpPr txBox="1"/>
          <p:nvPr/>
        </p:nvSpPr>
        <p:spPr>
          <a:xfrm>
            <a:off x="5748916" y="4329162"/>
            <a:ext cx="4014516" cy="1077649"/>
          </a:xfrm>
          <a:prstGeom prst="roundRect">
            <a:avLst>
              <a:gd name="adj" fmla="val 15585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Use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super()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u="sng" dirty="0">
                <a:solidFill>
                  <a:schemeClr val="accent4">
                    <a:lumMod val="50000"/>
                  </a:schemeClr>
                </a:solidFill>
              </a:rPr>
              <a:t>as the first line</a:t>
            </a: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in the subclass constructor</a:t>
            </a:r>
          </a:p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</a:rPr>
              <a:t>to </a:t>
            </a:r>
            <a:r>
              <a:rPr lang="en-US" sz="2000" i="1" u="sng" dirty="0">
                <a:solidFill>
                  <a:schemeClr val="accent4">
                    <a:lumMod val="50000"/>
                  </a:schemeClr>
                </a:solidFill>
              </a:rPr>
              <a:t>call</a:t>
            </a:r>
            <a:r>
              <a:rPr lang="en-US" sz="2000" i="1" dirty="0">
                <a:solidFill>
                  <a:schemeClr val="accent4">
                    <a:lumMod val="50000"/>
                  </a:schemeClr>
                </a:solidFill>
              </a:rPr>
              <a:t> the superclass constructor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0BBD16B-5F32-4E86-956D-33EA1DA29393}"/>
              </a:ext>
            </a:extLst>
          </p:cNvPr>
          <p:cNvCxnSpPr>
            <a:cxnSpLocks/>
          </p:cNvCxnSpPr>
          <p:nvPr/>
        </p:nvCxnSpPr>
        <p:spPr>
          <a:xfrm flipH="1">
            <a:off x="2831690" y="5319252"/>
            <a:ext cx="2917226" cy="279797"/>
          </a:xfrm>
          <a:prstGeom prst="straightConnector1">
            <a:avLst/>
          </a:prstGeom>
          <a:ln w="25400" cap="rnd">
            <a:solidFill>
              <a:schemeClr val="accent4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9B1D571-1836-4F34-A82B-82079A06EE6E}"/>
              </a:ext>
            </a:extLst>
          </p:cNvPr>
          <p:cNvCxnSpPr>
            <a:cxnSpLocks/>
            <a:stCxn id="31" idx="0"/>
          </p:cNvCxnSpPr>
          <p:nvPr/>
        </p:nvCxnSpPr>
        <p:spPr>
          <a:xfrm flipH="1" flipV="1">
            <a:off x="6096002" y="2390776"/>
            <a:ext cx="1660172" cy="1938386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240AB29D-1259-4B6D-81FC-B0ED2BF213C4}"/>
              </a:ext>
            </a:extLst>
          </p:cNvPr>
          <p:cNvSpPr txBox="1"/>
          <p:nvPr/>
        </p:nvSpPr>
        <p:spPr>
          <a:xfrm>
            <a:off x="6009470" y="5553953"/>
            <a:ext cx="3493407" cy="1158257"/>
          </a:xfrm>
          <a:prstGeom prst="roundRect">
            <a:avLst>
              <a:gd name="adj" fmla="val 16116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In other words,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super(name)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is analogous to calling</a:t>
            </a:r>
          </a:p>
          <a:p>
            <a:pPr algn="ctr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new Person(name)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832D5729-C2B6-4E31-8170-EBB6EA37CB0C}"/>
              </a:ext>
            </a:extLst>
          </p:cNvPr>
          <p:cNvSpPr/>
          <p:nvPr/>
        </p:nvSpPr>
        <p:spPr>
          <a:xfrm>
            <a:off x="1068642" y="5224770"/>
            <a:ext cx="3582015" cy="792572"/>
          </a:xfrm>
          <a:prstGeom prst="roundRect">
            <a:avLst>
              <a:gd name="adj" fmla="val 1575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6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30" grpId="0" animBg="1"/>
      <p:bldP spid="31" grpId="0" animBg="1"/>
      <p:bldP spid="46" grpId="0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48356-FE7A-43EE-9386-38A3AE407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496" y="365126"/>
            <a:ext cx="10618304" cy="628758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4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. Inheritance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5427BA0-F336-4EBB-AC0F-A4A415C31D22}"/>
              </a:ext>
            </a:extLst>
          </p:cNvPr>
          <p:cNvSpPr/>
          <p:nvPr/>
        </p:nvSpPr>
        <p:spPr>
          <a:xfrm>
            <a:off x="3423138" y="1165985"/>
            <a:ext cx="5345724" cy="3030876"/>
          </a:xfrm>
          <a:prstGeom prst="roundRect">
            <a:avLst>
              <a:gd name="adj" fmla="val 3575"/>
            </a:avLst>
          </a:prstGeom>
          <a:solidFill>
            <a:srgbClr val="2B2B2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EEDB798-8D02-4DDC-BE84-5B6C009068B7}"/>
              </a:ext>
            </a:extLst>
          </p:cNvPr>
          <p:cNvGrpSpPr/>
          <p:nvPr/>
        </p:nvGrpSpPr>
        <p:grpSpPr>
          <a:xfrm>
            <a:off x="838200" y="4196861"/>
            <a:ext cx="4460631" cy="2180491"/>
            <a:chOff x="838200" y="4196861"/>
            <a:chExt cx="4460631" cy="2180491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3125B1F-3D2D-4718-B378-DA5D38EEBD1F}"/>
                </a:ext>
              </a:extLst>
            </p:cNvPr>
            <p:cNvSpPr/>
            <p:nvPr/>
          </p:nvSpPr>
          <p:spPr>
            <a:xfrm>
              <a:off x="838200" y="4818185"/>
              <a:ext cx="4460631" cy="1559167"/>
            </a:xfrm>
            <a:prstGeom prst="roundRect">
              <a:avLst>
                <a:gd name="adj" fmla="val 7798"/>
              </a:avLst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class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Student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extends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Person {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/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public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C66D"/>
                  </a:solidFill>
                  <a:effectLst/>
                  <a:latin typeface="Consolas" panose="020B0609020204030204" pitchFamily="49" charset="0"/>
                </a:rPr>
                <a:t>Student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(String name)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super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(name)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}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BDD666F-5D8D-4B3C-A34D-7D3BA73776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41985" y="4196861"/>
              <a:ext cx="169985" cy="621324"/>
            </a:xfrm>
            <a:prstGeom prst="straightConnector1">
              <a:avLst/>
            </a:prstGeom>
            <a:ln w="25400">
              <a:solidFill>
                <a:schemeClr val="tx2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F68953B-1287-437A-9661-F4C468326140}"/>
              </a:ext>
            </a:extLst>
          </p:cNvPr>
          <p:cNvGrpSpPr/>
          <p:nvPr/>
        </p:nvGrpSpPr>
        <p:grpSpPr>
          <a:xfrm>
            <a:off x="6893169" y="4193930"/>
            <a:ext cx="4746381" cy="2183422"/>
            <a:chOff x="6893169" y="4193930"/>
            <a:chExt cx="4746381" cy="2183422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03AA735-8710-4ACE-A0B9-1911943FC017}"/>
                </a:ext>
              </a:extLst>
            </p:cNvPr>
            <p:cNvSpPr/>
            <p:nvPr/>
          </p:nvSpPr>
          <p:spPr>
            <a:xfrm>
              <a:off x="6893169" y="4818185"/>
              <a:ext cx="4746381" cy="1559167"/>
            </a:xfrm>
            <a:prstGeom prst="roundRect">
              <a:avLst>
                <a:gd name="adj" fmla="val 9020"/>
              </a:avLst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600"/>
                </a:spcAft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class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Professor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extends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Person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public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FFC66D"/>
                  </a:solidFill>
                  <a:effectLst/>
                  <a:latin typeface="Consolas" panose="020B0609020204030204" pitchFamily="49" charset="0"/>
                </a:rPr>
                <a:t>Professor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(String name) {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super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(name)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C760427-5B6E-4652-83A0-18A8671521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250728" y="4193930"/>
              <a:ext cx="224206" cy="630117"/>
            </a:xfrm>
            <a:prstGeom prst="straightConnector1">
              <a:avLst/>
            </a:prstGeom>
            <a:ln w="25400">
              <a:solidFill>
                <a:schemeClr val="tx2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65083D0-D69A-4F7B-A1D8-0F336E8579C7}"/>
              </a:ext>
            </a:extLst>
          </p:cNvPr>
          <p:cNvGrpSpPr/>
          <p:nvPr/>
        </p:nvGrpSpPr>
        <p:grpSpPr>
          <a:xfrm>
            <a:off x="-10621" y="3353301"/>
            <a:ext cx="3352798" cy="1636988"/>
            <a:chOff x="5883848" y="3228585"/>
            <a:chExt cx="3101846" cy="1636988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9D1781F-FBF2-491D-B3E6-03E3305AA523}"/>
                </a:ext>
              </a:extLst>
            </p:cNvPr>
            <p:cNvCxnSpPr>
              <a:cxnSpLocks/>
            </p:cNvCxnSpPr>
            <p:nvPr/>
          </p:nvCxnSpPr>
          <p:spPr>
            <a:xfrm>
              <a:off x="8043819" y="4244249"/>
              <a:ext cx="310454" cy="621324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D11972D-ED17-4DCE-8835-EC33155B96A9}"/>
                </a:ext>
              </a:extLst>
            </p:cNvPr>
            <p:cNvSpPr txBox="1"/>
            <p:nvPr/>
          </p:nvSpPr>
          <p:spPr>
            <a:xfrm>
              <a:off x="5883848" y="3228585"/>
              <a:ext cx="3101846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Every </a:t>
              </a:r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Student</a:t>
              </a:r>
              <a:r>
                <a:rPr lang="en-US" sz="2000" dirty="0">
                  <a:solidFill>
                    <a:srgbClr val="FF0000"/>
                  </a:solidFill>
                </a:rPr>
                <a:t> instance automatically has a </a:t>
              </a:r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name</a:t>
              </a:r>
              <a:r>
                <a:rPr lang="en-US" sz="2000" dirty="0">
                  <a:solidFill>
                    <a:srgbClr val="FF0000"/>
                  </a:solidFill>
                </a:rPr>
                <a:t> field and a </a:t>
              </a:r>
              <a:r>
                <a:rPr lang="en-US" sz="2000" b="1" dirty="0" err="1">
                  <a:solidFill>
                    <a:srgbClr val="FF0000"/>
                  </a:solidFill>
                  <a:latin typeface="Consolas" panose="020B0609020204030204" pitchFamily="49" charset="0"/>
                </a:rPr>
                <a:t>getName</a:t>
              </a:r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()</a:t>
              </a:r>
              <a:r>
                <a:rPr lang="en-US" sz="2000" dirty="0">
                  <a:solidFill>
                    <a:srgbClr val="FF0000"/>
                  </a:solidFill>
                </a:rPr>
                <a:t> method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2304DB7-B8DA-4C3A-B1C0-9BBF4F9FBB89}"/>
              </a:ext>
            </a:extLst>
          </p:cNvPr>
          <p:cNvGrpSpPr/>
          <p:nvPr/>
        </p:nvGrpSpPr>
        <p:grpSpPr>
          <a:xfrm>
            <a:off x="8486777" y="3353300"/>
            <a:ext cx="3650927" cy="1636989"/>
            <a:chOff x="5497133" y="3466709"/>
            <a:chExt cx="3377661" cy="1636989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65BD903F-9C71-4B22-B2A8-61284153EE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97133" y="4482372"/>
              <a:ext cx="708091" cy="621326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319E140-C7D8-40F5-BA5C-B0888FF04BB0}"/>
                </a:ext>
              </a:extLst>
            </p:cNvPr>
            <p:cNvSpPr txBox="1"/>
            <p:nvPr/>
          </p:nvSpPr>
          <p:spPr>
            <a:xfrm>
              <a:off x="5782773" y="3466709"/>
              <a:ext cx="3092021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Every </a:t>
              </a:r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Professor</a:t>
              </a:r>
              <a:r>
                <a:rPr lang="en-US" sz="2000" dirty="0">
                  <a:solidFill>
                    <a:srgbClr val="FF0000"/>
                  </a:solidFill>
                </a:rPr>
                <a:t> instance automatically has a </a:t>
              </a:r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name</a:t>
              </a:r>
              <a:r>
                <a:rPr lang="en-US" sz="2000" dirty="0">
                  <a:solidFill>
                    <a:srgbClr val="FF0000"/>
                  </a:solidFill>
                </a:rPr>
                <a:t> field and a </a:t>
              </a:r>
              <a:r>
                <a:rPr lang="en-US" sz="2000" b="1" dirty="0" err="1">
                  <a:solidFill>
                    <a:srgbClr val="FF0000"/>
                  </a:solidFill>
                  <a:latin typeface="Consolas" panose="020B0609020204030204" pitchFamily="49" charset="0"/>
                </a:rPr>
                <a:t>getName</a:t>
              </a:r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()</a:t>
              </a:r>
              <a:r>
                <a:rPr lang="en-US" sz="2000" dirty="0">
                  <a:solidFill>
                    <a:srgbClr val="FF0000"/>
                  </a:solidFill>
                </a:rPr>
                <a:t> method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540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0650" y="1"/>
            <a:ext cx="6991350" cy="1047750"/>
          </a:xfrm>
          <a:solidFill>
            <a:schemeClr val="bg1"/>
          </a:solidFill>
          <a:ln>
            <a:noFill/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dirty="0">
                <a:latin typeface="Bahnschrift" panose="020B0502040204020203" pitchFamily="34" charset="0"/>
              </a:rPr>
              <a:t>Complete 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Student</a:t>
            </a:r>
            <a:r>
              <a:rPr lang="en-US" dirty="0">
                <a:latin typeface="Bahnschrift" panose="020B0502040204020203" pitchFamily="34" charset="0"/>
              </a:rPr>
              <a:t> subclass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257175" y="368121"/>
            <a:ext cx="4943475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Student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takeCredits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+= 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"Freshman"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60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"Sophomore"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90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"Junior"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"Senior"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0A9CB97-85D6-4075-A59E-47F478CD82C1}"/>
              </a:ext>
            </a:extLst>
          </p:cNvPr>
          <p:cNvSpPr/>
          <p:nvPr/>
        </p:nvSpPr>
        <p:spPr>
          <a:xfrm>
            <a:off x="2369574" y="394621"/>
            <a:ext cx="1504336" cy="254307"/>
          </a:xfrm>
          <a:prstGeom prst="roundRect">
            <a:avLst>
              <a:gd name="adj" fmla="val 1575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534CA29-63DD-437A-8118-41D6CF7A9F30}"/>
              </a:ext>
            </a:extLst>
          </p:cNvPr>
          <p:cNvSpPr/>
          <p:nvPr/>
        </p:nvSpPr>
        <p:spPr>
          <a:xfrm>
            <a:off x="472409" y="1028087"/>
            <a:ext cx="3008210" cy="910075"/>
          </a:xfrm>
          <a:prstGeom prst="roundRect">
            <a:avLst>
              <a:gd name="adj" fmla="val 10163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367355C-7983-4455-92B3-BEC3719AC92D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2017643" y="1451113"/>
            <a:ext cx="1673801" cy="671753"/>
          </a:xfrm>
          <a:prstGeom prst="straightConnector1">
            <a:avLst/>
          </a:prstGeom>
          <a:ln w="25400">
            <a:solidFill>
              <a:schemeClr val="accent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95DC4DF-8F82-496D-9220-38BBFB71DAC5}"/>
              </a:ext>
            </a:extLst>
          </p:cNvPr>
          <p:cNvSpPr txBox="1"/>
          <p:nvPr/>
        </p:nvSpPr>
        <p:spPr>
          <a:xfrm>
            <a:off x="3691444" y="1672657"/>
            <a:ext cx="3448879" cy="900418"/>
          </a:xfrm>
          <a:prstGeom prst="roundRect">
            <a:avLst>
              <a:gd name="adj" fmla="val 1102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Use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super()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to construct the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portion of the object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211A851-BE35-4F00-916D-61BA0D05B9CB}"/>
              </a:ext>
            </a:extLst>
          </p:cNvPr>
          <p:cNvCxnSpPr>
            <a:cxnSpLocks/>
            <a:endCxn id="12" idx="3"/>
          </p:cNvCxnSpPr>
          <p:nvPr/>
        </p:nvCxnSpPr>
        <p:spPr>
          <a:xfrm flipH="1" flipV="1">
            <a:off x="3873910" y="521775"/>
            <a:ext cx="3799100" cy="1058548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CC0BF86-F53E-438A-AF99-118E07AB4BB1}"/>
              </a:ext>
            </a:extLst>
          </p:cNvPr>
          <p:cNvSpPr txBox="1"/>
          <p:nvPr/>
        </p:nvSpPr>
        <p:spPr>
          <a:xfrm rot="161659">
            <a:off x="7626788" y="1358200"/>
            <a:ext cx="4312671" cy="1301178"/>
          </a:xfrm>
          <a:prstGeom prst="roundRect">
            <a:avLst>
              <a:gd name="adj" fmla="val 1102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No need to declare the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name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field or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getName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method, because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Student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u="sng" dirty="0">
                <a:solidFill>
                  <a:schemeClr val="accent4">
                    <a:lumMod val="50000"/>
                  </a:schemeClr>
                </a:solidFill>
              </a:rPr>
              <a:t>inherits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them from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</a:p>
        </p:txBody>
      </p:sp>
    </p:spTree>
    <p:extLst>
      <p:ext uri="{BB962C8B-B14F-4D97-AF65-F5344CB8AC3E}">
        <p14:creationId xmlns:p14="http://schemas.microsoft.com/office/powerpoint/2010/main" val="77710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9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0575" y="1"/>
            <a:ext cx="7591426" cy="1047750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dirty="0">
                <a:latin typeface="Bahnschrift" panose="020B0502040204020203" pitchFamily="34" charset="0"/>
              </a:rPr>
              <a:t>Complete 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Professor</a:t>
            </a:r>
            <a:r>
              <a:rPr lang="en-US" dirty="0">
                <a:latin typeface="Bahnschrift" panose="020B0502040204020203" pitchFamily="34" charset="0"/>
              </a:rPr>
              <a:t> subclass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257175" y="368121"/>
            <a:ext cx="57150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3304429-71AA-438A-8D1E-EE7C3CB40B4E}"/>
              </a:ext>
            </a:extLst>
          </p:cNvPr>
          <p:cNvSpPr/>
          <p:nvPr/>
        </p:nvSpPr>
        <p:spPr>
          <a:xfrm>
            <a:off x="2567527" y="394621"/>
            <a:ext cx="1504336" cy="254307"/>
          </a:xfrm>
          <a:prstGeom prst="roundRect">
            <a:avLst>
              <a:gd name="adj" fmla="val 1575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CA39DBA-9B33-4385-BD8B-F6C9583576DB}"/>
              </a:ext>
            </a:extLst>
          </p:cNvPr>
          <p:cNvSpPr/>
          <p:nvPr/>
        </p:nvSpPr>
        <p:spPr>
          <a:xfrm>
            <a:off x="472409" y="1028087"/>
            <a:ext cx="3008210" cy="910075"/>
          </a:xfrm>
          <a:prstGeom prst="roundRect">
            <a:avLst>
              <a:gd name="adj" fmla="val 10163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5E07618-1009-4C6B-8B9E-82718A24F20A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2047461" y="1417967"/>
            <a:ext cx="1648392" cy="530717"/>
          </a:xfrm>
          <a:prstGeom prst="straightConnector1">
            <a:avLst/>
          </a:prstGeom>
          <a:ln w="25400">
            <a:solidFill>
              <a:schemeClr val="accent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DDA30FF-C736-4481-A795-8713A70755CF}"/>
              </a:ext>
            </a:extLst>
          </p:cNvPr>
          <p:cNvSpPr txBox="1"/>
          <p:nvPr/>
        </p:nvSpPr>
        <p:spPr>
          <a:xfrm>
            <a:off x="3695853" y="1498475"/>
            <a:ext cx="3448879" cy="900418"/>
          </a:xfrm>
          <a:prstGeom prst="roundRect">
            <a:avLst>
              <a:gd name="adj" fmla="val 1102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Use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super()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to construct the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portion of the object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EB38C7A-A555-45EE-9F2E-1C50330E5381}"/>
              </a:ext>
            </a:extLst>
          </p:cNvPr>
          <p:cNvCxnSpPr>
            <a:cxnSpLocks/>
            <a:endCxn id="4" idx="3"/>
          </p:cNvCxnSpPr>
          <p:nvPr/>
        </p:nvCxnSpPr>
        <p:spPr>
          <a:xfrm flipH="1" flipV="1">
            <a:off x="4071863" y="521775"/>
            <a:ext cx="3490987" cy="896192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B04B58B-53B6-4BC0-BD54-AB845A7B072F}"/>
              </a:ext>
            </a:extLst>
          </p:cNvPr>
          <p:cNvSpPr txBox="1"/>
          <p:nvPr/>
        </p:nvSpPr>
        <p:spPr>
          <a:xfrm rot="161659">
            <a:off x="7512965" y="1355524"/>
            <a:ext cx="4426558" cy="1301178"/>
          </a:xfrm>
          <a:prstGeom prst="roundRect">
            <a:avLst>
              <a:gd name="adj" fmla="val 1102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No need to declare the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name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field or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getName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method, because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Professor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u="sng" dirty="0">
                <a:solidFill>
                  <a:schemeClr val="accent4">
                    <a:lumMod val="50000"/>
                  </a:schemeClr>
                </a:solidFill>
              </a:rPr>
              <a:t>inherits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them from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</a:p>
        </p:txBody>
      </p:sp>
    </p:spTree>
    <p:extLst>
      <p:ext uri="{BB962C8B-B14F-4D97-AF65-F5344CB8AC3E}">
        <p14:creationId xmlns:p14="http://schemas.microsoft.com/office/powerpoint/2010/main" val="3625206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006C2-9AF5-468D-AAC3-835C34C0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02" y="365125"/>
            <a:ext cx="10773698" cy="777875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Using subclasses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E33AE36-6380-43CA-8B9A-265FD6C6702F}"/>
              </a:ext>
            </a:extLst>
          </p:cNvPr>
          <p:cNvGrpSpPr/>
          <p:nvPr/>
        </p:nvGrpSpPr>
        <p:grpSpPr>
          <a:xfrm>
            <a:off x="580102" y="1806748"/>
            <a:ext cx="2959506" cy="646331"/>
            <a:chOff x="1953929" y="5190476"/>
            <a:chExt cx="2959506" cy="646331"/>
          </a:xfrm>
        </p:grpSpPr>
        <p:sp>
          <p:nvSpPr>
            <p:cNvPr id="6" name="Left Brace 5">
              <a:extLst>
                <a:ext uri="{FF2B5EF4-FFF2-40B4-BE49-F238E27FC236}">
                  <a16:creationId xmlns:a16="http://schemas.microsoft.com/office/drawing/2014/main" id="{2877763C-B2C1-4F1A-BB28-17476135CD1D}"/>
                </a:ext>
              </a:extLst>
            </p:cNvPr>
            <p:cNvSpPr/>
            <p:nvPr/>
          </p:nvSpPr>
          <p:spPr>
            <a:xfrm>
              <a:off x="4753707" y="5218917"/>
              <a:ext cx="159728" cy="589450"/>
            </a:xfrm>
            <a:prstGeom prst="leftBrace">
              <a:avLst>
                <a:gd name="adj1" fmla="val 23571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57EAAC8-25DE-4E84-BEE9-FD986944BDD1}"/>
                </a:ext>
              </a:extLst>
            </p:cNvPr>
            <p:cNvSpPr txBox="1"/>
            <p:nvPr/>
          </p:nvSpPr>
          <p:spPr>
            <a:xfrm>
              <a:off x="1953929" y="5190476"/>
              <a:ext cx="260781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>
                  <a:solidFill>
                    <a:srgbClr val="C00000"/>
                  </a:solidFill>
                </a:rPr>
                <a:t>Make new </a:t>
              </a:r>
              <a:r>
                <a:rPr lang="en-US" sz="1800" dirty="0">
                  <a:solidFill>
                    <a:srgbClr val="C00000"/>
                  </a:solidFill>
                  <a:latin typeface="Consolas" panose="020B0609020204030204" pitchFamily="49" charset="0"/>
                </a:rPr>
                <a:t>Professor</a:t>
              </a:r>
              <a:r>
                <a:rPr lang="en-US" sz="1800" dirty="0">
                  <a:solidFill>
                    <a:srgbClr val="C00000"/>
                  </a:solidFill>
                </a:rPr>
                <a:t> and </a:t>
              </a:r>
              <a:r>
                <a:rPr lang="en-US" sz="1800" dirty="0">
                  <a:solidFill>
                    <a:srgbClr val="C00000"/>
                  </a:solidFill>
                  <a:latin typeface="Consolas" panose="020B0609020204030204" pitchFamily="49" charset="0"/>
                </a:rPr>
                <a:t>Student</a:t>
              </a:r>
              <a:r>
                <a:rPr lang="en-US" sz="1800" dirty="0">
                  <a:solidFill>
                    <a:srgbClr val="C00000"/>
                  </a:solidFill>
                </a:rPr>
                <a:t> instances</a:t>
              </a:r>
              <a:endParaRPr lang="en-US" b="1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EB6FAEF-25A7-46C2-BE94-ADA1AB2B8E60}"/>
              </a:ext>
            </a:extLst>
          </p:cNvPr>
          <p:cNvGrpSpPr/>
          <p:nvPr/>
        </p:nvGrpSpPr>
        <p:grpSpPr>
          <a:xfrm>
            <a:off x="344128" y="2799750"/>
            <a:ext cx="3195480" cy="646331"/>
            <a:chOff x="2298245" y="5002415"/>
            <a:chExt cx="3195480" cy="646331"/>
          </a:xfrm>
        </p:grpSpPr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55210CD4-9BFD-4B25-9C1A-00C718385AF0}"/>
                </a:ext>
              </a:extLst>
            </p:cNvPr>
            <p:cNvSpPr/>
            <p:nvPr/>
          </p:nvSpPr>
          <p:spPr>
            <a:xfrm>
              <a:off x="5333997" y="5030492"/>
              <a:ext cx="159728" cy="589450"/>
            </a:xfrm>
            <a:prstGeom prst="leftBrace">
              <a:avLst>
                <a:gd name="adj1" fmla="val 23571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2C8C0EA-4D30-4CB9-A44B-B00D644C9104}"/>
                </a:ext>
              </a:extLst>
            </p:cNvPr>
            <p:cNvSpPr txBox="1"/>
            <p:nvPr/>
          </p:nvSpPr>
          <p:spPr>
            <a:xfrm>
              <a:off x="2298245" y="5002415"/>
              <a:ext cx="279542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>
                  <a:solidFill>
                    <a:srgbClr val="C00000"/>
                  </a:solidFill>
                </a:rPr>
                <a:t>Both instances have a public </a:t>
              </a:r>
              <a:r>
                <a:rPr lang="en-US" sz="1800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getName</a:t>
              </a:r>
              <a:r>
                <a:rPr lang="en-US" sz="1800" dirty="0">
                  <a:solidFill>
                    <a:srgbClr val="C00000"/>
                  </a:solidFill>
                  <a:latin typeface="Consolas" panose="020B0609020204030204" pitchFamily="49" charset="0"/>
                </a:rPr>
                <a:t>()</a:t>
              </a:r>
              <a:r>
                <a:rPr lang="en-US" sz="1800" dirty="0">
                  <a:solidFill>
                    <a:srgbClr val="C00000"/>
                  </a:solidFill>
                </a:rPr>
                <a:t> method</a:t>
              </a:r>
              <a:endParaRPr lang="en-US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09BA37-2521-4C79-91F2-DCEB9EAB11E9}"/>
              </a:ext>
            </a:extLst>
          </p:cNvPr>
          <p:cNvGrpSpPr/>
          <p:nvPr/>
        </p:nvGrpSpPr>
        <p:grpSpPr>
          <a:xfrm>
            <a:off x="825909" y="3792024"/>
            <a:ext cx="2713699" cy="646331"/>
            <a:chOff x="2821791" y="4705868"/>
            <a:chExt cx="2713699" cy="646331"/>
          </a:xfrm>
        </p:grpSpPr>
        <p:sp>
          <p:nvSpPr>
            <p:cNvPr id="12" name="Left Brace 11">
              <a:extLst>
                <a:ext uri="{FF2B5EF4-FFF2-40B4-BE49-F238E27FC236}">
                  <a16:creationId xmlns:a16="http://schemas.microsoft.com/office/drawing/2014/main" id="{9D95CC7E-28EF-4918-9E2C-3034301379C2}"/>
                </a:ext>
              </a:extLst>
            </p:cNvPr>
            <p:cNvSpPr/>
            <p:nvPr/>
          </p:nvSpPr>
          <p:spPr>
            <a:xfrm>
              <a:off x="5375762" y="4734309"/>
              <a:ext cx="159728" cy="589450"/>
            </a:xfrm>
            <a:prstGeom prst="leftBrace">
              <a:avLst>
                <a:gd name="adj1" fmla="val 23571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76401C7-797C-4323-AAE5-AE37A6C555C3}"/>
                </a:ext>
              </a:extLst>
            </p:cNvPr>
            <p:cNvSpPr txBox="1"/>
            <p:nvPr/>
          </p:nvSpPr>
          <p:spPr>
            <a:xfrm>
              <a:off x="2821791" y="4705868"/>
              <a:ext cx="231364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>
                  <a:solidFill>
                    <a:srgbClr val="C00000"/>
                  </a:solidFill>
                  <a:latin typeface="Consolas" panose="020B0609020204030204" pitchFamily="49" charset="0"/>
                </a:rPr>
                <a:t>Student</a:t>
              </a:r>
              <a:r>
                <a:rPr lang="en-US" sz="1800" dirty="0">
                  <a:solidFill>
                    <a:srgbClr val="C00000"/>
                  </a:solidFill>
                </a:rPr>
                <a:t> instances can </a:t>
              </a:r>
              <a:r>
                <a:rPr lang="en-US" sz="1800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takeCredits</a:t>
              </a:r>
              <a:r>
                <a:rPr lang="en-US" sz="1800" dirty="0">
                  <a:solidFill>
                    <a:srgbClr val="C00000"/>
                  </a:solidFill>
                  <a:latin typeface="Consolas" panose="020B0609020204030204" pitchFamily="49" charset="0"/>
                </a:rPr>
                <a:t>()</a:t>
              </a:r>
              <a:endParaRPr lang="en-US" b="1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42B5942-8066-47E6-BE43-F1100405D0F6}"/>
              </a:ext>
            </a:extLst>
          </p:cNvPr>
          <p:cNvGrpSpPr/>
          <p:nvPr/>
        </p:nvGrpSpPr>
        <p:grpSpPr>
          <a:xfrm>
            <a:off x="825909" y="4784298"/>
            <a:ext cx="2713699" cy="646331"/>
            <a:chOff x="2596855" y="4502526"/>
            <a:chExt cx="2713699" cy="646331"/>
          </a:xfrm>
        </p:grpSpPr>
        <p:sp>
          <p:nvSpPr>
            <p:cNvPr id="15" name="Left Brace 14">
              <a:extLst>
                <a:ext uri="{FF2B5EF4-FFF2-40B4-BE49-F238E27FC236}">
                  <a16:creationId xmlns:a16="http://schemas.microsoft.com/office/drawing/2014/main" id="{4B2A0647-11F7-4436-BBD2-2AC14390E100}"/>
                </a:ext>
              </a:extLst>
            </p:cNvPr>
            <p:cNvSpPr/>
            <p:nvPr/>
          </p:nvSpPr>
          <p:spPr>
            <a:xfrm>
              <a:off x="5150826" y="4531331"/>
              <a:ext cx="159728" cy="589450"/>
            </a:xfrm>
            <a:prstGeom prst="leftBrace">
              <a:avLst>
                <a:gd name="adj1" fmla="val 23571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2AE6C04-C3DF-4604-837A-A5E97F652F3C}"/>
                </a:ext>
              </a:extLst>
            </p:cNvPr>
            <p:cNvSpPr txBox="1"/>
            <p:nvPr/>
          </p:nvSpPr>
          <p:spPr>
            <a:xfrm>
              <a:off x="2596855" y="4502526"/>
              <a:ext cx="231364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sz="1800" dirty="0">
                  <a:solidFill>
                    <a:srgbClr val="C00000"/>
                  </a:solidFill>
                  <a:latin typeface="Consolas" panose="020B0609020204030204" pitchFamily="49" charset="0"/>
                </a:rPr>
                <a:t>Professor</a:t>
              </a:r>
              <a:r>
                <a:rPr lang="en-US" sz="1800" dirty="0">
                  <a:solidFill>
                    <a:srgbClr val="C00000"/>
                  </a:solidFill>
                </a:rPr>
                <a:t> instances can </a:t>
              </a:r>
              <a:r>
                <a:rPr lang="en-US" sz="1800" dirty="0">
                  <a:solidFill>
                    <a:srgbClr val="C00000"/>
                  </a:solidFill>
                  <a:latin typeface="Consolas" panose="020B0609020204030204" pitchFamily="49" charset="0"/>
                </a:rPr>
                <a:t>promote()</a:t>
              </a:r>
              <a:endParaRPr lang="en-US" b="1" dirty="0">
                <a:latin typeface="Consolas" panose="020B0609020204030204" pitchFamily="49" charset="0"/>
              </a:endParaRPr>
            </a:p>
          </p:txBody>
        </p:sp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AB776DC-249F-4574-BE75-20F581E13A42}"/>
              </a:ext>
            </a:extLst>
          </p:cNvPr>
          <p:cNvSpPr/>
          <p:nvPr/>
        </p:nvSpPr>
        <p:spPr>
          <a:xfrm>
            <a:off x="3730773" y="1688441"/>
            <a:ext cx="6623538" cy="3810001"/>
          </a:xfrm>
          <a:prstGeom prst="roundRect">
            <a:avLst>
              <a:gd name="adj" fmla="val 218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emily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"Emily"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"Alex"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CC7832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emily.getName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alex.getName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CC7832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alex.takeCredits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alex.getStatus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"Sophomore"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80808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emily.promote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emily.getStatus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"Associate"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93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65126"/>
            <a:ext cx="10668000" cy="810166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Subclasses in memory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86D07B-6CEE-4BED-B27B-1DC5D7104871}"/>
              </a:ext>
            </a:extLst>
          </p:cNvPr>
          <p:cNvSpPr/>
          <p:nvPr/>
        </p:nvSpPr>
        <p:spPr>
          <a:xfrm>
            <a:off x="838200" y="3591565"/>
            <a:ext cx="4244021" cy="468858"/>
          </a:xfrm>
          <a:prstGeom prst="roundRect">
            <a:avLst>
              <a:gd name="adj" fmla="val 2199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4C2083C-ACC7-44AF-B2F2-3BFE3C141514}"/>
              </a:ext>
            </a:extLst>
          </p:cNvPr>
          <p:cNvSpPr/>
          <p:nvPr/>
        </p:nvSpPr>
        <p:spPr>
          <a:xfrm>
            <a:off x="8412630" y="427881"/>
            <a:ext cx="3229582" cy="52473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Heap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program memory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E3C6D5D-AFE1-4EB1-99E3-410FCD027465}"/>
              </a:ext>
            </a:extLst>
          </p:cNvPr>
          <p:cNvSpPr/>
          <p:nvPr/>
        </p:nvSpPr>
        <p:spPr>
          <a:xfrm>
            <a:off x="8490451" y="1302026"/>
            <a:ext cx="3051982" cy="28590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instance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A1E28D6-95D4-4974-8997-4AEF8D6D5849}"/>
              </a:ext>
            </a:extLst>
          </p:cNvPr>
          <p:cNvSpPr txBox="1"/>
          <p:nvPr/>
        </p:nvSpPr>
        <p:spPr>
          <a:xfrm>
            <a:off x="1283254" y="1522754"/>
            <a:ext cx="5898596" cy="1790920"/>
          </a:xfrm>
          <a:prstGeom prst="roundRect">
            <a:avLst>
              <a:gd name="adj" fmla="val 849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What happens in memory when the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Professor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constructor is called?</a:t>
            </a:r>
          </a:p>
          <a:p>
            <a:pPr marL="548640" indent="-274320">
              <a:buFont typeface="+mj-lt"/>
              <a:buAutoNum type="arabicPeriod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Allocate memory on the heap to store instance fields</a:t>
            </a:r>
          </a:p>
          <a:p>
            <a:pPr marL="548640" indent="-274320">
              <a:buFont typeface="+mj-lt"/>
              <a:buAutoNum type="arabicPeriod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Construct 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with 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super()</a:t>
            </a:r>
          </a:p>
          <a:p>
            <a:pPr marL="548640" indent="-274320">
              <a:buFont typeface="+mj-lt"/>
              <a:buAutoNum type="arabicPeriod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Construct 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Professor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in memory after 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06A69A3-0A09-476E-907A-EC0F2FBE8169}"/>
              </a:ext>
            </a:extLst>
          </p:cNvPr>
          <p:cNvSpPr txBox="1"/>
          <p:nvPr/>
        </p:nvSpPr>
        <p:spPr>
          <a:xfrm>
            <a:off x="1283254" y="4153079"/>
            <a:ext cx="4244021" cy="1331844"/>
          </a:xfrm>
          <a:prstGeom prst="roundRect">
            <a:avLst>
              <a:gd name="adj" fmla="val 10680"/>
            </a:avLst>
          </a:prstGeom>
          <a:solidFill>
            <a:srgbClr val="2B2B2B"/>
          </a:solidFill>
          <a:ln w="25400">
            <a:noFill/>
          </a:ln>
        </p:spPr>
        <p:txBody>
          <a:bodyPr wrap="square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(name)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8694A7-E5B9-4162-9CA7-99361DBE3B41}"/>
              </a:ext>
            </a:extLst>
          </p:cNvPr>
          <p:cNvSpPr txBox="1"/>
          <p:nvPr/>
        </p:nvSpPr>
        <p:spPr>
          <a:xfrm>
            <a:off x="9014736" y="3648577"/>
            <a:ext cx="1141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nsolas" panose="020B0609020204030204" pitchFamily="49" charset="0"/>
              </a:rPr>
              <a:t>status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37E6FD-9D2D-400D-AA63-077A4CC78C5A}"/>
              </a:ext>
            </a:extLst>
          </p:cNvPr>
          <p:cNvSpPr/>
          <p:nvPr/>
        </p:nvSpPr>
        <p:spPr>
          <a:xfrm>
            <a:off x="10208033" y="3648577"/>
            <a:ext cx="535681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1620621-0BE2-4954-A935-E7DB95178B41}"/>
              </a:ext>
            </a:extLst>
          </p:cNvPr>
          <p:cNvSpPr/>
          <p:nvPr/>
        </p:nvSpPr>
        <p:spPr>
          <a:xfrm>
            <a:off x="8587410" y="2115506"/>
            <a:ext cx="2851368" cy="13255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instance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8E1778-97C4-4B59-BF06-9DB9DE25B448}"/>
              </a:ext>
            </a:extLst>
          </p:cNvPr>
          <p:cNvSpPr txBox="1"/>
          <p:nvPr/>
        </p:nvSpPr>
        <p:spPr>
          <a:xfrm>
            <a:off x="8895346" y="2947340"/>
            <a:ext cx="1261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nsolas" panose="020B0609020204030204" pitchFamily="49" charset="0"/>
              </a:rPr>
              <a:t>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FF5C6AB-FCE4-4A16-ABEE-27E770DC887C}"/>
              </a:ext>
            </a:extLst>
          </p:cNvPr>
          <p:cNvSpPr/>
          <p:nvPr/>
        </p:nvSpPr>
        <p:spPr>
          <a:xfrm>
            <a:off x="10208033" y="2947340"/>
            <a:ext cx="535681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07AE279-2A56-480C-B7DF-7241B60E73B0}"/>
              </a:ext>
            </a:extLst>
          </p:cNvPr>
          <p:cNvSpPr/>
          <p:nvPr/>
        </p:nvSpPr>
        <p:spPr>
          <a:xfrm>
            <a:off x="8490451" y="4272903"/>
            <a:ext cx="3051982" cy="13155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String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instance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E904575-0F73-4B7E-9BEA-B13B7DC759D1}"/>
              </a:ext>
            </a:extLst>
          </p:cNvPr>
          <p:cNvGrpSpPr/>
          <p:nvPr/>
        </p:nvGrpSpPr>
        <p:grpSpPr>
          <a:xfrm>
            <a:off x="9418007" y="5111021"/>
            <a:ext cx="1190173" cy="369332"/>
            <a:chOff x="9515476" y="5337309"/>
            <a:chExt cx="1190173" cy="369332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1824411-660A-4B21-AAD8-B694389BB433}"/>
                </a:ext>
              </a:extLst>
            </p:cNvPr>
            <p:cNvSpPr/>
            <p:nvPr/>
          </p:nvSpPr>
          <p:spPr>
            <a:xfrm>
              <a:off x="9515476" y="5337309"/>
              <a:ext cx="1190173" cy="36933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k  m  p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7BFEF0-844E-4EDD-B86D-CA1B14B78ABD}"/>
                </a:ext>
              </a:extLst>
            </p:cNvPr>
            <p:cNvCxnSpPr>
              <a:cxnSpLocks/>
            </p:cNvCxnSpPr>
            <p:nvPr/>
          </p:nvCxnSpPr>
          <p:spPr>
            <a:xfrm>
              <a:off x="9906000" y="5337309"/>
              <a:ext cx="0" cy="3693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5243645-2F19-4ADF-939C-E2805B73E83E}"/>
                </a:ext>
              </a:extLst>
            </p:cNvPr>
            <p:cNvCxnSpPr>
              <a:cxnSpLocks/>
            </p:cNvCxnSpPr>
            <p:nvPr/>
          </p:nvCxnSpPr>
          <p:spPr>
            <a:xfrm>
              <a:off x="10315575" y="5337309"/>
              <a:ext cx="0" cy="3693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3B3821C-86AC-42BD-BF67-2C3AF02BDFFB}"/>
              </a:ext>
            </a:extLst>
          </p:cNvPr>
          <p:cNvSpPr/>
          <p:nvPr/>
        </p:nvSpPr>
        <p:spPr>
          <a:xfrm>
            <a:off x="10485783" y="3130826"/>
            <a:ext cx="1452611" cy="1391478"/>
          </a:xfrm>
          <a:custGeom>
            <a:avLst/>
            <a:gdLst>
              <a:gd name="connsiteX0" fmla="*/ 0 w 1452611"/>
              <a:gd name="connsiteY0" fmla="*/ 0 h 1391478"/>
              <a:gd name="connsiteX1" fmla="*/ 1302026 w 1452611"/>
              <a:gd name="connsiteY1" fmla="*/ 457200 h 1391478"/>
              <a:gd name="connsiteX2" fmla="*/ 1302026 w 1452611"/>
              <a:gd name="connsiteY2" fmla="*/ 1172817 h 1391478"/>
              <a:gd name="connsiteX3" fmla="*/ 198782 w 1452611"/>
              <a:gd name="connsiteY3" fmla="*/ 1391478 h 139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2611" h="1391478">
                <a:moveTo>
                  <a:pt x="0" y="0"/>
                </a:moveTo>
                <a:cubicBezTo>
                  <a:pt x="542511" y="130865"/>
                  <a:pt x="1085022" y="261731"/>
                  <a:pt x="1302026" y="457200"/>
                </a:cubicBezTo>
                <a:cubicBezTo>
                  <a:pt x="1519030" y="652669"/>
                  <a:pt x="1485900" y="1017104"/>
                  <a:pt x="1302026" y="1172817"/>
                </a:cubicBezTo>
                <a:cubicBezTo>
                  <a:pt x="1118152" y="1328530"/>
                  <a:pt x="658467" y="1360004"/>
                  <a:pt x="198782" y="1391478"/>
                </a:cubicBezTo>
              </a:path>
            </a:pathLst>
          </a:custGeom>
          <a:noFill/>
          <a:ln w="25400">
            <a:solidFill>
              <a:schemeClr val="accent5">
                <a:lumMod val="75000"/>
              </a:schemeClr>
            </a:solidFill>
            <a:headEnd type="oval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53693A3-E54C-401B-84AE-7B72FBD91278}"/>
              </a:ext>
            </a:extLst>
          </p:cNvPr>
          <p:cNvSpPr txBox="1"/>
          <p:nvPr/>
        </p:nvSpPr>
        <p:spPr>
          <a:xfrm>
            <a:off x="1710580" y="5577579"/>
            <a:ext cx="4244021" cy="1019696"/>
          </a:xfrm>
          <a:prstGeom prst="roundRect">
            <a:avLst>
              <a:gd name="adj" fmla="val 14579"/>
            </a:avLst>
          </a:prstGeom>
          <a:solidFill>
            <a:srgbClr val="2B2B2B"/>
          </a:solidFill>
          <a:ln w="25400">
            <a:noFill/>
          </a:ln>
        </p:spPr>
        <p:txBody>
          <a:bodyPr wrap="square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07358014-F190-4721-ACB4-6EA04EFD303A}"/>
              </a:ext>
            </a:extLst>
          </p:cNvPr>
          <p:cNvSpPr/>
          <p:nvPr/>
        </p:nvSpPr>
        <p:spPr>
          <a:xfrm>
            <a:off x="1596165" y="4542182"/>
            <a:ext cx="1643991" cy="298174"/>
          </a:xfrm>
          <a:prstGeom prst="roundRect">
            <a:avLst>
              <a:gd name="adj" fmla="val 2575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824FB055-F280-48E9-BC63-7F86E4FE32E3}"/>
              </a:ext>
            </a:extLst>
          </p:cNvPr>
          <p:cNvSpPr/>
          <p:nvPr/>
        </p:nvSpPr>
        <p:spPr>
          <a:xfrm>
            <a:off x="3230217" y="4830417"/>
            <a:ext cx="239027" cy="864705"/>
          </a:xfrm>
          <a:custGeom>
            <a:avLst/>
            <a:gdLst>
              <a:gd name="connsiteX0" fmla="*/ 0 w 239027"/>
              <a:gd name="connsiteY0" fmla="*/ 0 h 864705"/>
              <a:gd name="connsiteX1" fmla="*/ 238540 w 239027"/>
              <a:gd name="connsiteY1" fmla="*/ 506896 h 864705"/>
              <a:gd name="connsiteX2" fmla="*/ 49696 w 239027"/>
              <a:gd name="connsiteY2" fmla="*/ 864705 h 864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027" h="864705">
                <a:moveTo>
                  <a:pt x="0" y="0"/>
                </a:moveTo>
                <a:cubicBezTo>
                  <a:pt x="115128" y="181389"/>
                  <a:pt x="230257" y="362779"/>
                  <a:pt x="238540" y="506896"/>
                </a:cubicBezTo>
                <a:cubicBezTo>
                  <a:pt x="246823" y="651013"/>
                  <a:pt x="148259" y="757859"/>
                  <a:pt x="49696" y="864705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BB0C6C0-9E20-4302-88D5-63F3EF2E9B0F}"/>
              </a:ext>
            </a:extLst>
          </p:cNvPr>
          <p:cNvCxnSpPr>
            <a:cxnSpLocks/>
          </p:cNvCxnSpPr>
          <p:nvPr/>
        </p:nvCxnSpPr>
        <p:spPr>
          <a:xfrm>
            <a:off x="2554356" y="3954163"/>
            <a:ext cx="188844" cy="336633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C4F8C022-58D3-4629-892F-358BFB787E0A}"/>
              </a:ext>
            </a:extLst>
          </p:cNvPr>
          <p:cNvSpPr/>
          <p:nvPr/>
        </p:nvSpPr>
        <p:spPr>
          <a:xfrm>
            <a:off x="6991350" y="1624415"/>
            <a:ext cx="1800225" cy="928282"/>
          </a:xfrm>
          <a:custGeom>
            <a:avLst/>
            <a:gdLst>
              <a:gd name="connsiteX0" fmla="*/ 0 w 1457325"/>
              <a:gd name="connsiteY0" fmla="*/ 0 h 57150"/>
              <a:gd name="connsiteX1" fmla="*/ 1457325 w 1457325"/>
              <a:gd name="connsiteY1" fmla="*/ 57150 h 57150"/>
              <a:gd name="connsiteX0" fmla="*/ 0 w 771525"/>
              <a:gd name="connsiteY0" fmla="*/ 0 h 1533525"/>
              <a:gd name="connsiteX1" fmla="*/ 771525 w 771525"/>
              <a:gd name="connsiteY1" fmla="*/ 1533525 h 1533525"/>
              <a:gd name="connsiteX0" fmla="*/ 0 w 1800225"/>
              <a:gd name="connsiteY0" fmla="*/ 914682 h 914964"/>
              <a:gd name="connsiteX1" fmla="*/ 1800225 w 1800225"/>
              <a:gd name="connsiteY1" fmla="*/ 282 h 914964"/>
              <a:gd name="connsiteX0" fmla="*/ 0 w 1800225"/>
              <a:gd name="connsiteY0" fmla="*/ 916781 h 917052"/>
              <a:gd name="connsiteX1" fmla="*/ 1800225 w 1800225"/>
              <a:gd name="connsiteY1" fmla="*/ 2381 h 917052"/>
              <a:gd name="connsiteX0" fmla="*/ 0 w 1800225"/>
              <a:gd name="connsiteY0" fmla="*/ 917347 h 917347"/>
              <a:gd name="connsiteX1" fmla="*/ 1800225 w 1800225"/>
              <a:gd name="connsiteY1" fmla="*/ 2947 h 917347"/>
              <a:gd name="connsiteX0" fmla="*/ 0 w 1800225"/>
              <a:gd name="connsiteY0" fmla="*/ 928282 h 928282"/>
              <a:gd name="connsiteX1" fmla="*/ 1800225 w 1800225"/>
              <a:gd name="connsiteY1" fmla="*/ 13882 h 928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0225" h="928282">
                <a:moveTo>
                  <a:pt x="0" y="928282"/>
                </a:moveTo>
                <a:cubicBezTo>
                  <a:pt x="857250" y="747307"/>
                  <a:pt x="781050" y="-119468"/>
                  <a:pt x="1800225" y="13882"/>
                </a:cubicBezTo>
              </a:path>
            </a:pathLst>
          </a:custGeom>
          <a:noFill/>
          <a:ln w="25400" cap="rnd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7E1EE8C-3569-41B3-8459-1B054960BAF5}"/>
              </a:ext>
            </a:extLst>
          </p:cNvPr>
          <p:cNvSpPr/>
          <p:nvPr/>
        </p:nvSpPr>
        <p:spPr>
          <a:xfrm>
            <a:off x="5188252" y="2519283"/>
            <a:ext cx="3629025" cy="321525"/>
          </a:xfrm>
          <a:custGeom>
            <a:avLst/>
            <a:gdLst>
              <a:gd name="connsiteX0" fmla="*/ 0 w 1457325"/>
              <a:gd name="connsiteY0" fmla="*/ 0 h 57150"/>
              <a:gd name="connsiteX1" fmla="*/ 1457325 w 1457325"/>
              <a:gd name="connsiteY1" fmla="*/ 57150 h 57150"/>
              <a:gd name="connsiteX0" fmla="*/ 0 w 771525"/>
              <a:gd name="connsiteY0" fmla="*/ 0 h 1533525"/>
              <a:gd name="connsiteX1" fmla="*/ 771525 w 771525"/>
              <a:gd name="connsiteY1" fmla="*/ 1533525 h 1533525"/>
              <a:gd name="connsiteX0" fmla="*/ 0 w 1800225"/>
              <a:gd name="connsiteY0" fmla="*/ 914682 h 914964"/>
              <a:gd name="connsiteX1" fmla="*/ 1800225 w 1800225"/>
              <a:gd name="connsiteY1" fmla="*/ 282 h 914964"/>
              <a:gd name="connsiteX0" fmla="*/ 0 w 1800225"/>
              <a:gd name="connsiteY0" fmla="*/ 916781 h 917052"/>
              <a:gd name="connsiteX1" fmla="*/ 1800225 w 1800225"/>
              <a:gd name="connsiteY1" fmla="*/ 2381 h 917052"/>
              <a:gd name="connsiteX0" fmla="*/ 0 w 1800225"/>
              <a:gd name="connsiteY0" fmla="*/ 917347 h 917347"/>
              <a:gd name="connsiteX1" fmla="*/ 1800225 w 1800225"/>
              <a:gd name="connsiteY1" fmla="*/ 2947 h 917347"/>
              <a:gd name="connsiteX0" fmla="*/ 0 w 1800225"/>
              <a:gd name="connsiteY0" fmla="*/ 928282 h 928282"/>
              <a:gd name="connsiteX1" fmla="*/ 1800225 w 1800225"/>
              <a:gd name="connsiteY1" fmla="*/ 13882 h 928282"/>
              <a:gd name="connsiteX0" fmla="*/ 0 w 3629025"/>
              <a:gd name="connsiteY0" fmla="*/ 324621 h 324621"/>
              <a:gd name="connsiteX1" fmla="*/ 3629025 w 3629025"/>
              <a:gd name="connsiteY1" fmla="*/ 38871 h 324621"/>
              <a:gd name="connsiteX0" fmla="*/ 0 w 3629025"/>
              <a:gd name="connsiteY0" fmla="*/ 312910 h 312910"/>
              <a:gd name="connsiteX1" fmla="*/ 3629025 w 3629025"/>
              <a:gd name="connsiteY1" fmla="*/ 27160 h 312910"/>
              <a:gd name="connsiteX0" fmla="*/ 0 w 3629025"/>
              <a:gd name="connsiteY0" fmla="*/ 285750 h 285750"/>
              <a:gd name="connsiteX1" fmla="*/ 3629025 w 3629025"/>
              <a:gd name="connsiteY1" fmla="*/ 0 h 285750"/>
              <a:gd name="connsiteX0" fmla="*/ 0 w 3629025"/>
              <a:gd name="connsiteY0" fmla="*/ 314325 h 314325"/>
              <a:gd name="connsiteX1" fmla="*/ 3629025 w 3629025"/>
              <a:gd name="connsiteY1" fmla="*/ 0 h 314325"/>
              <a:gd name="connsiteX0" fmla="*/ 0 w 3629025"/>
              <a:gd name="connsiteY0" fmla="*/ 314325 h 314325"/>
              <a:gd name="connsiteX1" fmla="*/ 3629025 w 3629025"/>
              <a:gd name="connsiteY1" fmla="*/ 0 h 314325"/>
              <a:gd name="connsiteX0" fmla="*/ 0 w 3629025"/>
              <a:gd name="connsiteY0" fmla="*/ 314325 h 321525"/>
              <a:gd name="connsiteX1" fmla="*/ 3629025 w 3629025"/>
              <a:gd name="connsiteY1" fmla="*/ 0 h 32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29025" h="321525">
                <a:moveTo>
                  <a:pt x="0" y="314325"/>
                </a:moveTo>
                <a:cubicBezTo>
                  <a:pt x="1266825" y="352425"/>
                  <a:pt x="2524125" y="238125"/>
                  <a:pt x="3629025" y="0"/>
                </a:cubicBezTo>
              </a:path>
            </a:pathLst>
          </a:custGeom>
          <a:noFill/>
          <a:ln w="25400" cap="rnd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35E0CBA-0EDE-4C8C-9B09-6D1A15F9058C}"/>
              </a:ext>
            </a:extLst>
          </p:cNvPr>
          <p:cNvSpPr/>
          <p:nvPr/>
        </p:nvSpPr>
        <p:spPr>
          <a:xfrm>
            <a:off x="6545109" y="3099879"/>
            <a:ext cx="2228850" cy="723900"/>
          </a:xfrm>
          <a:custGeom>
            <a:avLst/>
            <a:gdLst>
              <a:gd name="connsiteX0" fmla="*/ 0 w 1457325"/>
              <a:gd name="connsiteY0" fmla="*/ 0 h 57150"/>
              <a:gd name="connsiteX1" fmla="*/ 1457325 w 1457325"/>
              <a:gd name="connsiteY1" fmla="*/ 57150 h 57150"/>
              <a:gd name="connsiteX0" fmla="*/ 0 w 771525"/>
              <a:gd name="connsiteY0" fmla="*/ 0 h 1533525"/>
              <a:gd name="connsiteX1" fmla="*/ 771525 w 771525"/>
              <a:gd name="connsiteY1" fmla="*/ 1533525 h 1533525"/>
              <a:gd name="connsiteX0" fmla="*/ 0 w 1800225"/>
              <a:gd name="connsiteY0" fmla="*/ 914682 h 914964"/>
              <a:gd name="connsiteX1" fmla="*/ 1800225 w 1800225"/>
              <a:gd name="connsiteY1" fmla="*/ 282 h 914964"/>
              <a:gd name="connsiteX0" fmla="*/ 0 w 1800225"/>
              <a:gd name="connsiteY0" fmla="*/ 916781 h 917052"/>
              <a:gd name="connsiteX1" fmla="*/ 1800225 w 1800225"/>
              <a:gd name="connsiteY1" fmla="*/ 2381 h 917052"/>
              <a:gd name="connsiteX0" fmla="*/ 0 w 1800225"/>
              <a:gd name="connsiteY0" fmla="*/ 917347 h 917347"/>
              <a:gd name="connsiteX1" fmla="*/ 1800225 w 1800225"/>
              <a:gd name="connsiteY1" fmla="*/ 2947 h 917347"/>
              <a:gd name="connsiteX0" fmla="*/ 0 w 1800225"/>
              <a:gd name="connsiteY0" fmla="*/ 928282 h 928282"/>
              <a:gd name="connsiteX1" fmla="*/ 1800225 w 1800225"/>
              <a:gd name="connsiteY1" fmla="*/ 13882 h 928282"/>
              <a:gd name="connsiteX0" fmla="*/ 0 w 3629025"/>
              <a:gd name="connsiteY0" fmla="*/ 324621 h 324621"/>
              <a:gd name="connsiteX1" fmla="*/ 3629025 w 3629025"/>
              <a:gd name="connsiteY1" fmla="*/ 38871 h 324621"/>
              <a:gd name="connsiteX0" fmla="*/ 0 w 3629025"/>
              <a:gd name="connsiteY0" fmla="*/ 312910 h 312910"/>
              <a:gd name="connsiteX1" fmla="*/ 3629025 w 3629025"/>
              <a:gd name="connsiteY1" fmla="*/ 27160 h 312910"/>
              <a:gd name="connsiteX0" fmla="*/ 0 w 3629025"/>
              <a:gd name="connsiteY0" fmla="*/ 285750 h 285750"/>
              <a:gd name="connsiteX1" fmla="*/ 3629025 w 3629025"/>
              <a:gd name="connsiteY1" fmla="*/ 0 h 285750"/>
              <a:gd name="connsiteX0" fmla="*/ 0 w 3629025"/>
              <a:gd name="connsiteY0" fmla="*/ 314325 h 314325"/>
              <a:gd name="connsiteX1" fmla="*/ 3629025 w 3629025"/>
              <a:gd name="connsiteY1" fmla="*/ 0 h 314325"/>
              <a:gd name="connsiteX0" fmla="*/ 0 w 3629025"/>
              <a:gd name="connsiteY0" fmla="*/ 314325 h 314325"/>
              <a:gd name="connsiteX1" fmla="*/ 3629025 w 3629025"/>
              <a:gd name="connsiteY1" fmla="*/ 0 h 314325"/>
              <a:gd name="connsiteX0" fmla="*/ 0 w 3629025"/>
              <a:gd name="connsiteY0" fmla="*/ 314325 h 321525"/>
              <a:gd name="connsiteX1" fmla="*/ 3629025 w 3629025"/>
              <a:gd name="connsiteY1" fmla="*/ 0 h 321525"/>
              <a:gd name="connsiteX0" fmla="*/ 0 w 2305050"/>
              <a:gd name="connsiteY0" fmla="*/ 0 h 1152589"/>
              <a:gd name="connsiteX1" fmla="*/ 2305050 w 2305050"/>
              <a:gd name="connsiteY1" fmla="*/ 1123950 h 1152589"/>
              <a:gd name="connsiteX0" fmla="*/ 0 w 2209800"/>
              <a:gd name="connsiteY0" fmla="*/ 0 h 799842"/>
              <a:gd name="connsiteX1" fmla="*/ 2209800 w 2209800"/>
              <a:gd name="connsiteY1" fmla="*/ 762000 h 799842"/>
              <a:gd name="connsiteX0" fmla="*/ 0 w 2209800"/>
              <a:gd name="connsiteY0" fmla="*/ 0 h 762000"/>
              <a:gd name="connsiteX1" fmla="*/ 2209800 w 2209800"/>
              <a:gd name="connsiteY1" fmla="*/ 762000 h 762000"/>
              <a:gd name="connsiteX0" fmla="*/ 0 w 2228850"/>
              <a:gd name="connsiteY0" fmla="*/ 0 h 771525"/>
              <a:gd name="connsiteX1" fmla="*/ 2228850 w 2228850"/>
              <a:gd name="connsiteY1" fmla="*/ 771525 h 771525"/>
              <a:gd name="connsiteX0" fmla="*/ 0 w 2228850"/>
              <a:gd name="connsiteY0" fmla="*/ 0 h 723900"/>
              <a:gd name="connsiteX1" fmla="*/ 2228850 w 2228850"/>
              <a:gd name="connsiteY1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28850" h="723900">
                <a:moveTo>
                  <a:pt x="0" y="0"/>
                </a:moveTo>
                <a:cubicBezTo>
                  <a:pt x="1266825" y="38100"/>
                  <a:pt x="1019175" y="676275"/>
                  <a:pt x="2228850" y="723900"/>
                </a:cubicBezTo>
              </a:path>
            </a:pathLst>
          </a:custGeom>
          <a:noFill/>
          <a:ln w="25400" cap="rnd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8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5" grpId="0" animBg="1"/>
      <p:bldP spid="79" grpId="0" animBg="1"/>
      <p:bldP spid="26" grpId="0" animBg="1"/>
      <p:bldP spid="19" grpId="0" animBg="1"/>
      <p:bldP spid="32" grpId="0"/>
      <p:bldP spid="33" grpId="0" animBg="1"/>
      <p:bldP spid="77" grpId="0" animBg="1"/>
      <p:bldP spid="23" grpId="0"/>
      <p:bldP spid="25" grpId="0" animBg="1"/>
      <p:bldP spid="37" grpId="0" animBg="1"/>
      <p:bldP spid="48" grpId="0" animBg="1"/>
      <p:bldP spid="52" grpId="0" animBg="1"/>
      <p:bldP spid="55" grpId="0" animBg="1"/>
      <p:bldP spid="50" grpId="0" animBg="1"/>
      <p:bldP spid="3" grpId="0" animBg="1"/>
      <p:bldP spid="24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365126"/>
            <a:ext cx="10668001" cy="850100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Subclasses in memory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86D07B-6CEE-4BED-B27B-1DC5D7104871}"/>
              </a:ext>
            </a:extLst>
          </p:cNvPr>
          <p:cNvSpPr/>
          <p:nvPr/>
        </p:nvSpPr>
        <p:spPr>
          <a:xfrm>
            <a:off x="838200" y="3591565"/>
            <a:ext cx="5980043" cy="468858"/>
          </a:xfrm>
          <a:prstGeom prst="roundRect">
            <a:avLst>
              <a:gd name="adj" fmla="val 2199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Professor 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4C2083C-ACC7-44AF-B2F2-3BFE3C141514}"/>
              </a:ext>
            </a:extLst>
          </p:cNvPr>
          <p:cNvSpPr/>
          <p:nvPr/>
        </p:nvSpPr>
        <p:spPr>
          <a:xfrm>
            <a:off x="8412630" y="427881"/>
            <a:ext cx="3229582" cy="52473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Heap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program memory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E3C6D5D-AFE1-4EB1-99E3-410FCD027465}"/>
              </a:ext>
            </a:extLst>
          </p:cNvPr>
          <p:cNvSpPr/>
          <p:nvPr/>
        </p:nvSpPr>
        <p:spPr>
          <a:xfrm>
            <a:off x="8490451" y="1302026"/>
            <a:ext cx="3051982" cy="28590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instance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8694A7-E5B9-4162-9CA7-99361DBE3B41}"/>
              </a:ext>
            </a:extLst>
          </p:cNvPr>
          <p:cNvSpPr txBox="1"/>
          <p:nvPr/>
        </p:nvSpPr>
        <p:spPr>
          <a:xfrm>
            <a:off x="9014736" y="3648577"/>
            <a:ext cx="1141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nsolas" panose="020B0609020204030204" pitchFamily="49" charset="0"/>
              </a:rPr>
              <a:t>status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37E6FD-9D2D-400D-AA63-077A4CC78C5A}"/>
              </a:ext>
            </a:extLst>
          </p:cNvPr>
          <p:cNvSpPr/>
          <p:nvPr/>
        </p:nvSpPr>
        <p:spPr>
          <a:xfrm>
            <a:off x="10208033" y="3648577"/>
            <a:ext cx="535681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1620621-0BE2-4954-A935-E7DB95178B41}"/>
              </a:ext>
            </a:extLst>
          </p:cNvPr>
          <p:cNvSpPr/>
          <p:nvPr/>
        </p:nvSpPr>
        <p:spPr>
          <a:xfrm>
            <a:off x="8587410" y="2115506"/>
            <a:ext cx="2851368" cy="13255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instance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8E1778-97C4-4B59-BF06-9DB9DE25B448}"/>
              </a:ext>
            </a:extLst>
          </p:cNvPr>
          <p:cNvSpPr txBox="1"/>
          <p:nvPr/>
        </p:nvSpPr>
        <p:spPr>
          <a:xfrm>
            <a:off x="8895346" y="2947340"/>
            <a:ext cx="1261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nsolas" panose="020B0609020204030204" pitchFamily="49" charset="0"/>
              </a:rPr>
              <a:t>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FF5C6AB-FCE4-4A16-ABEE-27E770DC887C}"/>
              </a:ext>
            </a:extLst>
          </p:cNvPr>
          <p:cNvSpPr/>
          <p:nvPr/>
        </p:nvSpPr>
        <p:spPr>
          <a:xfrm>
            <a:off x="10208033" y="2947340"/>
            <a:ext cx="535681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07AE279-2A56-480C-B7DF-7241B60E73B0}"/>
              </a:ext>
            </a:extLst>
          </p:cNvPr>
          <p:cNvSpPr/>
          <p:nvPr/>
        </p:nvSpPr>
        <p:spPr>
          <a:xfrm>
            <a:off x="8490451" y="4272903"/>
            <a:ext cx="3051982" cy="13155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String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instance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E904575-0F73-4B7E-9BEA-B13B7DC759D1}"/>
              </a:ext>
            </a:extLst>
          </p:cNvPr>
          <p:cNvGrpSpPr/>
          <p:nvPr/>
        </p:nvGrpSpPr>
        <p:grpSpPr>
          <a:xfrm>
            <a:off x="9418007" y="5111021"/>
            <a:ext cx="1190173" cy="369332"/>
            <a:chOff x="9515476" y="5337309"/>
            <a:chExt cx="1190173" cy="369332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1824411-660A-4B21-AAD8-B694389BB433}"/>
                </a:ext>
              </a:extLst>
            </p:cNvPr>
            <p:cNvSpPr/>
            <p:nvPr/>
          </p:nvSpPr>
          <p:spPr>
            <a:xfrm>
              <a:off x="9515476" y="5337309"/>
              <a:ext cx="1190173" cy="36933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k  m  p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7BFEF0-844E-4EDD-B86D-CA1B14B78ABD}"/>
                </a:ext>
              </a:extLst>
            </p:cNvPr>
            <p:cNvCxnSpPr>
              <a:cxnSpLocks/>
            </p:cNvCxnSpPr>
            <p:nvPr/>
          </p:nvCxnSpPr>
          <p:spPr>
            <a:xfrm>
              <a:off x="9906000" y="5337309"/>
              <a:ext cx="0" cy="3693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5243645-2F19-4ADF-939C-E2805B73E83E}"/>
                </a:ext>
              </a:extLst>
            </p:cNvPr>
            <p:cNvCxnSpPr>
              <a:cxnSpLocks/>
            </p:cNvCxnSpPr>
            <p:nvPr/>
          </p:nvCxnSpPr>
          <p:spPr>
            <a:xfrm>
              <a:off x="10315575" y="5337309"/>
              <a:ext cx="0" cy="3693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3B3821C-86AC-42BD-BF67-2C3AF02BDFFB}"/>
              </a:ext>
            </a:extLst>
          </p:cNvPr>
          <p:cNvSpPr/>
          <p:nvPr/>
        </p:nvSpPr>
        <p:spPr>
          <a:xfrm>
            <a:off x="10485783" y="3130826"/>
            <a:ext cx="1452611" cy="1391478"/>
          </a:xfrm>
          <a:custGeom>
            <a:avLst/>
            <a:gdLst>
              <a:gd name="connsiteX0" fmla="*/ 0 w 1452611"/>
              <a:gd name="connsiteY0" fmla="*/ 0 h 1391478"/>
              <a:gd name="connsiteX1" fmla="*/ 1302026 w 1452611"/>
              <a:gd name="connsiteY1" fmla="*/ 457200 h 1391478"/>
              <a:gd name="connsiteX2" fmla="*/ 1302026 w 1452611"/>
              <a:gd name="connsiteY2" fmla="*/ 1172817 h 1391478"/>
              <a:gd name="connsiteX3" fmla="*/ 198782 w 1452611"/>
              <a:gd name="connsiteY3" fmla="*/ 1391478 h 139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2611" h="1391478">
                <a:moveTo>
                  <a:pt x="0" y="0"/>
                </a:moveTo>
                <a:cubicBezTo>
                  <a:pt x="542511" y="130865"/>
                  <a:pt x="1085022" y="261731"/>
                  <a:pt x="1302026" y="457200"/>
                </a:cubicBezTo>
                <a:cubicBezTo>
                  <a:pt x="1519030" y="652669"/>
                  <a:pt x="1485900" y="1017104"/>
                  <a:pt x="1302026" y="1172817"/>
                </a:cubicBezTo>
                <a:cubicBezTo>
                  <a:pt x="1118152" y="1328530"/>
                  <a:pt x="658467" y="1360004"/>
                  <a:pt x="198782" y="1391478"/>
                </a:cubicBezTo>
              </a:path>
            </a:pathLst>
          </a:custGeom>
          <a:noFill/>
          <a:ln w="25400">
            <a:solidFill>
              <a:schemeClr val="accent5">
                <a:lumMod val="75000"/>
              </a:schemeClr>
            </a:solidFill>
            <a:headEnd type="oval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1B30EAA-260F-454B-BB82-43D0762BC287}"/>
              </a:ext>
            </a:extLst>
          </p:cNvPr>
          <p:cNvGrpSpPr/>
          <p:nvPr/>
        </p:nvGrpSpPr>
        <p:grpSpPr>
          <a:xfrm>
            <a:off x="7185813" y="1176296"/>
            <a:ext cx="1543244" cy="371770"/>
            <a:chOff x="2236127" y="1743736"/>
            <a:chExt cx="1543244" cy="37177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817FFBA0-2D71-403C-AEBA-CEB68948BAA5}"/>
                </a:ext>
              </a:extLst>
            </p:cNvPr>
            <p:cNvCxnSpPr>
              <a:cxnSpLocks/>
            </p:cNvCxnSpPr>
            <p:nvPr/>
          </p:nvCxnSpPr>
          <p:spPr>
            <a:xfrm>
              <a:off x="2474844" y="2115506"/>
              <a:ext cx="130452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937D29B-B1DC-48CD-AEDE-12F76F1B029D}"/>
                </a:ext>
              </a:extLst>
            </p:cNvPr>
            <p:cNvSpPr txBox="1"/>
            <p:nvPr/>
          </p:nvSpPr>
          <p:spPr>
            <a:xfrm>
              <a:off x="2236127" y="1743736"/>
              <a:ext cx="7752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>
                  <a:solidFill>
                    <a:srgbClr val="FF0000"/>
                  </a:solidFill>
                  <a:latin typeface="Consolas" panose="020B0609020204030204" pitchFamily="49" charset="0"/>
                </a:rPr>
                <a:t>kmp</a:t>
              </a:r>
              <a:endParaRPr lang="en-US" dirty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2EE37F0C-DDE1-4D51-BD6E-A0395959C371}"/>
              </a:ext>
            </a:extLst>
          </p:cNvPr>
          <p:cNvSpPr/>
          <p:nvPr/>
        </p:nvSpPr>
        <p:spPr>
          <a:xfrm>
            <a:off x="1351721" y="3648577"/>
            <a:ext cx="2107095" cy="369332"/>
          </a:xfrm>
          <a:prstGeom prst="roundRect">
            <a:avLst>
              <a:gd name="adj" fmla="val 1575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40446A3-3550-4385-A62D-7FC9C7C494DB}"/>
              </a:ext>
            </a:extLst>
          </p:cNvPr>
          <p:cNvGrpSpPr/>
          <p:nvPr/>
        </p:nvGrpSpPr>
        <p:grpSpPr>
          <a:xfrm>
            <a:off x="2912165" y="2115506"/>
            <a:ext cx="3627783" cy="1530628"/>
            <a:chOff x="2912165" y="2115506"/>
            <a:chExt cx="3627783" cy="153062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ADE8106C-7897-4718-9664-4B6B99BB25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57137" y="2987210"/>
              <a:ext cx="277750" cy="658924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C3A8D7E-8B40-4A65-BFC3-6EEC1231861A}"/>
                </a:ext>
              </a:extLst>
            </p:cNvPr>
            <p:cNvSpPr txBox="1"/>
            <p:nvPr/>
          </p:nvSpPr>
          <p:spPr>
            <a:xfrm>
              <a:off x="2912165" y="2115506"/>
              <a:ext cx="3627783" cy="881015"/>
            </a:xfrm>
            <a:prstGeom prst="roundRect">
              <a:avLst>
                <a:gd name="adj" fmla="val 1771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The returned reference could be declared as type 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Professor</a:t>
              </a:r>
              <a:endParaRPr lang="en-US" sz="20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446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739" y="365125"/>
            <a:ext cx="10658061" cy="936901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Subclasses in memory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586D07B-6CEE-4BED-B27B-1DC5D7104871}"/>
              </a:ext>
            </a:extLst>
          </p:cNvPr>
          <p:cNvSpPr/>
          <p:nvPr/>
        </p:nvSpPr>
        <p:spPr>
          <a:xfrm>
            <a:off x="838200" y="3591565"/>
            <a:ext cx="5980043" cy="468858"/>
          </a:xfrm>
          <a:prstGeom prst="roundRect">
            <a:avLst>
              <a:gd name="adj" fmla="val 2199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Person 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kmp</a:t>
            </a:r>
            <a:r>
              <a:rPr lang="en-US" altLang="en-US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4C2083C-ACC7-44AF-B2F2-3BFE3C141514}"/>
              </a:ext>
            </a:extLst>
          </p:cNvPr>
          <p:cNvSpPr/>
          <p:nvPr/>
        </p:nvSpPr>
        <p:spPr>
          <a:xfrm>
            <a:off x="8412630" y="427881"/>
            <a:ext cx="3229582" cy="52473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Heap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program memory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E3C6D5D-AFE1-4EB1-99E3-410FCD027465}"/>
              </a:ext>
            </a:extLst>
          </p:cNvPr>
          <p:cNvSpPr/>
          <p:nvPr/>
        </p:nvSpPr>
        <p:spPr>
          <a:xfrm>
            <a:off x="8490451" y="1302026"/>
            <a:ext cx="3051982" cy="28590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instance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8694A7-E5B9-4162-9CA7-99361DBE3B41}"/>
              </a:ext>
            </a:extLst>
          </p:cNvPr>
          <p:cNvSpPr txBox="1"/>
          <p:nvPr/>
        </p:nvSpPr>
        <p:spPr>
          <a:xfrm>
            <a:off x="9014736" y="3648577"/>
            <a:ext cx="1141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nsolas" panose="020B0609020204030204" pitchFamily="49" charset="0"/>
              </a:rPr>
              <a:t>status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37E6FD-9D2D-400D-AA63-077A4CC78C5A}"/>
              </a:ext>
            </a:extLst>
          </p:cNvPr>
          <p:cNvSpPr/>
          <p:nvPr/>
        </p:nvSpPr>
        <p:spPr>
          <a:xfrm>
            <a:off x="10208033" y="3648577"/>
            <a:ext cx="535681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0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1620621-0BE2-4954-A935-E7DB95178B41}"/>
              </a:ext>
            </a:extLst>
          </p:cNvPr>
          <p:cNvSpPr/>
          <p:nvPr/>
        </p:nvSpPr>
        <p:spPr>
          <a:xfrm>
            <a:off x="8587410" y="2115506"/>
            <a:ext cx="2851368" cy="13255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instance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8E1778-97C4-4B59-BF06-9DB9DE25B448}"/>
              </a:ext>
            </a:extLst>
          </p:cNvPr>
          <p:cNvSpPr txBox="1"/>
          <p:nvPr/>
        </p:nvSpPr>
        <p:spPr>
          <a:xfrm>
            <a:off x="8895346" y="2947340"/>
            <a:ext cx="1261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nsolas" panose="020B0609020204030204" pitchFamily="49" charset="0"/>
              </a:rPr>
              <a:t>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FF5C6AB-FCE4-4A16-ABEE-27E770DC887C}"/>
              </a:ext>
            </a:extLst>
          </p:cNvPr>
          <p:cNvSpPr/>
          <p:nvPr/>
        </p:nvSpPr>
        <p:spPr>
          <a:xfrm>
            <a:off x="10208033" y="2947340"/>
            <a:ext cx="535681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07AE279-2A56-480C-B7DF-7241B60E73B0}"/>
              </a:ext>
            </a:extLst>
          </p:cNvPr>
          <p:cNvSpPr/>
          <p:nvPr/>
        </p:nvSpPr>
        <p:spPr>
          <a:xfrm>
            <a:off x="8490451" y="4272903"/>
            <a:ext cx="3051982" cy="13155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String</a:t>
            </a:r>
          </a:p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instance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ctr"/>
            <a:endParaRPr lang="en-US" sz="16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E904575-0F73-4B7E-9BEA-B13B7DC759D1}"/>
              </a:ext>
            </a:extLst>
          </p:cNvPr>
          <p:cNvGrpSpPr/>
          <p:nvPr/>
        </p:nvGrpSpPr>
        <p:grpSpPr>
          <a:xfrm>
            <a:off x="9418007" y="5111021"/>
            <a:ext cx="1190173" cy="369332"/>
            <a:chOff x="9515476" y="5337309"/>
            <a:chExt cx="1190173" cy="369332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1824411-660A-4B21-AAD8-B694389BB433}"/>
                </a:ext>
              </a:extLst>
            </p:cNvPr>
            <p:cNvSpPr/>
            <p:nvPr/>
          </p:nvSpPr>
          <p:spPr>
            <a:xfrm>
              <a:off x="9515476" y="5337309"/>
              <a:ext cx="1190173" cy="36933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k  m  p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7BFEF0-844E-4EDD-B86D-CA1B14B78ABD}"/>
                </a:ext>
              </a:extLst>
            </p:cNvPr>
            <p:cNvCxnSpPr>
              <a:cxnSpLocks/>
            </p:cNvCxnSpPr>
            <p:nvPr/>
          </p:nvCxnSpPr>
          <p:spPr>
            <a:xfrm>
              <a:off x="9906000" y="5337309"/>
              <a:ext cx="0" cy="3693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5243645-2F19-4ADF-939C-E2805B73E83E}"/>
                </a:ext>
              </a:extLst>
            </p:cNvPr>
            <p:cNvCxnSpPr>
              <a:cxnSpLocks/>
            </p:cNvCxnSpPr>
            <p:nvPr/>
          </p:nvCxnSpPr>
          <p:spPr>
            <a:xfrm>
              <a:off x="10315575" y="5337309"/>
              <a:ext cx="0" cy="3693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3B3821C-86AC-42BD-BF67-2C3AF02BDFFB}"/>
              </a:ext>
            </a:extLst>
          </p:cNvPr>
          <p:cNvSpPr/>
          <p:nvPr/>
        </p:nvSpPr>
        <p:spPr>
          <a:xfrm>
            <a:off x="10485783" y="3130826"/>
            <a:ext cx="1452611" cy="1391478"/>
          </a:xfrm>
          <a:custGeom>
            <a:avLst/>
            <a:gdLst>
              <a:gd name="connsiteX0" fmla="*/ 0 w 1452611"/>
              <a:gd name="connsiteY0" fmla="*/ 0 h 1391478"/>
              <a:gd name="connsiteX1" fmla="*/ 1302026 w 1452611"/>
              <a:gd name="connsiteY1" fmla="*/ 457200 h 1391478"/>
              <a:gd name="connsiteX2" fmla="*/ 1302026 w 1452611"/>
              <a:gd name="connsiteY2" fmla="*/ 1172817 h 1391478"/>
              <a:gd name="connsiteX3" fmla="*/ 198782 w 1452611"/>
              <a:gd name="connsiteY3" fmla="*/ 1391478 h 139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2611" h="1391478">
                <a:moveTo>
                  <a:pt x="0" y="0"/>
                </a:moveTo>
                <a:cubicBezTo>
                  <a:pt x="542511" y="130865"/>
                  <a:pt x="1085022" y="261731"/>
                  <a:pt x="1302026" y="457200"/>
                </a:cubicBezTo>
                <a:cubicBezTo>
                  <a:pt x="1519030" y="652669"/>
                  <a:pt x="1485900" y="1017104"/>
                  <a:pt x="1302026" y="1172817"/>
                </a:cubicBezTo>
                <a:cubicBezTo>
                  <a:pt x="1118152" y="1328530"/>
                  <a:pt x="658467" y="1360004"/>
                  <a:pt x="198782" y="1391478"/>
                </a:cubicBezTo>
              </a:path>
            </a:pathLst>
          </a:custGeom>
          <a:noFill/>
          <a:ln w="25400">
            <a:solidFill>
              <a:schemeClr val="accent5">
                <a:lumMod val="75000"/>
              </a:schemeClr>
            </a:solidFill>
            <a:headEnd type="oval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1B30EAA-260F-454B-BB82-43D0762BC287}"/>
              </a:ext>
            </a:extLst>
          </p:cNvPr>
          <p:cNvGrpSpPr/>
          <p:nvPr/>
        </p:nvGrpSpPr>
        <p:grpSpPr>
          <a:xfrm>
            <a:off x="7185813" y="2001246"/>
            <a:ext cx="1543244" cy="371770"/>
            <a:chOff x="2236127" y="1743736"/>
            <a:chExt cx="1543244" cy="37177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817FFBA0-2D71-403C-AEBA-CEB68948BAA5}"/>
                </a:ext>
              </a:extLst>
            </p:cNvPr>
            <p:cNvCxnSpPr>
              <a:cxnSpLocks/>
            </p:cNvCxnSpPr>
            <p:nvPr/>
          </p:nvCxnSpPr>
          <p:spPr>
            <a:xfrm>
              <a:off x="2474844" y="2115506"/>
              <a:ext cx="130452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937D29B-B1DC-48CD-AEDE-12F76F1B029D}"/>
                </a:ext>
              </a:extLst>
            </p:cNvPr>
            <p:cNvSpPr txBox="1"/>
            <p:nvPr/>
          </p:nvSpPr>
          <p:spPr>
            <a:xfrm>
              <a:off x="2236127" y="1743736"/>
              <a:ext cx="7752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>
                  <a:solidFill>
                    <a:srgbClr val="FF0000"/>
                  </a:solidFill>
                  <a:latin typeface="Consolas" panose="020B0609020204030204" pitchFamily="49" charset="0"/>
                </a:rPr>
                <a:t>kmp</a:t>
              </a:r>
              <a:endParaRPr lang="en-US" dirty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2EE37F0C-DDE1-4D51-BD6E-A0395959C371}"/>
              </a:ext>
            </a:extLst>
          </p:cNvPr>
          <p:cNvSpPr/>
          <p:nvPr/>
        </p:nvSpPr>
        <p:spPr>
          <a:xfrm>
            <a:off x="1570383" y="3648577"/>
            <a:ext cx="1689651" cy="369332"/>
          </a:xfrm>
          <a:prstGeom prst="roundRect">
            <a:avLst>
              <a:gd name="adj" fmla="val 1575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6BD832D-4BD6-4D7C-AE6B-BA94B4795852}"/>
              </a:ext>
            </a:extLst>
          </p:cNvPr>
          <p:cNvGrpSpPr/>
          <p:nvPr/>
        </p:nvGrpSpPr>
        <p:grpSpPr>
          <a:xfrm>
            <a:off x="2146707" y="4050484"/>
            <a:ext cx="2832797" cy="1419930"/>
            <a:chOff x="3053717" y="1484329"/>
            <a:chExt cx="2832797" cy="141993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2832E789-44A7-4FD9-81A4-7DC8C597004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52036" y="1484329"/>
              <a:ext cx="153165" cy="553194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348A457-1C72-4452-AC2A-5FFD2E9549E0}"/>
                </a:ext>
              </a:extLst>
            </p:cNvPr>
            <p:cNvSpPr txBox="1"/>
            <p:nvPr/>
          </p:nvSpPr>
          <p:spPr>
            <a:xfrm>
              <a:off x="3053717" y="2037522"/>
              <a:ext cx="2832797" cy="866737"/>
            </a:xfrm>
            <a:prstGeom prst="roundRect">
              <a:avLst>
                <a:gd name="adj" fmla="val 1896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…or it could be declared as type 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Person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EA84EA6C-1FC7-49D8-89A4-25C1295A716A}"/>
              </a:ext>
            </a:extLst>
          </p:cNvPr>
          <p:cNvSpPr txBox="1"/>
          <p:nvPr/>
        </p:nvSpPr>
        <p:spPr>
          <a:xfrm>
            <a:off x="1425307" y="5675244"/>
            <a:ext cx="3407153" cy="979546"/>
          </a:xfrm>
          <a:prstGeom prst="roundRect">
            <a:avLst>
              <a:gd name="adj" fmla="val 19792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This is an example of</a:t>
            </a:r>
          </a:p>
          <a:p>
            <a:pPr algn="ctr"/>
            <a:r>
              <a:rPr lang="en-US" sz="2400" b="1" u="sng" dirty="0">
                <a:solidFill>
                  <a:schemeClr val="accent4">
                    <a:lumMod val="50000"/>
                  </a:schemeClr>
                </a:solidFill>
              </a:rPr>
              <a:t>subtype</a:t>
            </a:r>
            <a:r>
              <a:rPr lang="en-US" sz="2400" u="sng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u="sng" dirty="0">
                <a:solidFill>
                  <a:schemeClr val="accent4">
                    <a:lumMod val="50000"/>
                  </a:schemeClr>
                </a:solidFill>
              </a:rPr>
              <a:t>polymorphism</a:t>
            </a:r>
            <a:endParaRPr lang="en-US" sz="2400" b="1" u="sng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39F5963-635E-4423-92ED-CE2948E1B569}"/>
              </a:ext>
            </a:extLst>
          </p:cNvPr>
          <p:cNvSpPr txBox="1"/>
          <p:nvPr/>
        </p:nvSpPr>
        <p:spPr>
          <a:xfrm rot="316277">
            <a:off x="5309043" y="4541767"/>
            <a:ext cx="2620335" cy="1048741"/>
          </a:xfrm>
          <a:prstGeom prst="roundRect">
            <a:avLst>
              <a:gd name="adj" fmla="val 1679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Either way, it points to the same memory address on the heap!</a:t>
            </a:r>
          </a:p>
        </p:txBody>
      </p:sp>
    </p:spTree>
    <p:extLst>
      <p:ext uri="{BB962C8B-B14F-4D97-AF65-F5344CB8AC3E}">
        <p14:creationId xmlns:p14="http://schemas.microsoft.com/office/powerpoint/2010/main" val="316309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0" grpId="0" animBg="1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1157E-1087-D646-9B88-BBE96AC75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365125"/>
            <a:ext cx="10687878" cy="86732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Extending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3FE8C-EC44-EB45-9DBC-45278F651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301"/>
            <a:ext cx="10515600" cy="4351338"/>
          </a:xfrm>
        </p:spPr>
        <p:txBody>
          <a:bodyPr/>
          <a:lstStyle/>
          <a:p>
            <a:r>
              <a:rPr lang="en-US" dirty="0"/>
              <a:t>Similar idea applies to interfaces</a:t>
            </a:r>
          </a:p>
          <a:p>
            <a:pPr lvl="1"/>
            <a:r>
              <a:rPr lang="en-US" dirty="0"/>
              <a:t>An </a:t>
            </a:r>
            <a:r>
              <a:rPr lang="en-US" i="1" dirty="0"/>
              <a:t>extended</a:t>
            </a:r>
            <a:r>
              <a:rPr lang="en-US" dirty="0"/>
              <a:t> interface is one that adds methods to an existing interface.</a:t>
            </a:r>
          </a:p>
          <a:p>
            <a:pPr lvl="1"/>
            <a:r>
              <a:rPr lang="en-US" dirty="0"/>
              <a:t>A class that implements an extended interface is required to provide methods that implement the interface AND its parent(s)</a:t>
            </a:r>
          </a:p>
          <a:p>
            <a:pPr lvl="1"/>
            <a:r>
              <a:rPr lang="en-US" dirty="0"/>
              <a:t>Interface extension appropriate when additional methods make no sense without methods of the parent interface.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B6B169-AE7F-7B4D-ABD0-5A1B896F0B03}"/>
              </a:ext>
            </a:extLst>
          </p:cNvPr>
          <p:cNvSpPr txBox="1"/>
          <p:nvPr/>
        </p:nvSpPr>
        <p:spPr>
          <a:xfrm>
            <a:off x="838200" y="4032312"/>
            <a:ext cx="3886200" cy="20313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public interface Media {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getLengthInSeconds</a:t>
            </a:r>
            <a:r>
              <a:rPr lang="en-US" dirty="0"/>
              <a:t>();</a:t>
            </a:r>
          </a:p>
          <a:p>
            <a:r>
              <a:rPr lang="en-US" dirty="0"/>
              <a:t>    double </a:t>
            </a:r>
            <a:r>
              <a:rPr lang="en-US" dirty="0" err="1"/>
              <a:t>getLengthInMinutes</a:t>
            </a:r>
            <a:r>
              <a:rPr lang="en-US" dirty="0"/>
              <a:t>();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getRating</a:t>
            </a:r>
            <a:r>
              <a:rPr lang="en-US" dirty="0"/>
              <a:t>();</a:t>
            </a:r>
          </a:p>
          <a:p>
            <a:r>
              <a:rPr lang="en-US" dirty="0"/>
              <a:t>    void </a:t>
            </a:r>
            <a:r>
              <a:rPr lang="en-US" dirty="0" err="1"/>
              <a:t>setRating(int</a:t>
            </a:r>
            <a:r>
              <a:rPr lang="en-US" dirty="0"/>
              <a:t> </a:t>
            </a:r>
            <a:r>
              <a:rPr lang="en-US" dirty="0" err="1"/>
              <a:t>new_rating</a:t>
            </a:r>
            <a:r>
              <a:rPr lang="en-US" dirty="0"/>
              <a:t>);</a:t>
            </a:r>
          </a:p>
          <a:p>
            <a:r>
              <a:rPr lang="en-US" dirty="0"/>
              <a:t>    String </a:t>
            </a:r>
            <a:r>
              <a:rPr lang="en-US" dirty="0" err="1"/>
              <a:t>getName</a:t>
            </a:r>
            <a:r>
              <a:rPr lang="en-US" dirty="0"/>
              <a:t>();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4D71A-6632-5F4E-A91A-A4E82911497D}"/>
              </a:ext>
            </a:extLst>
          </p:cNvPr>
          <p:cNvSpPr txBox="1"/>
          <p:nvPr/>
        </p:nvSpPr>
        <p:spPr>
          <a:xfrm>
            <a:off x="5316427" y="4023623"/>
            <a:ext cx="544534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public interface </a:t>
            </a:r>
            <a:r>
              <a:rPr lang="en-US" dirty="0" err="1"/>
              <a:t>CompressedMedia</a:t>
            </a:r>
            <a:r>
              <a:rPr lang="en-US" dirty="0"/>
              <a:t> extends Media {</a:t>
            </a:r>
          </a:p>
          <a:p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getCompressedSize</a:t>
            </a:r>
            <a:r>
              <a:rPr lang="en-US" dirty="0"/>
              <a:t>();</a:t>
            </a:r>
          </a:p>
          <a:p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getUncompressedSize</a:t>
            </a:r>
            <a:r>
              <a:rPr lang="en-US" dirty="0"/>
              <a:t>();</a:t>
            </a:r>
          </a:p>
          <a:p>
            <a:r>
              <a:rPr lang="en-US" dirty="0"/>
              <a:t>   Media uncompress();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7684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9051-3FC8-874C-8A5A-205717ADD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365126"/>
            <a:ext cx="10797209" cy="93428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 few formal definitions for this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C480-37D8-1C48-BA35-690A148D8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9412"/>
            <a:ext cx="10515600" cy="501716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 </a:t>
            </a:r>
            <a:r>
              <a:rPr lang="en-US" i="1" dirty="0"/>
              <a:t>property</a:t>
            </a:r>
            <a:r>
              <a:rPr lang="en-US" dirty="0"/>
              <a:t> of an object is a value that can be strictly computed from its fields.</a:t>
            </a:r>
          </a:p>
          <a:p>
            <a:pPr lvl="1"/>
            <a:r>
              <a:rPr lang="en-US" dirty="0"/>
              <a:t>A method is a </a:t>
            </a:r>
            <a:r>
              <a:rPr lang="en-US" i="1" dirty="0"/>
              <a:t>getter</a:t>
            </a:r>
            <a:r>
              <a:rPr lang="en-US" dirty="0"/>
              <a:t> if it retrieves a property value and adheres to the getter conventions:</a:t>
            </a:r>
          </a:p>
          <a:p>
            <a:pPr lvl="2">
              <a:spcAft>
                <a:spcPts val="1200"/>
              </a:spcAft>
            </a:pPr>
            <a:r>
              <a:rPr lang="en-US" dirty="0"/>
              <a:t>type </a:t>
            </a:r>
            <a:r>
              <a:rPr lang="en-US" dirty="0" err="1"/>
              <a:t>getPropertyName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A method is a </a:t>
            </a:r>
            <a:r>
              <a:rPr lang="en-US" i="1" dirty="0"/>
              <a:t>setter</a:t>
            </a:r>
            <a:r>
              <a:rPr lang="en-US" dirty="0"/>
              <a:t> if it updates a property value and adheres to the setter conventions:</a:t>
            </a:r>
          </a:p>
          <a:p>
            <a:pPr lvl="2">
              <a:spcAft>
                <a:spcPts val="1200"/>
              </a:spcAft>
            </a:pPr>
            <a:r>
              <a:rPr lang="en-US" dirty="0"/>
              <a:t>void </a:t>
            </a:r>
            <a:r>
              <a:rPr lang="en-US" dirty="0" err="1"/>
              <a:t>setPropertyName</a:t>
            </a:r>
            <a:r>
              <a:rPr lang="en-US" dirty="0"/>
              <a:t>(type </a:t>
            </a:r>
            <a:r>
              <a:rPr lang="en-US" dirty="0" err="1"/>
              <a:t>new_value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Properties can be </a:t>
            </a:r>
            <a:r>
              <a:rPr lang="en-US" i="1" dirty="0"/>
              <a:t>direct </a:t>
            </a:r>
            <a:r>
              <a:rPr lang="en-US" dirty="0"/>
              <a:t>or </a:t>
            </a:r>
            <a:r>
              <a:rPr lang="en-US" i="1" dirty="0"/>
              <a:t>derived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Direct if the value is stored in a single field of the same type.</a:t>
            </a:r>
          </a:p>
          <a:p>
            <a:pPr lvl="2"/>
            <a:r>
              <a:rPr lang="en-US" dirty="0"/>
              <a:t>Derived if the value must be computed from one or more field values.</a:t>
            </a:r>
          </a:p>
          <a:p>
            <a:pPr lvl="2"/>
            <a:r>
              <a:rPr lang="en-US" dirty="0"/>
              <a:t>May be implementation specific.</a:t>
            </a:r>
          </a:p>
          <a:p>
            <a:r>
              <a:rPr lang="en-US" dirty="0"/>
              <a:t>The </a:t>
            </a:r>
            <a:r>
              <a:rPr lang="en-US" i="1" dirty="0"/>
              <a:t>members </a:t>
            </a:r>
            <a:r>
              <a:rPr lang="en-US" dirty="0"/>
              <a:t>of a class are its </a:t>
            </a:r>
            <a:r>
              <a:rPr lang="en-US" u="sng" dirty="0"/>
              <a:t>fields</a:t>
            </a:r>
            <a:r>
              <a:rPr lang="en-US" dirty="0"/>
              <a:t> and </a:t>
            </a:r>
            <a:r>
              <a:rPr lang="en-US" u="sng" dirty="0"/>
              <a:t>methods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Constructors are NOT members</a:t>
            </a:r>
          </a:p>
          <a:p>
            <a:r>
              <a:rPr lang="en-US" dirty="0"/>
              <a:t>This slide is law.</a:t>
            </a:r>
          </a:p>
          <a:p>
            <a:pPr lvl="1"/>
            <a:r>
              <a:rPr lang="en-US" dirty="0"/>
              <a:t>Even if an I or an LA say or accidentally say or write something to the contrary.</a:t>
            </a:r>
          </a:p>
        </p:txBody>
      </p:sp>
    </p:spTree>
    <p:extLst>
      <p:ext uri="{BB962C8B-B14F-4D97-AF65-F5344CB8AC3E}">
        <p14:creationId xmlns:p14="http://schemas.microsoft.com/office/powerpoint/2010/main" val="3718867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7E287-81E1-D84D-84F2-391874BAB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43" y="365125"/>
            <a:ext cx="10707757" cy="95677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Multiple Inheritance For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57EAD-01E9-8C42-976C-49A55A52C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208"/>
            <a:ext cx="10515600" cy="4351338"/>
          </a:xfrm>
        </p:spPr>
        <p:txBody>
          <a:bodyPr/>
          <a:lstStyle/>
          <a:p>
            <a:r>
              <a:rPr lang="en-US" dirty="0"/>
              <a:t>Subclasses can only have one parent class</a:t>
            </a:r>
          </a:p>
          <a:p>
            <a:pPr lvl="1"/>
            <a:r>
              <a:rPr lang="en-US" dirty="0"/>
              <a:t>This is a Java restriction. Other OOP languages like C++ support multiple inheritance.</a:t>
            </a:r>
          </a:p>
          <a:p>
            <a:r>
              <a:rPr lang="en-US" dirty="0"/>
              <a:t>Multiple inheritance for interfaces IS allowed.</a:t>
            </a:r>
          </a:p>
          <a:p>
            <a:pPr lvl="1"/>
            <a:r>
              <a:rPr lang="en-US" dirty="0" err="1"/>
              <a:t>Subinterface</a:t>
            </a:r>
            <a:r>
              <a:rPr lang="en-US" dirty="0"/>
              <a:t> is a union of all methods declared in all of the parent interfaces.</a:t>
            </a:r>
          </a:p>
          <a:p>
            <a:pPr lvl="2"/>
            <a:r>
              <a:rPr lang="en-US" dirty="0"/>
              <a:t>Plus, of course, any additional ones added by the </a:t>
            </a:r>
            <a:r>
              <a:rPr lang="en-US" dirty="0" err="1"/>
              <a:t>subinterface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Useful when you want to program to a type that is a combination of interfaces.</a:t>
            </a:r>
          </a:p>
          <a:p>
            <a:pPr lvl="2"/>
            <a:r>
              <a:rPr lang="en-US" dirty="0"/>
              <a:t>The </a:t>
            </a:r>
            <a:r>
              <a:rPr lang="en-US" dirty="0" err="1"/>
              <a:t>subinterface</a:t>
            </a:r>
            <a:r>
              <a:rPr lang="en-US" dirty="0"/>
              <a:t> provides a type name for the combination.</a:t>
            </a:r>
          </a:p>
        </p:txBody>
      </p:sp>
    </p:spTree>
    <p:extLst>
      <p:ext uri="{BB962C8B-B14F-4D97-AF65-F5344CB8AC3E}">
        <p14:creationId xmlns:p14="http://schemas.microsoft.com/office/powerpoint/2010/main" val="22772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1AC29F0-09CF-314A-919E-589C68C0519D}"/>
              </a:ext>
            </a:extLst>
          </p:cNvPr>
          <p:cNvSpPr txBox="1"/>
          <p:nvPr/>
        </p:nvSpPr>
        <p:spPr>
          <a:xfrm>
            <a:off x="421105" y="276723"/>
            <a:ext cx="63209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public interface </a:t>
            </a:r>
            <a:r>
              <a:rPr lang="en-US" dirty="0" err="1">
                <a:latin typeface="Lucida Console" panose="020B0609040504020204" pitchFamily="49" charset="0"/>
              </a:rPr>
              <a:t>Tossable</a:t>
            </a:r>
            <a:r>
              <a:rPr lang="en-US" dirty="0">
                <a:latin typeface="Lucida Console" panose="020B0609040504020204" pitchFamily="49" charset="0"/>
              </a:rPr>
              <a:t> {</a:t>
            </a:r>
          </a:p>
          <a:p>
            <a:r>
              <a:rPr lang="en-US" dirty="0">
                <a:latin typeface="Lucida Console" panose="020B0609040504020204" pitchFamily="49" charset="0"/>
              </a:rPr>
              <a:t>    public void </a:t>
            </a:r>
            <a:r>
              <a:rPr lang="en-US" dirty="0" err="1">
                <a:latin typeface="Lucida Console" panose="020B0609040504020204" pitchFamily="49" charset="0"/>
              </a:rPr>
              <a:t>tossTo</a:t>
            </a:r>
            <a:r>
              <a:rPr lang="en-US" dirty="0">
                <a:latin typeface="Lucida Console" panose="020B0609040504020204" pitchFamily="49" charset="0"/>
              </a:rPr>
              <a:t>(</a:t>
            </a:r>
            <a:r>
              <a:rPr lang="en-US" dirty="0" err="1">
                <a:latin typeface="Lucida Console" panose="020B0609040504020204" pitchFamily="49" charset="0"/>
              </a:rPr>
              <a:t>PointInSpace</a:t>
            </a:r>
            <a:r>
              <a:rPr lang="en-US" dirty="0">
                <a:latin typeface="Lucida Console" panose="020B0609040504020204" pitchFamily="49" charset="0"/>
              </a:rPr>
              <a:t> target);</a:t>
            </a:r>
          </a:p>
          <a:p>
            <a:r>
              <a:rPr lang="en-US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B50D1C-C86D-704C-B12A-1359396E012B}"/>
              </a:ext>
            </a:extLst>
          </p:cNvPr>
          <p:cNvSpPr txBox="1"/>
          <p:nvPr/>
        </p:nvSpPr>
        <p:spPr>
          <a:xfrm>
            <a:off x="7202772" y="240629"/>
            <a:ext cx="450796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public interface Trackable {</a:t>
            </a:r>
          </a:p>
          <a:p>
            <a:r>
              <a:rPr lang="en-US" dirty="0">
                <a:latin typeface="Lucida Console" panose="020B0609040504020204" pitchFamily="49" charset="0"/>
              </a:rPr>
              <a:t>   </a:t>
            </a:r>
            <a:r>
              <a:rPr lang="en-US" dirty="0" err="1">
                <a:latin typeface="Lucida Console" panose="020B0609040504020204" pitchFamily="49" charset="0"/>
              </a:rPr>
              <a:t>PointInSpace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getPosition</a:t>
            </a:r>
            <a:r>
              <a:rPr lang="en-US" dirty="0">
                <a:latin typeface="Lucida Console" panose="020B0609040504020204" pitchFamily="49" charset="0"/>
              </a:rPr>
              <a:t>();</a:t>
            </a:r>
          </a:p>
          <a:p>
            <a:r>
              <a:rPr lang="en-US" dirty="0">
                <a:latin typeface="Lucida Console" panose="020B0609040504020204" pitchFamily="49" charset="0"/>
              </a:rPr>
              <a:t>   Vector </a:t>
            </a:r>
            <a:r>
              <a:rPr lang="en-US" dirty="0" err="1">
                <a:latin typeface="Lucida Console" panose="020B0609040504020204" pitchFamily="49" charset="0"/>
              </a:rPr>
              <a:t>getVelocity</a:t>
            </a:r>
            <a:r>
              <a:rPr lang="en-US" dirty="0">
                <a:latin typeface="Lucida Console" panose="020B0609040504020204" pitchFamily="49" charset="0"/>
              </a:rPr>
              <a:t>();</a:t>
            </a:r>
          </a:p>
          <a:p>
            <a:r>
              <a:rPr lang="en-US" dirty="0">
                <a:latin typeface="Lucida Console" panose="020B0609040504020204" pitchFamily="49" charset="0"/>
              </a:rPr>
              <a:t>   Vector </a:t>
            </a:r>
            <a:r>
              <a:rPr lang="en-US" dirty="0" err="1">
                <a:latin typeface="Lucida Console" panose="020B0609040504020204" pitchFamily="49" charset="0"/>
              </a:rPr>
              <a:t>getAcceleration</a:t>
            </a:r>
            <a:r>
              <a:rPr lang="en-US" dirty="0">
                <a:latin typeface="Lucida Console" panose="020B0609040504020204" pitchFamily="49" charset="0"/>
              </a:rPr>
              <a:t>();</a:t>
            </a:r>
          </a:p>
          <a:p>
            <a:r>
              <a:rPr lang="en-US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AC4573-D0FE-FE4E-882B-BC3E3F3BD0DA}"/>
              </a:ext>
            </a:extLst>
          </p:cNvPr>
          <p:cNvSpPr txBox="1"/>
          <p:nvPr/>
        </p:nvSpPr>
        <p:spPr>
          <a:xfrm>
            <a:off x="721895" y="3152272"/>
            <a:ext cx="911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static void juggle(</a:t>
            </a:r>
            <a:r>
              <a:rPr lang="en-US" dirty="0" err="1">
                <a:latin typeface="Lucida Console" panose="020B0609040504020204" pitchFamily="49" charset="0"/>
              </a:rPr>
              <a:t>Tossable</a:t>
            </a:r>
            <a:r>
              <a:rPr lang="en-US" dirty="0">
                <a:latin typeface="Lucida Console" panose="020B0609040504020204" pitchFamily="49" charset="0"/>
              </a:rPr>
              <a:t> obj1, </a:t>
            </a:r>
            <a:r>
              <a:rPr lang="en-US" dirty="0" err="1">
                <a:latin typeface="Lucida Console" panose="020B0609040504020204" pitchFamily="49" charset="0"/>
              </a:rPr>
              <a:t>Tossable</a:t>
            </a:r>
            <a:r>
              <a:rPr lang="en-US" dirty="0">
                <a:latin typeface="Lucida Console" panose="020B0609040504020204" pitchFamily="49" charset="0"/>
              </a:rPr>
              <a:t> obj2, </a:t>
            </a:r>
            <a:r>
              <a:rPr lang="en-US" dirty="0" err="1">
                <a:latin typeface="Lucida Console" panose="020B0609040504020204" pitchFamily="49" charset="0"/>
              </a:rPr>
              <a:t>Tossable</a:t>
            </a:r>
            <a:r>
              <a:rPr lang="en-US" dirty="0">
                <a:latin typeface="Lucida Console" panose="020B0609040504020204" pitchFamily="49" charset="0"/>
              </a:rPr>
              <a:t> obj3);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6F2ECE-4997-1B44-8B16-CC790F797E30}"/>
              </a:ext>
            </a:extLst>
          </p:cNvPr>
          <p:cNvSpPr txBox="1"/>
          <p:nvPr/>
        </p:nvSpPr>
        <p:spPr>
          <a:xfrm>
            <a:off x="1249210" y="1810484"/>
            <a:ext cx="9171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Bahnschrift" panose="020B0502040204020203" pitchFamily="34" charset="0"/>
              </a:rPr>
              <a:t>Suppose we want to write a function that juggles three objects. What does that function declaration look like?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8FAA31-427E-904E-AD09-73A1A6BF31E4}"/>
              </a:ext>
            </a:extLst>
          </p:cNvPr>
          <p:cNvSpPr txBox="1"/>
          <p:nvPr/>
        </p:nvSpPr>
        <p:spPr>
          <a:xfrm>
            <a:off x="717884" y="3782652"/>
            <a:ext cx="9528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static void juggle(Trackable obj1, Trackable obj2, Trackable obj3);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0A61B-33E3-0548-901C-7B06E3E2E13C}"/>
              </a:ext>
            </a:extLst>
          </p:cNvPr>
          <p:cNvSpPr txBox="1"/>
          <p:nvPr/>
        </p:nvSpPr>
        <p:spPr>
          <a:xfrm>
            <a:off x="1837585" y="4475341"/>
            <a:ext cx="79944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public interface </a:t>
            </a:r>
            <a:r>
              <a:rPr lang="en-US" dirty="0" err="1">
                <a:latin typeface="Lucida Console" panose="020B0609040504020204" pitchFamily="49" charset="0"/>
              </a:rPr>
              <a:t>Jugglable</a:t>
            </a:r>
            <a:r>
              <a:rPr lang="en-US" dirty="0">
                <a:latin typeface="Lucida Console" panose="020B0609040504020204" pitchFamily="49" charset="0"/>
              </a:rPr>
              <a:t> extends </a:t>
            </a:r>
            <a:r>
              <a:rPr lang="en-US" dirty="0" err="1">
                <a:latin typeface="Lucida Console" panose="020B0609040504020204" pitchFamily="49" charset="0"/>
              </a:rPr>
              <a:t>Tossable</a:t>
            </a:r>
            <a:r>
              <a:rPr lang="en-US" dirty="0">
                <a:latin typeface="Lucida Console" panose="020B0609040504020204" pitchFamily="49" charset="0"/>
              </a:rPr>
              <a:t>, Trackable {</a:t>
            </a:r>
          </a:p>
          <a:p>
            <a:r>
              <a:rPr lang="en-US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268D7B-A96E-4040-BF74-45F13D58D455}"/>
              </a:ext>
            </a:extLst>
          </p:cNvPr>
          <p:cNvSpPr txBox="1"/>
          <p:nvPr/>
        </p:nvSpPr>
        <p:spPr>
          <a:xfrm>
            <a:off x="512702" y="5504141"/>
            <a:ext cx="9528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static void juggle(</a:t>
            </a:r>
            <a:r>
              <a:rPr lang="en-US" dirty="0" err="1">
                <a:latin typeface="Lucida Console" panose="020B0609040504020204" pitchFamily="49" charset="0"/>
              </a:rPr>
              <a:t>Jugglable</a:t>
            </a:r>
            <a:r>
              <a:rPr lang="en-US" dirty="0">
                <a:latin typeface="Lucida Console" panose="020B0609040504020204" pitchFamily="49" charset="0"/>
              </a:rPr>
              <a:t> obj1, </a:t>
            </a:r>
            <a:r>
              <a:rPr lang="en-US" dirty="0" err="1">
                <a:latin typeface="Lucida Console" panose="020B0609040504020204" pitchFamily="49" charset="0"/>
              </a:rPr>
              <a:t>Jugglable</a:t>
            </a:r>
            <a:r>
              <a:rPr lang="en-US" dirty="0">
                <a:latin typeface="Lucida Console" panose="020B0609040504020204" pitchFamily="49" charset="0"/>
              </a:rPr>
              <a:t> obj2, </a:t>
            </a:r>
            <a:r>
              <a:rPr lang="en-US" dirty="0" err="1">
                <a:latin typeface="Lucida Console" panose="020B0609040504020204" pitchFamily="49" charset="0"/>
              </a:rPr>
              <a:t>Jugglable</a:t>
            </a:r>
            <a:r>
              <a:rPr lang="en-US" dirty="0">
                <a:latin typeface="Lucida Console" panose="020B0609040504020204" pitchFamily="49" charset="0"/>
              </a:rPr>
              <a:t> obj3);</a:t>
            </a:r>
          </a:p>
        </p:txBody>
      </p:sp>
      <p:sp>
        <p:nvSpPr>
          <p:cNvPr id="13" name="Multiply 12">
            <a:extLst>
              <a:ext uri="{FF2B5EF4-FFF2-40B4-BE49-F238E27FC236}">
                <a16:creationId xmlns:a16="http://schemas.microsoft.com/office/drawing/2014/main" id="{74C216C9-B5C4-844C-A9A7-6E0302812E95}"/>
              </a:ext>
            </a:extLst>
          </p:cNvPr>
          <p:cNvSpPr/>
          <p:nvPr/>
        </p:nvSpPr>
        <p:spPr>
          <a:xfrm>
            <a:off x="-913063" y="3700597"/>
            <a:ext cx="12776200" cy="59690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y 13">
            <a:extLst>
              <a:ext uri="{FF2B5EF4-FFF2-40B4-BE49-F238E27FC236}">
                <a16:creationId xmlns:a16="http://schemas.microsoft.com/office/drawing/2014/main" id="{D1EFD4BE-2EC0-044E-BBE2-95EAE497589A}"/>
              </a:ext>
            </a:extLst>
          </p:cNvPr>
          <p:cNvSpPr/>
          <p:nvPr/>
        </p:nvSpPr>
        <p:spPr>
          <a:xfrm>
            <a:off x="-913063" y="3017128"/>
            <a:ext cx="12776200" cy="59690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1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  <p:bldP spid="12" grpId="0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Inheritance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Factoring common code into a superclass</a:t>
            </a:r>
          </a:p>
        </p:txBody>
      </p:sp>
    </p:spTree>
    <p:extLst>
      <p:ext uri="{BB962C8B-B14F-4D97-AF65-F5344CB8AC3E}">
        <p14:creationId xmlns:p14="http://schemas.microsoft.com/office/powerpoint/2010/main" val="2972006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627C1-F63C-439F-8905-1C55622E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365125"/>
            <a:ext cx="10687878" cy="102635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7F64-43FF-4049-AC80-1F1F58123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0322"/>
            <a:ext cx="10515600" cy="4596641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Let’s design a university management system</a:t>
            </a:r>
            <a:endParaRPr lang="en-US" dirty="0"/>
          </a:p>
          <a:p>
            <a:r>
              <a:rPr lang="en-US" dirty="0"/>
              <a:t>Make a </a:t>
            </a:r>
            <a:r>
              <a:rPr lang="en-US" b="1" dirty="0">
                <a:latin typeface="Consolas" panose="020B0609020204030204" pitchFamily="49" charset="0"/>
              </a:rPr>
              <a:t>Student</a:t>
            </a:r>
            <a:r>
              <a:rPr lang="en-US" dirty="0"/>
              <a:t> class and a </a:t>
            </a:r>
            <a:r>
              <a:rPr lang="en-US" b="1" dirty="0">
                <a:latin typeface="Consolas" panose="020B0609020204030204" pitchFamily="49" charset="0"/>
              </a:rPr>
              <a:t>Professor</a:t>
            </a:r>
            <a:r>
              <a:rPr lang="en-US" dirty="0"/>
              <a:t> class</a:t>
            </a:r>
          </a:p>
          <a:p>
            <a:r>
              <a:rPr lang="en-US" dirty="0"/>
              <a:t>Track attributes about each person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Address</a:t>
            </a:r>
          </a:p>
          <a:p>
            <a:pPr lvl="1"/>
            <a:r>
              <a:rPr lang="en-US" dirty="0"/>
              <a:t>Birthday</a:t>
            </a:r>
          </a:p>
          <a:p>
            <a:pPr lvl="1"/>
            <a:r>
              <a:rPr lang="en-US" dirty="0"/>
              <a:t>Credit hours</a:t>
            </a:r>
          </a:p>
          <a:p>
            <a:pPr lvl="1"/>
            <a:r>
              <a:rPr lang="en-US" dirty="0"/>
              <a:t>Student rank (freshman, sophomore, junior, senior)</a:t>
            </a:r>
          </a:p>
          <a:p>
            <a:pPr lvl="1"/>
            <a:r>
              <a:rPr lang="en-US" dirty="0"/>
              <a:t>Professor rank (assistant, associate, full)</a:t>
            </a:r>
          </a:p>
        </p:txBody>
      </p:sp>
    </p:spTree>
    <p:extLst>
      <p:ext uri="{BB962C8B-B14F-4D97-AF65-F5344CB8AC3E}">
        <p14:creationId xmlns:p14="http://schemas.microsoft.com/office/powerpoint/2010/main" val="206374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0650" y="1"/>
            <a:ext cx="6991350" cy="1047750"/>
          </a:xfr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r>
              <a:rPr lang="en-US" dirty="0">
                <a:latin typeface="Bahnschrift" panose="020B0502040204020203" pitchFamily="34" charset="0"/>
              </a:rPr>
              <a:t>Model a 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university student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114300" y="81930"/>
            <a:ext cx="4943475" cy="66941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int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Student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this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takeCredits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+= 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"Freshman"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60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"Sophomore"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90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"Junior"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"Senior"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18177A-450E-4157-8B43-3B08ECD1D1A3}"/>
              </a:ext>
            </a:extLst>
          </p:cNvPr>
          <p:cNvSpPr txBox="1"/>
          <p:nvPr/>
        </p:nvSpPr>
        <p:spPr>
          <a:xfrm>
            <a:off x="7839075" y="1333229"/>
            <a:ext cx="4029075" cy="1181372"/>
          </a:xfrm>
          <a:prstGeom prst="roundRect">
            <a:avLst>
              <a:gd name="adj" fmla="val 1102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We’re going to omit the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address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and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birthday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fields because they don’t fit on the slide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26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2AC-CFDF-48A9-AD28-CE4801EF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0650" y="1"/>
            <a:ext cx="6991350" cy="1047750"/>
          </a:xfr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r>
              <a:rPr lang="en-US" dirty="0">
                <a:latin typeface="Bahnschrift" panose="020B0502040204020203" pitchFamily="34" charset="0"/>
              </a:rPr>
              <a:t>Model a 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professor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8F862-9350-43F7-BEE9-A41721FB8D0E}"/>
              </a:ext>
            </a:extLst>
          </p:cNvPr>
          <p:cNvSpPr txBox="1"/>
          <p:nvPr/>
        </p:nvSpPr>
        <p:spPr>
          <a:xfrm>
            <a:off x="114300" y="77391"/>
            <a:ext cx="6134100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int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this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65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540F9C-4920-4032-9933-5C7F1B45F0C1}"/>
              </a:ext>
            </a:extLst>
          </p:cNvPr>
          <p:cNvSpPr txBox="1"/>
          <p:nvPr/>
        </p:nvSpPr>
        <p:spPr>
          <a:xfrm>
            <a:off x="257175" y="81930"/>
            <a:ext cx="4048125" cy="66941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int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Student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this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takeCredits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+= credits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"Freshman"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60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"Sophomore"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90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"Junior"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"Senior"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9C9940-8B60-4145-AAEC-CFE8C7AEDDBE}"/>
              </a:ext>
            </a:extLst>
          </p:cNvPr>
          <p:cNvSpPr txBox="1"/>
          <p:nvPr/>
        </p:nvSpPr>
        <p:spPr>
          <a:xfrm>
            <a:off x="4714874" y="81930"/>
            <a:ext cx="5048250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int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this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"Can't promote"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Adds 1 to the value of status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"Assistant"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"Associate"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"Full"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F91CB6-5FEC-4259-AAB9-A5D9E2B6F728}"/>
              </a:ext>
            </a:extLst>
          </p:cNvPr>
          <p:cNvSpPr txBox="1"/>
          <p:nvPr/>
        </p:nvSpPr>
        <p:spPr>
          <a:xfrm rot="350408">
            <a:off x="8388916" y="357845"/>
            <a:ext cx="3613047" cy="1691302"/>
          </a:xfrm>
          <a:prstGeom prst="roundRect">
            <a:avLst>
              <a:gd name="adj" fmla="val 8188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Student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Professor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have a field in common because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they’re both people at a university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05DE9A1-BB65-4113-9080-0349F0D9E4F2}"/>
              </a:ext>
            </a:extLst>
          </p:cNvPr>
          <p:cNvGrpSpPr/>
          <p:nvPr/>
        </p:nvGrpSpPr>
        <p:grpSpPr>
          <a:xfrm>
            <a:off x="400050" y="317439"/>
            <a:ext cx="6958012" cy="2235260"/>
            <a:chOff x="400050" y="317439"/>
            <a:chExt cx="6958012" cy="223526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B7DCD261-8DB1-417A-BA27-CF2F699E5374}"/>
                </a:ext>
              </a:extLst>
            </p:cNvPr>
            <p:cNvSpPr/>
            <p:nvPr/>
          </p:nvSpPr>
          <p:spPr>
            <a:xfrm>
              <a:off x="4838700" y="1304926"/>
              <a:ext cx="2514599" cy="219074"/>
            </a:xfrm>
            <a:prstGeom prst="roundRect">
              <a:avLst>
                <a:gd name="adj" fmla="val 38372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E1D633-D4DE-4336-BFC5-9DB3D3670495}"/>
                </a:ext>
              </a:extLst>
            </p:cNvPr>
            <p:cNvSpPr/>
            <p:nvPr/>
          </p:nvSpPr>
          <p:spPr>
            <a:xfrm>
              <a:off x="400050" y="1857376"/>
              <a:ext cx="2514600" cy="695323"/>
            </a:xfrm>
            <a:prstGeom prst="roundRect">
              <a:avLst>
                <a:gd name="adj" fmla="val 15754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E2E5811-4FC5-4474-9FAF-E77346FBC419}"/>
                </a:ext>
              </a:extLst>
            </p:cNvPr>
            <p:cNvSpPr/>
            <p:nvPr/>
          </p:nvSpPr>
          <p:spPr>
            <a:xfrm>
              <a:off x="4843462" y="1857376"/>
              <a:ext cx="2514600" cy="695323"/>
            </a:xfrm>
            <a:prstGeom prst="roundRect">
              <a:avLst>
                <a:gd name="adj" fmla="val 15754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3C5C1179-3300-4A53-831D-32794C40611D}"/>
                </a:ext>
              </a:extLst>
            </p:cNvPr>
            <p:cNvSpPr/>
            <p:nvPr/>
          </p:nvSpPr>
          <p:spPr>
            <a:xfrm>
              <a:off x="400050" y="1285876"/>
              <a:ext cx="2514599" cy="219074"/>
            </a:xfrm>
            <a:prstGeom prst="roundRect">
              <a:avLst>
                <a:gd name="adj" fmla="val 38372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4735629-E6A9-452E-A3D1-08AC821897E4}"/>
                </a:ext>
              </a:extLst>
            </p:cNvPr>
            <p:cNvSpPr/>
            <p:nvPr/>
          </p:nvSpPr>
          <p:spPr>
            <a:xfrm>
              <a:off x="400050" y="317439"/>
              <a:ext cx="2514599" cy="219074"/>
            </a:xfrm>
            <a:prstGeom prst="roundRect">
              <a:avLst>
                <a:gd name="adj" fmla="val 38372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08DFFBE2-2FB4-48ED-8665-36E8826391BE}"/>
                </a:ext>
              </a:extLst>
            </p:cNvPr>
            <p:cNvSpPr/>
            <p:nvPr/>
          </p:nvSpPr>
          <p:spPr>
            <a:xfrm>
              <a:off x="4838700" y="317439"/>
              <a:ext cx="2514599" cy="219074"/>
            </a:xfrm>
            <a:prstGeom prst="roundRect">
              <a:avLst>
                <a:gd name="adj" fmla="val 38372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22E057D-36FD-41FC-8C22-F138CA0061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649" y="1414464"/>
              <a:ext cx="192405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3FB8D7B-A878-430E-95C6-E652DA44B2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649" y="426976"/>
              <a:ext cx="192405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B428AE6-2C6F-4455-AB72-FE3FEE8618E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648" y="2205037"/>
              <a:ext cx="192405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E07119C-D715-45EC-90C6-7535564BEAB1}"/>
              </a:ext>
            </a:extLst>
          </p:cNvPr>
          <p:cNvSpPr txBox="1"/>
          <p:nvPr/>
        </p:nvSpPr>
        <p:spPr>
          <a:xfrm rot="21263677">
            <a:off x="8196262" y="3809728"/>
            <a:ext cx="3133724" cy="1095647"/>
          </a:xfrm>
          <a:prstGeom prst="roundRect">
            <a:avLst>
              <a:gd name="adj" fmla="val 1102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If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address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and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birthday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were fields, they would also be in common 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38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79259-A0E2-419A-95C1-8EB6BA9F3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043" y="365126"/>
            <a:ext cx="10707757" cy="9168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Inheritance diagram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4AE4708-3487-4E49-BD4F-4A69B3B47083}"/>
              </a:ext>
            </a:extLst>
          </p:cNvPr>
          <p:cNvGrpSpPr/>
          <p:nvPr/>
        </p:nvGrpSpPr>
        <p:grpSpPr>
          <a:xfrm>
            <a:off x="1336026" y="2467609"/>
            <a:ext cx="5978893" cy="2435925"/>
            <a:chOff x="1336026" y="2467609"/>
            <a:chExt cx="5978893" cy="2435925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CDEE78D-86D4-4135-96FA-839E5A4B5C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31723" y="3382269"/>
              <a:ext cx="361950" cy="974483"/>
            </a:xfrm>
            <a:prstGeom prst="straightConnector1">
              <a:avLst/>
            </a:prstGeom>
            <a:ln w="25400">
              <a:solidFill>
                <a:schemeClr val="accent1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EBC06B8-8644-4599-A195-AE77DB3F8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44706" y="3382269"/>
              <a:ext cx="444012" cy="974485"/>
            </a:xfrm>
            <a:prstGeom prst="straightConnector1">
              <a:avLst/>
            </a:prstGeom>
            <a:ln w="25400">
              <a:solidFill>
                <a:schemeClr val="accent1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BAA152F3-9D5D-4B2E-9DA1-334877B45286}"/>
                </a:ext>
              </a:extLst>
            </p:cNvPr>
            <p:cNvSpPr/>
            <p:nvPr/>
          </p:nvSpPr>
          <p:spPr>
            <a:xfrm>
              <a:off x="1336026" y="3996830"/>
              <a:ext cx="2684428" cy="90670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Student</a:t>
              </a:r>
            </a:p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subclass</a:t>
              </a:r>
              <a:endParaRPr lang="en-US" sz="24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C27F91E0-D835-4632-98D8-EEA1B0FC8E45}"/>
                </a:ext>
              </a:extLst>
            </p:cNvPr>
            <p:cNvSpPr/>
            <p:nvPr/>
          </p:nvSpPr>
          <p:spPr>
            <a:xfrm>
              <a:off x="4765881" y="3996830"/>
              <a:ext cx="2549038" cy="90670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Professor</a:t>
              </a:r>
            </a:p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subclass</a:t>
              </a:r>
              <a:endParaRPr lang="en-US" sz="24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5736466D-033A-43CF-B15A-ED055359A3C5}"/>
                </a:ext>
              </a:extLst>
            </p:cNvPr>
            <p:cNvSpPr/>
            <p:nvPr/>
          </p:nvSpPr>
          <p:spPr>
            <a:xfrm>
              <a:off x="3039051" y="2467609"/>
              <a:ext cx="2684428" cy="90670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Person</a:t>
              </a:r>
            </a:p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superclass</a:t>
              </a:r>
              <a:endParaRPr lang="en-US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F1F48C1-4A5D-4C5D-9F88-05AB8E979E38}"/>
              </a:ext>
            </a:extLst>
          </p:cNvPr>
          <p:cNvGrpSpPr/>
          <p:nvPr/>
        </p:nvGrpSpPr>
        <p:grpSpPr>
          <a:xfrm>
            <a:off x="5388718" y="2153584"/>
            <a:ext cx="4991375" cy="1015663"/>
            <a:chOff x="5321017" y="3208693"/>
            <a:chExt cx="4617780" cy="1015663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DFDC2C6-4B3E-496C-9F14-55BB03DE990E}"/>
                </a:ext>
              </a:extLst>
            </p:cNvPr>
            <p:cNvCxnSpPr>
              <a:cxnSpLocks/>
              <a:stCxn id="14" idx="1"/>
            </p:cNvCxnSpPr>
            <p:nvPr/>
          </p:nvCxnSpPr>
          <p:spPr>
            <a:xfrm flipH="1">
              <a:off x="5321017" y="3716525"/>
              <a:ext cx="795336" cy="149766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BF37561-E6B7-4542-A29D-ED6512715A67}"/>
                </a:ext>
              </a:extLst>
            </p:cNvPr>
            <p:cNvSpPr txBox="1"/>
            <p:nvPr/>
          </p:nvSpPr>
          <p:spPr>
            <a:xfrm>
              <a:off x="6116353" y="3208693"/>
              <a:ext cx="3822444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Person</a:t>
              </a:r>
              <a:r>
                <a:rPr lang="en-US" sz="2000" dirty="0">
                  <a:solidFill>
                    <a:srgbClr val="FF0000"/>
                  </a:solidFill>
                </a:rPr>
                <a:t> contains the members common to both </a:t>
              </a:r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Student</a:t>
              </a:r>
              <a:r>
                <a:rPr lang="en-US" sz="2000" dirty="0">
                  <a:solidFill>
                    <a:srgbClr val="FF0000"/>
                  </a:solidFill>
                </a:rPr>
                <a:t> and </a:t>
              </a:r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Professor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B7D8BC4-F7C5-41DA-8871-96A361A1B361}"/>
              </a:ext>
            </a:extLst>
          </p:cNvPr>
          <p:cNvGrpSpPr/>
          <p:nvPr/>
        </p:nvGrpSpPr>
        <p:grpSpPr>
          <a:xfrm>
            <a:off x="2695583" y="4663484"/>
            <a:ext cx="3324580" cy="1456954"/>
            <a:chOff x="6441677" y="4658554"/>
            <a:chExt cx="3324580" cy="145695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A028D00-105F-4856-86F1-410C5D11C926}"/>
                </a:ext>
              </a:extLst>
            </p:cNvPr>
            <p:cNvGrpSpPr/>
            <p:nvPr/>
          </p:nvGrpSpPr>
          <p:grpSpPr>
            <a:xfrm>
              <a:off x="6441677" y="4658554"/>
              <a:ext cx="3324580" cy="1456954"/>
              <a:chOff x="5417852" y="2654984"/>
              <a:chExt cx="3344503" cy="1456954"/>
            </a:xfrm>
          </p:grpSpPr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AA94BFDE-7B8C-4A59-9751-1C9950A143B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43518" y="2654984"/>
                <a:ext cx="226707" cy="749068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headEnd type="non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FF2C795-10C0-4984-A2E0-14600A20C2E0}"/>
                  </a:ext>
                </a:extLst>
              </p:cNvPr>
              <p:cNvSpPr txBox="1"/>
              <p:nvPr/>
            </p:nvSpPr>
            <p:spPr>
              <a:xfrm>
                <a:off x="5417852" y="3404052"/>
                <a:ext cx="3344503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Student</a:t>
                </a:r>
                <a:r>
                  <a:rPr lang="en-US" sz="2000" dirty="0">
                    <a:solidFill>
                      <a:srgbClr val="FF0000"/>
                    </a:solidFill>
                  </a:rPr>
                  <a:t> and </a:t>
                </a:r>
                <a:r>
                  <a:rPr lang="en-US" sz="2000" b="1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Professor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b="1" i="1" dirty="0">
                    <a:solidFill>
                      <a:srgbClr val="FF0000"/>
                    </a:solidFill>
                  </a:rPr>
                  <a:t>inherit</a:t>
                </a:r>
                <a:r>
                  <a:rPr lang="en-US" sz="2000" dirty="0">
                    <a:solidFill>
                      <a:srgbClr val="FF0000"/>
                    </a:solidFill>
                  </a:rPr>
                  <a:t> all </a:t>
                </a:r>
                <a:r>
                  <a:rPr lang="en-US" sz="2000" b="1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Person</a:t>
                </a:r>
                <a:r>
                  <a:rPr lang="en-US" sz="2000" dirty="0">
                    <a:solidFill>
                      <a:srgbClr val="FF0000"/>
                    </a:solidFill>
                  </a:rPr>
                  <a:t> members</a:t>
                </a:r>
              </a:p>
            </p:txBody>
          </p:sp>
        </p:grp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456F672-665F-4B55-94FD-9C6A169BC25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39767" y="4658554"/>
              <a:ext cx="163391" cy="749068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B730F9A0-E91E-400B-8575-DC0C60F83FB1}"/>
              </a:ext>
            </a:extLst>
          </p:cNvPr>
          <p:cNvSpPr txBox="1"/>
          <p:nvPr/>
        </p:nvSpPr>
        <p:spPr>
          <a:xfrm rot="295003">
            <a:off x="7043941" y="351595"/>
            <a:ext cx="4033375" cy="1320313"/>
          </a:xfrm>
          <a:prstGeom prst="roundRect">
            <a:avLst>
              <a:gd name="adj" fmla="val 1102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Introduce a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Person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superclass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to contain the common members</a:t>
            </a:r>
          </a:p>
        </p:txBody>
      </p:sp>
    </p:spTree>
    <p:extLst>
      <p:ext uri="{BB962C8B-B14F-4D97-AF65-F5344CB8AC3E}">
        <p14:creationId xmlns:p14="http://schemas.microsoft.com/office/powerpoint/2010/main" val="241048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48356-FE7A-43EE-9386-38A3AE407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365126"/>
            <a:ext cx="10717696" cy="800860"/>
          </a:xfrm>
        </p:spPr>
        <p:txBody>
          <a:bodyPr anchor="t"/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1.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Superclass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571E3D2-DDC0-4089-B54A-BC41000F91A9}"/>
              </a:ext>
            </a:extLst>
          </p:cNvPr>
          <p:cNvSpPr/>
          <p:nvPr/>
        </p:nvSpPr>
        <p:spPr>
          <a:xfrm>
            <a:off x="3423138" y="1165985"/>
            <a:ext cx="5345724" cy="3030876"/>
          </a:xfrm>
          <a:prstGeom prst="roundRect">
            <a:avLst>
              <a:gd name="adj" fmla="val 3575"/>
            </a:avLst>
          </a:prstGeom>
          <a:solidFill>
            <a:srgbClr val="2B2B2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31CB27-177A-438B-80E7-5301C3FB9E70}"/>
              </a:ext>
            </a:extLst>
          </p:cNvPr>
          <p:cNvSpPr txBox="1"/>
          <p:nvPr/>
        </p:nvSpPr>
        <p:spPr>
          <a:xfrm rot="295003">
            <a:off x="8000693" y="460149"/>
            <a:ext cx="3839847" cy="1067952"/>
          </a:xfrm>
          <a:prstGeom prst="roundRect">
            <a:avLst>
              <a:gd name="adj" fmla="val 1102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There is nothing different or special about a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superclass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E3F855-6A47-4412-89F9-FB6E526E5765}"/>
              </a:ext>
            </a:extLst>
          </p:cNvPr>
          <p:cNvSpPr txBox="1"/>
          <p:nvPr/>
        </p:nvSpPr>
        <p:spPr>
          <a:xfrm>
            <a:off x="8067219" y="1865583"/>
            <a:ext cx="3706793" cy="991918"/>
          </a:xfrm>
          <a:prstGeom prst="roundRect">
            <a:avLst>
              <a:gd name="adj" fmla="val 1102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2000" u="sng" dirty="0">
                <a:solidFill>
                  <a:schemeClr val="accent4">
                    <a:lumMod val="50000"/>
                  </a:schemeClr>
                </a:solidFill>
              </a:rPr>
              <a:t>It’s just a regular class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containing the common fields and methods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8316</TotalTime>
  <Words>2242</Words>
  <Application>Microsoft Office PowerPoint</Application>
  <PresentationFormat>Widescreen</PresentationFormat>
  <Paragraphs>195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Bahnschrift</vt:lpstr>
      <vt:lpstr>Bahnschrift SemiBold</vt:lpstr>
      <vt:lpstr>Calibri</vt:lpstr>
      <vt:lpstr>Calibri Light</vt:lpstr>
      <vt:lpstr>Consolas</vt:lpstr>
      <vt:lpstr>Lucida Console</vt:lpstr>
      <vt:lpstr>Wingdings</vt:lpstr>
      <vt:lpstr>Office Theme</vt:lpstr>
      <vt:lpstr>Inheritance</vt:lpstr>
      <vt:lpstr>A few formal definitions for this class…</vt:lpstr>
      <vt:lpstr>Inheritance</vt:lpstr>
      <vt:lpstr>Motivation</vt:lpstr>
      <vt:lpstr>Model a university student</vt:lpstr>
      <vt:lpstr>Model a professor</vt:lpstr>
      <vt:lpstr>PowerPoint Presentation</vt:lpstr>
      <vt:lpstr>Inheritance diagram</vt:lpstr>
      <vt:lpstr>1. Superclass</vt:lpstr>
      <vt:lpstr>2. Subclass</vt:lpstr>
      <vt:lpstr>3. Subclass constructors</vt:lpstr>
      <vt:lpstr>4. Inheritance</vt:lpstr>
      <vt:lpstr>Complete Student subclass</vt:lpstr>
      <vt:lpstr>Complete Professor subclass</vt:lpstr>
      <vt:lpstr>Using subclasses</vt:lpstr>
      <vt:lpstr>Subclasses in memory</vt:lpstr>
      <vt:lpstr>Subclasses in memory</vt:lpstr>
      <vt:lpstr>Subclasses in memory</vt:lpstr>
      <vt:lpstr>Extending interfaces</vt:lpstr>
      <vt:lpstr>Multiple Inheritance For Interfaces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u03 Inheritance | COMP 301</dc:title>
  <dc:creator>Aaron Smith</dc:creator>
  <cp:lastModifiedBy>Administrator</cp:lastModifiedBy>
  <cp:revision>63</cp:revision>
  <dcterms:created xsi:type="dcterms:W3CDTF">2020-02-08T19:31:56Z</dcterms:created>
  <dcterms:modified xsi:type="dcterms:W3CDTF">2024-01-19T18:38:05Z</dcterms:modified>
</cp:coreProperties>
</file>