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485" r:id="rId3"/>
    <p:sldId id="483" r:id="rId4"/>
    <p:sldId id="484" r:id="rId5"/>
    <p:sldId id="345" r:id="rId6"/>
    <p:sldId id="353" r:id="rId7"/>
    <p:sldId id="486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2B2B"/>
    <a:srgbClr val="266C00"/>
    <a:srgbClr val="FFD9D9"/>
    <a:srgbClr val="FFCBCB"/>
    <a:srgbClr val="4472C4"/>
    <a:srgbClr val="C55A11"/>
    <a:srgbClr val="666666"/>
    <a:srgbClr val="BD0C15"/>
    <a:srgbClr val="270068"/>
    <a:srgbClr val="7DA7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28" autoAdjust="0"/>
    <p:restoredTop sz="87075" autoAdjust="0"/>
  </p:normalViewPr>
  <p:slideViewPr>
    <p:cSldViewPr snapToGrid="0">
      <p:cViewPr varScale="1">
        <p:scale>
          <a:sx n="93" d="100"/>
          <a:sy n="93" d="100"/>
        </p:scale>
        <p:origin x="108" y="12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FEA01F-317F-4D01-A2AA-23DCC9E76859}" type="datetimeFigureOut">
              <a:rPr lang="en-US" smtClean="0"/>
              <a:t>1/30/2024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C40AF7-62F0-4F6B-89D9-19DD7E421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7637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6C40AF7-62F0-4F6B-89D9-19DD7E4217B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6968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FF92DC-49D9-4F4C-B86E-39C25562092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40F8910-20DD-4E9F-9A06-3E55841BD1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 anchor="ctr"/>
          <a:lstStyle>
            <a:lvl1pPr marL="0" indent="0" algn="ctr">
              <a:spcBef>
                <a:spcPts val="1200"/>
              </a:spcBef>
              <a:buNone/>
              <a:defRPr sz="24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9FBA87-3E4A-4491-8E83-CFE9BBC00F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F7147-32E4-4CFC-9474-FC10C5554957}" type="datetimeFigureOut">
              <a:rPr lang="en-US" smtClean="0"/>
              <a:t>1/30/2024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09935B-256D-44E3-9215-9B5AB4E8B0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CB4E6B-F195-491E-8ADD-4EB108E3EC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C054-6ABA-4579-95CF-46EB3EC9BC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0532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6756C6-4FDA-4368-B9C2-E9E18EEE7D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EC04C0A-EFB8-48EE-9FA2-EE18E15A03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22BEBF-A4FB-4217-A733-23DD53A5DE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F7147-32E4-4CFC-9474-FC10C5554957}" type="datetimeFigureOut">
              <a:rPr lang="en-US" smtClean="0"/>
              <a:t>1/30/2024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921873-8427-49EA-8B75-884DE539AA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B2E13B-81B6-4D18-8960-1D327F0178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C054-6ABA-4579-95CF-46EB3EC9BC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5371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604A2BB-72D8-46C0-8D39-8A43BA9CD51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7920644-60C1-4AF5-9A18-28CA9DFA56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6A813A-9CC3-4D91-B0E0-4198F3F6DE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F7147-32E4-4CFC-9474-FC10C5554957}" type="datetimeFigureOut">
              <a:rPr lang="en-US" smtClean="0"/>
              <a:t>1/30/2024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1FEFB7-584F-46E0-BB29-930C15BC5D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3D958B-812A-4A33-9707-30F13A8521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C054-6ABA-4579-95CF-46EB3EC9BC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5990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8E2B32-C372-434C-8AA5-36BB6AC109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4F9AEE-9EEE-4B7A-9BFB-ED90794859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457200" indent="-457200">
              <a:spcBef>
                <a:spcPts val="2400"/>
              </a:spcBef>
              <a:buClr>
                <a:srgbClr val="C00000"/>
              </a:buClr>
              <a:defRPr/>
            </a:lvl1pPr>
            <a:lvl2pPr marL="914400" indent="-457200">
              <a:buClr>
                <a:srgbClr val="C00000"/>
              </a:buClr>
              <a:buSzPct val="65000"/>
              <a:buFont typeface="Wingdings" panose="05000000000000000000" pitchFamily="2" charset="2"/>
              <a:buChar char="§"/>
              <a:defRPr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779197-EEF4-46E4-93BD-A0D9FA3626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F7147-32E4-4CFC-9474-FC10C5554957}" type="datetimeFigureOut">
              <a:rPr lang="en-US" smtClean="0"/>
              <a:t>1/30/2024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39584A-671B-4493-8C91-21759F41F9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4C7B93-F7CF-4438-9296-A96F58BF1D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C054-6ABA-4579-95CF-46EB3EC9BC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630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1ACEFE-F098-4317-9F2D-8A119EB049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70C366-B06E-4DC1-911B-54033DE6CD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E6D10D-F015-4649-ABAE-754D1B7367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F7147-32E4-4CFC-9474-FC10C5554957}" type="datetimeFigureOut">
              <a:rPr lang="en-US" smtClean="0"/>
              <a:t>1/30/2024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3693C6-117A-491B-B206-4B62CEBC31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178597-66CF-4BD6-8643-D23D4C5B86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C054-6ABA-4579-95CF-46EB3EC9BC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6647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39C759-6E6E-41E2-A432-B4D0C1DD22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E91CE2-B4E5-4DE5-95A9-3A19C3ABAC2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9BAC16E-0FEC-4617-963D-1997257924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6FE7257-B295-45B7-BD1F-5FE1465964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F7147-32E4-4CFC-9474-FC10C5554957}" type="datetimeFigureOut">
              <a:rPr lang="en-US" smtClean="0"/>
              <a:t>1/30/2024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0C884E-ACDF-432C-AA5A-2B25272B2D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E52440C-1F58-46B9-9E08-7144E31273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C054-6ABA-4579-95CF-46EB3EC9BC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746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AFEBD2-4A4A-4058-B03B-F371C31828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AF4900-31A4-4179-851F-D9DFA476BE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D39E76D-B534-4630-968E-8C156E43FB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DF7D631-3F24-4C79-AD9B-45ECB1A4EBD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E3B7B9C-1CB3-461B-8C3C-42E9E90B555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60E1667-6F19-4436-9AFC-30C45097A9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F7147-32E4-4CFC-9474-FC10C5554957}" type="datetimeFigureOut">
              <a:rPr lang="en-US" smtClean="0"/>
              <a:t>1/30/2024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A6298F4-3F93-4D61-B0EB-4C2564F9E3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248EFB0-ADCD-415F-B50B-DD96DF90D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C054-6ABA-4579-95CF-46EB3EC9BC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5657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522E9E-8091-4D2D-AF55-FA987B1ADB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B2F40DE-CA4A-4A87-BF63-650C311FD8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F7147-32E4-4CFC-9474-FC10C5554957}" type="datetimeFigureOut">
              <a:rPr lang="en-US" smtClean="0"/>
              <a:t>1/30/2024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1811549-D3B1-4F99-80AD-920B243EE2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FE48596-E7CF-48DF-8434-FB0F5AB858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C054-6ABA-4579-95CF-46EB3EC9BC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8021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C6B6857-673B-4D44-9685-0E3DC9FECF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F7147-32E4-4CFC-9474-FC10C5554957}" type="datetimeFigureOut">
              <a:rPr lang="en-US" smtClean="0"/>
              <a:t>1/30/2024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7219C28-92F9-4910-A6E0-C6B582AEB2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2FD5E60-5BF7-4563-9578-8094BE9199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C054-6ABA-4579-95CF-46EB3EC9BC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9390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AD5EAB-EC01-4DAB-96E5-138C6CEF94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C98E08-AB34-4278-8CC1-9F68F97A81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089BE1F-E6F8-453E-A7BE-3EB06D0F0B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D5B334-2B61-4F40-89DB-6256F6972C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F7147-32E4-4CFC-9474-FC10C5554957}" type="datetimeFigureOut">
              <a:rPr lang="en-US" smtClean="0"/>
              <a:t>1/30/2024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C1F4BF-6935-4662-A4F2-BB48745F76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64E723-858A-4A3B-83D6-0BBC53EF18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C054-6ABA-4579-95CF-46EB3EC9BC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1729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218A41-2DC0-40ED-8347-3F0C9B0D39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3A72D57-4EED-444E-A4C3-3FC9D2FCFA8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E48FC6C-9C6A-49CF-96A3-B1AE8BA581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E7EFA4E-476D-41D2-85E6-1A98A9E2AA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F7147-32E4-4CFC-9474-FC10C5554957}" type="datetimeFigureOut">
              <a:rPr lang="en-US" smtClean="0"/>
              <a:t>1/30/2024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59E6C6E-5DDA-491B-B00A-1E0C205044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1B28553-E567-4CFF-9AEB-E86000D69B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C054-6ABA-4579-95CF-46EB3EC9BC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3786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856E4B6-41EE-40FD-AD81-EC9D4C6FA3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216399-3E6D-4405-9539-0754B4227D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D3E8DD-C099-4A20-BA9D-D09F4151E12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DF7147-32E4-4CFC-9474-FC10C5554957}" type="datetimeFigureOut">
              <a:rPr lang="en-US" smtClean="0"/>
              <a:t>1/30/2024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B0FFDB-3506-4701-8DB8-AB05C3BD04A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AD97AE-E7C1-41C3-880C-85785D91ABF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D8C054-6ABA-4579-95CF-46EB3EC9BC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997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lnSpc>
          <a:spcPct val="90000"/>
        </a:lnSpc>
        <a:spcBef>
          <a:spcPts val="2400"/>
        </a:spcBef>
        <a:buClr>
          <a:srgbClr val="C00000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SzPct val="65000"/>
        <a:buFont typeface="Wingdings" panose="05000000000000000000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345E89-9887-4F55-867A-2B41CED238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944028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Notes on </a:t>
            </a:r>
            <a:b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</a:br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Inheritance vs. Interfaces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4860954-0FAD-48EA-9D6F-5444D75767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249270"/>
            <a:ext cx="9144000" cy="1008529"/>
          </a:xfrm>
        </p:spPr>
        <p:txBody>
          <a:bodyPr/>
          <a:lstStyle/>
          <a:p>
            <a:r>
              <a:rPr lang="en-US" i="1" dirty="0"/>
              <a:t>COMP 301</a:t>
            </a:r>
          </a:p>
        </p:txBody>
      </p:sp>
    </p:spTree>
    <p:extLst>
      <p:ext uri="{BB962C8B-B14F-4D97-AF65-F5344CB8AC3E}">
        <p14:creationId xmlns:p14="http://schemas.microsoft.com/office/powerpoint/2010/main" val="23190322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A29051-3FC8-874C-8A5A-205717ADD5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6591" y="365126"/>
            <a:ext cx="10797209" cy="934286"/>
          </a:xfrm>
        </p:spPr>
        <p:txBody>
          <a:bodyPr/>
          <a:lstStyle/>
          <a:p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Inheritance and Interface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6FC480-37D8-1C48-BA35-690A148D8A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99412"/>
            <a:ext cx="10515600" cy="501716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rgbClr val="C00000"/>
                </a:solidFill>
                <a:latin typeface="Bahnschrift" panose="020B0502040204020203" pitchFamily="34" charset="0"/>
              </a:rPr>
              <a:t>How are they similar?</a:t>
            </a:r>
          </a:p>
          <a:p>
            <a:pPr marL="457200" lvl="1" indent="0">
              <a:buNone/>
            </a:pPr>
            <a:r>
              <a:rPr lang="en-US" i="1" dirty="0"/>
              <a:t>both are mechanisms in Java for </a:t>
            </a:r>
          </a:p>
          <a:p>
            <a:pPr marL="1028700" lvl="2" indent="-342900"/>
            <a:r>
              <a:rPr lang="en-US" dirty="0">
                <a:solidFill>
                  <a:srgbClr val="0070C0"/>
                </a:solidFill>
                <a:latin typeface="Bahnschrift" panose="020B0502040204020203" pitchFamily="34" charset="0"/>
              </a:rPr>
              <a:t>creating abstraction </a:t>
            </a:r>
          </a:p>
          <a:p>
            <a:pPr marL="1028700" lvl="2" indent="-342900"/>
            <a:r>
              <a:rPr lang="en-US" dirty="0">
                <a:solidFill>
                  <a:srgbClr val="0070C0"/>
                </a:solidFill>
                <a:latin typeface="Bahnschrift" panose="020B0502040204020203" pitchFamily="34" charset="0"/>
              </a:rPr>
              <a:t>code reuse</a:t>
            </a:r>
          </a:p>
          <a:p>
            <a:pPr marL="1028700" lvl="2" indent="-342900"/>
            <a:r>
              <a:rPr lang="en-US" dirty="0">
                <a:solidFill>
                  <a:srgbClr val="0070C0"/>
                </a:solidFill>
                <a:latin typeface="Bahnschrift" panose="020B0502040204020203" pitchFamily="34" charset="0"/>
              </a:rPr>
              <a:t>polymorphism</a:t>
            </a:r>
          </a:p>
          <a:p>
            <a:pPr marL="1028700" lvl="2" indent="-342900"/>
            <a:endParaRPr lang="en-US" i="1" dirty="0">
              <a:solidFill>
                <a:srgbClr val="0070C0"/>
              </a:solidFill>
              <a:latin typeface="Bahnschrift" panose="020B0502040204020203" pitchFamily="34" charset="0"/>
            </a:endParaRPr>
          </a:p>
          <a:p>
            <a:pPr marL="0" indent="0">
              <a:buNone/>
            </a:pPr>
            <a:r>
              <a:rPr lang="en-US" dirty="0">
                <a:solidFill>
                  <a:srgbClr val="C00000"/>
                </a:solidFill>
                <a:latin typeface="Bahnschrift" panose="020B0502040204020203" pitchFamily="34" charset="0"/>
              </a:rPr>
              <a:t>They serve different purposes</a:t>
            </a:r>
          </a:p>
          <a:p>
            <a:pPr marL="800100" lvl="1" indent="-342900"/>
            <a:r>
              <a:rPr lang="en-US" i="1" dirty="0">
                <a:solidFill>
                  <a:srgbClr val="0070C0"/>
                </a:solidFill>
              </a:rPr>
              <a:t>Inheritance</a:t>
            </a:r>
            <a:r>
              <a:rPr lang="en-US" i="1" dirty="0"/>
              <a:t> is more about code reuse and defining an “is-a” relationship among classes</a:t>
            </a:r>
          </a:p>
          <a:p>
            <a:pPr marL="800100" lvl="1" indent="-342900"/>
            <a:r>
              <a:rPr lang="en-US" i="1" dirty="0">
                <a:solidFill>
                  <a:srgbClr val="0070C0"/>
                </a:solidFill>
              </a:rPr>
              <a:t>Interface</a:t>
            </a:r>
            <a:r>
              <a:rPr lang="en-US" i="1" dirty="0"/>
              <a:t> is more about creating a contract for classes that adhere to the specs, a contract enforcing that a class must implement certain methods… making a “can-do” relationship among classes following an interface</a:t>
            </a:r>
          </a:p>
        </p:txBody>
      </p:sp>
    </p:spTree>
    <p:extLst>
      <p:ext uri="{BB962C8B-B14F-4D97-AF65-F5344CB8AC3E}">
        <p14:creationId xmlns:p14="http://schemas.microsoft.com/office/powerpoint/2010/main" val="36709223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A29051-3FC8-874C-8A5A-205717ADD5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6591" y="365126"/>
            <a:ext cx="10797209" cy="934286"/>
          </a:xfrm>
        </p:spPr>
        <p:txBody>
          <a:bodyPr/>
          <a:lstStyle/>
          <a:p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What is the difference between them?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6FC480-37D8-1C48-BA35-690A148D8A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99412"/>
            <a:ext cx="10515600" cy="501716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rgbClr val="C00000"/>
                </a:solidFill>
                <a:latin typeface="Bahnschrift" panose="020B0502040204020203" pitchFamily="34" charset="0"/>
              </a:rPr>
              <a:t>Inheritance</a:t>
            </a:r>
          </a:p>
          <a:p>
            <a:pPr marL="457200" lvl="1" indent="-18288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70C0"/>
                </a:solidFill>
              </a:rPr>
              <a:t>extends</a:t>
            </a:r>
            <a:r>
              <a:rPr lang="en-US" dirty="0"/>
              <a:t> </a:t>
            </a:r>
            <a:r>
              <a:rPr lang="en-US" i="1" dirty="0"/>
              <a:t>keyword, new class can extend one class (single inheritance)</a:t>
            </a:r>
          </a:p>
          <a:p>
            <a:pPr marL="457200" lvl="1" indent="-182880">
              <a:buFont typeface="Arial" panose="020B0604020202020204" pitchFamily="34" charset="0"/>
              <a:buChar char="•"/>
            </a:pPr>
            <a:r>
              <a:rPr lang="en-US" i="1" dirty="0"/>
              <a:t>requires no new syntax, done with classes alone</a:t>
            </a:r>
          </a:p>
          <a:p>
            <a:pPr marL="457200" lvl="1" indent="-182880">
              <a:buFont typeface="Arial" panose="020B0604020202020204" pitchFamily="34" charset="0"/>
              <a:buChar char="•"/>
            </a:pPr>
            <a:r>
              <a:rPr lang="en-US" i="1" dirty="0">
                <a:solidFill>
                  <a:srgbClr val="FF0000"/>
                </a:solidFill>
              </a:rPr>
              <a:t>Saves re-writing code </a:t>
            </a:r>
            <a:r>
              <a:rPr lang="en-US" i="1" dirty="0"/>
              <a:t>that is common to two more detailed sub-classes</a:t>
            </a:r>
          </a:p>
          <a:p>
            <a:pPr marL="457200" lvl="1" indent="0">
              <a:buNone/>
            </a:pPr>
            <a:endParaRPr lang="en-US" i="1" dirty="0">
              <a:latin typeface="Bahnschrift" panose="020B0502040204020203" pitchFamily="34" charset="0"/>
            </a:endParaRPr>
          </a:p>
          <a:p>
            <a:pPr marL="0" indent="0">
              <a:buNone/>
            </a:pPr>
            <a:r>
              <a:rPr lang="en-US" dirty="0">
                <a:solidFill>
                  <a:srgbClr val="C00000"/>
                </a:solidFill>
                <a:latin typeface="Bahnschrift" panose="020B0502040204020203" pitchFamily="34" charset="0"/>
              </a:rPr>
              <a:t>Interface</a:t>
            </a:r>
          </a:p>
          <a:p>
            <a:pPr marL="457200" lvl="1" indent="-18288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70C0"/>
                </a:solidFill>
              </a:rPr>
              <a:t>implements</a:t>
            </a:r>
            <a:r>
              <a:rPr lang="en-US" dirty="0"/>
              <a:t> </a:t>
            </a:r>
            <a:r>
              <a:rPr lang="en-US" i="1" dirty="0"/>
              <a:t>keyword, new class can do one or more interfaces</a:t>
            </a:r>
          </a:p>
          <a:p>
            <a:pPr marL="457200" lvl="1" indent="-182880">
              <a:buFont typeface="Arial" panose="020B0604020202020204" pitchFamily="34" charset="0"/>
              <a:buChar char="•"/>
            </a:pPr>
            <a:r>
              <a:rPr lang="en-US" i="1" dirty="0"/>
              <a:t>interface is a new  syntax thing, like a class</a:t>
            </a:r>
          </a:p>
          <a:p>
            <a:pPr marL="457200" lvl="1" indent="-182880">
              <a:buFont typeface="Arial" panose="020B0604020202020204" pitchFamily="34" charset="0"/>
              <a:buChar char="•"/>
            </a:pPr>
            <a:r>
              <a:rPr lang="en-US" i="1" dirty="0"/>
              <a:t>You write an interface, and then you write class(es) to implement it</a:t>
            </a:r>
          </a:p>
          <a:p>
            <a:pPr marL="457200" lvl="1" indent="-182880">
              <a:buFont typeface="Arial" panose="020B0604020202020204" pitchFamily="34" charset="0"/>
              <a:buChar char="•"/>
            </a:pPr>
            <a:r>
              <a:rPr lang="en-US" i="1" dirty="0"/>
              <a:t>A mechanism for </a:t>
            </a:r>
            <a:r>
              <a:rPr lang="en-US" i="1" dirty="0">
                <a:solidFill>
                  <a:srgbClr val="FF0000"/>
                </a:solidFill>
              </a:rPr>
              <a:t>abstraction</a:t>
            </a:r>
            <a:r>
              <a:rPr lang="en-US" i="1" dirty="0"/>
              <a:t>, esp. when you expect two (or more) ways to provide detailed implementations for the behavior specified in the common interface (e.g. LIST abstraction implemented with array or linked cells)</a:t>
            </a:r>
            <a:endParaRPr lang="en-US" dirty="0"/>
          </a:p>
          <a:p>
            <a:pPr marL="0" indent="0">
              <a:buNone/>
            </a:pPr>
            <a:endParaRPr lang="en-US" i="1" dirty="0">
              <a:latin typeface="Bahnschrif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88678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17E287-81E1-D84D-84F2-391874BAB6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39667" y="331671"/>
            <a:ext cx="3646449" cy="2233109"/>
          </a:xfrm>
        </p:spPr>
        <p:txBody>
          <a:bodyPr>
            <a:normAutofit/>
          </a:bodyPr>
          <a:lstStyle/>
          <a:p>
            <a:pPr algn="r"/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Mixing Interface and Inheritance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291" y="200600"/>
            <a:ext cx="7037477" cy="64009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99491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2B3218-161B-42D5-92B5-5D75E77FB5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>
                <a:solidFill>
                  <a:srgbClr val="0070C0"/>
                </a:solidFill>
                <a:latin typeface="Bahnschrift SemiBold" panose="020B0502040204020203" pitchFamily="34" charset="0"/>
              </a:rPr>
              <a:t>Static Fields and Inheritance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326DFC-2DA3-454B-879D-A67A20DA1E7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What happens to a static field in a superclass vs. subclass</a:t>
            </a:r>
          </a:p>
        </p:txBody>
      </p:sp>
    </p:spTree>
    <p:extLst>
      <p:ext uri="{BB962C8B-B14F-4D97-AF65-F5344CB8AC3E}">
        <p14:creationId xmlns:p14="http://schemas.microsoft.com/office/powerpoint/2010/main" val="29720062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8627C1-F63C-439F-8905-1C55622E5E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5922" y="365125"/>
            <a:ext cx="10687878" cy="1026353"/>
          </a:xfrm>
        </p:spPr>
        <p:txBody>
          <a:bodyPr/>
          <a:lstStyle/>
          <a:p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Super and Sub class static fields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507F64-43FF-4049-AC80-1F1F58123A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78193"/>
            <a:ext cx="10515600" cy="4498770"/>
          </a:xfrm>
        </p:spPr>
        <p:txBody>
          <a:bodyPr>
            <a:normAutofit/>
          </a:bodyPr>
          <a:lstStyle/>
          <a:p>
            <a:pPr marL="0" indent="0">
              <a:spcBef>
                <a:spcPts val="1200"/>
              </a:spcBef>
              <a:buNone/>
            </a:pPr>
            <a:r>
              <a:rPr lang="en-US" sz="3200" dirty="0"/>
              <a:t>Let’s say a class </a:t>
            </a:r>
            <a:r>
              <a:rPr lang="en-US" sz="3200" b="1" dirty="0">
                <a:latin typeface="Consolas" panose="020B0609020204030204" pitchFamily="49" charset="0"/>
              </a:rPr>
              <a:t>Foo</a:t>
            </a:r>
            <a:r>
              <a:rPr lang="en-US" sz="3200" dirty="0"/>
              <a:t> has a static field </a:t>
            </a:r>
            <a:r>
              <a:rPr lang="en-US" sz="3200" b="1" dirty="0"/>
              <a:t>x</a:t>
            </a:r>
            <a:r>
              <a:rPr lang="en-US" sz="3200" dirty="0"/>
              <a:t> (an </a:t>
            </a:r>
            <a:r>
              <a:rPr lang="en-US" sz="3200" dirty="0" err="1"/>
              <a:t>int</a:t>
            </a:r>
            <a:r>
              <a:rPr lang="en-US" sz="3200" dirty="0"/>
              <a:t>)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sz="3200" dirty="0"/>
              <a:t>Let’s say we make a class </a:t>
            </a:r>
            <a:r>
              <a:rPr lang="en-US" sz="3200" b="1" dirty="0"/>
              <a:t>SubFoo extends Foo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sz="3200" dirty="0">
                <a:solidFill>
                  <a:srgbClr val="C00000"/>
                </a:solidFill>
              </a:rPr>
              <a:t>Is </a:t>
            </a:r>
            <a:r>
              <a:rPr lang="en-US" sz="3200" b="1" dirty="0">
                <a:solidFill>
                  <a:srgbClr val="C00000"/>
                </a:solidFill>
              </a:rPr>
              <a:t>x</a:t>
            </a:r>
            <a:r>
              <a:rPr lang="en-US" sz="3200" dirty="0">
                <a:solidFill>
                  <a:srgbClr val="C00000"/>
                </a:solidFill>
              </a:rPr>
              <a:t> a static class in </a:t>
            </a:r>
            <a:r>
              <a:rPr lang="en-US" sz="3200" b="1" dirty="0">
                <a:solidFill>
                  <a:srgbClr val="C00000"/>
                </a:solidFill>
              </a:rPr>
              <a:t>SubFoo</a:t>
            </a:r>
            <a:r>
              <a:rPr lang="en-US" sz="3200" dirty="0">
                <a:solidFill>
                  <a:srgbClr val="C00000"/>
                </a:solidFill>
              </a:rPr>
              <a:t> also?  </a:t>
            </a:r>
          </a:p>
          <a:p>
            <a:pPr marL="0" indent="0">
              <a:spcBef>
                <a:spcPts val="1200"/>
              </a:spcBef>
              <a:buNone/>
            </a:pPr>
            <a:endParaRPr lang="en-US" sz="3200" dirty="0">
              <a:solidFill>
                <a:srgbClr val="C00000"/>
              </a:solidFill>
            </a:endParaRPr>
          </a:p>
          <a:p>
            <a:pPr marL="0" indent="0" algn="r">
              <a:spcBef>
                <a:spcPts val="1200"/>
              </a:spcBef>
              <a:buNone/>
            </a:pPr>
            <a:r>
              <a:rPr lang="en-US" sz="3200" dirty="0">
                <a:solidFill>
                  <a:srgbClr val="0070C0"/>
                </a:solidFill>
                <a:latin typeface="Bahnschrift SemiBold" panose="020B0502040204020203" pitchFamily="34" charset="0"/>
              </a:rPr>
              <a:t>Go to pollev.com/</a:t>
            </a:r>
            <a:r>
              <a:rPr lang="en-US" sz="3200" dirty="0" err="1">
                <a:solidFill>
                  <a:srgbClr val="0070C0"/>
                </a:solidFill>
                <a:latin typeface="Bahnschrift SemiBold" panose="020B0502040204020203" pitchFamily="34" charset="0"/>
              </a:rPr>
              <a:t>pds</a:t>
            </a:r>
            <a:r>
              <a:rPr lang="en-US" sz="3200" dirty="0">
                <a:solidFill>
                  <a:srgbClr val="0070C0"/>
                </a:solidFill>
                <a:latin typeface="Bahnschrift SemiBold" panose="020B0502040204020203" pitchFamily="34" charset="0"/>
              </a:rPr>
              <a:t> to reply</a:t>
            </a:r>
          </a:p>
        </p:txBody>
      </p:sp>
    </p:spTree>
    <p:extLst>
      <p:ext uri="{BB962C8B-B14F-4D97-AF65-F5344CB8AC3E}">
        <p14:creationId xmlns:p14="http://schemas.microsoft.com/office/powerpoint/2010/main" val="2063741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8627C1-F63C-439F-8905-1C55622E5E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5922" y="365125"/>
            <a:ext cx="10687878" cy="1026353"/>
          </a:xfrm>
        </p:spPr>
        <p:txBody>
          <a:bodyPr/>
          <a:lstStyle/>
          <a:p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Super and Sub class static fields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507F64-43FF-4049-AC80-1F1F58123A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78193"/>
            <a:ext cx="10515600" cy="4498770"/>
          </a:xfrm>
        </p:spPr>
        <p:txBody>
          <a:bodyPr>
            <a:normAutofit/>
          </a:bodyPr>
          <a:lstStyle/>
          <a:p>
            <a:pPr marL="0" indent="0">
              <a:spcBef>
                <a:spcPts val="1200"/>
              </a:spcBef>
              <a:buNone/>
            </a:pPr>
            <a:r>
              <a:rPr lang="en-US" sz="3200" dirty="0"/>
              <a:t>Let’s say a class </a:t>
            </a:r>
            <a:r>
              <a:rPr lang="en-US" sz="3200" b="1" dirty="0">
                <a:latin typeface="Consolas" panose="020B0609020204030204" pitchFamily="49" charset="0"/>
              </a:rPr>
              <a:t>Foo</a:t>
            </a:r>
            <a:r>
              <a:rPr lang="en-US" sz="3200" dirty="0"/>
              <a:t> has a static field </a:t>
            </a:r>
            <a:r>
              <a:rPr lang="en-US" sz="3200" b="1" dirty="0"/>
              <a:t>x</a:t>
            </a:r>
            <a:r>
              <a:rPr lang="en-US" sz="3200" dirty="0"/>
              <a:t> (an </a:t>
            </a:r>
            <a:r>
              <a:rPr lang="en-US" sz="3200" dirty="0" err="1"/>
              <a:t>int</a:t>
            </a:r>
            <a:r>
              <a:rPr lang="en-US" sz="3200" dirty="0"/>
              <a:t>)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sz="3200" dirty="0"/>
              <a:t>Let’s say we make a class </a:t>
            </a:r>
            <a:r>
              <a:rPr lang="en-US" sz="3200" b="1" dirty="0"/>
              <a:t>SubFoo extends Foo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sz="3200" dirty="0">
                <a:solidFill>
                  <a:srgbClr val="C00000"/>
                </a:solidFill>
              </a:rPr>
              <a:t>Is </a:t>
            </a:r>
            <a:r>
              <a:rPr lang="en-US" sz="3200" b="1" dirty="0">
                <a:solidFill>
                  <a:srgbClr val="C00000"/>
                </a:solidFill>
              </a:rPr>
              <a:t>x</a:t>
            </a:r>
            <a:r>
              <a:rPr lang="en-US" sz="3200" dirty="0">
                <a:solidFill>
                  <a:srgbClr val="C00000"/>
                </a:solidFill>
              </a:rPr>
              <a:t> a static class in </a:t>
            </a:r>
            <a:r>
              <a:rPr lang="en-US" sz="3200" b="1" dirty="0">
                <a:solidFill>
                  <a:srgbClr val="C00000"/>
                </a:solidFill>
              </a:rPr>
              <a:t>SubFoo</a:t>
            </a:r>
            <a:r>
              <a:rPr lang="en-US" sz="3200" dirty="0">
                <a:solidFill>
                  <a:srgbClr val="C00000"/>
                </a:solidFill>
              </a:rPr>
              <a:t> also?  </a:t>
            </a:r>
          </a:p>
          <a:p>
            <a:pPr marL="0" indent="0" algn="r">
              <a:spcBef>
                <a:spcPts val="3000"/>
              </a:spcBef>
              <a:buNone/>
            </a:pPr>
            <a:r>
              <a:rPr lang="en-US" sz="3200" i="1" dirty="0">
                <a:latin typeface="Bahnschrift" panose="020B0502040204020203" pitchFamily="34" charset="0"/>
              </a:rPr>
              <a:t>A SubFoo </a:t>
            </a:r>
            <a:r>
              <a:rPr lang="en-US" sz="3200" b="1" i="1" dirty="0">
                <a:solidFill>
                  <a:srgbClr val="C00000"/>
                </a:solidFill>
                <a:latin typeface="Bahnschrift" panose="020B0502040204020203" pitchFamily="34" charset="0"/>
              </a:rPr>
              <a:t>is-a </a:t>
            </a:r>
            <a:r>
              <a:rPr lang="en-US" sz="3200" i="1" dirty="0">
                <a:latin typeface="Bahnschrift" panose="020B0502040204020203" pitchFamily="34" charset="0"/>
              </a:rPr>
              <a:t>Foo, </a:t>
            </a:r>
          </a:p>
          <a:p>
            <a:pPr marL="0" indent="0" algn="r">
              <a:spcBef>
                <a:spcPts val="1200"/>
              </a:spcBef>
              <a:buNone/>
            </a:pPr>
            <a:r>
              <a:rPr lang="en-US" sz="3200" i="1" dirty="0">
                <a:latin typeface="Bahnschrift" panose="020B0502040204020203" pitchFamily="34" charset="0"/>
              </a:rPr>
              <a:t>so if a Foo has a static (class) field, </a:t>
            </a:r>
          </a:p>
          <a:p>
            <a:pPr marL="0" indent="0" algn="r">
              <a:spcBef>
                <a:spcPts val="1200"/>
              </a:spcBef>
              <a:buNone/>
            </a:pPr>
            <a:r>
              <a:rPr lang="en-US" sz="3200" i="1" dirty="0">
                <a:latin typeface="Bahnschrift" panose="020B0502040204020203" pitchFamily="34" charset="0"/>
              </a:rPr>
              <a:t>then a SubFoo has it too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477639" y="2792646"/>
            <a:ext cx="9231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>
                <a:solidFill>
                  <a:srgbClr val="0070C0"/>
                </a:solidFill>
              </a:rPr>
              <a:t>YES</a:t>
            </a:r>
          </a:p>
        </p:txBody>
      </p:sp>
    </p:spTree>
    <p:extLst>
      <p:ext uri="{BB962C8B-B14F-4D97-AF65-F5344CB8AC3E}">
        <p14:creationId xmlns:p14="http://schemas.microsoft.com/office/powerpoint/2010/main" val="513766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8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8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11130</TotalTime>
  <Words>335</Words>
  <Application>Microsoft Office PowerPoint</Application>
  <PresentationFormat>Widescreen</PresentationFormat>
  <Paragraphs>41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Arial</vt:lpstr>
      <vt:lpstr>Bahnschrift</vt:lpstr>
      <vt:lpstr>Bahnschrift SemiBold</vt:lpstr>
      <vt:lpstr>Calibri</vt:lpstr>
      <vt:lpstr>Calibri Light</vt:lpstr>
      <vt:lpstr>Consolas</vt:lpstr>
      <vt:lpstr>Wingdings</vt:lpstr>
      <vt:lpstr>Office Theme</vt:lpstr>
      <vt:lpstr>Notes on  Inheritance vs. Interfaces</vt:lpstr>
      <vt:lpstr>Inheritance and Interface</vt:lpstr>
      <vt:lpstr>What is the difference between them?</vt:lpstr>
      <vt:lpstr>Mixing Interface and Inheritance</vt:lpstr>
      <vt:lpstr>Static Fields and Inheritance</vt:lpstr>
      <vt:lpstr>Super and Sub class static fields</vt:lpstr>
      <vt:lpstr>Super and Sub class static fields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u03 Inheritance | COMP 301</dc:title>
  <dc:creator>Aaron Smith</dc:creator>
  <cp:lastModifiedBy>David Stotts</cp:lastModifiedBy>
  <cp:revision>76</cp:revision>
  <dcterms:created xsi:type="dcterms:W3CDTF">2020-02-08T19:31:56Z</dcterms:created>
  <dcterms:modified xsi:type="dcterms:W3CDTF">2024-01-30T16:58:09Z</dcterms:modified>
</cp:coreProperties>
</file>