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485" r:id="rId3"/>
    <p:sldId id="483" r:id="rId4"/>
    <p:sldId id="484" r:id="rId5"/>
    <p:sldId id="345" r:id="rId6"/>
    <p:sldId id="353" r:id="rId7"/>
    <p:sldId id="4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B2B"/>
    <a:srgbClr val="266C00"/>
    <a:srgbClr val="FFD9D9"/>
    <a:srgbClr val="FFCBCB"/>
    <a:srgbClr val="4472C4"/>
    <a:srgbClr val="C55A11"/>
    <a:srgbClr val="666666"/>
    <a:srgbClr val="BD0C15"/>
    <a:srgbClr val="270068"/>
    <a:srgbClr val="7DA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 autoAdjust="0"/>
    <p:restoredTop sz="87075" autoAdjust="0"/>
  </p:normalViewPr>
  <p:slideViewPr>
    <p:cSldViewPr snapToGrid="0">
      <p:cViewPr varScale="1">
        <p:scale>
          <a:sx n="93" d="100"/>
          <a:sy n="93" d="100"/>
        </p:scale>
        <p:origin x="108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6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440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Notes on 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Inheritance vs. 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9270"/>
            <a:ext cx="9144000" cy="1008529"/>
          </a:xfrm>
        </p:spPr>
        <p:txBody>
          <a:bodyPr/>
          <a:lstStyle/>
          <a:p>
            <a:r>
              <a:rPr lang="en-US" i="1" dirty="0"/>
              <a:t>COMP 301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9051-3FC8-874C-8A5A-205717ADD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365126"/>
            <a:ext cx="10797209" cy="93428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Inheritance and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C480-37D8-1C48-BA35-690A148D8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2"/>
            <a:ext cx="10515600" cy="5017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How are they similar?</a:t>
            </a:r>
          </a:p>
          <a:p>
            <a:pPr marL="457200" lvl="1" indent="0">
              <a:buNone/>
            </a:pPr>
            <a:r>
              <a:rPr lang="en-US" i="1" dirty="0"/>
              <a:t>both are mechanisms in Java for </a:t>
            </a:r>
          </a:p>
          <a:p>
            <a:pPr marL="1028700" lvl="2" indent="-342900"/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creating abstraction </a:t>
            </a:r>
          </a:p>
          <a:p>
            <a:pPr marL="1028700" lvl="2" indent="-342900"/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code reuse</a:t>
            </a:r>
          </a:p>
          <a:p>
            <a:pPr marL="1028700" lvl="2" indent="-342900"/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polymorphism</a:t>
            </a:r>
          </a:p>
          <a:p>
            <a:pPr marL="1028700" lvl="2" indent="-342900"/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They serve different purposes</a:t>
            </a:r>
          </a:p>
          <a:p>
            <a:pPr marL="800100" lvl="1" indent="-342900"/>
            <a:r>
              <a:rPr lang="en-US" i="1" dirty="0">
                <a:solidFill>
                  <a:srgbClr val="0070C0"/>
                </a:solidFill>
              </a:rPr>
              <a:t>Inheritance</a:t>
            </a:r>
            <a:r>
              <a:rPr lang="en-US" i="1" dirty="0"/>
              <a:t> is more about code reuse and defining an “is-a” relationship among classes</a:t>
            </a:r>
          </a:p>
          <a:p>
            <a:pPr marL="800100" lvl="1" indent="-342900"/>
            <a:r>
              <a:rPr lang="en-US" i="1" dirty="0">
                <a:solidFill>
                  <a:srgbClr val="0070C0"/>
                </a:solidFill>
              </a:rPr>
              <a:t>Interface</a:t>
            </a:r>
            <a:r>
              <a:rPr lang="en-US" i="1" dirty="0"/>
              <a:t> is more about creating a contract for classes that adhere to the specs, a contract enforcing that a class must implement certain methods… making a “can-do” relationship among classes following an interface</a:t>
            </a:r>
          </a:p>
        </p:txBody>
      </p:sp>
    </p:spTree>
    <p:extLst>
      <p:ext uri="{BB962C8B-B14F-4D97-AF65-F5344CB8AC3E}">
        <p14:creationId xmlns:p14="http://schemas.microsoft.com/office/powerpoint/2010/main" val="367092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9051-3FC8-874C-8A5A-205717ADD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365126"/>
            <a:ext cx="10797209" cy="93428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What is the difference between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C480-37D8-1C48-BA35-690A148D8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2"/>
            <a:ext cx="10515600" cy="5017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Inheritance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extends</a:t>
            </a:r>
            <a:r>
              <a:rPr lang="en-US" dirty="0"/>
              <a:t> </a:t>
            </a:r>
            <a:r>
              <a:rPr lang="en-US" i="1" dirty="0"/>
              <a:t>keyword, new class can extend one class (single inheritance)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i="1" dirty="0"/>
              <a:t>requires no new syntax, done with classes alone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Saves re-writing code </a:t>
            </a:r>
            <a:r>
              <a:rPr lang="en-US" i="1" dirty="0"/>
              <a:t>that is common to two more detailed sub-classes</a:t>
            </a:r>
          </a:p>
          <a:p>
            <a:pPr marL="457200" lvl="1" indent="0">
              <a:buNone/>
            </a:pPr>
            <a:endParaRPr lang="en-US" i="1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Interface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implements</a:t>
            </a:r>
            <a:r>
              <a:rPr lang="en-US" dirty="0"/>
              <a:t> </a:t>
            </a:r>
            <a:r>
              <a:rPr lang="en-US" i="1" dirty="0"/>
              <a:t>keyword, new class can do one or more interfaces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i="1" dirty="0"/>
              <a:t>interface is a new  syntax thing, like a class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i="1" dirty="0"/>
              <a:t>You write an interface, and then you write class(es) to implement it</a:t>
            </a:r>
          </a:p>
          <a:p>
            <a:pPr marL="457200" lvl="1" indent="-182880">
              <a:buFont typeface="Arial" panose="020B0604020202020204" pitchFamily="34" charset="0"/>
              <a:buChar char="•"/>
            </a:pPr>
            <a:r>
              <a:rPr lang="en-US" i="1" dirty="0"/>
              <a:t>A mechanism for </a:t>
            </a:r>
            <a:r>
              <a:rPr lang="en-US" i="1" dirty="0">
                <a:solidFill>
                  <a:srgbClr val="FF0000"/>
                </a:solidFill>
              </a:rPr>
              <a:t>abstraction</a:t>
            </a:r>
            <a:r>
              <a:rPr lang="en-US" i="1" dirty="0"/>
              <a:t>, esp. when you expect two (or more) ways to provide detailed implementations for the behavior specified in the common interface (e.g. LIST abstraction implemented with array or linked cells)</a:t>
            </a:r>
            <a:endParaRPr lang="en-US" dirty="0"/>
          </a:p>
          <a:p>
            <a:pPr marL="0" indent="0">
              <a:buNone/>
            </a:pPr>
            <a:endParaRPr lang="en-US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6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7E287-81E1-D84D-84F2-391874BA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667" y="331671"/>
            <a:ext cx="3646449" cy="2233109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Mixing Interface and Inheritance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1" y="200600"/>
            <a:ext cx="7037477" cy="640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94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Static Fields and Inheritance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happens to a static field in a superclass vs. subclass</a:t>
            </a:r>
          </a:p>
        </p:txBody>
      </p:sp>
    </p:spTree>
    <p:extLst>
      <p:ext uri="{BB962C8B-B14F-4D97-AF65-F5344CB8AC3E}">
        <p14:creationId xmlns:p14="http://schemas.microsoft.com/office/powerpoint/2010/main" val="297200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27C1-F63C-439F-8905-1C55622E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10687878" cy="102635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Super and Sub class static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7F64-43FF-4049-AC80-1F1F58123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8193"/>
            <a:ext cx="10515600" cy="449877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/>
              <a:t>Let’s say a class </a:t>
            </a:r>
            <a:r>
              <a:rPr lang="en-US" sz="3200" b="1" dirty="0">
                <a:latin typeface="Consolas" panose="020B0609020204030204" pitchFamily="49" charset="0"/>
              </a:rPr>
              <a:t>Foo</a:t>
            </a:r>
            <a:r>
              <a:rPr lang="en-US" sz="3200" dirty="0"/>
              <a:t> has a static field </a:t>
            </a:r>
            <a:r>
              <a:rPr lang="en-US" sz="3200" b="1" dirty="0"/>
              <a:t>x</a:t>
            </a:r>
            <a:r>
              <a:rPr lang="en-US" sz="3200" dirty="0"/>
              <a:t> (an </a:t>
            </a:r>
            <a:r>
              <a:rPr lang="en-US" sz="3200" dirty="0" err="1"/>
              <a:t>int</a:t>
            </a:r>
            <a:r>
              <a:rPr lang="en-US" sz="3200" dirty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200" dirty="0"/>
              <a:t>Let’s say we make a class </a:t>
            </a:r>
            <a:r>
              <a:rPr lang="en-US" sz="3200" b="1" dirty="0"/>
              <a:t>SubFoo extends Foo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200" dirty="0">
                <a:solidFill>
                  <a:srgbClr val="C00000"/>
                </a:solidFill>
              </a:rPr>
              <a:t>Is </a:t>
            </a:r>
            <a:r>
              <a:rPr lang="en-US" sz="3200" b="1" dirty="0">
                <a:solidFill>
                  <a:srgbClr val="C00000"/>
                </a:solidFill>
              </a:rPr>
              <a:t>x</a:t>
            </a:r>
            <a:r>
              <a:rPr lang="en-US" sz="3200" dirty="0">
                <a:solidFill>
                  <a:srgbClr val="C00000"/>
                </a:solidFill>
              </a:rPr>
              <a:t> a static class in </a:t>
            </a:r>
            <a:r>
              <a:rPr lang="en-US" sz="3200" b="1" dirty="0">
                <a:solidFill>
                  <a:srgbClr val="C00000"/>
                </a:solidFill>
              </a:rPr>
              <a:t>SubFoo</a:t>
            </a:r>
            <a:r>
              <a:rPr lang="en-US" sz="3200" dirty="0">
                <a:solidFill>
                  <a:srgbClr val="C00000"/>
                </a:solidFill>
              </a:rPr>
              <a:t> also?  </a:t>
            </a:r>
          </a:p>
          <a:p>
            <a:pPr marL="0" indent="0">
              <a:spcBef>
                <a:spcPts val="1200"/>
              </a:spcBef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marL="0" indent="0" algn="r">
              <a:spcBef>
                <a:spcPts val="1200"/>
              </a:spcBef>
              <a:buNone/>
            </a:pPr>
            <a:r>
              <a:rPr lang="en-US" sz="32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Go to pollev.com/</a:t>
            </a:r>
            <a:r>
              <a:rPr lang="en-US" sz="3200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pds</a:t>
            </a:r>
            <a:r>
              <a:rPr lang="en-US" sz="32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 to reply</a:t>
            </a:r>
          </a:p>
        </p:txBody>
      </p:sp>
    </p:spTree>
    <p:extLst>
      <p:ext uri="{BB962C8B-B14F-4D97-AF65-F5344CB8AC3E}">
        <p14:creationId xmlns:p14="http://schemas.microsoft.com/office/powerpoint/2010/main" val="206374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27C1-F63C-439F-8905-1C55622E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10687878" cy="102635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Super and Sub class static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7F64-43FF-4049-AC80-1F1F58123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8193"/>
            <a:ext cx="10515600" cy="449877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/>
              <a:t>Let’s say a class </a:t>
            </a:r>
            <a:r>
              <a:rPr lang="en-US" sz="3200" b="1" dirty="0">
                <a:latin typeface="Consolas" panose="020B0609020204030204" pitchFamily="49" charset="0"/>
              </a:rPr>
              <a:t>Foo</a:t>
            </a:r>
            <a:r>
              <a:rPr lang="en-US" sz="3200" dirty="0"/>
              <a:t> has a static field </a:t>
            </a:r>
            <a:r>
              <a:rPr lang="en-US" sz="3200" b="1" dirty="0"/>
              <a:t>x</a:t>
            </a:r>
            <a:r>
              <a:rPr lang="en-US" sz="3200" dirty="0"/>
              <a:t> (an </a:t>
            </a:r>
            <a:r>
              <a:rPr lang="en-US" sz="3200" dirty="0" err="1"/>
              <a:t>int</a:t>
            </a:r>
            <a:r>
              <a:rPr lang="en-US" sz="3200" dirty="0"/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200" dirty="0"/>
              <a:t>Let’s say we make a class </a:t>
            </a:r>
            <a:r>
              <a:rPr lang="en-US" sz="3200" b="1" dirty="0"/>
              <a:t>SubFoo extends Foo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200" dirty="0">
                <a:solidFill>
                  <a:srgbClr val="C00000"/>
                </a:solidFill>
              </a:rPr>
              <a:t>Is </a:t>
            </a:r>
            <a:r>
              <a:rPr lang="en-US" sz="3200" b="1" dirty="0">
                <a:solidFill>
                  <a:srgbClr val="C00000"/>
                </a:solidFill>
              </a:rPr>
              <a:t>x</a:t>
            </a:r>
            <a:r>
              <a:rPr lang="en-US" sz="3200" dirty="0">
                <a:solidFill>
                  <a:srgbClr val="C00000"/>
                </a:solidFill>
              </a:rPr>
              <a:t> a static class in </a:t>
            </a:r>
            <a:r>
              <a:rPr lang="en-US" sz="3200" b="1" dirty="0">
                <a:solidFill>
                  <a:srgbClr val="C00000"/>
                </a:solidFill>
              </a:rPr>
              <a:t>SubFoo</a:t>
            </a:r>
            <a:r>
              <a:rPr lang="en-US" sz="3200" dirty="0">
                <a:solidFill>
                  <a:srgbClr val="C00000"/>
                </a:solidFill>
              </a:rPr>
              <a:t> also?  </a:t>
            </a:r>
          </a:p>
          <a:p>
            <a:pPr marL="0" indent="0" algn="r">
              <a:spcBef>
                <a:spcPts val="3000"/>
              </a:spcBef>
              <a:buNone/>
            </a:pPr>
            <a:r>
              <a:rPr lang="en-US" sz="3200" i="1" dirty="0">
                <a:latin typeface="Bahnschrift" panose="020B0502040204020203" pitchFamily="34" charset="0"/>
              </a:rPr>
              <a:t>A SubFoo </a:t>
            </a:r>
            <a:r>
              <a:rPr lang="en-US" sz="3200" b="1" i="1" dirty="0">
                <a:solidFill>
                  <a:srgbClr val="C00000"/>
                </a:solidFill>
                <a:latin typeface="Bahnschrift" panose="020B0502040204020203" pitchFamily="34" charset="0"/>
              </a:rPr>
              <a:t>is-a </a:t>
            </a:r>
            <a:r>
              <a:rPr lang="en-US" sz="3200" i="1" dirty="0">
                <a:latin typeface="Bahnschrift" panose="020B0502040204020203" pitchFamily="34" charset="0"/>
              </a:rPr>
              <a:t>Foo, </a:t>
            </a:r>
          </a:p>
          <a:p>
            <a:pPr marL="0" indent="0" algn="r">
              <a:spcBef>
                <a:spcPts val="1200"/>
              </a:spcBef>
              <a:buNone/>
            </a:pPr>
            <a:r>
              <a:rPr lang="en-US" sz="3200" i="1" dirty="0">
                <a:latin typeface="Bahnschrift" panose="020B0502040204020203" pitchFamily="34" charset="0"/>
              </a:rPr>
              <a:t>so if a Foo has a static (class) field, </a:t>
            </a:r>
          </a:p>
          <a:p>
            <a:pPr marL="0" indent="0" algn="r">
              <a:spcBef>
                <a:spcPts val="1200"/>
              </a:spcBef>
              <a:buNone/>
            </a:pPr>
            <a:r>
              <a:rPr lang="en-US" sz="3200" i="1" dirty="0">
                <a:latin typeface="Bahnschrift" panose="020B0502040204020203" pitchFamily="34" charset="0"/>
              </a:rPr>
              <a:t>then a SubFoo has it too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7639" y="2792646"/>
            <a:ext cx="923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5137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11130</TotalTime>
  <Words>335</Words>
  <Application>Microsoft Office PowerPoint</Application>
  <PresentationFormat>Widescreen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Bahnschrift</vt:lpstr>
      <vt:lpstr>Bahnschrift SemiBold</vt:lpstr>
      <vt:lpstr>Calibri</vt:lpstr>
      <vt:lpstr>Calibri Light</vt:lpstr>
      <vt:lpstr>Consolas</vt:lpstr>
      <vt:lpstr>Wingdings</vt:lpstr>
      <vt:lpstr>Office Theme</vt:lpstr>
      <vt:lpstr>Notes on  Inheritance vs. Interfaces</vt:lpstr>
      <vt:lpstr>Inheritance and Interface</vt:lpstr>
      <vt:lpstr>What is the difference between them?</vt:lpstr>
      <vt:lpstr>Mixing Interface and Inheritance</vt:lpstr>
      <vt:lpstr>Static Fields and Inheritance</vt:lpstr>
      <vt:lpstr>Super and Sub class static fields</vt:lpstr>
      <vt:lpstr>Super and Sub class static fields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u03 Inheritance | COMP 301</dc:title>
  <dc:creator>Aaron Smith</dc:creator>
  <cp:lastModifiedBy>David Stotts</cp:lastModifiedBy>
  <cp:revision>76</cp:revision>
  <dcterms:created xsi:type="dcterms:W3CDTF">2020-02-08T19:31:56Z</dcterms:created>
  <dcterms:modified xsi:type="dcterms:W3CDTF">2024-01-30T16:58:09Z</dcterms:modified>
</cp:coreProperties>
</file>