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74" r:id="rId3"/>
    <p:sldId id="375" r:id="rId4"/>
    <p:sldId id="489" r:id="rId5"/>
    <p:sldId id="409" r:id="rId6"/>
    <p:sldId id="416" r:id="rId7"/>
    <p:sldId id="462" r:id="rId8"/>
    <p:sldId id="469" r:id="rId9"/>
    <p:sldId id="396" r:id="rId10"/>
    <p:sldId id="472" r:id="rId11"/>
    <p:sldId id="473" r:id="rId12"/>
    <p:sldId id="481" r:id="rId13"/>
    <p:sldId id="471" r:id="rId14"/>
    <p:sldId id="467" r:id="rId15"/>
    <p:sldId id="470" r:id="rId16"/>
    <p:sldId id="483" r:id="rId17"/>
    <p:sldId id="474" r:id="rId18"/>
    <p:sldId id="475" r:id="rId19"/>
    <p:sldId id="484" r:id="rId20"/>
    <p:sldId id="485" r:id="rId21"/>
    <p:sldId id="486" r:id="rId22"/>
    <p:sldId id="487" r:id="rId23"/>
    <p:sldId id="482" r:id="rId24"/>
    <p:sldId id="464" r:id="rId25"/>
    <p:sldId id="477" r:id="rId26"/>
    <p:sldId id="406" r:id="rId27"/>
    <p:sldId id="407" r:id="rId28"/>
    <p:sldId id="48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7F7F"/>
    <a:srgbClr val="FDB67B"/>
    <a:srgbClr val="2B2B2B"/>
    <a:srgbClr val="FFD9D9"/>
    <a:srgbClr val="266C00"/>
    <a:srgbClr val="FFCBCB"/>
    <a:srgbClr val="4472C4"/>
    <a:srgbClr val="C55A11"/>
    <a:srgbClr val="666666"/>
    <a:srgbClr val="BD0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7075" autoAdjust="0"/>
  </p:normalViewPr>
  <p:slideViewPr>
    <p:cSldViewPr snapToGrid="0">
      <p:cViewPr varScale="1">
        <p:scale>
          <a:sx n="90" d="100"/>
          <a:sy n="90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88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02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82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3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30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5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54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3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20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26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Subtype Polymorphism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COMP 301</a:t>
            </a:r>
          </a:p>
          <a:p>
            <a:r>
              <a:rPr lang="en-US" sz="2800" i="1" dirty="0"/>
              <a:t>( adapted from Drs. K. Mayer-Patel </a:t>
            </a:r>
            <a:r>
              <a:rPr lang="en-US" sz="2800" i="1"/>
              <a:t>and Aaron Smith 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7477"/>
            <a:ext cx="10515600" cy="985097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689113" y="1432271"/>
            <a:ext cx="525780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hanna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hanna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CC7832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hanna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instanceof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hanna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 is a student"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hanna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instanceof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hanna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 is a person"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9AEDD6-CAAB-4AF6-BEEA-880A596DA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100" y="1936658"/>
            <a:ext cx="5041490" cy="135469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this program output?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DD9A5F-6196-40A5-B254-8D1EBE8916CE}"/>
              </a:ext>
            </a:extLst>
          </p:cNvPr>
          <p:cNvSpPr txBox="1"/>
          <p:nvPr/>
        </p:nvSpPr>
        <p:spPr>
          <a:xfrm>
            <a:off x="6592795" y="3656100"/>
            <a:ext cx="47021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Go to </a:t>
            </a:r>
            <a:r>
              <a:rPr lang="en-US" sz="2800" dirty="0">
                <a:hlinkClick r:id="rId3"/>
              </a:rPr>
              <a:t>https://pollev.com/pds</a:t>
            </a:r>
            <a:r>
              <a:rPr lang="en-US" sz="2800" dirty="0"/>
              <a:t> to answer</a:t>
            </a:r>
          </a:p>
        </p:txBody>
      </p:sp>
    </p:spTree>
    <p:extLst>
      <p:ext uri="{BB962C8B-B14F-4D97-AF65-F5344CB8AC3E}">
        <p14:creationId xmlns:p14="http://schemas.microsoft.com/office/powerpoint/2010/main" val="1376811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3" y="365125"/>
            <a:ext cx="10697817" cy="887205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798444" y="1462088"/>
            <a:ext cx="5134583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CC7832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instanceof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 is a professor"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instanceof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 is a student"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instanceof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 is a person"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9AEDD6-CAAB-4AF6-BEEA-880A596DA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100" y="1936658"/>
            <a:ext cx="5041490" cy="135469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this program output?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DD9A5F-6196-40A5-B254-8D1EBE8916CE}"/>
              </a:ext>
            </a:extLst>
          </p:cNvPr>
          <p:cNvSpPr txBox="1"/>
          <p:nvPr/>
        </p:nvSpPr>
        <p:spPr>
          <a:xfrm>
            <a:off x="6624269" y="3705796"/>
            <a:ext cx="46391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Go to </a:t>
            </a:r>
            <a:r>
              <a:rPr lang="en-US" sz="2800" dirty="0">
                <a:hlinkClick r:id="rId3"/>
              </a:rPr>
              <a:t>https://pollev.com/pds</a:t>
            </a:r>
            <a:r>
              <a:rPr lang="en-US" sz="2800" dirty="0"/>
              <a:t> to answer</a:t>
            </a:r>
          </a:p>
        </p:txBody>
      </p:sp>
    </p:spTree>
    <p:extLst>
      <p:ext uri="{BB962C8B-B14F-4D97-AF65-F5344CB8AC3E}">
        <p14:creationId xmlns:p14="http://schemas.microsoft.com/office/powerpoint/2010/main" val="4292652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E0E53-7C8F-4576-AD71-9BE60E7D2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57402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Type casting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8AC71-C1FF-4C39-9B09-166540509E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81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E26F-B858-4CFC-934F-1CBD4DEA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79" y="365126"/>
            <a:ext cx="5838351" cy="737426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Type casting and </a:t>
            </a:r>
            <a:r>
              <a:rPr lang="en-US" dirty="0">
                <a:latin typeface="Bahnschrift SemiBold" panose="020B0502040204020203" pitchFamily="34" charset="0"/>
              </a:rPr>
              <a:t>“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is-a</a:t>
            </a:r>
            <a:r>
              <a:rPr lang="en-US" dirty="0">
                <a:latin typeface="Bahnschrift SemiBold" panose="020B0502040204020203" pitchFamily="34" charset="0"/>
              </a:rPr>
              <a:t>”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D3EFEC5-3611-4860-80EC-E6AF3F9E5883}"/>
              </a:ext>
            </a:extLst>
          </p:cNvPr>
          <p:cNvGrpSpPr/>
          <p:nvPr/>
        </p:nvGrpSpPr>
        <p:grpSpPr>
          <a:xfrm>
            <a:off x="8487636" y="288928"/>
            <a:ext cx="3380150" cy="6127747"/>
            <a:chOff x="6282930" y="3210839"/>
            <a:chExt cx="3380150" cy="6127747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DFB04FF-81AB-4447-84EF-1A20C30135D6}"/>
                </a:ext>
              </a:extLst>
            </p:cNvPr>
            <p:cNvGrpSpPr/>
            <p:nvPr/>
          </p:nvGrpSpPr>
          <p:grpSpPr>
            <a:xfrm>
              <a:off x="6282930" y="3210839"/>
              <a:ext cx="3266214" cy="6127747"/>
              <a:chOff x="7414054" y="427882"/>
              <a:chExt cx="3266214" cy="6127747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FD8350C-79D9-42D5-88B7-70CC2795D8E0}"/>
                  </a:ext>
                </a:extLst>
              </p:cNvPr>
              <p:cNvSpPr/>
              <p:nvPr/>
            </p:nvSpPr>
            <p:spPr>
              <a:xfrm>
                <a:off x="8393580" y="427882"/>
                <a:ext cx="2286688" cy="612774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Heap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400" b="1" dirty="0">
                    <a:solidFill>
                      <a:schemeClr val="accent6">
                        <a:lumMod val="75000"/>
                      </a:schemeClr>
                    </a:solidFill>
                  </a:rPr>
                  <a:t>program memory</a:t>
                </a:r>
                <a:endParaRPr lang="en-US" sz="11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FB23E4C-FB5D-4AA6-8D3D-8AF8F607C9AD}"/>
                  </a:ext>
                </a:extLst>
              </p:cNvPr>
              <p:cNvSpPr/>
              <p:nvPr/>
            </p:nvSpPr>
            <p:spPr>
              <a:xfrm>
                <a:off x="8471401" y="1063491"/>
                <a:ext cx="2132701" cy="198717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2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Professor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instance</a:t>
                </a:r>
                <a:endParaRPr lang="en-US" sz="16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30B14C3-8737-4277-A634-8599B656E3C8}"/>
                  </a:ext>
                </a:extLst>
              </p:cNvPr>
              <p:cNvSpPr txBox="1"/>
              <p:nvPr/>
            </p:nvSpPr>
            <p:spPr>
              <a:xfrm>
                <a:off x="8978776" y="2672380"/>
                <a:ext cx="7979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>
                    <a:latin typeface="Consolas" panose="020B0609020204030204" pitchFamily="49" charset="0"/>
                  </a:rPr>
                  <a:t>status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FF57A4C-D46C-468A-8A81-647AD1FC774B}"/>
                  </a:ext>
                </a:extLst>
              </p:cNvPr>
              <p:cNvSpPr/>
              <p:nvPr/>
            </p:nvSpPr>
            <p:spPr>
              <a:xfrm>
                <a:off x="9804656" y="2704206"/>
                <a:ext cx="374329" cy="25670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52C7013-26CF-4EB3-ACBE-8DADA290A2C9}"/>
                  </a:ext>
                </a:extLst>
              </p:cNvPr>
              <p:cNvSpPr/>
              <p:nvPr/>
            </p:nvSpPr>
            <p:spPr>
              <a:xfrm>
                <a:off x="8549310" y="1678187"/>
                <a:ext cx="1992514" cy="92132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Person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5">
                        <a:lumMod val="75000"/>
                      </a:schemeClr>
                    </a:solidFill>
                  </a:rPr>
                  <a:t>instance</a:t>
                </a: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760A408-98E2-4219-A189-24EE893D9A48}"/>
                  </a:ext>
                </a:extLst>
              </p:cNvPr>
              <p:cNvSpPr txBox="1"/>
              <p:nvPr/>
            </p:nvSpPr>
            <p:spPr>
              <a:xfrm>
                <a:off x="8895347" y="2241663"/>
                <a:ext cx="8813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>
                    <a:latin typeface="Consolas" panose="020B0609020204030204" pitchFamily="49" charset="0"/>
                  </a:rPr>
                  <a:t>name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05D9980-EE4F-4C79-A431-0881534E89EE}"/>
                  </a:ext>
                </a:extLst>
              </p:cNvPr>
              <p:cNvSpPr/>
              <p:nvPr/>
            </p:nvSpPr>
            <p:spPr>
              <a:xfrm>
                <a:off x="9800529" y="2271479"/>
                <a:ext cx="374329" cy="25670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DCB5C16-849D-4CE6-8BC6-F6481A1C00F6}"/>
                  </a:ext>
                </a:extLst>
              </p:cNvPr>
              <p:cNvSpPr/>
              <p:nvPr/>
            </p:nvSpPr>
            <p:spPr>
              <a:xfrm>
                <a:off x="8471401" y="3110026"/>
                <a:ext cx="2132701" cy="91436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5">
                        <a:lumMod val="75000"/>
                      </a:schemeClr>
                    </a:solidFill>
                  </a:rPr>
                  <a:t>instance</a:t>
                </a: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AA38AB16-E385-4106-A99A-178B9108CF69}"/>
                  </a:ext>
                </a:extLst>
              </p:cNvPr>
              <p:cNvGrpSpPr/>
              <p:nvPr/>
            </p:nvGrpSpPr>
            <p:grpSpPr>
              <a:xfrm>
                <a:off x="9147120" y="3711913"/>
                <a:ext cx="873093" cy="256703"/>
                <a:chOff x="9456218" y="5337309"/>
                <a:chExt cx="1249431" cy="369332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5F218C66-BF5D-4A14-9F20-2338ED280404}"/>
                    </a:ext>
                  </a:extLst>
                </p:cNvPr>
                <p:cNvSpPr/>
                <p:nvPr/>
              </p:nvSpPr>
              <p:spPr>
                <a:xfrm>
                  <a:off x="9456218" y="5337309"/>
                  <a:ext cx="1249431" cy="369332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  <a:latin typeface="Consolas" panose="020B0609020204030204" pitchFamily="49" charset="0"/>
                    </a:rPr>
                    <a:t>k  m  p</a:t>
                  </a:r>
                </a:p>
              </p:txBody>
            </p: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00CB485-CDE0-4172-8B12-89FB68340D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78738" y="5337309"/>
                  <a:ext cx="0" cy="3693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6E9B67A1-B83A-49D5-AAC5-61F2010519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97400" y="5337309"/>
                  <a:ext cx="0" cy="3693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055CD6C7-99EA-47C8-8AF2-CF28CA2CB9A9}"/>
                  </a:ext>
                </a:extLst>
              </p:cNvPr>
              <p:cNvGrpSpPr/>
              <p:nvPr/>
            </p:nvGrpSpPr>
            <p:grpSpPr>
              <a:xfrm>
                <a:off x="7414054" y="1557552"/>
                <a:ext cx="1118544" cy="266243"/>
                <a:chOff x="7414054" y="1730709"/>
                <a:chExt cx="1600682" cy="383057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5E3C516F-F96E-4D7A-8DC7-DD6C673BAE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14054" y="2113766"/>
                  <a:ext cx="1600682" cy="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23B9D28-A9D8-4C3C-9B4B-4ABCB2264555}"/>
                    </a:ext>
                  </a:extLst>
                </p:cNvPr>
                <p:cNvSpPr txBox="1"/>
                <p:nvPr/>
              </p:nvSpPr>
              <p:spPr>
                <a:xfrm>
                  <a:off x="7504044" y="1730709"/>
                  <a:ext cx="582210" cy="3077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  <a:latin typeface="Consolas" panose="020B0609020204030204" pitchFamily="49" charset="0"/>
                    </a:rPr>
                    <a:t>kmp1</a:t>
                  </a:r>
                </a:p>
              </p:txBody>
            </p:sp>
          </p:grpSp>
        </p:grp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7A5A8C4-8F81-4A1A-91BB-5A524E1946FA}"/>
                </a:ext>
              </a:extLst>
            </p:cNvPr>
            <p:cNvSpPr/>
            <p:nvPr/>
          </p:nvSpPr>
          <p:spPr>
            <a:xfrm>
              <a:off x="8865135" y="5182787"/>
              <a:ext cx="797945" cy="921328"/>
            </a:xfrm>
            <a:custGeom>
              <a:avLst/>
              <a:gdLst>
                <a:gd name="connsiteX0" fmla="*/ 0 w 1452611"/>
                <a:gd name="connsiteY0" fmla="*/ 0 h 1391478"/>
                <a:gd name="connsiteX1" fmla="*/ 1302026 w 1452611"/>
                <a:gd name="connsiteY1" fmla="*/ 457200 h 1391478"/>
                <a:gd name="connsiteX2" fmla="*/ 1302026 w 1452611"/>
                <a:gd name="connsiteY2" fmla="*/ 1172817 h 1391478"/>
                <a:gd name="connsiteX3" fmla="*/ 198782 w 1452611"/>
                <a:gd name="connsiteY3" fmla="*/ 1391478 h 139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611" h="1391478">
                  <a:moveTo>
                    <a:pt x="0" y="0"/>
                  </a:moveTo>
                  <a:cubicBezTo>
                    <a:pt x="542511" y="130865"/>
                    <a:pt x="1085022" y="261731"/>
                    <a:pt x="1302026" y="457200"/>
                  </a:cubicBezTo>
                  <a:cubicBezTo>
                    <a:pt x="1519030" y="652669"/>
                    <a:pt x="1485900" y="1017104"/>
                    <a:pt x="1302026" y="1172817"/>
                  </a:cubicBezTo>
                  <a:cubicBezTo>
                    <a:pt x="1118152" y="1328530"/>
                    <a:pt x="658467" y="1360004"/>
                    <a:pt x="198782" y="1391478"/>
                  </a:cubicBezTo>
                </a:path>
              </a:pathLst>
            </a:custGeom>
            <a:noFill/>
            <a:ln w="12700">
              <a:solidFill>
                <a:schemeClr val="accent5">
                  <a:lumMod val="75000"/>
                </a:schemeClr>
              </a:solidFill>
              <a:headEnd type="oval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76B0CEB-7311-4755-9EC9-B7B8D4FBCAE3}"/>
              </a:ext>
            </a:extLst>
          </p:cNvPr>
          <p:cNvSpPr/>
          <p:nvPr/>
        </p:nvSpPr>
        <p:spPr>
          <a:xfrm>
            <a:off x="671779" y="2985489"/>
            <a:ext cx="5671930" cy="829744"/>
          </a:xfrm>
          <a:prstGeom prst="roundRect">
            <a:avLst>
              <a:gd name="adj" fmla="val 14030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Person kmp1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 err="1">
                <a:solidFill>
                  <a:srgbClr val="6A8759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 kmp2 = (Professor) kmp1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4CD76AA-0B27-4C4E-8F2E-9DDAC2B34483}"/>
              </a:ext>
            </a:extLst>
          </p:cNvPr>
          <p:cNvGrpSpPr/>
          <p:nvPr/>
        </p:nvGrpSpPr>
        <p:grpSpPr>
          <a:xfrm>
            <a:off x="8479385" y="836311"/>
            <a:ext cx="1118544" cy="307777"/>
            <a:chOff x="7349616" y="2538861"/>
            <a:chExt cx="1118544" cy="307777"/>
          </a:xfrm>
        </p:grpSpPr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CA7ABCE7-2FBF-4CDB-936F-BF5DD8ADA7E1}"/>
                </a:ext>
              </a:extLst>
            </p:cNvPr>
            <p:cNvCxnSpPr>
              <a:cxnSpLocks/>
            </p:cNvCxnSpPr>
            <p:nvPr/>
          </p:nvCxnSpPr>
          <p:spPr>
            <a:xfrm>
              <a:off x="7349616" y="2805104"/>
              <a:ext cx="111854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7D445EB-1224-45D1-840B-3EA64390DBF5}"/>
                </a:ext>
              </a:extLst>
            </p:cNvPr>
            <p:cNvSpPr txBox="1"/>
            <p:nvPr/>
          </p:nvSpPr>
          <p:spPr>
            <a:xfrm>
              <a:off x="7412500" y="2538861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kmp2</a:t>
              </a:r>
            </a:p>
          </p:txBody>
        </p:sp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0D33FF47-1B87-4016-815D-A8DE7ADAA2B7}"/>
              </a:ext>
            </a:extLst>
          </p:cNvPr>
          <p:cNvSpPr/>
          <p:nvPr/>
        </p:nvSpPr>
        <p:spPr>
          <a:xfrm>
            <a:off x="2909833" y="3398103"/>
            <a:ext cx="2248576" cy="296703"/>
          </a:xfrm>
          <a:prstGeom prst="roundRect">
            <a:avLst>
              <a:gd name="adj" fmla="val 19359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63AF11B-F045-44BB-8A11-B586BF2AA11D}"/>
              </a:ext>
            </a:extLst>
          </p:cNvPr>
          <p:cNvCxnSpPr>
            <a:cxnSpLocks/>
            <a:stCxn id="78" idx="1"/>
          </p:cNvCxnSpPr>
          <p:nvPr/>
        </p:nvCxnSpPr>
        <p:spPr>
          <a:xfrm flipH="1" flipV="1">
            <a:off x="5158409" y="3694806"/>
            <a:ext cx="867070" cy="485993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A9C6BB3-1544-4A17-97B2-AC7ED717450C}"/>
              </a:ext>
            </a:extLst>
          </p:cNvPr>
          <p:cNvSpPr txBox="1"/>
          <p:nvPr/>
        </p:nvSpPr>
        <p:spPr>
          <a:xfrm rot="348273">
            <a:off x="6017997" y="3839886"/>
            <a:ext cx="2918548" cy="976994"/>
          </a:xfrm>
          <a:prstGeom prst="roundRect">
            <a:avLst>
              <a:gd name="adj" fmla="val 11340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parentheses indicate that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kmp1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is being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type cast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to type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EA0B6AA-4892-42B7-9CB0-7674F3020434}"/>
              </a:ext>
            </a:extLst>
          </p:cNvPr>
          <p:cNvSpPr txBox="1"/>
          <p:nvPr/>
        </p:nvSpPr>
        <p:spPr>
          <a:xfrm rot="21427353">
            <a:off x="1254836" y="4542190"/>
            <a:ext cx="3639902" cy="1411648"/>
          </a:xfrm>
          <a:prstGeom prst="roundRect">
            <a:avLst>
              <a:gd name="adj" fmla="val 11340"/>
            </a:avLst>
          </a:prstGeom>
          <a:solidFill>
            <a:srgbClr val="FFD9D9"/>
          </a:solidFill>
          <a:ln w="25400">
            <a:solidFill>
              <a:srgbClr val="C00000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This is called “</a:t>
            </a:r>
            <a:r>
              <a:rPr lang="en-US" sz="2000" b="1" dirty="0" err="1">
                <a:solidFill>
                  <a:srgbClr val="C00000"/>
                </a:solidFill>
              </a:rPr>
              <a:t>downcasting</a:t>
            </a:r>
            <a:r>
              <a:rPr lang="en-US" sz="2000" dirty="0">
                <a:solidFill>
                  <a:srgbClr val="C00000"/>
                </a:solidFill>
              </a:rPr>
              <a:t>” because the superclass (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rgbClr val="C00000"/>
                </a:solidFill>
              </a:rPr>
              <a:t>) is being cast </a:t>
            </a:r>
            <a:r>
              <a:rPr lang="en-US" sz="2000" i="1" dirty="0">
                <a:solidFill>
                  <a:srgbClr val="C00000"/>
                </a:solidFill>
              </a:rPr>
              <a:t>down</a:t>
            </a:r>
            <a:r>
              <a:rPr lang="en-US" sz="2000" dirty="0">
                <a:solidFill>
                  <a:srgbClr val="C00000"/>
                </a:solidFill>
              </a:rPr>
              <a:t> to the subclass (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Professor</a:t>
            </a:r>
            <a:r>
              <a:rPr lang="en-US" sz="2000" dirty="0">
                <a:solidFill>
                  <a:srgbClr val="C00000"/>
                </a:solidFill>
              </a:rPr>
              <a:t>)</a:t>
            </a:r>
            <a:endParaRPr lang="en-US" sz="20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06AE4FA-B28F-4C67-B330-4E318A045066}"/>
              </a:ext>
            </a:extLst>
          </p:cNvPr>
          <p:cNvSpPr txBox="1"/>
          <p:nvPr/>
        </p:nvSpPr>
        <p:spPr>
          <a:xfrm rot="21228989">
            <a:off x="162906" y="1286794"/>
            <a:ext cx="3493606" cy="1345029"/>
          </a:xfrm>
          <a:prstGeom prst="roundRect">
            <a:avLst>
              <a:gd name="adj" fmla="val 1510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you know a reference’s real type in memory, you can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type cast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it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92A175D-7DBD-4E47-A72B-13435BAB8533}"/>
              </a:ext>
            </a:extLst>
          </p:cNvPr>
          <p:cNvGrpSpPr/>
          <p:nvPr/>
        </p:nvGrpSpPr>
        <p:grpSpPr>
          <a:xfrm>
            <a:off x="3891805" y="932676"/>
            <a:ext cx="4559645" cy="2052813"/>
            <a:chOff x="3891805" y="932676"/>
            <a:chExt cx="4559645" cy="2052813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1B73383-F873-43BA-875C-D063ACD8AEBE}"/>
                </a:ext>
              </a:extLst>
            </p:cNvPr>
            <p:cNvSpPr txBox="1"/>
            <p:nvPr/>
          </p:nvSpPr>
          <p:spPr>
            <a:xfrm>
              <a:off x="3891805" y="1283781"/>
              <a:ext cx="4096396" cy="890658"/>
            </a:xfrm>
            <a:prstGeom prst="roundRect">
              <a:avLst>
                <a:gd name="adj" fmla="val 1134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kmp1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“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</a:rPr>
                <a:t>is-a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” 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Professor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in memory, so the reference can be 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</a:rPr>
                <a:t>type cast</a:t>
              </a:r>
            </a:p>
          </p:txBody>
        </p:sp>
        <p:sp>
          <p:nvSpPr>
            <p:cNvPr id="65" name="Left Brace 64">
              <a:extLst>
                <a:ext uri="{FF2B5EF4-FFF2-40B4-BE49-F238E27FC236}">
                  <a16:creationId xmlns:a16="http://schemas.microsoft.com/office/drawing/2014/main" id="{F5768794-542E-4A43-941E-9CCCF94B1383}"/>
                </a:ext>
              </a:extLst>
            </p:cNvPr>
            <p:cNvSpPr/>
            <p:nvPr/>
          </p:nvSpPr>
          <p:spPr>
            <a:xfrm>
              <a:off x="8207739" y="932676"/>
              <a:ext cx="243711" cy="2052813"/>
            </a:xfrm>
            <a:prstGeom prst="leftBrace">
              <a:avLst>
                <a:gd name="adj1" fmla="val 23820"/>
                <a:gd name="adj2" fmla="val 36443"/>
              </a:avLst>
            </a:prstGeom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3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76" grpId="0" animBg="1"/>
      <p:bldP spid="78" grpId="0" animBg="1"/>
      <p:bldP spid="95" grpId="0" animBg="1"/>
      <p:bldP spid="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E26F-B858-4CFC-934F-1CBD4DEA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79" y="365126"/>
            <a:ext cx="5838351" cy="668543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Type casting and “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is-a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”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D3EFEC5-3611-4860-80EC-E6AF3F9E5883}"/>
              </a:ext>
            </a:extLst>
          </p:cNvPr>
          <p:cNvGrpSpPr/>
          <p:nvPr/>
        </p:nvGrpSpPr>
        <p:grpSpPr>
          <a:xfrm>
            <a:off x="8487636" y="288928"/>
            <a:ext cx="3380150" cy="6127747"/>
            <a:chOff x="6282930" y="3210839"/>
            <a:chExt cx="3380150" cy="6127747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DFB04FF-81AB-4447-84EF-1A20C30135D6}"/>
                </a:ext>
              </a:extLst>
            </p:cNvPr>
            <p:cNvGrpSpPr/>
            <p:nvPr/>
          </p:nvGrpSpPr>
          <p:grpSpPr>
            <a:xfrm>
              <a:off x="6282930" y="3210839"/>
              <a:ext cx="3266214" cy="6127747"/>
              <a:chOff x="7414054" y="427882"/>
              <a:chExt cx="3266214" cy="6127747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FD8350C-79D9-42D5-88B7-70CC2795D8E0}"/>
                  </a:ext>
                </a:extLst>
              </p:cNvPr>
              <p:cNvSpPr/>
              <p:nvPr/>
            </p:nvSpPr>
            <p:spPr>
              <a:xfrm>
                <a:off x="8393580" y="427882"/>
                <a:ext cx="2286688" cy="612774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Heap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400" b="1" dirty="0">
                    <a:solidFill>
                      <a:schemeClr val="accent6">
                        <a:lumMod val="75000"/>
                      </a:schemeClr>
                    </a:solidFill>
                  </a:rPr>
                  <a:t>program memory</a:t>
                </a:r>
                <a:endParaRPr lang="en-US" sz="11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FB23E4C-FB5D-4AA6-8D3D-8AF8F607C9AD}"/>
                  </a:ext>
                </a:extLst>
              </p:cNvPr>
              <p:cNvSpPr/>
              <p:nvPr/>
            </p:nvSpPr>
            <p:spPr>
              <a:xfrm>
                <a:off x="8471401" y="1063491"/>
                <a:ext cx="2132701" cy="198717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2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Professor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instance</a:t>
                </a:r>
                <a:endParaRPr lang="en-US" sz="16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30B14C3-8737-4277-A634-8599B656E3C8}"/>
                  </a:ext>
                </a:extLst>
              </p:cNvPr>
              <p:cNvSpPr txBox="1"/>
              <p:nvPr/>
            </p:nvSpPr>
            <p:spPr>
              <a:xfrm>
                <a:off x="8978776" y="2672380"/>
                <a:ext cx="7979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>
                    <a:latin typeface="Consolas" panose="020B0609020204030204" pitchFamily="49" charset="0"/>
                  </a:rPr>
                  <a:t>status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FF57A4C-D46C-468A-8A81-647AD1FC774B}"/>
                  </a:ext>
                </a:extLst>
              </p:cNvPr>
              <p:cNvSpPr/>
              <p:nvPr/>
            </p:nvSpPr>
            <p:spPr>
              <a:xfrm>
                <a:off x="9804656" y="2704206"/>
                <a:ext cx="374329" cy="25670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52C7013-26CF-4EB3-ACBE-8DADA290A2C9}"/>
                  </a:ext>
                </a:extLst>
              </p:cNvPr>
              <p:cNvSpPr/>
              <p:nvPr/>
            </p:nvSpPr>
            <p:spPr>
              <a:xfrm>
                <a:off x="8549310" y="1678187"/>
                <a:ext cx="1992514" cy="92132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Person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5">
                        <a:lumMod val="75000"/>
                      </a:schemeClr>
                    </a:solidFill>
                  </a:rPr>
                  <a:t>instance</a:t>
                </a: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760A408-98E2-4219-A189-24EE893D9A48}"/>
                  </a:ext>
                </a:extLst>
              </p:cNvPr>
              <p:cNvSpPr txBox="1"/>
              <p:nvPr/>
            </p:nvSpPr>
            <p:spPr>
              <a:xfrm>
                <a:off x="8895347" y="2241663"/>
                <a:ext cx="8813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>
                    <a:latin typeface="Consolas" panose="020B0609020204030204" pitchFamily="49" charset="0"/>
                  </a:rPr>
                  <a:t>name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05D9980-EE4F-4C79-A431-0881534E89EE}"/>
                  </a:ext>
                </a:extLst>
              </p:cNvPr>
              <p:cNvSpPr/>
              <p:nvPr/>
            </p:nvSpPr>
            <p:spPr>
              <a:xfrm>
                <a:off x="9800529" y="2271479"/>
                <a:ext cx="374329" cy="25670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DCB5C16-849D-4CE6-8BC6-F6481A1C00F6}"/>
                  </a:ext>
                </a:extLst>
              </p:cNvPr>
              <p:cNvSpPr/>
              <p:nvPr/>
            </p:nvSpPr>
            <p:spPr>
              <a:xfrm>
                <a:off x="8471401" y="3110026"/>
                <a:ext cx="2132701" cy="91436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5">
                        <a:lumMod val="75000"/>
                      </a:schemeClr>
                    </a:solidFill>
                  </a:rPr>
                  <a:t>instance</a:t>
                </a: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AA38AB16-E385-4106-A99A-178B9108CF69}"/>
                  </a:ext>
                </a:extLst>
              </p:cNvPr>
              <p:cNvGrpSpPr/>
              <p:nvPr/>
            </p:nvGrpSpPr>
            <p:grpSpPr>
              <a:xfrm>
                <a:off x="9147120" y="3711913"/>
                <a:ext cx="873093" cy="256703"/>
                <a:chOff x="9456218" y="5337309"/>
                <a:chExt cx="1249431" cy="369332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5F218C66-BF5D-4A14-9F20-2338ED280404}"/>
                    </a:ext>
                  </a:extLst>
                </p:cNvPr>
                <p:cNvSpPr/>
                <p:nvPr/>
              </p:nvSpPr>
              <p:spPr>
                <a:xfrm>
                  <a:off x="9456218" y="5337309"/>
                  <a:ext cx="1249431" cy="369332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  <a:latin typeface="Consolas" panose="020B0609020204030204" pitchFamily="49" charset="0"/>
                    </a:rPr>
                    <a:t>k  m  p</a:t>
                  </a:r>
                </a:p>
              </p:txBody>
            </p: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00CB485-CDE0-4172-8B12-89FB68340D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78738" y="5337309"/>
                  <a:ext cx="0" cy="3693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6E9B67A1-B83A-49D5-AAC5-61F2010519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97400" y="5337309"/>
                  <a:ext cx="0" cy="3693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055CD6C7-99EA-47C8-8AF2-CF28CA2CB9A9}"/>
                  </a:ext>
                </a:extLst>
              </p:cNvPr>
              <p:cNvGrpSpPr/>
              <p:nvPr/>
            </p:nvGrpSpPr>
            <p:grpSpPr>
              <a:xfrm>
                <a:off x="7414054" y="1557552"/>
                <a:ext cx="1118544" cy="307777"/>
                <a:chOff x="7414054" y="1730709"/>
                <a:chExt cx="1600682" cy="442814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5E3C516F-F96E-4D7A-8DC7-DD6C673BAE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14054" y="2113766"/>
                  <a:ext cx="1600682" cy="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23B9D28-A9D8-4C3C-9B4B-4ABCB2264555}"/>
                    </a:ext>
                  </a:extLst>
                </p:cNvPr>
                <p:cNvSpPr txBox="1"/>
                <p:nvPr/>
              </p:nvSpPr>
              <p:spPr>
                <a:xfrm>
                  <a:off x="7504044" y="1730709"/>
                  <a:ext cx="833168" cy="4428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  <a:latin typeface="Consolas" panose="020B0609020204030204" pitchFamily="49" charset="0"/>
                    </a:rPr>
                    <a:t>kmp2</a:t>
                  </a:r>
                </a:p>
              </p:txBody>
            </p:sp>
          </p:grpSp>
        </p:grp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7A5A8C4-8F81-4A1A-91BB-5A524E1946FA}"/>
                </a:ext>
              </a:extLst>
            </p:cNvPr>
            <p:cNvSpPr/>
            <p:nvPr/>
          </p:nvSpPr>
          <p:spPr>
            <a:xfrm>
              <a:off x="8865135" y="5182787"/>
              <a:ext cx="797945" cy="921328"/>
            </a:xfrm>
            <a:custGeom>
              <a:avLst/>
              <a:gdLst>
                <a:gd name="connsiteX0" fmla="*/ 0 w 1452611"/>
                <a:gd name="connsiteY0" fmla="*/ 0 h 1391478"/>
                <a:gd name="connsiteX1" fmla="*/ 1302026 w 1452611"/>
                <a:gd name="connsiteY1" fmla="*/ 457200 h 1391478"/>
                <a:gd name="connsiteX2" fmla="*/ 1302026 w 1452611"/>
                <a:gd name="connsiteY2" fmla="*/ 1172817 h 1391478"/>
                <a:gd name="connsiteX3" fmla="*/ 198782 w 1452611"/>
                <a:gd name="connsiteY3" fmla="*/ 1391478 h 139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611" h="1391478">
                  <a:moveTo>
                    <a:pt x="0" y="0"/>
                  </a:moveTo>
                  <a:cubicBezTo>
                    <a:pt x="542511" y="130865"/>
                    <a:pt x="1085022" y="261731"/>
                    <a:pt x="1302026" y="457200"/>
                  </a:cubicBezTo>
                  <a:cubicBezTo>
                    <a:pt x="1519030" y="652669"/>
                    <a:pt x="1485900" y="1017104"/>
                    <a:pt x="1302026" y="1172817"/>
                  </a:cubicBezTo>
                  <a:cubicBezTo>
                    <a:pt x="1118152" y="1328530"/>
                    <a:pt x="658467" y="1360004"/>
                    <a:pt x="198782" y="1391478"/>
                  </a:cubicBezTo>
                </a:path>
              </a:pathLst>
            </a:custGeom>
            <a:noFill/>
            <a:ln w="12700">
              <a:solidFill>
                <a:schemeClr val="accent5">
                  <a:lumMod val="75000"/>
                </a:schemeClr>
              </a:solidFill>
              <a:headEnd type="oval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76B0CEB-7311-4755-9EC9-B7B8D4FBCAE3}"/>
              </a:ext>
            </a:extLst>
          </p:cNvPr>
          <p:cNvSpPr/>
          <p:nvPr/>
        </p:nvSpPr>
        <p:spPr>
          <a:xfrm>
            <a:off x="671779" y="2985489"/>
            <a:ext cx="5671930" cy="829744"/>
          </a:xfrm>
          <a:prstGeom prst="roundRect">
            <a:avLst>
              <a:gd name="adj" fmla="val 14030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 kmp1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 err="1">
                <a:solidFill>
                  <a:srgbClr val="6A8759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Person kmp2 = (Person) kmp1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4CD76AA-0B27-4C4E-8F2E-9DDAC2B34483}"/>
              </a:ext>
            </a:extLst>
          </p:cNvPr>
          <p:cNvGrpSpPr/>
          <p:nvPr/>
        </p:nvGrpSpPr>
        <p:grpSpPr>
          <a:xfrm>
            <a:off x="8479385" y="836311"/>
            <a:ext cx="1118544" cy="307777"/>
            <a:chOff x="7349616" y="2538861"/>
            <a:chExt cx="1118544" cy="307777"/>
          </a:xfrm>
        </p:grpSpPr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CA7ABCE7-2FBF-4CDB-936F-BF5DD8ADA7E1}"/>
                </a:ext>
              </a:extLst>
            </p:cNvPr>
            <p:cNvCxnSpPr>
              <a:cxnSpLocks/>
            </p:cNvCxnSpPr>
            <p:nvPr/>
          </p:nvCxnSpPr>
          <p:spPr>
            <a:xfrm>
              <a:off x="7349616" y="2805104"/>
              <a:ext cx="111854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7D445EB-1224-45D1-840B-3EA64390DBF5}"/>
                </a:ext>
              </a:extLst>
            </p:cNvPr>
            <p:cNvSpPr txBox="1"/>
            <p:nvPr/>
          </p:nvSpPr>
          <p:spPr>
            <a:xfrm>
              <a:off x="7412500" y="2538861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kmp1</a:t>
              </a:r>
            </a:p>
          </p:txBody>
        </p:sp>
      </p:grp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2CB5A5F4-0F62-40ED-AB1C-6BBF442ABA1E}"/>
              </a:ext>
            </a:extLst>
          </p:cNvPr>
          <p:cNvSpPr/>
          <p:nvPr/>
        </p:nvSpPr>
        <p:spPr>
          <a:xfrm>
            <a:off x="721475" y="3131549"/>
            <a:ext cx="1852760" cy="584953"/>
          </a:xfrm>
          <a:prstGeom prst="roundRect">
            <a:avLst>
              <a:gd name="adj" fmla="val 1771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0E6CC9B9-6378-4C71-B20E-6BDBB8CF85C1}"/>
              </a:ext>
            </a:extLst>
          </p:cNvPr>
          <p:cNvCxnSpPr>
            <a:cxnSpLocks/>
            <a:stCxn id="99" idx="1"/>
          </p:cNvCxnSpPr>
          <p:nvPr/>
        </p:nvCxnSpPr>
        <p:spPr>
          <a:xfrm flipH="1">
            <a:off x="2574235" y="2228611"/>
            <a:ext cx="1759267" cy="902938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58763297-1FAB-4805-8DA9-A33F70B947CE}"/>
              </a:ext>
            </a:extLst>
          </p:cNvPr>
          <p:cNvSpPr txBox="1"/>
          <p:nvPr/>
        </p:nvSpPr>
        <p:spPr>
          <a:xfrm rot="123885">
            <a:off x="4332461" y="1867654"/>
            <a:ext cx="3206168" cy="837428"/>
          </a:xfrm>
          <a:prstGeom prst="roundRect">
            <a:avLst>
              <a:gd name="adj" fmla="val 11340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This time,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kmp1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is being declared with type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925E29-7DF9-41C9-A5C3-015F29B383F4}"/>
              </a:ext>
            </a:extLst>
          </p:cNvPr>
          <p:cNvSpPr txBox="1"/>
          <p:nvPr/>
        </p:nvSpPr>
        <p:spPr>
          <a:xfrm rot="21228989">
            <a:off x="162906" y="1286794"/>
            <a:ext cx="3493606" cy="1345029"/>
          </a:xfrm>
          <a:prstGeom prst="roundRect">
            <a:avLst>
              <a:gd name="adj" fmla="val 1510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you know a reference’s real type in memory, you can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type cast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119A79D-3B37-D946-AD82-8C7622CFEB31}"/>
              </a:ext>
            </a:extLst>
          </p:cNvPr>
          <p:cNvSpPr txBox="1"/>
          <p:nvPr/>
        </p:nvSpPr>
        <p:spPr>
          <a:xfrm rot="21427353">
            <a:off x="1402166" y="4688520"/>
            <a:ext cx="3886641" cy="1215890"/>
          </a:xfrm>
          <a:prstGeom prst="roundRect">
            <a:avLst>
              <a:gd name="adj" fmla="val 11340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This is called “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upcasting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”, because the subclass 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) is being cast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up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to the superclass 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37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97" grpId="0" animBg="1"/>
      <p:bldP spid="99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E26F-B858-4CFC-934F-1CBD4DEA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79" y="365126"/>
            <a:ext cx="5838351" cy="775352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Type casting and “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is-a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”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D3EFEC5-3611-4860-80EC-E6AF3F9E5883}"/>
              </a:ext>
            </a:extLst>
          </p:cNvPr>
          <p:cNvGrpSpPr/>
          <p:nvPr/>
        </p:nvGrpSpPr>
        <p:grpSpPr>
          <a:xfrm>
            <a:off x="8487636" y="288928"/>
            <a:ext cx="3380150" cy="6127747"/>
            <a:chOff x="6282930" y="3210839"/>
            <a:chExt cx="3380150" cy="6127747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DFB04FF-81AB-4447-84EF-1A20C30135D6}"/>
                </a:ext>
              </a:extLst>
            </p:cNvPr>
            <p:cNvGrpSpPr/>
            <p:nvPr/>
          </p:nvGrpSpPr>
          <p:grpSpPr>
            <a:xfrm>
              <a:off x="6282930" y="3210839"/>
              <a:ext cx="3266214" cy="6127747"/>
              <a:chOff x="7414054" y="427882"/>
              <a:chExt cx="3266214" cy="6127747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FD8350C-79D9-42D5-88B7-70CC2795D8E0}"/>
                  </a:ext>
                </a:extLst>
              </p:cNvPr>
              <p:cNvSpPr/>
              <p:nvPr/>
            </p:nvSpPr>
            <p:spPr>
              <a:xfrm>
                <a:off x="8393580" y="427882"/>
                <a:ext cx="2286688" cy="612774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Heap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n-US" sz="1400" b="1" dirty="0">
                    <a:solidFill>
                      <a:schemeClr val="accent6">
                        <a:lumMod val="75000"/>
                      </a:schemeClr>
                    </a:solidFill>
                  </a:rPr>
                  <a:t>program memory</a:t>
                </a:r>
                <a:endParaRPr lang="en-US" sz="11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FB23E4C-FB5D-4AA6-8D3D-8AF8F607C9AD}"/>
                  </a:ext>
                </a:extLst>
              </p:cNvPr>
              <p:cNvSpPr/>
              <p:nvPr/>
            </p:nvSpPr>
            <p:spPr>
              <a:xfrm>
                <a:off x="8471401" y="1063491"/>
                <a:ext cx="2132701" cy="198717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2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Professor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instance</a:t>
                </a:r>
                <a:endParaRPr lang="en-US" sz="16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30B14C3-8737-4277-A634-8599B656E3C8}"/>
                  </a:ext>
                </a:extLst>
              </p:cNvPr>
              <p:cNvSpPr txBox="1"/>
              <p:nvPr/>
            </p:nvSpPr>
            <p:spPr>
              <a:xfrm>
                <a:off x="8978776" y="2672380"/>
                <a:ext cx="7979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>
                    <a:latin typeface="Consolas" panose="020B0609020204030204" pitchFamily="49" charset="0"/>
                  </a:rPr>
                  <a:t>status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FF57A4C-D46C-468A-8A81-647AD1FC774B}"/>
                  </a:ext>
                </a:extLst>
              </p:cNvPr>
              <p:cNvSpPr/>
              <p:nvPr/>
            </p:nvSpPr>
            <p:spPr>
              <a:xfrm>
                <a:off x="9804656" y="2704206"/>
                <a:ext cx="374329" cy="25670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52C7013-26CF-4EB3-ACBE-8DADA290A2C9}"/>
                  </a:ext>
                </a:extLst>
              </p:cNvPr>
              <p:cNvSpPr/>
              <p:nvPr/>
            </p:nvSpPr>
            <p:spPr>
              <a:xfrm>
                <a:off x="8549310" y="1678187"/>
                <a:ext cx="1992514" cy="92132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Person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5">
                        <a:lumMod val="75000"/>
                      </a:schemeClr>
                    </a:solidFill>
                  </a:rPr>
                  <a:t>instance</a:t>
                </a: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760A408-98E2-4219-A189-24EE893D9A48}"/>
                  </a:ext>
                </a:extLst>
              </p:cNvPr>
              <p:cNvSpPr txBox="1"/>
              <p:nvPr/>
            </p:nvSpPr>
            <p:spPr>
              <a:xfrm>
                <a:off x="8895347" y="2241663"/>
                <a:ext cx="8813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>
                    <a:latin typeface="Consolas" panose="020B0609020204030204" pitchFamily="49" charset="0"/>
                  </a:rPr>
                  <a:t>name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05D9980-EE4F-4C79-A431-0881534E89EE}"/>
                  </a:ext>
                </a:extLst>
              </p:cNvPr>
              <p:cNvSpPr/>
              <p:nvPr/>
            </p:nvSpPr>
            <p:spPr>
              <a:xfrm>
                <a:off x="9800529" y="2271479"/>
                <a:ext cx="374329" cy="25670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DCB5C16-849D-4CE6-8BC6-F6481A1C00F6}"/>
                  </a:ext>
                </a:extLst>
              </p:cNvPr>
              <p:cNvSpPr/>
              <p:nvPr/>
            </p:nvSpPr>
            <p:spPr>
              <a:xfrm>
                <a:off x="8471401" y="3110026"/>
                <a:ext cx="2132701" cy="91436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dirty="0">
                    <a:solidFill>
                      <a:schemeClr val="accent5">
                        <a:lumMod val="75000"/>
                      </a:schemeClr>
                    </a:solidFill>
                  </a:rPr>
                  <a:t>instance</a:t>
                </a:r>
                <a:endParaRPr 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AA38AB16-E385-4106-A99A-178B9108CF69}"/>
                  </a:ext>
                </a:extLst>
              </p:cNvPr>
              <p:cNvGrpSpPr/>
              <p:nvPr/>
            </p:nvGrpSpPr>
            <p:grpSpPr>
              <a:xfrm>
                <a:off x="9147120" y="3711913"/>
                <a:ext cx="873093" cy="256703"/>
                <a:chOff x="9456218" y="5337309"/>
                <a:chExt cx="1249431" cy="369332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5F218C66-BF5D-4A14-9F20-2338ED280404}"/>
                    </a:ext>
                  </a:extLst>
                </p:cNvPr>
                <p:cNvSpPr/>
                <p:nvPr/>
              </p:nvSpPr>
              <p:spPr>
                <a:xfrm>
                  <a:off x="9456218" y="5337309"/>
                  <a:ext cx="1249431" cy="369332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  <a:latin typeface="Consolas" panose="020B0609020204030204" pitchFamily="49" charset="0"/>
                    </a:rPr>
                    <a:t>k  m  p</a:t>
                  </a:r>
                </a:p>
              </p:txBody>
            </p: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00CB485-CDE0-4172-8B12-89FB68340D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78738" y="5337309"/>
                  <a:ext cx="0" cy="3693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6E9B67A1-B83A-49D5-AAC5-61F2010519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97400" y="5337309"/>
                  <a:ext cx="0" cy="36933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055CD6C7-99EA-47C8-8AF2-CF28CA2CB9A9}"/>
                  </a:ext>
                </a:extLst>
              </p:cNvPr>
              <p:cNvGrpSpPr/>
              <p:nvPr/>
            </p:nvGrpSpPr>
            <p:grpSpPr>
              <a:xfrm>
                <a:off x="7414054" y="1557552"/>
                <a:ext cx="1118544" cy="307777"/>
                <a:chOff x="7414054" y="1730709"/>
                <a:chExt cx="1600682" cy="442814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5E3C516F-F96E-4D7A-8DC7-DD6C673BAE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14054" y="2113766"/>
                  <a:ext cx="1600682" cy="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23B9D28-A9D8-4C3C-9B4B-4ABCB2264555}"/>
                    </a:ext>
                  </a:extLst>
                </p:cNvPr>
                <p:cNvSpPr txBox="1"/>
                <p:nvPr/>
              </p:nvSpPr>
              <p:spPr>
                <a:xfrm>
                  <a:off x="7504044" y="1730709"/>
                  <a:ext cx="833168" cy="4428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FF0000"/>
                      </a:solidFill>
                      <a:latin typeface="Consolas" panose="020B0609020204030204" pitchFamily="49" charset="0"/>
                    </a:rPr>
                    <a:t>kmp2</a:t>
                  </a:r>
                </a:p>
              </p:txBody>
            </p:sp>
          </p:grpSp>
        </p:grp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7A5A8C4-8F81-4A1A-91BB-5A524E1946FA}"/>
                </a:ext>
              </a:extLst>
            </p:cNvPr>
            <p:cNvSpPr/>
            <p:nvPr/>
          </p:nvSpPr>
          <p:spPr>
            <a:xfrm>
              <a:off x="8865135" y="5182787"/>
              <a:ext cx="797945" cy="921328"/>
            </a:xfrm>
            <a:custGeom>
              <a:avLst/>
              <a:gdLst>
                <a:gd name="connsiteX0" fmla="*/ 0 w 1452611"/>
                <a:gd name="connsiteY0" fmla="*/ 0 h 1391478"/>
                <a:gd name="connsiteX1" fmla="*/ 1302026 w 1452611"/>
                <a:gd name="connsiteY1" fmla="*/ 457200 h 1391478"/>
                <a:gd name="connsiteX2" fmla="*/ 1302026 w 1452611"/>
                <a:gd name="connsiteY2" fmla="*/ 1172817 h 1391478"/>
                <a:gd name="connsiteX3" fmla="*/ 198782 w 1452611"/>
                <a:gd name="connsiteY3" fmla="*/ 1391478 h 139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611" h="1391478">
                  <a:moveTo>
                    <a:pt x="0" y="0"/>
                  </a:moveTo>
                  <a:cubicBezTo>
                    <a:pt x="542511" y="130865"/>
                    <a:pt x="1085022" y="261731"/>
                    <a:pt x="1302026" y="457200"/>
                  </a:cubicBezTo>
                  <a:cubicBezTo>
                    <a:pt x="1519030" y="652669"/>
                    <a:pt x="1485900" y="1017104"/>
                    <a:pt x="1302026" y="1172817"/>
                  </a:cubicBezTo>
                  <a:cubicBezTo>
                    <a:pt x="1118152" y="1328530"/>
                    <a:pt x="658467" y="1360004"/>
                    <a:pt x="198782" y="1391478"/>
                  </a:cubicBezTo>
                </a:path>
              </a:pathLst>
            </a:custGeom>
            <a:noFill/>
            <a:ln w="12700">
              <a:solidFill>
                <a:schemeClr val="accent5">
                  <a:lumMod val="75000"/>
                </a:schemeClr>
              </a:solidFill>
              <a:headEnd type="oval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76B0CEB-7311-4755-9EC9-B7B8D4FBCAE3}"/>
              </a:ext>
            </a:extLst>
          </p:cNvPr>
          <p:cNvSpPr/>
          <p:nvPr/>
        </p:nvSpPr>
        <p:spPr>
          <a:xfrm>
            <a:off x="671779" y="2985489"/>
            <a:ext cx="5671930" cy="829744"/>
          </a:xfrm>
          <a:prstGeom prst="roundRect">
            <a:avLst>
              <a:gd name="adj" fmla="val 14030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 kmp1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 err="1">
                <a:solidFill>
                  <a:srgbClr val="6A8759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Person kmp2 = (Person) kmp1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D39E228A-F8A4-49F6-B6ED-1890D41F2CF9}"/>
              </a:ext>
            </a:extLst>
          </p:cNvPr>
          <p:cNvGrpSpPr/>
          <p:nvPr/>
        </p:nvGrpSpPr>
        <p:grpSpPr>
          <a:xfrm>
            <a:off x="8479385" y="4107620"/>
            <a:ext cx="3198299" cy="1936561"/>
            <a:chOff x="8479385" y="4107620"/>
            <a:chExt cx="3198299" cy="1936561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8D92CDA5-9A3F-4287-9F13-DC5ED875CE9F}"/>
                </a:ext>
              </a:extLst>
            </p:cNvPr>
            <p:cNvSpPr/>
            <p:nvPr/>
          </p:nvSpPr>
          <p:spPr>
            <a:xfrm>
              <a:off x="9547574" y="4152272"/>
              <a:ext cx="2130110" cy="9213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Person</a:t>
              </a: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159689C1-43C6-43A7-AFB3-4898AC7F1BE8}"/>
                </a:ext>
              </a:extLst>
            </p:cNvPr>
            <p:cNvSpPr txBox="1"/>
            <p:nvPr/>
          </p:nvSpPr>
          <p:spPr>
            <a:xfrm>
              <a:off x="9893611" y="4715748"/>
              <a:ext cx="881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name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21379E8-EAE0-4661-8461-F11A38C44A95}"/>
                </a:ext>
              </a:extLst>
            </p:cNvPr>
            <p:cNvSpPr/>
            <p:nvPr/>
          </p:nvSpPr>
          <p:spPr>
            <a:xfrm>
              <a:off x="10798793" y="4745564"/>
              <a:ext cx="374329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DC8064B-EF25-44D2-B0F4-BA49572F5C52}"/>
                </a:ext>
              </a:extLst>
            </p:cNvPr>
            <p:cNvSpPr/>
            <p:nvPr/>
          </p:nvSpPr>
          <p:spPr>
            <a:xfrm>
              <a:off x="9544983" y="5129820"/>
              <a:ext cx="2132701" cy="91436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String</a:t>
              </a: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107590BE-C2A9-44D6-A95F-30F24313A6A4}"/>
                </a:ext>
              </a:extLst>
            </p:cNvPr>
            <p:cNvGrpSpPr/>
            <p:nvPr/>
          </p:nvGrpSpPr>
          <p:grpSpPr>
            <a:xfrm>
              <a:off x="9842422" y="5748987"/>
              <a:ext cx="1537821" cy="256703"/>
              <a:chOff x="7327822" y="5825187"/>
              <a:chExt cx="1537821" cy="256703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C5885B0A-1AD7-42E8-B3CA-C1342BF82F09}"/>
                  </a:ext>
                </a:extLst>
              </p:cNvPr>
              <p:cNvSpPr/>
              <p:nvPr/>
            </p:nvSpPr>
            <p:spPr>
              <a:xfrm>
                <a:off x="7327822" y="5825187"/>
                <a:ext cx="1537821" cy="25670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a  </a:t>
                </a:r>
                <a:r>
                  <a:rPr lang="en-US" sz="1400" dirty="0" err="1">
                    <a:solidFill>
                      <a:schemeClr val="tx1"/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  r  o  n</a:t>
                </a:r>
              </a:p>
            </p:txBody>
          </p: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1C1B465F-370D-4CBE-A60C-62FF5FBEF1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44168" y="5825187"/>
                <a:ext cx="0" cy="2567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B94E2C1C-EAEA-45AD-ABA6-D2EDBD00C0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51018" y="5825187"/>
                <a:ext cx="0" cy="2567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8C23FE4-E115-431F-9383-3A05696ED0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39481" y="5825187"/>
                <a:ext cx="0" cy="2567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805C69C7-CBD3-428E-828D-CB58A9C845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44650" y="5825187"/>
                <a:ext cx="0" cy="2567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591799D1-2D63-43F6-B4AB-F20318B0781A}"/>
                </a:ext>
              </a:extLst>
            </p:cNvPr>
            <p:cNvSpPr/>
            <p:nvPr/>
          </p:nvSpPr>
          <p:spPr>
            <a:xfrm>
              <a:off x="11006096" y="4877343"/>
              <a:ext cx="404627" cy="460664"/>
            </a:xfrm>
            <a:custGeom>
              <a:avLst/>
              <a:gdLst>
                <a:gd name="connsiteX0" fmla="*/ 0 w 1452611"/>
                <a:gd name="connsiteY0" fmla="*/ 0 h 1391478"/>
                <a:gd name="connsiteX1" fmla="*/ 1302026 w 1452611"/>
                <a:gd name="connsiteY1" fmla="*/ 457200 h 1391478"/>
                <a:gd name="connsiteX2" fmla="*/ 1302026 w 1452611"/>
                <a:gd name="connsiteY2" fmla="*/ 1172817 h 1391478"/>
                <a:gd name="connsiteX3" fmla="*/ 198782 w 1452611"/>
                <a:gd name="connsiteY3" fmla="*/ 1391478 h 139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611" h="1391478">
                  <a:moveTo>
                    <a:pt x="0" y="0"/>
                  </a:moveTo>
                  <a:cubicBezTo>
                    <a:pt x="542511" y="130865"/>
                    <a:pt x="1085022" y="261731"/>
                    <a:pt x="1302026" y="457200"/>
                  </a:cubicBezTo>
                  <a:cubicBezTo>
                    <a:pt x="1519030" y="652669"/>
                    <a:pt x="1485900" y="1017104"/>
                    <a:pt x="1302026" y="1172817"/>
                  </a:cubicBezTo>
                  <a:cubicBezTo>
                    <a:pt x="1118152" y="1328530"/>
                    <a:pt x="658467" y="1360004"/>
                    <a:pt x="198782" y="1391478"/>
                  </a:cubicBezTo>
                </a:path>
              </a:pathLst>
            </a:custGeom>
            <a:noFill/>
            <a:ln w="12700">
              <a:solidFill>
                <a:schemeClr val="accent5">
                  <a:lumMod val="75000"/>
                </a:schemeClr>
              </a:solidFill>
              <a:headEnd type="oval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65F0FFD9-76E4-42B7-B1BC-7BA3755C8F8F}"/>
                </a:ext>
              </a:extLst>
            </p:cNvPr>
            <p:cNvCxnSpPr>
              <a:cxnSpLocks/>
            </p:cNvCxnSpPr>
            <p:nvPr/>
          </p:nvCxnSpPr>
          <p:spPr>
            <a:xfrm>
              <a:off x="8479385" y="4373864"/>
              <a:ext cx="111854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431BDDFC-5154-4DDE-9B58-4035169683E3}"/>
                </a:ext>
              </a:extLst>
            </p:cNvPr>
            <p:cNvSpPr txBox="1"/>
            <p:nvPr/>
          </p:nvSpPr>
          <p:spPr>
            <a:xfrm>
              <a:off x="8542269" y="4107620"/>
              <a:ext cx="7809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aaron1</a:t>
              </a:r>
            </a:p>
          </p:txBody>
        </p:sp>
      </p:grp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B6C4667-57B0-4BBC-83F0-30834758919B}"/>
              </a:ext>
            </a:extLst>
          </p:cNvPr>
          <p:cNvSpPr/>
          <p:nvPr/>
        </p:nvSpPr>
        <p:spPr>
          <a:xfrm>
            <a:off x="671779" y="4141566"/>
            <a:ext cx="5671930" cy="829744"/>
          </a:xfrm>
          <a:prstGeom prst="roundRect">
            <a:avLst>
              <a:gd name="adj" fmla="val 14030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Person aaron1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Person(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 err="1">
                <a:solidFill>
                  <a:srgbClr val="6A8759"/>
                </a:solidFill>
                <a:latin typeface="Consolas" panose="020B0609020204030204" pitchFamily="49" charset="0"/>
              </a:rPr>
              <a:t>aaron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A9B7C6"/>
              </a:solidFill>
              <a:latin typeface="Consolas" panose="020B0609020204030204" pitchFamily="49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4CD76AA-0B27-4C4E-8F2E-9DDAC2B34483}"/>
              </a:ext>
            </a:extLst>
          </p:cNvPr>
          <p:cNvGrpSpPr/>
          <p:nvPr/>
        </p:nvGrpSpPr>
        <p:grpSpPr>
          <a:xfrm>
            <a:off x="8479385" y="836311"/>
            <a:ext cx="1118544" cy="307777"/>
            <a:chOff x="7349616" y="2538861"/>
            <a:chExt cx="1118544" cy="307777"/>
          </a:xfrm>
        </p:grpSpPr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CA7ABCE7-2FBF-4CDB-936F-BF5DD8ADA7E1}"/>
                </a:ext>
              </a:extLst>
            </p:cNvPr>
            <p:cNvCxnSpPr>
              <a:cxnSpLocks/>
            </p:cNvCxnSpPr>
            <p:nvPr/>
          </p:nvCxnSpPr>
          <p:spPr>
            <a:xfrm>
              <a:off x="7349616" y="2805104"/>
              <a:ext cx="111854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7D445EB-1224-45D1-840B-3EA64390DBF5}"/>
                </a:ext>
              </a:extLst>
            </p:cNvPr>
            <p:cNvSpPr txBox="1"/>
            <p:nvPr/>
          </p:nvSpPr>
          <p:spPr>
            <a:xfrm>
              <a:off x="7412500" y="2538861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kmp1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DCE3626-C1B1-41CB-970B-983985A203A6}"/>
              </a:ext>
            </a:extLst>
          </p:cNvPr>
          <p:cNvGrpSpPr/>
          <p:nvPr/>
        </p:nvGrpSpPr>
        <p:grpSpPr>
          <a:xfrm>
            <a:off x="3856001" y="4152272"/>
            <a:ext cx="4591942" cy="2052813"/>
            <a:chOff x="3859508" y="932676"/>
            <a:chExt cx="4591942" cy="2052813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3C3AFF6-2CB4-4411-87E9-8516D98B9185}"/>
                </a:ext>
              </a:extLst>
            </p:cNvPr>
            <p:cNvSpPr txBox="1"/>
            <p:nvPr/>
          </p:nvSpPr>
          <p:spPr>
            <a:xfrm>
              <a:off x="3859508" y="2078047"/>
              <a:ext cx="4096396" cy="890658"/>
            </a:xfrm>
            <a:prstGeom prst="roundRect">
              <a:avLst>
                <a:gd name="adj" fmla="val 1134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aaron1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is only a </a:t>
              </a:r>
              <a:r>
                <a:rPr lang="en-US" sz="20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Person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in memory, so it can’t be type cast 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  <a:sym typeface="Wingdings" panose="05000000000000000000" pitchFamily="2" charset="2"/>
                </a:rPr>
                <a:t>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49" name="Left Brace 48">
              <a:extLst>
                <a:ext uri="{FF2B5EF4-FFF2-40B4-BE49-F238E27FC236}">
                  <a16:creationId xmlns:a16="http://schemas.microsoft.com/office/drawing/2014/main" id="{26137FE2-E0CD-4643-B172-62A090AB7AE8}"/>
                </a:ext>
              </a:extLst>
            </p:cNvPr>
            <p:cNvSpPr/>
            <p:nvPr/>
          </p:nvSpPr>
          <p:spPr>
            <a:xfrm>
              <a:off x="8207739" y="932676"/>
              <a:ext cx="243711" cy="2052813"/>
            </a:xfrm>
            <a:prstGeom prst="leftBrace">
              <a:avLst>
                <a:gd name="adj1" fmla="val 23820"/>
                <a:gd name="adj2" fmla="val 78081"/>
              </a:avLst>
            </a:prstGeom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34ED51F3-8B95-40EA-A16E-66887E2D5A77}"/>
              </a:ext>
            </a:extLst>
          </p:cNvPr>
          <p:cNvSpPr txBox="1"/>
          <p:nvPr/>
        </p:nvSpPr>
        <p:spPr>
          <a:xfrm rot="21427353">
            <a:off x="1907677" y="1515462"/>
            <a:ext cx="3886641" cy="1095043"/>
          </a:xfrm>
          <a:prstGeom prst="roundRect">
            <a:avLst>
              <a:gd name="adj" fmla="val 11340"/>
            </a:avLst>
          </a:prstGeom>
          <a:solidFill>
            <a:srgbClr val="FFD9D9"/>
          </a:solidFill>
          <a:ln w="25400">
            <a:solidFill>
              <a:srgbClr val="C00000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Any attempt to type cast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aaron1</a:t>
            </a:r>
            <a:r>
              <a:rPr lang="en-US" sz="2000" dirty="0">
                <a:solidFill>
                  <a:srgbClr val="C00000"/>
                </a:solidFill>
              </a:rPr>
              <a:t> to a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Professor</a:t>
            </a:r>
            <a:r>
              <a:rPr lang="en-US" sz="2000" dirty="0">
                <a:solidFill>
                  <a:srgbClr val="C00000"/>
                </a:solidFill>
              </a:rPr>
              <a:t> or a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Student</a:t>
            </a:r>
            <a:r>
              <a:rPr lang="en-US" sz="2000" dirty="0">
                <a:solidFill>
                  <a:srgbClr val="C00000"/>
                </a:solidFill>
              </a:rPr>
              <a:t> would throw an exception</a:t>
            </a:r>
            <a:endParaRPr lang="en-US" sz="20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87815F-FB9D-4559-9296-4B3488A7FC55}"/>
              </a:ext>
            </a:extLst>
          </p:cNvPr>
          <p:cNvSpPr txBox="1"/>
          <p:nvPr/>
        </p:nvSpPr>
        <p:spPr>
          <a:xfrm>
            <a:off x="700354" y="4540607"/>
            <a:ext cx="5086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 aaron2 = (Professor) aaron1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24AF1D1-8F59-4790-93A0-5E762B5BAF1D}"/>
              </a:ext>
            </a:extLst>
          </p:cNvPr>
          <p:cNvSpPr/>
          <p:nvPr/>
        </p:nvSpPr>
        <p:spPr>
          <a:xfrm>
            <a:off x="5515985" y="1969446"/>
            <a:ext cx="1396543" cy="2769961"/>
          </a:xfrm>
          <a:custGeom>
            <a:avLst/>
            <a:gdLst>
              <a:gd name="connsiteX0" fmla="*/ 0 w 1600200"/>
              <a:gd name="connsiteY0" fmla="*/ 0 h 1143000"/>
              <a:gd name="connsiteX1" fmla="*/ 1600200 w 1600200"/>
              <a:gd name="connsiteY1" fmla="*/ 1143000 h 1143000"/>
              <a:gd name="connsiteX0" fmla="*/ 0 w 2388141"/>
              <a:gd name="connsiteY0" fmla="*/ 0 h 1240277"/>
              <a:gd name="connsiteX1" fmla="*/ 2388141 w 2388141"/>
              <a:gd name="connsiteY1" fmla="*/ 1240277 h 1240277"/>
              <a:gd name="connsiteX0" fmla="*/ 0 w 2388141"/>
              <a:gd name="connsiteY0" fmla="*/ 0 h 1240277"/>
              <a:gd name="connsiteX1" fmla="*/ 2388141 w 2388141"/>
              <a:gd name="connsiteY1" fmla="*/ 1240277 h 1240277"/>
              <a:gd name="connsiteX0" fmla="*/ 0 w 2663693"/>
              <a:gd name="connsiteY0" fmla="*/ 0 h 1240277"/>
              <a:gd name="connsiteX1" fmla="*/ 2388141 w 2663693"/>
              <a:gd name="connsiteY1" fmla="*/ 1240277 h 1240277"/>
              <a:gd name="connsiteX0" fmla="*/ 267510 w 808638"/>
              <a:gd name="connsiteY0" fmla="*/ 0 h 2786975"/>
              <a:gd name="connsiteX1" fmla="*/ 0 w 808638"/>
              <a:gd name="connsiteY1" fmla="*/ 2786975 h 2786975"/>
              <a:gd name="connsiteX0" fmla="*/ 267510 w 1869640"/>
              <a:gd name="connsiteY0" fmla="*/ 0 h 2786975"/>
              <a:gd name="connsiteX1" fmla="*/ 0 w 1869640"/>
              <a:gd name="connsiteY1" fmla="*/ 2786975 h 2786975"/>
              <a:gd name="connsiteX0" fmla="*/ 267510 w 1950553"/>
              <a:gd name="connsiteY0" fmla="*/ 107613 h 2894588"/>
              <a:gd name="connsiteX1" fmla="*/ 0 w 1950553"/>
              <a:gd name="connsiteY1" fmla="*/ 2894588 h 2894588"/>
              <a:gd name="connsiteX0" fmla="*/ 257782 w 1947184"/>
              <a:gd name="connsiteY0" fmla="*/ 107352 h 2904054"/>
              <a:gd name="connsiteX1" fmla="*/ 0 w 1947184"/>
              <a:gd name="connsiteY1" fmla="*/ 2904054 h 2904054"/>
              <a:gd name="connsiteX0" fmla="*/ 257782 w 2127286"/>
              <a:gd name="connsiteY0" fmla="*/ 19604 h 2816306"/>
              <a:gd name="connsiteX1" fmla="*/ 0 w 2127286"/>
              <a:gd name="connsiteY1" fmla="*/ 2816306 h 2816306"/>
              <a:gd name="connsiteX0" fmla="*/ 257782 w 1460364"/>
              <a:gd name="connsiteY0" fmla="*/ 18714 h 2817530"/>
              <a:gd name="connsiteX1" fmla="*/ 0 w 1460364"/>
              <a:gd name="connsiteY1" fmla="*/ 2815416 h 2817530"/>
              <a:gd name="connsiteX0" fmla="*/ 296693 w 1479966"/>
              <a:gd name="connsiteY0" fmla="*/ 18877 h 2788529"/>
              <a:gd name="connsiteX1" fmla="*/ 0 w 1479966"/>
              <a:gd name="connsiteY1" fmla="*/ 2786396 h 2788529"/>
              <a:gd name="connsiteX0" fmla="*/ 296693 w 1446993"/>
              <a:gd name="connsiteY0" fmla="*/ 3254 h 2773029"/>
              <a:gd name="connsiteX1" fmla="*/ 0 w 1446993"/>
              <a:gd name="connsiteY1" fmla="*/ 2770773 h 2773029"/>
              <a:gd name="connsiteX0" fmla="*/ 296693 w 1454285"/>
              <a:gd name="connsiteY0" fmla="*/ 0 h 2769888"/>
              <a:gd name="connsiteX1" fmla="*/ 0 w 1454285"/>
              <a:gd name="connsiteY1" fmla="*/ 2767519 h 2769888"/>
              <a:gd name="connsiteX0" fmla="*/ 296693 w 1454285"/>
              <a:gd name="connsiteY0" fmla="*/ 0 h 2769944"/>
              <a:gd name="connsiteX1" fmla="*/ 0 w 1454285"/>
              <a:gd name="connsiteY1" fmla="*/ 2767519 h 2769944"/>
              <a:gd name="connsiteX0" fmla="*/ 296693 w 1396543"/>
              <a:gd name="connsiteY0" fmla="*/ 0 h 2769961"/>
              <a:gd name="connsiteX1" fmla="*/ 0 w 1396543"/>
              <a:gd name="connsiteY1" fmla="*/ 2767519 h 2769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6543" h="2769961">
                <a:moveTo>
                  <a:pt x="296693" y="0"/>
                </a:moveTo>
                <a:cubicBezTo>
                  <a:pt x="1588850" y="118353"/>
                  <a:pt x="2034702" y="2863174"/>
                  <a:pt x="0" y="2767519"/>
                </a:cubicBezTo>
              </a:path>
            </a:pathLst>
          </a:custGeom>
          <a:noFill/>
          <a:ln w="25400" cap="rnd"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E059645-CF33-49FA-B04F-5FCA4B92C79D}"/>
              </a:ext>
            </a:extLst>
          </p:cNvPr>
          <p:cNvCxnSpPr>
            <a:cxnSpLocks/>
          </p:cNvCxnSpPr>
          <p:nvPr/>
        </p:nvCxnSpPr>
        <p:spPr>
          <a:xfrm flipV="1">
            <a:off x="799291" y="4725476"/>
            <a:ext cx="4629145" cy="42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05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 animBg="1"/>
      <p:bldP spid="45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E8DD-5BB9-A54F-AEC6-2D0F97608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43" y="365125"/>
            <a:ext cx="10707757" cy="84744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Compile Time vs Runtime Type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C66CF-1923-0546-A282-D560D4C10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08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Upcasts can be checked at compile time.</a:t>
            </a:r>
          </a:p>
          <a:p>
            <a:pPr lvl="1"/>
            <a:r>
              <a:rPr lang="en-US" dirty="0"/>
              <a:t>In this course, we will treat this as definitional.</a:t>
            </a:r>
          </a:p>
          <a:p>
            <a:pPr lvl="1"/>
            <a:r>
              <a:rPr lang="en-US" dirty="0"/>
              <a:t>An upcast is one that the compiler can confirm (or deny) definitively using the declared type relationships in the code.</a:t>
            </a:r>
          </a:p>
          <a:p>
            <a:pPr lvl="1"/>
            <a:r>
              <a:rPr lang="en-US" dirty="0"/>
              <a:t>Because they can be checked, explicit casting is unnecessary.</a:t>
            </a:r>
          </a:p>
          <a:p>
            <a:pPr marL="914400" lvl="2" indent="0">
              <a:buNone/>
            </a:pPr>
            <a:r>
              <a:rPr lang="en-US" dirty="0">
                <a:latin typeface="Courier" pitchFamily="2" charset="0"/>
              </a:rPr>
              <a:t>	Person kmp2 = kmp1; </a:t>
            </a:r>
          </a:p>
          <a:p>
            <a:pPr marL="914400" lvl="2" indent="0">
              <a:buNone/>
            </a:pPr>
            <a:r>
              <a:rPr lang="en-US" dirty="0">
                <a:latin typeface="Courier" pitchFamily="2" charset="0"/>
              </a:rPr>
              <a:t>	// Same as: Person kmp2 = (Person) kmp1;</a:t>
            </a:r>
          </a:p>
          <a:p>
            <a:r>
              <a:rPr lang="en-US" dirty="0" err="1"/>
              <a:t>Downcasts</a:t>
            </a:r>
            <a:r>
              <a:rPr lang="en-US" dirty="0"/>
              <a:t> must be checked at runtime.</a:t>
            </a:r>
          </a:p>
          <a:p>
            <a:pPr lvl="1"/>
            <a:r>
              <a:rPr lang="en-US" dirty="0"/>
              <a:t>The reference type </a:t>
            </a:r>
            <a:r>
              <a:rPr lang="en-US" i="1" dirty="0"/>
              <a:t>may</a:t>
            </a:r>
            <a:r>
              <a:rPr lang="en-US" dirty="0"/>
              <a:t> or </a:t>
            </a:r>
            <a:r>
              <a:rPr lang="en-US" i="1" dirty="0"/>
              <a:t>may not</a:t>
            </a:r>
            <a:r>
              <a:rPr lang="en-US" dirty="0"/>
              <a:t> be valid at the point when the line of code is executed.</a:t>
            </a:r>
          </a:p>
          <a:p>
            <a:pPr lvl="1"/>
            <a:r>
              <a:rPr lang="en-US" dirty="0"/>
              <a:t>If not, will result in a </a:t>
            </a:r>
            <a:r>
              <a:rPr lang="en-US" dirty="0" err="1"/>
              <a:t>ClassCastException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9816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365125"/>
            <a:ext cx="10727635" cy="887205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(3)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818322" y="1442210"/>
            <a:ext cx="525780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Student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hanna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Student(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 err="1">
                <a:solidFill>
                  <a:srgbClr val="6A8759"/>
                </a:solidFill>
                <a:latin typeface="Consolas" panose="020B0609020204030204" pitchFamily="49" charset="0"/>
              </a:rPr>
              <a:t>hanna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 err="1">
                <a:solidFill>
                  <a:srgbClr val="6A8759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1)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hanna2 = (Person)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hanna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2)</a:t>
            </a: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kmp2 = (Professor)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3)</a:t>
            </a: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Student kmp3 = (Student)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9AEDD6-CAAB-4AF6-BEEA-880A596DA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100" y="1936658"/>
            <a:ext cx="5041490" cy="168962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Which type cast(s) will throw an exception at runtime?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DD9A5F-6196-40A5-B254-8D1EBE8916CE}"/>
              </a:ext>
            </a:extLst>
          </p:cNvPr>
          <p:cNvSpPr txBox="1"/>
          <p:nvPr/>
        </p:nvSpPr>
        <p:spPr>
          <a:xfrm>
            <a:off x="6502613" y="3833556"/>
            <a:ext cx="46888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Go to </a:t>
            </a:r>
            <a:r>
              <a:rPr lang="en-US" sz="2800" dirty="0">
                <a:hlinkClick r:id="rId3"/>
              </a:rPr>
              <a:t>https://pollev.com/pds</a:t>
            </a:r>
            <a:r>
              <a:rPr lang="en-US" sz="2800" dirty="0"/>
              <a:t> to answer</a:t>
            </a:r>
          </a:p>
        </p:txBody>
      </p:sp>
    </p:spTree>
    <p:extLst>
      <p:ext uri="{BB962C8B-B14F-4D97-AF65-F5344CB8AC3E}">
        <p14:creationId xmlns:p14="http://schemas.microsoft.com/office/powerpoint/2010/main" val="4223919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365126"/>
            <a:ext cx="10797209" cy="837510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(4)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819150" y="1526456"/>
            <a:ext cx="525780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Student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hanna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Student(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 err="1">
                <a:solidFill>
                  <a:srgbClr val="6A8759"/>
                </a:solidFill>
                <a:latin typeface="Consolas" panose="020B0609020204030204" pitchFamily="49" charset="0"/>
              </a:rPr>
              <a:t>hanna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 err="1">
                <a:solidFill>
                  <a:srgbClr val="6A8759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1)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hanna2 = (Person)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hanna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2)</a:t>
            </a: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 kmp2 = (Professor)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3)</a:t>
            </a: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Student kmp3 = (Student)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endParaRPr lang="en-US" alt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9AEDD6-CAAB-4AF6-BEEA-880A596DA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100" y="1936658"/>
            <a:ext cx="5041490" cy="168962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Which type casts are upcasts?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DD9A5F-6196-40A5-B254-8D1EBE8916CE}"/>
              </a:ext>
            </a:extLst>
          </p:cNvPr>
          <p:cNvSpPr txBox="1"/>
          <p:nvPr/>
        </p:nvSpPr>
        <p:spPr>
          <a:xfrm>
            <a:off x="6589482" y="3984089"/>
            <a:ext cx="47087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Go to </a:t>
            </a:r>
            <a:r>
              <a:rPr lang="en-US" sz="2800" dirty="0">
                <a:hlinkClick r:id="rId3"/>
              </a:rPr>
              <a:t>https://pollev.com/pds</a:t>
            </a:r>
            <a:r>
              <a:rPr lang="en-US" sz="2800" dirty="0"/>
              <a:t> to answer</a:t>
            </a:r>
          </a:p>
        </p:txBody>
      </p:sp>
    </p:spTree>
    <p:extLst>
      <p:ext uri="{BB962C8B-B14F-4D97-AF65-F5344CB8AC3E}">
        <p14:creationId xmlns:p14="http://schemas.microsoft.com/office/powerpoint/2010/main" val="2501301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32268-6DE7-554A-855E-5930D4DDA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39" y="365125"/>
            <a:ext cx="10658061" cy="923331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is-a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Relationships With Interfaces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4670C2-A41F-B64D-B002-3682DB94B24B}"/>
              </a:ext>
            </a:extLst>
          </p:cNvPr>
          <p:cNvSpPr txBox="1"/>
          <p:nvPr/>
        </p:nvSpPr>
        <p:spPr>
          <a:xfrm>
            <a:off x="6608867" y="1739643"/>
            <a:ext cx="2472999" cy="598870"/>
          </a:xfrm>
          <a:prstGeom prst="roundRect">
            <a:avLst>
              <a:gd name="adj" fmla="val 12177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A "</a:t>
            </a:r>
            <a:r>
              <a:rPr lang="en-US" sz="2000" b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" </a:t>
            </a:r>
            <a:r>
              <a:rPr lang="en-US" sz="2000" dirty="0" err="1">
                <a:latin typeface="Bahnschrift SemiBold" panose="020B0502040204020203" pitchFamily="34" charset="0"/>
              </a:rPr>
              <a:t>InterA</a:t>
            </a:r>
            <a:endParaRPr lang="en-US" sz="2000" dirty="0">
              <a:latin typeface="Bahnschrift SemiBold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E3F7A6-B6F4-6A4A-A0A5-7C89CDC19283}"/>
              </a:ext>
            </a:extLst>
          </p:cNvPr>
          <p:cNvSpPr txBox="1"/>
          <p:nvPr/>
        </p:nvSpPr>
        <p:spPr>
          <a:xfrm>
            <a:off x="8232679" y="3022437"/>
            <a:ext cx="2472999" cy="1170708"/>
          </a:xfrm>
          <a:prstGeom prst="roundRect">
            <a:avLst>
              <a:gd name="adj" fmla="val 12177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B “</a:t>
            </a:r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” A</a:t>
            </a:r>
          </a:p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B “</a:t>
            </a:r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” </a:t>
            </a:r>
            <a:r>
              <a:rPr lang="en-US" sz="2000" dirty="0" err="1">
                <a:latin typeface="Bahnschrift SemiBold" panose="020B0502040204020203" pitchFamily="34" charset="0"/>
              </a:rPr>
              <a:t>InterA</a:t>
            </a:r>
            <a:endParaRPr lang="en-US" sz="2000" dirty="0">
              <a:latin typeface="Bahnschrift SemiBold" panose="020B0502040204020203" pitchFamily="34" charset="0"/>
            </a:endParaRPr>
          </a:p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B “</a:t>
            </a:r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” </a:t>
            </a:r>
            <a:r>
              <a:rPr lang="en-US" sz="2000" dirty="0" err="1">
                <a:latin typeface="Bahnschrift SemiBold" panose="020B0502040204020203" pitchFamily="34" charset="0"/>
              </a:rPr>
              <a:t>InterB</a:t>
            </a:r>
            <a:endParaRPr lang="en-US" sz="2000" dirty="0">
              <a:latin typeface="Bahnschrift SemiBold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E79D71-5C96-DB41-8627-A3A60E266335}"/>
              </a:ext>
            </a:extLst>
          </p:cNvPr>
          <p:cNvSpPr txBox="1"/>
          <p:nvPr/>
        </p:nvSpPr>
        <p:spPr>
          <a:xfrm>
            <a:off x="6699415" y="4638347"/>
            <a:ext cx="2472999" cy="1675326"/>
          </a:xfrm>
          <a:prstGeom prst="roundRect">
            <a:avLst>
              <a:gd name="adj" fmla="val 12177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C “</a:t>
            </a:r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” A</a:t>
            </a:r>
          </a:p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C “</a:t>
            </a:r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” B</a:t>
            </a:r>
          </a:p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C “</a:t>
            </a:r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” </a:t>
            </a:r>
            <a:r>
              <a:rPr lang="en-US" sz="2000" dirty="0" err="1">
                <a:latin typeface="Bahnschrift SemiBold" panose="020B0502040204020203" pitchFamily="34" charset="0"/>
              </a:rPr>
              <a:t>InterA</a:t>
            </a:r>
            <a:endParaRPr lang="en-US" sz="2000" dirty="0">
              <a:latin typeface="Bahnschrift SemiBold" panose="020B0502040204020203" pitchFamily="34" charset="0"/>
            </a:endParaRPr>
          </a:p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C “</a:t>
            </a:r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” </a:t>
            </a:r>
            <a:r>
              <a:rPr lang="en-US" sz="2000" dirty="0" err="1">
                <a:latin typeface="Bahnschrift SemiBold" panose="020B0502040204020203" pitchFamily="34" charset="0"/>
              </a:rPr>
              <a:t>InterB</a:t>
            </a:r>
            <a:endParaRPr lang="en-US" sz="2000" dirty="0">
              <a:latin typeface="Bahnschrift SemiBold" panose="020B0502040204020203" pitchFamily="34" charset="0"/>
            </a:endParaRPr>
          </a:p>
          <a:p>
            <a:pPr algn="ctr"/>
            <a:r>
              <a:rPr lang="en-US" sz="2000" dirty="0">
                <a:latin typeface="Bahnschrift SemiBold" panose="020B0502040204020203" pitchFamily="34" charset="0"/>
              </a:rPr>
              <a:t>C “</a:t>
            </a:r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 a</a:t>
            </a:r>
            <a:r>
              <a:rPr lang="en-US" sz="2000" dirty="0">
                <a:latin typeface="Bahnschrift SemiBold" panose="020B0502040204020203" pitchFamily="34" charset="0"/>
              </a:rPr>
              <a:t>” </a:t>
            </a:r>
            <a:r>
              <a:rPr lang="en-US" sz="2000" dirty="0" err="1">
                <a:latin typeface="Bahnschrift SemiBold" panose="020B0502040204020203" pitchFamily="34" charset="0"/>
              </a:rPr>
              <a:t>InterC</a:t>
            </a:r>
            <a:endParaRPr lang="en-US" sz="2000" dirty="0">
              <a:latin typeface="Bahnschrift SemiBold" panose="020B0502040204020203" pitchFamily="34" charset="0"/>
            </a:endParaRPr>
          </a:p>
        </p:txBody>
      </p:sp>
      <p:sp>
        <p:nvSpPr>
          <p:cNvPr id="14" name="Rectangle: Rounded Corners 3">
            <a:extLst>
              <a:ext uri="{FF2B5EF4-FFF2-40B4-BE49-F238E27FC236}">
                <a16:creationId xmlns:a16="http://schemas.microsoft.com/office/drawing/2014/main" id="{CEAA00DE-492C-7349-974A-07338A723B80}"/>
              </a:ext>
            </a:extLst>
          </p:cNvPr>
          <p:cNvSpPr/>
          <p:nvPr/>
        </p:nvSpPr>
        <p:spPr>
          <a:xfrm>
            <a:off x="1887320" y="1577610"/>
            <a:ext cx="420868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r>
              <a:rPr lang="en-US" sz="1600" dirty="0"/>
              <a:t>class A implements </a:t>
            </a:r>
            <a:r>
              <a:rPr lang="en-US" sz="1600" dirty="0" err="1"/>
              <a:t>InterA</a:t>
            </a:r>
            <a:r>
              <a:rPr lang="en-US" sz="1600" dirty="0"/>
              <a:t> {</a:t>
            </a:r>
          </a:p>
          <a:p>
            <a:endParaRPr lang="en-US" sz="1600" dirty="0"/>
          </a:p>
          <a:p>
            <a:r>
              <a:rPr lang="en-US" sz="1600" dirty="0"/>
              <a:t>}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class B extends A implements </a:t>
            </a:r>
            <a:r>
              <a:rPr lang="en-US" sz="1600" dirty="0" err="1"/>
              <a:t>InterB</a:t>
            </a:r>
            <a:r>
              <a:rPr lang="en-US" sz="1600" dirty="0"/>
              <a:t> {</a:t>
            </a:r>
          </a:p>
          <a:p>
            <a:endParaRPr lang="en-US" sz="1600" dirty="0"/>
          </a:p>
          <a:p>
            <a:r>
              <a:rPr lang="en-US" sz="1600" dirty="0"/>
              <a:t>}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class C extends B implements </a:t>
            </a:r>
            <a:r>
              <a:rPr lang="en-US" sz="1600" dirty="0" err="1"/>
              <a:t>InterC</a:t>
            </a:r>
            <a:r>
              <a:rPr lang="en-US" sz="1600" dirty="0"/>
              <a:t> {</a:t>
            </a:r>
          </a:p>
          <a:p>
            <a:endParaRPr lang="en-US" sz="1600" dirty="0"/>
          </a:p>
          <a:p>
            <a:r>
              <a:rPr lang="en-US" sz="1600" dirty="0"/>
              <a:t>}</a:t>
            </a:r>
            <a:endParaRPr lang="en-US" alt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8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7341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Polymorphism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“Many forms”</a:t>
            </a:r>
          </a:p>
        </p:txBody>
      </p:sp>
    </p:spTree>
    <p:extLst>
      <p:ext uri="{BB962C8B-B14F-4D97-AF65-F5344CB8AC3E}">
        <p14:creationId xmlns:p14="http://schemas.microsoft.com/office/powerpoint/2010/main" val="396249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32268-6DE7-554A-855E-5930D4DDA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39" y="365125"/>
            <a:ext cx="10658061" cy="728179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is-a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Relationships With Interfaces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F5D13B-C7E1-7E4F-A509-BC214939E9EC}"/>
              </a:ext>
            </a:extLst>
          </p:cNvPr>
          <p:cNvSpPr txBox="1"/>
          <p:nvPr/>
        </p:nvSpPr>
        <p:spPr>
          <a:xfrm>
            <a:off x="1352409" y="1694244"/>
            <a:ext cx="369447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 A implements </a:t>
            </a:r>
            <a:r>
              <a:rPr lang="en-US" dirty="0" err="1"/>
              <a:t>InterA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B extends A implements </a:t>
            </a:r>
            <a:r>
              <a:rPr lang="en-US" dirty="0" err="1"/>
              <a:t>InterB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C extends B implements </a:t>
            </a:r>
            <a:r>
              <a:rPr lang="en-US" dirty="0" err="1"/>
              <a:t>InterC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</p:txBody>
      </p:sp>
      <p:sp>
        <p:nvSpPr>
          <p:cNvPr id="7" name="Rectangle: Rounded Corners 3">
            <a:extLst>
              <a:ext uri="{FF2B5EF4-FFF2-40B4-BE49-F238E27FC236}">
                <a16:creationId xmlns:a16="http://schemas.microsoft.com/office/drawing/2014/main" id="{A86C079D-A0FA-4E45-8296-5E26FCA759F9}"/>
              </a:ext>
            </a:extLst>
          </p:cNvPr>
          <p:cNvSpPr/>
          <p:nvPr/>
        </p:nvSpPr>
        <p:spPr>
          <a:xfrm>
            <a:off x="1452658" y="1316742"/>
            <a:ext cx="420868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r>
              <a:rPr lang="en-US" sz="1600" dirty="0"/>
              <a:t>class A implements </a:t>
            </a:r>
            <a:r>
              <a:rPr lang="en-US" sz="1600" dirty="0" err="1"/>
              <a:t>InterA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class B extends A implements </a:t>
            </a:r>
            <a:r>
              <a:rPr lang="en-US" sz="1600" dirty="0" err="1"/>
              <a:t>InterB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class C extends B implements </a:t>
            </a:r>
            <a:r>
              <a:rPr lang="en-US" sz="1600" dirty="0" err="1"/>
              <a:t>InterC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/*********************************/</a:t>
            </a:r>
          </a:p>
          <a:p>
            <a:r>
              <a:rPr lang="en-US" sz="1600" dirty="0"/>
              <a:t>void foo (</a:t>
            </a:r>
            <a:r>
              <a:rPr lang="en-US" sz="1600" dirty="0" err="1"/>
              <a:t>InterB</a:t>
            </a:r>
            <a:r>
              <a:rPr lang="en-US" sz="1600" dirty="0"/>
              <a:t> x) {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InterA</a:t>
            </a:r>
            <a:r>
              <a:rPr lang="en-US" sz="1600" dirty="0"/>
              <a:t> </a:t>
            </a:r>
            <a:r>
              <a:rPr lang="en-US" sz="1600" dirty="0" err="1"/>
              <a:t>x_as_ia</a:t>
            </a:r>
            <a:r>
              <a:rPr lang="en-US" sz="1600" dirty="0"/>
              <a:t> = (</a:t>
            </a:r>
            <a:r>
              <a:rPr lang="en-US" sz="1600" dirty="0" err="1"/>
              <a:t>InterA</a:t>
            </a:r>
            <a:r>
              <a:rPr lang="en-US" sz="1600" dirty="0"/>
              <a:t>) x;   // foo, line 1</a:t>
            </a:r>
          </a:p>
          <a:p>
            <a:r>
              <a:rPr lang="en-US" sz="1600" dirty="0"/>
              <a:t>    B </a:t>
            </a:r>
            <a:r>
              <a:rPr lang="en-US" sz="1600" dirty="0" err="1"/>
              <a:t>x_as_b</a:t>
            </a:r>
            <a:r>
              <a:rPr lang="en-US" sz="1600" dirty="0"/>
              <a:t> = (B) x;                     // foo, line 2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InterC</a:t>
            </a:r>
            <a:r>
              <a:rPr lang="en-US" sz="1600" dirty="0"/>
              <a:t> </a:t>
            </a:r>
            <a:r>
              <a:rPr lang="en-US" sz="1600" dirty="0" err="1"/>
              <a:t>x_as_ic</a:t>
            </a:r>
            <a:r>
              <a:rPr lang="en-US" sz="1600" dirty="0"/>
              <a:t> = (</a:t>
            </a:r>
            <a:r>
              <a:rPr lang="en-US" sz="1600" dirty="0" err="1"/>
              <a:t>InterC</a:t>
            </a:r>
            <a:r>
              <a:rPr lang="en-US" sz="1600" dirty="0"/>
              <a:t>) x;   // foo, line 3</a:t>
            </a:r>
          </a:p>
          <a:p>
            <a:r>
              <a:rPr lang="en-US" sz="1600" dirty="0"/>
              <a:t>}</a:t>
            </a:r>
          </a:p>
          <a:p>
            <a:endParaRPr lang="en-US" sz="1600" dirty="0"/>
          </a:p>
          <a:p>
            <a:r>
              <a:rPr lang="en-US" sz="1600" dirty="0"/>
              <a:t>void bar (B x) {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InterA</a:t>
            </a:r>
            <a:r>
              <a:rPr lang="en-US" sz="1600" dirty="0"/>
              <a:t> </a:t>
            </a:r>
            <a:r>
              <a:rPr lang="en-US" sz="1600" dirty="0" err="1"/>
              <a:t>x_as_ia</a:t>
            </a:r>
            <a:r>
              <a:rPr lang="en-US" sz="1600" dirty="0"/>
              <a:t> = (</a:t>
            </a:r>
            <a:r>
              <a:rPr lang="en-US" sz="1600" dirty="0" err="1"/>
              <a:t>InterA</a:t>
            </a:r>
            <a:r>
              <a:rPr lang="en-US" sz="1600" dirty="0"/>
              <a:t>) x;  // bar, line 1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InterB</a:t>
            </a:r>
            <a:r>
              <a:rPr lang="en-US" sz="1600" dirty="0"/>
              <a:t> </a:t>
            </a:r>
            <a:r>
              <a:rPr lang="en-US" sz="1600" dirty="0" err="1"/>
              <a:t>x_as_ib</a:t>
            </a:r>
            <a:r>
              <a:rPr lang="en-US" sz="1600" dirty="0"/>
              <a:t> = (</a:t>
            </a:r>
            <a:r>
              <a:rPr lang="en-US" sz="1600" dirty="0" err="1"/>
              <a:t>InterB</a:t>
            </a:r>
            <a:r>
              <a:rPr lang="en-US" sz="1600" dirty="0"/>
              <a:t>) x;  // bar, line 2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InterC</a:t>
            </a:r>
            <a:r>
              <a:rPr lang="en-US" sz="1600" dirty="0"/>
              <a:t> </a:t>
            </a:r>
            <a:r>
              <a:rPr lang="en-US" sz="1600" dirty="0" err="1"/>
              <a:t>x_as_ic</a:t>
            </a:r>
            <a:r>
              <a:rPr lang="en-US" sz="1600" dirty="0"/>
              <a:t> = (</a:t>
            </a:r>
            <a:r>
              <a:rPr lang="en-US" sz="1600" dirty="0" err="1"/>
              <a:t>InterC</a:t>
            </a:r>
            <a:r>
              <a:rPr lang="en-US" sz="1600" dirty="0"/>
              <a:t>) x;  // bar, line 3</a:t>
            </a:r>
          </a:p>
          <a:p>
            <a:r>
              <a:rPr lang="en-US" sz="1600" dirty="0"/>
              <a:t>}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endParaRPr lang="en-US" sz="1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1126B8F-22A2-DE4C-9108-A21B1A832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2132" y="1316742"/>
            <a:ext cx="5273031" cy="1540072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3200" dirty="0"/>
              <a:t>Which type casts are upcasts?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</a:rPr>
              <a:t>GO</a:t>
            </a:r>
            <a:r>
              <a:rPr lang="en-US" sz="3200" dirty="0"/>
              <a:t>: </a:t>
            </a:r>
            <a:r>
              <a:rPr lang="en-US" sz="3200" i="1" dirty="0"/>
              <a:t>Is an upcast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HEELS</a:t>
            </a:r>
            <a:r>
              <a:rPr lang="en-US" sz="3200" dirty="0"/>
              <a:t>: </a:t>
            </a:r>
            <a:r>
              <a:rPr lang="en-US" sz="3200" i="1" dirty="0"/>
              <a:t>Is NOT an upcast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F39AA9-3E6E-4C1E-9320-772DA8C4A139}"/>
              </a:ext>
            </a:extLst>
          </p:cNvPr>
          <p:cNvSpPr txBox="1">
            <a:spLocks/>
          </p:cNvSpPr>
          <p:nvPr/>
        </p:nvSpPr>
        <p:spPr>
          <a:xfrm>
            <a:off x="5680670" y="3442775"/>
            <a:ext cx="1041150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HEELS</a:t>
            </a:r>
            <a:endParaRPr lang="en-US" sz="2000" i="1" dirty="0">
              <a:latin typeface="Bahnschrift SemiBold" panose="020B0502040204020203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58E9DD0-CD3E-45D8-9D36-1646626DB421}"/>
              </a:ext>
            </a:extLst>
          </p:cNvPr>
          <p:cNvSpPr txBox="1">
            <a:spLocks/>
          </p:cNvSpPr>
          <p:nvPr/>
        </p:nvSpPr>
        <p:spPr>
          <a:xfrm>
            <a:off x="5727733" y="4974085"/>
            <a:ext cx="556891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GO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8CBBC24-F516-4AD2-BB66-6C66BDE7F6ED}"/>
              </a:ext>
            </a:extLst>
          </p:cNvPr>
          <p:cNvSpPr txBox="1">
            <a:spLocks/>
          </p:cNvSpPr>
          <p:nvPr/>
        </p:nvSpPr>
        <p:spPr>
          <a:xfrm>
            <a:off x="5680670" y="3751685"/>
            <a:ext cx="1041150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HEELS</a:t>
            </a:r>
            <a:endParaRPr lang="en-US" sz="2000" i="1" dirty="0">
              <a:latin typeface="Bahnschrift SemiBold" panose="020B0502040204020203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483338F-E359-4150-9522-ECC0185C48B0}"/>
              </a:ext>
            </a:extLst>
          </p:cNvPr>
          <p:cNvSpPr txBox="1">
            <a:spLocks/>
          </p:cNvSpPr>
          <p:nvPr/>
        </p:nvSpPr>
        <p:spPr>
          <a:xfrm>
            <a:off x="5661338" y="4095595"/>
            <a:ext cx="1041150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HEELS</a:t>
            </a:r>
            <a:endParaRPr lang="en-US" sz="2000" i="1" dirty="0">
              <a:latin typeface="Bahnschrift SemiBold" panose="020B0502040204020203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E56ACC8-7F53-448B-9EE3-C3B887E57C4A}"/>
              </a:ext>
            </a:extLst>
          </p:cNvPr>
          <p:cNvSpPr txBox="1">
            <a:spLocks/>
          </p:cNvSpPr>
          <p:nvPr/>
        </p:nvSpPr>
        <p:spPr>
          <a:xfrm>
            <a:off x="5712041" y="5240001"/>
            <a:ext cx="556891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GO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1EE5774-530D-4B52-9807-ADC3A5D64369}"/>
              </a:ext>
            </a:extLst>
          </p:cNvPr>
          <p:cNvSpPr txBox="1">
            <a:spLocks/>
          </p:cNvSpPr>
          <p:nvPr/>
        </p:nvSpPr>
        <p:spPr>
          <a:xfrm>
            <a:off x="5613433" y="5522899"/>
            <a:ext cx="1108387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HEELS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013B830-B077-4E5B-A92B-7B2BAF64CA01}"/>
              </a:ext>
            </a:extLst>
          </p:cNvPr>
          <p:cNvSpPr txBox="1">
            <a:spLocks/>
          </p:cNvSpPr>
          <p:nvPr/>
        </p:nvSpPr>
        <p:spPr>
          <a:xfrm>
            <a:off x="7506119" y="3361080"/>
            <a:ext cx="3847681" cy="1540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i="1" dirty="0">
                <a:solidFill>
                  <a:srgbClr val="0070C0"/>
                </a:solidFill>
                <a:latin typeface="Bahnschrift" panose="020B0502040204020203" pitchFamily="34" charset="0"/>
              </a:rPr>
              <a:t>Remember… 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there may well be other objects/classes that implement </a:t>
            </a:r>
            <a:r>
              <a:rPr lang="en-US" sz="2400" dirty="0" err="1">
                <a:solidFill>
                  <a:srgbClr val="0070C0"/>
                </a:solidFill>
                <a:latin typeface="Bahnschrift" panose="020B0502040204020203" pitchFamily="34" charset="0"/>
              </a:rPr>
              <a:t>InterB</a:t>
            </a: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 as well</a:t>
            </a:r>
            <a:endParaRPr lang="en-US" sz="2400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82B63EE-C2F4-4F9E-A5AB-BECCC705FF68}"/>
              </a:ext>
            </a:extLst>
          </p:cNvPr>
          <p:cNvSpPr/>
          <p:nvPr/>
        </p:nvSpPr>
        <p:spPr>
          <a:xfrm>
            <a:off x="4901609" y="2392326"/>
            <a:ext cx="3444949" cy="1127051"/>
          </a:xfrm>
          <a:custGeom>
            <a:avLst/>
            <a:gdLst>
              <a:gd name="connsiteX0" fmla="*/ 0 w 3444949"/>
              <a:gd name="connsiteY0" fmla="*/ 0 h 1127051"/>
              <a:gd name="connsiteX1" fmla="*/ 63796 w 3444949"/>
              <a:gd name="connsiteY1" fmla="*/ 10632 h 1127051"/>
              <a:gd name="connsiteX2" fmla="*/ 95693 w 3444949"/>
              <a:gd name="connsiteY2" fmla="*/ 21265 h 1127051"/>
              <a:gd name="connsiteX3" fmla="*/ 202019 w 3444949"/>
              <a:gd name="connsiteY3" fmla="*/ 42530 h 1127051"/>
              <a:gd name="connsiteX4" fmla="*/ 287079 w 3444949"/>
              <a:gd name="connsiteY4" fmla="*/ 63795 h 1127051"/>
              <a:gd name="connsiteX5" fmla="*/ 350875 w 3444949"/>
              <a:gd name="connsiteY5" fmla="*/ 106325 h 1127051"/>
              <a:gd name="connsiteX6" fmla="*/ 382772 w 3444949"/>
              <a:gd name="connsiteY6" fmla="*/ 138223 h 1127051"/>
              <a:gd name="connsiteX7" fmla="*/ 425303 w 3444949"/>
              <a:gd name="connsiteY7" fmla="*/ 148855 h 1127051"/>
              <a:gd name="connsiteX8" fmla="*/ 446568 w 3444949"/>
              <a:gd name="connsiteY8" fmla="*/ 170121 h 1127051"/>
              <a:gd name="connsiteX9" fmla="*/ 584791 w 3444949"/>
              <a:gd name="connsiteY9" fmla="*/ 255181 h 1127051"/>
              <a:gd name="connsiteX10" fmla="*/ 680484 w 3444949"/>
              <a:gd name="connsiteY10" fmla="*/ 329609 h 1127051"/>
              <a:gd name="connsiteX11" fmla="*/ 723014 w 3444949"/>
              <a:gd name="connsiteY11" fmla="*/ 361507 h 1127051"/>
              <a:gd name="connsiteX12" fmla="*/ 776177 w 3444949"/>
              <a:gd name="connsiteY12" fmla="*/ 382772 h 1127051"/>
              <a:gd name="connsiteX13" fmla="*/ 871870 w 3444949"/>
              <a:gd name="connsiteY13" fmla="*/ 425302 h 1127051"/>
              <a:gd name="connsiteX14" fmla="*/ 967563 w 3444949"/>
              <a:gd name="connsiteY14" fmla="*/ 457200 h 1127051"/>
              <a:gd name="connsiteX15" fmla="*/ 1052624 w 3444949"/>
              <a:gd name="connsiteY15" fmla="*/ 499730 h 1127051"/>
              <a:gd name="connsiteX16" fmla="*/ 1158949 w 3444949"/>
              <a:gd name="connsiteY16" fmla="*/ 552893 h 1127051"/>
              <a:gd name="connsiteX17" fmla="*/ 1212112 w 3444949"/>
              <a:gd name="connsiteY17" fmla="*/ 574158 h 1127051"/>
              <a:gd name="connsiteX18" fmla="*/ 1350335 w 3444949"/>
              <a:gd name="connsiteY18" fmla="*/ 584790 h 1127051"/>
              <a:gd name="connsiteX19" fmla="*/ 1509824 w 3444949"/>
              <a:gd name="connsiteY19" fmla="*/ 606055 h 1127051"/>
              <a:gd name="connsiteX20" fmla="*/ 2158410 w 3444949"/>
              <a:gd name="connsiteY20" fmla="*/ 606055 h 1127051"/>
              <a:gd name="connsiteX21" fmla="*/ 2222205 w 3444949"/>
              <a:gd name="connsiteY21" fmla="*/ 616688 h 1127051"/>
              <a:gd name="connsiteX22" fmla="*/ 2307265 w 3444949"/>
              <a:gd name="connsiteY22" fmla="*/ 627321 h 1127051"/>
              <a:gd name="connsiteX23" fmla="*/ 2434856 w 3444949"/>
              <a:gd name="connsiteY23" fmla="*/ 669851 h 1127051"/>
              <a:gd name="connsiteX24" fmla="*/ 2498651 w 3444949"/>
              <a:gd name="connsiteY24" fmla="*/ 680483 h 1127051"/>
              <a:gd name="connsiteX25" fmla="*/ 2530549 w 3444949"/>
              <a:gd name="connsiteY25" fmla="*/ 691116 h 1127051"/>
              <a:gd name="connsiteX26" fmla="*/ 2626242 w 3444949"/>
              <a:gd name="connsiteY26" fmla="*/ 701748 h 1127051"/>
              <a:gd name="connsiteX27" fmla="*/ 2679405 w 3444949"/>
              <a:gd name="connsiteY27" fmla="*/ 733646 h 1127051"/>
              <a:gd name="connsiteX28" fmla="*/ 2721935 w 3444949"/>
              <a:gd name="connsiteY28" fmla="*/ 754911 h 1127051"/>
              <a:gd name="connsiteX29" fmla="*/ 2817628 w 3444949"/>
              <a:gd name="connsiteY29" fmla="*/ 797441 h 1127051"/>
              <a:gd name="connsiteX30" fmla="*/ 2860158 w 3444949"/>
              <a:gd name="connsiteY30" fmla="*/ 818707 h 1127051"/>
              <a:gd name="connsiteX31" fmla="*/ 2902689 w 3444949"/>
              <a:gd name="connsiteY31" fmla="*/ 850604 h 1127051"/>
              <a:gd name="connsiteX32" fmla="*/ 2998382 w 3444949"/>
              <a:gd name="connsiteY32" fmla="*/ 893134 h 1127051"/>
              <a:gd name="connsiteX33" fmla="*/ 3094075 w 3444949"/>
              <a:gd name="connsiteY33" fmla="*/ 946297 h 1127051"/>
              <a:gd name="connsiteX34" fmla="*/ 3125972 w 3444949"/>
              <a:gd name="connsiteY34" fmla="*/ 956930 h 1127051"/>
              <a:gd name="connsiteX35" fmla="*/ 3179135 w 3444949"/>
              <a:gd name="connsiteY35" fmla="*/ 978195 h 1127051"/>
              <a:gd name="connsiteX36" fmla="*/ 3242931 w 3444949"/>
              <a:gd name="connsiteY36" fmla="*/ 1020725 h 1127051"/>
              <a:gd name="connsiteX37" fmla="*/ 3391786 w 3444949"/>
              <a:gd name="connsiteY37" fmla="*/ 1084521 h 1127051"/>
              <a:gd name="connsiteX38" fmla="*/ 3444949 w 3444949"/>
              <a:gd name="connsiteY38" fmla="*/ 1127051 h 1127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444949" h="1127051">
                <a:moveTo>
                  <a:pt x="0" y="0"/>
                </a:moveTo>
                <a:cubicBezTo>
                  <a:pt x="21265" y="3544"/>
                  <a:pt x="42751" y="5955"/>
                  <a:pt x="63796" y="10632"/>
                </a:cubicBezTo>
                <a:cubicBezTo>
                  <a:pt x="74737" y="13063"/>
                  <a:pt x="84772" y="18745"/>
                  <a:pt x="95693" y="21265"/>
                </a:cubicBezTo>
                <a:cubicBezTo>
                  <a:pt x="130911" y="29392"/>
                  <a:pt x="166954" y="33764"/>
                  <a:pt x="202019" y="42530"/>
                </a:cubicBezTo>
                <a:lnTo>
                  <a:pt x="287079" y="63795"/>
                </a:lnTo>
                <a:cubicBezTo>
                  <a:pt x="308344" y="77972"/>
                  <a:pt x="332803" y="88253"/>
                  <a:pt x="350875" y="106325"/>
                </a:cubicBezTo>
                <a:cubicBezTo>
                  <a:pt x="361507" y="116958"/>
                  <a:pt x="369717" y="130763"/>
                  <a:pt x="382772" y="138223"/>
                </a:cubicBezTo>
                <a:cubicBezTo>
                  <a:pt x="395460" y="145473"/>
                  <a:pt x="411126" y="145311"/>
                  <a:pt x="425303" y="148855"/>
                </a:cubicBezTo>
                <a:cubicBezTo>
                  <a:pt x="432391" y="155944"/>
                  <a:pt x="438227" y="164560"/>
                  <a:pt x="446568" y="170121"/>
                </a:cubicBezTo>
                <a:cubicBezTo>
                  <a:pt x="516783" y="216932"/>
                  <a:pt x="491884" y="162274"/>
                  <a:pt x="584791" y="255181"/>
                </a:cubicBezTo>
                <a:cubicBezTo>
                  <a:pt x="655586" y="325976"/>
                  <a:pt x="596057" y="273324"/>
                  <a:pt x="680484" y="329609"/>
                </a:cubicBezTo>
                <a:cubicBezTo>
                  <a:pt x="695229" y="339439"/>
                  <a:pt x="707523" y="352901"/>
                  <a:pt x="723014" y="361507"/>
                </a:cubicBezTo>
                <a:cubicBezTo>
                  <a:pt x="739698" y="370776"/>
                  <a:pt x="758736" y="375020"/>
                  <a:pt x="776177" y="382772"/>
                </a:cubicBezTo>
                <a:cubicBezTo>
                  <a:pt x="846038" y="413821"/>
                  <a:pt x="791635" y="396647"/>
                  <a:pt x="871870" y="425302"/>
                </a:cubicBezTo>
                <a:cubicBezTo>
                  <a:pt x="903534" y="436611"/>
                  <a:pt x="967563" y="457200"/>
                  <a:pt x="967563" y="457200"/>
                </a:cubicBezTo>
                <a:cubicBezTo>
                  <a:pt x="1094208" y="552182"/>
                  <a:pt x="933177" y="440007"/>
                  <a:pt x="1052624" y="499730"/>
                </a:cubicBezTo>
                <a:cubicBezTo>
                  <a:pt x="1263402" y="605119"/>
                  <a:pt x="1014536" y="504755"/>
                  <a:pt x="1158949" y="552893"/>
                </a:cubicBezTo>
                <a:cubicBezTo>
                  <a:pt x="1177056" y="558929"/>
                  <a:pt x="1193286" y="571020"/>
                  <a:pt x="1212112" y="574158"/>
                </a:cubicBezTo>
                <a:cubicBezTo>
                  <a:pt x="1257694" y="581755"/>
                  <a:pt x="1304333" y="580409"/>
                  <a:pt x="1350335" y="584790"/>
                </a:cubicBezTo>
                <a:cubicBezTo>
                  <a:pt x="1391536" y="588714"/>
                  <a:pt x="1467386" y="599993"/>
                  <a:pt x="1509824" y="606055"/>
                </a:cubicBezTo>
                <a:cubicBezTo>
                  <a:pt x="1832698" y="596559"/>
                  <a:pt x="1857576" y="587823"/>
                  <a:pt x="2158410" y="606055"/>
                </a:cubicBezTo>
                <a:cubicBezTo>
                  <a:pt x="2179929" y="607359"/>
                  <a:pt x="2200863" y="613639"/>
                  <a:pt x="2222205" y="616688"/>
                </a:cubicBezTo>
                <a:cubicBezTo>
                  <a:pt x="2250492" y="620729"/>
                  <a:pt x="2278912" y="623777"/>
                  <a:pt x="2307265" y="627321"/>
                </a:cubicBezTo>
                <a:cubicBezTo>
                  <a:pt x="2362101" y="649255"/>
                  <a:pt x="2372201" y="655392"/>
                  <a:pt x="2434856" y="669851"/>
                </a:cubicBezTo>
                <a:cubicBezTo>
                  <a:pt x="2455862" y="674698"/>
                  <a:pt x="2477386" y="676939"/>
                  <a:pt x="2498651" y="680483"/>
                </a:cubicBezTo>
                <a:cubicBezTo>
                  <a:pt x="2509284" y="684027"/>
                  <a:pt x="2519494" y="689273"/>
                  <a:pt x="2530549" y="691116"/>
                </a:cubicBezTo>
                <a:cubicBezTo>
                  <a:pt x="2562206" y="696392"/>
                  <a:pt x="2595383" y="692931"/>
                  <a:pt x="2626242" y="701748"/>
                </a:cubicBezTo>
                <a:cubicBezTo>
                  <a:pt x="2646113" y="707425"/>
                  <a:pt x="2661340" y="723610"/>
                  <a:pt x="2679405" y="733646"/>
                </a:cubicBezTo>
                <a:cubicBezTo>
                  <a:pt x="2693260" y="741343"/>
                  <a:pt x="2707544" y="748269"/>
                  <a:pt x="2721935" y="754911"/>
                </a:cubicBezTo>
                <a:cubicBezTo>
                  <a:pt x="2753628" y="769539"/>
                  <a:pt x="2785935" y="782813"/>
                  <a:pt x="2817628" y="797441"/>
                </a:cubicBezTo>
                <a:cubicBezTo>
                  <a:pt x="2832019" y="804083"/>
                  <a:pt x="2846717" y="810306"/>
                  <a:pt x="2860158" y="818707"/>
                </a:cubicBezTo>
                <a:cubicBezTo>
                  <a:pt x="2875185" y="828099"/>
                  <a:pt x="2887086" y="842203"/>
                  <a:pt x="2902689" y="850604"/>
                </a:cubicBezTo>
                <a:cubicBezTo>
                  <a:pt x="2933423" y="867153"/>
                  <a:pt x="2967161" y="877523"/>
                  <a:pt x="2998382" y="893134"/>
                </a:cubicBezTo>
                <a:cubicBezTo>
                  <a:pt x="3031019" y="909453"/>
                  <a:pt x="3061438" y="929978"/>
                  <a:pt x="3094075" y="946297"/>
                </a:cubicBezTo>
                <a:cubicBezTo>
                  <a:pt x="3104099" y="951309"/>
                  <a:pt x="3115478" y="952995"/>
                  <a:pt x="3125972" y="956930"/>
                </a:cubicBezTo>
                <a:cubicBezTo>
                  <a:pt x="3143843" y="963632"/>
                  <a:pt x="3161414" y="971107"/>
                  <a:pt x="3179135" y="978195"/>
                </a:cubicBezTo>
                <a:cubicBezTo>
                  <a:pt x="3233707" y="1032767"/>
                  <a:pt x="3185775" y="994345"/>
                  <a:pt x="3242931" y="1020725"/>
                </a:cubicBezTo>
                <a:cubicBezTo>
                  <a:pt x="3384039" y="1085852"/>
                  <a:pt x="3302807" y="1062275"/>
                  <a:pt x="3391786" y="1084521"/>
                </a:cubicBezTo>
                <a:cubicBezTo>
                  <a:pt x="3432025" y="1111346"/>
                  <a:pt x="3414648" y="1096750"/>
                  <a:pt x="3444949" y="1127051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12" grpId="0"/>
      <p:bldP spid="13" grpId="0"/>
      <p:bldP spid="14" grpId="0"/>
      <p:bldP spid="15" grpId="0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5CC52-47B7-B14B-A1F2-C7A250FA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3" y="365126"/>
            <a:ext cx="10697817" cy="80219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Reasoning about types as a graph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26B8970-37B5-6844-B82F-DD511CAB2A92}"/>
              </a:ext>
            </a:extLst>
          </p:cNvPr>
          <p:cNvSpPr/>
          <p:nvPr/>
        </p:nvSpPr>
        <p:spPr>
          <a:xfrm>
            <a:off x="6889744" y="1582340"/>
            <a:ext cx="918411" cy="9184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C31F6BF-8E99-5D4B-844F-69638D6DC6A4}"/>
              </a:ext>
            </a:extLst>
          </p:cNvPr>
          <p:cNvSpPr/>
          <p:nvPr/>
        </p:nvSpPr>
        <p:spPr>
          <a:xfrm>
            <a:off x="6889745" y="5453825"/>
            <a:ext cx="918411" cy="9184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D3E0A8-6598-9F48-94A0-FD33139F06A1}"/>
              </a:ext>
            </a:extLst>
          </p:cNvPr>
          <p:cNvSpPr/>
          <p:nvPr/>
        </p:nvSpPr>
        <p:spPr>
          <a:xfrm>
            <a:off x="6889746" y="3398880"/>
            <a:ext cx="918411" cy="9184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AD87923-5D66-B246-AAAD-50184D059F22}"/>
              </a:ext>
            </a:extLst>
          </p:cNvPr>
          <p:cNvSpPr/>
          <p:nvPr/>
        </p:nvSpPr>
        <p:spPr>
          <a:xfrm>
            <a:off x="8502303" y="1242701"/>
            <a:ext cx="918411" cy="9184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InterA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EB7B03A-CF6A-8342-8D60-F51F8EFC83D8}"/>
              </a:ext>
            </a:extLst>
          </p:cNvPr>
          <p:cNvSpPr/>
          <p:nvPr/>
        </p:nvSpPr>
        <p:spPr>
          <a:xfrm>
            <a:off x="8384116" y="2717196"/>
            <a:ext cx="918411" cy="9184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InterB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AFA6A15-DB64-0A43-AA92-51E85372D4C2}"/>
              </a:ext>
            </a:extLst>
          </p:cNvPr>
          <p:cNvSpPr/>
          <p:nvPr/>
        </p:nvSpPr>
        <p:spPr>
          <a:xfrm>
            <a:off x="8347398" y="4667296"/>
            <a:ext cx="918411" cy="9184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InterC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660EAAB-F16C-AD42-AF50-CFB8845F6841}"/>
              </a:ext>
            </a:extLst>
          </p:cNvPr>
          <p:cNvCxnSpPr>
            <a:cxnSpLocks/>
            <a:stCxn id="4" idx="6"/>
            <a:endCxn id="9" idx="2"/>
          </p:cNvCxnSpPr>
          <p:nvPr/>
        </p:nvCxnSpPr>
        <p:spPr>
          <a:xfrm flipV="1">
            <a:off x="7808155" y="1701907"/>
            <a:ext cx="694148" cy="33963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3AE1C38-F119-124D-9B3B-FB6218F34D39}"/>
              </a:ext>
            </a:extLst>
          </p:cNvPr>
          <p:cNvCxnSpPr>
            <a:cxnSpLocks/>
            <a:stCxn id="8" idx="0"/>
            <a:endCxn id="4" idx="4"/>
          </p:cNvCxnSpPr>
          <p:nvPr/>
        </p:nvCxnSpPr>
        <p:spPr>
          <a:xfrm flipH="1" flipV="1">
            <a:off x="7348950" y="2500751"/>
            <a:ext cx="2" cy="89812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8C87C19-202D-504B-B80A-5B94D8DF477F}"/>
              </a:ext>
            </a:extLst>
          </p:cNvPr>
          <p:cNvCxnSpPr>
            <a:cxnSpLocks/>
            <a:stCxn id="8" idx="7"/>
            <a:endCxn id="10" idx="2"/>
          </p:cNvCxnSpPr>
          <p:nvPr/>
        </p:nvCxnSpPr>
        <p:spPr>
          <a:xfrm flipV="1">
            <a:off x="7673659" y="3176402"/>
            <a:ext cx="710457" cy="35697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873C38C-3F61-0F4C-A6FB-BAB453D67F6E}"/>
              </a:ext>
            </a:extLst>
          </p:cNvPr>
          <p:cNvCxnSpPr>
            <a:cxnSpLocks/>
            <a:stCxn id="7" idx="0"/>
            <a:endCxn id="8" idx="4"/>
          </p:cNvCxnSpPr>
          <p:nvPr/>
        </p:nvCxnSpPr>
        <p:spPr>
          <a:xfrm flipV="1">
            <a:off x="7348951" y="4317291"/>
            <a:ext cx="1" cy="113653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A8D5587-1B95-E943-898F-573070B67531}"/>
              </a:ext>
            </a:extLst>
          </p:cNvPr>
          <p:cNvCxnSpPr>
            <a:cxnSpLocks/>
            <a:stCxn id="7" idx="7"/>
            <a:endCxn id="11" idx="2"/>
          </p:cNvCxnSpPr>
          <p:nvPr/>
        </p:nvCxnSpPr>
        <p:spPr>
          <a:xfrm flipV="1">
            <a:off x="7673658" y="5126502"/>
            <a:ext cx="673740" cy="46182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D01ACEC-DF66-A44E-A83B-C837F845E749}"/>
              </a:ext>
            </a:extLst>
          </p:cNvPr>
          <p:cNvSpPr txBox="1"/>
          <p:nvPr/>
        </p:nvSpPr>
        <p:spPr>
          <a:xfrm>
            <a:off x="1352409" y="1694244"/>
            <a:ext cx="369447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 A implements </a:t>
            </a:r>
            <a:r>
              <a:rPr lang="en-US" dirty="0" err="1"/>
              <a:t>InterA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B extends A implements </a:t>
            </a:r>
            <a:r>
              <a:rPr lang="en-US" dirty="0" err="1"/>
              <a:t>InterB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C extends B implements </a:t>
            </a:r>
            <a:r>
              <a:rPr lang="en-US" dirty="0" err="1"/>
              <a:t>InterC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</p:txBody>
      </p:sp>
      <p:sp>
        <p:nvSpPr>
          <p:cNvPr id="31" name="Rectangle: Rounded Corners 3">
            <a:extLst>
              <a:ext uri="{FF2B5EF4-FFF2-40B4-BE49-F238E27FC236}">
                <a16:creationId xmlns:a16="http://schemas.microsoft.com/office/drawing/2014/main" id="{3AAEB779-BAB7-9948-8236-A7BD03F11094}"/>
              </a:ext>
            </a:extLst>
          </p:cNvPr>
          <p:cNvSpPr/>
          <p:nvPr/>
        </p:nvSpPr>
        <p:spPr>
          <a:xfrm>
            <a:off x="1452658" y="1316742"/>
            <a:ext cx="420868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r>
              <a:rPr lang="en-US" sz="1600" dirty="0"/>
              <a:t>class A implements </a:t>
            </a:r>
            <a:r>
              <a:rPr lang="en-US" sz="1600" dirty="0" err="1"/>
              <a:t>InterA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class B extends A implements </a:t>
            </a:r>
            <a:r>
              <a:rPr lang="en-US" sz="1600" dirty="0" err="1"/>
              <a:t>InterB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class C extends B implements </a:t>
            </a:r>
            <a:r>
              <a:rPr lang="en-US" sz="1600" dirty="0" err="1"/>
              <a:t>InterC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/*********************************/</a:t>
            </a:r>
          </a:p>
          <a:p>
            <a:r>
              <a:rPr lang="en-US" sz="1600" dirty="0"/>
              <a:t>void foo (</a:t>
            </a:r>
            <a:r>
              <a:rPr lang="en-US" sz="1600" dirty="0" err="1"/>
              <a:t>InterB</a:t>
            </a:r>
            <a:r>
              <a:rPr lang="en-US" sz="1600" dirty="0"/>
              <a:t> x) {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InterA</a:t>
            </a:r>
            <a:r>
              <a:rPr lang="en-US" sz="1600" dirty="0"/>
              <a:t> </a:t>
            </a:r>
            <a:r>
              <a:rPr lang="en-US" sz="1600" dirty="0" err="1"/>
              <a:t>x_as_ia</a:t>
            </a:r>
            <a:r>
              <a:rPr lang="en-US" sz="1600" dirty="0"/>
              <a:t> = (</a:t>
            </a:r>
            <a:r>
              <a:rPr lang="en-US" sz="1600" dirty="0" err="1"/>
              <a:t>InterA</a:t>
            </a:r>
            <a:r>
              <a:rPr lang="en-US" sz="1600" dirty="0"/>
              <a:t>) x;   // foo, line 1</a:t>
            </a:r>
          </a:p>
          <a:p>
            <a:r>
              <a:rPr lang="en-US" sz="1600" dirty="0"/>
              <a:t>    B </a:t>
            </a:r>
            <a:r>
              <a:rPr lang="en-US" sz="1600" dirty="0" err="1"/>
              <a:t>x_as_b</a:t>
            </a:r>
            <a:r>
              <a:rPr lang="en-US" sz="1600" dirty="0"/>
              <a:t> = (B) x;                     // foo, line 2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InterC</a:t>
            </a:r>
            <a:r>
              <a:rPr lang="en-US" sz="1600" dirty="0"/>
              <a:t> </a:t>
            </a:r>
            <a:r>
              <a:rPr lang="en-US" sz="1600" dirty="0" err="1"/>
              <a:t>x_as_ic</a:t>
            </a:r>
            <a:r>
              <a:rPr lang="en-US" sz="1600" dirty="0"/>
              <a:t> = (</a:t>
            </a:r>
            <a:r>
              <a:rPr lang="en-US" sz="1600" dirty="0" err="1"/>
              <a:t>InterC</a:t>
            </a:r>
            <a:r>
              <a:rPr lang="en-US" sz="1600" dirty="0"/>
              <a:t>) x;   // foo, line 3</a:t>
            </a:r>
          </a:p>
          <a:p>
            <a:r>
              <a:rPr lang="en-US" sz="1600" dirty="0"/>
              <a:t>}</a:t>
            </a:r>
          </a:p>
          <a:p>
            <a:endParaRPr lang="en-US" sz="1600" dirty="0"/>
          </a:p>
          <a:p>
            <a:r>
              <a:rPr lang="en-US" sz="1600" dirty="0"/>
              <a:t>void bar (B x) {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InterA</a:t>
            </a:r>
            <a:r>
              <a:rPr lang="en-US" sz="1600" dirty="0"/>
              <a:t> </a:t>
            </a:r>
            <a:r>
              <a:rPr lang="en-US" sz="1600" dirty="0" err="1"/>
              <a:t>x_as_ia</a:t>
            </a:r>
            <a:r>
              <a:rPr lang="en-US" sz="1600" dirty="0"/>
              <a:t> = (</a:t>
            </a:r>
            <a:r>
              <a:rPr lang="en-US" sz="1600" dirty="0" err="1"/>
              <a:t>InterA</a:t>
            </a:r>
            <a:r>
              <a:rPr lang="en-US" sz="1600" dirty="0"/>
              <a:t>) x;  // bar, line 1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InterB</a:t>
            </a:r>
            <a:r>
              <a:rPr lang="en-US" sz="1600" dirty="0"/>
              <a:t> </a:t>
            </a:r>
            <a:r>
              <a:rPr lang="en-US" sz="1600" dirty="0" err="1"/>
              <a:t>x_as_ib</a:t>
            </a:r>
            <a:r>
              <a:rPr lang="en-US" sz="1600" dirty="0"/>
              <a:t> = (</a:t>
            </a:r>
            <a:r>
              <a:rPr lang="en-US" sz="1600" dirty="0" err="1"/>
              <a:t>InterB</a:t>
            </a:r>
            <a:r>
              <a:rPr lang="en-US" sz="1600" dirty="0"/>
              <a:t>) x;  // bar, line 2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InterC</a:t>
            </a:r>
            <a:r>
              <a:rPr lang="en-US" sz="1600" dirty="0"/>
              <a:t> </a:t>
            </a:r>
            <a:r>
              <a:rPr lang="en-US" sz="1600" dirty="0" err="1"/>
              <a:t>x_as_ic</a:t>
            </a:r>
            <a:r>
              <a:rPr lang="en-US" sz="1600" dirty="0"/>
              <a:t> = (</a:t>
            </a:r>
            <a:r>
              <a:rPr lang="en-US" sz="1600" dirty="0" err="1"/>
              <a:t>InterC</a:t>
            </a:r>
            <a:r>
              <a:rPr lang="en-US" sz="1600" dirty="0"/>
              <a:t>) x;  // bar, line 3</a:t>
            </a:r>
          </a:p>
          <a:p>
            <a:r>
              <a:rPr lang="en-US" sz="1600" dirty="0"/>
              <a:t>}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endParaRPr lang="en-US" sz="1600" dirty="0"/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ACBE1460-AA6E-4D09-8BA9-559FB1F3C4E9}"/>
              </a:ext>
            </a:extLst>
          </p:cNvPr>
          <p:cNvSpPr txBox="1">
            <a:spLocks/>
          </p:cNvSpPr>
          <p:nvPr/>
        </p:nvSpPr>
        <p:spPr>
          <a:xfrm>
            <a:off x="7789243" y="1452408"/>
            <a:ext cx="556891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 err="1">
                <a:solidFill>
                  <a:srgbClr val="C00000"/>
                </a:solidFill>
                <a:latin typeface="Bahnschrift SemiBold" panose="020B0502040204020203" pitchFamily="34" charset="0"/>
              </a:rPr>
              <a:t>i</a:t>
            </a:r>
            <a:endParaRPr lang="en-US" sz="2000" b="1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CA282FD4-D814-45FD-9B97-F65AEE505A3C}"/>
              </a:ext>
            </a:extLst>
          </p:cNvPr>
          <p:cNvSpPr txBox="1">
            <a:spLocks/>
          </p:cNvSpPr>
          <p:nvPr/>
        </p:nvSpPr>
        <p:spPr>
          <a:xfrm>
            <a:off x="6804194" y="2749958"/>
            <a:ext cx="556891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e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16BCBB09-B692-4B5D-B7B5-31CF8FC9990B}"/>
              </a:ext>
            </a:extLst>
          </p:cNvPr>
          <p:cNvSpPr txBox="1">
            <a:spLocks/>
          </p:cNvSpPr>
          <p:nvPr/>
        </p:nvSpPr>
        <p:spPr>
          <a:xfrm>
            <a:off x="6803843" y="4615188"/>
            <a:ext cx="556891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e</a:t>
            </a:r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BD75C4FC-5EFF-4DCA-A1A5-6D4C00FF9EDD}"/>
              </a:ext>
            </a:extLst>
          </p:cNvPr>
          <p:cNvSpPr txBox="1">
            <a:spLocks/>
          </p:cNvSpPr>
          <p:nvPr/>
        </p:nvSpPr>
        <p:spPr>
          <a:xfrm>
            <a:off x="7827225" y="3356188"/>
            <a:ext cx="556891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 err="1">
                <a:solidFill>
                  <a:srgbClr val="C00000"/>
                </a:solidFill>
                <a:latin typeface="Bahnschrift SemiBold" panose="020B0502040204020203" pitchFamily="34" charset="0"/>
              </a:rPr>
              <a:t>i</a:t>
            </a:r>
            <a:endParaRPr lang="en-US" sz="2000" b="1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637B4CF5-371C-43BA-88F9-70B0283B685F}"/>
              </a:ext>
            </a:extLst>
          </p:cNvPr>
          <p:cNvSpPr txBox="1">
            <a:spLocks/>
          </p:cNvSpPr>
          <p:nvPr/>
        </p:nvSpPr>
        <p:spPr>
          <a:xfrm>
            <a:off x="7809153" y="5341749"/>
            <a:ext cx="556891" cy="413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 err="1">
                <a:solidFill>
                  <a:srgbClr val="C00000"/>
                </a:solidFill>
                <a:latin typeface="Bahnschrift SemiBold" panose="020B0502040204020203" pitchFamily="34" charset="0"/>
              </a:rPr>
              <a:t>i</a:t>
            </a:r>
            <a:endParaRPr lang="en-US" sz="2000" b="1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DD3E0A8-6598-9F48-94A0-FD33139F06A1}"/>
              </a:ext>
            </a:extLst>
          </p:cNvPr>
          <p:cNvSpPr/>
          <p:nvPr/>
        </p:nvSpPr>
        <p:spPr>
          <a:xfrm>
            <a:off x="9939549" y="3858085"/>
            <a:ext cx="918411" cy="918411"/>
          </a:xfrm>
          <a:prstGeom prst="ellipse">
            <a:avLst/>
          </a:prstGeom>
          <a:solidFill>
            <a:schemeClr val="accent5">
              <a:lumMod val="20000"/>
              <a:lumOff val="80000"/>
              <a:alpha val="83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8C87C19-202D-504B-B80A-5B94D8DF477F}"/>
              </a:ext>
            </a:extLst>
          </p:cNvPr>
          <p:cNvCxnSpPr>
            <a:cxnSpLocks/>
            <a:stCxn id="22" idx="1"/>
          </p:cNvCxnSpPr>
          <p:nvPr/>
        </p:nvCxnSpPr>
        <p:spPr>
          <a:xfrm flipH="1" flipV="1">
            <a:off x="9302527" y="3354890"/>
            <a:ext cx="771520" cy="637693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2250831" y="3354890"/>
            <a:ext cx="855784" cy="280717"/>
          </a:xfrm>
          <a:prstGeom prst="roundRect">
            <a:avLst/>
          </a:prstGeom>
          <a:noFill/>
          <a:ln w="38100">
            <a:solidFill>
              <a:srgbClr val="F9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223846" y="2872154"/>
            <a:ext cx="6682154" cy="1348154"/>
          </a:xfrm>
          <a:custGeom>
            <a:avLst/>
            <a:gdLst>
              <a:gd name="connsiteX0" fmla="*/ 0 w 6682154"/>
              <a:gd name="connsiteY0" fmla="*/ 527538 h 1348154"/>
              <a:gd name="connsiteX1" fmla="*/ 234462 w 6682154"/>
              <a:gd name="connsiteY1" fmla="*/ 504092 h 1348154"/>
              <a:gd name="connsiteX2" fmla="*/ 328246 w 6682154"/>
              <a:gd name="connsiteY2" fmla="*/ 468923 h 1348154"/>
              <a:gd name="connsiteX3" fmla="*/ 433754 w 6682154"/>
              <a:gd name="connsiteY3" fmla="*/ 433754 h 1348154"/>
              <a:gd name="connsiteX4" fmla="*/ 468923 w 6682154"/>
              <a:gd name="connsiteY4" fmla="*/ 422031 h 1348154"/>
              <a:gd name="connsiteX5" fmla="*/ 504092 w 6682154"/>
              <a:gd name="connsiteY5" fmla="*/ 410308 h 1348154"/>
              <a:gd name="connsiteX6" fmla="*/ 621323 w 6682154"/>
              <a:gd name="connsiteY6" fmla="*/ 398584 h 1348154"/>
              <a:gd name="connsiteX7" fmla="*/ 715108 w 6682154"/>
              <a:gd name="connsiteY7" fmla="*/ 363415 h 1348154"/>
              <a:gd name="connsiteX8" fmla="*/ 750277 w 6682154"/>
              <a:gd name="connsiteY8" fmla="*/ 351692 h 1348154"/>
              <a:gd name="connsiteX9" fmla="*/ 832339 w 6682154"/>
              <a:gd name="connsiteY9" fmla="*/ 339969 h 1348154"/>
              <a:gd name="connsiteX10" fmla="*/ 926123 w 6682154"/>
              <a:gd name="connsiteY10" fmla="*/ 304800 h 1348154"/>
              <a:gd name="connsiteX11" fmla="*/ 1019908 w 6682154"/>
              <a:gd name="connsiteY11" fmla="*/ 257908 h 1348154"/>
              <a:gd name="connsiteX12" fmla="*/ 1137139 w 6682154"/>
              <a:gd name="connsiteY12" fmla="*/ 222738 h 1348154"/>
              <a:gd name="connsiteX13" fmla="*/ 1184031 w 6682154"/>
              <a:gd name="connsiteY13" fmla="*/ 187569 h 1348154"/>
              <a:gd name="connsiteX14" fmla="*/ 1242646 w 6682154"/>
              <a:gd name="connsiteY14" fmla="*/ 175846 h 1348154"/>
              <a:gd name="connsiteX15" fmla="*/ 1289539 w 6682154"/>
              <a:gd name="connsiteY15" fmla="*/ 164123 h 1348154"/>
              <a:gd name="connsiteX16" fmla="*/ 1359877 w 6682154"/>
              <a:gd name="connsiteY16" fmla="*/ 140677 h 1348154"/>
              <a:gd name="connsiteX17" fmla="*/ 1418492 w 6682154"/>
              <a:gd name="connsiteY17" fmla="*/ 128954 h 1348154"/>
              <a:gd name="connsiteX18" fmla="*/ 1488831 w 6682154"/>
              <a:gd name="connsiteY18" fmla="*/ 105508 h 1348154"/>
              <a:gd name="connsiteX19" fmla="*/ 1524000 w 6682154"/>
              <a:gd name="connsiteY19" fmla="*/ 93784 h 1348154"/>
              <a:gd name="connsiteX20" fmla="*/ 1641231 w 6682154"/>
              <a:gd name="connsiteY20" fmla="*/ 70338 h 1348154"/>
              <a:gd name="connsiteX21" fmla="*/ 1688123 w 6682154"/>
              <a:gd name="connsiteY21" fmla="*/ 58615 h 1348154"/>
              <a:gd name="connsiteX22" fmla="*/ 1723292 w 6682154"/>
              <a:gd name="connsiteY22" fmla="*/ 46892 h 1348154"/>
              <a:gd name="connsiteX23" fmla="*/ 1910862 w 6682154"/>
              <a:gd name="connsiteY23" fmla="*/ 35169 h 1348154"/>
              <a:gd name="connsiteX24" fmla="*/ 2039816 w 6682154"/>
              <a:gd name="connsiteY24" fmla="*/ 11723 h 1348154"/>
              <a:gd name="connsiteX25" fmla="*/ 2121877 w 6682154"/>
              <a:gd name="connsiteY25" fmla="*/ 0 h 1348154"/>
              <a:gd name="connsiteX26" fmla="*/ 2215662 w 6682154"/>
              <a:gd name="connsiteY26" fmla="*/ 11723 h 1348154"/>
              <a:gd name="connsiteX27" fmla="*/ 2274277 w 6682154"/>
              <a:gd name="connsiteY27" fmla="*/ 46892 h 1348154"/>
              <a:gd name="connsiteX28" fmla="*/ 2356339 w 6682154"/>
              <a:gd name="connsiteY28" fmla="*/ 58615 h 1348154"/>
              <a:gd name="connsiteX29" fmla="*/ 2426677 w 6682154"/>
              <a:gd name="connsiteY29" fmla="*/ 82061 h 1348154"/>
              <a:gd name="connsiteX30" fmla="*/ 2450123 w 6682154"/>
              <a:gd name="connsiteY30" fmla="*/ 105508 h 1348154"/>
              <a:gd name="connsiteX31" fmla="*/ 2579077 w 6682154"/>
              <a:gd name="connsiteY31" fmla="*/ 140677 h 1348154"/>
              <a:gd name="connsiteX32" fmla="*/ 2614246 w 6682154"/>
              <a:gd name="connsiteY32" fmla="*/ 175846 h 1348154"/>
              <a:gd name="connsiteX33" fmla="*/ 2719754 w 6682154"/>
              <a:gd name="connsiteY33" fmla="*/ 199292 h 1348154"/>
              <a:gd name="connsiteX34" fmla="*/ 2754923 w 6682154"/>
              <a:gd name="connsiteY34" fmla="*/ 211015 h 1348154"/>
              <a:gd name="connsiteX35" fmla="*/ 2801816 w 6682154"/>
              <a:gd name="connsiteY35" fmla="*/ 222738 h 1348154"/>
              <a:gd name="connsiteX36" fmla="*/ 2872154 w 6682154"/>
              <a:gd name="connsiteY36" fmla="*/ 246184 h 1348154"/>
              <a:gd name="connsiteX37" fmla="*/ 2977662 w 6682154"/>
              <a:gd name="connsiteY37" fmla="*/ 269631 h 1348154"/>
              <a:gd name="connsiteX38" fmla="*/ 3012831 w 6682154"/>
              <a:gd name="connsiteY38" fmla="*/ 281354 h 1348154"/>
              <a:gd name="connsiteX39" fmla="*/ 3118339 w 6682154"/>
              <a:gd name="connsiteY39" fmla="*/ 304800 h 1348154"/>
              <a:gd name="connsiteX40" fmla="*/ 3153508 w 6682154"/>
              <a:gd name="connsiteY40" fmla="*/ 316523 h 1348154"/>
              <a:gd name="connsiteX41" fmla="*/ 3235569 w 6682154"/>
              <a:gd name="connsiteY41" fmla="*/ 363415 h 1348154"/>
              <a:gd name="connsiteX42" fmla="*/ 3282462 w 6682154"/>
              <a:gd name="connsiteY42" fmla="*/ 375138 h 1348154"/>
              <a:gd name="connsiteX43" fmla="*/ 3341077 w 6682154"/>
              <a:gd name="connsiteY43" fmla="*/ 398584 h 1348154"/>
              <a:gd name="connsiteX44" fmla="*/ 3387969 w 6682154"/>
              <a:gd name="connsiteY44" fmla="*/ 410308 h 1348154"/>
              <a:gd name="connsiteX45" fmla="*/ 3470031 w 6682154"/>
              <a:gd name="connsiteY45" fmla="*/ 457200 h 1348154"/>
              <a:gd name="connsiteX46" fmla="*/ 3552092 w 6682154"/>
              <a:gd name="connsiteY46" fmla="*/ 480646 h 1348154"/>
              <a:gd name="connsiteX47" fmla="*/ 3587262 w 6682154"/>
              <a:gd name="connsiteY47" fmla="*/ 492369 h 1348154"/>
              <a:gd name="connsiteX48" fmla="*/ 3704492 w 6682154"/>
              <a:gd name="connsiteY48" fmla="*/ 562708 h 1348154"/>
              <a:gd name="connsiteX49" fmla="*/ 3739662 w 6682154"/>
              <a:gd name="connsiteY49" fmla="*/ 597877 h 1348154"/>
              <a:gd name="connsiteX50" fmla="*/ 3774831 w 6682154"/>
              <a:gd name="connsiteY50" fmla="*/ 609600 h 1348154"/>
              <a:gd name="connsiteX51" fmla="*/ 3810000 w 6682154"/>
              <a:gd name="connsiteY51" fmla="*/ 633046 h 1348154"/>
              <a:gd name="connsiteX52" fmla="*/ 3868616 w 6682154"/>
              <a:gd name="connsiteY52" fmla="*/ 656492 h 1348154"/>
              <a:gd name="connsiteX53" fmla="*/ 3938954 w 6682154"/>
              <a:gd name="connsiteY53" fmla="*/ 703384 h 1348154"/>
              <a:gd name="connsiteX54" fmla="*/ 3985846 w 6682154"/>
              <a:gd name="connsiteY54" fmla="*/ 715108 h 1348154"/>
              <a:gd name="connsiteX55" fmla="*/ 4021016 w 6682154"/>
              <a:gd name="connsiteY55" fmla="*/ 726831 h 1348154"/>
              <a:gd name="connsiteX56" fmla="*/ 4103077 w 6682154"/>
              <a:gd name="connsiteY56" fmla="*/ 738554 h 1348154"/>
              <a:gd name="connsiteX57" fmla="*/ 4232031 w 6682154"/>
              <a:gd name="connsiteY57" fmla="*/ 820615 h 1348154"/>
              <a:gd name="connsiteX58" fmla="*/ 4267200 w 6682154"/>
              <a:gd name="connsiteY58" fmla="*/ 855784 h 1348154"/>
              <a:gd name="connsiteX59" fmla="*/ 4325816 w 6682154"/>
              <a:gd name="connsiteY59" fmla="*/ 867508 h 1348154"/>
              <a:gd name="connsiteX60" fmla="*/ 4630616 w 6682154"/>
              <a:gd name="connsiteY60" fmla="*/ 855784 h 1348154"/>
              <a:gd name="connsiteX61" fmla="*/ 4853354 w 6682154"/>
              <a:gd name="connsiteY61" fmla="*/ 879231 h 1348154"/>
              <a:gd name="connsiteX62" fmla="*/ 5029200 w 6682154"/>
              <a:gd name="connsiteY62" fmla="*/ 890954 h 1348154"/>
              <a:gd name="connsiteX63" fmla="*/ 5181600 w 6682154"/>
              <a:gd name="connsiteY63" fmla="*/ 914400 h 1348154"/>
              <a:gd name="connsiteX64" fmla="*/ 5240216 w 6682154"/>
              <a:gd name="connsiteY64" fmla="*/ 926123 h 1348154"/>
              <a:gd name="connsiteX65" fmla="*/ 5334000 w 6682154"/>
              <a:gd name="connsiteY65" fmla="*/ 937846 h 1348154"/>
              <a:gd name="connsiteX66" fmla="*/ 5369169 w 6682154"/>
              <a:gd name="connsiteY66" fmla="*/ 949569 h 1348154"/>
              <a:gd name="connsiteX67" fmla="*/ 5509846 w 6682154"/>
              <a:gd name="connsiteY67" fmla="*/ 973015 h 1348154"/>
              <a:gd name="connsiteX68" fmla="*/ 5603631 w 6682154"/>
              <a:gd name="connsiteY68" fmla="*/ 1008184 h 1348154"/>
              <a:gd name="connsiteX69" fmla="*/ 5662246 w 6682154"/>
              <a:gd name="connsiteY69" fmla="*/ 1019908 h 1348154"/>
              <a:gd name="connsiteX70" fmla="*/ 5709139 w 6682154"/>
              <a:gd name="connsiteY70" fmla="*/ 1031631 h 1348154"/>
              <a:gd name="connsiteX71" fmla="*/ 5838092 w 6682154"/>
              <a:gd name="connsiteY71" fmla="*/ 1043354 h 1348154"/>
              <a:gd name="connsiteX72" fmla="*/ 5931877 w 6682154"/>
              <a:gd name="connsiteY72" fmla="*/ 1090246 h 1348154"/>
              <a:gd name="connsiteX73" fmla="*/ 6013939 w 6682154"/>
              <a:gd name="connsiteY73" fmla="*/ 1137138 h 1348154"/>
              <a:gd name="connsiteX74" fmla="*/ 6096000 w 6682154"/>
              <a:gd name="connsiteY74" fmla="*/ 1207477 h 1348154"/>
              <a:gd name="connsiteX75" fmla="*/ 6213231 w 6682154"/>
              <a:gd name="connsiteY75" fmla="*/ 1230923 h 1348154"/>
              <a:gd name="connsiteX76" fmla="*/ 6330462 w 6682154"/>
              <a:gd name="connsiteY76" fmla="*/ 1242646 h 1348154"/>
              <a:gd name="connsiteX77" fmla="*/ 6564923 w 6682154"/>
              <a:gd name="connsiteY77" fmla="*/ 1277815 h 1348154"/>
              <a:gd name="connsiteX78" fmla="*/ 6658708 w 6682154"/>
              <a:gd name="connsiteY78" fmla="*/ 1324708 h 1348154"/>
              <a:gd name="connsiteX79" fmla="*/ 6682154 w 6682154"/>
              <a:gd name="connsiteY79" fmla="*/ 1348154 h 13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6682154" h="1348154">
                <a:moveTo>
                  <a:pt x="0" y="527538"/>
                </a:moveTo>
                <a:cubicBezTo>
                  <a:pt x="66516" y="522421"/>
                  <a:pt x="163480" y="518288"/>
                  <a:pt x="234462" y="504092"/>
                </a:cubicBezTo>
                <a:cubicBezTo>
                  <a:pt x="253818" y="500221"/>
                  <a:pt x="319084" y="472255"/>
                  <a:pt x="328246" y="468923"/>
                </a:cubicBezTo>
                <a:cubicBezTo>
                  <a:pt x="363086" y="456254"/>
                  <a:pt x="398585" y="445477"/>
                  <a:pt x="433754" y="433754"/>
                </a:cubicBezTo>
                <a:lnTo>
                  <a:pt x="468923" y="422031"/>
                </a:lnTo>
                <a:cubicBezTo>
                  <a:pt x="480646" y="418123"/>
                  <a:pt x="491796" y="411538"/>
                  <a:pt x="504092" y="410308"/>
                </a:cubicBezTo>
                <a:lnTo>
                  <a:pt x="621323" y="398584"/>
                </a:lnTo>
                <a:cubicBezTo>
                  <a:pt x="701150" y="371975"/>
                  <a:pt x="602966" y="405468"/>
                  <a:pt x="715108" y="363415"/>
                </a:cubicBezTo>
                <a:cubicBezTo>
                  <a:pt x="726678" y="359076"/>
                  <a:pt x="738160" y="354115"/>
                  <a:pt x="750277" y="351692"/>
                </a:cubicBezTo>
                <a:cubicBezTo>
                  <a:pt x="777372" y="346273"/>
                  <a:pt x="804985" y="343877"/>
                  <a:pt x="832339" y="339969"/>
                </a:cubicBezTo>
                <a:cubicBezTo>
                  <a:pt x="917609" y="283122"/>
                  <a:pt x="806284" y="350892"/>
                  <a:pt x="926123" y="304800"/>
                </a:cubicBezTo>
                <a:cubicBezTo>
                  <a:pt x="958745" y="292253"/>
                  <a:pt x="986750" y="268961"/>
                  <a:pt x="1019908" y="257908"/>
                </a:cubicBezTo>
                <a:cubicBezTo>
                  <a:pt x="1105531" y="229366"/>
                  <a:pt x="1066270" y="240455"/>
                  <a:pt x="1137139" y="222738"/>
                </a:cubicBezTo>
                <a:cubicBezTo>
                  <a:pt x="1152770" y="211015"/>
                  <a:pt x="1166177" y="195504"/>
                  <a:pt x="1184031" y="187569"/>
                </a:cubicBezTo>
                <a:cubicBezTo>
                  <a:pt x="1202239" y="179477"/>
                  <a:pt x="1223195" y="180168"/>
                  <a:pt x="1242646" y="175846"/>
                </a:cubicBezTo>
                <a:cubicBezTo>
                  <a:pt x="1258374" y="172351"/>
                  <a:pt x="1274106" y="168753"/>
                  <a:pt x="1289539" y="164123"/>
                </a:cubicBezTo>
                <a:cubicBezTo>
                  <a:pt x="1313211" y="157021"/>
                  <a:pt x="1335643" y="145524"/>
                  <a:pt x="1359877" y="140677"/>
                </a:cubicBezTo>
                <a:cubicBezTo>
                  <a:pt x="1379415" y="136769"/>
                  <a:pt x="1399269" y="134197"/>
                  <a:pt x="1418492" y="128954"/>
                </a:cubicBezTo>
                <a:cubicBezTo>
                  <a:pt x="1442336" y="122451"/>
                  <a:pt x="1465385" y="113324"/>
                  <a:pt x="1488831" y="105508"/>
                </a:cubicBezTo>
                <a:cubicBezTo>
                  <a:pt x="1500554" y="101600"/>
                  <a:pt x="1511883" y="96207"/>
                  <a:pt x="1524000" y="93784"/>
                </a:cubicBezTo>
                <a:cubicBezTo>
                  <a:pt x="1563077" y="85969"/>
                  <a:pt x="1602570" y="80003"/>
                  <a:pt x="1641231" y="70338"/>
                </a:cubicBezTo>
                <a:cubicBezTo>
                  <a:pt x="1656862" y="66430"/>
                  <a:pt x="1672631" y="63041"/>
                  <a:pt x="1688123" y="58615"/>
                </a:cubicBezTo>
                <a:cubicBezTo>
                  <a:pt x="1700005" y="55220"/>
                  <a:pt x="1711003" y="48186"/>
                  <a:pt x="1723292" y="46892"/>
                </a:cubicBezTo>
                <a:cubicBezTo>
                  <a:pt x="1785593" y="40334"/>
                  <a:pt x="1848339" y="39077"/>
                  <a:pt x="1910862" y="35169"/>
                </a:cubicBezTo>
                <a:cubicBezTo>
                  <a:pt x="1977652" y="12906"/>
                  <a:pt x="1929350" y="26452"/>
                  <a:pt x="2039816" y="11723"/>
                </a:cubicBezTo>
                <a:lnTo>
                  <a:pt x="2121877" y="0"/>
                </a:lnTo>
                <a:cubicBezTo>
                  <a:pt x="2153139" y="3908"/>
                  <a:pt x="2185550" y="2458"/>
                  <a:pt x="2215662" y="11723"/>
                </a:cubicBezTo>
                <a:cubicBezTo>
                  <a:pt x="2237440" y="18424"/>
                  <a:pt x="2252661" y="39687"/>
                  <a:pt x="2274277" y="46892"/>
                </a:cubicBezTo>
                <a:cubicBezTo>
                  <a:pt x="2300491" y="55630"/>
                  <a:pt x="2328985" y="54707"/>
                  <a:pt x="2356339" y="58615"/>
                </a:cubicBezTo>
                <a:cubicBezTo>
                  <a:pt x="2379785" y="66430"/>
                  <a:pt x="2409202" y="64585"/>
                  <a:pt x="2426677" y="82061"/>
                </a:cubicBezTo>
                <a:cubicBezTo>
                  <a:pt x="2434492" y="89877"/>
                  <a:pt x="2440237" y="100565"/>
                  <a:pt x="2450123" y="105508"/>
                </a:cubicBezTo>
                <a:cubicBezTo>
                  <a:pt x="2489784" y="125339"/>
                  <a:pt x="2536200" y="132102"/>
                  <a:pt x="2579077" y="140677"/>
                </a:cubicBezTo>
                <a:cubicBezTo>
                  <a:pt x="2590800" y="152400"/>
                  <a:pt x="2599852" y="167621"/>
                  <a:pt x="2614246" y="175846"/>
                </a:cubicBezTo>
                <a:cubicBezTo>
                  <a:pt x="2623605" y="181194"/>
                  <a:pt x="2715662" y="198269"/>
                  <a:pt x="2719754" y="199292"/>
                </a:cubicBezTo>
                <a:cubicBezTo>
                  <a:pt x="2731742" y="202289"/>
                  <a:pt x="2743041" y="207620"/>
                  <a:pt x="2754923" y="211015"/>
                </a:cubicBezTo>
                <a:cubicBezTo>
                  <a:pt x="2770415" y="215441"/>
                  <a:pt x="2786383" y="218108"/>
                  <a:pt x="2801816" y="222738"/>
                </a:cubicBezTo>
                <a:cubicBezTo>
                  <a:pt x="2825488" y="229840"/>
                  <a:pt x="2847920" y="241337"/>
                  <a:pt x="2872154" y="246184"/>
                </a:cubicBezTo>
                <a:cubicBezTo>
                  <a:pt x="2912435" y="254241"/>
                  <a:pt x="2939040" y="258596"/>
                  <a:pt x="2977662" y="269631"/>
                </a:cubicBezTo>
                <a:cubicBezTo>
                  <a:pt x="2989544" y="273026"/>
                  <a:pt x="3000843" y="278357"/>
                  <a:pt x="3012831" y="281354"/>
                </a:cubicBezTo>
                <a:cubicBezTo>
                  <a:pt x="3109527" y="305528"/>
                  <a:pt x="3034098" y="280732"/>
                  <a:pt x="3118339" y="304800"/>
                </a:cubicBezTo>
                <a:cubicBezTo>
                  <a:pt x="3130221" y="308195"/>
                  <a:pt x="3142455" y="310997"/>
                  <a:pt x="3153508" y="316523"/>
                </a:cubicBezTo>
                <a:cubicBezTo>
                  <a:pt x="3221529" y="350534"/>
                  <a:pt x="3153362" y="332588"/>
                  <a:pt x="3235569" y="363415"/>
                </a:cubicBezTo>
                <a:cubicBezTo>
                  <a:pt x="3250655" y="369072"/>
                  <a:pt x="3267177" y="370043"/>
                  <a:pt x="3282462" y="375138"/>
                </a:cubicBezTo>
                <a:cubicBezTo>
                  <a:pt x="3302426" y="381792"/>
                  <a:pt x="3321114" y="391929"/>
                  <a:pt x="3341077" y="398584"/>
                </a:cubicBezTo>
                <a:cubicBezTo>
                  <a:pt x="3356362" y="403679"/>
                  <a:pt x="3372883" y="404651"/>
                  <a:pt x="3387969" y="410308"/>
                </a:cubicBezTo>
                <a:cubicBezTo>
                  <a:pt x="3470190" y="441141"/>
                  <a:pt x="3401999" y="423184"/>
                  <a:pt x="3470031" y="457200"/>
                </a:cubicBezTo>
                <a:cubicBezTo>
                  <a:pt x="3488769" y="466569"/>
                  <a:pt x="3534564" y="475638"/>
                  <a:pt x="3552092" y="480646"/>
                </a:cubicBezTo>
                <a:cubicBezTo>
                  <a:pt x="3563974" y="484041"/>
                  <a:pt x="3576382" y="486510"/>
                  <a:pt x="3587262" y="492369"/>
                </a:cubicBezTo>
                <a:cubicBezTo>
                  <a:pt x="3627386" y="513974"/>
                  <a:pt x="3672268" y="530485"/>
                  <a:pt x="3704492" y="562708"/>
                </a:cubicBezTo>
                <a:cubicBezTo>
                  <a:pt x="3716215" y="574431"/>
                  <a:pt x="3725867" y="588681"/>
                  <a:pt x="3739662" y="597877"/>
                </a:cubicBezTo>
                <a:cubicBezTo>
                  <a:pt x="3749944" y="604731"/>
                  <a:pt x="3763778" y="604074"/>
                  <a:pt x="3774831" y="609600"/>
                </a:cubicBezTo>
                <a:cubicBezTo>
                  <a:pt x="3787433" y="615901"/>
                  <a:pt x="3797398" y="626745"/>
                  <a:pt x="3810000" y="633046"/>
                </a:cubicBezTo>
                <a:cubicBezTo>
                  <a:pt x="3828822" y="642457"/>
                  <a:pt x="3850142" y="646415"/>
                  <a:pt x="3868616" y="656492"/>
                </a:cubicBezTo>
                <a:cubicBezTo>
                  <a:pt x="3893354" y="669985"/>
                  <a:pt x="3911617" y="696549"/>
                  <a:pt x="3938954" y="703384"/>
                </a:cubicBezTo>
                <a:cubicBezTo>
                  <a:pt x="3954585" y="707292"/>
                  <a:pt x="3970354" y="710682"/>
                  <a:pt x="3985846" y="715108"/>
                </a:cubicBezTo>
                <a:cubicBezTo>
                  <a:pt x="3997728" y="718503"/>
                  <a:pt x="4008899" y="724408"/>
                  <a:pt x="4021016" y="726831"/>
                </a:cubicBezTo>
                <a:cubicBezTo>
                  <a:pt x="4048111" y="732250"/>
                  <a:pt x="4075723" y="734646"/>
                  <a:pt x="4103077" y="738554"/>
                </a:cubicBezTo>
                <a:cubicBezTo>
                  <a:pt x="4163023" y="758536"/>
                  <a:pt x="4167238" y="755822"/>
                  <a:pt x="4232031" y="820615"/>
                </a:cubicBezTo>
                <a:cubicBezTo>
                  <a:pt x="4243754" y="832338"/>
                  <a:pt x="4252371" y="848370"/>
                  <a:pt x="4267200" y="855784"/>
                </a:cubicBezTo>
                <a:cubicBezTo>
                  <a:pt x="4285022" y="864695"/>
                  <a:pt x="4306277" y="863600"/>
                  <a:pt x="4325816" y="867508"/>
                </a:cubicBezTo>
                <a:cubicBezTo>
                  <a:pt x="4427416" y="863600"/>
                  <a:pt x="4528941" y="855784"/>
                  <a:pt x="4630616" y="855784"/>
                </a:cubicBezTo>
                <a:cubicBezTo>
                  <a:pt x="4705194" y="855784"/>
                  <a:pt x="4779332" y="872794"/>
                  <a:pt x="4853354" y="879231"/>
                </a:cubicBezTo>
                <a:cubicBezTo>
                  <a:pt x="4911879" y="884320"/>
                  <a:pt x="4970585" y="887046"/>
                  <a:pt x="5029200" y="890954"/>
                </a:cubicBezTo>
                <a:cubicBezTo>
                  <a:pt x="5090677" y="899736"/>
                  <a:pt x="5121956" y="903556"/>
                  <a:pt x="5181600" y="914400"/>
                </a:cubicBezTo>
                <a:cubicBezTo>
                  <a:pt x="5201204" y="917964"/>
                  <a:pt x="5220522" y="923093"/>
                  <a:pt x="5240216" y="926123"/>
                </a:cubicBezTo>
                <a:cubicBezTo>
                  <a:pt x="5271354" y="930913"/>
                  <a:pt x="5302739" y="933938"/>
                  <a:pt x="5334000" y="937846"/>
                </a:cubicBezTo>
                <a:cubicBezTo>
                  <a:pt x="5345723" y="941754"/>
                  <a:pt x="5357052" y="947146"/>
                  <a:pt x="5369169" y="949569"/>
                </a:cubicBezTo>
                <a:cubicBezTo>
                  <a:pt x="5415785" y="958892"/>
                  <a:pt x="5509846" y="973015"/>
                  <a:pt x="5509846" y="973015"/>
                </a:cubicBezTo>
                <a:cubicBezTo>
                  <a:pt x="5527775" y="980187"/>
                  <a:pt x="5579127" y="1002058"/>
                  <a:pt x="5603631" y="1008184"/>
                </a:cubicBezTo>
                <a:cubicBezTo>
                  <a:pt x="5622961" y="1013017"/>
                  <a:pt x="5642795" y="1015585"/>
                  <a:pt x="5662246" y="1019908"/>
                </a:cubicBezTo>
                <a:cubicBezTo>
                  <a:pt x="5677974" y="1023403"/>
                  <a:pt x="5693168" y="1029502"/>
                  <a:pt x="5709139" y="1031631"/>
                </a:cubicBezTo>
                <a:cubicBezTo>
                  <a:pt x="5751922" y="1037335"/>
                  <a:pt x="5795108" y="1039446"/>
                  <a:pt x="5838092" y="1043354"/>
                </a:cubicBezTo>
                <a:cubicBezTo>
                  <a:pt x="5902385" y="1064784"/>
                  <a:pt x="5848824" y="1044105"/>
                  <a:pt x="5931877" y="1090246"/>
                </a:cubicBezTo>
                <a:cubicBezTo>
                  <a:pt x="5963385" y="1107750"/>
                  <a:pt x="5986792" y="1113869"/>
                  <a:pt x="6013939" y="1137138"/>
                </a:cubicBezTo>
                <a:cubicBezTo>
                  <a:pt x="6054322" y="1171752"/>
                  <a:pt x="6052937" y="1185945"/>
                  <a:pt x="6096000" y="1207477"/>
                </a:cubicBezTo>
                <a:cubicBezTo>
                  <a:pt x="6127846" y="1223400"/>
                  <a:pt x="6184983" y="1227600"/>
                  <a:pt x="6213231" y="1230923"/>
                </a:cubicBezTo>
                <a:cubicBezTo>
                  <a:pt x="6252234" y="1235512"/>
                  <a:pt x="6291385" y="1238738"/>
                  <a:pt x="6330462" y="1242646"/>
                </a:cubicBezTo>
                <a:cubicBezTo>
                  <a:pt x="6452832" y="1283436"/>
                  <a:pt x="6376149" y="1264331"/>
                  <a:pt x="6564923" y="1277815"/>
                </a:cubicBezTo>
                <a:cubicBezTo>
                  <a:pt x="6645751" y="1304757"/>
                  <a:pt x="6617785" y="1283784"/>
                  <a:pt x="6658708" y="1324708"/>
                </a:cubicBezTo>
                <a:lnTo>
                  <a:pt x="6682154" y="1348154"/>
                </a:lnTo>
              </a:path>
            </a:pathLst>
          </a:custGeom>
          <a:noFill/>
          <a:ln w="44450">
            <a:solidFill>
              <a:srgbClr val="F97F7F"/>
            </a:solidFill>
            <a:prstDash val="sysDash"/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ACBE1460-AA6E-4D09-8BA9-559FB1F3C4E9}"/>
              </a:ext>
            </a:extLst>
          </p:cNvPr>
          <p:cNvSpPr txBox="1">
            <a:spLocks/>
          </p:cNvSpPr>
          <p:nvPr/>
        </p:nvSpPr>
        <p:spPr>
          <a:xfrm>
            <a:off x="9600040" y="3294986"/>
            <a:ext cx="556891" cy="379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b="1" i="1" dirty="0" err="1">
                <a:solidFill>
                  <a:srgbClr val="C00000"/>
                </a:solidFill>
                <a:latin typeface="Bahnschrift SemiBold" panose="020B0502040204020203" pitchFamily="34" charset="0"/>
              </a:rPr>
              <a:t>i</a:t>
            </a:r>
            <a:endParaRPr lang="en-US" sz="2000" b="1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7BE35AF3-78B9-44FC-809A-26DC620F40C8}"/>
              </a:ext>
            </a:extLst>
          </p:cNvPr>
          <p:cNvSpPr txBox="1">
            <a:spLocks/>
          </p:cNvSpPr>
          <p:nvPr/>
        </p:nvSpPr>
        <p:spPr>
          <a:xfrm>
            <a:off x="10062059" y="4808432"/>
            <a:ext cx="1337533" cy="1348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InterB</a:t>
            </a:r>
            <a:r>
              <a:rPr lang="en-US" sz="1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16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be an object of some class like Q</a:t>
            </a:r>
          </a:p>
        </p:txBody>
      </p:sp>
    </p:spTree>
    <p:extLst>
      <p:ext uri="{BB962C8B-B14F-4D97-AF65-F5344CB8AC3E}">
        <p14:creationId xmlns:p14="http://schemas.microsoft.com/office/powerpoint/2010/main" val="269125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52" grpId="0"/>
      <p:bldP spid="53" grpId="0"/>
      <p:bldP spid="54" grpId="0"/>
      <p:bldP spid="55" grpId="0"/>
      <p:bldP spid="56" grpId="0"/>
      <p:bldP spid="22" grpId="0" animBg="1"/>
      <p:bldP spid="12" grpId="0" animBg="1"/>
      <p:bldP spid="16" grpId="0" animBg="1"/>
      <p:bldP spid="32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1634B-D462-9040-9655-9C4898C8E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365125"/>
            <a:ext cx="10717696" cy="70830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Upcasts Are Usually Implicit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69395-83F7-7840-8784-C06E67B78BCD}"/>
              </a:ext>
            </a:extLst>
          </p:cNvPr>
          <p:cNvSpPr txBox="1"/>
          <p:nvPr/>
        </p:nvSpPr>
        <p:spPr>
          <a:xfrm>
            <a:off x="1352409" y="1694244"/>
            <a:ext cx="369447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 A implements </a:t>
            </a:r>
            <a:r>
              <a:rPr lang="en-US" dirty="0" err="1"/>
              <a:t>InterA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B extends A implements </a:t>
            </a:r>
            <a:r>
              <a:rPr lang="en-US" dirty="0" err="1"/>
              <a:t>InterB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C extends B implements </a:t>
            </a:r>
            <a:r>
              <a:rPr lang="en-US" dirty="0" err="1"/>
              <a:t>InterC</a:t>
            </a:r>
            <a:r>
              <a:rPr lang="en-US" dirty="0"/>
              <a:t> {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}</a:t>
            </a:r>
          </a:p>
        </p:txBody>
      </p:sp>
      <p:sp>
        <p:nvSpPr>
          <p:cNvPr id="7" name="Rectangle: Rounded Corners 3">
            <a:extLst>
              <a:ext uri="{FF2B5EF4-FFF2-40B4-BE49-F238E27FC236}">
                <a16:creationId xmlns:a16="http://schemas.microsoft.com/office/drawing/2014/main" id="{CAFD7DA9-0660-944E-A2BF-AD85F072C693}"/>
              </a:ext>
            </a:extLst>
          </p:cNvPr>
          <p:cNvSpPr/>
          <p:nvPr/>
        </p:nvSpPr>
        <p:spPr>
          <a:xfrm>
            <a:off x="1452658" y="1316742"/>
            <a:ext cx="420868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r>
              <a:rPr lang="en-US" sz="1600" dirty="0"/>
              <a:t>class A implements </a:t>
            </a:r>
            <a:r>
              <a:rPr lang="en-US" sz="1600" dirty="0" err="1"/>
              <a:t>InterA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class B extends A implements </a:t>
            </a:r>
            <a:r>
              <a:rPr lang="en-US" sz="1600" dirty="0" err="1"/>
              <a:t>InterB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class C extends B implements </a:t>
            </a:r>
            <a:r>
              <a:rPr lang="en-US" sz="1600" dirty="0" err="1"/>
              <a:t>InterC</a:t>
            </a:r>
            <a:r>
              <a:rPr lang="en-US" sz="1600" dirty="0"/>
              <a:t> { }</a:t>
            </a:r>
          </a:p>
          <a:p>
            <a:endParaRPr lang="en-US" sz="1600" dirty="0"/>
          </a:p>
          <a:p>
            <a:r>
              <a:rPr lang="en-US" sz="1600" dirty="0"/>
              <a:t>/*********************************/</a:t>
            </a:r>
          </a:p>
          <a:p>
            <a:r>
              <a:rPr lang="en-US" sz="1600" dirty="0"/>
              <a:t>void foo (</a:t>
            </a:r>
            <a:r>
              <a:rPr lang="en-US" sz="1600" dirty="0" err="1"/>
              <a:t>InterB</a:t>
            </a:r>
            <a:r>
              <a:rPr lang="en-US" sz="1600" dirty="0"/>
              <a:t> x) {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InterA</a:t>
            </a:r>
            <a:r>
              <a:rPr lang="en-US" sz="1600" dirty="0"/>
              <a:t> </a:t>
            </a:r>
            <a:r>
              <a:rPr lang="en-US" sz="1600" dirty="0" err="1"/>
              <a:t>x_as_ia</a:t>
            </a:r>
            <a:r>
              <a:rPr lang="en-US" sz="1600" dirty="0"/>
              <a:t> = (</a:t>
            </a:r>
            <a:r>
              <a:rPr lang="en-US" sz="1600" dirty="0" err="1"/>
              <a:t>InterA</a:t>
            </a:r>
            <a:r>
              <a:rPr lang="en-US" sz="1600" dirty="0"/>
              <a:t>) x;   // foo, line 1</a:t>
            </a:r>
          </a:p>
          <a:p>
            <a:r>
              <a:rPr lang="en-US" sz="1600" dirty="0"/>
              <a:t>    B </a:t>
            </a:r>
            <a:r>
              <a:rPr lang="en-US" sz="1600" dirty="0" err="1"/>
              <a:t>x_as_b</a:t>
            </a:r>
            <a:r>
              <a:rPr lang="en-US" sz="1600" dirty="0"/>
              <a:t> = (B) x;                     // foo, line 2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InterC</a:t>
            </a:r>
            <a:r>
              <a:rPr lang="en-US" sz="1600" dirty="0"/>
              <a:t> </a:t>
            </a:r>
            <a:r>
              <a:rPr lang="en-US" sz="1600" dirty="0" err="1"/>
              <a:t>x_as_ic</a:t>
            </a:r>
            <a:r>
              <a:rPr lang="en-US" sz="1600" dirty="0"/>
              <a:t> = (</a:t>
            </a:r>
            <a:r>
              <a:rPr lang="en-US" sz="1600" dirty="0" err="1"/>
              <a:t>InterC</a:t>
            </a:r>
            <a:r>
              <a:rPr lang="en-US" sz="1600" dirty="0"/>
              <a:t>) x;   // foo, line 3</a:t>
            </a:r>
          </a:p>
          <a:p>
            <a:r>
              <a:rPr lang="en-US" sz="1600" dirty="0"/>
              <a:t>}</a:t>
            </a:r>
          </a:p>
          <a:p>
            <a:endParaRPr lang="en-US" sz="1600" dirty="0"/>
          </a:p>
          <a:p>
            <a:r>
              <a:rPr lang="en-US" sz="1600" dirty="0"/>
              <a:t>void bar (B x) {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InterA</a:t>
            </a:r>
            <a:r>
              <a:rPr lang="en-US" sz="1600" dirty="0"/>
              <a:t> </a:t>
            </a:r>
            <a:r>
              <a:rPr lang="en-US" sz="1600" dirty="0" err="1"/>
              <a:t>x_as_ia</a:t>
            </a:r>
            <a:r>
              <a:rPr lang="en-US" sz="1600" dirty="0"/>
              <a:t> = x;  // bar, line 1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InterB</a:t>
            </a:r>
            <a:r>
              <a:rPr lang="en-US" sz="1600" dirty="0"/>
              <a:t> </a:t>
            </a:r>
            <a:r>
              <a:rPr lang="en-US" sz="1600" dirty="0" err="1"/>
              <a:t>x_as_ib</a:t>
            </a:r>
            <a:r>
              <a:rPr lang="en-US" sz="1600" dirty="0"/>
              <a:t> = x;  // bar, line 2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InterC</a:t>
            </a:r>
            <a:r>
              <a:rPr lang="en-US" sz="1600" dirty="0"/>
              <a:t> </a:t>
            </a:r>
            <a:r>
              <a:rPr lang="en-US" sz="1600" dirty="0" err="1"/>
              <a:t>x_as_ic</a:t>
            </a:r>
            <a:r>
              <a:rPr lang="en-US" sz="1600" dirty="0"/>
              <a:t> = (</a:t>
            </a:r>
            <a:r>
              <a:rPr lang="en-US" sz="1600" dirty="0" err="1"/>
              <a:t>InterC</a:t>
            </a:r>
            <a:r>
              <a:rPr lang="en-US" sz="1600" dirty="0"/>
              <a:t>) x;  // bar, line 3</a:t>
            </a:r>
          </a:p>
          <a:p>
            <a:r>
              <a:rPr lang="en-US" sz="1600" dirty="0"/>
              <a:t>}</a:t>
            </a:r>
          </a:p>
          <a:p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v</a:t>
            </a:r>
          </a:p>
          <a:p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endParaRPr lang="en-US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A2112B-2932-6F4C-BB3F-EEF1D038A458}"/>
              </a:ext>
            </a:extLst>
          </p:cNvPr>
          <p:cNvSpPr txBox="1"/>
          <p:nvPr/>
        </p:nvSpPr>
        <p:spPr>
          <a:xfrm rot="21228989">
            <a:off x="6337172" y="4265647"/>
            <a:ext cx="3803003" cy="1345029"/>
          </a:xfrm>
          <a:prstGeom prst="roundRect">
            <a:avLst>
              <a:gd name="adj" fmla="val 1510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In bar,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x_as_ia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x_as_ib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can be assigned without an explicit type cast.</a:t>
            </a:r>
          </a:p>
        </p:txBody>
      </p:sp>
    </p:spTree>
    <p:extLst>
      <p:ext uri="{BB962C8B-B14F-4D97-AF65-F5344CB8AC3E}">
        <p14:creationId xmlns:p14="http://schemas.microsoft.com/office/powerpoint/2010/main" val="2948106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0BB61-2799-4692-857A-26CBDE81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59390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Method access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ECE42-72CF-4928-A0D2-D20161DE92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E26F-B858-4CFC-934F-1CBD4DEA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21" y="270858"/>
            <a:ext cx="4140019" cy="842326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Method access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0FC2B9-EC9C-43C6-B973-583DD031A29C}"/>
              </a:ext>
            </a:extLst>
          </p:cNvPr>
          <p:cNvSpPr txBox="1"/>
          <p:nvPr/>
        </p:nvSpPr>
        <p:spPr>
          <a:xfrm>
            <a:off x="246767" y="1660015"/>
            <a:ext cx="4235079" cy="1768985"/>
          </a:xfrm>
          <a:prstGeom prst="roundRect">
            <a:avLst>
              <a:gd name="adj" fmla="val 12177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When calling a method on an object, you have access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only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to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the methods defined for the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declared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type of the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reference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5C4CF32-9F90-42EE-915C-A4F3C275AC81}"/>
              </a:ext>
            </a:extLst>
          </p:cNvPr>
          <p:cNvGrpSpPr/>
          <p:nvPr/>
        </p:nvGrpSpPr>
        <p:grpSpPr>
          <a:xfrm>
            <a:off x="4630392" y="211533"/>
            <a:ext cx="7351717" cy="3588027"/>
            <a:chOff x="4664691" y="168965"/>
            <a:chExt cx="7351717" cy="358802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A0BDFDB-1EC5-4B75-84CB-8FBC65B04282}"/>
                </a:ext>
              </a:extLst>
            </p:cNvPr>
            <p:cNvSpPr/>
            <p:nvPr/>
          </p:nvSpPr>
          <p:spPr>
            <a:xfrm>
              <a:off x="4664691" y="168965"/>
              <a:ext cx="7351717" cy="358802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</a:rPr>
                <a:t>Inheritance diagram</a:t>
              </a: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1127A6E-C290-48B4-97E8-FC2D5E4B03EA}"/>
                </a:ext>
              </a:extLst>
            </p:cNvPr>
            <p:cNvGrpSpPr/>
            <p:nvPr/>
          </p:nvGrpSpPr>
          <p:grpSpPr>
            <a:xfrm>
              <a:off x="4764484" y="722434"/>
              <a:ext cx="7165857" cy="2955256"/>
              <a:chOff x="149062" y="2467609"/>
              <a:chExt cx="7165857" cy="2955256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30BDCCF6-F300-422C-97E6-5ED76CAE62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82952" y="3461168"/>
                <a:ext cx="234410" cy="535662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4D84564D-87E2-4994-A2B1-114DDE21A2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436671" y="3489088"/>
                <a:ext cx="234410" cy="507742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567559A-854E-4BDB-B81D-639108EA326F}"/>
                  </a:ext>
                </a:extLst>
              </p:cNvPr>
              <p:cNvSpPr/>
              <p:nvPr/>
            </p:nvSpPr>
            <p:spPr>
              <a:xfrm>
                <a:off x="149062" y="3837806"/>
                <a:ext cx="3508656" cy="1585059"/>
              </a:xfrm>
              <a:prstGeom prst="roundRect">
                <a:avLst>
                  <a:gd name="adj" fmla="val 658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Student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subclass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int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getCredits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void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takeCredits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(int credits)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getStatus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6E5DCDD5-4729-4D6C-BAEC-5981E0A32567}"/>
                  </a:ext>
                </a:extLst>
              </p:cNvPr>
              <p:cNvSpPr/>
              <p:nvPr/>
            </p:nvSpPr>
            <p:spPr>
              <a:xfrm>
                <a:off x="3806263" y="3837806"/>
                <a:ext cx="3508656" cy="1585059"/>
              </a:xfrm>
              <a:prstGeom prst="roundRect">
                <a:avLst>
                  <a:gd name="adj" fmla="val 741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Professor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subclass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getStatus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void promote()</a:t>
                </a:r>
              </a:p>
            </p:txBody>
          </p:sp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EE6D6E7F-E4B6-421B-8C04-79C0B9D4F065}"/>
                  </a:ext>
                </a:extLst>
              </p:cNvPr>
              <p:cNvSpPr/>
              <p:nvPr/>
            </p:nvSpPr>
            <p:spPr>
              <a:xfrm>
                <a:off x="2402942" y="2467609"/>
                <a:ext cx="2684428" cy="1021478"/>
              </a:xfrm>
              <a:prstGeom prst="roundRect">
                <a:avLst>
                  <a:gd name="adj" fmla="val 1017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Person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class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getName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</p:txBody>
          </p:sp>
        </p:grpSp>
      </p:grp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F7AB9B04-A6DE-4BAB-9D58-A70C55A1D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644781"/>
              </p:ext>
            </p:extLst>
          </p:nvPr>
        </p:nvGraphicFramePr>
        <p:xfrm>
          <a:off x="490372" y="4493116"/>
          <a:ext cx="835583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102">
                  <a:extLst>
                    <a:ext uri="{9D8B030D-6E8A-4147-A177-3AD203B41FA5}">
                      <a16:colId xmlns:a16="http://schemas.microsoft.com/office/drawing/2014/main" val="2161903380"/>
                    </a:ext>
                  </a:extLst>
                </a:gridCol>
                <a:gridCol w="6738731">
                  <a:extLst>
                    <a:ext uri="{9D8B030D-6E8A-4147-A177-3AD203B41FA5}">
                      <a16:colId xmlns:a16="http://schemas.microsoft.com/office/drawing/2014/main" val="2318040395"/>
                    </a:ext>
                  </a:extLst>
                </a:gridCol>
              </a:tblGrid>
              <a:tr h="310361">
                <a:tc>
                  <a:txBody>
                    <a:bodyPr/>
                    <a:lstStyle/>
                    <a:p>
                      <a:r>
                        <a:rPr lang="en-US" dirty="0"/>
                        <a:t>Declared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Accessible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043342"/>
                  </a:ext>
                </a:extLst>
              </a:tr>
              <a:tr h="31036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Person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nsolas" panose="020B0609020204030204" pitchFamily="49" charset="0"/>
                        </a:rPr>
                        <a:t>getName</a:t>
                      </a:r>
                      <a:r>
                        <a:rPr lang="en-US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946217"/>
                  </a:ext>
                </a:extLst>
              </a:tr>
              <a:tr h="31036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nsolas" panose="020B0609020204030204" pitchFamily="49" charset="0"/>
                        </a:rPr>
                        <a:t>getName</a:t>
                      </a:r>
                      <a:r>
                        <a:rPr lang="en-US" dirty="0">
                          <a:latin typeface="Consolas" panose="020B0609020204030204" pitchFamily="49" charset="0"/>
                        </a:rPr>
                        <a:t>(), </a:t>
                      </a:r>
                      <a:r>
                        <a:rPr lang="en-US" dirty="0" err="1">
                          <a:latin typeface="Consolas" panose="020B0609020204030204" pitchFamily="49" charset="0"/>
                        </a:rPr>
                        <a:t>getCredits</a:t>
                      </a:r>
                      <a:r>
                        <a:rPr lang="en-US" dirty="0">
                          <a:latin typeface="Consolas" panose="020B0609020204030204" pitchFamily="49" charset="0"/>
                        </a:rPr>
                        <a:t>(), </a:t>
                      </a:r>
                      <a:r>
                        <a:rPr lang="en-US" dirty="0" err="1">
                          <a:latin typeface="Consolas" panose="020B0609020204030204" pitchFamily="49" charset="0"/>
                        </a:rPr>
                        <a:t>takeCredits</a:t>
                      </a:r>
                      <a:r>
                        <a:rPr lang="en-US" dirty="0">
                          <a:latin typeface="Consolas" panose="020B0609020204030204" pitchFamily="49" charset="0"/>
                        </a:rPr>
                        <a:t>(), </a:t>
                      </a:r>
                      <a:r>
                        <a:rPr lang="en-US" dirty="0" err="1">
                          <a:latin typeface="Consolas" panose="020B0609020204030204" pitchFamily="49" charset="0"/>
                        </a:rPr>
                        <a:t>getStatus</a:t>
                      </a:r>
                      <a:r>
                        <a:rPr lang="en-US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2905710"/>
                  </a:ext>
                </a:extLst>
              </a:tr>
              <a:tr h="35720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Professor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nsolas" panose="020B0609020204030204" pitchFamily="49" charset="0"/>
                        </a:rPr>
                        <a:t>getName</a:t>
                      </a:r>
                      <a:r>
                        <a:rPr lang="en-US" dirty="0">
                          <a:latin typeface="Consolas" panose="020B0609020204030204" pitchFamily="49" charset="0"/>
                        </a:rPr>
                        <a:t>(), </a:t>
                      </a:r>
                      <a:r>
                        <a:rPr lang="en-US" dirty="0" err="1">
                          <a:latin typeface="Consolas" panose="020B0609020204030204" pitchFamily="49" charset="0"/>
                        </a:rPr>
                        <a:t>getStatus</a:t>
                      </a:r>
                      <a:r>
                        <a:rPr lang="en-US" dirty="0">
                          <a:latin typeface="Consolas" panose="020B0609020204030204" pitchFamily="49" charset="0"/>
                        </a:rPr>
                        <a:t>(), promote()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48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56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E26F-B858-4CFC-934F-1CBD4DEA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7" y="367748"/>
            <a:ext cx="4140019" cy="83047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Method access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5C4CF32-9F90-42EE-915C-A4F3C275AC81}"/>
              </a:ext>
            </a:extLst>
          </p:cNvPr>
          <p:cNvGrpSpPr/>
          <p:nvPr/>
        </p:nvGrpSpPr>
        <p:grpSpPr>
          <a:xfrm>
            <a:off x="4630392" y="211533"/>
            <a:ext cx="7351717" cy="3588027"/>
            <a:chOff x="4664691" y="168965"/>
            <a:chExt cx="7351717" cy="358802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A0BDFDB-1EC5-4B75-84CB-8FBC65B04282}"/>
                </a:ext>
              </a:extLst>
            </p:cNvPr>
            <p:cNvSpPr/>
            <p:nvPr/>
          </p:nvSpPr>
          <p:spPr>
            <a:xfrm>
              <a:off x="4664691" y="168965"/>
              <a:ext cx="7351717" cy="358802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</a:rPr>
                <a:t>Inheritance diagram</a:t>
              </a: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1127A6E-C290-48B4-97E8-FC2D5E4B03EA}"/>
                </a:ext>
              </a:extLst>
            </p:cNvPr>
            <p:cNvGrpSpPr/>
            <p:nvPr/>
          </p:nvGrpSpPr>
          <p:grpSpPr>
            <a:xfrm>
              <a:off x="4764484" y="722434"/>
              <a:ext cx="7165857" cy="2955256"/>
              <a:chOff x="149062" y="2467609"/>
              <a:chExt cx="7165857" cy="2955256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30BDCCF6-F300-422C-97E6-5ED76CAE62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82952" y="3461168"/>
                <a:ext cx="234410" cy="535662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4D84564D-87E2-4994-A2B1-114DDE21A2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436671" y="3489088"/>
                <a:ext cx="234410" cy="507742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567559A-854E-4BDB-B81D-639108EA326F}"/>
                  </a:ext>
                </a:extLst>
              </p:cNvPr>
              <p:cNvSpPr/>
              <p:nvPr/>
            </p:nvSpPr>
            <p:spPr>
              <a:xfrm>
                <a:off x="149062" y="3837806"/>
                <a:ext cx="3508656" cy="1585059"/>
              </a:xfrm>
              <a:prstGeom prst="roundRect">
                <a:avLst>
                  <a:gd name="adj" fmla="val 658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Student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subclass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int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getCredits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void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takeCredits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(int credits)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getStatus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6E5DCDD5-4729-4D6C-BAEC-5981E0A32567}"/>
                  </a:ext>
                </a:extLst>
              </p:cNvPr>
              <p:cNvSpPr/>
              <p:nvPr/>
            </p:nvSpPr>
            <p:spPr>
              <a:xfrm>
                <a:off x="3806263" y="3837806"/>
                <a:ext cx="3508656" cy="1585059"/>
              </a:xfrm>
              <a:prstGeom prst="roundRect">
                <a:avLst>
                  <a:gd name="adj" fmla="val 741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Professor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subclass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getStatus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void promote()</a:t>
                </a:r>
              </a:p>
            </p:txBody>
          </p:sp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EE6D6E7F-E4B6-421B-8C04-79C0B9D4F065}"/>
                  </a:ext>
                </a:extLst>
              </p:cNvPr>
              <p:cNvSpPr/>
              <p:nvPr/>
            </p:nvSpPr>
            <p:spPr>
              <a:xfrm>
                <a:off x="2402942" y="2467609"/>
                <a:ext cx="2684428" cy="1021478"/>
              </a:xfrm>
              <a:prstGeom prst="roundRect">
                <a:avLst>
                  <a:gd name="adj" fmla="val 1017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Person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class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getName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</p:txBody>
          </p:sp>
        </p:grpSp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F483991-F062-423E-8A74-A96BB34EF2DE}"/>
              </a:ext>
            </a:extLst>
          </p:cNvPr>
          <p:cNvSpPr/>
          <p:nvPr/>
        </p:nvSpPr>
        <p:spPr>
          <a:xfrm>
            <a:off x="510537" y="4237947"/>
            <a:ext cx="5671930" cy="788630"/>
          </a:xfrm>
          <a:prstGeom prst="roundRect">
            <a:avLst>
              <a:gd name="adj" fmla="val 14030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Person pat = 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Student(</a:t>
            </a:r>
            <a:r>
              <a:rPr lang="en-US" altLang="en-US" dirty="0">
                <a:solidFill>
                  <a:srgbClr val="6A8759"/>
                </a:solidFill>
                <a:latin typeface="Consolas" panose="020B0609020204030204" pitchFamily="49" charset="0"/>
              </a:rPr>
              <a:t>"pat"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4DC9E9-E0A8-445B-BD49-30C21E5B0FD6}"/>
              </a:ext>
            </a:extLst>
          </p:cNvPr>
          <p:cNvSpPr txBox="1"/>
          <p:nvPr/>
        </p:nvSpPr>
        <p:spPr>
          <a:xfrm>
            <a:off x="687263" y="5146498"/>
            <a:ext cx="4310271" cy="966068"/>
          </a:xfrm>
          <a:prstGeom prst="roundRect">
            <a:avLst>
              <a:gd name="adj" fmla="val 11340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Even though object that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pat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references is a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in memory, the declared type of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pat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is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7BA764F-68D8-40B3-A1FA-FF1E0C168F35}"/>
              </a:ext>
            </a:extLst>
          </p:cNvPr>
          <p:cNvSpPr/>
          <p:nvPr/>
        </p:nvSpPr>
        <p:spPr>
          <a:xfrm>
            <a:off x="581026" y="4472609"/>
            <a:ext cx="850210" cy="327992"/>
          </a:xfrm>
          <a:prstGeom prst="roundRect">
            <a:avLst>
              <a:gd name="adj" fmla="val 2531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1201A45-B7D6-46A7-AA78-63D640EE2447}"/>
              </a:ext>
            </a:extLst>
          </p:cNvPr>
          <p:cNvCxnSpPr>
            <a:cxnSpLocks/>
          </p:cNvCxnSpPr>
          <p:nvPr/>
        </p:nvCxnSpPr>
        <p:spPr>
          <a:xfrm flipH="1" flipV="1">
            <a:off x="1090405" y="4799591"/>
            <a:ext cx="115883" cy="346906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13EF5A2-D9D8-4229-BC26-10AB829F3E56}"/>
              </a:ext>
            </a:extLst>
          </p:cNvPr>
          <p:cNvSpPr txBox="1"/>
          <p:nvPr/>
        </p:nvSpPr>
        <p:spPr>
          <a:xfrm>
            <a:off x="5577402" y="4529205"/>
            <a:ext cx="3112040" cy="959163"/>
          </a:xfrm>
          <a:prstGeom prst="roundRect">
            <a:avLst>
              <a:gd name="adj" fmla="val 11340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So, which methods are accessible for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5C1977-0800-45D5-920F-4E2288B6790F}"/>
              </a:ext>
            </a:extLst>
          </p:cNvPr>
          <p:cNvSpPr txBox="1"/>
          <p:nvPr/>
        </p:nvSpPr>
        <p:spPr>
          <a:xfrm>
            <a:off x="5808055" y="5613416"/>
            <a:ext cx="3444149" cy="1033051"/>
          </a:xfrm>
          <a:prstGeom prst="roundRect">
            <a:avLst>
              <a:gd name="adj" fmla="val 11340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Only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getName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! A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typecast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necessary to access any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methods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F4B05D-04FF-4472-AC06-DF38F7758F78}"/>
              </a:ext>
            </a:extLst>
          </p:cNvPr>
          <p:cNvSpPr txBox="1"/>
          <p:nvPr/>
        </p:nvSpPr>
        <p:spPr>
          <a:xfrm>
            <a:off x="246767" y="1660015"/>
            <a:ext cx="4235079" cy="1768985"/>
          </a:xfrm>
          <a:prstGeom prst="roundRect">
            <a:avLst>
              <a:gd name="adj" fmla="val 12177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When calling a method on an object, you have access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only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to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the methods defined for the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declared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type of the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reference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52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39" y="365126"/>
            <a:ext cx="10658061" cy="857388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(5)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838200" y="1409859"/>
            <a:ext cx="5134583" cy="4915265"/>
          </a:xfrm>
          <a:prstGeom prst="roundRect">
            <a:avLst>
              <a:gd name="adj" fmla="val 1689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Person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kmp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Professor("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kmp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");</a:t>
            </a: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kmp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instanceof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Professor) {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("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kmp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is a professor");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kmp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instanceof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Student) {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("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kmp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is a student");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kmp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instanceof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Person) {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("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kmp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is a person");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9AEDD6-CAAB-4AF6-BEEA-880A596DA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100" y="1936658"/>
            <a:ext cx="5041490" cy="135469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this program output?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DD9A5F-6196-40A5-B254-8D1EBE8916CE}"/>
              </a:ext>
            </a:extLst>
          </p:cNvPr>
          <p:cNvSpPr txBox="1"/>
          <p:nvPr/>
        </p:nvSpPr>
        <p:spPr>
          <a:xfrm>
            <a:off x="6631821" y="3775369"/>
            <a:ext cx="43906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Go to </a:t>
            </a:r>
            <a:r>
              <a:rPr lang="en-US" sz="2800" dirty="0">
                <a:hlinkClick r:id="rId3"/>
              </a:rPr>
              <a:t>https://pollev.com/pds</a:t>
            </a:r>
            <a:r>
              <a:rPr lang="en-US" sz="2800" dirty="0"/>
              <a:t> to answer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A216E00-361E-4BD9-A920-6D1714BA19F3}"/>
              </a:ext>
            </a:extLst>
          </p:cNvPr>
          <p:cNvSpPr/>
          <p:nvPr/>
        </p:nvSpPr>
        <p:spPr>
          <a:xfrm>
            <a:off x="838200" y="1409859"/>
            <a:ext cx="525780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chloe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 err="1">
                <a:solidFill>
                  <a:srgbClr val="6A8759"/>
                </a:solidFill>
                <a:latin typeface="Consolas" panose="020B0609020204030204" pitchFamily="49" charset="0"/>
              </a:rPr>
              <a:t>chloe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chloe.promote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Promote to "Associate"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chloe.promote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Promote to "Full"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chloe.getStatus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455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774" y="365125"/>
            <a:ext cx="10827026" cy="84599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Accessing subclass methods by typecasting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04BD22-7A96-456B-A8BF-C4CA4A1B4F78}"/>
              </a:ext>
            </a:extLst>
          </p:cNvPr>
          <p:cNvSpPr txBox="1"/>
          <p:nvPr/>
        </p:nvSpPr>
        <p:spPr>
          <a:xfrm>
            <a:off x="6646017" y="2105389"/>
            <a:ext cx="4212483" cy="1434433"/>
          </a:xfrm>
          <a:prstGeom prst="roundRect">
            <a:avLst>
              <a:gd name="adj" fmla="val 1859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Since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chloe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declared with superclass type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it has no access to subclass-only methods like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promote()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getStatus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endParaRPr lang="en-US" sz="20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9C851345-ED66-4ADF-803F-35743B9A05DC}"/>
              </a:ext>
            </a:extLst>
          </p:cNvPr>
          <p:cNvSpPr/>
          <p:nvPr/>
        </p:nvSpPr>
        <p:spPr>
          <a:xfrm>
            <a:off x="65662" y="2057400"/>
            <a:ext cx="5690681" cy="2743200"/>
          </a:xfrm>
          <a:prstGeom prst="mathMultiply">
            <a:avLst>
              <a:gd name="adj1" fmla="val 388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1D0742-C097-448A-B2B6-E295535609E9}"/>
              </a:ext>
            </a:extLst>
          </p:cNvPr>
          <p:cNvSpPr txBox="1"/>
          <p:nvPr/>
        </p:nvSpPr>
        <p:spPr>
          <a:xfrm>
            <a:off x="6646017" y="4509684"/>
            <a:ext cx="3374283" cy="1197101"/>
          </a:xfrm>
          <a:prstGeom prst="roundRect">
            <a:avLst>
              <a:gd name="adj" fmla="val 2004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The subclass-only methods may only be accessed by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down casting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to the subclass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B7F637FB-D903-4102-8FC8-A13DDC0E75CD}"/>
              </a:ext>
            </a:extLst>
          </p:cNvPr>
          <p:cNvSpPr/>
          <p:nvPr/>
        </p:nvSpPr>
        <p:spPr>
          <a:xfrm>
            <a:off x="6147231" y="4509685"/>
            <a:ext cx="242167" cy="1697974"/>
          </a:xfrm>
          <a:prstGeom prst="rightBrace">
            <a:avLst>
              <a:gd name="adj1" fmla="val 49321"/>
              <a:gd name="adj2" fmla="val 30782"/>
            </a:avLst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A58FBC6-5DED-45F3-8D19-7E407880ECB0}"/>
              </a:ext>
            </a:extLst>
          </p:cNvPr>
          <p:cNvSpPr/>
          <p:nvPr/>
        </p:nvSpPr>
        <p:spPr>
          <a:xfrm>
            <a:off x="883344" y="4952905"/>
            <a:ext cx="5130838" cy="31066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88DBAFE6-429E-44A2-9B73-060B03D7262F}"/>
              </a:ext>
            </a:extLst>
          </p:cNvPr>
          <p:cNvSpPr/>
          <p:nvPr/>
        </p:nvSpPr>
        <p:spPr>
          <a:xfrm>
            <a:off x="6147231" y="2016776"/>
            <a:ext cx="242167" cy="1697973"/>
          </a:xfrm>
          <a:prstGeom prst="rightBrace">
            <a:avLst>
              <a:gd name="adj1" fmla="val 49321"/>
              <a:gd name="adj2" fmla="val 48049"/>
            </a:avLst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B12EFE7-4A91-44BE-9A33-05C99DF47947}"/>
              </a:ext>
            </a:extLst>
          </p:cNvPr>
          <p:cNvSpPr/>
          <p:nvPr/>
        </p:nvSpPr>
        <p:spPr>
          <a:xfrm>
            <a:off x="838200" y="1690688"/>
            <a:ext cx="525780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chloe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 err="1">
                <a:solidFill>
                  <a:srgbClr val="6A8759"/>
                </a:solidFill>
                <a:latin typeface="Consolas" panose="020B0609020204030204" pitchFamily="49" charset="0"/>
              </a:rPr>
              <a:t>chloe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chloe.promote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Promote to "Associate"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chloe.promote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Promote to "Full"</a:t>
            </a: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chloe.getStatus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chloe2 = (Professor)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chloe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chloe2.promote()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Promote to "Associate"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chloe2.promote()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Promote to "Full"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(chloe2.getStatus())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397D954D-67E9-40E3-9CD0-59BF9201A977}"/>
              </a:ext>
            </a:extLst>
          </p:cNvPr>
          <p:cNvSpPr/>
          <p:nvPr/>
        </p:nvSpPr>
        <p:spPr>
          <a:xfrm>
            <a:off x="-227736" y="2183405"/>
            <a:ext cx="6374967" cy="2010908"/>
          </a:xfrm>
          <a:prstGeom prst="mathMultiply">
            <a:avLst>
              <a:gd name="adj1" fmla="val 384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14" grpId="0" animBg="1"/>
      <p:bldP spid="16" grpId="0" animBg="1"/>
      <p:bldP spid="17" grpId="0" animBg="1"/>
      <p:bldP spid="21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FCA5B-ABCC-214E-9C11-82DE8F342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43" y="365127"/>
            <a:ext cx="10707757" cy="75799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Object – The Mother Of All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E10E6-F361-584C-8874-2EE0487D2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3860"/>
            <a:ext cx="10515600" cy="522901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All classes inherit from Object</a:t>
            </a:r>
          </a:p>
          <a:p>
            <a:pPr lvl="1"/>
            <a:r>
              <a:rPr lang="en-US" sz="2600" i="1" dirty="0">
                <a:solidFill>
                  <a:srgbClr val="0070C0"/>
                </a:solidFill>
              </a:rPr>
              <a:t>top of the class hierarchy</a:t>
            </a:r>
          </a:p>
          <a:p>
            <a:pPr lvl="1"/>
            <a:r>
              <a:rPr lang="en-US" sz="2600" i="1" dirty="0">
                <a:solidFill>
                  <a:srgbClr val="0070C0"/>
                </a:solidFill>
              </a:rPr>
              <a:t>implicit if no parent class is otherwise specified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3000" dirty="0"/>
              <a:t>A variable typed as Object can hold anything.</a:t>
            </a:r>
          </a:p>
          <a:p>
            <a:pPr lvl="2"/>
            <a:r>
              <a:rPr lang="en-US" sz="2600" i="1" dirty="0">
                <a:solidFill>
                  <a:srgbClr val="0070C0"/>
                </a:solidFill>
              </a:rPr>
              <a:t>But then restricted to just the methods that are defined at the level of Object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Public methods that all objects have:</a:t>
            </a:r>
          </a:p>
          <a:p>
            <a:pPr lvl="2"/>
            <a:r>
              <a:rPr lang="en-US" sz="2600" i="1" dirty="0">
                <a:solidFill>
                  <a:srgbClr val="0070C0"/>
                </a:solidFill>
              </a:rPr>
              <a:t>public </a:t>
            </a:r>
            <a:r>
              <a:rPr lang="en-US" sz="2600" i="1" dirty="0" err="1">
                <a:solidFill>
                  <a:srgbClr val="0070C0"/>
                </a:solidFill>
              </a:rPr>
              <a:t>boolean</a:t>
            </a:r>
            <a:r>
              <a:rPr lang="en-US" sz="2600" i="1" dirty="0">
                <a:solidFill>
                  <a:srgbClr val="0070C0"/>
                </a:solidFill>
              </a:rPr>
              <a:t> equals(Object o)</a:t>
            </a:r>
          </a:p>
          <a:p>
            <a:pPr lvl="2"/>
            <a:r>
              <a:rPr lang="en-US" sz="2600" i="1" dirty="0">
                <a:solidFill>
                  <a:srgbClr val="0070C0"/>
                </a:solidFill>
              </a:rPr>
              <a:t>public String </a:t>
            </a:r>
            <a:r>
              <a:rPr lang="en-US" sz="2600" i="1" dirty="0" err="1">
                <a:solidFill>
                  <a:srgbClr val="0070C0"/>
                </a:solidFill>
              </a:rPr>
              <a:t>toString</a:t>
            </a:r>
            <a:r>
              <a:rPr lang="en-US" sz="2600" i="1" dirty="0">
                <a:solidFill>
                  <a:srgbClr val="0070C0"/>
                </a:solidFill>
              </a:rPr>
              <a:t>()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CC9AC5-3F20-8442-B831-1AB5A88FDEBC}"/>
              </a:ext>
            </a:extLst>
          </p:cNvPr>
          <p:cNvSpPr txBox="1"/>
          <p:nvPr/>
        </p:nvSpPr>
        <p:spPr>
          <a:xfrm>
            <a:off x="1810629" y="2807984"/>
            <a:ext cx="24865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public class </a:t>
            </a:r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MyClass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{</a:t>
            </a:r>
          </a:p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...</a:t>
            </a:r>
          </a:p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901081-F13A-5647-B8EB-6B5E3DA346FE}"/>
              </a:ext>
            </a:extLst>
          </p:cNvPr>
          <p:cNvSpPr txBox="1"/>
          <p:nvPr/>
        </p:nvSpPr>
        <p:spPr>
          <a:xfrm>
            <a:off x="1543170" y="2399535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So when we say this: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22B22B-05D2-6B40-A4C5-4CF8AAA79D61}"/>
              </a:ext>
            </a:extLst>
          </p:cNvPr>
          <p:cNvSpPr txBox="1"/>
          <p:nvPr/>
        </p:nvSpPr>
        <p:spPr>
          <a:xfrm>
            <a:off x="4743570" y="2399535"/>
            <a:ext cx="3764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We are implicitly doing this: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2912CC-09AB-EC49-BC08-9D7AC9C05F45}"/>
              </a:ext>
            </a:extLst>
          </p:cNvPr>
          <p:cNvSpPr txBox="1"/>
          <p:nvPr/>
        </p:nvSpPr>
        <p:spPr>
          <a:xfrm>
            <a:off x="4902597" y="2807984"/>
            <a:ext cx="40767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public class </a:t>
            </a:r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MyClass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B050"/>
                </a:solidFill>
                <a:latin typeface="Bahnschrift SemiBold" panose="020B0502040204020203" pitchFamily="34" charset="0"/>
              </a:rPr>
              <a:t>extends Object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{</a:t>
            </a:r>
          </a:p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...</a:t>
            </a:r>
          </a:p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490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A7A3C3-2616-4CE8-B3B8-2EED7A4680E8}"/>
              </a:ext>
            </a:extLst>
          </p:cNvPr>
          <p:cNvSpPr txBox="1"/>
          <p:nvPr/>
        </p:nvSpPr>
        <p:spPr>
          <a:xfrm>
            <a:off x="1252331" y="780138"/>
            <a:ext cx="6553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Poly </a:t>
            </a:r>
            <a:r>
              <a:rPr lang="en-US" sz="5400" dirty="0">
                <a:solidFill>
                  <a:srgbClr val="C00000"/>
                </a:solidFill>
              </a:rPr>
              <a:t>•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morph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C00000"/>
                </a:solidFill>
              </a:rPr>
              <a:t>•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ism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9455923-6CA3-47CA-891A-60558B7966E7}"/>
              </a:ext>
            </a:extLst>
          </p:cNvPr>
          <p:cNvGrpSpPr/>
          <p:nvPr/>
        </p:nvGrpSpPr>
        <p:grpSpPr>
          <a:xfrm>
            <a:off x="625115" y="1741802"/>
            <a:ext cx="2740940" cy="1293316"/>
            <a:chOff x="5853662" y="2644722"/>
            <a:chExt cx="2535785" cy="1293316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EF98CD8-ED5D-4854-AE00-3F0A4A324F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3571" y="2644722"/>
              <a:ext cx="75404" cy="585429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2866774-F949-45E1-8379-73B5956D2E5B}"/>
                </a:ext>
              </a:extLst>
            </p:cNvPr>
            <p:cNvSpPr txBox="1"/>
            <p:nvPr/>
          </p:nvSpPr>
          <p:spPr>
            <a:xfrm>
              <a:off x="5853662" y="3230152"/>
              <a:ext cx="2535785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C00000"/>
                  </a:solidFill>
                  <a:latin typeface="Bahnschrift" panose="020B0502040204020203" pitchFamily="34" charset="0"/>
                </a:rPr>
                <a:t>Many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6EA8FE-30CA-45E3-ABFD-5D5DB040C167}"/>
              </a:ext>
            </a:extLst>
          </p:cNvPr>
          <p:cNvGrpSpPr/>
          <p:nvPr/>
        </p:nvGrpSpPr>
        <p:grpSpPr>
          <a:xfrm>
            <a:off x="3143166" y="1795149"/>
            <a:ext cx="3114010" cy="1293316"/>
            <a:chOff x="5508516" y="2644722"/>
            <a:chExt cx="2880931" cy="129331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A6518A4-F22F-4DC4-ACBC-BEC01836723F}"/>
                </a:ext>
              </a:extLst>
            </p:cNvPr>
            <p:cNvCxnSpPr>
              <a:cxnSpLocks/>
              <a:stCxn id="14" idx="0"/>
            </p:cNvCxnSpPr>
            <p:nvPr/>
          </p:nvCxnSpPr>
          <p:spPr>
            <a:xfrm flipH="1" flipV="1">
              <a:off x="6674469" y="2644722"/>
              <a:ext cx="274513" cy="58543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4358D9C-91CC-4944-83E1-20F379E4B28D}"/>
                </a:ext>
              </a:extLst>
            </p:cNvPr>
            <p:cNvSpPr txBox="1"/>
            <p:nvPr/>
          </p:nvSpPr>
          <p:spPr>
            <a:xfrm>
              <a:off x="5508516" y="3230152"/>
              <a:ext cx="2880931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C00000"/>
                  </a:solidFill>
                  <a:latin typeface="Bahnschrift" panose="020B0502040204020203" pitchFamily="34" charset="0"/>
                </a:rPr>
                <a:t>Forms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677ECED-8157-4811-902B-A68651FAA028}"/>
              </a:ext>
            </a:extLst>
          </p:cNvPr>
          <p:cNvSpPr txBox="1"/>
          <p:nvPr/>
        </p:nvSpPr>
        <p:spPr>
          <a:xfrm>
            <a:off x="804020" y="3947096"/>
            <a:ext cx="9115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Polymorphism</a:t>
            </a:r>
            <a:r>
              <a:rPr lang="en-US" sz="3200" dirty="0"/>
              <a:t> is the principle of reusing </a:t>
            </a:r>
          </a:p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one common name or symbol</a:t>
            </a:r>
            <a:r>
              <a:rPr lang="en-US" sz="3200" dirty="0"/>
              <a:t> </a:t>
            </a:r>
          </a:p>
          <a:p>
            <a:pPr algn="ctr"/>
            <a:r>
              <a:rPr lang="en-US" sz="3200" dirty="0"/>
              <a:t>to refer to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multiple different (related) entities</a:t>
            </a:r>
          </a:p>
        </p:txBody>
      </p:sp>
    </p:spTree>
    <p:extLst>
      <p:ext uri="{BB962C8B-B14F-4D97-AF65-F5344CB8AC3E}">
        <p14:creationId xmlns:p14="http://schemas.microsoft.com/office/powerpoint/2010/main" val="93969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A7A3C3-2616-4CE8-B3B8-2EED7A4680E8}"/>
              </a:ext>
            </a:extLst>
          </p:cNvPr>
          <p:cNvSpPr txBox="1"/>
          <p:nvPr/>
        </p:nvSpPr>
        <p:spPr>
          <a:xfrm>
            <a:off x="725556" y="611173"/>
            <a:ext cx="7109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Polymorphism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77ECED-8157-4811-902B-A68651FAA028}"/>
              </a:ext>
            </a:extLst>
          </p:cNvPr>
          <p:cNvSpPr txBox="1"/>
          <p:nvPr/>
        </p:nvSpPr>
        <p:spPr>
          <a:xfrm>
            <a:off x="725556" y="1618724"/>
            <a:ext cx="1005840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ahnschrift" panose="020B0502040204020203" pitchFamily="34" charset="0"/>
              </a:rPr>
              <a:t>In English we say </a:t>
            </a:r>
            <a:r>
              <a:rPr lang="en-US" sz="2800" b="1" i="1" dirty="0">
                <a:latin typeface="Bahnschrift" panose="020B0502040204020203" pitchFamily="34" charset="0"/>
              </a:rPr>
              <a:t>synonyms</a:t>
            </a:r>
            <a:r>
              <a:rPr lang="en-US" sz="2800" dirty="0">
                <a:latin typeface="Bahnschrift" panose="020B0502040204020203" pitchFamily="34" charset="0"/>
              </a:rPr>
              <a:t>  when we have </a:t>
            </a:r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2 or more </a:t>
            </a:r>
            <a:r>
              <a:rPr lang="en-US" sz="2800" dirty="0">
                <a:latin typeface="Bahnschrift" panose="020B0502040204020203" pitchFamily="34" charset="0"/>
              </a:rPr>
              <a:t>words for the </a:t>
            </a:r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one</a:t>
            </a:r>
            <a:r>
              <a:rPr lang="en-US" sz="2800" dirty="0">
                <a:latin typeface="Bahnschrift" panose="020B0502040204020203" pitchFamily="34" charset="0"/>
              </a:rPr>
              <a:t> thing, the same meaning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car, automobile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begin, start, commence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77ECED-8157-4811-902B-A68651FAA028}"/>
              </a:ext>
            </a:extLst>
          </p:cNvPr>
          <p:cNvSpPr txBox="1"/>
          <p:nvPr/>
        </p:nvSpPr>
        <p:spPr>
          <a:xfrm>
            <a:off x="725555" y="3689376"/>
            <a:ext cx="100584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ahnschrift" panose="020B0502040204020203" pitchFamily="34" charset="0"/>
              </a:rPr>
              <a:t>Polymorphism is when we have one word for two or more forms or things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Jaguar comes in two distinct forms… black, and spotted tan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Human comes in distinct blood types (not compatible, not a continuum)</a:t>
            </a:r>
          </a:p>
        </p:txBody>
      </p:sp>
    </p:spTree>
    <p:extLst>
      <p:ext uri="{BB962C8B-B14F-4D97-AF65-F5344CB8AC3E}">
        <p14:creationId xmlns:p14="http://schemas.microsoft.com/office/powerpoint/2010/main" val="396309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F0C01-8FB2-4FD9-B1E5-DA706716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975" y="365126"/>
            <a:ext cx="10791825" cy="81763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Examples of polymorphism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2DB41-1167-4D01-AA02-488FBD6A6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Type polymorphism</a:t>
            </a:r>
          </a:p>
          <a:p>
            <a:pPr lvl="1"/>
            <a:r>
              <a:rPr lang="en-US" dirty="0"/>
              <a:t>When an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interface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implementation classes</a:t>
            </a:r>
          </a:p>
          <a:p>
            <a:pPr lvl="1"/>
            <a:r>
              <a:rPr lang="en-US" dirty="0"/>
              <a:t>When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class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subclasses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Parametric polymorphism</a:t>
            </a:r>
          </a:p>
          <a:p>
            <a:pPr lvl="1"/>
            <a:r>
              <a:rPr lang="en-US" dirty="0"/>
              <a:t>Using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generics (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&lt;T&gt;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n-US" dirty="0"/>
              <a:t> so a field or variable can take on different data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multiple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methods</a:t>
            </a:r>
            <a:r>
              <a:rPr lang="en-US" dirty="0"/>
              <a:t> have the same name</a:t>
            </a:r>
          </a:p>
          <a:p>
            <a:pPr lvl="1"/>
            <a:r>
              <a:rPr lang="en-US" dirty="0"/>
              <a:t>Method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overriding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(method is overridden in subclass)</a:t>
            </a:r>
          </a:p>
          <a:p>
            <a:pPr lvl="1"/>
            <a:r>
              <a:rPr lang="en-US" dirty="0"/>
              <a:t>Method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overloading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(methods with same name but different arguments)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one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class</a:t>
            </a:r>
            <a:r>
              <a:rPr lang="en-US" dirty="0"/>
              <a:t> has multiple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constructors</a:t>
            </a:r>
          </a:p>
          <a:p>
            <a:pPr lvl="1"/>
            <a:r>
              <a:rPr lang="en-US" dirty="0"/>
              <a:t>Constructor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overloading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/>
              <a:t>(constructors with different arguments)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3D79312-C177-43D0-9284-A0572972D2FA}"/>
              </a:ext>
            </a:extLst>
          </p:cNvPr>
          <p:cNvSpPr/>
          <p:nvPr/>
        </p:nvSpPr>
        <p:spPr>
          <a:xfrm>
            <a:off x="561975" y="1703387"/>
            <a:ext cx="11068050" cy="1325563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227E5-06AA-43EE-BA7B-3D9F4CB3B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6"/>
            <a:ext cx="10687878" cy="106611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Polymorphism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E52CB-8F22-418C-9542-18D12CF3A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rgbClr val="C00000"/>
                </a:solidFill>
              </a:rPr>
              <a:t>Polymorphism</a:t>
            </a:r>
            <a:r>
              <a:rPr lang="en-US" sz="3600" dirty="0">
                <a:latin typeface="+mj-lt"/>
              </a:rPr>
              <a:t> allows programmers to program to a </a:t>
            </a:r>
            <a:r>
              <a:rPr lang="en-US" sz="36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specific subset of an object's members</a:t>
            </a:r>
            <a:r>
              <a:rPr lang="en-US" sz="3600" dirty="0">
                <a:latin typeface="+mj-lt"/>
              </a:rPr>
              <a:t>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rgbClr val="C00000"/>
                </a:solidFill>
              </a:rPr>
              <a:t>Polymorphism</a:t>
            </a:r>
            <a:r>
              <a:rPr lang="en-US" sz="3600" dirty="0">
                <a:latin typeface="+mj-lt"/>
              </a:rPr>
              <a:t> allows programmers to 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group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similar (but different) entities or behaviors together </a:t>
            </a:r>
            <a:r>
              <a:rPr lang="en-US" sz="3600" dirty="0">
                <a:latin typeface="+mj-lt"/>
              </a:rPr>
              <a:t>and </a:t>
            </a:r>
            <a:r>
              <a:rPr lang="en-US" sz="36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program to their common type</a:t>
            </a:r>
            <a:r>
              <a:rPr lang="en-US" sz="3600" dirty="0">
                <a:latin typeface="+mj-lt"/>
              </a:rPr>
              <a:t>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2722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E0E53-7C8F-4576-AD71-9BE60E7D2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54421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Is-a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and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Bahnschrift SemiBold" panose="020B0502040204020203" pitchFamily="34" charset="0"/>
              </a:rPr>
              <a:t>instanceof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operator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8AC71-C1FF-4C39-9B09-166540509E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34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AE2AE-4A3E-4C7D-889D-176E0D0F8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923" y="315430"/>
            <a:ext cx="3883003" cy="1325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“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Is-a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” relationships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8F792F2-62BC-45C6-819A-AC4E1E2B9CF9}"/>
              </a:ext>
            </a:extLst>
          </p:cNvPr>
          <p:cNvGrpSpPr/>
          <p:nvPr/>
        </p:nvGrpSpPr>
        <p:grpSpPr>
          <a:xfrm>
            <a:off x="4664691" y="168965"/>
            <a:ext cx="7351717" cy="3588027"/>
            <a:chOff x="4664691" y="168965"/>
            <a:chExt cx="7351717" cy="35880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3E6E9CE-2E4A-4153-9CA5-9E3080D21B77}"/>
                </a:ext>
              </a:extLst>
            </p:cNvPr>
            <p:cNvSpPr/>
            <p:nvPr/>
          </p:nvSpPr>
          <p:spPr>
            <a:xfrm>
              <a:off x="4664691" y="168965"/>
              <a:ext cx="7351717" cy="358802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</a:rPr>
                <a:t>Inheritance diagram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C2AFF83-0CD2-4BCF-8248-44838C8CE609}"/>
                </a:ext>
              </a:extLst>
            </p:cNvPr>
            <p:cNvGrpSpPr/>
            <p:nvPr/>
          </p:nvGrpSpPr>
          <p:grpSpPr>
            <a:xfrm>
              <a:off x="4764484" y="722434"/>
              <a:ext cx="7165857" cy="2955256"/>
              <a:chOff x="149062" y="2467609"/>
              <a:chExt cx="7165857" cy="2955256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D1CF4471-2FEA-43E4-8027-1A0A04E58DC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82952" y="3461168"/>
                <a:ext cx="234410" cy="535662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6C9A5D6B-2D9F-458E-B00B-820659E169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436671" y="3489088"/>
                <a:ext cx="234410" cy="507742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C5B0A814-2C03-4D2D-90D0-65EDE6BAE979}"/>
                  </a:ext>
                </a:extLst>
              </p:cNvPr>
              <p:cNvSpPr/>
              <p:nvPr/>
            </p:nvSpPr>
            <p:spPr>
              <a:xfrm>
                <a:off x="149062" y="3837806"/>
                <a:ext cx="3508656" cy="1585059"/>
              </a:xfrm>
              <a:prstGeom prst="roundRect">
                <a:avLst>
                  <a:gd name="adj" fmla="val 658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Student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subclass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int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getCredits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void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takeCredits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(int credits)</a:t>
                </a:r>
              </a:p>
              <a:p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getStatus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D8B93362-BB42-4F62-A46B-6793B200501C}"/>
                  </a:ext>
                </a:extLst>
              </p:cNvPr>
              <p:cNvSpPr/>
              <p:nvPr/>
            </p:nvSpPr>
            <p:spPr>
              <a:xfrm>
                <a:off x="3806263" y="3837806"/>
                <a:ext cx="3508656" cy="1585059"/>
              </a:xfrm>
              <a:prstGeom prst="roundRect">
                <a:avLst>
                  <a:gd name="adj" fmla="val 7413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Professor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subclass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getStatus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void promote()</a:t>
                </a:r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85CBE0F6-51CF-4A30-B6AE-396FA03AB68C}"/>
                  </a:ext>
                </a:extLst>
              </p:cNvPr>
              <p:cNvSpPr/>
              <p:nvPr/>
            </p:nvSpPr>
            <p:spPr>
              <a:xfrm>
                <a:off x="2402942" y="2467609"/>
                <a:ext cx="2684428" cy="1021478"/>
              </a:xfrm>
              <a:prstGeom prst="roundRect">
                <a:avLst>
                  <a:gd name="adj" fmla="val 1017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Person</a:t>
                </a:r>
              </a:p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chemeClr val="accent5">
                        <a:lumMod val="75000"/>
                      </a:schemeClr>
                    </a:solidFill>
                  </a:rPr>
                  <a:t>class</a:t>
                </a:r>
              </a:p>
              <a:p>
                <a:pPr algn="ctr"/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String </a:t>
                </a:r>
                <a:r>
                  <a:rPr lang="en-US" sz="1600" dirty="0" err="1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getName</a:t>
                </a:r>
                <a:r>
                  <a:rPr lang="en-US" sz="1600" dirty="0">
                    <a:solidFill>
                      <a:schemeClr val="accent5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()</a:t>
                </a:r>
              </a:p>
            </p:txBody>
          </p:sp>
        </p:grpSp>
      </p:grp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CA02ADA-B1C1-43DF-9357-81FFD2502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489" y="3890638"/>
            <a:ext cx="5774511" cy="1700713"/>
          </a:xfrm>
        </p:spPr>
        <p:txBody>
          <a:bodyPr anchor="ctr"/>
          <a:lstStyle/>
          <a:p>
            <a:pPr lvl="1"/>
            <a:r>
              <a:rPr lang="en-US" dirty="0"/>
              <a:t>Every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is-a</a:t>
            </a:r>
            <a:r>
              <a:rPr lang="en-US" dirty="0"/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</a:p>
          <a:p>
            <a:pPr lvl="1"/>
            <a:r>
              <a:rPr lang="en-US" dirty="0"/>
              <a:t>Every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is-a</a:t>
            </a:r>
            <a:r>
              <a:rPr lang="en-US" dirty="0"/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</a:p>
          <a:p>
            <a:pPr lvl="1"/>
            <a:r>
              <a:rPr lang="en-US" dirty="0"/>
              <a:t>Not every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is-a</a:t>
            </a:r>
            <a:r>
              <a:rPr lang="en-US" dirty="0"/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Student</a:t>
            </a:r>
          </a:p>
          <a:p>
            <a:pPr lvl="1"/>
            <a:r>
              <a:rPr lang="en-US" dirty="0"/>
              <a:t>Not every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is-a</a:t>
            </a:r>
            <a:r>
              <a:rPr lang="en-US" dirty="0"/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937AEE-23A7-4B21-9802-D254858FC8C9}"/>
              </a:ext>
            </a:extLst>
          </p:cNvPr>
          <p:cNvSpPr txBox="1"/>
          <p:nvPr/>
        </p:nvSpPr>
        <p:spPr>
          <a:xfrm>
            <a:off x="773923" y="5724998"/>
            <a:ext cx="7981121" cy="993855"/>
          </a:xfrm>
          <a:prstGeom prst="roundRect">
            <a:avLst>
              <a:gd name="adj" fmla="val 1782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Rule:	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Every (subclass type)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is-a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(superclass type)</a:t>
            </a: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	But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not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every (superclass type) is-a (subclass type)</a:t>
            </a:r>
          </a:p>
        </p:txBody>
      </p:sp>
    </p:spTree>
    <p:extLst>
      <p:ext uri="{BB962C8B-B14F-4D97-AF65-F5344CB8AC3E}">
        <p14:creationId xmlns:p14="http://schemas.microsoft.com/office/powerpoint/2010/main" val="399390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226" y="365126"/>
            <a:ext cx="10737574" cy="837510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Java’s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Bahnschrift SemiBold" panose="020B0502040204020203" pitchFamily="34" charset="0"/>
              </a:rPr>
              <a:t>instanceof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operator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758687" y="1432270"/>
            <a:ext cx="5134583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 jane =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"Jane"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(jane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instanceof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Professor)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"Jane is a professor"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(jane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instanceof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Student)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"Jane is a student"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endParaRPr lang="en-US" altLang="en-US" sz="16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(jane </a:t>
            </a:r>
            <a:r>
              <a:rPr lang="en-US" altLang="en-US" sz="1600" dirty="0" err="1">
                <a:solidFill>
                  <a:srgbClr val="CC7832"/>
                </a:solidFill>
                <a:latin typeface="Consolas" panose="020B0609020204030204" pitchFamily="49" charset="0"/>
              </a:rPr>
              <a:t>instanceof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Person)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"Jane is a person"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640D20A-1AFD-4DF5-B08D-74D832A1A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90689"/>
            <a:ext cx="5645285" cy="491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Java, </a:t>
            </a:r>
            <a:r>
              <a:rPr lang="en-US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instanceof</a:t>
            </a:r>
            <a:r>
              <a:rPr lang="en-US" dirty="0"/>
              <a:t> is an </a:t>
            </a:r>
            <a:r>
              <a:rPr lang="en-US" u="sng" dirty="0"/>
              <a:t>operator</a:t>
            </a:r>
            <a:endParaRPr lang="en-US" dirty="0"/>
          </a:p>
          <a:p>
            <a:pPr lvl="1"/>
            <a:r>
              <a:rPr lang="en-US" dirty="0"/>
              <a:t>Just like </a:t>
            </a:r>
            <a:r>
              <a:rPr lang="en-US" b="1" dirty="0">
                <a:solidFill>
                  <a:srgbClr val="C00000"/>
                </a:solidFill>
              </a:rPr>
              <a:t>+</a:t>
            </a:r>
            <a:r>
              <a:rPr lang="en-US" dirty="0"/>
              <a:t> (add) and </a:t>
            </a:r>
            <a:r>
              <a:rPr lang="en-US" b="1" dirty="0">
                <a:solidFill>
                  <a:srgbClr val="C00000"/>
                </a:solidFill>
              </a:rPr>
              <a:t>–</a:t>
            </a:r>
            <a:r>
              <a:rPr lang="en-US" dirty="0"/>
              <a:t> (subtract)</a:t>
            </a:r>
          </a:p>
          <a:p>
            <a:pPr marL="0" indent="0">
              <a:buNone/>
            </a:pPr>
            <a:r>
              <a:rPr lang="en-US" dirty="0"/>
              <a:t>It takes 2 operands:</a:t>
            </a:r>
          </a:p>
          <a:p>
            <a:pPr lvl="1">
              <a:buSzPct val="100000"/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reference</a:t>
            </a:r>
            <a:r>
              <a:rPr lang="en-US" dirty="0"/>
              <a:t> on the left</a:t>
            </a:r>
          </a:p>
          <a:p>
            <a:pPr lvl="1">
              <a:buSzPct val="100000"/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type</a:t>
            </a:r>
            <a:r>
              <a:rPr lang="en-US" dirty="0"/>
              <a:t> on the right</a:t>
            </a:r>
          </a:p>
          <a:p>
            <a:pPr lvl="1">
              <a:buFont typeface="+mj-lt"/>
              <a:buAutoNum type="arabicPeriod"/>
            </a:pPr>
            <a:endParaRPr lang="en-US" dirty="0"/>
          </a:p>
          <a:p>
            <a:pPr marL="0" lvl="1" indent="0" algn="ctr">
              <a:buNone/>
            </a:pPr>
            <a:r>
              <a:rPr lang="en-US" dirty="0"/>
              <a:t>It evaluates to </a:t>
            </a:r>
            <a:r>
              <a:rPr lang="en-US" dirty="0">
                <a:latin typeface="Consolas" panose="020B0609020204030204" pitchFamily="49" charset="0"/>
              </a:rPr>
              <a:t>true</a:t>
            </a:r>
            <a:r>
              <a:rPr lang="en-US" dirty="0"/>
              <a:t> only if,</a:t>
            </a:r>
          </a:p>
          <a:p>
            <a:pPr marL="0" lvl="1" indent="0" algn="ctr"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in memory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dirty="0"/>
              <a:t>the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reference</a:t>
            </a:r>
            <a:endParaRPr lang="en-US" dirty="0"/>
          </a:p>
          <a:p>
            <a:pPr marL="0" lvl="1" indent="0" algn="ctr">
              <a:buNone/>
            </a:pPr>
            <a:r>
              <a:rPr lang="en-US" dirty="0"/>
              <a:t>“</a:t>
            </a:r>
            <a:r>
              <a:rPr lang="en-US" b="1" dirty="0">
                <a:solidFill>
                  <a:srgbClr val="C00000"/>
                </a:solidFill>
              </a:rPr>
              <a:t>is an</a:t>
            </a:r>
            <a:r>
              <a:rPr lang="en-US" dirty="0"/>
              <a:t>” instance of the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type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54959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10140</TotalTime>
  <Words>2433</Words>
  <Application>Microsoft Office PowerPoint</Application>
  <PresentationFormat>Widescreen</PresentationFormat>
  <Paragraphs>462</Paragraphs>
  <Slides>28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Bahnschrift</vt:lpstr>
      <vt:lpstr>Bahnschrift SemiBold</vt:lpstr>
      <vt:lpstr>Calibri</vt:lpstr>
      <vt:lpstr>Calibri Light</vt:lpstr>
      <vt:lpstr>Consolas</vt:lpstr>
      <vt:lpstr>Courier</vt:lpstr>
      <vt:lpstr>Wingdings</vt:lpstr>
      <vt:lpstr>Office Theme</vt:lpstr>
      <vt:lpstr>Subtype Polymorphism</vt:lpstr>
      <vt:lpstr>Polymorphism</vt:lpstr>
      <vt:lpstr>PowerPoint Presentation</vt:lpstr>
      <vt:lpstr>PowerPoint Presentation</vt:lpstr>
      <vt:lpstr>Examples of polymorphism</vt:lpstr>
      <vt:lpstr>Polymorphism why?</vt:lpstr>
      <vt:lpstr>Is-a and instanceof operator</vt:lpstr>
      <vt:lpstr>“Is-a” relationships</vt:lpstr>
      <vt:lpstr>Java’s instanceof operator</vt:lpstr>
      <vt:lpstr>Poll Everywhere (1)</vt:lpstr>
      <vt:lpstr>Poll Everywhere (2)</vt:lpstr>
      <vt:lpstr>Type casting</vt:lpstr>
      <vt:lpstr>Type casting and “is-a”</vt:lpstr>
      <vt:lpstr>Type casting and “is-a”</vt:lpstr>
      <vt:lpstr>Type casting and “is-a”</vt:lpstr>
      <vt:lpstr>Compile Time vs Runtime Type Checking</vt:lpstr>
      <vt:lpstr>Poll Everywhere (3)</vt:lpstr>
      <vt:lpstr>Poll Everywhere (4)</vt:lpstr>
      <vt:lpstr>is-a Relationships With Interfaces</vt:lpstr>
      <vt:lpstr>is-a Relationships With Interfaces</vt:lpstr>
      <vt:lpstr>Reasoning about types as a graph</vt:lpstr>
      <vt:lpstr>Upcasts Are Usually Implicit</vt:lpstr>
      <vt:lpstr>Method access</vt:lpstr>
      <vt:lpstr>Method access</vt:lpstr>
      <vt:lpstr>Method access</vt:lpstr>
      <vt:lpstr>Poll Everywhere (5)</vt:lpstr>
      <vt:lpstr>Accessing subclass methods by typecasting</vt:lpstr>
      <vt:lpstr>Object – The Mother Of All Classes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u04p1 Subtype Polymorphism | COMP 301</dc:title>
  <dc:creator>Aaron Smith</dc:creator>
  <cp:lastModifiedBy>David Stotts</cp:lastModifiedBy>
  <cp:revision>114</cp:revision>
  <dcterms:created xsi:type="dcterms:W3CDTF">2020-02-08T19:31:56Z</dcterms:created>
  <dcterms:modified xsi:type="dcterms:W3CDTF">2024-02-01T15:40:24Z</dcterms:modified>
</cp:coreProperties>
</file>