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422" r:id="rId3"/>
    <p:sldId id="455" r:id="rId4"/>
    <p:sldId id="531" r:id="rId5"/>
    <p:sldId id="532" r:id="rId6"/>
    <p:sldId id="529" r:id="rId7"/>
    <p:sldId id="530" r:id="rId8"/>
    <p:sldId id="456" r:id="rId9"/>
    <p:sldId id="458" r:id="rId10"/>
    <p:sldId id="460" r:id="rId11"/>
    <p:sldId id="459" r:id="rId12"/>
    <p:sldId id="504" r:id="rId13"/>
    <p:sldId id="467" r:id="rId14"/>
    <p:sldId id="526" r:id="rId15"/>
    <p:sldId id="527" r:id="rId16"/>
    <p:sldId id="470" r:id="rId17"/>
    <p:sldId id="512" r:id="rId18"/>
    <p:sldId id="471" r:id="rId19"/>
    <p:sldId id="457" r:id="rId20"/>
    <p:sldId id="472" r:id="rId21"/>
    <p:sldId id="508" r:id="rId22"/>
    <p:sldId id="509" r:id="rId23"/>
    <p:sldId id="510" r:id="rId24"/>
    <p:sldId id="503" r:id="rId25"/>
    <p:sldId id="511" r:id="rId26"/>
    <p:sldId id="444" r:id="rId27"/>
    <p:sldId id="514" r:id="rId28"/>
    <p:sldId id="521" r:id="rId29"/>
    <p:sldId id="516" r:id="rId30"/>
    <p:sldId id="517" r:id="rId31"/>
    <p:sldId id="520" r:id="rId32"/>
    <p:sldId id="519" r:id="rId33"/>
    <p:sldId id="523" r:id="rId34"/>
    <p:sldId id="522" r:id="rId35"/>
    <p:sldId id="524" r:id="rId36"/>
    <p:sldId id="525" r:id="rId37"/>
    <p:sldId id="528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6C00"/>
    <a:srgbClr val="C55A11"/>
    <a:srgbClr val="6FA8DB"/>
    <a:srgbClr val="2B2B2B"/>
    <a:srgbClr val="2F5597"/>
    <a:srgbClr val="FFD9D9"/>
    <a:srgbClr val="FFCBCB"/>
    <a:srgbClr val="4472C4"/>
    <a:srgbClr val="666666"/>
    <a:srgbClr val="BD0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6" autoAdjust="0"/>
    <p:restoredTop sz="86803" autoAdjust="0"/>
  </p:normalViewPr>
  <p:slideViewPr>
    <p:cSldViewPr snapToGrid="0">
      <p:cViewPr varScale="1">
        <p:scale>
          <a:sx n="93" d="100"/>
          <a:sy n="93" d="100"/>
        </p:scale>
        <p:origin x="102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27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57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05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27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86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93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27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0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pollev.com/pd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pollev.com/pd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Abstraction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>
                <a:latin typeface="Bahnschrift SemiBold" panose="020B0502040204020203" pitchFamily="34" charset="0"/>
              </a:rPr>
              <a:t>COMP 301</a:t>
            </a:r>
          </a:p>
          <a:p>
            <a:r>
              <a:rPr lang="en-US" i="1" dirty="0">
                <a:latin typeface="Bahnschrift SemiBold" panose="020B0502040204020203" pitchFamily="34" charset="0"/>
              </a:rPr>
              <a:t>( adapted from Drs. K. Mayer-Patel </a:t>
            </a:r>
            <a:r>
              <a:rPr lang="en-US" i="1">
                <a:latin typeface="Bahnschrift SemiBold" panose="020B0502040204020203" pitchFamily="34" charset="0"/>
              </a:rPr>
              <a:t>and Aaron Smith )</a:t>
            </a:r>
            <a:endParaRPr lang="en-US" i="1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B74E9E-FF55-456C-8D34-8363068B9EF9}"/>
              </a:ext>
            </a:extLst>
          </p:cNvPr>
          <p:cNvSpPr/>
          <p:nvPr/>
        </p:nvSpPr>
        <p:spPr>
          <a:xfrm>
            <a:off x="838200" y="1771381"/>
            <a:ext cx="5698156" cy="3370783"/>
          </a:xfrm>
          <a:prstGeom prst="roundRect">
            <a:avLst>
              <a:gd name="adj" fmla="val 5304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Room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final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buildingName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final int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roomNumber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Room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buildingName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roomNumber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buildingName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buildingName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roomNumber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roomNumber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toString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buildingName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 "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roomNumber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DD4E3B-F770-4E35-99D2-6BA516651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374" y="365125"/>
            <a:ext cx="3354613" cy="917023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Room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class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3515A-A75B-4592-864B-A56D01450D38}"/>
              </a:ext>
            </a:extLst>
          </p:cNvPr>
          <p:cNvSpPr txBox="1"/>
          <p:nvPr/>
        </p:nvSpPr>
        <p:spPr>
          <a:xfrm>
            <a:off x="4857944" y="708949"/>
            <a:ext cx="2679594" cy="855302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Encapsulates a building and a room number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78A1E5F-7133-451F-9CA4-E3530391F62D}"/>
              </a:ext>
            </a:extLst>
          </p:cNvPr>
          <p:cNvCxnSpPr>
            <a:cxnSpLocks/>
          </p:cNvCxnSpPr>
          <p:nvPr/>
        </p:nvCxnSpPr>
        <p:spPr>
          <a:xfrm flipH="1">
            <a:off x="4109987" y="1494494"/>
            <a:ext cx="747957" cy="642314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AB0745D-BECE-4FE8-82D1-5C12B07D36D9}"/>
              </a:ext>
            </a:extLst>
          </p:cNvPr>
          <p:cNvSpPr txBox="1"/>
          <p:nvPr/>
        </p:nvSpPr>
        <p:spPr>
          <a:xfrm rot="357551">
            <a:off x="7322842" y="1317414"/>
            <a:ext cx="2172641" cy="855303"/>
          </a:xfrm>
          <a:prstGeom prst="roundRect">
            <a:avLst>
              <a:gd name="adj" fmla="val 11473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Why are the fields labeled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final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BCA003D-516F-4215-939E-A96563992425}"/>
              </a:ext>
            </a:extLst>
          </p:cNvPr>
          <p:cNvSpPr/>
          <p:nvPr/>
        </p:nvSpPr>
        <p:spPr>
          <a:xfrm>
            <a:off x="1039527" y="2165018"/>
            <a:ext cx="3599849" cy="481929"/>
          </a:xfrm>
          <a:prstGeom prst="roundRect">
            <a:avLst>
              <a:gd name="adj" fmla="val 18516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7FFDF61-5A65-45F5-A657-94B80CA62760}"/>
              </a:ext>
            </a:extLst>
          </p:cNvPr>
          <p:cNvSpPr/>
          <p:nvPr/>
        </p:nvSpPr>
        <p:spPr>
          <a:xfrm>
            <a:off x="1039527" y="3785866"/>
            <a:ext cx="4273618" cy="1017140"/>
          </a:xfrm>
          <a:prstGeom prst="roundRect">
            <a:avLst>
              <a:gd name="adj" fmla="val 931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CC80A41-D0EF-4863-8286-FA7A68490AFB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5068214" y="3785866"/>
            <a:ext cx="558634" cy="144906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6C91850-41A2-429F-BCAA-16D4EA15B570}"/>
              </a:ext>
            </a:extLst>
          </p:cNvPr>
          <p:cNvSpPr txBox="1"/>
          <p:nvPr/>
        </p:nvSpPr>
        <p:spPr>
          <a:xfrm>
            <a:off x="5626848" y="3358215"/>
            <a:ext cx="3314930" cy="855302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Overrides the global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Object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toString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method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92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27" grpId="0" animBg="1"/>
      <p:bldP spid="28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80098-C9F8-44E8-A494-86340ADE5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7106" y="1"/>
            <a:ext cx="4944894" cy="1177046"/>
          </a:xfrm>
          <a:solidFill>
            <a:schemeClr val="bg1"/>
          </a:solidFill>
        </p:spPr>
        <p:txBody>
          <a:bodyPr anchor="ctr"/>
          <a:lstStyle/>
          <a:p>
            <a:pPr algn="ctr"/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Course</a:t>
            </a:r>
            <a:r>
              <a:rPr lang="en-US" dirty="0">
                <a:latin typeface="Bahnschrift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class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123C59-86BF-48AB-8B14-AB9A93D161FE}"/>
              </a:ext>
            </a:extLst>
          </p:cNvPr>
          <p:cNvSpPr txBox="1"/>
          <p:nvPr/>
        </p:nvSpPr>
        <p:spPr>
          <a:xfrm>
            <a:off x="1622" y="0"/>
            <a:ext cx="6094378" cy="7032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Course {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final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Room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room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final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final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List&lt;Student&gt;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roster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final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final int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Course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(Room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room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name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credits) {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room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room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professor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roster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ArrayList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&lt;Student&gt;()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this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credits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enrollStudent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(Student s) {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(!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roster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.contains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(s)) {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roster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.add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(s)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s.takeCredits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dropStudent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(Student s) {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roster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.contains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(s)) {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roster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.remove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(s)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s.takeCredits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(-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toString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String str =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 +=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"Taught by "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.getName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+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 +=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"Location: "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room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 +=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"----------------------"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for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=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 &lt;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roster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.size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i++) {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 += 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roster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.get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(i).</a:t>
            </a:r>
            <a:r>
              <a:rPr kumimoji="0" lang="en-US" altLang="en-US" sz="108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+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08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08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545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80098-C9F8-44E8-A494-86340ADE5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2979" y="1"/>
            <a:ext cx="5869021" cy="1177046"/>
          </a:xfrm>
          <a:solidFill>
            <a:schemeClr val="bg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Using the 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Course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 class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123C59-86BF-48AB-8B14-AB9A93D161FE}"/>
              </a:ext>
            </a:extLst>
          </p:cNvPr>
          <p:cNvSpPr txBox="1"/>
          <p:nvPr/>
        </p:nvSpPr>
        <p:spPr>
          <a:xfrm>
            <a:off x="228601" y="797510"/>
            <a:ext cx="572943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"Ketan Mayer-Patel"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aaron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"Aaron Smith"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Room sn014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Room(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Sitterson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014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Room ham100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Room(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"Hamilton"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Course c1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Course(ham100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kmp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"COMP 210"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Course c2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Course(sn014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aaron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"COMP 301"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s1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"Alan Turing"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s2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"Charles Babbage"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s3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"Haskell Curry"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s4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"Ada Lovelace"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s5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"Jim Gray"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c1.enrollStudent(s1)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c1.enrollStudent(s2)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c1.enrollStudent(s3)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c2.enrollStudent(s4)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c2.enrollStudent(s5)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(c1)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(c2)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98DD3D-B5C2-4D73-9A91-DF135216B078}"/>
              </a:ext>
            </a:extLst>
          </p:cNvPr>
          <p:cNvSpPr txBox="1"/>
          <p:nvPr/>
        </p:nvSpPr>
        <p:spPr>
          <a:xfrm>
            <a:off x="7161196" y="1501011"/>
            <a:ext cx="3900094" cy="1304380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See how the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Course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class encapsulates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Student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s,</a:t>
            </a:r>
          </a:p>
          <a:p>
            <a:pPr algn="ctr"/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a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Room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, and a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Professor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?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30C200-2C68-4976-B5EF-C05E5EA8CB3E}"/>
              </a:ext>
            </a:extLst>
          </p:cNvPr>
          <p:cNvSpPr txBox="1"/>
          <p:nvPr/>
        </p:nvSpPr>
        <p:spPr>
          <a:xfrm>
            <a:off x="6366084" y="3198291"/>
            <a:ext cx="3066674" cy="683437"/>
          </a:xfrm>
          <a:prstGeom prst="roundRect">
            <a:avLst>
              <a:gd name="adj" fmla="val 19835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This is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aggregation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F5DC60-2AA9-4463-B556-A617E36F654B}"/>
              </a:ext>
            </a:extLst>
          </p:cNvPr>
          <p:cNvSpPr txBox="1"/>
          <p:nvPr/>
        </p:nvSpPr>
        <p:spPr>
          <a:xfrm>
            <a:off x="3753853" y="4274628"/>
            <a:ext cx="4369870" cy="1177046"/>
          </a:xfrm>
          <a:prstGeom prst="roundRect">
            <a:avLst>
              <a:gd name="adj" fmla="val 1318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We say a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Course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is an </a:t>
            </a:r>
            <a:r>
              <a:rPr lang="en-US" sz="2000" b="1" u="sng" dirty="0">
                <a:solidFill>
                  <a:schemeClr val="accent4">
                    <a:lumMod val="50000"/>
                  </a:schemeClr>
                </a:solidFill>
              </a:rPr>
              <a:t>aggregation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of some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Students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, a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Room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, and a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Professor</a:t>
            </a:r>
          </a:p>
        </p:txBody>
      </p:sp>
    </p:spTree>
    <p:extLst>
      <p:ext uri="{BB962C8B-B14F-4D97-AF65-F5344CB8AC3E}">
        <p14:creationId xmlns:p14="http://schemas.microsoft.com/office/powerpoint/2010/main" val="294472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8EE2-3AC5-435A-A42D-129CC4E9A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617" y="365125"/>
            <a:ext cx="10638183" cy="91702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Aggregation and Composition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A1F4E-6F04-40A0-A2C4-73FBA367DADC}"/>
              </a:ext>
            </a:extLst>
          </p:cNvPr>
          <p:cNvSpPr txBox="1"/>
          <p:nvPr/>
        </p:nvSpPr>
        <p:spPr>
          <a:xfrm>
            <a:off x="827674" y="1630698"/>
            <a:ext cx="1051560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Aggregation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composition</a:t>
            </a:r>
            <a:r>
              <a:rPr lang="en-US" sz="2800" dirty="0"/>
              <a:t> are relationships where one object encapsulates </a:t>
            </a:r>
            <a:r>
              <a:rPr lang="en-US" sz="2800" i="1" dirty="0">
                <a:solidFill>
                  <a:srgbClr val="C00000"/>
                </a:solidFill>
              </a:rPr>
              <a:t>instances of other objects</a:t>
            </a:r>
            <a:r>
              <a:rPr lang="en-US" sz="28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43BFAA-7D54-4652-A71D-24F2EA3A2E7A}"/>
              </a:ext>
            </a:extLst>
          </p:cNvPr>
          <p:cNvSpPr txBox="1"/>
          <p:nvPr/>
        </p:nvSpPr>
        <p:spPr>
          <a:xfrm>
            <a:off x="838200" y="3001613"/>
            <a:ext cx="105156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/>
              <a:t>What’s the difference between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aggregation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composition</a:t>
            </a:r>
            <a:r>
              <a:rPr lang="en-US" sz="2800" dirty="0"/>
              <a:t>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A33675B-986B-4000-8D9A-D4705AB6CECE}"/>
              </a:ext>
            </a:extLst>
          </p:cNvPr>
          <p:cNvGrpSpPr/>
          <p:nvPr/>
        </p:nvGrpSpPr>
        <p:grpSpPr>
          <a:xfrm>
            <a:off x="838200" y="4051995"/>
            <a:ext cx="5062686" cy="1938337"/>
            <a:chOff x="5262" y="0"/>
            <a:chExt cx="5062686" cy="1938337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F106F43B-1EC1-4877-B0FC-5FF456D8099F}"/>
                </a:ext>
              </a:extLst>
            </p:cNvPr>
            <p:cNvSpPr/>
            <p:nvPr/>
          </p:nvSpPr>
          <p:spPr>
            <a:xfrm>
              <a:off x="5262" y="0"/>
              <a:ext cx="5062686" cy="1938337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: Rounded Corners 4">
              <a:extLst>
                <a:ext uri="{FF2B5EF4-FFF2-40B4-BE49-F238E27FC236}">
                  <a16:creationId xmlns:a16="http://schemas.microsoft.com/office/drawing/2014/main" id="{370A59E5-CBB1-4D01-9A53-7D3935990C15}"/>
                </a:ext>
              </a:extLst>
            </p:cNvPr>
            <p:cNvSpPr txBox="1"/>
            <p:nvPr/>
          </p:nvSpPr>
          <p:spPr>
            <a:xfrm>
              <a:off x="5262" y="0"/>
              <a:ext cx="5062686" cy="5815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600" b="1" kern="1200" dirty="0"/>
                <a:t>Aggregation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76CD69F-8DCA-4829-9998-1269EF2E4CE9}"/>
              </a:ext>
            </a:extLst>
          </p:cNvPr>
          <p:cNvGrpSpPr/>
          <p:nvPr/>
        </p:nvGrpSpPr>
        <p:grpSpPr>
          <a:xfrm>
            <a:off x="1148862" y="4680337"/>
            <a:ext cx="4448070" cy="1259919"/>
            <a:chOff x="511531" y="581501"/>
            <a:chExt cx="4050149" cy="1259919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0B24D534-234D-441D-91BF-D7E658E4EECE}"/>
                </a:ext>
              </a:extLst>
            </p:cNvPr>
            <p:cNvSpPr/>
            <p:nvPr/>
          </p:nvSpPr>
          <p:spPr>
            <a:xfrm>
              <a:off x="511531" y="581501"/>
              <a:ext cx="4050149" cy="125991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3A900332-DF6C-4976-9619-EB16E79ACB06}"/>
                </a:ext>
              </a:extLst>
            </p:cNvPr>
            <p:cNvSpPr txBox="1"/>
            <p:nvPr/>
          </p:nvSpPr>
          <p:spPr>
            <a:xfrm>
              <a:off x="548433" y="618403"/>
              <a:ext cx="3976345" cy="11861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49530" rIns="66040" bIns="49530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600" b="1" kern="1200" dirty="0"/>
                <a:t>The internal objects could exist independently without an outer containing object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1515557-3B62-4526-8F99-EA8BE7C8902C}"/>
              </a:ext>
            </a:extLst>
          </p:cNvPr>
          <p:cNvGrpSpPr/>
          <p:nvPr/>
        </p:nvGrpSpPr>
        <p:grpSpPr>
          <a:xfrm>
            <a:off x="6096000" y="4051995"/>
            <a:ext cx="5106607" cy="1956354"/>
            <a:chOff x="5403729" y="-18017"/>
            <a:chExt cx="5106607" cy="1956354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C02FE291-2444-4151-A190-EA713D623F61}"/>
                </a:ext>
              </a:extLst>
            </p:cNvPr>
            <p:cNvSpPr/>
            <p:nvPr/>
          </p:nvSpPr>
          <p:spPr>
            <a:xfrm>
              <a:off x="5447650" y="0"/>
              <a:ext cx="5062686" cy="1938337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: Rounded Corners 8">
              <a:extLst>
                <a:ext uri="{FF2B5EF4-FFF2-40B4-BE49-F238E27FC236}">
                  <a16:creationId xmlns:a16="http://schemas.microsoft.com/office/drawing/2014/main" id="{427F98DD-696C-4E40-BF47-B127578E90DB}"/>
                </a:ext>
              </a:extLst>
            </p:cNvPr>
            <p:cNvSpPr txBox="1"/>
            <p:nvPr/>
          </p:nvSpPr>
          <p:spPr>
            <a:xfrm>
              <a:off x="5403729" y="-18017"/>
              <a:ext cx="5062686" cy="5815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600" b="1" kern="1200" dirty="0"/>
                <a:t>Composition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A8D8B46-6553-45FF-8BC7-C20781D8E462}"/>
              </a:ext>
            </a:extLst>
          </p:cNvPr>
          <p:cNvGrpSpPr/>
          <p:nvPr/>
        </p:nvGrpSpPr>
        <p:grpSpPr>
          <a:xfrm>
            <a:off x="6430944" y="4690963"/>
            <a:ext cx="4401179" cy="1259919"/>
            <a:chOff x="5904174" y="581501"/>
            <a:chExt cx="4099894" cy="1259919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4605C2FD-2709-4F32-9BB5-942FF34E5602}"/>
                </a:ext>
              </a:extLst>
            </p:cNvPr>
            <p:cNvSpPr/>
            <p:nvPr/>
          </p:nvSpPr>
          <p:spPr>
            <a:xfrm>
              <a:off x="5953919" y="581501"/>
              <a:ext cx="4050149" cy="125991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6758543"/>
                <a:satOff val="-17419"/>
                <a:lumOff val="-11765"/>
                <a:alphaOff val="0"/>
              </a:schemeClr>
            </a:fillRef>
            <a:effectRef idx="0">
              <a:schemeClr val="accent5"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: Rounded Corners 10">
              <a:extLst>
                <a:ext uri="{FF2B5EF4-FFF2-40B4-BE49-F238E27FC236}">
                  <a16:creationId xmlns:a16="http://schemas.microsoft.com/office/drawing/2014/main" id="{A2028321-1C42-4738-BE8B-F380582DAD26}"/>
                </a:ext>
              </a:extLst>
            </p:cNvPr>
            <p:cNvSpPr txBox="1"/>
            <p:nvPr/>
          </p:nvSpPr>
          <p:spPr>
            <a:xfrm>
              <a:off x="5904174" y="618403"/>
              <a:ext cx="4065504" cy="11861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49530" rIns="66040" bIns="49530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600" b="1" kern="1200" dirty="0"/>
                <a:t>The inner objects cannot exist without an outer containing object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001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2B300-9F52-F443-B643-1D56A3F3D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365125"/>
            <a:ext cx="10687878" cy="91702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You Might Be An Aggregation If…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8F329-09D1-4D4F-9D73-47DD2F44F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6843"/>
            <a:ext cx="10515600" cy="4351338"/>
          </a:xfrm>
        </p:spPr>
        <p:txBody>
          <a:bodyPr/>
          <a:lstStyle/>
          <a:p>
            <a:r>
              <a:rPr lang="en-US" dirty="0"/>
              <a:t>Encapsulated objects provided externally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As parameters to constructor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Potentially with getters and setters or with ability to remove the object from the association.</a:t>
            </a:r>
          </a:p>
          <a:p>
            <a:r>
              <a:rPr lang="en-US" dirty="0"/>
              <a:t>Encapsulated objects also independently referenced outside of the aggregation.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Including possibly as part of a different aggregation.</a:t>
            </a:r>
          </a:p>
        </p:txBody>
      </p:sp>
    </p:spTree>
    <p:extLst>
      <p:ext uri="{BB962C8B-B14F-4D97-AF65-F5344CB8AC3E}">
        <p14:creationId xmlns:p14="http://schemas.microsoft.com/office/powerpoint/2010/main" val="509943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F5A26-E5AD-344C-8DDE-8443914AE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3" y="365125"/>
            <a:ext cx="10697817" cy="102635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You Might Be A Composition If…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64C10-C8EC-8247-8FA9-9776D6576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9713"/>
            <a:ext cx="10515600" cy="4497250"/>
          </a:xfrm>
        </p:spPr>
        <p:txBody>
          <a:bodyPr/>
          <a:lstStyle/>
          <a:p>
            <a:r>
              <a:rPr lang="en-US" dirty="0"/>
              <a:t>Encapsulated objects created internally</a:t>
            </a:r>
          </a:p>
          <a:p>
            <a:pPr lvl="1"/>
            <a:r>
              <a:rPr lang="en-US" dirty="0"/>
              <a:t>Usually within the constructor</a:t>
            </a:r>
          </a:p>
          <a:p>
            <a:pPr lvl="1"/>
            <a:r>
              <a:rPr lang="en-US" dirty="0"/>
              <a:t>No setters and often no getters</a:t>
            </a:r>
          </a:p>
          <a:p>
            <a:pPr lvl="1"/>
            <a:r>
              <a:rPr lang="en-US" dirty="0"/>
              <a:t>NOTE: We will revisit this in light of a concept called </a:t>
            </a:r>
            <a:r>
              <a:rPr lang="en-US" i="1" dirty="0"/>
              <a:t>dependency injection</a:t>
            </a:r>
            <a:r>
              <a:rPr lang="en-US" dirty="0"/>
              <a:t> later.</a:t>
            </a:r>
          </a:p>
          <a:p>
            <a:r>
              <a:rPr lang="en-US" dirty="0"/>
              <a:t>Encapsulated objects do not make sense outside of the abstraction.</a:t>
            </a:r>
          </a:p>
          <a:p>
            <a:pPr lvl="1"/>
            <a:r>
              <a:rPr lang="en-US" dirty="0"/>
              <a:t>Not shared with other abstractions	</a:t>
            </a:r>
          </a:p>
          <a:p>
            <a:r>
              <a:rPr lang="en-US" dirty="0"/>
              <a:t>Functionality / state of encapsulated objects only accessible through the composition.</a:t>
            </a:r>
          </a:p>
        </p:txBody>
      </p:sp>
    </p:spTree>
    <p:extLst>
      <p:ext uri="{BB962C8B-B14F-4D97-AF65-F5344CB8AC3E}">
        <p14:creationId xmlns:p14="http://schemas.microsoft.com/office/powerpoint/2010/main" val="2889104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587A1-C6B6-4DC3-90DF-8F571B4DA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60469" cy="1325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(1)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6A73E5-AFAD-490C-B0DE-4934F154C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7806"/>
            <a:ext cx="5041490" cy="1354695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Is this an example of </a:t>
            </a:r>
            <a:r>
              <a:rPr lang="en-US" sz="3200" u="sng" dirty="0"/>
              <a:t>composition</a:t>
            </a:r>
            <a:r>
              <a:rPr lang="en-US" sz="3200" dirty="0"/>
              <a:t> or </a:t>
            </a:r>
            <a:r>
              <a:rPr lang="en-US" sz="3200" u="sng" dirty="0"/>
              <a:t>aggregation</a:t>
            </a:r>
            <a:r>
              <a:rPr lang="en-US" sz="3200" dirty="0"/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7A2C87-05AD-488B-81EC-5CAADF07879B}"/>
              </a:ext>
            </a:extLst>
          </p:cNvPr>
          <p:cNvSpPr txBox="1"/>
          <p:nvPr/>
        </p:nvSpPr>
        <p:spPr>
          <a:xfrm>
            <a:off x="979768" y="4319739"/>
            <a:ext cx="23791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C00000"/>
              </a:buClr>
              <a:buAutoNum type="alphaLcPeriod"/>
            </a:pPr>
            <a:r>
              <a:rPr lang="en-US" sz="2800" dirty="0"/>
              <a:t>Composition</a:t>
            </a:r>
          </a:p>
          <a:p>
            <a:pPr marL="342900" indent="-342900">
              <a:buClr>
                <a:srgbClr val="C00000"/>
              </a:buClr>
              <a:buAutoNum type="alphaLcPeriod"/>
            </a:pPr>
            <a:r>
              <a:rPr lang="en-US" sz="2800" dirty="0"/>
              <a:t>Aggregation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8A16F8-B66D-4184-B1D7-A878ACC39910}"/>
              </a:ext>
            </a:extLst>
          </p:cNvPr>
          <p:cNvSpPr txBox="1"/>
          <p:nvPr/>
        </p:nvSpPr>
        <p:spPr>
          <a:xfrm>
            <a:off x="6871448" y="2603709"/>
            <a:ext cx="4408251" cy="2009061"/>
          </a:xfrm>
          <a:prstGeom prst="roundRect">
            <a:avLst>
              <a:gd name="adj" fmla="val 7952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A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Vehicle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class that encapsulates four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Wheel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objects, two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Axle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objects, and an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Engine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object.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485598B-DB71-443B-91A5-2076EC871B59}"/>
              </a:ext>
            </a:extLst>
          </p:cNvPr>
          <p:cNvGrpSpPr/>
          <p:nvPr/>
        </p:nvGrpSpPr>
        <p:grpSpPr>
          <a:xfrm>
            <a:off x="4071525" y="3807688"/>
            <a:ext cx="2379176" cy="2402981"/>
            <a:chOff x="8772152" y="2071741"/>
            <a:chExt cx="2379176" cy="2402981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3F327E9-2F3C-4C32-B381-063A27A8F5DF}"/>
                </a:ext>
              </a:extLst>
            </p:cNvPr>
            <p:cNvSpPr/>
            <p:nvPr/>
          </p:nvSpPr>
          <p:spPr>
            <a:xfrm>
              <a:off x="8772152" y="2071741"/>
              <a:ext cx="2379176" cy="2402981"/>
            </a:xfrm>
            <a:prstGeom prst="roundRect">
              <a:avLst>
                <a:gd name="adj" fmla="val 4393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Vehicle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9D58E0CC-8C90-4C1B-91B3-A44F51C0CAEE}"/>
                </a:ext>
              </a:extLst>
            </p:cNvPr>
            <p:cNvSpPr/>
            <p:nvPr/>
          </p:nvSpPr>
          <p:spPr>
            <a:xfrm>
              <a:off x="8888884" y="2616616"/>
              <a:ext cx="97964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Wheel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5B715DCD-1EA3-4F60-8BAD-825942897264}"/>
                </a:ext>
              </a:extLst>
            </p:cNvPr>
            <p:cNvSpPr/>
            <p:nvPr/>
          </p:nvSpPr>
          <p:spPr>
            <a:xfrm>
              <a:off x="8888884" y="3065710"/>
              <a:ext cx="97964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Wheel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C4E30279-F1BF-4C09-B7FC-AE384098BE8D}"/>
                </a:ext>
              </a:extLst>
            </p:cNvPr>
            <p:cNvSpPr/>
            <p:nvPr/>
          </p:nvSpPr>
          <p:spPr>
            <a:xfrm>
              <a:off x="8888884" y="3514804"/>
              <a:ext cx="97964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Wheel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5F9C9B7B-D741-40BB-9926-77A01B43D43F}"/>
                </a:ext>
              </a:extLst>
            </p:cNvPr>
            <p:cNvSpPr/>
            <p:nvPr/>
          </p:nvSpPr>
          <p:spPr>
            <a:xfrm>
              <a:off x="8888884" y="3989963"/>
              <a:ext cx="97964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Wheel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F4AE361B-3C2D-4181-A89E-36D0B4077B9E}"/>
                </a:ext>
              </a:extLst>
            </p:cNvPr>
            <p:cNvSpPr/>
            <p:nvPr/>
          </p:nvSpPr>
          <p:spPr>
            <a:xfrm>
              <a:off x="10067031" y="2616616"/>
              <a:ext cx="97964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Axle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590904E8-BE71-44E4-BBFE-F85573E02CEC}"/>
                </a:ext>
              </a:extLst>
            </p:cNvPr>
            <p:cNvSpPr/>
            <p:nvPr/>
          </p:nvSpPr>
          <p:spPr>
            <a:xfrm>
              <a:off x="10067031" y="3060846"/>
              <a:ext cx="97964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Axle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BBA7E38F-B645-4EB3-AC99-BB1884A562AC}"/>
                </a:ext>
              </a:extLst>
            </p:cNvPr>
            <p:cNvSpPr/>
            <p:nvPr/>
          </p:nvSpPr>
          <p:spPr>
            <a:xfrm>
              <a:off x="10067031" y="3514803"/>
              <a:ext cx="97964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Engine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F24A259D-A7A6-314A-8814-2DEC42D2C819}"/>
              </a:ext>
            </a:extLst>
          </p:cNvPr>
          <p:cNvSpPr txBox="1"/>
          <p:nvPr/>
        </p:nvSpPr>
        <p:spPr>
          <a:xfrm>
            <a:off x="6871448" y="797073"/>
            <a:ext cx="381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hlinkClick r:id="rId2"/>
              </a:rPr>
              <a:t>https://pollev.com/pds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629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587A1-C6B6-4DC3-90DF-8F571B4DA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32" y="533040"/>
            <a:ext cx="5522808" cy="103629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2CD8CF-E41C-496A-9D5E-C622EBB32E13}"/>
              </a:ext>
            </a:extLst>
          </p:cNvPr>
          <p:cNvSpPr txBox="1"/>
          <p:nvPr/>
        </p:nvSpPr>
        <p:spPr>
          <a:xfrm>
            <a:off x="6742238" y="2305024"/>
            <a:ext cx="4408251" cy="1451967"/>
          </a:xfrm>
          <a:prstGeom prst="roundRect">
            <a:avLst>
              <a:gd name="adj" fmla="val 7952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A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Backpack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class that encapsulates a list of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Item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objects.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6A73E5-AFAD-490C-B0DE-4934F154C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32" y="1841769"/>
            <a:ext cx="5041490" cy="1354695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Is this an example of </a:t>
            </a:r>
            <a:r>
              <a:rPr lang="en-US" sz="3200" u="sng" dirty="0"/>
              <a:t>composition</a:t>
            </a:r>
            <a:r>
              <a:rPr lang="en-US" sz="3200" dirty="0"/>
              <a:t> or </a:t>
            </a:r>
            <a:r>
              <a:rPr lang="en-US" sz="3200" u="sng" dirty="0"/>
              <a:t>aggregation</a:t>
            </a:r>
            <a:r>
              <a:rPr lang="en-US" sz="3200" dirty="0"/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7A2C87-05AD-488B-81EC-5CAADF07879B}"/>
              </a:ext>
            </a:extLst>
          </p:cNvPr>
          <p:cNvSpPr txBox="1"/>
          <p:nvPr/>
        </p:nvSpPr>
        <p:spPr>
          <a:xfrm>
            <a:off x="838200" y="4122512"/>
            <a:ext cx="23791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C00000"/>
              </a:buClr>
              <a:buAutoNum type="alphaLcPeriod"/>
            </a:pPr>
            <a:r>
              <a:rPr lang="en-US" sz="2800" dirty="0"/>
              <a:t>Composition</a:t>
            </a:r>
          </a:p>
          <a:p>
            <a:pPr marL="342900" indent="-342900">
              <a:buClr>
                <a:srgbClr val="C00000"/>
              </a:buClr>
              <a:buAutoNum type="alphaLcPeriod"/>
            </a:pPr>
            <a:r>
              <a:rPr lang="en-US" sz="2800" dirty="0"/>
              <a:t>Aggregation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559D80-501E-400A-9E74-086907C1DA44}"/>
              </a:ext>
            </a:extLst>
          </p:cNvPr>
          <p:cNvGrpSpPr/>
          <p:nvPr/>
        </p:nvGrpSpPr>
        <p:grpSpPr>
          <a:xfrm>
            <a:off x="4263034" y="4028846"/>
            <a:ext cx="2161738" cy="1047773"/>
            <a:chOff x="8772152" y="2071741"/>
            <a:chExt cx="2161738" cy="1047773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7E70517-FC60-4BD3-8FBB-DE9B2B1B2626}"/>
                </a:ext>
              </a:extLst>
            </p:cNvPr>
            <p:cNvSpPr/>
            <p:nvPr/>
          </p:nvSpPr>
          <p:spPr>
            <a:xfrm>
              <a:off x="8772152" y="2071741"/>
              <a:ext cx="2161738" cy="1047773"/>
            </a:xfrm>
            <a:prstGeom prst="roundRect">
              <a:avLst>
                <a:gd name="adj" fmla="val 9964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Backpack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28B7B630-2389-43AD-AFD6-3008CC100578}"/>
                </a:ext>
              </a:extLst>
            </p:cNvPr>
            <p:cNvSpPr/>
            <p:nvPr/>
          </p:nvSpPr>
          <p:spPr>
            <a:xfrm>
              <a:off x="8879733" y="2616616"/>
              <a:ext cx="1938523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List&lt;Item&gt;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F8FA8496-5B63-B44C-9CFD-E5D2EE450060}"/>
              </a:ext>
            </a:extLst>
          </p:cNvPr>
          <p:cNvSpPr txBox="1"/>
          <p:nvPr/>
        </p:nvSpPr>
        <p:spPr>
          <a:xfrm>
            <a:off x="6742238" y="789576"/>
            <a:ext cx="381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hlinkClick r:id="rId2"/>
              </a:rPr>
              <a:t>https://pollev.com/pds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234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8EE2-3AC5-435A-A42D-129CC4E9A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557" y="365125"/>
            <a:ext cx="10628243" cy="93690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Subjective definitions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A1F4E-6F04-40A0-A2C4-73FBA367DADC}"/>
              </a:ext>
            </a:extLst>
          </p:cNvPr>
          <p:cNvSpPr txBox="1"/>
          <p:nvPr/>
        </p:nvSpPr>
        <p:spPr>
          <a:xfrm>
            <a:off x="609599" y="1977471"/>
            <a:ext cx="105156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latin typeface="Bahnschrift" panose="020B0502040204020203" pitchFamily="34" charset="0"/>
              </a:rPr>
              <a:t>Sometimes, it’s hard to say whether a relationship</a:t>
            </a:r>
          </a:p>
          <a:p>
            <a:pPr algn="ctr"/>
            <a:r>
              <a:rPr lang="en-US" sz="3200" dirty="0">
                <a:latin typeface="Bahnschrift" panose="020B0502040204020203" pitchFamily="34" charset="0"/>
              </a:rPr>
              <a:t>is definitively a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composition</a:t>
            </a:r>
            <a:r>
              <a:rPr lang="en-US" sz="3200" dirty="0">
                <a:latin typeface="Bahnschrift" panose="020B0502040204020203" pitchFamily="34" charset="0"/>
              </a:rPr>
              <a:t> or an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aggregation</a:t>
            </a:r>
            <a:r>
              <a:rPr lang="en-US" sz="3200" dirty="0">
                <a:latin typeface="Bahnschrift" panose="020B0502040204020203" pitchFamily="34" charset="0"/>
              </a:rPr>
              <a:t>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5F20552-6C8F-43A1-BC84-7E0314ACB4ED}"/>
              </a:ext>
            </a:extLst>
          </p:cNvPr>
          <p:cNvSpPr txBox="1"/>
          <p:nvPr/>
        </p:nvSpPr>
        <p:spPr>
          <a:xfrm>
            <a:off x="725557" y="3579926"/>
            <a:ext cx="105156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latin typeface="Bahnschrift" panose="020B0502040204020203" pitchFamily="34" charset="0"/>
              </a:rPr>
              <a:t>Ultimately, these are just vocabulary terms</a:t>
            </a:r>
          </a:p>
          <a:p>
            <a:pPr algn="ctr"/>
            <a:r>
              <a:rPr lang="en-US" sz="3200" i="1" dirty="0">
                <a:solidFill>
                  <a:srgbClr val="C00000"/>
                </a:solidFill>
                <a:latin typeface="Bahnschrift" panose="020B0502040204020203" pitchFamily="34" charset="0"/>
              </a:rPr>
              <a:t>to help developers communicate about code</a:t>
            </a:r>
            <a:r>
              <a:rPr lang="en-US" sz="3200" dirty="0">
                <a:latin typeface="Bahnschrift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907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68335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Composition over inheritance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64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337" y="1709739"/>
            <a:ext cx="10892412" cy="2723114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Interface and </a:t>
            </a:r>
            <a:b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Multiple Implementations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Coding to the abstraction, not the implementation details</a:t>
            </a:r>
          </a:p>
        </p:txBody>
      </p:sp>
    </p:spTree>
    <p:extLst>
      <p:ext uri="{BB962C8B-B14F-4D97-AF65-F5344CB8AC3E}">
        <p14:creationId xmlns:p14="http://schemas.microsoft.com/office/powerpoint/2010/main" val="3340151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F08F2-2410-4FAE-8E5C-AA4CC0C02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Composition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and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Inheritance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20138-4D62-4297-ABA3-A05BDCAA3EB5}"/>
              </a:ext>
            </a:extLst>
          </p:cNvPr>
          <p:cNvSpPr txBox="1"/>
          <p:nvPr/>
        </p:nvSpPr>
        <p:spPr>
          <a:xfrm>
            <a:off x="693019" y="5270454"/>
            <a:ext cx="5611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rgbClr val="C00000"/>
                </a:solidFill>
              </a:rPr>
              <a:t>Goal: </a:t>
            </a:r>
            <a:r>
              <a:rPr lang="en-US" sz="3600" dirty="0"/>
              <a:t>Write a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ABCImpl</a:t>
            </a:r>
            <a:r>
              <a:rPr lang="en-US" sz="3600" dirty="0"/>
              <a:t> class that “</a:t>
            </a:r>
            <a:r>
              <a:rPr lang="en-US" sz="3600" b="1" dirty="0">
                <a:solidFill>
                  <a:srgbClr val="C00000"/>
                </a:solidFill>
              </a:rPr>
              <a:t>is-an</a:t>
            </a:r>
            <a:r>
              <a:rPr lang="en-US" sz="3600" dirty="0"/>
              <a:t>”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A</a:t>
            </a:r>
            <a:r>
              <a:rPr lang="en-US" sz="3600" dirty="0"/>
              <a:t>,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B</a:t>
            </a:r>
            <a:r>
              <a:rPr lang="en-US" sz="3600" dirty="0"/>
              <a:t>, and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C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43DADBF2-4210-4ABC-BF93-54DDBE91D13A}"/>
              </a:ext>
            </a:extLst>
          </p:cNvPr>
          <p:cNvSpPr/>
          <p:nvPr/>
        </p:nvSpPr>
        <p:spPr>
          <a:xfrm>
            <a:off x="2955816" y="2193279"/>
            <a:ext cx="1504746" cy="823521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4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3AE043A-E76C-4ACB-9F15-B05B349CF6F7}"/>
              </a:ext>
            </a:extLst>
          </p:cNvPr>
          <p:cNvSpPr/>
          <p:nvPr/>
        </p:nvSpPr>
        <p:spPr>
          <a:xfrm>
            <a:off x="5157539" y="2193279"/>
            <a:ext cx="1504746" cy="823521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B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4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E49D4982-FE97-435D-835A-1BBFEEFEE4D5}"/>
              </a:ext>
            </a:extLst>
          </p:cNvPr>
          <p:cNvSpPr/>
          <p:nvPr/>
        </p:nvSpPr>
        <p:spPr>
          <a:xfrm>
            <a:off x="7359262" y="2193279"/>
            <a:ext cx="1504746" cy="823521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C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4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6257183D-8FCD-4020-A558-B3B80A0B1822}"/>
              </a:ext>
            </a:extLst>
          </p:cNvPr>
          <p:cNvSpPr/>
          <p:nvPr/>
        </p:nvSpPr>
        <p:spPr>
          <a:xfrm>
            <a:off x="5157539" y="3731867"/>
            <a:ext cx="1504746" cy="823521"/>
          </a:xfrm>
          <a:prstGeom prst="roundRect">
            <a:avLst>
              <a:gd name="adj" fmla="val 1513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ABCImpl</a:t>
            </a:r>
            <a:endParaRPr lang="en-US" altLang="en-US" sz="24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class</a:t>
            </a:r>
            <a:endParaRPr lang="en-US" altLang="en-US" sz="24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5AB6863-1183-45FB-AF88-0A1C90E44314}"/>
              </a:ext>
            </a:extLst>
          </p:cNvPr>
          <p:cNvCxnSpPr>
            <a:cxnSpLocks/>
          </p:cNvCxnSpPr>
          <p:nvPr/>
        </p:nvCxnSpPr>
        <p:spPr>
          <a:xfrm flipH="1" flipV="1">
            <a:off x="4379496" y="3016801"/>
            <a:ext cx="1001026" cy="715066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2FE7EFB-C243-423F-87D4-FE8514EC40EB}"/>
              </a:ext>
            </a:extLst>
          </p:cNvPr>
          <p:cNvCxnSpPr>
            <a:cxnSpLocks/>
            <a:stCxn id="82" idx="0"/>
            <a:endCxn id="52" idx="2"/>
          </p:cNvCxnSpPr>
          <p:nvPr/>
        </p:nvCxnSpPr>
        <p:spPr>
          <a:xfrm flipV="1">
            <a:off x="5909912" y="3016800"/>
            <a:ext cx="0" cy="7150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0B66995D-5988-48D6-A208-B74AB67A1642}"/>
              </a:ext>
            </a:extLst>
          </p:cNvPr>
          <p:cNvCxnSpPr>
            <a:cxnSpLocks/>
          </p:cNvCxnSpPr>
          <p:nvPr/>
        </p:nvCxnSpPr>
        <p:spPr>
          <a:xfrm flipV="1">
            <a:off x="6525928" y="3016800"/>
            <a:ext cx="914400" cy="7150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25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1" grpId="0" animBg="1"/>
      <p:bldP spid="52" grpId="0" animBg="1"/>
      <p:bldP spid="53" grpId="0" animBg="1"/>
      <p:bldP spid="8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4591-253A-49F6-BBFC-8B6E0BEE3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565" y="498571"/>
            <a:ext cx="6755296" cy="86979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Approach 1: No hierarchy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6C0B3D-275F-4C2D-A027-B38DE75F04E9}"/>
              </a:ext>
            </a:extLst>
          </p:cNvPr>
          <p:cNvSpPr/>
          <p:nvPr/>
        </p:nvSpPr>
        <p:spPr>
          <a:xfrm>
            <a:off x="2955816" y="2193279"/>
            <a:ext cx="1504746" cy="823521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4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87C2EA2-1164-4EE3-B6A2-20F8587BF51D}"/>
              </a:ext>
            </a:extLst>
          </p:cNvPr>
          <p:cNvSpPr/>
          <p:nvPr/>
        </p:nvSpPr>
        <p:spPr>
          <a:xfrm>
            <a:off x="5157539" y="2193279"/>
            <a:ext cx="1504746" cy="823521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B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4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E4D464-6005-4003-AED2-56058A95A0F4}"/>
              </a:ext>
            </a:extLst>
          </p:cNvPr>
          <p:cNvSpPr/>
          <p:nvPr/>
        </p:nvSpPr>
        <p:spPr>
          <a:xfrm>
            <a:off x="7359262" y="2193279"/>
            <a:ext cx="1504746" cy="823521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C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4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878EC9C-B976-4D5A-A9B5-03B169647EB3}"/>
              </a:ext>
            </a:extLst>
          </p:cNvPr>
          <p:cNvSpPr/>
          <p:nvPr/>
        </p:nvSpPr>
        <p:spPr>
          <a:xfrm>
            <a:off x="5157539" y="3731867"/>
            <a:ext cx="1504746" cy="823521"/>
          </a:xfrm>
          <a:prstGeom prst="roundRect">
            <a:avLst>
              <a:gd name="adj" fmla="val 1513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ABCImpl</a:t>
            </a:r>
            <a:endParaRPr lang="en-US" altLang="en-US" sz="24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class</a:t>
            </a:r>
            <a:endParaRPr lang="en-US" altLang="en-US" sz="24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E2A6D8-B334-4B6C-9E37-9C98E2D5AE00}"/>
              </a:ext>
            </a:extLst>
          </p:cNvPr>
          <p:cNvCxnSpPr>
            <a:cxnSpLocks/>
          </p:cNvCxnSpPr>
          <p:nvPr/>
        </p:nvCxnSpPr>
        <p:spPr>
          <a:xfrm flipH="1" flipV="1">
            <a:off x="4379496" y="3016801"/>
            <a:ext cx="1001026" cy="715066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9D34640-8A0D-48C4-900C-4E0A4A67AB13}"/>
              </a:ext>
            </a:extLst>
          </p:cNvPr>
          <p:cNvCxnSpPr>
            <a:cxnSpLocks/>
            <a:stCxn id="7" idx="0"/>
            <a:endCxn id="5" idx="2"/>
          </p:cNvCxnSpPr>
          <p:nvPr/>
        </p:nvCxnSpPr>
        <p:spPr>
          <a:xfrm flipV="1">
            <a:off x="5909912" y="3016800"/>
            <a:ext cx="0" cy="7150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8536EEA-0679-4E8F-90C5-1F20E5F46E93}"/>
              </a:ext>
            </a:extLst>
          </p:cNvPr>
          <p:cNvCxnSpPr>
            <a:cxnSpLocks/>
          </p:cNvCxnSpPr>
          <p:nvPr/>
        </p:nvCxnSpPr>
        <p:spPr>
          <a:xfrm flipV="1">
            <a:off x="6525928" y="3016800"/>
            <a:ext cx="914400" cy="7150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2955B68-CD94-4272-9168-43665B5AD83A}"/>
              </a:ext>
            </a:extLst>
          </p:cNvPr>
          <p:cNvSpPr/>
          <p:nvPr/>
        </p:nvSpPr>
        <p:spPr>
          <a:xfrm>
            <a:off x="673768" y="5270454"/>
            <a:ext cx="5698156" cy="1058779"/>
          </a:xfrm>
          <a:prstGeom prst="roundRect">
            <a:avLst>
              <a:gd name="adj" fmla="val 12051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ABCImpl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Code omitted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97610B-AA3A-49E2-9F6F-EA51F365D400}"/>
              </a:ext>
            </a:extLst>
          </p:cNvPr>
          <p:cNvSpPr txBox="1"/>
          <p:nvPr/>
        </p:nvSpPr>
        <p:spPr>
          <a:xfrm>
            <a:off x="6983128" y="3374333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implements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EA3930-50AF-486C-B509-79FB3E039EEA}"/>
              </a:ext>
            </a:extLst>
          </p:cNvPr>
          <p:cNvSpPr txBox="1"/>
          <p:nvPr/>
        </p:nvSpPr>
        <p:spPr>
          <a:xfrm>
            <a:off x="3493556" y="3374333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implements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5B3061-E2D9-4B22-86D3-A21E63A0B7C9}"/>
              </a:ext>
            </a:extLst>
          </p:cNvPr>
          <p:cNvSpPr txBox="1"/>
          <p:nvPr/>
        </p:nvSpPr>
        <p:spPr>
          <a:xfrm rot="20141878">
            <a:off x="5883714" y="3124026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implements</a:t>
            </a:r>
          </a:p>
        </p:txBody>
      </p:sp>
    </p:spTree>
    <p:extLst>
      <p:ext uri="{BB962C8B-B14F-4D97-AF65-F5344CB8AC3E}">
        <p14:creationId xmlns:p14="http://schemas.microsoft.com/office/powerpoint/2010/main" val="39503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4591-253A-49F6-BBFC-8B6E0BEE3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996" y="434940"/>
            <a:ext cx="6481604" cy="791305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Approach 2: Inheritance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2955B68-CD94-4272-9168-43665B5AD83A}"/>
              </a:ext>
            </a:extLst>
          </p:cNvPr>
          <p:cNvSpPr/>
          <p:nvPr/>
        </p:nvSpPr>
        <p:spPr>
          <a:xfrm>
            <a:off x="5852221" y="2756766"/>
            <a:ext cx="5842469" cy="1058779"/>
          </a:xfrm>
          <a:prstGeom prst="roundRect">
            <a:avLst>
              <a:gd name="adj" fmla="val 12051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ABImpl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Code omitted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2450F37-1563-4D0A-8160-82A5A85E3FF3}"/>
              </a:ext>
            </a:extLst>
          </p:cNvPr>
          <p:cNvSpPr/>
          <p:nvPr/>
        </p:nvSpPr>
        <p:spPr>
          <a:xfrm>
            <a:off x="3552046" y="4871667"/>
            <a:ext cx="1451038" cy="729158"/>
          </a:xfrm>
          <a:prstGeom prst="roundRect">
            <a:avLst>
              <a:gd name="adj" fmla="val 1513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ABCImpl</a:t>
            </a: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class</a:t>
            </a:r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D26F29C-276E-4851-B2EC-126335F02DAB}"/>
              </a:ext>
            </a:extLst>
          </p:cNvPr>
          <p:cNvCxnSpPr>
            <a:cxnSpLocks/>
            <a:stCxn id="14" idx="0"/>
            <a:endCxn id="19" idx="2"/>
          </p:cNvCxnSpPr>
          <p:nvPr/>
        </p:nvCxnSpPr>
        <p:spPr>
          <a:xfrm flipV="1">
            <a:off x="4277565" y="4240094"/>
            <a:ext cx="0" cy="631573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DAA0B78-9ADA-4D19-853B-EFD86787A4D5}"/>
              </a:ext>
            </a:extLst>
          </p:cNvPr>
          <p:cNvSpPr/>
          <p:nvPr/>
        </p:nvSpPr>
        <p:spPr>
          <a:xfrm>
            <a:off x="3552046" y="3510936"/>
            <a:ext cx="1451038" cy="729158"/>
          </a:xfrm>
          <a:prstGeom prst="roundRect">
            <a:avLst>
              <a:gd name="adj" fmla="val 1513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ABImpl</a:t>
            </a: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class</a:t>
            </a:r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A4A6034-71E0-49D7-9357-7E4313835DA3}"/>
              </a:ext>
            </a:extLst>
          </p:cNvPr>
          <p:cNvSpPr/>
          <p:nvPr/>
        </p:nvSpPr>
        <p:spPr>
          <a:xfrm>
            <a:off x="3552046" y="2150205"/>
            <a:ext cx="1451038" cy="729158"/>
          </a:xfrm>
          <a:prstGeom prst="roundRect">
            <a:avLst>
              <a:gd name="adj" fmla="val 1513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AImpl</a:t>
            </a: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class</a:t>
            </a:r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87AA264-CB5F-4424-BD1B-B01A9FBD8DE8}"/>
              </a:ext>
            </a:extLst>
          </p:cNvPr>
          <p:cNvSpPr/>
          <p:nvPr/>
        </p:nvSpPr>
        <p:spPr>
          <a:xfrm>
            <a:off x="674570" y="2150205"/>
            <a:ext cx="1279944" cy="729158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0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E850ED4-4003-4935-A7F9-E24A2F4C6DDF}"/>
              </a:ext>
            </a:extLst>
          </p:cNvPr>
          <p:cNvSpPr/>
          <p:nvPr/>
        </p:nvSpPr>
        <p:spPr>
          <a:xfrm>
            <a:off x="674570" y="3510936"/>
            <a:ext cx="1279944" cy="729158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B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0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79A504E-DFDB-49FF-9219-3F27C6647DD1}"/>
              </a:ext>
            </a:extLst>
          </p:cNvPr>
          <p:cNvSpPr/>
          <p:nvPr/>
        </p:nvSpPr>
        <p:spPr>
          <a:xfrm>
            <a:off x="674570" y="4871667"/>
            <a:ext cx="1279944" cy="729158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C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0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CDB9130-A03C-4D21-922A-23569A271219}"/>
              </a:ext>
            </a:extLst>
          </p:cNvPr>
          <p:cNvCxnSpPr>
            <a:cxnSpLocks/>
            <a:stCxn id="19" idx="0"/>
            <a:endCxn id="20" idx="2"/>
          </p:cNvCxnSpPr>
          <p:nvPr/>
        </p:nvCxnSpPr>
        <p:spPr>
          <a:xfrm flipV="1">
            <a:off x="4277565" y="2879363"/>
            <a:ext cx="0" cy="631573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4CC329F-BF6B-430C-B25E-28A7BEADAB4C}"/>
              </a:ext>
            </a:extLst>
          </p:cNvPr>
          <p:cNvSpPr txBox="1"/>
          <p:nvPr/>
        </p:nvSpPr>
        <p:spPr>
          <a:xfrm>
            <a:off x="4273937" y="3053626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extends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5865D2B-FD85-4595-937D-2AF0C430391E}"/>
              </a:ext>
            </a:extLst>
          </p:cNvPr>
          <p:cNvSpPr txBox="1"/>
          <p:nvPr/>
        </p:nvSpPr>
        <p:spPr>
          <a:xfrm>
            <a:off x="4273936" y="4371214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extends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F7CD769-FD6C-4C35-B4AE-256762CEAACA}"/>
              </a:ext>
            </a:extLst>
          </p:cNvPr>
          <p:cNvCxnSpPr>
            <a:cxnSpLocks/>
            <a:stCxn id="14" idx="1"/>
            <a:endCxn id="23" idx="3"/>
          </p:cNvCxnSpPr>
          <p:nvPr/>
        </p:nvCxnSpPr>
        <p:spPr>
          <a:xfrm flipH="1">
            <a:off x="1954514" y="5236246"/>
            <a:ext cx="1597532" cy="0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D0E101A-DFD6-499F-BB5E-FB19AA09CC80}"/>
              </a:ext>
            </a:extLst>
          </p:cNvPr>
          <p:cNvCxnSpPr>
            <a:cxnSpLocks/>
            <a:stCxn id="19" idx="1"/>
            <a:endCxn id="22" idx="3"/>
          </p:cNvCxnSpPr>
          <p:nvPr/>
        </p:nvCxnSpPr>
        <p:spPr>
          <a:xfrm flipH="1">
            <a:off x="1954514" y="3875515"/>
            <a:ext cx="1597532" cy="0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609E9B9-2517-40D8-BD92-0F32E12DE514}"/>
              </a:ext>
            </a:extLst>
          </p:cNvPr>
          <p:cNvCxnSpPr>
            <a:cxnSpLocks/>
            <a:stCxn id="20" idx="1"/>
            <a:endCxn id="21" idx="3"/>
          </p:cNvCxnSpPr>
          <p:nvPr/>
        </p:nvCxnSpPr>
        <p:spPr>
          <a:xfrm flipH="1">
            <a:off x="1954514" y="2514784"/>
            <a:ext cx="1597532" cy="0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B3892A8-AA41-44C7-AE4A-C68BCDBFB6DB}"/>
              </a:ext>
            </a:extLst>
          </p:cNvPr>
          <p:cNvSpPr txBox="1"/>
          <p:nvPr/>
        </p:nvSpPr>
        <p:spPr>
          <a:xfrm>
            <a:off x="2078144" y="2143076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implements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430CE97-3889-41D4-81F3-D24C4013BF5F}"/>
              </a:ext>
            </a:extLst>
          </p:cNvPr>
          <p:cNvSpPr txBox="1"/>
          <p:nvPr/>
        </p:nvSpPr>
        <p:spPr>
          <a:xfrm>
            <a:off x="2066261" y="3508560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implements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4F1273-4E33-4FC0-8469-A06CDC4C95FE}"/>
              </a:ext>
            </a:extLst>
          </p:cNvPr>
          <p:cNvSpPr txBox="1"/>
          <p:nvPr/>
        </p:nvSpPr>
        <p:spPr>
          <a:xfrm>
            <a:off x="2078144" y="4876627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implements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9A66FE5-0B84-4564-893D-80F1FD940EC5}"/>
              </a:ext>
            </a:extLst>
          </p:cNvPr>
          <p:cNvSpPr/>
          <p:nvPr/>
        </p:nvSpPr>
        <p:spPr>
          <a:xfrm>
            <a:off x="5852222" y="1542032"/>
            <a:ext cx="5842468" cy="1058779"/>
          </a:xfrm>
          <a:prstGeom prst="roundRect">
            <a:avLst>
              <a:gd name="adj" fmla="val 12051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Code omitted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EAD0F8D1-3208-43BB-9E9D-51236FACD8E8}"/>
              </a:ext>
            </a:extLst>
          </p:cNvPr>
          <p:cNvSpPr/>
          <p:nvPr/>
        </p:nvSpPr>
        <p:spPr>
          <a:xfrm>
            <a:off x="5852221" y="3971500"/>
            <a:ext cx="5842471" cy="1058779"/>
          </a:xfrm>
          <a:prstGeom prst="roundRect">
            <a:avLst>
              <a:gd name="adj" fmla="val 12051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ABCImpl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ABImpl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Code omitted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77BC418-6876-4816-8681-EA1AB5BAD48F}"/>
              </a:ext>
            </a:extLst>
          </p:cNvPr>
          <p:cNvSpPr txBox="1"/>
          <p:nvPr/>
        </p:nvSpPr>
        <p:spPr>
          <a:xfrm rot="198168">
            <a:off x="6936682" y="207796"/>
            <a:ext cx="4835015" cy="1058779"/>
          </a:xfrm>
          <a:prstGeom prst="roundRect">
            <a:avLst>
              <a:gd name="adj" fmla="val 15257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Works best if there is a hierarchical structure for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B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, and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4086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4591-253A-49F6-BBFC-8B6E0BEE3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984" y="365126"/>
            <a:ext cx="6534706" cy="792454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Approach 3: Composition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2450F37-1563-4D0A-8160-82A5A85E3FF3}"/>
              </a:ext>
            </a:extLst>
          </p:cNvPr>
          <p:cNvSpPr/>
          <p:nvPr/>
        </p:nvSpPr>
        <p:spPr>
          <a:xfrm>
            <a:off x="4553267" y="2751113"/>
            <a:ext cx="1280536" cy="729158"/>
          </a:xfrm>
          <a:prstGeom prst="roundRect">
            <a:avLst>
              <a:gd name="adj" fmla="val 1513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CImpl</a:t>
            </a: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class</a:t>
            </a:r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D26F29C-276E-4851-B2EC-126335F02DAB}"/>
              </a:ext>
            </a:extLst>
          </p:cNvPr>
          <p:cNvCxnSpPr>
            <a:cxnSpLocks/>
            <a:stCxn id="14" idx="0"/>
            <a:endCxn id="23" idx="2"/>
          </p:cNvCxnSpPr>
          <p:nvPr/>
        </p:nvCxnSpPr>
        <p:spPr>
          <a:xfrm flipH="1" flipV="1">
            <a:off x="5193239" y="2090091"/>
            <a:ext cx="296" cy="661022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DAA0B78-9ADA-4D19-853B-EFD86787A4D5}"/>
              </a:ext>
            </a:extLst>
          </p:cNvPr>
          <p:cNvSpPr/>
          <p:nvPr/>
        </p:nvSpPr>
        <p:spPr>
          <a:xfrm>
            <a:off x="2768219" y="2751113"/>
            <a:ext cx="1279944" cy="729158"/>
          </a:xfrm>
          <a:prstGeom prst="roundRect">
            <a:avLst>
              <a:gd name="adj" fmla="val 1513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BImpl</a:t>
            </a: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class</a:t>
            </a:r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A4A6034-71E0-49D7-9357-7E4313835DA3}"/>
              </a:ext>
            </a:extLst>
          </p:cNvPr>
          <p:cNvSpPr/>
          <p:nvPr/>
        </p:nvSpPr>
        <p:spPr>
          <a:xfrm>
            <a:off x="983763" y="2751113"/>
            <a:ext cx="1278759" cy="729158"/>
          </a:xfrm>
          <a:prstGeom prst="roundRect">
            <a:avLst>
              <a:gd name="adj" fmla="val 1513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AImpl</a:t>
            </a: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class</a:t>
            </a:r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87AA264-CB5F-4424-BD1B-B01A9FBD8DE8}"/>
              </a:ext>
            </a:extLst>
          </p:cNvPr>
          <p:cNvSpPr/>
          <p:nvPr/>
        </p:nvSpPr>
        <p:spPr>
          <a:xfrm>
            <a:off x="982579" y="1360933"/>
            <a:ext cx="1279944" cy="729158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0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E850ED4-4003-4935-A7F9-E24A2F4C6DDF}"/>
              </a:ext>
            </a:extLst>
          </p:cNvPr>
          <p:cNvSpPr/>
          <p:nvPr/>
        </p:nvSpPr>
        <p:spPr>
          <a:xfrm>
            <a:off x="2768219" y="1360933"/>
            <a:ext cx="1279944" cy="729158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B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0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79A504E-DFDB-49FF-9219-3F27C6647DD1}"/>
              </a:ext>
            </a:extLst>
          </p:cNvPr>
          <p:cNvSpPr/>
          <p:nvPr/>
        </p:nvSpPr>
        <p:spPr>
          <a:xfrm>
            <a:off x="4553267" y="1360933"/>
            <a:ext cx="1279944" cy="729158"/>
          </a:xfrm>
          <a:prstGeom prst="roundRect">
            <a:avLst>
              <a:gd name="adj" fmla="val 1513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C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interface</a:t>
            </a:r>
            <a:endParaRPr lang="en-US" altLang="en-US" sz="2000" b="1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CDB9130-A03C-4D21-922A-23569A271219}"/>
              </a:ext>
            </a:extLst>
          </p:cNvPr>
          <p:cNvCxnSpPr>
            <a:cxnSpLocks/>
            <a:stCxn id="19" idx="0"/>
            <a:endCxn id="22" idx="2"/>
          </p:cNvCxnSpPr>
          <p:nvPr/>
        </p:nvCxnSpPr>
        <p:spPr>
          <a:xfrm flipV="1">
            <a:off x="3408191" y="2090091"/>
            <a:ext cx="0" cy="661022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5865D2B-FD85-4595-937D-2AF0C430391E}"/>
              </a:ext>
            </a:extLst>
          </p:cNvPr>
          <p:cNvSpPr txBox="1"/>
          <p:nvPr/>
        </p:nvSpPr>
        <p:spPr>
          <a:xfrm>
            <a:off x="4334028" y="373594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encapsulates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D0E101A-DFD6-499F-BB5E-FB19AA09CC80}"/>
              </a:ext>
            </a:extLst>
          </p:cNvPr>
          <p:cNvCxnSpPr>
            <a:cxnSpLocks/>
            <a:stCxn id="20" idx="0"/>
            <a:endCxn id="21" idx="2"/>
          </p:cNvCxnSpPr>
          <p:nvPr/>
        </p:nvCxnSpPr>
        <p:spPr>
          <a:xfrm flipH="1" flipV="1">
            <a:off x="1622551" y="2090091"/>
            <a:ext cx="592" cy="661022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609E9B9-2517-40D8-BD92-0F32E12DE514}"/>
              </a:ext>
            </a:extLst>
          </p:cNvPr>
          <p:cNvCxnSpPr>
            <a:cxnSpLocks/>
          </p:cNvCxnSpPr>
          <p:nvPr/>
        </p:nvCxnSpPr>
        <p:spPr>
          <a:xfrm flipH="1" flipV="1">
            <a:off x="2136808" y="3480271"/>
            <a:ext cx="702646" cy="625008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430CE97-3889-41D4-81F3-D24C4013BF5F}"/>
              </a:ext>
            </a:extLst>
          </p:cNvPr>
          <p:cNvSpPr txBox="1"/>
          <p:nvPr/>
        </p:nvSpPr>
        <p:spPr>
          <a:xfrm>
            <a:off x="5186184" y="2293445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implements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E330EF4-7A77-47AD-AC03-6D5B67E02A3F}"/>
              </a:ext>
            </a:extLst>
          </p:cNvPr>
          <p:cNvSpPr txBox="1"/>
          <p:nvPr/>
        </p:nvSpPr>
        <p:spPr>
          <a:xfrm rot="198168">
            <a:off x="7653660" y="219546"/>
            <a:ext cx="3771061" cy="1058779"/>
          </a:xfrm>
          <a:prstGeom prst="roundRect">
            <a:avLst>
              <a:gd name="adj" fmla="val 15257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Works best if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B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, and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C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functionality is separable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410F383A-D949-46AB-9CB4-E7E93086E33C}"/>
              </a:ext>
            </a:extLst>
          </p:cNvPr>
          <p:cNvSpPr/>
          <p:nvPr/>
        </p:nvSpPr>
        <p:spPr>
          <a:xfrm>
            <a:off x="2682672" y="4105279"/>
            <a:ext cx="1451038" cy="729158"/>
          </a:xfrm>
          <a:prstGeom prst="roundRect">
            <a:avLst>
              <a:gd name="adj" fmla="val 1513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ABCImpl</a:t>
            </a: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class</a:t>
            </a:r>
            <a:endParaRPr lang="en-US" altLang="en-US" sz="20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300C1F0-7D9A-4A3E-A74A-D4210D1AFEB9}"/>
              </a:ext>
            </a:extLst>
          </p:cNvPr>
          <p:cNvCxnSpPr>
            <a:cxnSpLocks/>
            <a:stCxn id="59" idx="0"/>
            <a:endCxn id="19" idx="2"/>
          </p:cNvCxnSpPr>
          <p:nvPr/>
        </p:nvCxnSpPr>
        <p:spPr>
          <a:xfrm flipV="1">
            <a:off x="3408191" y="3480271"/>
            <a:ext cx="0" cy="625008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C301830-D718-4141-BD86-D2B7BE001897}"/>
              </a:ext>
            </a:extLst>
          </p:cNvPr>
          <p:cNvCxnSpPr>
            <a:cxnSpLocks/>
          </p:cNvCxnSpPr>
          <p:nvPr/>
        </p:nvCxnSpPr>
        <p:spPr>
          <a:xfrm flipV="1">
            <a:off x="3965609" y="3480271"/>
            <a:ext cx="736838" cy="625008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AA75326-CC5B-44D5-AB5B-F2A68C2809BA}"/>
              </a:ext>
            </a:extLst>
          </p:cNvPr>
          <p:cNvSpPr txBox="1"/>
          <p:nvPr/>
        </p:nvSpPr>
        <p:spPr>
          <a:xfrm>
            <a:off x="3408190" y="2293445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implements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AD91AA5-78D0-478B-ADAF-15D28987AF9C}"/>
              </a:ext>
            </a:extLst>
          </p:cNvPr>
          <p:cNvSpPr txBox="1"/>
          <p:nvPr/>
        </p:nvSpPr>
        <p:spPr>
          <a:xfrm>
            <a:off x="1637166" y="2293445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implements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30A11A-E2A0-4FEA-8254-F70D492D34C8}"/>
              </a:ext>
            </a:extLst>
          </p:cNvPr>
          <p:cNvSpPr txBox="1"/>
          <p:nvPr/>
        </p:nvSpPr>
        <p:spPr>
          <a:xfrm>
            <a:off x="838200" y="3735947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encapsulates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04D4500-7E69-4726-B78B-802789953CCA}"/>
              </a:ext>
            </a:extLst>
          </p:cNvPr>
          <p:cNvSpPr txBox="1"/>
          <p:nvPr/>
        </p:nvSpPr>
        <p:spPr>
          <a:xfrm rot="20585291">
            <a:off x="3343330" y="3570149"/>
            <a:ext cx="1204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</a:rPr>
              <a:t>encapsulates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2FBA406E-1537-4013-B56F-A48F5569EE0D}"/>
              </a:ext>
            </a:extLst>
          </p:cNvPr>
          <p:cNvSpPr/>
          <p:nvPr/>
        </p:nvSpPr>
        <p:spPr>
          <a:xfrm>
            <a:off x="7190689" y="1610050"/>
            <a:ext cx="4466184" cy="855425"/>
          </a:xfrm>
          <a:prstGeom prst="roundRect">
            <a:avLst>
              <a:gd name="adj" fmla="val 12051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Code omitted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B8240845-8B5B-42E9-8EA3-139724639DB8}"/>
              </a:ext>
            </a:extLst>
          </p:cNvPr>
          <p:cNvSpPr/>
          <p:nvPr/>
        </p:nvSpPr>
        <p:spPr>
          <a:xfrm>
            <a:off x="7190689" y="2606219"/>
            <a:ext cx="4466184" cy="855425"/>
          </a:xfrm>
          <a:prstGeom prst="roundRect">
            <a:avLst>
              <a:gd name="adj" fmla="val 12051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Code omitted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37C35FFA-8CCB-4E03-8CAA-2967FCA96327}"/>
              </a:ext>
            </a:extLst>
          </p:cNvPr>
          <p:cNvSpPr/>
          <p:nvPr/>
        </p:nvSpPr>
        <p:spPr>
          <a:xfrm>
            <a:off x="7190689" y="3598903"/>
            <a:ext cx="4466184" cy="855425"/>
          </a:xfrm>
          <a:prstGeom prst="roundRect">
            <a:avLst>
              <a:gd name="adj" fmla="val 12051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Code omitted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7D98B4B7-54C8-4094-B6CC-710C4D82A9C4}"/>
              </a:ext>
            </a:extLst>
          </p:cNvPr>
          <p:cNvSpPr/>
          <p:nvPr/>
        </p:nvSpPr>
        <p:spPr>
          <a:xfrm>
            <a:off x="982579" y="4993591"/>
            <a:ext cx="5102069" cy="1847713"/>
          </a:xfrm>
          <a:prstGeom prst="roundRect">
            <a:avLst>
              <a:gd name="adj" fmla="val 6403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ABCImpl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A, B, C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Code omitted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97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6" grpId="0" animBg="1"/>
      <p:bldP spid="5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E414A-A288-4840-9E21-9547D1B48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467138"/>
            <a:ext cx="6609521" cy="785883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Differences in memory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5551408-C645-488E-987D-A3646D365CD4}"/>
              </a:ext>
            </a:extLst>
          </p:cNvPr>
          <p:cNvSpPr txBox="1"/>
          <p:nvPr/>
        </p:nvSpPr>
        <p:spPr>
          <a:xfrm>
            <a:off x="3789674" y="5899343"/>
            <a:ext cx="2286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2"/>
                </a:solidFill>
              </a:rPr>
              <a:t>Inheritance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4201F50-DE7A-4706-8A8D-3FA05B8187FA}"/>
              </a:ext>
            </a:extLst>
          </p:cNvPr>
          <p:cNvSpPr txBox="1"/>
          <p:nvPr/>
        </p:nvSpPr>
        <p:spPr>
          <a:xfrm>
            <a:off x="6656524" y="5899343"/>
            <a:ext cx="2286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Composition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2B944CA-109E-45EC-8684-585D84ED7E5C}"/>
              </a:ext>
            </a:extLst>
          </p:cNvPr>
          <p:cNvGrpSpPr/>
          <p:nvPr/>
        </p:nvGrpSpPr>
        <p:grpSpPr>
          <a:xfrm>
            <a:off x="3789674" y="2846794"/>
            <a:ext cx="2286688" cy="2983599"/>
            <a:chOff x="1095633" y="2347339"/>
            <a:chExt cx="2286688" cy="298359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DF2B728-7527-4E23-9CEC-00D2CB0E8C24}"/>
                </a:ext>
              </a:extLst>
            </p:cNvPr>
            <p:cNvSpPr/>
            <p:nvPr/>
          </p:nvSpPr>
          <p:spPr>
            <a:xfrm>
              <a:off x="1095633" y="2347339"/>
              <a:ext cx="2286688" cy="29835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Heap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pPr algn="ctr"/>
              <a:r>
                <a:rPr lang="en-US" sz="1400" b="1" dirty="0">
                  <a:solidFill>
                    <a:schemeClr val="accent6">
                      <a:lumMod val="75000"/>
                    </a:schemeClr>
                  </a:solidFill>
                </a:rPr>
                <a:t>program memory</a:t>
              </a:r>
              <a:endParaRPr lang="en-US" sz="11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AB6CB81-7E1B-4B2A-8D1A-588EBA28F6B5}"/>
                </a:ext>
              </a:extLst>
            </p:cNvPr>
            <p:cNvSpPr/>
            <p:nvPr/>
          </p:nvSpPr>
          <p:spPr>
            <a:xfrm>
              <a:off x="1173454" y="3266595"/>
              <a:ext cx="2132701" cy="198717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err="1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ABCImpl</a:t>
              </a:r>
              <a:endPara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</a:rPr>
                <a:t>instance</a:t>
              </a:r>
              <a:endParaRPr lang="en-US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3A76598-3DA5-4A10-BDA0-1A91AE288898}"/>
                </a:ext>
              </a:extLst>
            </p:cNvPr>
            <p:cNvSpPr/>
            <p:nvPr/>
          </p:nvSpPr>
          <p:spPr>
            <a:xfrm>
              <a:off x="1251363" y="3881291"/>
              <a:ext cx="1992514" cy="12884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ABImpl</a:t>
              </a:r>
              <a:endPara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5">
                      <a:lumMod val="75000"/>
                    </a:schemeClr>
                  </a:solidFill>
                </a:rPr>
                <a:t>instance</a:t>
              </a:r>
              <a:endParaRPr lang="en-US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84C5CC9-4625-45BD-B134-91E8456033E5}"/>
                </a:ext>
              </a:extLst>
            </p:cNvPr>
            <p:cNvSpPr/>
            <p:nvPr/>
          </p:nvSpPr>
          <p:spPr>
            <a:xfrm>
              <a:off x="1328288" y="4481747"/>
              <a:ext cx="1843686" cy="62774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err="1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AImpl</a:t>
              </a:r>
              <a:endParaRPr lang="en-US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4">
                      <a:lumMod val="50000"/>
                    </a:schemeClr>
                  </a:solidFill>
                </a:rPr>
                <a:t>instance</a:t>
              </a:r>
              <a:endParaRPr lang="en-US" dirty="0">
                <a:solidFill>
                  <a:schemeClr val="accent4">
                    <a:lumMod val="50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endParaRPr>
            </a:p>
            <a:p>
              <a:pPr algn="ctr"/>
              <a:endParaRPr lang="en-US" sz="12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5493E58-D0FF-462C-905C-DECE7BDE7EB3}"/>
              </a:ext>
            </a:extLst>
          </p:cNvPr>
          <p:cNvGrpSpPr/>
          <p:nvPr/>
        </p:nvGrpSpPr>
        <p:grpSpPr>
          <a:xfrm>
            <a:off x="6668065" y="1313235"/>
            <a:ext cx="2286688" cy="4511084"/>
            <a:chOff x="5402722" y="1514332"/>
            <a:chExt cx="2286688" cy="4511084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C34A84B-E500-46A8-9A62-B58D1AD9C0D1}"/>
                </a:ext>
              </a:extLst>
            </p:cNvPr>
            <p:cNvSpPr/>
            <p:nvPr/>
          </p:nvSpPr>
          <p:spPr>
            <a:xfrm>
              <a:off x="5402722" y="1514332"/>
              <a:ext cx="2286688" cy="45110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Heap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pPr algn="ctr"/>
              <a:r>
                <a:rPr lang="en-US" sz="1400" b="1" dirty="0">
                  <a:solidFill>
                    <a:schemeClr val="accent6">
                      <a:lumMod val="75000"/>
                    </a:schemeClr>
                  </a:solidFill>
                </a:rPr>
                <a:t>program memory</a:t>
              </a:r>
              <a:endParaRPr lang="en-US" sz="11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C8A0781-9949-41EC-930D-01656B7FA608}"/>
                </a:ext>
              </a:extLst>
            </p:cNvPr>
            <p:cNvSpPr/>
            <p:nvPr/>
          </p:nvSpPr>
          <p:spPr>
            <a:xfrm>
              <a:off x="5480543" y="2436653"/>
              <a:ext cx="2132701" cy="16194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err="1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ABCImpl</a:t>
              </a:r>
              <a:endPara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</a:rPr>
                <a:t>instance</a:t>
              </a:r>
              <a:endParaRPr lang="en-US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BE17A65-EDED-416D-BD50-8A54A5E6B126}"/>
                </a:ext>
              </a:extLst>
            </p:cNvPr>
            <p:cNvSpPr/>
            <p:nvPr/>
          </p:nvSpPr>
          <p:spPr>
            <a:xfrm>
              <a:off x="5473445" y="4751877"/>
              <a:ext cx="2126429" cy="56176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BImpl</a:t>
              </a:r>
              <a:endPara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5">
                      <a:lumMod val="75000"/>
                    </a:schemeClr>
                  </a:solidFill>
                </a:rPr>
                <a:t>instance</a:t>
              </a:r>
              <a:endParaRPr lang="en-US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2EC70000-7CC1-4CBD-AA58-3C15EC318498}"/>
                </a:ext>
              </a:extLst>
            </p:cNvPr>
            <p:cNvSpPr/>
            <p:nvPr/>
          </p:nvSpPr>
          <p:spPr>
            <a:xfrm>
              <a:off x="5473445" y="4115035"/>
              <a:ext cx="2132700" cy="5617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AImpl</a:t>
              </a:r>
              <a:endPara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5">
                      <a:lumMod val="75000"/>
                    </a:schemeClr>
                  </a:solidFill>
                </a:rPr>
                <a:t>instance</a:t>
              </a:r>
              <a:endParaRPr lang="en-US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CB19D28-B9BE-4BEA-B389-398E9E31432A}"/>
                </a:ext>
              </a:extLst>
            </p:cNvPr>
            <p:cNvSpPr txBox="1"/>
            <p:nvPr/>
          </p:nvSpPr>
          <p:spPr>
            <a:xfrm>
              <a:off x="6384757" y="3018075"/>
              <a:ext cx="3616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Consolas" panose="020B0609020204030204" pitchFamily="49" charset="0"/>
                </a:rPr>
                <a:t>a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B0CA40BB-EF52-46CF-A034-BD1A172F7227}"/>
                </a:ext>
              </a:extLst>
            </p:cNvPr>
            <p:cNvSpPr/>
            <p:nvPr/>
          </p:nvSpPr>
          <p:spPr>
            <a:xfrm>
              <a:off x="6770255" y="3047891"/>
              <a:ext cx="374329" cy="25670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8ED7DBA-6494-41B0-AED2-9B2B45486932}"/>
                </a:ext>
              </a:extLst>
            </p:cNvPr>
            <p:cNvSpPr txBox="1"/>
            <p:nvPr/>
          </p:nvSpPr>
          <p:spPr>
            <a:xfrm>
              <a:off x="6384757" y="3352340"/>
              <a:ext cx="3616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Consolas" panose="020B0609020204030204" pitchFamily="49" charset="0"/>
                </a:rPr>
                <a:t>b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296A6101-0A6C-48B2-9104-66DF501EF5A7}"/>
                </a:ext>
              </a:extLst>
            </p:cNvPr>
            <p:cNvSpPr/>
            <p:nvPr/>
          </p:nvSpPr>
          <p:spPr>
            <a:xfrm>
              <a:off x="6770255" y="3382156"/>
              <a:ext cx="374329" cy="25670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50EBA075-FE01-4FEF-91A6-788FB56197A1}"/>
                </a:ext>
              </a:extLst>
            </p:cNvPr>
            <p:cNvSpPr txBox="1"/>
            <p:nvPr/>
          </p:nvSpPr>
          <p:spPr>
            <a:xfrm>
              <a:off x="6384757" y="3690532"/>
              <a:ext cx="3616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Consolas" panose="020B0609020204030204" pitchFamily="49" charset="0"/>
                </a:rPr>
                <a:t>c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914C2A6-D48B-4416-91C7-291E9C1F9AE9}"/>
                </a:ext>
              </a:extLst>
            </p:cNvPr>
            <p:cNvSpPr/>
            <p:nvPr/>
          </p:nvSpPr>
          <p:spPr>
            <a:xfrm>
              <a:off x="6770255" y="3720348"/>
              <a:ext cx="374329" cy="25670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C2F53AA6-D780-40A6-AA8D-7E9C8F972AFD}"/>
                </a:ext>
              </a:extLst>
            </p:cNvPr>
            <p:cNvSpPr/>
            <p:nvPr/>
          </p:nvSpPr>
          <p:spPr>
            <a:xfrm>
              <a:off x="5473444" y="5391821"/>
              <a:ext cx="2126429" cy="56176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CImpl</a:t>
              </a:r>
              <a:endPara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5">
                      <a:lumMod val="75000"/>
                    </a:schemeClr>
                  </a:solidFill>
                </a:rPr>
                <a:t>instance</a:t>
              </a:r>
              <a:endParaRPr lang="en-US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/>
              <a:endParaRPr lang="en-US" sz="1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15E3EDC-A0BD-4BD4-90D8-F86EF52D1420}"/>
                </a:ext>
              </a:extLst>
            </p:cNvPr>
            <p:cNvSpPr/>
            <p:nvPr/>
          </p:nvSpPr>
          <p:spPr>
            <a:xfrm>
              <a:off x="6965984" y="3183512"/>
              <a:ext cx="490313" cy="1119463"/>
            </a:xfrm>
            <a:custGeom>
              <a:avLst/>
              <a:gdLst>
                <a:gd name="connsiteX0" fmla="*/ 0 w 1452611"/>
                <a:gd name="connsiteY0" fmla="*/ 0 h 1391478"/>
                <a:gd name="connsiteX1" fmla="*/ 1302026 w 1452611"/>
                <a:gd name="connsiteY1" fmla="*/ 457200 h 1391478"/>
                <a:gd name="connsiteX2" fmla="*/ 1302026 w 1452611"/>
                <a:gd name="connsiteY2" fmla="*/ 1172817 h 1391478"/>
                <a:gd name="connsiteX3" fmla="*/ 198782 w 1452611"/>
                <a:gd name="connsiteY3" fmla="*/ 1391478 h 139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2611" h="1391478">
                  <a:moveTo>
                    <a:pt x="0" y="0"/>
                  </a:moveTo>
                  <a:cubicBezTo>
                    <a:pt x="542511" y="130865"/>
                    <a:pt x="1085022" y="261731"/>
                    <a:pt x="1302026" y="457200"/>
                  </a:cubicBezTo>
                  <a:cubicBezTo>
                    <a:pt x="1519030" y="652669"/>
                    <a:pt x="1485900" y="1017104"/>
                    <a:pt x="1302026" y="1172817"/>
                  </a:cubicBezTo>
                  <a:cubicBezTo>
                    <a:pt x="1118152" y="1328530"/>
                    <a:pt x="658467" y="1360004"/>
                    <a:pt x="198782" y="1391478"/>
                  </a:cubicBezTo>
                </a:path>
              </a:pathLst>
            </a:custGeom>
            <a:noFill/>
            <a:ln w="12700">
              <a:solidFill>
                <a:schemeClr val="accent5">
                  <a:lumMod val="75000"/>
                </a:schemeClr>
              </a:solidFill>
              <a:headEnd type="oval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0EDF450-124B-4F8A-8C75-DCD35259EB47}"/>
                </a:ext>
              </a:extLst>
            </p:cNvPr>
            <p:cNvSpPr/>
            <p:nvPr/>
          </p:nvSpPr>
          <p:spPr>
            <a:xfrm>
              <a:off x="6965845" y="3516214"/>
              <a:ext cx="566864" cy="1533620"/>
            </a:xfrm>
            <a:custGeom>
              <a:avLst/>
              <a:gdLst>
                <a:gd name="connsiteX0" fmla="*/ 0 w 1452611"/>
                <a:gd name="connsiteY0" fmla="*/ 0 h 1391478"/>
                <a:gd name="connsiteX1" fmla="*/ 1302026 w 1452611"/>
                <a:gd name="connsiteY1" fmla="*/ 457200 h 1391478"/>
                <a:gd name="connsiteX2" fmla="*/ 1302026 w 1452611"/>
                <a:gd name="connsiteY2" fmla="*/ 1172817 h 1391478"/>
                <a:gd name="connsiteX3" fmla="*/ 198782 w 1452611"/>
                <a:gd name="connsiteY3" fmla="*/ 1391478 h 139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2611" h="1391478">
                  <a:moveTo>
                    <a:pt x="0" y="0"/>
                  </a:moveTo>
                  <a:cubicBezTo>
                    <a:pt x="542511" y="130865"/>
                    <a:pt x="1085022" y="261731"/>
                    <a:pt x="1302026" y="457200"/>
                  </a:cubicBezTo>
                  <a:cubicBezTo>
                    <a:pt x="1519030" y="652669"/>
                    <a:pt x="1485900" y="1017104"/>
                    <a:pt x="1302026" y="1172817"/>
                  </a:cubicBezTo>
                  <a:cubicBezTo>
                    <a:pt x="1118152" y="1328530"/>
                    <a:pt x="658467" y="1360004"/>
                    <a:pt x="198782" y="1391478"/>
                  </a:cubicBezTo>
                </a:path>
              </a:pathLst>
            </a:custGeom>
            <a:noFill/>
            <a:ln w="12700">
              <a:solidFill>
                <a:schemeClr val="accent5">
                  <a:lumMod val="75000"/>
                </a:schemeClr>
              </a:solidFill>
              <a:headEnd type="oval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2E82C304-6A6F-4CC3-874A-0B1EEC1461E8}"/>
                </a:ext>
              </a:extLst>
            </p:cNvPr>
            <p:cNvSpPr/>
            <p:nvPr/>
          </p:nvSpPr>
          <p:spPr>
            <a:xfrm>
              <a:off x="6964575" y="3848915"/>
              <a:ext cx="490313" cy="1810739"/>
            </a:xfrm>
            <a:custGeom>
              <a:avLst/>
              <a:gdLst>
                <a:gd name="connsiteX0" fmla="*/ 0 w 1452611"/>
                <a:gd name="connsiteY0" fmla="*/ 0 h 1391478"/>
                <a:gd name="connsiteX1" fmla="*/ 1302026 w 1452611"/>
                <a:gd name="connsiteY1" fmla="*/ 457200 h 1391478"/>
                <a:gd name="connsiteX2" fmla="*/ 1302026 w 1452611"/>
                <a:gd name="connsiteY2" fmla="*/ 1172817 h 1391478"/>
                <a:gd name="connsiteX3" fmla="*/ 198782 w 1452611"/>
                <a:gd name="connsiteY3" fmla="*/ 1391478 h 139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2611" h="1391478">
                  <a:moveTo>
                    <a:pt x="0" y="0"/>
                  </a:moveTo>
                  <a:cubicBezTo>
                    <a:pt x="542511" y="130865"/>
                    <a:pt x="1085022" y="261731"/>
                    <a:pt x="1302026" y="457200"/>
                  </a:cubicBezTo>
                  <a:cubicBezTo>
                    <a:pt x="1519030" y="652669"/>
                    <a:pt x="1485900" y="1017104"/>
                    <a:pt x="1302026" y="1172817"/>
                  </a:cubicBezTo>
                  <a:cubicBezTo>
                    <a:pt x="1118152" y="1328530"/>
                    <a:pt x="658467" y="1360004"/>
                    <a:pt x="198782" y="1391478"/>
                  </a:cubicBezTo>
                </a:path>
              </a:pathLst>
            </a:custGeom>
            <a:noFill/>
            <a:ln w="12700">
              <a:solidFill>
                <a:schemeClr val="accent5">
                  <a:lumMod val="75000"/>
                </a:schemeClr>
              </a:solidFill>
              <a:headEnd type="oval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BC2C31A1-5625-4CD3-9933-869267D713A8}"/>
              </a:ext>
            </a:extLst>
          </p:cNvPr>
          <p:cNvSpPr txBox="1"/>
          <p:nvPr/>
        </p:nvSpPr>
        <p:spPr>
          <a:xfrm>
            <a:off x="922824" y="5904368"/>
            <a:ext cx="2286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2"/>
                </a:solidFill>
              </a:rPr>
              <a:t>No hierarchy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79524207-FC6B-4C45-8527-3A035AD76636}"/>
              </a:ext>
            </a:extLst>
          </p:cNvPr>
          <p:cNvGrpSpPr/>
          <p:nvPr/>
        </p:nvGrpSpPr>
        <p:grpSpPr>
          <a:xfrm>
            <a:off x="922824" y="4270443"/>
            <a:ext cx="2286688" cy="1546512"/>
            <a:chOff x="1095633" y="2414915"/>
            <a:chExt cx="2286688" cy="1546512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8A29D281-1410-4049-907F-74B128E514F6}"/>
                </a:ext>
              </a:extLst>
            </p:cNvPr>
            <p:cNvSpPr/>
            <p:nvPr/>
          </p:nvSpPr>
          <p:spPr>
            <a:xfrm>
              <a:off x="1095633" y="2414915"/>
              <a:ext cx="2286688" cy="154651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Heap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pPr algn="ctr"/>
              <a:r>
                <a:rPr lang="en-US" sz="1400" b="1" dirty="0">
                  <a:solidFill>
                    <a:schemeClr val="accent6">
                      <a:lumMod val="75000"/>
                    </a:schemeClr>
                  </a:solidFill>
                </a:rPr>
                <a:t>program memory</a:t>
              </a:r>
              <a:endParaRPr lang="en-US" sz="11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A7A9F290-5402-4589-B329-D874C4B7E495}"/>
                </a:ext>
              </a:extLst>
            </p:cNvPr>
            <p:cNvSpPr/>
            <p:nvPr/>
          </p:nvSpPr>
          <p:spPr>
            <a:xfrm>
              <a:off x="1173454" y="3266595"/>
              <a:ext cx="2132701" cy="61573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err="1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ABCImpl</a:t>
              </a:r>
              <a:endPara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dirty="0">
                  <a:solidFill>
                    <a:schemeClr val="accent2">
                      <a:lumMod val="75000"/>
                    </a:schemeClr>
                  </a:solidFill>
                </a:rPr>
                <a:t>instance</a:t>
              </a:r>
              <a:endParaRPr lang="en-US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0341EB4F-9BEB-404A-AAF7-F646A7DD6176}"/>
              </a:ext>
            </a:extLst>
          </p:cNvPr>
          <p:cNvSpPr txBox="1"/>
          <p:nvPr/>
        </p:nvSpPr>
        <p:spPr>
          <a:xfrm rot="20747610">
            <a:off x="8822556" y="5339900"/>
            <a:ext cx="2286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Or,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Aggregation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375262B-EE76-4C3F-B467-D1BCA0B02921}"/>
              </a:ext>
            </a:extLst>
          </p:cNvPr>
          <p:cNvSpPr/>
          <p:nvPr/>
        </p:nvSpPr>
        <p:spPr>
          <a:xfrm>
            <a:off x="9149072" y="4981202"/>
            <a:ext cx="1502181" cy="655923"/>
          </a:xfrm>
          <a:custGeom>
            <a:avLst/>
            <a:gdLst>
              <a:gd name="connsiteX0" fmla="*/ 1356527 w 1406769"/>
              <a:gd name="connsiteY0" fmla="*/ 592879 h 592879"/>
              <a:gd name="connsiteX1" fmla="*/ 1386672 w 1406769"/>
              <a:gd name="connsiteY1" fmla="*/ 542638 h 592879"/>
              <a:gd name="connsiteX2" fmla="*/ 1406769 w 1406769"/>
              <a:gd name="connsiteY2" fmla="*/ 482347 h 592879"/>
              <a:gd name="connsiteX3" fmla="*/ 1396720 w 1406769"/>
              <a:gd name="connsiteY3" fmla="*/ 331622 h 592879"/>
              <a:gd name="connsiteX4" fmla="*/ 1376624 w 1406769"/>
              <a:gd name="connsiteY4" fmla="*/ 301477 h 592879"/>
              <a:gd name="connsiteX5" fmla="*/ 1266092 w 1406769"/>
              <a:gd name="connsiteY5" fmla="*/ 251235 h 592879"/>
              <a:gd name="connsiteX6" fmla="*/ 1235947 w 1406769"/>
              <a:gd name="connsiteY6" fmla="*/ 241187 h 592879"/>
              <a:gd name="connsiteX7" fmla="*/ 1195753 w 1406769"/>
              <a:gd name="connsiteY7" fmla="*/ 231139 h 592879"/>
              <a:gd name="connsiteX8" fmla="*/ 1075173 w 1406769"/>
              <a:gd name="connsiteY8" fmla="*/ 180897 h 592879"/>
              <a:gd name="connsiteX9" fmla="*/ 1045028 w 1406769"/>
              <a:gd name="connsiteY9" fmla="*/ 170849 h 592879"/>
              <a:gd name="connsiteX10" fmla="*/ 994786 w 1406769"/>
              <a:gd name="connsiteY10" fmla="*/ 140703 h 592879"/>
              <a:gd name="connsiteX11" fmla="*/ 964641 w 1406769"/>
              <a:gd name="connsiteY11" fmla="*/ 120607 h 592879"/>
              <a:gd name="connsiteX12" fmla="*/ 934496 w 1406769"/>
              <a:gd name="connsiteY12" fmla="*/ 110558 h 592879"/>
              <a:gd name="connsiteX13" fmla="*/ 844061 w 1406769"/>
              <a:gd name="connsiteY13" fmla="*/ 90462 h 592879"/>
              <a:gd name="connsiteX14" fmla="*/ 813916 w 1406769"/>
              <a:gd name="connsiteY14" fmla="*/ 80413 h 592879"/>
              <a:gd name="connsiteX15" fmla="*/ 713432 w 1406769"/>
              <a:gd name="connsiteY15" fmla="*/ 60317 h 592879"/>
              <a:gd name="connsiteX16" fmla="*/ 371789 w 1406769"/>
              <a:gd name="connsiteY16" fmla="*/ 70365 h 592879"/>
              <a:gd name="connsiteX17" fmla="*/ 251208 w 1406769"/>
              <a:gd name="connsiteY17" fmla="*/ 60317 h 592879"/>
              <a:gd name="connsiteX18" fmla="*/ 190918 w 1406769"/>
              <a:gd name="connsiteY18" fmla="*/ 40220 h 592879"/>
              <a:gd name="connsiteX19" fmla="*/ 40193 w 1406769"/>
              <a:gd name="connsiteY19" fmla="*/ 10075 h 592879"/>
              <a:gd name="connsiteX20" fmla="*/ 0 w 1406769"/>
              <a:gd name="connsiteY20" fmla="*/ 27 h 59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06769" h="592879">
                <a:moveTo>
                  <a:pt x="1356527" y="592879"/>
                </a:moveTo>
                <a:cubicBezTo>
                  <a:pt x="1366575" y="576132"/>
                  <a:pt x="1378590" y="560418"/>
                  <a:pt x="1386672" y="542638"/>
                </a:cubicBezTo>
                <a:cubicBezTo>
                  <a:pt x="1395438" y="523353"/>
                  <a:pt x="1406769" y="482347"/>
                  <a:pt x="1406769" y="482347"/>
                </a:cubicBezTo>
                <a:cubicBezTo>
                  <a:pt x="1403419" y="432105"/>
                  <a:pt x="1404998" y="381290"/>
                  <a:pt x="1396720" y="331622"/>
                </a:cubicBezTo>
                <a:cubicBezTo>
                  <a:pt x="1394735" y="319710"/>
                  <a:pt x="1385712" y="309429"/>
                  <a:pt x="1376624" y="301477"/>
                </a:cubicBezTo>
                <a:cubicBezTo>
                  <a:pt x="1318596" y="250702"/>
                  <a:pt x="1328370" y="266805"/>
                  <a:pt x="1266092" y="251235"/>
                </a:cubicBezTo>
                <a:cubicBezTo>
                  <a:pt x="1255816" y="248666"/>
                  <a:pt x="1246131" y="244097"/>
                  <a:pt x="1235947" y="241187"/>
                </a:cubicBezTo>
                <a:cubicBezTo>
                  <a:pt x="1222668" y="237393"/>
                  <a:pt x="1208684" y="235988"/>
                  <a:pt x="1195753" y="231139"/>
                </a:cubicBezTo>
                <a:cubicBezTo>
                  <a:pt x="1154983" y="215850"/>
                  <a:pt x="1116481" y="194666"/>
                  <a:pt x="1075173" y="180897"/>
                </a:cubicBezTo>
                <a:cubicBezTo>
                  <a:pt x="1065125" y="177548"/>
                  <a:pt x="1054502" y="175586"/>
                  <a:pt x="1045028" y="170849"/>
                </a:cubicBezTo>
                <a:cubicBezTo>
                  <a:pt x="1027559" y="162115"/>
                  <a:pt x="1011348" y="151054"/>
                  <a:pt x="994786" y="140703"/>
                </a:cubicBezTo>
                <a:cubicBezTo>
                  <a:pt x="984545" y="134302"/>
                  <a:pt x="975443" y="126008"/>
                  <a:pt x="964641" y="120607"/>
                </a:cubicBezTo>
                <a:cubicBezTo>
                  <a:pt x="955167" y="115870"/>
                  <a:pt x="944772" y="113127"/>
                  <a:pt x="934496" y="110558"/>
                </a:cubicBezTo>
                <a:cubicBezTo>
                  <a:pt x="904538" y="103068"/>
                  <a:pt x="874019" y="97952"/>
                  <a:pt x="844061" y="90462"/>
                </a:cubicBezTo>
                <a:cubicBezTo>
                  <a:pt x="833785" y="87893"/>
                  <a:pt x="824237" y="82795"/>
                  <a:pt x="813916" y="80413"/>
                </a:cubicBezTo>
                <a:cubicBezTo>
                  <a:pt x="780633" y="72732"/>
                  <a:pt x="713432" y="60317"/>
                  <a:pt x="713432" y="60317"/>
                </a:cubicBezTo>
                <a:cubicBezTo>
                  <a:pt x="599551" y="63666"/>
                  <a:pt x="485719" y="70365"/>
                  <a:pt x="371789" y="70365"/>
                </a:cubicBezTo>
                <a:cubicBezTo>
                  <a:pt x="331456" y="70365"/>
                  <a:pt x="290992" y="66948"/>
                  <a:pt x="251208" y="60317"/>
                </a:cubicBezTo>
                <a:cubicBezTo>
                  <a:pt x="230312" y="56834"/>
                  <a:pt x="190918" y="40220"/>
                  <a:pt x="190918" y="40220"/>
                </a:cubicBezTo>
                <a:cubicBezTo>
                  <a:pt x="123492" y="-4731"/>
                  <a:pt x="185240" y="29414"/>
                  <a:pt x="40193" y="10075"/>
                </a:cubicBezTo>
                <a:cubicBezTo>
                  <a:pt x="-43113" y="-1032"/>
                  <a:pt x="36446" y="27"/>
                  <a:pt x="0" y="27"/>
                </a:cubicBezTo>
              </a:path>
            </a:pathLst>
          </a:custGeom>
          <a:noFill/>
          <a:ln w="38100">
            <a:solidFill>
              <a:schemeClr val="accent4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B205BB3-3C70-4D80-913D-0DC65CE7DD7D}"/>
              </a:ext>
            </a:extLst>
          </p:cNvPr>
          <p:cNvSpPr txBox="1"/>
          <p:nvPr/>
        </p:nvSpPr>
        <p:spPr>
          <a:xfrm>
            <a:off x="9501984" y="2846794"/>
            <a:ext cx="19696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Depending on if the constructor makes </a:t>
            </a:r>
            <a:r>
              <a:rPr lang="en-US" sz="2000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a,b,c</a:t>
            </a:r>
            <a:r>
              <a:rPr lang="en-US" sz="2000" i="1" dirty="0">
                <a:solidFill>
                  <a:srgbClr val="0070C0"/>
                </a:solidFill>
                <a:latin typeface="Bahnschrift" panose="020B0502040204020203" pitchFamily="34" charset="0"/>
              </a:rPr>
              <a:t> or </a:t>
            </a: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if they are passed in from elsewhere</a:t>
            </a:r>
          </a:p>
        </p:txBody>
      </p:sp>
    </p:spTree>
    <p:extLst>
      <p:ext uri="{BB962C8B-B14F-4D97-AF65-F5344CB8AC3E}">
        <p14:creationId xmlns:p14="http://schemas.microsoft.com/office/powerpoint/2010/main" val="54124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1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9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9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80" grpId="0"/>
      <p:bldP spid="29" grpId="0"/>
      <p:bldP spid="4" grpId="0" animBg="1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A53FA-26CF-46A2-AA8D-B520E4C80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739" y="365125"/>
            <a:ext cx="10658061" cy="1026353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D7E47-B18C-4FFB-9980-BA4E53A5C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9288"/>
            <a:ext cx="10515600" cy="48247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When designing a system, always look for ways to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break down a problem</a:t>
            </a:r>
            <a:r>
              <a:rPr lang="en-US" dirty="0"/>
              <a:t> into smaller components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inheritance</a:t>
            </a:r>
            <a:r>
              <a:rPr lang="en-US" dirty="0"/>
              <a:t> when the problem seems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hierarchical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composition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aggregation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when components are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independent</a:t>
            </a: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2"/>
                </a:solidFill>
                <a:latin typeface="+mj-lt"/>
              </a:rPr>
              <a:t>When given the choice, </a:t>
            </a:r>
            <a:r>
              <a:rPr lang="en-US" sz="3200" u="sng" dirty="0">
                <a:solidFill>
                  <a:srgbClr val="C00000"/>
                </a:solidFill>
              </a:rPr>
              <a:t>favor composition</a:t>
            </a:r>
            <a:r>
              <a:rPr lang="en-US" sz="3200" dirty="0">
                <a:solidFill>
                  <a:schemeClr val="tx2"/>
                </a:solidFill>
                <a:latin typeface="+mj-lt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	</a:t>
            </a:r>
            <a:r>
              <a:rPr lang="en-US" sz="2400" dirty="0">
                <a:solidFill>
                  <a:schemeClr val="tx2"/>
                </a:solidFill>
              </a:rPr>
              <a:t>This is called </a:t>
            </a:r>
            <a:r>
              <a:rPr lang="en-US" sz="2400" i="1" u="sng" dirty="0">
                <a:solidFill>
                  <a:srgbClr val="C00000"/>
                </a:solidFill>
              </a:rPr>
              <a:t>composition over inheritance</a:t>
            </a:r>
            <a:r>
              <a:rPr lang="en-US" sz="2400" i="1" dirty="0">
                <a:solidFill>
                  <a:schemeClr val="tx2"/>
                </a:solidFill>
              </a:rPr>
              <a:t>.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20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673419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Abstract and concrete classes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 </a:t>
            </a:r>
            <a:r>
              <a:rPr lang="en-US" i="1" dirty="0"/>
              <a:t>…as if this isn’t abstract enough already</a:t>
            </a:r>
          </a:p>
        </p:txBody>
      </p:sp>
    </p:spTree>
    <p:extLst>
      <p:ext uri="{BB962C8B-B14F-4D97-AF65-F5344CB8AC3E}">
        <p14:creationId xmlns:p14="http://schemas.microsoft.com/office/powerpoint/2010/main" val="3767522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89F7-1C2F-4864-A2A1-3EADA4F0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796" y="365126"/>
            <a:ext cx="7550741" cy="711200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Recall our inheritance example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C9A2D3-25C7-45B8-855D-4FC3DC6AE7C9}"/>
              </a:ext>
            </a:extLst>
          </p:cNvPr>
          <p:cNvSpPr/>
          <p:nvPr/>
        </p:nvSpPr>
        <p:spPr>
          <a:xfrm>
            <a:off x="4314923" y="1297780"/>
            <a:ext cx="4029075" cy="1666876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62F86FD-9F39-46DC-8A0C-ADA1B35A95F5}"/>
              </a:ext>
            </a:extLst>
          </p:cNvPr>
          <p:cNvSpPr/>
          <p:nvPr/>
        </p:nvSpPr>
        <p:spPr>
          <a:xfrm>
            <a:off x="6657974" y="3429000"/>
            <a:ext cx="4962526" cy="1905000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Student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takeCredits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credits)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B166BF2-9DAA-46A2-9432-21789921314D}"/>
              </a:ext>
            </a:extLst>
          </p:cNvPr>
          <p:cNvSpPr/>
          <p:nvPr/>
        </p:nvSpPr>
        <p:spPr>
          <a:xfrm>
            <a:off x="559796" y="3426618"/>
            <a:ext cx="5310187" cy="2085975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B76BFF-6CB7-44EB-B382-9B51C70F2A18}"/>
              </a:ext>
            </a:extLst>
          </p:cNvPr>
          <p:cNvCxnSpPr>
            <a:cxnSpLocks/>
          </p:cNvCxnSpPr>
          <p:nvPr/>
        </p:nvCxnSpPr>
        <p:spPr>
          <a:xfrm flipV="1">
            <a:off x="4891186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5F96FD2-DFDB-4034-9390-EB30FBD973A2}"/>
              </a:ext>
            </a:extLst>
          </p:cNvPr>
          <p:cNvCxnSpPr>
            <a:cxnSpLocks/>
          </p:cNvCxnSpPr>
          <p:nvPr/>
        </p:nvCxnSpPr>
        <p:spPr>
          <a:xfrm flipH="1" flipV="1">
            <a:off x="7367687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30F060-3730-4550-8DE4-773C3361EC55}"/>
              </a:ext>
            </a:extLst>
          </p:cNvPr>
          <p:cNvGrpSpPr/>
          <p:nvPr/>
        </p:nvGrpSpPr>
        <p:grpSpPr>
          <a:xfrm>
            <a:off x="466724" y="4579839"/>
            <a:ext cx="11258552" cy="241494"/>
            <a:chOff x="565371" y="5795082"/>
            <a:chExt cx="11258552" cy="24149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D67D7D-7078-45F4-9B10-A50A1FADB7F3}"/>
                </a:ext>
              </a:extLst>
            </p:cNvPr>
            <p:cNvSpPr/>
            <p:nvPr/>
          </p:nvSpPr>
          <p:spPr>
            <a:xfrm>
              <a:off x="565371" y="5795082"/>
              <a:ext cx="5496331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3416BB5-22C7-495E-A73D-3858EBCF75D5}"/>
                </a:ext>
              </a:extLst>
            </p:cNvPr>
            <p:cNvSpPr/>
            <p:nvPr/>
          </p:nvSpPr>
          <p:spPr>
            <a:xfrm>
              <a:off x="6661373" y="5795083"/>
              <a:ext cx="5162550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D6AAB9C-CCE2-4F65-A5AF-46650FA1D0BA}"/>
                </a:ext>
              </a:extLst>
            </p:cNvPr>
            <p:cNvCxnSpPr>
              <a:cxnSpLocks/>
              <a:stCxn id="15" idx="3"/>
              <a:endCxn id="16" idx="1"/>
            </p:cNvCxnSpPr>
            <p:nvPr/>
          </p:nvCxnSpPr>
          <p:spPr>
            <a:xfrm>
              <a:off x="6061702" y="5915829"/>
              <a:ext cx="599671" cy="1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01E64B1-ED59-4532-8D74-0A74BAB2890A}"/>
              </a:ext>
            </a:extLst>
          </p:cNvPr>
          <p:cNvSpPr txBox="1"/>
          <p:nvPr/>
        </p:nvSpPr>
        <p:spPr>
          <a:xfrm rot="426309">
            <a:off x="8829146" y="540467"/>
            <a:ext cx="2922874" cy="1413034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getStatus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is not in the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class, but both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Professor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and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Student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have one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07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2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89F7-1C2F-4864-A2A1-3EADA4F0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796" y="365126"/>
            <a:ext cx="7550741" cy="711200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Recall our inheritance example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C9A2D3-25C7-45B8-855D-4FC3DC6AE7C9}"/>
              </a:ext>
            </a:extLst>
          </p:cNvPr>
          <p:cNvSpPr/>
          <p:nvPr/>
        </p:nvSpPr>
        <p:spPr>
          <a:xfrm>
            <a:off x="4314923" y="1297780"/>
            <a:ext cx="4029075" cy="1666876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62F86FD-9F39-46DC-8A0C-ADA1B35A95F5}"/>
              </a:ext>
            </a:extLst>
          </p:cNvPr>
          <p:cNvSpPr/>
          <p:nvPr/>
        </p:nvSpPr>
        <p:spPr>
          <a:xfrm>
            <a:off x="6657974" y="3429000"/>
            <a:ext cx="4962526" cy="1905000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Student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takeCredits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credits)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B166BF2-9DAA-46A2-9432-21789921314D}"/>
              </a:ext>
            </a:extLst>
          </p:cNvPr>
          <p:cNvSpPr/>
          <p:nvPr/>
        </p:nvSpPr>
        <p:spPr>
          <a:xfrm>
            <a:off x="559796" y="3426618"/>
            <a:ext cx="5310187" cy="2085975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B76BFF-6CB7-44EB-B382-9B51C70F2A18}"/>
              </a:ext>
            </a:extLst>
          </p:cNvPr>
          <p:cNvCxnSpPr>
            <a:cxnSpLocks/>
          </p:cNvCxnSpPr>
          <p:nvPr/>
        </p:nvCxnSpPr>
        <p:spPr>
          <a:xfrm flipV="1">
            <a:off x="4891186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5F96FD2-DFDB-4034-9390-EB30FBD973A2}"/>
              </a:ext>
            </a:extLst>
          </p:cNvPr>
          <p:cNvCxnSpPr>
            <a:cxnSpLocks/>
          </p:cNvCxnSpPr>
          <p:nvPr/>
        </p:nvCxnSpPr>
        <p:spPr>
          <a:xfrm flipH="1" flipV="1">
            <a:off x="7367687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30F060-3730-4550-8DE4-773C3361EC55}"/>
              </a:ext>
            </a:extLst>
          </p:cNvPr>
          <p:cNvGrpSpPr/>
          <p:nvPr/>
        </p:nvGrpSpPr>
        <p:grpSpPr>
          <a:xfrm>
            <a:off x="466724" y="4579839"/>
            <a:ext cx="11258552" cy="241494"/>
            <a:chOff x="565371" y="5795082"/>
            <a:chExt cx="11258552" cy="24149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D67D7D-7078-45F4-9B10-A50A1FADB7F3}"/>
                </a:ext>
              </a:extLst>
            </p:cNvPr>
            <p:cNvSpPr/>
            <p:nvPr/>
          </p:nvSpPr>
          <p:spPr>
            <a:xfrm>
              <a:off x="565371" y="5795082"/>
              <a:ext cx="5496331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3416BB5-22C7-495E-A73D-3858EBCF75D5}"/>
                </a:ext>
              </a:extLst>
            </p:cNvPr>
            <p:cNvSpPr/>
            <p:nvPr/>
          </p:nvSpPr>
          <p:spPr>
            <a:xfrm>
              <a:off x="6661373" y="5795083"/>
              <a:ext cx="5162550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D6AAB9C-CCE2-4F65-A5AF-46650FA1D0BA}"/>
                </a:ext>
              </a:extLst>
            </p:cNvPr>
            <p:cNvCxnSpPr>
              <a:cxnSpLocks/>
              <a:stCxn id="15" idx="3"/>
              <a:endCxn id="16" idx="1"/>
            </p:cNvCxnSpPr>
            <p:nvPr/>
          </p:nvCxnSpPr>
          <p:spPr>
            <a:xfrm>
              <a:off x="6061702" y="5915829"/>
              <a:ext cx="599671" cy="1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1D5605E-C5C4-4F30-A829-DCC6AA3D5BEA}"/>
              </a:ext>
            </a:extLst>
          </p:cNvPr>
          <p:cNvSpPr txBox="1"/>
          <p:nvPr/>
        </p:nvSpPr>
        <p:spPr>
          <a:xfrm rot="426309">
            <a:off x="8807089" y="522500"/>
            <a:ext cx="2755489" cy="1107652"/>
          </a:xfrm>
          <a:prstGeom prst="roundRect">
            <a:avLst>
              <a:gd name="adj" fmla="val 13392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objects have no access to the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getStatus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method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89E1574-1105-4729-98E0-577436D44DCB}"/>
              </a:ext>
            </a:extLst>
          </p:cNvPr>
          <p:cNvSpPr/>
          <p:nvPr/>
        </p:nvSpPr>
        <p:spPr>
          <a:xfrm>
            <a:off x="3666925" y="5339793"/>
            <a:ext cx="5310187" cy="1323640"/>
          </a:xfrm>
          <a:prstGeom prst="roundRect">
            <a:avLst>
              <a:gd name="adj" fmla="val 11198"/>
            </a:avLst>
          </a:prstGeom>
          <a:solidFill>
            <a:srgbClr val="2B2B2B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jolene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"Jolene"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jolene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.getStatus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3150DCA-D054-4CEF-BD98-A61DA5387C41}"/>
              </a:ext>
            </a:extLst>
          </p:cNvPr>
          <p:cNvCxnSpPr>
            <a:cxnSpLocks/>
            <a:stCxn id="6" idx="3"/>
            <a:endCxn id="20" idx="1"/>
          </p:cNvCxnSpPr>
          <p:nvPr/>
        </p:nvCxnSpPr>
        <p:spPr>
          <a:xfrm flipV="1">
            <a:off x="3128618" y="6001613"/>
            <a:ext cx="538307" cy="200155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6D5FA95-000B-4FB4-A1D6-E372DDDBAC74}"/>
              </a:ext>
            </a:extLst>
          </p:cNvPr>
          <p:cNvSpPr txBox="1"/>
          <p:nvPr/>
        </p:nvSpPr>
        <p:spPr>
          <a:xfrm>
            <a:off x="0" y="5740103"/>
            <a:ext cx="3128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FF0000"/>
                </a:solidFill>
              </a:rPr>
              <a:t>Since 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jolene</a:t>
            </a:r>
            <a:r>
              <a:rPr lang="en-US" dirty="0">
                <a:solidFill>
                  <a:srgbClr val="FF0000"/>
                </a:solidFill>
              </a:rPr>
              <a:t> is declared as a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Person</a:t>
            </a:r>
            <a:r>
              <a:rPr lang="en-US" dirty="0">
                <a:solidFill>
                  <a:srgbClr val="FF0000"/>
                </a:solidFill>
              </a:rPr>
              <a:t>, it has no access to the 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getStatus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()</a:t>
            </a:r>
            <a:r>
              <a:rPr lang="en-US" dirty="0">
                <a:solidFill>
                  <a:srgbClr val="FF0000"/>
                </a:solidFill>
              </a:rPr>
              <a:t> method 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0C878DA-9472-42AC-BBF2-B17BC1919B28}"/>
              </a:ext>
            </a:extLst>
          </p:cNvPr>
          <p:cNvSpPr/>
          <p:nvPr/>
        </p:nvSpPr>
        <p:spPr>
          <a:xfrm>
            <a:off x="6122704" y="6112360"/>
            <a:ext cx="2316101" cy="36085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A196B6A-3768-43A1-A44B-50CCAAA63C48}"/>
              </a:ext>
            </a:extLst>
          </p:cNvPr>
          <p:cNvSpPr/>
          <p:nvPr/>
        </p:nvSpPr>
        <p:spPr>
          <a:xfrm>
            <a:off x="5720627" y="5540750"/>
            <a:ext cx="2623371" cy="36085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0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6" grpId="0"/>
      <p:bldP spid="23" grpId="0" animBg="1"/>
      <p:bldP spid="2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89F7-1C2F-4864-A2A1-3EADA4F0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796" y="365126"/>
            <a:ext cx="7550741" cy="711200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Modifying the example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C9A2D3-25C7-45B8-855D-4FC3DC6AE7C9}"/>
              </a:ext>
            </a:extLst>
          </p:cNvPr>
          <p:cNvSpPr/>
          <p:nvPr/>
        </p:nvSpPr>
        <p:spPr>
          <a:xfrm>
            <a:off x="4314923" y="1297780"/>
            <a:ext cx="4029075" cy="1666876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62F86FD-9F39-46DC-8A0C-ADA1B35A95F5}"/>
              </a:ext>
            </a:extLst>
          </p:cNvPr>
          <p:cNvSpPr/>
          <p:nvPr/>
        </p:nvSpPr>
        <p:spPr>
          <a:xfrm>
            <a:off x="6657974" y="3429000"/>
            <a:ext cx="4962526" cy="1905000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Student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takeCredits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credits)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B166BF2-9DAA-46A2-9432-21789921314D}"/>
              </a:ext>
            </a:extLst>
          </p:cNvPr>
          <p:cNvSpPr/>
          <p:nvPr/>
        </p:nvSpPr>
        <p:spPr>
          <a:xfrm>
            <a:off x="559796" y="3426618"/>
            <a:ext cx="5310187" cy="2085975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B76BFF-6CB7-44EB-B382-9B51C70F2A18}"/>
              </a:ext>
            </a:extLst>
          </p:cNvPr>
          <p:cNvCxnSpPr>
            <a:cxnSpLocks/>
          </p:cNvCxnSpPr>
          <p:nvPr/>
        </p:nvCxnSpPr>
        <p:spPr>
          <a:xfrm flipV="1">
            <a:off x="4891186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5F96FD2-DFDB-4034-9390-EB30FBD973A2}"/>
              </a:ext>
            </a:extLst>
          </p:cNvPr>
          <p:cNvCxnSpPr>
            <a:cxnSpLocks/>
          </p:cNvCxnSpPr>
          <p:nvPr/>
        </p:nvCxnSpPr>
        <p:spPr>
          <a:xfrm flipH="1" flipV="1">
            <a:off x="7367687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253E0ED-2F78-4411-B7D9-B0C360AFF614}"/>
              </a:ext>
            </a:extLst>
          </p:cNvPr>
          <p:cNvSpPr txBox="1"/>
          <p:nvPr/>
        </p:nvSpPr>
        <p:spPr>
          <a:xfrm rot="426309">
            <a:off x="8666147" y="428344"/>
            <a:ext cx="3213043" cy="1084421"/>
          </a:xfrm>
          <a:prstGeom prst="roundRect">
            <a:avLst>
              <a:gd name="adj" fmla="val 1147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Imagine it makes sense for every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to have a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getStatus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method…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F6BDD49-F928-496D-9ADA-066F29A8F918}"/>
              </a:ext>
            </a:extLst>
          </p:cNvPr>
          <p:cNvSpPr txBox="1"/>
          <p:nvPr/>
        </p:nvSpPr>
        <p:spPr>
          <a:xfrm>
            <a:off x="8705035" y="1850769"/>
            <a:ext cx="3135266" cy="1059771"/>
          </a:xfrm>
          <a:prstGeom prst="roundRect">
            <a:avLst>
              <a:gd name="adj" fmla="val 11473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…but subclasses of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should each have their own version of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getStatus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98808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F411-7D26-43FB-9126-2EE571C44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4" y="365126"/>
            <a:ext cx="10717696" cy="88720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Interface is the Abstraction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236853-D0D7-4978-85D8-23952BA82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756" y="3201709"/>
            <a:ext cx="10386391" cy="1189421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3000"/>
              </a:spcBef>
              <a:buNone/>
            </a:pPr>
            <a:r>
              <a:rPr lang="en-US" sz="3200" dirty="0">
                <a:latin typeface="Bahnschrift SemiBold" panose="020B0502040204020203" pitchFamily="34" charset="0"/>
              </a:rPr>
              <a:t>Write code that calls only interface methods</a:t>
            </a:r>
          </a:p>
          <a:p>
            <a:pPr marL="640080" lvl="1" indent="-274320"/>
            <a:r>
              <a:rPr lang="en-US" i="1" dirty="0"/>
              <a:t>Do not call (in general) methods that are specific to an implementation class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2A1D41B5-BC49-4FD0-A13C-03B0A9C345AC}"/>
              </a:ext>
            </a:extLst>
          </p:cNvPr>
          <p:cNvSpPr txBox="1">
            <a:spLocks/>
          </p:cNvSpPr>
          <p:nvPr/>
        </p:nvSpPr>
        <p:spPr>
          <a:xfrm>
            <a:off x="801756" y="1268713"/>
            <a:ext cx="10386391" cy="1812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latin typeface="Bahnschrift SemiBold" panose="020B0502040204020203" pitchFamily="34" charset="0"/>
              </a:rPr>
              <a:t>Interface is a collection of method signatures</a:t>
            </a:r>
          </a:p>
          <a:p>
            <a:pPr marL="640080" lvl="1" indent="-274320"/>
            <a:r>
              <a:rPr lang="en-US" i="1" dirty="0">
                <a:solidFill>
                  <a:srgbClr val="C00000"/>
                </a:solidFill>
              </a:rPr>
              <a:t>Interface is not a class</a:t>
            </a:r>
            <a:r>
              <a:rPr lang="en-US" i="1" dirty="0"/>
              <a:t>: cannot instantiate objects from interfaces</a:t>
            </a:r>
            <a:endParaRPr lang="en-US" b="1" i="1" dirty="0">
              <a:solidFill>
                <a:schemeClr val="accent2">
                  <a:lumMod val="75000"/>
                </a:schemeClr>
              </a:solidFill>
            </a:endParaRPr>
          </a:p>
          <a:p>
            <a:pPr marL="640080" lvl="1" indent="-274320"/>
            <a:r>
              <a:rPr lang="en-US" i="1" dirty="0"/>
              <a:t>To use it, must give implementation code for each method: </a:t>
            </a:r>
            <a:r>
              <a:rPr lang="en-US" i="1" dirty="0">
                <a:solidFill>
                  <a:srgbClr val="C00000"/>
                </a:solidFill>
              </a:rPr>
              <a:t>a class</a:t>
            </a:r>
          </a:p>
          <a:p>
            <a:pPr marL="640080" lvl="1" indent="-274320"/>
            <a:r>
              <a:rPr lang="en-US" i="1" dirty="0"/>
              <a:t>May provide two (or more, or many) classes that implement an interface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F63B1ACC-333E-4186-9D03-DB1D1A450849}"/>
              </a:ext>
            </a:extLst>
          </p:cNvPr>
          <p:cNvSpPr txBox="1">
            <a:spLocks/>
          </p:cNvSpPr>
          <p:nvPr/>
        </p:nvSpPr>
        <p:spPr>
          <a:xfrm>
            <a:off x="801755" y="4511709"/>
            <a:ext cx="10552045" cy="14972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sz="3200" dirty="0">
                <a:latin typeface="Bahnschrift SemiBold" panose="020B0502040204020203" pitchFamily="34" charset="0"/>
              </a:rPr>
              <a:t>Example: </a:t>
            </a:r>
            <a:r>
              <a:rPr lang="en-US" sz="32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List interface</a:t>
            </a:r>
          </a:p>
          <a:p>
            <a:pPr marL="640080" lvl="1" indent="-274320"/>
            <a:r>
              <a:rPr lang="en-US" i="1" dirty="0"/>
              <a:t>Class </a:t>
            </a:r>
            <a:r>
              <a:rPr lang="en-US" i="1" dirty="0" err="1"/>
              <a:t>ArrayList</a:t>
            </a:r>
            <a:r>
              <a:rPr lang="en-US" i="1" dirty="0"/>
              <a:t> implements List { }  </a:t>
            </a:r>
            <a:r>
              <a:rPr lang="en-US" i="1" dirty="0">
                <a:solidFill>
                  <a:srgbClr val="C00000"/>
                </a:solidFill>
              </a:rPr>
              <a:t>//  </a:t>
            </a:r>
            <a:r>
              <a:rPr lang="en-US" i="1" dirty="0" err="1">
                <a:solidFill>
                  <a:srgbClr val="C00000"/>
                </a:solidFill>
              </a:rPr>
              <a:t>impl</a:t>
            </a:r>
            <a:r>
              <a:rPr lang="en-US" i="1" dirty="0">
                <a:solidFill>
                  <a:srgbClr val="C00000"/>
                </a:solidFill>
              </a:rPr>
              <a:t> details… array stores list </a:t>
            </a:r>
            <a:r>
              <a:rPr lang="en-US" i="1" dirty="0" err="1">
                <a:solidFill>
                  <a:srgbClr val="C00000"/>
                </a:solidFill>
              </a:rPr>
              <a:t>elts</a:t>
            </a:r>
            <a:r>
              <a:rPr lang="en-US" i="1" dirty="0">
                <a:solidFill>
                  <a:srgbClr val="C00000"/>
                </a:solidFill>
              </a:rPr>
              <a:t> </a:t>
            </a:r>
          </a:p>
          <a:p>
            <a:pPr marL="640080" lvl="1" indent="-274320"/>
            <a:r>
              <a:rPr lang="en-US" i="1" dirty="0"/>
              <a:t>Class LinkedList implements List { } </a:t>
            </a:r>
            <a:r>
              <a:rPr lang="en-US" i="1" dirty="0">
                <a:solidFill>
                  <a:srgbClr val="C00000"/>
                </a:solidFill>
              </a:rPr>
              <a:t>//  </a:t>
            </a:r>
            <a:r>
              <a:rPr lang="en-US" i="1" dirty="0" err="1">
                <a:solidFill>
                  <a:srgbClr val="C00000"/>
                </a:solidFill>
              </a:rPr>
              <a:t>impl</a:t>
            </a:r>
            <a:r>
              <a:rPr lang="en-US" i="1" dirty="0">
                <a:solidFill>
                  <a:srgbClr val="C00000"/>
                </a:solidFill>
              </a:rPr>
              <a:t> details… linked cell objects store </a:t>
            </a:r>
            <a:r>
              <a:rPr lang="en-US" i="1" dirty="0" err="1">
                <a:solidFill>
                  <a:srgbClr val="C00000"/>
                </a:solidFill>
              </a:rPr>
              <a:t>elts</a:t>
            </a:r>
            <a:r>
              <a:rPr lang="en-US" i="1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935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89F7-1C2F-4864-A2A1-3EADA4F0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796" y="365126"/>
            <a:ext cx="11060704" cy="71120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Solution 1: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</a:t>
            </a:r>
            <a:r>
              <a:rPr lang="en-US" u="sng" dirty="0">
                <a:solidFill>
                  <a:srgbClr val="0070C0"/>
                </a:solidFill>
                <a:latin typeface="Bahnschrift SemiBold" panose="020B0502040204020203" pitchFamily="34" charset="0"/>
              </a:rPr>
              <a:t>Override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a placeholder method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C9A2D3-25C7-45B8-855D-4FC3DC6AE7C9}"/>
              </a:ext>
            </a:extLst>
          </p:cNvPr>
          <p:cNvSpPr/>
          <p:nvPr/>
        </p:nvSpPr>
        <p:spPr>
          <a:xfrm>
            <a:off x="4314923" y="1297780"/>
            <a:ext cx="4029075" cy="1666876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62F86FD-9F39-46DC-8A0C-ADA1B35A95F5}"/>
              </a:ext>
            </a:extLst>
          </p:cNvPr>
          <p:cNvSpPr/>
          <p:nvPr/>
        </p:nvSpPr>
        <p:spPr>
          <a:xfrm>
            <a:off x="6657974" y="3429000"/>
            <a:ext cx="4962526" cy="1905000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Student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takeCredits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credits)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B166BF2-9DAA-46A2-9432-21789921314D}"/>
              </a:ext>
            </a:extLst>
          </p:cNvPr>
          <p:cNvSpPr/>
          <p:nvPr/>
        </p:nvSpPr>
        <p:spPr>
          <a:xfrm>
            <a:off x="559796" y="3426618"/>
            <a:ext cx="5310187" cy="2085975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B76BFF-6CB7-44EB-B382-9B51C70F2A18}"/>
              </a:ext>
            </a:extLst>
          </p:cNvPr>
          <p:cNvCxnSpPr>
            <a:cxnSpLocks/>
          </p:cNvCxnSpPr>
          <p:nvPr/>
        </p:nvCxnSpPr>
        <p:spPr>
          <a:xfrm flipV="1">
            <a:off x="4891186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5F96FD2-DFDB-4034-9390-EB30FBD973A2}"/>
              </a:ext>
            </a:extLst>
          </p:cNvPr>
          <p:cNvCxnSpPr>
            <a:cxnSpLocks/>
          </p:cNvCxnSpPr>
          <p:nvPr/>
        </p:nvCxnSpPr>
        <p:spPr>
          <a:xfrm flipH="1" flipV="1">
            <a:off x="7367687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30F060-3730-4550-8DE4-773C3361EC55}"/>
              </a:ext>
            </a:extLst>
          </p:cNvPr>
          <p:cNvGrpSpPr/>
          <p:nvPr/>
        </p:nvGrpSpPr>
        <p:grpSpPr>
          <a:xfrm>
            <a:off x="466724" y="4579839"/>
            <a:ext cx="11258552" cy="241494"/>
            <a:chOff x="565371" y="5795082"/>
            <a:chExt cx="11258552" cy="24149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D67D7D-7078-45F4-9B10-A50A1FADB7F3}"/>
                </a:ext>
              </a:extLst>
            </p:cNvPr>
            <p:cNvSpPr/>
            <p:nvPr/>
          </p:nvSpPr>
          <p:spPr>
            <a:xfrm>
              <a:off x="565371" y="5795082"/>
              <a:ext cx="5496331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3416BB5-22C7-495E-A73D-3858EBCF75D5}"/>
                </a:ext>
              </a:extLst>
            </p:cNvPr>
            <p:cNvSpPr/>
            <p:nvPr/>
          </p:nvSpPr>
          <p:spPr>
            <a:xfrm>
              <a:off x="6661373" y="5795083"/>
              <a:ext cx="5162550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514BD33-B9D6-4BBC-8AAF-9F0C81F3AA80}"/>
              </a:ext>
            </a:extLst>
          </p:cNvPr>
          <p:cNvSpPr/>
          <p:nvPr/>
        </p:nvSpPr>
        <p:spPr>
          <a:xfrm>
            <a:off x="4534409" y="2426739"/>
            <a:ext cx="3576128" cy="26970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C69ACFA-F6FE-41E1-B71D-31A06CE6AC5A}"/>
              </a:ext>
            </a:extLst>
          </p:cNvPr>
          <p:cNvGrpSpPr/>
          <p:nvPr/>
        </p:nvGrpSpPr>
        <p:grpSpPr>
          <a:xfrm>
            <a:off x="838200" y="1709261"/>
            <a:ext cx="3696209" cy="1084421"/>
            <a:chOff x="838200" y="1709261"/>
            <a:chExt cx="3696209" cy="108442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56FF077-2CAF-4B9A-99A5-39DFE4A97189}"/>
                </a:ext>
              </a:extLst>
            </p:cNvPr>
            <p:cNvSpPr txBox="1"/>
            <p:nvPr/>
          </p:nvSpPr>
          <p:spPr>
            <a:xfrm>
              <a:off x="838200" y="1709261"/>
              <a:ext cx="2692434" cy="1084421"/>
            </a:xfrm>
            <a:prstGeom prst="roundRect">
              <a:avLst>
                <a:gd name="adj" fmla="val 1147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</a:rPr>
                <a:t>1. 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Define a “basic” version of the method in the superclass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8D9834D-0BB4-40DD-AC6D-2060A1B65222}"/>
                </a:ext>
              </a:extLst>
            </p:cNvPr>
            <p:cNvCxnSpPr>
              <a:cxnSpLocks/>
              <a:stCxn id="18" idx="3"/>
            </p:cNvCxnSpPr>
            <p:nvPr/>
          </p:nvCxnSpPr>
          <p:spPr>
            <a:xfrm>
              <a:off x="3530634" y="2251472"/>
              <a:ext cx="1003775" cy="306902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E4CD888-A18B-45C5-9286-7F25AEE69635}"/>
              </a:ext>
            </a:extLst>
          </p:cNvPr>
          <p:cNvGrpSpPr/>
          <p:nvPr/>
        </p:nvGrpSpPr>
        <p:grpSpPr>
          <a:xfrm>
            <a:off x="3177549" y="4760959"/>
            <a:ext cx="3480425" cy="2023995"/>
            <a:chOff x="3177549" y="4760959"/>
            <a:chExt cx="3480425" cy="202399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E8D754D-D84F-44DC-BCC3-E2BDB367C98C}"/>
                </a:ext>
              </a:extLst>
            </p:cNvPr>
            <p:cNvSpPr txBox="1"/>
            <p:nvPr/>
          </p:nvSpPr>
          <p:spPr>
            <a:xfrm>
              <a:off x="3177549" y="5700533"/>
              <a:ext cx="2692434" cy="1084421"/>
            </a:xfrm>
            <a:prstGeom prst="roundRect">
              <a:avLst>
                <a:gd name="adj" fmla="val 1147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</a:rPr>
                <a:t>2. 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The subclass methods now </a:t>
              </a: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</a:rPr>
                <a:t>override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the superclass method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5E01F402-4173-4E99-97EF-2E6AE66DECD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91211" y="4760959"/>
              <a:ext cx="215176" cy="939575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529CF976-9AAD-468A-B56C-20DF12E787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14393" y="4821332"/>
              <a:ext cx="1343581" cy="879201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2840E5E-C19F-4139-ACFA-5E2194B95F2C}"/>
              </a:ext>
            </a:extLst>
          </p:cNvPr>
          <p:cNvSpPr txBox="1"/>
          <p:nvPr/>
        </p:nvSpPr>
        <p:spPr>
          <a:xfrm rot="277930">
            <a:off x="8613134" y="1443911"/>
            <a:ext cx="3415867" cy="1367754"/>
          </a:xfrm>
          <a:prstGeom prst="roundRect">
            <a:avLst>
              <a:gd name="adj" fmla="val 10055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This technique only makes sense if there’s a reasonable default implementation for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getStatus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!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5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89F7-1C2F-4864-A2A1-3EADA4F0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796" y="365126"/>
            <a:ext cx="11060704" cy="71120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Solution 1: </a:t>
            </a:r>
            <a:r>
              <a:rPr lang="en-US" u="sng" dirty="0">
                <a:solidFill>
                  <a:srgbClr val="0070C0"/>
                </a:solidFill>
                <a:latin typeface="Bahnschrift SemiBold" panose="020B0502040204020203" pitchFamily="34" charset="0"/>
              </a:rPr>
              <a:t>Overriding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a placeholder method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C9A2D3-25C7-45B8-855D-4FC3DC6AE7C9}"/>
              </a:ext>
            </a:extLst>
          </p:cNvPr>
          <p:cNvSpPr/>
          <p:nvPr/>
        </p:nvSpPr>
        <p:spPr>
          <a:xfrm>
            <a:off x="4314923" y="1297780"/>
            <a:ext cx="4029075" cy="1666876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62F86FD-9F39-46DC-8A0C-ADA1B35A95F5}"/>
              </a:ext>
            </a:extLst>
          </p:cNvPr>
          <p:cNvSpPr/>
          <p:nvPr/>
        </p:nvSpPr>
        <p:spPr>
          <a:xfrm>
            <a:off x="6657974" y="3429000"/>
            <a:ext cx="4962526" cy="1905000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Student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takeCredits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credits)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B166BF2-9DAA-46A2-9432-21789921314D}"/>
              </a:ext>
            </a:extLst>
          </p:cNvPr>
          <p:cNvSpPr/>
          <p:nvPr/>
        </p:nvSpPr>
        <p:spPr>
          <a:xfrm>
            <a:off x="559796" y="3426618"/>
            <a:ext cx="5310187" cy="2085975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B76BFF-6CB7-44EB-B382-9B51C70F2A18}"/>
              </a:ext>
            </a:extLst>
          </p:cNvPr>
          <p:cNvCxnSpPr>
            <a:cxnSpLocks/>
          </p:cNvCxnSpPr>
          <p:nvPr/>
        </p:nvCxnSpPr>
        <p:spPr>
          <a:xfrm flipV="1">
            <a:off x="4891186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5F96FD2-DFDB-4034-9390-EB30FBD973A2}"/>
              </a:ext>
            </a:extLst>
          </p:cNvPr>
          <p:cNvCxnSpPr>
            <a:cxnSpLocks/>
          </p:cNvCxnSpPr>
          <p:nvPr/>
        </p:nvCxnSpPr>
        <p:spPr>
          <a:xfrm flipH="1" flipV="1">
            <a:off x="7367687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30F060-3730-4550-8DE4-773C3361EC55}"/>
              </a:ext>
            </a:extLst>
          </p:cNvPr>
          <p:cNvGrpSpPr/>
          <p:nvPr/>
        </p:nvGrpSpPr>
        <p:grpSpPr>
          <a:xfrm>
            <a:off x="466724" y="4579839"/>
            <a:ext cx="11258552" cy="241494"/>
            <a:chOff x="565371" y="5795082"/>
            <a:chExt cx="11258552" cy="24149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D67D7D-7078-45F4-9B10-A50A1FADB7F3}"/>
                </a:ext>
              </a:extLst>
            </p:cNvPr>
            <p:cNvSpPr/>
            <p:nvPr/>
          </p:nvSpPr>
          <p:spPr>
            <a:xfrm>
              <a:off x="565371" y="5795082"/>
              <a:ext cx="5496331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3416BB5-22C7-495E-A73D-3858EBCF75D5}"/>
                </a:ext>
              </a:extLst>
            </p:cNvPr>
            <p:cNvSpPr/>
            <p:nvPr/>
          </p:nvSpPr>
          <p:spPr>
            <a:xfrm>
              <a:off x="6661373" y="5795083"/>
              <a:ext cx="5162550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514BD33-B9D6-4BBC-8AAF-9F0C81F3AA80}"/>
              </a:ext>
            </a:extLst>
          </p:cNvPr>
          <p:cNvSpPr/>
          <p:nvPr/>
        </p:nvSpPr>
        <p:spPr>
          <a:xfrm>
            <a:off x="4534409" y="2426739"/>
            <a:ext cx="3576128" cy="26970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412D9B5-CC59-4A10-9965-8FF0B1632F30}"/>
              </a:ext>
            </a:extLst>
          </p:cNvPr>
          <p:cNvSpPr/>
          <p:nvPr/>
        </p:nvSpPr>
        <p:spPr>
          <a:xfrm>
            <a:off x="3666925" y="5339793"/>
            <a:ext cx="5310187" cy="1323640"/>
          </a:xfrm>
          <a:prstGeom prst="roundRect">
            <a:avLst>
              <a:gd name="adj" fmla="val 11198"/>
            </a:avLst>
          </a:prstGeom>
          <a:solidFill>
            <a:srgbClr val="2B2B2B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jolene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"Jolene"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en-US" dirty="0" err="1">
                <a:solidFill>
                  <a:srgbClr val="A9B7C6"/>
                </a:solidFill>
                <a:latin typeface="Consolas" panose="020B0609020204030204" pitchFamily="49" charset="0"/>
              </a:rPr>
              <a:t>jolene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.getStatus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35C2BDC-F3DF-43A1-82EB-A5CECC976829}"/>
              </a:ext>
            </a:extLst>
          </p:cNvPr>
          <p:cNvGrpSpPr/>
          <p:nvPr/>
        </p:nvGrpSpPr>
        <p:grpSpPr>
          <a:xfrm>
            <a:off x="305107" y="5790184"/>
            <a:ext cx="3447743" cy="646331"/>
            <a:chOff x="314632" y="5740103"/>
            <a:chExt cx="3447743" cy="64633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CFDD020-404B-4A49-A7D4-A51AD9CCCD94}"/>
                </a:ext>
              </a:extLst>
            </p:cNvPr>
            <p:cNvSpPr txBox="1"/>
            <p:nvPr/>
          </p:nvSpPr>
          <p:spPr>
            <a:xfrm>
              <a:off x="314632" y="5740103"/>
              <a:ext cx="29965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What should be the </a:t>
              </a:r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status</a:t>
              </a:r>
              <a:r>
                <a:rPr lang="en-US" dirty="0">
                  <a:solidFill>
                    <a:srgbClr val="FF0000"/>
                  </a:solidFill>
                </a:rPr>
                <a:t> of a plain </a:t>
              </a:r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Person</a:t>
              </a:r>
              <a:r>
                <a:rPr lang="en-US" dirty="0">
                  <a:solidFill>
                    <a:srgbClr val="FF0000"/>
                  </a:solidFill>
                </a:rPr>
                <a:t> object?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CD07419-A9EE-4646-8E16-9FF26668FB60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>
              <a:off x="3311147" y="6063269"/>
              <a:ext cx="451228" cy="14703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55D038A9-9C26-42A3-B9A2-193EDAC78039}"/>
              </a:ext>
            </a:extLst>
          </p:cNvPr>
          <p:cNvSpPr txBox="1"/>
          <p:nvPr/>
        </p:nvSpPr>
        <p:spPr>
          <a:xfrm rot="277930">
            <a:off x="8613134" y="1443911"/>
            <a:ext cx="3415867" cy="1367754"/>
          </a:xfrm>
          <a:prstGeom prst="roundRect">
            <a:avLst>
              <a:gd name="adj" fmla="val 10055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This technique only makes sense if there’s a reasonable default implementation for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getStatus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!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14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89F7-1C2F-4864-A2A1-3EADA4F0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49" y="365126"/>
            <a:ext cx="11220451" cy="71120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Solution 2: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Make the class </a:t>
            </a:r>
            <a:r>
              <a:rPr lang="en-US" u="sng" dirty="0">
                <a:solidFill>
                  <a:srgbClr val="0070C0"/>
                </a:solidFill>
                <a:latin typeface="Bahnschrift SemiBold" panose="020B0502040204020203" pitchFamily="34" charset="0"/>
              </a:rPr>
              <a:t>abstract</a:t>
            </a:r>
            <a:endParaRPr lang="en-US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C9A2D3-25C7-45B8-855D-4FC3DC6AE7C9}"/>
              </a:ext>
            </a:extLst>
          </p:cNvPr>
          <p:cNvSpPr/>
          <p:nvPr/>
        </p:nvSpPr>
        <p:spPr>
          <a:xfrm>
            <a:off x="4314923" y="1297780"/>
            <a:ext cx="4029075" cy="1666876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abstract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abstract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62F86FD-9F39-46DC-8A0C-ADA1B35A95F5}"/>
              </a:ext>
            </a:extLst>
          </p:cNvPr>
          <p:cNvSpPr/>
          <p:nvPr/>
        </p:nvSpPr>
        <p:spPr>
          <a:xfrm>
            <a:off x="6657974" y="3429000"/>
            <a:ext cx="4962526" cy="1905000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Student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takeCredits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credits)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B166BF2-9DAA-46A2-9432-21789921314D}"/>
              </a:ext>
            </a:extLst>
          </p:cNvPr>
          <p:cNvSpPr/>
          <p:nvPr/>
        </p:nvSpPr>
        <p:spPr>
          <a:xfrm>
            <a:off x="559796" y="3426618"/>
            <a:ext cx="5310187" cy="2085975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B76BFF-6CB7-44EB-B382-9B51C70F2A18}"/>
              </a:ext>
            </a:extLst>
          </p:cNvPr>
          <p:cNvCxnSpPr>
            <a:cxnSpLocks/>
          </p:cNvCxnSpPr>
          <p:nvPr/>
        </p:nvCxnSpPr>
        <p:spPr>
          <a:xfrm flipV="1">
            <a:off x="4891186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5F96FD2-DFDB-4034-9390-EB30FBD973A2}"/>
              </a:ext>
            </a:extLst>
          </p:cNvPr>
          <p:cNvCxnSpPr>
            <a:cxnSpLocks/>
          </p:cNvCxnSpPr>
          <p:nvPr/>
        </p:nvCxnSpPr>
        <p:spPr>
          <a:xfrm flipH="1" flipV="1">
            <a:off x="7367687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30F060-3730-4550-8DE4-773C3361EC55}"/>
              </a:ext>
            </a:extLst>
          </p:cNvPr>
          <p:cNvGrpSpPr/>
          <p:nvPr/>
        </p:nvGrpSpPr>
        <p:grpSpPr>
          <a:xfrm>
            <a:off x="466724" y="4579839"/>
            <a:ext cx="11258552" cy="241494"/>
            <a:chOff x="565371" y="5795082"/>
            <a:chExt cx="11258552" cy="24149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D67D7D-7078-45F4-9B10-A50A1FADB7F3}"/>
                </a:ext>
              </a:extLst>
            </p:cNvPr>
            <p:cNvSpPr/>
            <p:nvPr/>
          </p:nvSpPr>
          <p:spPr>
            <a:xfrm>
              <a:off x="565371" y="5795082"/>
              <a:ext cx="5496331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3416BB5-22C7-495E-A73D-3858EBCF75D5}"/>
                </a:ext>
              </a:extLst>
            </p:cNvPr>
            <p:cNvSpPr/>
            <p:nvPr/>
          </p:nvSpPr>
          <p:spPr>
            <a:xfrm>
              <a:off x="6661373" y="5795083"/>
              <a:ext cx="5162550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514BD33-B9D6-4BBC-8AAF-9F0C81F3AA80}"/>
              </a:ext>
            </a:extLst>
          </p:cNvPr>
          <p:cNvSpPr/>
          <p:nvPr/>
        </p:nvSpPr>
        <p:spPr>
          <a:xfrm>
            <a:off x="4534409" y="2426739"/>
            <a:ext cx="3576128" cy="26970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DC1C890-676A-4353-A661-B5A064D2DA81}"/>
              </a:ext>
            </a:extLst>
          </p:cNvPr>
          <p:cNvSpPr/>
          <p:nvPr/>
        </p:nvSpPr>
        <p:spPr>
          <a:xfrm>
            <a:off x="5070899" y="1345406"/>
            <a:ext cx="911614" cy="24514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E77FE7C-D09C-4599-929F-D41351127920}"/>
              </a:ext>
            </a:extLst>
          </p:cNvPr>
          <p:cNvGrpSpPr/>
          <p:nvPr/>
        </p:nvGrpSpPr>
        <p:grpSpPr>
          <a:xfrm>
            <a:off x="400049" y="1288580"/>
            <a:ext cx="4000344" cy="1413034"/>
            <a:chOff x="686210" y="1689491"/>
            <a:chExt cx="4000344" cy="1413034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A0D6253-72E2-400E-B08C-469F6CF29DAF}"/>
                </a:ext>
              </a:extLst>
            </p:cNvPr>
            <p:cNvSpPr txBox="1"/>
            <p:nvPr/>
          </p:nvSpPr>
          <p:spPr>
            <a:xfrm>
              <a:off x="686210" y="1689491"/>
              <a:ext cx="3326503" cy="1413034"/>
            </a:xfrm>
            <a:prstGeom prst="roundRect">
              <a:avLst>
                <a:gd name="adj" fmla="val 1012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</a:rPr>
                <a:t>1. 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A class marked </a:t>
              </a: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abstract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</a:t>
              </a:r>
              <a:r>
                <a:rPr lang="en-US" sz="2000" i="1" u="sng" dirty="0">
                  <a:solidFill>
                    <a:schemeClr val="accent5">
                      <a:lumMod val="75000"/>
                    </a:schemeClr>
                  </a:solidFill>
                </a:rPr>
                <a:t>cannot be constructed directly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because it contains </a:t>
              </a: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abstract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method(s)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A8F750D-0D3C-47CC-AE36-A023A4D8B285}"/>
                </a:ext>
              </a:extLst>
            </p:cNvPr>
            <p:cNvCxnSpPr>
              <a:cxnSpLocks/>
            </p:cNvCxnSpPr>
            <p:nvPr/>
          </p:nvCxnSpPr>
          <p:spPr>
            <a:xfrm>
              <a:off x="4012636" y="1897655"/>
              <a:ext cx="673918" cy="1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7F7404FA-58AE-4BD4-96BD-3D2339173773}"/>
              </a:ext>
            </a:extLst>
          </p:cNvPr>
          <p:cNvSpPr txBox="1"/>
          <p:nvPr/>
        </p:nvSpPr>
        <p:spPr>
          <a:xfrm>
            <a:off x="314632" y="5740103"/>
            <a:ext cx="2996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>
                <a:solidFill>
                  <a:srgbClr val="FF0000"/>
                </a:solidFill>
              </a:rPr>
              <a:t>Error!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Person</a:t>
            </a:r>
            <a:r>
              <a:rPr lang="en-US" dirty="0">
                <a:solidFill>
                  <a:srgbClr val="FF0000"/>
                </a:solidFill>
              </a:rPr>
              <a:t> is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abstract</a:t>
            </a:r>
            <a:r>
              <a:rPr lang="en-US" dirty="0">
                <a:solidFill>
                  <a:srgbClr val="FF0000"/>
                </a:solidFill>
              </a:rPr>
              <a:t>, so plain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Person</a:t>
            </a:r>
            <a:r>
              <a:rPr lang="en-US" dirty="0">
                <a:solidFill>
                  <a:srgbClr val="FF0000"/>
                </a:solidFill>
              </a:rPr>
              <a:t> objects can no longer be constructed!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0B59286-AECB-4D6F-A954-69AC423E6DAF}"/>
              </a:ext>
            </a:extLst>
          </p:cNvPr>
          <p:cNvGrpSpPr/>
          <p:nvPr/>
        </p:nvGrpSpPr>
        <p:grpSpPr>
          <a:xfrm>
            <a:off x="8018252" y="1051014"/>
            <a:ext cx="3821734" cy="1741646"/>
            <a:chOff x="142748" y="1709261"/>
            <a:chExt cx="3821734" cy="1741646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7658B4D-B77D-4F42-A0B9-FE7BC66D971D}"/>
                </a:ext>
              </a:extLst>
            </p:cNvPr>
            <p:cNvSpPr txBox="1"/>
            <p:nvPr/>
          </p:nvSpPr>
          <p:spPr>
            <a:xfrm>
              <a:off x="838200" y="1709261"/>
              <a:ext cx="3126282" cy="1741646"/>
            </a:xfrm>
            <a:prstGeom prst="roundRect">
              <a:avLst>
                <a:gd name="adj" fmla="val 764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</a:rPr>
                <a:t>2. 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A method marked </a:t>
              </a: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abstract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has no method body, and </a:t>
              </a:r>
              <a:r>
                <a:rPr lang="en-US" sz="2000" i="1" u="sng" dirty="0">
                  <a:solidFill>
                    <a:schemeClr val="accent5">
                      <a:lumMod val="75000"/>
                    </a:schemeClr>
                  </a:solidFill>
                </a:rPr>
                <a:t>must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be overridden by a subclass for the class to be used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647E44D5-CD86-4CE0-BC02-54F05599EC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2748" y="2745945"/>
              <a:ext cx="695452" cy="422534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C3204DD-39A6-4A5E-A141-C1F857313179}"/>
              </a:ext>
            </a:extLst>
          </p:cNvPr>
          <p:cNvGrpSpPr/>
          <p:nvPr/>
        </p:nvGrpSpPr>
        <p:grpSpPr>
          <a:xfrm>
            <a:off x="3666925" y="5339793"/>
            <a:ext cx="5310187" cy="1323640"/>
            <a:chOff x="3666925" y="5339793"/>
            <a:chExt cx="5310187" cy="1323640"/>
          </a:xfrm>
        </p:grpSpPr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C0F4976A-7B23-49D7-A78B-D5150FB52846}"/>
                </a:ext>
              </a:extLst>
            </p:cNvPr>
            <p:cNvSpPr/>
            <p:nvPr/>
          </p:nvSpPr>
          <p:spPr>
            <a:xfrm>
              <a:off x="3666925" y="5339793"/>
              <a:ext cx="5310187" cy="1323640"/>
            </a:xfrm>
            <a:prstGeom prst="roundRect">
              <a:avLst>
                <a:gd name="adj" fmla="val 11198"/>
              </a:avLst>
            </a:prstGeom>
            <a:solidFill>
              <a:srgbClr val="2B2B2B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Person </a:t>
              </a:r>
              <a:r>
                <a:rPr kumimoji="0" lang="en-US" altLang="en-US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jolene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= 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new 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Person(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"Jolene"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)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b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System.</a:t>
              </a:r>
              <a:r>
                <a:rPr kumimoji="0" lang="en-US" altLang="en-US" b="0" i="1" u="none" strike="noStrike" cap="none" normalizeH="0" baseline="0" dirty="0" err="1">
                  <a:ln>
                    <a:noFill/>
                  </a:ln>
                  <a:solidFill>
                    <a:srgbClr val="9876AA"/>
                  </a:solidFill>
                  <a:effectLst/>
                  <a:latin typeface="Consolas" panose="020B0609020204030204" pitchFamily="49" charset="0"/>
                </a:rPr>
                <a:t>out</a:t>
              </a:r>
              <a:r>
                <a:rPr kumimoji="0" lang="en-US" altLang="en-US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.println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</a:t>
              </a:r>
              <a:r>
                <a:rPr lang="en-US" altLang="en-US" dirty="0" err="1">
                  <a:solidFill>
                    <a:srgbClr val="A9B7C6"/>
                  </a:solidFill>
                  <a:latin typeface="Consolas" panose="020B0609020204030204" pitchFamily="49" charset="0"/>
                </a:rPr>
                <a:t>jolene</a:t>
              </a:r>
              <a:r>
                <a:rPr kumimoji="0" lang="en-US" altLang="en-US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.getStatus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())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endParaRPr kumimoji="0" lang="en-US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91769AA-47D8-415B-A1BB-07C1964F18D1}"/>
                </a:ext>
              </a:extLst>
            </p:cNvPr>
            <p:cNvSpPr/>
            <p:nvPr/>
          </p:nvSpPr>
          <p:spPr>
            <a:xfrm>
              <a:off x="3803490" y="6080240"/>
              <a:ext cx="5002557" cy="444509"/>
            </a:xfrm>
            <a:prstGeom prst="rect">
              <a:avLst/>
            </a:prstGeom>
            <a:solidFill>
              <a:srgbClr val="2B2B2B">
                <a:alpha val="7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40CA6AC-7ED2-48C9-9F7C-C0F0934AFA60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3311147" y="5894962"/>
            <a:ext cx="599372" cy="30680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0" grpId="0" animBg="1"/>
      <p:bldP spid="3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89F7-1C2F-4864-A2A1-3EADA4F0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4" y="365126"/>
            <a:ext cx="11153776" cy="71120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Solution 2: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Make the class </a:t>
            </a:r>
            <a:r>
              <a:rPr lang="en-US" u="sng" dirty="0">
                <a:solidFill>
                  <a:srgbClr val="0070C0"/>
                </a:solidFill>
                <a:latin typeface="Bahnschrift SemiBold" panose="020B0502040204020203" pitchFamily="34" charset="0"/>
              </a:rPr>
              <a:t>abstract</a:t>
            </a:r>
            <a:endParaRPr lang="en-US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C9A2D3-25C7-45B8-855D-4FC3DC6AE7C9}"/>
              </a:ext>
            </a:extLst>
          </p:cNvPr>
          <p:cNvSpPr/>
          <p:nvPr/>
        </p:nvSpPr>
        <p:spPr>
          <a:xfrm>
            <a:off x="4314923" y="1297780"/>
            <a:ext cx="4029075" cy="1666876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abstract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abstract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62F86FD-9F39-46DC-8A0C-ADA1B35A95F5}"/>
              </a:ext>
            </a:extLst>
          </p:cNvPr>
          <p:cNvSpPr/>
          <p:nvPr/>
        </p:nvSpPr>
        <p:spPr>
          <a:xfrm>
            <a:off x="6657974" y="3429000"/>
            <a:ext cx="4962526" cy="1905000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Student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Student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takeCredits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credits)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B166BF2-9DAA-46A2-9432-21789921314D}"/>
              </a:ext>
            </a:extLst>
          </p:cNvPr>
          <p:cNvSpPr/>
          <p:nvPr/>
        </p:nvSpPr>
        <p:spPr>
          <a:xfrm>
            <a:off x="559796" y="3426618"/>
            <a:ext cx="5310187" cy="2085975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Professor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promote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status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B76BFF-6CB7-44EB-B382-9B51C70F2A18}"/>
              </a:ext>
            </a:extLst>
          </p:cNvPr>
          <p:cNvCxnSpPr>
            <a:cxnSpLocks/>
          </p:cNvCxnSpPr>
          <p:nvPr/>
        </p:nvCxnSpPr>
        <p:spPr>
          <a:xfrm flipV="1">
            <a:off x="4891186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5F96FD2-DFDB-4034-9390-EB30FBD973A2}"/>
              </a:ext>
            </a:extLst>
          </p:cNvPr>
          <p:cNvCxnSpPr>
            <a:cxnSpLocks/>
          </p:cNvCxnSpPr>
          <p:nvPr/>
        </p:nvCxnSpPr>
        <p:spPr>
          <a:xfrm flipH="1" flipV="1">
            <a:off x="7367687" y="2964656"/>
            <a:ext cx="200025" cy="4619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30F060-3730-4550-8DE4-773C3361EC55}"/>
              </a:ext>
            </a:extLst>
          </p:cNvPr>
          <p:cNvGrpSpPr/>
          <p:nvPr/>
        </p:nvGrpSpPr>
        <p:grpSpPr>
          <a:xfrm>
            <a:off x="466724" y="4579839"/>
            <a:ext cx="11258552" cy="241494"/>
            <a:chOff x="565371" y="5795082"/>
            <a:chExt cx="11258552" cy="24149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6D67D7D-7078-45F4-9B10-A50A1FADB7F3}"/>
                </a:ext>
              </a:extLst>
            </p:cNvPr>
            <p:cNvSpPr/>
            <p:nvPr/>
          </p:nvSpPr>
          <p:spPr>
            <a:xfrm>
              <a:off x="565371" y="5795082"/>
              <a:ext cx="5496331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3416BB5-22C7-495E-A73D-3858EBCF75D5}"/>
                </a:ext>
              </a:extLst>
            </p:cNvPr>
            <p:cNvSpPr/>
            <p:nvPr/>
          </p:nvSpPr>
          <p:spPr>
            <a:xfrm>
              <a:off x="6661373" y="5795083"/>
              <a:ext cx="5162550" cy="241493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514BD33-B9D6-4BBC-8AAF-9F0C81F3AA80}"/>
              </a:ext>
            </a:extLst>
          </p:cNvPr>
          <p:cNvSpPr/>
          <p:nvPr/>
        </p:nvSpPr>
        <p:spPr>
          <a:xfrm>
            <a:off x="4534409" y="2426739"/>
            <a:ext cx="3576128" cy="26970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DC1C890-676A-4353-A661-B5A064D2DA81}"/>
              </a:ext>
            </a:extLst>
          </p:cNvPr>
          <p:cNvSpPr/>
          <p:nvPr/>
        </p:nvSpPr>
        <p:spPr>
          <a:xfrm>
            <a:off x="5070899" y="1345406"/>
            <a:ext cx="911614" cy="24514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E77FE7C-D09C-4599-929F-D41351127920}"/>
              </a:ext>
            </a:extLst>
          </p:cNvPr>
          <p:cNvGrpSpPr/>
          <p:nvPr/>
        </p:nvGrpSpPr>
        <p:grpSpPr>
          <a:xfrm>
            <a:off x="400049" y="1288580"/>
            <a:ext cx="4000344" cy="1413034"/>
            <a:chOff x="686210" y="1689491"/>
            <a:chExt cx="4000344" cy="1413034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A0D6253-72E2-400E-B08C-469F6CF29DAF}"/>
                </a:ext>
              </a:extLst>
            </p:cNvPr>
            <p:cNvSpPr txBox="1"/>
            <p:nvPr/>
          </p:nvSpPr>
          <p:spPr>
            <a:xfrm>
              <a:off x="686210" y="1689491"/>
              <a:ext cx="3326503" cy="1413034"/>
            </a:xfrm>
            <a:prstGeom prst="roundRect">
              <a:avLst>
                <a:gd name="adj" fmla="val 1012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</a:rPr>
                <a:t>1. 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A class marked </a:t>
              </a: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abstract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</a:t>
              </a:r>
              <a:r>
                <a:rPr lang="en-US" sz="2000" i="1" u="sng" dirty="0">
                  <a:solidFill>
                    <a:schemeClr val="accent5">
                      <a:lumMod val="75000"/>
                    </a:schemeClr>
                  </a:solidFill>
                </a:rPr>
                <a:t>cannot be constructed directly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because it contains </a:t>
              </a: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abstract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method(s)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A8F750D-0D3C-47CC-AE36-A023A4D8B285}"/>
                </a:ext>
              </a:extLst>
            </p:cNvPr>
            <p:cNvCxnSpPr>
              <a:cxnSpLocks/>
            </p:cNvCxnSpPr>
            <p:nvPr/>
          </p:nvCxnSpPr>
          <p:spPr>
            <a:xfrm>
              <a:off x="4012636" y="1897655"/>
              <a:ext cx="673918" cy="1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0B59286-AECB-4D6F-A954-69AC423E6DAF}"/>
              </a:ext>
            </a:extLst>
          </p:cNvPr>
          <p:cNvGrpSpPr/>
          <p:nvPr/>
        </p:nvGrpSpPr>
        <p:grpSpPr>
          <a:xfrm>
            <a:off x="8018252" y="1051014"/>
            <a:ext cx="3821734" cy="1741646"/>
            <a:chOff x="142748" y="1709261"/>
            <a:chExt cx="3821734" cy="1741646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7658B4D-B77D-4F42-A0B9-FE7BC66D971D}"/>
                </a:ext>
              </a:extLst>
            </p:cNvPr>
            <p:cNvSpPr txBox="1"/>
            <p:nvPr/>
          </p:nvSpPr>
          <p:spPr>
            <a:xfrm>
              <a:off x="838200" y="1709261"/>
              <a:ext cx="3126282" cy="1741646"/>
            </a:xfrm>
            <a:prstGeom prst="roundRect">
              <a:avLst>
                <a:gd name="adj" fmla="val 764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</a:rPr>
                <a:t>2. 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A method marked </a:t>
              </a: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abstract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has no method body, and </a:t>
              </a:r>
              <a:r>
                <a:rPr lang="en-US" sz="2000" i="1" u="sng" dirty="0">
                  <a:solidFill>
                    <a:schemeClr val="accent5">
                      <a:lumMod val="75000"/>
                    </a:schemeClr>
                  </a:solidFill>
                </a:rPr>
                <a:t>must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be overridden by a subclass for the class to be used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647E44D5-CD86-4CE0-BC02-54F05599EC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2748" y="2745945"/>
              <a:ext cx="695452" cy="422534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4057CEA-8C7D-4DA3-B936-0BC94DCBFCE3}"/>
              </a:ext>
            </a:extLst>
          </p:cNvPr>
          <p:cNvGrpSpPr/>
          <p:nvPr/>
        </p:nvGrpSpPr>
        <p:grpSpPr>
          <a:xfrm>
            <a:off x="559796" y="5162550"/>
            <a:ext cx="6800446" cy="1537007"/>
            <a:chOff x="559796" y="5162550"/>
            <a:chExt cx="6800446" cy="1537007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6DCA130-72E6-4E81-9A3D-792EB87B6545}"/>
                </a:ext>
              </a:extLst>
            </p:cNvPr>
            <p:cNvGrpSpPr/>
            <p:nvPr/>
          </p:nvGrpSpPr>
          <p:grpSpPr>
            <a:xfrm>
              <a:off x="559796" y="5361256"/>
              <a:ext cx="6800446" cy="1338301"/>
              <a:chOff x="-1191133" y="2083485"/>
              <a:chExt cx="6800446" cy="1338301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6484E33-E889-4FD3-BECB-7979D06415F7}"/>
                  </a:ext>
                </a:extLst>
              </p:cNvPr>
              <p:cNvSpPr txBox="1"/>
              <p:nvPr/>
            </p:nvSpPr>
            <p:spPr>
              <a:xfrm>
                <a:off x="-1191133" y="2652285"/>
                <a:ext cx="6800446" cy="769501"/>
              </a:xfrm>
              <a:prstGeom prst="roundRect">
                <a:avLst>
                  <a:gd name="adj" fmla="val 14868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5400"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Subclasses that implement the abstract methods are called </a:t>
                </a:r>
                <a:r>
                  <a:rPr lang="en-US" sz="2000" b="1" u="sng" dirty="0">
                    <a:solidFill>
                      <a:schemeClr val="accent6">
                        <a:lumMod val="75000"/>
                      </a:schemeClr>
                    </a:solidFill>
                  </a:rPr>
                  <a:t>concrete classes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, and they can be constructed like normal</a:t>
                </a: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AA47B4A7-0CED-4985-9ACB-B369CF30C77D}"/>
                  </a:ext>
                </a:extLst>
              </p:cNvPr>
              <p:cNvCxnSpPr>
                <a:cxnSpLocks/>
                <a:stCxn id="28" idx="0"/>
              </p:cNvCxnSpPr>
              <p:nvPr/>
            </p:nvCxnSpPr>
            <p:spPr>
              <a:xfrm flipH="1" flipV="1">
                <a:off x="1887621" y="2083485"/>
                <a:ext cx="321469" cy="568800"/>
              </a:xfrm>
              <a:prstGeom prst="straightConnector1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E5894DC-FA59-40B6-AFFC-A137E3AF5C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58013" y="5162550"/>
              <a:ext cx="402229" cy="767506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491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89F7-1C2F-4864-A2A1-3EADA4F0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365126"/>
            <a:ext cx="11044030" cy="71120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When to use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abstract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classes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C9A2D3-25C7-45B8-855D-4FC3DC6AE7C9}"/>
              </a:ext>
            </a:extLst>
          </p:cNvPr>
          <p:cNvSpPr/>
          <p:nvPr/>
        </p:nvSpPr>
        <p:spPr>
          <a:xfrm>
            <a:off x="4314923" y="1297780"/>
            <a:ext cx="4029075" cy="1666876"/>
          </a:xfrm>
          <a:prstGeom prst="roundRect">
            <a:avLst>
              <a:gd name="adj" fmla="val 722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abstract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 ...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 ...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abstract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514BD33-B9D6-4BBC-8AAF-9F0C81F3AA80}"/>
              </a:ext>
            </a:extLst>
          </p:cNvPr>
          <p:cNvSpPr/>
          <p:nvPr/>
        </p:nvSpPr>
        <p:spPr>
          <a:xfrm>
            <a:off x="4534409" y="2426739"/>
            <a:ext cx="3576128" cy="26970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DC1C890-676A-4353-A661-B5A064D2DA81}"/>
              </a:ext>
            </a:extLst>
          </p:cNvPr>
          <p:cNvSpPr/>
          <p:nvPr/>
        </p:nvSpPr>
        <p:spPr>
          <a:xfrm>
            <a:off x="5070899" y="1345406"/>
            <a:ext cx="911614" cy="24514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CA7D11B-943C-487E-9481-6D185C088147}"/>
              </a:ext>
            </a:extLst>
          </p:cNvPr>
          <p:cNvSpPr txBox="1"/>
          <p:nvPr/>
        </p:nvSpPr>
        <p:spPr>
          <a:xfrm>
            <a:off x="838200" y="3800844"/>
            <a:ext cx="7987539" cy="2126086"/>
          </a:xfrm>
          <a:prstGeom prst="roundRect">
            <a:avLst>
              <a:gd name="adj" fmla="val 11473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Use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abstract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classes and methods when…</a:t>
            </a:r>
          </a:p>
          <a:p>
            <a:pPr lvl="1">
              <a:lnSpc>
                <a:spcPct val="110000"/>
              </a:lnSpc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…it makes sense for every instance of the superclass to have access to the method, but there isn’t a good “default” method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02869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D7E59-0CA6-4148-A166-02E32DBC9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4" y="365126"/>
            <a:ext cx="7950468" cy="753006"/>
          </a:xfrm>
        </p:spPr>
        <p:txBody>
          <a:bodyPr anchor="t"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Person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as an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abstract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class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A3BB52-563D-4AB0-ACEA-A9FC5E338474}"/>
              </a:ext>
            </a:extLst>
          </p:cNvPr>
          <p:cNvSpPr/>
          <p:nvPr/>
        </p:nvSpPr>
        <p:spPr>
          <a:xfrm>
            <a:off x="481263" y="2118339"/>
            <a:ext cx="5698156" cy="3695320"/>
          </a:xfrm>
          <a:prstGeom prst="roundRect">
            <a:avLst>
              <a:gd name="adj" fmla="val 5061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abstract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 name)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abstract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getStatus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5EAE71E-CE17-4296-B753-B9473867F9E5}"/>
              </a:ext>
            </a:extLst>
          </p:cNvPr>
          <p:cNvSpPr/>
          <p:nvPr/>
        </p:nvSpPr>
        <p:spPr>
          <a:xfrm>
            <a:off x="1337912" y="2367815"/>
            <a:ext cx="1049156" cy="272048"/>
          </a:xfrm>
          <a:prstGeom prst="roundRect">
            <a:avLst>
              <a:gd name="adj" fmla="val 18516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37FAA66-54EB-4E5A-99D5-1D5DF57E7EFC}"/>
              </a:ext>
            </a:extLst>
          </p:cNvPr>
          <p:cNvSpPr/>
          <p:nvPr/>
        </p:nvSpPr>
        <p:spPr>
          <a:xfrm>
            <a:off x="1538439" y="5050055"/>
            <a:ext cx="1049156" cy="272048"/>
          </a:xfrm>
          <a:prstGeom prst="roundRect">
            <a:avLst>
              <a:gd name="adj" fmla="val 18516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726B34D-DDDD-4FE5-93D5-E2056D7E814A}"/>
              </a:ext>
            </a:extLst>
          </p:cNvPr>
          <p:cNvSpPr/>
          <p:nvPr/>
        </p:nvSpPr>
        <p:spPr>
          <a:xfrm>
            <a:off x="6667498" y="2932712"/>
            <a:ext cx="4762503" cy="1227113"/>
          </a:xfrm>
          <a:prstGeom prst="roundRect">
            <a:avLst>
              <a:gd name="adj" fmla="val 7414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me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"My name"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CC7832"/>
              </a:solidFill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Person you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Professor(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"Your name"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DF9275-0615-4429-8BA8-47774E673FF1}"/>
              </a:ext>
            </a:extLst>
          </p:cNvPr>
          <p:cNvSpPr txBox="1"/>
          <p:nvPr/>
        </p:nvSpPr>
        <p:spPr>
          <a:xfrm>
            <a:off x="4278545" y="1512513"/>
            <a:ext cx="2679594" cy="855302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is now an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abstract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class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5FE6B2-237C-4817-959A-17BE2D4DD9FA}"/>
              </a:ext>
            </a:extLst>
          </p:cNvPr>
          <p:cNvSpPr txBox="1"/>
          <p:nvPr/>
        </p:nvSpPr>
        <p:spPr>
          <a:xfrm>
            <a:off x="8085224" y="2222613"/>
            <a:ext cx="3737698" cy="855302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This line is now invalid Java code, because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Person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is not concrete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5674C4-09F3-413A-85AE-4D7DC80D048C}"/>
              </a:ext>
            </a:extLst>
          </p:cNvPr>
          <p:cNvSpPr txBox="1"/>
          <p:nvPr/>
        </p:nvSpPr>
        <p:spPr>
          <a:xfrm>
            <a:off x="6379946" y="4062535"/>
            <a:ext cx="3737698" cy="855302"/>
          </a:xfrm>
          <a:prstGeom prst="roundRect">
            <a:avLst>
              <a:gd name="adj" fmla="val 1484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This line is still valid, because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Professor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is concrete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1758B92-DFD2-4455-99AE-21E7AA806351}"/>
              </a:ext>
            </a:extLst>
          </p:cNvPr>
          <p:cNvCxnSpPr>
            <a:cxnSpLocks/>
          </p:cNvCxnSpPr>
          <p:nvPr/>
        </p:nvCxnSpPr>
        <p:spPr>
          <a:xfrm flipH="1">
            <a:off x="8085224" y="3293910"/>
            <a:ext cx="2341449" cy="0"/>
          </a:xfrm>
          <a:prstGeom prst="straightConnector1">
            <a:avLst/>
          </a:prstGeom>
          <a:ln w="254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01EF18-7F4E-47C8-812E-0B5EDC3C4911}"/>
              </a:ext>
            </a:extLst>
          </p:cNvPr>
          <p:cNvSpPr/>
          <p:nvPr/>
        </p:nvSpPr>
        <p:spPr>
          <a:xfrm>
            <a:off x="10131270" y="3977614"/>
            <a:ext cx="1063276" cy="667304"/>
          </a:xfrm>
          <a:custGeom>
            <a:avLst/>
            <a:gdLst>
              <a:gd name="connsiteX0" fmla="*/ 0 w 1474839"/>
              <a:gd name="connsiteY0" fmla="*/ 186813 h 186813"/>
              <a:gd name="connsiteX1" fmla="*/ 1474839 w 1474839"/>
              <a:gd name="connsiteY1" fmla="*/ 0 h 186813"/>
              <a:gd name="connsiteX0" fmla="*/ 0 w 1489606"/>
              <a:gd name="connsiteY0" fmla="*/ 186813 h 287122"/>
              <a:gd name="connsiteX1" fmla="*/ 1474839 w 1489606"/>
              <a:gd name="connsiteY1" fmla="*/ 0 h 287122"/>
              <a:gd name="connsiteX0" fmla="*/ 0 w 969150"/>
              <a:gd name="connsiteY0" fmla="*/ 491613 h 491613"/>
              <a:gd name="connsiteX1" fmla="*/ 943897 w 969150"/>
              <a:gd name="connsiteY1" fmla="*/ 0 h 491613"/>
              <a:gd name="connsiteX0" fmla="*/ 0 w 1034558"/>
              <a:gd name="connsiteY0" fmla="*/ 491613 h 491613"/>
              <a:gd name="connsiteX1" fmla="*/ 943897 w 1034558"/>
              <a:gd name="connsiteY1" fmla="*/ 0 h 491613"/>
              <a:gd name="connsiteX0" fmla="*/ 0 w 1063276"/>
              <a:gd name="connsiteY0" fmla="*/ 491613 h 667304"/>
              <a:gd name="connsiteX1" fmla="*/ 943897 w 1063276"/>
              <a:gd name="connsiteY1" fmla="*/ 0 h 667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63276" h="667304">
                <a:moveTo>
                  <a:pt x="0" y="491613"/>
                </a:moveTo>
                <a:cubicBezTo>
                  <a:pt x="796413" y="861962"/>
                  <a:pt x="1307691" y="622709"/>
                  <a:pt x="943897" y="0"/>
                </a:cubicBezTo>
              </a:path>
            </a:pathLst>
          </a:custGeom>
          <a:noFill/>
          <a:ln w="25400" cap="rnd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07C081F-01AF-4973-90C6-6A8BBA5692E9}"/>
              </a:ext>
            </a:extLst>
          </p:cNvPr>
          <p:cNvSpPr/>
          <p:nvPr/>
        </p:nvSpPr>
        <p:spPr>
          <a:xfrm>
            <a:off x="7649738" y="2601947"/>
            <a:ext cx="421402" cy="503514"/>
          </a:xfrm>
          <a:custGeom>
            <a:avLst/>
            <a:gdLst>
              <a:gd name="connsiteX0" fmla="*/ 0 w 1474839"/>
              <a:gd name="connsiteY0" fmla="*/ 186813 h 186813"/>
              <a:gd name="connsiteX1" fmla="*/ 1474839 w 1474839"/>
              <a:gd name="connsiteY1" fmla="*/ 0 h 186813"/>
              <a:gd name="connsiteX0" fmla="*/ 0 w 1489606"/>
              <a:gd name="connsiteY0" fmla="*/ 186813 h 287122"/>
              <a:gd name="connsiteX1" fmla="*/ 1474839 w 1489606"/>
              <a:gd name="connsiteY1" fmla="*/ 0 h 287122"/>
              <a:gd name="connsiteX0" fmla="*/ 0 w 969150"/>
              <a:gd name="connsiteY0" fmla="*/ 491613 h 491613"/>
              <a:gd name="connsiteX1" fmla="*/ 943897 w 969150"/>
              <a:gd name="connsiteY1" fmla="*/ 0 h 491613"/>
              <a:gd name="connsiteX0" fmla="*/ 0 w 1034558"/>
              <a:gd name="connsiteY0" fmla="*/ 491613 h 491613"/>
              <a:gd name="connsiteX1" fmla="*/ 943897 w 1034558"/>
              <a:gd name="connsiteY1" fmla="*/ 0 h 491613"/>
              <a:gd name="connsiteX0" fmla="*/ 0 w 1063276"/>
              <a:gd name="connsiteY0" fmla="*/ 491613 h 667304"/>
              <a:gd name="connsiteX1" fmla="*/ 943897 w 1063276"/>
              <a:gd name="connsiteY1" fmla="*/ 0 h 667304"/>
              <a:gd name="connsiteX0" fmla="*/ 0 w 1983214"/>
              <a:gd name="connsiteY0" fmla="*/ 1150374 h 1237065"/>
              <a:gd name="connsiteX1" fmla="*/ 1927122 w 1983214"/>
              <a:gd name="connsiteY1" fmla="*/ 0 h 1237065"/>
              <a:gd name="connsiteX0" fmla="*/ 50518 w 2010979"/>
              <a:gd name="connsiteY0" fmla="*/ 1150374 h 1150374"/>
              <a:gd name="connsiteX1" fmla="*/ 1977640 w 2010979"/>
              <a:gd name="connsiteY1" fmla="*/ 0 h 1150374"/>
              <a:gd name="connsiteX0" fmla="*/ 64211 w 1991333"/>
              <a:gd name="connsiteY0" fmla="*/ 1182992 h 1182992"/>
              <a:gd name="connsiteX1" fmla="*/ 1991333 w 1991333"/>
              <a:gd name="connsiteY1" fmla="*/ 32618 h 1182992"/>
              <a:gd name="connsiteX0" fmla="*/ 421402 w 421402"/>
              <a:gd name="connsiteY0" fmla="*/ 21733 h 503514"/>
              <a:gd name="connsiteX1" fmla="*/ 175595 w 421402"/>
              <a:gd name="connsiteY1" fmla="*/ 503514 h 503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1402" h="503514">
                <a:moveTo>
                  <a:pt x="421402" y="21733"/>
                </a:moveTo>
                <a:cubicBezTo>
                  <a:pt x="-30882" y="-89698"/>
                  <a:pt x="-129204" y="251152"/>
                  <a:pt x="175595" y="503514"/>
                </a:cubicBezTo>
              </a:path>
            </a:pathLst>
          </a:custGeom>
          <a:noFill/>
          <a:ln w="25400" cap="rnd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05214EC-FC4A-4BD1-8E2C-991331AEBDC6}"/>
              </a:ext>
            </a:extLst>
          </p:cNvPr>
          <p:cNvSpPr/>
          <p:nvPr/>
        </p:nvSpPr>
        <p:spPr>
          <a:xfrm>
            <a:off x="1725420" y="1762490"/>
            <a:ext cx="2555365" cy="567703"/>
          </a:xfrm>
          <a:custGeom>
            <a:avLst/>
            <a:gdLst>
              <a:gd name="connsiteX0" fmla="*/ 0 w 1474839"/>
              <a:gd name="connsiteY0" fmla="*/ 186813 h 186813"/>
              <a:gd name="connsiteX1" fmla="*/ 1474839 w 1474839"/>
              <a:gd name="connsiteY1" fmla="*/ 0 h 186813"/>
              <a:gd name="connsiteX0" fmla="*/ 0 w 1489606"/>
              <a:gd name="connsiteY0" fmla="*/ 186813 h 287122"/>
              <a:gd name="connsiteX1" fmla="*/ 1474839 w 1489606"/>
              <a:gd name="connsiteY1" fmla="*/ 0 h 287122"/>
              <a:gd name="connsiteX0" fmla="*/ 0 w 969150"/>
              <a:gd name="connsiteY0" fmla="*/ 491613 h 491613"/>
              <a:gd name="connsiteX1" fmla="*/ 943897 w 969150"/>
              <a:gd name="connsiteY1" fmla="*/ 0 h 491613"/>
              <a:gd name="connsiteX0" fmla="*/ 0 w 1034558"/>
              <a:gd name="connsiteY0" fmla="*/ 491613 h 491613"/>
              <a:gd name="connsiteX1" fmla="*/ 943897 w 1034558"/>
              <a:gd name="connsiteY1" fmla="*/ 0 h 491613"/>
              <a:gd name="connsiteX0" fmla="*/ 0 w 1063276"/>
              <a:gd name="connsiteY0" fmla="*/ 491613 h 667304"/>
              <a:gd name="connsiteX1" fmla="*/ 943897 w 1063276"/>
              <a:gd name="connsiteY1" fmla="*/ 0 h 667304"/>
              <a:gd name="connsiteX0" fmla="*/ 0 w 1983214"/>
              <a:gd name="connsiteY0" fmla="*/ 1150374 h 1237065"/>
              <a:gd name="connsiteX1" fmla="*/ 1927122 w 1983214"/>
              <a:gd name="connsiteY1" fmla="*/ 0 h 1237065"/>
              <a:gd name="connsiteX0" fmla="*/ 50518 w 2010979"/>
              <a:gd name="connsiteY0" fmla="*/ 1150374 h 1150374"/>
              <a:gd name="connsiteX1" fmla="*/ 1977640 w 2010979"/>
              <a:gd name="connsiteY1" fmla="*/ 0 h 1150374"/>
              <a:gd name="connsiteX0" fmla="*/ 64211 w 1991333"/>
              <a:gd name="connsiteY0" fmla="*/ 1182992 h 1182992"/>
              <a:gd name="connsiteX1" fmla="*/ 1991333 w 1991333"/>
              <a:gd name="connsiteY1" fmla="*/ 32618 h 1182992"/>
              <a:gd name="connsiteX0" fmla="*/ 421402 w 421402"/>
              <a:gd name="connsiteY0" fmla="*/ 21733 h 503514"/>
              <a:gd name="connsiteX1" fmla="*/ 175595 w 421402"/>
              <a:gd name="connsiteY1" fmla="*/ 503514 h 503514"/>
              <a:gd name="connsiteX0" fmla="*/ 1020856 w 1020856"/>
              <a:gd name="connsiteY0" fmla="*/ 33291 h 357756"/>
              <a:gd name="connsiteX1" fmla="*/ 67126 w 1020856"/>
              <a:gd name="connsiteY1" fmla="*/ 357756 h 357756"/>
              <a:gd name="connsiteX0" fmla="*/ 2573225 w 2573225"/>
              <a:gd name="connsiteY0" fmla="*/ 22740 h 484856"/>
              <a:gd name="connsiteX1" fmla="*/ 26669 w 2573225"/>
              <a:gd name="connsiteY1" fmla="*/ 484856 h 484856"/>
              <a:gd name="connsiteX0" fmla="*/ 2555365 w 2555365"/>
              <a:gd name="connsiteY0" fmla="*/ 105587 h 567703"/>
              <a:gd name="connsiteX1" fmla="*/ 8809 w 2555365"/>
              <a:gd name="connsiteY1" fmla="*/ 567703 h 567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55365" h="567703">
                <a:moveTo>
                  <a:pt x="2555365" y="105587"/>
                </a:moveTo>
                <a:cubicBezTo>
                  <a:pt x="2103081" y="-5844"/>
                  <a:pt x="-158338" y="-195936"/>
                  <a:pt x="8809" y="567703"/>
                </a:cubicBezTo>
              </a:path>
            </a:pathLst>
          </a:custGeom>
          <a:noFill/>
          <a:ln w="25400" cap="rnd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88BC2BD-20E2-4F70-AF91-DE765A079115}"/>
              </a:ext>
            </a:extLst>
          </p:cNvPr>
          <p:cNvSpPr/>
          <p:nvPr/>
        </p:nvSpPr>
        <p:spPr>
          <a:xfrm>
            <a:off x="2629335" y="2397753"/>
            <a:ext cx="2921040" cy="2615380"/>
          </a:xfrm>
          <a:custGeom>
            <a:avLst/>
            <a:gdLst>
              <a:gd name="connsiteX0" fmla="*/ 0 w 1474839"/>
              <a:gd name="connsiteY0" fmla="*/ 186813 h 186813"/>
              <a:gd name="connsiteX1" fmla="*/ 1474839 w 1474839"/>
              <a:gd name="connsiteY1" fmla="*/ 0 h 186813"/>
              <a:gd name="connsiteX0" fmla="*/ 0 w 1489606"/>
              <a:gd name="connsiteY0" fmla="*/ 186813 h 287122"/>
              <a:gd name="connsiteX1" fmla="*/ 1474839 w 1489606"/>
              <a:gd name="connsiteY1" fmla="*/ 0 h 287122"/>
              <a:gd name="connsiteX0" fmla="*/ 0 w 969150"/>
              <a:gd name="connsiteY0" fmla="*/ 491613 h 491613"/>
              <a:gd name="connsiteX1" fmla="*/ 943897 w 969150"/>
              <a:gd name="connsiteY1" fmla="*/ 0 h 491613"/>
              <a:gd name="connsiteX0" fmla="*/ 0 w 1034558"/>
              <a:gd name="connsiteY0" fmla="*/ 491613 h 491613"/>
              <a:gd name="connsiteX1" fmla="*/ 943897 w 1034558"/>
              <a:gd name="connsiteY1" fmla="*/ 0 h 491613"/>
              <a:gd name="connsiteX0" fmla="*/ 0 w 1063276"/>
              <a:gd name="connsiteY0" fmla="*/ 491613 h 667304"/>
              <a:gd name="connsiteX1" fmla="*/ 943897 w 1063276"/>
              <a:gd name="connsiteY1" fmla="*/ 0 h 667304"/>
              <a:gd name="connsiteX0" fmla="*/ 0 w 1983214"/>
              <a:gd name="connsiteY0" fmla="*/ 1150374 h 1237065"/>
              <a:gd name="connsiteX1" fmla="*/ 1927122 w 1983214"/>
              <a:gd name="connsiteY1" fmla="*/ 0 h 1237065"/>
              <a:gd name="connsiteX0" fmla="*/ 50518 w 2010979"/>
              <a:gd name="connsiteY0" fmla="*/ 1150374 h 1150374"/>
              <a:gd name="connsiteX1" fmla="*/ 1977640 w 2010979"/>
              <a:gd name="connsiteY1" fmla="*/ 0 h 1150374"/>
              <a:gd name="connsiteX0" fmla="*/ 64211 w 1991333"/>
              <a:gd name="connsiteY0" fmla="*/ 1182992 h 1182992"/>
              <a:gd name="connsiteX1" fmla="*/ 1991333 w 1991333"/>
              <a:gd name="connsiteY1" fmla="*/ 32618 h 1182992"/>
              <a:gd name="connsiteX0" fmla="*/ 421402 w 421402"/>
              <a:gd name="connsiteY0" fmla="*/ 21733 h 503514"/>
              <a:gd name="connsiteX1" fmla="*/ 175595 w 421402"/>
              <a:gd name="connsiteY1" fmla="*/ 503514 h 503514"/>
              <a:gd name="connsiteX0" fmla="*/ 319146 w 355372"/>
              <a:gd name="connsiteY0" fmla="*/ 0 h 481781"/>
              <a:gd name="connsiteX1" fmla="*/ 73339 w 355372"/>
              <a:gd name="connsiteY1" fmla="*/ 481781 h 481781"/>
              <a:gd name="connsiteX0" fmla="*/ 292033 w 329533"/>
              <a:gd name="connsiteY0" fmla="*/ 0 h 599768"/>
              <a:gd name="connsiteX1" fmla="*/ 75722 w 329533"/>
              <a:gd name="connsiteY1" fmla="*/ 599768 h 599768"/>
              <a:gd name="connsiteX0" fmla="*/ 3056747 w 3065425"/>
              <a:gd name="connsiteY0" fmla="*/ 0 h 2635045"/>
              <a:gd name="connsiteX1" fmla="*/ 18578 w 3065425"/>
              <a:gd name="connsiteY1" fmla="*/ 2635045 h 2635045"/>
              <a:gd name="connsiteX0" fmla="*/ 3038169 w 3050954"/>
              <a:gd name="connsiteY0" fmla="*/ 0 h 2635045"/>
              <a:gd name="connsiteX1" fmla="*/ 0 w 3050954"/>
              <a:gd name="connsiteY1" fmla="*/ 2635045 h 2635045"/>
              <a:gd name="connsiteX0" fmla="*/ 2959511 w 2972709"/>
              <a:gd name="connsiteY0" fmla="*/ 0 h 2605548"/>
              <a:gd name="connsiteX1" fmla="*/ 0 w 2972709"/>
              <a:gd name="connsiteY1" fmla="*/ 2605548 h 2605548"/>
              <a:gd name="connsiteX0" fmla="*/ 2959511 w 2960353"/>
              <a:gd name="connsiteY0" fmla="*/ 0 h 2605548"/>
              <a:gd name="connsiteX1" fmla="*/ 0 w 2960353"/>
              <a:gd name="connsiteY1" fmla="*/ 2605548 h 2605548"/>
              <a:gd name="connsiteX0" fmla="*/ 2920182 w 2921040"/>
              <a:gd name="connsiteY0" fmla="*/ 0 h 2615380"/>
              <a:gd name="connsiteX1" fmla="*/ 0 w 2921040"/>
              <a:gd name="connsiteY1" fmla="*/ 2615380 h 261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21040" h="2615380">
                <a:moveTo>
                  <a:pt x="2920182" y="0"/>
                </a:moveTo>
                <a:cubicBezTo>
                  <a:pt x="2969343" y="1127433"/>
                  <a:pt x="894737" y="2471173"/>
                  <a:pt x="0" y="2615380"/>
                </a:cubicBezTo>
              </a:path>
            </a:pathLst>
          </a:custGeom>
          <a:noFill/>
          <a:ln w="25400" cap="rnd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6" grpId="0" animBg="1"/>
      <p:bldP spid="5" grpId="0" animBg="1"/>
      <p:bldP spid="18" grpId="0" animBg="1"/>
      <p:bldP spid="19" grpId="0" animBg="1"/>
      <p:bldP spid="8" grpId="0" animBg="1"/>
      <p:bldP spid="15" grpId="0" animBg="1"/>
      <p:bldP spid="17" grpId="0" animBg="1"/>
      <p:bldP spid="2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018CD-D9E7-ED42-AB56-E9163DD7B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226" y="365126"/>
            <a:ext cx="10737574" cy="92696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Abstract class without abstract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97882-2E71-ED49-84CB-38851CE07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1"/>
            <a:ext cx="10515600" cy="4586702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May want or need to mark a class as abstract even if it does not have any abstract methods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In particular, when you want to force the use of a specific subclass even though all parent class methods have reasonable implementations for subclasses to inherit.</a:t>
            </a:r>
          </a:p>
          <a:p>
            <a:pPr marL="0" indent="0">
              <a:buNone/>
            </a:pPr>
            <a:r>
              <a:rPr lang="en-US" sz="3000" dirty="0"/>
              <a:t>More complete rule about marking a class abstract: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A class that has an abstract method must be marked abstract.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A class can be marked abstract even if there are no abstract methods.</a:t>
            </a:r>
          </a:p>
        </p:txBody>
      </p:sp>
    </p:spTree>
    <p:extLst>
      <p:ext uri="{BB962C8B-B14F-4D97-AF65-F5344CB8AC3E}">
        <p14:creationId xmlns:p14="http://schemas.microsoft.com/office/powerpoint/2010/main" val="38513762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018CD-D9E7-ED42-AB56-E9163DD7B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226" y="365126"/>
            <a:ext cx="10737574" cy="92696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Chicken or Egg?? </a:t>
            </a:r>
            <a:r>
              <a:rPr lang="en-US" sz="3200" i="1" dirty="0">
                <a:solidFill>
                  <a:srgbClr val="6FA8DB"/>
                </a:solidFill>
                <a:latin typeface="Bahnschrift SemiBold" panose="020B0502040204020203" pitchFamily="34" charset="0"/>
              </a:rPr>
              <a:t>( Which came first )</a:t>
            </a:r>
            <a:endParaRPr lang="en-US" i="1" dirty="0">
              <a:solidFill>
                <a:srgbClr val="6FA8D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97882-2E71-ED49-84CB-38851CE07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926"/>
            <a:ext cx="10515600" cy="486971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When Java was defined (1995) it had </a:t>
            </a:r>
            <a:r>
              <a:rPr lang="en-US" sz="3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Abstract Class</a:t>
            </a:r>
          </a:p>
          <a:p>
            <a:pPr marL="731520" lvl="1" indent="-274320">
              <a:spcBef>
                <a:spcPts val="600"/>
              </a:spcBef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Allowed creation of a template that could then be implemented in various different ways while still providing a common collection of methods for other code to call …. i.e., an </a:t>
            </a:r>
            <a:r>
              <a:rPr lang="en-US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interface</a:t>
            </a: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multiple implementations</a:t>
            </a:r>
          </a:p>
          <a:p>
            <a:pPr marL="731520" lvl="1" indent="-274320">
              <a:lnSpc>
                <a:spcPct val="100000"/>
              </a:lnSpc>
              <a:spcBef>
                <a:spcPts val="1200"/>
              </a:spcBef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be used to create objects, must be used to produce one or more concrete classes for that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Interface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was not added until a couple years later (1997)</a:t>
            </a:r>
          </a:p>
          <a:p>
            <a:pPr marL="731520" lvl="1" indent="-274320">
              <a:lnSpc>
                <a:spcPct val="100000"/>
              </a:lnSpc>
              <a:spcBef>
                <a:spcPts val="600"/>
              </a:spcBef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Easier way to accomplish a large category of abstractions</a:t>
            </a:r>
          </a:p>
          <a:p>
            <a:pPr marL="731520" lvl="1" indent="-274320">
              <a:spcBef>
                <a:spcPts val="1200"/>
              </a:spcBef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be used to create objects, must have a one (or more) classes that implement the interface to instantiate objects</a:t>
            </a:r>
          </a:p>
        </p:txBody>
      </p:sp>
    </p:spTree>
    <p:extLst>
      <p:ext uri="{BB962C8B-B14F-4D97-AF65-F5344CB8AC3E}">
        <p14:creationId xmlns:p14="http://schemas.microsoft.com/office/powerpoint/2010/main" val="107327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F411-7D26-43FB-9126-2EE571C44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4" y="365126"/>
            <a:ext cx="10717696" cy="88720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Interface Abstraction Example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F63B1ACC-333E-4186-9D03-DB1D1A450849}"/>
              </a:ext>
            </a:extLst>
          </p:cNvPr>
          <p:cNvSpPr txBox="1">
            <a:spLocks/>
          </p:cNvSpPr>
          <p:nvPr/>
        </p:nvSpPr>
        <p:spPr>
          <a:xfrm>
            <a:off x="718929" y="1252330"/>
            <a:ext cx="10552045" cy="1159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sz="3200" dirty="0">
                <a:latin typeface="Bahnschrift SemiBold" panose="020B0502040204020203" pitchFamily="34" charset="0"/>
              </a:rPr>
              <a:t>Example: </a:t>
            </a:r>
            <a:r>
              <a:rPr lang="en-US" sz="32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List interface</a:t>
            </a:r>
          </a:p>
          <a:p>
            <a:pPr marL="640080" lvl="1" indent="-274320"/>
            <a:r>
              <a:rPr lang="en-US" i="1" dirty="0"/>
              <a:t>Class </a:t>
            </a:r>
            <a:r>
              <a:rPr lang="en-US" i="1" dirty="0" err="1"/>
              <a:t>ArrayList</a:t>
            </a:r>
            <a:r>
              <a:rPr lang="en-US" i="1" dirty="0"/>
              <a:t> implements List { }  </a:t>
            </a:r>
            <a:r>
              <a:rPr lang="en-US" i="1" dirty="0">
                <a:solidFill>
                  <a:srgbClr val="C00000"/>
                </a:solidFill>
              </a:rPr>
              <a:t>//  </a:t>
            </a:r>
            <a:r>
              <a:rPr lang="en-US" i="1" dirty="0" err="1">
                <a:solidFill>
                  <a:srgbClr val="C00000"/>
                </a:solidFill>
              </a:rPr>
              <a:t>impl</a:t>
            </a:r>
            <a:r>
              <a:rPr lang="en-US" i="1" dirty="0">
                <a:solidFill>
                  <a:srgbClr val="C00000"/>
                </a:solidFill>
              </a:rPr>
              <a:t> details… array stores list </a:t>
            </a:r>
            <a:r>
              <a:rPr lang="en-US" i="1" dirty="0" err="1">
                <a:solidFill>
                  <a:srgbClr val="C00000"/>
                </a:solidFill>
              </a:rPr>
              <a:t>elts</a:t>
            </a:r>
            <a:r>
              <a:rPr lang="en-US" i="1" dirty="0">
                <a:solidFill>
                  <a:srgbClr val="C00000"/>
                </a:solidFill>
              </a:rPr>
              <a:t> </a:t>
            </a:r>
          </a:p>
          <a:p>
            <a:pPr marL="640080" lvl="1" indent="-274320"/>
            <a:r>
              <a:rPr lang="en-US" i="1" dirty="0"/>
              <a:t>Class LinkedList implements List { } </a:t>
            </a:r>
            <a:r>
              <a:rPr lang="en-US" i="1" dirty="0">
                <a:solidFill>
                  <a:srgbClr val="C00000"/>
                </a:solidFill>
              </a:rPr>
              <a:t>//  </a:t>
            </a:r>
            <a:r>
              <a:rPr lang="en-US" i="1" dirty="0" err="1">
                <a:solidFill>
                  <a:srgbClr val="C00000"/>
                </a:solidFill>
              </a:rPr>
              <a:t>impl</a:t>
            </a:r>
            <a:r>
              <a:rPr lang="en-US" i="1" dirty="0">
                <a:solidFill>
                  <a:srgbClr val="C00000"/>
                </a:solidFill>
              </a:rPr>
              <a:t> details… linked cell objects store </a:t>
            </a:r>
            <a:r>
              <a:rPr lang="en-US" i="1" dirty="0" err="1">
                <a:solidFill>
                  <a:srgbClr val="C00000"/>
                </a:solidFill>
              </a:rPr>
              <a:t>elts</a:t>
            </a:r>
            <a:r>
              <a:rPr lang="en-US" i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3EA7512B-9FFD-4FF8-A82B-E5C302F29FF6}"/>
              </a:ext>
            </a:extLst>
          </p:cNvPr>
          <p:cNvSpPr txBox="1">
            <a:spLocks/>
          </p:cNvSpPr>
          <p:nvPr/>
        </p:nvSpPr>
        <p:spPr>
          <a:xfrm>
            <a:off x="718929" y="2501387"/>
            <a:ext cx="10552045" cy="3705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sz="3200" dirty="0">
                <a:latin typeface="Bahnschrift SemiBold" panose="020B0502040204020203" pitchFamily="34" charset="0"/>
              </a:rPr>
              <a:t>Code using this Abstraction</a:t>
            </a:r>
            <a:endParaRPr lang="en-US" sz="32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  <a:p>
            <a:pPr marL="640080" lvl="1" indent="-274320"/>
            <a:r>
              <a:rPr lang="en-US" i="1" dirty="0"/>
              <a:t>List&lt;String&gt; </a:t>
            </a:r>
            <a:r>
              <a:rPr lang="en-US" i="1" dirty="0" err="1"/>
              <a:t>lstA</a:t>
            </a:r>
            <a:r>
              <a:rPr lang="en-US" i="1" dirty="0"/>
              <a:t> = new </a:t>
            </a:r>
            <a:r>
              <a:rPr lang="en-US" i="1" dirty="0" err="1"/>
              <a:t>ArrayList</a:t>
            </a:r>
            <a:r>
              <a:rPr lang="en-US" i="1" dirty="0"/>
              <a:t>&lt;&gt;(20);</a:t>
            </a:r>
            <a:endParaRPr lang="en-US" i="1" dirty="0">
              <a:solidFill>
                <a:srgbClr val="C00000"/>
              </a:solidFill>
            </a:endParaRPr>
          </a:p>
          <a:p>
            <a:pPr marL="640080" lvl="1" indent="-274320"/>
            <a:r>
              <a:rPr lang="en-US" i="1" dirty="0"/>
              <a:t>List&lt;String&gt; </a:t>
            </a:r>
            <a:r>
              <a:rPr lang="en-US" i="1" dirty="0" err="1"/>
              <a:t>lstB</a:t>
            </a:r>
            <a:r>
              <a:rPr lang="en-US" i="1" dirty="0"/>
              <a:t> = new LinkedList&lt;&gt;(20);</a:t>
            </a:r>
          </a:p>
          <a:p>
            <a:pPr marL="365760" lvl="1" indent="0">
              <a:buNone/>
            </a:pPr>
            <a:r>
              <a:rPr lang="en-US" i="1" dirty="0" err="1">
                <a:solidFill>
                  <a:srgbClr val="0070C0"/>
                </a:solidFill>
              </a:rPr>
              <a:t>lstA.put</a:t>
            </a:r>
            <a:r>
              <a:rPr lang="en-US" i="1" dirty="0">
                <a:solidFill>
                  <a:srgbClr val="0070C0"/>
                </a:solidFill>
              </a:rPr>
              <a:t>(0,”alpha”);  </a:t>
            </a:r>
            <a:r>
              <a:rPr lang="en-US" i="1" dirty="0" err="1">
                <a:solidFill>
                  <a:srgbClr val="0070C0"/>
                </a:solidFill>
              </a:rPr>
              <a:t>lstB.put</a:t>
            </a:r>
            <a:r>
              <a:rPr lang="en-US" i="1" dirty="0">
                <a:solidFill>
                  <a:srgbClr val="0070C0"/>
                </a:solidFill>
              </a:rPr>
              <a:t>(0,”alpha”);</a:t>
            </a:r>
          </a:p>
          <a:p>
            <a:pPr marL="365760" lvl="1" indent="0">
              <a:buNone/>
            </a:pPr>
            <a:r>
              <a:rPr lang="en-US" i="1" dirty="0" err="1">
                <a:solidFill>
                  <a:srgbClr val="0070C0"/>
                </a:solidFill>
              </a:rPr>
              <a:t>lstA.put</a:t>
            </a:r>
            <a:r>
              <a:rPr lang="en-US" i="1" dirty="0">
                <a:solidFill>
                  <a:srgbClr val="0070C0"/>
                </a:solidFill>
              </a:rPr>
              <a:t>(0,”beta”);  </a:t>
            </a:r>
            <a:r>
              <a:rPr lang="en-US" i="1" dirty="0" err="1">
                <a:solidFill>
                  <a:srgbClr val="0070C0"/>
                </a:solidFill>
              </a:rPr>
              <a:t>lstB.put</a:t>
            </a:r>
            <a:r>
              <a:rPr lang="en-US" i="1" dirty="0">
                <a:solidFill>
                  <a:srgbClr val="0070C0"/>
                </a:solidFill>
              </a:rPr>
              <a:t>(0,”beta”);</a:t>
            </a:r>
          </a:p>
          <a:p>
            <a:pPr marL="365760" lvl="1" indent="0">
              <a:buNone/>
            </a:pPr>
            <a:r>
              <a:rPr lang="en-US" i="1" dirty="0" err="1">
                <a:solidFill>
                  <a:srgbClr val="0070C0"/>
                </a:solidFill>
              </a:rPr>
              <a:t>lstA.put</a:t>
            </a:r>
            <a:r>
              <a:rPr lang="en-US" i="1" dirty="0">
                <a:solidFill>
                  <a:srgbClr val="0070C0"/>
                </a:solidFill>
              </a:rPr>
              <a:t>(0,”gamma”);  </a:t>
            </a:r>
            <a:r>
              <a:rPr lang="en-US" i="1" dirty="0" err="1">
                <a:solidFill>
                  <a:srgbClr val="0070C0"/>
                </a:solidFill>
              </a:rPr>
              <a:t>lstB.put</a:t>
            </a:r>
            <a:r>
              <a:rPr lang="en-US" i="1" dirty="0">
                <a:solidFill>
                  <a:srgbClr val="0070C0"/>
                </a:solidFill>
              </a:rPr>
              <a:t>(0,”gamma”);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i="1" dirty="0" err="1">
                <a:solidFill>
                  <a:srgbClr val="0070C0"/>
                </a:solidFill>
              </a:rPr>
              <a:t>lstA.length</a:t>
            </a:r>
            <a:r>
              <a:rPr lang="en-US" i="1" dirty="0">
                <a:solidFill>
                  <a:srgbClr val="0070C0"/>
                </a:solidFill>
              </a:rPr>
              <a:t>() == </a:t>
            </a:r>
            <a:r>
              <a:rPr lang="en-US" i="1" dirty="0" err="1">
                <a:solidFill>
                  <a:srgbClr val="0070C0"/>
                </a:solidFill>
              </a:rPr>
              <a:t>lstB.length</a:t>
            </a:r>
            <a:r>
              <a:rPr lang="en-US" i="1" dirty="0">
                <a:solidFill>
                  <a:srgbClr val="0070C0"/>
                </a:solidFill>
              </a:rPr>
              <a:t>();   </a:t>
            </a:r>
            <a:r>
              <a:rPr lang="en-US" i="1" dirty="0">
                <a:solidFill>
                  <a:srgbClr val="C00000"/>
                </a:solidFill>
              </a:rPr>
              <a:t>// should be true</a:t>
            </a:r>
          </a:p>
          <a:p>
            <a:pPr marL="365760" lvl="1" indent="0">
              <a:buNone/>
            </a:pPr>
            <a:r>
              <a:rPr lang="en-US" i="1" dirty="0" err="1">
                <a:solidFill>
                  <a:srgbClr val="0070C0"/>
                </a:solidFill>
              </a:rPr>
              <a:t>lstA.get</a:t>
            </a:r>
            <a:r>
              <a:rPr lang="en-US" i="1" dirty="0">
                <a:solidFill>
                  <a:srgbClr val="0070C0"/>
                </a:solidFill>
              </a:rPr>
              <a:t>(0).equals(</a:t>
            </a:r>
            <a:r>
              <a:rPr lang="en-US" i="1" dirty="0" err="1">
                <a:solidFill>
                  <a:srgbClr val="0070C0"/>
                </a:solidFill>
              </a:rPr>
              <a:t>lstB.get</a:t>
            </a:r>
            <a:r>
              <a:rPr lang="en-US" i="1" dirty="0">
                <a:solidFill>
                  <a:srgbClr val="0070C0"/>
                </a:solidFill>
              </a:rPr>
              <a:t>(0));  </a:t>
            </a:r>
            <a:r>
              <a:rPr lang="en-US" i="1" dirty="0">
                <a:solidFill>
                  <a:srgbClr val="C00000"/>
                </a:solidFill>
              </a:rPr>
              <a:t>// should be true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C785CA49-3198-4FC5-BC7C-3BEF1F51225E}"/>
              </a:ext>
            </a:extLst>
          </p:cNvPr>
          <p:cNvSpPr/>
          <p:nvPr/>
        </p:nvSpPr>
        <p:spPr>
          <a:xfrm>
            <a:off x="7213889" y="2844875"/>
            <a:ext cx="477828" cy="210731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E04D88FE-DFB9-42D3-8740-74A07558B2FA}"/>
              </a:ext>
            </a:extLst>
          </p:cNvPr>
          <p:cNvSpPr txBox="1">
            <a:spLocks/>
          </p:cNvSpPr>
          <p:nvPr/>
        </p:nvSpPr>
        <p:spPr>
          <a:xfrm>
            <a:off x="7872733" y="2844875"/>
            <a:ext cx="2293244" cy="1799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Nothing here mentions </a:t>
            </a:r>
            <a:r>
              <a:rPr lang="en-US" sz="1800" b="1" i="1" dirty="0">
                <a:solidFill>
                  <a:schemeClr val="accent5">
                    <a:lumMod val="75000"/>
                  </a:schemeClr>
                </a:solidFill>
              </a:rPr>
              <a:t>arrays, or cells or links, or any details</a:t>
            </a:r>
            <a:r>
              <a:rPr lang="en-US" sz="18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of the private data that makes the innards of the List work</a:t>
            </a:r>
            <a:endParaRPr lang="en-US" sz="16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A0F21CFB-6497-4642-8407-0F9DC8241797}"/>
              </a:ext>
            </a:extLst>
          </p:cNvPr>
          <p:cNvSpPr/>
          <p:nvPr/>
        </p:nvSpPr>
        <p:spPr>
          <a:xfrm>
            <a:off x="7394905" y="5229332"/>
            <a:ext cx="477828" cy="87274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5A2F0147-7F87-47DA-A211-2C3A8AA76C90}"/>
              </a:ext>
            </a:extLst>
          </p:cNvPr>
          <p:cNvSpPr txBox="1">
            <a:spLocks/>
          </p:cNvSpPr>
          <p:nvPr/>
        </p:nvSpPr>
        <p:spPr>
          <a:xfrm>
            <a:off x="8079049" y="5109259"/>
            <a:ext cx="3430742" cy="992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All comparisons of the 2 lists will produce identical measurements and results</a:t>
            </a:r>
            <a:endParaRPr lang="en-US" sz="16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79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69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charRg st="69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111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charRg st="111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154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charRg st="154" end="1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195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charRg st="195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38" end="2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charRg st="238" end="2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90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charRg st="290" end="3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F411-7D26-43FB-9126-2EE571C44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4" y="365126"/>
            <a:ext cx="10717696" cy="88720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Interface Abstraction Example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F63B1ACC-333E-4186-9D03-DB1D1A450849}"/>
              </a:ext>
            </a:extLst>
          </p:cNvPr>
          <p:cNvSpPr txBox="1">
            <a:spLocks/>
          </p:cNvSpPr>
          <p:nvPr/>
        </p:nvSpPr>
        <p:spPr>
          <a:xfrm>
            <a:off x="718929" y="1252330"/>
            <a:ext cx="10552045" cy="1159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sz="3200" dirty="0">
                <a:latin typeface="Bahnschrift SemiBold" panose="020B0502040204020203" pitchFamily="34" charset="0"/>
              </a:rPr>
              <a:t>Example: </a:t>
            </a:r>
            <a:r>
              <a:rPr lang="en-US" sz="32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List interface</a:t>
            </a:r>
          </a:p>
          <a:p>
            <a:pPr marL="640080" lvl="1" indent="-274320"/>
            <a:r>
              <a:rPr lang="en-US" i="1" dirty="0"/>
              <a:t>Class </a:t>
            </a:r>
            <a:r>
              <a:rPr lang="en-US" i="1" dirty="0" err="1"/>
              <a:t>ArrayList</a:t>
            </a:r>
            <a:r>
              <a:rPr lang="en-US" i="1" dirty="0"/>
              <a:t> implements List { }  </a:t>
            </a:r>
            <a:r>
              <a:rPr lang="en-US" i="1" dirty="0">
                <a:solidFill>
                  <a:srgbClr val="C00000"/>
                </a:solidFill>
              </a:rPr>
              <a:t>//  </a:t>
            </a:r>
            <a:r>
              <a:rPr lang="en-US" i="1" dirty="0" err="1">
                <a:solidFill>
                  <a:srgbClr val="C00000"/>
                </a:solidFill>
              </a:rPr>
              <a:t>impl</a:t>
            </a:r>
            <a:r>
              <a:rPr lang="en-US" i="1" dirty="0">
                <a:solidFill>
                  <a:srgbClr val="C00000"/>
                </a:solidFill>
              </a:rPr>
              <a:t> details… array stores list </a:t>
            </a:r>
            <a:r>
              <a:rPr lang="en-US" i="1" dirty="0" err="1">
                <a:solidFill>
                  <a:srgbClr val="C00000"/>
                </a:solidFill>
              </a:rPr>
              <a:t>elts</a:t>
            </a:r>
            <a:r>
              <a:rPr lang="en-US" i="1" dirty="0">
                <a:solidFill>
                  <a:srgbClr val="C00000"/>
                </a:solidFill>
              </a:rPr>
              <a:t> </a:t>
            </a:r>
          </a:p>
          <a:p>
            <a:pPr marL="640080" lvl="1" indent="-274320"/>
            <a:r>
              <a:rPr lang="en-US" i="1" dirty="0"/>
              <a:t>Class LinkedList implements List { } </a:t>
            </a:r>
            <a:r>
              <a:rPr lang="en-US" i="1" dirty="0">
                <a:solidFill>
                  <a:srgbClr val="C00000"/>
                </a:solidFill>
              </a:rPr>
              <a:t>//  </a:t>
            </a:r>
            <a:r>
              <a:rPr lang="en-US" i="1" dirty="0" err="1">
                <a:solidFill>
                  <a:srgbClr val="C00000"/>
                </a:solidFill>
              </a:rPr>
              <a:t>impl</a:t>
            </a:r>
            <a:r>
              <a:rPr lang="en-US" i="1" dirty="0">
                <a:solidFill>
                  <a:srgbClr val="C00000"/>
                </a:solidFill>
              </a:rPr>
              <a:t> details… linked cell objects store </a:t>
            </a:r>
            <a:r>
              <a:rPr lang="en-US" i="1" dirty="0" err="1">
                <a:solidFill>
                  <a:srgbClr val="C00000"/>
                </a:solidFill>
              </a:rPr>
              <a:t>elts</a:t>
            </a:r>
            <a:r>
              <a:rPr lang="en-US" i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3EA7512B-9FFD-4FF8-A82B-E5C302F29FF6}"/>
              </a:ext>
            </a:extLst>
          </p:cNvPr>
          <p:cNvSpPr txBox="1">
            <a:spLocks/>
          </p:cNvSpPr>
          <p:nvPr/>
        </p:nvSpPr>
        <p:spPr>
          <a:xfrm>
            <a:off x="718929" y="2501387"/>
            <a:ext cx="10552045" cy="3705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sz="3000" dirty="0">
                <a:latin typeface="Bahnschrift SemiBold" panose="020B0502040204020203" pitchFamily="34" charset="0"/>
              </a:rPr>
              <a:t>Code using this Abstraction</a:t>
            </a:r>
            <a:endParaRPr lang="en-US" sz="30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2200" i="1" dirty="0"/>
              <a:t>List&lt;String&gt; </a:t>
            </a:r>
            <a:r>
              <a:rPr lang="en-US" sz="2200" i="1" dirty="0" err="1"/>
              <a:t>lst</a:t>
            </a:r>
            <a:r>
              <a:rPr lang="en-US" sz="2200" i="1" dirty="0"/>
              <a:t> = new </a:t>
            </a:r>
            <a:r>
              <a:rPr lang="en-US" sz="2200" i="1" dirty="0" err="1"/>
              <a:t>ArrayList</a:t>
            </a:r>
            <a:r>
              <a:rPr lang="en-US" sz="2200" i="1" dirty="0"/>
              <a:t>&lt;&gt;(20);</a:t>
            </a:r>
            <a:endParaRPr lang="en-US" sz="2200" i="1" dirty="0">
              <a:solidFill>
                <a:srgbClr val="C00000"/>
              </a:solidFill>
            </a:endParaRPr>
          </a:p>
          <a:p>
            <a:pPr marL="365760" lvl="1" indent="0">
              <a:buNone/>
            </a:pPr>
            <a:r>
              <a:rPr lang="en-US" sz="2200" i="1" dirty="0"/>
              <a:t>// List&lt;String&gt; </a:t>
            </a:r>
            <a:r>
              <a:rPr lang="en-US" sz="2200" i="1" dirty="0" err="1"/>
              <a:t>lst</a:t>
            </a:r>
            <a:r>
              <a:rPr lang="en-US" sz="2200" i="1" dirty="0"/>
              <a:t>  = new LinkedList&lt;&gt;(20);</a:t>
            </a:r>
          </a:p>
          <a:p>
            <a:pPr marL="365760" lvl="1" indent="0">
              <a:buNone/>
            </a:pPr>
            <a:r>
              <a:rPr lang="en-US" sz="2200" i="1" dirty="0" err="1">
                <a:solidFill>
                  <a:srgbClr val="0070C0"/>
                </a:solidFill>
              </a:rPr>
              <a:t>lst.put</a:t>
            </a:r>
            <a:r>
              <a:rPr lang="en-US" sz="2200" i="1" dirty="0">
                <a:solidFill>
                  <a:srgbClr val="0070C0"/>
                </a:solidFill>
              </a:rPr>
              <a:t>(0,”alpha”);  </a:t>
            </a:r>
          </a:p>
          <a:p>
            <a:pPr marL="365760" lvl="1" indent="0">
              <a:buNone/>
            </a:pPr>
            <a:r>
              <a:rPr lang="en-US" sz="2200" i="1" dirty="0" err="1">
                <a:solidFill>
                  <a:srgbClr val="0070C0"/>
                </a:solidFill>
              </a:rPr>
              <a:t>lst.put</a:t>
            </a:r>
            <a:r>
              <a:rPr lang="en-US" sz="2200" i="1" dirty="0">
                <a:solidFill>
                  <a:srgbClr val="0070C0"/>
                </a:solidFill>
              </a:rPr>
              <a:t>(0,”beta”);  </a:t>
            </a:r>
          </a:p>
          <a:p>
            <a:pPr marL="365760" lvl="1" indent="0">
              <a:buNone/>
            </a:pPr>
            <a:r>
              <a:rPr lang="en-US" sz="2200" i="1" dirty="0" err="1">
                <a:solidFill>
                  <a:srgbClr val="0070C0"/>
                </a:solidFill>
              </a:rPr>
              <a:t>lst.put</a:t>
            </a:r>
            <a:r>
              <a:rPr lang="en-US" sz="2200" i="1" dirty="0">
                <a:solidFill>
                  <a:srgbClr val="0070C0"/>
                </a:solidFill>
              </a:rPr>
              <a:t>(0,”gamma”);  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2200" i="1" dirty="0" err="1">
                <a:solidFill>
                  <a:srgbClr val="0070C0"/>
                </a:solidFill>
              </a:rPr>
              <a:t>lst.length</a:t>
            </a:r>
            <a:r>
              <a:rPr lang="en-US" sz="2200" i="1" dirty="0">
                <a:solidFill>
                  <a:srgbClr val="0070C0"/>
                </a:solidFill>
              </a:rPr>
              <a:t>() == 3;                       </a:t>
            </a:r>
            <a:r>
              <a:rPr lang="en-US" sz="2200" i="1" dirty="0">
                <a:solidFill>
                  <a:srgbClr val="C00000"/>
                </a:solidFill>
              </a:rPr>
              <a:t>// should be true</a:t>
            </a:r>
          </a:p>
          <a:p>
            <a:pPr marL="365760" lvl="1" indent="0">
              <a:buNone/>
            </a:pPr>
            <a:r>
              <a:rPr lang="en-US" sz="2200" i="1" dirty="0" err="1">
                <a:solidFill>
                  <a:srgbClr val="0070C0"/>
                </a:solidFill>
              </a:rPr>
              <a:t>lst.get</a:t>
            </a:r>
            <a:r>
              <a:rPr lang="en-US" sz="2200" i="1" dirty="0">
                <a:solidFill>
                  <a:srgbClr val="0070C0"/>
                </a:solidFill>
              </a:rPr>
              <a:t>(0).equals(“gamma”);  </a:t>
            </a:r>
            <a:r>
              <a:rPr lang="en-US" sz="2200" i="1" dirty="0">
                <a:solidFill>
                  <a:srgbClr val="C00000"/>
                </a:solidFill>
              </a:rPr>
              <a:t>// should be true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C785CA49-3198-4FC5-BC7C-3BEF1F51225E}"/>
              </a:ext>
            </a:extLst>
          </p:cNvPr>
          <p:cNvSpPr/>
          <p:nvPr/>
        </p:nvSpPr>
        <p:spPr>
          <a:xfrm>
            <a:off x="6381682" y="3183923"/>
            <a:ext cx="477828" cy="87274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E04D88FE-DFB9-42D3-8740-74A07558B2FA}"/>
              </a:ext>
            </a:extLst>
          </p:cNvPr>
          <p:cNvSpPr txBox="1">
            <a:spLocks/>
          </p:cNvSpPr>
          <p:nvPr/>
        </p:nvSpPr>
        <p:spPr>
          <a:xfrm>
            <a:off x="7047628" y="2950767"/>
            <a:ext cx="4425443" cy="14035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Doesn’t matter which line we use and which we comment out…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Doesn’t matter which implementation we pick for the List abstraction</a:t>
            </a:r>
            <a:endParaRPr lang="en-US" sz="1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A0F21CFB-6497-4642-8407-0F9DC8241797}"/>
              </a:ext>
            </a:extLst>
          </p:cNvPr>
          <p:cNvSpPr/>
          <p:nvPr/>
        </p:nvSpPr>
        <p:spPr>
          <a:xfrm>
            <a:off x="6859510" y="5169295"/>
            <a:ext cx="477828" cy="87274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5A2F0147-7F87-47DA-A211-2C3A8AA76C90}"/>
              </a:ext>
            </a:extLst>
          </p:cNvPr>
          <p:cNvSpPr txBox="1">
            <a:spLocks/>
          </p:cNvSpPr>
          <p:nvPr/>
        </p:nvSpPr>
        <p:spPr>
          <a:xfrm>
            <a:off x="7715892" y="5109259"/>
            <a:ext cx="3793899" cy="992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0"/>
              </a:spcBef>
              <a:buFont typeface="Arial" panose="020B0604020202020204" pitchFamily="34" charset="0"/>
              <a:buNone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All tests will pass no matter which way we instantiate variable </a:t>
            </a:r>
            <a:r>
              <a:rPr lang="en-US" sz="2000" b="1" i="1" dirty="0" err="1">
                <a:solidFill>
                  <a:schemeClr val="accent5">
                    <a:lumMod val="75000"/>
                  </a:schemeClr>
                </a:solidFill>
              </a:rPr>
              <a:t>lst</a:t>
            </a:r>
            <a:endParaRPr lang="en-US" sz="1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90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72311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Composition and Aggregation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Making smaller objects work together</a:t>
            </a:r>
          </a:p>
        </p:txBody>
      </p:sp>
    </p:spTree>
    <p:extLst>
      <p:ext uri="{BB962C8B-B14F-4D97-AF65-F5344CB8AC3E}">
        <p14:creationId xmlns:p14="http://schemas.microsoft.com/office/powerpoint/2010/main" val="555355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F411-7D26-43FB-9126-2EE571C44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4" y="365126"/>
            <a:ext cx="10717696" cy="88720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Layers of abstraction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236853-D0D7-4978-85D8-23952BA82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409" y="1378364"/>
            <a:ext cx="8451715" cy="4351338"/>
          </a:xfrm>
        </p:spPr>
        <p:txBody>
          <a:bodyPr anchor="ctr"/>
          <a:lstStyle/>
          <a:p>
            <a:pPr marL="0" indent="0">
              <a:buNone/>
            </a:pPr>
            <a:r>
              <a:rPr lang="en-US" sz="3200" dirty="0"/>
              <a:t>Simple classes</a:t>
            </a:r>
          </a:p>
          <a:p>
            <a:pPr lvl="1"/>
            <a:r>
              <a:rPr lang="en-US" dirty="0"/>
              <a:t>Fields are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primitive data types</a:t>
            </a:r>
          </a:p>
          <a:p>
            <a:pPr lvl="1"/>
            <a:r>
              <a:rPr lang="en-US" dirty="0"/>
              <a:t>A class is simply a “container” for its data</a:t>
            </a:r>
          </a:p>
          <a:p>
            <a:pPr lvl="1"/>
            <a:r>
              <a:rPr lang="en-US" dirty="0"/>
              <a:t>Classes define operations on their fields 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sz="3200" dirty="0"/>
              <a:t>Complex classes</a:t>
            </a:r>
          </a:p>
          <a:p>
            <a:pPr lvl="1"/>
            <a:r>
              <a:rPr lang="en-US" dirty="0"/>
              <a:t>Details encapsulated in a class are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complex</a:t>
            </a:r>
            <a:r>
              <a:rPr lang="en-US" b="1" dirty="0"/>
              <a:t> </a:t>
            </a:r>
            <a:r>
              <a:rPr lang="en-US" dirty="0"/>
              <a:t>enough to warrant additional “</a:t>
            </a:r>
            <a:r>
              <a:rPr lang="en-US" b="1" dirty="0">
                <a:solidFill>
                  <a:srgbClr val="C00000"/>
                </a:solidFill>
              </a:rPr>
              <a:t>layers of abstraction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Encapsulated fields 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are objects themselves</a:t>
            </a:r>
          </a:p>
        </p:txBody>
      </p:sp>
    </p:spTree>
    <p:extLst>
      <p:ext uri="{BB962C8B-B14F-4D97-AF65-F5344CB8AC3E}">
        <p14:creationId xmlns:p14="http://schemas.microsoft.com/office/powerpoint/2010/main" val="29696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751D7-A629-4C5E-B3EC-558018C3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365126"/>
            <a:ext cx="6331226" cy="106611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Layers of abstraction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4053C36-2025-474A-B603-11004918734F}"/>
              </a:ext>
            </a:extLst>
          </p:cNvPr>
          <p:cNvSpPr/>
          <p:nvPr/>
        </p:nvSpPr>
        <p:spPr>
          <a:xfrm>
            <a:off x="948259" y="2267113"/>
            <a:ext cx="2723746" cy="3842425"/>
          </a:xfrm>
          <a:prstGeom prst="roundRect">
            <a:avLst>
              <a:gd name="adj" fmla="val 4393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Outer Class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689C394-BC11-4FF1-8991-3DE6E9989E64}"/>
              </a:ext>
            </a:extLst>
          </p:cNvPr>
          <p:cNvGrpSpPr/>
          <p:nvPr/>
        </p:nvGrpSpPr>
        <p:grpSpPr>
          <a:xfrm>
            <a:off x="4734127" y="2267113"/>
            <a:ext cx="2723745" cy="3842424"/>
            <a:chOff x="3103123" y="3396827"/>
            <a:chExt cx="2723745" cy="2079844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86BB07C4-7C7D-4A3E-9C67-8E9030847A78}"/>
                </a:ext>
              </a:extLst>
            </p:cNvPr>
            <p:cNvSpPr/>
            <p:nvPr/>
          </p:nvSpPr>
          <p:spPr>
            <a:xfrm>
              <a:off x="3103123" y="3396827"/>
              <a:ext cx="2723745" cy="2079844"/>
            </a:xfrm>
            <a:prstGeom prst="roundRect">
              <a:avLst>
                <a:gd name="adj" fmla="val 502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</a:rPr>
                <a:t>Outer Class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4545AFC-5303-43ED-A5B6-56D3E0D357EF}"/>
                </a:ext>
              </a:extLst>
            </p:cNvPr>
            <p:cNvSpPr/>
            <p:nvPr/>
          </p:nvSpPr>
          <p:spPr>
            <a:xfrm>
              <a:off x="3268493" y="3776472"/>
              <a:ext cx="2393004" cy="715562"/>
            </a:xfrm>
            <a:prstGeom prst="roundRect">
              <a:avLst>
                <a:gd name="adj" fmla="val 8767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Encapsulated object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D68B97B-097E-415A-92BD-57D5E9B4411A}"/>
                </a:ext>
              </a:extLst>
            </p:cNvPr>
            <p:cNvSpPr/>
            <p:nvPr/>
          </p:nvSpPr>
          <p:spPr>
            <a:xfrm>
              <a:off x="3273358" y="4698458"/>
              <a:ext cx="2393005" cy="715563"/>
            </a:xfrm>
            <a:prstGeom prst="roundRect">
              <a:avLst>
                <a:gd name="adj" fmla="val 7463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</a:rPr>
                <a:t>Encapsulated object</a:t>
              </a:r>
            </a:p>
          </p:txBody>
        </p:sp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D92F9ED-D4BD-4542-996E-806F7880C5B4}"/>
              </a:ext>
            </a:extLst>
          </p:cNvPr>
          <p:cNvSpPr/>
          <p:nvPr/>
        </p:nvSpPr>
        <p:spPr>
          <a:xfrm>
            <a:off x="5123233" y="3394092"/>
            <a:ext cx="1945532" cy="379379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Primitive field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2BA6ECF-28FC-4C2A-8BB5-FC1E6986D8CB}"/>
              </a:ext>
            </a:extLst>
          </p:cNvPr>
          <p:cNvSpPr/>
          <p:nvPr/>
        </p:nvSpPr>
        <p:spPr>
          <a:xfrm>
            <a:off x="5123233" y="3837414"/>
            <a:ext cx="1945532" cy="379379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Primitive field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1EB5F58-35F2-4E91-83D2-58F9C1DD10D3}"/>
              </a:ext>
            </a:extLst>
          </p:cNvPr>
          <p:cNvSpPr/>
          <p:nvPr/>
        </p:nvSpPr>
        <p:spPr>
          <a:xfrm>
            <a:off x="5123233" y="5103467"/>
            <a:ext cx="1945532" cy="379379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Primitive field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DB9B111-9CC9-49BC-A3BD-7D910194338F}"/>
              </a:ext>
            </a:extLst>
          </p:cNvPr>
          <p:cNvSpPr/>
          <p:nvPr/>
        </p:nvSpPr>
        <p:spPr>
          <a:xfrm>
            <a:off x="5123233" y="5546324"/>
            <a:ext cx="1945532" cy="379379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Primitive field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58CEA62E-F680-4CA7-A530-7E01E9FAE1B9}"/>
              </a:ext>
            </a:extLst>
          </p:cNvPr>
          <p:cNvSpPr/>
          <p:nvPr/>
        </p:nvSpPr>
        <p:spPr>
          <a:xfrm>
            <a:off x="1337366" y="3500488"/>
            <a:ext cx="1945532" cy="379379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Primitive field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EF55E97-06AD-4785-9593-4675FD49BE55}"/>
              </a:ext>
            </a:extLst>
          </p:cNvPr>
          <p:cNvSpPr/>
          <p:nvPr/>
        </p:nvSpPr>
        <p:spPr>
          <a:xfrm>
            <a:off x="1337366" y="4067635"/>
            <a:ext cx="1945532" cy="379379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Primitive field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4E569DF-6C95-4350-A20E-4E6A380D37B8}"/>
              </a:ext>
            </a:extLst>
          </p:cNvPr>
          <p:cNvSpPr/>
          <p:nvPr/>
        </p:nvSpPr>
        <p:spPr>
          <a:xfrm>
            <a:off x="1337366" y="4636703"/>
            <a:ext cx="1945532" cy="379379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Primitive field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5A08AE24-5083-46D7-9A41-719DDCEDC0B8}"/>
              </a:ext>
            </a:extLst>
          </p:cNvPr>
          <p:cNvSpPr/>
          <p:nvPr/>
        </p:nvSpPr>
        <p:spPr>
          <a:xfrm>
            <a:off x="1337366" y="5205771"/>
            <a:ext cx="1945532" cy="379379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Primitive field</a:t>
            </a:r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642340F2-B312-4C16-84C4-680DC44424D2}"/>
              </a:ext>
            </a:extLst>
          </p:cNvPr>
          <p:cNvSpPr/>
          <p:nvPr/>
        </p:nvSpPr>
        <p:spPr>
          <a:xfrm rot="21012793">
            <a:off x="3483135" y="3588364"/>
            <a:ext cx="1485206" cy="558931"/>
          </a:xfrm>
          <a:prstGeom prst="rightArrow">
            <a:avLst>
              <a:gd name="adj1" fmla="val 40473"/>
              <a:gd name="adj2" fmla="val 53366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D9DA41DE-E770-463F-A299-5AE5B18FEC59}"/>
              </a:ext>
            </a:extLst>
          </p:cNvPr>
          <p:cNvSpPr/>
          <p:nvPr/>
        </p:nvSpPr>
        <p:spPr>
          <a:xfrm rot="461485">
            <a:off x="3497264" y="4807066"/>
            <a:ext cx="1497610" cy="578161"/>
          </a:xfrm>
          <a:prstGeom prst="rightArrow">
            <a:avLst>
              <a:gd name="adj1" fmla="val 40473"/>
              <a:gd name="adj2" fmla="val 53366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B1DF3D0-CA3B-4F5D-BF08-4F83E5DC4FAB}"/>
              </a:ext>
            </a:extLst>
          </p:cNvPr>
          <p:cNvSpPr txBox="1"/>
          <p:nvPr/>
        </p:nvSpPr>
        <p:spPr>
          <a:xfrm rot="264483">
            <a:off x="7222959" y="610940"/>
            <a:ext cx="4137318" cy="1148186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It’s easier to think about an object</a:t>
            </a:r>
          </a:p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as 2 pieces working together rather</a:t>
            </a:r>
          </a:p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than 4 pieces working together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94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0" grpId="0" animBg="1"/>
      <p:bldP spid="22" grpId="0" animBg="1"/>
      <p:bldP spid="24" grpId="0" animBg="1"/>
      <p:bldP spid="27" grpId="0" animBg="1"/>
      <p:bldP spid="29" grpId="0" animBg="1"/>
      <p:bldP spid="31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A87C1-9A8C-4325-B914-EEF2B4804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739" y="365126"/>
            <a:ext cx="10658061" cy="87726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03A91-F6FD-4B0B-9C14-897BA0B67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059"/>
            <a:ext cx="10515600" cy="4351338"/>
          </a:xfrm>
        </p:spPr>
        <p:txBody>
          <a:bodyPr anchor="ctr"/>
          <a:lstStyle/>
          <a:p>
            <a:pPr marL="0" indent="0">
              <a:buNone/>
            </a:pPr>
            <a:r>
              <a:rPr lang="en-US" dirty="0"/>
              <a:t>Let’s model a </a:t>
            </a:r>
            <a:r>
              <a:rPr lang="en-US" b="1" dirty="0">
                <a:solidFill>
                  <a:srgbClr val="C00000"/>
                </a:solidFill>
              </a:rPr>
              <a:t>course</a:t>
            </a:r>
            <a:r>
              <a:rPr lang="en-US" dirty="0"/>
              <a:t> at a university</a:t>
            </a:r>
          </a:p>
          <a:p>
            <a:pPr marL="0" indent="0">
              <a:buNone/>
            </a:pPr>
            <a:r>
              <a:rPr lang="en-US" dirty="0"/>
              <a:t>Each course has…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/>
              <a:t>Professor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/>
              <a:t>List</a:t>
            </a:r>
            <a:r>
              <a:rPr lang="en-US" dirty="0"/>
              <a:t> of </a:t>
            </a:r>
            <a:r>
              <a:rPr lang="en-US" b="1" dirty="0"/>
              <a:t>Students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/>
              <a:t>building and room number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/>
              <a:t>semester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/>
              <a:t>year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A course </a:t>
            </a:r>
            <a:r>
              <a:rPr lang="en-US" b="1" dirty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88041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11602</TotalTime>
  <Words>3763</Words>
  <Application>Microsoft Office PowerPoint</Application>
  <PresentationFormat>Widescreen</PresentationFormat>
  <Paragraphs>355</Paragraphs>
  <Slides>37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Bahnschrift</vt:lpstr>
      <vt:lpstr>Bahnschrift SemiBold</vt:lpstr>
      <vt:lpstr>Calibri</vt:lpstr>
      <vt:lpstr>Calibri Light</vt:lpstr>
      <vt:lpstr>Consolas</vt:lpstr>
      <vt:lpstr>Wingdings</vt:lpstr>
      <vt:lpstr>Office Theme</vt:lpstr>
      <vt:lpstr>Abstraction</vt:lpstr>
      <vt:lpstr>Interface and  Multiple Implementations</vt:lpstr>
      <vt:lpstr>Interface is the Abstraction</vt:lpstr>
      <vt:lpstr>Interface Abstraction Example</vt:lpstr>
      <vt:lpstr>Interface Abstraction Example</vt:lpstr>
      <vt:lpstr>Composition and Aggregation</vt:lpstr>
      <vt:lpstr>Layers of abstraction</vt:lpstr>
      <vt:lpstr>Layers of abstraction</vt:lpstr>
      <vt:lpstr>Example</vt:lpstr>
      <vt:lpstr>Room class</vt:lpstr>
      <vt:lpstr> Course class</vt:lpstr>
      <vt:lpstr>Using the Course class</vt:lpstr>
      <vt:lpstr>Aggregation and Composition</vt:lpstr>
      <vt:lpstr>You Might Be An Aggregation If…</vt:lpstr>
      <vt:lpstr>You Might Be A Composition If…</vt:lpstr>
      <vt:lpstr>Poll Everywhere (1)</vt:lpstr>
      <vt:lpstr>Poll Everywhere (2)</vt:lpstr>
      <vt:lpstr>Subjective definitions</vt:lpstr>
      <vt:lpstr>Composition over inheritance</vt:lpstr>
      <vt:lpstr>Composition and Inheritance</vt:lpstr>
      <vt:lpstr>Approach 1: No hierarchy</vt:lpstr>
      <vt:lpstr>Approach 2: Inheritance</vt:lpstr>
      <vt:lpstr>Approach 3: Composition</vt:lpstr>
      <vt:lpstr>Differences in memory</vt:lpstr>
      <vt:lpstr>Takeaways</vt:lpstr>
      <vt:lpstr>Abstract and concrete classes</vt:lpstr>
      <vt:lpstr>Recall our inheritance example</vt:lpstr>
      <vt:lpstr>Recall our inheritance example</vt:lpstr>
      <vt:lpstr>Modifying the example</vt:lpstr>
      <vt:lpstr>Solution 1: Override a placeholder method</vt:lpstr>
      <vt:lpstr>Solution 1: Overriding a placeholder method</vt:lpstr>
      <vt:lpstr>Solution 2: Make the class abstract</vt:lpstr>
      <vt:lpstr>Solution 2: Make the class abstract</vt:lpstr>
      <vt:lpstr>When to use abstract classes</vt:lpstr>
      <vt:lpstr>Person as an abstract class</vt:lpstr>
      <vt:lpstr>Abstract class without abstract method</vt:lpstr>
      <vt:lpstr>Chicken or Egg?? ( Which came first 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u05 Abstraction | COMP 301</dc:title>
  <dc:creator>Aaron Smith</dc:creator>
  <cp:lastModifiedBy>David Stotts</cp:lastModifiedBy>
  <cp:revision>129</cp:revision>
  <cp:lastPrinted>2023-09-25T18:52:34Z</cp:lastPrinted>
  <dcterms:created xsi:type="dcterms:W3CDTF">2020-02-08T19:31:56Z</dcterms:created>
  <dcterms:modified xsi:type="dcterms:W3CDTF">2024-02-08T17:24:35Z</dcterms:modified>
</cp:coreProperties>
</file>