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587" r:id="rId3"/>
    <p:sldId id="601" r:id="rId4"/>
    <p:sldId id="611" r:id="rId5"/>
    <p:sldId id="588" r:id="rId6"/>
    <p:sldId id="589" r:id="rId7"/>
    <p:sldId id="590" r:id="rId8"/>
    <p:sldId id="592" r:id="rId9"/>
    <p:sldId id="591" r:id="rId10"/>
    <p:sldId id="603" r:id="rId11"/>
    <p:sldId id="602" r:id="rId12"/>
    <p:sldId id="613" r:id="rId13"/>
    <p:sldId id="614" r:id="rId14"/>
    <p:sldId id="615" r:id="rId15"/>
    <p:sldId id="258" r:id="rId16"/>
    <p:sldId id="259" r:id="rId17"/>
    <p:sldId id="260" r:id="rId18"/>
    <p:sldId id="261" r:id="rId19"/>
    <p:sldId id="262" r:id="rId20"/>
    <p:sldId id="264" r:id="rId21"/>
    <p:sldId id="26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D9"/>
    <a:srgbClr val="2B2B2B"/>
    <a:srgbClr val="FFCBCB"/>
    <a:srgbClr val="2F5597"/>
    <a:srgbClr val="266C00"/>
    <a:srgbClr val="4472C4"/>
    <a:srgbClr val="C55A11"/>
    <a:srgbClr val="666666"/>
    <a:srgbClr val="BD0C15"/>
    <a:srgbClr val="270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11" autoAdjust="0"/>
    <p:restoredTop sz="91293" autoAdjust="0"/>
  </p:normalViewPr>
  <p:slideViewPr>
    <p:cSldViewPr snapToGrid="0">
      <p:cViewPr varScale="1">
        <p:scale>
          <a:sx n="76" d="100"/>
          <a:sy n="76" d="100"/>
        </p:scale>
        <p:origin x="1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upling_(computer_programming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upling_(computer_programming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Dependency Injection and Inversion of Control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</a:t>
            </a:r>
            <a:r>
              <a:rPr lang="en-US" i="1" dirty="0" smtClean="0"/>
              <a:t>301</a:t>
            </a:r>
          </a:p>
          <a:p>
            <a:r>
              <a:rPr lang="en-US" i="1" dirty="0" smtClean="0"/>
              <a:t>( adapted from </a:t>
            </a:r>
            <a:r>
              <a:rPr lang="en-US" i="1" smtClean="0"/>
              <a:t>Drs. K</a:t>
            </a:r>
            <a:r>
              <a:rPr lang="en-US" i="1" dirty="0" smtClean="0"/>
              <a:t>. Mayer-Patel and A. Smith 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61C55-4353-475F-BC3B-E28D32613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63115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Inversion of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012C63-481D-4763-8767-289C5A4460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1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FBD8-F0F6-439A-90E4-B9D6F600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365126"/>
            <a:ext cx="10831286" cy="97130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Traditional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45195-C51F-48CA-A23A-95808D555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399"/>
            <a:ext cx="10515600" cy="33661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writing a traditional, procedural program</a:t>
            </a:r>
          </a:p>
          <a:p>
            <a:pPr marL="0" indent="0">
              <a:buNone/>
            </a:pPr>
            <a:r>
              <a:rPr lang="en-US" dirty="0"/>
              <a:t>Where does execution start?</a:t>
            </a:r>
          </a:p>
          <a:p>
            <a:pPr lvl="1"/>
            <a:r>
              <a:rPr lang="en-US" dirty="0"/>
              <a:t>In the </a:t>
            </a:r>
            <a:r>
              <a:rPr lang="en-US" b="1" dirty="0">
                <a:latin typeface="Consolas" panose="020B0609020204030204" pitchFamily="49" charset="0"/>
              </a:rPr>
              <a:t>main()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Or, possibly in the unit testing method (if you are writing a test)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Since you wrote the first procedure on the stack frame,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C00000"/>
                </a:solidFill>
              </a:rPr>
              <a:t>you have full control over execution of the program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B2126E9-ABF2-4865-AB74-1E2DE3C465CD}"/>
              </a:ext>
            </a:extLst>
          </p:cNvPr>
          <p:cNvSpPr/>
          <p:nvPr/>
        </p:nvSpPr>
        <p:spPr>
          <a:xfrm>
            <a:off x="4866593" y="4933741"/>
            <a:ext cx="5734576" cy="863695"/>
          </a:xfrm>
          <a:prstGeom prst="roundRect">
            <a:avLst>
              <a:gd name="adj" fmla="val 18602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This is “traditional” control flow</a:t>
            </a:r>
            <a:endParaRPr lang="en-US" sz="28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2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B8DEC-E378-4E88-A174-DEC0D68E9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756" y="365126"/>
            <a:ext cx="10781044" cy="104164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Inversion of Control (IoC)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051A9-416E-465D-AA71-367C6AFA2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544"/>
            <a:ext cx="10515600" cy="360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Sometimes, you don’t get to control top-level execution</a:t>
            </a:r>
          </a:p>
          <a:p>
            <a:pPr marL="0" indent="0">
              <a:buNone/>
            </a:pPr>
            <a:r>
              <a:rPr lang="en-US" dirty="0"/>
              <a:t>You may not control execution flow inside classes that are used in service of other classes / code.</a:t>
            </a:r>
          </a:p>
          <a:p>
            <a:pPr lvl="1"/>
            <a:r>
              <a:rPr lang="en-US" dirty="0"/>
              <a:t>Someone else decides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when</a:t>
            </a:r>
            <a:r>
              <a:rPr lang="en-US" dirty="0"/>
              <a:t> to call your methods</a:t>
            </a:r>
          </a:p>
          <a:p>
            <a:pPr lvl="1"/>
            <a:r>
              <a:rPr lang="en-US" dirty="0"/>
              <a:t>You are only allowed to </a:t>
            </a:r>
            <a:r>
              <a:rPr lang="en-US" b="1" i="1" dirty="0">
                <a:solidFill>
                  <a:srgbClr val="C00000"/>
                </a:solidFill>
              </a:rPr>
              <a:t>respond</a:t>
            </a:r>
            <a:r>
              <a:rPr lang="en-US" dirty="0"/>
              <a:t> to the method calls</a:t>
            </a:r>
          </a:p>
          <a:p>
            <a:pPr lvl="1"/>
            <a:r>
              <a:rPr lang="en-US" dirty="0"/>
              <a:t>Execution jumps in and out of your methods</a:t>
            </a:r>
          </a:p>
          <a:p>
            <a:pPr marL="0" indent="0">
              <a:buNone/>
            </a:pPr>
            <a:r>
              <a:rPr lang="en-US" dirty="0"/>
              <a:t>This is a common programming pattern for 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frameworks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0E3DEC9-7DD9-4E8C-826E-3037AF3E5BF3}"/>
              </a:ext>
            </a:extLst>
          </p:cNvPr>
          <p:cNvSpPr/>
          <p:nvPr/>
        </p:nvSpPr>
        <p:spPr>
          <a:xfrm>
            <a:off x="4786206" y="5264481"/>
            <a:ext cx="5734576" cy="863695"/>
          </a:xfrm>
          <a:prstGeom prst="roundRect">
            <a:avLst>
              <a:gd name="adj" fmla="val 18602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This is “inverted” control flow</a:t>
            </a:r>
            <a:endParaRPr lang="en-US" sz="28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36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0BAE4-C2DD-4233-8509-CA477C57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365125"/>
            <a:ext cx="10791092" cy="101149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DI and IoC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C38EF-9329-4BF8-9B8E-5E399230C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701"/>
            <a:ext cx="10515600" cy="2362540"/>
          </a:xfrm>
        </p:spPr>
        <p:txBody>
          <a:bodyPr/>
          <a:lstStyle/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Dependency injection</a:t>
            </a:r>
            <a:r>
              <a:rPr lang="en-US" dirty="0"/>
              <a:t> is a useful paradigm for programs that embrace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inversion of control</a:t>
            </a:r>
          </a:p>
          <a:p>
            <a:r>
              <a:rPr lang="en-US" dirty="0"/>
              <a:t>The </a:t>
            </a:r>
            <a:r>
              <a:rPr lang="en-US" b="1" i="1" dirty="0">
                <a:solidFill>
                  <a:srgbClr val="C00000"/>
                </a:solidFill>
              </a:rPr>
              <a:t>caller</a:t>
            </a:r>
            <a:r>
              <a:rPr lang="en-US" dirty="0"/>
              <a:t> </a:t>
            </a:r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injects</a:t>
            </a:r>
            <a:r>
              <a:rPr lang="en-US" dirty="0"/>
              <a:t> any necessary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dependencies</a:t>
            </a:r>
            <a:r>
              <a:rPr lang="en-US" dirty="0"/>
              <a:t> as parameters into the method or constructor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AB2CDC5-FE97-47B7-BC5E-F175196902A4}"/>
              </a:ext>
            </a:extLst>
          </p:cNvPr>
          <p:cNvSpPr/>
          <p:nvPr/>
        </p:nvSpPr>
        <p:spPr>
          <a:xfrm>
            <a:off x="1897380" y="5069205"/>
            <a:ext cx="8397240" cy="1219835"/>
          </a:xfrm>
          <a:prstGeom prst="roundRect">
            <a:avLst>
              <a:gd name="adj" fmla="val 13889"/>
            </a:avLst>
          </a:prstGeom>
          <a:solidFill>
            <a:srgbClr val="2B2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boolean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isMisspelled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SpellChecker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String word)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Implementation omitted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7F5C4BE-4ACB-4DCB-B08E-8CB59A9DFFEB}"/>
              </a:ext>
            </a:extLst>
          </p:cNvPr>
          <p:cNvGrpSpPr/>
          <p:nvPr/>
        </p:nvGrpSpPr>
        <p:grpSpPr>
          <a:xfrm>
            <a:off x="5633894" y="3932799"/>
            <a:ext cx="3002106" cy="1312213"/>
            <a:chOff x="9004490" y="291380"/>
            <a:chExt cx="3002106" cy="1312213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4A29EA33-9DD9-4879-AB8C-A85CC35676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001572" y="1214710"/>
              <a:ext cx="220717" cy="388883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ED9350C-6ADE-4515-86C7-99C834034B7B}"/>
                </a:ext>
              </a:extLst>
            </p:cNvPr>
            <p:cNvSpPr txBox="1"/>
            <p:nvPr/>
          </p:nvSpPr>
          <p:spPr>
            <a:xfrm>
              <a:off x="9004490" y="291380"/>
              <a:ext cx="300210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Any important (or expensive) services are injected as part of the method call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590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B05C3-9CFC-9E47-892F-4AFF6BC2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365126"/>
            <a:ext cx="10791092" cy="110193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Oracle Is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92C0B-0FC4-BC4F-BA69-E785C420F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629517"/>
          </a:xfrm>
        </p:spPr>
        <p:txBody>
          <a:bodyPr/>
          <a:lstStyle/>
          <a:p>
            <a:r>
              <a:rPr lang="en-US" dirty="0"/>
              <a:t>Question: are private members inherited by a subclass?</a:t>
            </a:r>
          </a:p>
          <a:p>
            <a:pPr lvl="1"/>
            <a:r>
              <a:rPr lang="en-US" dirty="0"/>
              <a:t>What do we mean by member?</a:t>
            </a:r>
          </a:p>
          <a:p>
            <a:pPr lvl="1"/>
            <a:r>
              <a:rPr lang="en-US" dirty="0"/>
              <a:t>What do we mean by inherited?</a:t>
            </a:r>
          </a:p>
          <a:p>
            <a:pPr lvl="2"/>
            <a:r>
              <a:rPr lang="en-US" dirty="0"/>
              <a:t>If we understand inheritance to mean whether or not those fields and methods are </a:t>
            </a:r>
            <a:r>
              <a:rPr lang="en-US" i="1" dirty="0"/>
              <a:t>part</a:t>
            </a:r>
            <a:r>
              <a:rPr lang="en-US" dirty="0"/>
              <a:t> of the object created in memory, the answer is yes.</a:t>
            </a:r>
          </a:p>
          <a:p>
            <a:pPr lvl="2"/>
            <a:r>
              <a:rPr lang="en-US" dirty="0"/>
              <a:t>If we understand inheritance to mean whether or not those fields and methods are </a:t>
            </a:r>
            <a:r>
              <a:rPr lang="en-US" i="1" dirty="0"/>
              <a:t>accessible </a:t>
            </a:r>
            <a:r>
              <a:rPr lang="en-US" dirty="0"/>
              <a:t>by the code in a subclass, the answer is no.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 this class, we will take inheritance to mean those fields and methods that are included as part of a subclass instance in memory that were defined or specified in a parent / ancestor class.</a:t>
            </a:r>
          </a:p>
          <a:p>
            <a:pPr lvl="2"/>
            <a:r>
              <a:rPr lang="en-US" dirty="0"/>
              <a:t>Even if we can't access those parts from code in the subclass.</a:t>
            </a:r>
          </a:p>
        </p:txBody>
      </p:sp>
    </p:spTree>
    <p:extLst>
      <p:ext uri="{BB962C8B-B14F-4D97-AF65-F5344CB8AC3E}">
        <p14:creationId xmlns:p14="http://schemas.microsoft.com/office/powerpoint/2010/main" val="1899842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998" y="365126"/>
            <a:ext cx="10730802" cy="110193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Using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7833"/>
            <a:ext cx="10515600" cy="4549130"/>
          </a:xfrm>
        </p:spPr>
        <p:txBody>
          <a:bodyPr/>
          <a:lstStyle/>
          <a:p>
            <a:r>
              <a:rPr lang="en-US" dirty="0"/>
              <a:t>Example starts with several related classes that are implemented independently.</a:t>
            </a:r>
          </a:p>
          <a:p>
            <a:pPr lvl="1"/>
            <a:r>
              <a:rPr lang="en-US" dirty="0" err="1"/>
              <a:t>BlackBear</a:t>
            </a:r>
            <a:endParaRPr lang="en-US" dirty="0"/>
          </a:p>
          <a:p>
            <a:pPr lvl="1"/>
            <a:r>
              <a:rPr lang="en-US" dirty="0" err="1"/>
              <a:t>PolarBear</a:t>
            </a:r>
            <a:endParaRPr lang="en-US" dirty="0"/>
          </a:p>
          <a:p>
            <a:pPr lvl="1"/>
            <a:r>
              <a:rPr lang="en-US" dirty="0"/>
              <a:t>Python</a:t>
            </a:r>
          </a:p>
          <a:p>
            <a:pPr lvl="1"/>
            <a:r>
              <a:rPr lang="en-US" dirty="0"/>
              <a:t>Robin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u05p2.v1</a:t>
            </a:r>
          </a:p>
        </p:txBody>
      </p:sp>
    </p:spTree>
    <p:extLst>
      <p:ext uri="{BB962C8B-B14F-4D97-AF65-F5344CB8AC3E}">
        <p14:creationId xmlns:p14="http://schemas.microsoft.com/office/powerpoint/2010/main" val="2654540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191" y="274638"/>
            <a:ext cx="9547609" cy="11430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Common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7543"/>
            <a:ext cx="10515600" cy="4609420"/>
          </a:xfrm>
        </p:spPr>
        <p:txBody>
          <a:bodyPr/>
          <a:lstStyle/>
          <a:p>
            <a:r>
              <a:rPr lang="en-US" dirty="0"/>
              <a:t>Refactor common behaviors into a common parent interface.</a:t>
            </a:r>
          </a:p>
          <a:p>
            <a:pPr lvl="1"/>
            <a:r>
              <a:rPr lang="en-US" dirty="0"/>
              <a:t>Animal interface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u05p2.v2</a:t>
            </a:r>
          </a:p>
        </p:txBody>
      </p:sp>
    </p:spTree>
    <p:extLst>
      <p:ext uri="{BB962C8B-B14F-4D97-AF65-F5344CB8AC3E}">
        <p14:creationId xmlns:p14="http://schemas.microsoft.com/office/powerpoint/2010/main" val="3622327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804" y="365126"/>
            <a:ext cx="10770996" cy="108183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Common object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Refactor common object fields into a common parent class</a:t>
            </a:r>
          </a:p>
          <a:p>
            <a:pPr lvl="1"/>
            <a:r>
              <a:rPr lang="en-US" dirty="0" err="1"/>
              <a:t>AnimalImpl</a:t>
            </a:r>
            <a:endParaRPr lang="en-US" dirty="0"/>
          </a:p>
          <a:p>
            <a:pPr lvl="2"/>
            <a:r>
              <a:rPr lang="en-US" dirty="0"/>
              <a:t>Pull common fields </a:t>
            </a:r>
            <a:r>
              <a:rPr lang="en-US" i="1" dirty="0"/>
              <a:t>id</a:t>
            </a:r>
            <a:r>
              <a:rPr lang="en-US" dirty="0"/>
              <a:t> and </a:t>
            </a:r>
            <a:r>
              <a:rPr lang="en-US" i="1" dirty="0"/>
              <a:t>location</a:t>
            </a:r>
            <a:r>
              <a:rPr lang="en-US" dirty="0"/>
              <a:t> to here</a:t>
            </a:r>
          </a:p>
          <a:p>
            <a:pPr lvl="2"/>
            <a:r>
              <a:rPr lang="en-US" dirty="0"/>
              <a:t>Need to make protected in order to allow subclass access.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u05p2.v3</a:t>
            </a:r>
          </a:p>
        </p:txBody>
      </p:sp>
    </p:spTree>
    <p:extLst>
      <p:ext uri="{BB962C8B-B14F-4D97-AF65-F5344CB8AC3E}">
        <p14:creationId xmlns:p14="http://schemas.microsoft.com/office/powerpoint/2010/main" val="3606472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611" y="365125"/>
            <a:ext cx="10811189" cy="112203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Common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Refactor common method implementations into parent class.</a:t>
            </a:r>
          </a:p>
          <a:p>
            <a:pPr lvl="1"/>
            <a:r>
              <a:rPr lang="en-US" dirty="0"/>
              <a:t>Use overriding if subclasses need to do something special or different.</a:t>
            </a:r>
          </a:p>
          <a:p>
            <a:pPr lvl="1"/>
            <a:r>
              <a:rPr lang="en-US" dirty="0" err="1"/>
              <a:t>AnimalImpl</a:t>
            </a:r>
            <a:endParaRPr lang="en-US" dirty="0"/>
          </a:p>
          <a:p>
            <a:pPr lvl="2"/>
            <a:r>
              <a:rPr lang="en-US" dirty="0"/>
              <a:t>Constructor in parent class used by subclass constructor to initialize common fields at this level.</a:t>
            </a:r>
          </a:p>
          <a:p>
            <a:pPr lvl="2"/>
            <a:r>
              <a:rPr lang="en-US" dirty="0" err="1"/>
              <a:t>getID</a:t>
            </a:r>
            <a:r>
              <a:rPr lang="en-US" dirty="0"/>
              <a:t>() and </a:t>
            </a:r>
            <a:r>
              <a:rPr lang="en-US" dirty="0" err="1"/>
              <a:t>getLocation</a:t>
            </a:r>
            <a:r>
              <a:rPr lang="en-US" dirty="0"/>
              <a:t>() moved here</a:t>
            </a:r>
          </a:p>
          <a:p>
            <a:pPr lvl="2"/>
            <a:r>
              <a:rPr lang="en-US" dirty="0"/>
              <a:t>Common portion of move() put here</a:t>
            </a:r>
          </a:p>
          <a:p>
            <a:pPr lvl="3"/>
            <a:r>
              <a:rPr lang="en-US" dirty="0"/>
              <a:t>Subclass-specific override of move</a:t>
            </a:r>
          </a:p>
          <a:p>
            <a:pPr lvl="3"/>
            <a:r>
              <a:rPr lang="en-US" dirty="0"/>
              <a:t>Calls common portion through </a:t>
            </a:r>
            <a:r>
              <a:rPr lang="en-US" i="1" dirty="0"/>
              <a:t>super</a:t>
            </a:r>
            <a:r>
              <a:rPr lang="en-US" dirty="0"/>
              <a:t> keyword</a:t>
            </a:r>
          </a:p>
          <a:p>
            <a:pPr lvl="1">
              <a:spcBef>
                <a:spcPts val="1800"/>
              </a:spcBef>
            </a:pPr>
            <a:r>
              <a:rPr lang="en-US" dirty="0">
                <a:solidFill>
                  <a:srgbClr val="C00000"/>
                </a:solidFill>
              </a:rPr>
              <a:t>u05p2.v4</a:t>
            </a:r>
          </a:p>
        </p:txBody>
      </p:sp>
    </p:spTree>
    <p:extLst>
      <p:ext uri="{BB962C8B-B14F-4D97-AF65-F5344CB8AC3E}">
        <p14:creationId xmlns:p14="http://schemas.microsoft.com/office/powerpoint/2010/main" val="952725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418" y="365125"/>
            <a:ext cx="10851382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Common behavior with uncommon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6399"/>
            <a:ext cx="10515600" cy="3891887"/>
          </a:xfrm>
        </p:spPr>
        <p:txBody>
          <a:bodyPr>
            <a:normAutofit/>
          </a:bodyPr>
          <a:lstStyle/>
          <a:p>
            <a:r>
              <a:rPr lang="en-US" dirty="0"/>
              <a:t>Notice speak() is a common behavior.</a:t>
            </a:r>
          </a:p>
          <a:p>
            <a:pPr lvl="1"/>
            <a:r>
              <a:rPr lang="en-US" dirty="0"/>
              <a:t>So we want it to be part of Animal interface</a:t>
            </a:r>
          </a:p>
          <a:p>
            <a:pPr lvl="2"/>
            <a:r>
              <a:rPr lang="en-US" dirty="0"/>
              <a:t>That way if we can have a reference to an Animal object and ask it to speak() without having to know what subclass it is.</a:t>
            </a:r>
          </a:p>
          <a:p>
            <a:r>
              <a:rPr lang="en-US" dirty="0"/>
              <a:t>But no common implementation.</a:t>
            </a:r>
          </a:p>
          <a:p>
            <a:pPr lvl="1"/>
            <a:r>
              <a:rPr lang="en-US" dirty="0"/>
              <a:t>Each subclass of animal will have a different way of speaking.</a:t>
            </a:r>
          </a:p>
          <a:p>
            <a:pPr lvl="1"/>
            <a:r>
              <a:rPr lang="en-US" dirty="0"/>
              <a:t>No good default or commonalities in way of speaking that can be specified at parent class.</a:t>
            </a:r>
          </a:p>
        </p:txBody>
      </p:sp>
    </p:spTree>
    <p:extLst>
      <p:ext uri="{BB962C8B-B14F-4D97-AF65-F5344CB8AC3E}">
        <p14:creationId xmlns:p14="http://schemas.microsoft.com/office/powerpoint/2010/main" val="133595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569A-F2F8-49F0-8BCE-C633989B2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Dependency injection (DI)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8AEB4-B3A4-4549-B850-607E84C95F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50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659" y="365126"/>
            <a:ext cx="10801141" cy="109188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Example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AnimalImpl</a:t>
            </a:r>
            <a:endParaRPr lang="en-US" dirty="0"/>
          </a:p>
          <a:p>
            <a:pPr lvl="1"/>
            <a:r>
              <a:rPr lang="en-US" dirty="0"/>
              <a:t>Declare implementation of Animal here where it belongs since </a:t>
            </a:r>
            <a:r>
              <a:rPr lang="en-US" dirty="0" err="1"/>
              <a:t>AnimalImpl</a:t>
            </a:r>
            <a:r>
              <a:rPr lang="en-US" dirty="0"/>
              <a:t> is matching implementation.</a:t>
            </a:r>
          </a:p>
          <a:p>
            <a:pPr lvl="1"/>
            <a:r>
              <a:rPr lang="en-US" dirty="0"/>
              <a:t>Declare </a:t>
            </a:r>
            <a:r>
              <a:rPr lang="en-US" dirty="0" err="1"/>
              <a:t>AnimalImpl</a:t>
            </a:r>
            <a:r>
              <a:rPr lang="en-US" dirty="0"/>
              <a:t> as abstract</a:t>
            </a:r>
          </a:p>
          <a:p>
            <a:pPr lvl="2"/>
            <a:r>
              <a:rPr lang="en-US" dirty="0"/>
              <a:t>Prevents direct instantiation</a:t>
            </a:r>
          </a:p>
          <a:p>
            <a:pPr lvl="1"/>
            <a:r>
              <a:rPr lang="en-US" dirty="0"/>
              <a:t>Declare speak() method as abstract</a:t>
            </a:r>
          </a:p>
          <a:p>
            <a:pPr lvl="2"/>
            <a:r>
              <a:rPr lang="en-US" dirty="0"/>
              <a:t>No common implementation, but needs to be declared here as part of common interface.</a:t>
            </a:r>
          </a:p>
          <a:p>
            <a:pPr lvl="2"/>
            <a:r>
              <a:rPr lang="en-US" dirty="0"/>
              <a:t>Declaring as abstract forces subclass to override.</a:t>
            </a:r>
          </a:p>
          <a:p>
            <a:r>
              <a:rPr lang="en-US" dirty="0">
                <a:solidFill>
                  <a:srgbClr val="C00000"/>
                </a:solidFill>
              </a:rPr>
              <a:t>u05p2.v5</a:t>
            </a:r>
          </a:p>
        </p:txBody>
      </p:sp>
    </p:spTree>
    <p:extLst>
      <p:ext uri="{BB962C8B-B14F-4D97-AF65-F5344CB8AC3E}">
        <p14:creationId xmlns:p14="http://schemas.microsoft.com/office/powerpoint/2010/main" val="2872421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3" y="365125"/>
            <a:ext cx="10700657" cy="90096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Repeat Exercise with Bears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7785"/>
            <a:ext cx="10515600" cy="4559178"/>
          </a:xfrm>
        </p:spPr>
        <p:txBody>
          <a:bodyPr>
            <a:normAutofit/>
          </a:bodyPr>
          <a:lstStyle/>
          <a:p>
            <a:r>
              <a:rPr lang="en-US" dirty="0"/>
              <a:t>What is the common public behavior between the two types of bear?</a:t>
            </a:r>
          </a:p>
          <a:p>
            <a:pPr lvl="1"/>
            <a:r>
              <a:rPr lang="en-US" dirty="0"/>
              <a:t>Draw that out into a new interface.</a:t>
            </a:r>
          </a:p>
          <a:p>
            <a:r>
              <a:rPr lang="en-US" dirty="0"/>
              <a:t>What is the common implementation between the two bear classes?</a:t>
            </a:r>
          </a:p>
          <a:p>
            <a:pPr lvl="1"/>
            <a:r>
              <a:rPr lang="en-US" dirty="0"/>
              <a:t>Refactor that into a new class.</a:t>
            </a:r>
          </a:p>
          <a:p>
            <a:pPr lvl="1"/>
            <a:r>
              <a:rPr lang="en-US" dirty="0"/>
              <a:t>Rewrite original classes as subclasses</a:t>
            </a:r>
          </a:p>
        </p:txBody>
      </p:sp>
    </p:spTree>
    <p:extLst>
      <p:ext uri="{BB962C8B-B14F-4D97-AF65-F5344CB8AC3E}">
        <p14:creationId xmlns:p14="http://schemas.microsoft.com/office/powerpoint/2010/main" val="27243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FBD8-F0F6-439A-90E4-B9D6F600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902" y="365125"/>
            <a:ext cx="2980474" cy="98438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Coupling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45195-C51F-48CA-A23A-95808D555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83014" cy="4667250"/>
          </a:xfrm>
        </p:spPr>
        <p:txBody>
          <a:bodyPr>
            <a:normAutofit/>
          </a:bodyPr>
          <a:lstStyle/>
          <a:p>
            <a:r>
              <a:rPr lang="en-US" dirty="0"/>
              <a:t>When a line of code in one class file references a different class </a:t>
            </a:r>
            <a:r>
              <a:rPr lang="en-US" b="1" i="1" dirty="0">
                <a:solidFill>
                  <a:schemeClr val="accent2">
                    <a:lumMod val="75000"/>
                  </a:schemeClr>
                </a:solidFill>
              </a:rPr>
              <a:t>by name</a:t>
            </a:r>
            <a:r>
              <a:rPr lang="en-US" dirty="0"/>
              <a:t>, it enforces a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dependence</a:t>
            </a:r>
            <a:r>
              <a:rPr lang="en-US" dirty="0"/>
              <a:t> between the two classes</a:t>
            </a:r>
          </a:p>
          <a:p>
            <a:r>
              <a:rPr lang="en-US" dirty="0"/>
              <a:t>The more dependent a project’s classes are with each other, the harder they are to separate</a:t>
            </a:r>
          </a:p>
          <a:p>
            <a:r>
              <a:rPr lang="en-US" dirty="0"/>
              <a:t>Classes which reference each other by name cannot be used independently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D5168A-C1D4-4DB4-9A06-AEA1BAC2B720}"/>
              </a:ext>
            </a:extLst>
          </p:cNvPr>
          <p:cNvGrpSpPr/>
          <p:nvPr/>
        </p:nvGrpSpPr>
        <p:grpSpPr>
          <a:xfrm>
            <a:off x="7372132" y="472964"/>
            <a:ext cx="4240847" cy="4377560"/>
            <a:chOff x="7372132" y="472964"/>
            <a:chExt cx="4240847" cy="4377560"/>
          </a:xfrm>
        </p:grpSpPr>
        <p:pic>
          <p:nvPicPr>
            <p:cNvPr id="6146" name="Picture 2">
              <a:extLst>
                <a:ext uri="{FF2B5EF4-FFF2-40B4-BE49-F238E27FC236}">
                  <a16:creationId xmlns:a16="http://schemas.microsoft.com/office/drawing/2014/main" id="{B1DB8F59-071B-4047-8B3F-5CA33EDE0D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2132" y="1156138"/>
              <a:ext cx="4240847" cy="3694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3F2A95D-A500-4BA2-AC8D-8CB80C6B2DD7}"/>
                </a:ext>
              </a:extLst>
            </p:cNvPr>
            <p:cNvSpPr txBox="1"/>
            <p:nvPr/>
          </p:nvSpPr>
          <p:spPr>
            <a:xfrm>
              <a:off x="8119967" y="472964"/>
              <a:ext cx="27451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Image source: </a:t>
              </a:r>
              <a:r>
                <a:rPr lang="en-US" sz="2000" dirty="0">
                  <a:hlinkClick r:id="rId3"/>
                </a:rPr>
                <a:t>Wikipedia</a:t>
              </a:r>
              <a:endParaRPr lang="en-US" sz="20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F866ADA-AB90-47B1-A106-1BCCBBB0BADF}"/>
              </a:ext>
            </a:extLst>
          </p:cNvPr>
          <p:cNvGrpSpPr/>
          <p:nvPr/>
        </p:nvGrpSpPr>
        <p:grpSpPr>
          <a:xfrm>
            <a:off x="4072034" y="841559"/>
            <a:ext cx="4167726" cy="507949"/>
            <a:chOff x="8679494" y="1120474"/>
            <a:chExt cx="4167726" cy="507949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6EC6C66-D302-4AAF-BAE2-B88F10335FAD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11765083" y="1305140"/>
              <a:ext cx="1082137" cy="323283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A310B27-D2DA-4AC7-A846-9BAD4EA21591}"/>
                </a:ext>
              </a:extLst>
            </p:cNvPr>
            <p:cNvSpPr txBox="1"/>
            <p:nvPr/>
          </p:nvSpPr>
          <p:spPr>
            <a:xfrm>
              <a:off x="8679494" y="1120474"/>
              <a:ext cx="3085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Each point represents a class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36EC071-D640-45E6-BAD2-4E7579E1F31C}"/>
              </a:ext>
            </a:extLst>
          </p:cNvPr>
          <p:cNvGrpSpPr/>
          <p:nvPr/>
        </p:nvGrpSpPr>
        <p:grpSpPr>
          <a:xfrm>
            <a:off x="9624828" y="4257040"/>
            <a:ext cx="2480628" cy="1640167"/>
            <a:chOff x="10076595" y="157118"/>
            <a:chExt cx="2480628" cy="1640167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2A26B79-3947-4011-95DE-1A14C8880616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H="1" flipV="1">
              <a:off x="10936887" y="157118"/>
              <a:ext cx="380022" cy="993836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D2DF282-3365-4714-9746-591B08BB60FE}"/>
                </a:ext>
              </a:extLst>
            </p:cNvPr>
            <p:cNvSpPr txBox="1"/>
            <p:nvPr/>
          </p:nvSpPr>
          <p:spPr>
            <a:xfrm>
              <a:off x="10076595" y="1150954"/>
              <a:ext cx="24806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Each edge represents a named reference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798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FBD8-F0F6-439A-90E4-B9D6F600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816" y="365126"/>
            <a:ext cx="2884560" cy="108183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Coupling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CD5168A-C1D4-4DB4-9A06-AEA1BAC2B720}"/>
              </a:ext>
            </a:extLst>
          </p:cNvPr>
          <p:cNvGrpSpPr/>
          <p:nvPr/>
        </p:nvGrpSpPr>
        <p:grpSpPr>
          <a:xfrm>
            <a:off x="7372132" y="472964"/>
            <a:ext cx="4240847" cy="4377560"/>
            <a:chOff x="7372132" y="472964"/>
            <a:chExt cx="4240847" cy="4377560"/>
          </a:xfrm>
        </p:grpSpPr>
        <p:pic>
          <p:nvPicPr>
            <p:cNvPr id="6146" name="Picture 2">
              <a:extLst>
                <a:ext uri="{FF2B5EF4-FFF2-40B4-BE49-F238E27FC236}">
                  <a16:creationId xmlns:a16="http://schemas.microsoft.com/office/drawing/2014/main" id="{B1DB8F59-071B-4047-8B3F-5CA33EDE0D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2132" y="1156138"/>
              <a:ext cx="4240847" cy="3694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3F2A95D-A500-4BA2-AC8D-8CB80C6B2DD7}"/>
                </a:ext>
              </a:extLst>
            </p:cNvPr>
            <p:cNvSpPr txBox="1"/>
            <p:nvPr/>
          </p:nvSpPr>
          <p:spPr>
            <a:xfrm>
              <a:off x="8119967" y="472964"/>
              <a:ext cx="27451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Image source: </a:t>
              </a:r>
              <a:r>
                <a:rPr lang="en-US" sz="2000" dirty="0">
                  <a:hlinkClick r:id="rId3"/>
                </a:rPr>
                <a:t>Wikipedia</a:t>
              </a:r>
              <a:endParaRPr lang="en-US" sz="20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F866ADA-AB90-47B1-A106-1BCCBBB0BADF}"/>
              </a:ext>
            </a:extLst>
          </p:cNvPr>
          <p:cNvGrpSpPr/>
          <p:nvPr/>
        </p:nvGrpSpPr>
        <p:grpSpPr>
          <a:xfrm>
            <a:off x="4072034" y="841559"/>
            <a:ext cx="4167726" cy="507949"/>
            <a:chOff x="8679494" y="1120474"/>
            <a:chExt cx="4167726" cy="507949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6EC6C66-D302-4AAF-BAE2-B88F10335FAD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11765083" y="1305140"/>
              <a:ext cx="1082137" cy="323283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A310B27-D2DA-4AC7-A846-9BAD4EA21591}"/>
                </a:ext>
              </a:extLst>
            </p:cNvPr>
            <p:cNvSpPr txBox="1"/>
            <p:nvPr/>
          </p:nvSpPr>
          <p:spPr>
            <a:xfrm>
              <a:off x="8679494" y="1120474"/>
              <a:ext cx="3085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Each point represents a class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36EC071-D640-45E6-BAD2-4E7579E1F31C}"/>
              </a:ext>
            </a:extLst>
          </p:cNvPr>
          <p:cNvGrpSpPr/>
          <p:nvPr/>
        </p:nvGrpSpPr>
        <p:grpSpPr>
          <a:xfrm>
            <a:off x="9624828" y="4257040"/>
            <a:ext cx="2480628" cy="1640167"/>
            <a:chOff x="10076595" y="157118"/>
            <a:chExt cx="2480628" cy="1640167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2A26B79-3947-4011-95DE-1A14C8880616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H="1" flipV="1">
              <a:off x="10936887" y="157118"/>
              <a:ext cx="380022" cy="993836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D2DF282-3365-4714-9746-591B08BB60FE}"/>
                </a:ext>
              </a:extLst>
            </p:cNvPr>
            <p:cNvSpPr txBox="1"/>
            <p:nvPr/>
          </p:nvSpPr>
          <p:spPr>
            <a:xfrm>
              <a:off x="10076595" y="1150954"/>
              <a:ext cx="24806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Each edge represents a named reference</a:t>
              </a:r>
            </a:p>
          </p:txBody>
        </p:sp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A5EA54F-068A-42D4-B502-F53D6BDC46E0}"/>
              </a:ext>
            </a:extLst>
          </p:cNvPr>
          <p:cNvSpPr/>
          <p:nvPr/>
        </p:nvSpPr>
        <p:spPr>
          <a:xfrm>
            <a:off x="981934" y="2029484"/>
            <a:ext cx="5202882" cy="1028675"/>
          </a:xfrm>
          <a:prstGeom prst="roundRect">
            <a:avLst>
              <a:gd name="adj" fmla="val 2180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Loosely coupled code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is separated into well-defined independent modules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F6F6764-7DAD-4053-AAF5-7F4AA2D3736F}"/>
              </a:ext>
            </a:extLst>
          </p:cNvPr>
          <p:cNvSpPr/>
          <p:nvPr/>
        </p:nvSpPr>
        <p:spPr>
          <a:xfrm>
            <a:off x="981934" y="3396955"/>
            <a:ext cx="5202882" cy="1323459"/>
          </a:xfrm>
          <a:prstGeom prst="roundRect">
            <a:avLst>
              <a:gd name="adj" fmla="val 17198"/>
            </a:avLst>
          </a:prstGeom>
          <a:solidFill>
            <a:srgbClr val="FFD9D9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400" b="1" dirty="0">
                <a:solidFill>
                  <a:srgbClr val="C00000"/>
                </a:solidFill>
              </a:rPr>
              <a:t>Highly coupled code </a:t>
            </a:r>
            <a:r>
              <a:rPr lang="en-US" sz="2400" dirty="0">
                <a:solidFill>
                  <a:srgbClr val="C00000"/>
                </a:solidFill>
              </a:rPr>
              <a:t>involves many named references between class files, even if they aren’t closely related 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3E07329F-0296-46C6-8351-378CB0F07E7A}"/>
              </a:ext>
            </a:extLst>
          </p:cNvPr>
          <p:cNvSpPr/>
          <p:nvPr/>
        </p:nvSpPr>
        <p:spPr>
          <a:xfrm rot="20988061">
            <a:off x="6412713" y="2098273"/>
            <a:ext cx="731520" cy="51564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9E2E073B-E304-4541-9771-402AF9A11A26}"/>
              </a:ext>
            </a:extLst>
          </p:cNvPr>
          <p:cNvSpPr/>
          <p:nvPr/>
        </p:nvSpPr>
        <p:spPr>
          <a:xfrm rot="21095207">
            <a:off x="6434864" y="3690657"/>
            <a:ext cx="731520" cy="515644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3F2DB8-47F6-4F8B-BC9B-3CA52D2BEC56}"/>
              </a:ext>
            </a:extLst>
          </p:cNvPr>
          <p:cNvSpPr txBox="1"/>
          <p:nvPr/>
        </p:nvSpPr>
        <p:spPr>
          <a:xfrm>
            <a:off x="1635760" y="5378951"/>
            <a:ext cx="6758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Big idea: </a:t>
            </a:r>
            <a:r>
              <a:rPr lang="en-US" sz="2800" dirty="0"/>
              <a:t>Systems that are loosely coupled are easier to maintain, modify, read, etc. </a:t>
            </a:r>
          </a:p>
        </p:txBody>
      </p:sp>
    </p:spTree>
    <p:extLst>
      <p:ext uri="{BB962C8B-B14F-4D97-AF65-F5344CB8AC3E}">
        <p14:creationId xmlns:p14="http://schemas.microsoft.com/office/powerpoint/2010/main" val="222415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1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8619-5E57-44A2-9D03-A1984824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192" y="365126"/>
            <a:ext cx="7355394" cy="93111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Class dependencies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D3399B-4F02-4A75-9FC4-3AE0BF769C10}"/>
              </a:ext>
            </a:extLst>
          </p:cNvPr>
          <p:cNvSpPr txBox="1"/>
          <p:nvPr/>
        </p:nvSpPr>
        <p:spPr>
          <a:xfrm>
            <a:off x="1692613" y="1680987"/>
            <a:ext cx="5092376" cy="4873533"/>
          </a:xfrm>
          <a:prstGeom prst="roundRect">
            <a:avLst>
              <a:gd name="adj" fmla="val 3094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public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</a:rPr>
              <a:t>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VehicleImpl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Engine </a:t>
            </a:r>
            <a:r>
              <a:rPr lang="en-US" dirty="0" err="1">
                <a:latin typeface="Consolas" panose="020B0609020204030204" pitchFamily="49" charset="0"/>
              </a:rPr>
              <a:t>engine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Wheel  </a:t>
            </a:r>
            <a:r>
              <a:rPr lang="en-US" dirty="0" err="1">
                <a:latin typeface="Consolas" panose="020B0609020204030204" pitchFamily="49" charset="0"/>
              </a:rPr>
              <a:t>frontLeft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Wheel  </a:t>
            </a:r>
            <a:r>
              <a:rPr lang="en-US" dirty="0" err="1">
                <a:latin typeface="Consolas" panose="020B0609020204030204" pitchFamily="49" charset="0"/>
              </a:rPr>
              <a:t>frontRight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Wheel  </a:t>
            </a:r>
            <a:r>
              <a:rPr lang="en-US" dirty="0" err="1">
                <a:latin typeface="Consolas" panose="020B0609020204030204" pitchFamily="49" charset="0"/>
              </a:rPr>
              <a:t>rearLeft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Wheel  </a:t>
            </a:r>
            <a:r>
              <a:rPr lang="en-US" dirty="0" err="1">
                <a:latin typeface="Consolas" panose="020B0609020204030204" pitchFamily="49" charset="0"/>
              </a:rPr>
              <a:t>rearRight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public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VehicleImpl</a:t>
            </a:r>
            <a:r>
              <a:rPr lang="en-US" dirty="0"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 engine     =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EngineImpl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frontLeft</a:t>
            </a:r>
            <a:r>
              <a:rPr lang="en-US" dirty="0">
                <a:latin typeface="Consolas" panose="020B0609020204030204" pitchFamily="49" charset="0"/>
              </a:rPr>
              <a:t>  =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frontRight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rearLeft</a:t>
            </a:r>
            <a:r>
              <a:rPr lang="en-US" dirty="0">
                <a:latin typeface="Consolas" panose="020B0609020204030204" pitchFamily="49" charset="0"/>
              </a:rPr>
              <a:t>   =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    </a:t>
            </a:r>
            <a:r>
              <a:rPr lang="en-US" dirty="0" err="1">
                <a:latin typeface="Consolas" panose="020B0609020204030204" pitchFamily="49" charset="0"/>
              </a:rPr>
              <a:t>rearRight</a:t>
            </a:r>
            <a:r>
              <a:rPr lang="en-US" dirty="0">
                <a:latin typeface="Consolas" panose="020B0609020204030204" pitchFamily="49" charset="0"/>
              </a:rPr>
              <a:t>  =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    // ...</a:t>
            </a:r>
          </a:p>
          <a:p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F0022A1-3E82-4BEC-9F2A-964FA44EDB7B}"/>
              </a:ext>
            </a:extLst>
          </p:cNvPr>
          <p:cNvGrpSpPr/>
          <p:nvPr/>
        </p:nvGrpSpPr>
        <p:grpSpPr>
          <a:xfrm>
            <a:off x="8307421" y="761572"/>
            <a:ext cx="2725366" cy="2516649"/>
            <a:chOff x="8772152" y="2071742"/>
            <a:chExt cx="2161738" cy="1902056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44A4B4B-659E-42FE-912B-DE8FCC6D3C7D}"/>
                </a:ext>
              </a:extLst>
            </p:cNvPr>
            <p:cNvSpPr/>
            <p:nvPr/>
          </p:nvSpPr>
          <p:spPr>
            <a:xfrm>
              <a:off x="8772152" y="2071742"/>
              <a:ext cx="2161738" cy="1902056"/>
            </a:xfrm>
            <a:prstGeom prst="roundRect">
              <a:avLst>
                <a:gd name="adj" fmla="val 4393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3200" dirty="0">
                  <a:solidFill>
                    <a:schemeClr val="accent6">
                      <a:lumMod val="75000"/>
                    </a:schemeClr>
                  </a:solidFill>
                </a:rPr>
                <a:t>Vehicle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CB8666E4-2BBC-4BA0-8C7C-6208F56E21D7}"/>
                </a:ext>
              </a:extLst>
            </p:cNvPr>
            <p:cNvSpPr/>
            <p:nvPr/>
          </p:nvSpPr>
          <p:spPr>
            <a:xfrm>
              <a:off x="9911387" y="3065709"/>
              <a:ext cx="90686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</a:rPr>
                <a:t>Wheel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5B9F2C39-BED2-4A00-85AC-4CC85D1F26F8}"/>
                </a:ext>
              </a:extLst>
            </p:cNvPr>
            <p:cNvSpPr/>
            <p:nvPr/>
          </p:nvSpPr>
          <p:spPr>
            <a:xfrm>
              <a:off x="8888884" y="3065710"/>
              <a:ext cx="90686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</a:rPr>
                <a:t>Wheel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7B960FFE-AEAC-4856-8166-0D518A4A26B2}"/>
                </a:ext>
              </a:extLst>
            </p:cNvPr>
            <p:cNvSpPr/>
            <p:nvPr/>
          </p:nvSpPr>
          <p:spPr>
            <a:xfrm>
              <a:off x="8888884" y="3514804"/>
              <a:ext cx="90686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</a:rPr>
                <a:t>Wheel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02EFA99-95EB-40FF-8BE0-75DC5F096911}"/>
                </a:ext>
              </a:extLst>
            </p:cNvPr>
            <p:cNvSpPr/>
            <p:nvPr/>
          </p:nvSpPr>
          <p:spPr>
            <a:xfrm>
              <a:off x="9911387" y="3514803"/>
              <a:ext cx="90686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</a:rPr>
                <a:t>Wheel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266FBEBB-2659-4114-9BA0-9903CCA36A4B}"/>
                </a:ext>
              </a:extLst>
            </p:cNvPr>
            <p:cNvSpPr/>
            <p:nvPr/>
          </p:nvSpPr>
          <p:spPr>
            <a:xfrm>
              <a:off x="9399586" y="2616615"/>
              <a:ext cx="906869" cy="37937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</a:rPr>
                <a:t>Engine</a:t>
              </a:r>
            </a:p>
          </p:txBody>
        </p:sp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FFA1F92-96D7-4F0B-99F5-982988A8DA08}"/>
              </a:ext>
            </a:extLst>
          </p:cNvPr>
          <p:cNvSpPr/>
          <p:nvPr/>
        </p:nvSpPr>
        <p:spPr>
          <a:xfrm>
            <a:off x="2723744" y="3968885"/>
            <a:ext cx="3971696" cy="1429965"/>
          </a:xfrm>
          <a:prstGeom prst="roundRect">
            <a:avLst>
              <a:gd name="adj" fmla="val 8720"/>
            </a:avLst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4DB1763-74FF-4A69-BFE2-7D8A9720B730}"/>
              </a:ext>
            </a:extLst>
          </p:cNvPr>
          <p:cNvGrpSpPr/>
          <p:nvPr/>
        </p:nvGrpSpPr>
        <p:grpSpPr>
          <a:xfrm>
            <a:off x="6695440" y="3886197"/>
            <a:ext cx="5161279" cy="2065020"/>
            <a:chOff x="2851458" y="2877216"/>
            <a:chExt cx="5161279" cy="206502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37A19A8-4A39-45EB-B73A-71A7198C34AE}"/>
                </a:ext>
              </a:extLst>
            </p:cNvPr>
            <p:cNvSpPr txBox="1"/>
            <p:nvPr/>
          </p:nvSpPr>
          <p:spPr>
            <a:xfrm>
              <a:off x="3441818" y="2877216"/>
              <a:ext cx="4570919" cy="2065020"/>
            </a:xfrm>
            <a:prstGeom prst="roundRect">
              <a:avLst>
                <a:gd name="adj" fmla="val 9232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marL="0" indent="0" algn="ctr">
                <a:spcAft>
                  <a:spcPts val="1200"/>
                </a:spcAft>
                <a:buNone/>
              </a:pP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This </a:t>
              </a:r>
              <a:r>
                <a:rPr lang="en-US" sz="2400" b="1" dirty="0" err="1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VehicleImpl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 class is </a:t>
              </a:r>
              <a:r>
                <a:rPr lang="en-US" sz="2400" b="1" u="sng" dirty="0">
                  <a:solidFill>
                    <a:schemeClr val="accent4">
                      <a:lumMod val="50000"/>
                    </a:schemeClr>
                  </a:solidFill>
                </a:rPr>
                <a:t>tightly coupled</a:t>
              </a:r>
              <a:r>
                <a:rPr lang="en-US" sz="2400" b="1" dirty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with the </a:t>
              </a:r>
              <a:r>
                <a:rPr lang="en-US" sz="2400" b="1" dirty="0" err="1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EngineImpl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 and </a:t>
              </a:r>
              <a:r>
                <a:rPr lang="en-US" sz="2400" b="1" dirty="0" err="1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WheelImpl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 classes</a:t>
              </a:r>
              <a:endParaRPr lang="en-US" sz="2000" dirty="0">
                <a:solidFill>
                  <a:schemeClr val="accent4">
                    <a:lumMod val="50000"/>
                  </a:schemeClr>
                </a:solidFill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Can’t test them in isolation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accent4">
                      <a:lumMod val="50000"/>
                    </a:schemeClr>
                  </a:solidFill>
                </a:rPr>
                <a:t>Can’t swap out for subclasses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A107D7B-A8C2-460E-A67A-9BD16397C699}"/>
                </a:ext>
              </a:extLst>
            </p:cNvPr>
            <p:cNvCxnSpPr>
              <a:cxnSpLocks/>
              <a:stCxn id="20" idx="1"/>
              <a:endCxn id="15" idx="3"/>
            </p:cNvCxnSpPr>
            <p:nvPr/>
          </p:nvCxnSpPr>
          <p:spPr>
            <a:xfrm flipH="1" flipV="1">
              <a:off x="2851458" y="3674887"/>
              <a:ext cx="590360" cy="234839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958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8619-5E57-44A2-9D03-A1984824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901" y="365125"/>
            <a:ext cx="10750899" cy="78038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Dependency injection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D3399B-4F02-4A75-9FC4-3AE0BF769C10}"/>
              </a:ext>
            </a:extLst>
          </p:cNvPr>
          <p:cNvSpPr txBox="1"/>
          <p:nvPr/>
        </p:nvSpPr>
        <p:spPr>
          <a:xfrm>
            <a:off x="1692613" y="1680987"/>
            <a:ext cx="5092376" cy="4963004"/>
          </a:xfrm>
          <a:prstGeom prst="roundRect">
            <a:avLst>
              <a:gd name="adj" fmla="val 3094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dirty="0">
                <a:latin typeface="Consolas" panose="020B0609020204030204" pitchFamily="49" charset="0"/>
              </a:rPr>
              <a:t>public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latin typeface="Consolas" panose="020B0609020204030204" pitchFamily="49" charset="0"/>
              </a:rPr>
              <a:t>class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VehicleImpl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private</a:t>
            </a:r>
            <a:r>
              <a:rPr lang="en-US" sz="1600" dirty="0">
                <a:latin typeface="Consolas" panose="020B0609020204030204" pitchFamily="49" charset="0"/>
              </a:rPr>
              <a:t> Engine engine;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private</a:t>
            </a:r>
            <a:r>
              <a:rPr lang="en-US" sz="1600" dirty="0">
                <a:latin typeface="Consolas" panose="020B0609020204030204" pitchFamily="49" charset="0"/>
              </a:rPr>
              <a:t> Wheel  </a:t>
            </a:r>
            <a:r>
              <a:rPr lang="en-US" sz="1600" dirty="0" err="1">
                <a:latin typeface="Consolas" panose="020B0609020204030204" pitchFamily="49" charset="0"/>
              </a:rPr>
              <a:t>frontLeft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private</a:t>
            </a:r>
            <a:r>
              <a:rPr lang="en-US" sz="1600" dirty="0">
                <a:latin typeface="Consolas" panose="020B0609020204030204" pitchFamily="49" charset="0"/>
              </a:rPr>
              <a:t> Wheel  </a:t>
            </a:r>
            <a:r>
              <a:rPr lang="en-US" sz="1600" dirty="0" err="1">
                <a:latin typeface="Consolas" panose="020B0609020204030204" pitchFamily="49" charset="0"/>
              </a:rPr>
              <a:t>frontRight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private</a:t>
            </a:r>
            <a:r>
              <a:rPr lang="en-US" sz="1600" dirty="0">
                <a:latin typeface="Consolas" panose="020B0609020204030204" pitchFamily="49" charset="0"/>
              </a:rPr>
              <a:t> Wheel  </a:t>
            </a:r>
            <a:r>
              <a:rPr lang="en-US" sz="1600" dirty="0" err="1">
                <a:latin typeface="Consolas" panose="020B0609020204030204" pitchFamily="49" charset="0"/>
              </a:rPr>
              <a:t>rearLeft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private</a:t>
            </a:r>
            <a:r>
              <a:rPr lang="en-US" sz="1600" dirty="0">
                <a:latin typeface="Consolas" panose="020B0609020204030204" pitchFamily="49" charset="0"/>
              </a:rPr>
              <a:t> Wheel  </a:t>
            </a:r>
            <a:r>
              <a:rPr lang="en-US" sz="1600" dirty="0" err="1">
                <a:latin typeface="Consolas" panose="020B0609020204030204" pitchFamily="49" charset="0"/>
              </a:rPr>
              <a:t>rearRight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public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VehicleImpl</a:t>
            </a:r>
            <a:r>
              <a:rPr lang="en-US" sz="1600" dirty="0"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engine     =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EngineImpl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frontLeft</a:t>
            </a:r>
            <a:r>
              <a:rPr lang="en-US" sz="1600" dirty="0">
                <a:latin typeface="Consolas" panose="020B0609020204030204" pitchFamily="49" charset="0"/>
              </a:rPr>
              <a:t>  =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frontRight</a:t>
            </a:r>
            <a:r>
              <a:rPr lang="en-US" sz="1600" dirty="0">
                <a:latin typeface="Consolas" panose="020B0609020204030204" pitchFamily="49" charset="0"/>
              </a:rPr>
              <a:t> =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rearLeft</a:t>
            </a:r>
            <a:r>
              <a:rPr lang="en-US" sz="1600" dirty="0">
                <a:latin typeface="Consolas" panose="020B0609020204030204" pitchFamily="49" charset="0"/>
              </a:rPr>
              <a:t>   =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</a:rPr>
              <a:t>rearRight</a:t>
            </a:r>
            <a:r>
              <a:rPr lang="en-US" sz="1600" dirty="0">
                <a:latin typeface="Consolas" panose="020B0609020204030204" pitchFamily="49" charset="0"/>
              </a:rPr>
              <a:t>  =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public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latin typeface="Consolas" panose="020B0609020204030204" pitchFamily="49" charset="0"/>
              </a:rPr>
              <a:t>void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setEngine</a:t>
            </a:r>
            <a:r>
              <a:rPr lang="en-US" sz="1600" dirty="0">
                <a:latin typeface="Consolas" panose="020B0609020204030204" pitchFamily="49" charset="0"/>
              </a:rPr>
              <a:t>(Engine e) {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    </a:t>
            </a:r>
            <a:r>
              <a:rPr lang="en-US" sz="1600" b="1" dirty="0" err="1">
                <a:latin typeface="Consolas" panose="020B0609020204030204" pitchFamily="49" charset="0"/>
              </a:rPr>
              <a:t>this</a:t>
            </a:r>
            <a:r>
              <a:rPr lang="en-US" sz="1600" dirty="0" err="1">
                <a:latin typeface="Consolas" panose="020B0609020204030204" pitchFamily="49" charset="0"/>
              </a:rPr>
              <a:t>.engine</a:t>
            </a:r>
            <a:r>
              <a:rPr lang="en-US" sz="1600" dirty="0">
                <a:latin typeface="Consolas" panose="020B0609020204030204" pitchFamily="49" charset="0"/>
              </a:rPr>
              <a:t> = e;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A7E5EF4-6837-4881-94A2-ABC02F411BA6}"/>
              </a:ext>
            </a:extLst>
          </p:cNvPr>
          <p:cNvSpPr/>
          <p:nvPr/>
        </p:nvSpPr>
        <p:spPr>
          <a:xfrm>
            <a:off x="4167681" y="3405101"/>
            <a:ext cx="418289" cy="379379"/>
          </a:xfrm>
          <a:prstGeom prst="roundRect">
            <a:avLst>
              <a:gd name="adj" fmla="val 22110"/>
            </a:avLst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D3836EF-486C-4760-A072-4A861D912204}"/>
              </a:ext>
            </a:extLst>
          </p:cNvPr>
          <p:cNvGrpSpPr/>
          <p:nvPr/>
        </p:nvGrpSpPr>
        <p:grpSpPr>
          <a:xfrm>
            <a:off x="4585970" y="2190814"/>
            <a:ext cx="7289200" cy="1258372"/>
            <a:chOff x="752709" y="2877216"/>
            <a:chExt cx="7289200" cy="125837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7343821-5CCC-47F9-894B-996A7D063389}"/>
                </a:ext>
              </a:extLst>
            </p:cNvPr>
            <p:cNvSpPr txBox="1"/>
            <p:nvPr/>
          </p:nvSpPr>
          <p:spPr>
            <a:xfrm>
              <a:off x="3715403" y="2877216"/>
              <a:ext cx="4326506" cy="1258372"/>
            </a:xfrm>
            <a:prstGeom prst="roundRect">
              <a:avLst>
                <a:gd name="adj" fmla="val 9232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marL="0" indent="0" algn="ctr">
                <a:spcAft>
                  <a:spcPts val="1200"/>
                </a:spcAft>
                <a:buNone/>
              </a:pPr>
              <a:r>
                <a:rPr lang="en-US" sz="2400" b="1" dirty="0">
                  <a:solidFill>
                    <a:schemeClr val="accent4">
                      <a:lumMod val="50000"/>
                    </a:schemeClr>
                  </a:solidFill>
                </a:rPr>
                <a:t>Option 1: 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Inject </a:t>
              </a:r>
              <a:r>
                <a:rPr lang="en-US" sz="24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Engine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 and </a:t>
              </a:r>
              <a:r>
                <a:rPr lang="en-US" sz="24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Wheel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 objects into the class through </a:t>
              </a:r>
              <a:r>
                <a:rPr lang="en-US" sz="2400" u="sng" dirty="0">
                  <a:solidFill>
                    <a:schemeClr val="accent4">
                      <a:lumMod val="50000"/>
                    </a:schemeClr>
                  </a:solidFill>
                </a:rPr>
                <a:t>the constructor</a:t>
              </a:r>
              <a:endParaRPr lang="en-US" sz="2000" u="sng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D0D0ADB-C642-4C3D-A7C6-696163C3FF77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>
              <a:off x="752709" y="3506402"/>
              <a:ext cx="2962694" cy="629186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9227E79-1DB7-4D46-9C0A-09D365F98AAF}"/>
              </a:ext>
            </a:extLst>
          </p:cNvPr>
          <p:cNvSpPr/>
          <p:nvPr/>
        </p:nvSpPr>
        <p:spPr>
          <a:xfrm>
            <a:off x="2156298" y="5366845"/>
            <a:ext cx="3939702" cy="868585"/>
          </a:xfrm>
          <a:prstGeom prst="roundRect">
            <a:avLst>
              <a:gd name="adj" fmla="val 8720"/>
            </a:avLst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AE83187-EDB2-44FF-82EA-0C7CBD775386}"/>
              </a:ext>
            </a:extLst>
          </p:cNvPr>
          <p:cNvGrpSpPr/>
          <p:nvPr/>
        </p:nvGrpSpPr>
        <p:grpSpPr>
          <a:xfrm>
            <a:off x="6096000" y="4651689"/>
            <a:ext cx="5779170" cy="1258372"/>
            <a:chOff x="6096000" y="4651689"/>
            <a:chExt cx="5779170" cy="1258372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FC2ED6B-DC15-4220-B748-7A329CC2F9D9}"/>
                </a:ext>
              </a:extLst>
            </p:cNvPr>
            <p:cNvSpPr txBox="1"/>
            <p:nvPr/>
          </p:nvSpPr>
          <p:spPr>
            <a:xfrm>
              <a:off x="7548664" y="4651689"/>
              <a:ext cx="4326506" cy="1258372"/>
            </a:xfrm>
            <a:prstGeom prst="roundRect">
              <a:avLst>
                <a:gd name="adj" fmla="val 9232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marL="0" indent="0" algn="ctr">
                <a:spcAft>
                  <a:spcPts val="1200"/>
                </a:spcAft>
                <a:buNone/>
              </a:pPr>
              <a:r>
                <a:rPr lang="en-US" sz="2400" b="1" dirty="0">
                  <a:solidFill>
                    <a:schemeClr val="accent4">
                      <a:lumMod val="50000"/>
                    </a:schemeClr>
                  </a:solidFill>
                </a:rPr>
                <a:t>Option 2: 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Inject </a:t>
              </a:r>
              <a:r>
                <a:rPr lang="en-US" sz="24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Engine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 and </a:t>
              </a:r>
              <a:r>
                <a:rPr lang="en-US" sz="2400" b="1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rPr>
                <a:t>Wheel</a:t>
              </a:r>
              <a:r>
                <a:rPr lang="en-US" sz="2400" dirty="0">
                  <a:solidFill>
                    <a:schemeClr val="accent4">
                      <a:lumMod val="50000"/>
                    </a:schemeClr>
                  </a:solidFill>
                </a:rPr>
                <a:t> objects into the class through </a:t>
              </a:r>
              <a:r>
                <a:rPr lang="en-US" sz="2400" u="sng" dirty="0">
                  <a:solidFill>
                    <a:schemeClr val="accent4">
                      <a:lumMod val="50000"/>
                    </a:schemeClr>
                  </a:solidFill>
                </a:rPr>
                <a:t>setter methods</a:t>
              </a:r>
              <a:endParaRPr lang="en-US" sz="2000" u="sng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DB66D7C6-3BD1-4384-AFEB-9D732D8A7929}"/>
                </a:ext>
              </a:extLst>
            </p:cNvPr>
            <p:cNvCxnSpPr>
              <a:cxnSpLocks/>
              <a:stCxn id="28" idx="1"/>
            </p:cNvCxnSpPr>
            <p:nvPr/>
          </p:nvCxnSpPr>
          <p:spPr>
            <a:xfrm flipH="1">
              <a:off x="6096000" y="5280875"/>
              <a:ext cx="1452664" cy="545993"/>
            </a:xfrm>
            <a:prstGeom prst="straightConnector1">
              <a:avLst/>
            </a:prstGeom>
            <a:ln w="25400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EDAE7C1C-866F-4178-83FB-8414436B8F7B}"/>
              </a:ext>
            </a:extLst>
          </p:cNvPr>
          <p:cNvSpPr/>
          <p:nvPr/>
        </p:nvSpPr>
        <p:spPr>
          <a:xfrm>
            <a:off x="1449881" y="3438931"/>
            <a:ext cx="5577840" cy="1831689"/>
          </a:xfrm>
          <a:prstGeom prst="mathMultiply">
            <a:avLst>
              <a:gd name="adj1" fmla="val 51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5B2AA01-33F1-473E-B10A-EEBC274695D4}"/>
              </a:ext>
            </a:extLst>
          </p:cNvPr>
          <p:cNvGrpSpPr/>
          <p:nvPr/>
        </p:nvGrpSpPr>
        <p:grpSpPr>
          <a:xfrm>
            <a:off x="6022759" y="3586618"/>
            <a:ext cx="5476491" cy="891078"/>
            <a:chOff x="6022759" y="3586618"/>
            <a:chExt cx="5476491" cy="891078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AB16B11-8444-4E3F-B53C-2362F6E27D7D}"/>
                </a:ext>
              </a:extLst>
            </p:cNvPr>
            <p:cNvSpPr/>
            <p:nvPr/>
          </p:nvSpPr>
          <p:spPr>
            <a:xfrm>
              <a:off x="6482080" y="3586618"/>
              <a:ext cx="5017170" cy="891078"/>
            </a:xfrm>
            <a:prstGeom prst="roundRect">
              <a:avLst>
                <a:gd name="adj" fmla="val 17198"/>
              </a:avLst>
            </a:prstGeom>
            <a:solidFill>
              <a:srgbClr val="FFD9D9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1200"/>
                </a:spcAft>
              </a:pPr>
              <a:r>
                <a:rPr lang="en-US" dirty="0">
                  <a:solidFill>
                    <a:srgbClr val="C00000"/>
                  </a:solidFill>
                </a:rPr>
                <a:t>Get rid of this code so that </a:t>
              </a:r>
              <a:r>
                <a:rPr lang="en-US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VehicleImpl</a:t>
              </a:r>
              <a:r>
                <a:rPr lang="en-US" dirty="0">
                  <a:solidFill>
                    <a:srgbClr val="C00000"/>
                  </a:solidFill>
                </a:rPr>
                <a:t> isn’t tightly coupled with a specific implementation of the </a:t>
              </a:r>
              <a:r>
                <a:rPr lang="en-US" dirty="0">
                  <a:solidFill>
                    <a:srgbClr val="C00000"/>
                  </a:solidFill>
                  <a:latin typeface="Consolas" panose="020B0609020204030204" pitchFamily="49" charset="0"/>
                </a:rPr>
                <a:t>Engine</a:t>
              </a:r>
              <a:r>
                <a:rPr lang="en-US" dirty="0">
                  <a:solidFill>
                    <a:srgbClr val="C00000"/>
                  </a:solidFill>
                </a:rPr>
                <a:t> and </a:t>
              </a:r>
              <a:r>
                <a:rPr lang="en-US" dirty="0">
                  <a:solidFill>
                    <a:srgbClr val="C00000"/>
                  </a:solidFill>
                  <a:latin typeface="Consolas" panose="020B0609020204030204" pitchFamily="49" charset="0"/>
                </a:rPr>
                <a:t>Wheel</a:t>
              </a:r>
              <a:r>
                <a:rPr lang="en-US" dirty="0">
                  <a:solidFill>
                    <a:srgbClr val="C00000"/>
                  </a:solidFill>
                </a:rPr>
                <a:t> interfaces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6315F6B7-4EFC-437B-B7CE-492C779391E4}"/>
                </a:ext>
              </a:extLst>
            </p:cNvPr>
            <p:cNvSpPr/>
            <p:nvPr/>
          </p:nvSpPr>
          <p:spPr>
            <a:xfrm rot="10176770">
              <a:off x="6022759" y="3910481"/>
              <a:ext cx="553340" cy="34750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480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1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8619-5E57-44A2-9D03-A1984824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804" y="365126"/>
            <a:ext cx="10770996" cy="85072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Dependency injection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D3399B-4F02-4A75-9FC4-3AE0BF769C10}"/>
              </a:ext>
            </a:extLst>
          </p:cNvPr>
          <p:cNvSpPr txBox="1"/>
          <p:nvPr/>
        </p:nvSpPr>
        <p:spPr>
          <a:xfrm>
            <a:off x="1692613" y="1680987"/>
            <a:ext cx="5092376" cy="585558"/>
          </a:xfrm>
          <a:prstGeom prst="roundRect">
            <a:avLst>
              <a:gd name="adj" fmla="val 13062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Vehicle car =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VehicleImpl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00D623-2A13-4784-9F0D-FD2447F52109}"/>
              </a:ext>
            </a:extLst>
          </p:cNvPr>
          <p:cNvSpPr txBox="1"/>
          <p:nvPr/>
        </p:nvSpPr>
        <p:spPr>
          <a:xfrm>
            <a:off x="1692613" y="2507166"/>
            <a:ext cx="5092376" cy="1795030"/>
          </a:xfrm>
          <a:prstGeom prst="roundRect">
            <a:avLst>
              <a:gd name="adj" fmla="val 65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Vehicle car =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VehicleImpl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car.setEngine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EngineImpl</a:t>
            </a:r>
            <a:r>
              <a:rPr lang="en-US" sz="1600" dirty="0">
                <a:latin typeface="Consolas" panose="020B0609020204030204" pitchFamily="49" charset="0"/>
              </a:rPr>
              <a:t>());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car.setFrontLeftWheel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());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car.setFrontRightWheel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());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car.setRearLeftWheel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());</a:t>
            </a:r>
          </a:p>
          <a:p>
            <a:r>
              <a:rPr lang="en-US" sz="1600" dirty="0" err="1">
                <a:latin typeface="Consolas" panose="020B0609020204030204" pitchFamily="49" charset="0"/>
              </a:rPr>
              <a:t>car.setRearRightWheel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());</a:t>
            </a:r>
          </a:p>
          <a:p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5CB65A-5B9F-4C78-991A-DDCA785FA15B}"/>
              </a:ext>
            </a:extLst>
          </p:cNvPr>
          <p:cNvSpPr txBox="1"/>
          <p:nvPr/>
        </p:nvSpPr>
        <p:spPr>
          <a:xfrm>
            <a:off x="1691700" y="4533089"/>
            <a:ext cx="5092376" cy="1950058"/>
          </a:xfrm>
          <a:prstGeom prst="roundRect">
            <a:avLst>
              <a:gd name="adj" fmla="val 65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sz="1600" dirty="0">
                <a:latin typeface="Consolas" panose="020B0609020204030204" pitchFamily="49" charset="0"/>
              </a:rPr>
              <a:t>Vehicle car =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VehicleImpl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EngineImpl</a:t>
            </a:r>
            <a:r>
              <a:rPr lang="en-US" sz="1600" dirty="0">
                <a:latin typeface="Consolas" panose="020B0609020204030204" pitchFamily="49" charset="0"/>
              </a:rPr>
              <a:t>(),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(),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(),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(),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    </a:t>
            </a:r>
            <a:r>
              <a:rPr lang="en-US" sz="1600" b="1" dirty="0">
                <a:latin typeface="Consolas" panose="020B0609020204030204" pitchFamily="49" charset="0"/>
              </a:rPr>
              <a:t>new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WheelImpl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79872BAF-31EB-43AB-BDF6-F9472693F6DB}"/>
              </a:ext>
            </a:extLst>
          </p:cNvPr>
          <p:cNvSpPr/>
          <p:nvPr/>
        </p:nvSpPr>
        <p:spPr>
          <a:xfrm rot="10800000">
            <a:off x="6989321" y="2461235"/>
            <a:ext cx="306419" cy="1840961"/>
          </a:xfrm>
          <a:prstGeom prst="leftBrace">
            <a:avLst>
              <a:gd name="adj1" fmla="val 43650"/>
              <a:gd name="adj2" fmla="val 50000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3E711C9-1446-4BBE-957F-44182C56997B}"/>
              </a:ext>
            </a:extLst>
          </p:cNvPr>
          <p:cNvSpPr txBox="1"/>
          <p:nvPr/>
        </p:nvSpPr>
        <p:spPr>
          <a:xfrm>
            <a:off x="7500073" y="3181660"/>
            <a:ext cx="32992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</a:rPr>
              <a:t>With dependency injection</a:t>
            </a: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2E1A019D-2CD0-4091-A02F-4986BE5D2C6A}"/>
              </a:ext>
            </a:extLst>
          </p:cNvPr>
          <p:cNvSpPr/>
          <p:nvPr/>
        </p:nvSpPr>
        <p:spPr>
          <a:xfrm rot="10800000">
            <a:off x="6989320" y="1668715"/>
            <a:ext cx="306418" cy="585558"/>
          </a:xfrm>
          <a:prstGeom prst="leftBrace">
            <a:avLst>
              <a:gd name="adj1" fmla="val 43650"/>
              <a:gd name="adj2" fmla="val 50000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8A17E4C-B462-4433-A397-B2FCB69DF2BA}"/>
              </a:ext>
            </a:extLst>
          </p:cNvPr>
          <p:cNvSpPr txBox="1"/>
          <p:nvPr/>
        </p:nvSpPr>
        <p:spPr>
          <a:xfrm>
            <a:off x="7500069" y="1773711"/>
            <a:ext cx="35481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</a:rPr>
              <a:t>Without dependency injection</a:t>
            </a:r>
          </a:p>
        </p:txBody>
      </p:sp>
      <p:sp>
        <p:nvSpPr>
          <p:cNvPr id="39" name="Left Brace 38">
            <a:extLst>
              <a:ext uri="{FF2B5EF4-FFF2-40B4-BE49-F238E27FC236}">
                <a16:creationId xmlns:a16="http://schemas.microsoft.com/office/drawing/2014/main" id="{F3816385-39FC-4905-AC09-2684AF9D15AC}"/>
              </a:ext>
            </a:extLst>
          </p:cNvPr>
          <p:cNvSpPr/>
          <p:nvPr/>
        </p:nvSpPr>
        <p:spPr>
          <a:xfrm rot="10800000">
            <a:off x="6989321" y="4589609"/>
            <a:ext cx="306419" cy="1840961"/>
          </a:xfrm>
          <a:prstGeom prst="leftBrace">
            <a:avLst>
              <a:gd name="adj1" fmla="val 43650"/>
              <a:gd name="adj2" fmla="val 50000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B1E37C8-1B9A-4AF6-911F-81CEFE7463AB}"/>
              </a:ext>
            </a:extLst>
          </p:cNvPr>
          <p:cNvSpPr txBox="1"/>
          <p:nvPr/>
        </p:nvSpPr>
        <p:spPr>
          <a:xfrm>
            <a:off x="7500073" y="5310034"/>
            <a:ext cx="32992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</a:rPr>
              <a:t>With dependency injection</a:t>
            </a:r>
          </a:p>
        </p:txBody>
      </p:sp>
    </p:spTree>
    <p:extLst>
      <p:ext uri="{BB962C8B-B14F-4D97-AF65-F5344CB8AC3E}">
        <p14:creationId xmlns:p14="http://schemas.microsoft.com/office/powerpoint/2010/main" val="203666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26" grpId="0" animBg="1"/>
      <p:bldP spid="33" grpId="0" animBg="1"/>
      <p:bldP spid="36" grpId="0"/>
      <p:bldP spid="37" grpId="0" animBg="1"/>
      <p:bldP spid="38" grpId="0"/>
      <p:bldP spid="39" grpId="0" animBg="1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48619-5E57-44A2-9D03-A19848244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902" y="365125"/>
            <a:ext cx="9766998" cy="89091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Dependency injection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00D623-2A13-4784-9F0D-FD2447F52109}"/>
              </a:ext>
            </a:extLst>
          </p:cNvPr>
          <p:cNvSpPr txBox="1"/>
          <p:nvPr/>
        </p:nvSpPr>
        <p:spPr>
          <a:xfrm>
            <a:off x="1255131" y="1627832"/>
            <a:ext cx="5528945" cy="2272429"/>
          </a:xfrm>
          <a:prstGeom prst="roundRect">
            <a:avLst>
              <a:gd name="adj" fmla="val 65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Vehicle car =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VehicleImpl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 err="1">
                <a:latin typeface="Consolas" panose="020B0609020204030204" pitchFamily="49" charset="0"/>
              </a:rPr>
              <a:t>car.setEngine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EngineImpl</a:t>
            </a:r>
            <a:r>
              <a:rPr lang="en-US" dirty="0">
                <a:latin typeface="Consolas" panose="020B0609020204030204" pitchFamily="49" charset="0"/>
              </a:rPr>
              <a:t>());</a:t>
            </a:r>
          </a:p>
          <a:p>
            <a:r>
              <a:rPr lang="en-US" dirty="0" err="1">
                <a:latin typeface="Consolas" panose="020B0609020204030204" pitchFamily="49" charset="0"/>
              </a:rPr>
              <a:t>car.setFrontLeftWheel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());</a:t>
            </a:r>
          </a:p>
          <a:p>
            <a:r>
              <a:rPr lang="en-US" dirty="0" err="1">
                <a:latin typeface="Consolas" panose="020B0609020204030204" pitchFamily="49" charset="0"/>
              </a:rPr>
              <a:t>car.setFrontRightWheel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());</a:t>
            </a:r>
          </a:p>
          <a:p>
            <a:r>
              <a:rPr lang="en-US" dirty="0" err="1">
                <a:latin typeface="Consolas" panose="020B0609020204030204" pitchFamily="49" charset="0"/>
              </a:rPr>
              <a:t>car.setRearLeftWheel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());</a:t>
            </a:r>
          </a:p>
          <a:p>
            <a:r>
              <a:rPr lang="en-US" dirty="0" err="1">
                <a:latin typeface="Consolas" panose="020B0609020204030204" pitchFamily="49" charset="0"/>
              </a:rPr>
              <a:t>car.setRearRightWheel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());</a:t>
            </a:r>
          </a:p>
          <a:p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5CB65A-5B9F-4C78-991A-DDCA785FA15B}"/>
              </a:ext>
            </a:extLst>
          </p:cNvPr>
          <p:cNvSpPr txBox="1"/>
          <p:nvPr/>
        </p:nvSpPr>
        <p:spPr>
          <a:xfrm>
            <a:off x="1255131" y="4089679"/>
            <a:ext cx="5528945" cy="2393468"/>
          </a:xfrm>
          <a:prstGeom prst="roundRect">
            <a:avLst>
              <a:gd name="adj" fmla="val 65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Vehicle car =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VehicleImpl</a:t>
            </a:r>
            <a:r>
              <a:rPr lang="en-US" dirty="0"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EngineImpl</a:t>
            </a:r>
            <a:r>
              <a:rPr lang="en-US" dirty="0">
                <a:latin typeface="Consolas" panose="020B0609020204030204" pitchFamily="49" charset="0"/>
              </a:rPr>
              <a:t>(),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(),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(),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(),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latin typeface="Consolas" panose="020B0609020204030204" pitchFamily="49" charset="0"/>
              </a:rPr>
              <a:t>new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WheelImpl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79872BAF-31EB-43AB-BDF6-F9472693F6DB}"/>
              </a:ext>
            </a:extLst>
          </p:cNvPr>
          <p:cNvSpPr/>
          <p:nvPr/>
        </p:nvSpPr>
        <p:spPr>
          <a:xfrm rot="10800000">
            <a:off x="6989321" y="1627832"/>
            <a:ext cx="406265" cy="4865043"/>
          </a:xfrm>
          <a:prstGeom prst="leftBrace">
            <a:avLst>
              <a:gd name="adj1" fmla="val 43650"/>
              <a:gd name="adj2" fmla="val 50000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34B640-8400-413B-A553-6B9ED23A6514}"/>
              </a:ext>
            </a:extLst>
          </p:cNvPr>
          <p:cNvSpPr txBox="1"/>
          <p:nvPr/>
        </p:nvSpPr>
        <p:spPr>
          <a:xfrm>
            <a:off x="7600830" y="2520306"/>
            <a:ext cx="32992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</a:rPr>
              <a:t>With dependency injection, the constructors are all called in the same place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C62FE9-22A2-4B2B-A877-75BE67272F74}"/>
              </a:ext>
            </a:extLst>
          </p:cNvPr>
          <p:cNvSpPr txBox="1"/>
          <p:nvPr/>
        </p:nvSpPr>
        <p:spPr>
          <a:xfrm>
            <a:off x="7520169" y="4438491"/>
            <a:ext cx="32992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</a:rPr>
              <a:t>This gives more control to the code calling the object (for example, the unit tests or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main()</a:t>
            </a:r>
            <a:r>
              <a:rPr lang="en-US" sz="2000" b="1" dirty="0">
                <a:solidFill>
                  <a:srgbClr val="C00000"/>
                </a:solidFill>
              </a:rPr>
              <a:t> method)</a:t>
            </a:r>
          </a:p>
        </p:txBody>
      </p:sp>
    </p:spTree>
    <p:extLst>
      <p:ext uri="{BB962C8B-B14F-4D97-AF65-F5344CB8AC3E}">
        <p14:creationId xmlns:p14="http://schemas.microsoft.com/office/powerpoint/2010/main" val="413396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94FCE-30D7-41A0-B4B0-0A6C47D30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563" y="365126"/>
            <a:ext cx="10821237" cy="87082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Dependency injection 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EDE60-75B3-4F7A-ADD2-2DBCB86AD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6673"/>
            <a:ext cx="10515600" cy="426050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Advantages</a:t>
            </a:r>
          </a:p>
          <a:p>
            <a:pPr lvl="1"/>
            <a:r>
              <a:rPr lang="en-US" dirty="0"/>
              <a:t>Makes objects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more configurable</a:t>
            </a:r>
          </a:p>
          <a:p>
            <a:pPr lvl="1"/>
            <a:r>
              <a:rPr lang="en-US" dirty="0"/>
              <a:t>Easier to write isolated unit tests</a:t>
            </a:r>
          </a:p>
          <a:p>
            <a:pPr lvl="1"/>
            <a:r>
              <a:rPr lang="en-US" dirty="0"/>
              <a:t>Promotes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loose coupling</a:t>
            </a:r>
            <a:r>
              <a:rPr lang="en-US" dirty="0"/>
              <a:t> of classes</a:t>
            </a:r>
          </a:p>
          <a:p>
            <a:pPr marL="0" indent="0">
              <a:buNone/>
            </a:pPr>
            <a:r>
              <a:rPr lang="en-US" dirty="0"/>
              <a:t>Disadvantages</a:t>
            </a:r>
          </a:p>
          <a:p>
            <a:pPr lvl="1"/>
            <a:r>
              <a:rPr lang="en-US" dirty="0"/>
              <a:t>Requires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more code</a:t>
            </a:r>
            <a:r>
              <a:rPr lang="en-US" dirty="0"/>
              <a:t> to construct a new object</a:t>
            </a:r>
          </a:p>
          <a:p>
            <a:pPr lvl="1"/>
            <a:r>
              <a:rPr lang="en-US" dirty="0"/>
              <a:t>Requires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more development effort</a:t>
            </a:r>
          </a:p>
          <a:p>
            <a:pPr lvl="1"/>
            <a:r>
              <a:rPr lang="en-US" dirty="0"/>
              <a:t>Goes against </a:t>
            </a:r>
            <a:r>
              <a:rPr lang="en-US" b="1" dirty="0">
                <a:solidFill>
                  <a:srgbClr val="C00000"/>
                </a:solidFill>
              </a:rPr>
              <a:t>“convention over configuration”</a:t>
            </a:r>
          </a:p>
        </p:txBody>
      </p:sp>
    </p:spTree>
    <p:extLst>
      <p:ext uri="{BB962C8B-B14F-4D97-AF65-F5344CB8AC3E}">
        <p14:creationId xmlns:p14="http://schemas.microsoft.com/office/powerpoint/2010/main" val="427858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8411</TotalTime>
  <Words>1225</Words>
  <Application>Microsoft Office PowerPoint</Application>
  <PresentationFormat>Widescreen</PresentationFormat>
  <Paragraphs>194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Bahnschrift SemiBold</vt:lpstr>
      <vt:lpstr>Calibri</vt:lpstr>
      <vt:lpstr>Calibri Light</vt:lpstr>
      <vt:lpstr>Consolas</vt:lpstr>
      <vt:lpstr>Wingdings</vt:lpstr>
      <vt:lpstr>Office Theme</vt:lpstr>
      <vt:lpstr>Dependency Injection and Inversion of Control</vt:lpstr>
      <vt:lpstr>Dependency injection (DI)</vt:lpstr>
      <vt:lpstr>Coupling</vt:lpstr>
      <vt:lpstr>Coupling</vt:lpstr>
      <vt:lpstr>Class dependencies</vt:lpstr>
      <vt:lpstr>Dependency injection</vt:lpstr>
      <vt:lpstr>Dependency injection</vt:lpstr>
      <vt:lpstr>Dependency injection</vt:lpstr>
      <vt:lpstr>Dependency injection bottom line</vt:lpstr>
      <vt:lpstr>Inversion of Control</vt:lpstr>
      <vt:lpstr>Traditional Control Flow</vt:lpstr>
      <vt:lpstr>Inversion of Control (IoC)</vt:lpstr>
      <vt:lpstr>DI and IoC</vt:lpstr>
      <vt:lpstr>Oracle Is Wrong</vt:lpstr>
      <vt:lpstr>Using inheritance</vt:lpstr>
      <vt:lpstr>Common behavior</vt:lpstr>
      <vt:lpstr>Common object state</vt:lpstr>
      <vt:lpstr>Common implementation</vt:lpstr>
      <vt:lpstr>Common behavior with uncommon implementation</vt:lpstr>
      <vt:lpstr>Example Revisited</vt:lpstr>
      <vt:lpstr>Repeat Exercise with Bears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u08p2 JUnit | COMP 301</dc:title>
  <dc:creator>Aaron Smith</dc:creator>
  <cp:lastModifiedBy>Administrator</cp:lastModifiedBy>
  <cp:revision>106</cp:revision>
  <dcterms:created xsi:type="dcterms:W3CDTF">2020-02-08T19:31:56Z</dcterms:created>
  <dcterms:modified xsi:type="dcterms:W3CDTF">2024-01-19T18:40:25Z</dcterms:modified>
</cp:coreProperties>
</file>