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474" r:id="rId3"/>
    <p:sldId id="374" r:id="rId4"/>
    <p:sldId id="477" r:id="rId5"/>
    <p:sldId id="476" r:id="rId6"/>
    <p:sldId id="524" r:id="rId7"/>
    <p:sldId id="479" r:id="rId8"/>
    <p:sldId id="480" r:id="rId9"/>
    <p:sldId id="481" r:id="rId10"/>
    <p:sldId id="485" r:id="rId11"/>
    <p:sldId id="482" r:id="rId12"/>
    <p:sldId id="483" r:id="rId13"/>
    <p:sldId id="484" r:id="rId14"/>
    <p:sldId id="539" r:id="rId15"/>
    <p:sldId id="498" r:id="rId16"/>
    <p:sldId id="486" r:id="rId17"/>
    <p:sldId id="525" r:id="rId18"/>
    <p:sldId id="499" r:id="rId19"/>
    <p:sldId id="488" r:id="rId20"/>
    <p:sldId id="526" r:id="rId21"/>
    <p:sldId id="552" r:id="rId22"/>
    <p:sldId id="527" r:id="rId23"/>
    <p:sldId id="492" r:id="rId24"/>
    <p:sldId id="493" r:id="rId25"/>
    <p:sldId id="494" r:id="rId26"/>
    <p:sldId id="557" r:id="rId27"/>
    <p:sldId id="495" r:id="rId28"/>
    <p:sldId id="553" r:id="rId29"/>
    <p:sldId id="500" r:id="rId30"/>
    <p:sldId id="496" r:id="rId31"/>
    <p:sldId id="528" r:id="rId32"/>
    <p:sldId id="530" r:id="rId33"/>
    <p:sldId id="531" r:id="rId34"/>
    <p:sldId id="504" r:id="rId35"/>
    <p:sldId id="505" r:id="rId36"/>
    <p:sldId id="506" r:id="rId37"/>
    <p:sldId id="509" r:id="rId38"/>
    <p:sldId id="510" r:id="rId39"/>
    <p:sldId id="511" r:id="rId40"/>
    <p:sldId id="508" r:id="rId41"/>
    <p:sldId id="521" r:id="rId42"/>
    <p:sldId id="532" r:id="rId43"/>
    <p:sldId id="523" r:id="rId44"/>
    <p:sldId id="533" r:id="rId45"/>
    <p:sldId id="534" r:id="rId46"/>
    <p:sldId id="535" r:id="rId47"/>
    <p:sldId id="536" r:id="rId48"/>
    <p:sldId id="537" r:id="rId49"/>
    <p:sldId id="538" r:id="rId50"/>
    <p:sldId id="554" r:id="rId51"/>
    <p:sldId id="556" r:id="rId52"/>
    <p:sldId id="555" r:id="rId53"/>
    <p:sldId id="540" r:id="rId54"/>
    <p:sldId id="541" r:id="rId55"/>
    <p:sldId id="542" r:id="rId56"/>
    <p:sldId id="543" r:id="rId57"/>
    <p:sldId id="544" r:id="rId58"/>
    <p:sldId id="545" r:id="rId59"/>
    <p:sldId id="546" r:id="rId60"/>
    <p:sldId id="547" r:id="rId61"/>
    <p:sldId id="548" r:id="rId62"/>
    <p:sldId id="549" r:id="rId63"/>
    <p:sldId id="550" r:id="rId64"/>
    <p:sldId id="551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E1"/>
    <a:srgbClr val="FFFFFF"/>
    <a:srgbClr val="A40000"/>
    <a:srgbClr val="C55A11"/>
    <a:srgbClr val="266C00"/>
    <a:srgbClr val="2B2B2B"/>
    <a:srgbClr val="2F5597"/>
    <a:srgbClr val="FFD9D9"/>
    <a:srgbClr val="FFCBC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43" autoAdjust="0"/>
    <p:restoredTop sz="87075" autoAdjust="0"/>
  </p:normalViewPr>
  <p:slideViewPr>
    <p:cSldViewPr snapToGrid="0">
      <p:cViewPr>
        <p:scale>
          <a:sx n="70" d="100"/>
          <a:sy n="70" d="100"/>
        </p:scale>
        <p:origin x="714" y="6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52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41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69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01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92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29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000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73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7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10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07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72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06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30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2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95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llev.com/pds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ckoverflow.com/questions/5020876/what-is-the-advantage-of-chained-exceptions" TargetMode="Externa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Error handling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301</a:t>
            </a:r>
          </a:p>
          <a:p>
            <a:r>
              <a:rPr lang="en-US" i="1" dirty="0"/>
              <a:t>( adapted from Drs. K. Mayer-Patel and A. Smith )</a:t>
            </a: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182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Modern error handling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Introducing exceptions</a:t>
            </a:r>
          </a:p>
        </p:txBody>
      </p:sp>
    </p:spTree>
    <p:extLst>
      <p:ext uri="{BB962C8B-B14F-4D97-AF65-F5344CB8AC3E}">
        <p14:creationId xmlns:p14="http://schemas.microsoft.com/office/powerpoint/2010/main" val="795418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93514-9E5D-453C-80A8-F77E6D1AE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423" y="365125"/>
            <a:ext cx="10758377" cy="104900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Modern error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4EAC0-B1CC-45B1-A542-BD2217E04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1842"/>
            <a:ext cx="10515600" cy="4178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Exception handling</a:t>
            </a:r>
          </a:p>
          <a:p>
            <a:pPr marL="640080" lvl="2" indent="-274320">
              <a:spcBef>
                <a:spcPts val="600"/>
              </a:spcBef>
            </a:pPr>
            <a:r>
              <a:rPr lang="en-US" sz="2400" i="1" dirty="0"/>
              <a:t>A formal method for detecting, signaling, and responding to errors</a:t>
            </a:r>
          </a:p>
          <a:p>
            <a:pPr marL="640080" lvl="2" indent="-274320">
              <a:spcBef>
                <a:spcPts val="600"/>
              </a:spcBef>
            </a:pPr>
            <a:r>
              <a:rPr lang="en-US" sz="2400" i="1" dirty="0"/>
              <a:t>Built in to the programming language</a:t>
            </a:r>
          </a:p>
          <a:p>
            <a:pPr marL="640080" lvl="2" indent="-274320">
              <a:spcBef>
                <a:spcPts val="600"/>
              </a:spcBef>
            </a:pPr>
            <a:r>
              <a:rPr lang="en-US" sz="2400" i="1" dirty="0"/>
              <a:t>Supported by Java, C++, C#, Python, JavaScript, Ruby, etc.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US" sz="1400" dirty="0"/>
          </a:p>
          <a:p>
            <a:pPr marL="0" lvl="1" indent="0">
              <a:spcBef>
                <a:spcPts val="1200"/>
              </a:spcBef>
              <a:buNone/>
            </a:pPr>
            <a:r>
              <a:rPr lang="en-US" sz="2800" b="1" dirty="0">
                <a:solidFill>
                  <a:srgbClr val="0070C0"/>
                </a:solidFill>
              </a:rPr>
              <a:t>Two parts:</a:t>
            </a:r>
            <a:endParaRPr lang="en-US" b="1" dirty="0">
              <a:solidFill>
                <a:srgbClr val="0070C0"/>
              </a:solidFill>
            </a:endParaRPr>
          </a:p>
          <a:p>
            <a:pPr marL="640080" lvl="2">
              <a:spcBef>
                <a:spcPts val="600"/>
              </a:spcBef>
              <a:buSzPct val="100000"/>
            </a:pPr>
            <a:r>
              <a:rPr lang="en-US" sz="2400" i="1" dirty="0"/>
              <a:t>“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throwing</a:t>
            </a:r>
            <a:r>
              <a:rPr lang="en-US" sz="2400" i="1" dirty="0"/>
              <a:t>” an exception (detection)</a:t>
            </a:r>
          </a:p>
          <a:p>
            <a:pPr marL="640080" lvl="2">
              <a:spcBef>
                <a:spcPts val="600"/>
              </a:spcBef>
              <a:buSzPct val="100000"/>
            </a:pPr>
            <a:r>
              <a:rPr lang="en-US" sz="2400" i="1" dirty="0"/>
              <a:t>“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</a:rPr>
              <a:t>catching</a:t>
            </a:r>
            <a:r>
              <a:rPr lang="en-US" sz="2400" i="1" dirty="0"/>
              <a:t>” an exception (handling)</a:t>
            </a:r>
          </a:p>
          <a:p>
            <a:pPr marL="640080" lvl="2">
              <a:spcBef>
                <a:spcPts val="600"/>
              </a:spcBef>
            </a:pPr>
            <a:r>
              <a:rPr lang="en-US" sz="2400" i="1" dirty="0"/>
              <a:t>Separates </a:t>
            </a:r>
            <a:r>
              <a:rPr lang="en-US" sz="2400" i="1" u="sng" dirty="0"/>
              <a:t>detection</a:t>
            </a:r>
            <a:r>
              <a:rPr lang="en-US" sz="2400" i="1" dirty="0"/>
              <a:t> from </a:t>
            </a:r>
            <a:r>
              <a:rPr lang="en-US" sz="2400" i="1" u="sng" dirty="0"/>
              <a:t>handling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26146E-4341-42E0-869B-4D64557FC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1617" y="3482671"/>
            <a:ext cx="3810532" cy="27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79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D8865-DF32-4124-B077-F2115D82C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19" y="365125"/>
            <a:ext cx="10694581" cy="104900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Benefits of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123C8-D299-4782-87CD-850A452E8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097" y="1527913"/>
            <a:ext cx="9464749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A40000"/>
                </a:solidFill>
                <a:latin typeface="Bahnschrift SemiBold" panose="020B0502040204020203" pitchFamily="34" charset="0"/>
              </a:rPr>
              <a:t>Consistent, extensible, modular</a:t>
            </a:r>
          </a:p>
          <a:p>
            <a:pPr marL="0" indent="0">
              <a:buNone/>
            </a:pPr>
            <a:r>
              <a:rPr lang="en-US" dirty="0">
                <a:solidFill>
                  <a:srgbClr val="A40000"/>
                </a:solidFill>
                <a:latin typeface="Bahnschrift SemiBold" panose="020B0502040204020203" pitchFamily="34" charset="0"/>
              </a:rPr>
              <a:t>Expressive</a:t>
            </a:r>
          </a:p>
          <a:p>
            <a:pPr marL="640080" lvl="2"/>
            <a:r>
              <a:rPr lang="en-US" sz="2400" i="1" dirty="0"/>
              <a:t>Can express exactly what type of error occurred</a:t>
            </a:r>
          </a:p>
          <a:p>
            <a:pPr marL="640080" lvl="2"/>
            <a:r>
              <a:rPr lang="en-US" sz="2400" i="1" dirty="0"/>
              <a:t>Can encapsulate details about the error</a:t>
            </a:r>
          </a:p>
          <a:p>
            <a:pPr marL="0" indent="0">
              <a:buNone/>
            </a:pPr>
            <a:r>
              <a:rPr lang="en-US" dirty="0">
                <a:solidFill>
                  <a:srgbClr val="A40000"/>
                </a:solidFill>
                <a:latin typeface="Bahnschrift SemiBold" panose="020B0502040204020203" pitchFamily="34" charset="0"/>
              </a:rPr>
              <a:t>Dependable, obvious behavior</a:t>
            </a:r>
          </a:p>
          <a:p>
            <a:pPr marL="640080" lvl="2"/>
            <a:r>
              <a:rPr lang="en-US" sz="2400" i="1" dirty="0"/>
              <a:t>If an error occurs, the programmer will know about it</a:t>
            </a:r>
          </a:p>
          <a:p>
            <a:pPr marL="640080" lvl="2"/>
            <a:r>
              <a:rPr lang="en-US" sz="2400" i="1" dirty="0"/>
              <a:t>Programmer can decide whether to handle the error</a:t>
            </a:r>
          </a:p>
          <a:p>
            <a:pPr marL="0" indent="0">
              <a:buNone/>
            </a:pPr>
            <a:r>
              <a:rPr lang="en-US" dirty="0">
                <a:solidFill>
                  <a:srgbClr val="A40000"/>
                </a:solidFill>
                <a:latin typeface="Bahnschrift SemiBold" panose="020B0502040204020203" pitchFamily="34" charset="0"/>
              </a:rPr>
              <a:t>Safe</a:t>
            </a:r>
          </a:p>
          <a:p>
            <a:pPr marL="640080" lvl="2"/>
            <a:r>
              <a:rPr lang="en-US" sz="2400" i="1" dirty="0"/>
              <a:t>Can designate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critical code</a:t>
            </a:r>
            <a:r>
              <a:rPr lang="en-US" sz="2400" i="1" dirty="0"/>
              <a:t> to execute no matter what, even if an error occurs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0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659EC-5436-4DB9-9D2E-5FEFAD87F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56" y="365125"/>
            <a:ext cx="7622042" cy="104107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Exceptions are objects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422F7CB-33F8-4545-8932-B4D0C3DFE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9"/>
          <a:stretch/>
        </p:blipFill>
        <p:spPr bwMode="auto">
          <a:xfrm>
            <a:off x="6605652" y="83203"/>
            <a:ext cx="4913686" cy="669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17BAB3-209F-4F37-AC9A-DF8A3DB68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504233" cy="2813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Exception objects use </a:t>
            </a:r>
            <a:r>
              <a:rPr lang="en-US" b="1" dirty="0">
                <a:solidFill>
                  <a:srgbClr val="0070C0"/>
                </a:solidFill>
              </a:rPr>
              <a:t>encapsulation</a:t>
            </a:r>
            <a:r>
              <a:rPr lang="en-US" dirty="0"/>
              <a:t> to store </a:t>
            </a:r>
            <a:r>
              <a:rPr lang="en-US" b="1" i="1" dirty="0">
                <a:solidFill>
                  <a:srgbClr val="C00000"/>
                </a:solidFill>
              </a:rPr>
              <a:t>details about the specific error that occurred</a:t>
            </a:r>
          </a:p>
          <a:p>
            <a:pPr marL="0" indent="0">
              <a:buNone/>
            </a:pPr>
            <a:r>
              <a:rPr lang="en-US" dirty="0"/>
              <a:t>Exception objects use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inheritance</a:t>
            </a:r>
            <a:r>
              <a:rPr lang="en-US" dirty="0"/>
              <a:t> to classify </a:t>
            </a:r>
            <a:r>
              <a:rPr lang="en-US" b="1" i="1" dirty="0">
                <a:solidFill>
                  <a:srgbClr val="C00000"/>
                </a:solidFill>
              </a:rPr>
              <a:t>what kind of error occurred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BAC5FDB-1353-4237-8DD4-CCD8EFDEBADD}"/>
              </a:ext>
            </a:extLst>
          </p:cNvPr>
          <p:cNvSpPr/>
          <p:nvPr/>
        </p:nvSpPr>
        <p:spPr>
          <a:xfrm rot="364615">
            <a:off x="9068197" y="378790"/>
            <a:ext cx="2854081" cy="878805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It is object-oriented programming, after all!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7AAE1C-8D1B-411B-9FC9-12B12C42B776}"/>
              </a:ext>
            </a:extLst>
          </p:cNvPr>
          <p:cNvSpPr txBox="1"/>
          <p:nvPr/>
        </p:nvSpPr>
        <p:spPr>
          <a:xfrm>
            <a:off x="2258759" y="4869661"/>
            <a:ext cx="36595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400" i="1" dirty="0">
                <a:solidFill>
                  <a:srgbClr val="266C00"/>
                </a:solidFill>
              </a:rPr>
              <a:t>Java provides these</a:t>
            </a:r>
          </a:p>
          <a:p>
            <a:pPr marL="0" indent="0" algn="r">
              <a:buNone/>
            </a:pPr>
            <a:r>
              <a:rPr lang="en-US" sz="2400" i="1" dirty="0">
                <a:solidFill>
                  <a:srgbClr val="266C00"/>
                </a:solidFill>
              </a:rPr>
              <a:t>built-in exception classes</a:t>
            </a:r>
          </a:p>
          <a:p>
            <a:pPr marL="0" indent="0" algn="r">
              <a:buNone/>
            </a:pPr>
            <a:r>
              <a:rPr lang="en-US" sz="2400" i="1" dirty="0">
                <a:solidFill>
                  <a:srgbClr val="266C00"/>
                </a:solidFill>
              </a:rPr>
              <a:t>to address common errors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9CA6289-9F8B-49E6-A3BC-DD7694295083}"/>
              </a:ext>
            </a:extLst>
          </p:cNvPr>
          <p:cNvCxnSpPr>
            <a:cxnSpLocks/>
          </p:cNvCxnSpPr>
          <p:nvPr/>
        </p:nvCxnSpPr>
        <p:spPr>
          <a:xfrm flipV="1">
            <a:off x="5918301" y="4703594"/>
            <a:ext cx="1017520" cy="766232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48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0422F7CB-33F8-4545-8932-B4D0C3DFE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9"/>
          <a:stretch/>
        </p:blipFill>
        <p:spPr bwMode="auto">
          <a:xfrm>
            <a:off x="3447294" y="-3805627"/>
            <a:ext cx="7683162" cy="1046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422F7CB-33F8-4545-8932-B4D0C3DFE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9"/>
          <a:stretch/>
        </p:blipFill>
        <p:spPr bwMode="auto">
          <a:xfrm>
            <a:off x="0" y="0"/>
            <a:ext cx="7057797" cy="961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93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6656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Throwing an exception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72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641156F-6C85-4C9A-B2F0-ADF4AA27A345}"/>
              </a:ext>
            </a:extLst>
          </p:cNvPr>
          <p:cNvSpPr/>
          <p:nvPr/>
        </p:nvSpPr>
        <p:spPr>
          <a:xfrm>
            <a:off x="1169131" y="2709316"/>
            <a:ext cx="8734425" cy="1881733"/>
          </a:xfrm>
          <a:prstGeom prst="roundRect">
            <a:avLst>
              <a:gd name="adj" fmla="val 7567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void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setAge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age)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(age &lt;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IllegalArgumentException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"Error description"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4FDE9F-D439-453B-AEDB-5459A410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4" y="365125"/>
            <a:ext cx="9388549" cy="96715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Throwing an exception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7CBBD55-3FB1-4B6A-9282-605D9A195E68}"/>
              </a:ext>
            </a:extLst>
          </p:cNvPr>
          <p:cNvGrpSpPr/>
          <p:nvPr/>
        </p:nvGrpSpPr>
        <p:grpSpPr>
          <a:xfrm>
            <a:off x="1031030" y="3650182"/>
            <a:ext cx="3659542" cy="2308234"/>
            <a:chOff x="1905299" y="4143610"/>
            <a:chExt cx="3659542" cy="23082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CA4C2C2-3B6F-4AC8-A4F0-C95F8DDFBA9E}"/>
                </a:ext>
              </a:extLst>
            </p:cNvPr>
            <p:cNvSpPr txBox="1"/>
            <p:nvPr/>
          </p:nvSpPr>
          <p:spPr>
            <a:xfrm>
              <a:off x="1905299" y="5251515"/>
              <a:ext cx="3659542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400" dirty="0">
                  <a:solidFill>
                    <a:srgbClr val="A40000"/>
                  </a:solidFill>
                </a:rPr>
                <a:t>The </a:t>
              </a:r>
              <a:r>
                <a:rPr lang="en-US" sz="2400" b="1" dirty="0">
                  <a:solidFill>
                    <a:srgbClr val="A40000"/>
                  </a:solidFill>
                  <a:latin typeface="Consolas" panose="020B0609020204030204" pitchFamily="49" charset="0"/>
                </a:rPr>
                <a:t>throw</a:t>
              </a:r>
              <a:r>
                <a:rPr lang="en-US" sz="2400" dirty="0">
                  <a:solidFill>
                    <a:srgbClr val="A40000"/>
                  </a:solidFill>
                </a:rPr>
                <a:t> keyword indicates that an error occurred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FEBC0AC-FE07-4B19-8512-7D34890773B5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flipH="1" flipV="1">
              <a:off x="3354076" y="4143610"/>
              <a:ext cx="380994" cy="110790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F29A277-3AED-4A0D-BCE8-A6ABF3A397F4}"/>
              </a:ext>
            </a:extLst>
          </p:cNvPr>
          <p:cNvGrpSpPr/>
          <p:nvPr/>
        </p:nvGrpSpPr>
        <p:grpSpPr>
          <a:xfrm>
            <a:off x="3000375" y="1748603"/>
            <a:ext cx="5144233" cy="1624692"/>
            <a:chOff x="906203" y="4637561"/>
            <a:chExt cx="5144233" cy="162469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673BE7-9135-42FE-A625-FF99DD2FC287}"/>
                </a:ext>
              </a:extLst>
            </p:cNvPr>
            <p:cNvSpPr txBox="1"/>
            <p:nvPr/>
          </p:nvSpPr>
          <p:spPr>
            <a:xfrm>
              <a:off x="906203" y="4637561"/>
              <a:ext cx="5144233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400" dirty="0">
                  <a:solidFill>
                    <a:srgbClr val="A40000"/>
                  </a:solidFill>
                </a:rPr>
                <a:t>The exception </a:t>
              </a:r>
              <a:r>
                <a:rPr lang="en-US" sz="2400" b="1" dirty="0">
                  <a:solidFill>
                    <a:srgbClr val="A40000"/>
                  </a:solidFill>
                </a:rPr>
                <a:t>subclass type</a:t>
              </a:r>
              <a:r>
                <a:rPr lang="en-US" sz="2400" dirty="0">
                  <a:solidFill>
                    <a:srgbClr val="A40000"/>
                  </a:solidFill>
                </a:rPr>
                <a:t> can inform the caller about what happene</a:t>
              </a:r>
              <a:r>
                <a:rPr lang="en-US" sz="2400" dirty="0">
                  <a:solidFill>
                    <a:srgbClr val="FF0000"/>
                  </a:solidFill>
                </a:rPr>
                <a:t>d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467006D-B00B-4363-A2CE-B461E0BCE3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73936" y="5468558"/>
              <a:ext cx="342167" cy="79369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7E1B220-27A8-4FDE-9190-06B3BF7403A2}"/>
              </a:ext>
            </a:extLst>
          </p:cNvPr>
          <p:cNvSpPr/>
          <p:nvPr/>
        </p:nvSpPr>
        <p:spPr>
          <a:xfrm>
            <a:off x="4960081" y="5233101"/>
            <a:ext cx="4943475" cy="1325563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2400" u="sng" dirty="0">
                <a:solidFill>
                  <a:schemeClr val="accent6">
                    <a:lumMod val="75000"/>
                  </a:schemeClr>
                </a:solidFill>
              </a:rPr>
              <a:t>exception object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will be sent up to the caller, so be descriptive about what error occurred!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F3F3BD1-D3D1-4986-A8BF-857A26D4823D}"/>
              </a:ext>
            </a:extLst>
          </p:cNvPr>
          <p:cNvGrpSpPr/>
          <p:nvPr/>
        </p:nvGrpSpPr>
        <p:grpSpPr>
          <a:xfrm>
            <a:off x="7193676" y="802816"/>
            <a:ext cx="4834097" cy="2523203"/>
            <a:chOff x="901537" y="4400858"/>
            <a:chExt cx="4834097" cy="25232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5036FD4-DB39-4D84-A168-6DF18BD21C7D}"/>
                </a:ext>
              </a:extLst>
            </p:cNvPr>
            <p:cNvSpPr txBox="1"/>
            <p:nvPr/>
          </p:nvSpPr>
          <p:spPr>
            <a:xfrm>
              <a:off x="901537" y="4400858"/>
              <a:ext cx="4834097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400" dirty="0">
                  <a:solidFill>
                    <a:srgbClr val="A40000"/>
                  </a:solidFill>
                </a:rPr>
                <a:t>Encapsulated values can also inform the caller about what happened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5B644BE-5A74-4653-B254-1D2BE3162D66}"/>
                </a:ext>
              </a:extLst>
            </p:cNvPr>
            <p:cNvCxnSpPr>
              <a:cxnSpLocks/>
              <a:stCxn id="25" idx="2"/>
            </p:cNvCxnSpPr>
            <p:nvPr/>
          </p:nvCxnSpPr>
          <p:spPr>
            <a:xfrm flipH="1">
              <a:off x="1873350" y="5231855"/>
              <a:ext cx="1445236" cy="169220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539E255-B9ED-4F81-B7FC-3F24533C1BF8}"/>
              </a:ext>
            </a:extLst>
          </p:cNvPr>
          <p:cNvGrpSpPr/>
          <p:nvPr/>
        </p:nvGrpSpPr>
        <p:grpSpPr>
          <a:xfrm>
            <a:off x="2581276" y="3627552"/>
            <a:ext cx="6315078" cy="1458838"/>
            <a:chOff x="2581276" y="3627552"/>
            <a:chExt cx="6315078" cy="145883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8B10C2-96B4-46DB-95DF-97D5A01B6869}"/>
                </a:ext>
              </a:extLst>
            </p:cNvPr>
            <p:cNvSpPr txBox="1"/>
            <p:nvPr/>
          </p:nvSpPr>
          <p:spPr>
            <a:xfrm>
              <a:off x="5085607" y="4166989"/>
              <a:ext cx="3126342" cy="919401"/>
            </a:xfrm>
            <a:prstGeom prst="roundRect">
              <a:avLst>
                <a:gd name="adj" fmla="val 10451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400" dirty="0">
                  <a:solidFill>
                    <a:srgbClr val="A40000"/>
                  </a:solidFill>
                </a:rPr>
                <a:t>After </a:t>
              </a:r>
              <a:r>
                <a:rPr lang="en-US" sz="2400" b="1" dirty="0">
                  <a:solidFill>
                    <a:srgbClr val="A40000"/>
                  </a:solidFill>
                  <a:latin typeface="Consolas" panose="020B0609020204030204" pitchFamily="49" charset="0"/>
                </a:rPr>
                <a:t>throw</a:t>
              </a:r>
              <a:r>
                <a:rPr lang="en-US" sz="2400" dirty="0">
                  <a:solidFill>
                    <a:srgbClr val="A40000"/>
                  </a:solidFill>
                </a:rPr>
                <a:t>, specify</a:t>
              </a:r>
            </a:p>
            <a:p>
              <a:pPr marL="0" indent="0" algn="ctr">
                <a:buNone/>
              </a:pPr>
              <a:r>
                <a:rPr lang="en-US" sz="2400" dirty="0">
                  <a:solidFill>
                    <a:srgbClr val="A40000"/>
                  </a:solidFill>
                </a:rPr>
                <a:t>an </a:t>
              </a:r>
              <a:r>
                <a:rPr lang="en-US" sz="2400" b="1" dirty="0">
                  <a:solidFill>
                    <a:srgbClr val="A40000"/>
                  </a:solidFill>
                  <a:latin typeface="Consolas" panose="020B0609020204030204" pitchFamily="49" charset="0"/>
                </a:rPr>
                <a:t>Exception</a:t>
              </a:r>
              <a:r>
                <a:rPr lang="en-US" sz="2400" dirty="0">
                  <a:solidFill>
                    <a:srgbClr val="A40000"/>
                  </a:solidFill>
                </a:rPr>
                <a:t> </a:t>
              </a:r>
              <a:r>
                <a:rPr lang="en-US" sz="2400" i="1" dirty="0">
                  <a:solidFill>
                    <a:srgbClr val="0070C0"/>
                  </a:solidFill>
                </a:rPr>
                <a:t>object</a:t>
              </a:r>
            </a:p>
          </p:txBody>
        </p:sp>
        <p:sp>
          <p:nvSpPr>
            <p:cNvPr id="31" name="Left Brace 30">
              <a:extLst>
                <a:ext uri="{FF2B5EF4-FFF2-40B4-BE49-F238E27FC236}">
                  <a16:creationId xmlns:a16="http://schemas.microsoft.com/office/drawing/2014/main" id="{612C6548-9408-48E0-ADC9-A59EA7CC71BD}"/>
                </a:ext>
              </a:extLst>
            </p:cNvPr>
            <p:cNvSpPr/>
            <p:nvPr/>
          </p:nvSpPr>
          <p:spPr>
            <a:xfrm rot="16200000">
              <a:off x="5542452" y="666376"/>
              <a:ext cx="392725" cy="6315078"/>
            </a:xfrm>
            <a:prstGeom prst="leftBrace">
              <a:avLst>
                <a:gd name="adj1" fmla="val 50124"/>
                <a:gd name="adj2" fmla="val 61011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D22F27-06D7-4591-8B51-2FC17305E727}"/>
              </a:ext>
            </a:extLst>
          </p:cNvPr>
          <p:cNvGrpSpPr/>
          <p:nvPr/>
        </p:nvGrpSpPr>
        <p:grpSpPr>
          <a:xfrm>
            <a:off x="8593015" y="2150382"/>
            <a:ext cx="3087518" cy="1175637"/>
            <a:chOff x="8593015" y="2150382"/>
            <a:chExt cx="3087518" cy="117563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24E6D9C-5B57-4BEA-8E81-E9CC662E63E0}"/>
                </a:ext>
              </a:extLst>
            </p:cNvPr>
            <p:cNvSpPr txBox="1"/>
            <p:nvPr/>
          </p:nvSpPr>
          <p:spPr>
            <a:xfrm rot="20809341">
              <a:off x="9337969" y="2150382"/>
              <a:ext cx="2342564" cy="1074599"/>
            </a:xfrm>
            <a:prstGeom prst="roundRect">
              <a:avLst>
                <a:gd name="adj" fmla="val 10451"/>
              </a:avLst>
            </a:prstGeom>
            <a:solidFill>
              <a:schemeClr val="accent4">
                <a:lumMod val="20000"/>
                <a:lumOff val="80000"/>
                <a:alpha val="92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000" i="1" dirty="0">
                  <a:solidFill>
                    <a:srgbClr val="0070C0"/>
                  </a:solidFill>
                </a:rPr>
                <a:t>Maybe use a better message like “</a:t>
              </a:r>
              <a:r>
                <a:rPr lang="en-US" sz="2000" i="1" dirty="0">
                  <a:solidFill>
                    <a:srgbClr val="00B050"/>
                  </a:solidFill>
                </a:rPr>
                <a:t>age can’t be negative</a:t>
              </a:r>
              <a:r>
                <a:rPr lang="en-US" sz="2000" i="1" dirty="0">
                  <a:solidFill>
                    <a:srgbClr val="0070C0"/>
                  </a:solidFill>
                </a:rPr>
                <a:t>”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E953DE9-6045-4442-BC2D-8FE04DB6DD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93015" y="2958596"/>
              <a:ext cx="800114" cy="367423"/>
            </a:xfrm>
            <a:prstGeom prst="straightConnector1">
              <a:avLst/>
            </a:prstGeom>
            <a:ln w="5080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3853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641156F-6C85-4C9A-B2F0-ADF4AA27A345}"/>
              </a:ext>
            </a:extLst>
          </p:cNvPr>
          <p:cNvSpPr/>
          <p:nvPr/>
        </p:nvSpPr>
        <p:spPr>
          <a:xfrm>
            <a:off x="1169131" y="2709316"/>
            <a:ext cx="8734425" cy="1881733"/>
          </a:xfrm>
          <a:prstGeom prst="roundRect">
            <a:avLst>
              <a:gd name="adj" fmla="val 7567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private void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setAge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age)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(age &lt;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IllegalArgumentException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"Error description"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age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4FDE9F-D439-453B-AEDB-5459A410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20" y="365125"/>
            <a:ext cx="10037134" cy="87596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Throwing an exception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4EC49AD-3587-4DF8-82B9-EA6C8A8D6BDD}"/>
              </a:ext>
            </a:extLst>
          </p:cNvPr>
          <p:cNvSpPr/>
          <p:nvPr/>
        </p:nvSpPr>
        <p:spPr>
          <a:xfrm>
            <a:off x="514350" y="4760422"/>
            <a:ext cx="3705225" cy="954577"/>
          </a:xfrm>
          <a:prstGeom prst="roundRect">
            <a:avLst>
              <a:gd name="adj" fmla="val 8544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See how this is safer than the early approaches?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4751B55-BA8C-4070-91BC-EF689918551D}"/>
              </a:ext>
            </a:extLst>
          </p:cNvPr>
          <p:cNvSpPr/>
          <p:nvPr/>
        </p:nvSpPr>
        <p:spPr>
          <a:xfrm>
            <a:off x="514350" y="5823142"/>
            <a:ext cx="3705227" cy="863407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Instead of setting a return value or a global variable…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7A54158-A3A6-47D8-9EF0-D3045DBC75DC}"/>
              </a:ext>
            </a:extLst>
          </p:cNvPr>
          <p:cNvSpPr/>
          <p:nvPr/>
        </p:nvSpPr>
        <p:spPr>
          <a:xfrm>
            <a:off x="4357317" y="4753130"/>
            <a:ext cx="4484077" cy="1933419"/>
          </a:xfrm>
          <a:prstGeom prst="roundRect">
            <a:avLst>
              <a:gd name="adj" fmla="val 5612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…exceptions force the issue by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throwing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the exception and threatening to stop the program if the error isn’t handled.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0E60443-EB2D-4ACF-998B-B90A4ED088AE}"/>
              </a:ext>
            </a:extLst>
          </p:cNvPr>
          <p:cNvGrpSpPr/>
          <p:nvPr/>
        </p:nvGrpSpPr>
        <p:grpSpPr>
          <a:xfrm>
            <a:off x="6441355" y="1559705"/>
            <a:ext cx="4357070" cy="1793095"/>
            <a:chOff x="1136957" y="5539211"/>
            <a:chExt cx="4357070" cy="179309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A924C3E-B4A8-4C8E-AFCF-97C8A8731941}"/>
                </a:ext>
              </a:extLst>
            </p:cNvPr>
            <p:cNvSpPr txBox="1"/>
            <p:nvPr/>
          </p:nvSpPr>
          <p:spPr>
            <a:xfrm>
              <a:off x="1136957" y="5539211"/>
              <a:ext cx="435707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400" dirty="0">
                  <a:solidFill>
                    <a:srgbClr val="A40000"/>
                  </a:solidFill>
                </a:rPr>
                <a:t>As soon as the </a:t>
              </a:r>
              <a:r>
                <a:rPr lang="en-US" sz="2400" b="1" dirty="0">
                  <a:solidFill>
                    <a:srgbClr val="A40000"/>
                  </a:solidFill>
                  <a:latin typeface="Consolas" panose="020B0609020204030204" pitchFamily="49" charset="0"/>
                </a:rPr>
                <a:t>throw</a:t>
              </a:r>
              <a:r>
                <a:rPr lang="en-US" sz="2400" dirty="0">
                  <a:solidFill>
                    <a:srgbClr val="A40000"/>
                  </a:solidFill>
                </a:rPr>
                <a:t> line occurs, </a:t>
              </a:r>
              <a:r>
                <a:rPr lang="en-US" sz="2400" b="1" dirty="0">
                  <a:solidFill>
                    <a:srgbClr val="A40000"/>
                  </a:solidFill>
                </a:rPr>
                <a:t>the method stops executing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0174738-6483-4319-A4B1-18172A56D4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44556" y="6451844"/>
              <a:ext cx="463061" cy="8804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81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9214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Catching an exception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06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5F18F28-CAB5-4079-9CAF-0921BA417389}"/>
              </a:ext>
            </a:extLst>
          </p:cNvPr>
          <p:cNvSpPr/>
          <p:nvPr/>
        </p:nvSpPr>
        <p:spPr>
          <a:xfrm>
            <a:off x="332359" y="3723995"/>
            <a:ext cx="10611258" cy="2195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Add code here to</a:t>
            </a:r>
          </a:p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handle the exceptions</a:t>
            </a:r>
          </a:p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that might happen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EB5963-14FE-4B11-9C46-34AC2C539811}"/>
              </a:ext>
            </a:extLst>
          </p:cNvPr>
          <p:cNvSpPr/>
          <p:nvPr/>
        </p:nvSpPr>
        <p:spPr>
          <a:xfrm>
            <a:off x="332360" y="1887786"/>
            <a:ext cx="10611258" cy="1798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Add code here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that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</a:rPr>
              <a:t>might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throw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an exception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E857ED-43F5-4468-A0F3-0CBA10FCA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360" y="365125"/>
            <a:ext cx="10502218" cy="88951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Catching an exception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54BE7-E938-43F1-9B10-FEEA1B5082C6}"/>
              </a:ext>
            </a:extLst>
          </p:cNvPr>
          <p:cNvSpPr txBox="1"/>
          <p:nvPr/>
        </p:nvSpPr>
        <p:spPr>
          <a:xfrm>
            <a:off x="3477006" y="1887786"/>
            <a:ext cx="787679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nsolas" panose="020B0609020204030204" pitchFamily="49" charset="0"/>
              </a:rPr>
              <a:t>try</a:t>
            </a:r>
            <a:r>
              <a:rPr lang="en-US" sz="2400" dirty="0">
                <a:latin typeface="Consolas" panose="020B0609020204030204" pitchFamily="49" charset="0"/>
              </a:rPr>
              <a:t>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methodA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methodB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methodC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r>
              <a:rPr lang="en-US" sz="2400" dirty="0">
                <a:latin typeface="Consolas" panose="020B0609020204030204" pitchFamily="49" charset="0"/>
              </a:rPr>
              <a:t> e)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oe</a:t>
            </a:r>
            <a:r>
              <a:rPr lang="en-US" sz="2400" dirty="0">
                <a:latin typeface="Consolas" panose="020B0609020204030204" pitchFamily="49" charset="0"/>
              </a:rPr>
              <a:t>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070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E4FE6-3501-4E11-AB54-F2D4F7615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484" y="365126"/>
            <a:ext cx="10673316" cy="94268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Mistakes in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40927-DCD5-4435-94D4-68E50CEA5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58679"/>
            <a:ext cx="10386981" cy="4523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Mistakes in computer software can have serious consequences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Software</a:t>
            </a:r>
            <a:r>
              <a:rPr lang="en-US" dirty="0"/>
              <a:t> controls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hardware</a:t>
            </a:r>
          </a:p>
          <a:p>
            <a:pPr lvl="1"/>
            <a:r>
              <a:rPr lang="en-US" dirty="0"/>
              <a:t>Hardware can be dangerous: vehicles, robots, medical devices, etc.</a:t>
            </a:r>
          </a:p>
          <a:p>
            <a:pPr lvl="1"/>
            <a:r>
              <a:rPr lang="en-US" dirty="0"/>
              <a:t>THERAC-25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Java terminology</a:t>
            </a:r>
            <a:r>
              <a:rPr lang="en-US" b="1" dirty="0">
                <a:solidFill>
                  <a:srgbClr val="7030A0"/>
                </a:solidFill>
              </a:rPr>
              <a:t>: </a:t>
            </a:r>
            <a:r>
              <a:rPr lang="en-US" dirty="0"/>
              <a:t>What is an </a:t>
            </a:r>
            <a:r>
              <a:rPr lang="en-US" b="1" i="1" dirty="0">
                <a:solidFill>
                  <a:srgbClr val="C55A11"/>
                </a:solidFill>
              </a:rPr>
              <a:t>exception 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An exception is </a:t>
            </a:r>
            <a:r>
              <a:rPr lang="en-US" b="1" dirty="0">
                <a:solidFill>
                  <a:srgbClr val="C00000"/>
                </a:solidFill>
              </a:rPr>
              <a:t>an unexpected, unusual, or abnormal situation which arises </a:t>
            </a:r>
            <a:r>
              <a:rPr lang="en-US" b="1" i="1" dirty="0">
                <a:solidFill>
                  <a:srgbClr val="C00000"/>
                </a:solidFill>
              </a:rPr>
              <a:t>during execution of a program</a:t>
            </a:r>
          </a:p>
          <a:p>
            <a:pPr lvl="1"/>
            <a:r>
              <a:rPr lang="en-US" i="1" dirty="0"/>
              <a:t>Sometimes</a:t>
            </a:r>
            <a:r>
              <a:rPr lang="en-US" dirty="0"/>
              <a:t>, these situations can be anticipated by the programmer and handled so the program may continue on</a:t>
            </a:r>
          </a:p>
          <a:p>
            <a:pPr lvl="1"/>
            <a:r>
              <a:rPr lang="en-US" i="1" dirty="0"/>
              <a:t>Other times</a:t>
            </a:r>
            <a:r>
              <a:rPr lang="en-US" dirty="0"/>
              <a:t>, they cause the program to crash</a:t>
            </a:r>
          </a:p>
        </p:txBody>
      </p:sp>
    </p:spTree>
    <p:extLst>
      <p:ext uri="{BB962C8B-B14F-4D97-AF65-F5344CB8AC3E}">
        <p14:creationId xmlns:p14="http://schemas.microsoft.com/office/powerpoint/2010/main" val="36086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2590D8AF-A291-405B-BB90-A39B5B85F9EE}"/>
              </a:ext>
            </a:extLst>
          </p:cNvPr>
          <p:cNvSpPr/>
          <p:nvPr/>
        </p:nvSpPr>
        <p:spPr>
          <a:xfrm>
            <a:off x="3539613" y="4579341"/>
            <a:ext cx="7354529" cy="881220"/>
          </a:xfrm>
          <a:prstGeom prst="roundRect">
            <a:avLst>
              <a:gd name="adj" fmla="val 11088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3FCD14CF-A2D1-4237-9C15-866B16FCECDF}"/>
              </a:ext>
            </a:extLst>
          </p:cNvPr>
          <p:cNvSpPr/>
          <p:nvPr/>
        </p:nvSpPr>
        <p:spPr>
          <a:xfrm>
            <a:off x="3539613" y="3707090"/>
            <a:ext cx="7354529" cy="835205"/>
          </a:xfrm>
          <a:prstGeom prst="roundRect">
            <a:avLst>
              <a:gd name="adj" fmla="val 10711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E857ED-43F5-4468-A0F3-0CBA10FCA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05" y="365125"/>
            <a:ext cx="5985485" cy="1063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Catching an exception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D561B59D-3D55-450D-818D-24DA4A8F52F2}"/>
              </a:ext>
            </a:extLst>
          </p:cNvPr>
          <p:cNvSpPr/>
          <p:nvPr/>
        </p:nvSpPr>
        <p:spPr>
          <a:xfrm>
            <a:off x="7353541" y="3745463"/>
            <a:ext cx="335285" cy="335286"/>
          </a:xfrm>
          <a:prstGeom prst="roundRect">
            <a:avLst>
              <a:gd name="adj" fmla="val 50000"/>
            </a:avLst>
          </a:prstGeom>
          <a:solidFill>
            <a:srgbClr val="E4C9FF"/>
          </a:solidFill>
          <a:ln w="254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B2A28510-3FCC-44D9-AC9D-FF9B6560D851}"/>
              </a:ext>
            </a:extLst>
          </p:cNvPr>
          <p:cNvSpPr/>
          <p:nvPr/>
        </p:nvSpPr>
        <p:spPr>
          <a:xfrm>
            <a:off x="8200104" y="4623866"/>
            <a:ext cx="486697" cy="335286"/>
          </a:xfrm>
          <a:prstGeom prst="roundRect">
            <a:avLst>
              <a:gd name="adj" fmla="val 50000"/>
            </a:avLst>
          </a:prstGeom>
          <a:solidFill>
            <a:srgbClr val="E4C9FF"/>
          </a:solidFill>
          <a:ln w="254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54BE7-E938-43F1-9B10-FEEA1B5082C6}"/>
              </a:ext>
            </a:extLst>
          </p:cNvPr>
          <p:cNvSpPr txBox="1"/>
          <p:nvPr/>
        </p:nvSpPr>
        <p:spPr>
          <a:xfrm>
            <a:off x="3477006" y="1887786"/>
            <a:ext cx="767277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nsolas" panose="020B0609020204030204" pitchFamily="49" charset="0"/>
              </a:rPr>
              <a:t>try</a:t>
            </a:r>
            <a:r>
              <a:rPr lang="en-US" sz="2400" dirty="0">
                <a:latin typeface="Consolas" panose="020B0609020204030204" pitchFamily="49" charset="0"/>
              </a:rPr>
              <a:t>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methodA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methodB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methodC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r>
              <a:rPr lang="en-US" sz="2400" dirty="0">
                <a:latin typeface="Consolas" panose="020B0609020204030204" pitchFamily="49" charset="0"/>
              </a:rPr>
              <a:t> e)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oe</a:t>
            </a:r>
            <a:r>
              <a:rPr lang="en-US" sz="2400" dirty="0">
                <a:latin typeface="Consolas" panose="020B0609020204030204" pitchFamily="49" charset="0"/>
              </a:rPr>
              <a:t>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B6EEDF-FD06-4717-A4A0-DFC0CB791475}"/>
              </a:ext>
            </a:extLst>
          </p:cNvPr>
          <p:cNvSpPr txBox="1"/>
          <p:nvPr/>
        </p:nvSpPr>
        <p:spPr>
          <a:xfrm rot="195745">
            <a:off x="7408194" y="596898"/>
            <a:ext cx="3369180" cy="1325563"/>
          </a:xfrm>
          <a:prstGeom prst="roundRect">
            <a:avLst>
              <a:gd name="adj" fmla="val 1153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Say an exception is thrown by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methodB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. What happens?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25E9C7-486F-4580-86ED-9DAB6DA5D462}"/>
              </a:ext>
            </a:extLst>
          </p:cNvPr>
          <p:cNvSpPr txBox="1"/>
          <p:nvPr/>
        </p:nvSpPr>
        <p:spPr>
          <a:xfrm>
            <a:off x="253205" y="5169436"/>
            <a:ext cx="28720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000" b="1" dirty="0">
                <a:solidFill>
                  <a:srgbClr val="7030A0"/>
                </a:solidFill>
              </a:rPr>
              <a:t>4. </a:t>
            </a:r>
            <a:r>
              <a:rPr lang="en-US" sz="2000" dirty="0">
                <a:solidFill>
                  <a:srgbClr val="7030A0"/>
                </a:solidFill>
              </a:rPr>
              <a:t>Inside each catch block is an </a:t>
            </a:r>
            <a:r>
              <a:rPr lang="en-US" sz="2000" u="sng" dirty="0">
                <a:solidFill>
                  <a:srgbClr val="7030A0"/>
                </a:solidFill>
              </a:rPr>
              <a:t>exception object </a:t>
            </a:r>
            <a:r>
              <a:rPr lang="en-US" sz="2000" dirty="0">
                <a:solidFill>
                  <a:srgbClr val="7030A0"/>
                </a:solidFill>
              </a:rPr>
              <a:t>representing the error</a:t>
            </a:r>
            <a:endParaRPr lang="en-US" sz="2000" b="1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D099BC-F018-4453-879C-750B19B30A06}"/>
              </a:ext>
            </a:extLst>
          </p:cNvPr>
          <p:cNvSpPr txBox="1"/>
          <p:nvPr/>
        </p:nvSpPr>
        <p:spPr>
          <a:xfrm>
            <a:off x="3920786" y="6035024"/>
            <a:ext cx="5145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5. </a:t>
            </a:r>
            <a:r>
              <a:rPr lang="en-US" sz="2000" dirty="0">
                <a:solidFill>
                  <a:srgbClr val="C00000"/>
                </a:solidFill>
              </a:rPr>
              <a:t>If none of the catch blocks match the exception type, then the exception is re-thrown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1F3FA1C-555A-4969-869C-1429F757ECD1}"/>
              </a:ext>
            </a:extLst>
          </p:cNvPr>
          <p:cNvGrpSpPr/>
          <p:nvPr/>
        </p:nvGrpSpPr>
        <p:grpSpPr>
          <a:xfrm>
            <a:off x="5710136" y="2486564"/>
            <a:ext cx="4228828" cy="1015663"/>
            <a:chOff x="-920555" y="6060532"/>
            <a:chExt cx="4296760" cy="1015663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D104AE-E977-4682-85BE-6DE3D1FC5B2A}"/>
                </a:ext>
              </a:extLst>
            </p:cNvPr>
            <p:cNvSpPr txBox="1"/>
            <p:nvPr/>
          </p:nvSpPr>
          <p:spPr>
            <a:xfrm>
              <a:off x="-241058" y="6060532"/>
              <a:ext cx="361726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sz="2000" b="1" dirty="0">
                  <a:solidFill>
                    <a:srgbClr val="C00000"/>
                  </a:solidFill>
                </a:rPr>
                <a:t>2. </a:t>
              </a:r>
              <a:r>
                <a:rPr lang="en-US" sz="2000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methodC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rgbClr val="C00000"/>
                  </a:solidFill>
                </a:rPr>
                <a:t> will </a:t>
              </a:r>
              <a:r>
                <a:rPr lang="en-US" sz="2000" i="1" dirty="0">
                  <a:solidFill>
                    <a:srgbClr val="C00000"/>
                  </a:solidFill>
                </a:rPr>
                <a:t>never</a:t>
              </a:r>
              <a:r>
                <a:rPr lang="en-US" sz="2000" dirty="0">
                  <a:solidFill>
                    <a:srgbClr val="C00000"/>
                  </a:solidFill>
                </a:rPr>
                <a:t> be executed because the exception happened up in </a:t>
              </a:r>
              <a:r>
                <a:rPr lang="en-US" sz="2000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methodB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()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627A645-988F-4EAC-AA57-94086613D68B}"/>
                </a:ext>
              </a:extLst>
            </p:cNvPr>
            <p:cNvCxnSpPr>
              <a:cxnSpLocks/>
              <a:stCxn id="23" idx="1"/>
            </p:cNvCxnSpPr>
            <p:nvPr/>
          </p:nvCxnSpPr>
          <p:spPr>
            <a:xfrm flipH="1">
              <a:off x="-920555" y="6568364"/>
              <a:ext cx="679497" cy="484285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BE11F4D-C7C5-4F5D-ADFD-620E26DBF5D3}"/>
              </a:ext>
            </a:extLst>
          </p:cNvPr>
          <p:cNvSpPr/>
          <p:nvPr/>
        </p:nvSpPr>
        <p:spPr>
          <a:xfrm>
            <a:off x="3754876" y="2801567"/>
            <a:ext cx="1867711" cy="437020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A08C9D4-E2E0-4CA8-8EA6-CA7AD7631E79}"/>
              </a:ext>
            </a:extLst>
          </p:cNvPr>
          <p:cNvSpPr/>
          <p:nvPr/>
        </p:nvSpPr>
        <p:spPr>
          <a:xfrm>
            <a:off x="3477006" y="3661877"/>
            <a:ext cx="7485962" cy="2257782"/>
          </a:xfrm>
          <a:prstGeom prst="roundRect">
            <a:avLst>
              <a:gd name="adj" fmla="val 5465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E0D8301-34DB-4917-AED2-1A300FEB2C86}"/>
              </a:ext>
            </a:extLst>
          </p:cNvPr>
          <p:cNvGrpSpPr/>
          <p:nvPr/>
        </p:nvGrpSpPr>
        <p:grpSpPr>
          <a:xfrm>
            <a:off x="253205" y="2358357"/>
            <a:ext cx="3414122" cy="1357609"/>
            <a:chOff x="253205" y="2358357"/>
            <a:chExt cx="3414122" cy="135760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21740E8-1328-4257-9883-4C8C3D31FDEC}"/>
                </a:ext>
              </a:extLst>
            </p:cNvPr>
            <p:cNvSpPr txBox="1"/>
            <p:nvPr/>
          </p:nvSpPr>
          <p:spPr>
            <a:xfrm>
              <a:off x="253205" y="2358357"/>
              <a:ext cx="2867137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r">
                <a:buNone/>
              </a:pPr>
              <a:r>
                <a:rPr lang="en-US" sz="2000" b="1" dirty="0">
                  <a:solidFill>
                    <a:srgbClr val="C00000"/>
                  </a:solidFill>
                </a:rPr>
                <a:t>1. </a:t>
              </a:r>
              <a:r>
                <a:rPr lang="en-US" sz="2000" dirty="0">
                  <a:solidFill>
                    <a:srgbClr val="C00000"/>
                  </a:solidFill>
                </a:rPr>
                <a:t>Execution immediately jumps to the 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catch</a:t>
              </a:r>
              <a:r>
                <a:rPr lang="en-US" sz="2000" dirty="0">
                  <a:solidFill>
                    <a:srgbClr val="C00000"/>
                  </a:solidFill>
                </a:rPr>
                <a:t> statements to handle the exception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DC0C018-09A6-4CDC-B771-72FB77459F2C}"/>
                </a:ext>
              </a:extLst>
            </p:cNvPr>
            <p:cNvSpPr/>
            <p:nvPr/>
          </p:nvSpPr>
          <p:spPr>
            <a:xfrm>
              <a:off x="3251690" y="2994396"/>
              <a:ext cx="415637" cy="721570"/>
            </a:xfrm>
            <a:custGeom>
              <a:avLst/>
              <a:gdLst>
                <a:gd name="connsiteX0" fmla="*/ 366999 w 366999"/>
                <a:gd name="connsiteY0" fmla="*/ 0 h 700392"/>
                <a:gd name="connsiteX1" fmla="*/ 7076 w 366999"/>
                <a:gd name="connsiteY1" fmla="*/ 359924 h 700392"/>
                <a:gd name="connsiteX2" fmla="*/ 162719 w 366999"/>
                <a:gd name="connsiteY2" fmla="*/ 700392 h 700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6999" h="700392">
                  <a:moveTo>
                    <a:pt x="366999" y="0"/>
                  </a:moveTo>
                  <a:cubicBezTo>
                    <a:pt x="204061" y="121596"/>
                    <a:pt x="41123" y="243192"/>
                    <a:pt x="7076" y="359924"/>
                  </a:cubicBezTo>
                  <a:cubicBezTo>
                    <a:pt x="-26971" y="476656"/>
                    <a:pt x="67874" y="588524"/>
                    <a:pt x="162719" y="700392"/>
                  </a:cubicBezTo>
                </a:path>
              </a:pathLst>
            </a:custGeom>
            <a:noFill/>
            <a:ln w="25400" cap="rnd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FE34A69-1587-49E6-87ED-7091B8510046}"/>
              </a:ext>
            </a:extLst>
          </p:cNvPr>
          <p:cNvGrpSpPr/>
          <p:nvPr/>
        </p:nvGrpSpPr>
        <p:grpSpPr>
          <a:xfrm>
            <a:off x="122236" y="3715966"/>
            <a:ext cx="3285944" cy="1744595"/>
            <a:chOff x="122236" y="3715966"/>
            <a:chExt cx="3285944" cy="174459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2378880-13BC-4531-8DA4-9ACC203A7817}"/>
                </a:ext>
              </a:extLst>
            </p:cNvPr>
            <p:cNvSpPr txBox="1"/>
            <p:nvPr/>
          </p:nvSpPr>
          <p:spPr>
            <a:xfrm>
              <a:off x="122236" y="3893868"/>
              <a:ext cx="3003049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r">
                <a:buNone/>
              </a:pP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</a:rPr>
                <a:t>3. 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Only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the first catch block with a matching exception type will be executed</a:t>
              </a:r>
            </a:p>
          </p:txBody>
        </p:sp>
        <p:sp>
          <p:nvSpPr>
            <p:cNvPr id="75" name="Left Brace 74">
              <a:extLst>
                <a:ext uri="{FF2B5EF4-FFF2-40B4-BE49-F238E27FC236}">
                  <a16:creationId xmlns:a16="http://schemas.microsoft.com/office/drawing/2014/main" id="{E57F0AAF-AEC0-4DD0-87B3-D501D1720FAC}"/>
                </a:ext>
              </a:extLst>
            </p:cNvPr>
            <p:cNvSpPr/>
            <p:nvPr/>
          </p:nvSpPr>
          <p:spPr>
            <a:xfrm>
              <a:off x="3187892" y="3715966"/>
              <a:ext cx="220288" cy="1744595"/>
            </a:xfrm>
            <a:prstGeom prst="leftBrace">
              <a:avLst>
                <a:gd name="adj1" fmla="val 52455"/>
                <a:gd name="adj2" fmla="val 42356"/>
              </a:avLst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272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7" grpId="0" animBg="1"/>
      <p:bldP spid="77" grpId="0" animBg="1"/>
      <p:bldP spid="78" grpId="0" animBg="1"/>
      <p:bldP spid="7" grpId="0" animBg="1"/>
      <p:bldP spid="17" grpId="0"/>
      <p:bldP spid="20" grpId="0"/>
      <p:bldP spid="46" grpId="0" animBg="1"/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2590D8AF-A291-405B-BB90-A39B5B85F9EE}"/>
              </a:ext>
            </a:extLst>
          </p:cNvPr>
          <p:cNvSpPr/>
          <p:nvPr/>
        </p:nvSpPr>
        <p:spPr>
          <a:xfrm>
            <a:off x="3539613" y="4579341"/>
            <a:ext cx="7354529" cy="881220"/>
          </a:xfrm>
          <a:prstGeom prst="roundRect">
            <a:avLst>
              <a:gd name="adj" fmla="val 11088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3FCD14CF-A2D1-4237-9C15-866B16FCECDF}"/>
              </a:ext>
            </a:extLst>
          </p:cNvPr>
          <p:cNvSpPr/>
          <p:nvPr/>
        </p:nvSpPr>
        <p:spPr>
          <a:xfrm>
            <a:off x="3539613" y="3707090"/>
            <a:ext cx="7354529" cy="835205"/>
          </a:xfrm>
          <a:prstGeom prst="roundRect">
            <a:avLst>
              <a:gd name="adj" fmla="val 10711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E857ED-43F5-4468-A0F3-0CBA10FCA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05" y="365125"/>
            <a:ext cx="5985485" cy="1063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Catching an exception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D561B59D-3D55-450D-818D-24DA4A8F52F2}"/>
              </a:ext>
            </a:extLst>
          </p:cNvPr>
          <p:cNvSpPr/>
          <p:nvPr/>
        </p:nvSpPr>
        <p:spPr>
          <a:xfrm>
            <a:off x="7353541" y="3745463"/>
            <a:ext cx="335285" cy="335286"/>
          </a:xfrm>
          <a:prstGeom prst="roundRect">
            <a:avLst>
              <a:gd name="adj" fmla="val 50000"/>
            </a:avLst>
          </a:prstGeom>
          <a:solidFill>
            <a:srgbClr val="E4C9FF"/>
          </a:solidFill>
          <a:ln w="254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B2A28510-3FCC-44D9-AC9D-FF9B6560D851}"/>
              </a:ext>
            </a:extLst>
          </p:cNvPr>
          <p:cNvSpPr/>
          <p:nvPr/>
        </p:nvSpPr>
        <p:spPr>
          <a:xfrm>
            <a:off x="8200104" y="4623866"/>
            <a:ext cx="486697" cy="335286"/>
          </a:xfrm>
          <a:prstGeom prst="roundRect">
            <a:avLst>
              <a:gd name="adj" fmla="val 50000"/>
            </a:avLst>
          </a:prstGeom>
          <a:solidFill>
            <a:srgbClr val="E4C9FF"/>
          </a:solidFill>
          <a:ln w="254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54BE7-E938-43F1-9B10-FEEA1B5082C6}"/>
              </a:ext>
            </a:extLst>
          </p:cNvPr>
          <p:cNvSpPr txBox="1"/>
          <p:nvPr/>
        </p:nvSpPr>
        <p:spPr>
          <a:xfrm>
            <a:off x="3477006" y="1887786"/>
            <a:ext cx="767277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nsolas" panose="020B0609020204030204" pitchFamily="49" charset="0"/>
              </a:rPr>
              <a:t>try</a:t>
            </a:r>
            <a:r>
              <a:rPr lang="en-US" sz="2400" dirty="0">
                <a:latin typeface="Consolas" panose="020B0609020204030204" pitchFamily="49" charset="0"/>
              </a:rPr>
              <a:t>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methodA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methodB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methodC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r>
              <a:rPr lang="en-US" sz="2400" dirty="0">
                <a:latin typeface="Consolas" panose="020B0609020204030204" pitchFamily="49" charset="0"/>
              </a:rPr>
              <a:t> e)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oe</a:t>
            </a:r>
            <a:r>
              <a:rPr lang="en-US" sz="2400" dirty="0">
                <a:latin typeface="Consolas" panose="020B0609020204030204" pitchFamily="49" charset="0"/>
              </a:rPr>
              <a:t>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B6EEDF-FD06-4717-A4A0-DFC0CB791475}"/>
              </a:ext>
            </a:extLst>
          </p:cNvPr>
          <p:cNvSpPr txBox="1"/>
          <p:nvPr/>
        </p:nvSpPr>
        <p:spPr>
          <a:xfrm rot="195745">
            <a:off x="7408194" y="596898"/>
            <a:ext cx="3369180" cy="1325563"/>
          </a:xfrm>
          <a:prstGeom prst="roundRect">
            <a:avLst>
              <a:gd name="adj" fmla="val 1153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Say an exception is thrown by </a:t>
            </a:r>
            <a:r>
              <a:rPr lang="en-US" sz="2400" b="1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methodB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. What happens?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25E9C7-486F-4580-86ED-9DAB6DA5D462}"/>
              </a:ext>
            </a:extLst>
          </p:cNvPr>
          <p:cNvSpPr txBox="1"/>
          <p:nvPr/>
        </p:nvSpPr>
        <p:spPr>
          <a:xfrm>
            <a:off x="253205" y="5169436"/>
            <a:ext cx="28720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000" b="1" dirty="0">
                <a:solidFill>
                  <a:srgbClr val="7030A0"/>
                </a:solidFill>
              </a:rPr>
              <a:t>4. </a:t>
            </a:r>
            <a:r>
              <a:rPr lang="en-US" sz="2000" dirty="0">
                <a:solidFill>
                  <a:srgbClr val="7030A0"/>
                </a:solidFill>
              </a:rPr>
              <a:t>Inside each catch block is an </a:t>
            </a:r>
            <a:r>
              <a:rPr lang="en-US" sz="2000" u="sng" dirty="0">
                <a:solidFill>
                  <a:srgbClr val="7030A0"/>
                </a:solidFill>
              </a:rPr>
              <a:t>exception object </a:t>
            </a:r>
            <a:r>
              <a:rPr lang="en-US" sz="2000" dirty="0">
                <a:solidFill>
                  <a:srgbClr val="7030A0"/>
                </a:solidFill>
              </a:rPr>
              <a:t>representing the error</a:t>
            </a:r>
            <a:endParaRPr lang="en-US" sz="2000" b="1" dirty="0">
              <a:solidFill>
                <a:srgbClr val="7030A0"/>
              </a:solidFill>
              <a:latin typeface="Consolas" panose="020B06090202040302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D099BC-F018-4453-879C-750B19B30A06}"/>
              </a:ext>
            </a:extLst>
          </p:cNvPr>
          <p:cNvSpPr txBox="1"/>
          <p:nvPr/>
        </p:nvSpPr>
        <p:spPr>
          <a:xfrm>
            <a:off x="3920786" y="6035024"/>
            <a:ext cx="5145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5. </a:t>
            </a:r>
            <a:r>
              <a:rPr lang="en-US" sz="2000" dirty="0">
                <a:solidFill>
                  <a:srgbClr val="C00000"/>
                </a:solidFill>
              </a:rPr>
              <a:t>If none of the catch blocks match the exception type, then the exception is re-thrown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1F3FA1C-555A-4969-869C-1429F757ECD1}"/>
              </a:ext>
            </a:extLst>
          </p:cNvPr>
          <p:cNvGrpSpPr/>
          <p:nvPr/>
        </p:nvGrpSpPr>
        <p:grpSpPr>
          <a:xfrm>
            <a:off x="5710136" y="2486564"/>
            <a:ext cx="4228828" cy="1015663"/>
            <a:chOff x="-920555" y="6060532"/>
            <a:chExt cx="4296760" cy="1015663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D104AE-E977-4682-85BE-6DE3D1FC5B2A}"/>
                </a:ext>
              </a:extLst>
            </p:cNvPr>
            <p:cNvSpPr txBox="1"/>
            <p:nvPr/>
          </p:nvSpPr>
          <p:spPr>
            <a:xfrm>
              <a:off x="-241058" y="6060532"/>
              <a:ext cx="361726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sz="2000" b="1" dirty="0">
                  <a:solidFill>
                    <a:srgbClr val="C00000"/>
                  </a:solidFill>
                </a:rPr>
                <a:t>2. </a:t>
              </a:r>
              <a:r>
                <a:rPr lang="en-US" sz="2000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methodC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rgbClr val="C00000"/>
                  </a:solidFill>
                </a:rPr>
                <a:t> will </a:t>
              </a:r>
              <a:r>
                <a:rPr lang="en-US" sz="2000" i="1" dirty="0">
                  <a:solidFill>
                    <a:srgbClr val="C00000"/>
                  </a:solidFill>
                </a:rPr>
                <a:t>never</a:t>
              </a:r>
              <a:r>
                <a:rPr lang="en-US" sz="2000" dirty="0">
                  <a:solidFill>
                    <a:srgbClr val="C00000"/>
                  </a:solidFill>
                </a:rPr>
                <a:t> be executed because the exception happened up in </a:t>
              </a:r>
              <a:r>
                <a:rPr lang="en-US" sz="2000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methodB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()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627A645-988F-4EAC-AA57-94086613D68B}"/>
                </a:ext>
              </a:extLst>
            </p:cNvPr>
            <p:cNvCxnSpPr>
              <a:cxnSpLocks/>
              <a:stCxn id="23" idx="1"/>
            </p:cNvCxnSpPr>
            <p:nvPr/>
          </p:nvCxnSpPr>
          <p:spPr>
            <a:xfrm flipH="1">
              <a:off x="-920555" y="6568364"/>
              <a:ext cx="679497" cy="484285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BE11F4D-C7C5-4F5D-ADFD-620E26DBF5D3}"/>
              </a:ext>
            </a:extLst>
          </p:cNvPr>
          <p:cNvSpPr/>
          <p:nvPr/>
        </p:nvSpPr>
        <p:spPr>
          <a:xfrm>
            <a:off x="3754876" y="2801567"/>
            <a:ext cx="1867711" cy="437020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4A08C9D4-E2E0-4CA8-8EA6-CA7AD7631E79}"/>
              </a:ext>
            </a:extLst>
          </p:cNvPr>
          <p:cNvSpPr/>
          <p:nvPr/>
        </p:nvSpPr>
        <p:spPr>
          <a:xfrm>
            <a:off x="3477006" y="3661877"/>
            <a:ext cx="7485962" cy="2257782"/>
          </a:xfrm>
          <a:prstGeom prst="roundRect">
            <a:avLst>
              <a:gd name="adj" fmla="val 5465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E0D8301-34DB-4917-AED2-1A300FEB2C86}"/>
              </a:ext>
            </a:extLst>
          </p:cNvPr>
          <p:cNvGrpSpPr/>
          <p:nvPr/>
        </p:nvGrpSpPr>
        <p:grpSpPr>
          <a:xfrm>
            <a:off x="253205" y="2358357"/>
            <a:ext cx="3414122" cy="1357609"/>
            <a:chOff x="253205" y="2358357"/>
            <a:chExt cx="3414122" cy="135760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21740E8-1328-4257-9883-4C8C3D31FDEC}"/>
                </a:ext>
              </a:extLst>
            </p:cNvPr>
            <p:cNvSpPr txBox="1"/>
            <p:nvPr/>
          </p:nvSpPr>
          <p:spPr>
            <a:xfrm>
              <a:off x="253205" y="2358357"/>
              <a:ext cx="2867137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r">
                <a:buNone/>
              </a:pPr>
              <a:r>
                <a:rPr lang="en-US" sz="2000" b="1" dirty="0">
                  <a:solidFill>
                    <a:srgbClr val="C00000"/>
                  </a:solidFill>
                </a:rPr>
                <a:t>1. </a:t>
              </a:r>
              <a:r>
                <a:rPr lang="en-US" sz="2000" dirty="0">
                  <a:solidFill>
                    <a:srgbClr val="C00000"/>
                  </a:solidFill>
                </a:rPr>
                <a:t>Execution immediately jumps to the 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catch</a:t>
              </a:r>
              <a:r>
                <a:rPr lang="en-US" sz="2000" dirty="0">
                  <a:solidFill>
                    <a:srgbClr val="C00000"/>
                  </a:solidFill>
                </a:rPr>
                <a:t> statements to handle the exception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DC0C018-09A6-4CDC-B771-72FB77459F2C}"/>
                </a:ext>
              </a:extLst>
            </p:cNvPr>
            <p:cNvSpPr/>
            <p:nvPr/>
          </p:nvSpPr>
          <p:spPr>
            <a:xfrm>
              <a:off x="3251690" y="2994396"/>
              <a:ext cx="415637" cy="721570"/>
            </a:xfrm>
            <a:custGeom>
              <a:avLst/>
              <a:gdLst>
                <a:gd name="connsiteX0" fmla="*/ 366999 w 366999"/>
                <a:gd name="connsiteY0" fmla="*/ 0 h 700392"/>
                <a:gd name="connsiteX1" fmla="*/ 7076 w 366999"/>
                <a:gd name="connsiteY1" fmla="*/ 359924 h 700392"/>
                <a:gd name="connsiteX2" fmla="*/ 162719 w 366999"/>
                <a:gd name="connsiteY2" fmla="*/ 700392 h 700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6999" h="700392">
                  <a:moveTo>
                    <a:pt x="366999" y="0"/>
                  </a:moveTo>
                  <a:cubicBezTo>
                    <a:pt x="204061" y="121596"/>
                    <a:pt x="41123" y="243192"/>
                    <a:pt x="7076" y="359924"/>
                  </a:cubicBezTo>
                  <a:cubicBezTo>
                    <a:pt x="-26971" y="476656"/>
                    <a:pt x="67874" y="588524"/>
                    <a:pt x="162719" y="700392"/>
                  </a:cubicBezTo>
                </a:path>
              </a:pathLst>
            </a:custGeom>
            <a:noFill/>
            <a:ln w="25400" cap="rnd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FE34A69-1587-49E6-87ED-7091B8510046}"/>
              </a:ext>
            </a:extLst>
          </p:cNvPr>
          <p:cNvGrpSpPr/>
          <p:nvPr/>
        </p:nvGrpSpPr>
        <p:grpSpPr>
          <a:xfrm>
            <a:off x="122236" y="3715966"/>
            <a:ext cx="3285944" cy="1744595"/>
            <a:chOff x="122236" y="3715966"/>
            <a:chExt cx="3285944" cy="174459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2378880-13BC-4531-8DA4-9ACC203A7817}"/>
                </a:ext>
              </a:extLst>
            </p:cNvPr>
            <p:cNvSpPr txBox="1"/>
            <p:nvPr/>
          </p:nvSpPr>
          <p:spPr>
            <a:xfrm>
              <a:off x="122236" y="3893868"/>
              <a:ext cx="3003049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r">
                <a:buNone/>
              </a:pP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</a:rPr>
                <a:t>3. 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Only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the first catch block with a matching exception type will be executed</a:t>
              </a:r>
            </a:p>
          </p:txBody>
        </p:sp>
        <p:sp>
          <p:nvSpPr>
            <p:cNvPr id="75" name="Left Brace 74">
              <a:extLst>
                <a:ext uri="{FF2B5EF4-FFF2-40B4-BE49-F238E27FC236}">
                  <a16:creationId xmlns:a16="http://schemas.microsoft.com/office/drawing/2014/main" id="{E57F0AAF-AEC0-4DD0-87B3-D501D1720FAC}"/>
                </a:ext>
              </a:extLst>
            </p:cNvPr>
            <p:cNvSpPr/>
            <p:nvPr/>
          </p:nvSpPr>
          <p:spPr>
            <a:xfrm>
              <a:off x="3187892" y="3715966"/>
              <a:ext cx="220288" cy="1744595"/>
            </a:xfrm>
            <a:prstGeom prst="leftBrace">
              <a:avLst>
                <a:gd name="adj1" fmla="val 52455"/>
                <a:gd name="adj2" fmla="val 42356"/>
              </a:avLst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4E53B0ED-060B-4E56-BCA4-FF0F107109B6}"/>
              </a:ext>
            </a:extLst>
          </p:cNvPr>
          <p:cNvSpPr txBox="1"/>
          <p:nvPr/>
        </p:nvSpPr>
        <p:spPr>
          <a:xfrm rot="195745">
            <a:off x="6337074" y="2160867"/>
            <a:ext cx="4953005" cy="3128889"/>
          </a:xfrm>
          <a:prstGeom prst="roundRect">
            <a:avLst>
              <a:gd name="adj" fmla="val 11538"/>
            </a:avLst>
          </a:prstGeom>
          <a:solidFill>
            <a:srgbClr val="FFF7E1"/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C00000"/>
                </a:solidFill>
              </a:rPr>
              <a:t>“</a:t>
            </a:r>
            <a:r>
              <a:rPr lang="en-US" sz="3200" b="1" dirty="0">
                <a:solidFill>
                  <a:srgbClr val="0070C0"/>
                </a:solidFill>
              </a:rPr>
              <a:t>match</a:t>
            </a:r>
            <a:r>
              <a:rPr lang="en-US" sz="3200" dirty="0">
                <a:solidFill>
                  <a:srgbClr val="C00000"/>
                </a:solidFill>
              </a:rPr>
              <a:t>” means does an “</a:t>
            </a:r>
            <a:r>
              <a:rPr lang="en-US" sz="3200" b="1" dirty="0">
                <a:solidFill>
                  <a:srgbClr val="C00000"/>
                </a:solidFill>
              </a:rPr>
              <a:t>is-a</a:t>
            </a:r>
            <a:r>
              <a:rPr lang="en-US" sz="3200" dirty="0">
                <a:solidFill>
                  <a:srgbClr val="C00000"/>
                </a:solidFill>
              </a:rPr>
              <a:t>” relationship exist between the </a:t>
            </a:r>
            <a:r>
              <a:rPr lang="en-US" sz="3200" b="1" i="1" dirty="0">
                <a:solidFill>
                  <a:srgbClr val="C00000"/>
                </a:solidFill>
              </a:rPr>
              <a:t>type of the exception object thrown</a:t>
            </a:r>
            <a:r>
              <a:rPr lang="en-US" sz="3200" dirty="0">
                <a:solidFill>
                  <a:srgbClr val="C00000"/>
                </a:solidFill>
              </a:rPr>
              <a:t>, and the </a:t>
            </a:r>
            <a:r>
              <a:rPr lang="en-US" sz="3200" b="1" i="1" dirty="0">
                <a:solidFill>
                  <a:srgbClr val="0070C0"/>
                </a:solidFill>
              </a:rPr>
              <a:t>type given in a catch block</a:t>
            </a:r>
          </a:p>
        </p:txBody>
      </p:sp>
    </p:spTree>
    <p:extLst>
      <p:ext uri="{BB962C8B-B14F-4D97-AF65-F5344CB8AC3E}">
        <p14:creationId xmlns:p14="http://schemas.microsoft.com/office/powerpoint/2010/main" val="201019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7" grpId="0" animBg="1"/>
      <p:bldP spid="77" grpId="0" animBg="1"/>
      <p:bldP spid="78" grpId="0" animBg="1"/>
      <p:bldP spid="7" grpId="0" animBg="1"/>
      <p:bldP spid="17" grpId="0"/>
      <p:bldP spid="20" grpId="0"/>
      <p:bldP spid="46" grpId="0" animBg="1"/>
      <p:bldP spid="47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857ED-43F5-4468-A0F3-0CBA10FCA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55" y="365125"/>
            <a:ext cx="5996763" cy="93204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Catching an exception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54BE7-E938-43F1-9B10-FEEA1B5082C6}"/>
              </a:ext>
            </a:extLst>
          </p:cNvPr>
          <p:cNvSpPr txBox="1"/>
          <p:nvPr/>
        </p:nvSpPr>
        <p:spPr>
          <a:xfrm>
            <a:off x="3477006" y="1887786"/>
            <a:ext cx="767277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nsolas" panose="020B0609020204030204" pitchFamily="49" charset="0"/>
              </a:rPr>
              <a:t>try</a:t>
            </a:r>
            <a:r>
              <a:rPr lang="en-US" sz="2400" dirty="0">
                <a:latin typeface="Consolas" panose="020B0609020204030204" pitchFamily="49" charset="0"/>
              </a:rPr>
              <a:t>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methodA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methodB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methodC</a:t>
            </a:r>
            <a:r>
              <a:rPr lang="en-US" sz="2400" dirty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r>
              <a:rPr lang="en-US" sz="2400" dirty="0">
                <a:latin typeface="Consolas" panose="020B0609020204030204" pitchFamily="49" charset="0"/>
              </a:rPr>
              <a:t> e)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 </a:t>
            </a:r>
            <a:r>
              <a:rPr lang="en-US" sz="2400" b="1" dirty="0">
                <a:latin typeface="Consolas" panose="020B0609020204030204" pitchFamily="49" charset="0"/>
              </a:rPr>
              <a:t>catch</a:t>
            </a:r>
            <a:r>
              <a:rPr lang="en-US" sz="2400" dirty="0">
                <a:latin typeface="Consolas" panose="020B0609020204030204" pitchFamily="49" charset="0"/>
              </a:rPr>
              <a:t> (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oe</a:t>
            </a:r>
            <a:r>
              <a:rPr lang="en-US" sz="2400" dirty="0">
                <a:latin typeface="Consolas" panose="020B0609020204030204" pitchFamily="49" charset="0"/>
              </a:rPr>
              <a:t>) {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  // code to respond to </a:t>
            </a:r>
            <a:r>
              <a:rPr lang="en-US" sz="2400" dirty="0" err="1">
                <a:latin typeface="Consolas" panose="020B0609020204030204" pitchFamily="49" charset="0"/>
              </a:rPr>
              <a:t>OtherExceptionType</a:t>
            </a:r>
            <a:endParaRPr lang="en-US" sz="2400" dirty="0">
              <a:latin typeface="Consolas" panose="020B0609020204030204" pitchFamily="49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526286F-D072-48CD-AD9F-4ACD01C8309C}"/>
              </a:ext>
            </a:extLst>
          </p:cNvPr>
          <p:cNvSpPr/>
          <p:nvPr/>
        </p:nvSpPr>
        <p:spPr>
          <a:xfrm>
            <a:off x="6946648" y="147250"/>
            <a:ext cx="4407152" cy="3283974"/>
          </a:xfrm>
          <a:prstGeom prst="roundRect">
            <a:avLst>
              <a:gd name="adj" fmla="val 5550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catch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 blocks are kind of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like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else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 statements.</a:t>
            </a:r>
          </a:p>
          <a:p>
            <a:pPr algn="ctr">
              <a:spcBef>
                <a:spcPts val="1800"/>
              </a:spcBef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They check top-to-bottom,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one at a time, for a match.</a:t>
            </a:r>
          </a:p>
          <a:p>
            <a:pPr algn="ctr">
              <a:spcBef>
                <a:spcPts val="1800"/>
              </a:spcBef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Once a match is found,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the block is executed, and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no other blocks are searched.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143DCDB-AC5A-495F-874B-BDCC62A7D4FD}"/>
              </a:ext>
            </a:extLst>
          </p:cNvPr>
          <p:cNvSpPr/>
          <p:nvPr/>
        </p:nvSpPr>
        <p:spPr>
          <a:xfrm>
            <a:off x="3477006" y="3657600"/>
            <a:ext cx="7426967" cy="2262059"/>
          </a:xfrm>
          <a:prstGeom prst="roundRect">
            <a:avLst>
              <a:gd name="adj" fmla="val 570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2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158" y="365125"/>
            <a:ext cx="5521842" cy="77255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2DA18E1-C7C0-4D78-A223-1922D7E3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81" y="5324379"/>
            <a:ext cx="4869237" cy="12151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</a:t>
            </a:r>
            <a:r>
              <a:rPr lang="en-US" sz="3200" b="1" dirty="0">
                <a:latin typeface="Consolas" panose="020B0609020204030204" pitchFamily="49" charset="0"/>
              </a:rPr>
              <a:t>main()</a:t>
            </a:r>
            <a:r>
              <a:rPr lang="en-US" sz="3200" dirty="0"/>
              <a:t> output when executed?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C9F75-F0C9-4772-BD6A-87D7589EF6C6}"/>
              </a:ext>
            </a:extLst>
          </p:cNvPr>
          <p:cNvSpPr txBox="1"/>
          <p:nvPr/>
        </p:nvSpPr>
        <p:spPr>
          <a:xfrm>
            <a:off x="6648893" y="588443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2"/>
              </a:rPr>
              <a:t>https://pollev.com/pds</a:t>
            </a:r>
            <a:endParaRPr lang="en-US" sz="24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8"/>
            <a:ext cx="5257800" cy="3649797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4C07EC2-4518-4C83-94B0-006A2FEDDCA2}"/>
              </a:ext>
            </a:extLst>
          </p:cNvPr>
          <p:cNvGrpSpPr/>
          <p:nvPr/>
        </p:nvGrpSpPr>
        <p:grpSpPr>
          <a:xfrm>
            <a:off x="6395393" y="1690688"/>
            <a:ext cx="5257800" cy="4578869"/>
            <a:chOff x="6682902" y="3151763"/>
            <a:chExt cx="4289897" cy="3289052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F311C40C-26B2-4DE4-85CE-05220CAB573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48" b="58743"/>
            <a:stretch/>
          </p:blipFill>
          <p:spPr bwMode="auto">
            <a:xfrm>
              <a:off x="6887183" y="3677556"/>
              <a:ext cx="3874136" cy="276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8DD6240F-AD9D-4549-806E-0CD403C46F5A}"/>
                </a:ext>
              </a:extLst>
            </p:cNvPr>
            <p:cNvSpPr/>
            <p:nvPr/>
          </p:nvSpPr>
          <p:spPr>
            <a:xfrm>
              <a:off x="6682902" y="3151763"/>
              <a:ext cx="4289897" cy="3289052"/>
            </a:xfrm>
            <a:prstGeom prst="roundRect">
              <a:avLst>
                <a:gd name="adj" fmla="val 6069"/>
              </a:avLst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chemeClr val="accent2">
                      <a:lumMod val="75000"/>
                    </a:schemeClr>
                  </a:solidFill>
                </a:rPr>
                <a:t>Exception Inheritance Tree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203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BD0E118-4E12-4A95-8B9C-850BC6EE1870}"/>
              </a:ext>
            </a:extLst>
          </p:cNvPr>
          <p:cNvGrpSpPr/>
          <p:nvPr/>
        </p:nvGrpSpPr>
        <p:grpSpPr>
          <a:xfrm>
            <a:off x="6379536" y="1690688"/>
            <a:ext cx="5135875" cy="4247888"/>
            <a:chOff x="6682902" y="3151763"/>
            <a:chExt cx="4289897" cy="3289052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BFDC610F-1173-4050-9E8E-8048EEB94F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48" b="58743"/>
            <a:stretch/>
          </p:blipFill>
          <p:spPr bwMode="auto">
            <a:xfrm>
              <a:off x="6887183" y="3677556"/>
              <a:ext cx="3874136" cy="276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AB07D07C-6715-4D9B-9680-C70D35BB09FB}"/>
                </a:ext>
              </a:extLst>
            </p:cNvPr>
            <p:cNvSpPr/>
            <p:nvPr/>
          </p:nvSpPr>
          <p:spPr>
            <a:xfrm>
              <a:off x="6682902" y="3151763"/>
              <a:ext cx="4289897" cy="3289052"/>
            </a:xfrm>
            <a:prstGeom prst="roundRect">
              <a:avLst>
                <a:gd name="adj" fmla="val 6069"/>
              </a:avLst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chemeClr val="accent2">
                      <a:lumMod val="75000"/>
                    </a:schemeClr>
                  </a:solidFill>
                </a:rPr>
                <a:t>Exception Inheritance Tree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64" y="365125"/>
            <a:ext cx="5869172" cy="90014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(2)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8"/>
            <a:ext cx="5257800" cy="3649797"/>
          </a:xfrm>
          <a:prstGeom prst="roundRect">
            <a:avLst>
              <a:gd name="adj" fmla="val 170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ArithmeticException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CA2F467-32B7-48AB-9973-FCD8F45CE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81" y="5449467"/>
            <a:ext cx="4869237" cy="12151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</a:t>
            </a:r>
            <a:r>
              <a:rPr lang="en-US" sz="3200" b="1" dirty="0">
                <a:latin typeface="Consolas" panose="020B0609020204030204" pitchFamily="49" charset="0"/>
              </a:rPr>
              <a:t>main()</a:t>
            </a:r>
            <a:r>
              <a:rPr lang="en-US" sz="3200" dirty="0"/>
              <a:t> output when executed?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2759CF-41D4-EF48-9026-3F4DC7E2737C}"/>
              </a:ext>
            </a:extLst>
          </p:cNvPr>
          <p:cNvSpPr txBox="1"/>
          <p:nvPr/>
        </p:nvSpPr>
        <p:spPr>
          <a:xfrm>
            <a:off x="6510670" y="726666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303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365126"/>
            <a:ext cx="6018028" cy="10330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(3)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9"/>
            <a:ext cx="5257800" cy="4068086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"A"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i="1" dirty="0">
                <a:solidFill>
                  <a:srgbClr val="A9B7C6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"B"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ArithmeticException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"D"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58D0E-9F36-4877-A966-08DC40053A10}"/>
              </a:ext>
            </a:extLst>
          </p:cNvPr>
          <p:cNvSpPr txBox="1">
            <a:spLocks/>
          </p:cNvSpPr>
          <p:nvPr/>
        </p:nvSpPr>
        <p:spPr>
          <a:xfrm>
            <a:off x="1032481" y="5758775"/>
            <a:ext cx="4869237" cy="1099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>
                <a:solidFill>
                  <a:srgbClr val="C00000"/>
                </a:solidFill>
              </a:rPr>
              <a:t>Prompt: </a:t>
            </a:r>
            <a:r>
              <a:rPr lang="en-US" sz="3200"/>
              <a:t>What will </a:t>
            </a:r>
            <a:r>
              <a:rPr lang="en-US" sz="3200" b="1">
                <a:latin typeface="Consolas" panose="020B0609020204030204" pitchFamily="49" charset="0"/>
              </a:rPr>
              <a:t>main()</a:t>
            </a:r>
            <a:r>
              <a:rPr lang="en-US" sz="3200"/>
              <a:t> output when executed?</a:t>
            </a:r>
            <a:endParaRPr lang="en-US" sz="32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AA92976-E2FE-42AD-9869-7242C3981078}"/>
              </a:ext>
            </a:extLst>
          </p:cNvPr>
          <p:cNvGrpSpPr/>
          <p:nvPr/>
        </p:nvGrpSpPr>
        <p:grpSpPr>
          <a:xfrm>
            <a:off x="6430945" y="1690689"/>
            <a:ext cx="5054321" cy="4472542"/>
            <a:chOff x="6682902" y="3151763"/>
            <a:chExt cx="4289897" cy="3289052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20127648-B17C-4BEA-941A-2874E6E0A7B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48" b="58743"/>
            <a:stretch/>
          </p:blipFill>
          <p:spPr bwMode="auto">
            <a:xfrm>
              <a:off x="6887183" y="3677556"/>
              <a:ext cx="3874136" cy="276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5AB5F37-D264-4D8F-9083-7AB4E2EA7B01}"/>
                </a:ext>
              </a:extLst>
            </p:cNvPr>
            <p:cNvSpPr/>
            <p:nvPr/>
          </p:nvSpPr>
          <p:spPr>
            <a:xfrm>
              <a:off x="6682902" y="3151763"/>
              <a:ext cx="4289897" cy="3289052"/>
            </a:xfrm>
            <a:prstGeom prst="roundRect">
              <a:avLst>
                <a:gd name="adj" fmla="val 6069"/>
              </a:avLst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chemeClr val="accent2">
                      <a:lumMod val="75000"/>
                    </a:schemeClr>
                  </a:solidFill>
                </a:rPr>
                <a:t>Exception Inheritance Tree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4B44D63-F945-E74F-82FE-946FED65F3A1}"/>
              </a:ext>
            </a:extLst>
          </p:cNvPr>
          <p:cNvSpPr txBox="1"/>
          <p:nvPr/>
        </p:nvSpPr>
        <p:spPr>
          <a:xfrm>
            <a:off x="6680791" y="694769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322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365126"/>
            <a:ext cx="6018028" cy="10330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(3)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9"/>
            <a:ext cx="5257800" cy="4068086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"A"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i="1" dirty="0">
                <a:solidFill>
                  <a:srgbClr val="A9B7C6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"B"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ArithmeticException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"D"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58D0E-9F36-4877-A966-08DC40053A10}"/>
              </a:ext>
            </a:extLst>
          </p:cNvPr>
          <p:cNvSpPr txBox="1">
            <a:spLocks/>
          </p:cNvSpPr>
          <p:nvPr/>
        </p:nvSpPr>
        <p:spPr>
          <a:xfrm>
            <a:off x="1032481" y="5758775"/>
            <a:ext cx="4869237" cy="1099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>
                <a:solidFill>
                  <a:srgbClr val="C00000"/>
                </a:solidFill>
              </a:rPr>
              <a:t>Prompt: </a:t>
            </a:r>
            <a:r>
              <a:rPr lang="en-US" sz="3200"/>
              <a:t>What will </a:t>
            </a:r>
            <a:r>
              <a:rPr lang="en-US" sz="3200" b="1">
                <a:latin typeface="Consolas" panose="020B0609020204030204" pitchFamily="49" charset="0"/>
              </a:rPr>
              <a:t>main()</a:t>
            </a:r>
            <a:r>
              <a:rPr lang="en-US" sz="3200"/>
              <a:t> output when executed?</a:t>
            </a:r>
            <a:endParaRPr lang="en-US" sz="32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AA92976-E2FE-42AD-9869-7242C3981078}"/>
              </a:ext>
            </a:extLst>
          </p:cNvPr>
          <p:cNvGrpSpPr/>
          <p:nvPr/>
        </p:nvGrpSpPr>
        <p:grpSpPr>
          <a:xfrm>
            <a:off x="6430945" y="1690689"/>
            <a:ext cx="5054321" cy="4472542"/>
            <a:chOff x="6682902" y="3151763"/>
            <a:chExt cx="4289897" cy="3289052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id="{20127648-B17C-4BEA-941A-2874E6E0A7B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48" b="58743"/>
            <a:stretch/>
          </p:blipFill>
          <p:spPr bwMode="auto">
            <a:xfrm>
              <a:off x="6887183" y="3677556"/>
              <a:ext cx="3874136" cy="276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5AB5F37-D264-4D8F-9083-7AB4E2EA7B01}"/>
                </a:ext>
              </a:extLst>
            </p:cNvPr>
            <p:cNvSpPr/>
            <p:nvPr/>
          </p:nvSpPr>
          <p:spPr>
            <a:xfrm>
              <a:off x="6682902" y="3151763"/>
              <a:ext cx="4289897" cy="3289052"/>
            </a:xfrm>
            <a:prstGeom prst="roundRect">
              <a:avLst>
                <a:gd name="adj" fmla="val 6069"/>
              </a:avLst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chemeClr val="accent2">
                      <a:lumMod val="75000"/>
                    </a:schemeClr>
                  </a:solidFill>
                </a:rPr>
                <a:t>Exception Inheritance Tree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4B44D63-F945-E74F-82FE-946FED65F3A1}"/>
              </a:ext>
            </a:extLst>
          </p:cNvPr>
          <p:cNvSpPr txBox="1"/>
          <p:nvPr/>
        </p:nvSpPr>
        <p:spPr>
          <a:xfrm>
            <a:off x="6680791" y="694769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3D4F05-4DB3-49C3-A02D-0DE2607D4965}"/>
              </a:ext>
            </a:extLst>
          </p:cNvPr>
          <p:cNvSpPr txBox="1"/>
          <p:nvPr/>
        </p:nvSpPr>
        <p:spPr>
          <a:xfrm rot="21013912">
            <a:off x="5660717" y="1226431"/>
            <a:ext cx="5009556" cy="2238248"/>
          </a:xfrm>
          <a:prstGeom prst="roundRect">
            <a:avLst>
              <a:gd name="adj" fmla="val 11538"/>
            </a:avLst>
          </a:prstGeom>
          <a:solidFill>
            <a:srgbClr val="FFF7E1"/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C00000"/>
                </a:solidFill>
              </a:rPr>
              <a:t>If these are reversed, compiler is unhappy… unreachable code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A8C72DE-6835-4683-AF30-0F7E59300DF8}"/>
              </a:ext>
            </a:extLst>
          </p:cNvPr>
          <p:cNvCxnSpPr>
            <a:cxnSpLocks/>
          </p:cNvCxnSpPr>
          <p:nvPr/>
        </p:nvCxnSpPr>
        <p:spPr>
          <a:xfrm flipH="1">
            <a:off x="4286250" y="2600325"/>
            <a:ext cx="1372949" cy="371475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E2BB4D3-F1E5-4581-99AE-CE01CC8401CF}"/>
              </a:ext>
            </a:extLst>
          </p:cNvPr>
          <p:cNvCxnSpPr>
            <a:cxnSpLocks/>
          </p:cNvCxnSpPr>
          <p:nvPr/>
        </p:nvCxnSpPr>
        <p:spPr>
          <a:xfrm flipH="1">
            <a:off x="3957620" y="3056622"/>
            <a:ext cx="1776208" cy="492707"/>
          </a:xfrm>
          <a:prstGeom prst="straightConnector1">
            <a:avLst/>
          </a:prstGeom>
          <a:ln w="508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62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365126"/>
            <a:ext cx="10854070" cy="10330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(4)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8"/>
            <a:ext cx="5257800" cy="3601159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"A"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i="1" dirty="0">
                <a:solidFill>
                  <a:srgbClr val="A9B7C6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"B"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(Exception 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CEF0CF4-D372-4E6D-BA58-24F5198A2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81" y="5402306"/>
            <a:ext cx="4869237" cy="12151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</a:t>
            </a:r>
            <a:r>
              <a:rPr lang="en-US" sz="3200" b="1" dirty="0">
                <a:latin typeface="Consolas" panose="020B0609020204030204" pitchFamily="49" charset="0"/>
              </a:rPr>
              <a:t>main()</a:t>
            </a:r>
            <a:r>
              <a:rPr lang="en-US" sz="3200" dirty="0"/>
              <a:t> output when executed?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C1BF2C-AE96-4C6A-B311-D8336D2845A7}"/>
              </a:ext>
            </a:extLst>
          </p:cNvPr>
          <p:cNvGrpSpPr/>
          <p:nvPr/>
        </p:nvGrpSpPr>
        <p:grpSpPr>
          <a:xfrm>
            <a:off x="6395393" y="1690688"/>
            <a:ext cx="5170260" cy="4247887"/>
            <a:chOff x="6682902" y="3151763"/>
            <a:chExt cx="4289897" cy="3289052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A3CD4663-C612-46AE-9D0E-D3CC6B2C9E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48" b="58743"/>
            <a:stretch/>
          </p:blipFill>
          <p:spPr bwMode="auto">
            <a:xfrm>
              <a:off x="6887183" y="3677556"/>
              <a:ext cx="3874136" cy="276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8877F98E-DACD-44C6-A398-9583813092C3}"/>
                </a:ext>
              </a:extLst>
            </p:cNvPr>
            <p:cNvSpPr/>
            <p:nvPr/>
          </p:nvSpPr>
          <p:spPr>
            <a:xfrm>
              <a:off x="6682902" y="3151763"/>
              <a:ext cx="4289897" cy="3289052"/>
            </a:xfrm>
            <a:prstGeom prst="roundRect">
              <a:avLst>
                <a:gd name="adj" fmla="val 6069"/>
              </a:avLst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chemeClr val="accent2">
                      <a:lumMod val="75000"/>
                    </a:schemeClr>
                  </a:solidFill>
                </a:rPr>
                <a:t>Exception Inheritance Tree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71F276A-85F7-4846-B979-9ACE500E6DB9}"/>
              </a:ext>
            </a:extLst>
          </p:cNvPr>
          <p:cNvSpPr txBox="1"/>
          <p:nvPr/>
        </p:nvSpPr>
        <p:spPr>
          <a:xfrm>
            <a:off x="6910107" y="713435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401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365126"/>
            <a:ext cx="10854070" cy="10330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(4)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8"/>
            <a:ext cx="5257800" cy="3601159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(String[]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args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"A"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i="1" dirty="0">
                <a:solidFill>
                  <a:srgbClr val="A9B7C6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"B"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(Exception e)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"E"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static void </a:t>
            </a:r>
            <a:r>
              <a:rPr lang="en-US" altLang="en-US" sz="1600" dirty="0">
                <a:solidFill>
                  <a:srgbClr val="FFC66D"/>
                </a:solidFill>
                <a:latin typeface="Consolas" panose="020B0609020204030204" pitchFamily="49" charset="0"/>
              </a:rPr>
              <a:t>method1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CEF0CF4-D372-4E6D-BA58-24F5198A2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81" y="5402306"/>
            <a:ext cx="4869237" cy="12151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</a:t>
            </a:r>
            <a:r>
              <a:rPr lang="en-US" sz="3200" b="1" dirty="0">
                <a:latin typeface="Consolas" panose="020B0609020204030204" pitchFamily="49" charset="0"/>
              </a:rPr>
              <a:t>main()</a:t>
            </a:r>
            <a:r>
              <a:rPr lang="en-US" sz="3200" dirty="0"/>
              <a:t> output when executed?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1C1BF2C-AE96-4C6A-B311-D8336D2845A7}"/>
              </a:ext>
            </a:extLst>
          </p:cNvPr>
          <p:cNvGrpSpPr/>
          <p:nvPr/>
        </p:nvGrpSpPr>
        <p:grpSpPr>
          <a:xfrm>
            <a:off x="6395393" y="1690688"/>
            <a:ext cx="5170260" cy="4247887"/>
            <a:chOff x="6682902" y="3151763"/>
            <a:chExt cx="4289897" cy="3289052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A3CD4663-C612-46AE-9D0E-D3CC6B2C9E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48" b="58743"/>
            <a:stretch/>
          </p:blipFill>
          <p:spPr bwMode="auto">
            <a:xfrm>
              <a:off x="6887183" y="3677556"/>
              <a:ext cx="3874136" cy="276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8877F98E-DACD-44C6-A398-9583813092C3}"/>
                </a:ext>
              </a:extLst>
            </p:cNvPr>
            <p:cNvSpPr/>
            <p:nvPr/>
          </p:nvSpPr>
          <p:spPr>
            <a:xfrm>
              <a:off x="6682902" y="3151763"/>
              <a:ext cx="4289897" cy="3289052"/>
            </a:xfrm>
            <a:prstGeom prst="roundRect">
              <a:avLst>
                <a:gd name="adj" fmla="val 6069"/>
              </a:avLst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chemeClr val="accent2">
                      <a:lumMod val="75000"/>
                    </a:schemeClr>
                  </a:solidFill>
                </a:rPr>
                <a:t>Exception Inheritance Tree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71F276A-85F7-4846-B979-9ACE500E6DB9}"/>
              </a:ext>
            </a:extLst>
          </p:cNvPr>
          <p:cNvSpPr txBox="1"/>
          <p:nvPr/>
        </p:nvSpPr>
        <p:spPr>
          <a:xfrm>
            <a:off x="6910107" y="713435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4"/>
              </a:rPr>
              <a:t>https://pollev.com/pds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22E82E-8E34-4BCF-9335-0AD3F9CCD479}"/>
              </a:ext>
            </a:extLst>
          </p:cNvPr>
          <p:cNvSpPr txBox="1"/>
          <p:nvPr/>
        </p:nvSpPr>
        <p:spPr>
          <a:xfrm rot="21013912">
            <a:off x="4790780" y="515450"/>
            <a:ext cx="6343578" cy="3128889"/>
          </a:xfrm>
          <a:prstGeom prst="roundRect">
            <a:avLst>
              <a:gd name="adj" fmla="val 11538"/>
            </a:avLst>
          </a:prstGeom>
          <a:solidFill>
            <a:srgbClr val="FFF7E1"/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C00000"/>
                </a:solidFill>
              </a:rPr>
              <a:t>“</a:t>
            </a:r>
            <a:r>
              <a:rPr lang="en-US" sz="3200" b="1" dirty="0">
                <a:solidFill>
                  <a:srgbClr val="0070C0"/>
                </a:solidFill>
              </a:rPr>
              <a:t>Throwable</a:t>
            </a:r>
            <a:r>
              <a:rPr lang="en-US" sz="3200" dirty="0">
                <a:solidFill>
                  <a:srgbClr val="C00000"/>
                </a:solidFill>
              </a:rPr>
              <a:t>” here would match anything at all (since it’s the top of the inheritance tree) but we don’t really do that, we try to get more specific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1520EB-0D70-4E21-B91C-44D93A7977CB}"/>
              </a:ext>
            </a:extLst>
          </p:cNvPr>
          <p:cNvSpPr/>
          <p:nvPr/>
        </p:nvSpPr>
        <p:spPr>
          <a:xfrm>
            <a:off x="2089307" y="2954216"/>
            <a:ext cx="1230924" cy="293077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47D35EA6-EC82-423B-B416-8CC774C2493D}"/>
              </a:ext>
            </a:extLst>
          </p:cNvPr>
          <p:cNvSpPr/>
          <p:nvPr/>
        </p:nvSpPr>
        <p:spPr>
          <a:xfrm rot="20906856">
            <a:off x="3540592" y="2698576"/>
            <a:ext cx="1307897" cy="422030"/>
          </a:xfrm>
          <a:prstGeom prst="leftArrow">
            <a:avLst/>
          </a:prstGeom>
          <a:solidFill>
            <a:srgbClr val="FF000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2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49611"/>
          </a:xfrm>
        </p:spPr>
        <p:txBody>
          <a:bodyPr/>
          <a:lstStyle/>
          <a:p>
            <a:r>
              <a:rPr lang="en-US" sz="5400" b="1" dirty="0">
                <a:solidFill>
                  <a:srgbClr val="C00000"/>
                </a:solidFill>
                <a:latin typeface="Consolas" panose="020B0609020204030204" pitchFamily="49" charset="0"/>
              </a:rPr>
              <a:t>finally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block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3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61777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Early error handling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Mostly outdated, but still in use today</a:t>
            </a:r>
          </a:p>
        </p:txBody>
      </p:sp>
    </p:spTree>
    <p:extLst>
      <p:ext uri="{BB962C8B-B14F-4D97-AF65-F5344CB8AC3E}">
        <p14:creationId xmlns:p14="http://schemas.microsoft.com/office/powerpoint/2010/main" val="396249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0C816-3695-4EEF-AE75-C09E0165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51" y="365126"/>
            <a:ext cx="7659395" cy="90350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A real-world example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53C0E26-1E54-4FE6-9ECF-45B61E1D513B}"/>
              </a:ext>
            </a:extLst>
          </p:cNvPr>
          <p:cNvSpPr/>
          <p:nvPr/>
        </p:nvSpPr>
        <p:spPr>
          <a:xfrm>
            <a:off x="1371601" y="1690688"/>
            <a:ext cx="6957645" cy="4915265"/>
          </a:xfrm>
          <a:prstGeom prst="roundRect">
            <a:avLst>
              <a:gd name="adj" fmla="val 287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File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File(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"filename.txt"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Scanner(file)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while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scanner.hasNextLine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  String data =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(data)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scanner.close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IOException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"An error occurred."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e.printStackTrace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8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8F4D18-00E5-42B3-BD80-593DD195BB08}"/>
              </a:ext>
            </a:extLst>
          </p:cNvPr>
          <p:cNvSpPr/>
          <p:nvPr/>
        </p:nvSpPr>
        <p:spPr>
          <a:xfrm rot="380213">
            <a:off x="8611027" y="649723"/>
            <a:ext cx="2905524" cy="870175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What’s wrong with</a:t>
            </a:r>
          </a:p>
          <a:p>
            <a:pPr algn="ctr"/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this example?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28D11E5-35DD-4157-BB5C-93185820BA8F}"/>
              </a:ext>
            </a:extLst>
          </p:cNvPr>
          <p:cNvGrpSpPr/>
          <p:nvPr/>
        </p:nvGrpSpPr>
        <p:grpSpPr>
          <a:xfrm>
            <a:off x="6712085" y="2280308"/>
            <a:ext cx="4537205" cy="1015663"/>
            <a:chOff x="-1318150" y="6132360"/>
            <a:chExt cx="5395802" cy="101566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1D759C3-BABF-425E-A277-3FBD97BE6EFE}"/>
                </a:ext>
              </a:extLst>
            </p:cNvPr>
            <p:cNvSpPr txBox="1"/>
            <p:nvPr/>
          </p:nvSpPr>
          <p:spPr>
            <a:xfrm>
              <a:off x="869393" y="6132360"/>
              <a:ext cx="3208259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sz="2000" dirty="0">
                  <a:solidFill>
                    <a:srgbClr val="A40000"/>
                  </a:solidFill>
                  <a:latin typeface="Bahnschrift" panose="020B0502040204020203" pitchFamily="34" charset="0"/>
                </a:rPr>
                <a:t>If an exception is thrown here, while reading the file…</a:t>
              </a:r>
              <a:endParaRPr lang="en-US" sz="2000" b="1" dirty="0">
                <a:solidFill>
                  <a:srgbClr val="A40000"/>
                </a:solidFill>
                <a:latin typeface="Bahnschrift" panose="020B0502040204020203" pitchFamily="34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2F601C4-F37C-41E2-ADB0-52311F4C3A05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-1318150" y="6640192"/>
              <a:ext cx="2187543" cy="34416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11EBD41-12E8-4DFC-83F1-11794126556E}"/>
              </a:ext>
            </a:extLst>
          </p:cNvPr>
          <p:cNvGrpSpPr/>
          <p:nvPr/>
        </p:nvGrpSpPr>
        <p:grpSpPr>
          <a:xfrm>
            <a:off x="7091466" y="3909649"/>
            <a:ext cx="3728934" cy="707886"/>
            <a:chOff x="-45615" y="5904225"/>
            <a:chExt cx="4434578" cy="70788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5C6D0CC-B657-4573-A400-4886DCB40345}"/>
                </a:ext>
              </a:extLst>
            </p:cNvPr>
            <p:cNvSpPr txBox="1"/>
            <p:nvPr/>
          </p:nvSpPr>
          <p:spPr>
            <a:xfrm>
              <a:off x="1690756" y="5904225"/>
              <a:ext cx="269820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sz="2000" dirty="0">
                  <a:solidFill>
                    <a:srgbClr val="A40000"/>
                  </a:solidFill>
                  <a:latin typeface="Bahnschrift" panose="020B0502040204020203" pitchFamily="34" charset="0"/>
                </a:rPr>
                <a:t>…then the file will never be closed!</a:t>
              </a:r>
              <a:endParaRPr lang="en-US" sz="2000" b="1" dirty="0">
                <a:solidFill>
                  <a:srgbClr val="A40000"/>
                </a:solidFill>
                <a:latin typeface="Bahnschrift" panose="020B0502040204020203" pitchFamily="34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16685BC-0B56-4D10-8C24-D1F979386B84}"/>
                </a:ext>
              </a:extLst>
            </p:cNvPr>
            <p:cNvCxnSpPr>
              <a:cxnSpLocks/>
              <a:stCxn id="11" idx="1"/>
            </p:cNvCxnSpPr>
            <p:nvPr/>
          </p:nvCxnSpPr>
          <p:spPr>
            <a:xfrm flipH="1" flipV="1">
              <a:off x="-45615" y="6138560"/>
              <a:ext cx="1736371" cy="11960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AB84950-A40B-4B51-B517-2C21E8E4AAEB}"/>
              </a:ext>
            </a:extLst>
          </p:cNvPr>
          <p:cNvSpPr/>
          <p:nvPr/>
        </p:nvSpPr>
        <p:spPr>
          <a:xfrm>
            <a:off x="1692613" y="2696308"/>
            <a:ext cx="5622587" cy="1213341"/>
          </a:xfrm>
          <a:prstGeom prst="roundRect">
            <a:avLst>
              <a:gd name="adj" fmla="val 570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2CE4DD1-DB32-401E-94F3-BF6F81B0A32D}"/>
              </a:ext>
            </a:extLst>
          </p:cNvPr>
          <p:cNvSpPr/>
          <p:nvPr/>
        </p:nvSpPr>
        <p:spPr>
          <a:xfrm>
            <a:off x="1692613" y="3938833"/>
            <a:ext cx="5622587" cy="310659"/>
          </a:xfrm>
          <a:prstGeom prst="roundRect">
            <a:avLst>
              <a:gd name="adj" fmla="val 30461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B0E48BE-3C6B-4F75-8C21-8FF01D81B6E6}"/>
              </a:ext>
            </a:extLst>
          </p:cNvPr>
          <p:cNvSpPr/>
          <p:nvPr/>
        </p:nvSpPr>
        <p:spPr>
          <a:xfrm>
            <a:off x="1050587" y="3132307"/>
            <a:ext cx="914399" cy="1213340"/>
          </a:xfrm>
          <a:custGeom>
            <a:avLst/>
            <a:gdLst>
              <a:gd name="connsiteX0" fmla="*/ 366999 w 366999"/>
              <a:gd name="connsiteY0" fmla="*/ 0 h 700392"/>
              <a:gd name="connsiteX1" fmla="*/ 7076 w 366999"/>
              <a:gd name="connsiteY1" fmla="*/ 359924 h 700392"/>
              <a:gd name="connsiteX2" fmla="*/ 162719 w 366999"/>
              <a:gd name="connsiteY2" fmla="*/ 700392 h 70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999" h="700392">
                <a:moveTo>
                  <a:pt x="366999" y="0"/>
                </a:moveTo>
                <a:cubicBezTo>
                  <a:pt x="204061" y="121596"/>
                  <a:pt x="41123" y="243192"/>
                  <a:pt x="7076" y="359924"/>
                </a:cubicBezTo>
                <a:cubicBezTo>
                  <a:pt x="-26971" y="476656"/>
                  <a:pt x="67874" y="588524"/>
                  <a:pt x="162719" y="700392"/>
                </a:cubicBezTo>
              </a:path>
            </a:pathLst>
          </a:custGeom>
          <a:noFill/>
          <a:ln w="25400" cap="rnd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9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0C816-3695-4EEF-AE75-C09E01650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460818"/>
            <a:ext cx="7352489" cy="93204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Solution: the </a:t>
            </a:r>
            <a:r>
              <a:rPr lang="en-US" sz="4000" b="1" dirty="0">
                <a:solidFill>
                  <a:srgbClr val="C00000"/>
                </a:solidFill>
                <a:latin typeface="Consolas" panose="020B0609020204030204" pitchFamily="49" charset="0"/>
              </a:rPr>
              <a:t>finally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block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53C0E26-1E54-4FE6-9ECF-45B61E1D513B}"/>
              </a:ext>
            </a:extLst>
          </p:cNvPr>
          <p:cNvSpPr/>
          <p:nvPr/>
        </p:nvSpPr>
        <p:spPr>
          <a:xfrm>
            <a:off x="1371601" y="1690688"/>
            <a:ext cx="6957645" cy="4915265"/>
          </a:xfrm>
          <a:prstGeom prst="roundRect">
            <a:avLst>
              <a:gd name="adj" fmla="val 287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File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File(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"filename.txt"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Scanner(file)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while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scanner.hasNextLine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  String data =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(data)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scanner.close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IOException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"An error occurred."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e.printStackTrace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scanner.close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66CF2EE-7609-497C-B01E-DFC1F871735E}"/>
              </a:ext>
            </a:extLst>
          </p:cNvPr>
          <p:cNvSpPr/>
          <p:nvPr/>
        </p:nvSpPr>
        <p:spPr>
          <a:xfrm>
            <a:off x="1430215" y="5118995"/>
            <a:ext cx="6828568" cy="978876"/>
          </a:xfrm>
          <a:prstGeom prst="roundRect">
            <a:avLst>
              <a:gd name="adj" fmla="val 1194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A9C761-7D04-42FC-9079-9AAC98D73210}"/>
              </a:ext>
            </a:extLst>
          </p:cNvPr>
          <p:cNvCxnSpPr/>
          <p:nvPr/>
        </p:nvCxnSpPr>
        <p:spPr>
          <a:xfrm>
            <a:off x="1712068" y="4095345"/>
            <a:ext cx="23735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1457DB1-D842-43F8-870C-EDE3F0E5E273}"/>
              </a:ext>
            </a:extLst>
          </p:cNvPr>
          <p:cNvSpPr/>
          <p:nvPr/>
        </p:nvSpPr>
        <p:spPr>
          <a:xfrm>
            <a:off x="4258368" y="4095345"/>
            <a:ext cx="4340882" cy="1201869"/>
          </a:xfrm>
          <a:custGeom>
            <a:avLst/>
            <a:gdLst>
              <a:gd name="connsiteX0" fmla="*/ 0 w 4987281"/>
              <a:gd name="connsiteY0" fmla="*/ 0 h 933855"/>
              <a:gd name="connsiteX1" fmla="*/ 4572000 w 4987281"/>
              <a:gd name="connsiteY1" fmla="*/ 311285 h 933855"/>
              <a:gd name="connsiteX2" fmla="*/ 4494179 w 4987281"/>
              <a:gd name="connsiteY2" fmla="*/ 933855 h 933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87281" h="933855">
                <a:moveTo>
                  <a:pt x="0" y="0"/>
                </a:moveTo>
                <a:cubicBezTo>
                  <a:pt x="1911485" y="77821"/>
                  <a:pt x="3822970" y="155643"/>
                  <a:pt x="4572000" y="311285"/>
                </a:cubicBezTo>
                <a:cubicBezTo>
                  <a:pt x="5321030" y="466927"/>
                  <a:pt x="4907604" y="700391"/>
                  <a:pt x="4494179" y="933855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B2E442-C7B6-4930-9793-11561256E75E}"/>
              </a:ext>
            </a:extLst>
          </p:cNvPr>
          <p:cNvSpPr txBox="1"/>
          <p:nvPr/>
        </p:nvSpPr>
        <p:spPr>
          <a:xfrm>
            <a:off x="8772001" y="4095345"/>
            <a:ext cx="265540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A40000"/>
                </a:solidFill>
                <a:latin typeface="Bahnschrift" panose="020B0502040204020203" pitchFamily="34" charset="0"/>
              </a:rPr>
              <a:t>Move the </a:t>
            </a:r>
            <a:r>
              <a:rPr lang="en-US" sz="2000" b="1" dirty="0" err="1">
                <a:solidFill>
                  <a:srgbClr val="A40000"/>
                </a:solidFill>
                <a:latin typeface="Bahnschrift" panose="020B0502040204020203" pitchFamily="34" charset="0"/>
              </a:rPr>
              <a:t>scanner.close</a:t>
            </a:r>
            <a:r>
              <a:rPr lang="en-US" sz="2000" b="1" dirty="0">
                <a:solidFill>
                  <a:srgbClr val="A40000"/>
                </a:solidFill>
                <a:latin typeface="Bahnschrift" panose="020B0502040204020203" pitchFamily="34" charset="0"/>
              </a:rPr>
              <a:t>()</a:t>
            </a:r>
            <a:r>
              <a:rPr lang="en-US" sz="2000" dirty="0">
                <a:solidFill>
                  <a:srgbClr val="A40000"/>
                </a:solidFill>
                <a:latin typeface="Bahnschrift" panose="020B0502040204020203" pitchFamily="34" charset="0"/>
              </a:rPr>
              <a:t> line into a </a:t>
            </a:r>
            <a:r>
              <a:rPr lang="en-US" sz="2000" b="1" dirty="0">
                <a:solidFill>
                  <a:srgbClr val="A40000"/>
                </a:solidFill>
                <a:latin typeface="Bahnschrift" panose="020B0502040204020203" pitchFamily="34" charset="0"/>
              </a:rPr>
              <a:t>finally</a:t>
            </a:r>
            <a:r>
              <a:rPr lang="en-US" sz="2000" dirty="0">
                <a:solidFill>
                  <a:srgbClr val="A40000"/>
                </a:solidFill>
                <a:latin typeface="Bahnschrift" panose="020B0502040204020203" pitchFamily="34" charset="0"/>
              </a:rPr>
              <a:t> block</a:t>
            </a:r>
            <a:endParaRPr lang="en-US" sz="2000" b="1" dirty="0">
              <a:solidFill>
                <a:srgbClr val="A4000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6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53C0E26-1E54-4FE6-9ECF-45B61E1D513B}"/>
              </a:ext>
            </a:extLst>
          </p:cNvPr>
          <p:cNvSpPr/>
          <p:nvPr/>
        </p:nvSpPr>
        <p:spPr>
          <a:xfrm>
            <a:off x="1371601" y="1690688"/>
            <a:ext cx="6957645" cy="4915265"/>
          </a:xfrm>
          <a:prstGeom prst="roundRect">
            <a:avLst>
              <a:gd name="adj" fmla="val 287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File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File(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"filename.txt"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Scanner(file)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while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scanner.hasNextLine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  String data =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(data)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scanner.close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IOException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"An error occurred."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e.printStackTrace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scanner.close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20B521E-7641-4448-B397-11827F215A5C}"/>
              </a:ext>
            </a:extLst>
          </p:cNvPr>
          <p:cNvSpPr/>
          <p:nvPr/>
        </p:nvSpPr>
        <p:spPr>
          <a:xfrm rot="268117">
            <a:off x="8668345" y="364142"/>
            <a:ext cx="3145482" cy="1580980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Code in a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finally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block will </a:t>
            </a:r>
            <a:r>
              <a:rPr lang="en-US" sz="2000" b="1" i="1" u="sng" dirty="0">
                <a:solidFill>
                  <a:schemeClr val="accent6">
                    <a:lumMod val="50000"/>
                  </a:schemeClr>
                </a:solidFill>
              </a:rPr>
              <a:t>always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execute, regardless of whether an exception is thrown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CA3D932-7BD7-4634-809D-667FE62C5E58}"/>
              </a:ext>
            </a:extLst>
          </p:cNvPr>
          <p:cNvSpPr/>
          <p:nvPr/>
        </p:nvSpPr>
        <p:spPr>
          <a:xfrm>
            <a:off x="8664646" y="2251389"/>
            <a:ext cx="3145482" cy="869068"/>
          </a:xfrm>
          <a:prstGeom prst="roundRect">
            <a:avLst>
              <a:gd name="adj" fmla="val 13021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finally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block goes after the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catch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statements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ABDE5A2-2E58-4587-93D0-FF890DD27FE5}"/>
              </a:ext>
            </a:extLst>
          </p:cNvPr>
          <p:cNvSpPr/>
          <p:nvPr/>
        </p:nvSpPr>
        <p:spPr>
          <a:xfrm>
            <a:off x="8664646" y="3340509"/>
            <a:ext cx="3145482" cy="1396607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Code in the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finally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block executes last, after the entire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try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rPr>
              <a:t>catch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sequence finishes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FB700E0-C2AE-4E65-ABDC-7CE7FEC51A11}"/>
              </a:ext>
            </a:extLst>
          </p:cNvPr>
          <p:cNvSpPr/>
          <p:nvPr/>
        </p:nvSpPr>
        <p:spPr>
          <a:xfrm>
            <a:off x="1430215" y="5118995"/>
            <a:ext cx="6828568" cy="978876"/>
          </a:xfrm>
          <a:prstGeom prst="roundRect">
            <a:avLst>
              <a:gd name="adj" fmla="val 1194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67823B-01F2-4FE4-B41A-D7D889A62CCC}"/>
              </a:ext>
            </a:extLst>
          </p:cNvPr>
          <p:cNvCxnSpPr/>
          <p:nvPr/>
        </p:nvCxnSpPr>
        <p:spPr>
          <a:xfrm>
            <a:off x="1712068" y="4095345"/>
            <a:ext cx="23735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A030C816-3695-4EEF-AE75-C09E0165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Solution: the </a:t>
            </a:r>
            <a:r>
              <a:rPr lang="en-US" sz="4000" b="1" dirty="0">
                <a:solidFill>
                  <a:srgbClr val="C00000"/>
                </a:solidFill>
                <a:latin typeface="Consolas" panose="020B0609020204030204" pitchFamily="49" charset="0"/>
              </a:rPr>
              <a:t>finally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block</a:t>
            </a:r>
          </a:p>
        </p:txBody>
      </p:sp>
    </p:spTree>
    <p:extLst>
      <p:ext uri="{BB962C8B-B14F-4D97-AF65-F5344CB8AC3E}">
        <p14:creationId xmlns:p14="http://schemas.microsoft.com/office/powerpoint/2010/main" val="270743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A030C816-3695-4EEF-AE75-C09E01650756}"/>
              </a:ext>
            </a:extLst>
          </p:cNvPr>
          <p:cNvSpPr txBox="1">
            <a:spLocks/>
          </p:cNvSpPr>
          <p:nvPr/>
        </p:nvSpPr>
        <p:spPr>
          <a:xfrm>
            <a:off x="785037" y="460818"/>
            <a:ext cx="7352489" cy="93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Solution: the </a:t>
            </a:r>
            <a:r>
              <a:rPr lang="en-US" sz="4000" b="1" dirty="0">
                <a:solidFill>
                  <a:srgbClr val="C00000"/>
                </a:solidFill>
                <a:latin typeface="Consolas" panose="020B0609020204030204" pitchFamily="49" charset="0"/>
              </a:rPr>
              <a:t>finally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block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53C0E26-1E54-4FE6-9ECF-45B61E1D513B}"/>
              </a:ext>
            </a:extLst>
          </p:cNvPr>
          <p:cNvSpPr/>
          <p:nvPr/>
        </p:nvSpPr>
        <p:spPr>
          <a:xfrm>
            <a:off x="1371601" y="1690688"/>
            <a:ext cx="6957645" cy="4915265"/>
          </a:xfrm>
          <a:prstGeom prst="roundRect">
            <a:avLst>
              <a:gd name="adj" fmla="val 2876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File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file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File(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"filename.txt"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new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Scanner(file)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while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scanner.hasNextLine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  String data =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scanner.nextLine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(data)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scanner.close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IOException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e) {</a:t>
            </a:r>
            <a:b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20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dirty="0">
                <a:solidFill>
                  <a:srgbClr val="6A8759"/>
                </a:solidFill>
                <a:latin typeface="Consolas" panose="020B0609020204030204" pitchFamily="49" charset="0"/>
              </a:rPr>
              <a:t>"An error occurred."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rgbClr val="A9B7C6"/>
                </a:solidFill>
                <a:latin typeface="Consolas" panose="020B0609020204030204" pitchFamily="49" charset="0"/>
              </a:rPr>
              <a:t>e.printStackTrace</a:t>
            </a: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scanner.close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alt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0C6D003-6700-4C84-8FD9-995E9150960B}"/>
              </a:ext>
            </a:extLst>
          </p:cNvPr>
          <p:cNvSpPr/>
          <p:nvPr/>
        </p:nvSpPr>
        <p:spPr>
          <a:xfrm rot="160892">
            <a:off x="8579722" y="437873"/>
            <a:ext cx="3145482" cy="1518894"/>
          </a:xfrm>
          <a:prstGeom prst="roundRect">
            <a:avLst>
              <a:gd name="adj" fmla="val 8544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C55A11"/>
                </a:solidFill>
                <a:latin typeface="Bahnschrift" panose="020B0502040204020203" pitchFamily="34" charset="0"/>
              </a:rPr>
              <a:t>We’re not done yet! This code won’t work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3BAE51A-7F99-423E-AD57-6EE91F16CEDD}"/>
              </a:ext>
            </a:extLst>
          </p:cNvPr>
          <p:cNvSpPr/>
          <p:nvPr/>
        </p:nvSpPr>
        <p:spPr>
          <a:xfrm>
            <a:off x="1694617" y="5433645"/>
            <a:ext cx="2678092" cy="334109"/>
          </a:xfrm>
          <a:prstGeom prst="roundRect">
            <a:avLst>
              <a:gd name="adj" fmla="val 2072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4442811-3B2D-48AC-8E08-63FBE5D05851}"/>
              </a:ext>
            </a:extLst>
          </p:cNvPr>
          <p:cNvSpPr/>
          <p:nvPr/>
        </p:nvSpPr>
        <p:spPr>
          <a:xfrm>
            <a:off x="1694617" y="2350476"/>
            <a:ext cx="5403706" cy="334109"/>
          </a:xfrm>
          <a:prstGeom prst="roundRect">
            <a:avLst>
              <a:gd name="adj" fmla="val 1896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9CBA4EF-F983-4D55-A06C-CB2554EFFF35}"/>
              </a:ext>
            </a:extLst>
          </p:cNvPr>
          <p:cNvGrpSpPr/>
          <p:nvPr/>
        </p:nvGrpSpPr>
        <p:grpSpPr>
          <a:xfrm>
            <a:off x="4560279" y="2675716"/>
            <a:ext cx="7375559" cy="2881022"/>
            <a:chOff x="4560279" y="2675716"/>
            <a:chExt cx="7375559" cy="288102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5C3D2D1-BF0E-4CD2-8039-B148B2608443}"/>
                </a:ext>
              </a:extLst>
            </p:cNvPr>
            <p:cNvGrpSpPr/>
            <p:nvPr/>
          </p:nvGrpSpPr>
          <p:grpSpPr>
            <a:xfrm>
              <a:off x="7309339" y="2675716"/>
              <a:ext cx="4626499" cy="1329050"/>
              <a:chOff x="-329505" y="5449493"/>
              <a:chExt cx="4872321" cy="429506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1F50D48-8FD9-4F45-9126-ED9E3DFB81A8}"/>
                  </a:ext>
                </a:extLst>
              </p:cNvPr>
              <p:cNvSpPr txBox="1"/>
              <p:nvPr/>
            </p:nvSpPr>
            <p:spPr>
              <a:xfrm>
                <a:off x="1524890" y="5451306"/>
                <a:ext cx="3017926" cy="4276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A40000"/>
                    </a:solidFill>
                  </a:rPr>
                  <a:t>The </a:t>
                </a:r>
                <a:r>
                  <a:rPr lang="en-US" sz="2000" b="1" dirty="0">
                    <a:solidFill>
                      <a:srgbClr val="A40000"/>
                    </a:solidFill>
                    <a:latin typeface="Consolas" panose="020B0609020204030204" pitchFamily="49" charset="0"/>
                  </a:rPr>
                  <a:t>scanner</a:t>
                </a:r>
                <a:r>
                  <a:rPr lang="en-US" sz="2000" dirty="0">
                    <a:solidFill>
                      <a:srgbClr val="A40000"/>
                    </a:solidFill>
                  </a:rPr>
                  <a:t> variable is defined in the </a:t>
                </a:r>
                <a:r>
                  <a:rPr lang="en-US" sz="2000" b="1" dirty="0">
                    <a:solidFill>
                      <a:srgbClr val="A40000"/>
                    </a:solidFill>
                    <a:latin typeface="Consolas" panose="020B0609020204030204" pitchFamily="49" charset="0"/>
                  </a:rPr>
                  <a:t>try</a:t>
                </a:r>
                <a:r>
                  <a:rPr lang="en-US" sz="2000" dirty="0">
                    <a:solidFill>
                      <a:srgbClr val="A40000"/>
                    </a:solidFill>
                  </a:rPr>
                  <a:t> block but accessed in the </a:t>
                </a:r>
                <a:r>
                  <a:rPr lang="en-US" sz="2000" b="1" dirty="0">
                    <a:solidFill>
                      <a:srgbClr val="A40000"/>
                    </a:solidFill>
                    <a:latin typeface="Consolas" panose="020B0609020204030204" pitchFamily="49" charset="0"/>
                  </a:rPr>
                  <a:t>finally</a:t>
                </a:r>
                <a:r>
                  <a:rPr lang="en-US" sz="2000" dirty="0">
                    <a:solidFill>
                      <a:srgbClr val="A40000"/>
                    </a:solidFill>
                  </a:rPr>
                  <a:t> block</a:t>
                </a: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E31A3EE9-C95A-4A79-945B-6231C8D905DE}"/>
                  </a:ext>
                </a:extLst>
              </p:cNvPr>
              <p:cNvCxnSpPr>
                <a:cxnSpLocks/>
                <a:stCxn id="19" idx="1"/>
              </p:cNvCxnSpPr>
              <p:nvPr/>
            </p:nvCxnSpPr>
            <p:spPr>
              <a:xfrm flipH="1" flipV="1">
                <a:off x="-329505" y="5449493"/>
                <a:ext cx="1854395" cy="21565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10A7514-53FD-4449-A91C-530D13A0ACE3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>
              <a:off x="4560279" y="3343046"/>
              <a:ext cx="4509896" cy="221369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A3018C-6A70-47EC-A0C6-0458E8AC7F98}"/>
              </a:ext>
            </a:extLst>
          </p:cNvPr>
          <p:cNvCxnSpPr/>
          <p:nvPr/>
        </p:nvCxnSpPr>
        <p:spPr>
          <a:xfrm>
            <a:off x="1712068" y="4095345"/>
            <a:ext cx="237354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02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53C0E26-1E54-4FE6-9ECF-45B61E1D513B}"/>
              </a:ext>
            </a:extLst>
          </p:cNvPr>
          <p:cNvSpPr/>
          <p:nvPr/>
        </p:nvSpPr>
        <p:spPr>
          <a:xfrm>
            <a:off x="1371601" y="1690688"/>
            <a:ext cx="6957645" cy="5073527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File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File(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"filename.txt"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 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Scanner(file)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while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scanner.hasNextLine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String data =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scanner.nextLine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(data)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IOException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"An error occurred."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e.printStackTrace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(scanner !=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scanner.close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F7408F6-E70F-4653-9366-24B766C1E094}"/>
              </a:ext>
            </a:extLst>
          </p:cNvPr>
          <p:cNvSpPr/>
          <p:nvPr/>
        </p:nvSpPr>
        <p:spPr>
          <a:xfrm rot="245812">
            <a:off x="8371565" y="643176"/>
            <a:ext cx="3308683" cy="869068"/>
          </a:xfrm>
          <a:prstGeom prst="roundRect">
            <a:avLst>
              <a:gd name="adj" fmla="val 1747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Now it will work.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C972152-AA69-4DFA-83AA-5222DF3AA8C0}"/>
              </a:ext>
            </a:extLst>
          </p:cNvPr>
          <p:cNvSpPr/>
          <p:nvPr/>
        </p:nvSpPr>
        <p:spPr>
          <a:xfrm>
            <a:off x="1430209" y="5119109"/>
            <a:ext cx="3845177" cy="1570901"/>
          </a:xfrm>
          <a:prstGeom prst="roundRect">
            <a:avLst>
              <a:gd name="adj" fmla="val 878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064798A-B7D1-49F4-9656-2B7B8DA27745}"/>
              </a:ext>
            </a:extLst>
          </p:cNvPr>
          <p:cNvSpPr/>
          <p:nvPr/>
        </p:nvSpPr>
        <p:spPr>
          <a:xfrm>
            <a:off x="1430205" y="1748726"/>
            <a:ext cx="5128846" cy="334109"/>
          </a:xfrm>
          <a:prstGeom prst="roundRect">
            <a:avLst>
              <a:gd name="adj" fmla="val 1896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030C816-3695-4EEF-AE75-C09E01650756}"/>
              </a:ext>
            </a:extLst>
          </p:cNvPr>
          <p:cNvSpPr txBox="1">
            <a:spLocks/>
          </p:cNvSpPr>
          <p:nvPr/>
        </p:nvSpPr>
        <p:spPr>
          <a:xfrm>
            <a:off x="785037" y="460818"/>
            <a:ext cx="7352489" cy="93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Solution: the </a:t>
            </a:r>
            <a:r>
              <a:rPr lang="en-US" sz="4000" b="1" dirty="0">
                <a:solidFill>
                  <a:srgbClr val="C00000"/>
                </a:solidFill>
                <a:latin typeface="Consolas" panose="020B0609020204030204" pitchFamily="49" charset="0"/>
              </a:rPr>
              <a:t>finally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block</a:t>
            </a:r>
          </a:p>
        </p:txBody>
      </p:sp>
    </p:spTree>
    <p:extLst>
      <p:ext uri="{BB962C8B-B14F-4D97-AF65-F5344CB8AC3E}">
        <p14:creationId xmlns:p14="http://schemas.microsoft.com/office/powerpoint/2010/main" val="332100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98" y="365125"/>
            <a:ext cx="6134986" cy="93204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(5)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8"/>
            <a:ext cx="5257800" cy="4915265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NullPointerException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 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FE97BDA-86F8-4ABA-B017-DDBB13A7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434" y="2213896"/>
            <a:ext cx="4869237" cy="12151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</a:t>
            </a:r>
            <a:r>
              <a:rPr lang="en-US" sz="3200" b="1" dirty="0">
                <a:latin typeface="Consolas" panose="020B0609020204030204" pitchFamily="49" charset="0"/>
              </a:rPr>
              <a:t>main()</a:t>
            </a:r>
            <a:r>
              <a:rPr lang="en-US" sz="3200" dirty="0"/>
              <a:t> output when executed?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50C7FB-A95A-A44F-9D60-E01316B0363E}"/>
              </a:ext>
            </a:extLst>
          </p:cNvPr>
          <p:cNvSpPr txBox="1"/>
          <p:nvPr/>
        </p:nvSpPr>
        <p:spPr>
          <a:xfrm>
            <a:off x="6478772" y="881673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2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703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6" y="365125"/>
            <a:ext cx="6220046" cy="109153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(6)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38200" y="1690689"/>
            <a:ext cx="5257800" cy="2754852"/>
          </a:xfrm>
          <a:prstGeom prst="roundRect">
            <a:avLst>
              <a:gd name="adj" fmla="val 310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return;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(Exception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2723BA9-20EF-4970-91E9-F05D2AE55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481" y="4781998"/>
            <a:ext cx="4869237" cy="12151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</a:t>
            </a:r>
            <a:r>
              <a:rPr lang="en-US" sz="3200" b="1" dirty="0">
                <a:latin typeface="Consolas" panose="020B0609020204030204" pitchFamily="49" charset="0"/>
              </a:rPr>
              <a:t>main()</a:t>
            </a:r>
            <a:r>
              <a:rPr lang="en-US" sz="3200" dirty="0"/>
              <a:t> output when executed?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105381-6424-1A4E-9B97-AC2A9B04A296}"/>
              </a:ext>
            </a:extLst>
          </p:cNvPr>
          <p:cNvSpPr txBox="1"/>
          <p:nvPr/>
        </p:nvSpPr>
        <p:spPr>
          <a:xfrm>
            <a:off x="6935972" y="747932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1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7121-F08A-4D92-81E9-95BA450B3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49611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Create your own exception class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F45D8-3B53-46A3-8DC4-EBEDE85093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90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0422F7CB-33F8-4545-8932-B4D0C3DFE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9"/>
          <a:stretch/>
        </p:blipFill>
        <p:spPr bwMode="auto">
          <a:xfrm>
            <a:off x="7087512" y="135552"/>
            <a:ext cx="4873260" cy="663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17BAB3-209F-4F37-AC9A-DF8A3DB68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099" y="2069458"/>
            <a:ext cx="6051696" cy="3491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Bahnschrift" panose="020B0502040204020203" pitchFamily="34" charset="0"/>
              </a:rPr>
              <a:t>If you don’t like any of the built-in Java exceptions, you can create your own!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A40000"/>
                </a:solidFill>
              </a:rPr>
              <a:t>Just make a class that extends from one of the built-in Java exceptions.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659EC-5436-4DB9-9D2E-5FEFAD87F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365125"/>
            <a:ext cx="6912991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Create your own exception type!</a:t>
            </a:r>
          </a:p>
        </p:txBody>
      </p:sp>
    </p:spTree>
    <p:extLst>
      <p:ext uri="{BB962C8B-B14F-4D97-AF65-F5344CB8AC3E}">
        <p14:creationId xmlns:p14="http://schemas.microsoft.com/office/powerpoint/2010/main" val="224960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F2B47-0A75-45C6-A226-75F576BF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749" y="309674"/>
            <a:ext cx="7427407" cy="137466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Custom exception class example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E4F0A2A-49AF-4013-AAAD-748D3729FA87}"/>
              </a:ext>
            </a:extLst>
          </p:cNvPr>
          <p:cNvSpPr/>
          <p:nvPr/>
        </p:nvSpPr>
        <p:spPr>
          <a:xfrm>
            <a:off x="3950677" y="2154745"/>
            <a:ext cx="7403123" cy="1105266"/>
          </a:xfrm>
          <a:prstGeom prst="roundRect">
            <a:avLst>
              <a:gd name="adj" fmla="val 7550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public class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NotDankEnoughException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extends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RuntimeException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642FAE6-D4B5-4719-922D-D3079120C867}"/>
              </a:ext>
            </a:extLst>
          </p:cNvPr>
          <p:cNvSpPr/>
          <p:nvPr/>
        </p:nvSpPr>
        <p:spPr>
          <a:xfrm>
            <a:off x="3950676" y="3407038"/>
            <a:ext cx="7403123" cy="1105266"/>
          </a:xfrm>
          <a:prstGeom prst="roundRect">
            <a:avLst>
              <a:gd name="adj" fmla="val 914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(dankness &lt;= </a:t>
            </a:r>
            <a:r>
              <a:rPr lang="en-US" altLang="en-US" sz="1600" dirty="0">
                <a:solidFill>
                  <a:srgbClr val="6897BB"/>
                </a:solidFill>
                <a:latin typeface="Consolas" panose="020B0609020204030204" pitchFamily="49" charset="0"/>
              </a:rPr>
              <a:t>9000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throw new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NotDankEnoughException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altLang="en-US" sz="40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46F984-22FB-49CF-9414-E50ED4EE0BE3}"/>
              </a:ext>
            </a:extLst>
          </p:cNvPr>
          <p:cNvSpPr txBox="1"/>
          <p:nvPr/>
        </p:nvSpPr>
        <p:spPr>
          <a:xfrm>
            <a:off x="394332" y="2291879"/>
            <a:ext cx="31870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400" u="sng" dirty="0">
                <a:solidFill>
                  <a:srgbClr val="A40000"/>
                </a:solidFill>
                <a:latin typeface="Bahnschrift" panose="020B0502040204020203" pitchFamily="34" charset="0"/>
              </a:rPr>
              <a:t>Creating</a:t>
            </a:r>
            <a:r>
              <a:rPr lang="en-US" sz="2400" dirty="0">
                <a:solidFill>
                  <a:srgbClr val="A40000"/>
                </a:solidFill>
                <a:latin typeface="Bahnschrift" panose="020B0502040204020203" pitchFamily="34" charset="0"/>
              </a:rPr>
              <a:t> a custom exception: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2FD4DB-F40E-4C6B-95BD-A2AF2F30D8BC}"/>
              </a:ext>
            </a:extLst>
          </p:cNvPr>
          <p:cNvSpPr txBox="1"/>
          <p:nvPr/>
        </p:nvSpPr>
        <p:spPr>
          <a:xfrm>
            <a:off x="394331" y="3544172"/>
            <a:ext cx="31870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400" u="sng" dirty="0">
                <a:solidFill>
                  <a:srgbClr val="A40000"/>
                </a:solidFill>
                <a:latin typeface="Bahnschrift" panose="020B0502040204020203" pitchFamily="34" charset="0"/>
              </a:rPr>
              <a:t>Throwing</a:t>
            </a:r>
            <a:r>
              <a:rPr lang="en-US" sz="2400" dirty="0">
                <a:solidFill>
                  <a:srgbClr val="A40000"/>
                </a:solidFill>
                <a:latin typeface="Bahnschrift" panose="020B0502040204020203" pitchFamily="34" charset="0"/>
              </a:rPr>
              <a:t> a custom exception: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9B3C455-1B0B-4EF4-9054-54741181A7C9}"/>
              </a:ext>
            </a:extLst>
          </p:cNvPr>
          <p:cNvSpPr/>
          <p:nvPr/>
        </p:nvSpPr>
        <p:spPr>
          <a:xfrm>
            <a:off x="3950676" y="4674780"/>
            <a:ext cx="7403123" cy="1446848"/>
          </a:xfrm>
          <a:prstGeom prst="roundRect">
            <a:avLst>
              <a:gd name="adj" fmla="val 9141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try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// Code that might throw an exception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 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catch 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NotDankEnoughException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ndee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 {</a:t>
            </a:r>
            <a:b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System.</a:t>
            </a:r>
            <a:r>
              <a:rPr lang="en-US" altLang="en-US" sz="1600" i="1" dirty="0" err="1">
                <a:solidFill>
                  <a:srgbClr val="9876AA"/>
                </a:solidFill>
                <a:latin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A9B7C6"/>
                </a:solidFill>
                <a:latin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6A8759"/>
                </a:solidFill>
                <a:latin typeface="Consolas" panose="020B0609020204030204" pitchFamily="49" charset="0"/>
              </a:rPr>
              <a:t>"caught the exception"</a:t>
            </a: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600" dirty="0">
                <a:solidFill>
                  <a:srgbClr val="CC7832"/>
                </a:solidFill>
                <a:latin typeface="Consolas" panose="020B0609020204030204" pitchFamily="49" charset="0"/>
              </a:rPr>
            </a:br>
            <a:r>
              <a:rPr lang="en-US" altLang="en-US" sz="1600" dirty="0">
                <a:solidFill>
                  <a:srgbClr val="A9B7C6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B56616-E030-4FBB-9F54-6B2D1EB9D8B1}"/>
              </a:ext>
            </a:extLst>
          </p:cNvPr>
          <p:cNvSpPr txBox="1"/>
          <p:nvPr/>
        </p:nvSpPr>
        <p:spPr>
          <a:xfrm>
            <a:off x="394331" y="4982705"/>
            <a:ext cx="31870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en-US" sz="2400" u="sng" dirty="0">
                <a:solidFill>
                  <a:srgbClr val="A40000"/>
                </a:solidFill>
                <a:latin typeface="Bahnschrift" panose="020B0502040204020203" pitchFamily="34" charset="0"/>
              </a:rPr>
              <a:t>Catching</a:t>
            </a:r>
            <a:r>
              <a:rPr lang="en-US" sz="2400" dirty="0">
                <a:solidFill>
                  <a:srgbClr val="A40000"/>
                </a:solidFill>
                <a:latin typeface="Bahnschrift" panose="020B0502040204020203" pitchFamily="34" charset="0"/>
              </a:rPr>
              <a:t> a custom exception: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48E97F2-BF38-408F-A2BF-0F59780268F4}"/>
              </a:ext>
            </a:extLst>
          </p:cNvPr>
          <p:cNvSpPr/>
          <p:nvPr/>
        </p:nvSpPr>
        <p:spPr>
          <a:xfrm>
            <a:off x="7847347" y="470932"/>
            <a:ext cx="3187067" cy="1472590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It’s fine to leave the body of the exception class empty, or encapsulate details about the error that occurred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180480" y="1548384"/>
            <a:ext cx="2658976" cy="1255776"/>
          </a:xfrm>
          <a:custGeom>
            <a:avLst/>
            <a:gdLst>
              <a:gd name="connsiteX0" fmla="*/ 2658976 w 2658976"/>
              <a:gd name="connsiteY0" fmla="*/ 24384 h 1255776"/>
              <a:gd name="connsiteX1" fmla="*/ 2024992 w 2658976"/>
              <a:gd name="connsiteY1" fmla="*/ 12192 h 1255776"/>
              <a:gd name="connsiteX2" fmla="*/ 1903072 w 2658976"/>
              <a:gd name="connsiteY2" fmla="*/ 0 h 1255776"/>
              <a:gd name="connsiteX3" fmla="*/ 1403200 w 2658976"/>
              <a:gd name="connsiteY3" fmla="*/ 24384 h 1255776"/>
              <a:gd name="connsiteX4" fmla="*/ 1256896 w 2658976"/>
              <a:gd name="connsiteY4" fmla="*/ 48768 h 1255776"/>
              <a:gd name="connsiteX5" fmla="*/ 1220320 w 2658976"/>
              <a:gd name="connsiteY5" fmla="*/ 60960 h 1255776"/>
              <a:gd name="connsiteX6" fmla="*/ 1134976 w 2658976"/>
              <a:gd name="connsiteY6" fmla="*/ 85344 h 1255776"/>
              <a:gd name="connsiteX7" fmla="*/ 1061824 w 2658976"/>
              <a:gd name="connsiteY7" fmla="*/ 134112 h 1255776"/>
              <a:gd name="connsiteX8" fmla="*/ 988672 w 2658976"/>
              <a:gd name="connsiteY8" fmla="*/ 170688 h 1255776"/>
              <a:gd name="connsiteX9" fmla="*/ 891136 w 2658976"/>
              <a:gd name="connsiteY9" fmla="*/ 243840 h 1255776"/>
              <a:gd name="connsiteX10" fmla="*/ 854560 w 2658976"/>
              <a:gd name="connsiteY10" fmla="*/ 280416 h 1255776"/>
              <a:gd name="connsiteX11" fmla="*/ 817984 w 2658976"/>
              <a:gd name="connsiteY11" fmla="*/ 292608 h 1255776"/>
              <a:gd name="connsiteX12" fmla="*/ 757024 w 2658976"/>
              <a:gd name="connsiteY12" fmla="*/ 341376 h 1255776"/>
              <a:gd name="connsiteX13" fmla="*/ 683872 w 2658976"/>
              <a:gd name="connsiteY13" fmla="*/ 390144 h 1255776"/>
              <a:gd name="connsiteX14" fmla="*/ 647296 w 2658976"/>
              <a:gd name="connsiteY14" fmla="*/ 426720 h 1255776"/>
              <a:gd name="connsiteX15" fmla="*/ 610720 w 2658976"/>
              <a:gd name="connsiteY15" fmla="*/ 438912 h 1255776"/>
              <a:gd name="connsiteX16" fmla="*/ 537568 w 2658976"/>
              <a:gd name="connsiteY16" fmla="*/ 487680 h 1255776"/>
              <a:gd name="connsiteX17" fmla="*/ 500992 w 2658976"/>
              <a:gd name="connsiteY17" fmla="*/ 512064 h 1255776"/>
              <a:gd name="connsiteX18" fmla="*/ 440032 w 2658976"/>
              <a:gd name="connsiteY18" fmla="*/ 573024 h 1255776"/>
              <a:gd name="connsiteX19" fmla="*/ 415648 w 2658976"/>
              <a:gd name="connsiteY19" fmla="*/ 609600 h 1255776"/>
              <a:gd name="connsiteX20" fmla="*/ 379072 w 2658976"/>
              <a:gd name="connsiteY20" fmla="*/ 621792 h 1255776"/>
              <a:gd name="connsiteX21" fmla="*/ 305920 w 2658976"/>
              <a:gd name="connsiteY21" fmla="*/ 670560 h 1255776"/>
              <a:gd name="connsiteX22" fmla="*/ 257152 w 2658976"/>
              <a:gd name="connsiteY22" fmla="*/ 743712 h 1255776"/>
              <a:gd name="connsiteX23" fmla="*/ 232768 w 2658976"/>
              <a:gd name="connsiteY23" fmla="*/ 780288 h 1255776"/>
              <a:gd name="connsiteX24" fmla="*/ 147424 w 2658976"/>
              <a:gd name="connsiteY24" fmla="*/ 890016 h 1255776"/>
              <a:gd name="connsiteX25" fmla="*/ 123040 w 2658976"/>
              <a:gd name="connsiteY25" fmla="*/ 926592 h 1255776"/>
              <a:gd name="connsiteX26" fmla="*/ 110848 w 2658976"/>
              <a:gd name="connsiteY26" fmla="*/ 963168 h 1255776"/>
              <a:gd name="connsiteX27" fmla="*/ 62080 w 2658976"/>
              <a:gd name="connsiteY27" fmla="*/ 1036320 h 1255776"/>
              <a:gd name="connsiteX28" fmla="*/ 25504 w 2658976"/>
              <a:gd name="connsiteY28" fmla="*/ 1109472 h 1255776"/>
              <a:gd name="connsiteX29" fmla="*/ 13312 w 2658976"/>
              <a:gd name="connsiteY29" fmla="*/ 1158240 h 1255776"/>
              <a:gd name="connsiteX30" fmla="*/ 1120 w 2658976"/>
              <a:gd name="connsiteY30" fmla="*/ 1194816 h 1255776"/>
              <a:gd name="connsiteX31" fmla="*/ 1120 w 2658976"/>
              <a:gd name="connsiteY31" fmla="*/ 1255776 h 125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58976" h="1255776">
                <a:moveTo>
                  <a:pt x="2658976" y="24384"/>
                </a:moveTo>
                <a:lnTo>
                  <a:pt x="2024992" y="12192"/>
                </a:lnTo>
                <a:cubicBezTo>
                  <a:pt x="1984171" y="10875"/>
                  <a:pt x="1943915" y="0"/>
                  <a:pt x="1903072" y="0"/>
                </a:cubicBezTo>
                <a:cubicBezTo>
                  <a:pt x="1743131" y="0"/>
                  <a:pt x="1565574" y="13559"/>
                  <a:pt x="1403200" y="24384"/>
                </a:cubicBezTo>
                <a:cubicBezTo>
                  <a:pt x="1317452" y="52967"/>
                  <a:pt x="1420231" y="21546"/>
                  <a:pt x="1256896" y="48768"/>
                </a:cubicBezTo>
                <a:cubicBezTo>
                  <a:pt x="1244219" y="50881"/>
                  <a:pt x="1232677" y="57429"/>
                  <a:pt x="1220320" y="60960"/>
                </a:cubicBezTo>
                <a:cubicBezTo>
                  <a:pt x="1207322" y="64674"/>
                  <a:pt x="1150452" y="76746"/>
                  <a:pt x="1134976" y="85344"/>
                </a:cubicBezTo>
                <a:cubicBezTo>
                  <a:pt x="1109358" y="99576"/>
                  <a:pt x="1089626" y="124845"/>
                  <a:pt x="1061824" y="134112"/>
                </a:cubicBezTo>
                <a:cubicBezTo>
                  <a:pt x="1017725" y="148812"/>
                  <a:pt x="1028669" y="141599"/>
                  <a:pt x="988672" y="170688"/>
                </a:cubicBezTo>
                <a:cubicBezTo>
                  <a:pt x="955805" y="194591"/>
                  <a:pt x="919873" y="215103"/>
                  <a:pt x="891136" y="243840"/>
                </a:cubicBezTo>
                <a:cubicBezTo>
                  <a:pt x="878944" y="256032"/>
                  <a:pt x="868906" y="270852"/>
                  <a:pt x="854560" y="280416"/>
                </a:cubicBezTo>
                <a:cubicBezTo>
                  <a:pt x="843867" y="287545"/>
                  <a:pt x="830176" y="288544"/>
                  <a:pt x="817984" y="292608"/>
                </a:cubicBezTo>
                <a:cubicBezTo>
                  <a:pt x="772929" y="360190"/>
                  <a:pt x="819378" y="306735"/>
                  <a:pt x="757024" y="341376"/>
                </a:cubicBezTo>
                <a:cubicBezTo>
                  <a:pt x="731406" y="355608"/>
                  <a:pt x="708256" y="373888"/>
                  <a:pt x="683872" y="390144"/>
                </a:cubicBezTo>
                <a:cubicBezTo>
                  <a:pt x="669526" y="399708"/>
                  <a:pt x="661642" y="417156"/>
                  <a:pt x="647296" y="426720"/>
                </a:cubicBezTo>
                <a:cubicBezTo>
                  <a:pt x="636603" y="433849"/>
                  <a:pt x="621954" y="432671"/>
                  <a:pt x="610720" y="438912"/>
                </a:cubicBezTo>
                <a:cubicBezTo>
                  <a:pt x="585102" y="453144"/>
                  <a:pt x="561952" y="471424"/>
                  <a:pt x="537568" y="487680"/>
                </a:cubicBezTo>
                <a:lnTo>
                  <a:pt x="500992" y="512064"/>
                </a:lnTo>
                <a:cubicBezTo>
                  <a:pt x="435968" y="609600"/>
                  <a:pt x="521312" y="491744"/>
                  <a:pt x="440032" y="573024"/>
                </a:cubicBezTo>
                <a:cubicBezTo>
                  <a:pt x="429671" y="583385"/>
                  <a:pt x="427090" y="600446"/>
                  <a:pt x="415648" y="609600"/>
                </a:cubicBezTo>
                <a:cubicBezTo>
                  <a:pt x="405613" y="617628"/>
                  <a:pt x="390306" y="615551"/>
                  <a:pt x="379072" y="621792"/>
                </a:cubicBezTo>
                <a:cubicBezTo>
                  <a:pt x="353454" y="636024"/>
                  <a:pt x="305920" y="670560"/>
                  <a:pt x="305920" y="670560"/>
                </a:cubicBezTo>
                <a:lnTo>
                  <a:pt x="257152" y="743712"/>
                </a:lnTo>
                <a:cubicBezTo>
                  <a:pt x="249024" y="755904"/>
                  <a:pt x="243129" y="769927"/>
                  <a:pt x="232768" y="780288"/>
                </a:cubicBezTo>
                <a:cubicBezTo>
                  <a:pt x="175470" y="837586"/>
                  <a:pt x="205756" y="802518"/>
                  <a:pt x="147424" y="890016"/>
                </a:cubicBezTo>
                <a:cubicBezTo>
                  <a:pt x="139296" y="902208"/>
                  <a:pt x="127674" y="912691"/>
                  <a:pt x="123040" y="926592"/>
                </a:cubicBezTo>
                <a:cubicBezTo>
                  <a:pt x="118976" y="938784"/>
                  <a:pt x="117089" y="951934"/>
                  <a:pt x="110848" y="963168"/>
                </a:cubicBezTo>
                <a:cubicBezTo>
                  <a:pt x="96616" y="988786"/>
                  <a:pt x="71347" y="1008518"/>
                  <a:pt x="62080" y="1036320"/>
                </a:cubicBezTo>
                <a:cubicBezTo>
                  <a:pt x="45254" y="1086797"/>
                  <a:pt x="57017" y="1062203"/>
                  <a:pt x="25504" y="1109472"/>
                </a:cubicBezTo>
                <a:cubicBezTo>
                  <a:pt x="21440" y="1125728"/>
                  <a:pt x="17915" y="1142128"/>
                  <a:pt x="13312" y="1158240"/>
                </a:cubicBezTo>
                <a:cubicBezTo>
                  <a:pt x="9781" y="1170597"/>
                  <a:pt x="2714" y="1182064"/>
                  <a:pt x="1120" y="1194816"/>
                </a:cubicBezTo>
                <a:cubicBezTo>
                  <a:pt x="-1400" y="1214979"/>
                  <a:pt x="1120" y="1235456"/>
                  <a:pt x="1120" y="1255776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2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/>
      <p:bldP spid="11" grpId="0"/>
      <p:bldP spid="14" grpId="0" animBg="1"/>
      <p:bldP spid="15" grpId="0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B05C6-3892-4CF0-AFC5-AFA48244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91" y="531628"/>
            <a:ext cx="10769009" cy="93566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Early error handling strategy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C8494-B6FD-4741-8931-048FEF7A6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735"/>
            <a:ext cx="10515600" cy="3891405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rgbClr val="0070C0"/>
                </a:solidFill>
              </a:rPr>
              <a:t>Global error code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dirty="0"/>
              <a:t>Add a well-documented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global variable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dirty="0"/>
              <a:t>Change the variable value when something goes wrong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dirty="0"/>
              <a:t>Define and use a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system of error codes</a:t>
            </a:r>
            <a:r>
              <a:rPr lang="en-US" dirty="0"/>
              <a:t> to indicate what error occurred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dirty="0"/>
              <a:t>The programmer is responsible for checking the value when appropriate</a:t>
            </a:r>
          </a:p>
          <a:p>
            <a:pPr lvl="1"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05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5E4D-B101-4B3C-B043-3586D3CF2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958" y="439554"/>
            <a:ext cx="7673277" cy="92141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C8BD4-22D7-44A8-8263-F8435CE65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628" y="1634238"/>
            <a:ext cx="9528544" cy="4740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Bahnschrift SemiBold" panose="020B0502040204020203" pitchFamily="34" charset="0"/>
              </a:rPr>
              <a:t>Use </a:t>
            </a:r>
            <a:r>
              <a:rPr lang="en-US" b="1" dirty="0">
                <a:solidFill>
                  <a:srgbClr val="A40000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latin typeface="Bahnschrift SemiBold" panose="020B0502040204020203" pitchFamily="34" charset="0"/>
              </a:rPr>
              <a:t> to throw an exception object</a:t>
            </a:r>
          </a:p>
          <a:p>
            <a:pPr marL="640080" lvl="2"/>
            <a:r>
              <a:rPr lang="en-US" sz="2400" i="1" dirty="0">
                <a:solidFill>
                  <a:srgbClr val="0070C0"/>
                </a:solidFill>
              </a:rPr>
              <a:t>Carefully choose the appropriate exception object to throw, or create your own</a:t>
            </a:r>
          </a:p>
          <a:p>
            <a:pPr marL="0" indent="0">
              <a:buNone/>
            </a:pPr>
            <a:r>
              <a:rPr lang="en-US" dirty="0">
                <a:latin typeface="Bahnschrift SemiBold" panose="020B0502040204020203" pitchFamily="34" charset="0"/>
              </a:rPr>
              <a:t>Use </a:t>
            </a:r>
            <a:r>
              <a:rPr lang="en-US" b="1" dirty="0">
                <a:solidFill>
                  <a:srgbClr val="A40000"/>
                </a:solidFill>
                <a:latin typeface="Consolas" panose="020B0609020204030204" pitchFamily="49" charset="0"/>
              </a:rPr>
              <a:t>try</a:t>
            </a:r>
            <a:r>
              <a:rPr lang="en-US" dirty="0">
                <a:latin typeface="Consolas" panose="020B0609020204030204" pitchFamily="49" charset="0"/>
              </a:rPr>
              <a:t>/</a:t>
            </a:r>
            <a:r>
              <a:rPr lang="en-US" b="1" dirty="0">
                <a:solidFill>
                  <a:srgbClr val="A40000"/>
                </a:solidFill>
                <a:latin typeface="Consolas" panose="020B0609020204030204" pitchFamily="49" charset="0"/>
              </a:rPr>
              <a:t>catch</a:t>
            </a:r>
            <a:r>
              <a:rPr lang="en-US" dirty="0">
                <a:latin typeface="Bahnschrift SemiBold" panose="020B0502040204020203" pitchFamily="34" charset="0"/>
              </a:rPr>
              <a:t> to safely run code that might throw an exception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A40000"/>
                </a:solidFill>
                <a:latin typeface="Consolas" panose="020B06090202040302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catch</a:t>
            </a:r>
            <a:r>
              <a:rPr lang="en-US" dirty="0">
                <a:latin typeface="Bahnschrift SemiBold" panose="020B0502040204020203" pitchFamily="34" charset="0"/>
              </a:rPr>
              <a:t> blocks are like else-if statements</a:t>
            </a:r>
          </a:p>
          <a:p>
            <a:pPr marL="0" indent="0">
              <a:buNone/>
            </a:pPr>
            <a:r>
              <a:rPr lang="en-US" dirty="0">
                <a:latin typeface="Bahnschrift SemiBold" panose="020B0502040204020203" pitchFamily="34" charset="0"/>
              </a:rPr>
              <a:t>Use </a:t>
            </a:r>
            <a:r>
              <a:rPr lang="en-US" b="1" dirty="0">
                <a:solidFill>
                  <a:srgbClr val="A40000"/>
                </a:solidFill>
                <a:latin typeface="Consolas" panose="020B0609020204030204" pitchFamily="49" charset="0"/>
              </a:rPr>
              <a:t>finally</a:t>
            </a:r>
            <a:r>
              <a:rPr lang="en-US" dirty="0">
                <a:latin typeface="Bahnschrift SemiBold" panose="020B0502040204020203" pitchFamily="34" charset="0"/>
              </a:rPr>
              <a:t> for code that </a:t>
            </a:r>
            <a:r>
              <a:rPr lang="en-US" b="1" i="1" dirty="0">
                <a:latin typeface="Bahnschrift SemiBold" panose="020B0502040204020203" pitchFamily="34" charset="0"/>
              </a:rPr>
              <a:t>must always execute</a:t>
            </a:r>
          </a:p>
          <a:p>
            <a:pPr marL="640080" lvl="2"/>
            <a:r>
              <a:rPr lang="en-US" sz="2400" i="1" dirty="0">
                <a:solidFill>
                  <a:srgbClr val="0070C0"/>
                </a:solidFill>
              </a:rPr>
              <a:t>Usually used for cleaning up and closing system resources</a:t>
            </a:r>
          </a:p>
        </p:txBody>
      </p:sp>
    </p:spTree>
    <p:extLst>
      <p:ext uri="{BB962C8B-B14F-4D97-AF65-F5344CB8AC3E}">
        <p14:creationId xmlns:p14="http://schemas.microsoft.com/office/powerpoint/2010/main" val="153761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50075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Exception best practices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566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26A91-05ED-48DD-B83D-BA0A58936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0" y="365125"/>
            <a:ext cx="10811540" cy="9214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Exception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42E19-3861-45D8-8589-EB0CECB3C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456"/>
            <a:ext cx="10515600" cy="465650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Bahnschrift SemiBold" panose="020B0502040204020203" pitchFamily="34" charset="0"/>
              </a:rPr>
              <a:t>Throw exceptions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early</a:t>
            </a:r>
          </a:p>
          <a:p>
            <a:pPr marL="640080" lvl="1" indent="-274320"/>
            <a:r>
              <a:rPr lang="en-US" i="1" dirty="0"/>
              <a:t>Throw an exception as soon as you detect a wrong value</a:t>
            </a:r>
          </a:p>
          <a:p>
            <a:pPr marL="640080" lvl="1" indent="-274320"/>
            <a:r>
              <a:rPr lang="en-US" i="1" dirty="0"/>
              <a:t>This is defensive programming</a:t>
            </a:r>
          </a:p>
          <a:p>
            <a:pPr marL="0" indent="0">
              <a:buNone/>
            </a:pPr>
            <a:r>
              <a:rPr lang="en-US" dirty="0">
                <a:latin typeface="Bahnschrift SemiBold" panose="020B0502040204020203" pitchFamily="34" charset="0"/>
              </a:rPr>
              <a:t>Be 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  <a:latin typeface="Bahnschrift SemiBold" panose="020B0502040204020203" pitchFamily="34" charset="0"/>
              </a:rPr>
              <a:t>specific</a:t>
            </a:r>
            <a:r>
              <a:rPr lang="en-US" dirty="0">
                <a:latin typeface="Bahnschrift SemiBold" panose="020B0502040204020203" pitchFamily="34" charset="0"/>
              </a:rPr>
              <a:t> when throwing an exception</a:t>
            </a:r>
          </a:p>
          <a:p>
            <a:pPr marL="640080" lvl="1" indent="-274320"/>
            <a:r>
              <a:rPr lang="en-US" i="1" dirty="0"/>
              <a:t>Try to use a built-in exception type</a:t>
            </a:r>
          </a:p>
          <a:p>
            <a:pPr marL="640080" lvl="1" indent="-274320"/>
            <a:r>
              <a:rPr lang="en-US" i="1" dirty="0"/>
              <a:t>But don’t be afraid to make your own to describe a situation</a:t>
            </a:r>
          </a:p>
          <a:p>
            <a:pPr marL="0" indent="0">
              <a:buNone/>
            </a:pPr>
            <a:r>
              <a:rPr lang="en-US" dirty="0">
                <a:latin typeface="Bahnschrift SemiBold" panose="020B0502040204020203" pitchFamily="34" charset="0"/>
              </a:rPr>
              <a:t>Catch exceptions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late</a:t>
            </a:r>
          </a:p>
          <a:p>
            <a:pPr marL="640080" lvl="1" indent="-274320"/>
            <a:r>
              <a:rPr lang="en-US" i="1" dirty="0"/>
              <a:t>Just because you can catch an exception doesn’t mean you should</a:t>
            </a:r>
          </a:p>
          <a:p>
            <a:pPr marL="640080" lvl="1" indent="-274320"/>
            <a:r>
              <a:rPr lang="en-US" i="1" dirty="0"/>
              <a:t>Don’t catch an exception unless you know how to deal with the situation</a:t>
            </a:r>
          </a:p>
        </p:txBody>
      </p:sp>
    </p:spTree>
    <p:extLst>
      <p:ext uri="{BB962C8B-B14F-4D97-AF65-F5344CB8AC3E}">
        <p14:creationId xmlns:p14="http://schemas.microsoft.com/office/powerpoint/2010/main" val="110791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1771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Nested try/catch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2551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496100"/>
            <a:ext cx="6864431" cy="8025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Nested try/catch example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55E240F-090E-4A55-9856-1857CDF793AF}"/>
              </a:ext>
            </a:extLst>
          </p:cNvPr>
          <p:cNvSpPr/>
          <p:nvPr/>
        </p:nvSpPr>
        <p:spPr>
          <a:xfrm>
            <a:off x="838200" y="1553307"/>
            <a:ext cx="4923692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(Exception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7845DFF-09E9-4E9F-9F77-220BDA6A9311}"/>
              </a:ext>
            </a:extLst>
          </p:cNvPr>
          <p:cNvSpPr/>
          <p:nvPr/>
        </p:nvSpPr>
        <p:spPr>
          <a:xfrm>
            <a:off x="6224955" y="1553307"/>
            <a:ext cx="5128846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List&lt;String&gt; list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list.size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ArithmeticException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"G"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"H"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942219-4116-4DF9-841E-7912C9084BF2}"/>
              </a:ext>
            </a:extLst>
          </p:cNvPr>
          <p:cNvCxnSpPr>
            <a:cxnSpLocks/>
          </p:cNvCxnSpPr>
          <p:nvPr/>
        </p:nvCxnSpPr>
        <p:spPr>
          <a:xfrm flipV="1">
            <a:off x="2623127" y="1764323"/>
            <a:ext cx="3654581" cy="63304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6F5D954-9B91-4CB3-9AF0-7010C57970D8}"/>
              </a:ext>
            </a:extLst>
          </p:cNvPr>
          <p:cNvSpPr/>
          <p:nvPr/>
        </p:nvSpPr>
        <p:spPr>
          <a:xfrm>
            <a:off x="6429983" y="2230314"/>
            <a:ext cx="4495925" cy="633047"/>
          </a:xfrm>
          <a:prstGeom prst="roundRect">
            <a:avLst>
              <a:gd name="adj" fmla="val 1516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A4F443A-80F4-4F31-A97A-85A4C7922E97}"/>
              </a:ext>
            </a:extLst>
          </p:cNvPr>
          <p:cNvGrpSpPr/>
          <p:nvPr/>
        </p:nvGrpSpPr>
        <p:grpSpPr>
          <a:xfrm>
            <a:off x="8374817" y="336190"/>
            <a:ext cx="3119660" cy="1744655"/>
            <a:chOff x="9286287" y="3973041"/>
            <a:chExt cx="3119660" cy="174465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1209860-C27C-4F02-9F6D-ED6F3793A46D}"/>
                </a:ext>
              </a:extLst>
            </p:cNvPr>
            <p:cNvSpPr txBox="1"/>
            <p:nvPr/>
          </p:nvSpPr>
          <p:spPr>
            <a:xfrm>
              <a:off x="9286287" y="3973041"/>
              <a:ext cx="311966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000" dirty="0">
                  <a:solidFill>
                    <a:srgbClr val="A40000"/>
                  </a:solidFill>
                </a:rPr>
                <a:t>This code causes a </a:t>
              </a:r>
              <a:r>
                <a:rPr lang="en-US" sz="2000" b="1" dirty="0" err="1">
                  <a:solidFill>
                    <a:srgbClr val="A40000"/>
                  </a:solidFill>
                  <a:latin typeface="Consolas" panose="020B0609020204030204" pitchFamily="49" charset="0"/>
                </a:rPr>
                <a:t>NullPointerException</a:t>
              </a:r>
              <a:endParaRPr lang="en-US" sz="2000" b="1" dirty="0">
                <a:solidFill>
                  <a:srgbClr val="A4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82B8455-4343-4B74-8946-A187248085A9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 flipH="1">
              <a:off x="10477501" y="4680927"/>
              <a:ext cx="368616" cy="1036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A4FC45B-D78B-4E0F-B499-F63364A69ECB}"/>
              </a:ext>
            </a:extLst>
          </p:cNvPr>
          <p:cNvSpPr/>
          <p:nvPr/>
        </p:nvSpPr>
        <p:spPr>
          <a:xfrm>
            <a:off x="838199" y="6025662"/>
            <a:ext cx="10515599" cy="747558"/>
          </a:xfrm>
          <a:prstGeom prst="roundRect">
            <a:avLst>
              <a:gd name="adj" fmla="val 1281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C55A11"/>
                </a:solidFill>
              </a:rPr>
              <a:t>Output:  </a:t>
            </a:r>
            <a:endParaRPr lang="en-US" sz="2400" dirty="0">
              <a:solidFill>
                <a:srgbClr val="C55A1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50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5BD845-CA0A-4151-BF97-E7E45B64A998}"/>
              </a:ext>
            </a:extLst>
          </p:cNvPr>
          <p:cNvSpPr/>
          <p:nvPr/>
        </p:nvSpPr>
        <p:spPr>
          <a:xfrm>
            <a:off x="6224955" y="1553307"/>
            <a:ext cx="5128846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List&lt;String&gt; list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list.size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ArithmeticException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"G"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"H"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8FDC7D5-203C-4B61-A97E-B757627C7D6E}"/>
              </a:ext>
            </a:extLst>
          </p:cNvPr>
          <p:cNvSpPr/>
          <p:nvPr/>
        </p:nvSpPr>
        <p:spPr>
          <a:xfrm>
            <a:off x="838200" y="1553307"/>
            <a:ext cx="4923692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(Exception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A4FC45B-D78B-4E0F-B499-F63364A69ECB}"/>
              </a:ext>
            </a:extLst>
          </p:cNvPr>
          <p:cNvSpPr/>
          <p:nvPr/>
        </p:nvSpPr>
        <p:spPr>
          <a:xfrm>
            <a:off x="838199" y="6025662"/>
            <a:ext cx="10515599" cy="747558"/>
          </a:xfrm>
          <a:prstGeom prst="roundRect">
            <a:avLst>
              <a:gd name="adj" fmla="val 1281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C55A11"/>
                </a:solidFill>
              </a:rPr>
              <a:t>Output:  </a:t>
            </a:r>
            <a:endParaRPr lang="en-US" sz="2400" dirty="0">
              <a:solidFill>
                <a:srgbClr val="C55A11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62AF35-5A2E-46DC-8A79-026645F346C7}"/>
              </a:ext>
            </a:extLst>
          </p:cNvPr>
          <p:cNvSpPr txBox="1"/>
          <p:nvPr/>
        </p:nvSpPr>
        <p:spPr>
          <a:xfrm rot="427205">
            <a:off x="7825154" y="3014695"/>
            <a:ext cx="1424354" cy="369332"/>
          </a:xfrm>
          <a:prstGeom prst="rect">
            <a:avLst/>
          </a:prstGeom>
          <a:solidFill>
            <a:srgbClr val="FFCBCB"/>
          </a:solidFill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Not caught!</a:t>
            </a:r>
            <a:endParaRPr lang="en-US" b="1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B4D23A8-2CEB-4304-B407-B68EEF98FA93}"/>
              </a:ext>
            </a:extLst>
          </p:cNvPr>
          <p:cNvGrpSpPr/>
          <p:nvPr/>
        </p:nvGrpSpPr>
        <p:grpSpPr>
          <a:xfrm>
            <a:off x="8374817" y="336190"/>
            <a:ext cx="3119660" cy="1744655"/>
            <a:chOff x="9286287" y="3973041"/>
            <a:chExt cx="3119660" cy="174465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5A110A9-ACD6-4E72-BD3A-708657706BAE}"/>
                </a:ext>
              </a:extLst>
            </p:cNvPr>
            <p:cNvSpPr txBox="1"/>
            <p:nvPr/>
          </p:nvSpPr>
          <p:spPr>
            <a:xfrm>
              <a:off x="9286287" y="3973041"/>
              <a:ext cx="311966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000" dirty="0">
                  <a:solidFill>
                    <a:srgbClr val="A40000"/>
                  </a:solidFill>
                </a:rPr>
                <a:t>This code causes a </a:t>
              </a:r>
              <a:r>
                <a:rPr lang="en-US" sz="2000" b="1" dirty="0" err="1">
                  <a:solidFill>
                    <a:srgbClr val="A40000"/>
                  </a:solidFill>
                  <a:latin typeface="Consolas" panose="020B0609020204030204" pitchFamily="49" charset="0"/>
                </a:rPr>
                <a:t>NullPointerException</a:t>
              </a:r>
              <a:endParaRPr lang="en-US" sz="2000" b="1" dirty="0">
                <a:solidFill>
                  <a:srgbClr val="A4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4F1122A-2B3B-4D04-A660-70FA56966B56}"/>
                </a:ext>
              </a:extLst>
            </p:cNvPr>
            <p:cNvCxnSpPr>
              <a:cxnSpLocks/>
              <a:stCxn id="19" idx="2"/>
            </p:cNvCxnSpPr>
            <p:nvPr/>
          </p:nvCxnSpPr>
          <p:spPr>
            <a:xfrm flipH="1">
              <a:off x="10477501" y="4680927"/>
              <a:ext cx="368616" cy="1036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126EAC-E3B9-4E78-A3F0-128E552D3383}"/>
              </a:ext>
            </a:extLst>
          </p:cNvPr>
          <p:cNvCxnSpPr>
            <a:cxnSpLocks/>
          </p:cNvCxnSpPr>
          <p:nvPr/>
        </p:nvCxnSpPr>
        <p:spPr>
          <a:xfrm flipV="1">
            <a:off x="2623127" y="1764323"/>
            <a:ext cx="3654581" cy="63304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F204D41-46BB-458E-B1D1-9CBEF34B5ED6}"/>
              </a:ext>
            </a:extLst>
          </p:cNvPr>
          <p:cNvSpPr/>
          <p:nvPr/>
        </p:nvSpPr>
        <p:spPr>
          <a:xfrm>
            <a:off x="6429983" y="2858354"/>
            <a:ext cx="4109064" cy="612523"/>
          </a:xfrm>
          <a:prstGeom prst="roundRect">
            <a:avLst>
              <a:gd name="adj" fmla="val 2310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496100"/>
            <a:ext cx="6864431" cy="8025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Nested try/catch example</a:t>
            </a:r>
          </a:p>
        </p:txBody>
      </p:sp>
    </p:spTree>
    <p:extLst>
      <p:ext uri="{BB962C8B-B14F-4D97-AF65-F5344CB8AC3E}">
        <p14:creationId xmlns:p14="http://schemas.microsoft.com/office/powerpoint/2010/main" val="239763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54ACAEE-F730-4665-9484-C7E35A27E121}"/>
              </a:ext>
            </a:extLst>
          </p:cNvPr>
          <p:cNvSpPr/>
          <p:nvPr/>
        </p:nvSpPr>
        <p:spPr>
          <a:xfrm>
            <a:off x="6224955" y="1553307"/>
            <a:ext cx="5128846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List&lt;String&gt; list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list.size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ArithmeticException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"G"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"H"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5A00576-D2C7-46AF-AC5E-2D2EB0438ECC}"/>
              </a:ext>
            </a:extLst>
          </p:cNvPr>
          <p:cNvSpPr/>
          <p:nvPr/>
        </p:nvSpPr>
        <p:spPr>
          <a:xfrm>
            <a:off x="838200" y="1553307"/>
            <a:ext cx="4923692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(Exception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A4FC45B-D78B-4E0F-B499-F63364A69ECB}"/>
              </a:ext>
            </a:extLst>
          </p:cNvPr>
          <p:cNvSpPr/>
          <p:nvPr/>
        </p:nvSpPr>
        <p:spPr>
          <a:xfrm>
            <a:off x="838199" y="6025662"/>
            <a:ext cx="10515599" cy="747558"/>
          </a:xfrm>
          <a:prstGeom prst="roundRect">
            <a:avLst>
              <a:gd name="adj" fmla="val 1281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C55A11"/>
                </a:solidFill>
              </a:rPr>
              <a:t>Output:  </a:t>
            </a:r>
            <a:r>
              <a:rPr lang="en-US" sz="2400" dirty="0">
                <a:solidFill>
                  <a:srgbClr val="A40000"/>
                </a:solidFill>
              </a:rPr>
              <a:t>G</a:t>
            </a:r>
            <a:endParaRPr lang="en-US" sz="2400" dirty="0">
              <a:solidFill>
                <a:srgbClr val="A40000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62AF35-5A2E-46DC-8A79-026645F346C7}"/>
              </a:ext>
            </a:extLst>
          </p:cNvPr>
          <p:cNvSpPr txBox="1"/>
          <p:nvPr/>
        </p:nvSpPr>
        <p:spPr>
          <a:xfrm rot="427205">
            <a:off x="7825154" y="3014695"/>
            <a:ext cx="1424354" cy="369332"/>
          </a:xfrm>
          <a:prstGeom prst="rect">
            <a:avLst/>
          </a:prstGeom>
          <a:solidFill>
            <a:srgbClr val="FFCBCB"/>
          </a:solidFill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Not caught!</a:t>
            </a:r>
            <a:endParaRPr lang="en-US" b="1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0DBE0BE-C545-44B7-80F6-12E4F21F0203}"/>
              </a:ext>
            </a:extLst>
          </p:cNvPr>
          <p:cNvSpPr/>
          <p:nvPr/>
        </p:nvSpPr>
        <p:spPr>
          <a:xfrm>
            <a:off x="6429983" y="3540368"/>
            <a:ext cx="4109064" cy="937847"/>
          </a:xfrm>
          <a:prstGeom prst="roundRect">
            <a:avLst>
              <a:gd name="adj" fmla="val 1516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CCE52E-19E5-4B3A-B2D2-509637829795}"/>
              </a:ext>
            </a:extLst>
          </p:cNvPr>
          <p:cNvCxnSpPr>
            <a:cxnSpLocks/>
          </p:cNvCxnSpPr>
          <p:nvPr/>
        </p:nvCxnSpPr>
        <p:spPr>
          <a:xfrm flipH="1" flipV="1">
            <a:off x="5097295" y="3015576"/>
            <a:ext cx="1332688" cy="633045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98940D5-9B8C-4A65-88FA-DCCAD6F00A0D}"/>
              </a:ext>
            </a:extLst>
          </p:cNvPr>
          <p:cNvSpPr/>
          <p:nvPr/>
        </p:nvSpPr>
        <p:spPr>
          <a:xfrm>
            <a:off x="1011677" y="2855423"/>
            <a:ext cx="4003530" cy="1276962"/>
          </a:xfrm>
          <a:prstGeom prst="roundRect">
            <a:avLst>
              <a:gd name="adj" fmla="val 919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713260-F82F-42D7-8233-9BC1C6B783BB}"/>
              </a:ext>
            </a:extLst>
          </p:cNvPr>
          <p:cNvGrpSpPr/>
          <p:nvPr/>
        </p:nvGrpSpPr>
        <p:grpSpPr>
          <a:xfrm>
            <a:off x="8374817" y="336190"/>
            <a:ext cx="3119660" cy="1744655"/>
            <a:chOff x="9286287" y="3973041"/>
            <a:chExt cx="3119660" cy="174465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E1E6A7F-2263-43A4-83C0-80B24092F997}"/>
                </a:ext>
              </a:extLst>
            </p:cNvPr>
            <p:cNvSpPr txBox="1"/>
            <p:nvPr/>
          </p:nvSpPr>
          <p:spPr>
            <a:xfrm>
              <a:off x="9286287" y="3973041"/>
              <a:ext cx="311966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000" dirty="0">
                  <a:solidFill>
                    <a:srgbClr val="A40000"/>
                  </a:solidFill>
                </a:rPr>
                <a:t>This code causes a </a:t>
              </a:r>
              <a:r>
                <a:rPr lang="en-US" sz="2000" b="1" dirty="0" err="1">
                  <a:solidFill>
                    <a:srgbClr val="A40000"/>
                  </a:solidFill>
                  <a:latin typeface="Consolas" panose="020B0609020204030204" pitchFamily="49" charset="0"/>
                </a:rPr>
                <a:t>NullPointerException</a:t>
              </a:r>
              <a:endParaRPr lang="en-US" sz="2000" b="1" dirty="0">
                <a:solidFill>
                  <a:srgbClr val="A4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977D258-38A0-41B7-8990-86F3619F3313}"/>
                </a:ext>
              </a:extLst>
            </p:cNvPr>
            <p:cNvCxnSpPr>
              <a:cxnSpLocks/>
              <a:stCxn id="18" idx="2"/>
            </p:cNvCxnSpPr>
            <p:nvPr/>
          </p:nvCxnSpPr>
          <p:spPr>
            <a:xfrm flipH="1">
              <a:off x="10477501" y="4680927"/>
              <a:ext cx="368616" cy="1036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54858C3-6A38-4579-8BE8-CA3B7F928B56}"/>
              </a:ext>
            </a:extLst>
          </p:cNvPr>
          <p:cNvCxnSpPr>
            <a:cxnSpLocks/>
          </p:cNvCxnSpPr>
          <p:nvPr/>
        </p:nvCxnSpPr>
        <p:spPr>
          <a:xfrm flipV="1">
            <a:off x="2623127" y="1764323"/>
            <a:ext cx="3654581" cy="63304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F7A83A4-4980-4944-A272-87DF62D5D998}"/>
              </a:ext>
            </a:extLst>
          </p:cNvPr>
          <p:cNvSpPr/>
          <p:nvPr/>
        </p:nvSpPr>
        <p:spPr>
          <a:xfrm>
            <a:off x="6429983" y="2858354"/>
            <a:ext cx="4109064" cy="612523"/>
          </a:xfrm>
          <a:prstGeom prst="roundRect">
            <a:avLst>
              <a:gd name="adj" fmla="val 2310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496100"/>
            <a:ext cx="6864431" cy="8025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Nested try/catch example</a:t>
            </a:r>
          </a:p>
        </p:txBody>
      </p:sp>
    </p:spTree>
    <p:extLst>
      <p:ext uri="{BB962C8B-B14F-4D97-AF65-F5344CB8AC3E}">
        <p14:creationId xmlns:p14="http://schemas.microsoft.com/office/powerpoint/2010/main" val="253648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012A4BB-5840-4A1A-815A-5D7A63563559}"/>
              </a:ext>
            </a:extLst>
          </p:cNvPr>
          <p:cNvSpPr/>
          <p:nvPr/>
        </p:nvSpPr>
        <p:spPr>
          <a:xfrm>
            <a:off x="6224955" y="1553307"/>
            <a:ext cx="5128846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List&lt;String&gt; list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list.size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ArithmeticException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"G"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"H"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F949169-D721-4A86-9251-07CB6D82141A}"/>
              </a:ext>
            </a:extLst>
          </p:cNvPr>
          <p:cNvSpPr/>
          <p:nvPr/>
        </p:nvSpPr>
        <p:spPr>
          <a:xfrm>
            <a:off x="838200" y="1553307"/>
            <a:ext cx="4923692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(Exception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A4FC45B-D78B-4E0F-B499-F63364A69ECB}"/>
              </a:ext>
            </a:extLst>
          </p:cNvPr>
          <p:cNvSpPr/>
          <p:nvPr/>
        </p:nvSpPr>
        <p:spPr>
          <a:xfrm>
            <a:off x="838199" y="6025662"/>
            <a:ext cx="10515599" cy="747558"/>
          </a:xfrm>
          <a:prstGeom prst="roundRect">
            <a:avLst>
              <a:gd name="adj" fmla="val 1281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C55A11"/>
                </a:solidFill>
              </a:rPr>
              <a:t>Output:  </a:t>
            </a:r>
            <a:r>
              <a:rPr lang="en-US" sz="2400" dirty="0">
                <a:solidFill>
                  <a:srgbClr val="A40000"/>
                </a:solidFill>
              </a:rPr>
              <a:t>G  B</a:t>
            </a:r>
            <a:endParaRPr lang="en-US" sz="2400" dirty="0">
              <a:solidFill>
                <a:srgbClr val="A40000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62AF35-5A2E-46DC-8A79-026645F346C7}"/>
              </a:ext>
            </a:extLst>
          </p:cNvPr>
          <p:cNvSpPr txBox="1"/>
          <p:nvPr/>
        </p:nvSpPr>
        <p:spPr>
          <a:xfrm rot="427205">
            <a:off x="7825154" y="3014695"/>
            <a:ext cx="1424354" cy="369332"/>
          </a:xfrm>
          <a:prstGeom prst="rect">
            <a:avLst/>
          </a:prstGeom>
          <a:solidFill>
            <a:srgbClr val="FFCBCB"/>
          </a:solidFill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Not caught!</a:t>
            </a:r>
            <a:endParaRPr lang="en-US" b="1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98940D5-9B8C-4A65-88FA-DCCAD6F00A0D}"/>
              </a:ext>
            </a:extLst>
          </p:cNvPr>
          <p:cNvSpPr/>
          <p:nvPr/>
        </p:nvSpPr>
        <p:spPr>
          <a:xfrm>
            <a:off x="1031132" y="2855423"/>
            <a:ext cx="3984075" cy="684946"/>
          </a:xfrm>
          <a:prstGeom prst="roundRect">
            <a:avLst>
              <a:gd name="adj" fmla="val 919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713260-F82F-42D7-8233-9BC1C6B783BB}"/>
              </a:ext>
            </a:extLst>
          </p:cNvPr>
          <p:cNvGrpSpPr/>
          <p:nvPr/>
        </p:nvGrpSpPr>
        <p:grpSpPr>
          <a:xfrm>
            <a:off x="8374817" y="336190"/>
            <a:ext cx="3119660" cy="1744655"/>
            <a:chOff x="9286287" y="3973041"/>
            <a:chExt cx="3119660" cy="174465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E1E6A7F-2263-43A4-83C0-80B24092F997}"/>
                </a:ext>
              </a:extLst>
            </p:cNvPr>
            <p:cNvSpPr txBox="1"/>
            <p:nvPr/>
          </p:nvSpPr>
          <p:spPr>
            <a:xfrm>
              <a:off x="9286287" y="3973041"/>
              <a:ext cx="311966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000" dirty="0">
                  <a:solidFill>
                    <a:srgbClr val="A40000"/>
                  </a:solidFill>
                </a:rPr>
                <a:t>This code causes a </a:t>
              </a:r>
              <a:r>
                <a:rPr lang="en-US" sz="2000" b="1" dirty="0" err="1">
                  <a:solidFill>
                    <a:srgbClr val="A40000"/>
                  </a:solidFill>
                  <a:latin typeface="Consolas" panose="020B0609020204030204" pitchFamily="49" charset="0"/>
                </a:rPr>
                <a:t>NullPointerException</a:t>
              </a:r>
              <a:endParaRPr lang="en-US" sz="2000" b="1" dirty="0">
                <a:solidFill>
                  <a:srgbClr val="A4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977D258-38A0-41B7-8990-86F3619F3313}"/>
                </a:ext>
              </a:extLst>
            </p:cNvPr>
            <p:cNvCxnSpPr>
              <a:cxnSpLocks/>
              <a:stCxn id="18" idx="2"/>
            </p:cNvCxnSpPr>
            <p:nvPr/>
          </p:nvCxnSpPr>
          <p:spPr>
            <a:xfrm flipH="1">
              <a:off x="10477501" y="4680927"/>
              <a:ext cx="368616" cy="1036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82AD3DD-1BEC-4974-AB21-C0FE5FD0BAB0}"/>
              </a:ext>
            </a:extLst>
          </p:cNvPr>
          <p:cNvSpPr txBox="1"/>
          <p:nvPr/>
        </p:nvSpPr>
        <p:spPr>
          <a:xfrm rot="427205">
            <a:off x="1871699" y="3013229"/>
            <a:ext cx="142435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aught!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E2EE194-C376-4FD4-8D1D-D4CA254ED6AC}"/>
              </a:ext>
            </a:extLst>
          </p:cNvPr>
          <p:cNvCxnSpPr>
            <a:cxnSpLocks/>
          </p:cNvCxnSpPr>
          <p:nvPr/>
        </p:nvCxnSpPr>
        <p:spPr>
          <a:xfrm flipV="1">
            <a:off x="2623127" y="1764323"/>
            <a:ext cx="3654581" cy="63304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66B2B7D-EE62-462F-A92E-D4EDE7E6BC60}"/>
              </a:ext>
            </a:extLst>
          </p:cNvPr>
          <p:cNvSpPr/>
          <p:nvPr/>
        </p:nvSpPr>
        <p:spPr>
          <a:xfrm>
            <a:off x="6429983" y="3540368"/>
            <a:ext cx="4109064" cy="937847"/>
          </a:xfrm>
          <a:prstGeom prst="roundRect">
            <a:avLst>
              <a:gd name="adj" fmla="val 1516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288DC7F-6883-4D77-B82C-D7090933D7A7}"/>
              </a:ext>
            </a:extLst>
          </p:cNvPr>
          <p:cNvCxnSpPr>
            <a:cxnSpLocks/>
          </p:cNvCxnSpPr>
          <p:nvPr/>
        </p:nvCxnSpPr>
        <p:spPr>
          <a:xfrm flipH="1" flipV="1">
            <a:off x="5097295" y="3015576"/>
            <a:ext cx="1332688" cy="633045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167EB29-C1FB-49E8-9FFC-2FF1FB43FFED}"/>
              </a:ext>
            </a:extLst>
          </p:cNvPr>
          <p:cNvSpPr/>
          <p:nvPr/>
        </p:nvSpPr>
        <p:spPr>
          <a:xfrm>
            <a:off x="6429983" y="2858354"/>
            <a:ext cx="4109064" cy="612523"/>
          </a:xfrm>
          <a:prstGeom prst="roundRect">
            <a:avLst>
              <a:gd name="adj" fmla="val 2310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496100"/>
            <a:ext cx="6864431" cy="8025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Nested try/catch example</a:t>
            </a:r>
          </a:p>
        </p:txBody>
      </p:sp>
    </p:spTree>
    <p:extLst>
      <p:ext uri="{BB962C8B-B14F-4D97-AF65-F5344CB8AC3E}">
        <p14:creationId xmlns:p14="http://schemas.microsoft.com/office/powerpoint/2010/main" val="382472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D077AE-7454-40DE-9B39-634999C9E7AF}"/>
              </a:ext>
            </a:extLst>
          </p:cNvPr>
          <p:cNvSpPr/>
          <p:nvPr/>
        </p:nvSpPr>
        <p:spPr>
          <a:xfrm>
            <a:off x="6224955" y="1553307"/>
            <a:ext cx="5128846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List&lt;String&gt; list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list.size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ArithmeticException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"G"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"H"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4B1FCC6-8E2C-47E1-9D75-64A406718C68}"/>
              </a:ext>
            </a:extLst>
          </p:cNvPr>
          <p:cNvSpPr/>
          <p:nvPr/>
        </p:nvSpPr>
        <p:spPr>
          <a:xfrm>
            <a:off x="838200" y="1553307"/>
            <a:ext cx="4923692" cy="4243753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(Exception e) 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A4FC45B-D78B-4E0F-B499-F63364A69ECB}"/>
              </a:ext>
            </a:extLst>
          </p:cNvPr>
          <p:cNvSpPr/>
          <p:nvPr/>
        </p:nvSpPr>
        <p:spPr>
          <a:xfrm>
            <a:off x="838199" y="6025662"/>
            <a:ext cx="10515599" cy="747558"/>
          </a:xfrm>
          <a:prstGeom prst="roundRect">
            <a:avLst>
              <a:gd name="adj" fmla="val 1281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C55A11"/>
                </a:solidFill>
              </a:rPr>
              <a:t>Output: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2400" dirty="0">
                <a:solidFill>
                  <a:srgbClr val="A40000"/>
                </a:solidFill>
              </a:rPr>
              <a:t>G  B  D  E</a:t>
            </a:r>
            <a:endParaRPr lang="en-US" sz="2400" dirty="0">
              <a:solidFill>
                <a:srgbClr val="A40000"/>
              </a:solidFill>
              <a:latin typeface="Consolas" panose="020B0609020204030204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62AF35-5A2E-46DC-8A79-026645F346C7}"/>
              </a:ext>
            </a:extLst>
          </p:cNvPr>
          <p:cNvSpPr txBox="1"/>
          <p:nvPr/>
        </p:nvSpPr>
        <p:spPr>
          <a:xfrm rot="427205">
            <a:off x="7825154" y="3014695"/>
            <a:ext cx="1424354" cy="369332"/>
          </a:xfrm>
          <a:prstGeom prst="rect">
            <a:avLst/>
          </a:prstGeom>
          <a:solidFill>
            <a:srgbClr val="FFCBCB"/>
          </a:solidFill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Not caught!</a:t>
            </a:r>
            <a:endParaRPr lang="en-US" b="1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713260-F82F-42D7-8233-9BC1C6B783BB}"/>
              </a:ext>
            </a:extLst>
          </p:cNvPr>
          <p:cNvGrpSpPr/>
          <p:nvPr/>
        </p:nvGrpSpPr>
        <p:grpSpPr>
          <a:xfrm>
            <a:off x="8374817" y="336190"/>
            <a:ext cx="3119660" cy="1744655"/>
            <a:chOff x="9286287" y="3973041"/>
            <a:chExt cx="3119660" cy="174465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E1E6A7F-2263-43A4-83C0-80B24092F997}"/>
                </a:ext>
              </a:extLst>
            </p:cNvPr>
            <p:cNvSpPr txBox="1"/>
            <p:nvPr/>
          </p:nvSpPr>
          <p:spPr>
            <a:xfrm>
              <a:off x="9286287" y="3973041"/>
              <a:ext cx="311966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sz="2000" dirty="0">
                  <a:solidFill>
                    <a:srgbClr val="A40000"/>
                  </a:solidFill>
                </a:rPr>
                <a:t>This code causes a </a:t>
              </a:r>
              <a:r>
                <a:rPr lang="en-US" sz="2000" b="1" dirty="0" err="1">
                  <a:solidFill>
                    <a:srgbClr val="A40000"/>
                  </a:solidFill>
                  <a:latin typeface="Consolas" panose="020B0609020204030204" pitchFamily="49" charset="0"/>
                </a:rPr>
                <a:t>NullPointerException</a:t>
              </a:r>
              <a:endParaRPr lang="en-US" sz="2000" b="1" dirty="0">
                <a:solidFill>
                  <a:srgbClr val="A4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977D258-38A0-41B7-8990-86F3619F3313}"/>
                </a:ext>
              </a:extLst>
            </p:cNvPr>
            <p:cNvCxnSpPr>
              <a:cxnSpLocks/>
              <a:stCxn id="18" idx="2"/>
            </p:cNvCxnSpPr>
            <p:nvPr/>
          </p:nvCxnSpPr>
          <p:spPr>
            <a:xfrm flipH="1">
              <a:off x="10477501" y="4680927"/>
              <a:ext cx="368616" cy="103676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78553D3-F209-4766-BBC7-609D1A96CB4E}"/>
              </a:ext>
            </a:extLst>
          </p:cNvPr>
          <p:cNvSpPr/>
          <p:nvPr/>
        </p:nvSpPr>
        <p:spPr>
          <a:xfrm>
            <a:off x="1031132" y="4135741"/>
            <a:ext cx="3984075" cy="1315490"/>
          </a:xfrm>
          <a:prstGeom prst="roundRect">
            <a:avLst>
              <a:gd name="adj" fmla="val 919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EF20FCD-3B39-4D5D-A91F-B7A338E3CA70}"/>
              </a:ext>
            </a:extLst>
          </p:cNvPr>
          <p:cNvCxnSpPr>
            <a:cxnSpLocks/>
          </p:cNvCxnSpPr>
          <p:nvPr/>
        </p:nvCxnSpPr>
        <p:spPr>
          <a:xfrm flipV="1">
            <a:off x="2623127" y="1764323"/>
            <a:ext cx="3654581" cy="633046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5C16F77-0226-4ABD-918B-5CC761089B51}"/>
              </a:ext>
            </a:extLst>
          </p:cNvPr>
          <p:cNvSpPr/>
          <p:nvPr/>
        </p:nvSpPr>
        <p:spPr>
          <a:xfrm>
            <a:off x="1031132" y="2855423"/>
            <a:ext cx="3984075" cy="684946"/>
          </a:xfrm>
          <a:prstGeom prst="roundRect">
            <a:avLst>
              <a:gd name="adj" fmla="val 919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F138A58-EF26-4630-82FE-1896F38E15D7}"/>
              </a:ext>
            </a:extLst>
          </p:cNvPr>
          <p:cNvSpPr/>
          <p:nvPr/>
        </p:nvSpPr>
        <p:spPr>
          <a:xfrm>
            <a:off x="5012114" y="3469411"/>
            <a:ext cx="308917" cy="666330"/>
          </a:xfrm>
          <a:custGeom>
            <a:avLst/>
            <a:gdLst>
              <a:gd name="connsiteX0" fmla="*/ 0 w 399001"/>
              <a:gd name="connsiteY0" fmla="*/ 0 h 904672"/>
              <a:gd name="connsiteX1" fmla="*/ 398834 w 399001"/>
              <a:gd name="connsiteY1" fmla="*/ 418289 h 904672"/>
              <a:gd name="connsiteX2" fmla="*/ 38911 w 399001"/>
              <a:gd name="connsiteY2" fmla="*/ 904672 h 904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9001" h="904672">
                <a:moveTo>
                  <a:pt x="0" y="0"/>
                </a:moveTo>
                <a:cubicBezTo>
                  <a:pt x="196174" y="133755"/>
                  <a:pt x="392349" y="267510"/>
                  <a:pt x="398834" y="418289"/>
                </a:cubicBezTo>
                <a:cubicBezTo>
                  <a:pt x="405319" y="569068"/>
                  <a:pt x="222115" y="736870"/>
                  <a:pt x="38911" y="904672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B4F2978-3686-46CE-933C-A2179F99FB4A}"/>
              </a:ext>
            </a:extLst>
          </p:cNvPr>
          <p:cNvSpPr/>
          <p:nvPr/>
        </p:nvSpPr>
        <p:spPr>
          <a:xfrm>
            <a:off x="6429983" y="3540368"/>
            <a:ext cx="4109064" cy="937847"/>
          </a:xfrm>
          <a:prstGeom prst="roundRect">
            <a:avLst>
              <a:gd name="adj" fmla="val 15165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4DE59D4-A82F-45A4-8A66-D733D8502275}"/>
              </a:ext>
            </a:extLst>
          </p:cNvPr>
          <p:cNvCxnSpPr>
            <a:cxnSpLocks/>
          </p:cNvCxnSpPr>
          <p:nvPr/>
        </p:nvCxnSpPr>
        <p:spPr>
          <a:xfrm flipH="1" flipV="1">
            <a:off x="5097295" y="3015576"/>
            <a:ext cx="1332688" cy="633045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8088713-69F9-42CA-BFB0-9E3FDEF735A4}"/>
              </a:ext>
            </a:extLst>
          </p:cNvPr>
          <p:cNvSpPr/>
          <p:nvPr/>
        </p:nvSpPr>
        <p:spPr>
          <a:xfrm>
            <a:off x="6429983" y="2858354"/>
            <a:ext cx="4109064" cy="612523"/>
          </a:xfrm>
          <a:prstGeom prst="roundRect">
            <a:avLst>
              <a:gd name="adj" fmla="val 23106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C7D50F-B2B5-48F3-AA2F-0F7218DE5833}"/>
              </a:ext>
            </a:extLst>
          </p:cNvPr>
          <p:cNvSpPr txBox="1"/>
          <p:nvPr/>
        </p:nvSpPr>
        <p:spPr>
          <a:xfrm rot="427205">
            <a:off x="1871699" y="3013229"/>
            <a:ext cx="142435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aught!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496100"/>
            <a:ext cx="6864431" cy="8025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Nested try/catch example</a:t>
            </a:r>
          </a:p>
        </p:txBody>
      </p:sp>
    </p:spTree>
    <p:extLst>
      <p:ext uri="{BB962C8B-B14F-4D97-AF65-F5344CB8AC3E}">
        <p14:creationId xmlns:p14="http://schemas.microsoft.com/office/powerpoint/2010/main" val="69151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365126"/>
            <a:ext cx="5596270" cy="10330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(7)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2DA18E1-C7C0-4D78-A223-1922D7E3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40174"/>
            <a:ext cx="5257800" cy="954108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What will this program output?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499730" y="1597572"/>
            <a:ext cx="5257800" cy="3863806"/>
          </a:xfrm>
          <a:prstGeom prst="roundRect">
            <a:avLst>
              <a:gd name="adj" fmla="val 1689"/>
            </a:avLst>
          </a:prstGeom>
          <a:solidFill>
            <a:srgbClr val="2B2B2B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List&lt;String&gt; list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null;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list.size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RuntimeException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try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5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/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ArithmeticException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ae)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catch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(Exception 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finally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63A1018-89B0-4675-8F54-3A8211E9A1CC}"/>
              </a:ext>
            </a:extLst>
          </p:cNvPr>
          <p:cNvGrpSpPr/>
          <p:nvPr/>
        </p:nvGrpSpPr>
        <p:grpSpPr>
          <a:xfrm>
            <a:off x="6096001" y="1597572"/>
            <a:ext cx="5623034" cy="4666593"/>
            <a:chOff x="6682902" y="3151763"/>
            <a:chExt cx="4289897" cy="3289052"/>
          </a:xfrm>
        </p:grpSpPr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8E4B2E38-9FA2-41FA-9B80-2734CA1EE9F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148" b="58743"/>
            <a:stretch/>
          </p:blipFill>
          <p:spPr bwMode="auto">
            <a:xfrm>
              <a:off x="6887183" y="3677556"/>
              <a:ext cx="3874136" cy="276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E4858016-0724-43F8-817B-6B9CBA3A9035}"/>
                </a:ext>
              </a:extLst>
            </p:cNvPr>
            <p:cNvSpPr/>
            <p:nvPr/>
          </p:nvSpPr>
          <p:spPr>
            <a:xfrm>
              <a:off x="6682902" y="3151763"/>
              <a:ext cx="4289897" cy="3289052"/>
            </a:xfrm>
            <a:prstGeom prst="roundRect">
              <a:avLst>
                <a:gd name="adj" fmla="val 6069"/>
              </a:avLst>
            </a:prstGeom>
            <a:noFill/>
            <a:ln w="25400"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800" dirty="0">
                  <a:solidFill>
                    <a:schemeClr val="accent2">
                      <a:lumMod val="75000"/>
                    </a:schemeClr>
                  </a:solidFill>
                </a:rPr>
                <a:t>Exception Inheritance Tree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339D0DF-4605-854B-BCAD-9337C43E5B19}"/>
              </a:ext>
            </a:extLst>
          </p:cNvPr>
          <p:cNvSpPr txBox="1"/>
          <p:nvPr/>
        </p:nvSpPr>
        <p:spPr>
          <a:xfrm>
            <a:off x="6663835" y="567179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476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20F3D-C27F-425C-AE54-A1583B843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65" y="365126"/>
            <a:ext cx="7395703" cy="884570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Global error code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E80DC03-A8F1-45B9-A100-14AE082A2BCB}"/>
              </a:ext>
            </a:extLst>
          </p:cNvPr>
          <p:cNvSpPr/>
          <p:nvPr/>
        </p:nvSpPr>
        <p:spPr>
          <a:xfrm>
            <a:off x="838200" y="1466850"/>
            <a:ext cx="6867525" cy="4905375"/>
          </a:xfrm>
          <a:prstGeom prst="roundRect">
            <a:avLst>
              <a:gd name="adj" fmla="val 3702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Main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int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Scanner s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Scanner(System.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while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s.hasNextInt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do_something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s.nextInt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!=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-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"Negative number error."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-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"Even number error."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s.close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A5354AE-ABAC-45FD-A86D-FD75F5753EE3}"/>
              </a:ext>
            </a:extLst>
          </p:cNvPr>
          <p:cNvSpPr/>
          <p:nvPr/>
        </p:nvSpPr>
        <p:spPr>
          <a:xfrm>
            <a:off x="1088615" y="1845714"/>
            <a:ext cx="3426235" cy="269706"/>
          </a:xfrm>
          <a:prstGeom prst="roundRect">
            <a:avLst>
              <a:gd name="adj" fmla="val 3079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365F7FA-A74E-4AB3-AF1E-A400DD849AA0}"/>
              </a:ext>
            </a:extLst>
          </p:cNvPr>
          <p:cNvGrpSpPr/>
          <p:nvPr/>
        </p:nvGrpSpPr>
        <p:grpSpPr>
          <a:xfrm>
            <a:off x="4438650" y="1187983"/>
            <a:ext cx="3844758" cy="927437"/>
            <a:chOff x="-1193716" y="1652647"/>
            <a:chExt cx="3844758" cy="92743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3001F8E-EF14-4C7A-9876-C0FF983D73C5}"/>
                </a:ext>
              </a:extLst>
            </p:cNvPr>
            <p:cNvSpPr txBox="1"/>
            <p:nvPr/>
          </p:nvSpPr>
          <p:spPr>
            <a:xfrm>
              <a:off x="-293854" y="1652647"/>
              <a:ext cx="2944896" cy="927437"/>
            </a:xfrm>
            <a:prstGeom prst="roundRect">
              <a:avLst>
                <a:gd name="adj" fmla="val 1081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</a:rPr>
                <a:t>1. </a:t>
              </a:r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</a:rPr>
                <a:t>Define a “global” error code variable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45F3C63F-AB5F-4629-85F0-B413521204C9}"/>
                </a:ext>
              </a:extLst>
            </p:cNvPr>
            <p:cNvCxnSpPr>
              <a:cxnSpLocks/>
              <a:stCxn id="12" idx="1"/>
            </p:cNvCxnSpPr>
            <p:nvPr/>
          </p:nvCxnSpPr>
          <p:spPr>
            <a:xfrm flipH="1">
              <a:off x="-1193716" y="2116366"/>
              <a:ext cx="899862" cy="246563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4B27AE0-90E5-4701-9AE4-D18ECD374A2E}"/>
              </a:ext>
            </a:extLst>
          </p:cNvPr>
          <p:cNvSpPr/>
          <p:nvPr/>
        </p:nvSpPr>
        <p:spPr>
          <a:xfrm>
            <a:off x="1533525" y="3317082"/>
            <a:ext cx="5657850" cy="1712118"/>
          </a:xfrm>
          <a:prstGeom prst="roundRect">
            <a:avLst>
              <a:gd name="adj" fmla="val 8423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FD5A2E8-31EC-4206-8019-FABB5C03F2B6}"/>
              </a:ext>
            </a:extLst>
          </p:cNvPr>
          <p:cNvGrpSpPr/>
          <p:nvPr/>
        </p:nvGrpSpPr>
        <p:grpSpPr>
          <a:xfrm>
            <a:off x="6638925" y="2258794"/>
            <a:ext cx="5029200" cy="1660743"/>
            <a:chOff x="-1490998" y="1351198"/>
            <a:chExt cx="5029200" cy="1660743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9D3AEA0-A0C0-4A60-9747-9F6E64F101AE}"/>
                </a:ext>
              </a:extLst>
            </p:cNvPr>
            <p:cNvSpPr txBox="1"/>
            <p:nvPr/>
          </p:nvSpPr>
          <p:spPr>
            <a:xfrm>
              <a:off x="-255755" y="1351198"/>
              <a:ext cx="3793957" cy="1660743"/>
            </a:xfrm>
            <a:prstGeom prst="roundRect">
              <a:avLst>
                <a:gd name="adj" fmla="val 1081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</a:rPr>
                <a:t>2.</a:t>
              </a:r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</a:rPr>
                <a:t> When appropriate, check the value of the error variable and handle any errors that occurred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9223AE2F-0279-419A-8EA2-B1DDD28A77BF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flipH="1">
              <a:off x="-1490998" y="2181570"/>
              <a:ext cx="1235243" cy="354731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E8EAA41A-8251-4708-8648-111D700E5F88}"/>
              </a:ext>
            </a:extLst>
          </p:cNvPr>
          <p:cNvSpPr txBox="1"/>
          <p:nvPr/>
        </p:nvSpPr>
        <p:spPr>
          <a:xfrm rot="306155">
            <a:off x="8481569" y="231784"/>
            <a:ext cx="3521043" cy="1512899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</a:rPr>
              <a:t>Eeek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!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If the programmer forgot to check for error values, the program would simply continue on unaffected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0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2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81" y="274285"/>
            <a:ext cx="6864431" cy="8025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Forwarding Exceptions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6CDCBD43-E09F-4D2B-8FBF-B095A04E77E7}"/>
              </a:ext>
            </a:extLst>
          </p:cNvPr>
          <p:cNvSpPr txBox="1">
            <a:spLocks/>
          </p:cNvSpPr>
          <p:nvPr/>
        </p:nvSpPr>
        <p:spPr>
          <a:xfrm>
            <a:off x="9095085" y="866976"/>
            <a:ext cx="2463869" cy="3125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tx1"/>
                </a:solidFill>
                <a:latin typeface="+mn-lt"/>
              </a:rPr>
              <a:t>We can handle a thrown exception in one catch block and then “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pass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” that exception “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up the chain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” to an enclosing catch block</a:t>
            </a:r>
          </a:p>
          <a:p>
            <a:pPr>
              <a:spcBef>
                <a:spcPts val="1200"/>
              </a:spcBef>
            </a:pPr>
            <a:r>
              <a:rPr lang="en-US" sz="2000" i="1" dirty="0">
                <a:solidFill>
                  <a:srgbClr val="C00000"/>
                </a:solidFill>
                <a:latin typeface="+mn-lt"/>
              </a:rPr>
              <a:t>Simply throw an exception in the catch block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3E26B4B-C2D8-4C7B-BC97-22D6E7B0EFBB}"/>
              </a:ext>
            </a:extLst>
          </p:cNvPr>
          <p:cNvGrpSpPr/>
          <p:nvPr/>
        </p:nvGrpSpPr>
        <p:grpSpPr>
          <a:xfrm>
            <a:off x="520996" y="1195754"/>
            <a:ext cx="8236142" cy="5216769"/>
            <a:chOff x="1142886" y="3212123"/>
            <a:chExt cx="6984477" cy="547622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3AE7ADF1-2B22-471E-8259-530C151DE01E}"/>
                </a:ext>
              </a:extLst>
            </p:cNvPr>
            <p:cNvSpPr/>
            <p:nvPr/>
          </p:nvSpPr>
          <p:spPr>
            <a:xfrm>
              <a:off x="1142886" y="3212123"/>
              <a:ext cx="6984477" cy="5476229"/>
            </a:xfrm>
            <a:prstGeom prst="roundRect">
              <a:avLst>
                <a:gd name="adj" fmla="val 7766"/>
              </a:avLst>
            </a:prstGeom>
            <a:solidFill>
              <a:schemeClr val="accent4">
                <a:lumMod val="20000"/>
                <a:lumOff val="80000"/>
                <a:alpha val="5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2FA038B-39C5-4A78-A4E5-04333B9BB05E}"/>
                </a:ext>
              </a:extLst>
            </p:cNvPr>
            <p:cNvSpPr/>
            <p:nvPr/>
          </p:nvSpPr>
          <p:spPr>
            <a:xfrm>
              <a:off x="1328645" y="3414708"/>
              <a:ext cx="6589947" cy="49431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Bahnschrift SemiCondensed" panose="020B0502040204020203" pitchFamily="34" charset="0"/>
                </a:rPr>
                <a:t>public class Main {</a:t>
              </a:r>
            </a:p>
            <a:p>
              <a:endParaRPr lang="en-US" sz="2000" dirty="0">
                <a:latin typeface="Bahnschrift SemiCondensed" panose="020B0502040204020203" pitchFamily="34" charset="0"/>
              </a:endParaRP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public static void main(String[]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args</a:t>
              </a:r>
              <a:r>
                <a:rPr lang="en-US" sz="2000" dirty="0">
                  <a:latin typeface="Bahnschrift SemiCondensed" panose="020B0502040204020203" pitchFamily="34" charset="0"/>
                </a:rPr>
                <a:t>)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try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int result = divide(10, 0);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System.out.println</a:t>
              </a:r>
              <a:r>
                <a:rPr lang="en-US" sz="2000" dirty="0">
                  <a:latin typeface="Bahnschrift SemiCondensed" panose="020B0502040204020203" pitchFamily="34" charset="0"/>
                </a:rPr>
                <a:t>("Result: " + result);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} catch (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ArithmeticException</a:t>
              </a:r>
              <a:r>
                <a:rPr lang="en-US" sz="2000" dirty="0">
                  <a:latin typeface="Bahnschrift SemiCondensed" panose="020B0502040204020203" pitchFamily="34" charset="0"/>
                </a:rPr>
                <a:t> e)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System.err.println</a:t>
              </a:r>
              <a:r>
                <a:rPr lang="en-US" sz="2000" dirty="0">
                  <a:latin typeface="Bahnschrift SemiCondensed" panose="020B0502040204020203" pitchFamily="34" charset="0"/>
                </a:rPr>
                <a:t>("Caught exception: " +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e.getMessage</a:t>
              </a:r>
              <a:r>
                <a:rPr lang="en-US" sz="2000" dirty="0">
                  <a:latin typeface="Bahnschrift SemiCondensed" panose="020B0502040204020203" pitchFamily="34" charset="0"/>
                </a:rPr>
                <a:t>());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</a:t>
              </a:r>
              <a:r>
                <a:rPr lang="en-US" sz="2000" dirty="0">
                  <a:solidFill>
                    <a:srgbClr val="C00000"/>
                  </a:solidFill>
                  <a:latin typeface="Bahnschrift SemiCondensed" panose="020B0502040204020203" pitchFamily="34" charset="0"/>
                </a:rPr>
                <a:t>throw new </a:t>
              </a:r>
              <a:r>
                <a:rPr lang="en-US" sz="2000" dirty="0" err="1">
                  <a:solidFill>
                    <a:srgbClr val="C00000"/>
                  </a:solidFill>
                  <a:latin typeface="Bahnschrift SemiCondensed" panose="020B0502040204020203" pitchFamily="34" charset="0"/>
                </a:rPr>
                <a:t>IllegalArgumentException</a:t>
              </a:r>
              <a:r>
                <a:rPr lang="en-US" sz="2000" dirty="0">
                  <a:solidFill>
                    <a:srgbClr val="C00000"/>
                  </a:solidFill>
                  <a:latin typeface="Bahnschrift SemiCondensed" panose="020B0502040204020203" pitchFamily="34" charset="0"/>
                </a:rPr>
                <a:t>("zero is not allowed", e);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}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}</a:t>
              </a:r>
            </a:p>
            <a:p>
              <a:endParaRPr lang="en-US" sz="2000" dirty="0">
                <a:latin typeface="Bahnschrift SemiCondensed" panose="020B0502040204020203" pitchFamily="34" charset="0"/>
              </a:endParaRP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public static int divide(int a, int b) { return a / b; }</a:t>
              </a:r>
            </a:p>
            <a:p>
              <a:endParaRPr lang="en-US" sz="2000" dirty="0">
                <a:latin typeface="Bahnschrift SemiCondensed" panose="020B0502040204020203" pitchFamily="34" charset="0"/>
              </a:endParaRP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}</a:t>
              </a:r>
              <a:endParaRPr lang="en-US" sz="2400" dirty="0">
                <a:latin typeface="Bahnschrift SemiCondensed" panose="020B0502040204020203" pitchFamily="34" charset="0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37AA7F0-523B-4709-8068-E2BC9D53D4AD}"/>
              </a:ext>
            </a:extLst>
          </p:cNvPr>
          <p:cNvSpPr txBox="1">
            <a:spLocks/>
          </p:cNvSpPr>
          <p:nvPr/>
        </p:nvSpPr>
        <p:spPr>
          <a:xfrm>
            <a:off x="9056992" y="5486400"/>
            <a:ext cx="2463869" cy="7455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Example from </a:t>
            </a:r>
            <a:r>
              <a:rPr lang="en-US" sz="20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chatGPT</a:t>
            </a:r>
            <a:endParaRPr lang="en-US" sz="2000" i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209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>
            <a:extLst>
              <a:ext uri="{FF2B5EF4-FFF2-40B4-BE49-F238E27FC236}">
                <a16:creationId xmlns:a16="http://schemas.microsoft.com/office/drawing/2014/main" id="{6CDCBD43-E09F-4D2B-8FBF-B095A04E77E7}"/>
              </a:ext>
            </a:extLst>
          </p:cNvPr>
          <p:cNvSpPr txBox="1">
            <a:spLocks/>
          </p:cNvSpPr>
          <p:nvPr/>
        </p:nvSpPr>
        <p:spPr>
          <a:xfrm>
            <a:off x="9818627" y="1866053"/>
            <a:ext cx="2011870" cy="3125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tx1"/>
                </a:solidFill>
                <a:latin typeface="+mn-lt"/>
              </a:rPr>
              <a:t>Who handles the second thrown exception?</a:t>
            </a:r>
          </a:p>
          <a:p>
            <a:r>
              <a:rPr lang="en-US" sz="2000" i="1" dirty="0">
                <a:solidFill>
                  <a:schemeClr val="tx1"/>
                </a:solidFill>
                <a:latin typeface="+mn-lt"/>
              </a:rPr>
              <a:t>Nothing in the first example</a:t>
            </a:r>
          </a:p>
          <a:p>
            <a:r>
              <a:rPr lang="en-US" sz="2000" i="1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r>
              <a:rPr lang="en-US" sz="2000" i="1" dirty="0">
                <a:solidFill>
                  <a:srgbClr val="C00000"/>
                </a:solidFill>
                <a:latin typeface="+mn-lt"/>
              </a:rPr>
              <a:t>Here, an enclosing try block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3E26B4B-C2D8-4C7B-BC97-22D6E7B0EFBB}"/>
              </a:ext>
            </a:extLst>
          </p:cNvPr>
          <p:cNvGrpSpPr/>
          <p:nvPr/>
        </p:nvGrpSpPr>
        <p:grpSpPr>
          <a:xfrm>
            <a:off x="520996" y="433754"/>
            <a:ext cx="9056758" cy="5716163"/>
            <a:chOff x="1142886" y="3212123"/>
            <a:chExt cx="6984477" cy="5476229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3AE7ADF1-2B22-471E-8259-530C151DE01E}"/>
                </a:ext>
              </a:extLst>
            </p:cNvPr>
            <p:cNvSpPr/>
            <p:nvPr/>
          </p:nvSpPr>
          <p:spPr>
            <a:xfrm>
              <a:off x="1142886" y="3212123"/>
              <a:ext cx="6984477" cy="5476229"/>
            </a:xfrm>
            <a:prstGeom prst="roundRect">
              <a:avLst>
                <a:gd name="adj" fmla="val 7766"/>
              </a:avLst>
            </a:prstGeom>
            <a:solidFill>
              <a:schemeClr val="accent4">
                <a:lumMod val="20000"/>
                <a:lumOff val="80000"/>
                <a:alpha val="5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2FA038B-39C5-4A78-A4E5-04333B9BB05E}"/>
                </a:ext>
              </a:extLst>
            </p:cNvPr>
            <p:cNvSpPr/>
            <p:nvPr/>
          </p:nvSpPr>
          <p:spPr>
            <a:xfrm>
              <a:off x="1328645" y="3414708"/>
              <a:ext cx="6589947" cy="47122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latin typeface="Bahnschrift SemiCondensed" panose="020B0502040204020203" pitchFamily="34" charset="0"/>
                </a:rPr>
                <a:t>public class Main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public static void main(String[]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args</a:t>
              </a:r>
              <a:r>
                <a:rPr lang="en-US" sz="2000" dirty="0">
                  <a:latin typeface="Bahnschrift SemiCondensed" panose="020B0502040204020203" pitchFamily="34" charset="0"/>
                </a:rPr>
                <a:t>)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try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try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    int result = divide(10, 0);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   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System.out.println</a:t>
              </a:r>
              <a:r>
                <a:rPr lang="en-US" sz="2000" dirty="0">
                  <a:latin typeface="Bahnschrift SemiCondensed" panose="020B0502040204020203" pitchFamily="34" charset="0"/>
                </a:rPr>
                <a:t>("Result: " + result);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} catch (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ArithmeticException</a:t>
              </a:r>
              <a:r>
                <a:rPr lang="en-US" sz="2000" dirty="0">
                  <a:latin typeface="Bahnschrift SemiCondensed" panose="020B0502040204020203" pitchFamily="34" charset="0"/>
                </a:rPr>
                <a:t> e)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   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System.err.println</a:t>
              </a:r>
              <a:r>
                <a:rPr lang="en-US" sz="2000" dirty="0">
                  <a:latin typeface="Bahnschrift SemiCondensed" panose="020B0502040204020203" pitchFamily="34" charset="0"/>
                </a:rPr>
                <a:t>("Caught exception: " +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e.getMessage</a:t>
              </a:r>
              <a:r>
                <a:rPr lang="en-US" sz="2000" dirty="0">
                  <a:latin typeface="Bahnschrift SemiCondensed" panose="020B0502040204020203" pitchFamily="34" charset="0"/>
                </a:rPr>
                <a:t>());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    throw new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IllegalArgumentException</a:t>
              </a:r>
              <a:r>
                <a:rPr lang="en-US" sz="2000" dirty="0">
                  <a:latin typeface="Bahnschrift SemiCondensed" panose="020B0502040204020203" pitchFamily="34" charset="0"/>
                </a:rPr>
                <a:t>("Division by zero is not allowed", e);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}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} catch (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IllegalArgumentException</a:t>
              </a:r>
              <a:r>
                <a:rPr lang="en-US" sz="2000" dirty="0">
                  <a:latin typeface="Bahnschrift SemiCondensed" panose="020B0502040204020203" pitchFamily="34" charset="0"/>
                </a:rPr>
                <a:t> e) {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   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System.err.println</a:t>
              </a:r>
              <a:r>
                <a:rPr lang="en-US" sz="2000" dirty="0">
                  <a:latin typeface="Bahnschrift SemiCondensed" panose="020B0502040204020203" pitchFamily="34" charset="0"/>
                </a:rPr>
                <a:t>("Caught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IllegalArgumentException</a:t>
              </a:r>
              <a:r>
                <a:rPr lang="en-US" sz="2000" dirty="0">
                  <a:latin typeface="Bahnschrift SemiCondensed" panose="020B0502040204020203" pitchFamily="34" charset="0"/>
                </a:rPr>
                <a:t>: " + </a:t>
              </a:r>
              <a:r>
                <a:rPr lang="en-US" sz="2000" dirty="0" err="1">
                  <a:latin typeface="Bahnschrift SemiCondensed" panose="020B0502040204020203" pitchFamily="34" charset="0"/>
                </a:rPr>
                <a:t>e.getMessage</a:t>
              </a:r>
              <a:r>
                <a:rPr lang="en-US" sz="2000" dirty="0">
                  <a:latin typeface="Bahnschrift SemiCondensed" panose="020B0502040204020203" pitchFamily="34" charset="0"/>
                </a:rPr>
                <a:t>());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    }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}</a:t>
              </a:r>
            </a:p>
            <a:p>
              <a:endParaRPr lang="en-US" sz="2000" dirty="0">
                <a:latin typeface="Bahnschrift SemiCondensed" panose="020B0502040204020203" pitchFamily="34" charset="0"/>
              </a:endParaRP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    public static int divide(int a, int b) {   return a / b;   }</a:t>
              </a:r>
            </a:p>
            <a:p>
              <a:r>
                <a:rPr lang="en-US" sz="2000" dirty="0">
                  <a:latin typeface="Bahnschrift SemiCondensed" panose="020B0502040204020203" pitchFamily="34" charset="0"/>
                </a:rPr>
                <a:t>}</a:t>
              </a: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37AA7F0-523B-4709-8068-E2BC9D53D4AD}"/>
              </a:ext>
            </a:extLst>
          </p:cNvPr>
          <p:cNvSpPr txBox="1">
            <a:spLocks/>
          </p:cNvSpPr>
          <p:nvPr/>
        </p:nvSpPr>
        <p:spPr>
          <a:xfrm>
            <a:off x="9818627" y="5240215"/>
            <a:ext cx="1690036" cy="7455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i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Example from </a:t>
            </a:r>
            <a:r>
              <a:rPr lang="en-US" sz="2000" i="1" dirty="0" err="1">
                <a:solidFill>
                  <a:schemeClr val="bg1">
                    <a:lumMod val="65000"/>
                  </a:schemeClr>
                </a:solidFill>
                <a:latin typeface="+mn-lt"/>
              </a:rPr>
              <a:t>chatGPT</a:t>
            </a:r>
            <a:endParaRPr lang="en-US" sz="2000" i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615" y="224725"/>
            <a:ext cx="3389882" cy="1393060"/>
          </a:xfrm>
          <a:solidFill>
            <a:schemeClr val="bg1"/>
          </a:solidFill>
        </p:spPr>
        <p:txBody>
          <a:bodyPr anchor="t">
            <a:normAutofit/>
          </a:bodyPr>
          <a:lstStyle/>
          <a:p>
            <a:pPr algn="r"/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Forwarding Exceptions</a:t>
            </a:r>
          </a:p>
        </p:txBody>
      </p:sp>
    </p:spTree>
    <p:extLst>
      <p:ext uri="{BB962C8B-B14F-4D97-AF65-F5344CB8AC3E}">
        <p14:creationId xmlns:p14="http://schemas.microsoft.com/office/powerpoint/2010/main" val="223801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755C41F-3498-46AE-B9DA-D53F0FA0D07E}"/>
              </a:ext>
            </a:extLst>
          </p:cNvPr>
          <p:cNvSpPr/>
          <p:nvPr/>
        </p:nvSpPr>
        <p:spPr>
          <a:xfrm>
            <a:off x="753626" y="2643896"/>
            <a:ext cx="10729654" cy="164675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8C7D50F-B2B5-48F3-AA2F-0F7218DE5833}"/>
              </a:ext>
            </a:extLst>
          </p:cNvPr>
          <p:cNvSpPr txBox="1"/>
          <p:nvPr/>
        </p:nvSpPr>
        <p:spPr>
          <a:xfrm>
            <a:off x="1090130" y="2959402"/>
            <a:ext cx="10056645" cy="830997"/>
          </a:xfrm>
          <a:prstGeom prst="rect">
            <a:avLst/>
          </a:prstGeom>
          <a:solidFill>
            <a:schemeClr val="accent4">
              <a:lumMod val="20000"/>
              <a:lumOff val="80000"/>
              <a:alpha val="64000"/>
            </a:schemeClr>
          </a:solidFill>
          <a:ln w="15875" cmpd="sng">
            <a:noFill/>
          </a:ln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From </a:t>
            </a:r>
            <a:r>
              <a:rPr lang="en-US" sz="2800" b="1" i="1" dirty="0" err="1">
                <a:solidFill>
                  <a:schemeClr val="accent6">
                    <a:lumMod val="75000"/>
                  </a:schemeClr>
                </a:solidFill>
              </a:rPr>
              <a:t>StackOverFlow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https://stackoverflow.com/questions/5020876/what-is-the-advantage-of-chained-exceptions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E43883C1-7CAA-4A62-8025-1BA246E2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996" y="496100"/>
            <a:ext cx="6864431" cy="80259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Forwarding Exceptions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6CDCBD43-E09F-4D2B-8FBF-B095A04E77E7}"/>
              </a:ext>
            </a:extLst>
          </p:cNvPr>
          <p:cNvSpPr txBox="1">
            <a:spLocks/>
          </p:cNvSpPr>
          <p:nvPr/>
        </p:nvSpPr>
        <p:spPr>
          <a:xfrm>
            <a:off x="520996" y="1569998"/>
            <a:ext cx="10506745" cy="802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+mn-lt"/>
              </a:rPr>
              <a:t>More complex example, showing the flexibility of Java exceptions</a:t>
            </a:r>
          </a:p>
        </p:txBody>
      </p:sp>
    </p:spTree>
    <p:extLst>
      <p:ext uri="{BB962C8B-B14F-4D97-AF65-F5344CB8AC3E}">
        <p14:creationId xmlns:p14="http://schemas.microsoft.com/office/powerpoint/2010/main" val="21665250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62110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Checked exceptions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132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F80FF-2AFD-4675-BB6A-50B84B9F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27" y="365126"/>
            <a:ext cx="10911673" cy="107567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The </a:t>
            </a:r>
            <a:r>
              <a:rPr lang="en-US" sz="4000" b="1" dirty="0">
                <a:solidFill>
                  <a:srgbClr val="C00000"/>
                </a:solidFill>
                <a:latin typeface="Consolas" panose="020B0609020204030204" pitchFamily="49" charset="0"/>
              </a:rPr>
              <a:t>Throwable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 hierarchy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DD2EF5D-03A8-499F-BF20-A212EE9081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83" b="55794"/>
          <a:stretch/>
        </p:blipFill>
        <p:spPr bwMode="auto">
          <a:xfrm>
            <a:off x="3084722" y="1563549"/>
            <a:ext cx="6444868" cy="486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0B7E37C-41BF-477C-9A92-3D3BEB6FB61D}"/>
              </a:ext>
            </a:extLst>
          </p:cNvPr>
          <p:cNvGrpSpPr/>
          <p:nvPr/>
        </p:nvGrpSpPr>
        <p:grpSpPr>
          <a:xfrm>
            <a:off x="5944095" y="1581117"/>
            <a:ext cx="5566245" cy="646331"/>
            <a:chOff x="-301158" y="5876037"/>
            <a:chExt cx="6720100" cy="64633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FB8FC3A-61D0-43F1-91F5-EDED94F66668}"/>
                </a:ext>
              </a:extLst>
            </p:cNvPr>
            <p:cNvSpPr txBox="1"/>
            <p:nvPr/>
          </p:nvSpPr>
          <p:spPr>
            <a:xfrm>
              <a:off x="1458841" y="5876037"/>
              <a:ext cx="496010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Throwable</a:t>
              </a:r>
              <a:r>
                <a:rPr lang="en-US" dirty="0">
                  <a:solidFill>
                    <a:srgbClr val="C00000"/>
                  </a:solidFill>
                </a:rPr>
                <a:t> is the superclass, representing all throw/catch-able objects</a:t>
              </a:r>
              <a:endParaRPr lang="en-US" b="1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A1F4C93-D5B5-471A-9707-1248A6A2CF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301158" y="6163477"/>
              <a:ext cx="1763323" cy="222155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E44A124-3151-496B-8EFA-02F636004F74}"/>
              </a:ext>
            </a:extLst>
          </p:cNvPr>
          <p:cNvGrpSpPr/>
          <p:nvPr/>
        </p:nvGrpSpPr>
        <p:grpSpPr>
          <a:xfrm>
            <a:off x="121187" y="2451252"/>
            <a:ext cx="3751242" cy="1200329"/>
            <a:chOff x="1410202" y="6271592"/>
            <a:chExt cx="4461108" cy="120032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6BA73F-3DC8-41BF-AE12-10787F4B79A4}"/>
                </a:ext>
              </a:extLst>
            </p:cNvPr>
            <p:cNvSpPr txBox="1"/>
            <p:nvPr/>
          </p:nvSpPr>
          <p:spPr>
            <a:xfrm>
              <a:off x="1410202" y="6271592"/>
              <a:ext cx="3950184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r">
                <a:buNone/>
              </a:pP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Error</a:t>
              </a:r>
              <a:r>
                <a:rPr lang="en-US" dirty="0">
                  <a:solidFill>
                    <a:srgbClr val="C00000"/>
                  </a:solidFill>
                </a:rPr>
                <a:t> represents</a:t>
              </a:r>
            </a:p>
            <a:p>
              <a:pPr marL="0" indent="0" algn="r">
                <a:buNone/>
              </a:pPr>
              <a:r>
                <a:rPr lang="en-US" dirty="0">
                  <a:solidFill>
                    <a:srgbClr val="C00000"/>
                  </a:solidFill>
                </a:rPr>
                <a:t>externally-caused, unrecoverable</a:t>
              </a:r>
            </a:p>
            <a:p>
              <a:pPr marL="0" indent="0" algn="r">
                <a:buNone/>
              </a:pPr>
              <a:r>
                <a:rPr lang="en-US" dirty="0">
                  <a:solidFill>
                    <a:srgbClr val="C00000"/>
                  </a:solidFill>
                </a:rPr>
                <a:t>problems that should generally not be caught or handled  </a:t>
              </a:r>
              <a:endParaRPr lang="en-US" b="1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074FEAF-F008-4464-B56D-8F05235F4381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>
              <a:off x="5360386" y="6871757"/>
              <a:ext cx="510924" cy="176525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59C8046-D2A8-472A-9765-FBBB1F4AACC6}"/>
              </a:ext>
            </a:extLst>
          </p:cNvPr>
          <p:cNvGrpSpPr/>
          <p:nvPr/>
        </p:nvGrpSpPr>
        <p:grpSpPr>
          <a:xfrm>
            <a:off x="6639339" y="2533316"/>
            <a:ext cx="4871001" cy="1200329"/>
            <a:chOff x="-818359" y="5695037"/>
            <a:chExt cx="5792764" cy="120032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F3AFA29-6C3B-448F-B574-64BDFA2B0F8E}"/>
                </a:ext>
              </a:extLst>
            </p:cNvPr>
            <p:cNvSpPr txBox="1"/>
            <p:nvPr/>
          </p:nvSpPr>
          <p:spPr>
            <a:xfrm>
              <a:off x="1024221" y="5695037"/>
              <a:ext cx="3950184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Exception</a:t>
              </a:r>
              <a:r>
                <a:rPr lang="en-US" dirty="0">
                  <a:solidFill>
                    <a:srgbClr val="C00000"/>
                  </a:solidFill>
                </a:rPr>
                <a:t> is the superclass for errors caused by the program itself, which may be caught and handled if appropriate</a:t>
              </a:r>
              <a:endParaRPr lang="en-US" b="1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AF8D8F2-5DF8-4587-8B7E-67878577F3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18359" y="6324195"/>
              <a:ext cx="1761175" cy="1163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771DE4D-7B14-49B8-A12C-E3788C2CE558}"/>
              </a:ext>
            </a:extLst>
          </p:cNvPr>
          <p:cNvSpPr/>
          <p:nvPr/>
        </p:nvSpPr>
        <p:spPr>
          <a:xfrm>
            <a:off x="3272009" y="3990781"/>
            <a:ext cx="3966070" cy="2564256"/>
          </a:xfrm>
          <a:prstGeom prst="roundRect">
            <a:avLst>
              <a:gd name="adj" fmla="val 570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4987C48-A771-403C-9FC2-3A969C357AD9}"/>
              </a:ext>
            </a:extLst>
          </p:cNvPr>
          <p:cNvSpPr/>
          <p:nvPr/>
        </p:nvSpPr>
        <p:spPr>
          <a:xfrm>
            <a:off x="7318845" y="3988952"/>
            <a:ext cx="2056509" cy="2564256"/>
          </a:xfrm>
          <a:prstGeom prst="roundRect">
            <a:avLst>
              <a:gd name="adj" fmla="val 570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9F6E07F-CF77-4864-8767-485301F0E52D}"/>
              </a:ext>
            </a:extLst>
          </p:cNvPr>
          <p:cNvGrpSpPr/>
          <p:nvPr/>
        </p:nvGrpSpPr>
        <p:grpSpPr>
          <a:xfrm>
            <a:off x="576213" y="3997916"/>
            <a:ext cx="2615030" cy="904117"/>
            <a:chOff x="440571" y="5536613"/>
            <a:chExt cx="2615030" cy="904117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1B9A9524-4CE1-4000-A37A-9C4248C245F4}"/>
                </a:ext>
              </a:extLst>
            </p:cNvPr>
            <p:cNvSpPr/>
            <p:nvPr/>
          </p:nvSpPr>
          <p:spPr>
            <a:xfrm rot="21396434">
              <a:off x="440571" y="5536613"/>
              <a:ext cx="1789053" cy="904117"/>
            </a:xfrm>
            <a:prstGeom prst="roundRect">
              <a:avLst>
                <a:gd name="adj" fmla="val 858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Checked</a:t>
              </a:r>
              <a:r>
                <a:rPr lang="en-US" sz="2000" dirty="0">
                  <a:solidFill>
                    <a:schemeClr val="accent6">
                      <a:lumMod val="50000"/>
                    </a:schemeClr>
                  </a:solidFill>
                </a:rPr>
                <a:t> exceptions</a:t>
              </a:r>
              <a:endParaRPr lang="en-US" sz="20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E87CB55-5033-41EF-8D7D-81F08245BDB9}"/>
                </a:ext>
              </a:extLst>
            </p:cNvPr>
            <p:cNvCxnSpPr>
              <a:cxnSpLocks/>
              <a:stCxn id="27" idx="3"/>
            </p:cNvCxnSpPr>
            <p:nvPr/>
          </p:nvCxnSpPr>
          <p:spPr>
            <a:xfrm>
              <a:off x="2228056" y="5935734"/>
              <a:ext cx="827545" cy="391122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3D18ECC-BF3A-45DB-BE87-49E8AEF8FBBB}"/>
              </a:ext>
            </a:extLst>
          </p:cNvPr>
          <p:cNvGrpSpPr/>
          <p:nvPr/>
        </p:nvGrpSpPr>
        <p:grpSpPr>
          <a:xfrm>
            <a:off x="9456120" y="4237140"/>
            <a:ext cx="2402828" cy="904117"/>
            <a:chOff x="440571" y="5705522"/>
            <a:chExt cx="2402828" cy="904117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561593C9-4EC8-4DE3-9287-3E5E2EAD950D}"/>
                </a:ext>
              </a:extLst>
            </p:cNvPr>
            <p:cNvSpPr/>
            <p:nvPr/>
          </p:nvSpPr>
          <p:spPr>
            <a:xfrm rot="348381">
              <a:off x="1054346" y="5705522"/>
              <a:ext cx="1789053" cy="904117"/>
            </a:xfrm>
            <a:prstGeom prst="roundRect">
              <a:avLst>
                <a:gd name="adj" fmla="val 858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50000"/>
                    </a:schemeClr>
                  </a:solidFill>
                </a:rPr>
                <a:t>Unchecked</a:t>
              </a:r>
              <a:r>
                <a:rPr lang="en-US" sz="2000" dirty="0">
                  <a:solidFill>
                    <a:schemeClr val="accent6">
                      <a:lumMod val="50000"/>
                    </a:schemeClr>
                  </a:solidFill>
                </a:rPr>
                <a:t> exceptions</a:t>
              </a:r>
              <a:endParaRPr lang="en-US" sz="2000" dirty="0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B215B8FE-2281-4BA6-B70C-B7E747D2A6DD}"/>
                </a:ext>
              </a:extLst>
            </p:cNvPr>
            <p:cNvCxnSpPr>
              <a:cxnSpLocks/>
              <a:stCxn id="33" idx="1"/>
            </p:cNvCxnSpPr>
            <p:nvPr/>
          </p:nvCxnSpPr>
          <p:spPr>
            <a:xfrm flipH="1">
              <a:off x="440571" y="6067085"/>
              <a:ext cx="618364" cy="251302"/>
            </a:xfrm>
            <a:prstGeom prst="straightConnector1">
              <a:avLst/>
            </a:prstGeom>
            <a:ln w="254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613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F80FF-2AFD-4675-BB6A-50B84B9F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853" y="365125"/>
            <a:ext cx="10760947" cy="94116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Checked and unchecked exceptions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DD2EF5D-03A8-499F-BF20-A212EE9081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83" b="55794"/>
          <a:stretch/>
        </p:blipFill>
        <p:spPr bwMode="auto">
          <a:xfrm>
            <a:off x="3084722" y="1563549"/>
            <a:ext cx="6444868" cy="486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4987C48-A771-403C-9FC2-3A969C357AD9}"/>
              </a:ext>
            </a:extLst>
          </p:cNvPr>
          <p:cNvSpPr/>
          <p:nvPr/>
        </p:nvSpPr>
        <p:spPr>
          <a:xfrm>
            <a:off x="7318845" y="3988952"/>
            <a:ext cx="2056509" cy="2564256"/>
          </a:xfrm>
          <a:prstGeom prst="roundRect">
            <a:avLst>
              <a:gd name="adj" fmla="val 570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ABAB39-9BD7-4111-80A5-F3B36A054B9D}"/>
              </a:ext>
            </a:extLst>
          </p:cNvPr>
          <p:cNvSpPr txBox="1"/>
          <p:nvPr/>
        </p:nvSpPr>
        <p:spPr>
          <a:xfrm>
            <a:off x="115682" y="2038120"/>
            <a:ext cx="31563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000" b="1" dirty="0">
                <a:solidFill>
                  <a:srgbClr val="C00000"/>
                </a:solidFill>
              </a:rPr>
              <a:t>Checked exceptions </a:t>
            </a:r>
            <a:r>
              <a:rPr lang="en-US" sz="2000" dirty="0"/>
              <a:t>represent situation that…</a:t>
            </a:r>
            <a:endParaRPr lang="en-US" dirty="0"/>
          </a:p>
          <a:p>
            <a:pPr marL="548640" indent="-27432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…may occur even during “normal” operating conditions</a:t>
            </a:r>
          </a:p>
          <a:p>
            <a:pPr marL="548640" indent="-27432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…</a:t>
            </a:r>
            <a:r>
              <a:rPr lang="en-US" b="1" dirty="0"/>
              <a:t>are usually caused by factors </a:t>
            </a:r>
            <a:r>
              <a:rPr lang="en-US" b="1" u="sng" dirty="0"/>
              <a:t>outside</a:t>
            </a:r>
            <a:r>
              <a:rPr lang="en-US" b="1" dirty="0"/>
              <a:t> the program’s control</a:t>
            </a:r>
          </a:p>
          <a:p>
            <a:pPr marL="548640" indent="-27432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…might indicate an unexpected system state</a:t>
            </a:r>
          </a:p>
          <a:p>
            <a:pPr marL="548640" indent="-27432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…your program should probably anticipate and be able to respond to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12EF99-EC2F-4372-9877-807373BB880C}"/>
              </a:ext>
            </a:extLst>
          </p:cNvPr>
          <p:cNvSpPr txBox="1"/>
          <p:nvPr/>
        </p:nvSpPr>
        <p:spPr>
          <a:xfrm>
            <a:off x="9077899" y="2038120"/>
            <a:ext cx="3114101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000" b="1" dirty="0">
                <a:solidFill>
                  <a:srgbClr val="C00000"/>
                </a:solidFill>
              </a:rPr>
              <a:t>Unchecked exceptions </a:t>
            </a:r>
            <a:r>
              <a:rPr lang="en-US" sz="2000" dirty="0"/>
              <a:t>represent situation that…</a:t>
            </a:r>
            <a:endParaRPr lang="en-US" dirty="0"/>
          </a:p>
          <a:p>
            <a:pPr marL="548640" indent="-27432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b="1" dirty="0"/>
              <a:t>…are usually caused by factors </a:t>
            </a:r>
            <a:r>
              <a:rPr lang="en-US" b="1" u="sng" dirty="0"/>
              <a:t>inside</a:t>
            </a:r>
            <a:r>
              <a:rPr lang="en-US" b="1" dirty="0"/>
              <a:t> the program’s control</a:t>
            </a:r>
          </a:p>
          <a:p>
            <a:pPr marL="548640" indent="-27432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…might indicate a logic error or unexpected variable value</a:t>
            </a:r>
          </a:p>
          <a:p>
            <a:pPr marL="548640" indent="-27432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…should only be handled if you know how to fix the situation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7C4A916-2E6D-4661-BDDC-BD74A009EE21}"/>
              </a:ext>
            </a:extLst>
          </p:cNvPr>
          <p:cNvSpPr/>
          <p:nvPr/>
        </p:nvSpPr>
        <p:spPr>
          <a:xfrm>
            <a:off x="3272009" y="3990781"/>
            <a:ext cx="3966070" cy="2564256"/>
          </a:xfrm>
          <a:prstGeom prst="roundRect">
            <a:avLst>
              <a:gd name="adj" fmla="val 570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41F23CA5-E7BF-4EBE-822B-29A73BB04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162" y="733857"/>
            <a:ext cx="5782482" cy="18385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7A5DF8-4530-4CA1-8DD9-FDB329A7E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324" y="1995899"/>
            <a:ext cx="6658384" cy="455363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A898D017-57B4-4111-B6B8-B63AFF98737B}"/>
              </a:ext>
            </a:extLst>
          </p:cNvPr>
          <p:cNvGrpSpPr/>
          <p:nvPr/>
        </p:nvGrpSpPr>
        <p:grpSpPr>
          <a:xfrm>
            <a:off x="280925" y="1902640"/>
            <a:ext cx="4158873" cy="1657921"/>
            <a:chOff x="1600168" y="5629334"/>
            <a:chExt cx="4945877" cy="165792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71BB78B-F9FB-452D-B73E-EA63F2A467F8}"/>
                </a:ext>
              </a:extLst>
            </p:cNvPr>
            <p:cNvSpPr txBox="1"/>
            <p:nvPr/>
          </p:nvSpPr>
          <p:spPr>
            <a:xfrm>
              <a:off x="1600168" y="6271592"/>
              <a:ext cx="3760217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r">
                <a:buNone/>
              </a:pPr>
              <a:r>
                <a:rPr lang="en-US" sz="2000" dirty="0">
                  <a:solidFill>
                    <a:srgbClr val="C00000"/>
                  </a:solidFill>
                </a:rPr>
                <a:t>The </a:t>
              </a:r>
              <a:r>
                <a:rPr lang="en-US" sz="2000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Scanner</a:t>
              </a:r>
              <a:r>
                <a:rPr lang="en-US" sz="2000" dirty="0">
                  <a:solidFill>
                    <a:srgbClr val="C00000"/>
                  </a:solidFill>
                </a:rPr>
                <a:t> constructor is defined such that it might throw a </a:t>
              </a:r>
              <a:r>
                <a:rPr lang="en-US" sz="2000" u="sng" dirty="0">
                  <a:solidFill>
                    <a:srgbClr val="C00000"/>
                  </a:solidFill>
                </a:rPr>
                <a:t>checked exception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CE70A3E-A7B9-423E-899A-1E632BB068C6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 flipV="1">
              <a:off x="5360385" y="5629334"/>
              <a:ext cx="1185660" cy="1150090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B9B5074-9AFF-4C47-9C20-B79C3367C3D7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442804" y="2381872"/>
            <a:ext cx="1850801" cy="670858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91FE2AF-75D0-4336-832C-13483BA81799}"/>
              </a:ext>
            </a:extLst>
          </p:cNvPr>
          <p:cNvSpPr/>
          <p:nvPr/>
        </p:nvSpPr>
        <p:spPr>
          <a:xfrm>
            <a:off x="5343179" y="2110575"/>
            <a:ext cx="4048702" cy="340677"/>
          </a:xfrm>
          <a:prstGeom prst="roundRect">
            <a:avLst>
              <a:gd name="adj" fmla="val 18638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12FDC6B-0DEC-4141-8B67-F2A8B4D9D4B8}"/>
              </a:ext>
            </a:extLst>
          </p:cNvPr>
          <p:cNvSpPr/>
          <p:nvPr/>
        </p:nvSpPr>
        <p:spPr>
          <a:xfrm>
            <a:off x="548945" y="3697669"/>
            <a:ext cx="4158873" cy="1150090"/>
          </a:xfrm>
          <a:prstGeom prst="roundRect">
            <a:avLst>
              <a:gd name="adj" fmla="val 12816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Any time you add a line of code that could potentially throw a checked exception to a method…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F87BAEE-845D-451F-9CF4-14A850163506}"/>
              </a:ext>
            </a:extLst>
          </p:cNvPr>
          <p:cNvSpPr/>
          <p:nvPr/>
        </p:nvSpPr>
        <p:spPr>
          <a:xfrm>
            <a:off x="405698" y="4984867"/>
            <a:ext cx="4445365" cy="1787184"/>
          </a:xfrm>
          <a:prstGeom prst="roundRect">
            <a:avLst>
              <a:gd name="adj" fmla="val 854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…then your method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must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either:</a:t>
            </a:r>
          </a:p>
          <a:p>
            <a:pPr marL="640080" indent="-365760">
              <a:buFont typeface="+mj-lt"/>
              <a:buAutoNum type="arabicPeriod"/>
            </a:pPr>
            <a:r>
              <a:rPr lang="en-US" sz="2000" b="1" u="sng" dirty="0">
                <a:solidFill>
                  <a:schemeClr val="accent6">
                    <a:lumMod val="50000"/>
                  </a:schemeClr>
                </a:solidFill>
              </a:rPr>
              <a:t>Catch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the exception internally</a:t>
            </a:r>
          </a:p>
          <a:p>
            <a:pPr marL="640080" indent="-365760">
              <a:buFont typeface="+mj-lt"/>
              <a:buAutoNum type="arabicPeriod"/>
            </a:pPr>
            <a:r>
              <a:rPr lang="en-US" sz="2000" b="1" u="sng" dirty="0">
                <a:solidFill>
                  <a:schemeClr val="accent6">
                    <a:lumMod val="50000"/>
                  </a:schemeClr>
                </a:solidFill>
              </a:rPr>
              <a:t>Specify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 in the method signature that the checked exception might be thrown by the method</a:t>
            </a:r>
          </a:p>
        </p:txBody>
      </p:sp>
    </p:spTree>
    <p:extLst>
      <p:ext uri="{BB962C8B-B14F-4D97-AF65-F5344CB8AC3E}">
        <p14:creationId xmlns:p14="http://schemas.microsoft.com/office/powerpoint/2010/main" val="888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68B39F9-F6AF-49AF-8B97-C694E19FEE2D}"/>
              </a:ext>
            </a:extLst>
          </p:cNvPr>
          <p:cNvGrpSpPr/>
          <p:nvPr/>
        </p:nvGrpSpPr>
        <p:grpSpPr>
          <a:xfrm>
            <a:off x="982494" y="3127222"/>
            <a:ext cx="5399944" cy="3365653"/>
            <a:chOff x="3121603" y="2935995"/>
            <a:chExt cx="5399944" cy="3365653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6482937E-C0EF-430B-A1EE-1D3FE1ABFA5E}"/>
                </a:ext>
              </a:extLst>
            </p:cNvPr>
            <p:cNvSpPr/>
            <p:nvPr/>
          </p:nvSpPr>
          <p:spPr>
            <a:xfrm>
              <a:off x="3121603" y="2935995"/>
              <a:ext cx="5399944" cy="3365653"/>
            </a:xfrm>
            <a:prstGeom prst="roundRect">
              <a:avLst>
                <a:gd name="adj" fmla="val 3661"/>
              </a:avLst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11E434D-0FB6-4A4A-AACA-216F49725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40789" y="3029638"/>
              <a:ext cx="5146623" cy="3175576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4DDB1EE-58A4-4C97-B5CB-FE9F8FE39EC9}"/>
              </a:ext>
            </a:extLst>
          </p:cNvPr>
          <p:cNvGrpSpPr/>
          <p:nvPr/>
        </p:nvGrpSpPr>
        <p:grpSpPr>
          <a:xfrm>
            <a:off x="5827421" y="518160"/>
            <a:ext cx="5843114" cy="1841408"/>
            <a:chOff x="1884530" y="731032"/>
            <a:chExt cx="5843114" cy="1841408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E51535C-FF2C-49E6-A0C6-AE06580D9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45162" y="733857"/>
              <a:ext cx="5782482" cy="1838582"/>
            </a:xfrm>
            <a:prstGeom prst="rect">
              <a:avLst/>
            </a:prstGeom>
          </p:spPr>
        </p:pic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43B52640-5FEC-42DB-BD64-4371DC964345}"/>
                </a:ext>
              </a:extLst>
            </p:cNvPr>
            <p:cNvSpPr/>
            <p:nvPr/>
          </p:nvSpPr>
          <p:spPr>
            <a:xfrm>
              <a:off x="1884530" y="731032"/>
              <a:ext cx="5782483" cy="1841408"/>
            </a:xfrm>
            <a:prstGeom prst="roundRect">
              <a:avLst>
                <a:gd name="adj" fmla="val 8743"/>
              </a:avLst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DB722DEB-073B-46CD-AF7E-15F6D1D5F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902" y="365126"/>
            <a:ext cx="4977140" cy="103159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Solution #1: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Catch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9C11FC1-134E-439B-8E9A-CA18AA49DFF0}"/>
              </a:ext>
            </a:extLst>
          </p:cNvPr>
          <p:cNvSpPr/>
          <p:nvPr/>
        </p:nvSpPr>
        <p:spPr>
          <a:xfrm>
            <a:off x="1211853" y="4220305"/>
            <a:ext cx="4368189" cy="1596601"/>
          </a:xfrm>
          <a:prstGeom prst="roundRect">
            <a:avLst>
              <a:gd name="adj" fmla="val 5873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36FBAA52-844F-4686-A69C-10B03CD9D533}"/>
              </a:ext>
            </a:extLst>
          </p:cNvPr>
          <p:cNvSpPr/>
          <p:nvPr/>
        </p:nvSpPr>
        <p:spPr>
          <a:xfrm rot="7671785">
            <a:off x="5938275" y="2293081"/>
            <a:ext cx="1266940" cy="9006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8563383-0014-4992-97CA-94EFD48EAB28}"/>
              </a:ext>
            </a:extLst>
          </p:cNvPr>
          <p:cNvGrpSpPr/>
          <p:nvPr/>
        </p:nvGrpSpPr>
        <p:grpSpPr>
          <a:xfrm>
            <a:off x="5827421" y="518160"/>
            <a:ext cx="5843114" cy="1841408"/>
            <a:chOff x="1884530" y="731032"/>
            <a:chExt cx="5843114" cy="184140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410C2B0-1313-4E78-8D0F-7FC2758827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5162" y="733857"/>
              <a:ext cx="5782482" cy="1838582"/>
            </a:xfrm>
            <a:prstGeom prst="rect">
              <a:avLst/>
            </a:prstGeom>
          </p:spPr>
        </p:pic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77707F30-1E9B-4D54-80B0-F4AE51C6A1C9}"/>
                </a:ext>
              </a:extLst>
            </p:cNvPr>
            <p:cNvSpPr/>
            <p:nvPr/>
          </p:nvSpPr>
          <p:spPr>
            <a:xfrm>
              <a:off x="1884530" y="731032"/>
              <a:ext cx="5782483" cy="1841408"/>
            </a:xfrm>
            <a:prstGeom prst="roundRect">
              <a:avLst>
                <a:gd name="adj" fmla="val 8743"/>
              </a:avLst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43775E8-3598-4C81-815C-53A24F5BB5D7}"/>
              </a:ext>
            </a:extLst>
          </p:cNvPr>
          <p:cNvGrpSpPr/>
          <p:nvPr/>
        </p:nvGrpSpPr>
        <p:grpSpPr>
          <a:xfrm>
            <a:off x="760376" y="3333264"/>
            <a:ext cx="8647644" cy="1796012"/>
            <a:chOff x="1053240" y="909633"/>
            <a:chExt cx="8647644" cy="179601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476C3AD-F769-4AA4-9A2F-2719AC992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6526" y="925073"/>
              <a:ext cx="8524358" cy="1667809"/>
            </a:xfrm>
            <a:prstGeom prst="rect">
              <a:avLst/>
            </a:prstGeom>
          </p:spPr>
        </p:pic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FC4F216-E363-4E66-B2DB-6F85E893FB1B}"/>
                </a:ext>
              </a:extLst>
            </p:cNvPr>
            <p:cNvSpPr/>
            <p:nvPr/>
          </p:nvSpPr>
          <p:spPr>
            <a:xfrm>
              <a:off x="1053240" y="909633"/>
              <a:ext cx="8647644" cy="1796012"/>
            </a:xfrm>
            <a:prstGeom prst="roundRect">
              <a:avLst>
                <a:gd name="adj" fmla="val 9526"/>
              </a:avLst>
            </a:prstGeom>
            <a:noFill/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DB722DEB-073B-46CD-AF7E-15F6D1D5F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427605"/>
            <a:ext cx="5596932" cy="9992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Solution #2: 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Specify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9C11FC1-134E-439B-8E9A-CA18AA49DFF0}"/>
              </a:ext>
            </a:extLst>
          </p:cNvPr>
          <p:cNvSpPr/>
          <p:nvPr/>
        </p:nvSpPr>
        <p:spPr>
          <a:xfrm>
            <a:off x="5665604" y="3429001"/>
            <a:ext cx="3467377" cy="312380"/>
          </a:xfrm>
          <a:prstGeom prst="roundRect">
            <a:avLst>
              <a:gd name="adj" fmla="val 14690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36FBAA52-844F-4686-A69C-10B03CD9D533}"/>
              </a:ext>
            </a:extLst>
          </p:cNvPr>
          <p:cNvSpPr/>
          <p:nvPr/>
        </p:nvSpPr>
        <p:spPr>
          <a:xfrm rot="7671785">
            <a:off x="5938275" y="2293081"/>
            <a:ext cx="1266940" cy="9006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8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C3AA3-27EC-46B4-9C0E-047D0B5DD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365126"/>
            <a:ext cx="10078496" cy="91101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The “catch or specify”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F9F4B-5317-43B5-ADEC-80DC8EAA2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398"/>
            <a:ext cx="10024068" cy="46395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Checked exceptions must obey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the “catch or specify” rule</a:t>
            </a:r>
            <a:r>
              <a:rPr lang="en-US" dirty="0"/>
              <a:t>:</a:t>
            </a:r>
          </a:p>
          <a:p>
            <a:pPr marL="914400">
              <a:spcBef>
                <a:spcPts val="600"/>
              </a:spcBef>
            </a:pPr>
            <a:r>
              <a:rPr lang="en-US" sz="2400" dirty="0"/>
              <a:t>If a method contains code that </a:t>
            </a:r>
            <a:r>
              <a:rPr lang="en-US" sz="2400" u="sng" dirty="0"/>
              <a:t>might</a:t>
            </a:r>
            <a:r>
              <a:rPr lang="en-US" sz="2400" dirty="0"/>
              <a:t> throw a checked exception, then the method must </a:t>
            </a:r>
            <a:r>
              <a:rPr lang="en-US" sz="2400" u="sng" dirty="0"/>
              <a:t>either</a:t>
            </a:r>
            <a:r>
              <a:rPr lang="en-US" sz="2400" dirty="0"/>
              <a:t>:</a:t>
            </a:r>
          </a:p>
          <a:p>
            <a:pPr marL="1828800" lvl="1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Catch</a:t>
            </a:r>
            <a:r>
              <a:rPr lang="en-US" dirty="0"/>
              <a:t> the exception</a:t>
            </a:r>
          </a:p>
          <a:p>
            <a:pPr marL="1828800" lvl="1">
              <a:buSzPct val="100000"/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Specify</a:t>
            </a:r>
            <a:r>
              <a:rPr lang="en-US" dirty="0"/>
              <a:t> that it might throw the exception</a:t>
            </a:r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pPr lvl="1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Defensive programming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/>
              <a:t>force the programmer to address the situation</a:t>
            </a:r>
          </a:p>
          <a:p>
            <a:pPr lvl="1"/>
            <a:r>
              <a:rPr lang="en-US" dirty="0"/>
              <a:t>Your program should probably define a strategy for dealing with situations represented by a checked exception</a:t>
            </a:r>
          </a:p>
        </p:txBody>
      </p:sp>
    </p:spTree>
    <p:extLst>
      <p:ext uri="{BB962C8B-B14F-4D97-AF65-F5344CB8AC3E}">
        <p14:creationId xmlns:p14="http://schemas.microsoft.com/office/powerpoint/2010/main" val="89243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20F3D-C27F-425C-AE54-A1583B843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79" y="331802"/>
            <a:ext cx="6976729" cy="912207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Global error code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E80DC03-A8F1-45B9-A100-14AE082A2BCB}"/>
              </a:ext>
            </a:extLst>
          </p:cNvPr>
          <p:cNvSpPr/>
          <p:nvPr/>
        </p:nvSpPr>
        <p:spPr>
          <a:xfrm>
            <a:off x="838200" y="1466851"/>
            <a:ext cx="8734425" cy="4686300"/>
          </a:xfrm>
          <a:prstGeom prst="roundRect">
            <a:avLst>
              <a:gd name="adj" fmla="val 3702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Main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int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public static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do_something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Clear out error code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(a &lt;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 should not be negative. Set error code and return.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-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(a %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a should not be even. Set error code and return.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error_code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= -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"Successfully did something because a was odd!"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4B27AE0-90E5-4701-9AE4-D18ECD374A2E}"/>
              </a:ext>
            </a:extLst>
          </p:cNvPr>
          <p:cNvSpPr/>
          <p:nvPr/>
        </p:nvSpPr>
        <p:spPr>
          <a:xfrm>
            <a:off x="1257299" y="2609850"/>
            <a:ext cx="8086725" cy="2943225"/>
          </a:xfrm>
          <a:prstGeom prst="roundRect">
            <a:avLst>
              <a:gd name="adj" fmla="val 454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FD5A2E8-31EC-4206-8019-FABB5C03F2B6}"/>
              </a:ext>
            </a:extLst>
          </p:cNvPr>
          <p:cNvGrpSpPr/>
          <p:nvPr/>
        </p:nvGrpSpPr>
        <p:grpSpPr>
          <a:xfrm>
            <a:off x="5543551" y="1974860"/>
            <a:ext cx="5029199" cy="1269980"/>
            <a:chOff x="-1490997" y="1351198"/>
            <a:chExt cx="5029199" cy="126998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9D3AEA0-A0C0-4A60-9747-9F6E64F101AE}"/>
                </a:ext>
              </a:extLst>
            </p:cNvPr>
            <p:cNvSpPr txBox="1"/>
            <p:nvPr/>
          </p:nvSpPr>
          <p:spPr>
            <a:xfrm>
              <a:off x="-255755" y="1351198"/>
              <a:ext cx="3793957" cy="1269980"/>
            </a:xfrm>
            <a:prstGeom prst="roundRect">
              <a:avLst>
                <a:gd name="adj" fmla="val 1081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</a:rPr>
                <a:t>3.</a:t>
              </a:r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</a:rPr>
                <a:t> When an error is detected, manually set the error code variable 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9223AE2F-0279-419A-8EA2-B1DDD28A77BF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flipH="1">
              <a:off x="-1490997" y="1986188"/>
              <a:ext cx="1235242" cy="550113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7536F5A-8608-4F8F-B8D8-2C021457F8C8}"/>
              </a:ext>
            </a:extLst>
          </p:cNvPr>
          <p:cNvSpPr txBox="1"/>
          <p:nvPr/>
        </p:nvSpPr>
        <p:spPr>
          <a:xfrm rot="306155">
            <a:off x="8848569" y="249224"/>
            <a:ext cx="3191187" cy="1444502"/>
          </a:xfrm>
          <a:prstGeom prst="roundRect">
            <a:avLst>
              <a:gd name="adj" fmla="val 11473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 err="1">
                <a:solidFill>
                  <a:schemeClr val="accent4">
                    <a:lumMod val="50000"/>
                  </a:schemeClr>
                </a:solidFill>
              </a:rPr>
              <a:t>Eeek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!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 programmer is responsible for keeping track of all possible error codes that may occur</a:t>
            </a:r>
            <a:endParaRPr lang="en-US" sz="2000" b="1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7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365125"/>
            <a:ext cx="5898383" cy="95120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1195001" y="1735570"/>
            <a:ext cx="6077657" cy="2358002"/>
          </a:xfrm>
          <a:prstGeom prst="roundRect">
            <a:avLst>
              <a:gd name="adj" fmla="val 350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Example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IOException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"Line A was reached"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58D0E-9F36-4877-A966-08DC40053A10}"/>
              </a:ext>
            </a:extLst>
          </p:cNvPr>
          <p:cNvSpPr txBox="1">
            <a:spLocks/>
          </p:cNvSpPr>
          <p:nvPr/>
        </p:nvSpPr>
        <p:spPr>
          <a:xfrm>
            <a:off x="1296804" y="4423046"/>
            <a:ext cx="4869237" cy="1297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C00000"/>
                </a:solidFill>
              </a:rPr>
              <a:t>Prompt: </a:t>
            </a:r>
            <a:r>
              <a:rPr lang="en-US" sz="3200" dirty="0"/>
              <a:t>On which line of code is there an error?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AEDB3-5F34-42A5-B525-AF336B4D01CC}"/>
              </a:ext>
            </a:extLst>
          </p:cNvPr>
          <p:cNvSpPr txBox="1"/>
          <p:nvPr/>
        </p:nvSpPr>
        <p:spPr>
          <a:xfrm>
            <a:off x="898125" y="1785248"/>
            <a:ext cx="2968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1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2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3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4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5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6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7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8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6CD179-151F-734F-ACD5-4393005431B7}"/>
              </a:ext>
            </a:extLst>
          </p:cNvPr>
          <p:cNvSpPr txBox="1"/>
          <p:nvPr/>
        </p:nvSpPr>
        <p:spPr>
          <a:xfrm>
            <a:off x="6961159" y="590457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2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6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23A2-9958-47E1-832A-CA8C036FA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20" y="365126"/>
            <a:ext cx="5901484" cy="97130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(2)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FE19DB-CAC2-4CA7-9AC7-E6343A066F9E}"/>
              </a:ext>
            </a:extLst>
          </p:cNvPr>
          <p:cNvSpPr/>
          <p:nvPr/>
        </p:nvSpPr>
        <p:spPr>
          <a:xfrm>
            <a:off x="899488" y="1765715"/>
            <a:ext cx="6077657" cy="2358002"/>
          </a:xfrm>
          <a:prstGeom prst="roundRect">
            <a:avLst>
              <a:gd name="adj" fmla="val 3505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Example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method1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throws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IOException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"Line A was reached"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58D0E-9F36-4877-A966-08DC40053A10}"/>
              </a:ext>
            </a:extLst>
          </p:cNvPr>
          <p:cNvSpPr txBox="1">
            <a:spLocks/>
          </p:cNvSpPr>
          <p:nvPr/>
        </p:nvSpPr>
        <p:spPr>
          <a:xfrm>
            <a:off x="899488" y="4731085"/>
            <a:ext cx="5663869" cy="806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24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C00000"/>
                </a:solidFill>
              </a:rPr>
              <a:t>Prompt: </a:t>
            </a:r>
            <a:r>
              <a:rPr lang="en-US" dirty="0"/>
              <a:t>When will the error occur?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AEDB3-5F34-42A5-B525-AF336B4D01CC}"/>
              </a:ext>
            </a:extLst>
          </p:cNvPr>
          <p:cNvSpPr txBox="1"/>
          <p:nvPr/>
        </p:nvSpPr>
        <p:spPr>
          <a:xfrm>
            <a:off x="602612" y="1815393"/>
            <a:ext cx="2968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1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2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3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4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5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6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7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8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7C9FD4-759F-43BC-BF6E-CEB089BB941D}"/>
              </a:ext>
            </a:extLst>
          </p:cNvPr>
          <p:cNvSpPr txBox="1"/>
          <p:nvPr/>
        </p:nvSpPr>
        <p:spPr>
          <a:xfrm>
            <a:off x="7542811" y="3137161"/>
            <a:ext cx="388216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When the program is </a:t>
            </a:r>
            <a:r>
              <a:rPr lang="en-US" sz="2800" b="1" dirty="0"/>
              <a:t>compiled</a:t>
            </a:r>
            <a:r>
              <a:rPr lang="en-US" sz="2800" dirty="0"/>
              <a:t> (at compile time)</a:t>
            </a:r>
          </a:p>
          <a:p>
            <a:pPr marL="342900" indent="-342900">
              <a:spcAft>
                <a:spcPts val="12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en-US" sz="2800" dirty="0"/>
              <a:t>When the program is </a:t>
            </a:r>
            <a:r>
              <a:rPr lang="en-US" sz="2800" b="1" dirty="0"/>
              <a:t>executed</a:t>
            </a:r>
            <a:r>
              <a:rPr lang="en-US" sz="2800" dirty="0"/>
              <a:t> (at run time)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1C725B-9103-3045-A084-513F4B92CADD}"/>
              </a:ext>
            </a:extLst>
          </p:cNvPr>
          <p:cNvSpPr txBox="1"/>
          <p:nvPr/>
        </p:nvSpPr>
        <p:spPr>
          <a:xfrm>
            <a:off x="6870724" y="742848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2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638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3218-161B-42D5-92B5-5D75E77F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68139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Compile-time vs. Run-time errors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6DFC-2DA3-454B-879D-A67A20DA1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160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7BDE-D2B7-4836-9A12-B3F29EE8C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118339"/>
            <a:ext cx="10517515" cy="8373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Compile-time and run-time errors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EB120-2D0A-4522-8D95-758E4181F6F4}"/>
              </a:ext>
            </a:extLst>
          </p:cNvPr>
          <p:cNvSpPr/>
          <p:nvPr/>
        </p:nvSpPr>
        <p:spPr>
          <a:xfrm>
            <a:off x="713342" y="1065330"/>
            <a:ext cx="4894243" cy="5712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/>
              <a:t>Errors that happen</a:t>
            </a:r>
          </a:p>
          <a:p>
            <a:pPr algn="ctr"/>
            <a:r>
              <a:rPr lang="en-US" sz="2800" dirty="0"/>
              <a:t>at compile-time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A9B2BA-286A-4784-AEBA-181E16082763}"/>
              </a:ext>
            </a:extLst>
          </p:cNvPr>
          <p:cNvSpPr/>
          <p:nvPr/>
        </p:nvSpPr>
        <p:spPr>
          <a:xfrm>
            <a:off x="6570850" y="1613971"/>
            <a:ext cx="4894243" cy="4878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/>
              <a:t>Errors that happen</a:t>
            </a:r>
          </a:p>
          <a:p>
            <a:pPr algn="ctr"/>
            <a:r>
              <a:rPr lang="en-US" sz="2800" dirty="0"/>
              <a:t>at run-time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546551-6C6E-4E18-AD3A-BBA8FD42ABCA}"/>
              </a:ext>
            </a:extLst>
          </p:cNvPr>
          <p:cNvSpPr/>
          <p:nvPr/>
        </p:nvSpPr>
        <p:spPr>
          <a:xfrm>
            <a:off x="6677348" y="2699133"/>
            <a:ext cx="4656463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Throwable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08B460-C572-430B-A844-CAB7E5DDB89D}"/>
              </a:ext>
            </a:extLst>
          </p:cNvPr>
          <p:cNvSpPr/>
          <p:nvPr/>
        </p:nvSpPr>
        <p:spPr>
          <a:xfrm>
            <a:off x="6829749" y="3343620"/>
            <a:ext cx="4366352" cy="694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64C2F2-5F01-4F9A-BDDA-63B2DC52FA6F}"/>
              </a:ext>
            </a:extLst>
          </p:cNvPr>
          <p:cNvSpPr/>
          <p:nvPr/>
        </p:nvSpPr>
        <p:spPr>
          <a:xfrm>
            <a:off x="6822403" y="4202935"/>
            <a:ext cx="4366352" cy="1988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Exception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6F7457-8A61-4E47-A06C-8E6E1C3B88CA}"/>
              </a:ext>
            </a:extLst>
          </p:cNvPr>
          <p:cNvSpPr/>
          <p:nvPr/>
        </p:nvSpPr>
        <p:spPr>
          <a:xfrm>
            <a:off x="6949097" y="4784993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Checked exceptions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BD1B0C-6D2F-4CC9-8BA6-0631CA482ED3}"/>
              </a:ext>
            </a:extLst>
          </p:cNvPr>
          <p:cNvSpPr/>
          <p:nvPr/>
        </p:nvSpPr>
        <p:spPr>
          <a:xfrm>
            <a:off x="6956443" y="5488236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Unchecked exceptions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43336E1-956C-44CF-9801-116F509840EA}"/>
              </a:ext>
            </a:extLst>
          </p:cNvPr>
          <p:cNvSpPr/>
          <p:nvPr/>
        </p:nvSpPr>
        <p:spPr>
          <a:xfrm>
            <a:off x="832231" y="2047623"/>
            <a:ext cx="4656463" cy="2650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Syntax errors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1E0A78-F055-4BBA-9C7E-9B3156ACBEB6}"/>
              </a:ext>
            </a:extLst>
          </p:cNvPr>
          <p:cNvSpPr/>
          <p:nvPr/>
        </p:nvSpPr>
        <p:spPr>
          <a:xfrm>
            <a:off x="1103062" y="2495780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Unbalanced braces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3593F1-DBBA-4B39-AD81-71A6010DAEB0}"/>
              </a:ext>
            </a:extLst>
          </p:cNvPr>
          <p:cNvSpPr/>
          <p:nvPr/>
        </p:nvSpPr>
        <p:spPr>
          <a:xfrm>
            <a:off x="1103062" y="3256728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Missing return statements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4EE3DB-FA06-448B-9999-F91A081214FC}"/>
              </a:ext>
            </a:extLst>
          </p:cNvPr>
          <p:cNvSpPr/>
          <p:nvPr/>
        </p:nvSpPr>
        <p:spPr>
          <a:xfrm>
            <a:off x="1103062" y="4017676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Missing class definition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8BFD1B-1F97-3144-A3BF-E8D043C13174}"/>
              </a:ext>
            </a:extLst>
          </p:cNvPr>
          <p:cNvSpPr/>
          <p:nvPr/>
        </p:nvSpPr>
        <p:spPr>
          <a:xfrm>
            <a:off x="836041" y="4783203"/>
            <a:ext cx="4656463" cy="1914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Static Analysis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ADBB47-AA63-4E01-AE2C-A81C5D6FAA43}"/>
              </a:ext>
            </a:extLst>
          </p:cNvPr>
          <p:cNvSpPr/>
          <p:nvPr/>
        </p:nvSpPr>
        <p:spPr>
          <a:xfrm>
            <a:off x="1103062" y="5256725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"Catch or specify" violations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33BD62-79EB-8241-90DD-FA813AD66E8A}"/>
              </a:ext>
            </a:extLst>
          </p:cNvPr>
          <p:cNvSpPr/>
          <p:nvPr/>
        </p:nvSpPr>
        <p:spPr>
          <a:xfrm>
            <a:off x="1103062" y="5946575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Unreachable code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95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7BDE-D2B7-4836-9A12-B3F29EE8C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158984"/>
            <a:ext cx="10848231" cy="76535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Compile-time and run-time errors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4EB120-2D0A-4522-8D95-758E4181F6F4}"/>
              </a:ext>
            </a:extLst>
          </p:cNvPr>
          <p:cNvSpPr/>
          <p:nvPr/>
        </p:nvSpPr>
        <p:spPr>
          <a:xfrm>
            <a:off x="713342" y="1065330"/>
            <a:ext cx="4894243" cy="5712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/>
              <a:t>Errors that happen</a:t>
            </a:r>
          </a:p>
          <a:p>
            <a:pPr algn="ctr"/>
            <a:r>
              <a:rPr lang="en-US" sz="2800" dirty="0"/>
              <a:t>at compile-time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A9B2BA-286A-4784-AEBA-181E16082763}"/>
              </a:ext>
            </a:extLst>
          </p:cNvPr>
          <p:cNvSpPr/>
          <p:nvPr/>
        </p:nvSpPr>
        <p:spPr>
          <a:xfrm>
            <a:off x="6570850" y="1613971"/>
            <a:ext cx="4894243" cy="4878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/>
              <a:t>Errors that happen</a:t>
            </a:r>
          </a:p>
          <a:p>
            <a:pPr algn="ctr"/>
            <a:r>
              <a:rPr lang="en-US" sz="2800" dirty="0"/>
              <a:t>at run-time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546551-6C6E-4E18-AD3A-BBA8FD42ABCA}"/>
              </a:ext>
            </a:extLst>
          </p:cNvPr>
          <p:cNvSpPr/>
          <p:nvPr/>
        </p:nvSpPr>
        <p:spPr>
          <a:xfrm>
            <a:off x="6677348" y="2699133"/>
            <a:ext cx="4656463" cy="3657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Throwable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08B460-C572-430B-A844-CAB7E5DDB89D}"/>
              </a:ext>
            </a:extLst>
          </p:cNvPr>
          <p:cNvSpPr/>
          <p:nvPr/>
        </p:nvSpPr>
        <p:spPr>
          <a:xfrm>
            <a:off x="6829749" y="3343620"/>
            <a:ext cx="4366352" cy="6940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64C2F2-5F01-4F9A-BDDA-63B2DC52FA6F}"/>
              </a:ext>
            </a:extLst>
          </p:cNvPr>
          <p:cNvSpPr/>
          <p:nvPr/>
        </p:nvSpPr>
        <p:spPr>
          <a:xfrm>
            <a:off x="6822403" y="4202935"/>
            <a:ext cx="4366352" cy="1988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Exception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F6F7457-8A61-4E47-A06C-8E6E1C3B88CA}"/>
              </a:ext>
            </a:extLst>
          </p:cNvPr>
          <p:cNvSpPr/>
          <p:nvPr/>
        </p:nvSpPr>
        <p:spPr>
          <a:xfrm>
            <a:off x="6949097" y="4784993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Checked exceptions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BD1B0C-6D2F-4CC9-8BA6-0631CA482ED3}"/>
              </a:ext>
            </a:extLst>
          </p:cNvPr>
          <p:cNvSpPr/>
          <p:nvPr/>
        </p:nvSpPr>
        <p:spPr>
          <a:xfrm>
            <a:off x="6956443" y="5488236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Unchecked exceptions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43336E1-956C-44CF-9801-116F509840EA}"/>
              </a:ext>
            </a:extLst>
          </p:cNvPr>
          <p:cNvSpPr/>
          <p:nvPr/>
        </p:nvSpPr>
        <p:spPr>
          <a:xfrm>
            <a:off x="832231" y="2047623"/>
            <a:ext cx="4656463" cy="2650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Syntax errors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1E0A78-F055-4BBA-9C7E-9B3156ACBEB6}"/>
              </a:ext>
            </a:extLst>
          </p:cNvPr>
          <p:cNvSpPr/>
          <p:nvPr/>
        </p:nvSpPr>
        <p:spPr>
          <a:xfrm>
            <a:off x="1103062" y="2495780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Unbalanced braces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3593F1-DBBA-4B39-AD81-71A6010DAEB0}"/>
              </a:ext>
            </a:extLst>
          </p:cNvPr>
          <p:cNvSpPr/>
          <p:nvPr/>
        </p:nvSpPr>
        <p:spPr>
          <a:xfrm>
            <a:off x="1103062" y="3256728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Missing return statements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4EE3DB-FA06-448B-9999-F91A081214FC}"/>
              </a:ext>
            </a:extLst>
          </p:cNvPr>
          <p:cNvSpPr/>
          <p:nvPr/>
        </p:nvSpPr>
        <p:spPr>
          <a:xfrm>
            <a:off x="1103062" y="4017676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Missing class definition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8BFD1B-1F97-3144-A3BF-E8D043C13174}"/>
              </a:ext>
            </a:extLst>
          </p:cNvPr>
          <p:cNvSpPr/>
          <p:nvPr/>
        </p:nvSpPr>
        <p:spPr>
          <a:xfrm>
            <a:off x="836041" y="4783203"/>
            <a:ext cx="4656463" cy="1914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Static Analysis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ADBB47-AA63-4E01-AE2C-A81C5D6FAA43}"/>
              </a:ext>
            </a:extLst>
          </p:cNvPr>
          <p:cNvSpPr/>
          <p:nvPr/>
        </p:nvSpPr>
        <p:spPr>
          <a:xfrm>
            <a:off x="1103062" y="5256725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"Catch or specify" violations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33BD62-79EB-8241-90DD-FA813AD66E8A}"/>
              </a:ext>
            </a:extLst>
          </p:cNvPr>
          <p:cNvSpPr/>
          <p:nvPr/>
        </p:nvSpPr>
        <p:spPr>
          <a:xfrm>
            <a:off x="1103062" y="5946575"/>
            <a:ext cx="4114800" cy="580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Unreachable code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Rectangle: Rounded Corners 33">
            <a:extLst>
              <a:ext uri="{FF2B5EF4-FFF2-40B4-BE49-F238E27FC236}">
                <a16:creationId xmlns:a16="http://schemas.microsoft.com/office/drawing/2014/main" id="{0948C1BC-680D-504B-9BAF-EE96F0430E32}"/>
              </a:ext>
            </a:extLst>
          </p:cNvPr>
          <p:cNvSpPr/>
          <p:nvPr/>
        </p:nvSpPr>
        <p:spPr>
          <a:xfrm rot="21275035">
            <a:off x="1174955" y="4027247"/>
            <a:ext cx="3971013" cy="1352521"/>
          </a:xfrm>
          <a:prstGeom prst="roundRect">
            <a:avLst>
              <a:gd name="adj" fmla="val 8485"/>
            </a:avLst>
          </a:prstGeom>
          <a:solidFill>
            <a:srgbClr val="FFD9D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IntelliJ will tell you about these; look for red underlined text in your code</a:t>
            </a:r>
          </a:p>
        </p:txBody>
      </p:sp>
      <p:sp>
        <p:nvSpPr>
          <p:cNvPr id="20" name="Rectangle: Rounded Corners 2">
            <a:extLst>
              <a:ext uri="{FF2B5EF4-FFF2-40B4-BE49-F238E27FC236}">
                <a16:creationId xmlns:a16="http://schemas.microsoft.com/office/drawing/2014/main" id="{85B4BAD1-EA3A-194F-8C6E-77CD2B391986}"/>
              </a:ext>
            </a:extLst>
          </p:cNvPr>
          <p:cNvSpPr/>
          <p:nvPr/>
        </p:nvSpPr>
        <p:spPr>
          <a:xfrm rot="286292">
            <a:off x="7050858" y="4005907"/>
            <a:ext cx="3971013" cy="1352521"/>
          </a:xfrm>
          <a:prstGeom prst="roundRect">
            <a:avLst>
              <a:gd name="adj" fmla="val 8485"/>
            </a:avLst>
          </a:prstGeom>
          <a:solidFill>
            <a:srgbClr val="FFD9D9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IntelliJ </a:t>
            </a:r>
            <a:r>
              <a:rPr lang="en-US" sz="2400" i="1" dirty="0">
                <a:solidFill>
                  <a:srgbClr val="C00000"/>
                </a:solidFill>
              </a:rPr>
              <a:t>might</a:t>
            </a:r>
            <a:r>
              <a:rPr lang="en-US" sz="2400" dirty="0">
                <a:solidFill>
                  <a:srgbClr val="C00000"/>
                </a:solidFill>
              </a:rPr>
              <a:t> warn you about these, but often you have to run the program</a:t>
            </a:r>
          </a:p>
        </p:txBody>
      </p:sp>
    </p:spTree>
    <p:extLst>
      <p:ext uri="{BB962C8B-B14F-4D97-AF65-F5344CB8AC3E}">
        <p14:creationId xmlns:p14="http://schemas.microsoft.com/office/powerpoint/2010/main" val="398612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B05C6-3892-4CF0-AFC5-AFA48244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88" y="365125"/>
            <a:ext cx="10737112" cy="92141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Early error handling strategy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#2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C8494-B6FD-4741-8931-048FEF7A6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540"/>
            <a:ext cx="10515600" cy="479528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rgbClr val="C00000"/>
                </a:solidFill>
              </a:rPr>
              <a:t>Special return value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i="1" dirty="0"/>
              <a:t>Designate special return values meant to be interpreted as errors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Procedure</a:t>
            </a:r>
            <a:r>
              <a:rPr lang="en-US" dirty="0"/>
              <a:t> conventions (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void</a:t>
            </a:r>
            <a:r>
              <a:rPr lang="en-US" dirty="0"/>
              <a:t> methods which do not produce a result)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i="1" dirty="0"/>
              <a:t>0 indicates success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i="1" dirty="0"/>
              <a:t>Less than 0 indicates an error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i="1" dirty="0"/>
              <a:t>Different negative values indicate different errors (as documented)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Function</a:t>
            </a:r>
            <a:r>
              <a:rPr lang="en-US" dirty="0"/>
              <a:t> conventions (non-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void</a:t>
            </a:r>
            <a:r>
              <a:rPr lang="en-US" dirty="0"/>
              <a:t> methods which do produce a result)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i="1" dirty="0"/>
              <a:t>If a reference type is returned, then use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null</a:t>
            </a:r>
            <a:r>
              <a:rPr lang="en-US" i="1" dirty="0"/>
              <a:t> to signal an error</a:t>
            </a:r>
          </a:p>
          <a:p>
            <a:pPr marL="640080" lvl="1" indent="-274320">
              <a:spcAft>
                <a:spcPts val="600"/>
              </a:spcAft>
            </a:pPr>
            <a:r>
              <a:rPr lang="en-US" i="1" dirty="0"/>
              <a:t>If a value type is returned, then use an “out of bounds” value to indicate an error</a:t>
            </a:r>
          </a:p>
        </p:txBody>
      </p:sp>
    </p:spTree>
    <p:extLst>
      <p:ext uri="{BB962C8B-B14F-4D97-AF65-F5344CB8AC3E}">
        <p14:creationId xmlns:p14="http://schemas.microsoft.com/office/powerpoint/2010/main" val="363268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F3E6-8C9B-4DDB-B42C-E60B720B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0" y="365126"/>
            <a:ext cx="10811540" cy="949326"/>
          </a:xfrm>
        </p:spPr>
        <p:txBody>
          <a:bodyPr anchor="t"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Special return value</a:t>
            </a:r>
            <a:r>
              <a:rPr lang="en-US" dirty="0">
                <a:latin typeface="Bahnschrift SemiBold" panose="020B0502040204020203" pitchFamily="34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5C4824-CCA3-4D37-BBFE-B34ABAD88ACF}"/>
              </a:ext>
            </a:extLst>
          </p:cNvPr>
          <p:cNvSpPr/>
          <p:nvPr/>
        </p:nvSpPr>
        <p:spPr>
          <a:xfrm>
            <a:off x="838200" y="1466851"/>
            <a:ext cx="8734425" cy="4867274"/>
          </a:xfrm>
          <a:prstGeom prst="roundRect">
            <a:avLst>
              <a:gd name="adj" fmla="val 3702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Main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String haystack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"This is my haystack"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 s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Scanner(System.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while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s.hasNext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String needle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s.next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position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haystack.indexOf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(needle)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(position == -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"Error: could not find needle in haystack"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else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nsolas" panose="020B0609020204030204" pitchFamily="49" charset="0"/>
              </a:rPr>
              <a:t>"Found needle at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+ position)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s.close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D2E49D1-7DCF-4369-8502-868A5F7CFDA5}"/>
              </a:ext>
            </a:extLst>
          </p:cNvPr>
          <p:cNvSpPr/>
          <p:nvPr/>
        </p:nvSpPr>
        <p:spPr>
          <a:xfrm>
            <a:off x="1476375" y="3276600"/>
            <a:ext cx="5295900" cy="304800"/>
          </a:xfrm>
          <a:prstGeom prst="roundRect">
            <a:avLst>
              <a:gd name="adj" fmla="val 24738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4ADECB6-96B3-429D-8045-78CD7467E9E7}"/>
              </a:ext>
            </a:extLst>
          </p:cNvPr>
          <p:cNvGrpSpPr/>
          <p:nvPr/>
        </p:nvGrpSpPr>
        <p:grpSpPr>
          <a:xfrm>
            <a:off x="6505576" y="1964133"/>
            <a:ext cx="5200649" cy="1464867"/>
            <a:chOff x="-1652922" y="1076551"/>
            <a:chExt cx="5200649" cy="146486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3CF81EB-A083-4DC7-B814-4CE764E38217}"/>
                </a:ext>
              </a:extLst>
            </p:cNvPr>
            <p:cNvSpPr txBox="1"/>
            <p:nvPr/>
          </p:nvSpPr>
          <p:spPr>
            <a:xfrm>
              <a:off x="-589130" y="1076551"/>
              <a:ext cx="4136857" cy="949315"/>
            </a:xfrm>
            <a:prstGeom prst="roundRect">
              <a:avLst>
                <a:gd name="adj" fmla="val 1081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</a:rPr>
                <a:t>The </a:t>
              </a:r>
              <a:r>
                <a:rPr lang="en-US" sz="2400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String.indexOf</a:t>
              </a:r>
              <a:r>
                <a:rPr lang="en-US" sz="24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400" dirty="0">
                  <a:solidFill>
                    <a:schemeClr val="accent5">
                      <a:lumMod val="75000"/>
                    </a:schemeClr>
                  </a:solidFill>
                </a:rPr>
                <a:t> method uses this technique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2B4DAD4-D6B3-4ACA-A780-067515FEA3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652922" y="1827043"/>
              <a:ext cx="1063792" cy="714375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C07327A-91C2-41E8-8999-B3890ABFF648}"/>
              </a:ext>
            </a:extLst>
          </p:cNvPr>
          <p:cNvSpPr/>
          <p:nvPr/>
        </p:nvSpPr>
        <p:spPr>
          <a:xfrm>
            <a:off x="1476375" y="3763576"/>
            <a:ext cx="7467600" cy="1251335"/>
          </a:xfrm>
          <a:prstGeom prst="roundRect">
            <a:avLst>
              <a:gd name="adj" fmla="val 11037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61488EF-9FE9-4974-9E7E-B1E8E4DBD31A}"/>
              </a:ext>
            </a:extLst>
          </p:cNvPr>
          <p:cNvGrpSpPr/>
          <p:nvPr/>
        </p:nvGrpSpPr>
        <p:grpSpPr>
          <a:xfrm>
            <a:off x="3118186" y="4828187"/>
            <a:ext cx="3473113" cy="1091214"/>
            <a:chOff x="-589130" y="752488"/>
            <a:chExt cx="3473113" cy="109121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EF2ED92-BF87-49BF-86A6-64BC04D13483}"/>
                </a:ext>
              </a:extLst>
            </p:cNvPr>
            <p:cNvSpPr txBox="1"/>
            <p:nvPr/>
          </p:nvSpPr>
          <p:spPr>
            <a:xfrm>
              <a:off x="-589130" y="1076552"/>
              <a:ext cx="3473113" cy="767150"/>
            </a:xfrm>
            <a:prstGeom prst="roundRect">
              <a:avLst>
                <a:gd name="adj" fmla="val 1081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If the search value is found, </a:t>
              </a:r>
              <a:r>
                <a:rPr lang="en-US" sz="2000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indexOf</a:t>
              </a: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</a:rPr>
                <a:t> returns the index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9D40CAA-BE41-4ED0-84BA-EF6ED0BB5938}"/>
                </a:ext>
              </a:extLst>
            </p:cNvPr>
            <p:cNvCxnSpPr>
              <a:cxnSpLocks/>
              <a:stCxn id="21" idx="0"/>
            </p:cNvCxnSpPr>
            <p:nvPr/>
          </p:nvCxnSpPr>
          <p:spPr>
            <a:xfrm flipH="1" flipV="1">
              <a:off x="1007559" y="752488"/>
              <a:ext cx="139868" cy="324064"/>
            </a:xfrm>
            <a:prstGeom prst="straightConnector1">
              <a:avLst/>
            </a:prstGeom>
            <a:ln w="254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0936930-5A5D-4081-8889-083B42A53643}"/>
              </a:ext>
            </a:extLst>
          </p:cNvPr>
          <p:cNvSpPr txBox="1"/>
          <p:nvPr/>
        </p:nvSpPr>
        <p:spPr>
          <a:xfrm>
            <a:off x="4289761" y="5992039"/>
            <a:ext cx="3596939" cy="767150"/>
          </a:xfrm>
          <a:prstGeom prst="roundRect">
            <a:avLst>
              <a:gd name="adj" fmla="val 1081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If the search value is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not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found, </a:t>
            </a:r>
            <a:r>
              <a:rPr lang="en-US" sz="2000" b="1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indexOf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returns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263022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134C1-4C53-4D30-8B62-8FCAE97CA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365125"/>
            <a:ext cx="10800907" cy="112343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Drawbacks to early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90CE8-F27C-4CF9-9DD8-619187EBE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488559"/>
            <a:ext cx="10145232" cy="3816972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Inconsistent, convention-based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Methods must have out-of-range return values to use for indicating that an error occurred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Relies on documentation to explain what each error value means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programmer must remember to check for errors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Difficult to extend in future development</a:t>
            </a:r>
          </a:p>
        </p:txBody>
      </p:sp>
    </p:spTree>
    <p:extLst>
      <p:ext uri="{BB962C8B-B14F-4D97-AF65-F5344CB8AC3E}">
        <p14:creationId xmlns:p14="http://schemas.microsoft.com/office/powerpoint/2010/main" val="30658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14681</TotalTime>
  <Words>5494</Words>
  <Application>Microsoft Office PowerPoint</Application>
  <PresentationFormat>Widescreen</PresentationFormat>
  <Paragraphs>563</Paragraphs>
  <Slides>64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4" baseType="lpstr">
      <vt:lpstr>Arial</vt:lpstr>
      <vt:lpstr>Bahnschrift</vt:lpstr>
      <vt:lpstr>Bahnschrift SemiBold</vt:lpstr>
      <vt:lpstr>Bahnschrift SemiCondensed</vt:lpstr>
      <vt:lpstr>Calibri</vt:lpstr>
      <vt:lpstr>Calibri Light</vt:lpstr>
      <vt:lpstr>Cascadia Code</vt:lpstr>
      <vt:lpstr>Consolas</vt:lpstr>
      <vt:lpstr>Wingdings</vt:lpstr>
      <vt:lpstr>Office Theme</vt:lpstr>
      <vt:lpstr>Error handling</vt:lpstr>
      <vt:lpstr>Mistakes in software</vt:lpstr>
      <vt:lpstr>Early error handling strategies</vt:lpstr>
      <vt:lpstr>Early error handling strategy #1</vt:lpstr>
      <vt:lpstr>Global error code example</vt:lpstr>
      <vt:lpstr>Global error code example</vt:lpstr>
      <vt:lpstr>Early error handling strategy #2</vt:lpstr>
      <vt:lpstr>Special return value example</vt:lpstr>
      <vt:lpstr>Drawbacks to early strategies</vt:lpstr>
      <vt:lpstr>Modern error handling</vt:lpstr>
      <vt:lpstr>Modern error handling</vt:lpstr>
      <vt:lpstr>Benefits of exceptions</vt:lpstr>
      <vt:lpstr>Exceptions are objects</vt:lpstr>
      <vt:lpstr>PowerPoint Presentation</vt:lpstr>
      <vt:lpstr>Throwing an exception</vt:lpstr>
      <vt:lpstr>Throwing an exception</vt:lpstr>
      <vt:lpstr>Throwing an exception</vt:lpstr>
      <vt:lpstr>Catching an exception</vt:lpstr>
      <vt:lpstr>Catching an exception</vt:lpstr>
      <vt:lpstr>Catching an exception</vt:lpstr>
      <vt:lpstr>Catching an exception</vt:lpstr>
      <vt:lpstr>Catching an exception</vt:lpstr>
      <vt:lpstr>Poll Everywhere (1)</vt:lpstr>
      <vt:lpstr>Poll Everywhere (2)</vt:lpstr>
      <vt:lpstr>Poll Everywhere (3)</vt:lpstr>
      <vt:lpstr>Poll Everywhere (3)</vt:lpstr>
      <vt:lpstr>Poll Everywhere (4)</vt:lpstr>
      <vt:lpstr>Poll Everywhere (4)</vt:lpstr>
      <vt:lpstr>finally block</vt:lpstr>
      <vt:lpstr>A real-world example</vt:lpstr>
      <vt:lpstr>Solution: the finally block</vt:lpstr>
      <vt:lpstr>Solution: the finally block</vt:lpstr>
      <vt:lpstr>PowerPoint Presentation</vt:lpstr>
      <vt:lpstr>PowerPoint Presentation</vt:lpstr>
      <vt:lpstr>Poll Everywhere (5)</vt:lpstr>
      <vt:lpstr>Poll Everywhere (6)</vt:lpstr>
      <vt:lpstr>Create your own exception class</vt:lpstr>
      <vt:lpstr>Create your own exception type!</vt:lpstr>
      <vt:lpstr>Custom exception class example</vt:lpstr>
      <vt:lpstr>Summary</vt:lpstr>
      <vt:lpstr>Exception best practices</vt:lpstr>
      <vt:lpstr>Exception best practices</vt:lpstr>
      <vt:lpstr>Nested try/catch</vt:lpstr>
      <vt:lpstr>Nested try/catch example</vt:lpstr>
      <vt:lpstr>Nested try/catch example</vt:lpstr>
      <vt:lpstr>Nested try/catch example</vt:lpstr>
      <vt:lpstr>Nested try/catch example</vt:lpstr>
      <vt:lpstr>Nested try/catch example</vt:lpstr>
      <vt:lpstr>Poll Everywhere (7)</vt:lpstr>
      <vt:lpstr>Forwarding Exceptions</vt:lpstr>
      <vt:lpstr>Forwarding Exceptions</vt:lpstr>
      <vt:lpstr>Forwarding Exceptions</vt:lpstr>
      <vt:lpstr>Checked exceptions</vt:lpstr>
      <vt:lpstr>The Throwable class hierarchy</vt:lpstr>
      <vt:lpstr>Checked and unchecked exceptions</vt:lpstr>
      <vt:lpstr>PowerPoint Presentation</vt:lpstr>
      <vt:lpstr>Solution #1: Catch</vt:lpstr>
      <vt:lpstr>Solution #2: Specify</vt:lpstr>
      <vt:lpstr>The “catch or specify” rule</vt:lpstr>
      <vt:lpstr>Poll Everywhere (1)</vt:lpstr>
      <vt:lpstr>Poll Everywhere (2)</vt:lpstr>
      <vt:lpstr>Compile-time vs. Run-time errors</vt:lpstr>
      <vt:lpstr>Compile-time and run-time errors</vt:lpstr>
      <vt:lpstr>Compile-time and run-time errors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u06 Error Handling | COMP 301</dc:title>
  <dc:creator>Aaron Smith</dc:creator>
  <cp:lastModifiedBy>David Stotts</cp:lastModifiedBy>
  <cp:revision>143</cp:revision>
  <cp:lastPrinted>2023-10-02T17:48:16Z</cp:lastPrinted>
  <dcterms:created xsi:type="dcterms:W3CDTF">2020-02-08T19:31:56Z</dcterms:created>
  <dcterms:modified xsi:type="dcterms:W3CDTF">2024-02-20T17:31:06Z</dcterms:modified>
</cp:coreProperties>
</file>