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626" r:id="rId3"/>
    <p:sldId id="627" r:id="rId4"/>
    <p:sldId id="628" r:id="rId5"/>
    <p:sldId id="629" r:id="rId6"/>
    <p:sldId id="630" r:id="rId7"/>
    <p:sldId id="631" r:id="rId8"/>
    <p:sldId id="634" r:id="rId9"/>
    <p:sldId id="632" r:id="rId10"/>
    <p:sldId id="633" r:id="rId11"/>
    <p:sldId id="615" r:id="rId12"/>
    <p:sldId id="616" r:id="rId13"/>
    <p:sldId id="617" r:id="rId14"/>
    <p:sldId id="580" r:id="rId15"/>
    <p:sldId id="573" r:id="rId16"/>
    <p:sldId id="574" r:id="rId17"/>
    <p:sldId id="575" r:id="rId18"/>
    <p:sldId id="618" r:id="rId19"/>
    <p:sldId id="619" r:id="rId20"/>
    <p:sldId id="581" r:id="rId21"/>
    <p:sldId id="576" r:id="rId22"/>
    <p:sldId id="579" r:id="rId23"/>
    <p:sldId id="620" r:id="rId24"/>
    <p:sldId id="604" r:id="rId25"/>
    <p:sldId id="621" r:id="rId26"/>
    <p:sldId id="622" r:id="rId27"/>
    <p:sldId id="585" r:id="rId28"/>
    <p:sldId id="623" r:id="rId29"/>
    <p:sldId id="582" r:id="rId30"/>
    <p:sldId id="586" r:id="rId31"/>
    <p:sldId id="624" r:id="rId32"/>
    <p:sldId id="625" r:id="rId33"/>
    <p:sldId id="593" r:id="rId34"/>
    <p:sldId id="595" r:id="rId35"/>
    <p:sldId id="597" r:id="rId36"/>
    <p:sldId id="599" r:id="rId37"/>
    <p:sldId id="600" r:id="rId38"/>
    <p:sldId id="605" r:id="rId39"/>
    <p:sldId id="606" r:id="rId40"/>
    <p:sldId id="607" r:id="rId41"/>
    <p:sldId id="608" r:id="rId42"/>
    <p:sldId id="609" r:id="rId43"/>
    <p:sldId id="610" r:id="rId44"/>
    <p:sldId id="635" r:id="rId45"/>
    <p:sldId id="636" r:id="rId46"/>
    <p:sldId id="637" r:id="rId47"/>
    <p:sldId id="638"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597"/>
    <a:srgbClr val="FDF1E9"/>
    <a:srgbClr val="BD0C15"/>
    <a:srgbClr val="C55A11"/>
    <a:srgbClr val="FFD9D9"/>
    <a:srgbClr val="2B2B2B"/>
    <a:srgbClr val="FFCBCB"/>
    <a:srgbClr val="266C00"/>
    <a:srgbClr val="4472C4"/>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94" autoAdjust="0"/>
    <p:restoredTop sz="91361" autoAdjust="0"/>
  </p:normalViewPr>
  <p:slideViewPr>
    <p:cSldViewPr snapToGrid="0">
      <p:cViewPr varScale="1">
        <p:scale>
          <a:sx n="81" d="100"/>
          <a:sy n="81" d="100"/>
        </p:scale>
        <p:origin x="90"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9B11AB-FAC6-49DD-992A-E12BC0237827}" type="doc">
      <dgm:prSet loTypeId="urn:microsoft.com/office/officeart/2005/8/layout/hProcess11" loCatId="process" qsTypeId="urn:microsoft.com/office/officeart/2005/8/quickstyle/simple1" qsCatId="simple" csTypeId="urn:microsoft.com/office/officeart/2005/8/colors/colorful1" csCatId="colorful" phldr="1"/>
      <dgm:spPr/>
      <dgm:t>
        <a:bodyPr/>
        <a:lstStyle/>
        <a:p>
          <a:endParaRPr lang="en-US"/>
        </a:p>
      </dgm:t>
    </dgm:pt>
    <dgm:pt modelId="{1760F54B-CC1D-495A-9A89-08A1F89B52ED}">
      <dgm:prSet phldrT="[Text]" phldr="0"/>
      <dgm:spPr/>
      <dgm:t>
        <a:bodyPr/>
        <a:lstStyle/>
        <a:p>
          <a:pPr rtl="0"/>
          <a:r>
            <a:rPr lang="en-US" b="1" i="1" dirty="0">
              <a:solidFill>
                <a:srgbClr val="0070C0"/>
              </a:solidFill>
              <a:latin typeface="+mn-lt"/>
            </a:rPr>
            <a:t>2. Integration testing</a:t>
          </a:r>
        </a:p>
      </dgm:t>
    </dgm:pt>
    <dgm:pt modelId="{B4B885EF-0FBE-49BD-9410-A8EEAD458F75}" type="parTrans" cxnId="{0B26F94D-0A97-4843-8DA6-70F527288855}">
      <dgm:prSet/>
      <dgm:spPr/>
      <dgm:t>
        <a:bodyPr/>
        <a:lstStyle/>
        <a:p>
          <a:endParaRPr lang="en-US"/>
        </a:p>
      </dgm:t>
    </dgm:pt>
    <dgm:pt modelId="{BA4EEDE9-78B3-4948-AC4E-86611D835F51}" type="sibTrans" cxnId="{0B26F94D-0A97-4843-8DA6-70F527288855}">
      <dgm:prSet/>
      <dgm:spPr/>
      <dgm:t>
        <a:bodyPr/>
        <a:lstStyle/>
        <a:p>
          <a:endParaRPr lang="en-US"/>
        </a:p>
      </dgm:t>
    </dgm:pt>
    <dgm:pt modelId="{B67A3165-7816-4F06-988C-A6BC7A5F8EC3}">
      <dgm:prSet phldr="0"/>
      <dgm:spPr/>
      <dgm:t>
        <a:bodyPr/>
        <a:lstStyle/>
        <a:p>
          <a:pPr rtl="0"/>
          <a:r>
            <a:rPr lang="en-US" b="1" i="1" dirty="0">
              <a:solidFill>
                <a:srgbClr val="002060"/>
              </a:solidFill>
              <a:latin typeface="+mn-lt"/>
            </a:rPr>
            <a:t>1. Unit testing</a:t>
          </a:r>
          <a:endParaRPr lang="en-US" b="1" i="1" u="none" strike="noStrike" cap="none" baseline="0" noProof="0" dirty="0">
            <a:solidFill>
              <a:srgbClr val="002060"/>
            </a:solidFill>
            <a:latin typeface="+mn-lt"/>
            <a:cs typeface="Calibri Light"/>
          </a:endParaRPr>
        </a:p>
      </dgm:t>
    </dgm:pt>
    <dgm:pt modelId="{2DE64339-6347-43BA-91F7-446163C2C255}" type="parTrans" cxnId="{4885C06D-1393-4CE4-81C0-6E186C94D633}">
      <dgm:prSet/>
      <dgm:spPr/>
      <dgm:t>
        <a:bodyPr/>
        <a:lstStyle/>
        <a:p>
          <a:endParaRPr lang="en-US"/>
        </a:p>
      </dgm:t>
    </dgm:pt>
    <dgm:pt modelId="{6EB7EAC7-6E27-49EF-8875-067FFF38FC7A}" type="sibTrans" cxnId="{4885C06D-1393-4CE4-81C0-6E186C94D633}">
      <dgm:prSet/>
      <dgm:spPr/>
      <dgm:t>
        <a:bodyPr/>
        <a:lstStyle/>
        <a:p>
          <a:endParaRPr lang="en-US"/>
        </a:p>
      </dgm:t>
    </dgm:pt>
    <dgm:pt modelId="{FBFB202F-6F2B-420F-A409-89820F7B020A}">
      <dgm:prSet phldr="0"/>
      <dgm:spPr/>
      <dgm:t>
        <a:bodyPr/>
        <a:lstStyle/>
        <a:p>
          <a:pPr rtl="0"/>
          <a:r>
            <a:rPr lang="en-US" b="1" i="1" dirty="0">
              <a:solidFill>
                <a:srgbClr val="C00000"/>
              </a:solidFill>
              <a:latin typeface="+mn-lt"/>
            </a:rPr>
            <a:t>3. System testing</a:t>
          </a:r>
        </a:p>
      </dgm:t>
    </dgm:pt>
    <dgm:pt modelId="{4A744B93-FA5E-45ED-8DDF-98922F98D15B}" type="parTrans" cxnId="{31C3DEAD-5D2F-4258-A398-A30866A7FD3D}">
      <dgm:prSet/>
      <dgm:spPr/>
      <dgm:t>
        <a:bodyPr/>
        <a:lstStyle/>
        <a:p>
          <a:endParaRPr lang="en-US"/>
        </a:p>
      </dgm:t>
    </dgm:pt>
    <dgm:pt modelId="{CE4E2C8C-C42D-429D-BF61-030D8BDF2931}" type="sibTrans" cxnId="{31C3DEAD-5D2F-4258-A398-A30866A7FD3D}">
      <dgm:prSet/>
      <dgm:spPr/>
      <dgm:t>
        <a:bodyPr/>
        <a:lstStyle/>
        <a:p>
          <a:endParaRPr lang="en-US"/>
        </a:p>
      </dgm:t>
    </dgm:pt>
    <dgm:pt modelId="{0C28078C-563B-4B4E-A3EE-3B8AB390CA04}">
      <dgm:prSet phldr="0"/>
      <dgm:spPr/>
      <dgm:t>
        <a:bodyPr/>
        <a:lstStyle/>
        <a:p>
          <a:pPr rtl="0"/>
          <a:r>
            <a:rPr lang="en-US" b="1" i="1" dirty="0">
              <a:solidFill>
                <a:schemeClr val="accent6">
                  <a:lumMod val="75000"/>
                </a:schemeClr>
              </a:solidFill>
              <a:latin typeface="+mn-lt"/>
            </a:rPr>
            <a:t>4. Acceptance testing</a:t>
          </a:r>
        </a:p>
      </dgm:t>
    </dgm:pt>
    <dgm:pt modelId="{3143DD3B-DA36-46D2-99EE-D4702F669CAB}" type="parTrans" cxnId="{377D0668-5061-49C1-9F5C-7CD1B85AB297}">
      <dgm:prSet/>
      <dgm:spPr/>
      <dgm:t>
        <a:bodyPr/>
        <a:lstStyle/>
        <a:p>
          <a:endParaRPr lang="en-US"/>
        </a:p>
      </dgm:t>
    </dgm:pt>
    <dgm:pt modelId="{B3CA8BFA-736E-41F5-9B6A-7347C1879640}" type="sibTrans" cxnId="{377D0668-5061-49C1-9F5C-7CD1B85AB297}">
      <dgm:prSet/>
      <dgm:spPr/>
      <dgm:t>
        <a:bodyPr/>
        <a:lstStyle/>
        <a:p>
          <a:endParaRPr lang="en-US"/>
        </a:p>
      </dgm:t>
    </dgm:pt>
    <dgm:pt modelId="{281324A0-7142-4A3A-9DA0-94BD3ECB4CEE}" type="pres">
      <dgm:prSet presAssocID="{539B11AB-FAC6-49DD-992A-E12BC0237827}" presName="Name0" presStyleCnt="0">
        <dgm:presLayoutVars>
          <dgm:dir/>
          <dgm:resizeHandles val="exact"/>
        </dgm:presLayoutVars>
      </dgm:prSet>
      <dgm:spPr/>
    </dgm:pt>
    <dgm:pt modelId="{8B7A7E03-E73F-4718-B043-FABBD7D42675}" type="pres">
      <dgm:prSet presAssocID="{539B11AB-FAC6-49DD-992A-E12BC0237827}" presName="arrow" presStyleLbl="bgShp" presStyleIdx="0" presStyleCnt="1"/>
      <dgm:spPr>
        <a:solidFill>
          <a:schemeClr val="accent4">
            <a:lumMod val="60000"/>
            <a:lumOff val="40000"/>
            <a:alpha val="49000"/>
          </a:schemeClr>
        </a:solidFill>
      </dgm:spPr>
    </dgm:pt>
    <dgm:pt modelId="{6414136D-CF63-4E98-98DD-2271BB9A2674}" type="pres">
      <dgm:prSet presAssocID="{539B11AB-FAC6-49DD-992A-E12BC0237827}" presName="points" presStyleCnt="0"/>
      <dgm:spPr/>
    </dgm:pt>
    <dgm:pt modelId="{9E033E20-78D1-45C3-A46C-607AC964F886}" type="pres">
      <dgm:prSet presAssocID="{B67A3165-7816-4F06-988C-A6BC7A5F8EC3}" presName="compositeA" presStyleCnt="0"/>
      <dgm:spPr/>
    </dgm:pt>
    <dgm:pt modelId="{6D1A5D6C-116F-46EB-BAD2-227CEB87206D}" type="pres">
      <dgm:prSet presAssocID="{B67A3165-7816-4F06-988C-A6BC7A5F8EC3}" presName="textA" presStyleLbl="revTx" presStyleIdx="0" presStyleCnt="4">
        <dgm:presLayoutVars>
          <dgm:bulletEnabled val="1"/>
        </dgm:presLayoutVars>
      </dgm:prSet>
      <dgm:spPr/>
    </dgm:pt>
    <dgm:pt modelId="{72B4D822-C213-4CA5-82AC-0E976ECDB82C}" type="pres">
      <dgm:prSet presAssocID="{B67A3165-7816-4F06-988C-A6BC7A5F8EC3}" presName="circleA" presStyleLbl="node1" presStyleIdx="0" presStyleCnt="4"/>
      <dgm:spPr>
        <a:ln>
          <a:solidFill>
            <a:schemeClr val="tx1"/>
          </a:solidFill>
        </a:ln>
      </dgm:spPr>
    </dgm:pt>
    <dgm:pt modelId="{B9BE829D-628C-45FE-B463-87570EF5A67A}" type="pres">
      <dgm:prSet presAssocID="{B67A3165-7816-4F06-988C-A6BC7A5F8EC3}" presName="spaceA" presStyleCnt="0"/>
      <dgm:spPr/>
    </dgm:pt>
    <dgm:pt modelId="{55D1D453-CEF0-4303-B3EA-C5D5DA40F130}" type="pres">
      <dgm:prSet presAssocID="{6EB7EAC7-6E27-49EF-8875-067FFF38FC7A}" presName="space" presStyleCnt="0"/>
      <dgm:spPr/>
    </dgm:pt>
    <dgm:pt modelId="{29D33533-D57F-43B1-B751-9CD8F4827949}" type="pres">
      <dgm:prSet presAssocID="{1760F54B-CC1D-495A-9A89-08A1F89B52ED}" presName="compositeB" presStyleCnt="0"/>
      <dgm:spPr/>
    </dgm:pt>
    <dgm:pt modelId="{C290C2B1-2A91-4B95-B8BF-FE5A024AA372}" type="pres">
      <dgm:prSet presAssocID="{1760F54B-CC1D-495A-9A89-08A1F89B52ED}" presName="textB" presStyleLbl="revTx" presStyleIdx="1" presStyleCnt="4">
        <dgm:presLayoutVars>
          <dgm:bulletEnabled val="1"/>
        </dgm:presLayoutVars>
      </dgm:prSet>
      <dgm:spPr/>
    </dgm:pt>
    <dgm:pt modelId="{073E8C22-7DC8-49EB-8D84-DB6D9064EA06}" type="pres">
      <dgm:prSet presAssocID="{1760F54B-CC1D-495A-9A89-08A1F89B52ED}" presName="circleB" presStyleLbl="node1" presStyleIdx="1" presStyleCnt="4"/>
      <dgm:spPr>
        <a:ln>
          <a:solidFill>
            <a:schemeClr val="tx1"/>
          </a:solidFill>
        </a:ln>
      </dgm:spPr>
    </dgm:pt>
    <dgm:pt modelId="{3EFFFB72-39D1-45D4-A952-C43714C85B31}" type="pres">
      <dgm:prSet presAssocID="{1760F54B-CC1D-495A-9A89-08A1F89B52ED}" presName="spaceB" presStyleCnt="0"/>
      <dgm:spPr/>
    </dgm:pt>
    <dgm:pt modelId="{A276144C-2C9C-49AE-8367-CB3BC80916A7}" type="pres">
      <dgm:prSet presAssocID="{BA4EEDE9-78B3-4948-AC4E-86611D835F51}" presName="space" presStyleCnt="0"/>
      <dgm:spPr/>
    </dgm:pt>
    <dgm:pt modelId="{F0A0212F-BAC9-4896-90F2-05316E2B6056}" type="pres">
      <dgm:prSet presAssocID="{FBFB202F-6F2B-420F-A409-89820F7B020A}" presName="compositeA" presStyleCnt="0"/>
      <dgm:spPr/>
    </dgm:pt>
    <dgm:pt modelId="{0073FD50-A226-482E-98C2-B74AD7110808}" type="pres">
      <dgm:prSet presAssocID="{FBFB202F-6F2B-420F-A409-89820F7B020A}" presName="textA" presStyleLbl="revTx" presStyleIdx="2" presStyleCnt="4">
        <dgm:presLayoutVars>
          <dgm:bulletEnabled val="1"/>
        </dgm:presLayoutVars>
      </dgm:prSet>
      <dgm:spPr/>
    </dgm:pt>
    <dgm:pt modelId="{FB163444-1BEC-45C2-9967-9812FF0112DC}" type="pres">
      <dgm:prSet presAssocID="{FBFB202F-6F2B-420F-A409-89820F7B020A}" presName="circleA" presStyleLbl="node1" presStyleIdx="2" presStyleCnt="4"/>
      <dgm:spPr>
        <a:ln>
          <a:solidFill>
            <a:schemeClr val="tx1"/>
          </a:solidFill>
        </a:ln>
      </dgm:spPr>
    </dgm:pt>
    <dgm:pt modelId="{88EF52A0-6B46-4CB4-9FB0-59FBF6E571A1}" type="pres">
      <dgm:prSet presAssocID="{FBFB202F-6F2B-420F-A409-89820F7B020A}" presName="spaceA" presStyleCnt="0"/>
      <dgm:spPr/>
    </dgm:pt>
    <dgm:pt modelId="{AF7D73D1-6D3F-49CB-80C2-8611CB59640B}" type="pres">
      <dgm:prSet presAssocID="{CE4E2C8C-C42D-429D-BF61-030D8BDF2931}" presName="space" presStyleCnt="0"/>
      <dgm:spPr/>
    </dgm:pt>
    <dgm:pt modelId="{D13F7169-A6E3-4B0D-A47E-763DB97DE4FA}" type="pres">
      <dgm:prSet presAssocID="{0C28078C-563B-4B4E-A3EE-3B8AB390CA04}" presName="compositeB" presStyleCnt="0"/>
      <dgm:spPr/>
    </dgm:pt>
    <dgm:pt modelId="{50FB9EEC-3D42-4989-8CA9-C3E81351C086}" type="pres">
      <dgm:prSet presAssocID="{0C28078C-563B-4B4E-A3EE-3B8AB390CA04}" presName="textB" presStyleLbl="revTx" presStyleIdx="3" presStyleCnt="4">
        <dgm:presLayoutVars>
          <dgm:bulletEnabled val="1"/>
        </dgm:presLayoutVars>
      </dgm:prSet>
      <dgm:spPr/>
    </dgm:pt>
    <dgm:pt modelId="{E7F26724-1518-498D-BFFE-6E9A8CFED039}" type="pres">
      <dgm:prSet presAssocID="{0C28078C-563B-4B4E-A3EE-3B8AB390CA04}" presName="circleB" presStyleLbl="node1" presStyleIdx="3" presStyleCnt="4"/>
      <dgm:spPr>
        <a:ln>
          <a:solidFill>
            <a:schemeClr val="tx1"/>
          </a:solidFill>
        </a:ln>
      </dgm:spPr>
    </dgm:pt>
    <dgm:pt modelId="{7749B5D2-8170-4A3B-9AB9-9A34BCB4C37A}" type="pres">
      <dgm:prSet presAssocID="{0C28078C-563B-4B4E-A3EE-3B8AB390CA04}" presName="spaceB" presStyleCnt="0"/>
      <dgm:spPr/>
    </dgm:pt>
  </dgm:ptLst>
  <dgm:cxnLst>
    <dgm:cxn modelId="{CD326D38-9B57-471C-99F7-7853F0F3044A}" type="presOf" srcId="{B67A3165-7816-4F06-988C-A6BC7A5F8EC3}" destId="{6D1A5D6C-116F-46EB-BAD2-227CEB87206D}" srcOrd="0" destOrd="0" presId="urn:microsoft.com/office/officeart/2005/8/layout/hProcess11"/>
    <dgm:cxn modelId="{5A83AB60-551B-495B-AB62-D24ACA4D7C91}" type="presOf" srcId="{0C28078C-563B-4B4E-A3EE-3B8AB390CA04}" destId="{50FB9EEC-3D42-4989-8CA9-C3E81351C086}" srcOrd="0" destOrd="0" presId="urn:microsoft.com/office/officeart/2005/8/layout/hProcess11"/>
    <dgm:cxn modelId="{377D0668-5061-49C1-9F5C-7CD1B85AB297}" srcId="{539B11AB-FAC6-49DD-992A-E12BC0237827}" destId="{0C28078C-563B-4B4E-A3EE-3B8AB390CA04}" srcOrd="3" destOrd="0" parTransId="{3143DD3B-DA36-46D2-99EE-D4702F669CAB}" sibTransId="{B3CA8BFA-736E-41F5-9B6A-7347C1879640}"/>
    <dgm:cxn modelId="{4885C06D-1393-4CE4-81C0-6E186C94D633}" srcId="{539B11AB-FAC6-49DD-992A-E12BC0237827}" destId="{B67A3165-7816-4F06-988C-A6BC7A5F8EC3}" srcOrd="0" destOrd="0" parTransId="{2DE64339-6347-43BA-91F7-446163C2C255}" sibTransId="{6EB7EAC7-6E27-49EF-8875-067FFF38FC7A}"/>
    <dgm:cxn modelId="{0B26F94D-0A97-4843-8DA6-70F527288855}" srcId="{539B11AB-FAC6-49DD-992A-E12BC0237827}" destId="{1760F54B-CC1D-495A-9A89-08A1F89B52ED}" srcOrd="1" destOrd="0" parTransId="{B4B885EF-0FBE-49BD-9410-A8EEAD458F75}" sibTransId="{BA4EEDE9-78B3-4948-AC4E-86611D835F51}"/>
    <dgm:cxn modelId="{31C3DEAD-5D2F-4258-A398-A30866A7FD3D}" srcId="{539B11AB-FAC6-49DD-992A-E12BC0237827}" destId="{FBFB202F-6F2B-420F-A409-89820F7B020A}" srcOrd="2" destOrd="0" parTransId="{4A744B93-FA5E-45ED-8DDF-98922F98D15B}" sibTransId="{CE4E2C8C-C42D-429D-BF61-030D8BDF2931}"/>
    <dgm:cxn modelId="{DA9A80AF-08E9-49C6-AD29-67C38C56A55F}" type="presOf" srcId="{539B11AB-FAC6-49DD-992A-E12BC0237827}" destId="{281324A0-7142-4A3A-9DA0-94BD3ECB4CEE}" srcOrd="0" destOrd="0" presId="urn:microsoft.com/office/officeart/2005/8/layout/hProcess11"/>
    <dgm:cxn modelId="{2B5747E7-C87E-4FA0-82F5-7575803FA383}" type="presOf" srcId="{1760F54B-CC1D-495A-9A89-08A1F89B52ED}" destId="{C290C2B1-2A91-4B95-B8BF-FE5A024AA372}" srcOrd="0" destOrd="0" presId="urn:microsoft.com/office/officeart/2005/8/layout/hProcess11"/>
    <dgm:cxn modelId="{28027EF2-E105-4000-A905-55429698A29A}" type="presOf" srcId="{FBFB202F-6F2B-420F-A409-89820F7B020A}" destId="{0073FD50-A226-482E-98C2-B74AD7110808}" srcOrd="0" destOrd="0" presId="urn:microsoft.com/office/officeart/2005/8/layout/hProcess11"/>
    <dgm:cxn modelId="{24F982D0-D22B-4650-94D7-CEB6B386E089}" type="presParOf" srcId="{281324A0-7142-4A3A-9DA0-94BD3ECB4CEE}" destId="{8B7A7E03-E73F-4718-B043-FABBD7D42675}" srcOrd="0" destOrd="0" presId="urn:microsoft.com/office/officeart/2005/8/layout/hProcess11"/>
    <dgm:cxn modelId="{03EC9A0C-E4B0-4F87-A8CB-6B5703A9FC93}" type="presParOf" srcId="{281324A0-7142-4A3A-9DA0-94BD3ECB4CEE}" destId="{6414136D-CF63-4E98-98DD-2271BB9A2674}" srcOrd="1" destOrd="0" presId="urn:microsoft.com/office/officeart/2005/8/layout/hProcess11"/>
    <dgm:cxn modelId="{54F743FB-1C7B-4A82-A2BB-C7E244332A5A}" type="presParOf" srcId="{6414136D-CF63-4E98-98DD-2271BB9A2674}" destId="{9E033E20-78D1-45C3-A46C-607AC964F886}" srcOrd="0" destOrd="0" presId="urn:microsoft.com/office/officeart/2005/8/layout/hProcess11"/>
    <dgm:cxn modelId="{566A5B61-B4B7-4640-9814-B35A9A03A92A}" type="presParOf" srcId="{9E033E20-78D1-45C3-A46C-607AC964F886}" destId="{6D1A5D6C-116F-46EB-BAD2-227CEB87206D}" srcOrd="0" destOrd="0" presId="urn:microsoft.com/office/officeart/2005/8/layout/hProcess11"/>
    <dgm:cxn modelId="{554C500C-64C3-4B2B-A149-0E847402B40C}" type="presParOf" srcId="{9E033E20-78D1-45C3-A46C-607AC964F886}" destId="{72B4D822-C213-4CA5-82AC-0E976ECDB82C}" srcOrd="1" destOrd="0" presId="urn:microsoft.com/office/officeart/2005/8/layout/hProcess11"/>
    <dgm:cxn modelId="{7E38B6F2-361B-49BF-BFCC-7C15432A882A}" type="presParOf" srcId="{9E033E20-78D1-45C3-A46C-607AC964F886}" destId="{B9BE829D-628C-45FE-B463-87570EF5A67A}" srcOrd="2" destOrd="0" presId="urn:microsoft.com/office/officeart/2005/8/layout/hProcess11"/>
    <dgm:cxn modelId="{6EF7347C-C5CD-40AF-A93C-AA5E733E12C0}" type="presParOf" srcId="{6414136D-CF63-4E98-98DD-2271BB9A2674}" destId="{55D1D453-CEF0-4303-B3EA-C5D5DA40F130}" srcOrd="1" destOrd="0" presId="urn:microsoft.com/office/officeart/2005/8/layout/hProcess11"/>
    <dgm:cxn modelId="{34F27B97-8EF9-40E7-816F-4AEC9F80F30B}" type="presParOf" srcId="{6414136D-CF63-4E98-98DD-2271BB9A2674}" destId="{29D33533-D57F-43B1-B751-9CD8F4827949}" srcOrd="2" destOrd="0" presId="urn:microsoft.com/office/officeart/2005/8/layout/hProcess11"/>
    <dgm:cxn modelId="{55B28267-8A04-48F4-879D-D7883766AB4C}" type="presParOf" srcId="{29D33533-D57F-43B1-B751-9CD8F4827949}" destId="{C290C2B1-2A91-4B95-B8BF-FE5A024AA372}" srcOrd="0" destOrd="0" presId="urn:microsoft.com/office/officeart/2005/8/layout/hProcess11"/>
    <dgm:cxn modelId="{9D7B414F-7E5E-4B52-9962-0AD6ED522370}" type="presParOf" srcId="{29D33533-D57F-43B1-B751-9CD8F4827949}" destId="{073E8C22-7DC8-49EB-8D84-DB6D9064EA06}" srcOrd="1" destOrd="0" presId="urn:microsoft.com/office/officeart/2005/8/layout/hProcess11"/>
    <dgm:cxn modelId="{4C60A747-4DE6-47E5-9A6A-624AC2B1F259}" type="presParOf" srcId="{29D33533-D57F-43B1-B751-9CD8F4827949}" destId="{3EFFFB72-39D1-45D4-A952-C43714C85B31}" srcOrd="2" destOrd="0" presId="urn:microsoft.com/office/officeart/2005/8/layout/hProcess11"/>
    <dgm:cxn modelId="{CCB67045-E81B-407B-86E5-C1927DB06509}" type="presParOf" srcId="{6414136D-CF63-4E98-98DD-2271BB9A2674}" destId="{A276144C-2C9C-49AE-8367-CB3BC80916A7}" srcOrd="3" destOrd="0" presId="urn:microsoft.com/office/officeart/2005/8/layout/hProcess11"/>
    <dgm:cxn modelId="{24B26153-083E-474F-9D49-B50436CA6E6C}" type="presParOf" srcId="{6414136D-CF63-4E98-98DD-2271BB9A2674}" destId="{F0A0212F-BAC9-4896-90F2-05316E2B6056}" srcOrd="4" destOrd="0" presId="urn:microsoft.com/office/officeart/2005/8/layout/hProcess11"/>
    <dgm:cxn modelId="{B21B9949-8C82-48BA-B471-86F2B6BDCBED}" type="presParOf" srcId="{F0A0212F-BAC9-4896-90F2-05316E2B6056}" destId="{0073FD50-A226-482E-98C2-B74AD7110808}" srcOrd="0" destOrd="0" presId="urn:microsoft.com/office/officeart/2005/8/layout/hProcess11"/>
    <dgm:cxn modelId="{F3D143A1-C5AB-4164-96A2-D741477E6C6B}" type="presParOf" srcId="{F0A0212F-BAC9-4896-90F2-05316E2B6056}" destId="{FB163444-1BEC-45C2-9967-9812FF0112DC}" srcOrd="1" destOrd="0" presId="urn:microsoft.com/office/officeart/2005/8/layout/hProcess11"/>
    <dgm:cxn modelId="{33748151-3BC5-4669-B6C9-1E1464B33E29}" type="presParOf" srcId="{F0A0212F-BAC9-4896-90F2-05316E2B6056}" destId="{88EF52A0-6B46-4CB4-9FB0-59FBF6E571A1}" srcOrd="2" destOrd="0" presId="urn:microsoft.com/office/officeart/2005/8/layout/hProcess11"/>
    <dgm:cxn modelId="{DE2146B7-1A5B-459F-9F61-69569555BE73}" type="presParOf" srcId="{6414136D-CF63-4E98-98DD-2271BB9A2674}" destId="{AF7D73D1-6D3F-49CB-80C2-8611CB59640B}" srcOrd="5" destOrd="0" presId="urn:microsoft.com/office/officeart/2005/8/layout/hProcess11"/>
    <dgm:cxn modelId="{1FB744C9-36EF-43FA-A17A-F62AE7BA5F67}" type="presParOf" srcId="{6414136D-CF63-4E98-98DD-2271BB9A2674}" destId="{D13F7169-A6E3-4B0D-A47E-763DB97DE4FA}" srcOrd="6" destOrd="0" presId="urn:microsoft.com/office/officeart/2005/8/layout/hProcess11"/>
    <dgm:cxn modelId="{E05601D9-C023-497D-AC84-128315094C9A}" type="presParOf" srcId="{D13F7169-A6E3-4B0D-A47E-763DB97DE4FA}" destId="{50FB9EEC-3D42-4989-8CA9-C3E81351C086}" srcOrd="0" destOrd="0" presId="urn:microsoft.com/office/officeart/2005/8/layout/hProcess11"/>
    <dgm:cxn modelId="{59E23846-4605-4BC4-9D42-90CACE365DA9}" type="presParOf" srcId="{D13F7169-A6E3-4B0D-A47E-763DB97DE4FA}" destId="{E7F26724-1518-498D-BFFE-6E9A8CFED039}" srcOrd="1" destOrd="0" presId="urn:microsoft.com/office/officeart/2005/8/layout/hProcess11"/>
    <dgm:cxn modelId="{7ACF969D-0E16-408B-A468-D8675F4B3ED0}" type="presParOf" srcId="{D13F7169-A6E3-4B0D-A47E-763DB97DE4FA}" destId="{7749B5D2-8170-4A3B-9AB9-9A34BCB4C37A}"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3F5951-E49C-41A2-A19B-8D2502951FAE}"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6228E8D6-4E5C-451D-AF74-4DE60B4AA465}">
      <dgm:prSet phldrT="[Text]"/>
      <dgm:spPr/>
      <dgm:t>
        <a:bodyPr/>
        <a:lstStyle/>
        <a:p>
          <a:r>
            <a:rPr lang="en-US" dirty="0"/>
            <a:t>Unit testing</a:t>
          </a:r>
        </a:p>
      </dgm:t>
    </dgm:pt>
    <dgm:pt modelId="{8D330FC9-CA20-49EE-9499-58B27DF4A8E4}" type="parTrans" cxnId="{8A9417A6-6CC8-47B7-9B72-15946C1B5E41}">
      <dgm:prSet/>
      <dgm:spPr/>
      <dgm:t>
        <a:bodyPr/>
        <a:lstStyle/>
        <a:p>
          <a:endParaRPr lang="en-US"/>
        </a:p>
      </dgm:t>
    </dgm:pt>
    <dgm:pt modelId="{5F218009-FD6A-4F3C-90F1-FB7709D4C0D4}" type="sibTrans" cxnId="{8A9417A6-6CC8-47B7-9B72-15946C1B5E41}">
      <dgm:prSet/>
      <dgm:spPr/>
      <dgm:t>
        <a:bodyPr/>
        <a:lstStyle/>
        <a:p>
          <a:endParaRPr lang="en-US"/>
        </a:p>
      </dgm:t>
    </dgm:pt>
    <dgm:pt modelId="{98B8AA9D-8204-4DED-995F-520C2B93422C}">
      <dgm:prSet phldrT="[Text]"/>
      <dgm:spPr/>
      <dgm:t>
        <a:bodyPr/>
        <a:lstStyle/>
        <a:p>
          <a:r>
            <a:rPr lang="en-US" dirty="0"/>
            <a:t>Test methods and classes </a:t>
          </a:r>
          <a:r>
            <a:rPr lang="en-US" b="1" dirty="0"/>
            <a:t>in isolation</a:t>
          </a:r>
        </a:p>
      </dgm:t>
    </dgm:pt>
    <dgm:pt modelId="{2694DBB9-B193-4D96-BF82-6F6A6E9BA0B5}" type="parTrans" cxnId="{CFAB8942-EC47-4345-A14F-E4C8CF950374}">
      <dgm:prSet/>
      <dgm:spPr/>
      <dgm:t>
        <a:bodyPr/>
        <a:lstStyle/>
        <a:p>
          <a:endParaRPr lang="en-US"/>
        </a:p>
      </dgm:t>
    </dgm:pt>
    <dgm:pt modelId="{9C9FB76B-5210-4BF0-BC49-E73BF0631512}" type="sibTrans" cxnId="{CFAB8942-EC47-4345-A14F-E4C8CF950374}">
      <dgm:prSet/>
      <dgm:spPr/>
      <dgm:t>
        <a:bodyPr/>
        <a:lstStyle/>
        <a:p>
          <a:endParaRPr lang="en-US"/>
        </a:p>
      </dgm:t>
    </dgm:pt>
    <dgm:pt modelId="{49B7A471-CED7-4EEE-95C6-C346969B0ADB}">
      <dgm:prSet phldrT="[Text]"/>
      <dgm:spPr/>
      <dgm:t>
        <a:bodyPr/>
        <a:lstStyle/>
        <a:p>
          <a:r>
            <a:rPr lang="en-US" dirty="0"/>
            <a:t>Integration testing</a:t>
          </a:r>
        </a:p>
      </dgm:t>
    </dgm:pt>
    <dgm:pt modelId="{A93F023E-F608-4572-AAC8-B59DE22C8F6D}" type="parTrans" cxnId="{7CFBF01D-E7AB-4419-957F-5E5A3A6DEC8F}">
      <dgm:prSet/>
      <dgm:spPr/>
      <dgm:t>
        <a:bodyPr/>
        <a:lstStyle/>
        <a:p>
          <a:endParaRPr lang="en-US"/>
        </a:p>
      </dgm:t>
    </dgm:pt>
    <dgm:pt modelId="{66AF50CC-1E9C-4FEF-AE1A-B08F22E6D3D1}" type="sibTrans" cxnId="{7CFBF01D-E7AB-4419-957F-5E5A3A6DEC8F}">
      <dgm:prSet/>
      <dgm:spPr/>
      <dgm:t>
        <a:bodyPr/>
        <a:lstStyle/>
        <a:p>
          <a:endParaRPr lang="en-US"/>
        </a:p>
      </dgm:t>
    </dgm:pt>
    <dgm:pt modelId="{FBC0D9DA-57A8-4D73-A525-0DFFDED3D9E2}">
      <dgm:prSet phldrT="[Text]"/>
      <dgm:spPr/>
      <dgm:t>
        <a:bodyPr/>
        <a:lstStyle/>
        <a:p>
          <a:r>
            <a:rPr lang="en-US" dirty="0"/>
            <a:t>Test how new code integrates </a:t>
          </a:r>
          <a:r>
            <a:rPr lang="en-US" b="1" dirty="0"/>
            <a:t>with existing modules</a:t>
          </a:r>
        </a:p>
      </dgm:t>
    </dgm:pt>
    <dgm:pt modelId="{C29540EF-7200-4FE5-9B84-724433D44DB6}" type="parTrans" cxnId="{E0F0849D-4685-4A3C-82D7-377F5475C958}">
      <dgm:prSet/>
      <dgm:spPr/>
      <dgm:t>
        <a:bodyPr/>
        <a:lstStyle/>
        <a:p>
          <a:endParaRPr lang="en-US"/>
        </a:p>
      </dgm:t>
    </dgm:pt>
    <dgm:pt modelId="{B6E89E5E-B65D-4513-BDEF-B494DF235A35}" type="sibTrans" cxnId="{E0F0849D-4685-4A3C-82D7-377F5475C958}">
      <dgm:prSet/>
      <dgm:spPr/>
      <dgm:t>
        <a:bodyPr/>
        <a:lstStyle/>
        <a:p>
          <a:endParaRPr lang="en-US"/>
        </a:p>
      </dgm:t>
    </dgm:pt>
    <dgm:pt modelId="{68E5DD94-4CEF-4BBF-9919-6C73D395E4C9}">
      <dgm:prSet phldrT="[Text]"/>
      <dgm:spPr/>
      <dgm:t>
        <a:bodyPr/>
        <a:lstStyle/>
        <a:p>
          <a:r>
            <a:rPr lang="en-US" dirty="0"/>
            <a:t>Occurs during development</a:t>
          </a:r>
        </a:p>
      </dgm:t>
    </dgm:pt>
    <dgm:pt modelId="{F69E9669-0F26-4A33-9382-858A8F4069C0}" type="parTrans" cxnId="{AF67791D-4CDD-4ED4-89C3-8FC5D8E88326}">
      <dgm:prSet/>
      <dgm:spPr/>
      <dgm:t>
        <a:bodyPr/>
        <a:lstStyle/>
        <a:p>
          <a:endParaRPr lang="en-US"/>
        </a:p>
      </dgm:t>
    </dgm:pt>
    <dgm:pt modelId="{A8EBF8DB-7AD2-4321-8CAA-189E5B7B3DA9}" type="sibTrans" cxnId="{AF67791D-4CDD-4ED4-89C3-8FC5D8E88326}">
      <dgm:prSet/>
      <dgm:spPr/>
      <dgm:t>
        <a:bodyPr/>
        <a:lstStyle/>
        <a:p>
          <a:endParaRPr lang="en-US"/>
        </a:p>
      </dgm:t>
    </dgm:pt>
    <dgm:pt modelId="{7D17A7FC-8626-4A6E-BACE-2F8373C89C87}">
      <dgm:prSet phldrT="[Text]"/>
      <dgm:spPr/>
      <dgm:t>
        <a:bodyPr/>
        <a:lstStyle/>
        <a:p>
          <a:r>
            <a:rPr lang="en-US" dirty="0"/>
            <a:t>System testing</a:t>
          </a:r>
        </a:p>
      </dgm:t>
    </dgm:pt>
    <dgm:pt modelId="{10358578-EE32-46CA-BDB0-0E8DB35CE0AC}" type="parTrans" cxnId="{6F8D8A30-3C3E-4424-AD3C-BD42B9C427CC}">
      <dgm:prSet/>
      <dgm:spPr/>
      <dgm:t>
        <a:bodyPr/>
        <a:lstStyle/>
        <a:p>
          <a:endParaRPr lang="en-US"/>
        </a:p>
      </dgm:t>
    </dgm:pt>
    <dgm:pt modelId="{C8729423-C4A7-42F8-9B29-27BDB8F4BEE3}" type="sibTrans" cxnId="{6F8D8A30-3C3E-4424-AD3C-BD42B9C427CC}">
      <dgm:prSet/>
      <dgm:spPr/>
      <dgm:t>
        <a:bodyPr/>
        <a:lstStyle/>
        <a:p>
          <a:endParaRPr lang="en-US"/>
        </a:p>
      </dgm:t>
    </dgm:pt>
    <dgm:pt modelId="{4FC490C5-B738-4B68-8BD5-DEB3631E4DDE}">
      <dgm:prSet phldrT="[Text]"/>
      <dgm:spPr/>
      <dgm:t>
        <a:bodyPr/>
        <a:lstStyle/>
        <a:p>
          <a:r>
            <a:rPr lang="en-US" dirty="0"/>
            <a:t>Test the </a:t>
          </a:r>
          <a:r>
            <a:rPr lang="en-US" b="1" dirty="0"/>
            <a:t>entire system </a:t>
          </a:r>
          <a:r>
            <a:rPr lang="en-US" dirty="0"/>
            <a:t>as a whole</a:t>
          </a:r>
        </a:p>
      </dgm:t>
    </dgm:pt>
    <dgm:pt modelId="{7EA689E0-A1CE-42CC-9B7B-F9570D3DB33A}" type="parTrans" cxnId="{C4574F66-3A21-47AE-8025-879AB681ACE0}">
      <dgm:prSet/>
      <dgm:spPr/>
      <dgm:t>
        <a:bodyPr/>
        <a:lstStyle/>
        <a:p>
          <a:endParaRPr lang="en-US"/>
        </a:p>
      </dgm:t>
    </dgm:pt>
    <dgm:pt modelId="{6E3511E5-9DF3-4825-85DB-158238C3B33E}" type="sibTrans" cxnId="{C4574F66-3A21-47AE-8025-879AB681ACE0}">
      <dgm:prSet/>
      <dgm:spPr/>
      <dgm:t>
        <a:bodyPr/>
        <a:lstStyle/>
        <a:p>
          <a:endParaRPr lang="en-US"/>
        </a:p>
      </dgm:t>
    </dgm:pt>
    <dgm:pt modelId="{FF4AF364-D850-4B9A-AED6-15AE52B73048}">
      <dgm:prSet phldrT="[Text]"/>
      <dgm:spPr/>
      <dgm:t>
        <a:bodyPr/>
        <a:lstStyle/>
        <a:p>
          <a:r>
            <a:rPr lang="en-US" dirty="0"/>
            <a:t>Occurs after development</a:t>
          </a:r>
        </a:p>
      </dgm:t>
    </dgm:pt>
    <dgm:pt modelId="{DDCEE233-25C2-460F-8C5F-0DA46491DD77}" type="parTrans" cxnId="{D11AD8DA-2703-44F8-B660-F4DA79BB80B9}">
      <dgm:prSet/>
      <dgm:spPr/>
      <dgm:t>
        <a:bodyPr/>
        <a:lstStyle/>
        <a:p>
          <a:endParaRPr lang="en-US"/>
        </a:p>
      </dgm:t>
    </dgm:pt>
    <dgm:pt modelId="{AD1A9F4A-4A01-4C19-A4E1-9D4EF86B0027}" type="sibTrans" cxnId="{D11AD8DA-2703-44F8-B660-F4DA79BB80B9}">
      <dgm:prSet/>
      <dgm:spPr/>
      <dgm:t>
        <a:bodyPr/>
        <a:lstStyle/>
        <a:p>
          <a:endParaRPr lang="en-US"/>
        </a:p>
      </dgm:t>
    </dgm:pt>
    <dgm:pt modelId="{ACE5AB10-FA9D-4FF3-A0D2-5D1C880549C0}">
      <dgm:prSet phldrT="[Text]"/>
      <dgm:spPr/>
      <dgm:t>
        <a:bodyPr/>
        <a:lstStyle/>
        <a:p>
          <a:r>
            <a:rPr lang="en-US" dirty="0"/>
            <a:t>Acceptance testing</a:t>
          </a:r>
        </a:p>
      </dgm:t>
    </dgm:pt>
    <dgm:pt modelId="{810D8D65-E1D2-41C5-A821-6FD1D4D88DAE}" type="parTrans" cxnId="{61AB9428-D84B-4C10-92CF-377202B02918}">
      <dgm:prSet/>
      <dgm:spPr/>
      <dgm:t>
        <a:bodyPr/>
        <a:lstStyle/>
        <a:p>
          <a:endParaRPr lang="en-US"/>
        </a:p>
      </dgm:t>
    </dgm:pt>
    <dgm:pt modelId="{B9AE3A08-2F76-4779-B3AC-A877AC834B61}" type="sibTrans" cxnId="{61AB9428-D84B-4C10-92CF-377202B02918}">
      <dgm:prSet/>
      <dgm:spPr/>
      <dgm:t>
        <a:bodyPr/>
        <a:lstStyle/>
        <a:p>
          <a:endParaRPr lang="en-US"/>
        </a:p>
      </dgm:t>
    </dgm:pt>
    <dgm:pt modelId="{D43B6953-6390-4E02-8EDF-734E497BC82F}">
      <dgm:prSet phldrT="[Text]"/>
      <dgm:spPr/>
      <dgm:t>
        <a:bodyPr/>
        <a:lstStyle/>
        <a:p>
          <a:r>
            <a:rPr lang="en-US" dirty="0"/>
            <a:t>Test in a </a:t>
          </a:r>
          <a:r>
            <a:rPr lang="en-US" b="1" dirty="0"/>
            <a:t>production-like environment</a:t>
          </a:r>
        </a:p>
      </dgm:t>
    </dgm:pt>
    <dgm:pt modelId="{CC2499A0-451C-4BD7-9905-22671D622430}" type="parTrans" cxnId="{3F6AEA98-701F-46E7-8771-6B6D488B2536}">
      <dgm:prSet/>
      <dgm:spPr/>
      <dgm:t>
        <a:bodyPr/>
        <a:lstStyle/>
        <a:p>
          <a:endParaRPr lang="en-US"/>
        </a:p>
      </dgm:t>
    </dgm:pt>
    <dgm:pt modelId="{148C94A8-F25E-48F5-BD04-73A724E0175E}" type="sibTrans" cxnId="{3F6AEA98-701F-46E7-8771-6B6D488B2536}">
      <dgm:prSet/>
      <dgm:spPr/>
      <dgm:t>
        <a:bodyPr/>
        <a:lstStyle/>
        <a:p>
          <a:endParaRPr lang="en-US"/>
        </a:p>
      </dgm:t>
    </dgm:pt>
    <dgm:pt modelId="{07E22BE2-4EDB-4188-AAA3-1511AB77EC5D}">
      <dgm:prSet phldrT="[Text]"/>
      <dgm:spPr/>
      <dgm:t>
        <a:bodyPr/>
        <a:lstStyle/>
        <a:p>
          <a:r>
            <a:rPr lang="en-US" dirty="0"/>
            <a:t>Occurs during development</a:t>
          </a:r>
        </a:p>
      </dgm:t>
    </dgm:pt>
    <dgm:pt modelId="{6E4F984A-F9F0-4BC1-873F-8DD9A69AFFB6}" type="parTrans" cxnId="{0A6D8E7D-798D-4B41-B8B0-63CFE95A8378}">
      <dgm:prSet/>
      <dgm:spPr/>
      <dgm:t>
        <a:bodyPr/>
        <a:lstStyle/>
        <a:p>
          <a:endParaRPr lang="en-US"/>
        </a:p>
      </dgm:t>
    </dgm:pt>
    <dgm:pt modelId="{249ECB0B-187F-4A11-84C9-6B7B3EE1E28E}" type="sibTrans" cxnId="{0A6D8E7D-798D-4B41-B8B0-63CFE95A8378}">
      <dgm:prSet/>
      <dgm:spPr/>
      <dgm:t>
        <a:bodyPr/>
        <a:lstStyle/>
        <a:p>
          <a:endParaRPr lang="en-US"/>
        </a:p>
      </dgm:t>
    </dgm:pt>
    <dgm:pt modelId="{C616AE5E-A8B6-4234-A22E-DFC9217FDF99}">
      <dgm:prSet phldrT="[Text]"/>
      <dgm:spPr/>
      <dgm:t>
        <a:bodyPr/>
        <a:lstStyle/>
        <a:p>
          <a:r>
            <a:rPr lang="en-US" dirty="0"/>
            <a:t>Occurs before release</a:t>
          </a:r>
        </a:p>
      </dgm:t>
    </dgm:pt>
    <dgm:pt modelId="{D1CF2575-FCB1-4A26-9CE9-642DAC96B03E}" type="parTrans" cxnId="{E029678F-21B2-40B3-94A4-1D5A59D40691}">
      <dgm:prSet/>
      <dgm:spPr/>
      <dgm:t>
        <a:bodyPr/>
        <a:lstStyle/>
        <a:p>
          <a:endParaRPr lang="en-US"/>
        </a:p>
      </dgm:t>
    </dgm:pt>
    <dgm:pt modelId="{6A56C69D-6131-413F-A93F-B4A3E5DCC6E1}" type="sibTrans" cxnId="{E029678F-21B2-40B3-94A4-1D5A59D40691}">
      <dgm:prSet/>
      <dgm:spPr/>
      <dgm:t>
        <a:bodyPr/>
        <a:lstStyle/>
        <a:p>
          <a:endParaRPr lang="en-US"/>
        </a:p>
      </dgm:t>
    </dgm:pt>
    <dgm:pt modelId="{05A13538-A8C7-4152-8816-8C317FFE9CE8}" type="pres">
      <dgm:prSet presAssocID="{713F5951-E49C-41A2-A19B-8D2502951FAE}" presName="Name0" presStyleCnt="0">
        <dgm:presLayoutVars>
          <dgm:dir/>
          <dgm:animLvl val="lvl"/>
          <dgm:resizeHandles val="exact"/>
        </dgm:presLayoutVars>
      </dgm:prSet>
      <dgm:spPr/>
    </dgm:pt>
    <dgm:pt modelId="{08E1DBAB-2616-4389-93B2-A08E050021A8}" type="pres">
      <dgm:prSet presAssocID="{6228E8D6-4E5C-451D-AF74-4DE60B4AA465}" presName="composite" presStyleCnt="0"/>
      <dgm:spPr/>
    </dgm:pt>
    <dgm:pt modelId="{836E77A6-C5C5-4B99-821E-83A652CACF3A}" type="pres">
      <dgm:prSet presAssocID="{6228E8D6-4E5C-451D-AF74-4DE60B4AA465}" presName="parTx" presStyleLbl="alignNode1" presStyleIdx="0" presStyleCnt="4">
        <dgm:presLayoutVars>
          <dgm:chMax val="0"/>
          <dgm:chPref val="0"/>
          <dgm:bulletEnabled val="1"/>
        </dgm:presLayoutVars>
      </dgm:prSet>
      <dgm:spPr/>
    </dgm:pt>
    <dgm:pt modelId="{2987C313-C00F-4F91-835A-B2EB6009C1C4}" type="pres">
      <dgm:prSet presAssocID="{6228E8D6-4E5C-451D-AF74-4DE60B4AA465}" presName="desTx" presStyleLbl="alignAccFollowNode1" presStyleIdx="0" presStyleCnt="4">
        <dgm:presLayoutVars>
          <dgm:bulletEnabled val="1"/>
        </dgm:presLayoutVars>
      </dgm:prSet>
      <dgm:spPr/>
    </dgm:pt>
    <dgm:pt modelId="{9980A0AE-4659-474C-9B90-61E0FF91DD34}" type="pres">
      <dgm:prSet presAssocID="{5F218009-FD6A-4F3C-90F1-FB7709D4C0D4}" presName="space" presStyleCnt="0"/>
      <dgm:spPr/>
    </dgm:pt>
    <dgm:pt modelId="{4ABCAC56-83FF-458C-86F3-8172C2C98FDC}" type="pres">
      <dgm:prSet presAssocID="{49B7A471-CED7-4EEE-95C6-C346969B0ADB}" presName="composite" presStyleCnt="0"/>
      <dgm:spPr/>
    </dgm:pt>
    <dgm:pt modelId="{9DCF69C4-E946-47BE-A95E-ABF62C940622}" type="pres">
      <dgm:prSet presAssocID="{49B7A471-CED7-4EEE-95C6-C346969B0ADB}" presName="parTx" presStyleLbl="alignNode1" presStyleIdx="1" presStyleCnt="4">
        <dgm:presLayoutVars>
          <dgm:chMax val="0"/>
          <dgm:chPref val="0"/>
          <dgm:bulletEnabled val="1"/>
        </dgm:presLayoutVars>
      </dgm:prSet>
      <dgm:spPr/>
    </dgm:pt>
    <dgm:pt modelId="{6A98B937-2E65-4138-B741-5F1AC90199A3}" type="pres">
      <dgm:prSet presAssocID="{49B7A471-CED7-4EEE-95C6-C346969B0ADB}" presName="desTx" presStyleLbl="alignAccFollowNode1" presStyleIdx="1" presStyleCnt="4">
        <dgm:presLayoutVars>
          <dgm:bulletEnabled val="1"/>
        </dgm:presLayoutVars>
      </dgm:prSet>
      <dgm:spPr/>
    </dgm:pt>
    <dgm:pt modelId="{BF4B3130-51E3-4F25-B4B4-0F3EA30983BF}" type="pres">
      <dgm:prSet presAssocID="{66AF50CC-1E9C-4FEF-AE1A-B08F22E6D3D1}" presName="space" presStyleCnt="0"/>
      <dgm:spPr/>
    </dgm:pt>
    <dgm:pt modelId="{48FA29BF-BBB1-4935-BD52-4C513E6BA1E4}" type="pres">
      <dgm:prSet presAssocID="{7D17A7FC-8626-4A6E-BACE-2F8373C89C87}" presName="composite" presStyleCnt="0"/>
      <dgm:spPr/>
    </dgm:pt>
    <dgm:pt modelId="{A84CCF3A-2208-493B-BBC4-2E7D1D20E5CC}" type="pres">
      <dgm:prSet presAssocID="{7D17A7FC-8626-4A6E-BACE-2F8373C89C87}" presName="parTx" presStyleLbl="alignNode1" presStyleIdx="2" presStyleCnt="4">
        <dgm:presLayoutVars>
          <dgm:chMax val="0"/>
          <dgm:chPref val="0"/>
          <dgm:bulletEnabled val="1"/>
        </dgm:presLayoutVars>
      </dgm:prSet>
      <dgm:spPr/>
    </dgm:pt>
    <dgm:pt modelId="{995A1BCF-0DD7-44E1-9CE3-FF316F960A08}" type="pres">
      <dgm:prSet presAssocID="{7D17A7FC-8626-4A6E-BACE-2F8373C89C87}" presName="desTx" presStyleLbl="alignAccFollowNode1" presStyleIdx="2" presStyleCnt="4">
        <dgm:presLayoutVars>
          <dgm:bulletEnabled val="1"/>
        </dgm:presLayoutVars>
      </dgm:prSet>
      <dgm:spPr/>
    </dgm:pt>
    <dgm:pt modelId="{74B0D8DE-501E-452D-8AD3-43E7B01AC113}" type="pres">
      <dgm:prSet presAssocID="{C8729423-C4A7-42F8-9B29-27BDB8F4BEE3}" presName="space" presStyleCnt="0"/>
      <dgm:spPr/>
    </dgm:pt>
    <dgm:pt modelId="{3A758A22-C46F-417D-9EDE-48E525D700EA}" type="pres">
      <dgm:prSet presAssocID="{ACE5AB10-FA9D-4FF3-A0D2-5D1C880549C0}" presName="composite" presStyleCnt="0"/>
      <dgm:spPr/>
    </dgm:pt>
    <dgm:pt modelId="{4BBB6C25-C7CB-4BB1-BF9B-1005FCF7C79F}" type="pres">
      <dgm:prSet presAssocID="{ACE5AB10-FA9D-4FF3-A0D2-5D1C880549C0}" presName="parTx" presStyleLbl="alignNode1" presStyleIdx="3" presStyleCnt="4">
        <dgm:presLayoutVars>
          <dgm:chMax val="0"/>
          <dgm:chPref val="0"/>
          <dgm:bulletEnabled val="1"/>
        </dgm:presLayoutVars>
      </dgm:prSet>
      <dgm:spPr/>
    </dgm:pt>
    <dgm:pt modelId="{01A4A393-E1A5-41A6-89B1-CB1C538B52FA}" type="pres">
      <dgm:prSet presAssocID="{ACE5AB10-FA9D-4FF3-A0D2-5D1C880549C0}" presName="desTx" presStyleLbl="alignAccFollowNode1" presStyleIdx="3" presStyleCnt="4">
        <dgm:presLayoutVars>
          <dgm:bulletEnabled val="1"/>
        </dgm:presLayoutVars>
      </dgm:prSet>
      <dgm:spPr/>
    </dgm:pt>
  </dgm:ptLst>
  <dgm:cxnLst>
    <dgm:cxn modelId="{E0D08413-5E7E-4955-A273-0AD5EEB756D8}" type="presOf" srcId="{49B7A471-CED7-4EEE-95C6-C346969B0ADB}" destId="{9DCF69C4-E946-47BE-A95E-ABF62C940622}" srcOrd="0" destOrd="0" presId="urn:microsoft.com/office/officeart/2005/8/layout/hList1"/>
    <dgm:cxn modelId="{AF67791D-4CDD-4ED4-89C3-8FC5D8E88326}" srcId="{49B7A471-CED7-4EEE-95C6-C346969B0ADB}" destId="{68E5DD94-4CEF-4BBF-9919-6C73D395E4C9}" srcOrd="1" destOrd="0" parTransId="{F69E9669-0F26-4A33-9382-858A8F4069C0}" sibTransId="{A8EBF8DB-7AD2-4321-8CAA-189E5B7B3DA9}"/>
    <dgm:cxn modelId="{7CFBF01D-E7AB-4419-957F-5E5A3A6DEC8F}" srcId="{713F5951-E49C-41A2-A19B-8D2502951FAE}" destId="{49B7A471-CED7-4EEE-95C6-C346969B0ADB}" srcOrd="1" destOrd="0" parTransId="{A93F023E-F608-4572-AAC8-B59DE22C8F6D}" sibTransId="{66AF50CC-1E9C-4FEF-AE1A-B08F22E6D3D1}"/>
    <dgm:cxn modelId="{3E238122-B891-4CEA-9381-5370EE7AB567}" type="presOf" srcId="{98B8AA9D-8204-4DED-995F-520C2B93422C}" destId="{2987C313-C00F-4F91-835A-B2EB6009C1C4}" srcOrd="0" destOrd="0" presId="urn:microsoft.com/office/officeart/2005/8/layout/hList1"/>
    <dgm:cxn modelId="{61AB9428-D84B-4C10-92CF-377202B02918}" srcId="{713F5951-E49C-41A2-A19B-8D2502951FAE}" destId="{ACE5AB10-FA9D-4FF3-A0D2-5D1C880549C0}" srcOrd="3" destOrd="0" parTransId="{810D8D65-E1D2-41C5-A821-6FD1D4D88DAE}" sibTransId="{B9AE3A08-2F76-4779-B3AC-A877AC834B61}"/>
    <dgm:cxn modelId="{6F8D8A30-3C3E-4424-AD3C-BD42B9C427CC}" srcId="{713F5951-E49C-41A2-A19B-8D2502951FAE}" destId="{7D17A7FC-8626-4A6E-BACE-2F8373C89C87}" srcOrd="2" destOrd="0" parTransId="{10358578-EE32-46CA-BDB0-0E8DB35CE0AC}" sibTransId="{C8729423-C4A7-42F8-9B29-27BDB8F4BEE3}"/>
    <dgm:cxn modelId="{2CCCC732-8D29-4BC1-9914-D07AB5F5EFEA}" type="presOf" srcId="{6228E8D6-4E5C-451D-AF74-4DE60B4AA465}" destId="{836E77A6-C5C5-4B99-821E-83A652CACF3A}" srcOrd="0" destOrd="0" presId="urn:microsoft.com/office/officeart/2005/8/layout/hList1"/>
    <dgm:cxn modelId="{119CF837-089E-491D-A543-D18B16665B40}" type="presOf" srcId="{D43B6953-6390-4E02-8EDF-734E497BC82F}" destId="{01A4A393-E1A5-41A6-89B1-CB1C538B52FA}" srcOrd="0" destOrd="0" presId="urn:microsoft.com/office/officeart/2005/8/layout/hList1"/>
    <dgm:cxn modelId="{CFAB8942-EC47-4345-A14F-E4C8CF950374}" srcId="{6228E8D6-4E5C-451D-AF74-4DE60B4AA465}" destId="{98B8AA9D-8204-4DED-995F-520C2B93422C}" srcOrd="0" destOrd="0" parTransId="{2694DBB9-B193-4D96-BF82-6F6A6E9BA0B5}" sibTransId="{9C9FB76B-5210-4BF0-BC49-E73BF0631512}"/>
    <dgm:cxn modelId="{3795F463-B531-4438-8099-420B682BF7A6}" type="presOf" srcId="{7D17A7FC-8626-4A6E-BACE-2F8373C89C87}" destId="{A84CCF3A-2208-493B-BBC4-2E7D1D20E5CC}" srcOrd="0" destOrd="0" presId="urn:microsoft.com/office/officeart/2005/8/layout/hList1"/>
    <dgm:cxn modelId="{B23E8C65-6948-49EB-952C-A74FE41B94F7}" type="presOf" srcId="{68E5DD94-4CEF-4BBF-9919-6C73D395E4C9}" destId="{6A98B937-2E65-4138-B741-5F1AC90199A3}" srcOrd="0" destOrd="1" presId="urn:microsoft.com/office/officeart/2005/8/layout/hList1"/>
    <dgm:cxn modelId="{C4574F66-3A21-47AE-8025-879AB681ACE0}" srcId="{7D17A7FC-8626-4A6E-BACE-2F8373C89C87}" destId="{4FC490C5-B738-4B68-8BD5-DEB3631E4DDE}" srcOrd="0" destOrd="0" parTransId="{7EA689E0-A1CE-42CC-9B7B-F9570D3DB33A}" sibTransId="{6E3511E5-9DF3-4825-85DB-158238C3B33E}"/>
    <dgm:cxn modelId="{0A6D8E7D-798D-4B41-B8B0-63CFE95A8378}" srcId="{6228E8D6-4E5C-451D-AF74-4DE60B4AA465}" destId="{07E22BE2-4EDB-4188-AAA3-1511AB77EC5D}" srcOrd="1" destOrd="0" parTransId="{6E4F984A-F9F0-4BC1-873F-8DD9A69AFFB6}" sibTransId="{249ECB0B-187F-4A11-84C9-6B7B3EE1E28E}"/>
    <dgm:cxn modelId="{20114284-BECF-4065-BB03-F5BBDF6505CE}" type="presOf" srcId="{ACE5AB10-FA9D-4FF3-A0D2-5D1C880549C0}" destId="{4BBB6C25-C7CB-4BB1-BF9B-1005FCF7C79F}" srcOrd="0" destOrd="0" presId="urn:microsoft.com/office/officeart/2005/8/layout/hList1"/>
    <dgm:cxn modelId="{46CDEF89-B93C-48B7-BD11-FE06EC8D51CC}" type="presOf" srcId="{FBC0D9DA-57A8-4D73-A525-0DFFDED3D9E2}" destId="{6A98B937-2E65-4138-B741-5F1AC90199A3}" srcOrd="0" destOrd="0" presId="urn:microsoft.com/office/officeart/2005/8/layout/hList1"/>
    <dgm:cxn modelId="{E029678F-21B2-40B3-94A4-1D5A59D40691}" srcId="{ACE5AB10-FA9D-4FF3-A0D2-5D1C880549C0}" destId="{C616AE5E-A8B6-4234-A22E-DFC9217FDF99}" srcOrd="1" destOrd="0" parTransId="{D1CF2575-FCB1-4A26-9CE9-642DAC96B03E}" sibTransId="{6A56C69D-6131-413F-A93F-B4A3E5DCC6E1}"/>
    <dgm:cxn modelId="{F1DCFD93-00B0-40A6-9207-8A5EE819F965}" type="presOf" srcId="{4FC490C5-B738-4B68-8BD5-DEB3631E4DDE}" destId="{995A1BCF-0DD7-44E1-9CE3-FF316F960A08}" srcOrd="0" destOrd="0" presId="urn:microsoft.com/office/officeart/2005/8/layout/hList1"/>
    <dgm:cxn modelId="{3F6AEA98-701F-46E7-8771-6B6D488B2536}" srcId="{ACE5AB10-FA9D-4FF3-A0D2-5D1C880549C0}" destId="{D43B6953-6390-4E02-8EDF-734E497BC82F}" srcOrd="0" destOrd="0" parTransId="{CC2499A0-451C-4BD7-9905-22671D622430}" sibTransId="{148C94A8-F25E-48F5-BD04-73A724E0175E}"/>
    <dgm:cxn modelId="{E0F0849D-4685-4A3C-82D7-377F5475C958}" srcId="{49B7A471-CED7-4EEE-95C6-C346969B0ADB}" destId="{FBC0D9DA-57A8-4D73-A525-0DFFDED3D9E2}" srcOrd="0" destOrd="0" parTransId="{C29540EF-7200-4FE5-9B84-724433D44DB6}" sibTransId="{B6E89E5E-B65D-4513-BDEF-B494DF235A35}"/>
    <dgm:cxn modelId="{8A9417A6-6CC8-47B7-9B72-15946C1B5E41}" srcId="{713F5951-E49C-41A2-A19B-8D2502951FAE}" destId="{6228E8D6-4E5C-451D-AF74-4DE60B4AA465}" srcOrd="0" destOrd="0" parTransId="{8D330FC9-CA20-49EE-9499-58B27DF4A8E4}" sibTransId="{5F218009-FD6A-4F3C-90F1-FB7709D4C0D4}"/>
    <dgm:cxn modelId="{3AB325BB-F1A8-4876-848C-0A355EFCF235}" type="presOf" srcId="{07E22BE2-4EDB-4188-AAA3-1511AB77EC5D}" destId="{2987C313-C00F-4F91-835A-B2EB6009C1C4}" srcOrd="0" destOrd="1" presId="urn:microsoft.com/office/officeart/2005/8/layout/hList1"/>
    <dgm:cxn modelId="{652FFCBC-AB21-424F-AB48-95B9D4A81FBB}" type="presOf" srcId="{C616AE5E-A8B6-4234-A22E-DFC9217FDF99}" destId="{01A4A393-E1A5-41A6-89B1-CB1C538B52FA}" srcOrd="0" destOrd="1" presId="urn:microsoft.com/office/officeart/2005/8/layout/hList1"/>
    <dgm:cxn modelId="{C04B5CDA-2169-4E2C-89C1-533ACAEA8EA9}" type="presOf" srcId="{FF4AF364-D850-4B9A-AED6-15AE52B73048}" destId="{995A1BCF-0DD7-44E1-9CE3-FF316F960A08}" srcOrd="0" destOrd="1" presId="urn:microsoft.com/office/officeart/2005/8/layout/hList1"/>
    <dgm:cxn modelId="{D11AD8DA-2703-44F8-B660-F4DA79BB80B9}" srcId="{7D17A7FC-8626-4A6E-BACE-2F8373C89C87}" destId="{FF4AF364-D850-4B9A-AED6-15AE52B73048}" srcOrd="1" destOrd="0" parTransId="{DDCEE233-25C2-460F-8C5F-0DA46491DD77}" sibTransId="{AD1A9F4A-4A01-4C19-A4E1-9D4EF86B0027}"/>
    <dgm:cxn modelId="{3ADFA6E5-84D7-4489-86F9-7CC8C83A88CE}" type="presOf" srcId="{713F5951-E49C-41A2-A19B-8D2502951FAE}" destId="{05A13538-A8C7-4152-8816-8C317FFE9CE8}" srcOrd="0" destOrd="0" presId="urn:microsoft.com/office/officeart/2005/8/layout/hList1"/>
    <dgm:cxn modelId="{375A0CE2-B7A9-4A8E-9147-316BC5069627}" type="presParOf" srcId="{05A13538-A8C7-4152-8816-8C317FFE9CE8}" destId="{08E1DBAB-2616-4389-93B2-A08E050021A8}" srcOrd="0" destOrd="0" presId="urn:microsoft.com/office/officeart/2005/8/layout/hList1"/>
    <dgm:cxn modelId="{CEBF1102-8074-49ED-9269-DCC0B21C266E}" type="presParOf" srcId="{08E1DBAB-2616-4389-93B2-A08E050021A8}" destId="{836E77A6-C5C5-4B99-821E-83A652CACF3A}" srcOrd="0" destOrd="0" presId="urn:microsoft.com/office/officeart/2005/8/layout/hList1"/>
    <dgm:cxn modelId="{3A42E2FB-583B-458C-846E-5059C3DC68A6}" type="presParOf" srcId="{08E1DBAB-2616-4389-93B2-A08E050021A8}" destId="{2987C313-C00F-4F91-835A-B2EB6009C1C4}" srcOrd="1" destOrd="0" presId="urn:microsoft.com/office/officeart/2005/8/layout/hList1"/>
    <dgm:cxn modelId="{4925EAA0-0769-4D9A-9E9D-DDC92CC1EC5E}" type="presParOf" srcId="{05A13538-A8C7-4152-8816-8C317FFE9CE8}" destId="{9980A0AE-4659-474C-9B90-61E0FF91DD34}" srcOrd="1" destOrd="0" presId="urn:microsoft.com/office/officeart/2005/8/layout/hList1"/>
    <dgm:cxn modelId="{0795C0A9-C0FD-4BD9-9C63-5AC72910E020}" type="presParOf" srcId="{05A13538-A8C7-4152-8816-8C317FFE9CE8}" destId="{4ABCAC56-83FF-458C-86F3-8172C2C98FDC}" srcOrd="2" destOrd="0" presId="urn:microsoft.com/office/officeart/2005/8/layout/hList1"/>
    <dgm:cxn modelId="{3A266E00-3EF6-4C31-9FB9-C520826819F8}" type="presParOf" srcId="{4ABCAC56-83FF-458C-86F3-8172C2C98FDC}" destId="{9DCF69C4-E946-47BE-A95E-ABF62C940622}" srcOrd="0" destOrd="0" presId="urn:microsoft.com/office/officeart/2005/8/layout/hList1"/>
    <dgm:cxn modelId="{9A02C9BE-0BEF-4E25-9C7F-DEE751E92F19}" type="presParOf" srcId="{4ABCAC56-83FF-458C-86F3-8172C2C98FDC}" destId="{6A98B937-2E65-4138-B741-5F1AC90199A3}" srcOrd="1" destOrd="0" presId="urn:microsoft.com/office/officeart/2005/8/layout/hList1"/>
    <dgm:cxn modelId="{6A57A1F5-2DBE-4404-BF72-4B57E9AAC4A6}" type="presParOf" srcId="{05A13538-A8C7-4152-8816-8C317FFE9CE8}" destId="{BF4B3130-51E3-4F25-B4B4-0F3EA30983BF}" srcOrd="3" destOrd="0" presId="urn:microsoft.com/office/officeart/2005/8/layout/hList1"/>
    <dgm:cxn modelId="{6672E2F6-0612-4AA3-B5B1-291B86D86E47}" type="presParOf" srcId="{05A13538-A8C7-4152-8816-8C317FFE9CE8}" destId="{48FA29BF-BBB1-4935-BD52-4C513E6BA1E4}" srcOrd="4" destOrd="0" presId="urn:microsoft.com/office/officeart/2005/8/layout/hList1"/>
    <dgm:cxn modelId="{13EEDFA4-B71E-4E80-B100-0129F4F089C4}" type="presParOf" srcId="{48FA29BF-BBB1-4935-BD52-4C513E6BA1E4}" destId="{A84CCF3A-2208-493B-BBC4-2E7D1D20E5CC}" srcOrd="0" destOrd="0" presId="urn:microsoft.com/office/officeart/2005/8/layout/hList1"/>
    <dgm:cxn modelId="{A352E349-DDD9-4EEC-9A8C-56D7DF13A505}" type="presParOf" srcId="{48FA29BF-BBB1-4935-BD52-4C513E6BA1E4}" destId="{995A1BCF-0DD7-44E1-9CE3-FF316F960A08}" srcOrd="1" destOrd="0" presId="urn:microsoft.com/office/officeart/2005/8/layout/hList1"/>
    <dgm:cxn modelId="{954EAAE7-1E4F-48DE-ABE4-C78A60F71FDF}" type="presParOf" srcId="{05A13538-A8C7-4152-8816-8C317FFE9CE8}" destId="{74B0D8DE-501E-452D-8AD3-43E7B01AC113}" srcOrd="5" destOrd="0" presId="urn:microsoft.com/office/officeart/2005/8/layout/hList1"/>
    <dgm:cxn modelId="{FF62D784-1336-42CA-824E-816B5900106A}" type="presParOf" srcId="{05A13538-A8C7-4152-8816-8C317FFE9CE8}" destId="{3A758A22-C46F-417D-9EDE-48E525D700EA}" srcOrd="6" destOrd="0" presId="urn:microsoft.com/office/officeart/2005/8/layout/hList1"/>
    <dgm:cxn modelId="{33E19347-523E-4D22-916C-45A54BECAAF9}" type="presParOf" srcId="{3A758A22-C46F-417D-9EDE-48E525D700EA}" destId="{4BBB6C25-C7CB-4BB1-BF9B-1005FCF7C79F}" srcOrd="0" destOrd="0" presId="urn:microsoft.com/office/officeart/2005/8/layout/hList1"/>
    <dgm:cxn modelId="{2450F1AD-4F0F-4371-B8B8-02199795BBC2}" type="presParOf" srcId="{3A758A22-C46F-417D-9EDE-48E525D700EA}" destId="{01A4A393-E1A5-41A6-89B1-CB1C538B52F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148332-A949-472A-BA3B-21CE5BE197C3}" type="doc">
      <dgm:prSet loTypeId="urn:microsoft.com/office/officeart/2005/8/layout/hProcess9" loCatId="process" qsTypeId="urn:microsoft.com/office/officeart/2005/8/quickstyle/simple1" qsCatId="simple" csTypeId="urn:microsoft.com/office/officeart/2005/8/colors/colorful5" csCatId="colorful" phldr="1"/>
      <dgm:spPr/>
    </dgm:pt>
    <dgm:pt modelId="{2147F9A1-4C99-4E83-A087-71229DE84719}">
      <dgm:prSet phldrT="[Text]"/>
      <dgm:spPr/>
      <dgm:t>
        <a:bodyPr/>
        <a:lstStyle/>
        <a:p>
          <a:r>
            <a:rPr lang="en-US" dirty="0"/>
            <a:t>Define the software requirements</a:t>
          </a:r>
        </a:p>
      </dgm:t>
    </dgm:pt>
    <dgm:pt modelId="{3437EEE7-4771-459B-9BB2-C101F4947C69}" type="parTrans" cxnId="{8A0348A6-6920-4BAF-83EE-9CE956D45CAF}">
      <dgm:prSet/>
      <dgm:spPr/>
      <dgm:t>
        <a:bodyPr/>
        <a:lstStyle/>
        <a:p>
          <a:endParaRPr lang="en-US"/>
        </a:p>
      </dgm:t>
    </dgm:pt>
    <dgm:pt modelId="{C5288251-ADD7-4C7F-BDD8-13CC62A74315}" type="sibTrans" cxnId="{8A0348A6-6920-4BAF-83EE-9CE956D45CAF}">
      <dgm:prSet/>
      <dgm:spPr/>
      <dgm:t>
        <a:bodyPr/>
        <a:lstStyle/>
        <a:p>
          <a:endParaRPr lang="en-US"/>
        </a:p>
      </dgm:t>
    </dgm:pt>
    <dgm:pt modelId="{02A18C67-04FB-41E6-905A-FE920C05E458}">
      <dgm:prSet phldrT="[Text]"/>
      <dgm:spPr/>
      <dgm:t>
        <a:bodyPr/>
        <a:lstStyle/>
        <a:p>
          <a:r>
            <a:rPr lang="en-US" dirty="0"/>
            <a:t>Write unit tests according to the requirements</a:t>
          </a:r>
        </a:p>
      </dgm:t>
    </dgm:pt>
    <dgm:pt modelId="{3A8FCA0B-1101-4B49-AF78-D43C0AD2F03B}" type="parTrans" cxnId="{4295F7FF-D852-4F17-8633-868D3F9D12E3}">
      <dgm:prSet/>
      <dgm:spPr/>
      <dgm:t>
        <a:bodyPr/>
        <a:lstStyle/>
        <a:p>
          <a:endParaRPr lang="en-US"/>
        </a:p>
      </dgm:t>
    </dgm:pt>
    <dgm:pt modelId="{EDD5B8F9-2A7B-4BA2-995C-BC85127F104A}" type="sibTrans" cxnId="{4295F7FF-D852-4F17-8633-868D3F9D12E3}">
      <dgm:prSet/>
      <dgm:spPr/>
      <dgm:t>
        <a:bodyPr/>
        <a:lstStyle/>
        <a:p>
          <a:endParaRPr lang="en-US"/>
        </a:p>
      </dgm:t>
    </dgm:pt>
    <dgm:pt modelId="{E6D492F2-7C52-4294-A2AC-0BF97EA1332A}">
      <dgm:prSet phldrT="[Text]"/>
      <dgm:spPr/>
      <dgm:t>
        <a:bodyPr/>
        <a:lstStyle/>
        <a:p>
          <a:r>
            <a:rPr lang="en-US" dirty="0"/>
            <a:t>Write code to make the unit tests pass</a:t>
          </a:r>
        </a:p>
      </dgm:t>
    </dgm:pt>
    <dgm:pt modelId="{96EFFE48-5F9F-4C0F-B2F4-5AC2E4F14706}" type="parTrans" cxnId="{EA7718CB-2DE5-4E82-9DD8-AA5135DB22F7}">
      <dgm:prSet/>
      <dgm:spPr/>
      <dgm:t>
        <a:bodyPr/>
        <a:lstStyle/>
        <a:p>
          <a:endParaRPr lang="en-US"/>
        </a:p>
      </dgm:t>
    </dgm:pt>
    <dgm:pt modelId="{BFC24AAB-DCD9-45F9-A927-48753DEC1F27}" type="sibTrans" cxnId="{EA7718CB-2DE5-4E82-9DD8-AA5135DB22F7}">
      <dgm:prSet/>
      <dgm:spPr/>
      <dgm:t>
        <a:bodyPr/>
        <a:lstStyle/>
        <a:p>
          <a:endParaRPr lang="en-US"/>
        </a:p>
      </dgm:t>
    </dgm:pt>
    <dgm:pt modelId="{CCB01B15-29A6-45A2-9EEB-03CBFD66F6BB}" type="pres">
      <dgm:prSet presAssocID="{20148332-A949-472A-BA3B-21CE5BE197C3}" presName="CompostProcess" presStyleCnt="0">
        <dgm:presLayoutVars>
          <dgm:dir/>
          <dgm:resizeHandles val="exact"/>
        </dgm:presLayoutVars>
      </dgm:prSet>
      <dgm:spPr/>
    </dgm:pt>
    <dgm:pt modelId="{69547B68-8369-4716-B98E-A3207329D967}" type="pres">
      <dgm:prSet presAssocID="{20148332-A949-472A-BA3B-21CE5BE197C3}" presName="arrow" presStyleLbl="bgShp" presStyleIdx="0" presStyleCnt="1"/>
      <dgm:spPr/>
    </dgm:pt>
    <dgm:pt modelId="{75B4482C-C4B6-480D-891B-AFD0E50F2730}" type="pres">
      <dgm:prSet presAssocID="{20148332-A949-472A-BA3B-21CE5BE197C3}" presName="linearProcess" presStyleCnt="0"/>
      <dgm:spPr/>
    </dgm:pt>
    <dgm:pt modelId="{031005A7-C623-44AA-A616-513C2FBC5EBE}" type="pres">
      <dgm:prSet presAssocID="{2147F9A1-4C99-4E83-A087-71229DE84719}" presName="textNode" presStyleLbl="node1" presStyleIdx="0" presStyleCnt="3">
        <dgm:presLayoutVars>
          <dgm:bulletEnabled val="1"/>
        </dgm:presLayoutVars>
      </dgm:prSet>
      <dgm:spPr/>
    </dgm:pt>
    <dgm:pt modelId="{7911666F-4B19-405A-81EF-E87C35012B0A}" type="pres">
      <dgm:prSet presAssocID="{C5288251-ADD7-4C7F-BDD8-13CC62A74315}" presName="sibTrans" presStyleCnt="0"/>
      <dgm:spPr/>
    </dgm:pt>
    <dgm:pt modelId="{DE9B1D04-7614-46E6-8339-BDF13292BD79}" type="pres">
      <dgm:prSet presAssocID="{02A18C67-04FB-41E6-905A-FE920C05E458}" presName="textNode" presStyleLbl="node1" presStyleIdx="1" presStyleCnt="3">
        <dgm:presLayoutVars>
          <dgm:bulletEnabled val="1"/>
        </dgm:presLayoutVars>
      </dgm:prSet>
      <dgm:spPr/>
    </dgm:pt>
    <dgm:pt modelId="{B4FFE539-7782-4AE5-A03D-029D30FA03CC}" type="pres">
      <dgm:prSet presAssocID="{EDD5B8F9-2A7B-4BA2-995C-BC85127F104A}" presName="sibTrans" presStyleCnt="0"/>
      <dgm:spPr/>
    </dgm:pt>
    <dgm:pt modelId="{D51FB32E-0231-4B9A-85B5-5D8CB8D90F29}" type="pres">
      <dgm:prSet presAssocID="{E6D492F2-7C52-4294-A2AC-0BF97EA1332A}" presName="textNode" presStyleLbl="node1" presStyleIdx="2" presStyleCnt="3">
        <dgm:presLayoutVars>
          <dgm:bulletEnabled val="1"/>
        </dgm:presLayoutVars>
      </dgm:prSet>
      <dgm:spPr/>
    </dgm:pt>
  </dgm:ptLst>
  <dgm:cxnLst>
    <dgm:cxn modelId="{9E318D79-81FC-46FC-9535-9B777E4476E0}" type="presOf" srcId="{02A18C67-04FB-41E6-905A-FE920C05E458}" destId="{DE9B1D04-7614-46E6-8339-BDF13292BD79}" srcOrd="0" destOrd="0" presId="urn:microsoft.com/office/officeart/2005/8/layout/hProcess9"/>
    <dgm:cxn modelId="{8A0348A6-6920-4BAF-83EE-9CE956D45CAF}" srcId="{20148332-A949-472A-BA3B-21CE5BE197C3}" destId="{2147F9A1-4C99-4E83-A087-71229DE84719}" srcOrd="0" destOrd="0" parTransId="{3437EEE7-4771-459B-9BB2-C101F4947C69}" sibTransId="{C5288251-ADD7-4C7F-BDD8-13CC62A74315}"/>
    <dgm:cxn modelId="{0A557EB4-DEEC-492F-95B8-EEB9FE127B99}" type="presOf" srcId="{2147F9A1-4C99-4E83-A087-71229DE84719}" destId="{031005A7-C623-44AA-A616-513C2FBC5EBE}" srcOrd="0" destOrd="0" presId="urn:microsoft.com/office/officeart/2005/8/layout/hProcess9"/>
    <dgm:cxn modelId="{0A9389C0-EC0B-4323-986F-E4BF3302A9FA}" type="presOf" srcId="{E6D492F2-7C52-4294-A2AC-0BF97EA1332A}" destId="{D51FB32E-0231-4B9A-85B5-5D8CB8D90F29}" srcOrd="0" destOrd="0" presId="urn:microsoft.com/office/officeart/2005/8/layout/hProcess9"/>
    <dgm:cxn modelId="{EA7718CB-2DE5-4E82-9DD8-AA5135DB22F7}" srcId="{20148332-A949-472A-BA3B-21CE5BE197C3}" destId="{E6D492F2-7C52-4294-A2AC-0BF97EA1332A}" srcOrd="2" destOrd="0" parTransId="{96EFFE48-5F9F-4C0F-B2F4-5AC2E4F14706}" sibTransId="{BFC24AAB-DCD9-45F9-A927-48753DEC1F27}"/>
    <dgm:cxn modelId="{CF92BFE5-59DA-44AA-90C7-819F4C2D5086}" type="presOf" srcId="{20148332-A949-472A-BA3B-21CE5BE197C3}" destId="{CCB01B15-29A6-45A2-9EEB-03CBFD66F6BB}" srcOrd="0" destOrd="0" presId="urn:microsoft.com/office/officeart/2005/8/layout/hProcess9"/>
    <dgm:cxn modelId="{4295F7FF-D852-4F17-8633-868D3F9D12E3}" srcId="{20148332-A949-472A-BA3B-21CE5BE197C3}" destId="{02A18C67-04FB-41E6-905A-FE920C05E458}" srcOrd="1" destOrd="0" parTransId="{3A8FCA0B-1101-4B49-AF78-D43C0AD2F03B}" sibTransId="{EDD5B8F9-2A7B-4BA2-995C-BC85127F104A}"/>
    <dgm:cxn modelId="{88A5ED88-A9D7-4AE9-84F3-505FD7DA2B50}" type="presParOf" srcId="{CCB01B15-29A6-45A2-9EEB-03CBFD66F6BB}" destId="{69547B68-8369-4716-B98E-A3207329D967}" srcOrd="0" destOrd="0" presId="urn:microsoft.com/office/officeart/2005/8/layout/hProcess9"/>
    <dgm:cxn modelId="{ED9D8663-C1CE-4D11-8ABD-7ED13F4B919D}" type="presParOf" srcId="{CCB01B15-29A6-45A2-9EEB-03CBFD66F6BB}" destId="{75B4482C-C4B6-480D-891B-AFD0E50F2730}" srcOrd="1" destOrd="0" presId="urn:microsoft.com/office/officeart/2005/8/layout/hProcess9"/>
    <dgm:cxn modelId="{00F197F4-2962-44D5-8A57-D613BA0FC382}" type="presParOf" srcId="{75B4482C-C4B6-480D-891B-AFD0E50F2730}" destId="{031005A7-C623-44AA-A616-513C2FBC5EBE}" srcOrd="0" destOrd="0" presId="urn:microsoft.com/office/officeart/2005/8/layout/hProcess9"/>
    <dgm:cxn modelId="{F83ADA3C-1A63-4E58-906A-3B6AD08071EE}" type="presParOf" srcId="{75B4482C-C4B6-480D-891B-AFD0E50F2730}" destId="{7911666F-4B19-405A-81EF-E87C35012B0A}" srcOrd="1" destOrd="0" presId="urn:microsoft.com/office/officeart/2005/8/layout/hProcess9"/>
    <dgm:cxn modelId="{5D4AA536-8B5D-41EA-8057-6E8829A47263}" type="presParOf" srcId="{75B4482C-C4B6-480D-891B-AFD0E50F2730}" destId="{DE9B1D04-7614-46E6-8339-BDF13292BD79}" srcOrd="2" destOrd="0" presId="urn:microsoft.com/office/officeart/2005/8/layout/hProcess9"/>
    <dgm:cxn modelId="{B68FF688-97DC-4A46-82EC-0BC497ADF876}" type="presParOf" srcId="{75B4482C-C4B6-480D-891B-AFD0E50F2730}" destId="{B4FFE539-7782-4AE5-A03D-029D30FA03CC}" srcOrd="3" destOrd="0" presId="urn:microsoft.com/office/officeart/2005/8/layout/hProcess9"/>
    <dgm:cxn modelId="{2C0BBC7B-3D8E-4D72-95DE-0C056FF7D00C}" type="presParOf" srcId="{75B4482C-C4B6-480D-891B-AFD0E50F2730}" destId="{D51FB32E-0231-4B9A-85B5-5D8CB8D90F2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7A7E03-E73F-4718-B043-FABBD7D42675}">
      <dsp:nvSpPr>
        <dsp:cNvPr id="0" name=""/>
        <dsp:cNvSpPr/>
      </dsp:nvSpPr>
      <dsp:spPr>
        <a:xfrm>
          <a:off x="0" y="1305401"/>
          <a:ext cx="10515600" cy="1740535"/>
        </a:xfrm>
        <a:prstGeom prst="notchedRightArrow">
          <a:avLst/>
        </a:prstGeom>
        <a:solidFill>
          <a:schemeClr val="accent4">
            <a:lumMod val="60000"/>
            <a:lumOff val="40000"/>
            <a:alpha val="49000"/>
          </a:schemeClr>
        </a:solidFill>
        <a:ln>
          <a:noFill/>
        </a:ln>
        <a:effectLst/>
      </dsp:spPr>
      <dsp:style>
        <a:lnRef idx="0">
          <a:scrgbClr r="0" g="0" b="0"/>
        </a:lnRef>
        <a:fillRef idx="1">
          <a:scrgbClr r="0" g="0" b="0"/>
        </a:fillRef>
        <a:effectRef idx="0">
          <a:scrgbClr r="0" g="0" b="0"/>
        </a:effectRef>
        <a:fontRef idx="minor"/>
      </dsp:style>
    </dsp:sp>
    <dsp:sp modelId="{6D1A5D6C-116F-46EB-BAD2-227CEB87206D}">
      <dsp:nvSpPr>
        <dsp:cNvPr id="0" name=""/>
        <dsp:cNvSpPr/>
      </dsp:nvSpPr>
      <dsp:spPr>
        <a:xfrm>
          <a:off x="4736" y="0"/>
          <a:ext cx="2278208"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b" anchorCtr="0">
          <a:noAutofit/>
        </a:bodyPr>
        <a:lstStyle/>
        <a:p>
          <a:pPr marL="0" lvl="0" indent="0" algn="ctr" defTabSz="1333500" rtl="0">
            <a:lnSpc>
              <a:spcPct val="90000"/>
            </a:lnSpc>
            <a:spcBef>
              <a:spcPct val="0"/>
            </a:spcBef>
            <a:spcAft>
              <a:spcPct val="35000"/>
            </a:spcAft>
            <a:buNone/>
          </a:pPr>
          <a:r>
            <a:rPr lang="en-US" sz="3000" b="1" i="1" kern="1200" dirty="0">
              <a:solidFill>
                <a:srgbClr val="002060"/>
              </a:solidFill>
              <a:latin typeface="+mn-lt"/>
            </a:rPr>
            <a:t>1. Unit testing</a:t>
          </a:r>
          <a:endParaRPr lang="en-US" sz="3000" b="1" i="1" u="none" strike="noStrike" kern="1200" cap="none" baseline="0" noProof="0" dirty="0">
            <a:solidFill>
              <a:srgbClr val="002060"/>
            </a:solidFill>
            <a:latin typeface="+mn-lt"/>
            <a:cs typeface="Calibri Light"/>
          </a:endParaRPr>
        </a:p>
      </dsp:txBody>
      <dsp:txXfrm>
        <a:off x="4736" y="0"/>
        <a:ext cx="2278208" cy="1740535"/>
      </dsp:txXfrm>
    </dsp:sp>
    <dsp:sp modelId="{72B4D822-C213-4CA5-82AC-0E976ECDB82C}">
      <dsp:nvSpPr>
        <dsp:cNvPr id="0" name=""/>
        <dsp:cNvSpPr/>
      </dsp:nvSpPr>
      <dsp:spPr>
        <a:xfrm>
          <a:off x="926274" y="1958102"/>
          <a:ext cx="435133" cy="435133"/>
        </a:xfrm>
        <a:prstGeom prst="ellipse">
          <a:avLst/>
        </a:prstGeom>
        <a:solidFill>
          <a:schemeClr val="accent2">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90C2B1-2A91-4B95-B8BF-FE5A024AA372}">
      <dsp:nvSpPr>
        <dsp:cNvPr id="0" name=""/>
        <dsp:cNvSpPr/>
      </dsp:nvSpPr>
      <dsp:spPr>
        <a:xfrm>
          <a:off x="2396855" y="2610802"/>
          <a:ext cx="2278208"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t" anchorCtr="0">
          <a:noAutofit/>
        </a:bodyPr>
        <a:lstStyle/>
        <a:p>
          <a:pPr marL="0" lvl="0" indent="0" algn="ctr" defTabSz="1333500" rtl="0">
            <a:lnSpc>
              <a:spcPct val="90000"/>
            </a:lnSpc>
            <a:spcBef>
              <a:spcPct val="0"/>
            </a:spcBef>
            <a:spcAft>
              <a:spcPct val="35000"/>
            </a:spcAft>
            <a:buNone/>
          </a:pPr>
          <a:r>
            <a:rPr lang="en-US" sz="3000" b="1" i="1" kern="1200" dirty="0">
              <a:solidFill>
                <a:srgbClr val="0070C0"/>
              </a:solidFill>
              <a:latin typeface="+mn-lt"/>
            </a:rPr>
            <a:t>2. Integration testing</a:t>
          </a:r>
        </a:p>
      </dsp:txBody>
      <dsp:txXfrm>
        <a:off x="2396855" y="2610802"/>
        <a:ext cx="2278208" cy="1740535"/>
      </dsp:txXfrm>
    </dsp:sp>
    <dsp:sp modelId="{073E8C22-7DC8-49EB-8D84-DB6D9064EA06}">
      <dsp:nvSpPr>
        <dsp:cNvPr id="0" name=""/>
        <dsp:cNvSpPr/>
      </dsp:nvSpPr>
      <dsp:spPr>
        <a:xfrm>
          <a:off x="3318393" y="1958102"/>
          <a:ext cx="435133" cy="435133"/>
        </a:xfrm>
        <a:prstGeom prst="ellipse">
          <a:avLst/>
        </a:prstGeom>
        <a:solidFill>
          <a:schemeClr val="accent3">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73FD50-A226-482E-98C2-B74AD7110808}">
      <dsp:nvSpPr>
        <dsp:cNvPr id="0" name=""/>
        <dsp:cNvSpPr/>
      </dsp:nvSpPr>
      <dsp:spPr>
        <a:xfrm>
          <a:off x="4788975" y="0"/>
          <a:ext cx="2278208"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b" anchorCtr="0">
          <a:noAutofit/>
        </a:bodyPr>
        <a:lstStyle/>
        <a:p>
          <a:pPr marL="0" lvl="0" indent="0" algn="ctr" defTabSz="1333500" rtl="0">
            <a:lnSpc>
              <a:spcPct val="90000"/>
            </a:lnSpc>
            <a:spcBef>
              <a:spcPct val="0"/>
            </a:spcBef>
            <a:spcAft>
              <a:spcPct val="35000"/>
            </a:spcAft>
            <a:buNone/>
          </a:pPr>
          <a:r>
            <a:rPr lang="en-US" sz="3000" b="1" i="1" kern="1200" dirty="0">
              <a:solidFill>
                <a:srgbClr val="C00000"/>
              </a:solidFill>
              <a:latin typeface="+mn-lt"/>
            </a:rPr>
            <a:t>3. System testing</a:t>
          </a:r>
        </a:p>
      </dsp:txBody>
      <dsp:txXfrm>
        <a:off x="4788975" y="0"/>
        <a:ext cx="2278208" cy="1740535"/>
      </dsp:txXfrm>
    </dsp:sp>
    <dsp:sp modelId="{FB163444-1BEC-45C2-9967-9812FF0112DC}">
      <dsp:nvSpPr>
        <dsp:cNvPr id="0" name=""/>
        <dsp:cNvSpPr/>
      </dsp:nvSpPr>
      <dsp:spPr>
        <a:xfrm>
          <a:off x="5710512" y="1958102"/>
          <a:ext cx="435133" cy="435133"/>
        </a:xfrm>
        <a:prstGeom prst="ellipse">
          <a:avLst/>
        </a:prstGeom>
        <a:solidFill>
          <a:schemeClr val="accent4">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FB9EEC-3D42-4989-8CA9-C3E81351C086}">
      <dsp:nvSpPr>
        <dsp:cNvPr id="0" name=""/>
        <dsp:cNvSpPr/>
      </dsp:nvSpPr>
      <dsp:spPr>
        <a:xfrm>
          <a:off x="7181094" y="2610802"/>
          <a:ext cx="2278208"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t" anchorCtr="0">
          <a:noAutofit/>
        </a:bodyPr>
        <a:lstStyle/>
        <a:p>
          <a:pPr marL="0" lvl="0" indent="0" algn="ctr" defTabSz="1333500" rtl="0">
            <a:lnSpc>
              <a:spcPct val="90000"/>
            </a:lnSpc>
            <a:spcBef>
              <a:spcPct val="0"/>
            </a:spcBef>
            <a:spcAft>
              <a:spcPct val="35000"/>
            </a:spcAft>
            <a:buNone/>
          </a:pPr>
          <a:r>
            <a:rPr lang="en-US" sz="3000" b="1" i="1" kern="1200" dirty="0">
              <a:solidFill>
                <a:schemeClr val="accent6">
                  <a:lumMod val="75000"/>
                </a:schemeClr>
              </a:solidFill>
              <a:latin typeface="+mn-lt"/>
            </a:rPr>
            <a:t>4. Acceptance testing</a:t>
          </a:r>
        </a:p>
      </dsp:txBody>
      <dsp:txXfrm>
        <a:off x="7181094" y="2610802"/>
        <a:ext cx="2278208" cy="1740535"/>
      </dsp:txXfrm>
    </dsp:sp>
    <dsp:sp modelId="{E7F26724-1518-498D-BFFE-6E9A8CFED039}">
      <dsp:nvSpPr>
        <dsp:cNvPr id="0" name=""/>
        <dsp:cNvSpPr/>
      </dsp:nvSpPr>
      <dsp:spPr>
        <a:xfrm>
          <a:off x="8102632" y="1958102"/>
          <a:ext cx="435133" cy="435133"/>
        </a:xfrm>
        <a:prstGeom prst="ellipse">
          <a:avLst/>
        </a:prstGeom>
        <a:solidFill>
          <a:schemeClr val="accent5">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6E77A6-C5C5-4B99-821E-83A652CACF3A}">
      <dsp:nvSpPr>
        <dsp:cNvPr id="0" name=""/>
        <dsp:cNvSpPr/>
      </dsp:nvSpPr>
      <dsp:spPr>
        <a:xfrm>
          <a:off x="3953" y="14832"/>
          <a:ext cx="2377306" cy="93828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kern="1200" dirty="0"/>
            <a:t>Unit testing</a:t>
          </a:r>
        </a:p>
      </dsp:txBody>
      <dsp:txXfrm>
        <a:off x="3953" y="14832"/>
        <a:ext cx="2377306" cy="938289"/>
      </dsp:txXfrm>
    </dsp:sp>
    <dsp:sp modelId="{2987C313-C00F-4F91-835A-B2EB6009C1C4}">
      <dsp:nvSpPr>
        <dsp:cNvPr id="0" name=""/>
        <dsp:cNvSpPr/>
      </dsp:nvSpPr>
      <dsp:spPr>
        <a:xfrm>
          <a:off x="3953" y="953121"/>
          <a:ext cx="2377306" cy="3383384"/>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Test methods and classes </a:t>
          </a:r>
          <a:r>
            <a:rPr lang="en-US" sz="2600" b="1" kern="1200" dirty="0"/>
            <a:t>in isolation</a:t>
          </a:r>
        </a:p>
        <a:p>
          <a:pPr marL="228600" lvl="1" indent="-228600" algn="l" defTabSz="1155700">
            <a:lnSpc>
              <a:spcPct val="90000"/>
            </a:lnSpc>
            <a:spcBef>
              <a:spcPct val="0"/>
            </a:spcBef>
            <a:spcAft>
              <a:spcPct val="15000"/>
            </a:spcAft>
            <a:buChar char="•"/>
          </a:pPr>
          <a:r>
            <a:rPr lang="en-US" sz="2600" kern="1200" dirty="0"/>
            <a:t>Occurs during development</a:t>
          </a:r>
        </a:p>
      </dsp:txBody>
      <dsp:txXfrm>
        <a:off x="3953" y="953121"/>
        <a:ext cx="2377306" cy="3383384"/>
      </dsp:txXfrm>
    </dsp:sp>
    <dsp:sp modelId="{9DCF69C4-E946-47BE-A95E-ABF62C940622}">
      <dsp:nvSpPr>
        <dsp:cNvPr id="0" name=""/>
        <dsp:cNvSpPr/>
      </dsp:nvSpPr>
      <dsp:spPr>
        <a:xfrm>
          <a:off x="2714082" y="14832"/>
          <a:ext cx="2377306" cy="938289"/>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kern="1200" dirty="0"/>
            <a:t>Integration testing</a:t>
          </a:r>
        </a:p>
      </dsp:txBody>
      <dsp:txXfrm>
        <a:off x="2714082" y="14832"/>
        <a:ext cx="2377306" cy="938289"/>
      </dsp:txXfrm>
    </dsp:sp>
    <dsp:sp modelId="{6A98B937-2E65-4138-B741-5F1AC90199A3}">
      <dsp:nvSpPr>
        <dsp:cNvPr id="0" name=""/>
        <dsp:cNvSpPr/>
      </dsp:nvSpPr>
      <dsp:spPr>
        <a:xfrm>
          <a:off x="2714082" y="953121"/>
          <a:ext cx="2377306" cy="3383384"/>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Test how new code integrates </a:t>
          </a:r>
          <a:r>
            <a:rPr lang="en-US" sz="2600" b="1" kern="1200" dirty="0"/>
            <a:t>with existing modules</a:t>
          </a:r>
        </a:p>
        <a:p>
          <a:pPr marL="228600" lvl="1" indent="-228600" algn="l" defTabSz="1155700">
            <a:lnSpc>
              <a:spcPct val="90000"/>
            </a:lnSpc>
            <a:spcBef>
              <a:spcPct val="0"/>
            </a:spcBef>
            <a:spcAft>
              <a:spcPct val="15000"/>
            </a:spcAft>
            <a:buChar char="•"/>
          </a:pPr>
          <a:r>
            <a:rPr lang="en-US" sz="2600" kern="1200" dirty="0"/>
            <a:t>Occurs during development</a:t>
          </a:r>
        </a:p>
      </dsp:txBody>
      <dsp:txXfrm>
        <a:off x="2714082" y="953121"/>
        <a:ext cx="2377306" cy="3383384"/>
      </dsp:txXfrm>
    </dsp:sp>
    <dsp:sp modelId="{A84CCF3A-2208-493B-BBC4-2E7D1D20E5CC}">
      <dsp:nvSpPr>
        <dsp:cNvPr id="0" name=""/>
        <dsp:cNvSpPr/>
      </dsp:nvSpPr>
      <dsp:spPr>
        <a:xfrm>
          <a:off x="5424211" y="14832"/>
          <a:ext cx="2377306" cy="938289"/>
        </a:xfrm>
        <a:prstGeom prst="rect">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kern="1200" dirty="0"/>
            <a:t>System testing</a:t>
          </a:r>
        </a:p>
      </dsp:txBody>
      <dsp:txXfrm>
        <a:off x="5424211" y="14832"/>
        <a:ext cx="2377306" cy="938289"/>
      </dsp:txXfrm>
    </dsp:sp>
    <dsp:sp modelId="{995A1BCF-0DD7-44E1-9CE3-FF316F960A08}">
      <dsp:nvSpPr>
        <dsp:cNvPr id="0" name=""/>
        <dsp:cNvSpPr/>
      </dsp:nvSpPr>
      <dsp:spPr>
        <a:xfrm>
          <a:off x="5424211" y="953121"/>
          <a:ext cx="2377306" cy="3383384"/>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Test the </a:t>
          </a:r>
          <a:r>
            <a:rPr lang="en-US" sz="2600" b="1" kern="1200" dirty="0"/>
            <a:t>entire system </a:t>
          </a:r>
          <a:r>
            <a:rPr lang="en-US" sz="2600" kern="1200" dirty="0"/>
            <a:t>as a whole</a:t>
          </a:r>
        </a:p>
        <a:p>
          <a:pPr marL="228600" lvl="1" indent="-228600" algn="l" defTabSz="1155700">
            <a:lnSpc>
              <a:spcPct val="90000"/>
            </a:lnSpc>
            <a:spcBef>
              <a:spcPct val="0"/>
            </a:spcBef>
            <a:spcAft>
              <a:spcPct val="15000"/>
            </a:spcAft>
            <a:buChar char="•"/>
          </a:pPr>
          <a:r>
            <a:rPr lang="en-US" sz="2600" kern="1200" dirty="0"/>
            <a:t>Occurs after development</a:t>
          </a:r>
        </a:p>
      </dsp:txBody>
      <dsp:txXfrm>
        <a:off x="5424211" y="953121"/>
        <a:ext cx="2377306" cy="3383384"/>
      </dsp:txXfrm>
    </dsp:sp>
    <dsp:sp modelId="{4BBB6C25-C7CB-4BB1-BF9B-1005FCF7C79F}">
      <dsp:nvSpPr>
        <dsp:cNvPr id="0" name=""/>
        <dsp:cNvSpPr/>
      </dsp:nvSpPr>
      <dsp:spPr>
        <a:xfrm>
          <a:off x="8134340" y="14832"/>
          <a:ext cx="2377306" cy="938289"/>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kern="1200" dirty="0"/>
            <a:t>Acceptance testing</a:t>
          </a:r>
        </a:p>
      </dsp:txBody>
      <dsp:txXfrm>
        <a:off x="8134340" y="14832"/>
        <a:ext cx="2377306" cy="938289"/>
      </dsp:txXfrm>
    </dsp:sp>
    <dsp:sp modelId="{01A4A393-E1A5-41A6-89B1-CB1C538B52FA}">
      <dsp:nvSpPr>
        <dsp:cNvPr id="0" name=""/>
        <dsp:cNvSpPr/>
      </dsp:nvSpPr>
      <dsp:spPr>
        <a:xfrm>
          <a:off x="8134340" y="953121"/>
          <a:ext cx="2377306" cy="3383384"/>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Test in a </a:t>
          </a:r>
          <a:r>
            <a:rPr lang="en-US" sz="2600" b="1" kern="1200" dirty="0"/>
            <a:t>production-like environment</a:t>
          </a:r>
        </a:p>
        <a:p>
          <a:pPr marL="228600" lvl="1" indent="-228600" algn="l" defTabSz="1155700">
            <a:lnSpc>
              <a:spcPct val="90000"/>
            </a:lnSpc>
            <a:spcBef>
              <a:spcPct val="0"/>
            </a:spcBef>
            <a:spcAft>
              <a:spcPct val="15000"/>
            </a:spcAft>
            <a:buChar char="•"/>
          </a:pPr>
          <a:r>
            <a:rPr lang="en-US" sz="2600" kern="1200" dirty="0"/>
            <a:t>Occurs before release</a:t>
          </a:r>
        </a:p>
      </dsp:txBody>
      <dsp:txXfrm>
        <a:off x="8134340" y="953121"/>
        <a:ext cx="2377306" cy="33833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47B68-8369-4716-B98E-A3207329D967}">
      <dsp:nvSpPr>
        <dsp:cNvPr id="0" name=""/>
        <dsp:cNvSpPr/>
      </dsp:nvSpPr>
      <dsp:spPr>
        <a:xfrm>
          <a:off x="788669" y="0"/>
          <a:ext cx="8938260" cy="4351338"/>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1005A7-C623-44AA-A616-513C2FBC5EBE}">
      <dsp:nvSpPr>
        <dsp:cNvPr id="0" name=""/>
        <dsp:cNvSpPr/>
      </dsp:nvSpPr>
      <dsp:spPr>
        <a:xfrm>
          <a:off x="356339" y="1305401"/>
          <a:ext cx="3154680" cy="174053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Define the software requirements</a:t>
          </a:r>
        </a:p>
      </dsp:txBody>
      <dsp:txXfrm>
        <a:off x="441305" y="1390367"/>
        <a:ext cx="2984748" cy="1570603"/>
      </dsp:txXfrm>
    </dsp:sp>
    <dsp:sp modelId="{DE9B1D04-7614-46E6-8339-BDF13292BD79}">
      <dsp:nvSpPr>
        <dsp:cNvPr id="0" name=""/>
        <dsp:cNvSpPr/>
      </dsp:nvSpPr>
      <dsp:spPr>
        <a:xfrm>
          <a:off x="3680460" y="1305401"/>
          <a:ext cx="3154680" cy="174053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Write unit tests according to the requirements</a:t>
          </a:r>
        </a:p>
      </dsp:txBody>
      <dsp:txXfrm>
        <a:off x="3765426" y="1390367"/>
        <a:ext cx="2984748" cy="1570603"/>
      </dsp:txXfrm>
    </dsp:sp>
    <dsp:sp modelId="{D51FB32E-0231-4B9A-85B5-5D8CB8D90F29}">
      <dsp:nvSpPr>
        <dsp:cNvPr id="0" name=""/>
        <dsp:cNvSpPr/>
      </dsp:nvSpPr>
      <dsp:spPr>
        <a:xfrm>
          <a:off x="7004580" y="1305401"/>
          <a:ext cx="3154680" cy="174053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Write code to make the unit tests pass</a:t>
          </a:r>
        </a:p>
      </dsp:txBody>
      <dsp:txXfrm>
        <a:off x="7089546" y="1390367"/>
        <a:ext cx="2984748" cy="157060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FEA01F-317F-4D01-A2AA-23DCC9E76859}" type="datetimeFigureOut">
              <a:rPr lang="en-US" smtClean="0"/>
              <a:t>2/22/2024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C40AF7-62F0-4F6B-89D9-19DD7E4217B6}" type="slidenum">
              <a:rPr lang="en-US" smtClean="0"/>
              <a:t>‹#›</a:t>
            </a:fld>
            <a:endParaRPr lang="en-US"/>
          </a:p>
        </p:txBody>
      </p:sp>
    </p:spTree>
    <p:extLst>
      <p:ext uri="{BB962C8B-B14F-4D97-AF65-F5344CB8AC3E}">
        <p14:creationId xmlns:p14="http://schemas.microsoft.com/office/powerpoint/2010/main" val="1312763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C40AF7-62F0-4F6B-89D9-19DD7E4217B6}" type="slidenum">
              <a:rPr lang="en-US" smtClean="0"/>
              <a:t>47</a:t>
            </a:fld>
            <a:endParaRPr lang="en-US"/>
          </a:p>
        </p:txBody>
      </p:sp>
    </p:spTree>
    <p:extLst>
      <p:ext uri="{BB962C8B-B14F-4D97-AF65-F5344CB8AC3E}">
        <p14:creationId xmlns:p14="http://schemas.microsoft.com/office/powerpoint/2010/main" val="694663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F92DC-49D9-4F4C-B86E-39C25562092F}"/>
              </a:ext>
            </a:extLst>
          </p:cNvPr>
          <p:cNvSpPr>
            <a:spLocks noGrp="1"/>
          </p:cNvSpPr>
          <p:nvPr>
            <p:ph type="ctrTitle"/>
          </p:nvPr>
        </p:nvSpPr>
        <p:spPr>
          <a:xfrm>
            <a:off x="1524000" y="1122363"/>
            <a:ext cx="9144000" cy="2387600"/>
          </a:xfrm>
        </p:spPr>
        <p:txBody>
          <a:bodyPr anchor="b"/>
          <a:lstStyle>
            <a:lvl1pPr algn="ctr">
              <a:defRPr sz="6000">
                <a:solidFill>
                  <a:schemeClr val="tx2"/>
                </a:solidFill>
              </a:defRPr>
            </a:lvl1pPr>
          </a:lstStyle>
          <a:p>
            <a:r>
              <a:rPr lang="en-US"/>
              <a:t>Click to edit Master title style</a:t>
            </a:r>
          </a:p>
        </p:txBody>
      </p:sp>
      <p:sp>
        <p:nvSpPr>
          <p:cNvPr id="3" name="Subtitle 2">
            <a:extLst>
              <a:ext uri="{FF2B5EF4-FFF2-40B4-BE49-F238E27FC236}">
                <a16:creationId xmlns:a16="http://schemas.microsoft.com/office/drawing/2014/main" id="{C40F8910-20DD-4E9F-9A06-3E55841BD125}"/>
              </a:ext>
            </a:extLst>
          </p:cNvPr>
          <p:cNvSpPr>
            <a:spLocks noGrp="1"/>
          </p:cNvSpPr>
          <p:nvPr>
            <p:ph type="subTitle" idx="1"/>
          </p:nvPr>
        </p:nvSpPr>
        <p:spPr>
          <a:xfrm>
            <a:off x="1524000" y="3602038"/>
            <a:ext cx="9144000" cy="1655762"/>
          </a:xfrm>
        </p:spPr>
        <p:txBody>
          <a:bodyPr anchor="ctr"/>
          <a:lstStyle>
            <a:lvl1pPr marL="0" indent="0" algn="ctr">
              <a:spcBef>
                <a:spcPts val="1200"/>
              </a:spcBef>
              <a:buNone/>
              <a:defRPr sz="24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9FBA87-3E4A-4491-8E83-CFE9BBC00F05}"/>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5" name="Footer Placeholder 4">
            <a:extLst>
              <a:ext uri="{FF2B5EF4-FFF2-40B4-BE49-F238E27FC236}">
                <a16:creationId xmlns:a16="http://schemas.microsoft.com/office/drawing/2014/main" id="{2209935B-256D-44E3-9215-9B5AB4E8B0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CB4E6B-F195-491E-8ADD-4EB108E3EC09}"/>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3449053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756C6-4FDA-4368-B9C2-E9E18EEE7D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C04C0A-EFB8-48EE-9FA2-EE18E15A03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22BEBF-A4FB-4217-A733-23DD53A5DE9B}"/>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5" name="Footer Placeholder 4">
            <a:extLst>
              <a:ext uri="{FF2B5EF4-FFF2-40B4-BE49-F238E27FC236}">
                <a16:creationId xmlns:a16="http://schemas.microsoft.com/office/drawing/2014/main" id="{8E921873-8427-49EA-8B75-884DE539AA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B2E13B-81B6-4D18-8960-1D327F017849}"/>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4114537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04A2BB-72D8-46C0-8D39-8A43BA9CD5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920644-60C1-4AF5-9A18-28CA9DFA56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6A813A-9CC3-4D91-B0E0-4198F3F6DE16}"/>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5" name="Footer Placeholder 4">
            <a:extLst>
              <a:ext uri="{FF2B5EF4-FFF2-40B4-BE49-F238E27FC236}">
                <a16:creationId xmlns:a16="http://schemas.microsoft.com/office/drawing/2014/main" id="{111FEFB7-584F-46E0-BB29-930C15BC5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3D958B-812A-4A33-9707-30F13A85219D}"/>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823599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E2B32-C372-434C-8AA5-36BB6AC1091F}"/>
              </a:ext>
            </a:extLst>
          </p:cNvPr>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9F4F9AEE-9EEE-4B7A-9BFB-ED90794859DB}"/>
              </a:ext>
            </a:extLst>
          </p:cNvPr>
          <p:cNvSpPr>
            <a:spLocks noGrp="1"/>
          </p:cNvSpPr>
          <p:nvPr>
            <p:ph idx="1"/>
          </p:nvPr>
        </p:nvSpPr>
        <p:spPr/>
        <p:txBody>
          <a:bodyPr/>
          <a:lstStyle>
            <a:lvl1pPr marL="457200" indent="-457200">
              <a:spcBef>
                <a:spcPts val="2400"/>
              </a:spcBef>
              <a:buClr>
                <a:srgbClr val="C00000"/>
              </a:buClr>
              <a:defRPr/>
            </a:lvl1pPr>
            <a:lvl2pPr marL="914400" indent="-457200">
              <a:buClr>
                <a:srgbClr val="C00000"/>
              </a:buClr>
              <a:buSzPct val="65000"/>
              <a:buFont typeface="Wingdings" panose="05000000000000000000" pitchFamily="2" charset="2"/>
              <a:buChar char="§"/>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1779197-EEF4-46E4-93BD-A0D9FA3626AF}"/>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5" name="Footer Placeholder 4">
            <a:extLst>
              <a:ext uri="{FF2B5EF4-FFF2-40B4-BE49-F238E27FC236}">
                <a16:creationId xmlns:a16="http://schemas.microsoft.com/office/drawing/2014/main" id="{9C39584A-671B-4493-8C91-21759F41F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4C7B93-F7CF-4438-9296-A96F58BF1DE0}"/>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416263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ACEFE-F098-4317-9F2D-8A119EB04943}"/>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8C70C366-B06E-4DC1-911B-54033DE6C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E6D10D-F015-4649-ABAE-754D1B73672C}"/>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5" name="Footer Placeholder 4">
            <a:extLst>
              <a:ext uri="{FF2B5EF4-FFF2-40B4-BE49-F238E27FC236}">
                <a16:creationId xmlns:a16="http://schemas.microsoft.com/office/drawing/2014/main" id="{373693C6-117A-491B-B206-4B62CEBC31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78597-66CF-4BD6-8643-D23D4C5B8613}"/>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3169664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9C759-6E6E-41E2-A432-B4D0C1DD228C}"/>
              </a:ext>
            </a:extLst>
          </p:cNvPr>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F6E91CE2-B4E5-4DE5-95A9-3A19C3ABAC27}"/>
              </a:ext>
            </a:extLst>
          </p:cNvPr>
          <p:cNvSpPr>
            <a:spLocks noGrp="1"/>
          </p:cNvSpPr>
          <p:nvPr>
            <p:ph sz="half" idx="1"/>
          </p:nvPr>
        </p:nvSpPr>
        <p:spPr>
          <a:xfrm>
            <a:off x="838200" y="1825625"/>
            <a:ext cx="5181600" cy="4351338"/>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9BAC16E-0FEC-4617-963D-199725792458}"/>
              </a:ext>
            </a:extLst>
          </p:cNvPr>
          <p:cNvSpPr>
            <a:spLocks noGrp="1"/>
          </p:cNvSpPr>
          <p:nvPr>
            <p:ph sz="half" idx="2"/>
          </p:nvPr>
        </p:nvSpPr>
        <p:spPr>
          <a:xfrm>
            <a:off x="6172200" y="1825625"/>
            <a:ext cx="5181600" cy="4351338"/>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6FE7257-B295-45B7-BD1F-5FE146596460}"/>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6" name="Footer Placeholder 5">
            <a:extLst>
              <a:ext uri="{FF2B5EF4-FFF2-40B4-BE49-F238E27FC236}">
                <a16:creationId xmlns:a16="http://schemas.microsoft.com/office/drawing/2014/main" id="{770C884E-ACDF-432C-AA5A-2B25272B2D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52440C-1F58-46B9-9E08-7144E3127343}"/>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175474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FEBD2-4A4A-4058-B03B-F371C3182898}"/>
              </a:ext>
            </a:extLst>
          </p:cNvPr>
          <p:cNvSpPr>
            <a:spLocks noGrp="1"/>
          </p:cNvSpPr>
          <p:nvPr>
            <p:ph type="title"/>
          </p:nvPr>
        </p:nvSpPr>
        <p:spPr>
          <a:xfrm>
            <a:off x="839788" y="365125"/>
            <a:ext cx="10515600" cy="1325563"/>
          </a:xfrm>
        </p:spPr>
        <p:txBody>
          <a:bodyPr/>
          <a:lstStyle>
            <a:lvl1pPr>
              <a:defRPr>
                <a:solidFill>
                  <a:schemeClr val="tx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EEAF4900-31A4-4179-851F-D9DFA476BE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39E76D-B534-4630-968E-8C156E43FB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F7D631-3F24-4C79-AD9B-45ECB1A4EB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3B7B9C-1CB3-461B-8C3C-42E9E90B55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0E1667-6F19-4436-9AFC-30C45097A905}"/>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8" name="Footer Placeholder 7">
            <a:extLst>
              <a:ext uri="{FF2B5EF4-FFF2-40B4-BE49-F238E27FC236}">
                <a16:creationId xmlns:a16="http://schemas.microsoft.com/office/drawing/2014/main" id="{1A6298F4-3F93-4D61-B0EB-4C2564F9E3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48EFB0-ADCD-415F-B50B-DD96DF90D7D9}"/>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2494565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22E9E-8091-4D2D-AF55-FA987B1ADB74}"/>
              </a:ext>
            </a:extLst>
          </p:cNvPr>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1B2F40DE-CA4A-4A87-BF63-650C311FD8D2}"/>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4" name="Footer Placeholder 3">
            <a:extLst>
              <a:ext uri="{FF2B5EF4-FFF2-40B4-BE49-F238E27FC236}">
                <a16:creationId xmlns:a16="http://schemas.microsoft.com/office/drawing/2014/main" id="{A1811549-D3B1-4F99-80AD-920B243EE2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E48596-E7CF-48DF-8434-FB0F5AB85831}"/>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3925802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6B6857-673B-4D44-9685-0E3DC9FECFAE}"/>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3" name="Footer Placeholder 2">
            <a:extLst>
              <a:ext uri="{FF2B5EF4-FFF2-40B4-BE49-F238E27FC236}">
                <a16:creationId xmlns:a16="http://schemas.microsoft.com/office/drawing/2014/main" id="{C7219C28-92F9-4910-A6E0-C6B582AEB2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FD5E60-5BF7-4563-9578-8094BE9199AB}"/>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2651939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D5EAB-EC01-4DAB-96E5-138C6CEF94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C98E08-AB34-4278-8CC1-9F68F97A81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089BE1F-E6F8-453E-A7BE-3EB06D0F0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5B334-2B61-4F40-89DB-6256F6972C23}"/>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6" name="Footer Placeholder 5">
            <a:extLst>
              <a:ext uri="{FF2B5EF4-FFF2-40B4-BE49-F238E27FC236}">
                <a16:creationId xmlns:a16="http://schemas.microsoft.com/office/drawing/2014/main" id="{D1C1F4BF-6935-4662-A4F2-BB48745F76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64E723-858A-4A3B-83D6-0BBC53EF18FC}"/>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295317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8A41-2DC0-40ED-8347-3F0C9B0D39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A72D57-4EED-444E-A4C3-3FC9D2FCFA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48FC6C-9C6A-49CF-96A3-B1AE8BA581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7EFA4E-476D-41D2-85E6-1A98A9E2AA05}"/>
              </a:ext>
            </a:extLst>
          </p:cNvPr>
          <p:cNvSpPr>
            <a:spLocks noGrp="1"/>
          </p:cNvSpPr>
          <p:nvPr>
            <p:ph type="dt" sz="half" idx="10"/>
          </p:nvPr>
        </p:nvSpPr>
        <p:spPr/>
        <p:txBody>
          <a:bodyPr/>
          <a:lstStyle/>
          <a:p>
            <a:fld id="{A6DF7147-32E4-4CFC-9474-FC10C5554957}" type="datetimeFigureOut">
              <a:rPr lang="en-US" smtClean="0"/>
              <a:t>2/22/2024</a:t>
            </a:fld>
            <a:endParaRPr lang="en-US"/>
          </a:p>
        </p:txBody>
      </p:sp>
      <p:sp>
        <p:nvSpPr>
          <p:cNvPr id="6" name="Footer Placeholder 5">
            <a:extLst>
              <a:ext uri="{FF2B5EF4-FFF2-40B4-BE49-F238E27FC236}">
                <a16:creationId xmlns:a16="http://schemas.microsoft.com/office/drawing/2014/main" id="{E59E6C6E-5DDA-491B-B00A-1E0C205044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B28553-E567-4CFF-9AEB-E86000D69B2D}"/>
              </a:ext>
            </a:extLst>
          </p:cNvPr>
          <p:cNvSpPr>
            <a:spLocks noGrp="1"/>
          </p:cNvSpPr>
          <p:nvPr>
            <p:ph type="sldNum" sz="quarter" idx="12"/>
          </p:nvPr>
        </p:nvSpPr>
        <p:spPr/>
        <p:txBody>
          <a:bodyPr/>
          <a:lstStyle/>
          <a:p>
            <a:fld id="{08D8C054-6ABA-4579-95CF-46EB3EC9BC9C}" type="slidenum">
              <a:rPr lang="en-US" smtClean="0"/>
              <a:t>‹#›</a:t>
            </a:fld>
            <a:endParaRPr lang="en-US"/>
          </a:p>
        </p:txBody>
      </p:sp>
    </p:spTree>
    <p:extLst>
      <p:ext uri="{BB962C8B-B14F-4D97-AF65-F5344CB8AC3E}">
        <p14:creationId xmlns:p14="http://schemas.microsoft.com/office/powerpoint/2010/main" val="2463378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56E4B6-41EE-40FD-AD81-EC9D4C6FA3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216399-3E6D-4405-9539-0754B4227D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BD3E8DD-C099-4A20-BA9D-D09F4151E1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F7147-32E4-4CFC-9474-FC10C5554957}" type="datetimeFigureOut">
              <a:rPr lang="en-US" smtClean="0"/>
              <a:t>2/22/2024</a:t>
            </a:fld>
            <a:endParaRPr lang="en-US"/>
          </a:p>
        </p:txBody>
      </p:sp>
      <p:sp>
        <p:nvSpPr>
          <p:cNvPr id="5" name="Footer Placeholder 4">
            <a:extLst>
              <a:ext uri="{FF2B5EF4-FFF2-40B4-BE49-F238E27FC236}">
                <a16:creationId xmlns:a16="http://schemas.microsoft.com/office/drawing/2014/main" id="{DCB0FFDB-3506-4701-8DB8-AB05C3BD04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AD97AE-E7C1-41C3-880C-85785D91AB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8C054-6ABA-4579-95CF-46EB3EC9BC9C}" type="slidenum">
              <a:rPr lang="en-US" smtClean="0"/>
              <a:t>‹#›</a:t>
            </a:fld>
            <a:endParaRPr lang="en-US"/>
          </a:p>
        </p:txBody>
      </p:sp>
    </p:spTree>
    <p:extLst>
      <p:ext uri="{BB962C8B-B14F-4D97-AF65-F5344CB8AC3E}">
        <p14:creationId xmlns:p14="http://schemas.microsoft.com/office/powerpoint/2010/main" val="2300997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457200" indent="-457200" algn="l" defTabSz="914400" rtl="0" eaLnBrk="1" latinLnBrk="0" hangingPunct="1">
        <a:lnSpc>
          <a:spcPct val="90000"/>
        </a:lnSpc>
        <a:spcBef>
          <a:spcPts val="2400"/>
        </a:spcBef>
        <a:buClr>
          <a:srgbClr val="C00000"/>
        </a:buClr>
        <a:buFont typeface="Arial" panose="020B0604020202020204" pitchFamily="34" charset="0"/>
        <a:buChar char="•"/>
        <a:defRPr sz="2800" kern="1200">
          <a:solidFill>
            <a:schemeClr val="tx1"/>
          </a:solidFill>
          <a:latin typeface="+mn-lt"/>
          <a:ea typeface="+mn-ea"/>
          <a:cs typeface="+mn-cs"/>
        </a:defRPr>
      </a:lvl1pPr>
      <a:lvl2pPr marL="914400" indent="-457200" algn="l" defTabSz="914400" rtl="0" eaLnBrk="1" latinLnBrk="0" hangingPunct="1">
        <a:lnSpc>
          <a:spcPct val="90000"/>
        </a:lnSpc>
        <a:spcBef>
          <a:spcPts val="500"/>
        </a:spcBef>
        <a:buClr>
          <a:srgbClr val="C00000"/>
        </a:buClr>
        <a:buSzPct val="65000"/>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pollev.com/pd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pollev.com/pd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pollev.com/pd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pollev.com/pd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pollev.com/pd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45E89-9887-4F55-867A-2B41CED238C2}"/>
              </a:ext>
            </a:extLst>
          </p:cNvPr>
          <p:cNvSpPr>
            <a:spLocks noGrp="1"/>
          </p:cNvSpPr>
          <p:nvPr>
            <p:ph type="ctrTitle"/>
          </p:nvPr>
        </p:nvSpPr>
        <p:spPr>
          <a:xfrm>
            <a:off x="1524000" y="1122362"/>
            <a:ext cx="9144000" cy="3022255"/>
          </a:xfrm>
        </p:spPr>
        <p:txBody>
          <a:bodyPr>
            <a:normAutofit/>
          </a:bodyPr>
          <a:lstStyle/>
          <a:p>
            <a:r>
              <a:rPr lang="en-US" dirty="0">
                <a:solidFill>
                  <a:srgbClr val="0070C0"/>
                </a:solidFill>
                <a:latin typeface="Bahnschrift SemiBold" panose="020B0502040204020203" pitchFamily="34" charset="0"/>
              </a:rPr>
              <a:t>Software Testing</a:t>
            </a:r>
            <a:br>
              <a:rPr lang="en-US" dirty="0">
                <a:solidFill>
                  <a:srgbClr val="0070C0"/>
                </a:solidFill>
                <a:latin typeface="Bahnschrift SemiBold" panose="020B0502040204020203" pitchFamily="34" charset="0"/>
              </a:rPr>
            </a:br>
            <a:r>
              <a:rPr lang="en-US" dirty="0">
                <a:solidFill>
                  <a:srgbClr val="0070C0"/>
                </a:solidFill>
                <a:latin typeface="Bahnschrift SemiBold" panose="020B0502040204020203" pitchFamily="34" charset="0"/>
              </a:rPr>
              <a:t>and JUnit</a:t>
            </a:r>
          </a:p>
        </p:txBody>
      </p:sp>
      <p:sp>
        <p:nvSpPr>
          <p:cNvPr id="3" name="Subtitle 2">
            <a:extLst>
              <a:ext uri="{FF2B5EF4-FFF2-40B4-BE49-F238E27FC236}">
                <a16:creationId xmlns:a16="http://schemas.microsoft.com/office/drawing/2014/main" id="{B4860954-0FAD-48EA-9D6F-5444D75767AE}"/>
              </a:ext>
            </a:extLst>
          </p:cNvPr>
          <p:cNvSpPr>
            <a:spLocks noGrp="1"/>
          </p:cNvSpPr>
          <p:nvPr>
            <p:ph type="subTitle" idx="1"/>
          </p:nvPr>
        </p:nvSpPr>
        <p:spPr>
          <a:xfrm>
            <a:off x="1524000" y="4323521"/>
            <a:ext cx="9144000" cy="1212574"/>
          </a:xfrm>
        </p:spPr>
        <p:txBody>
          <a:bodyPr/>
          <a:lstStyle/>
          <a:p>
            <a:r>
              <a:rPr lang="en-US" i="1" dirty="0"/>
              <a:t>COMP 301</a:t>
            </a:r>
          </a:p>
          <a:p>
            <a:r>
              <a:rPr lang="en-US" i="1" dirty="0"/>
              <a:t>( adapted from Drs. K. Mayer-Patel and A. Smith )</a:t>
            </a:r>
          </a:p>
        </p:txBody>
      </p:sp>
    </p:spTree>
    <p:extLst>
      <p:ext uri="{BB962C8B-B14F-4D97-AF65-F5344CB8AC3E}">
        <p14:creationId xmlns:p14="http://schemas.microsoft.com/office/powerpoint/2010/main" val="2319032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59AB5984-22DB-41F7-91E5-3B5FD26363A2}"/>
              </a:ext>
            </a:extLst>
          </p:cNvPr>
          <p:cNvPicPr>
            <a:picLocks noGrp="1" noChangeAspect="1"/>
          </p:cNvPicPr>
          <p:nvPr>
            <p:ph idx="1"/>
          </p:nvPr>
        </p:nvPicPr>
        <p:blipFill rotWithShape="1">
          <a:blip r:embed="rId2"/>
          <a:srcRect t="46918" r="45384" b="3256"/>
          <a:stretch/>
        </p:blipFill>
        <p:spPr>
          <a:xfrm>
            <a:off x="4463561" y="2148289"/>
            <a:ext cx="7617759" cy="4054207"/>
          </a:xfrm>
        </p:spPr>
      </p:pic>
      <p:sp>
        <p:nvSpPr>
          <p:cNvPr id="4" name="Rectangle: Rounded Corners 3">
            <a:extLst>
              <a:ext uri="{FF2B5EF4-FFF2-40B4-BE49-F238E27FC236}">
                <a16:creationId xmlns:a16="http://schemas.microsoft.com/office/drawing/2014/main" id="{B2F68C98-4991-42F5-9589-4552A786F74D}"/>
              </a:ext>
            </a:extLst>
          </p:cNvPr>
          <p:cNvSpPr/>
          <p:nvPr/>
        </p:nvSpPr>
        <p:spPr>
          <a:xfrm>
            <a:off x="5706879" y="3597007"/>
            <a:ext cx="3624408" cy="1729648"/>
          </a:xfrm>
          <a:prstGeom prst="roundRect">
            <a:avLst>
              <a:gd name="adj" fmla="val 7223"/>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A5378E98-0397-4D5F-8226-A4E052714D92}"/>
              </a:ext>
            </a:extLst>
          </p:cNvPr>
          <p:cNvGrpSpPr/>
          <p:nvPr/>
        </p:nvGrpSpPr>
        <p:grpSpPr>
          <a:xfrm>
            <a:off x="589403" y="2777316"/>
            <a:ext cx="5018183" cy="1100621"/>
            <a:chOff x="589403" y="2777316"/>
            <a:chExt cx="5018183" cy="1100621"/>
          </a:xfrm>
        </p:grpSpPr>
        <p:sp>
          <p:nvSpPr>
            <p:cNvPr id="9" name="TextBox 8">
              <a:extLst>
                <a:ext uri="{FF2B5EF4-FFF2-40B4-BE49-F238E27FC236}">
                  <a16:creationId xmlns:a16="http://schemas.microsoft.com/office/drawing/2014/main" id="{33697039-4D65-4370-9498-6E1D9793F466}"/>
                </a:ext>
              </a:extLst>
            </p:cNvPr>
            <p:cNvSpPr txBox="1"/>
            <p:nvPr/>
          </p:nvSpPr>
          <p:spPr>
            <a:xfrm>
              <a:off x="589403" y="2777316"/>
              <a:ext cx="2987901" cy="1015663"/>
            </a:xfrm>
            <a:prstGeom prst="rect">
              <a:avLst/>
            </a:prstGeom>
            <a:noFill/>
          </p:spPr>
          <p:txBody>
            <a:bodyPr wrap="square">
              <a:spAutoFit/>
            </a:bodyPr>
            <a:lstStyle/>
            <a:p>
              <a:pPr marL="0" indent="0" algn="r">
                <a:buNone/>
              </a:pPr>
              <a:r>
                <a:rPr lang="en-US" sz="2000" dirty="0">
                  <a:solidFill>
                    <a:srgbClr val="C00000"/>
                  </a:solidFill>
                </a:rPr>
                <a:t>Here, </a:t>
              </a:r>
              <a:r>
                <a:rPr lang="en-US" sz="2000" b="1" dirty="0">
                  <a:solidFill>
                    <a:srgbClr val="C00000"/>
                  </a:solidFill>
                </a:rPr>
                <a:t>JUnit</a:t>
              </a:r>
              <a:r>
                <a:rPr lang="en-US" sz="2000" dirty="0">
                  <a:solidFill>
                    <a:srgbClr val="C00000"/>
                  </a:solidFill>
                </a:rPr>
                <a:t> is added as a dependency to the project in Maven’s POM file</a:t>
              </a:r>
            </a:p>
          </p:txBody>
        </p:sp>
        <p:cxnSp>
          <p:nvCxnSpPr>
            <p:cNvPr id="8" name="Straight Arrow Connector 7">
              <a:extLst>
                <a:ext uri="{FF2B5EF4-FFF2-40B4-BE49-F238E27FC236}">
                  <a16:creationId xmlns:a16="http://schemas.microsoft.com/office/drawing/2014/main" id="{17868CCC-B690-4E19-B80A-C5520AEB5812}"/>
                </a:ext>
              </a:extLst>
            </p:cNvPr>
            <p:cNvCxnSpPr>
              <a:cxnSpLocks/>
              <a:stCxn id="9" idx="3"/>
            </p:cNvCxnSpPr>
            <p:nvPr/>
          </p:nvCxnSpPr>
          <p:spPr>
            <a:xfrm>
              <a:off x="3577304" y="3285148"/>
              <a:ext cx="2030282" cy="592789"/>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0" name="Title 1">
            <a:extLst>
              <a:ext uri="{FF2B5EF4-FFF2-40B4-BE49-F238E27FC236}">
                <a16:creationId xmlns:a16="http://schemas.microsoft.com/office/drawing/2014/main" id="{7553933E-8577-41EB-8EFB-7DD4874E144B}"/>
              </a:ext>
            </a:extLst>
          </p:cNvPr>
          <p:cNvSpPr>
            <a:spLocks noGrp="1"/>
          </p:cNvSpPr>
          <p:nvPr>
            <p:ph type="title"/>
          </p:nvPr>
        </p:nvSpPr>
        <p:spPr>
          <a:xfrm>
            <a:off x="633984" y="365125"/>
            <a:ext cx="10719816" cy="854075"/>
          </a:xfrm>
        </p:spPr>
        <p:txBody>
          <a:bodyPr/>
          <a:lstStyle/>
          <a:p>
            <a:r>
              <a:rPr lang="en-US" dirty="0">
                <a:solidFill>
                  <a:srgbClr val="0070C0"/>
                </a:solidFill>
                <a:latin typeface="Bahnschrift SemiBold" panose="020B0502040204020203" pitchFamily="34" charset="0"/>
              </a:rPr>
              <a:t>Adding </a:t>
            </a:r>
            <a:r>
              <a:rPr lang="en-US" dirty="0">
                <a:solidFill>
                  <a:srgbClr val="C00000"/>
                </a:solidFill>
                <a:latin typeface="Bahnschrift SemiBold" panose="020B0502040204020203" pitchFamily="34" charset="0"/>
              </a:rPr>
              <a:t>JUnit</a:t>
            </a:r>
            <a:r>
              <a:rPr lang="en-US" dirty="0">
                <a:solidFill>
                  <a:srgbClr val="0070C0"/>
                </a:solidFill>
                <a:latin typeface="Bahnschrift SemiBold" panose="020B0502040204020203" pitchFamily="34" charset="0"/>
              </a:rPr>
              <a:t> as a </a:t>
            </a:r>
            <a:r>
              <a:rPr lang="en-US" dirty="0">
                <a:solidFill>
                  <a:srgbClr val="C00000"/>
                </a:solidFill>
                <a:latin typeface="Bahnschrift SemiBold" panose="020B0502040204020203" pitchFamily="34" charset="0"/>
              </a:rPr>
              <a:t>dependency</a:t>
            </a:r>
            <a:r>
              <a:rPr lang="en-US" dirty="0">
                <a:solidFill>
                  <a:srgbClr val="0070C0"/>
                </a:solidFill>
                <a:latin typeface="Bahnschrift SemiBold" panose="020B0502040204020203" pitchFamily="34" charset="0"/>
              </a:rPr>
              <a:t> in Maven</a:t>
            </a:r>
          </a:p>
        </p:txBody>
      </p:sp>
    </p:spTree>
    <p:extLst>
      <p:ext uri="{BB962C8B-B14F-4D97-AF65-F5344CB8AC3E}">
        <p14:creationId xmlns:p14="http://schemas.microsoft.com/office/powerpoint/2010/main" val="401758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57699-A366-4639-92FA-E24ECE93B309}"/>
              </a:ext>
            </a:extLst>
          </p:cNvPr>
          <p:cNvSpPr>
            <a:spLocks noGrp="1"/>
          </p:cNvSpPr>
          <p:nvPr>
            <p:ph type="title"/>
          </p:nvPr>
        </p:nvSpPr>
        <p:spPr>
          <a:xfrm>
            <a:off x="478971" y="365125"/>
            <a:ext cx="4996543" cy="937795"/>
          </a:xfrm>
        </p:spPr>
        <p:txBody>
          <a:bodyPr/>
          <a:lstStyle/>
          <a:p>
            <a:r>
              <a:rPr lang="en-US" dirty="0">
                <a:solidFill>
                  <a:srgbClr val="0070C0"/>
                </a:solidFill>
                <a:latin typeface="Bahnschrift SemiBold" panose="020B0502040204020203" pitchFamily="34" charset="0"/>
              </a:rPr>
              <a:t>Basic JUnit usage</a:t>
            </a:r>
          </a:p>
        </p:txBody>
      </p:sp>
      <p:pic>
        <p:nvPicPr>
          <p:cNvPr id="5" name="Picture 4">
            <a:extLst>
              <a:ext uri="{FF2B5EF4-FFF2-40B4-BE49-F238E27FC236}">
                <a16:creationId xmlns:a16="http://schemas.microsoft.com/office/drawing/2014/main" id="{C642AA0C-04E0-41E3-BF2B-EEF7A5E66D95}"/>
              </a:ext>
            </a:extLst>
          </p:cNvPr>
          <p:cNvPicPr>
            <a:picLocks noChangeAspect="1"/>
          </p:cNvPicPr>
          <p:nvPr/>
        </p:nvPicPr>
        <p:blipFill>
          <a:blip r:embed="rId2"/>
          <a:stretch>
            <a:fillRect/>
          </a:stretch>
        </p:blipFill>
        <p:spPr>
          <a:xfrm>
            <a:off x="5387997" y="454084"/>
            <a:ext cx="5965803" cy="5949831"/>
          </a:xfrm>
          <a:prstGeom prst="rect">
            <a:avLst/>
          </a:prstGeom>
        </p:spPr>
      </p:pic>
      <p:sp>
        <p:nvSpPr>
          <p:cNvPr id="8" name="Rectangle: Rounded Corners 7">
            <a:extLst>
              <a:ext uri="{FF2B5EF4-FFF2-40B4-BE49-F238E27FC236}">
                <a16:creationId xmlns:a16="http://schemas.microsoft.com/office/drawing/2014/main" id="{3F445318-9E41-4BBD-AE92-2EDEAC68D261}"/>
              </a:ext>
            </a:extLst>
          </p:cNvPr>
          <p:cNvSpPr/>
          <p:nvPr/>
        </p:nvSpPr>
        <p:spPr>
          <a:xfrm>
            <a:off x="6158570" y="1369178"/>
            <a:ext cx="4946431" cy="966398"/>
          </a:xfrm>
          <a:prstGeom prst="roundRect">
            <a:avLst>
              <a:gd name="adj" fmla="val 7223"/>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B0507BD-D9FA-4E3C-A00A-5580D9E2BE0D}"/>
              </a:ext>
            </a:extLst>
          </p:cNvPr>
          <p:cNvGrpSpPr/>
          <p:nvPr/>
        </p:nvGrpSpPr>
        <p:grpSpPr>
          <a:xfrm>
            <a:off x="838201" y="1690688"/>
            <a:ext cx="5257799" cy="1015663"/>
            <a:chOff x="278177" y="2777316"/>
            <a:chExt cx="5257799" cy="1015663"/>
          </a:xfrm>
        </p:grpSpPr>
        <p:sp>
          <p:nvSpPr>
            <p:cNvPr id="10" name="TextBox 9">
              <a:extLst>
                <a:ext uri="{FF2B5EF4-FFF2-40B4-BE49-F238E27FC236}">
                  <a16:creationId xmlns:a16="http://schemas.microsoft.com/office/drawing/2014/main" id="{FE78FBE9-6C1B-4EB8-BD3E-274CA981E559}"/>
                </a:ext>
              </a:extLst>
            </p:cNvPr>
            <p:cNvSpPr txBox="1"/>
            <p:nvPr/>
          </p:nvSpPr>
          <p:spPr>
            <a:xfrm>
              <a:off x="278177" y="2777316"/>
              <a:ext cx="3299128" cy="1015663"/>
            </a:xfrm>
            <a:prstGeom prst="rect">
              <a:avLst/>
            </a:prstGeom>
            <a:noFill/>
          </p:spPr>
          <p:txBody>
            <a:bodyPr wrap="square">
              <a:spAutoFit/>
            </a:bodyPr>
            <a:lstStyle/>
            <a:p>
              <a:pPr marL="0" indent="0" algn="r">
                <a:buNone/>
              </a:pPr>
              <a:r>
                <a:rPr lang="en-US" sz="2000" dirty="0">
                  <a:solidFill>
                    <a:srgbClr val="C00000"/>
                  </a:solidFill>
                </a:rPr>
                <a:t>These imports are only possible because we added JUnit as a </a:t>
              </a:r>
              <a:r>
                <a:rPr lang="en-US" sz="2000" b="1" dirty="0">
                  <a:solidFill>
                    <a:srgbClr val="C00000"/>
                  </a:solidFill>
                </a:rPr>
                <a:t>dependency</a:t>
              </a:r>
            </a:p>
          </p:txBody>
        </p:sp>
        <p:cxnSp>
          <p:nvCxnSpPr>
            <p:cNvPr id="11" name="Straight Arrow Connector 10">
              <a:extLst>
                <a:ext uri="{FF2B5EF4-FFF2-40B4-BE49-F238E27FC236}">
                  <a16:creationId xmlns:a16="http://schemas.microsoft.com/office/drawing/2014/main" id="{74A55FD9-78E4-4BEC-9811-1BE524817281}"/>
                </a:ext>
              </a:extLst>
            </p:cNvPr>
            <p:cNvCxnSpPr>
              <a:cxnSpLocks/>
              <a:stCxn id="10" idx="3"/>
            </p:cNvCxnSpPr>
            <p:nvPr/>
          </p:nvCxnSpPr>
          <p:spPr>
            <a:xfrm flipV="1">
              <a:off x="3577305" y="3029642"/>
              <a:ext cx="1958671" cy="255506"/>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3CEA9DCC-63F1-4867-9EEC-C6B601527854}"/>
              </a:ext>
            </a:extLst>
          </p:cNvPr>
          <p:cNvGrpSpPr/>
          <p:nvPr/>
        </p:nvGrpSpPr>
        <p:grpSpPr>
          <a:xfrm>
            <a:off x="838201" y="3675345"/>
            <a:ext cx="5535057" cy="1403431"/>
            <a:chOff x="278177" y="2777316"/>
            <a:chExt cx="5535057" cy="1403431"/>
          </a:xfrm>
        </p:grpSpPr>
        <p:sp>
          <p:nvSpPr>
            <p:cNvPr id="15" name="TextBox 14">
              <a:extLst>
                <a:ext uri="{FF2B5EF4-FFF2-40B4-BE49-F238E27FC236}">
                  <a16:creationId xmlns:a16="http://schemas.microsoft.com/office/drawing/2014/main" id="{63C73E7C-72B0-4B18-914E-AC593A2790D7}"/>
                </a:ext>
              </a:extLst>
            </p:cNvPr>
            <p:cNvSpPr txBox="1"/>
            <p:nvPr/>
          </p:nvSpPr>
          <p:spPr>
            <a:xfrm>
              <a:off x="278177" y="2777316"/>
              <a:ext cx="3299128" cy="1015663"/>
            </a:xfrm>
            <a:prstGeom prst="rect">
              <a:avLst/>
            </a:prstGeom>
            <a:noFill/>
          </p:spPr>
          <p:txBody>
            <a:bodyPr wrap="square">
              <a:spAutoFit/>
            </a:bodyPr>
            <a:lstStyle/>
            <a:p>
              <a:pPr marL="0" indent="0" algn="r">
                <a:buNone/>
              </a:pPr>
              <a:r>
                <a:rPr lang="en-US" sz="2000" dirty="0">
                  <a:solidFill>
                    <a:srgbClr val="C00000"/>
                  </a:solidFill>
                </a:rPr>
                <a:t>The </a:t>
              </a:r>
              <a:r>
                <a:rPr lang="en-US" sz="2000" b="1" dirty="0">
                  <a:solidFill>
                    <a:srgbClr val="C00000"/>
                  </a:solidFill>
                  <a:latin typeface="Consolas" panose="020B0609020204030204" pitchFamily="49" charset="0"/>
                </a:rPr>
                <a:t>@Test</a:t>
              </a:r>
              <a:r>
                <a:rPr lang="en-US" sz="2000" b="1" dirty="0">
                  <a:solidFill>
                    <a:srgbClr val="C00000"/>
                  </a:solidFill>
                </a:rPr>
                <a:t> annotation</a:t>
              </a:r>
              <a:r>
                <a:rPr lang="en-US" sz="2000" dirty="0">
                  <a:solidFill>
                    <a:srgbClr val="C00000"/>
                  </a:solidFill>
                </a:rPr>
                <a:t> declares that this instance method is a JUnit unit test</a:t>
              </a:r>
              <a:endParaRPr lang="en-US" sz="2000" b="1" dirty="0">
                <a:solidFill>
                  <a:srgbClr val="C00000"/>
                </a:solidFill>
              </a:endParaRPr>
            </a:p>
          </p:txBody>
        </p:sp>
        <p:cxnSp>
          <p:nvCxnSpPr>
            <p:cNvPr id="16" name="Straight Arrow Connector 15">
              <a:extLst>
                <a:ext uri="{FF2B5EF4-FFF2-40B4-BE49-F238E27FC236}">
                  <a16:creationId xmlns:a16="http://schemas.microsoft.com/office/drawing/2014/main" id="{453DC791-1FC9-4219-A45D-D8E3C3E3F1B5}"/>
                </a:ext>
              </a:extLst>
            </p:cNvPr>
            <p:cNvCxnSpPr>
              <a:cxnSpLocks/>
              <a:stCxn id="15" idx="3"/>
            </p:cNvCxnSpPr>
            <p:nvPr/>
          </p:nvCxnSpPr>
          <p:spPr>
            <a:xfrm>
              <a:off x="3577305" y="3285148"/>
              <a:ext cx="2235929" cy="895599"/>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C542DC6F-F499-4267-86BB-FD9FC97F643F}"/>
              </a:ext>
            </a:extLst>
          </p:cNvPr>
          <p:cNvGrpSpPr/>
          <p:nvPr/>
        </p:nvGrpSpPr>
        <p:grpSpPr>
          <a:xfrm>
            <a:off x="1107195" y="5152171"/>
            <a:ext cx="5425807" cy="1015663"/>
            <a:chOff x="547171" y="2777316"/>
            <a:chExt cx="5425807" cy="1015663"/>
          </a:xfrm>
        </p:grpSpPr>
        <p:sp>
          <p:nvSpPr>
            <p:cNvPr id="22" name="TextBox 21">
              <a:extLst>
                <a:ext uri="{FF2B5EF4-FFF2-40B4-BE49-F238E27FC236}">
                  <a16:creationId xmlns:a16="http://schemas.microsoft.com/office/drawing/2014/main" id="{F726DF40-AF5F-4F78-9360-EE01817EB79E}"/>
                </a:ext>
              </a:extLst>
            </p:cNvPr>
            <p:cNvSpPr txBox="1"/>
            <p:nvPr/>
          </p:nvSpPr>
          <p:spPr>
            <a:xfrm>
              <a:off x="547171" y="2777316"/>
              <a:ext cx="3030134" cy="1015663"/>
            </a:xfrm>
            <a:prstGeom prst="rect">
              <a:avLst/>
            </a:prstGeom>
            <a:noFill/>
          </p:spPr>
          <p:txBody>
            <a:bodyPr wrap="square">
              <a:spAutoFit/>
            </a:bodyPr>
            <a:lstStyle/>
            <a:p>
              <a:pPr marL="0" indent="0" algn="r">
                <a:buNone/>
              </a:pPr>
              <a:r>
                <a:rPr lang="en-US" sz="2000" b="1" dirty="0" err="1">
                  <a:solidFill>
                    <a:srgbClr val="C00000"/>
                  </a:solidFill>
                  <a:latin typeface="Consolas" panose="020B0609020204030204" pitchFamily="49" charset="0"/>
                </a:rPr>
                <a:t>assertTrue</a:t>
              </a:r>
              <a:r>
                <a:rPr lang="en-US" sz="2000" b="1" dirty="0">
                  <a:solidFill>
                    <a:srgbClr val="C00000"/>
                  </a:solidFill>
                  <a:latin typeface="Consolas" panose="020B0609020204030204" pitchFamily="49" charset="0"/>
                </a:rPr>
                <a:t>()</a:t>
              </a:r>
              <a:r>
                <a:rPr lang="en-US" sz="2000" dirty="0">
                  <a:solidFill>
                    <a:srgbClr val="C00000"/>
                  </a:solidFill>
                </a:rPr>
                <a:t> is one of the assertion methods that JUnit provides</a:t>
              </a:r>
              <a:endParaRPr lang="en-US" sz="2000" b="1" dirty="0">
                <a:solidFill>
                  <a:srgbClr val="C00000"/>
                </a:solidFill>
              </a:endParaRPr>
            </a:p>
          </p:txBody>
        </p:sp>
        <p:cxnSp>
          <p:nvCxnSpPr>
            <p:cNvPr id="23" name="Straight Arrow Connector 22">
              <a:extLst>
                <a:ext uri="{FF2B5EF4-FFF2-40B4-BE49-F238E27FC236}">
                  <a16:creationId xmlns:a16="http://schemas.microsoft.com/office/drawing/2014/main" id="{C2AB8E27-0C06-4CDB-B78D-BCE50B1CF7A3}"/>
                </a:ext>
              </a:extLst>
            </p:cNvPr>
            <p:cNvCxnSpPr>
              <a:cxnSpLocks/>
              <a:stCxn id="22" idx="3"/>
            </p:cNvCxnSpPr>
            <p:nvPr/>
          </p:nvCxnSpPr>
          <p:spPr>
            <a:xfrm>
              <a:off x="3577305" y="3285148"/>
              <a:ext cx="2395673" cy="0"/>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5587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87414-149A-4F6E-97E4-AC66BC19AF4C}"/>
              </a:ext>
            </a:extLst>
          </p:cNvPr>
          <p:cNvSpPr>
            <a:spLocks noGrp="1"/>
          </p:cNvSpPr>
          <p:nvPr>
            <p:ph type="title"/>
          </p:nvPr>
        </p:nvSpPr>
        <p:spPr>
          <a:xfrm>
            <a:off x="578388" y="365125"/>
            <a:ext cx="6834784" cy="850655"/>
          </a:xfrm>
        </p:spPr>
        <p:txBody>
          <a:bodyPr/>
          <a:lstStyle/>
          <a:p>
            <a:r>
              <a:rPr lang="en-US" dirty="0">
                <a:solidFill>
                  <a:srgbClr val="0070C0"/>
                </a:solidFill>
                <a:latin typeface="Bahnschrift SemiBold" panose="020B0502040204020203" pitchFamily="34" charset="0"/>
              </a:rPr>
              <a:t>Unit testing structure</a:t>
            </a:r>
          </a:p>
        </p:txBody>
      </p:sp>
      <p:pic>
        <p:nvPicPr>
          <p:cNvPr id="9" name="Picture 8">
            <a:extLst>
              <a:ext uri="{FF2B5EF4-FFF2-40B4-BE49-F238E27FC236}">
                <a16:creationId xmlns:a16="http://schemas.microsoft.com/office/drawing/2014/main" id="{BFC51A17-E8D9-4C80-991C-0F8A6976C971}"/>
              </a:ext>
            </a:extLst>
          </p:cNvPr>
          <p:cNvPicPr>
            <a:picLocks noChangeAspect="1"/>
          </p:cNvPicPr>
          <p:nvPr/>
        </p:nvPicPr>
        <p:blipFill>
          <a:blip r:embed="rId2"/>
          <a:stretch>
            <a:fillRect/>
          </a:stretch>
        </p:blipFill>
        <p:spPr>
          <a:xfrm>
            <a:off x="5931700" y="1485080"/>
            <a:ext cx="5265685" cy="4772501"/>
          </a:xfrm>
          <a:prstGeom prst="rect">
            <a:avLst/>
          </a:prstGeom>
        </p:spPr>
      </p:pic>
      <p:grpSp>
        <p:nvGrpSpPr>
          <p:cNvPr id="10" name="Group 9">
            <a:extLst>
              <a:ext uri="{FF2B5EF4-FFF2-40B4-BE49-F238E27FC236}">
                <a16:creationId xmlns:a16="http://schemas.microsoft.com/office/drawing/2014/main" id="{8831ABB4-CA3A-4A7F-ACA9-084BEB5D762D}"/>
              </a:ext>
            </a:extLst>
          </p:cNvPr>
          <p:cNvGrpSpPr/>
          <p:nvPr/>
        </p:nvGrpSpPr>
        <p:grpSpPr>
          <a:xfrm>
            <a:off x="1801257" y="1398741"/>
            <a:ext cx="4999823" cy="1015663"/>
            <a:chOff x="536153" y="2777316"/>
            <a:chExt cx="4999823" cy="1015663"/>
          </a:xfrm>
        </p:grpSpPr>
        <p:sp>
          <p:nvSpPr>
            <p:cNvPr id="11" name="TextBox 10">
              <a:extLst>
                <a:ext uri="{FF2B5EF4-FFF2-40B4-BE49-F238E27FC236}">
                  <a16:creationId xmlns:a16="http://schemas.microsoft.com/office/drawing/2014/main" id="{303A64C4-B351-4643-970F-C6E0552C2FFE}"/>
                </a:ext>
              </a:extLst>
            </p:cNvPr>
            <p:cNvSpPr txBox="1"/>
            <p:nvPr/>
          </p:nvSpPr>
          <p:spPr>
            <a:xfrm>
              <a:off x="536153" y="2777316"/>
              <a:ext cx="3041151" cy="1015663"/>
            </a:xfrm>
            <a:prstGeom prst="rect">
              <a:avLst/>
            </a:prstGeom>
            <a:noFill/>
          </p:spPr>
          <p:txBody>
            <a:bodyPr wrap="square">
              <a:spAutoFit/>
            </a:bodyPr>
            <a:lstStyle/>
            <a:p>
              <a:pPr marL="0" indent="0" algn="r">
                <a:buNone/>
              </a:pPr>
              <a:r>
                <a:rPr lang="en-US" sz="2000" i="1" dirty="0">
                  <a:solidFill>
                    <a:srgbClr val="C00000"/>
                  </a:solidFill>
                </a:rPr>
                <a:t>Make a separate test class for testing each class in your application </a:t>
              </a:r>
              <a:endParaRPr lang="en-US" sz="2000" b="1" i="1" dirty="0">
                <a:solidFill>
                  <a:srgbClr val="C00000"/>
                </a:solidFill>
              </a:endParaRPr>
            </a:p>
          </p:txBody>
        </p:sp>
        <p:cxnSp>
          <p:nvCxnSpPr>
            <p:cNvPr id="12" name="Straight Arrow Connector 11">
              <a:extLst>
                <a:ext uri="{FF2B5EF4-FFF2-40B4-BE49-F238E27FC236}">
                  <a16:creationId xmlns:a16="http://schemas.microsoft.com/office/drawing/2014/main" id="{6584156A-A4CA-4173-A5E9-1D978BD5BED6}"/>
                </a:ext>
              </a:extLst>
            </p:cNvPr>
            <p:cNvCxnSpPr>
              <a:cxnSpLocks/>
              <a:stCxn id="11" idx="3"/>
            </p:cNvCxnSpPr>
            <p:nvPr/>
          </p:nvCxnSpPr>
          <p:spPr>
            <a:xfrm flipV="1">
              <a:off x="3577304" y="3029644"/>
              <a:ext cx="1958672" cy="255504"/>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B39C22D-2553-433E-A5BA-5745F70A542D}"/>
              </a:ext>
            </a:extLst>
          </p:cNvPr>
          <p:cNvGrpSpPr/>
          <p:nvPr/>
        </p:nvGrpSpPr>
        <p:grpSpPr>
          <a:xfrm>
            <a:off x="578387" y="2530800"/>
            <a:ext cx="6417324" cy="2740771"/>
            <a:chOff x="578387" y="2530800"/>
            <a:chExt cx="6417324" cy="2740771"/>
          </a:xfrm>
        </p:grpSpPr>
        <p:grpSp>
          <p:nvGrpSpPr>
            <p:cNvPr id="14" name="Group 13">
              <a:extLst>
                <a:ext uri="{FF2B5EF4-FFF2-40B4-BE49-F238E27FC236}">
                  <a16:creationId xmlns:a16="http://schemas.microsoft.com/office/drawing/2014/main" id="{AF10E284-75AF-424E-8791-B8F9BA59E8FC}"/>
                </a:ext>
              </a:extLst>
            </p:cNvPr>
            <p:cNvGrpSpPr/>
            <p:nvPr/>
          </p:nvGrpSpPr>
          <p:grpSpPr>
            <a:xfrm>
              <a:off x="578387" y="2530800"/>
              <a:ext cx="6417324" cy="1523491"/>
              <a:chOff x="119925" y="2269488"/>
              <a:chExt cx="6417324" cy="1523491"/>
            </a:xfrm>
          </p:grpSpPr>
          <p:sp>
            <p:nvSpPr>
              <p:cNvPr id="15" name="TextBox 14">
                <a:extLst>
                  <a:ext uri="{FF2B5EF4-FFF2-40B4-BE49-F238E27FC236}">
                    <a16:creationId xmlns:a16="http://schemas.microsoft.com/office/drawing/2014/main" id="{60DDDF9C-F174-481D-AF70-98C85963B3B0}"/>
                  </a:ext>
                </a:extLst>
              </p:cNvPr>
              <p:cNvSpPr txBox="1"/>
              <p:nvPr/>
            </p:nvSpPr>
            <p:spPr>
              <a:xfrm>
                <a:off x="119925" y="2777316"/>
                <a:ext cx="3457380" cy="1015663"/>
              </a:xfrm>
              <a:prstGeom prst="rect">
                <a:avLst/>
              </a:prstGeom>
              <a:noFill/>
            </p:spPr>
            <p:txBody>
              <a:bodyPr wrap="square">
                <a:spAutoFit/>
              </a:bodyPr>
              <a:lstStyle/>
              <a:p>
                <a:pPr marL="0" indent="0" algn="r">
                  <a:buNone/>
                </a:pPr>
                <a:r>
                  <a:rPr lang="en-US" sz="2000" i="1" dirty="0">
                    <a:solidFill>
                      <a:srgbClr val="C00000"/>
                    </a:solidFill>
                  </a:rPr>
                  <a:t>Add methods to the testing class to represent the unit tests you’re going to write</a:t>
                </a:r>
                <a:endParaRPr lang="en-US" sz="2000" b="1" i="1" dirty="0">
                  <a:solidFill>
                    <a:srgbClr val="C00000"/>
                  </a:solidFill>
                </a:endParaRPr>
              </a:p>
            </p:txBody>
          </p:sp>
          <p:cxnSp>
            <p:nvCxnSpPr>
              <p:cNvPr id="16" name="Straight Arrow Connector 15">
                <a:extLst>
                  <a:ext uri="{FF2B5EF4-FFF2-40B4-BE49-F238E27FC236}">
                    <a16:creationId xmlns:a16="http://schemas.microsoft.com/office/drawing/2014/main" id="{9C2279C8-F5F1-489F-AB0D-E12B987E8C29}"/>
                  </a:ext>
                </a:extLst>
              </p:cNvPr>
              <p:cNvCxnSpPr>
                <a:cxnSpLocks/>
                <a:stCxn id="15" idx="3"/>
              </p:cNvCxnSpPr>
              <p:nvPr/>
            </p:nvCxnSpPr>
            <p:spPr>
              <a:xfrm flipV="1">
                <a:off x="3577305" y="2269488"/>
                <a:ext cx="2959944" cy="1015660"/>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7" name="Straight Arrow Connector 16">
              <a:extLst>
                <a:ext uri="{FF2B5EF4-FFF2-40B4-BE49-F238E27FC236}">
                  <a16:creationId xmlns:a16="http://schemas.microsoft.com/office/drawing/2014/main" id="{CBE3A2E4-3C49-477B-8E4C-EC61D0352477}"/>
                </a:ext>
              </a:extLst>
            </p:cNvPr>
            <p:cNvCxnSpPr>
              <a:cxnSpLocks/>
              <a:stCxn id="15" idx="3"/>
            </p:cNvCxnSpPr>
            <p:nvPr/>
          </p:nvCxnSpPr>
          <p:spPr>
            <a:xfrm>
              <a:off x="4035767" y="3546460"/>
              <a:ext cx="2959944" cy="324870"/>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76F6156-D53F-4ACE-B99D-CE3ED010058D}"/>
                </a:ext>
              </a:extLst>
            </p:cNvPr>
            <p:cNvCxnSpPr>
              <a:cxnSpLocks/>
              <a:stCxn id="15" idx="3"/>
            </p:cNvCxnSpPr>
            <p:nvPr/>
          </p:nvCxnSpPr>
          <p:spPr>
            <a:xfrm>
              <a:off x="4035767" y="3546460"/>
              <a:ext cx="2959944" cy="1725111"/>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31" name="Rectangle: Rounded Corners 30">
            <a:extLst>
              <a:ext uri="{FF2B5EF4-FFF2-40B4-BE49-F238E27FC236}">
                <a16:creationId xmlns:a16="http://schemas.microsoft.com/office/drawing/2014/main" id="{9B41D282-2642-405B-BB09-9162B0798643}"/>
              </a:ext>
            </a:extLst>
          </p:cNvPr>
          <p:cNvSpPr/>
          <p:nvPr/>
        </p:nvSpPr>
        <p:spPr>
          <a:xfrm rot="21430016">
            <a:off x="720002" y="5026906"/>
            <a:ext cx="3662656" cy="1242402"/>
          </a:xfrm>
          <a:prstGeom prst="roundRect">
            <a:avLst>
              <a:gd name="adj" fmla="val 15369"/>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solidFill>
                  <a:srgbClr val="002060"/>
                </a:solidFill>
              </a:rPr>
              <a:t>Each unit test method should check a single method, field, or constructor of the class</a:t>
            </a:r>
            <a:endParaRPr lang="en-US" sz="2000" b="1" i="1" dirty="0">
              <a:solidFill>
                <a:srgbClr val="002060"/>
              </a:solidFill>
              <a:latin typeface="Consolas" panose="020B0609020204030204" pitchFamily="49" charset="0"/>
            </a:endParaRPr>
          </a:p>
        </p:txBody>
      </p:sp>
    </p:spTree>
    <p:extLst>
      <p:ext uri="{BB962C8B-B14F-4D97-AF65-F5344CB8AC3E}">
        <p14:creationId xmlns:p14="http://schemas.microsoft.com/office/powerpoint/2010/main" val="158160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DB222-2C4B-4E79-8507-CD89C9DF35AC}"/>
              </a:ext>
            </a:extLst>
          </p:cNvPr>
          <p:cNvSpPr>
            <a:spLocks noGrp="1"/>
          </p:cNvSpPr>
          <p:nvPr>
            <p:ph type="title"/>
          </p:nvPr>
        </p:nvSpPr>
        <p:spPr>
          <a:xfrm>
            <a:off x="511630" y="365126"/>
            <a:ext cx="7162800" cy="919900"/>
          </a:xfrm>
        </p:spPr>
        <p:txBody>
          <a:bodyPr/>
          <a:lstStyle/>
          <a:p>
            <a:r>
              <a:rPr lang="en-US" dirty="0">
                <a:solidFill>
                  <a:srgbClr val="0070C0"/>
                </a:solidFill>
                <a:latin typeface="Bahnschrift SemiBold" panose="020B0502040204020203" pitchFamily="34" charset="0"/>
              </a:rPr>
              <a:t>Running unit tests</a:t>
            </a:r>
          </a:p>
        </p:txBody>
      </p:sp>
      <p:pic>
        <p:nvPicPr>
          <p:cNvPr id="4" name="Picture 3">
            <a:extLst>
              <a:ext uri="{FF2B5EF4-FFF2-40B4-BE49-F238E27FC236}">
                <a16:creationId xmlns:a16="http://schemas.microsoft.com/office/drawing/2014/main" id="{2B6758F4-D794-4DB6-8444-8BAE6D9A0873}"/>
              </a:ext>
            </a:extLst>
          </p:cNvPr>
          <p:cNvPicPr>
            <a:picLocks noChangeAspect="1"/>
          </p:cNvPicPr>
          <p:nvPr/>
        </p:nvPicPr>
        <p:blipFill>
          <a:blip r:embed="rId2"/>
          <a:stretch>
            <a:fillRect/>
          </a:stretch>
        </p:blipFill>
        <p:spPr>
          <a:xfrm>
            <a:off x="5931700" y="1485080"/>
            <a:ext cx="5265685" cy="4772501"/>
          </a:xfrm>
          <a:prstGeom prst="rect">
            <a:avLst/>
          </a:prstGeom>
        </p:spPr>
      </p:pic>
      <p:sp>
        <p:nvSpPr>
          <p:cNvPr id="11" name="Rectangle: Rounded Corners 10">
            <a:extLst>
              <a:ext uri="{FF2B5EF4-FFF2-40B4-BE49-F238E27FC236}">
                <a16:creationId xmlns:a16="http://schemas.microsoft.com/office/drawing/2014/main" id="{101CEFE1-475D-477B-B7D8-0B847E8322D2}"/>
              </a:ext>
            </a:extLst>
          </p:cNvPr>
          <p:cNvSpPr/>
          <p:nvPr/>
        </p:nvSpPr>
        <p:spPr>
          <a:xfrm>
            <a:off x="721548" y="5011615"/>
            <a:ext cx="4413159" cy="1371601"/>
          </a:xfrm>
          <a:prstGeom prst="roundRect">
            <a:avLst>
              <a:gd name="adj" fmla="val 9144"/>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rgbClr val="002060"/>
                </a:solidFill>
              </a:rPr>
              <a:t>In the console, you’ll see the results from running the test(s) (pass or fail)</a:t>
            </a:r>
          </a:p>
        </p:txBody>
      </p:sp>
      <p:grpSp>
        <p:nvGrpSpPr>
          <p:cNvPr id="12" name="Group 11">
            <a:extLst>
              <a:ext uri="{FF2B5EF4-FFF2-40B4-BE49-F238E27FC236}">
                <a16:creationId xmlns:a16="http://schemas.microsoft.com/office/drawing/2014/main" id="{7EC21A5F-5249-4181-8684-01D433AFF99C}"/>
              </a:ext>
            </a:extLst>
          </p:cNvPr>
          <p:cNvGrpSpPr/>
          <p:nvPr/>
        </p:nvGrpSpPr>
        <p:grpSpPr>
          <a:xfrm>
            <a:off x="638087" y="1669313"/>
            <a:ext cx="5592592" cy="1008069"/>
            <a:chOff x="480564" y="2600244"/>
            <a:chExt cx="5592592" cy="1008069"/>
          </a:xfrm>
        </p:grpSpPr>
        <p:sp>
          <p:nvSpPr>
            <p:cNvPr id="13" name="TextBox 12">
              <a:extLst>
                <a:ext uri="{FF2B5EF4-FFF2-40B4-BE49-F238E27FC236}">
                  <a16:creationId xmlns:a16="http://schemas.microsoft.com/office/drawing/2014/main" id="{2EFC3BED-094D-4A25-84F1-DACC510B8FFD}"/>
                </a:ext>
              </a:extLst>
            </p:cNvPr>
            <p:cNvSpPr txBox="1"/>
            <p:nvPr/>
          </p:nvSpPr>
          <p:spPr>
            <a:xfrm>
              <a:off x="480564" y="2777316"/>
              <a:ext cx="3323085" cy="830997"/>
            </a:xfrm>
            <a:prstGeom prst="rect">
              <a:avLst/>
            </a:prstGeom>
            <a:noFill/>
          </p:spPr>
          <p:txBody>
            <a:bodyPr wrap="square">
              <a:spAutoFit/>
            </a:bodyPr>
            <a:lstStyle/>
            <a:p>
              <a:pPr marL="0" indent="0" algn="r">
                <a:buNone/>
              </a:pPr>
              <a:r>
                <a:rPr lang="en-US" sz="2400" b="1" i="1" dirty="0">
                  <a:solidFill>
                    <a:srgbClr val="BD0C15"/>
                  </a:solidFill>
                </a:rPr>
                <a:t>Runs every tests in this class</a:t>
              </a:r>
              <a:endParaRPr lang="en-US" sz="2400" b="1" i="1" dirty="0">
                <a:solidFill>
                  <a:srgbClr val="BD0C15"/>
                </a:solidFill>
                <a:latin typeface="Consolas" panose="020B0609020204030204" pitchFamily="49" charset="0"/>
              </a:endParaRPr>
            </a:p>
          </p:txBody>
        </p:sp>
        <p:cxnSp>
          <p:nvCxnSpPr>
            <p:cNvPr id="14" name="Straight Arrow Connector 13">
              <a:extLst>
                <a:ext uri="{FF2B5EF4-FFF2-40B4-BE49-F238E27FC236}">
                  <a16:creationId xmlns:a16="http://schemas.microsoft.com/office/drawing/2014/main" id="{9828C3C2-056D-4B88-9C18-2A0E1A6C7443}"/>
                </a:ext>
              </a:extLst>
            </p:cNvPr>
            <p:cNvCxnSpPr>
              <a:cxnSpLocks/>
              <a:stCxn id="13" idx="3"/>
            </p:cNvCxnSpPr>
            <p:nvPr/>
          </p:nvCxnSpPr>
          <p:spPr>
            <a:xfrm flipV="1">
              <a:off x="3803649" y="2600244"/>
              <a:ext cx="2269507" cy="592571"/>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FECDACDE-F33F-4E4A-9E37-07683682123F}"/>
              </a:ext>
            </a:extLst>
          </p:cNvPr>
          <p:cNvGrpSpPr/>
          <p:nvPr/>
        </p:nvGrpSpPr>
        <p:grpSpPr>
          <a:xfrm>
            <a:off x="894967" y="2585591"/>
            <a:ext cx="5335712" cy="1133723"/>
            <a:chOff x="837091" y="2351479"/>
            <a:chExt cx="5335712" cy="1133723"/>
          </a:xfrm>
        </p:grpSpPr>
        <p:sp>
          <p:nvSpPr>
            <p:cNvPr id="17" name="TextBox 16">
              <a:extLst>
                <a:ext uri="{FF2B5EF4-FFF2-40B4-BE49-F238E27FC236}">
                  <a16:creationId xmlns:a16="http://schemas.microsoft.com/office/drawing/2014/main" id="{7F772FDA-B62D-4900-82AB-64452265E287}"/>
                </a:ext>
              </a:extLst>
            </p:cNvPr>
            <p:cNvSpPr txBox="1"/>
            <p:nvPr/>
          </p:nvSpPr>
          <p:spPr>
            <a:xfrm>
              <a:off x="837091" y="2777316"/>
              <a:ext cx="3096740" cy="707886"/>
            </a:xfrm>
            <a:prstGeom prst="rect">
              <a:avLst/>
            </a:prstGeom>
            <a:noFill/>
          </p:spPr>
          <p:txBody>
            <a:bodyPr wrap="square">
              <a:spAutoFit/>
            </a:bodyPr>
            <a:lstStyle/>
            <a:p>
              <a:pPr marL="0" indent="0" algn="r">
                <a:buNone/>
              </a:pPr>
              <a:r>
                <a:rPr lang="en-US" sz="2000" dirty="0">
                  <a:solidFill>
                    <a:srgbClr val="C00000"/>
                  </a:solidFill>
                </a:rPr>
                <a:t>Only runs the single  </a:t>
              </a:r>
              <a:r>
                <a:rPr lang="en-US" sz="2000" b="1" dirty="0" err="1">
                  <a:solidFill>
                    <a:srgbClr val="C00000"/>
                  </a:solidFill>
                  <a:latin typeface="Consolas" panose="020B0609020204030204" pitchFamily="49" charset="0"/>
                </a:rPr>
                <a:t>testConstructor</a:t>
              </a:r>
              <a:r>
                <a:rPr lang="en-US" sz="2000" b="1" dirty="0">
                  <a:solidFill>
                    <a:srgbClr val="C00000"/>
                  </a:solidFill>
                  <a:latin typeface="Consolas" panose="020B0609020204030204" pitchFamily="49" charset="0"/>
                </a:rPr>
                <a:t>()</a:t>
              </a:r>
              <a:r>
                <a:rPr lang="en-US" sz="2000" dirty="0">
                  <a:solidFill>
                    <a:srgbClr val="C00000"/>
                  </a:solidFill>
                </a:rPr>
                <a:t> test</a:t>
              </a:r>
            </a:p>
          </p:txBody>
        </p:sp>
        <p:cxnSp>
          <p:nvCxnSpPr>
            <p:cNvPr id="18" name="Straight Arrow Connector 17">
              <a:extLst>
                <a:ext uri="{FF2B5EF4-FFF2-40B4-BE49-F238E27FC236}">
                  <a16:creationId xmlns:a16="http://schemas.microsoft.com/office/drawing/2014/main" id="{03B7C651-4C28-4832-9037-4D1F11A2806A}"/>
                </a:ext>
              </a:extLst>
            </p:cNvPr>
            <p:cNvCxnSpPr>
              <a:cxnSpLocks/>
              <a:stCxn id="17" idx="3"/>
            </p:cNvCxnSpPr>
            <p:nvPr/>
          </p:nvCxnSpPr>
          <p:spPr>
            <a:xfrm flipV="1">
              <a:off x="3933831" y="2351479"/>
              <a:ext cx="2238972" cy="779780"/>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5" name="Rectangle: Rounded Corners 14">
            <a:extLst>
              <a:ext uri="{FF2B5EF4-FFF2-40B4-BE49-F238E27FC236}">
                <a16:creationId xmlns:a16="http://schemas.microsoft.com/office/drawing/2014/main" id="{5728C8DC-92AA-43F3-B2D4-7FADF747A5AF}"/>
              </a:ext>
            </a:extLst>
          </p:cNvPr>
          <p:cNvSpPr/>
          <p:nvPr/>
        </p:nvSpPr>
        <p:spPr>
          <a:xfrm>
            <a:off x="6261213" y="1466812"/>
            <a:ext cx="359611" cy="321485"/>
          </a:xfrm>
          <a:prstGeom prst="roundRect">
            <a:avLst>
              <a:gd name="adj" fmla="val 50000"/>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2D05B34F-9F73-43A0-8023-26F6F674038A}"/>
              </a:ext>
            </a:extLst>
          </p:cNvPr>
          <p:cNvSpPr/>
          <p:nvPr/>
        </p:nvSpPr>
        <p:spPr>
          <a:xfrm>
            <a:off x="6261212" y="2306552"/>
            <a:ext cx="359611" cy="321485"/>
          </a:xfrm>
          <a:prstGeom prst="roundRect">
            <a:avLst>
              <a:gd name="adj" fmla="val 50000"/>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248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4569A-F2F8-49F0-8BCE-C633989B24A2}"/>
              </a:ext>
            </a:extLst>
          </p:cNvPr>
          <p:cNvSpPr>
            <a:spLocks noGrp="1"/>
          </p:cNvSpPr>
          <p:nvPr>
            <p:ph type="title"/>
          </p:nvPr>
        </p:nvSpPr>
        <p:spPr>
          <a:xfrm>
            <a:off x="831850" y="1709738"/>
            <a:ext cx="10515600" cy="2611891"/>
          </a:xfrm>
        </p:spPr>
        <p:txBody>
          <a:bodyPr/>
          <a:lstStyle/>
          <a:p>
            <a:r>
              <a:rPr lang="en-US" dirty="0">
                <a:solidFill>
                  <a:srgbClr val="0070C0"/>
                </a:solidFill>
                <a:latin typeface="Bahnschrift SemiBold" panose="020B0502040204020203" pitchFamily="34" charset="0"/>
              </a:rPr>
              <a:t>Writing a unit test</a:t>
            </a:r>
          </a:p>
        </p:txBody>
      </p:sp>
      <p:sp>
        <p:nvSpPr>
          <p:cNvPr id="3" name="Text Placeholder 2">
            <a:extLst>
              <a:ext uri="{FF2B5EF4-FFF2-40B4-BE49-F238E27FC236}">
                <a16:creationId xmlns:a16="http://schemas.microsoft.com/office/drawing/2014/main" id="{8D58AEB4-B3A4-4549-B850-607E84C95F6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68227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C6C1E-40ED-40E5-9E6A-5B4672C60D40}"/>
              </a:ext>
            </a:extLst>
          </p:cNvPr>
          <p:cNvSpPr>
            <a:spLocks noGrp="1"/>
          </p:cNvSpPr>
          <p:nvPr>
            <p:ph type="title"/>
          </p:nvPr>
        </p:nvSpPr>
        <p:spPr>
          <a:xfrm>
            <a:off x="544286" y="365126"/>
            <a:ext cx="8871857" cy="930274"/>
          </a:xfrm>
        </p:spPr>
        <p:txBody>
          <a:bodyPr/>
          <a:lstStyle/>
          <a:p>
            <a:r>
              <a:rPr lang="en-US" dirty="0">
                <a:solidFill>
                  <a:srgbClr val="0070C0"/>
                </a:solidFill>
                <a:latin typeface="Bahnschrift SemiBold" panose="020B0502040204020203" pitchFamily="34" charset="0"/>
              </a:rPr>
              <a:t>Writing a unit test</a:t>
            </a:r>
          </a:p>
        </p:txBody>
      </p:sp>
      <p:sp>
        <p:nvSpPr>
          <p:cNvPr id="7" name="Rectangle 6">
            <a:extLst>
              <a:ext uri="{FF2B5EF4-FFF2-40B4-BE49-F238E27FC236}">
                <a16:creationId xmlns:a16="http://schemas.microsoft.com/office/drawing/2014/main" id="{14998D01-A98D-497D-B581-06E7CAADD694}"/>
              </a:ext>
            </a:extLst>
          </p:cNvPr>
          <p:cNvSpPr/>
          <p:nvPr/>
        </p:nvSpPr>
        <p:spPr>
          <a:xfrm>
            <a:off x="5428036" y="2446844"/>
            <a:ext cx="6177064" cy="14344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2964B7AC-C327-4D8B-9B9D-92BE86D9C4EA}"/>
              </a:ext>
            </a:extLst>
          </p:cNvPr>
          <p:cNvGrpSpPr/>
          <p:nvPr/>
        </p:nvGrpSpPr>
        <p:grpSpPr>
          <a:xfrm>
            <a:off x="724820" y="2243470"/>
            <a:ext cx="4168193" cy="1181918"/>
            <a:chOff x="934411" y="2041603"/>
            <a:chExt cx="4168193" cy="1181918"/>
          </a:xfrm>
        </p:grpSpPr>
        <p:sp>
          <p:nvSpPr>
            <p:cNvPr id="19" name="Rectangle: Rounded Corners 18">
              <a:extLst>
                <a:ext uri="{FF2B5EF4-FFF2-40B4-BE49-F238E27FC236}">
                  <a16:creationId xmlns:a16="http://schemas.microsoft.com/office/drawing/2014/main" id="{59C4311C-C3FE-4155-85D2-0A3345428DAC}"/>
                </a:ext>
              </a:extLst>
            </p:cNvPr>
            <p:cNvSpPr/>
            <p:nvPr/>
          </p:nvSpPr>
          <p:spPr>
            <a:xfrm>
              <a:off x="934411" y="2041603"/>
              <a:ext cx="2966960" cy="1181918"/>
            </a:xfrm>
            <a:prstGeom prst="roundRect">
              <a:avLst>
                <a:gd name="adj" fmla="val 8544"/>
              </a:avLst>
            </a:prstGeom>
            <a:solidFill>
              <a:schemeClr val="accent4">
                <a:lumMod val="20000"/>
                <a:lumOff val="80000"/>
              </a:schemeClr>
            </a:solidFill>
            <a:ln w="254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BD0C15"/>
                  </a:solidFill>
                </a:rPr>
                <a:t>The code in here determines whether the unit test will </a:t>
              </a:r>
              <a:r>
                <a:rPr lang="en-US" sz="2000" b="1" dirty="0">
                  <a:solidFill>
                    <a:srgbClr val="BD0C15"/>
                  </a:solidFill>
                </a:rPr>
                <a:t>pass</a:t>
              </a:r>
              <a:r>
                <a:rPr lang="en-US" sz="2000" dirty="0">
                  <a:solidFill>
                    <a:srgbClr val="BD0C15"/>
                  </a:solidFill>
                </a:rPr>
                <a:t> or </a:t>
              </a:r>
              <a:r>
                <a:rPr lang="en-US" sz="2000" b="1" dirty="0">
                  <a:solidFill>
                    <a:srgbClr val="BD0C15"/>
                  </a:solidFill>
                </a:rPr>
                <a:t>fail</a:t>
              </a:r>
            </a:p>
          </p:txBody>
        </p:sp>
        <p:cxnSp>
          <p:nvCxnSpPr>
            <p:cNvPr id="20" name="Straight Arrow Connector 19">
              <a:extLst>
                <a:ext uri="{FF2B5EF4-FFF2-40B4-BE49-F238E27FC236}">
                  <a16:creationId xmlns:a16="http://schemas.microsoft.com/office/drawing/2014/main" id="{3C644F9F-AFDA-42CA-9EA9-4282C867DC1D}"/>
                </a:ext>
              </a:extLst>
            </p:cNvPr>
            <p:cNvCxnSpPr>
              <a:cxnSpLocks/>
              <a:stCxn id="19" idx="3"/>
            </p:cNvCxnSpPr>
            <p:nvPr/>
          </p:nvCxnSpPr>
          <p:spPr>
            <a:xfrm>
              <a:off x="3901371" y="2632562"/>
              <a:ext cx="1201233" cy="220056"/>
            </a:xfrm>
            <a:prstGeom prst="straightConnector1">
              <a:avLst/>
            </a:prstGeom>
            <a:ln w="25400">
              <a:solidFill>
                <a:schemeClr val="accent4">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22" name="Rectangle: Rounded Corners 21">
            <a:extLst>
              <a:ext uri="{FF2B5EF4-FFF2-40B4-BE49-F238E27FC236}">
                <a16:creationId xmlns:a16="http://schemas.microsoft.com/office/drawing/2014/main" id="{06A6E151-3286-4F14-800C-EF0D4D4B5F20}"/>
              </a:ext>
            </a:extLst>
          </p:cNvPr>
          <p:cNvSpPr/>
          <p:nvPr/>
        </p:nvSpPr>
        <p:spPr>
          <a:xfrm>
            <a:off x="724820" y="3603563"/>
            <a:ext cx="2966960" cy="1353214"/>
          </a:xfrm>
          <a:prstGeom prst="roundRect">
            <a:avLst>
              <a:gd name="adj" fmla="val 8544"/>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50000"/>
                  </a:schemeClr>
                </a:solidFill>
              </a:rPr>
              <a:t>If the code </a:t>
            </a:r>
            <a:r>
              <a:rPr lang="en-US" sz="2000" b="1" dirty="0">
                <a:solidFill>
                  <a:schemeClr val="accent6">
                    <a:lumMod val="50000"/>
                  </a:schemeClr>
                </a:solidFill>
              </a:rPr>
              <a:t>does not</a:t>
            </a:r>
            <a:r>
              <a:rPr lang="en-US" sz="2000" dirty="0">
                <a:solidFill>
                  <a:schemeClr val="accent6">
                    <a:lumMod val="50000"/>
                  </a:schemeClr>
                </a:solidFill>
              </a:rPr>
              <a:t> throw an uncaught exception, then the test </a:t>
            </a:r>
            <a:r>
              <a:rPr lang="en-US" sz="2000" b="1" dirty="0">
                <a:solidFill>
                  <a:schemeClr val="accent6">
                    <a:lumMod val="50000"/>
                  </a:schemeClr>
                </a:solidFill>
              </a:rPr>
              <a:t>passes</a:t>
            </a:r>
          </a:p>
        </p:txBody>
      </p:sp>
      <p:sp>
        <p:nvSpPr>
          <p:cNvPr id="24" name="Rectangle: Rounded Corners 23">
            <a:extLst>
              <a:ext uri="{FF2B5EF4-FFF2-40B4-BE49-F238E27FC236}">
                <a16:creationId xmlns:a16="http://schemas.microsoft.com/office/drawing/2014/main" id="{C37E2A80-B451-43A3-9A76-1599DF650C3E}"/>
              </a:ext>
            </a:extLst>
          </p:cNvPr>
          <p:cNvSpPr/>
          <p:nvPr/>
        </p:nvSpPr>
        <p:spPr>
          <a:xfrm>
            <a:off x="724821" y="5163106"/>
            <a:ext cx="2966960" cy="1242402"/>
          </a:xfrm>
          <a:prstGeom prst="roundRect">
            <a:avLst>
              <a:gd name="adj" fmla="val 8544"/>
            </a:avLst>
          </a:prstGeom>
          <a:solidFill>
            <a:srgbClr val="FFD9D9"/>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solidFill>
                  <a:srgbClr val="BD0C15"/>
                </a:solidFill>
              </a:rPr>
              <a:t>If it </a:t>
            </a:r>
            <a:r>
              <a:rPr lang="en-US" sz="2000" b="1" i="1" dirty="0">
                <a:solidFill>
                  <a:srgbClr val="BD0C15"/>
                </a:solidFill>
              </a:rPr>
              <a:t>does</a:t>
            </a:r>
            <a:r>
              <a:rPr lang="en-US" sz="2000" i="1" dirty="0">
                <a:solidFill>
                  <a:srgbClr val="BD0C15"/>
                </a:solidFill>
              </a:rPr>
              <a:t> throw an uncaught exception, then the test </a:t>
            </a:r>
            <a:r>
              <a:rPr lang="en-US" sz="2000" b="1" i="1" dirty="0">
                <a:solidFill>
                  <a:srgbClr val="BD0C15"/>
                </a:solidFill>
              </a:rPr>
              <a:t>fails</a:t>
            </a:r>
          </a:p>
        </p:txBody>
      </p:sp>
      <p:pic>
        <p:nvPicPr>
          <p:cNvPr id="30" name="Picture 29">
            <a:extLst>
              <a:ext uri="{FF2B5EF4-FFF2-40B4-BE49-F238E27FC236}">
                <a16:creationId xmlns:a16="http://schemas.microsoft.com/office/drawing/2014/main" id="{1726F9D0-F178-480D-B776-1F386F3A99F5}"/>
              </a:ext>
            </a:extLst>
          </p:cNvPr>
          <p:cNvPicPr>
            <a:picLocks noChangeAspect="1"/>
          </p:cNvPicPr>
          <p:nvPr/>
        </p:nvPicPr>
        <p:blipFill rotWithShape="1">
          <a:blip r:embed="rId2"/>
          <a:srcRect l="25182"/>
          <a:stretch/>
        </p:blipFill>
        <p:spPr>
          <a:xfrm>
            <a:off x="5136205" y="1767095"/>
            <a:ext cx="5717013" cy="2397267"/>
          </a:xfrm>
          <a:prstGeom prst="rect">
            <a:avLst/>
          </a:prstGeom>
        </p:spPr>
      </p:pic>
    </p:spTree>
    <p:extLst>
      <p:ext uri="{BB962C8B-B14F-4D97-AF65-F5344CB8AC3E}">
        <p14:creationId xmlns:p14="http://schemas.microsoft.com/office/powerpoint/2010/main" val="133374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32A70AA-AF3D-4CA5-ABFD-CFA5248106DA}"/>
              </a:ext>
            </a:extLst>
          </p:cNvPr>
          <p:cNvPicPr>
            <a:picLocks noChangeAspect="1"/>
          </p:cNvPicPr>
          <p:nvPr/>
        </p:nvPicPr>
        <p:blipFill rotWithShape="1">
          <a:blip r:embed="rId2"/>
          <a:srcRect l="25182"/>
          <a:stretch/>
        </p:blipFill>
        <p:spPr>
          <a:xfrm>
            <a:off x="5136205" y="1767095"/>
            <a:ext cx="5717013" cy="2397267"/>
          </a:xfrm>
          <a:prstGeom prst="rect">
            <a:avLst/>
          </a:prstGeom>
        </p:spPr>
      </p:pic>
      <p:sp>
        <p:nvSpPr>
          <p:cNvPr id="19" name="Rectangle: Rounded Corners 18">
            <a:extLst>
              <a:ext uri="{FF2B5EF4-FFF2-40B4-BE49-F238E27FC236}">
                <a16:creationId xmlns:a16="http://schemas.microsoft.com/office/drawing/2014/main" id="{59C4311C-C3FE-4155-85D2-0A3345428DAC}"/>
              </a:ext>
            </a:extLst>
          </p:cNvPr>
          <p:cNvSpPr/>
          <p:nvPr/>
        </p:nvSpPr>
        <p:spPr>
          <a:xfrm rot="204793">
            <a:off x="1085491" y="2202140"/>
            <a:ext cx="2602315" cy="1372243"/>
          </a:xfrm>
          <a:prstGeom prst="roundRect">
            <a:avLst>
              <a:gd name="adj" fmla="val 8544"/>
            </a:avLst>
          </a:prstGeom>
          <a:solidFill>
            <a:schemeClr val="accent4">
              <a:lumMod val="20000"/>
              <a:lumOff val="80000"/>
            </a:schemeClr>
          </a:solidFill>
          <a:ln w="254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solidFill>
                  <a:srgbClr val="C55A11"/>
                </a:solidFill>
              </a:rPr>
              <a:t>Will this “test” pass or fail?</a:t>
            </a:r>
          </a:p>
        </p:txBody>
      </p:sp>
      <p:sp>
        <p:nvSpPr>
          <p:cNvPr id="12" name="Rectangle 1">
            <a:extLst>
              <a:ext uri="{FF2B5EF4-FFF2-40B4-BE49-F238E27FC236}">
                <a16:creationId xmlns:a16="http://schemas.microsoft.com/office/drawing/2014/main" id="{29A38599-ABC4-41FA-A1D2-A9C274BE6E45}"/>
              </a:ext>
            </a:extLst>
          </p:cNvPr>
          <p:cNvSpPr>
            <a:spLocks noChangeArrowheads="1"/>
          </p:cNvSpPr>
          <p:nvPr/>
        </p:nvSpPr>
        <p:spPr bwMode="auto">
          <a:xfrm>
            <a:off x="5428036" y="2923529"/>
            <a:ext cx="5717013"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33B3"/>
                </a:solidFill>
                <a:effectLst/>
                <a:latin typeface="Consolas" panose="020B0609020204030204" pitchFamily="49" charset="0"/>
              </a:rPr>
              <a:t>throw new </a:t>
            </a:r>
            <a:r>
              <a:rPr lang="en-US" altLang="en-US" sz="2400" dirty="0" err="1">
                <a:solidFill>
                  <a:srgbClr val="080808"/>
                </a:solidFill>
                <a:latin typeface="Consolas" panose="020B0609020204030204" pitchFamily="49" charset="0"/>
              </a:rPr>
              <a:t>RuntimeException</a:t>
            </a:r>
            <a:r>
              <a:rPr kumimoji="0" lang="en-US" altLang="en-US" sz="2400" b="0" i="0" u="none" strike="noStrike" cap="none" normalizeH="0" baseline="0" dirty="0">
                <a:ln>
                  <a:noFill/>
                </a:ln>
                <a:solidFill>
                  <a:srgbClr val="080808"/>
                </a:solidFill>
                <a:effectLst/>
                <a:latin typeface="Consolas" panose="020B0609020204030204" pitchFamily="49" charset="0"/>
              </a:rPr>
              <a:t>();</a:t>
            </a:r>
            <a:endParaRPr kumimoji="0" lang="en-US" altLang="en-US" sz="5400" b="0" i="0" u="none" strike="noStrike" cap="none" normalizeH="0" baseline="0" dirty="0">
              <a:ln>
                <a:noFill/>
              </a:ln>
              <a:solidFill>
                <a:schemeClr val="tx1"/>
              </a:solidFill>
              <a:effectLst/>
              <a:latin typeface="Consolas" panose="020B0609020204030204" pitchFamily="49" charset="0"/>
            </a:endParaRPr>
          </a:p>
        </p:txBody>
      </p:sp>
      <p:cxnSp>
        <p:nvCxnSpPr>
          <p:cNvPr id="13" name="Straight Arrow Connector 12">
            <a:extLst>
              <a:ext uri="{FF2B5EF4-FFF2-40B4-BE49-F238E27FC236}">
                <a16:creationId xmlns:a16="http://schemas.microsoft.com/office/drawing/2014/main" id="{66AA1F29-54D9-42C6-B1A2-853FD0D7CF57}"/>
              </a:ext>
            </a:extLst>
          </p:cNvPr>
          <p:cNvCxnSpPr>
            <a:cxnSpLocks/>
            <a:stCxn id="19" idx="3"/>
          </p:cNvCxnSpPr>
          <p:nvPr/>
        </p:nvCxnSpPr>
        <p:spPr>
          <a:xfrm>
            <a:off x="3685498" y="2965729"/>
            <a:ext cx="1246425" cy="166577"/>
          </a:xfrm>
          <a:prstGeom prst="straightConnector1">
            <a:avLst/>
          </a:prstGeom>
          <a:ln w="25400">
            <a:solidFill>
              <a:schemeClr val="accent4">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D81783B4-0704-4A72-9FF9-166B856E5B12}"/>
              </a:ext>
            </a:extLst>
          </p:cNvPr>
          <p:cNvSpPr/>
          <p:nvPr/>
        </p:nvSpPr>
        <p:spPr>
          <a:xfrm>
            <a:off x="956636" y="4576628"/>
            <a:ext cx="3128347" cy="977865"/>
          </a:xfrm>
          <a:prstGeom prst="roundRect">
            <a:avLst>
              <a:gd name="adj" fmla="val 12361"/>
            </a:avLst>
          </a:prstGeom>
          <a:solidFill>
            <a:srgbClr val="FFD9D9"/>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solidFill>
                  <a:srgbClr val="BD0C15"/>
                </a:solidFill>
              </a:rPr>
              <a:t>This test will </a:t>
            </a:r>
            <a:r>
              <a:rPr lang="en-US" sz="2800" b="1" i="1" dirty="0">
                <a:solidFill>
                  <a:srgbClr val="BD0C15"/>
                </a:solidFill>
              </a:rPr>
              <a:t>fail</a:t>
            </a:r>
            <a:endParaRPr lang="en-US" sz="2800" b="1" i="1" dirty="0">
              <a:solidFill>
                <a:srgbClr val="BD0C15"/>
              </a:solidFill>
              <a:latin typeface="Consolas" panose="020B0609020204030204" pitchFamily="49" charset="0"/>
            </a:endParaRPr>
          </a:p>
        </p:txBody>
      </p:sp>
      <p:sp>
        <p:nvSpPr>
          <p:cNvPr id="9" name="Title 1">
            <a:extLst>
              <a:ext uri="{FF2B5EF4-FFF2-40B4-BE49-F238E27FC236}">
                <a16:creationId xmlns:a16="http://schemas.microsoft.com/office/drawing/2014/main" id="{F17C6C1E-40ED-40E5-9E6A-5B4672C60D40}"/>
              </a:ext>
            </a:extLst>
          </p:cNvPr>
          <p:cNvSpPr>
            <a:spLocks noGrp="1"/>
          </p:cNvSpPr>
          <p:nvPr>
            <p:ph type="title"/>
          </p:nvPr>
        </p:nvSpPr>
        <p:spPr>
          <a:xfrm>
            <a:off x="544286" y="365126"/>
            <a:ext cx="8871857" cy="930274"/>
          </a:xfrm>
        </p:spPr>
        <p:txBody>
          <a:bodyPr/>
          <a:lstStyle/>
          <a:p>
            <a:r>
              <a:rPr lang="en-US" dirty="0">
                <a:solidFill>
                  <a:srgbClr val="0070C0"/>
                </a:solidFill>
                <a:latin typeface="Bahnschrift SemiBold" panose="020B0502040204020203" pitchFamily="34" charset="0"/>
              </a:rPr>
              <a:t>Writing a unit test</a:t>
            </a:r>
          </a:p>
        </p:txBody>
      </p:sp>
    </p:spTree>
    <p:extLst>
      <p:ext uri="{BB962C8B-B14F-4D97-AF65-F5344CB8AC3E}">
        <p14:creationId xmlns:p14="http://schemas.microsoft.com/office/powerpoint/2010/main" val="401108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E5F5CC-1D7D-48C3-BEAC-3F200C2D1338}"/>
              </a:ext>
            </a:extLst>
          </p:cNvPr>
          <p:cNvPicPr>
            <a:picLocks noChangeAspect="1"/>
          </p:cNvPicPr>
          <p:nvPr/>
        </p:nvPicPr>
        <p:blipFill rotWithShape="1">
          <a:blip r:embed="rId2"/>
          <a:srcRect l="25182"/>
          <a:stretch/>
        </p:blipFill>
        <p:spPr>
          <a:xfrm>
            <a:off x="5136205" y="1767095"/>
            <a:ext cx="5717013" cy="2397267"/>
          </a:xfrm>
          <a:prstGeom prst="rect">
            <a:avLst/>
          </a:prstGeom>
        </p:spPr>
      </p:pic>
      <p:sp>
        <p:nvSpPr>
          <p:cNvPr id="19" name="Rectangle: Rounded Corners 18">
            <a:extLst>
              <a:ext uri="{FF2B5EF4-FFF2-40B4-BE49-F238E27FC236}">
                <a16:creationId xmlns:a16="http://schemas.microsoft.com/office/drawing/2014/main" id="{59C4311C-C3FE-4155-85D2-0A3345428DAC}"/>
              </a:ext>
            </a:extLst>
          </p:cNvPr>
          <p:cNvSpPr/>
          <p:nvPr/>
        </p:nvSpPr>
        <p:spPr>
          <a:xfrm rot="21315014">
            <a:off x="1034612" y="2860908"/>
            <a:ext cx="2602315" cy="1372243"/>
          </a:xfrm>
          <a:prstGeom prst="roundRect">
            <a:avLst>
              <a:gd name="adj" fmla="val 8544"/>
            </a:avLst>
          </a:prstGeom>
          <a:solidFill>
            <a:schemeClr val="accent4">
              <a:lumMod val="20000"/>
              <a:lumOff val="80000"/>
            </a:schemeClr>
          </a:solidFill>
          <a:ln w="254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solidFill>
                  <a:srgbClr val="C55A11"/>
                </a:solidFill>
              </a:rPr>
              <a:t>Will this test pass or fail?</a:t>
            </a:r>
          </a:p>
        </p:txBody>
      </p:sp>
      <p:sp>
        <p:nvSpPr>
          <p:cNvPr id="11" name="Rectangle 1">
            <a:extLst>
              <a:ext uri="{FF2B5EF4-FFF2-40B4-BE49-F238E27FC236}">
                <a16:creationId xmlns:a16="http://schemas.microsoft.com/office/drawing/2014/main" id="{426354D2-61EF-48D3-9D83-49708C82C1F8}"/>
              </a:ext>
            </a:extLst>
          </p:cNvPr>
          <p:cNvSpPr>
            <a:spLocks noChangeArrowheads="1"/>
          </p:cNvSpPr>
          <p:nvPr/>
        </p:nvSpPr>
        <p:spPr bwMode="auto">
          <a:xfrm>
            <a:off x="5428036" y="2932438"/>
            <a:ext cx="4614389"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33B3"/>
                </a:solidFill>
                <a:effectLst/>
                <a:latin typeface="Consolas" panose="020B0609020204030204" pitchFamily="49" charset="0"/>
              </a:rPr>
              <a:t>new </a:t>
            </a:r>
            <a:r>
              <a:rPr kumimoji="0" lang="en-US" altLang="en-US" sz="2400" b="0" i="0" u="none" strike="noStrike" cap="none" normalizeH="0" baseline="0" dirty="0" err="1">
                <a:ln>
                  <a:noFill/>
                </a:ln>
                <a:solidFill>
                  <a:srgbClr val="080808"/>
                </a:solidFill>
                <a:effectLst/>
                <a:latin typeface="Consolas" panose="020B0609020204030204" pitchFamily="49" charset="0"/>
              </a:rPr>
              <a:t>InventoryImpl</a:t>
            </a:r>
            <a:r>
              <a:rPr kumimoji="0" lang="en-US" altLang="en-US" sz="2400" b="0" i="0" u="none" strike="noStrike" cap="none" normalizeH="0" baseline="0" dirty="0">
                <a:ln>
                  <a:noFill/>
                </a:ln>
                <a:solidFill>
                  <a:srgbClr val="080808"/>
                </a:solidFill>
                <a:effectLst/>
                <a:latin typeface="Consolas" panose="020B0609020204030204" pitchFamily="49" charset="0"/>
              </a:rPr>
              <a:t>();</a:t>
            </a:r>
            <a:endParaRPr kumimoji="0" lang="en-US" altLang="en-US" sz="5400" b="0" i="0" u="none" strike="noStrike" cap="none" normalizeH="0" baseline="0" dirty="0">
              <a:ln>
                <a:noFill/>
              </a:ln>
              <a:solidFill>
                <a:schemeClr val="tx1"/>
              </a:solidFill>
              <a:effectLst/>
              <a:latin typeface="Consolas" panose="020B0609020204030204" pitchFamily="49" charset="0"/>
            </a:endParaRPr>
          </a:p>
        </p:txBody>
      </p:sp>
      <p:cxnSp>
        <p:nvCxnSpPr>
          <p:cNvPr id="8" name="Straight Arrow Connector 7">
            <a:extLst>
              <a:ext uri="{FF2B5EF4-FFF2-40B4-BE49-F238E27FC236}">
                <a16:creationId xmlns:a16="http://schemas.microsoft.com/office/drawing/2014/main" id="{1A81A1D4-CA6F-47D9-9427-3B0976F3E6B4}"/>
              </a:ext>
            </a:extLst>
          </p:cNvPr>
          <p:cNvCxnSpPr>
            <a:cxnSpLocks/>
            <a:stCxn id="19" idx="3"/>
          </p:cNvCxnSpPr>
          <p:nvPr/>
        </p:nvCxnSpPr>
        <p:spPr>
          <a:xfrm flipV="1">
            <a:off x="3632459" y="3239311"/>
            <a:ext cx="1280009" cy="199978"/>
          </a:xfrm>
          <a:prstGeom prst="straightConnector1">
            <a:avLst/>
          </a:prstGeom>
          <a:ln w="25400">
            <a:solidFill>
              <a:schemeClr val="accent4">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18565B16-4BCD-47EA-A7A6-33EFE1B0A64D}"/>
              </a:ext>
            </a:extLst>
          </p:cNvPr>
          <p:cNvSpPr/>
          <p:nvPr/>
        </p:nvSpPr>
        <p:spPr>
          <a:xfrm>
            <a:off x="416527" y="4925894"/>
            <a:ext cx="4360746" cy="1437584"/>
          </a:xfrm>
          <a:prstGeom prst="roundRect">
            <a:avLst>
              <a:gd name="adj" fmla="val 12438"/>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2060"/>
                </a:solidFill>
              </a:rPr>
              <a:t>This test will </a:t>
            </a:r>
            <a:r>
              <a:rPr lang="en-US" sz="2400" b="1" dirty="0">
                <a:solidFill>
                  <a:srgbClr val="002060"/>
                </a:solidFill>
              </a:rPr>
              <a:t>pass</a:t>
            </a:r>
            <a:r>
              <a:rPr lang="en-US" sz="2400" dirty="0">
                <a:solidFill>
                  <a:srgbClr val="002060"/>
                </a:solidFill>
              </a:rPr>
              <a:t>, as long as the </a:t>
            </a:r>
            <a:r>
              <a:rPr lang="en-US" sz="2400" b="1" dirty="0" err="1">
                <a:solidFill>
                  <a:srgbClr val="002060"/>
                </a:solidFill>
                <a:latin typeface="Consolas" panose="020B0609020204030204" pitchFamily="49" charset="0"/>
              </a:rPr>
              <a:t>InventoryImpl</a:t>
            </a:r>
            <a:r>
              <a:rPr lang="en-US" sz="2400" dirty="0">
                <a:solidFill>
                  <a:srgbClr val="002060"/>
                </a:solidFill>
              </a:rPr>
              <a:t> constructor does not throw an exception</a:t>
            </a:r>
            <a:endParaRPr lang="en-US" sz="2400" dirty="0">
              <a:solidFill>
                <a:srgbClr val="002060"/>
              </a:solidFill>
              <a:latin typeface="Consolas" panose="020B0609020204030204" pitchFamily="49" charset="0"/>
            </a:endParaRPr>
          </a:p>
        </p:txBody>
      </p:sp>
      <p:sp>
        <p:nvSpPr>
          <p:cNvPr id="9" name="Title 1">
            <a:extLst>
              <a:ext uri="{FF2B5EF4-FFF2-40B4-BE49-F238E27FC236}">
                <a16:creationId xmlns:a16="http://schemas.microsoft.com/office/drawing/2014/main" id="{F17C6C1E-40ED-40E5-9E6A-5B4672C60D40}"/>
              </a:ext>
            </a:extLst>
          </p:cNvPr>
          <p:cNvSpPr>
            <a:spLocks noGrp="1"/>
          </p:cNvSpPr>
          <p:nvPr>
            <p:ph type="title"/>
          </p:nvPr>
        </p:nvSpPr>
        <p:spPr>
          <a:xfrm>
            <a:off x="544286" y="365126"/>
            <a:ext cx="8871857" cy="930274"/>
          </a:xfrm>
        </p:spPr>
        <p:txBody>
          <a:bodyPr/>
          <a:lstStyle/>
          <a:p>
            <a:r>
              <a:rPr lang="en-US" dirty="0">
                <a:solidFill>
                  <a:srgbClr val="0070C0"/>
                </a:solidFill>
                <a:latin typeface="Bahnschrift SemiBold" panose="020B0502040204020203" pitchFamily="34" charset="0"/>
              </a:rPr>
              <a:t>Writing a unit test</a:t>
            </a:r>
          </a:p>
        </p:txBody>
      </p:sp>
    </p:spTree>
    <p:extLst>
      <p:ext uri="{BB962C8B-B14F-4D97-AF65-F5344CB8AC3E}">
        <p14:creationId xmlns:p14="http://schemas.microsoft.com/office/powerpoint/2010/main" val="2843229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B61E67-473E-465E-ACA1-134B5A58C71A}"/>
              </a:ext>
            </a:extLst>
          </p:cNvPr>
          <p:cNvSpPr>
            <a:spLocks noGrp="1"/>
          </p:cNvSpPr>
          <p:nvPr>
            <p:ph idx="1"/>
          </p:nvPr>
        </p:nvSpPr>
        <p:spPr>
          <a:xfrm>
            <a:off x="1109732" y="4398006"/>
            <a:ext cx="8893250" cy="2316830"/>
          </a:xfrm>
          <a:prstGeom prst="roundRect">
            <a:avLst>
              <a:gd name="adj" fmla="val 11207"/>
            </a:avLst>
          </a:prstGeom>
          <a:solidFill>
            <a:schemeClr val="accent5">
              <a:lumMod val="20000"/>
              <a:lumOff val="80000"/>
            </a:schemeClr>
          </a:solidFill>
          <a:ln w="25400">
            <a:solidFill>
              <a:schemeClr val="accent5">
                <a:lumMod val="75000"/>
              </a:schemeClr>
            </a:solidFill>
          </a:ln>
        </p:spPr>
        <p:txBody>
          <a:bodyPr anchor="ctr">
            <a:normAutofit/>
          </a:bodyPr>
          <a:lstStyle/>
          <a:p>
            <a:pPr marL="0" indent="0">
              <a:spcBef>
                <a:spcPts val="0"/>
              </a:spcBef>
              <a:spcAft>
                <a:spcPts val="600"/>
              </a:spcAft>
              <a:buNone/>
            </a:pPr>
            <a:r>
              <a:rPr lang="en-US" dirty="0">
                <a:solidFill>
                  <a:schemeClr val="accent5">
                    <a:lumMod val="75000"/>
                  </a:schemeClr>
                </a:solidFill>
              </a:rPr>
              <a:t>Typical JUnit unit test:</a:t>
            </a:r>
          </a:p>
          <a:p>
            <a:pPr marL="971550" lvl="1" indent="-514350">
              <a:buSzPct val="100000"/>
              <a:buFont typeface="+mj-lt"/>
              <a:buAutoNum type="arabicPeriod"/>
            </a:pPr>
            <a:r>
              <a:rPr lang="en-US" dirty="0">
                <a:solidFill>
                  <a:schemeClr val="accent5">
                    <a:lumMod val="75000"/>
                  </a:schemeClr>
                </a:solidFill>
              </a:rPr>
              <a:t>Create an instance of the class you are testing</a:t>
            </a:r>
          </a:p>
          <a:p>
            <a:pPr marL="971550" lvl="1" indent="-514350">
              <a:buSzPct val="100000"/>
              <a:buFont typeface="+mj-lt"/>
              <a:buAutoNum type="arabicPeriod"/>
            </a:pPr>
            <a:r>
              <a:rPr lang="en-US" dirty="0">
                <a:solidFill>
                  <a:schemeClr val="accent5">
                    <a:lumMod val="75000"/>
                  </a:schemeClr>
                </a:solidFill>
              </a:rPr>
              <a:t>Call some methods to change the instance’s internal state</a:t>
            </a:r>
          </a:p>
          <a:p>
            <a:pPr marL="971550" lvl="1" indent="-514350">
              <a:buSzPct val="100000"/>
              <a:buFont typeface="+mj-lt"/>
              <a:buAutoNum type="arabicPeriod"/>
            </a:pPr>
            <a:r>
              <a:rPr lang="en-US" dirty="0">
                <a:solidFill>
                  <a:schemeClr val="accent5">
                    <a:lumMod val="75000"/>
                  </a:schemeClr>
                </a:solidFill>
              </a:rPr>
              <a:t>Use </a:t>
            </a:r>
            <a:r>
              <a:rPr lang="en-US" i="1" dirty="0">
                <a:solidFill>
                  <a:schemeClr val="accent5">
                    <a:lumMod val="75000"/>
                  </a:schemeClr>
                </a:solidFill>
              </a:rPr>
              <a:t>JUnit assertions </a:t>
            </a:r>
            <a:r>
              <a:rPr lang="en-US" dirty="0">
                <a:solidFill>
                  <a:schemeClr val="accent5">
                    <a:lumMod val="75000"/>
                  </a:schemeClr>
                </a:solidFill>
              </a:rPr>
              <a:t>to verify that the instance methods return the correct values</a:t>
            </a:r>
            <a:endParaRPr lang="en-US" i="1" dirty="0">
              <a:solidFill>
                <a:schemeClr val="accent5">
                  <a:lumMod val="75000"/>
                </a:schemeClr>
              </a:solidFill>
            </a:endParaRPr>
          </a:p>
        </p:txBody>
      </p:sp>
      <p:sp>
        <p:nvSpPr>
          <p:cNvPr id="8" name="Rectangle: Rounded Corners 7">
            <a:extLst>
              <a:ext uri="{FF2B5EF4-FFF2-40B4-BE49-F238E27FC236}">
                <a16:creationId xmlns:a16="http://schemas.microsoft.com/office/drawing/2014/main" id="{3FCF6850-CDA1-4CAF-BA08-D77E5500A460}"/>
              </a:ext>
            </a:extLst>
          </p:cNvPr>
          <p:cNvSpPr/>
          <p:nvPr/>
        </p:nvSpPr>
        <p:spPr>
          <a:xfrm>
            <a:off x="1109733" y="3313618"/>
            <a:ext cx="2617860" cy="796626"/>
          </a:xfrm>
          <a:prstGeom prst="roundRect">
            <a:avLst>
              <a:gd name="adj" fmla="val 25936"/>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solidFill>
                  <a:srgbClr val="002060"/>
                </a:solidFill>
              </a:rPr>
              <a:t>It depends on what you’re trying to test!</a:t>
            </a:r>
            <a:endParaRPr lang="en-US" sz="2000" b="1" i="1" dirty="0">
              <a:solidFill>
                <a:srgbClr val="002060"/>
              </a:solidFill>
              <a:latin typeface="Consolas" panose="020B0609020204030204" pitchFamily="49" charset="0"/>
            </a:endParaRPr>
          </a:p>
        </p:txBody>
      </p:sp>
      <p:pic>
        <p:nvPicPr>
          <p:cNvPr id="25" name="Picture 24">
            <a:extLst>
              <a:ext uri="{FF2B5EF4-FFF2-40B4-BE49-F238E27FC236}">
                <a16:creationId xmlns:a16="http://schemas.microsoft.com/office/drawing/2014/main" id="{C43798B7-22B7-4DD1-8CB7-ED507F9DC392}"/>
              </a:ext>
            </a:extLst>
          </p:cNvPr>
          <p:cNvPicPr>
            <a:picLocks noChangeAspect="1"/>
          </p:cNvPicPr>
          <p:nvPr/>
        </p:nvPicPr>
        <p:blipFill rotWithShape="1">
          <a:blip r:embed="rId2"/>
          <a:srcRect l="866"/>
          <a:stretch/>
        </p:blipFill>
        <p:spPr>
          <a:xfrm>
            <a:off x="4773902" y="1496355"/>
            <a:ext cx="6579898" cy="2783815"/>
          </a:xfrm>
          <a:prstGeom prst="rect">
            <a:avLst/>
          </a:prstGeom>
        </p:spPr>
      </p:pic>
      <p:grpSp>
        <p:nvGrpSpPr>
          <p:cNvPr id="21" name="Group 20">
            <a:extLst>
              <a:ext uri="{FF2B5EF4-FFF2-40B4-BE49-F238E27FC236}">
                <a16:creationId xmlns:a16="http://schemas.microsoft.com/office/drawing/2014/main" id="{D623DE0F-1AAA-4117-B11B-E4381AE9F4CC}"/>
              </a:ext>
            </a:extLst>
          </p:cNvPr>
          <p:cNvGrpSpPr/>
          <p:nvPr/>
        </p:nvGrpSpPr>
        <p:grpSpPr>
          <a:xfrm>
            <a:off x="1117506" y="1851439"/>
            <a:ext cx="3656396" cy="1110784"/>
            <a:chOff x="1117506" y="1851439"/>
            <a:chExt cx="3656396" cy="1110784"/>
          </a:xfrm>
        </p:grpSpPr>
        <p:sp>
          <p:nvSpPr>
            <p:cNvPr id="11" name="Rectangle: Rounded Corners 10">
              <a:extLst>
                <a:ext uri="{FF2B5EF4-FFF2-40B4-BE49-F238E27FC236}">
                  <a16:creationId xmlns:a16="http://schemas.microsoft.com/office/drawing/2014/main" id="{EB6AE53F-BC14-49DE-A438-C7BF076A186B}"/>
                </a:ext>
              </a:extLst>
            </p:cNvPr>
            <p:cNvSpPr/>
            <p:nvPr/>
          </p:nvSpPr>
          <p:spPr>
            <a:xfrm rot="21430016">
              <a:off x="1117506" y="1851439"/>
              <a:ext cx="2602315" cy="1110784"/>
            </a:xfrm>
            <a:prstGeom prst="roundRect">
              <a:avLst>
                <a:gd name="adj" fmla="val 14440"/>
              </a:avLst>
            </a:prstGeom>
            <a:solidFill>
              <a:srgbClr val="FFD9D9"/>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solidFill>
                    <a:srgbClr val="C55A11"/>
                  </a:solidFill>
                </a:rPr>
                <a:t>What code should go in a unit test method, anyway?</a:t>
              </a:r>
            </a:p>
          </p:txBody>
        </p:sp>
        <p:cxnSp>
          <p:nvCxnSpPr>
            <p:cNvPr id="18" name="Straight Arrow Connector 17">
              <a:extLst>
                <a:ext uri="{FF2B5EF4-FFF2-40B4-BE49-F238E27FC236}">
                  <a16:creationId xmlns:a16="http://schemas.microsoft.com/office/drawing/2014/main" id="{4A3D19C7-D4F3-45B8-BA1E-54860C105F13}"/>
                </a:ext>
              </a:extLst>
            </p:cNvPr>
            <p:cNvCxnSpPr>
              <a:cxnSpLocks/>
              <a:stCxn id="11" idx="3"/>
            </p:cNvCxnSpPr>
            <p:nvPr/>
          </p:nvCxnSpPr>
          <p:spPr>
            <a:xfrm>
              <a:off x="3718231" y="2342520"/>
              <a:ext cx="1055671" cy="545743"/>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26" name="Rectangle 25">
            <a:extLst>
              <a:ext uri="{FF2B5EF4-FFF2-40B4-BE49-F238E27FC236}">
                <a16:creationId xmlns:a16="http://schemas.microsoft.com/office/drawing/2014/main" id="{C53670FD-B6F8-46F5-9219-B69578E648A0}"/>
              </a:ext>
            </a:extLst>
          </p:cNvPr>
          <p:cNvSpPr/>
          <p:nvPr/>
        </p:nvSpPr>
        <p:spPr>
          <a:xfrm>
            <a:off x="5131339" y="2451370"/>
            <a:ext cx="6337571" cy="14472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F17C6C1E-40ED-40E5-9E6A-5B4672C60D40}"/>
              </a:ext>
            </a:extLst>
          </p:cNvPr>
          <p:cNvSpPr>
            <a:spLocks noGrp="1"/>
          </p:cNvSpPr>
          <p:nvPr>
            <p:ph type="title"/>
          </p:nvPr>
        </p:nvSpPr>
        <p:spPr>
          <a:xfrm>
            <a:off x="544286" y="365126"/>
            <a:ext cx="8871857" cy="930274"/>
          </a:xfrm>
        </p:spPr>
        <p:txBody>
          <a:bodyPr/>
          <a:lstStyle/>
          <a:p>
            <a:r>
              <a:rPr lang="en-US" dirty="0">
                <a:solidFill>
                  <a:srgbClr val="0070C0"/>
                </a:solidFill>
                <a:latin typeface="Bahnschrift SemiBold" panose="020B0502040204020203" pitchFamily="34" charset="0"/>
              </a:rPr>
              <a:t>Writing a unit test</a:t>
            </a:r>
          </a:p>
        </p:txBody>
      </p:sp>
    </p:spTree>
    <p:extLst>
      <p:ext uri="{BB962C8B-B14F-4D97-AF65-F5344CB8AC3E}">
        <p14:creationId xmlns:p14="http://schemas.microsoft.com/office/powerpoint/2010/main" val="289258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fade">
                                      <p:cBhvr>
                                        <p:cTn id="17" dur="500"/>
                                        <p:tgtEl>
                                          <p:spTgt spid="3">
                                            <p:bg/>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500"/>
                                        <p:tgtEl>
                                          <p:spTgt spid="3">
                                            <p:txEl>
                                              <p:pRg st="0" end="0"/>
                                            </p:txEl>
                                          </p:spTgt>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500"/>
                                        <p:tgtEl>
                                          <p:spTgt spid="3">
                                            <p:txEl>
                                              <p:pRg st="1" end="1"/>
                                            </p:txEl>
                                          </p:spTgt>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500"/>
                                        <p:tgtEl>
                                          <p:spTgt spid="3">
                                            <p:txEl>
                                              <p:pRg st="2" end="2"/>
                                            </p:txEl>
                                          </p:spTgt>
                                        </p:tgtEl>
                                      </p:cBhvr>
                                    </p:animEffect>
                                  </p:childTnLst>
                                </p:cTn>
                              </p:par>
                            </p:childTnLst>
                          </p:cTn>
                        </p:par>
                        <p:par>
                          <p:cTn id="30" fill="hold">
                            <p:stCondLst>
                              <p:cond delay="2000"/>
                            </p:stCondLst>
                            <p:childTnLst>
                              <p:par>
                                <p:cTn id="31" presetID="10" presetClass="entr" presetSubtype="0" fill="hold" grpId="0" nodeType="after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0E9AE3F-D1F7-47BB-AEB8-A29ADEF63C7E}"/>
              </a:ext>
            </a:extLst>
          </p:cNvPr>
          <p:cNvPicPr>
            <a:picLocks noChangeAspect="1"/>
          </p:cNvPicPr>
          <p:nvPr/>
        </p:nvPicPr>
        <p:blipFill rotWithShape="1">
          <a:blip r:embed="rId2"/>
          <a:srcRect l="866"/>
          <a:stretch/>
        </p:blipFill>
        <p:spPr>
          <a:xfrm>
            <a:off x="4773902" y="1496355"/>
            <a:ext cx="6579898" cy="2783815"/>
          </a:xfrm>
          <a:prstGeom prst="rect">
            <a:avLst/>
          </a:prstGeom>
        </p:spPr>
      </p:pic>
      <p:sp>
        <p:nvSpPr>
          <p:cNvPr id="9" name="Content Placeholder 2">
            <a:extLst>
              <a:ext uri="{FF2B5EF4-FFF2-40B4-BE49-F238E27FC236}">
                <a16:creationId xmlns:a16="http://schemas.microsoft.com/office/drawing/2014/main" id="{44F5A55B-5423-4AFB-B4B4-69B80430B994}"/>
              </a:ext>
            </a:extLst>
          </p:cNvPr>
          <p:cNvSpPr>
            <a:spLocks noGrp="1"/>
          </p:cNvSpPr>
          <p:nvPr>
            <p:ph idx="1"/>
          </p:nvPr>
        </p:nvSpPr>
        <p:spPr>
          <a:xfrm>
            <a:off x="1109732" y="4398006"/>
            <a:ext cx="8893250" cy="2316830"/>
          </a:xfrm>
          <a:prstGeom prst="roundRect">
            <a:avLst>
              <a:gd name="adj" fmla="val 11207"/>
            </a:avLst>
          </a:prstGeom>
          <a:solidFill>
            <a:schemeClr val="accent5">
              <a:lumMod val="20000"/>
              <a:lumOff val="80000"/>
            </a:schemeClr>
          </a:solidFill>
          <a:ln w="25400">
            <a:solidFill>
              <a:schemeClr val="accent5">
                <a:lumMod val="75000"/>
              </a:schemeClr>
            </a:solidFill>
          </a:ln>
        </p:spPr>
        <p:txBody>
          <a:bodyPr anchor="ctr">
            <a:normAutofit/>
          </a:bodyPr>
          <a:lstStyle/>
          <a:p>
            <a:pPr marL="0" indent="0">
              <a:spcBef>
                <a:spcPts val="0"/>
              </a:spcBef>
              <a:spcAft>
                <a:spcPts val="600"/>
              </a:spcAft>
              <a:buNone/>
            </a:pPr>
            <a:r>
              <a:rPr lang="en-US" dirty="0">
                <a:solidFill>
                  <a:schemeClr val="accent5">
                    <a:lumMod val="75000"/>
                  </a:schemeClr>
                </a:solidFill>
              </a:rPr>
              <a:t>Typical JUnit unit test:</a:t>
            </a:r>
          </a:p>
          <a:p>
            <a:pPr marL="971550" lvl="1" indent="-514350">
              <a:buSzPct val="100000"/>
              <a:buFont typeface="+mj-lt"/>
              <a:buAutoNum type="arabicPeriod"/>
            </a:pPr>
            <a:r>
              <a:rPr lang="en-US" dirty="0">
                <a:solidFill>
                  <a:schemeClr val="accent5">
                    <a:lumMod val="75000"/>
                  </a:schemeClr>
                </a:solidFill>
              </a:rPr>
              <a:t>Create an instance of the class you are testing</a:t>
            </a:r>
          </a:p>
          <a:p>
            <a:pPr marL="971550" lvl="1" indent="-514350">
              <a:buSzPct val="100000"/>
              <a:buFont typeface="+mj-lt"/>
              <a:buAutoNum type="arabicPeriod"/>
            </a:pPr>
            <a:r>
              <a:rPr lang="en-US" dirty="0">
                <a:solidFill>
                  <a:schemeClr val="accent5">
                    <a:lumMod val="75000"/>
                  </a:schemeClr>
                </a:solidFill>
              </a:rPr>
              <a:t>Call some methods to change the instance’s internal state</a:t>
            </a:r>
          </a:p>
          <a:p>
            <a:pPr marL="971550" lvl="1" indent="-514350">
              <a:buSzPct val="100000"/>
              <a:buFont typeface="+mj-lt"/>
              <a:buAutoNum type="arabicPeriod"/>
            </a:pPr>
            <a:r>
              <a:rPr lang="en-US" dirty="0">
                <a:solidFill>
                  <a:schemeClr val="accent5">
                    <a:lumMod val="75000"/>
                  </a:schemeClr>
                </a:solidFill>
              </a:rPr>
              <a:t>Use </a:t>
            </a:r>
            <a:r>
              <a:rPr lang="en-US" i="1" dirty="0">
                <a:solidFill>
                  <a:schemeClr val="accent5">
                    <a:lumMod val="75000"/>
                  </a:schemeClr>
                </a:solidFill>
              </a:rPr>
              <a:t>JUnit assertions </a:t>
            </a:r>
            <a:r>
              <a:rPr lang="en-US" dirty="0">
                <a:solidFill>
                  <a:schemeClr val="accent5">
                    <a:lumMod val="75000"/>
                  </a:schemeClr>
                </a:solidFill>
              </a:rPr>
              <a:t>to verify that the instance methods return the correct values</a:t>
            </a:r>
            <a:endParaRPr lang="en-US" i="1" dirty="0">
              <a:solidFill>
                <a:schemeClr val="accent5">
                  <a:lumMod val="75000"/>
                </a:schemeClr>
              </a:solidFill>
            </a:endParaRPr>
          </a:p>
        </p:txBody>
      </p:sp>
      <p:sp>
        <p:nvSpPr>
          <p:cNvPr id="11" name="Rectangle: Rounded Corners 10">
            <a:extLst>
              <a:ext uri="{FF2B5EF4-FFF2-40B4-BE49-F238E27FC236}">
                <a16:creationId xmlns:a16="http://schemas.microsoft.com/office/drawing/2014/main" id="{DBA6E9EC-2B0D-42EE-A4A5-CE45FA9CBD63}"/>
              </a:ext>
            </a:extLst>
          </p:cNvPr>
          <p:cNvSpPr/>
          <p:nvPr/>
        </p:nvSpPr>
        <p:spPr>
          <a:xfrm>
            <a:off x="1109733" y="3313618"/>
            <a:ext cx="2617860" cy="796626"/>
          </a:xfrm>
          <a:prstGeom prst="roundRect">
            <a:avLst>
              <a:gd name="adj" fmla="val 25936"/>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002060"/>
                </a:solidFill>
              </a:rPr>
              <a:t>It depends on what you’re trying to test!</a:t>
            </a:r>
            <a:endParaRPr lang="en-US" sz="2000" b="1" dirty="0">
              <a:solidFill>
                <a:srgbClr val="002060"/>
              </a:solidFill>
              <a:latin typeface="Consolas" panose="020B0609020204030204" pitchFamily="49" charset="0"/>
            </a:endParaRPr>
          </a:p>
        </p:txBody>
      </p:sp>
      <p:grpSp>
        <p:nvGrpSpPr>
          <p:cNvPr id="12" name="Group 11">
            <a:extLst>
              <a:ext uri="{FF2B5EF4-FFF2-40B4-BE49-F238E27FC236}">
                <a16:creationId xmlns:a16="http://schemas.microsoft.com/office/drawing/2014/main" id="{13B0A882-B587-4D74-BB11-65170D7BD7AB}"/>
              </a:ext>
            </a:extLst>
          </p:cNvPr>
          <p:cNvGrpSpPr/>
          <p:nvPr/>
        </p:nvGrpSpPr>
        <p:grpSpPr>
          <a:xfrm>
            <a:off x="1117506" y="1851439"/>
            <a:ext cx="3656396" cy="1110784"/>
            <a:chOff x="1117506" y="1851439"/>
            <a:chExt cx="3656396" cy="1110784"/>
          </a:xfrm>
        </p:grpSpPr>
        <p:sp>
          <p:nvSpPr>
            <p:cNvPr id="14" name="Rectangle: Rounded Corners 13">
              <a:extLst>
                <a:ext uri="{FF2B5EF4-FFF2-40B4-BE49-F238E27FC236}">
                  <a16:creationId xmlns:a16="http://schemas.microsoft.com/office/drawing/2014/main" id="{E9B9AA9E-413E-4B74-B819-B741093FF1A8}"/>
                </a:ext>
              </a:extLst>
            </p:cNvPr>
            <p:cNvSpPr/>
            <p:nvPr/>
          </p:nvSpPr>
          <p:spPr>
            <a:xfrm rot="21430016">
              <a:off x="1117506" y="1851439"/>
              <a:ext cx="2602315" cy="1110784"/>
            </a:xfrm>
            <a:prstGeom prst="roundRect">
              <a:avLst>
                <a:gd name="adj" fmla="val 14440"/>
              </a:avLst>
            </a:prstGeom>
            <a:solidFill>
              <a:srgbClr val="FFD9D9"/>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solidFill>
                    <a:srgbClr val="C55A11"/>
                  </a:solidFill>
                </a:rPr>
                <a:t>What code should go in a unit test method, anyway?</a:t>
              </a:r>
            </a:p>
          </p:txBody>
        </p:sp>
        <p:cxnSp>
          <p:nvCxnSpPr>
            <p:cNvPr id="17" name="Straight Arrow Connector 16">
              <a:extLst>
                <a:ext uri="{FF2B5EF4-FFF2-40B4-BE49-F238E27FC236}">
                  <a16:creationId xmlns:a16="http://schemas.microsoft.com/office/drawing/2014/main" id="{FB4D74B8-F64F-4C2A-9A91-4CA9F10AA5DB}"/>
                </a:ext>
              </a:extLst>
            </p:cNvPr>
            <p:cNvCxnSpPr>
              <a:cxnSpLocks/>
              <a:stCxn id="14" idx="3"/>
            </p:cNvCxnSpPr>
            <p:nvPr/>
          </p:nvCxnSpPr>
          <p:spPr>
            <a:xfrm>
              <a:off x="3718231" y="2342520"/>
              <a:ext cx="1055671" cy="545743"/>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0" name="Title 1">
            <a:extLst>
              <a:ext uri="{FF2B5EF4-FFF2-40B4-BE49-F238E27FC236}">
                <a16:creationId xmlns:a16="http://schemas.microsoft.com/office/drawing/2014/main" id="{F17C6C1E-40ED-40E5-9E6A-5B4672C60D40}"/>
              </a:ext>
            </a:extLst>
          </p:cNvPr>
          <p:cNvSpPr>
            <a:spLocks noGrp="1"/>
          </p:cNvSpPr>
          <p:nvPr>
            <p:ph type="title"/>
          </p:nvPr>
        </p:nvSpPr>
        <p:spPr>
          <a:xfrm>
            <a:off x="544286" y="365126"/>
            <a:ext cx="8871857" cy="930274"/>
          </a:xfrm>
        </p:spPr>
        <p:txBody>
          <a:bodyPr/>
          <a:lstStyle/>
          <a:p>
            <a:r>
              <a:rPr lang="en-US" dirty="0">
                <a:solidFill>
                  <a:srgbClr val="0070C0"/>
                </a:solidFill>
                <a:latin typeface="Bahnschrift SemiBold" panose="020B0502040204020203" pitchFamily="34" charset="0"/>
              </a:rPr>
              <a:t>Writing a unit test</a:t>
            </a:r>
          </a:p>
        </p:txBody>
      </p:sp>
    </p:spTree>
    <p:extLst>
      <p:ext uri="{BB962C8B-B14F-4D97-AF65-F5344CB8AC3E}">
        <p14:creationId xmlns:p14="http://schemas.microsoft.com/office/powerpoint/2010/main" val="345721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022A2-135A-4C95-8711-7A3DB10AE07B}"/>
              </a:ext>
            </a:extLst>
          </p:cNvPr>
          <p:cNvSpPr>
            <a:spLocks noGrp="1"/>
          </p:cNvSpPr>
          <p:nvPr>
            <p:ph type="title"/>
          </p:nvPr>
        </p:nvSpPr>
        <p:spPr>
          <a:xfrm>
            <a:off x="831850" y="1709738"/>
            <a:ext cx="10515600" cy="2661295"/>
          </a:xfrm>
        </p:spPr>
        <p:txBody>
          <a:bodyPr/>
          <a:lstStyle/>
          <a:p>
            <a:r>
              <a:rPr lang="en-US" dirty="0">
                <a:solidFill>
                  <a:srgbClr val="0070C0"/>
                </a:solidFill>
                <a:latin typeface="Bahnschrift SemiBold" panose="020B0502040204020203" pitchFamily="34" charset="0"/>
              </a:rPr>
              <a:t>Professional software testing</a:t>
            </a:r>
          </a:p>
        </p:txBody>
      </p:sp>
      <p:sp>
        <p:nvSpPr>
          <p:cNvPr id="3" name="Text Placeholder 2">
            <a:extLst>
              <a:ext uri="{FF2B5EF4-FFF2-40B4-BE49-F238E27FC236}">
                <a16:creationId xmlns:a16="http://schemas.microsoft.com/office/drawing/2014/main" id="{3FC74B43-71AC-424E-976B-74BADC30A6B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21056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4569A-F2F8-49F0-8BCE-C633989B24A2}"/>
              </a:ext>
            </a:extLst>
          </p:cNvPr>
          <p:cNvSpPr>
            <a:spLocks noGrp="1"/>
          </p:cNvSpPr>
          <p:nvPr>
            <p:ph type="title"/>
          </p:nvPr>
        </p:nvSpPr>
        <p:spPr>
          <a:xfrm>
            <a:off x="831850" y="1709738"/>
            <a:ext cx="10515600" cy="2652055"/>
          </a:xfrm>
        </p:spPr>
        <p:txBody>
          <a:bodyPr/>
          <a:lstStyle/>
          <a:p>
            <a:r>
              <a:rPr lang="en-US" dirty="0">
                <a:solidFill>
                  <a:srgbClr val="0070C0"/>
                </a:solidFill>
                <a:latin typeface="Bahnschrift SemiBold" panose="020B0502040204020203" pitchFamily="34" charset="0"/>
              </a:rPr>
              <a:t>JUnit assertions</a:t>
            </a:r>
          </a:p>
        </p:txBody>
      </p:sp>
      <p:sp>
        <p:nvSpPr>
          <p:cNvPr id="3" name="Text Placeholder 2">
            <a:extLst>
              <a:ext uri="{FF2B5EF4-FFF2-40B4-BE49-F238E27FC236}">
                <a16:creationId xmlns:a16="http://schemas.microsoft.com/office/drawing/2014/main" id="{8D58AEB4-B3A4-4549-B850-607E84C95F6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01521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C6C1E-40ED-40E5-9E6A-5B4672C60D40}"/>
              </a:ext>
            </a:extLst>
          </p:cNvPr>
          <p:cNvSpPr>
            <a:spLocks noGrp="1"/>
          </p:cNvSpPr>
          <p:nvPr>
            <p:ph type="title"/>
          </p:nvPr>
        </p:nvSpPr>
        <p:spPr>
          <a:xfrm>
            <a:off x="588579" y="365125"/>
            <a:ext cx="5812221" cy="801523"/>
          </a:xfrm>
        </p:spPr>
        <p:txBody>
          <a:bodyPr/>
          <a:lstStyle/>
          <a:p>
            <a:r>
              <a:rPr lang="en-US" dirty="0">
                <a:solidFill>
                  <a:srgbClr val="0070C0"/>
                </a:solidFill>
                <a:latin typeface="Bahnschrift SemiBold" panose="020B0502040204020203" pitchFamily="34" charset="0"/>
              </a:rPr>
              <a:t>Assertion statements</a:t>
            </a:r>
          </a:p>
        </p:txBody>
      </p:sp>
      <p:pic>
        <p:nvPicPr>
          <p:cNvPr id="13" name="Picture 12">
            <a:extLst>
              <a:ext uri="{FF2B5EF4-FFF2-40B4-BE49-F238E27FC236}">
                <a16:creationId xmlns:a16="http://schemas.microsoft.com/office/drawing/2014/main" id="{60E9AE3F-D1F7-47BB-AEB8-A29ADEF63C7E}"/>
              </a:ext>
            </a:extLst>
          </p:cNvPr>
          <p:cNvPicPr>
            <a:picLocks noChangeAspect="1"/>
          </p:cNvPicPr>
          <p:nvPr/>
        </p:nvPicPr>
        <p:blipFill rotWithShape="1">
          <a:blip r:embed="rId2"/>
          <a:srcRect l="866"/>
          <a:stretch/>
        </p:blipFill>
        <p:spPr>
          <a:xfrm>
            <a:off x="4773902" y="1496355"/>
            <a:ext cx="6579898" cy="2783815"/>
          </a:xfrm>
          <a:prstGeom prst="rect">
            <a:avLst/>
          </a:prstGeom>
        </p:spPr>
      </p:pic>
      <p:sp>
        <p:nvSpPr>
          <p:cNvPr id="3" name="Left Brace 2">
            <a:extLst>
              <a:ext uri="{FF2B5EF4-FFF2-40B4-BE49-F238E27FC236}">
                <a16:creationId xmlns:a16="http://schemas.microsoft.com/office/drawing/2014/main" id="{67129244-A6D2-4544-9297-B309AC63C2C3}"/>
              </a:ext>
            </a:extLst>
          </p:cNvPr>
          <p:cNvSpPr/>
          <p:nvPr/>
        </p:nvSpPr>
        <p:spPr>
          <a:xfrm rot="16200000">
            <a:off x="8677075" y="2286000"/>
            <a:ext cx="306419" cy="3681922"/>
          </a:xfrm>
          <a:prstGeom prst="leftBrace">
            <a:avLst>
              <a:gd name="adj1" fmla="val 43650"/>
              <a:gd name="adj2" fmla="val 50000"/>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a:extLst>
              <a:ext uri="{FF2B5EF4-FFF2-40B4-BE49-F238E27FC236}">
                <a16:creationId xmlns:a16="http://schemas.microsoft.com/office/drawing/2014/main" id="{076B87B2-E3FF-4CC8-9F3A-D6D3FECA62C7}"/>
              </a:ext>
            </a:extLst>
          </p:cNvPr>
          <p:cNvSpPr txBox="1"/>
          <p:nvPr/>
        </p:nvSpPr>
        <p:spPr>
          <a:xfrm>
            <a:off x="6989323" y="4464706"/>
            <a:ext cx="3816486" cy="707886"/>
          </a:xfrm>
          <a:prstGeom prst="rect">
            <a:avLst/>
          </a:prstGeom>
          <a:noFill/>
        </p:spPr>
        <p:txBody>
          <a:bodyPr wrap="square">
            <a:spAutoFit/>
          </a:bodyPr>
          <a:lstStyle/>
          <a:p>
            <a:pPr marL="0" indent="0" algn="ctr">
              <a:buNone/>
            </a:pPr>
            <a:r>
              <a:rPr lang="en-US" sz="2000" b="1" dirty="0" err="1">
                <a:solidFill>
                  <a:srgbClr val="C00000"/>
                </a:solidFill>
                <a:latin typeface="Consolas" panose="020B0609020204030204" pitchFamily="49" charset="0"/>
              </a:rPr>
              <a:t>assertTrue</a:t>
            </a:r>
            <a:r>
              <a:rPr lang="en-US" sz="2000" b="1" dirty="0">
                <a:solidFill>
                  <a:srgbClr val="C00000"/>
                </a:solidFill>
                <a:latin typeface="Consolas" panose="020B0609020204030204" pitchFamily="49" charset="0"/>
              </a:rPr>
              <a:t>()</a:t>
            </a:r>
            <a:r>
              <a:rPr lang="en-US" sz="2000" dirty="0">
                <a:solidFill>
                  <a:srgbClr val="C00000"/>
                </a:solidFill>
              </a:rPr>
              <a:t> throws an Exception if the condition is false</a:t>
            </a:r>
          </a:p>
        </p:txBody>
      </p:sp>
      <p:sp>
        <p:nvSpPr>
          <p:cNvPr id="6" name="Rectangle: Rounded Corners 5">
            <a:extLst>
              <a:ext uri="{FF2B5EF4-FFF2-40B4-BE49-F238E27FC236}">
                <a16:creationId xmlns:a16="http://schemas.microsoft.com/office/drawing/2014/main" id="{E5099585-681D-4D5A-B0C0-D5D3F2ADE154}"/>
              </a:ext>
            </a:extLst>
          </p:cNvPr>
          <p:cNvSpPr/>
          <p:nvPr/>
        </p:nvSpPr>
        <p:spPr>
          <a:xfrm>
            <a:off x="670100" y="1654835"/>
            <a:ext cx="3508389" cy="1177384"/>
          </a:xfrm>
          <a:prstGeom prst="roundRect">
            <a:avLst>
              <a:gd name="adj" fmla="val 8544"/>
            </a:avLst>
          </a:prstGeom>
          <a:solidFill>
            <a:schemeClr val="accent4">
              <a:lumMod val="20000"/>
              <a:lumOff val="80000"/>
            </a:schemeClr>
          </a:solidFill>
          <a:ln w="254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sz="2000" dirty="0">
                <a:solidFill>
                  <a:srgbClr val="C55A11"/>
                </a:solidFill>
              </a:rPr>
              <a:t>JUnit provides a handful of convenient assertion methods like </a:t>
            </a:r>
            <a:r>
              <a:rPr lang="en-US" sz="2000" b="1" dirty="0" err="1">
                <a:solidFill>
                  <a:srgbClr val="C55A11"/>
                </a:solidFill>
                <a:latin typeface="Consolas" panose="020B0609020204030204" pitchFamily="49" charset="0"/>
              </a:rPr>
              <a:t>assertTrue</a:t>
            </a:r>
            <a:r>
              <a:rPr lang="en-US" sz="2000" b="1" dirty="0">
                <a:solidFill>
                  <a:srgbClr val="C55A11"/>
                </a:solidFill>
                <a:latin typeface="Consolas" panose="020B0609020204030204" pitchFamily="49" charset="0"/>
              </a:rPr>
              <a:t>()</a:t>
            </a:r>
          </a:p>
        </p:txBody>
      </p:sp>
      <p:sp>
        <p:nvSpPr>
          <p:cNvPr id="9" name="Content Placeholder 2">
            <a:extLst>
              <a:ext uri="{FF2B5EF4-FFF2-40B4-BE49-F238E27FC236}">
                <a16:creationId xmlns:a16="http://schemas.microsoft.com/office/drawing/2014/main" id="{3FE9543D-9B3F-488D-9030-FAAD3BAF035E}"/>
              </a:ext>
            </a:extLst>
          </p:cNvPr>
          <p:cNvSpPr txBox="1">
            <a:spLocks/>
          </p:cNvSpPr>
          <p:nvPr/>
        </p:nvSpPr>
        <p:spPr>
          <a:xfrm>
            <a:off x="664777" y="3122580"/>
            <a:ext cx="3508389" cy="3370296"/>
          </a:xfrm>
          <a:prstGeom prst="roundRect">
            <a:avLst>
              <a:gd name="adj" fmla="val 2861"/>
            </a:avLst>
          </a:prstGeom>
          <a:solidFill>
            <a:schemeClr val="accent5">
              <a:lumMod val="20000"/>
              <a:lumOff val="80000"/>
            </a:schemeClr>
          </a:solidFill>
          <a:ln w="25400">
            <a:solidFill>
              <a:schemeClr val="accent5">
                <a:lumMod val="75000"/>
              </a:schemeClr>
            </a:solidFill>
          </a:ln>
        </p:spPr>
        <p:txBody>
          <a:bodyPr vert="horz" lIns="91440" tIns="45720" rIns="91440" bIns="45720" rtlCol="0" anchor="ctr">
            <a:normAutofit/>
          </a:bodyPr>
          <a:lstStyle>
            <a:lvl1pPr marL="457200" indent="-457200" algn="l" defTabSz="914400" rtl="0" eaLnBrk="1" latinLnBrk="0" hangingPunct="1">
              <a:lnSpc>
                <a:spcPct val="90000"/>
              </a:lnSpc>
              <a:spcBef>
                <a:spcPts val="2400"/>
              </a:spcBef>
              <a:buClr>
                <a:srgbClr val="C00000"/>
              </a:buClr>
              <a:buFont typeface="Arial" panose="020B0604020202020204" pitchFamily="34" charset="0"/>
              <a:buChar char="•"/>
              <a:defRPr sz="2800" kern="1200">
                <a:solidFill>
                  <a:schemeClr val="tx1"/>
                </a:solidFill>
                <a:latin typeface="+mn-lt"/>
                <a:ea typeface="+mn-ea"/>
                <a:cs typeface="+mn-cs"/>
              </a:defRPr>
            </a:lvl1pPr>
            <a:lvl2pPr marL="914400" indent="-457200" algn="l" defTabSz="914400" rtl="0" eaLnBrk="1" latinLnBrk="0" hangingPunct="1">
              <a:lnSpc>
                <a:spcPct val="90000"/>
              </a:lnSpc>
              <a:spcBef>
                <a:spcPts val="500"/>
              </a:spcBef>
              <a:buClr>
                <a:srgbClr val="C00000"/>
              </a:buClr>
              <a:buSzPct val="65000"/>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342900">
              <a:spcBef>
                <a:spcPts val="0"/>
              </a:spcBef>
              <a:buSzPct val="100000"/>
            </a:pPr>
            <a:r>
              <a:rPr lang="en-US" sz="1600" dirty="0" err="1">
                <a:latin typeface="Consolas" panose="020B0609020204030204" pitchFamily="49" charset="0"/>
              </a:rPr>
              <a:t>assertTrue</a:t>
            </a:r>
            <a:r>
              <a:rPr lang="en-US" sz="1600" dirty="0">
                <a:latin typeface="Consolas" panose="020B0609020204030204" pitchFamily="49" charset="0"/>
              </a:rPr>
              <a:t>()</a:t>
            </a:r>
          </a:p>
          <a:p>
            <a:pPr marL="457200" lvl="1" indent="-342900">
              <a:spcAft>
                <a:spcPts val="600"/>
              </a:spcAft>
              <a:buSzPct val="100000"/>
            </a:pPr>
            <a:r>
              <a:rPr lang="en-US" sz="1600" dirty="0" err="1">
                <a:latin typeface="Consolas" panose="020B0609020204030204" pitchFamily="49" charset="0"/>
              </a:rPr>
              <a:t>assertFalse</a:t>
            </a:r>
            <a:r>
              <a:rPr lang="en-US" sz="1600" dirty="0">
                <a:latin typeface="Consolas" panose="020B0609020204030204" pitchFamily="49" charset="0"/>
              </a:rPr>
              <a:t>()</a:t>
            </a:r>
          </a:p>
          <a:p>
            <a:pPr marL="457200" lvl="1" indent="-342900">
              <a:spcAft>
                <a:spcPts val="600"/>
              </a:spcAft>
              <a:buSzPct val="100000"/>
            </a:pPr>
            <a:r>
              <a:rPr lang="en-US" sz="1600" dirty="0" err="1">
                <a:latin typeface="Consolas" panose="020B0609020204030204" pitchFamily="49" charset="0"/>
              </a:rPr>
              <a:t>assertEquals</a:t>
            </a:r>
            <a:r>
              <a:rPr lang="en-US" sz="1600" dirty="0">
                <a:latin typeface="Consolas" panose="020B0609020204030204" pitchFamily="49" charset="0"/>
              </a:rPr>
              <a:t>()</a:t>
            </a:r>
          </a:p>
          <a:p>
            <a:pPr marL="457200" lvl="1" indent="-342900">
              <a:buSzPct val="100000"/>
            </a:pPr>
            <a:r>
              <a:rPr lang="en-US" sz="1600" dirty="0" err="1">
                <a:latin typeface="Consolas" panose="020B0609020204030204" pitchFamily="49" charset="0"/>
              </a:rPr>
              <a:t>assertNull</a:t>
            </a:r>
            <a:r>
              <a:rPr lang="en-US" sz="1600" dirty="0">
                <a:latin typeface="Consolas" panose="020B0609020204030204" pitchFamily="49" charset="0"/>
              </a:rPr>
              <a:t>()</a:t>
            </a:r>
          </a:p>
          <a:p>
            <a:pPr marL="457200" lvl="1" indent="-342900">
              <a:spcAft>
                <a:spcPts val="600"/>
              </a:spcAft>
              <a:buSzPct val="100000"/>
            </a:pPr>
            <a:r>
              <a:rPr lang="en-US" sz="1600" dirty="0" err="1">
                <a:latin typeface="Consolas" panose="020B0609020204030204" pitchFamily="49" charset="0"/>
              </a:rPr>
              <a:t>assertNotNull</a:t>
            </a:r>
            <a:r>
              <a:rPr lang="en-US" sz="1600" dirty="0">
                <a:latin typeface="Consolas" panose="020B0609020204030204" pitchFamily="49" charset="0"/>
              </a:rPr>
              <a:t>()</a:t>
            </a:r>
          </a:p>
          <a:p>
            <a:pPr marL="457200" lvl="1" indent="-342900">
              <a:buSzPct val="100000"/>
            </a:pPr>
            <a:r>
              <a:rPr lang="en-US" sz="1600" dirty="0" err="1">
                <a:latin typeface="Consolas" panose="020B0609020204030204" pitchFamily="49" charset="0"/>
              </a:rPr>
              <a:t>assertSame</a:t>
            </a:r>
            <a:r>
              <a:rPr lang="en-US" sz="1600" dirty="0">
                <a:latin typeface="Consolas" panose="020B0609020204030204" pitchFamily="49" charset="0"/>
              </a:rPr>
              <a:t>()</a:t>
            </a:r>
          </a:p>
          <a:p>
            <a:pPr marL="457200" lvl="1" indent="-342900">
              <a:spcAft>
                <a:spcPts val="600"/>
              </a:spcAft>
              <a:buSzPct val="100000"/>
            </a:pPr>
            <a:r>
              <a:rPr lang="en-US" sz="1600" dirty="0" err="1">
                <a:latin typeface="Consolas" panose="020B0609020204030204" pitchFamily="49" charset="0"/>
              </a:rPr>
              <a:t>assertNotSame</a:t>
            </a:r>
            <a:r>
              <a:rPr lang="en-US" sz="1600" dirty="0">
                <a:latin typeface="Consolas" panose="020B0609020204030204" pitchFamily="49" charset="0"/>
              </a:rPr>
              <a:t>()</a:t>
            </a:r>
          </a:p>
          <a:p>
            <a:pPr marL="457200" lvl="1" indent="-342900">
              <a:spcAft>
                <a:spcPts val="600"/>
              </a:spcAft>
              <a:buSzPct val="100000"/>
            </a:pPr>
            <a:r>
              <a:rPr lang="en-US" sz="1600" dirty="0">
                <a:latin typeface="Consolas" panose="020B0609020204030204" pitchFamily="49" charset="0"/>
              </a:rPr>
              <a:t>fail()</a:t>
            </a:r>
          </a:p>
          <a:p>
            <a:pPr marL="457200" lvl="1" indent="-342900">
              <a:buSzPct val="100000"/>
            </a:pPr>
            <a:r>
              <a:rPr lang="en-US" sz="1600" dirty="0" err="1">
                <a:latin typeface="Consolas" panose="020B0609020204030204" pitchFamily="49" charset="0"/>
              </a:rPr>
              <a:t>assertArrayEquals</a:t>
            </a:r>
            <a:r>
              <a:rPr lang="en-US" sz="1600" dirty="0">
                <a:latin typeface="Consolas" panose="020B0609020204030204" pitchFamily="49" charset="0"/>
              </a:rPr>
              <a:t>()</a:t>
            </a:r>
          </a:p>
        </p:txBody>
      </p:sp>
    </p:spTree>
    <p:extLst>
      <p:ext uri="{BB962C8B-B14F-4D97-AF65-F5344CB8AC3E}">
        <p14:creationId xmlns:p14="http://schemas.microsoft.com/office/powerpoint/2010/main" val="254317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B5143BA-2728-4FA8-AAE2-B26C3E2562F6}"/>
              </a:ext>
            </a:extLst>
          </p:cNvPr>
          <p:cNvGraphicFramePr>
            <a:graphicFrameLocks noGrp="1"/>
          </p:cNvGraphicFramePr>
          <p:nvPr>
            <p:ph idx="1"/>
            <p:extLst>
              <p:ext uri="{D42A27DB-BD31-4B8C-83A1-F6EECF244321}">
                <p14:modId xmlns:p14="http://schemas.microsoft.com/office/powerpoint/2010/main" val="906721610"/>
              </p:ext>
            </p:extLst>
          </p:nvPr>
        </p:nvGraphicFramePr>
        <p:xfrm>
          <a:off x="838200" y="1504612"/>
          <a:ext cx="10515600" cy="50596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700164351"/>
                    </a:ext>
                  </a:extLst>
                </a:gridCol>
                <a:gridCol w="5257800">
                  <a:extLst>
                    <a:ext uri="{9D8B030D-6E8A-4147-A177-3AD203B41FA5}">
                      <a16:colId xmlns:a16="http://schemas.microsoft.com/office/drawing/2014/main" val="2892120926"/>
                    </a:ext>
                  </a:extLst>
                </a:gridCol>
              </a:tblGrid>
              <a:tr h="370840">
                <a:tc>
                  <a:txBody>
                    <a:bodyPr/>
                    <a:lstStyle/>
                    <a:p>
                      <a:r>
                        <a:rPr lang="en-US" dirty="0"/>
                        <a:t>Assertion method</a:t>
                      </a:r>
                    </a:p>
                  </a:txBody>
                  <a:tcPr/>
                </a:tc>
                <a:tc>
                  <a:txBody>
                    <a:bodyPr/>
                    <a:lstStyle/>
                    <a:p>
                      <a:r>
                        <a:rPr lang="en-US" dirty="0"/>
                        <a:t>Description</a:t>
                      </a:r>
                    </a:p>
                  </a:txBody>
                  <a:tcPr/>
                </a:tc>
                <a:extLst>
                  <a:ext uri="{0D108BD9-81ED-4DB2-BD59-A6C34878D82A}">
                    <a16:rowId xmlns:a16="http://schemas.microsoft.com/office/drawing/2014/main" val="474526794"/>
                  </a:ext>
                </a:extLst>
              </a:tr>
              <a:tr h="370840">
                <a:tc>
                  <a:txBody>
                    <a:bodyPr/>
                    <a:lstStyle/>
                    <a:p>
                      <a:r>
                        <a:rPr lang="en-US" b="1" dirty="0" err="1">
                          <a:latin typeface="Consolas" panose="020B0609020204030204" pitchFamily="49" charset="0"/>
                        </a:rPr>
                        <a:t>assertTrue</a:t>
                      </a:r>
                      <a:r>
                        <a:rPr lang="en-US" dirty="0">
                          <a:latin typeface="Consolas" panose="020B0609020204030204" pitchFamily="49" charset="0"/>
                        </a:rPr>
                        <a:t>( condition )</a:t>
                      </a:r>
                    </a:p>
                  </a:txBody>
                  <a:tcPr/>
                </a:tc>
                <a:tc>
                  <a:txBody>
                    <a:bodyPr/>
                    <a:lstStyle/>
                    <a:p>
                      <a:r>
                        <a:rPr lang="en-US" dirty="0"/>
                        <a:t>Throws an Exception if the condition is </a:t>
                      </a:r>
                      <a:r>
                        <a:rPr lang="en-US" dirty="0">
                          <a:latin typeface="Consolas" panose="020B0609020204030204" pitchFamily="49" charset="0"/>
                        </a:rPr>
                        <a:t>false</a:t>
                      </a:r>
                    </a:p>
                  </a:txBody>
                  <a:tcPr/>
                </a:tc>
                <a:extLst>
                  <a:ext uri="{0D108BD9-81ED-4DB2-BD59-A6C34878D82A}">
                    <a16:rowId xmlns:a16="http://schemas.microsoft.com/office/drawing/2014/main" val="4289131995"/>
                  </a:ext>
                </a:extLst>
              </a:tr>
              <a:tr h="370840">
                <a:tc>
                  <a:txBody>
                    <a:bodyPr/>
                    <a:lstStyle/>
                    <a:p>
                      <a:r>
                        <a:rPr lang="en-US" b="1" dirty="0" err="1">
                          <a:latin typeface="Consolas" panose="020B0609020204030204" pitchFamily="49" charset="0"/>
                        </a:rPr>
                        <a:t>assertFalse</a:t>
                      </a:r>
                      <a:r>
                        <a:rPr lang="en-US" dirty="0">
                          <a:latin typeface="Consolas" panose="020B0609020204030204" pitchFamily="49" charset="0"/>
                        </a:rPr>
                        <a:t>( condition )</a:t>
                      </a:r>
                    </a:p>
                  </a:txBody>
                  <a:tcPr/>
                </a:tc>
                <a:tc>
                  <a:txBody>
                    <a:bodyPr/>
                    <a:lstStyle/>
                    <a:p>
                      <a:r>
                        <a:rPr lang="en-US" dirty="0"/>
                        <a:t>Throws an Exception if the condition is </a:t>
                      </a:r>
                      <a:r>
                        <a:rPr lang="en-US" dirty="0">
                          <a:latin typeface="Consolas" panose="020B0609020204030204" pitchFamily="49" charset="0"/>
                        </a:rPr>
                        <a:t>true</a:t>
                      </a:r>
                    </a:p>
                  </a:txBody>
                  <a:tcPr/>
                </a:tc>
                <a:extLst>
                  <a:ext uri="{0D108BD9-81ED-4DB2-BD59-A6C34878D82A}">
                    <a16:rowId xmlns:a16="http://schemas.microsoft.com/office/drawing/2014/main" val="2018515979"/>
                  </a:ext>
                </a:extLst>
              </a:tr>
              <a:tr h="370840">
                <a:tc>
                  <a:txBody>
                    <a:bodyPr/>
                    <a:lstStyle/>
                    <a:p>
                      <a:r>
                        <a:rPr lang="en-US" b="1" dirty="0" err="1">
                          <a:latin typeface="Consolas" panose="020B0609020204030204" pitchFamily="49" charset="0"/>
                        </a:rPr>
                        <a:t>assertEquals</a:t>
                      </a:r>
                      <a:r>
                        <a:rPr lang="en-US" dirty="0">
                          <a:latin typeface="Consolas" panose="020B0609020204030204" pitchFamily="49" charset="0"/>
                        </a:rPr>
                        <a:t>( expected, actual )</a:t>
                      </a:r>
                    </a:p>
                  </a:txBody>
                  <a:tcPr/>
                </a:tc>
                <a:tc>
                  <a:txBody>
                    <a:bodyPr/>
                    <a:lstStyle/>
                    <a:p>
                      <a:r>
                        <a:rPr lang="en-US" dirty="0"/>
                        <a:t>Throws an Exception if actual is not equal to expected, using the </a:t>
                      </a:r>
                      <a:r>
                        <a:rPr lang="en-US" dirty="0">
                          <a:latin typeface="Consolas" panose="020B0609020204030204" pitchFamily="49" charset="0"/>
                        </a:rPr>
                        <a:t>equals()</a:t>
                      </a:r>
                      <a:r>
                        <a:rPr lang="en-US" dirty="0"/>
                        <a:t> method for content equality</a:t>
                      </a:r>
                    </a:p>
                  </a:txBody>
                  <a:tcPr/>
                </a:tc>
                <a:extLst>
                  <a:ext uri="{0D108BD9-81ED-4DB2-BD59-A6C34878D82A}">
                    <a16:rowId xmlns:a16="http://schemas.microsoft.com/office/drawing/2014/main" val="224173262"/>
                  </a:ext>
                </a:extLst>
              </a:tr>
              <a:tr h="370840">
                <a:tc>
                  <a:txBody>
                    <a:bodyPr/>
                    <a:lstStyle/>
                    <a:p>
                      <a:r>
                        <a:rPr lang="en-US" b="1" dirty="0" err="1">
                          <a:latin typeface="Consolas" panose="020B0609020204030204" pitchFamily="49" charset="0"/>
                        </a:rPr>
                        <a:t>assertNull</a:t>
                      </a:r>
                      <a:r>
                        <a:rPr lang="en-US" dirty="0">
                          <a:latin typeface="Consolas" panose="020B0609020204030204" pitchFamily="49" charset="0"/>
                        </a:rPr>
                        <a:t> ( object )</a:t>
                      </a:r>
                    </a:p>
                  </a:txBody>
                  <a:tcPr/>
                </a:tc>
                <a:tc>
                  <a:txBody>
                    <a:bodyPr/>
                    <a:lstStyle/>
                    <a:p>
                      <a:r>
                        <a:rPr lang="en-US" dirty="0"/>
                        <a:t>Throws an Exception if the object is not </a:t>
                      </a:r>
                      <a:r>
                        <a:rPr lang="en-US" dirty="0">
                          <a:latin typeface="Consolas" panose="020B0609020204030204" pitchFamily="49" charset="0"/>
                        </a:rPr>
                        <a:t>null</a:t>
                      </a:r>
                      <a:endParaRPr lang="en-US" dirty="0"/>
                    </a:p>
                  </a:txBody>
                  <a:tcPr/>
                </a:tc>
                <a:extLst>
                  <a:ext uri="{0D108BD9-81ED-4DB2-BD59-A6C34878D82A}">
                    <a16:rowId xmlns:a16="http://schemas.microsoft.com/office/drawing/2014/main" val="3022069505"/>
                  </a:ext>
                </a:extLst>
              </a:tr>
              <a:tr h="370840">
                <a:tc>
                  <a:txBody>
                    <a:bodyPr/>
                    <a:lstStyle/>
                    <a:p>
                      <a:r>
                        <a:rPr lang="en-US" b="1" dirty="0" err="1">
                          <a:latin typeface="Consolas" panose="020B0609020204030204" pitchFamily="49" charset="0"/>
                        </a:rPr>
                        <a:t>assertNotNull</a:t>
                      </a:r>
                      <a:r>
                        <a:rPr lang="en-US" dirty="0">
                          <a:latin typeface="Consolas" panose="020B0609020204030204" pitchFamily="49" charset="0"/>
                        </a:rPr>
                        <a:t>( object )</a:t>
                      </a:r>
                    </a:p>
                  </a:txBody>
                  <a:tcPr/>
                </a:tc>
                <a:tc>
                  <a:txBody>
                    <a:bodyPr/>
                    <a:lstStyle/>
                    <a:p>
                      <a:r>
                        <a:rPr lang="en-US" dirty="0"/>
                        <a:t>Throws an Exception if the object is </a:t>
                      </a:r>
                      <a:r>
                        <a:rPr lang="en-US" dirty="0">
                          <a:latin typeface="Consolas" panose="020B0609020204030204" pitchFamily="49" charset="0"/>
                        </a:rPr>
                        <a:t>null</a:t>
                      </a:r>
                    </a:p>
                  </a:txBody>
                  <a:tcPr/>
                </a:tc>
                <a:extLst>
                  <a:ext uri="{0D108BD9-81ED-4DB2-BD59-A6C34878D82A}">
                    <a16:rowId xmlns:a16="http://schemas.microsoft.com/office/drawing/2014/main" val="2264345291"/>
                  </a:ext>
                </a:extLst>
              </a:tr>
              <a:tr h="370840">
                <a:tc>
                  <a:txBody>
                    <a:bodyPr/>
                    <a:lstStyle/>
                    <a:p>
                      <a:r>
                        <a:rPr lang="en-US" b="1" dirty="0" err="1">
                          <a:latin typeface="Consolas" panose="020B0609020204030204" pitchFamily="49" charset="0"/>
                        </a:rPr>
                        <a:t>assertSame</a:t>
                      </a:r>
                      <a:r>
                        <a:rPr lang="en-US" dirty="0">
                          <a:latin typeface="Consolas" panose="020B0609020204030204" pitchFamily="49" charset="0"/>
                        </a:rPr>
                        <a:t>( expected, actual )</a:t>
                      </a:r>
                    </a:p>
                  </a:txBody>
                  <a:tcPr/>
                </a:tc>
                <a:tc>
                  <a:txBody>
                    <a:bodyPr/>
                    <a:lstStyle/>
                    <a:p>
                      <a:r>
                        <a:rPr lang="en-US" dirty="0"/>
                        <a:t>Throws an Exception if the objects are not the same reference (using reference equality)</a:t>
                      </a:r>
                    </a:p>
                  </a:txBody>
                  <a:tcPr/>
                </a:tc>
                <a:extLst>
                  <a:ext uri="{0D108BD9-81ED-4DB2-BD59-A6C34878D82A}">
                    <a16:rowId xmlns:a16="http://schemas.microsoft.com/office/drawing/2014/main" val="3866531142"/>
                  </a:ext>
                </a:extLst>
              </a:tr>
              <a:tr h="370840">
                <a:tc>
                  <a:txBody>
                    <a:bodyPr/>
                    <a:lstStyle/>
                    <a:p>
                      <a:r>
                        <a:rPr lang="en-US" b="1" dirty="0" err="1">
                          <a:latin typeface="Consolas" panose="020B0609020204030204" pitchFamily="49" charset="0"/>
                        </a:rPr>
                        <a:t>assertNotSame</a:t>
                      </a:r>
                      <a:r>
                        <a:rPr lang="en-US" dirty="0">
                          <a:latin typeface="Consolas" panose="020B0609020204030204" pitchFamily="49" charset="0"/>
                        </a:rPr>
                        <a:t>( unexpected, actual )</a:t>
                      </a:r>
                    </a:p>
                  </a:txBody>
                  <a:tcPr/>
                </a:tc>
                <a:tc>
                  <a:txBody>
                    <a:bodyPr/>
                    <a:lstStyle/>
                    <a:p>
                      <a:r>
                        <a:rPr lang="en-US" dirty="0"/>
                        <a:t>Throws an Exception if the objects are the same reference (using reference equality)</a:t>
                      </a:r>
                    </a:p>
                  </a:txBody>
                  <a:tcPr/>
                </a:tc>
                <a:extLst>
                  <a:ext uri="{0D108BD9-81ED-4DB2-BD59-A6C34878D82A}">
                    <a16:rowId xmlns:a16="http://schemas.microsoft.com/office/drawing/2014/main" val="3019572879"/>
                  </a:ext>
                </a:extLst>
              </a:tr>
              <a:tr h="370840">
                <a:tc>
                  <a:txBody>
                    <a:bodyPr/>
                    <a:lstStyle/>
                    <a:p>
                      <a:r>
                        <a:rPr lang="en-US" b="1" dirty="0">
                          <a:latin typeface="Consolas" panose="020B0609020204030204" pitchFamily="49" charset="0"/>
                        </a:rPr>
                        <a:t>fail()</a:t>
                      </a:r>
                    </a:p>
                  </a:txBody>
                  <a:tcPr/>
                </a:tc>
                <a:tc>
                  <a:txBody>
                    <a:bodyPr/>
                    <a:lstStyle/>
                    <a:p>
                      <a:r>
                        <a:rPr lang="en-US" dirty="0"/>
                        <a:t>Throws an Exception to fail the test</a:t>
                      </a:r>
                    </a:p>
                  </a:txBody>
                  <a:tcPr/>
                </a:tc>
                <a:extLst>
                  <a:ext uri="{0D108BD9-81ED-4DB2-BD59-A6C34878D82A}">
                    <a16:rowId xmlns:a16="http://schemas.microsoft.com/office/drawing/2014/main" val="3508053232"/>
                  </a:ext>
                </a:extLst>
              </a:tr>
              <a:tr h="370840">
                <a:tc>
                  <a:txBody>
                    <a:bodyPr/>
                    <a:lstStyle/>
                    <a:p>
                      <a:r>
                        <a:rPr lang="en-US" b="1" dirty="0" err="1">
                          <a:latin typeface="Consolas" panose="020B0609020204030204" pitchFamily="49" charset="0"/>
                        </a:rPr>
                        <a:t>assertArrayEquals</a:t>
                      </a:r>
                      <a:r>
                        <a:rPr lang="en-US" dirty="0">
                          <a:latin typeface="Consolas" panose="020B0609020204030204" pitchFamily="49" charset="0"/>
                        </a:rPr>
                        <a:t>( </a:t>
                      </a:r>
                      <a:r>
                        <a:rPr lang="en-US" dirty="0" err="1">
                          <a:latin typeface="Consolas" panose="020B0609020204030204" pitchFamily="49" charset="0"/>
                        </a:rPr>
                        <a:t>expecteds</a:t>
                      </a:r>
                      <a:r>
                        <a:rPr lang="en-US" dirty="0">
                          <a:latin typeface="Consolas" panose="020B0609020204030204" pitchFamily="49" charset="0"/>
                        </a:rPr>
                        <a:t>, actuals )</a:t>
                      </a:r>
                    </a:p>
                  </a:txBody>
                  <a:tcPr/>
                </a:tc>
                <a:tc>
                  <a:txBody>
                    <a:bodyPr/>
                    <a:lstStyle/>
                    <a:p>
                      <a:r>
                        <a:rPr lang="en-US" dirty="0"/>
                        <a:t>Throws an Exception if the arrays do not contain the same elements, using the </a:t>
                      </a:r>
                      <a:r>
                        <a:rPr lang="en-US" dirty="0">
                          <a:latin typeface="Consolas" panose="020B0609020204030204" pitchFamily="49" charset="0"/>
                        </a:rPr>
                        <a:t>equals()</a:t>
                      </a:r>
                      <a:r>
                        <a:rPr lang="en-US" dirty="0"/>
                        <a:t> method for content equality</a:t>
                      </a:r>
                    </a:p>
                  </a:txBody>
                  <a:tcPr/>
                </a:tc>
                <a:extLst>
                  <a:ext uri="{0D108BD9-81ED-4DB2-BD59-A6C34878D82A}">
                    <a16:rowId xmlns:a16="http://schemas.microsoft.com/office/drawing/2014/main" val="2342899124"/>
                  </a:ext>
                </a:extLst>
              </a:tr>
            </a:tbl>
          </a:graphicData>
        </a:graphic>
      </p:graphicFrame>
      <p:sp>
        <p:nvSpPr>
          <p:cNvPr id="5" name="Title 1">
            <a:extLst>
              <a:ext uri="{FF2B5EF4-FFF2-40B4-BE49-F238E27FC236}">
                <a16:creationId xmlns:a16="http://schemas.microsoft.com/office/drawing/2014/main" id="{F17C6C1E-40ED-40E5-9E6A-5B4672C60D40}"/>
              </a:ext>
            </a:extLst>
          </p:cNvPr>
          <p:cNvSpPr>
            <a:spLocks noGrp="1"/>
          </p:cNvSpPr>
          <p:nvPr>
            <p:ph type="title"/>
          </p:nvPr>
        </p:nvSpPr>
        <p:spPr>
          <a:xfrm>
            <a:off x="588579" y="365125"/>
            <a:ext cx="5812221" cy="801523"/>
          </a:xfrm>
        </p:spPr>
        <p:txBody>
          <a:bodyPr/>
          <a:lstStyle/>
          <a:p>
            <a:r>
              <a:rPr lang="en-US" dirty="0">
                <a:solidFill>
                  <a:srgbClr val="0070C0"/>
                </a:solidFill>
                <a:latin typeface="Bahnschrift SemiBold" panose="020B0502040204020203" pitchFamily="34" charset="0"/>
              </a:rPr>
              <a:t>Assertion statements</a:t>
            </a:r>
          </a:p>
        </p:txBody>
      </p:sp>
    </p:spTree>
    <p:extLst>
      <p:ext uri="{BB962C8B-B14F-4D97-AF65-F5344CB8AC3E}">
        <p14:creationId xmlns:p14="http://schemas.microsoft.com/office/powerpoint/2010/main" val="820894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33047-4379-422E-85E2-4F01395AE25F}"/>
              </a:ext>
            </a:extLst>
          </p:cNvPr>
          <p:cNvSpPr>
            <a:spLocks noGrp="1"/>
          </p:cNvSpPr>
          <p:nvPr>
            <p:ph type="title"/>
          </p:nvPr>
        </p:nvSpPr>
        <p:spPr>
          <a:xfrm>
            <a:off x="609600" y="365125"/>
            <a:ext cx="9101959" cy="981183"/>
          </a:xfrm>
        </p:spPr>
        <p:txBody>
          <a:bodyPr/>
          <a:lstStyle/>
          <a:p>
            <a:r>
              <a:rPr lang="en-US" dirty="0">
                <a:solidFill>
                  <a:srgbClr val="0070C0"/>
                </a:solidFill>
                <a:latin typeface="Bahnschrift SemiBold" panose="020B0502040204020203" pitchFamily="34" charset="0"/>
              </a:rPr>
              <a:t>Simplifying assertions</a:t>
            </a:r>
          </a:p>
        </p:txBody>
      </p:sp>
      <p:pic>
        <p:nvPicPr>
          <p:cNvPr id="5" name="Picture 4">
            <a:extLst>
              <a:ext uri="{FF2B5EF4-FFF2-40B4-BE49-F238E27FC236}">
                <a16:creationId xmlns:a16="http://schemas.microsoft.com/office/drawing/2014/main" id="{0DCC3162-BD36-4127-82C2-8E068118A673}"/>
              </a:ext>
            </a:extLst>
          </p:cNvPr>
          <p:cNvPicPr>
            <a:picLocks noChangeAspect="1"/>
          </p:cNvPicPr>
          <p:nvPr/>
        </p:nvPicPr>
        <p:blipFill rotWithShape="1">
          <a:blip r:embed="rId2"/>
          <a:srcRect l="866"/>
          <a:stretch/>
        </p:blipFill>
        <p:spPr>
          <a:xfrm>
            <a:off x="5779476" y="2560974"/>
            <a:ext cx="5156319" cy="2181529"/>
          </a:xfrm>
          <a:prstGeom prst="rect">
            <a:avLst/>
          </a:prstGeom>
        </p:spPr>
      </p:pic>
      <p:grpSp>
        <p:nvGrpSpPr>
          <p:cNvPr id="20" name="Group 19">
            <a:extLst>
              <a:ext uri="{FF2B5EF4-FFF2-40B4-BE49-F238E27FC236}">
                <a16:creationId xmlns:a16="http://schemas.microsoft.com/office/drawing/2014/main" id="{638A677E-18D5-40C3-B03A-719B699E1463}"/>
              </a:ext>
            </a:extLst>
          </p:cNvPr>
          <p:cNvGrpSpPr/>
          <p:nvPr/>
        </p:nvGrpSpPr>
        <p:grpSpPr>
          <a:xfrm>
            <a:off x="216878" y="2560974"/>
            <a:ext cx="5767753" cy="1588995"/>
            <a:chOff x="117971" y="2777316"/>
            <a:chExt cx="5767753" cy="1588995"/>
          </a:xfrm>
        </p:grpSpPr>
        <p:sp>
          <p:nvSpPr>
            <p:cNvPr id="21" name="TextBox 20">
              <a:extLst>
                <a:ext uri="{FF2B5EF4-FFF2-40B4-BE49-F238E27FC236}">
                  <a16:creationId xmlns:a16="http://schemas.microsoft.com/office/drawing/2014/main" id="{29A69DAB-CD7D-4493-85FD-24823E93FDAD}"/>
                </a:ext>
              </a:extLst>
            </p:cNvPr>
            <p:cNvSpPr txBox="1"/>
            <p:nvPr/>
          </p:nvSpPr>
          <p:spPr>
            <a:xfrm>
              <a:off x="117971" y="2777316"/>
              <a:ext cx="3459334" cy="1015663"/>
            </a:xfrm>
            <a:prstGeom prst="rect">
              <a:avLst/>
            </a:prstGeom>
            <a:noFill/>
          </p:spPr>
          <p:txBody>
            <a:bodyPr wrap="square">
              <a:spAutoFit/>
            </a:bodyPr>
            <a:lstStyle/>
            <a:p>
              <a:pPr marL="0" indent="0" algn="r">
                <a:buNone/>
              </a:pPr>
              <a:r>
                <a:rPr lang="en-US" sz="2000" dirty="0">
                  <a:solidFill>
                    <a:srgbClr val="C00000"/>
                  </a:solidFill>
                </a:rPr>
                <a:t>IntelliJ knows this can be converted into </a:t>
              </a:r>
              <a:r>
                <a:rPr lang="en-US" sz="2000" b="1" dirty="0" err="1">
                  <a:solidFill>
                    <a:srgbClr val="C00000"/>
                  </a:solidFill>
                  <a:latin typeface="Consolas" panose="020B0609020204030204" pitchFamily="49" charset="0"/>
                </a:rPr>
                <a:t>assertEquals</a:t>
              </a:r>
              <a:r>
                <a:rPr lang="en-US" sz="2000" b="1" dirty="0">
                  <a:solidFill>
                    <a:srgbClr val="C00000"/>
                  </a:solidFill>
                  <a:latin typeface="Consolas" panose="020B0609020204030204" pitchFamily="49" charset="0"/>
                </a:rPr>
                <a:t>()</a:t>
              </a:r>
            </a:p>
          </p:txBody>
        </p:sp>
        <p:cxnSp>
          <p:nvCxnSpPr>
            <p:cNvPr id="22" name="Straight Arrow Connector 21">
              <a:extLst>
                <a:ext uri="{FF2B5EF4-FFF2-40B4-BE49-F238E27FC236}">
                  <a16:creationId xmlns:a16="http://schemas.microsoft.com/office/drawing/2014/main" id="{10B215AF-6BF8-4E6E-94B2-8581B15CC80D}"/>
                </a:ext>
              </a:extLst>
            </p:cNvPr>
            <p:cNvCxnSpPr>
              <a:cxnSpLocks/>
              <a:stCxn id="21" idx="3"/>
            </p:cNvCxnSpPr>
            <p:nvPr/>
          </p:nvCxnSpPr>
          <p:spPr>
            <a:xfrm>
              <a:off x="3577305" y="3285148"/>
              <a:ext cx="2308419" cy="1081163"/>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pic>
        <p:nvPicPr>
          <p:cNvPr id="9" name="Picture 8">
            <a:extLst>
              <a:ext uri="{FF2B5EF4-FFF2-40B4-BE49-F238E27FC236}">
                <a16:creationId xmlns:a16="http://schemas.microsoft.com/office/drawing/2014/main" id="{9FFE524D-9EE1-49BB-81B2-CCF07C36D6AC}"/>
              </a:ext>
            </a:extLst>
          </p:cNvPr>
          <p:cNvPicPr>
            <a:picLocks noChangeAspect="1"/>
          </p:cNvPicPr>
          <p:nvPr/>
        </p:nvPicPr>
        <p:blipFill>
          <a:blip r:embed="rId3"/>
          <a:stretch>
            <a:fillRect/>
          </a:stretch>
        </p:blipFill>
        <p:spPr>
          <a:xfrm>
            <a:off x="7116920" y="4415068"/>
            <a:ext cx="4787866" cy="2442932"/>
          </a:xfrm>
          <a:prstGeom prst="rect">
            <a:avLst/>
          </a:prstGeom>
        </p:spPr>
      </p:pic>
      <p:grpSp>
        <p:nvGrpSpPr>
          <p:cNvPr id="23" name="Group 22">
            <a:extLst>
              <a:ext uri="{FF2B5EF4-FFF2-40B4-BE49-F238E27FC236}">
                <a16:creationId xmlns:a16="http://schemas.microsoft.com/office/drawing/2014/main" id="{F87982CA-3B91-4BBE-8B2D-8B7C7A135244}"/>
              </a:ext>
            </a:extLst>
          </p:cNvPr>
          <p:cNvGrpSpPr/>
          <p:nvPr/>
        </p:nvGrpSpPr>
        <p:grpSpPr>
          <a:xfrm>
            <a:off x="715108" y="4999895"/>
            <a:ext cx="6465277" cy="1380403"/>
            <a:chOff x="-1292059" y="2310263"/>
            <a:chExt cx="6480260" cy="1767627"/>
          </a:xfrm>
        </p:grpSpPr>
        <p:sp>
          <p:nvSpPr>
            <p:cNvPr id="24" name="TextBox 23">
              <a:extLst>
                <a:ext uri="{FF2B5EF4-FFF2-40B4-BE49-F238E27FC236}">
                  <a16:creationId xmlns:a16="http://schemas.microsoft.com/office/drawing/2014/main" id="{504F18EB-B9D9-4379-B1CD-D20FB4E14ABA}"/>
                </a:ext>
              </a:extLst>
            </p:cNvPr>
            <p:cNvSpPr txBox="1"/>
            <p:nvPr/>
          </p:nvSpPr>
          <p:spPr>
            <a:xfrm>
              <a:off x="-1292059" y="2777318"/>
              <a:ext cx="4869365" cy="1300572"/>
            </a:xfrm>
            <a:prstGeom prst="rect">
              <a:avLst/>
            </a:prstGeom>
            <a:noFill/>
          </p:spPr>
          <p:txBody>
            <a:bodyPr wrap="square">
              <a:spAutoFit/>
            </a:bodyPr>
            <a:lstStyle/>
            <a:p>
              <a:pPr marL="0" indent="0" algn="r">
                <a:buNone/>
              </a:pPr>
              <a:r>
                <a:rPr lang="en-US" sz="2000" dirty="0">
                  <a:solidFill>
                    <a:srgbClr val="C00000"/>
                  </a:solidFill>
                </a:rPr>
                <a:t>If you hover over the highlighted text,</a:t>
              </a:r>
            </a:p>
            <a:p>
              <a:pPr marL="0" indent="0" algn="r">
                <a:buNone/>
              </a:pPr>
              <a:r>
                <a:rPr lang="en-US" sz="2000" dirty="0">
                  <a:solidFill>
                    <a:srgbClr val="C00000"/>
                  </a:solidFill>
                </a:rPr>
                <a:t>you can automatically replace the </a:t>
              </a:r>
              <a:r>
                <a:rPr lang="en-US" sz="2000" b="1" dirty="0" err="1">
                  <a:solidFill>
                    <a:srgbClr val="C00000"/>
                  </a:solidFill>
                  <a:latin typeface="Consolas" panose="020B0609020204030204" pitchFamily="49" charset="0"/>
                </a:rPr>
                <a:t>assertTrue</a:t>
              </a:r>
              <a:r>
                <a:rPr lang="en-US" sz="2000" b="1" dirty="0">
                  <a:solidFill>
                    <a:srgbClr val="C00000"/>
                  </a:solidFill>
                  <a:latin typeface="Consolas" panose="020B0609020204030204" pitchFamily="49" charset="0"/>
                </a:rPr>
                <a:t>()</a:t>
              </a:r>
              <a:r>
                <a:rPr lang="en-US" sz="2000" dirty="0">
                  <a:solidFill>
                    <a:srgbClr val="C00000"/>
                  </a:solidFill>
                </a:rPr>
                <a:t> with </a:t>
              </a:r>
              <a:r>
                <a:rPr lang="en-US" sz="2000" b="1" dirty="0" err="1">
                  <a:solidFill>
                    <a:srgbClr val="C00000"/>
                  </a:solidFill>
                  <a:latin typeface="Consolas" panose="020B0609020204030204" pitchFamily="49" charset="0"/>
                </a:rPr>
                <a:t>assertEquals</a:t>
              </a:r>
              <a:r>
                <a:rPr lang="en-US" sz="2000" b="1" dirty="0">
                  <a:solidFill>
                    <a:srgbClr val="C00000"/>
                  </a:solidFill>
                  <a:latin typeface="Consolas" panose="020B0609020204030204" pitchFamily="49" charset="0"/>
                </a:rPr>
                <a:t>()</a:t>
              </a:r>
              <a:r>
                <a:rPr lang="en-US" sz="2000" dirty="0">
                  <a:solidFill>
                    <a:srgbClr val="C00000"/>
                  </a:solidFill>
                </a:rPr>
                <a:t> </a:t>
              </a:r>
              <a:endParaRPr lang="en-US" sz="2000" b="1" dirty="0">
                <a:solidFill>
                  <a:srgbClr val="C00000"/>
                </a:solidFill>
                <a:latin typeface="Consolas" panose="020B0609020204030204" pitchFamily="49" charset="0"/>
              </a:endParaRPr>
            </a:p>
          </p:txBody>
        </p:sp>
        <p:cxnSp>
          <p:nvCxnSpPr>
            <p:cNvPr id="25" name="Straight Arrow Connector 24">
              <a:extLst>
                <a:ext uri="{FF2B5EF4-FFF2-40B4-BE49-F238E27FC236}">
                  <a16:creationId xmlns:a16="http://schemas.microsoft.com/office/drawing/2014/main" id="{091ABCB0-D5A4-4C44-AC03-F945EABA26C5}"/>
                </a:ext>
              </a:extLst>
            </p:cNvPr>
            <p:cNvCxnSpPr>
              <a:cxnSpLocks/>
              <a:stCxn id="24" idx="3"/>
            </p:cNvCxnSpPr>
            <p:nvPr/>
          </p:nvCxnSpPr>
          <p:spPr>
            <a:xfrm flipV="1">
              <a:off x="3577306" y="2310263"/>
              <a:ext cx="1610895" cy="1117342"/>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00510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33047-4379-422E-85E2-4F01395AE25F}"/>
              </a:ext>
            </a:extLst>
          </p:cNvPr>
          <p:cNvSpPr>
            <a:spLocks noGrp="1"/>
          </p:cNvSpPr>
          <p:nvPr>
            <p:ph type="title"/>
          </p:nvPr>
        </p:nvSpPr>
        <p:spPr>
          <a:xfrm>
            <a:off x="630621" y="365126"/>
            <a:ext cx="7840717" cy="1053772"/>
          </a:xfrm>
        </p:spPr>
        <p:txBody>
          <a:bodyPr/>
          <a:lstStyle/>
          <a:p>
            <a:r>
              <a:rPr lang="en-US" dirty="0">
                <a:solidFill>
                  <a:srgbClr val="0070C0"/>
                </a:solidFill>
                <a:latin typeface="Bahnschrift SemiBold" panose="020B0502040204020203" pitchFamily="34" charset="0"/>
              </a:rPr>
              <a:t>Using assertions semantically</a:t>
            </a:r>
          </a:p>
        </p:txBody>
      </p:sp>
      <p:pic>
        <p:nvPicPr>
          <p:cNvPr id="4" name="Picture 3">
            <a:extLst>
              <a:ext uri="{FF2B5EF4-FFF2-40B4-BE49-F238E27FC236}">
                <a16:creationId xmlns:a16="http://schemas.microsoft.com/office/drawing/2014/main" id="{69DD6BBF-7798-4B04-9F2B-F91229CA1C39}"/>
              </a:ext>
            </a:extLst>
          </p:cNvPr>
          <p:cNvPicPr>
            <a:picLocks noChangeAspect="1"/>
          </p:cNvPicPr>
          <p:nvPr/>
        </p:nvPicPr>
        <p:blipFill>
          <a:blip r:embed="rId2"/>
          <a:stretch>
            <a:fillRect/>
          </a:stretch>
        </p:blipFill>
        <p:spPr>
          <a:xfrm>
            <a:off x="5750166" y="2637180"/>
            <a:ext cx="5153744" cy="2181529"/>
          </a:xfrm>
          <a:prstGeom prst="rect">
            <a:avLst/>
          </a:prstGeom>
        </p:spPr>
      </p:pic>
      <p:grpSp>
        <p:nvGrpSpPr>
          <p:cNvPr id="20" name="Group 19">
            <a:extLst>
              <a:ext uri="{FF2B5EF4-FFF2-40B4-BE49-F238E27FC236}">
                <a16:creationId xmlns:a16="http://schemas.microsoft.com/office/drawing/2014/main" id="{638A677E-18D5-40C3-B03A-719B699E1463}"/>
              </a:ext>
            </a:extLst>
          </p:cNvPr>
          <p:cNvGrpSpPr/>
          <p:nvPr/>
        </p:nvGrpSpPr>
        <p:grpSpPr>
          <a:xfrm>
            <a:off x="6582508" y="4431323"/>
            <a:ext cx="2855596" cy="1333878"/>
            <a:chOff x="721709" y="2151324"/>
            <a:chExt cx="2855596" cy="1333878"/>
          </a:xfrm>
        </p:grpSpPr>
        <p:sp>
          <p:nvSpPr>
            <p:cNvPr id="21" name="TextBox 20">
              <a:extLst>
                <a:ext uri="{FF2B5EF4-FFF2-40B4-BE49-F238E27FC236}">
                  <a16:creationId xmlns:a16="http://schemas.microsoft.com/office/drawing/2014/main" id="{29A69DAB-CD7D-4493-85FD-24823E93FDAD}"/>
                </a:ext>
              </a:extLst>
            </p:cNvPr>
            <p:cNvSpPr txBox="1"/>
            <p:nvPr/>
          </p:nvSpPr>
          <p:spPr>
            <a:xfrm>
              <a:off x="721709" y="2777316"/>
              <a:ext cx="2855596" cy="707886"/>
            </a:xfrm>
            <a:prstGeom prst="rect">
              <a:avLst/>
            </a:prstGeom>
            <a:noFill/>
          </p:spPr>
          <p:txBody>
            <a:bodyPr wrap="square">
              <a:spAutoFit/>
            </a:bodyPr>
            <a:lstStyle/>
            <a:p>
              <a:pPr marL="0" indent="0" algn="ctr">
                <a:buNone/>
              </a:pPr>
              <a:r>
                <a:rPr lang="en-US" sz="2000" dirty="0">
                  <a:solidFill>
                    <a:srgbClr val="C00000"/>
                  </a:solidFill>
                </a:rPr>
                <a:t>Hard-coded, expected value goes first</a:t>
              </a:r>
            </a:p>
          </p:txBody>
        </p:sp>
        <p:cxnSp>
          <p:nvCxnSpPr>
            <p:cNvPr id="22" name="Straight Arrow Connector 21">
              <a:extLst>
                <a:ext uri="{FF2B5EF4-FFF2-40B4-BE49-F238E27FC236}">
                  <a16:creationId xmlns:a16="http://schemas.microsoft.com/office/drawing/2014/main" id="{10B215AF-6BF8-4E6E-94B2-8581B15CC80D}"/>
                </a:ext>
              </a:extLst>
            </p:cNvPr>
            <p:cNvCxnSpPr>
              <a:cxnSpLocks/>
            </p:cNvCxnSpPr>
            <p:nvPr/>
          </p:nvCxnSpPr>
          <p:spPr>
            <a:xfrm flipV="1">
              <a:off x="2415693" y="2151324"/>
              <a:ext cx="597877" cy="625992"/>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2995E2C4-DC9A-43CF-9A63-2B214C607946}"/>
              </a:ext>
            </a:extLst>
          </p:cNvPr>
          <p:cNvGrpSpPr/>
          <p:nvPr/>
        </p:nvGrpSpPr>
        <p:grpSpPr>
          <a:xfrm>
            <a:off x="9284676" y="4431323"/>
            <a:ext cx="2567354" cy="1333878"/>
            <a:chOff x="721709" y="2151324"/>
            <a:chExt cx="2567354" cy="1333878"/>
          </a:xfrm>
        </p:grpSpPr>
        <p:sp>
          <p:nvSpPr>
            <p:cNvPr id="17" name="TextBox 16">
              <a:extLst>
                <a:ext uri="{FF2B5EF4-FFF2-40B4-BE49-F238E27FC236}">
                  <a16:creationId xmlns:a16="http://schemas.microsoft.com/office/drawing/2014/main" id="{59291939-2B3A-41B7-9ABF-B88911F79173}"/>
                </a:ext>
              </a:extLst>
            </p:cNvPr>
            <p:cNvSpPr txBox="1"/>
            <p:nvPr/>
          </p:nvSpPr>
          <p:spPr>
            <a:xfrm>
              <a:off x="721709" y="2777316"/>
              <a:ext cx="2567354" cy="707886"/>
            </a:xfrm>
            <a:prstGeom prst="rect">
              <a:avLst/>
            </a:prstGeom>
            <a:noFill/>
          </p:spPr>
          <p:txBody>
            <a:bodyPr wrap="square">
              <a:spAutoFit/>
            </a:bodyPr>
            <a:lstStyle/>
            <a:p>
              <a:pPr marL="0" indent="0" algn="ctr">
                <a:buNone/>
              </a:pPr>
              <a:r>
                <a:rPr lang="en-US" sz="2000" dirty="0">
                  <a:solidFill>
                    <a:srgbClr val="C00000"/>
                  </a:solidFill>
                </a:rPr>
                <a:t>Computed, actual value goes second</a:t>
              </a:r>
            </a:p>
          </p:txBody>
        </p:sp>
        <p:cxnSp>
          <p:nvCxnSpPr>
            <p:cNvPr id="18" name="Straight Arrow Connector 17">
              <a:extLst>
                <a:ext uri="{FF2B5EF4-FFF2-40B4-BE49-F238E27FC236}">
                  <a16:creationId xmlns:a16="http://schemas.microsoft.com/office/drawing/2014/main" id="{F56665AA-1865-4888-9F26-C4A4FBE69B1E}"/>
                </a:ext>
              </a:extLst>
            </p:cNvPr>
            <p:cNvCxnSpPr>
              <a:cxnSpLocks/>
              <a:stCxn id="17" idx="0"/>
            </p:cNvCxnSpPr>
            <p:nvPr/>
          </p:nvCxnSpPr>
          <p:spPr>
            <a:xfrm flipH="1" flipV="1">
              <a:off x="1665418" y="2151324"/>
              <a:ext cx="339968" cy="625992"/>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26" name="Rectangle: Rounded Corners 25">
            <a:extLst>
              <a:ext uri="{FF2B5EF4-FFF2-40B4-BE49-F238E27FC236}">
                <a16:creationId xmlns:a16="http://schemas.microsoft.com/office/drawing/2014/main" id="{D17C494B-8D43-4425-A50A-C0AC81164D37}"/>
              </a:ext>
            </a:extLst>
          </p:cNvPr>
          <p:cNvSpPr/>
          <p:nvPr/>
        </p:nvSpPr>
        <p:spPr>
          <a:xfrm rot="21296693">
            <a:off x="1262650" y="2957251"/>
            <a:ext cx="3087564" cy="1258193"/>
          </a:xfrm>
          <a:prstGeom prst="roundRect">
            <a:avLst>
              <a:gd name="adj" fmla="val 17387"/>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50000"/>
                  </a:schemeClr>
                </a:solidFill>
              </a:rPr>
              <a:t>Why is </a:t>
            </a:r>
            <a:r>
              <a:rPr lang="en-US" sz="2000" b="1" dirty="0" err="1">
                <a:solidFill>
                  <a:schemeClr val="accent6">
                    <a:lumMod val="50000"/>
                  </a:schemeClr>
                </a:solidFill>
                <a:latin typeface="Consolas" panose="020B0609020204030204" pitchFamily="49" charset="0"/>
              </a:rPr>
              <a:t>assertEquals</a:t>
            </a:r>
            <a:r>
              <a:rPr lang="en-US" sz="2000" b="1" dirty="0">
                <a:solidFill>
                  <a:schemeClr val="accent6">
                    <a:lumMod val="50000"/>
                  </a:schemeClr>
                </a:solidFill>
                <a:latin typeface="Consolas" panose="020B0609020204030204" pitchFamily="49" charset="0"/>
              </a:rPr>
              <a:t>()</a:t>
            </a:r>
            <a:r>
              <a:rPr lang="en-US" sz="2000" dirty="0">
                <a:solidFill>
                  <a:schemeClr val="accent6">
                    <a:lumMod val="50000"/>
                  </a:schemeClr>
                </a:solidFill>
              </a:rPr>
              <a:t> a better choice than </a:t>
            </a:r>
            <a:r>
              <a:rPr lang="en-US" sz="2000" b="1" dirty="0" err="1">
                <a:solidFill>
                  <a:schemeClr val="accent6">
                    <a:lumMod val="50000"/>
                  </a:schemeClr>
                </a:solidFill>
                <a:latin typeface="Consolas" panose="020B0609020204030204" pitchFamily="49" charset="0"/>
              </a:rPr>
              <a:t>assertTrue</a:t>
            </a:r>
            <a:r>
              <a:rPr lang="en-US" sz="2000" b="1" dirty="0">
                <a:solidFill>
                  <a:schemeClr val="accent6">
                    <a:lumMod val="50000"/>
                  </a:schemeClr>
                </a:solidFill>
                <a:latin typeface="Consolas" panose="020B0609020204030204" pitchFamily="49" charset="0"/>
              </a:rPr>
              <a:t>()</a:t>
            </a:r>
            <a:r>
              <a:rPr lang="en-US" sz="2000" dirty="0">
                <a:solidFill>
                  <a:schemeClr val="accent6">
                    <a:lumMod val="50000"/>
                  </a:schemeClr>
                </a:solidFill>
              </a:rPr>
              <a:t>?</a:t>
            </a:r>
            <a:endParaRPr lang="en-US" sz="2000" dirty="0">
              <a:solidFill>
                <a:schemeClr val="accent6">
                  <a:lumMod val="50000"/>
                </a:schemeClr>
              </a:solidFill>
              <a:latin typeface="Consolas" panose="020B0609020204030204" pitchFamily="49" charset="0"/>
            </a:endParaRPr>
          </a:p>
        </p:txBody>
      </p:sp>
      <p:sp>
        <p:nvSpPr>
          <p:cNvPr id="27" name="Rectangle: Rounded Corners 26">
            <a:extLst>
              <a:ext uri="{FF2B5EF4-FFF2-40B4-BE49-F238E27FC236}">
                <a16:creationId xmlns:a16="http://schemas.microsoft.com/office/drawing/2014/main" id="{347E1119-1A29-4CFD-B71E-E26E72BE4474}"/>
              </a:ext>
            </a:extLst>
          </p:cNvPr>
          <p:cNvSpPr/>
          <p:nvPr/>
        </p:nvSpPr>
        <p:spPr>
          <a:xfrm>
            <a:off x="2038548" y="4569744"/>
            <a:ext cx="2210985" cy="852862"/>
          </a:xfrm>
          <a:prstGeom prst="roundRect">
            <a:avLst>
              <a:gd name="adj" fmla="val 21930"/>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50000"/>
                  </a:schemeClr>
                </a:solidFill>
              </a:rPr>
              <a:t>Because it is more </a:t>
            </a:r>
            <a:r>
              <a:rPr lang="en-US" sz="2000" b="1" dirty="0">
                <a:solidFill>
                  <a:schemeClr val="accent6">
                    <a:lumMod val="50000"/>
                  </a:schemeClr>
                </a:solidFill>
              </a:rPr>
              <a:t>semantic</a:t>
            </a:r>
            <a:endParaRPr lang="en-US" sz="2000" dirty="0">
              <a:solidFill>
                <a:schemeClr val="accent6">
                  <a:lumMod val="50000"/>
                </a:schemeClr>
              </a:solidFill>
              <a:latin typeface="Consolas" panose="020B0609020204030204" pitchFamily="49" charset="0"/>
            </a:endParaRPr>
          </a:p>
        </p:txBody>
      </p:sp>
    </p:spTree>
    <p:extLst>
      <p:ext uri="{BB962C8B-B14F-4D97-AF65-F5344CB8AC3E}">
        <p14:creationId xmlns:p14="http://schemas.microsoft.com/office/powerpoint/2010/main" val="212340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C23A2-9958-47E1-832A-CA8C036FAD60}"/>
              </a:ext>
            </a:extLst>
          </p:cNvPr>
          <p:cNvSpPr>
            <a:spLocks noGrp="1"/>
          </p:cNvSpPr>
          <p:nvPr>
            <p:ph type="title"/>
          </p:nvPr>
        </p:nvSpPr>
        <p:spPr>
          <a:xfrm>
            <a:off x="483476" y="384581"/>
            <a:ext cx="5770179" cy="974356"/>
          </a:xfrm>
        </p:spPr>
        <p:txBody>
          <a:bodyPr/>
          <a:lstStyle/>
          <a:p>
            <a:r>
              <a:rPr lang="en-US" dirty="0">
                <a:solidFill>
                  <a:srgbClr val="0070C0"/>
                </a:solidFill>
                <a:latin typeface="Bahnschrift SemiBold" panose="020B0502040204020203" pitchFamily="34" charset="0"/>
              </a:rPr>
              <a:t>Poll Everywhere (1)</a:t>
            </a:r>
          </a:p>
        </p:txBody>
      </p:sp>
      <p:sp>
        <p:nvSpPr>
          <p:cNvPr id="4" name="Content Placeholder 2">
            <a:extLst>
              <a:ext uri="{FF2B5EF4-FFF2-40B4-BE49-F238E27FC236}">
                <a16:creationId xmlns:a16="http://schemas.microsoft.com/office/drawing/2014/main" id="{B2DA18E1-C7C0-4D78-A223-1922D7E32292}"/>
              </a:ext>
            </a:extLst>
          </p:cNvPr>
          <p:cNvSpPr>
            <a:spLocks noGrp="1"/>
          </p:cNvSpPr>
          <p:nvPr>
            <p:ph idx="1"/>
          </p:nvPr>
        </p:nvSpPr>
        <p:spPr>
          <a:xfrm>
            <a:off x="838200" y="1744717"/>
            <a:ext cx="10018465" cy="3848687"/>
          </a:xfrm>
        </p:spPr>
        <p:txBody>
          <a:bodyPr anchor="t">
            <a:normAutofit/>
          </a:bodyPr>
          <a:lstStyle/>
          <a:p>
            <a:pPr marL="0" indent="0" algn="ctr">
              <a:spcAft>
                <a:spcPts val="1800"/>
              </a:spcAft>
              <a:buNone/>
            </a:pPr>
            <a:r>
              <a:rPr lang="en-US" sz="3200" b="1" dirty="0">
                <a:solidFill>
                  <a:srgbClr val="C00000"/>
                </a:solidFill>
              </a:rPr>
              <a:t>Prompt: </a:t>
            </a:r>
            <a:r>
              <a:rPr lang="en-US" sz="3200" dirty="0"/>
              <a:t>Write your own version of JUnit’s </a:t>
            </a:r>
            <a:r>
              <a:rPr lang="en-US" sz="3200" dirty="0" err="1">
                <a:latin typeface="Consolas" panose="020B0609020204030204" pitchFamily="49" charset="0"/>
              </a:rPr>
              <a:t>assertNull</a:t>
            </a:r>
            <a:r>
              <a:rPr lang="en-US" sz="3200" dirty="0">
                <a:latin typeface="Consolas" panose="020B0609020204030204" pitchFamily="49" charset="0"/>
              </a:rPr>
              <a:t>()</a:t>
            </a:r>
            <a:r>
              <a:rPr lang="en-US" sz="3200" dirty="0"/>
              <a:t> method with the following method signature:</a:t>
            </a:r>
          </a:p>
          <a:p>
            <a:pPr marL="0" indent="0">
              <a:spcBef>
                <a:spcPts val="1200"/>
              </a:spcBef>
              <a:buNone/>
            </a:pPr>
            <a:r>
              <a:rPr lang="en-US" sz="3200" dirty="0"/>
              <a:t>	</a:t>
            </a:r>
            <a:r>
              <a:rPr lang="en-US" sz="2400" b="1" dirty="0">
                <a:solidFill>
                  <a:schemeClr val="accent6">
                    <a:lumMod val="50000"/>
                  </a:schemeClr>
                </a:solidFill>
                <a:latin typeface="Consolas" panose="020B0609020204030204" pitchFamily="49" charset="0"/>
              </a:rPr>
              <a:t>public void </a:t>
            </a:r>
            <a:r>
              <a:rPr lang="en-US" sz="2400" dirty="0" err="1">
                <a:solidFill>
                  <a:schemeClr val="accent6">
                    <a:lumMod val="50000"/>
                  </a:schemeClr>
                </a:solidFill>
                <a:latin typeface="Consolas" panose="020B0609020204030204" pitchFamily="49" charset="0"/>
              </a:rPr>
              <a:t>assertNull</a:t>
            </a:r>
            <a:r>
              <a:rPr lang="en-US" sz="2400" dirty="0">
                <a:solidFill>
                  <a:schemeClr val="accent6">
                    <a:lumMod val="50000"/>
                  </a:schemeClr>
                </a:solidFill>
                <a:latin typeface="Consolas" panose="020B0609020204030204" pitchFamily="49" charset="0"/>
              </a:rPr>
              <a:t>(Object o) {</a:t>
            </a:r>
          </a:p>
          <a:p>
            <a:pPr marL="0" indent="0">
              <a:spcBef>
                <a:spcPts val="0"/>
              </a:spcBef>
              <a:buNone/>
            </a:pPr>
            <a:r>
              <a:rPr lang="en-US" sz="2400" dirty="0">
                <a:solidFill>
                  <a:schemeClr val="accent6">
                    <a:lumMod val="50000"/>
                  </a:schemeClr>
                </a:solidFill>
                <a:latin typeface="Consolas" panose="020B0609020204030204" pitchFamily="49" charset="0"/>
              </a:rPr>
              <a:t>		// your code here</a:t>
            </a:r>
          </a:p>
          <a:p>
            <a:pPr marL="0" indent="0">
              <a:spcBef>
                <a:spcPts val="0"/>
              </a:spcBef>
              <a:buNone/>
            </a:pPr>
            <a:r>
              <a:rPr lang="en-US" sz="2400" dirty="0">
                <a:solidFill>
                  <a:schemeClr val="accent6">
                    <a:lumMod val="50000"/>
                  </a:schemeClr>
                </a:solidFill>
                <a:latin typeface="Consolas" panose="020B0609020204030204" pitchFamily="49" charset="0"/>
              </a:rPr>
              <a:t>	}</a:t>
            </a:r>
          </a:p>
        </p:txBody>
      </p:sp>
      <p:sp>
        <p:nvSpPr>
          <p:cNvPr id="9" name="TextBox 8">
            <a:extLst>
              <a:ext uri="{FF2B5EF4-FFF2-40B4-BE49-F238E27FC236}">
                <a16:creationId xmlns:a16="http://schemas.microsoft.com/office/drawing/2014/main" id="{B6C015A5-BA05-4C49-89C8-4E28E8D52F66}"/>
              </a:ext>
            </a:extLst>
          </p:cNvPr>
          <p:cNvSpPr txBox="1"/>
          <p:nvPr/>
        </p:nvSpPr>
        <p:spPr>
          <a:xfrm>
            <a:off x="6604906" y="384581"/>
            <a:ext cx="4143041" cy="830997"/>
          </a:xfrm>
          <a:prstGeom prst="rect">
            <a:avLst/>
          </a:prstGeom>
          <a:noFill/>
        </p:spPr>
        <p:txBody>
          <a:bodyPr wrap="square">
            <a:spAutoFit/>
          </a:bodyPr>
          <a:lstStyle/>
          <a:p>
            <a:pPr algn="r"/>
            <a:r>
              <a:rPr lang="en-US" sz="2400" dirty="0"/>
              <a:t>To answer, visit  </a:t>
            </a:r>
            <a:r>
              <a:rPr lang="en-US" sz="2400" dirty="0">
                <a:hlinkClick r:id="rId2"/>
              </a:rPr>
              <a:t>https://pollev.com/pds</a:t>
            </a:r>
            <a:endParaRPr lang="en-US" sz="2400" dirty="0"/>
          </a:p>
        </p:txBody>
      </p:sp>
    </p:spTree>
    <p:extLst>
      <p:ext uri="{BB962C8B-B14F-4D97-AF65-F5344CB8AC3E}">
        <p14:creationId xmlns:p14="http://schemas.microsoft.com/office/powerpoint/2010/main" val="119407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500"/>
                                        <p:tgtEl>
                                          <p:spTgt spid="4">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C23A2-9958-47E1-832A-CA8C036FAD60}"/>
              </a:ext>
            </a:extLst>
          </p:cNvPr>
          <p:cNvSpPr>
            <a:spLocks noGrp="1"/>
          </p:cNvSpPr>
          <p:nvPr>
            <p:ph type="title"/>
          </p:nvPr>
        </p:nvSpPr>
        <p:spPr>
          <a:xfrm>
            <a:off x="651641" y="365125"/>
            <a:ext cx="6358759" cy="1078279"/>
          </a:xfrm>
        </p:spPr>
        <p:txBody>
          <a:bodyPr/>
          <a:lstStyle/>
          <a:p>
            <a:r>
              <a:rPr lang="en-US" dirty="0">
                <a:solidFill>
                  <a:srgbClr val="0070C0"/>
                </a:solidFill>
                <a:latin typeface="Bahnschrift SemiBold" panose="020B0502040204020203" pitchFamily="34" charset="0"/>
              </a:rPr>
              <a:t>Poll Everywhere (1)</a:t>
            </a:r>
          </a:p>
        </p:txBody>
      </p:sp>
      <p:sp>
        <p:nvSpPr>
          <p:cNvPr id="4" name="Content Placeholder 2">
            <a:extLst>
              <a:ext uri="{FF2B5EF4-FFF2-40B4-BE49-F238E27FC236}">
                <a16:creationId xmlns:a16="http://schemas.microsoft.com/office/drawing/2014/main" id="{B2DA18E1-C7C0-4D78-A223-1922D7E32292}"/>
              </a:ext>
            </a:extLst>
          </p:cNvPr>
          <p:cNvSpPr>
            <a:spLocks noGrp="1"/>
          </p:cNvSpPr>
          <p:nvPr>
            <p:ph idx="1"/>
          </p:nvPr>
        </p:nvSpPr>
        <p:spPr>
          <a:xfrm>
            <a:off x="838200" y="1881353"/>
            <a:ext cx="10018465" cy="3712052"/>
          </a:xfrm>
        </p:spPr>
        <p:txBody>
          <a:bodyPr anchor="t">
            <a:normAutofit/>
          </a:bodyPr>
          <a:lstStyle/>
          <a:p>
            <a:pPr marL="0" indent="0" algn="ctr">
              <a:spcAft>
                <a:spcPts val="1800"/>
              </a:spcAft>
              <a:buNone/>
            </a:pPr>
            <a:r>
              <a:rPr lang="en-US" sz="3200" b="1" dirty="0">
                <a:solidFill>
                  <a:srgbClr val="C00000"/>
                </a:solidFill>
              </a:rPr>
              <a:t>Prompt: </a:t>
            </a:r>
            <a:r>
              <a:rPr lang="en-US" sz="3200" dirty="0"/>
              <a:t>Write your own version of JUnit’s </a:t>
            </a:r>
            <a:r>
              <a:rPr lang="en-US" sz="3200" dirty="0" err="1">
                <a:latin typeface="Consolas" panose="020B0609020204030204" pitchFamily="49" charset="0"/>
              </a:rPr>
              <a:t>assertNull</a:t>
            </a:r>
            <a:r>
              <a:rPr lang="en-US" sz="3200" dirty="0">
                <a:latin typeface="Consolas" panose="020B0609020204030204" pitchFamily="49" charset="0"/>
              </a:rPr>
              <a:t>()</a:t>
            </a:r>
            <a:r>
              <a:rPr lang="en-US" sz="3200" dirty="0"/>
              <a:t> method with the following method signature:</a:t>
            </a:r>
          </a:p>
          <a:p>
            <a:pPr marL="0" indent="0">
              <a:spcBef>
                <a:spcPts val="1200"/>
              </a:spcBef>
              <a:buNone/>
            </a:pPr>
            <a:r>
              <a:rPr lang="en-US" sz="3200" dirty="0"/>
              <a:t>	</a:t>
            </a:r>
            <a:r>
              <a:rPr lang="en-US" sz="2400" b="1" dirty="0">
                <a:solidFill>
                  <a:schemeClr val="accent6">
                    <a:lumMod val="50000"/>
                  </a:schemeClr>
                </a:solidFill>
                <a:latin typeface="Consolas" panose="020B0609020204030204" pitchFamily="49" charset="0"/>
              </a:rPr>
              <a:t>public void </a:t>
            </a:r>
            <a:r>
              <a:rPr lang="en-US" sz="2400" dirty="0" err="1">
                <a:solidFill>
                  <a:schemeClr val="accent6">
                    <a:lumMod val="50000"/>
                  </a:schemeClr>
                </a:solidFill>
                <a:latin typeface="Consolas" panose="020B0609020204030204" pitchFamily="49" charset="0"/>
              </a:rPr>
              <a:t>assertNull</a:t>
            </a:r>
            <a:r>
              <a:rPr lang="en-US" sz="2400" dirty="0">
                <a:solidFill>
                  <a:schemeClr val="accent6">
                    <a:lumMod val="50000"/>
                  </a:schemeClr>
                </a:solidFill>
                <a:latin typeface="Consolas" panose="020B0609020204030204" pitchFamily="49" charset="0"/>
              </a:rPr>
              <a:t>(Object o) {</a:t>
            </a:r>
          </a:p>
          <a:p>
            <a:pPr marL="0" indent="0">
              <a:spcBef>
                <a:spcPts val="0"/>
              </a:spcBef>
              <a:buNone/>
            </a:pPr>
            <a:r>
              <a:rPr lang="en-US" sz="2400" dirty="0">
                <a:solidFill>
                  <a:schemeClr val="accent6">
                    <a:lumMod val="50000"/>
                  </a:schemeClr>
                </a:solidFill>
                <a:latin typeface="Consolas" panose="020B0609020204030204" pitchFamily="49" charset="0"/>
              </a:rPr>
              <a:t>		</a:t>
            </a:r>
            <a:r>
              <a:rPr lang="en-US" sz="2400" b="1" dirty="0">
                <a:solidFill>
                  <a:schemeClr val="accent6">
                    <a:lumMod val="50000"/>
                  </a:schemeClr>
                </a:solidFill>
                <a:latin typeface="Consolas" panose="020B0609020204030204" pitchFamily="49" charset="0"/>
              </a:rPr>
              <a:t>if</a:t>
            </a:r>
            <a:r>
              <a:rPr lang="en-US" sz="2400" dirty="0">
                <a:solidFill>
                  <a:schemeClr val="accent6">
                    <a:lumMod val="50000"/>
                  </a:schemeClr>
                </a:solidFill>
                <a:latin typeface="Consolas" panose="020B0609020204030204" pitchFamily="49" charset="0"/>
              </a:rPr>
              <a:t> (o != </a:t>
            </a:r>
            <a:r>
              <a:rPr lang="en-US" sz="2400" b="1" dirty="0">
                <a:solidFill>
                  <a:schemeClr val="accent6">
                    <a:lumMod val="50000"/>
                  </a:schemeClr>
                </a:solidFill>
                <a:latin typeface="Consolas" panose="020B0609020204030204" pitchFamily="49" charset="0"/>
              </a:rPr>
              <a:t>null</a:t>
            </a:r>
            <a:r>
              <a:rPr lang="en-US" sz="2400" dirty="0">
                <a:solidFill>
                  <a:schemeClr val="accent6">
                    <a:lumMod val="50000"/>
                  </a:schemeClr>
                </a:solidFill>
                <a:latin typeface="Consolas" panose="020B0609020204030204" pitchFamily="49" charset="0"/>
              </a:rPr>
              <a:t>) {</a:t>
            </a:r>
          </a:p>
          <a:p>
            <a:pPr marL="0" indent="0">
              <a:spcBef>
                <a:spcPts val="0"/>
              </a:spcBef>
              <a:buNone/>
            </a:pPr>
            <a:r>
              <a:rPr lang="en-US" sz="2400" dirty="0">
                <a:solidFill>
                  <a:schemeClr val="accent6">
                    <a:lumMod val="50000"/>
                  </a:schemeClr>
                </a:solidFill>
                <a:latin typeface="Consolas" panose="020B0609020204030204" pitchFamily="49" charset="0"/>
              </a:rPr>
              <a:t>			</a:t>
            </a:r>
            <a:r>
              <a:rPr lang="en-US" sz="2400" b="1" dirty="0">
                <a:solidFill>
                  <a:schemeClr val="accent6">
                    <a:lumMod val="50000"/>
                  </a:schemeClr>
                </a:solidFill>
                <a:latin typeface="Consolas" panose="020B0609020204030204" pitchFamily="49" charset="0"/>
              </a:rPr>
              <a:t>throw</a:t>
            </a:r>
            <a:r>
              <a:rPr lang="en-US" sz="2400" dirty="0">
                <a:solidFill>
                  <a:schemeClr val="accent6">
                    <a:lumMod val="50000"/>
                  </a:schemeClr>
                </a:solidFill>
                <a:latin typeface="Consolas" panose="020B0609020204030204" pitchFamily="49" charset="0"/>
              </a:rPr>
              <a:t> </a:t>
            </a:r>
            <a:r>
              <a:rPr lang="en-US" sz="2400" b="1" dirty="0">
                <a:solidFill>
                  <a:schemeClr val="accent6">
                    <a:lumMod val="50000"/>
                  </a:schemeClr>
                </a:solidFill>
                <a:latin typeface="Consolas" panose="020B0609020204030204" pitchFamily="49" charset="0"/>
              </a:rPr>
              <a:t>new</a:t>
            </a:r>
            <a:r>
              <a:rPr lang="en-US" sz="2400" dirty="0">
                <a:solidFill>
                  <a:schemeClr val="accent6">
                    <a:lumMod val="50000"/>
                  </a:schemeClr>
                </a:solidFill>
                <a:latin typeface="Consolas" panose="020B0609020204030204" pitchFamily="49" charset="0"/>
              </a:rPr>
              <a:t> </a:t>
            </a:r>
            <a:r>
              <a:rPr lang="en-US" sz="2400" dirty="0" err="1">
                <a:solidFill>
                  <a:schemeClr val="accent6">
                    <a:lumMod val="50000"/>
                  </a:schemeClr>
                </a:solidFill>
                <a:latin typeface="Consolas" panose="020B0609020204030204" pitchFamily="49" charset="0"/>
              </a:rPr>
              <a:t>RuntimeException</a:t>
            </a:r>
            <a:r>
              <a:rPr lang="en-US" sz="2400" dirty="0">
                <a:solidFill>
                  <a:schemeClr val="accent6">
                    <a:lumMod val="50000"/>
                  </a:schemeClr>
                </a:solidFill>
                <a:latin typeface="Consolas" panose="020B0609020204030204" pitchFamily="49" charset="0"/>
              </a:rPr>
              <a:t>();</a:t>
            </a:r>
          </a:p>
          <a:p>
            <a:pPr marL="0" indent="0">
              <a:spcBef>
                <a:spcPts val="0"/>
              </a:spcBef>
              <a:buNone/>
            </a:pPr>
            <a:r>
              <a:rPr lang="en-US" sz="2400" dirty="0">
                <a:solidFill>
                  <a:schemeClr val="accent6">
                    <a:lumMod val="50000"/>
                  </a:schemeClr>
                </a:solidFill>
                <a:latin typeface="Consolas" panose="020B0609020204030204" pitchFamily="49" charset="0"/>
              </a:rPr>
              <a:t>           }</a:t>
            </a:r>
          </a:p>
          <a:p>
            <a:pPr marL="0" indent="0">
              <a:spcBef>
                <a:spcPts val="0"/>
              </a:spcBef>
              <a:buNone/>
            </a:pPr>
            <a:r>
              <a:rPr lang="en-US" sz="2400" dirty="0">
                <a:solidFill>
                  <a:schemeClr val="accent6">
                    <a:lumMod val="50000"/>
                  </a:schemeClr>
                </a:solidFill>
                <a:latin typeface="Consolas" panose="020B0609020204030204" pitchFamily="49" charset="0"/>
              </a:rPr>
              <a:t>	}</a:t>
            </a:r>
          </a:p>
        </p:txBody>
      </p:sp>
      <p:sp>
        <p:nvSpPr>
          <p:cNvPr id="9" name="TextBox 8">
            <a:extLst>
              <a:ext uri="{FF2B5EF4-FFF2-40B4-BE49-F238E27FC236}">
                <a16:creationId xmlns:a16="http://schemas.microsoft.com/office/drawing/2014/main" id="{B020B98B-BA76-5B43-B1BA-4D3549C6D21D}"/>
              </a:ext>
            </a:extLst>
          </p:cNvPr>
          <p:cNvSpPr txBox="1"/>
          <p:nvPr/>
        </p:nvSpPr>
        <p:spPr>
          <a:xfrm>
            <a:off x="6594105" y="612407"/>
            <a:ext cx="4143041" cy="830997"/>
          </a:xfrm>
          <a:prstGeom prst="rect">
            <a:avLst/>
          </a:prstGeom>
          <a:noFill/>
        </p:spPr>
        <p:txBody>
          <a:bodyPr wrap="square">
            <a:spAutoFit/>
          </a:bodyPr>
          <a:lstStyle/>
          <a:p>
            <a:pPr algn="r"/>
            <a:r>
              <a:rPr lang="en-US" sz="2400" dirty="0"/>
              <a:t>To answer, visit  </a:t>
            </a:r>
            <a:r>
              <a:rPr lang="en-US" sz="2400" dirty="0">
                <a:hlinkClick r:id="rId2"/>
              </a:rPr>
              <a:t>https://pollev.com/pds</a:t>
            </a:r>
            <a:endParaRPr lang="en-US" sz="2400" dirty="0"/>
          </a:p>
        </p:txBody>
      </p:sp>
    </p:spTree>
    <p:extLst>
      <p:ext uri="{BB962C8B-B14F-4D97-AF65-F5344CB8AC3E}">
        <p14:creationId xmlns:p14="http://schemas.microsoft.com/office/powerpoint/2010/main" val="3407637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C23A2-9958-47E1-832A-CA8C036FAD60}"/>
              </a:ext>
            </a:extLst>
          </p:cNvPr>
          <p:cNvSpPr>
            <a:spLocks noGrp="1"/>
          </p:cNvSpPr>
          <p:nvPr>
            <p:ph type="title"/>
          </p:nvPr>
        </p:nvSpPr>
        <p:spPr>
          <a:xfrm>
            <a:off x="590146" y="514187"/>
            <a:ext cx="6073414" cy="883689"/>
          </a:xfrm>
        </p:spPr>
        <p:txBody>
          <a:bodyPr/>
          <a:lstStyle/>
          <a:p>
            <a:r>
              <a:rPr lang="en-US" dirty="0">
                <a:solidFill>
                  <a:srgbClr val="0070C0"/>
                </a:solidFill>
                <a:latin typeface="Bahnschrift SemiBold" panose="020B0502040204020203" pitchFamily="34" charset="0"/>
              </a:rPr>
              <a:t>Poll Everywhere (2)</a:t>
            </a:r>
          </a:p>
        </p:txBody>
      </p:sp>
      <p:sp>
        <p:nvSpPr>
          <p:cNvPr id="4" name="Content Placeholder 2">
            <a:extLst>
              <a:ext uri="{FF2B5EF4-FFF2-40B4-BE49-F238E27FC236}">
                <a16:creationId xmlns:a16="http://schemas.microsoft.com/office/drawing/2014/main" id="{B2DA18E1-C7C0-4D78-A223-1922D7E32292}"/>
              </a:ext>
            </a:extLst>
          </p:cNvPr>
          <p:cNvSpPr>
            <a:spLocks noGrp="1"/>
          </p:cNvSpPr>
          <p:nvPr>
            <p:ph idx="1"/>
          </p:nvPr>
        </p:nvSpPr>
        <p:spPr>
          <a:xfrm>
            <a:off x="590145" y="1860331"/>
            <a:ext cx="11011710" cy="3676834"/>
          </a:xfrm>
        </p:spPr>
        <p:txBody>
          <a:bodyPr anchor="t">
            <a:normAutofit/>
          </a:bodyPr>
          <a:lstStyle/>
          <a:p>
            <a:pPr marL="0" indent="0" algn="ctr">
              <a:spcAft>
                <a:spcPts val="1800"/>
              </a:spcAft>
              <a:buNone/>
            </a:pPr>
            <a:r>
              <a:rPr lang="en-US" sz="3200" b="1" dirty="0">
                <a:solidFill>
                  <a:srgbClr val="C00000"/>
                </a:solidFill>
              </a:rPr>
              <a:t>Prompt: </a:t>
            </a:r>
            <a:r>
              <a:rPr lang="en-US" sz="3200" dirty="0"/>
              <a:t>Write your own version of JUnit’s </a:t>
            </a:r>
            <a:r>
              <a:rPr lang="en-US" sz="3200" dirty="0" err="1">
                <a:latin typeface="Consolas" panose="020B0609020204030204" pitchFamily="49" charset="0"/>
              </a:rPr>
              <a:t>assertEquals</a:t>
            </a:r>
            <a:r>
              <a:rPr lang="en-US" sz="3200" dirty="0">
                <a:latin typeface="Consolas" panose="020B0609020204030204" pitchFamily="49" charset="0"/>
              </a:rPr>
              <a:t>()</a:t>
            </a:r>
            <a:r>
              <a:rPr lang="en-US" sz="3200" dirty="0"/>
              <a:t> method with the following method signature:</a:t>
            </a:r>
          </a:p>
          <a:p>
            <a:pPr marL="0" indent="0">
              <a:spcBef>
                <a:spcPts val="1200"/>
              </a:spcBef>
              <a:buNone/>
            </a:pPr>
            <a:r>
              <a:rPr lang="en-US" sz="3200" dirty="0"/>
              <a:t>	</a:t>
            </a:r>
            <a:r>
              <a:rPr lang="en-US" sz="2400" b="1" dirty="0">
                <a:solidFill>
                  <a:schemeClr val="accent6">
                    <a:lumMod val="50000"/>
                  </a:schemeClr>
                </a:solidFill>
                <a:latin typeface="Consolas" panose="020B0609020204030204" pitchFamily="49" charset="0"/>
              </a:rPr>
              <a:t>public void </a:t>
            </a:r>
            <a:r>
              <a:rPr lang="en-US" sz="2400" dirty="0" err="1">
                <a:solidFill>
                  <a:schemeClr val="accent6">
                    <a:lumMod val="50000"/>
                  </a:schemeClr>
                </a:solidFill>
                <a:latin typeface="Consolas" panose="020B0609020204030204" pitchFamily="49" charset="0"/>
              </a:rPr>
              <a:t>assertEquals</a:t>
            </a:r>
            <a:r>
              <a:rPr lang="en-US" sz="2400" dirty="0">
                <a:solidFill>
                  <a:schemeClr val="accent6">
                    <a:lumMod val="50000"/>
                  </a:schemeClr>
                </a:solidFill>
                <a:latin typeface="Consolas" panose="020B0609020204030204" pitchFamily="49" charset="0"/>
              </a:rPr>
              <a:t>(Object expected, Object actual) {</a:t>
            </a:r>
          </a:p>
          <a:p>
            <a:pPr marL="0" indent="0">
              <a:spcBef>
                <a:spcPts val="0"/>
              </a:spcBef>
              <a:buNone/>
            </a:pPr>
            <a:r>
              <a:rPr lang="en-US" sz="2400" dirty="0">
                <a:solidFill>
                  <a:schemeClr val="accent6">
                    <a:lumMod val="50000"/>
                  </a:schemeClr>
                </a:solidFill>
                <a:latin typeface="Consolas" panose="020B0609020204030204" pitchFamily="49" charset="0"/>
              </a:rPr>
              <a:t>		// your code here</a:t>
            </a:r>
          </a:p>
          <a:p>
            <a:pPr marL="0" indent="0">
              <a:spcBef>
                <a:spcPts val="0"/>
              </a:spcBef>
              <a:buNone/>
            </a:pPr>
            <a:r>
              <a:rPr lang="en-US" sz="2400" dirty="0">
                <a:solidFill>
                  <a:schemeClr val="accent6">
                    <a:lumMod val="50000"/>
                  </a:schemeClr>
                </a:solidFill>
                <a:latin typeface="Consolas" panose="020B0609020204030204" pitchFamily="49" charset="0"/>
              </a:rPr>
              <a:t>	}</a:t>
            </a:r>
          </a:p>
        </p:txBody>
      </p:sp>
      <p:sp>
        <p:nvSpPr>
          <p:cNvPr id="7" name="Rectangle: Rounded Corners 6">
            <a:extLst>
              <a:ext uri="{FF2B5EF4-FFF2-40B4-BE49-F238E27FC236}">
                <a16:creationId xmlns:a16="http://schemas.microsoft.com/office/drawing/2014/main" id="{BBD5539A-5EB6-4FA0-AAAC-C1D502F4F232}"/>
              </a:ext>
            </a:extLst>
          </p:cNvPr>
          <p:cNvSpPr/>
          <p:nvPr/>
        </p:nvSpPr>
        <p:spPr>
          <a:xfrm rot="21427616">
            <a:off x="5473116" y="4425095"/>
            <a:ext cx="4383926" cy="1362290"/>
          </a:xfrm>
          <a:prstGeom prst="roundRect">
            <a:avLst>
              <a:gd name="adj" fmla="val 13790"/>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US" sz="2000" b="1" dirty="0" err="1">
                <a:solidFill>
                  <a:srgbClr val="002060"/>
                </a:solidFill>
                <a:latin typeface="Consolas" panose="020B0609020204030204" pitchFamily="49" charset="0"/>
              </a:rPr>
              <a:t>assertEquals</a:t>
            </a:r>
            <a:r>
              <a:rPr lang="en-US" sz="2000" b="1" dirty="0">
                <a:solidFill>
                  <a:srgbClr val="002060"/>
                </a:solidFill>
                <a:latin typeface="Consolas" panose="020B0609020204030204" pitchFamily="49" charset="0"/>
              </a:rPr>
              <a:t>()</a:t>
            </a:r>
            <a:r>
              <a:rPr lang="en-US" sz="2000" dirty="0">
                <a:solidFill>
                  <a:srgbClr val="002060"/>
                </a:solidFill>
              </a:rPr>
              <a:t> checks</a:t>
            </a:r>
          </a:p>
          <a:p>
            <a:pPr algn="ctr">
              <a:lnSpc>
                <a:spcPct val="110000"/>
              </a:lnSpc>
            </a:pPr>
            <a:r>
              <a:rPr lang="en-US" sz="2000" u="sng" dirty="0">
                <a:solidFill>
                  <a:srgbClr val="002060"/>
                </a:solidFill>
              </a:rPr>
              <a:t>content</a:t>
            </a:r>
            <a:r>
              <a:rPr lang="en-US" sz="2000" dirty="0">
                <a:solidFill>
                  <a:srgbClr val="002060"/>
                </a:solidFill>
              </a:rPr>
              <a:t> equality (</a:t>
            </a:r>
            <a:r>
              <a:rPr lang="en-US" sz="2000" b="1" dirty="0">
                <a:solidFill>
                  <a:srgbClr val="002060"/>
                </a:solidFill>
                <a:latin typeface="Consolas" panose="020B0609020204030204" pitchFamily="49" charset="0"/>
              </a:rPr>
              <a:t>.equals()</a:t>
            </a:r>
            <a:r>
              <a:rPr lang="en-US" sz="2000" dirty="0">
                <a:solidFill>
                  <a:srgbClr val="002060"/>
                </a:solidFill>
              </a:rPr>
              <a:t>),</a:t>
            </a:r>
          </a:p>
          <a:p>
            <a:pPr algn="ctr">
              <a:lnSpc>
                <a:spcPct val="110000"/>
              </a:lnSpc>
            </a:pPr>
            <a:r>
              <a:rPr lang="en-US" sz="2000" dirty="0">
                <a:solidFill>
                  <a:srgbClr val="002060"/>
                </a:solidFill>
              </a:rPr>
              <a:t>not </a:t>
            </a:r>
            <a:r>
              <a:rPr lang="en-US" sz="2000" u="sng" dirty="0">
                <a:solidFill>
                  <a:srgbClr val="002060"/>
                </a:solidFill>
              </a:rPr>
              <a:t>reference</a:t>
            </a:r>
            <a:r>
              <a:rPr lang="en-US" sz="2000" dirty="0">
                <a:solidFill>
                  <a:srgbClr val="002060"/>
                </a:solidFill>
              </a:rPr>
              <a:t> equality (</a:t>
            </a:r>
            <a:r>
              <a:rPr lang="en-US" sz="2000" b="1" dirty="0">
                <a:solidFill>
                  <a:srgbClr val="002060"/>
                </a:solidFill>
                <a:latin typeface="Consolas" panose="020B0609020204030204" pitchFamily="49" charset="0"/>
              </a:rPr>
              <a:t>==</a:t>
            </a:r>
            <a:r>
              <a:rPr lang="en-US" sz="2000" dirty="0">
                <a:solidFill>
                  <a:srgbClr val="002060"/>
                </a:solidFill>
              </a:rPr>
              <a:t>)</a:t>
            </a:r>
            <a:endParaRPr lang="en-US" sz="2000" dirty="0">
              <a:solidFill>
                <a:srgbClr val="002060"/>
              </a:solidFill>
              <a:latin typeface="Consolas" panose="020B0609020204030204" pitchFamily="49" charset="0"/>
            </a:endParaRPr>
          </a:p>
        </p:txBody>
      </p:sp>
      <p:sp>
        <p:nvSpPr>
          <p:cNvPr id="13" name="TextBox 12">
            <a:extLst>
              <a:ext uri="{FF2B5EF4-FFF2-40B4-BE49-F238E27FC236}">
                <a16:creationId xmlns:a16="http://schemas.microsoft.com/office/drawing/2014/main" id="{061B39B0-9444-E44A-B514-76616918D490}"/>
              </a:ext>
            </a:extLst>
          </p:cNvPr>
          <p:cNvSpPr txBox="1"/>
          <p:nvPr/>
        </p:nvSpPr>
        <p:spPr>
          <a:xfrm>
            <a:off x="6531043" y="467393"/>
            <a:ext cx="4143041" cy="830997"/>
          </a:xfrm>
          <a:prstGeom prst="rect">
            <a:avLst/>
          </a:prstGeom>
          <a:noFill/>
        </p:spPr>
        <p:txBody>
          <a:bodyPr wrap="square">
            <a:spAutoFit/>
          </a:bodyPr>
          <a:lstStyle/>
          <a:p>
            <a:pPr algn="r"/>
            <a:r>
              <a:rPr lang="en-US" sz="2400" dirty="0"/>
              <a:t>To answer, visit  </a:t>
            </a:r>
            <a:r>
              <a:rPr lang="en-US" sz="2400" dirty="0">
                <a:hlinkClick r:id="rId2"/>
              </a:rPr>
              <a:t>https://pollev.com/pds</a:t>
            </a:r>
            <a:endParaRPr lang="en-US" sz="2400" dirty="0"/>
          </a:p>
        </p:txBody>
      </p:sp>
    </p:spTree>
    <p:extLst>
      <p:ext uri="{BB962C8B-B14F-4D97-AF65-F5344CB8AC3E}">
        <p14:creationId xmlns:p14="http://schemas.microsoft.com/office/powerpoint/2010/main" val="4093630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500"/>
                                        <p:tgtEl>
                                          <p:spTgt spid="4">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500"/>
                                        <p:tgtEl>
                                          <p:spTgt spid="4">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C23A2-9958-47E1-832A-CA8C036FAD60}"/>
              </a:ext>
            </a:extLst>
          </p:cNvPr>
          <p:cNvSpPr>
            <a:spLocks noGrp="1"/>
          </p:cNvSpPr>
          <p:nvPr>
            <p:ph type="title"/>
          </p:nvPr>
        </p:nvSpPr>
        <p:spPr>
          <a:xfrm>
            <a:off x="590146" y="365126"/>
            <a:ext cx="5905248" cy="865410"/>
          </a:xfrm>
        </p:spPr>
        <p:txBody>
          <a:bodyPr/>
          <a:lstStyle/>
          <a:p>
            <a:r>
              <a:rPr lang="en-US" dirty="0">
                <a:solidFill>
                  <a:srgbClr val="0070C0"/>
                </a:solidFill>
                <a:latin typeface="Bahnschrift SemiBold" panose="020B0502040204020203" pitchFamily="34" charset="0"/>
              </a:rPr>
              <a:t>Poll Everywhere (2)</a:t>
            </a:r>
          </a:p>
        </p:txBody>
      </p:sp>
      <p:sp>
        <p:nvSpPr>
          <p:cNvPr id="4" name="Content Placeholder 2">
            <a:extLst>
              <a:ext uri="{FF2B5EF4-FFF2-40B4-BE49-F238E27FC236}">
                <a16:creationId xmlns:a16="http://schemas.microsoft.com/office/drawing/2014/main" id="{B2DA18E1-C7C0-4D78-A223-1922D7E32292}"/>
              </a:ext>
            </a:extLst>
          </p:cNvPr>
          <p:cNvSpPr>
            <a:spLocks noGrp="1"/>
          </p:cNvSpPr>
          <p:nvPr>
            <p:ph idx="1"/>
          </p:nvPr>
        </p:nvSpPr>
        <p:spPr>
          <a:xfrm>
            <a:off x="590145" y="1828800"/>
            <a:ext cx="11011710" cy="4416793"/>
          </a:xfrm>
        </p:spPr>
        <p:txBody>
          <a:bodyPr anchor="t">
            <a:normAutofit/>
          </a:bodyPr>
          <a:lstStyle/>
          <a:p>
            <a:pPr marL="0" indent="0" algn="ctr">
              <a:spcAft>
                <a:spcPts val="1800"/>
              </a:spcAft>
              <a:buNone/>
            </a:pPr>
            <a:r>
              <a:rPr lang="en-US" sz="3200" b="1" dirty="0">
                <a:solidFill>
                  <a:srgbClr val="C00000"/>
                </a:solidFill>
              </a:rPr>
              <a:t>Prompt: </a:t>
            </a:r>
            <a:r>
              <a:rPr lang="en-US" sz="3200" dirty="0"/>
              <a:t>Write your own version of JUnit’s </a:t>
            </a:r>
            <a:r>
              <a:rPr lang="en-US" sz="3200" dirty="0" err="1">
                <a:latin typeface="Consolas" panose="020B0609020204030204" pitchFamily="49" charset="0"/>
              </a:rPr>
              <a:t>assertEquals</a:t>
            </a:r>
            <a:r>
              <a:rPr lang="en-US" sz="3200" dirty="0">
                <a:latin typeface="Consolas" panose="020B0609020204030204" pitchFamily="49" charset="0"/>
              </a:rPr>
              <a:t>()</a:t>
            </a:r>
            <a:r>
              <a:rPr lang="en-US" sz="3200" dirty="0"/>
              <a:t> method with the following method signature:</a:t>
            </a:r>
          </a:p>
          <a:p>
            <a:pPr marL="0" indent="0">
              <a:spcBef>
                <a:spcPts val="1200"/>
              </a:spcBef>
              <a:buNone/>
            </a:pPr>
            <a:r>
              <a:rPr lang="en-US" sz="3200" dirty="0"/>
              <a:t>	</a:t>
            </a:r>
            <a:r>
              <a:rPr lang="en-US" sz="2400" b="1" dirty="0">
                <a:solidFill>
                  <a:schemeClr val="accent6">
                    <a:lumMod val="50000"/>
                  </a:schemeClr>
                </a:solidFill>
                <a:latin typeface="Consolas" panose="020B0609020204030204" pitchFamily="49" charset="0"/>
              </a:rPr>
              <a:t>public void </a:t>
            </a:r>
            <a:r>
              <a:rPr lang="en-US" sz="2400" dirty="0" err="1">
                <a:solidFill>
                  <a:schemeClr val="accent6">
                    <a:lumMod val="50000"/>
                  </a:schemeClr>
                </a:solidFill>
                <a:latin typeface="Consolas" panose="020B0609020204030204" pitchFamily="49" charset="0"/>
              </a:rPr>
              <a:t>assertEquals</a:t>
            </a:r>
            <a:r>
              <a:rPr lang="en-US" sz="2400" dirty="0">
                <a:solidFill>
                  <a:schemeClr val="accent6">
                    <a:lumMod val="50000"/>
                  </a:schemeClr>
                </a:solidFill>
                <a:latin typeface="Consolas" panose="020B0609020204030204" pitchFamily="49" charset="0"/>
              </a:rPr>
              <a:t>(Object expected, Object actual) {</a:t>
            </a:r>
          </a:p>
          <a:p>
            <a:pPr marL="0" indent="0">
              <a:spcBef>
                <a:spcPts val="0"/>
              </a:spcBef>
              <a:buNone/>
            </a:pPr>
            <a:r>
              <a:rPr lang="en-US" sz="2400" dirty="0">
                <a:solidFill>
                  <a:schemeClr val="accent6">
                    <a:lumMod val="50000"/>
                  </a:schemeClr>
                </a:solidFill>
                <a:latin typeface="Consolas" panose="020B0609020204030204" pitchFamily="49" charset="0"/>
              </a:rPr>
              <a:t>		</a:t>
            </a:r>
            <a:r>
              <a:rPr lang="en-US" sz="2400" b="1" dirty="0">
                <a:solidFill>
                  <a:schemeClr val="accent6">
                    <a:lumMod val="50000"/>
                  </a:schemeClr>
                </a:solidFill>
                <a:latin typeface="Consolas" panose="020B0609020204030204" pitchFamily="49" charset="0"/>
              </a:rPr>
              <a:t>if </a:t>
            </a:r>
            <a:r>
              <a:rPr lang="en-US" sz="2400" dirty="0">
                <a:solidFill>
                  <a:schemeClr val="accent6">
                    <a:lumMod val="50000"/>
                  </a:schemeClr>
                </a:solidFill>
                <a:latin typeface="Consolas" panose="020B0609020204030204" pitchFamily="49" charset="0"/>
              </a:rPr>
              <a:t>(expected == </a:t>
            </a:r>
            <a:r>
              <a:rPr lang="en-US" sz="2400" b="1" dirty="0">
                <a:solidFill>
                  <a:schemeClr val="accent6">
                    <a:lumMod val="50000"/>
                  </a:schemeClr>
                </a:solidFill>
                <a:latin typeface="Consolas" panose="020B0609020204030204" pitchFamily="49" charset="0"/>
              </a:rPr>
              <a:t>null</a:t>
            </a:r>
            <a:r>
              <a:rPr lang="en-US" sz="2400" dirty="0">
                <a:solidFill>
                  <a:schemeClr val="accent6">
                    <a:lumMod val="50000"/>
                  </a:schemeClr>
                </a:solidFill>
                <a:latin typeface="Consolas" panose="020B0609020204030204" pitchFamily="49" charset="0"/>
              </a:rPr>
              <a:t> &amp;&amp; actual == </a:t>
            </a:r>
            <a:r>
              <a:rPr lang="en-US" sz="2400" b="1" dirty="0">
                <a:solidFill>
                  <a:schemeClr val="accent6">
                    <a:lumMod val="50000"/>
                  </a:schemeClr>
                </a:solidFill>
                <a:latin typeface="Consolas" panose="020B0609020204030204" pitchFamily="49" charset="0"/>
              </a:rPr>
              <a:t>null</a:t>
            </a:r>
            <a:r>
              <a:rPr lang="en-US" sz="2400" dirty="0">
                <a:solidFill>
                  <a:schemeClr val="accent6">
                    <a:lumMod val="50000"/>
                  </a:schemeClr>
                </a:solidFill>
                <a:latin typeface="Consolas" panose="020B0609020204030204" pitchFamily="49" charset="0"/>
              </a:rPr>
              <a:t>) {</a:t>
            </a:r>
          </a:p>
          <a:p>
            <a:pPr marL="0" indent="0">
              <a:spcBef>
                <a:spcPts val="0"/>
              </a:spcBef>
              <a:buNone/>
            </a:pPr>
            <a:r>
              <a:rPr lang="en-US" sz="2400" dirty="0">
                <a:solidFill>
                  <a:schemeClr val="accent6">
                    <a:lumMod val="50000"/>
                  </a:schemeClr>
                </a:solidFill>
                <a:latin typeface="Consolas" panose="020B0609020204030204" pitchFamily="49" charset="0"/>
              </a:rPr>
              <a:t>                   </a:t>
            </a:r>
            <a:r>
              <a:rPr lang="en-US" sz="2400" b="1" dirty="0">
                <a:solidFill>
                  <a:schemeClr val="accent6">
                    <a:lumMod val="50000"/>
                  </a:schemeClr>
                </a:solidFill>
                <a:latin typeface="Consolas" panose="020B0609020204030204" pitchFamily="49" charset="0"/>
              </a:rPr>
              <a:t>return</a:t>
            </a:r>
            <a:r>
              <a:rPr lang="en-US" sz="2400" dirty="0">
                <a:solidFill>
                  <a:schemeClr val="accent6">
                    <a:lumMod val="50000"/>
                  </a:schemeClr>
                </a:solidFill>
                <a:latin typeface="Consolas" panose="020B0609020204030204" pitchFamily="49" charset="0"/>
              </a:rPr>
              <a:t>;</a:t>
            </a:r>
          </a:p>
          <a:p>
            <a:pPr marL="0" indent="0">
              <a:spcBef>
                <a:spcPts val="0"/>
              </a:spcBef>
              <a:buNone/>
            </a:pPr>
            <a:r>
              <a:rPr lang="en-US" sz="2400" dirty="0">
                <a:solidFill>
                  <a:schemeClr val="accent6">
                    <a:lumMod val="50000"/>
                  </a:schemeClr>
                </a:solidFill>
                <a:latin typeface="Consolas" panose="020B0609020204030204" pitchFamily="49" charset="0"/>
              </a:rPr>
              <a:t>           } </a:t>
            </a:r>
            <a:r>
              <a:rPr lang="en-US" sz="2400" b="1" dirty="0">
                <a:solidFill>
                  <a:schemeClr val="accent6">
                    <a:lumMod val="50000"/>
                  </a:schemeClr>
                </a:solidFill>
                <a:latin typeface="Consolas" panose="020B0609020204030204" pitchFamily="49" charset="0"/>
              </a:rPr>
              <a:t>else</a:t>
            </a:r>
            <a:r>
              <a:rPr lang="en-US" sz="2400" dirty="0">
                <a:solidFill>
                  <a:schemeClr val="accent6">
                    <a:lumMod val="50000"/>
                  </a:schemeClr>
                </a:solidFill>
                <a:latin typeface="Consolas" panose="020B0609020204030204" pitchFamily="49" charset="0"/>
              </a:rPr>
              <a:t> </a:t>
            </a:r>
            <a:r>
              <a:rPr lang="en-US" sz="2400" b="1" dirty="0">
                <a:solidFill>
                  <a:schemeClr val="accent6">
                    <a:lumMod val="50000"/>
                  </a:schemeClr>
                </a:solidFill>
                <a:latin typeface="Consolas" panose="020B0609020204030204" pitchFamily="49" charset="0"/>
              </a:rPr>
              <a:t>if</a:t>
            </a:r>
            <a:r>
              <a:rPr lang="en-US" sz="2400" dirty="0">
                <a:solidFill>
                  <a:schemeClr val="accent6">
                    <a:lumMod val="50000"/>
                  </a:schemeClr>
                </a:solidFill>
                <a:latin typeface="Consolas" panose="020B0609020204030204" pitchFamily="49" charset="0"/>
              </a:rPr>
              <a:t> (!</a:t>
            </a:r>
            <a:r>
              <a:rPr lang="en-US" sz="2400" dirty="0" err="1">
                <a:solidFill>
                  <a:schemeClr val="accent6">
                    <a:lumMod val="50000"/>
                  </a:schemeClr>
                </a:solidFill>
                <a:latin typeface="Consolas" panose="020B0609020204030204" pitchFamily="49" charset="0"/>
              </a:rPr>
              <a:t>expected.equals</a:t>
            </a:r>
            <a:r>
              <a:rPr lang="en-US" sz="2400" dirty="0">
                <a:solidFill>
                  <a:schemeClr val="accent6">
                    <a:lumMod val="50000"/>
                  </a:schemeClr>
                </a:solidFill>
                <a:latin typeface="Consolas" panose="020B0609020204030204" pitchFamily="49" charset="0"/>
              </a:rPr>
              <a:t>(actual)) {</a:t>
            </a:r>
          </a:p>
          <a:p>
            <a:pPr marL="0" indent="0">
              <a:spcBef>
                <a:spcPts val="0"/>
              </a:spcBef>
              <a:buNone/>
            </a:pPr>
            <a:r>
              <a:rPr lang="en-US" sz="2400" dirty="0">
                <a:solidFill>
                  <a:schemeClr val="accent6">
                    <a:lumMod val="50000"/>
                  </a:schemeClr>
                </a:solidFill>
                <a:latin typeface="Consolas" panose="020B0609020204030204" pitchFamily="49" charset="0"/>
              </a:rPr>
              <a:t>                   </a:t>
            </a:r>
            <a:r>
              <a:rPr lang="en-US" sz="2400" b="1" dirty="0">
                <a:solidFill>
                  <a:schemeClr val="accent6">
                    <a:lumMod val="50000"/>
                  </a:schemeClr>
                </a:solidFill>
                <a:latin typeface="Consolas" panose="020B0609020204030204" pitchFamily="49" charset="0"/>
              </a:rPr>
              <a:t>throw</a:t>
            </a:r>
            <a:r>
              <a:rPr lang="en-US" sz="2400" dirty="0">
                <a:solidFill>
                  <a:schemeClr val="accent6">
                    <a:lumMod val="50000"/>
                  </a:schemeClr>
                </a:solidFill>
                <a:latin typeface="Consolas" panose="020B0609020204030204" pitchFamily="49" charset="0"/>
              </a:rPr>
              <a:t> </a:t>
            </a:r>
            <a:r>
              <a:rPr lang="en-US" sz="2400" b="1" dirty="0">
                <a:solidFill>
                  <a:schemeClr val="accent6">
                    <a:lumMod val="50000"/>
                  </a:schemeClr>
                </a:solidFill>
                <a:latin typeface="Consolas" panose="020B0609020204030204" pitchFamily="49" charset="0"/>
              </a:rPr>
              <a:t>new</a:t>
            </a:r>
            <a:r>
              <a:rPr lang="en-US" sz="2400" dirty="0">
                <a:solidFill>
                  <a:schemeClr val="accent6">
                    <a:lumMod val="50000"/>
                  </a:schemeClr>
                </a:solidFill>
                <a:latin typeface="Consolas" panose="020B0609020204030204" pitchFamily="49" charset="0"/>
              </a:rPr>
              <a:t> </a:t>
            </a:r>
            <a:r>
              <a:rPr lang="en-US" sz="2400" dirty="0" err="1">
                <a:solidFill>
                  <a:schemeClr val="accent6">
                    <a:lumMod val="50000"/>
                  </a:schemeClr>
                </a:solidFill>
                <a:latin typeface="Consolas" panose="020B0609020204030204" pitchFamily="49" charset="0"/>
              </a:rPr>
              <a:t>RuntimeException</a:t>
            </a:r>
            <a:r>
              <a:rPr lang="en-US" sz="2400" dirty="0">
                <a:solidFill>
                  <a:schemeClr val="accent6">
                    <a:lumMod val="50000"/>
                  </a:schemeClr>
                </a:solidFill>
                <a:latin typeface="Consolas" panose="020B0609020204030204" pitchFamily="49" charset="0"/>
              </a:rPr>
              <a:t>();</a:t>
            </a:r>
          </a:p>
          <a:p>
            <a:pPr marL="0" indent="0">
              <a:spcBef>
                <a:spcPts val="0"/>
              </a:spcBef>
              <a:buNone/>
            </a:pPr>
            <a:r>
              <a:rPr lang="en-US" sz="2400" dirty="0">
                <a:solidFill>
                  <a:schemeClr val="accent6">
                    <a:lumMod val="50000"/>
                  </a:schemeClr>
                </a:solidFill>
                <a:latin typeface="Consolas" panose="020B0609020204030204" pitchFamily="49" charset="0"/>
              </a:rPr>
              <a:t>           }</a:t>
            </a:r>
          </a:p>
          <a:p>
            <a:pPr marL="0" indent="0">
              <a:spcBef>
                <a:spcPts val="0"/>
              </a:spcBef>
              <a:buNone/>
            </a:pPr>
            <a:r>
              <a:rPr lang="en-US" sz="2400" dirty="0">
                <a:solidFill>
                  <a:schemeClr val="accent6">
                    <a:lumMod val="50000"/>
                  </a:schemeClr>
                </a:solidFill>
                <a:latin typeface="Consolas" panose="020B0609020204030204" pitchFamily="49" charset="0"/>
              </a:rPr>
              <a:t>	}</a:t>
            </a:r>
          </a:p>
        </p:txBody>
      </p:sp>
      <p:sp>
        <p:nvSpPr>
          <p:cNvPr id="12" name="TextBox 11">
            <a:extLst>
              <a:ext uri="{FF2B5EF4-FFF2-40B4-BE49-F238E27FC236}">
                <a16:creationId xmlns:a16="http://schemas.microsoft.com/office/drawing/2014/main" id="{6A03DB38-735D-CA41-9E28-FD914F3ADEA3}"/>
              </a:ext>
            </a:extLst>
          </p:cNvPr>
          <p:cNvSpPr txBox="1"/>
          <p:nvPr/>
        </p:nvSpPr>
        <p:spPr>
          <a:xfrm>
            <a:off x="6594105" y="399539"/>
            <a:ext cx="4143041" cy="830997"/>
          </a:xfrm>
          <a:prstGeom prst="rect">
            <a:avLst/>
          </a:prstGeom>
          <a:noFill/>
        </p:spPr>
        <p:txBody>
          <a:bodyPr wrap="square">
            <a:spAutoFit/>
          </a:bodyPr>
          <a:lstStyle/>
          <a:p>
            <a:pPr algn="r"/>
            <a:r>
              <a:rPr lang="en-US" sz="2400" dirty="0"/>
              <a:t>To answer, visit  </a:t>
            </a:r>
            <a:r>
              <a:rPr lang="en-US" sz="2400" dirty="0">
                <a:hlinkClick r:id="rId2"/>
              </a:rPr>
              <a:t>https://pollev.com/pds</a:t>
            </a:r>
            <a:endParaRPr lang="en-US" sz="2400" dirty="0"/>
          </a:p>
        </p:txBody>
      </p:sp>
    </p:spTree>
    <p:extLst>
      <p:ext uri="{BB962C8B-B14F-4D97-AF65-F5344CB8AC3E}">
        <p14:creationId xmlns:p14="http://schemas.microsoft.com/office/powerpoint/2010/main" val="3189136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4569A-F2F8-49F0-8BCE-C633989B24A2}"/>
              </a:ext>
            </a:extLst>
          </p:cNvPr>
          <p:cNvSpPr>
            <a:spLocks noGrp="1"/>
          </p:cNvSpPr>
          <p:nvPr>
            <p:ph type="title"/>
          </p:nvPr>
        </p:nvSpPr>
        <p:spPr>
          <a:xfrm>
            <a:off x="831850" y="1709739"/>
            <a:ext cx="10515600" cy="2694096"/>
          </a:xfrm>
        </p:spPr>
        <p:txBody>
          <a:bodyPr/>
          <a:lstStyle/>
          <a:p>
            <a:r>
              <a:rPr lang="en-US" dirty="0">
                <a:solidFill>
                  <a:srgbClr val="0070C0"/>
                </a:solidFill>
                <a:latin typeface="Bahnschrift SemiBold" panose="020B0502040204020203" pitchFamily="34" charset="0"/>
              </a:rPr>
              <a:t>Unit testing in isolation</a:t>
            </a:r>
          </a:p>
        </p:txBody>
      </p:sp>
      <p:sp>
        <p:nvSpPr>
          <p:cNvPr id="3" name="Text Placeholder 2">
            <a:extLst>
              <a:ext uri="{FF2B5EF4-FFF2-40B4-BE49-F238E27FC236}">
                <a16:creationId xmlns:a16="http://schemas.microsoft.com/office/drawing/2014/main" id="{8D58AEB4-B3A4-4549-B850-607E84C95F6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11306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8FE8A-643B-4449-BBBE-59F2F3187094}"/>
              </a:ext>
            </a:extLst>
          </p:cNvPr>
          <p:cNvSpPr>
            <a:spLocks noGrp="1"/>
          </p:cNvSpPr>
          <p:nvPr>
            <p:ph type="title"/>
          </p:nvPr>
        </p:nvSpPr>
        <p:spPr>
          <a:xfrm>
            <a:off x="582804" y="365125"/>
            <a:ext cx="10770996" cy="840677"/>
          </a:xfrm>
        </p:spPr>
        <p:txBody>
          <a:bodyPr/>
          <a:lstStyle/>
          <a:p>
            <a:r>
              <a:rPr lang="en-US" dirty="0">
                <a:solidFill>
                  <a:srgbClr val="0070C0"/>
                </a:solidFill>
                <a:latin typeface="Bahnschrift SemiBold" panose="020B0502040204020203" pitchFamily="34" charset="0"/>
                <a:cs typeface="Calibri Light"/>
              </a:rPr>
              <a:t>Four levels of software testing</a:t>
            </a:r>
            <a:endParaRPr lang="en-US" dirty="0">
              <a:solidFill>
                <a:srgbClr val="0070C0"/>
              </a:solidFill>
              <a:latin typeface="Bahnschrift SemiBold" panose="020B0502040204020203" pitchFamily="34" charset="0"/>
            </a:endParaRPr>
          </a:p>
        </p:txBody>
      </p:sp>
      <p:graphicFrame>
        <p:nvGraphicFramePr>
          <p:cNvPr id="4" name="Diagram 4">
            <a:extLst>
              <a:ext uri="{FF2B5EF4-FFF2-40B4-BE49-F238E27FC236}">
                <a16:creationId xmlns:a16="http://schemas.microsoft.com/office/drawing/2014/main" id="{75EBBF30-0234-478A-BD29-381770C0F8E3}"/>
              </a:ext>
            </a:extLst>
          </p:cNvPr>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096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graphicEl>
                                              <a:dgm id="{8B7A7E03-E73F-4718-B043-FABBD7D42675}"/>
                                            </p:graphicEl>
                                          </p:spTgt>
                                        </p:tgtEl>
                                        <p:attrNameLst>
                                          <p:attrName>style.visibility</p:attrName>
                                        </p:attrNameLst>
                                      </p:cBhvr>
                                      <p:to>
                                        <p:strVal val="visible"/>
                                      </p:to>
                                    </p:set>
                                    <p:animEffect transition="in" filter="fade">
                                      <p:cBhvr>
                                        <p:cTn id="7" dur="500"/>
                                        <p:tgtEl>
                                          <p:spTgt spid="4">
                                            <p:graphicEl>
                                              <a:dgm id="{8B7A7E03-E73F-4718-B043-FABBD7D42675}"/>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graphicEl>
                                              <a:dgm id="{72B4D822-C213-4CA5-82AC-0E976ECDB82C}"/>
                                            </p:graphicEl>
                                          </p:spTgt>
                                        </p:tgtEl>
                                        <p:attrNameLst>
                                          <p:attrName>style.visibility</p:attrName>
                                        </p:attrNameLst>
                                      </p:cBhvr>
                                      <p:to>
                                        <p:strVal val="visible"/>
                                      </p:to>
                                    </p:set>
                                    <p:animEffect transition="in" filter="fade">
                                      <p:cBhvr>
                                        <p:cTn id="11" dur="500"/>
                                        <p:tgtEl>
                                          <p:spTgt spid="4">
                                            <p:graphicEl>
                                              <a:dgm id="{72B4D822-C213-4CA5-82AC-0E976ECDB82C}"/>
                                            </p:graphic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4">
                                            <p:graphicEl>
                                              <a:dgm id="{6D1A5D6C-116F-46EB-BAD2-227CEB87206D}"/>
                                            </p:graphicEl>
                                          </p:spTgt>
                                        </p:tgtEl>
                                        <p:attrNameLst>
                                          <p:attrName>style.visibility</p:attrName>
                                        </p:attrNameLst>
                                      </p:cBhvr>
                                      <p:to>
                                        <p:strVal val="visible"/>
                                      </p:to>
                                    </p:set>
                                    <p:animEffect transition="in" filter="fade">
                                      <p:cBhvr>
                                        <p:cTn id="14" dur="500"/>
                                        <p:tgtEl>
                                          <p:spTgt spid="4">
                                            <p:graphicEl>
                                              <a:dgm id="{6D1A5D6C-116F-46EB-BAD2-227CEB87206D}"/>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graphicEl>
                                              <a:dgm id="{073E8C22-7DC8-49EB-8D84-DB6D9064EA06}"/>
                                            </p:graphicEl>
                                          </p:spTgt>
                                        </p:tgtEl>
                                        <p:attrNameLst>
                                          <p:attrName>style.visibility</p:attrName>
                                        </p:attrNameLst>
                                      </p:cBhvr>
                                      <p:to>
                                        <p:strVal val="visible"/>
                                      </p:to>
                                    </p:set>
                                    <p:animEffect transition="in" filter="fade">
                                      <p:cBhvr>
                                        <p:cTn id="19" dur="500"/>
                                        <p:tgtEl>
                                          <p:spTgt spid="4">
                                            <p:graphicEl>
                                              <a:dgm id="{073E8C22-7DC8-49EB-8D84-DB6D9064EA06}"/>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graphicEl>
                                              <a:dgm id="{C290C2B1-2A91-4B95-B8BF-FE5A024AA372}"/>
                                            </p:graphicEl>
                                          </p:spTgt>
                                        </p:tgtEl>
                                        <p:attrNameLst>
                                          <p:attrName>style.visibility</p:attrName>
                                        </p:attrNameLst>
                                      </p:cBhvr>
                                      <p:to>
                                        <p:strVal val="visible"/>
                                      </p:to>
                                    </p:set>
                                    <p:animEffect transition="in" filter="fade">
                                      <p:cBhvr>
                                        <p:cTn id="22" dur="500"/>
                                        <p:tgtEl>
                                          <p:spTgt spid="4">
                                            <p:graphicEl>
                                              <a:dgm id="{C290C2B1-2A91-4B95-B8BF-FE5A024AA372}"/>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FB163444-1BEC-45C2-9967-9812FF0112DC}"/>
                                            </p:graphicEl>
                                          </p:spTgt>
                                        </p:tgtEl>
                                        <p:attrNameLst>
                                          <p:attrName>style.visibility</p:attrName>
                                        </p:attrNameLst>
                                      </p:cBhvr>
                                      <p:to>
                                        <p:strVal val="visible"/>
                                      </p:to>
                                    </p:set>
                                    <p:animEffect transition="in" filter="fade">
                                      <p:cBhvr>
                                        <p:cTn id="27" dur="500"/>
                                        <p:tgtEl>
                                          <p:spTgt spid="4">
                                            <p:graphicEl>
                                              <a:dgm id="{FB163444-1BEC-45C2-9967-9812FF0112DC}"/>
                                            </p:graphic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graphicEl>
                                              <a:dgm id="{0073FD50-A226-482E-98C2-B74AD7110808}"/>
                                            </p:graphicEl>
                                          </p:spTgt>
                                        </p:tgtEl>
                                        <p:attrNameLst>
                                          <p:attrName>style.visibility</p:attrName>
                                        </p:attrNameLst>
                                      </p:cBhvr>
                                      <p:to>
                                        <p:strVal val="visible"/>
                                      </p:to>
                                    </p:set>
                                    <p:animEffect transition="in" filter="fade">
                                      <p:cBhvr>
                                        <p:cTn id="30" dur="500"/>
                                        <p:tgtEl>
                                          <p:spTgt spid="4">
                                            <p:graphicEl>
                                              <a:dgm id="{0073FD50-A226-482E-98C2-B74AD7110808}"/>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graphicEl>
                                              <a:dgm id="{E7F26724-1518-498D-BFFE-6E9A8CFED039}"/>
                                            </p:graphicEl>
                                          </p:spTgt>
                                        </p:tgtEl>
                                        <p:attrNameLst>
                                          <p:attrName>style.visibility</p:attrName>
                                        </p:attrNameLst>
                                      </p:cBhvr>
                                      <p:to>
                                        <p:strVal val="visible"/>
                                      </p:to>
                                    </p:set>
                                    <p:animEffect transition="in" filter="fade">
                                      <p:cBhvr>
                                        <p:cTn id="35" dur="500"/>
                                        <p:tgtEl>
                                          <p:spTgt spid="4">
                                            <p:graphicEl>
                                              <a:dgm id="{E7F26724-1518-498D-BFFE-6E9A8CFED039}"/>
                                            </p:graphic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
                                            <p:graphicEl>
                                              <a:dgm id="{50FB9EEC-3D42-4989-8CA9-C3E81351C086}"/>
                                            </p:graphicEl>
                                          </p:spTgt>
                                        </p:tgtEl>
                                        <p:attrNameLst>
                                          <p:attrName>style.visibility</p:attrName>
                                        </p:attrNameLst>
                                      </p:cBhvr>
                                      <p:to>
                                        <p:strVal val="visible"/>
                                      </p:to>
                                    </p:set>
                                    <p:animEffect transition="in" filter="fade">
                                      <p:cBhvr>
                                        <p:cTn id="38" dur="500"/>
                                        <p:tgtEl>
                                          <p:spTgt spid="4">
                                            <p:graphicEl>
                                              <a:dgm id="{50FB9EEC-3D42-4989-8CA9-C3E81351C08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8650B7-CB25-4014-82C0-3FEF468B497B}"/>
              </a:ext>
            </a:extLst>
          </p:cNvPr>
          <p:cNvSpPr txBox="1"/>
          <p:nvPr/>
        </p:nvSpPr>
        <p:spPr>
          <a:xfrm>
            <a:off x="1387367" y="1677544"/>
            <a:ext cx="8484220" cy="1446550"/>
          </a:xfrm>
          <a:prstGeom prst="rect">
            <a:avLst/>
          </a:prstGeom>
          <a:noFill/>
        </p:spPr>
        <p:txBody>
          <a:bodyPr wrap="square" rtlCol="0">
            <a:spAutoFit/>
          </a:bodyPr>
          <a:lstStyle/>
          <a:p>
            <a:pPr algn="ctr"/>
            <a:r>
              <a:rPr lang="en-US" sz="4400" dirty="0">
                <a:solidFill>
                  <a:srgbClr val="0070C0"/>
                </a:solidFill>
                <a:latin typeface="Bahnschrift SemiBold" panose="020B0502040204020203" pitchFamily="34" charset="0"/>
              </a:rPr>
              <a:t>Each unit test should aim to test </a:t>
            </a:r>
            <a:r>
              <a:rPr lang="en-US" sz="4400" i="1" dirty="0">
                <a:solidFill>
                  <a:srgbClr val="C00000"/>
                </a:solidFill>
                <a:latin typeface="Bahnschrift SemiBold" panose="020B0502040204020203" pitchFamily="34" charset="0"/>
              </a:rPr>
              <a:t>one </a:t>
            </a:r>
            <a:r>
              <a:rPr lang="en-US" sz="4400" dirty="0">
                <a:solidFill>
                  <a:srgbClr val="0070C0"/>
                </a:solidFill>
                <a:latin typeface="Bahnschrift SemiBold" panose="020B0502040204020203" pitchFamily="34" charset="0"/>
              </a:rPr>
              <a:t>aspect of the class.</a:t>
            </a:r>
          </a:p>
        </p:txBody>
      </p:sp>
      <p:sp>
        <p:nvSpPr>
          <p:cNvPr id="4" name="TextBox 3">
            <a:extLst>
              <a:ext uri="{FF2B5EF4-FFF2-40B4-BE49-F238E27FC236}">
                <a16:creationId xmlns:a16="http://schemas.microsoft.com/office/drawing/2014/main" id="{47278674-A244-4D0F-B795-B33D205D365C}"/>
              </a:ext>
            </a:extLst>
          </p:cNvPr>
          <p:cNvSpPr txBox="1"/>
          <p:nvPr/>
        </p:nvSpPr>
        <p:spPr>
          <a:xfrm>
            <a:off x="2320412" y="4472570"/>
            <a:ext cx="7551173" cy="707886"/>
          </a:xfrm>
          <a:prstGeom prst="rect">
            <a:avLst/>
          </a:prstGeom>
          <a:noFill/>
        </p:spPr>
        <p:txBody>
          <a:bodyPr wrap="square" rtlCol="0">
            <a:spAutoFit/>
          </a:bodyPr>
          <a:lstStyle/>
          <a:p>
            <a:pPr algn="ctr"/>
            <a:r>
              <a:rPr lang="en-US" sz="4000" dirty="0">
                <a:solidFill>
                  <a:schemeClr val="accent2">
                    <a:lumMod val="75000"/>
                  </a:schemeClr>
                </a:solidFill>
                <a:latin typeface="Bahnschrift SemiBold" panose="020B0502040204020203" pitchFamily="34" charset="0"/>
              </a:rPr>
              <a:t>Why?</a:t>
            </a:r>
          </a:p>
        </p:txBody>
      </p:sp>
    </p:spTree>
    <p:extLst>
      <p:ext uri="{BB962C8B-B14F-4D97-AF65-F5344CB8AC3E}">
        <p14:creationId xmlns:p14="http://schemas.microsoft.com/office/powerpoint/2010/main" val="3402161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C23A2-9958-47E1-832A-CA8C036FAD60}"/>
              </a:ext>
            </a:extLst>
          </p:cNvPr>
          <p:cNvSpPr>
            <a:spLocks noGrp="1"/>
          </p:cNvSpPr>
          <p:nvPr>
            <p:ph type="title"/>
          </p:nvPr>
        </p:nvSpPr>
        <p:spPr>
          <a:xfrm>
            <a:off x="557048" y="365125"/>
            <a:ext cx="6011918" cy="1085303"/>
          </a:xfrm>
        </p:spPr>
        <p:txBody>
          <a:bodyPr/>
          <a:lstStyle/>
          <a:p>
            <a:r>
              <a:rPr lang="en-US" dirty="0">
                <a:solidFill>
                  <a:srgbClr val="0070C0"/>
                </a:solidFill>
                <a:latin typeface="Bahnschrift SemiBold" panose="020B0502040204020203" pitchFamily="34" charset="0"/>
              </a:rPr>
              <a:t>Poll Everywhere (3)</a:t>
            </a:r>
          </a:p>
        </p:txBody>
      </p:sp>
      <p:sp>
        <p:nvSpPr>
          <p:cNvPr id="4" name="Content Placeholder 2">
            <a:extLst>
              <a:ext uri="{FF2B5EF4-FFF2-40B4-BE49-F238E27FC236}">
                <a16:creationId xmlns:a16="http://schemas.microsoft.com/office/drawing/2014/main" id="{B2DA18E1-C7C0-4D78-A223-1922D7E32292}"/>
              </a:ext>
            </a:extLst>
          </p:cNvPr>
          <p:cNvSpPr>
            <a:spLocks noGrp="1"/>
          </p:cNvSpPr>
          <p:nvPr>
            <p:ph idx="1"/>
          </p:nvPr>
        </p:nvSpPr>
        <p:spPr>
          <a:xfrm>
            <a:off x="6423100" y="1916777"/>
            <a:ext cx="5325684" cy="1690476"/>
          </a:xfrm>
        </p:spPr>
        <p:txBody>
          <a:bodyPr anchor="ctr">
            <a:normAutofit/>
          </a:bodyPr>
          <a:lstStyle/>
          <a:p>
            <a:pPr marL="0" indent="0" algn="ctr">
              <a:buNone/>
            </a:pPr>
            <a:r>
              <a:rPr lang="en-US" sz="3200" b="1" dirty="0">
                <a:solidFill>
                  <a:srgbClr val="C00000"/>
                </a:solidFill>
              </a:rPr>
              <a:t>Prompt: </a:t>
            </a:r>
            <a:r>
              <a:rPr lang="en-US" sz="3200" dirty="0"/>
              <a:t>Which parts of </a:t>
            </a:r>
            <a:r>
              <a:rPr lang="en-US" sz="3200" dirty="0" err="1">
                <a:latin typeface="Consolas" panose="020B0609020204030204" pitchFamily="49" charset="0"/>
              </a:rPr>
              <a:t>InventoryImpl</a:t>
            </a:r>
            <a:r>
              <a:rPr lang="en-US" sz="3200" dirty="0"/>
              <a:t> are checked by this unit test?</a:t>
            </a:r>
          </a:p>
        </p:txBody>
      </p:sp>
      <p:pic>
        <p:nvPicPr>
          <p:cNvPr id="3" name="Picture 2">
            <a:extLst>
              <a:ext uri="{FF2B5EF4-FFF2-40B4-BE49-F238E27FC236}">
                <a16:creationId xmlns:a16="http://schemas.microsoft.com/office/drawing/2014/main" id="{101E9B8B-C3E1-46E1-802B-69C15CE2BB82}"/>
              </a:ext>
            </a:extLst>
          </p:cNvPr>
          <p:cNvPicPr>
            <a:picLocks noChangeAspect="1"/>
          </p:cNvPicPr>
          <p:nvPr/>
        </p:nvPicPr>
        <p:blipFill>
          <a:blip r:embed="rId2"/>
          <a:stretch>
            <a:fillRect/>
          </a:stretch>
        </p:blipFill>
        <p:spPr>
          <a:xfrm>
            <a:off x="727410" y="1811705"/>
            <a:ext cx="5153744" cy="2181529"/>
          </a:xfrm>
          <a:prstGeom prst="rect">
            <a:avLst/>
          </a:prstGeom>
        </p:spPr>
      </p:pic>
      <p:sp>
        <p:nvSpPr>
          <p:cNvPr id="9" name="Rectangle: Rounded Corners 8">
            <a:extLst>
              <a:ext uri="{FF2B5EF4-FFF2-40B4-BE49-F238E27FC236}">
                <a16:creationId xmlns:a16="http://schemas.microsoft.com/office/drawing/2014/main" id="{66CC79A9-A1F0-42BA-822B-2089655F3EAB}"/>
              </a:ext>
            </a:extLst>
          </p:cNvPr>
          <p:cNvSpPr/>
          <p:nvPr/>
        </p:nvSpPr>
        <p:spPr>
          <a:xfrm>
            <a:off x="885065" y="4749867"/>
            <a:ext cx="4413159" cy="1049095"/>
          </a:xfrm>
          <a:prstGeom prst="roundRect">
            <a:avLst>
              <a:gd name="adj" fmla="val 17816"/>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accent6">
                    <a:lumMod val="50000"/>
                  </a:schemeClr>
                </a:solidFill>
              </a:rPr>
              <a:t>Bottom line: </a:t>
            </a:r>
            <a:r>
              <a:rPr lang="en-US" sz="2400" dirty="0">
                <a:solidFill>
                  <a:schemeClr val="accent6">
                    <a:lumMod val="50000"/>
                  </a:schemeClr>
                </a:solidFill>
              </a:rPr>
              <a:t>It’s hard to test a method completely in isolation.</a:t>
            </a:r>
            <a:endParaRPr lang="en-US" sz="2400" dirty="0">
              <a:solidFill>
                <a:schemeClr val="accent6">
                  <a:lumMod val="50000"/>
                </a:schemeClr>
              </a:solidFill>
              <a:latin typeface="Consolas" panose="020B0609020204030204" pitchFamily="49" charset="0"/>
            </a:endParaRPr>
          </a:p>
        </p:txBody>
      </p:sp>
      <p:sp>
        <p:nvSpPr>
          <p:cNvPr id="11" name="TextBox 10">
            <a:extLst>
              <a:ext uri="{FF2B5EF4-FFF2-40B4-BE49-F238E27FC236}">
                <a16:creationId xmlns:a16="http://schemas.microsoft.com/office/drawing/2014/main" id="{3753AF5D-E4B3-FC43-A93A-77DCCD14A3E0}"/>
              </a:ext>
            </a:extLst>
          </p:cNvPr>
          <p:cNvSpPr txBox="1"/>
          <p:nvPr/>
        </p:nvSpPr>
        <p:spPr>
          <a:xfrm>
            <a:off x="6568966" y="437107"/>
            <a:ext cx="4143041" cy="830997"/>
          </a:xfrm>
          <a:prstGeom prst="rect">
            <a:avLst/>
          </a:prstGeom>
          <a:noFill/>
        </p:spPr>
        <p:txBody>
          <a:bodyPr wrap="square">
            <a:spAutoFit/>
          </a:bodyPr>
          <a:lstStyle/>
          <a:p>
            <a:pPr algn="r"/>
            <a:r>
              <a:rPr lang="en-US" sz="2400" dirty="0"/>
              <a:t>To answer, visit  </a:t>
            </a:r>
            <a:r>
              <a:rPr lang="en-US" sz="2400" dirty="0">
                <a:hlinkClick r:id="rId3"/>
              </a:rPr>
              <a:t>https://pollev.com/pds</a:t>
            </a:r>
            <a:endParaRPr lang="en-US" sz="2400" dirty="0"/>
          </a:p>
        </p:txBody>
      </p:sp>
    </p:spTree>
    <p:extLst>
      <p:ext uri="{BB962C8B-B14F-4D97-AF65-F5344CB8AC3E}">
        <p14:creationId xmlns:p14="http://schemas.microsoft.com/office/powerpoint/2010/main" val="675463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DB222-2C4B-4E79-8507-CD89C9DF35AC}"/>
              </a:ext>
            </a:extLst>
          </p:cNvPr>
          <p:cNvSpPr>
            <a:spLocks noGrp="1"/>
          </p:cNvSpPr>
          <p:nvPr>
            <p:ph type="title"/>
          </p:nvPr>
        </p:nvSpPr>
        <p:spPr>
          <a:xfrm>
            <a:off x="399394" y="365126"/>
            <a:ext cx="9637986" cy="936994"/>
          </a:xfrm>
        </p:spPr>
        <p:txBody>
          <a:bodyPr/>
          <a:lstStyle/>
          <a:p>
            <a:r>
              <a:rPr lang="en-US" dirty="0">
                <a:solidFill>
                  <a:srgbClr val="0070C0"/>
                </a:solidFill>
                <a:latin typeface="Bahnschrift SemiBold" panose="020B0502040204020203" pitchFamily="34" charset="0"/>
              </a:rPr>
              <a:t>Writing multiple unit tests</a:t>
            </a:r>
          </a:p>
        </p:txBody>
      </p:sp>
      <p:pic>
        <p:nvPicPr>
          <p:cNvPr id="4" name="Picture 3">
            <a:extLst>
              <a:ext uri="{FF2B5EF4-FFF2-40B4-BE49-F238E27FC236}">
                <a16:creationId xmlns:a16="http://schemas.microsoft.com/office/drawing/2014/main" id="{2B6758F4-D794-4DB6-8444-8BAE6D9A0873}"/>
              </a:ext>
            </a:extLst>
          </p:cNvPr>
          <p:cNvPicPr>
            <a:picLocks noChangeAspect="1"/>
          </p:cNvPicPr>
          <p:nvPr/>
        </p:nvPicPr>
        <p:blipFill>
          <a:blip r:embed="rId2"/>
          <a:stretch>
            <a:fillRect/>
          </a:stretch>
        </p:blipFill>
        <p:spPr>
          <a:xfrm>
            <a:off x="5931700" y="1485080"/>
            <a:ext cx="5265685" cy="4772501"/>
          </a:xfrm>
          <a:prstGeom prst="rect">
            <a:avLst/>
          </a:prstGeom>
        </p:spPr>
      </p:pic>
      <p:grpSp>
        <p:nvGrpSpPr>
          <p:cNvPr id="5" name="Group 4">
            <a:extLst>
              <a:ext uri="{FF2B5EF4-FFF2-40B4-BE49-F238E27FC236}">
                <a16:creationId xmlns:a16="http://schemas.microsoft.com/office/drawing/2014/main" id="{B6938529-1B4D-4730-ADEA-7AEFCA7BFC58}"/>
              </a:ext>
            </a:extLst>
          </p:cNvPr>
          <p:cNvGrpSpPr/>
          <p:nvPr/>
        </p:nvGrpSpPr>
        <p:grpSpPr>
          <a:xfrm>
            <a:off x="257908" y="2530806"/>
            <a:ext cx="6737803" cy="2740765"/>
            <a:chOff x="257908" y="2530806"/>
            <a:chExt cx="6737803" cy="2740765"/>
          </a:xfrm>
        </p:grpSpPr>
        <p:grpSp>
          <p:nvGrpSpPr>
            <p:cNvPr id="6" name="Group 5">
              <a:extLst>
                <a:ext uri="{FF2B5EF4-FFF2-40B4-BE49-F238E27FC236}">
                  <a16:creationId xmlns:a16="http://schemas.microsoft.com/office/drawing/2014/main" id="{7CFEAE37-D6EF-49C6-B602-7EB9DB7AA3A3}"/>
                </a:ext>
              </a:extLst>
            </p:cNvPr>
            <p:cNvGrpSpPr/>
            <p:nvPr/>
          </p:nvGrpSpPr>
          <p:grpSpPr>
            <a:xfrm>
              <a:off x="257908" y="2530806"/>
              <a:ext cx="6737803" cy="1523485"/>
              <a:chOff x="-200554" y="2269494"/>
              <a:chExt cx="6737803" cy="1523485"/>
            </a:xfrm>
          </p:grpSpPr>
          <p:sp>
            <p:nvSpPr>
              <p:cNvPr id="9" name="TextBox 8">
                <a:extLst>
                  <a:ext uri="{FF2B5EF4-FFF2-40B4-BE49-F238E27FC236}">
                    <a16:creationId xmlns:a16="http://schemas.microsoft.com/office/drawing/2014/main" id="{01903FE3-A8AA-4EA8-BC88-4A5E7902C97E}"/>
                  </a:ext>
                </a:extLst>
              </p:cNvPr>
              <p:cNvSpPr txBox="1"/>
              <p:nvPr/>
            </p:nvSpPr>
            <p:spPr>
              <a:xfrm>
                <a:off x="-200554" y="2777316"/>
                <a:ext cx="3777859" cy="1015663"/>
              </a:xfrm>
              <a:prstGeom prst="rect">
                <a:avLst/>
              </a:prstGeom>
              <a:noFill/>
            </p:spPr>
            <p:txBody>
              <a:bodyPr wrap="square">
                <a:spAutoFit/>
              </a:bodyPr>
              <a:lstStyle/>
              <a:p>
                <a:pPr marL="0" indent="0" algn="r">
                  <a:buNone/>
                </a:pPr>
                <a:r>
                  <a:rPr lang="en-US" sz="2000" b="1" i="1" dirty="0">
                    <a:solidFill>
                      <a:srgbClr val="C55A11"/>
                    </a:solidFill>
                  </a:rPr>
                  <a:t>Try to isolate unit tests as much as possible, but it’s okay to call multiple methods in a test.</a:t>
                </a:r>
              </a:p>
            </p:txBody>
          </p:sp>
          <p:cxnSp>
            <p:nvCxnSpPr>
              <p:cNvPr id="10" name="Straight Arrow Connector 9">
                <a:extLst>
                  <a:ext uri="{FF2B5EF4-FFF2-40B4-BE49-F238E27FC236}">
                    <a16:creationId xmlns:a16="http://schemas.microsoft.com/office/drawing/2014/main" id="{EA1CCF19-81CD-4B01-8650-17160E913EB5}"/>
                  </a:ext>
                </a:extLst>
              </p:cNvPr>
              <p:cNvCxnSpPr>
                <a:cxnSpLocks/>
                <a:stCxn id="9" idx="3"/>
              </p:cNvCxnSpPr>
              <p:nvPr/>
            </p:nvCxnSpPr>
            <p:spPr>
              <a:xfrm flipV="1">
                <a:off x="3577305" y="2269494"/>
                <a:ext cx="2959944" cy="1015654"/>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7" name="Straight Arrow Connector 6">
              <a:extLst>
                <a:ext uri="{FF2B5EF4-FFF2-40B4-BE49-F238E27FC236}">
                  <a16:creationId xmlns:a16="http://schemas.microsoft.com/office/drawing/2014/main" id="{A060BD9F-2CC9-4143-8E98-A7A8D40C9813}"/>
                </a:ext>
              </a:extLst>
            </p:cNvPr>
            <p:cNvCxnSpPr>
              <a:cxnSpLocks/>
              <a:stCxn id="9" idx="3"/>
            </p:cNvCxnSpPr>
            <p:nvPr/>
          </p:nvCxnSpPr>
          <p:spPr>
            <a:xfrm>
              <a:off x="4035767" y="3546460"/>
              <a:ext cx="2959944" cy="324870"/>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10F29EF-32C9-4F40-A3C3-AA0673F88445}"/>
                </a:ext>
              </a:extLst>
            </p:cNvPr>
            <p:cNvCxnSpPr>
              <a:cxnSpLocks/>
              <a:stCxn id="9" idx="3"/>
            </p:cNvCxnSpPr>
            <p:nvPr/>
          </p:nvCxnSpPr>
          <p:spPr>
            <a:xfrm>
              <a:off x="4035767" y="3546460"/>
              <a:ext cx="2959944" cy="1725111"/>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1" name="Rectangle: Rounded Corners 10">
            <a:extLst>
              <a:ext uri="{FF2B5EF4-FFF2-40B4-BE49-F238E27FC236}">
                <a16:creationId xmlns:a16="http://schemas.microsoft.com/office/drawing/2014/main" id="{101CEFE1-475D-477B-B7D8-0B847E8322D2}"/>
              </a:ext>
            </a:extLst>
          </p:cNvPr>
          <p:cNvSpPr/>
          <p:nvPr/>
        </p:nvSpPr>
        <p:spPr>
          <a:xfrm>
            <a:off x="1235412" y="5069945"/>
            <a:ext cx="3068578" cy="1049095"/>
          </a:xfrm>
          <a:prstGeom prst="roundRect">
            <a:avLst>
              <a:gd name="adj" fmla="val 15962"/>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accent6">
                    <a:lumMod val="50000"/>
                  </a:schemeClr>
                </a:solidFill>
              </a:rPr>
              <a:t>Solution: </a:t>
            </a:r>
            <a:r>
              <a:rPr lang="en-US" sz="2400" dirty="0">
                <a:solidFill>
                  <a:schemeClr val="accent6">
                    <a:lumMod val="50000"/>
                  </a:schemeClr>
                </a:solidFill>
              </a:rPr>
              <a:t>Write multiple unit tests</a:t>
            </a:r>
            <a:endParaRPr lang="en-US" sz="2400" dirty="0">
              <a:solidFill>
                <a:schemeClr val="accent6">
                  <a:lumMod val="50000"/>
                </a:schemeClr>
              </a:solidFill>
              <a:latin typeface="Consolas" panose="020B0609020204030204" pitchFamily="49" charset="0"/>
            </a:endParaRPr>
          </a:p>
        </p:txBody>
      </p:sp>
    </p:spTree>
    <p:extLst>
      <p:ext uri="{BB962C8B-B14F-4D97-AF65-F5344CB8AC3E}">
        <p14:creationId xmlns:p14="http://schemas.microsoft.com/office/powerpoint/2010/main" val="3326165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B84EA-F71D-486E-94E5-CC27988D7467}"/>
              </a:ext>
            </a:extLst>
          </p:cNvPr>
          <p:cNvSpPr>
            <a:spLocks noGrp="1"/>
          </p:cNvSpPr>
          <p:nvPr>
            <p:ph type="title"/>
          </p:nvPr>
        </p:nvSpPr>
        <p:spPr>
          <a:xfrm>
            <a:off x="831850" y="1709738"/>
            <a:ext cx="10515600" cy="2652055"/>
          </a:xfrm>
        </p:spPr>
        <p:txBody>
          <a:bodyPr/>
          <a:lstStyle/>
          <a:p>
            <a:r>
              <a:rPr lang="en-US" dirty="0">
                <a:solidFill>
                  <a:srgbClr val="0070C0"/>
                </a:solidFill>
                <a:latin typeface="Bahnschrift SemiBold" panose="020B0502040204020203" pitchFamily="34" charset="0"/>
              </a:rPr>
              <a:t>Test Coverage</a:t>
            </a:r>
          </a:p>
        </p:txBody>
      </p:sp>
      <p:sp>
        <p:nvSpPr>
          <p:cNvPr id="3" name="Text Placeholder 2">
            <a:extLst>
              <a:ext uri="{FF2B5EF4-FFF2-40B4-BE49-F238E27FC236}">
                <a16:creationId xmlns:a16="http://schemas.microsoft.com/office/drawing/2014/main" id="{536BDE5C-A72A-43B6-9C45-797AA6CBFB17}"/>
              </a:ext>
            </a:extLst>
          </p:cNvPr>
          <p:cNvSpPr>
            <a:spLocks noGrp="1"/>
          </p:cNvSpPr>
          <p:nvPr>
            <p:ph type="body" idx="1"/>
          </p:nvPr>
        </p:nvSpPr>
        <p:spPr/>
        <p:txBody>
          <a:bodyPr/>
          <a:lstStyle/>
          <a:p>
            <a:r>
              <a:rPr lang="en-US" dirty="0"/>
              <a:t>How to write good tests for a Java class</a:t>
            </a:r>
          </a:p>
        </p:txBody>
      </p:sp>
    </p:spTree>
    <p:extLst>
      <p:ext uri="{BB962C8B-B14F-4D97-AF65-F5344CB8AC3E}">
        <p14:creationId xmlns:p14="http://schemas.microsoft.com/office/powerpoint/2010/main" val="2477669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079D-E545-4F5E-9FD7-898D1411FF47}"/>
              </a:ext>
            </a:extLst>
          </p:cNvPr>
          <p:cNvSpPr>
            <a:spLocks noGrp="1"/>
          </p:cNvSpPr>
          <p:nvPr>
            <p:ph type="title"/>
          </p:nvPr>
        </p:nvSpPr>
        <p:spPr>
          <a:xfrm>
            <a:off x="651641" y="232230"/>
            <a:ext cx="5818878" cy="1052612"/>
          </a:xfrm>
        </p:spPr>
        <p:txBody>
          <a:bodyPr>
            <a:normAutofit fontScale="90000"/>
          </a:bodyPr>
          <a:lstStyle/>
          <a:p>
            <a:r>
              <a:rPr lang="en-US" dirty="0">
                <a:solidFill>
                  <a:srgbClr val="0070C0"/>
                </a:solidFill>
                <a:latin typeface="Bahnschrift SemiBold" panose="020B0502040204020203" pitchFamily="34" charset="0"/>
              </a:rPr>
              <a:t>Software development</a:t>
            </a:r>
          </a:p>
        </p:txBody>
      </p:sp>
      <p:sp>
        <p:nvSpPr>
          <p:cNvPr id="4" name="Rectangle: Rounded Corners 3">
            <a:extLst>
              <a:ext uri="{FF2B5EF4-FFF2-40B4-BE49-F238E27FC236}">
                <a16:creationId xmlns:a16="http://schemas.microsoft.com/office/drawing/2014/main" id="{748E026C-85C7-4AF0-9E9C-FB9796BB39C1}"/>
              </a:ext>
            </a:extLst>
          </p:cNvPr>
          <p:cNvSpPr/>
          <p:nvPr/>
        </p:nvSpPr>
        <p:spPr>
          <a:xfrm>
            <a:off x="945217" y="1559352"/>
            <a:ext cx="8409709" cy="2331892"/>
          </a:xfrm>
          <a:prstGeom prst="roundRect">
            <a:avLst>
              <a:gd name="adj" fmla="val 8072"/>
            </a:avLst>
          </a:prstGeom>
          <a:solidFill>
            <a:schemeClr val="accent2">
              <a:lumMod val="20000"/>
              <a:lumOff val="80000"/>
            </a:schemeClr>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US" sz="2400" b="1" dirty="0">
                <a:solidFill>
                  <a:srgbClr val="C55A11"/>
                </a:solidFill>
              </a:rPr>
              <a:t>Start with an </a:t>
            </a:r>
            <a:r>
              <a:rPr lang="en-US" sz="2400" b="1" i="1" dirty="0">
                <a:solidFill>
                  <a:srgbClr val="C55A11"/>
                </a:solidFill>
              </a:rPr>
              <a:t>algorithm specification</a:t>
            </a:r>
          </a:p>
          <a:p>
            <a:pPr marL="342900" lvl="1" indent="-342900">
              <a:buFont typeface="Arial" panose="020B0604020202020204" pitchFamily="34" charset="0"/>
              <a:buChar char="•"/>
            </a:pPr>
            <a:r>
              <a:rPr lang="en-US" sz="2000" dirty="0">
                <a:solidFill>
                  <a:srgbClr val="C55A11"/>
                </a:solidFill>
              </a:rPr>
              <a:t>Design an interface with carefully chosen methods</a:t>
            </a:r>
          </a:p>
          <a:p>
            <a:pPr marL="342900" lvl="1" indent="-342900">
              <a:buFont typeface="Arial" panose="020B0604020202020204" pitchFamily="34" charset="0"/>
              <a:buChar char="•"/>
            </a:pPr>
            <a:r>
              <a:rPr lang="en-US" sz="2000" dirty="0">
                <a:solidFill>
                  <a:srgbClr val="C55A11"/>
                </a:solidFill>
              </a:rPr>
              <a:t>Discuss use cases with stakeholders</a:t>
            </a:r>
          </a:p>
          <a:p>
            <a:pPr marL="342900" lvl="1" indent="-342900">
              <a:buFont typeface="Arial" panose="020B0604020202020204" pitchFamily="34" charset="0"/>
              <a:buChar char="•"/>
            </a:pPr>
            <a:r>
              <a:rPr lang="en-US" sz="2000" dirty="0">
                <a:solidFill>
                  <a:srgbClr val="C55A11"/>
                </a:solidFill>
              </a:rPr>
              <a:t>Determine desired behavior for edge cases</a:t>
            </a:r>
          </a:p>
          <a:p>
            <a:pPr marL="342900" lvl="1" indent="-342900">
              <a:buFont typeface="Arial" panose="020B0604020202020204" pitchFamily="34" charset="0"/>
              <a:buChar char="•"/>
            </a:pPr>
            <a:r>
              <a:rPr lang="en-US" sz="2000" dirty="0">
                <a:solidFill>
                  <a:srgbClr val="C55A11"/>
                </a:solidFill>
              </a:rPr>
              <a:t>Make sure you clearly understand how it should work</a:t>
            </a:r>
          </a:p>
          <a:p>
            <a:pPr marL="342900" lvl="1" indent="-342900">
              <a:buFont typeface="Arial" panose="020B0604020202020204" pitchFamily="34" charset="0"/>
              <a:buChar char="•"/>
            </a:pPr>
            <a:r>
              <a:rPr lang="en-US" sz="2000" dirty="0">
                <a:solidFill>
                  <a:srgbClr val="C55A11"/>
                </a:solidFill>
              </a:rPr>
              <a:t>Walk through a few executions so everyone agrees on what should happen</a:t>
            </a:r>
          </a:p>
        </p:txBody>
      </p:sp>
      <p:sp>
        <p:nvSpPr>
          <p:cNvPr id="7" name="Rectangle: Rounded Corners 6">
            <a:extLst>
              <a:ext uri="{FF2B5EF4-FFF2-40B4-BE49-F238E27FC236}">
                <a16:creationId xmlns:a16="http://schemas.microsoft.com/office/drawing/2014/main" id="{1866CCA6-9527-40E1-9E9A-2A644404E6AC}"/>
              </a:ext>
            </a:extLst>
          </p:cNvPr>
          <p:cNvSpPr/>
          <p:nvPr/>
        </p:nvSpPr>
        <p:spPr>
          <a:xfrm>
            <a:off x="945218" y="4029309"/>
            <a:ext cx="3910562" cy="1667294"/>
          </a:xfrm>
          <a:prstGeom prst="roundRect">
            <a:avLst>
              <a:gd name="adj" fmla="val 11227"/>
            </a:avLst>
          </a:prstGeom>
          <a:solidFill>
            <a:schemeClr val="accent5">
              <a:lumMod val="20000"/>
              <a:lumOff val="8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US" sz="2400" b="1" dirty="0">
                <a:solidFill>
                  <a:schemeClr val="accent5">
                    <a:lumMod val="75000"/>
                  </a:schemeClr>
                </a:solidFill>
              </a:rPr>
              <a:t>Write </a:t>
            </a:r>
            <a:r>
              <a:rPr lang="en-US" sz="2400" b="1" i="1" dirty="0">
                <a:solidFill>
                  <a:schemeClr val="accent5">
                    <a:lumMod val="75000"/>
                  </a:schemeClr>
                </a:solidFill>
              </a:rPr>
              <a:t>unit tests</a:t>
            </a:r>
          </a:p>
          <a:p>
            <a:pPr marL="0" lvl="1" algn="ctr"/>
            <a:r>
              <a:rPr lang="en-US" sz="2000" dirty="0">
                <a:solidFill>
                  <a:schemeClr val="accent5">
                    <a:lumMod val="75000"/>
                  </a:schemeClr>
                </a:solidFill>
              </a:rPr>
              <a:t>Write code that runs through anticipated “normal” situations as well as “abnormal” (edge) cases</a:t>
            </a:r>
          </a:p>
        </p:txBody>
      </p:sp>
      <p:sp>
        <p:nvSpPr>
          <p:cNvPr id="8" name="Rectangle: Rounded Corners 7">
            <a:extLst>
              <a:ext uri="{FF2B5EF4-FFF2-40B4-BE49-F238E27FC236}">
                <a16:creationId xmlns:a16="http://schemas.microsoft.com/office/drawing/2014/main" id="{048ED184-03B5-49D6-A12E-279C409A6455}"/>
              </a:ext>
            </a:extLst>
          </p:cNvPr>
          <p:cNvSpPr/>
          <p:nvPr/>
        </p:nvSpPr>
        <p:spPr>
          <a:xfrm>
            <a:off x="5671925" y="4029309"/>
            <a:ext cx="3694548" cy="1667294"/>
          </a:xfrm>
          <a:prstGeom prst="roundRect">
            <a:avLst>
              <a:gd name="adj" fmla="val 11501"/>
            </a:avLst>
          </a:prstGeom>
          <a:solidFill>
            <a:schemeClr val="accent5">
              <a:lumMod val="20000"/>
              <a:lumOff val="8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US" sz="2400" b="1" dirty="0">
                <a:solidFill>
                  <a:schemeClr val="accent5">
                    <a:lumMod val="75000"/>
                  </a:schemeClr>
                </a:solidFill>
              </a:rPr>
              <a:t>Write an </a:t>
            </a:r>
            <a:r>
              <a:rPr lang="en-US" sz="2400" b="1" i="1" dirty="0">
                <a:solidFill>
                  <a:schemeClr val="accent5">
                    <a:lumMod val="75000"/>
                  </a:schemeClr>
                </a:solidFill>
              </a:rPr>
              <a:t>implementation</a:t>
            </a:r>
          </a:p>
          <a:p>
            <a:pPr marL="0" lvl="1" algn="ctr"/>
            <a:r>
              <a:rPr lang="en-US" sz="2000" dirty="0">
                <a:solidFill>
                  <a:schemeClr val="accent5">
                    <a:lumMod val="75000"/>
                  </a:schemeClr>
                </a:solidFill>
              </a:rPr>
              <a:t>Implement the algorithm according to the specification</a:t>
            </a:r>
          </a:p>
        </p:txBody>
      </p:sp>
      <p:grpSp>
        <p:nvGrpSpPr>
          <p:cNvPr id="16" name="Group 15">
            <a:extLst>
              <a:ext uri="{FF2B5EF4-FFF2-40B4-BE49-F238E27FC236}">
                <a16:creationId xmlns:a16="http://schemas.microsoft.com/office/drawing/2014/main" id="{7EE9A079-22B6-419E-9318-7BB7A1608352}"/>
              </a:ext>
            </a:extLst>
          </p:cNvPr>
          <p:cNvGrpSpPr/>
          <p:nvPr/>
        </p:nvGrpSpPr>
        <p:grpSpPr>
          <a:xfrm>
            <a:off x="7639273" y="360222"/>
            <a:ext cx="3454400" cy="1653558"/>
            <a:chOff x="8585201" y="297162"/>
            <a:chExt cx="3454400" cy="1653558"/>
          </a:xfrm>
        </p:grpSpPr>
        <p:cxnSp>
          <p:nvCxnSpPr>
            <p:cNvPr id="10" name="Straight Arrow Connector 9">
              <a:extLst>
                <a:ext uri="{FF2B5EF4-FFF2-40B4-BE49-F238E27FC236}">
                  <a16:creationId xmlns:a16="http://schemas.microsoft.com/office/drawing/2014/main" id="{DC6D45AB-B34A-4A0F-BFE0-70DE212D6280}"/>
                </a:ext>
              </a:extLst>
            </p:cNvPr>
            <p:cNvCxnSpPr>
              <a:cxnSpLocks/>
            </p:cNvCxnSpPr>
            <p:nvPr/>
          </p:nvCxnSpPr>
          <p:spPr>
            <a:xfrm flipH="1">
              <a:off x="8859520" y="1220492"/>
              <a:ext cx="629921" cy="730228"/>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E21647D-2ECC-4791-95F5-D18F35EB341D}"/>
                </a:ext>
              </a:extLst>
            </p:cNvPr>
            <p:cNvSpPr txBox="1"/>
            <p:nvPr/>
          </p:nvSpPr>
          <p:spPr>
            <a:xfrm>
              <a:off x="8585201" y="297162"/>
              <a:ext cx="3454400" cy="923330"/>
            </a:xfrm>
            <a:prstGeom prst="rect">
              <a:avLst/>
            </a:prstGeom>
            <a:noFill/>
          </p:spPr>
          <p:txBody>
            <a:bodyPr wrap="square" rtlCol="0">
              <a:spAutoFit/>
            </a:bodyPr>
            <a:lstStyle/>
            <a:p>
              <a:pPr algn="ctr"/>
              <a:r>
                <a:rPr lang="en-US" b="1" dirty="0">
                  <a:solidFill>
                    <a:srgbClr val="C00000"/>
                  </a:solidFill>
                </a:rPr>
                <a:t>Pro-tip for coding interviews: </a:t>
              </a:r>
              <a:r>
                <a:rPr lang="en-US" b="1" i="1" dirty="0">
                  <a:solidFill>
                    <a:schemeClr val="accent6">
                      <a:lumMod val="75000"/>
                    </a:schemeClr>
                  </a:solidFill>
                </a:rPr>
                <a:t>Never skip this step! Take ample time to understand the algorithm</a:t>
              </a:r>
            </a:p>
          </p:txBody>
        </p:sp>
      </p:grpSp>
      <p:grpSp>
        <p:nvGrpSpPr>
          <p:cNvPr id="22" name="Group 21">
            <a:extLst>
              <a:ext uri="{FF2B5EF4-FFF2-40B4-BE49-F238E27FC236}">
                <a16:creationId xmlns:a16="http://schemas.microsoft.com/office/drawing/2014/main" id="{F2BA83BE-CB2B-472D-8475-12E61AD0FB42}"/>
              </a:ext>
            </a:extLst>
          </p:cNvPr>
          <p:cNvGrpSpPr/>
          <p:nvPr/>
        </p:nvGrpSpPr>
        <p:grpSpPr>
          <a:xfrm>
            <a:off x="9562505" y="4029307"/>
            <a:ext cx="2534903" cy="1667293"/>
            <a:chOff x="9562505" y="3976757"/>
            <a:chExt cx="2534903" cy="1667293"/>
          </a:xfrm>
        </p:grpSpPr>
        <p:sp>
          <p:nvSpPr>
            <p:cNvPr id="20" name="Right Brace 19">
              <a:extLst>
                <a:ext uri="{FF2B5EF4-FFF2-40B4-BE49-F238E27FC236}">
                  <a16:creationId xmlns:a16="http://schemas.microsoft.com/office/drawing/2014/main" id="{C17FAD7A-3661-40CA-AF48-FA0DC542D02C}"/>
                </a:ext>
              </a:extLst>
            </p:cNvPr>
            <p:cNvSpPr/>
            <p:nvPr/>
          </p:nvSpPr>
          <p:spPr>
            <a:xfrm>
              <a:off x="9562505" y="3976757"/>
              <a:ext cx="325821" cy="1667293"/>
            </a:xfrm>
            <a:prstGeom prst="rightBrace">
              <a:avLst>
                <a:gd name="adj1" fmla="val 51813"/>
                <a:gd name="adj2" fmla="val 50000"/>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AF3A6255-4BE7-4D5F-A7BD-B2F6A24AD47B}"/>
                </a:ext>
              </a:extLst>
            </p:cNvPr>
            <p:cNvSpPr txBox="1"/>
            <p:nvPr/>
          </p:nvSpPr>
          <p:spPr>
            <a:xfrm>
              <a:off x="9974318" y="4487919"/>
              <a:ext cx="2123090" cy="646331"/>
            </a:xfrm>
            <a:prstGeom prst="rect">
              <a:avLst/>
            </a:prstGeom>
            <a:noFill/>
          </p:spPr>
          <p:txBody>
            <a:bodyPr wrap="square" rtlCol="0">
              <a:spAutoFit/>
            </a:bodyPr>
            <a:lstStyle/>
            <a:p>
              <a:r>
                <a:rPr lang="en-US" b="1" i="1" dirty="0">
                  <a:solidFill>
                    <a:schemeClr val="accent6">
                      <a:lumMod val="75000"/>
                    </a:schemeClr>
                  </a:solidFill>
                </a:rPr>
                <a:t>These two may happen in any order</a:t>
              </a:r>
            </a:p>
          </p:txBody>
        </p:sp>
      </p:grpSp>
      <p:sp>
        <p:nvSpPr>
          <p:cNvPr id="23" name="Rectangle: Rounded Corners 22">
            <a:extLst>
              <a:ext uri="{FF2B5EF4-FFF2-40B4-BE49-F238E27FC236}">
                <a16:creationId xmlns:a16="http://schemas.microsoft.com/office/drawing/2014/main" id="{D28DA93D-251F-4513-A64B-FB007A5E9518}"/>
              </a:ext>
            </a:extLst>
          </p:cNvPr>
          <p:cNvSpPr/>
          <p:nvPr/>
        </p:nvSpPr>
        <p:spPr>
          <a:xfrm>
            <a:off x="2068413" y="5838217"/>
            <a:ext cx="6685305" cy="867383"/>
          </a:xfrm>
          <a:prstGeom prst="roundRect">
            <a:avLst>
              <a:gd name="adj" fmla="val 19335"/>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6">
                    <a:lumMod val="75000"/>
                  </a:schemeClr>
                </a:solidFill>
              </a:rPr>
              <a:t>Once the </a:t>
            </a:r>
            <a:r>
              <a:rPr lang="en-US" sz="2000" b="1" dirty="0">
                <a:solidFill>
                  <a:schemeClr val="accent6">
                    <a:lumMod val="75000"/>
                  </a:schemeClr>
                </a:solidFill>
              </a:rPr>
              <a:t>implementation</a:t>
            </a:r>
            <a:r>
              <a:rPr lang="en-US" sz="2000" dirty="0">
                <a:solidFill>
                  <a:schemeClr val="accent6">
                    <a:lumMod val="75000"/>
                  </a:schemeClr>
                </a:solidFill>
              </a:rPr>
              <a:t> passes the </a:t>
            </a:r>
            <a:r>
              <a:rPr lang="en-US" sz="2000" b="1" dirty="0">
                <a:solidFill>
                  <a:schemeClr val="accent6">
                    <a:lumMod val="75000"/>
                  </a:schemeClr>
                </a:solidFill>
              </a:rPr>
              <a:t>unit tests</a:t>
            </a:r>
            <a:r>
              <a:rPr lang="en-US" sz="2000" dirty="0">
                <a:solidFill>
                  <a:schemeClr val="accent6">
                    <a:lumMod val="75000"/>
                  </a:schemeClr>
                </a:solidFill>
              </a:rPr>
              <a:t>,</a:t>
            </a:r>
          </a:p>
          <a:p>
            <a:pPr algn="ctr"/>
            <a:r>
              <a:rPr lang="en-US" sz="2000" dirty="0">
                <a:solidFill>
                  <a:schemeClr val="accent6">
                    <a:lumMod val="75000"/>
                  </a:schemeClr>
                </a:solidFill>
              </a:rPr>
              <a:t>the code is ready for the next stage of the software lifecycle</a:t>
            </a:r>
          </a:p>
        </p:txBody>
      </p:sp>
      <p:sp>
        <p:nvSpPr>
          <p:cNvPr id="3" name="Arrow: Curved Down 2">
            <a:extLst>
              <a:ext uri="{FF2B5EF4-FFF2-40B4-BE49-F238E27FC236}">
                <a16:creationId xmlns:a16="http://schemas.microsoft.com/office/drawing/2014/main" id="{AD0AEFD5-D528-4434-9819-F8BACADF3425}"/>
              </a:ext>
            </a:extLst>
          </p:cNvPr>
          <p:cNvSpPr/>
          <p:nvPr/>
        </p:nvSpPr>
        <p:spPr>
          <a:xfrm>
            <a:off x="4855778" y="4393870"/>
            <a:ext cx="816145" cy="327468"/>
          </a:xfrm>
          <a:prstGeom prst="curvedDown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row: Curved Down 13">
            <a:extLst>
              <a:ext uri="{FF2B5EF4-FFF2-40B4-BE49-F238E27FC236}">
                <a16:creationId xmlns:a16="http://schemas.microsoft.com/office/drawing/2014/main" id="{97E3E55E-BA8C-4AAA-8EC6-1EFFD787E2CB}"/>
              </a:ext>
            </a:extLst>
          </p:cNvPr>
          <p:cNvSpPr/>
          <p:nvPr/>
        </p:nvSpPr>
        <p:spPr>
          <a:xfrm flipH="1" flipV="1">
            <a:off x="4812783" y="5020786"/>
            <a:ext cx="816145" cy="327467"/>
          </a:xfrm>
          <a:prstGeom prst="curvedDown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6430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500"/>
                                        <p:tgtEl>
                                          <p:spTgt spid="22"/>
                                        </p:tgtEl>
                                      </p:cBhvr>
                                    </p:animEffect>
                                  </p:childTnLst>
                                </p:cTn>
                              </p:par>
                            </p:childTnLst>
                          </p:cTn>
                        </p:par>
                        <p:par>
                          <p:cTn id="26" fill="hold">
                            <p:stCondLst>
                              <p:cond delay="500"/>
                            </p:stCondLst>
                            <p:childTnLst>
                              <p:par>
                                <p:cTn id="27" presetID="22" presetClass="entr" presetSubtype="8" fill="hold" grpId="0" nodeType="afterEffect">
                                  <p:stCondLst>
                                    <p:cond delay="300"/>
                                  </p:stCondLst>
                                  <p:childTnLst>
                                    <p:set>
                                      <p:cBhvr>
                                        <p:cTn id="28" dur="1" fill="hold">
                                          <p:stCondLst>
                                            <p:cond delay="0"/>
                                          </p:stCondLst>
                                        </p:cTn>
                                        <p:tgtEl>
                                          <p:spTgt spid="3"/>
                                        </p:tgtEl>
                                        <p:attrNameLst>
                                          <p:attrName>style.visibility</p:attrName>
                                        </p:attrNameLst>
                                      </p:cBhvr>
                                      <p:to>
                                        <p:strVal val="visible"/>
                                      </p:to>
                                    </p:set>
                                    <p:animEffect transition="in" filter="wipe(left)">
                                      <p:cBhvr>
                                        <p:cTn id="29" dur="800"/>
                                        <p:tgtEl>
                                          <p:spTgt spid="3"/>
                                        </p:tgtEl>
                                      </p:cBhvr>
                                    </p:animEffect>
                                  </p:childTnLst>
                                </p:cTn>
                              </p:par>
                            </p:childTnLst>
                          </p:cTn>
                        </p:par>
                        <p:par>
                          <p:cTn id="30" fill="hold">
                            <p:stCondLst>
                              <p:cond delay="1600"/>
                            </p:stCondLst>
                            <p:childTnLst>
                              <p:par>
                                <p:cTn id="31" presetID="22" presetClass="entr" presetSubtype="2"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right)">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3" grpId="0" animBg="1"/>
      <p:bldP spid="1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2D6FD-9B1E-4E98-AA34-B063CA084CED}"/>
              </a:ext>
            </a:extLst>
          </p:cNvPr>
          <p:cNvSpPr>
            <a:spLocks noGrp="1"/>
          </p:cNvSpPr>
          <p:nvPr>
            <p:ph type="title"/>
          </p:nvPr>
        </p:nvSpPr>
        <p:spPr>
          <a:xfrm>
            <a:off x="609600" y="365125"/>
            <a:ext cx="8996855" cy="917137"/>
          </a:xfrm>
        </p:spPr>
        <p:txBody>
          <a:bodyPr/>
          <a:lstStyle/>
          <a:p>
            <a:r>
              <a:rPr lang="en-US" dirty="0">
                <a:solidFill>
                  <a:srgbClr val="0070C0"/>
                </a:solidFill>
                <a:latin typeface="Bahnschrift SemiBold" panose="020B0502040204020203" pitchFamily="34" charset="0"/>
              </a:rPr>
              <a:t>How to ensure correctness</a:t>
            </a:r>
          </a:p>
        </p:txBody>
      </p:sp>
      <p:sp>
        <p:nvSpPr>
          <p:cNvPr id="3" name="Content Placeholder 2">
            <a:extLst>
              <a:ext uri="{FF2B5EF4-FFF2-40B4-BE49-F238E27FC236}">
                <a16:creationId xmlns:a16="http://schemas.microsoft.com/office/drawing/2014/main" id="{C931E189-10B8-4004-BE75-EB93AAFF8E4C}"/>
              </a:ext>
            </a:extLst>
          </p:cNvPr>
          <p:cNvSpPr>
            <a:spLocks noGrp="1"/>
          </p:cNvSpPr>
          <p:nvPr>
            <p:ph idx="1"/>
          </p:nvPr>
        </p:nvSpPr>
        <p:spPr>
          <a:xfrm>
            <a:off x="838198" y="1309469"/>
            <a:ext cx="9703678" cy="1422072"/>
          </a:xfrm>
        </p:spPr>
        <p:txBody>
          <a:bodyPr/>
          <a:lstStyle/>
          <a:p>
            <a:pPr marL="0" indent="0">
              <a:buNone/>
            </a:pPr>
            <a:r>
              <a:rPr lang="en-US" dirty="0"/>
              <a:t>It is impossible to write unit tests which verify that the algorithm works for every situation</a:t>
            </a:r>
          </a:p>
          <a:p>
            <a:pPr marL="731520" lvl="1" indent="-274320"/>
            <a:r>
              <a:rPr lang="en-US" b="1" i="1" dirty="0">
                <a:solidFill>
                  <a:srgbClr val="C00000"/>
                </a:solidFill>
              </a:rPr>
              <a:t>So, what can we do?</a:t>
            </a:r>
          </a:p>
        </p:txBody>
      </p:sp>
      <p:sp>
        <p:nvSpPr>
          <p:cNvPr id="4" name="Rectangle: Rounded Corners 3">
            <a:extLst>
              <a:ext uri="{FF2B5EF4-FFF2-40B4-BE49-F238E27FC236}">
                <a16:creationId xmlns:a16="http://schemas.microsoft.com/office/drawing/2014/main" id="{15D80942-A626-473B-8AD5-8EAD0F3DDCE8}"/>
              </a:ext>
            </a:extLst>
          </p:cNvPr>
          <p:cNvSpPr/>
          <p:nvPr/>
        </p:nvSpPr>
        <p:spPr>
          <a:xfrm>
            <a:off x="838198" y="2834872"/>
            <a:ext cx="4736588" cy="2009173"/>
          </a:xfrm>
          <a:prstGeom prst="roundRect">
            <a:avLst>
              <a:gd name="adj" fmla="val 9708"/>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US" sz="2400" b="1" dirty="0">
                <a:solidFill>
                  <a:schemeClr val="accent6">
                    <a:lumMod val="75000"/>
                  </a:schemeClr>
                </a:solidFill>
              </a:rPr>
              <a:t>Solution 1: Formal verification</a:t>
            </a:r>
          </a:p>
          <a:p>
            <a:pPr algn="ctr"/>
            <a:r>
              <a:rPr lang="en-US" sz="2000" dirty="0">
                <a:solidFill>
                  <a:schemeClr val="accent6">
                    <a:lumMod val="75000"/>
                  </a:schemeClr>
                </a:solidFill>
              </a:rPr>
              <a:t>Consider the algorithm from a mathematical perspective, trace all execution paths, and prove that the result is correct for every possible machine state</a:t>
            </a:r>
          </a:p>
        </p:txBody>
      </p:sp>
      <p:sp>
        <p:nvSpPr>
          <p:cNvPr id="5" name="Rectangle: Rounded Corners 4">
            <a:extLst>
              <a:ext uri="{FF2B5EF4-FFF2-40B4-BE49-F238E27FC236}">
                <a16:creationId xmlns:a16="http://schemas.microsoft.com/office/drawing/2014/main" id="{55B5E41A-B7AC-44BF-B6FB-02B116B39FD6}"/>
              </a:ext>
            </a:extLst>
          </p:cNvPr>
          <p:cNvSpPr/>
          <p:nvPr/>
        </p:nvSpPr>
        <p:spPr>
          <a:xfrm>
            <a:off x="6270372" y="2834872"/>
            <a:ext cx="4736588" cy="2009173"/>
          </a:xfrm>
          <a:prstGeom prst="roundRect">
            <a:avLst>
              <a:gd name="adj" fmla="val 9708"/>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200"/>
              </a:spcAft>
            </a:pPr>
            <a:r>
              <a:rPr lang="en-US" sz="2400" b="1" dirty="0">
                <a:solidFill>
                  <a:schemeClr val="accent6">
                    <a:lumMod val="75000"/>
                  </a:schemeClr>
                </a:solidFill>
              </a:rPr>
              <a:t>Solution 2: Write more tests</a:t>
            </a:r>
          </a:p>
          <a:p>
            <a:pPr algn="ctr"/>
            <a:r>
              <a:rPr lang="en-US" sz="2000" dirty="0">
                <a:solidFill>
                  <a:schemeClr val="accent6">
                    <a:lumMod val="75000"/>
                  </a:schemeClr>
                </a:solidFill>
              </a:rPr>
              <a:t>Write a large number of unit tests to test a wide variety of expected and edge cases to decrease the probability that a bug exists below a “reasonable” threshold</a:t>
            </a:r>
          </a:p>
        </p:txBody>
      </p:sp>
      <p:grpSp>
        <p:nvGrpSpPr>
          <p:cNvPr id="6" name="Group 5">
            <a:extLst>
              <a:ext uri="{FF2B5EF4-FFF2-40B4-BE49-F238E27FC236}">
                <a16:creationId xmlns:a16="http://schemas.microsoft.com/office/drawing/2014/main" id="{E91081B0-7838-488A-8134-2B25A8BEFCE1}"/>
              </a:ext>
            </a:extLst>
          </p:cNvPr>
          <p:cNvGrpSpPr/>
          <p:nvPr/>
        </p:nvGrpSpPr>
        <p:grpSpPr>
          <a:xfrm>
            <a:off x="838198" y="5095214"/>
            <a:ext cx="4736587" cy="1215081"/>
            <a:chOff x="6839606" y="4721659"/>
            <a:chExt cx="4736587" cy="1215081"/>
          </a:xfrm>
        </p:grpSpPr>
        <p:sp>
          <p:nvSpPr>
            <p:cNvPr id="7" name="Right Brace 6">
              <a:extLst>
                <a:ext uri="{FF2B5EF4-FFF2-40B4-BE49-F238E27FC236}">
                  <a16:creationId xmlns:a16="http://schemas.microsoft.com/office/drawing/2014/main" id="{4BF12E7C-73F6-4AF5-A6E7-A06885D5A7AE}"/>
                </a:ext>
              </a:extLst>
            </p:cNvPr>
            <p:cNvSpPr/>
            <p:nvPr/>
          </p:nvSpPr>
          <p:spPr>
            <a:xfrm rot="5400000">
              <a:off x="9075628" y="2485637"/>
              <a:ext cx="264544" cy="4736587"/>
            </a:xfrm>
            <a:prstGeom prst="rightBrace">
              <a:avLst>
                <a:gd name="adj1" fmla="val 51813"/>
                <a:gd name="adj2" fmla="val 50000"/>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F6FA5EEA-2C26-49D4-A21C-8938B69380CB}"/>
                </a:ext>
              </a:extLst>
            </p:cNvPr>
            <p:cNvSpPr txBox="1"/>
            <p:nvPr/>
          </p:nvSpPr>
          <p:spPr>
            <a:xfrm>
              <a:off x="7273997" y="5013410"/>
              <a:ext cx="3867806" cy="923330"/>
            </a:xfrm>
            <a:prstGeom prst="rect">
              <a:avLst/>
            </a:prstGeom>
            <a:noFill/>
          </p:spPr>
          <p:txBody>
            <a:bodyPr wrap="square" rtlCol="0">
              <a:spAutoFit/>
            </a:bodyPr>
            <a:lstStyle/>
            <a:p>
              <a:pPr algn="ctr"/>
              <a:r>
                <a:rPr lang="en-US" i="1" dirty="0">
                  <a:solidFill>
                    <a:srgbClr val="C55A11"/>
                  </a:solidFill>
                </a:rPr>
                <a:t>This approach is time-consuming, but necessary for critical applications. It will not be covered in COMP 301</a:t>
              </a:r>
            </a:p>
          </p:txBody>
        </p:sp>
      </p:grpSp>
      <p:grpSp>
        <p:nvGrpSpPr>
          <p:cNvPr id="9" name="Group 8">
            <a:extLst>
              <a:ext uri="{FF2B5EF4-FFF2-40B4-BE49-F238E27FC236}">
                <a16:creationId xmlns:a16="http://schemas.microsoft.com/office/drawing/2014/main" id="{C8083623-8DE9-48E8-85F9-A992EF775288}"/>
              </a:ext>
            </a:extLst>
          </p:cNvPr>
          <p:cNvGrpSpPr/>
          <p:nvPr/>
        </p:nvGrpSpPr>
        <p:grpSpPr>
          <a:xfrm>
            <a:off x="6270372" y="5095213"/>
            <a:ext cx="4736587" cy="938082"/>
            <a:chOff x="6839606" y="4721659"/>
            <a:chExt cx="4736587" cy="938082"/>
          </a:xfrm>
        </p:grpSpPr>
        <p:sp>
          <p:nvSpPr>
            <p:cNvPr id="10" name="Right Brace 9">
              <a:extLst>
                <a:ext uri="{FF2B5EF4-FFF2-40B4-BE49-F238E27FC236}">
                  <a16:creationId xmlns:a16="http://schemas.microsoft.com/office/drawing/2014/main" id="{2EAAEA51-5A87-4CAA-908B-D1D19E9B6F68}"/>
                </a:ext>
              </a:extLst>
            </p:cNvPr>
            <p:cNvSpPr/>
            <p:nvPr/>
          </p:nvSpPr>
          <p:spPr>
            <a:xfrm rot="5400000">
              <a:off x="9075628" y="2485637"/>
              <a:ext cx="264544" cy="4736587"/>
            </a:xfrm>
            <a:prstGeom prst="rightBrace">
              <a:avLst>
                <a:gd name="adj1" fmla="val 51813"/>
                <a:gd name="adj2" fmla="val 50000"/>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69CA1685-EA07-4EC8-B11A-22649C2495D9}"/>
                </a:ext>
              </a:extLst>
            </p:cNvPr>
            <p:cNvSpPr txBox="1"/>
            <p:nvPr/>
          </p:nvSpPr>
          <p:spPr>
            <a:xfrm>
              <a:off x="7273997" y="5013410"/>
              <a:ext cx="3867806" cy="646331"/>
            </a:xfrm>
            <a:prstGeom prst="rect">
              <a:avLst/>
            </a:prstGeom>
            <a:noFill/>
          </p:spPr>
          <p:txBody>
            <a:bodyPr wrap="square" rtlCol="0">
              <a:spAutoFit/>
            </a:bodyPr>
            <a:lstStyle/>
            <a:p>
              <a:pPr algn="ctr"/>
              <a:r>
                <a:rPr lang="en-US" i="1" dirty="0">
                  <a:solidFill>
                    <a:srgbClr val="C55A11"/>
                  </a:solidFill>
                </a:rPr>
                <a:t>For low-stakes applications, this is the preferred approach</a:t>
              </a:r>
            </a:p>
          </p:txBody>
        </p:sp>
      </p:grpSp>
    </p:spTree>
    <p:extLst>
      <p:ext uri="{BB962C8B-B14F-4D97-AF65-F5344CB8AC3E}">
        <p14:creationId xmlns:p14="http://schemas.microsoft.com/office/powerpoint/2010/main" val="173733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9B5AF-FC1A-4EB9-832D-ED438226270E}"/>
              </a:ext>
            </a:extLst>
          </p:cNvPr>
          <p:cNvSpPr>
            <a:spLocks noGrp="1"/>
          </p:cNvSpPr>
          <p:nvPr>
            <p:ph type="title"/>
          </p:nvPr>
        </p:nvSpPr>
        <p:spPr>
          <a:xfrm>
            <a:off x="493986" y="365126"/>
            <a:ext cx="10859814" cy="899894"/>
          </a:xfrm>
        </p:spPr>
        <p:txBody>
          <a:bodyPr/>
          <a:lstStyle/>
          <a:p>
            <a:r>
              <a:rPr lang="en-US" dirty="0">
                <a:solidFill>
                  <a:srgbClr val="0070C0"/>
                </a:solidFill>
                <a:latin typeface="Bahnschrift SemiBold" panose="020B0502040204020203" pitchFamily="34" charset="0"/>
              </a:rPr>
              <a:t>Test coverage</a:t>
            </a:r>
          </a:p>
        </p:txBody>
      </p:sp>
      <p:sp>
        <p:nvSpPr>
          <p:cNvPr id="8" name="Rectangle: Rounded Corners 7">
            <a:extLst>
              <a:ext uri="{FF2B5EF4-FFF2-40B4-BE49-F238E27FC236}">
                <a16:creationId xmlns:a16="http://schemas.microsoft.com/office/drawing/2014/main" id="{4435A255-A94E-4E96-B6BB-1214AA785CE5}"/>
              </a:ext>
            </a:extLst>
          </p:cNvPr>
          <p:cNvSpPr/>
          <p:nvPr/>
        </p:nvSpPr>
        <p:spPr>
          <a:xfrm>
            <a:off x="1654751" y="1942936"/>
            <a:ext cx="8882497" cy="1126084"/>
          </a:xfrm>
          <a:prstGeom prst="roundRect">
            <a:avLst>
              <a:gd name="adj" fmla="val 19693"/>
            </a:avLst>
          </a:prstGeom>
          <a:solidFill>
            <a:schemeClr val="accent4">
              <a:lumMod val="20000"/>
              <a:lumOff val="80000"/>
            </a:schemeClr>
          </a:solidFill>
          <a:ln w="25400">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u="sng" dirty="0">
                <a:solidFill>
                  <a:srgbClr val="C55A11"/>
                </a:solidFill>
              </a:rPr>
              <a:t>Test coverage</a:t>
            </a:r>
            <a:r>
              <a:rPr lang="en-US" sz="2400" dirty="0">
                <a:solidFill>
                  <a:srgbClr val="C55A11"/>
                </a:solidFill>
              </a:rPr>
              <a:t> refers to the number and variety of tests written for an algorithm to cover as many expected and edge cases as possible </a:t>
            </a:r>
          </a:p>
        </p:txBody>
      </p:sp>
      <p:grpSp>
        <p:nvGrpSpPr>
          <p:cNvPr id="13" name="Group 12">
            <a:extLst>
              <a:ext uri="{FF2B5EF4-FFF2-40B4-BE49-F238E27FC236}">
                <a16:creationId xmlns:a16="http://schemas.microsoft.com/office/drawing/2014/main" id="{F57DAF8E-7991-4545-A708-29154201A237}"/>
              </a:ext>
            </a:extLst>
          </p:cNvPr>
          <p:cNvGrpSpPr/>
          <p:nvPr/>
        </p:nvGrpSpPr>
        <p:grpSpPr>
          <a:xfrm>
            <a:off x="2333291" y="3652346"/>
            <a:ext cx="7706632" cy="830997"/>
            <a:chOff x="809295" y="3652346"/>
            <a:chExt cx="7706632" cy="830997"/>
          </a:xfrm>
        </p:grpSpPr>
        <p:sp>
          <p:nvSpPr>
            <p:cNvPr id="9" name="TextBox 8">
              <a:extLst>
                <a:ext uri="{FF2B5EF4-FFF2-40B4-BE49-F238E27FC236}">
                  <a16:creationId xmlns:a16="http://schemas.microsoft.com/office/drawing/2014/main" id="{4044498F-3858-4766-9034-6625ABDCD87C}"/>
                </a:ext>
              </a:extLst>
            </p:cNvPr>
            <p:cNvSpPr txBox="1"/>
            <p:nvPr/>
          </p:nvSpPr>
          <p:spPr>
            <a:xfrm>
              <a:off x="1405756" y="3652346"/>
              <a:ext cx="7110171" cy="830997"/>
            </a:xfrm>
            <a:prstGeom prst="rect">
              <a:avLst/>
            </a:prstGeom>
            <a:noFill/>
          </p:spPr>
          <p:txBody>
            <a:bodyPr wrap="square" rtlCol="0">
              <a:spAutoFit/>
            </a:bodyPr>
            <a:lstStyle/>
            <a:p>
              <a:r>
                <a:rPr lang="en-US" sz="2400" b="1" dirty="0">
                  <a:solidFill>
                    <a:schemeClr val="accent6">
                      <a:lumMod val="75000"/>
                    </a:schemeClr>
                  </a:solidFill>
                </a:rPr>
                <a:t>High test coverage </a:t>
              </a:r>
              <a:r>
                <a:rPr lang="en-US" sz="2400" dirty="0"/>
                <a:t>means many tests were written, covering a wide variety of expected and edge cases</a:t>
              </a:r>
            </a:p>
          </p:txBody>
        </p:sp>
        <p:sp>
          <p:nvSpPr>
            <p:cNvPr id="11" name="Arrow: Up 10">
              <a:extLst>
                <a:ext uri="{FF2B5EF4-FFF2-40B4-BE49-F238E27FC236}">
                  <a16:creationId xmlns:a16="http://schemas.microsoft.com/office/drawing/2014/main" id="{7194BCA9-F8F5-48A7-BF1A-4FC1417C98A4}"/>
                </a:ext>
              </a:extLst>
            </p:cNvPr>
            <p:cNvSpPr/>
            <p:nvPr/>
          </p:nvSpPr>
          <p:spPr>
            <a:xfrm>
              <a:off x="809295" y="3746937"/>
              <a:ext cx="399393" cy="604344"/>
            </a:xfrm>
            <a:prstGeom prs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70C70894-C196-46D8-987C-7EB96DD31C62}"/>
              </a:ext>
            </a:extLst>
          </p:cNvPr>
          <p:cNvGrpSpPr/>
          <p:nvPr/>
        </p:nvGrpSpPr>
        <p:grpSpPr>
          <a:xfrm>
            <a:off x="2343801" y="4813738"/>
            <a:ext cx="8028632" cy="830997"/>
            <a:chOff x="819805" y="4813738"/>
            <a:chExt cx="8028632" cy="830997"/>
          </a:xfrm>
        </p:grpSpPr>
        <p:sp>
          <p:nvSpPr>
            <p:cNvPr id="10" name="TextBox 9">
              <a:extLst>
                <a:ext uri="{FF2B5EF4-FFF2-40B4-BE49-F238E27FC236}">
                  <a16:creationId xmlns:a16="http://schemas.microsoft.com/office/drawing/2014/main" id="{8D610885-118C-4C4E-A3A1-61854A2A6CE2}"/>
                </a:ext>
              </a:extLst>
            </p:cNvPr>
            <p:cNvSpPr txBox="1"/>
            <p:nvPr/>
          </p:nvSpPr>
          <p:spPr>
            <a:xfrm>
              <a:off x="1405757" y="4813738"/>
              <a:ext cx="7442680" cy="830997"/>
            </a:xfrm>
            <a:prstGeom prst="rect">
              <a:avLst/>
            </a:prstGeom>
            <a:noFill/>
          </p:spPr>
          <p:txBody>
            <a:bodyPr wrap="square" rtlCol="0">
              <a:spAutoFit/>
            </a:bodyPr>
            <a:lstStyle/>
            <a:p>
              <a:r>
                <a:rPr lang="en-US" sz="2400" b="1" dirty="0">
                  <a:solidFill>
                    <a:srgbClr val="C00000"/>
                  </a:solidFill>
                </a:rPr>
                <a:t>Low test coverage </a:t>
              </a:r>
              <a:r>
                <a:rPr lang="en-US" sz="2400" dirty="0"/>
                <a:t>means few tests were written, and they do not cover a wide variety of expected or edge cases</a:t>
              </a:r>
            </a:p>
          </p:txBody>
        </p:sp>
        <p:sp>
          <p:nvSpPr>
            <p:cNvPr id="12" name="Arrow: Up 11">
              <a:extLst>
                <a:ext uri="{FF2B5EF4-FFF2-40B4-BE49-F238E27FC236}">
                  <a16:creationId xmlns:a16="http://schemas.microsoft.com/office/drawing/2014/main" id="{C4975C48-77B1-4067-8B18-FEDAB271FE28}"/>
                </a:ext>
              </a:extLst>
            </p:cNvPr>
            <p:cNvSpPr/>
            <p:nvPr/>
          </p:nvSpPr>
          <p:spPr>
            <a:xfrm rot="10800000">
              <a:off x="819805" y="4916554"/>
              <a:ext cx="399393" cy="604344"/>
            </a:xfrm>
            <a:prstGeom prst="upArrow">
              <a:avLst/>
            </a:prstGeom>
            <a:solidFill>
              <a:srgbClr val="C00000"/>
            </a:solidFill>
            <a:ln>
              <a:solidFill>
                <a:srgbClr val="C0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8890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7DBBD-01DC-446C-9501-D8613BD6533F}"/>
              </a:ext>
            </a:extLst>
          </p:cNvPr>
          <p:cNvSpPr>
            <a:spLocks noGrp="1"/>
          </p:cNvSpPr>
          <p:nvPr>
            <p:ph type="title"/>
          </p:nvPr>
        </p:nvSpPr>
        <p:spPr>
          <a:xfrm>
            <a:off x="567559" y="365125"/>
            <a:ext cx="10786241" cy="864585"/>
          </a:xfrm>
        </p:spPr>
        <p:txBody>
          <a:bodyPr/>
          <a:lstStyle/>
          <a:p>
            <a:r>
              <a:rPr lang="en-US" dirty="0">
                <a:solidFill>
                  <a:srgbClr val="0070C0"/>
                </a:solidFill>
                <a:latin typeface="Bahnschrift SemiBold" panose="020B0502040204020203" pitchFamily="34" charset="0"/>
              </a:rPr>
              <a:t>Example</a:t>
            </a:r>
          </a:p>
        </p:txBody>
      </p:sp>
      <p:sp>
        <p:nvSpPr>
          <p:cNvPr id="3" name="Content Placeholder 2">
            <a:extLst>
              <a:ext uri="{FF2B5EF4-FFF2-40B4-BE49-F238E27FC236}">
                <a16:creationId xmlns:a16="http://schemas.microsoft.com/office/drawing/2014/main" id="{7F7379D8-2850-4140-8709-5E808FCAAF89}"/>
              </a:ext>
            </a:extLst>
          </p:cNvPr>
          <p:cNvSpPr>
            <a:spLocks noGrp="1"/>
          </p:cNvSpPr>
          <p:nvPr>
            <p:ph idx="1"/>
          </p:nvPr>
        </p:nvSpPr>
        <p:spPr>
          <a:xfrm>
            <a:off x="838200" y="1825625"/>
            <a:ext cx="10515600" cy="1748848"/>
          </a:xfrm>
        </p:spPr>
        <p:txBody>
          <a:bodyPr/>
          <a:lstStyle/>
          <a:p>
            <a:pPr marL="0" indent="0">
              <a:buNone/>
            </a:pPr>
            <a:r>
              <a:rPr lang="en-US" b="1" dirty="0">
                <a:solidFill>
                  <a:srgbClr val="C00000"/>
                </a:solidFill>
              </a:rPr>
              <a:t>Prompt: </a:t>
            </a:r>
            <a:r>
              <a:rPr lang="en-US" dirty="0"/>
              <a:t>“We need an object that represents an integer which can be increased or decreased by any amount. We also need to be able to test if the current number is prime or not.”</a:t>
            </a:r>
          </a:p>
        </p:txBody>
      </p:sp>
      <p:sp>
        <p:nvSpPr>
          <p:cNvPr id="4" name="Rectangle: Rounded Corners 3">
            <a:extLst>
              <a:ext uri="{FF2B5EF4-FFF2-40B4-BE49-F238E27FC236}">
                <a16:creationId xmlns:a16="http://schemas.microsoft.com/office/drawing/2014/main" id="{19F397F1-B4DE-4F0D-8D61-9BC070EFFAF9}"/>
              </a:ext>
            </a:extLst>
          </p:cNvPr>
          <p:cNvSpPr/>
          <p:nvPr/>
        </p:nvSpPr>
        <p:spPr>
          <a:xfrm rot="176017">
            <a:off x="7924824" y="3272703"/>
            <a:ext cx="3235636" cy="1480993"/>
          </a:xfrm>
          <a:prstGeom prst="roundRect">
            <a:avLst>
              <a:gd name="adj" fmla="val 11315"/>
            </a:avLst>
          </a:prstGeom>
          <a:solidFill>
            <a:schemeClr val="accent2">
              <a:lumMod val="20000"/>
              <a:lumOff val="80000"/>
            </a:schemeClr>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2400" b="1" dirty="0">
                <a:solidFill>
                  <a:schemeClr val="accent2">
                    <a:lumMod val="75000"/>
                  </a:schemeClr>
                </a:solidFill>
              </a:rPr>
              <a:t>Start with an </a:t>
            </a:r>
            <a:r>
              <a:rPr lang="en-US" sz="2400" b="1" i="1" dirty="0">
                <a:solidFill>
                  <a:schemeClr val="accent2">
                    <a:lumMod val="75000"/>
                  </a:schemeClr>
                </a:solidFill>
              </a:rPr>
              <a:t>algorithm specification</a:t>
            </a:r>
          </a:p>
          <a:p>
            <a:pPr marL="0" lvl="1" algn="ctr"/>
            <a:r>
              <a:rPr lang="en-US" sz="2000" dirty="0">
                <a:solidFill>
                  <a:schemeClr val="accent2">
                    <a:lumMod val="75000"/>
                  </a:schemeClr>
                </a:solidFill>
              </a:rPr>
              <a:t>Design an interface</a:t>
            </a:r>
          </a:p>
        </p:txBody>
      </p:sp>
      <p:sp>
        <p:nvSpPr>
          <p:cNvPr id="6" name="Rectangle: Rounded Corners 5">
            <a:extLst>
              <a:ext uri="{FF2B5EF4-FFF2-40B4-BE49-F238E27FC236}">
                <a16:creationId xmlns:a16="http://schemas.microsoft.com/office/drawing/2014/main" id="{B3E6BA78-A00B-4ED5-BAB1-2D4A4B4D2CAF}"/>
              </a:ext>
            </a:extLst>
          </p:cNvPr>
          <p:cNvSpPr/>
          <p:nvPr/>
        </p:nvSpPr>
        <p:spPr>
          <a:xfrm>
            <a:off x="1254955" y="3761538"/>
            <a:ext cx="4714240" cy="1748848"/>
          </a:xfrm>
          <a:prstGeom prst="roundRect">
            <a:avLst>
              <a:gd name="adj" fmla="val 13889"/>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public interface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a:ln>
                  <a:noFill/>
                </a:ln>
                <a:solidFill>
                  <a:srgbClr val="CC7832"/>
                </a:solidFill>
                <a:effectLst/>
                <a:latin typeface="Consolas" panose="020B0609020204030204" pitchFamily="49" charset="0"/>
              </a:rPr>
              <a:t>void </a:t>
            </a:r>
            <a:r>
              <a:rPr kumimoji="0" lang="en-US" altLang="en-US" sz="1800" b="0" i="0" u="none" strike="noStrike" cap="none" normalizeH="0" baseline="0" dirty="0" err="1">
                <a:ln>
                  <a:noFill/>
                </a:ln>
                <a:solidFill>
                  <a:srgbClr val="FFC66D"/>
                </a:solidFill>
                <a:effectLst/>
                <a:latin typeface="Consolas" panose="020B0609020204030204" pitchFamily="49" charset="0"/>
              </a:rPr>
              <a:t>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int </a:t>
            </a:r>
            <a:r>
              <a:rPr kumimoji="0" lang="en-US" altLang="en-US" sz="1800" b="0" i="0" u="none" strike="noStrike" cap="none" normalizeH="0" baseline="0" dirty="0">
                <a:ln>
                  <a:noFill/>
                </a:ln>
                <a:solidFill>
                  <a:srgbClr val="A9B7C6"/>
                </a:solidFill>
                <a:effectLst/>
                <a:latin typeface="Consolas" panose="020B0609020204030204" pitchFamily="49" charset="0"/>
              </a:rPr>
              <a:t>value)</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CC7832"/>
                </a:solidFill>
                <a:effectLst/>
                <a:latin typeface="Consolas" panose="020B0609020204030204" pitchFamily="49" charset="0"/>
              </a:rPr>
              <a:t>boolean</a:t>
            </a: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FFC66D"/>
                </a:solidFill>
                <a:effectLst/>
                <a:latin typeface="Consolas" panose="020B0609020204030204" pitchFamily="49" charset="0"/>
              </a:rPr>
              <a:t>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7" name="Rectangle: Rounded Corners 6">
            <a:extLst>
              <a:ext uri="{FF2B5EF4-FFF2-40B4-BE49-F238E27FC236}">
                <a16:creationId xmlns:a16="http://schemas.microsoft.com/office/drawing/2014/main" id="{51A8A9D8-DBBA-43F5-8C2A-FA3393BFB132}"/>
              </a:ext>
            </a:extLst>
          </p:cNvPr>
          <p:cNvSpPr/>
          <p:nvPr/>
        </p:nvSpPr>
        <p:spPr>
          <a:xfrm>
            <a:off x="6502400" y="5195683"/>
            <a:ext cx="5381001" cy="1403411"/>
          </a:xfrm>
          <a:prstGeom prst="roundRect">
            <a:avLst>
              <a:gd name="adj" fmla="val 14093"/>
            </a:avLst>
          </a:prstGeom>
          <a:solidFill>
            <a:schemeClr val="accent5">
              <a:lumMod val="20000"/>
              <a:lumOff val="8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accent5">
                    <a:lumMod val="75000"/>
                  </a:schemeClr>
                </a:solidFill>
              </a:rPr>
              <a:t>What now? </a:t>
            </a:r>
            <a:r>
              <a:rPr lang="en-US" sz="2400" dirty="0">
                <a:solidFill>
                  <a:schemeClr val="accent5">
                    <a:lumMod val="75000"/>
                  </a:schemeClr>
                </a:solidFill>
              </a:rPr>
              <a:t>You </a:t>
            </a:r>
            <a:r>
              <a:rPr lang="en-US" sz="2400" i="1" dirty="0">
                <a:solidFill>
                  <a:schemeClr val="accent5">
                    <a:lumMod val="75000"/>
                  </a:schemeClr>
                </a:solidFill>
              </a:rPr>
              <a:t>could</a:t>
            </a:r>
            <a:r>
              <a:rPr lang="en-US" sz="2400" dirty="0">
                <a:solidFill>
                  <a:schemeClr val="accent5">
                    <a:lumMod val="75000"/>
                  </a:schemeClr>
                </a:solidFill>
              </a:rPr>
              <a:t> start writing a </a:t>
            </a:r>
            <a:r>
              <a:rPr lang="en-US" sz="2400" b="1" dirty="0" err="1">
                <a:solidFill>
                  <a:schemeClr val="accent5">
                    <a:lumMod val="75000"/>
                  </a:schemeClr>
                </a:solidFill>
                <a:latin typeface="Consolas" panose="020B0609020204030204" pitchFamily="49" charset="0"/>
              </a:rPr>
              <a:t>PrimeCounterImpl</a:t>
            </a:r>
            <a:r>
              <a:rPr lang="en-US" sz="2400" dirty="0">
                <a:solidFill>
                  <a:schemeClr val="accent5">
                    <a:lumMod val="75000"/>
                  </a:schemeClr>
                </a:solidFill>
              </a:rPr>
              <a:t> class. But instead, let’s work on unit tests for such a class</a:t>
            </a:r>
            <a:endParaRPr lang="en-US" sz="2400" i="1" dirty="0">
              <a:solidFill>
                <a:schemeClr val="accent5">
                  <a:lumMod val="75000"/>
                </a:schemeClr>
              </a:solidFill>
            </a:endParaRPr>
          </a:p>
        </p:txBody>
      </p:sp>
      <p:grpSp>
        <p:nvGrpSpPr>
          <p:cNvPr id="10" name="Group 9">
            <a:extLst>
              <a:ext uri="{FF2B5EF4-FFF2-40B4-BE49-F238E27FC236}">
                <a16:creationId xmlns:a16="http://schemas.microsoft.com/office/drawing/2014/main" id="{DD7D53CC-C4C2-4C19-9518-1551FB58EE22}"/>
              </a:ext>
            </a:extLst>
          </p:cNvPr>
          <p:cNvGrpSpPr/>
          <p:nvPr/>
        </p:nvGrpSpPr>
        <p:grpSpPr>
          <a:xfrm rot="20546987">
            <a:off x="5305920" y="741451"/>
            <a:ext cx="4231783" cy="707886"/>
            <a:chOff x="6036442" y="521825"/>
            <a:chExt cx="4163263" cy="1441054"/>
          </a:xfrm>
        </p:grpSpPr>
        <p:sp>
          <p:nvSpPr>
            <p:cNvPr id="8" name="TextBox 7">
              <a:extLst>
                <a:ext uri="{FF2B5EF4-FFF2-40B4-BE49-F238E27FC236}">
                  <a16:creationId xmlns:a16="http://schemas.microsoft.com/office/drawing/2014/main" id="{F1F45F11-C409-43A5-A9A7-25A303779954}"/>
                </a:ext>
              </a:extLst>
            </p:cNvPr>
            <p:cNvSpPr txBox="1"/>
            <p:nvPr/>
          </p:nvSpPr>
          <p:spPr>
            <a:xfrm rot="430583">
              <a:off x="7613791" y="521825"/>
              <a:ext cx="2585914" cy="1441054"/>
            </a:xfrm>
            <a:prstGeom prst="rect">
              <a:avLst/>
            </a:prstGeom>
            <a:noFill/>
          </p:spPr>
          <p:txBody>
            <a:bodyPr wrap="square" rtlCol="0">
              <a:spAutoFit/>
            </a:bodyPr>
            <a:lstStyle/>
            <a:p>
              <a:r>
                <a:rPr lang="en-US" sz="2000" b="1" dirty="0">
                  <a:solidFill>
                    <a:schemeClr val="accent6">
                      <a:lumMod val="75000"/>
                    </a:schemeClr>
                  </a:solidFill>
                </a:rPr>
                <a:t>Pretend a teammate gives you this task</a:t>
              </a:r>
            </a:p>
          </p:txBody>
        </p:sp>
        <p:sp>
          <p:nvSpPr>
            <p:cNvPr id="9" name="Freeform: Shape 8">
              <a:extLst>
                <a:ext uri="{FF2B5EF4-FFF2-40B4-BE49-F238E27FC236}">
                  <a16:creationId xmlns:a16="http://schemas.microsoft.com/office/drawing/2014/main" id="{6508A001-FDE6-4E15-8B03-6BAF6C9CEE14}"/>
                </a:ext>
              </a:extLst>
            </p:cNvPr>
            <p:cNvSpPr/>
            <p:nvPr/>
          </p:nvSpPr>
          <p:spPr>
            <a:xfrm>
              <a:off x="6036442" y="854156"/>
              <a:ext cx="1518180" cy="807529"/>
            </a:xfrm>
            <a:custGeom>
              <a:avLst/>
              <a:gdLst>
                <a:gd name="connsiteX0" fmla="*/ 1178560 w 1178560"/>
                <a:gd name="connsiteY0" fmla="*/ 0 h 772160"/>
                <a:gd name="connsiteX1" fmla="*/ 0 w 1178560"/>
                <a:gd name="connsiteY1" fmla="*/ 772160 h 772160"/>
                <a:gd name="connsiteX0" fmla="*/ 2334698 w 2334698"/>
                <a:gd name="connsiteY0" fmla="*/ 0 h 961346"/>
                <a:gd name="connsiteX1" fmla="*/ 0 w 2334698"/>
                <a:gd name="connsiteY1" fmla="*/ 961346 h 961346"/>
                <a:gd name="connsiteX0" fmla="*/ 2334698 w 2334698"/>
                <a:gd name="connsiteY0" fmla="*/ 0 h 961346"/>
                <a:gd name="connsiteX1" fmla="*/ 0 w 2334698"/>
                <a:gd name="connsiteY1" fmla="*/ 961346 h 961346"/>
                <a:gd name="connsiteX0" fmla="*/ 2334698 w 2334698"/>
                <a:gd name="connsiteY0" fmla="*/ 0 h 961346"/>
                <a:gd name="connsiteX1" fmla="*/ 0 w 2334698"/>
                <a:gd name="connsiteY1" fmla="*/ 961346 h 961346"/>
                <a:gd name="connsiteX0" fmla="*/ 2923277 w 2923277"/>
                <a:gd name="connsiteY0" fmla="*/ 0 h 950836"/>
                <a:gd name="connsiteX1" fmla="*/ 0 w 2923277"/>
                <a:gd name="connsiteY1" fmla="*/ 950836 h 950836"/>
                <a:gd name="connsiteX0" fmla="*/ 1725097 w 1725097"/>
                <a:gd name="connsiteY0" fmla="*/ 0 h 929815"/>
                <a:gd name="connsiteX1" fmla="*/ 0 w 1725097"/>
                <a:gd name="connsiteY1" fmla="*/ 929815 h 929815"/>
              </a:gdLst>
              <a:ahLst/>
              <a:cxnLst>
                <a:cxn ang="0">
                  <a:pos x="connsiteX0" y="connsiteY0"/>
                </a:cxn>
                <a:cxn ang="0">
                  <a:pos x="connsiteX1" y="connsiteY1"/>
                </a:cxn>
              </a:cxnLst>
              <a:rect l="l" t="t" r="r" b="b"/>
              <a:pathLst>
                <a:path w="1725097" h="929815">
                  <a:moveTo>
                    <a:pt x="1725097" y="0"/>
                  </a:moveTo>
                  <a:cubicBezTo>
                    <a:pt x="869789" y="15649"/>
                    <a:pt x="193157" y="157421"/>
                    <a:pt x="0" y="929815"/>
                  </a:cubicBezTo>
                </a:path>
              </a:pathLst>
            </a:custGeom>
            <a:noFill/>
            <a:ln w="25400" cap="rnd">
              <a:solidFill>
                <a:srgbClr val="C00000"/>
              </a:solidFill>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53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fade">
                                      <p:cBhvr>
                                        <p:cTn id="24" dur="500"/>
                                        <p:tgtEl>
                                          <p:spTgt spid="6">
                                            <p:txEl>
                                              <p:pRg st="0" end="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500"/>
                                        <p:tgtEl>
                                          <p:spTgt spid="6">
                                            <p:txEl>
                                              <p:pRg st="1" end="1"/>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fade">
                                      <p:cBhvr>
                                        <p:cTn id="36" dur="500"/>
                                        <p:tgtEl>
                                          <p:spTgt spid="6">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6" grpId="0" animBg="1"/>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11F2B2D1-ABFA-416C-997A-AC4C666A7D2D}"/>
              </a:ext>
            </a:extLst>
          </p:cNvPr>
          <p:cNvSpPr/>
          <p:nvPr/>
        </p:nvSpPr>
        <p:spPr>
          <a:xfrm>
            <a:off x="838200" y="1889760"/>
            <a:ext cx="5257800" cy="1539240"/>
          </a:xfrm>
          <a:prstGeom prst="roundRect">
            <a:avLst>
              <a:gd name="adj" fmla="val 16969"/>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accent6">
                    <a:lumMod val="75000"/>
                  </a:schemeClr>
                </a:solidFill>
              </a:rPr>
              <a:t>Pretend a </a:t>
            </a:r>
            <a:r>
              <a:rPr lang="en-US" sz="2400" b="1" dirty="0" err="1">
                <a:solidFill>
                  <a:schemeClr val="accent6">
                    <a:lumMod val="75000"/>
                  </a:schemeClr>
                </a:solidFill>
                <a:latin typeface="Consolas" panose="020B0609020204030204" pitchFamily="49" charset="0"/>
              </a:rPr>
              <a:t>PrimeCounterImpl</a:t>
            </a:r>
            <a:r>
              <a:rPr lang="en-US" sz="2400" dirty="0">
                <a:solidFill>
                  <a:schemeClr val="accent6">
                    <a:lumMod val="75000"/>
                  </a:schemeClr>
                </a:solidFill>
              </a:rPr>
              <a:t> class has already been written (it hasn’t). Let’s write some unit tests for it!</a:t>
            </a:r>
          </a:p>
        </p:txBody>
      </p:sp>
      <p:sp>
        <p:nvSpPr>
          <p:cNvPr id="2" name="Title 1">
            <a:extLst>
              <a:ext uri="{FF2B5EF4-FFF2-40B4-BE49-F238E27FC236}">
                <a16:creationId xmlns:a16="http://schemas.microsoft.com/office/drawing/2014/main" id="{AE06B441-B942-454D-9D4C-B89ECFA9EF5E}"/>
              </a:ext>
            </a:extLst>
          </p:cNvPr>
          <p:cNvSpPr>
            <a:spLocks noGrp="1"/>
          </p:cNvSpPr>
          <p:nvPr>
            <p:ph type="title"/>
          </p:nvPr>
        </p:nvSpPr>
        <p:spPr>
          <a:xfrm>
            <a:off x="546538" y="365126"/>
            <a:ext cx="10807262" cy="1002298"/>
          </a:xfrm>
        </p:spPr>
        <p:txBody>
          <a:bodyPr/>
          <a:lstStyle/>
          <a:p>
            <a:r>
              <a:rPr lang="en-US" dirty="0">
                <a:solidFill>
                  <a:srgbClr val="0070C0"/>
                </a:solidFill>
                <a:latin typeface="Bahnschrift SemiBold" panose="020B0502040204020203" pitchFamily="34" charset="0"/>
              </a:rPr>
              <a:t>Exercise</a:t>
            </a:r>
          </a:p>
        </p:txBody>
      </p:sp>
      <p:sp>
        <p:nvSpPr>
          <p:cNvPr id="4" name="Rectangle: Rounded Corners 3">
            <a:extLst>
              <a:ext uri="{FF2B5EF4-FFF2-40B4-BE49-F238E27FC236}">
                <a16:creationId xmlns:a16="http://schemas.microsoft.com/office/drawing/2014/main" id="{E68E40E1-EBDD-48FF-93B0-AF453C7B3299}"/>
              </a:ext>
            </a:extLst>
          </p:cNvPr>
          <p:cNvSpPr/>
          <p:nvPr/>
        </p:nvSpPr>
        <p:spPr>
          <a:xfrm>
            <a:off x="6883400" y="273685"/>
            <a:ext cx="4714240" cy="1748848"/>
          </a:xfrm>
          <a:prstGeom prst="roundRect">
            <a:avLst>
              <a:gd name="adj" fmla="val 13889"/>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public interface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a:ln>
                  <a:noFill/>
                </a:ln>
                <a:solidFill>
                  <a:srgbClr val="CC7832"/>
                </a:solidFill>
                <a:effectLst/>
                <a:latin typeface="Consolas" panose="020B0609020204030204" pitchFamily="49" charset="0"/>
              </a:rPr>
              <a:t>void </a:t>
            </a:r>
            <a:r>
              <a:rPr kumimoji="0" lang="en-US" altLang="en-US" sz="1800" b="0" i="0" u="none" strike="noStrike" cap="none" normalizeH="0" baseline="0" dirty="0" err="1">
                <a:ln>
                  <a:noFill/>
                </a:ln>
                <a:solidFill>
                  <a:srgbClr val="FFC66D"/>
                </a:solidFill>
                <a:effectLst/>
                <a:latin typeface="Consolas" panose="020B0609020204030204" pitchFamily="49" charset="0"/>
              </a:rPr>
              <a:t>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int </a:t>
            </a:r>
            <a:r>
              <a:rPr kumimoji="0" lang="en-US" altLang="en-US" sz="1800" b="0" i="0" u="none" strike="noStrike" cap="none" normalizeH="0" baseline="0" dirty="0">
                <a:ln>
                  <a:noFill/>
                </a:ln>
                <a:solidFill>
                  <a:srgbClr val="A9B7C6"/>
                </a:solidFill>
                <a:effectLst/>
                <a:latin typeface="Consolas" panose="020B0609020204030204" pitchFamily="49" charset="0"/>
              </a:rPr>
              <a:t>value)</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CC7832"/>
                </a:solidFill>
                <a:effectLst/>
                <a:latin typeface="Consolas" panose="020B0609020204030204" pitchFamily="49" charset="0"/>
              </a:rPr>
              <a:t>boolean</a:t>
            </a: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FFC66D"/>
                </a:solidFill>
                <a:effectLst/>
                <a:latin typeface="Consolas" panose="020B0609020204030204" pitchFamily="49" charset="0"/>
              </a:rPr>
              <a:t>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7" name="Rectangle: Rounded Corners 6">
            <a:extLst>
              <a:ext uri="{FF2B5EF4-FFF2-40B4-BE49-F238E27FC236}">
                <a16:creationId xmlns:a16="http://schemas.microsoft.com/office/drawing/2014/main" id="{E3291CA5-CFED-4920-9CD4-CD53FE2C4C90}"/>
              </a:ext>
            </a:extLst>
          </p:cNvPr>
          <p:cNvSpPr/>
          <p:nvPr/>
        </p:nvSpPr>
        <p:spPr>
          <a:xfrm>
            <a:off x="838200" y="3930564"/>
            <a:ext cx="6045200" cy="1748848"/>
          </a:xfrm>
          <a:prstGeom prst="roundRect">
            <a:avLst>
              <a:gd name="adj" fmla="val 13308"/>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0" fontAlgn="base" hangingPunct="0">
              <a:spcBef>
                <a:spcPct val="0"/>
              </a:spcBef>
              <a:spcAft>
                <a:spcPct val="0"/>
              </a:spcAf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PrimeCounterImplTest01</a:t>
            </a:r>
            <a:r>
              <a:rPr kumimoji="0" lang="en-US" altLang="en-US" sz="1800" b="0" i="0" u="none" strike="noStrike" cap="none" normalizeH="0" baseline="0" dirty="0">
                <a:ln>
                  <a:noFill/>
                </a:ln>
                <a:solidFill>
                  <a:srgbClr val="A9B7C6"/>
                </a:solidFill>
                <a:effectLst/>
                <a:latin typeface="Consolas" panose="020B0609020204030204" pitchFamily="49" charset="0"/>
              </a:rPr>
              <a:t>() {</a:t>
            </a:r>
            <a:br>
              <a:rPr kumimoji="0" lang="en-US" altLang="en-US" sz="1800" b="0" i="0" u="none" strike="noStrike" cap="none" normalizeH="0" baseline="0" dirty="0">
                <a:ln>
                  <a:noFill/>
                </a:ln>
                <a:solidFill>
                  <a:srgbClr val="A9B7C6"/>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  </a:t>
            </a:r>
            <a:r>
              <a:rPr lang="en-US" altLang="en-US" dirty="0">
                <a:solidFill>
                  <a:srgbClr val="808080"/>
                </a:solidFill>
                <a:latin typeface="Consolas" panose="020B0609020204030204" pitchFamily="49" charset="0"/>
              </a:rPr>
              <a:t>// What should go here? Aah!</a:t>
            </a:r>
            <a:br>
              <a:rPr lang="en-US" altLang="en-US" dirty="0">
                <a:solidFill>
                  <a:srgbClr val="808080"/>
                </a:solidFill>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11" name="Rectangle: Rounded Corners 10">
            <a:extLst>
              <a:ext uri="{FF2B5EF4-FFF2-40B4-BE49-F238E27FC236}">
                <a16:creationId xmlns:a16="http://schemas.microsoft.com/office/drawing/2014/main" id="{84096A2F-A5B5-4110-8775-40067CEFC206}"/>
              </a:ext>
            </a:extLst>
          </p:cNvPr>
          <p:cNvSpPr/>
          <p:nvPr/>
        </p:nvSpPr>
        <p:spPr>
          <a:xfrm>
            <a:off x="7442200" y="2608847"/>
            <a:ext cx="4399280" cy="2038450"/>
          </a:xfrm>
          <a:prstGeom prst="roundRect">
            <a:avLst>
              <a:gd name="adj" fmla="val 11315"/>
            </a:avLst>
          </a:prstGeom>
          <a:solidFill>
            <a:schemeClr val="accent2">
              <a:lumMod val="20000"/>
              <a:lumOff val="80000"/>
            </a:schemeClr>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spcAft>
                <a:spcPts val="600"/>
              </a:spcAft>
              <a:buFont typeface="+mj-lt"/>
              <a:buAutoNum type="arabicPeriod"/>
            </a:pPr>
            <a:r>
              <a:rPr lang="en-US" sz="2000" dirty="0">
                <a:solidFill>
                  <a:srgbClr val="BD0C15"/>
                </a:solidFill>
              </a:rPr>
              <a:t>Create an instance of the class</a:t>
            </a:r>
          </a:p>
          <a:p>
            <a:pPr marL="457200" indent="-457200">
              <a:spcAft>
                <a:spcPts val="600"/>
              </a:spcAft>
              <a:buFont typeface="+mj-lt"/>
              <a:buAutoNum type="arabicPeriod"/>
            </a:pPr>
            <a:r>
              <a:rPr lang="en-US" sz="2000" dirty="0">
                <a:solidFill>
                  <a:srgbClr val="BD0C15"/>
                </a:solidFill>
              </a:rPr>
              <a:t>Call methods to change the state</a:t>
            </a:r>
          </a:p>
          <a:p>
            <a:pPr marL="457200" indent="-457200">
              <a:spcAft>
                <a:spcPts val="600"/>
              </a:spcAft>
              <a:buFont typeface="+mj-lt"/>
              <a:buAutoNum type="arabicPeriod"/>
            </a:pPr>
            <a:r>
              <a:rPr lang="en-US" sz="2000" dirty="0">
                <a:solidFill>
                  <a:srgbClr val="BD0C15"/>
                </a:solidFill>
              </a:rPr>
              <a:t>Use JUnit’s assertion methods to verify that the methods worked correctly</a:t>
            </a:r>
          </a:p>
        </p:txBody>
      </p:sp>
      <p:cxnSp>
        <p:nvCxnSpPr>
          <p:cNvPr id="13" name="Straight Arrow Connector 12">
            <a:extLst>
              <a:ext uri="{FF2B5EF4-FFF2-40B4-BE49-F238E27FC236}">
                <a16:creationId xmlns:a16="http://schemas.microsoft.com/office/drawing/2014/main" id="{613FCBAF-3212-46B7-BE62-9A654437B186}"/>
              </a:ext>
            </a:extLst>
          </p:cNvPr>
          <p:cNvCxnSpPr>
            <a:cxnSpLocks/>
            <a:stCxn id="11" idx="1"/>
          </p:cNvCxnSpPr>
          <p:nvPr/>
        </p:nvCxnSpPr>
        <p:spPr>
          <a:xfrm flipH="1">
            <a:off x="5994400" y="3628072"/>
            <a:ext cx="1447800" cy="496888"/>
          </a:xfrm>
          <a:prstGeom prst="straightConnector1">
            <a:avLst/>
          </a:prstGeom>
          <a:ln w="25400">
            <a:solidFill>
              <a:schemeClr val="accent2">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553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fade">
                                      <p:cBhvr>
                                        <p:cTn id="23" dur="500"/>
                                        <p:tgtEl>
                                          <p:spTgt spid="1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
                                            <p:txEl>
                                              <p:pRg st="1" end="1"/>
                                            </p:txEl>
                                          </p:spTgt>
                                        </p:tgtEl>
                                        <p:attrNameLst>
                                          <p:attrName>style.visibility</p:attrName>
                                        </p:attrNameLst>
                                      </p:cBhvr>
                                      <p:to>
                                        <p:strVal val="visible"/>
                                      </p:to>
                                    </p:set>
                                    <p:animEffect transition="in" filter="fade">
                                      <p:cBhvr>
                                        <p:cTn id="28" dur="500"/>
                                        <p:tgtEl>
                                          <p:spTgt spid="11">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1">
                                            <p:txEl>
                                              <p:pRg st="2" end="2"/>
                                            </p:txEl>
                                          </p:spTgt>
                                        </p:tgtEl>
                                        <p:attrNameLst>
                                          <p:attrName>style.visibility</p:attrName>
                                        </p:attrNameLst>
                                      </p:cBhvr>
                                      <p:to>
                                        <p:strVal val="visible"/>
                                      </p:to>
                                    </p:set>
                                    <p:animEffect transition="in" filter="fade">
                                      <p:cBhvr>
                                        <p:cTn id="33" dur="4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animBg="1"/>
      <p:bldP spid="1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11F2B2D1-ABFA-416C-997A-AC4C666A7D2D}"/>
              </a:ext>
            </a:extLst>
          </p:cNvPr>
          <p:cNvSpPr/>
          <p:nvPr/>
        </p:nvSpPr>
        <p:spPr>
          <a:xfrm>
            <a:off x="838200" y="1889760"/>
            <a:ext cx="5257800" cy="1539240"/>
          </a:xfrm>
          <a:prstGeom prst="roundRect">
            <a:avLst>
              <a:gd name="adj" fmla="val 16969"/>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accent6">
                    <a:lumMod val="75000"/>
                  </a:schemeClr>
                </a:solidFill>
              </a:rPr>
              <a:t>Pretend a </a:t>
            </a:r>
            <a:r>
              <a:rPr lang="en-US" sz="2400" b="1" dirty="0" err="1">
                <a:solidFill>
                  <a:schemeClr val="accent6">
                    <a:lumMod val="75000"/>
                  </a:schemeClr>
                </a:solidFill>
                <a:latin typeface="Consolas" panose="020B0609020204030204" pitchFamily="49" charset="0"/>
              </a:rPr>
              <a:t>PrimeCounterImpl</a:t>
            </a:r>
            <a:r>
              <a:rPr lang="en-US" sz="2400" dirty="0">
                <a:solidFill>
                  <a:schemeClr val="accent6">
                    <a:lumMod val="75000"/>
                  </a:schemeClr>
                </a:solidFill>
              </a:rPr>
              <a:t> class has already been written (it hasn’t). Let’s write some unit tests for it!</a:t>
            </a:r>
          </a:p>
        </p:txBody>
      </p:sp>
      <p:sp>
        <p:nvSpPr>
          <p:cNvPr id="4" name="Rectangle: Rounded Corners 3">
            <a:extLst>
              <a:ext uri="{FF2B5EF4-FFF2-40B4-BE49-F238E27FC236}">
                <a16:creationId xmlns:a16="http://schemas.microsoft.com/office/drawing/2014/main" id="{E68E40E1-EBDD-48FF-93B0-AF453C7B3299}"/>
              </a:ext>
            </a:extLst>
          </p:cNvPr>
          <p:cNvSpPr/>
          <p:nvPr/>
        </p:nvSpPr>
        <p:spPr>
          <a:xfrm>
            <a:off x="6883400" y="273685"/>
            <a:ext cx="4714240" cy="1748848"/>
          </a:xfrm>
          <a:prstGeom prst="roundRect">
            <a:avLst>
              <a:gd name="adj" fmla="val 13889"/>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public interface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a:ln>
                  <a:noFill/>
                </a:ln>
                <a:solidFill>
                  <a:srgbClr val="CC7832"/>
                </a:solidFill>
                <a:effectLst/>
                <a:latin typeface="Consolas" panose="020B0609020204030204" pitchFamily="49" charset="0"/>
              </a:rPr>
              <a:t>void </a:t>
            </a:r>
            <a:r>
              <a:rPr kumimoji="0" lang="en-US" altLang="en-US" sz="1800" b="0" i="0" u="none" strike="noStrike" cap="none" normalizeH="0" baseline="0" dirty="0" err="1">
                <a:ln>
                  <a:noFill/>
                </a:ln>
                <a:solidFill>
                  <a:srgbClr val="FFC66D"/>
                </a:solidFill>
                <a:effectLst/>
                <a:latin typeface="Consolas" panose="020B0609020204030204" pitchFamily="49" charset="0"/>
              </a:rPr>
              <a:t>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int </a:t>
            </a:r>
            <a:r>
              <a:rPr kumimoji="0" lang="en-US" altLang="en-US" sz="1800" b="0" i="0" u="none" strike="noStrike" cap="none" normalizeH="0" baseline="0" dirty="0">
                <a:ln>
                  <a:noFill/>
                </a:ln>
                <a:solidFill>
                  <a:srgbClr val="A9B7C6"/>
                </a:solidFill>
                <a:effectLst/>
                <a:latin typeface="Consolas" panose="020B0609020204030204" pitchFamily="49" charset="0"/>
              </a:rPr>
              <a:t>value)</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CC7832"/>
                </a:solidFill>
                <a:effectLst/>
                <a:latin typeface="Consolas" panose="020B0609020204030204" pitchFamily="49" charset="0"/>
              </a:rPr>
              <a:t>boolean</a:t>
            </a: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FFC66D"/>
                </a:solidFill>
                <a:effectLst/>
                <a:latin typeface="Consolas" panose="020B0609020204030204" pitchFamily="49" charset="0"/>
              </a:rPr>
              <a:t>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7" name="Rectangle: Rounded Corners 6">
            <a:extLst>
              <a:ext uri="{FF2B5EF4-FFF2-40B4-BE49-F238E27FC236}">
                <a16:creationId xmlns:a16="http://schemas.microsoft.com/office/drawing/2014/main" id="{E3291CA5-CFED-4920-9CD4-CD53FE2C4C90}"/>
              </a:ext>
            </a:extLst>
          </p:cNvPr>
          <p:cNvSpPr/>
          <p:nvPr/>
        </p:nvSpPr>
        <p:spPr>
          <a:xfrm>
            <a:off x="838200" y="3930564"/>
            <a:ext cx="6045200" cy="1748848"/>
          </a:xfrm>
          <a:prstGeom prst="roundRect">
            <a:avLst>
              <a:gd name="adj" fmla="val 13308"/>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0" fontAlgn="base" hangingPunct="0">
              <a:spcBef>
                <a:spcPct val="0"/>
              </a:spcBef>
              <a:spcAft>
                <a:spcPct val="0"/>
              </a:spcAf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PrimeCounterImplTest01</a:t>
            </a:r>
            <a:r>
              <a:rPr kumimoji="0" lang="en-US" altLang="en-US" sz="1800" b="0" i="0" u="none" strike="noStrike" cap="none" normalizeH="0" baseline="0" dirty="0">
                <a:ln>
                  <a:noFill/>
                </a:ln>
                <a:solidFill>
                  <a:srgbClr val="A9B7C6"/>
                </a:solidFill>
                <a:effectLst/>
                <a:latin typeface="Consolas" panose="020B0609020204030204" pitchFamily="49" charset="0"/>
              </a:rPr>
              <a:t>() {</a:t>
            </a:r>
            <a:br>
              <a:rPr kumimoji="0" lang="en-US" altLang="en-US" sz="1800" b="0" i="0" u="none" strike="noStrike" cap="none" normalizeH="0" baseline="0" dirty="0">
                <a:ln>
                  <a:noFill/>
                </a:ln>
                <a:solidFill>
                  <a:srgbClr val="A9B7C6"/>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  </a:t>
            </a:r>
            <a:r>
              <a:rPr lang="en-US" altLang="en-US" dirty="0" err="1">
                <a:solidFill>
                  <a:srgbClr val="A9B7C6"/>
                </a:solidFill>
                <a:latin typeface="Consolas" panose="020B0609020204030204" pitchFamily="49" charset="0"/>
              </a:rPr>
              <a:t>PrimeCounter</a:t>
            </a:r>
            <a:r>
              <a:rPr lang="en-US" altLang="en-US" dirty="0">
                <a:solidFill>
                  <a:srgbClr val="A9B7C6"/>
                </a:solidFill>
                <a:latin typeface="Consolas" panose="020B0609020204030204" pitchFamily="49" charset="0"/>
              </a:rPr>
              <a:t> pc = </a:t>
            </a:r>
            <a:r>
              <a:rPr lang="en-US" altLang="en-US" dirty="0">
                <a:solidFill>
                  <a:srgbClr val="CC7832"/>
                </a:solidFill>
                <a:latin typeface="Consolas" panose="020B0609020204030204" pitchFamily="49" charset="0"/>
              </a:rPr>
              <a:t>new </a:t>
            </a:r>
            <a:r>
              <a:rPr lang="en-US" altLang="en-US" dirty="0" err="1">
                <a:solidFill>
                  <a:srgbClr val="A9B7C6"/>
                </a:solidFill>
                <a:latin typeface="Consolas" panose="020B0609020204030204" pitchFamily="49" charset="0"/>
              </a:rPr>
              <a:t>PrimeCounterImpl</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br>
              <a:rPr lang="en-US" altLang="en-US" dirty="0">
                <a:solidFill>
                  <a:srgbClr val="CC7832"/>
                </a:solidFill>
                <a:latin typeface="Consolas" panose="020B0609020204030204" pitchFamily="49" charset="0"/>
              </a:rPr>
            </a:br>
            <a:r>
              <a:rPr lang="en-US" altLang="en-US" dirty="0">
                <a:solidFill>
                  <a:srgbClr val="CC7832"/>
                </a:solidFill>
                <a:latin typeface="Consolas" panose="020B0609020204030204" pitchFamily="49" charset="0"/>
              </a:rPr>
              <a:t>  </a:t>
            </a:r>
            <a:r>
              <a:rPr lang="en-US" altLang="en-US" i="1" dirty="0" err="1">
                <a:solidFill>
                  <a:srgbClr val="A9B7C6"/>
                </a:solidFill>
                <a:latin typeface="Consolas" panose="020B0609020204030204" pitchFamily="49" charset="0"/>
              </a:rPr>
              <a:t>assertFalse</a:t>
            </a:r>
            <a:r>
              <a:rPr lang="en-US" altLang="en-US" dirty="0">
                <a:solidFill>
                  <a:srgbClr val="A9B7C6"/>
                </a:solidFill>
                <a:latin typeface="Consolas" panose="020B0609020204030204" pitchFamily="49" charset="0"/>
              </a:rPr>
              <a:t>(</a:t>
            </a:r>
            <a:r>
              <a:rPr lang="en-US" altLang="en-US" dirty="0" err="1">
                <a:solidFill>
                  <a:srgbClr val="A9B7C6"/>
                </a:solidFill>
                <a:latin typeface="Consolas" panose="020B0609020204030204" pitchFamily="49" charset="0"/>
              </a:rPr>
              <a:t>pc.isPrime</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endParaRPr lang="en-US" altLang="en-US" sz="4400" dirty="0">
              <a:solidFill>
                <a:schemeClr val="tx1"/>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11" name="Rectangle: Rounded Corners 10">
            <a:extLst>
              <a:ext uri="{FF2B5EF4-FFF2-40B4-BE49-F238E27FC236}">
                <a16:creationId xmlns:a16="http://schemas.microsoft.com/office/drawing/2014/main" id="{84096A2F-A5B5-4110-8775-40067CEFC206}"/>
              </a:ext>
            </a:extLst>
          </p:cNvPr>
          <p:cNvSpPr/>
          <p:nvPr/>
        </p:nvSpPr>
        <p:spPr>
          <a:xfrm>
            <a:off x="7442200" y="2608847"/>
            <a:ext cx="4399280" cy="2038450"/>
          </a:xfrm>
          <a:prstGeom prst="roundRect">
            <a:avLst>
              <a:gd name="adj" fmla="val 11315"/>
            </a:avLst>
          </a:prstGeom>
          <a:solidFill>
            <a:schemeClr val="accent2">
              <a:lumMod val="20000"/>
              <a:lumOff val="80000"/>
            </a:schemeClr>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spcAft>
                <a:spcPts val="600"/>
              </a:spcAft>
              <a:buFont typeface="+mj-lt"/>
              <a:buAutoNum type="arabicPeriod"/>
            </a:pPr>
            <a:r>
              <a:rPr lang="en-US" sz="2000" dirty="0">
                <a:solidFill>
                  <a:srgbClr val="C00000"/>
                </a:solidFill>
              </a:rPr>
              <a:t>Create an instance of the class</a:t>
            </a:r>
          </a:p>
          <a:p>
            <a:pPr marL="457200" indent="-457200">
              <a:spcAft>
                <a:spcPts val="600"/>
              </a:spcAft>
              <a:buFont typeface="+mj-lt"/>
              <a:buAutoNum type="arabicPeriod"/>
            </a:pPr>
            <a:r>
              <a:rPr lang="en-US" sz="2000" dirty="0">
                <a:solidFill>
                  <a:srgbClr val="C00000"/>
                </a:solidFill>
              </a:rPr>
              <a:t>Call methods to change the state</a:t>
            </a:r>
          </a:p>
          <a:p>
            <a:pPr marL="457200" indent="-457200">
              <a:spcAft>
                <a:spcPts val="600"/>
              </a:spcAft>
              <a:buFont typeface="+mj-lt"/>
              <a:buAutoNum type="arabicPeriod"/>
            </a:pPr>
            <a:r>
              <a:rPr lang="en-US" sz="2000" dirty="0">
                <a:solidFill>
                  <a:srgbClr val="C00000"/>
                </a:solidFill>
              </a:rPr>
              <a:t>Use JUnit’s assertion methods to verify that the methods worked correctly</a:t>
            </a:r>
          </a:p>
        </p:txBody>
      </p:sp>
      <p:cxnSp>
        <p:nvCxnSpPr>
          <p:cNvPr id="13" name="Straight Arrow Connector 12">
            <a:extLst>
              <a:ext uri="{FF2B5EF4-FFF2-40B4-BE49-F238E27FC236}">
                <a16:creationId xmlns:a16="http://schemas.microsoft.com/office/drawing/2014/main" id="{613FCBAF-3212-46B7-BE62-9A654437B186}"/>
              </a:ext>
            </a:extLst>
          </p:cNvPr>
          <p:cNvCxnSpPr>
            <a:cxnSpLocks/>
            <a:stCxn id="11" idx="1"/>
          </p:cNvCxnSpPr>
          <p:nvPr/>
        </p:nvCxnSpPr>
        <p:spPr>
          <a:xfrm flipH="1">
            <a:off x="5994400" y="3628072"/>
            <a:ext cx="1447800" cy="496888"/>
          </a:xfrm>
          <a:prstGeom prst="straightConnector1">
            <a:avLst/>
          </a:prstGeom>
          <a:ln w="25400">
            <a:solidFill>
              <a:schemeClr val="accent2">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32AD1730-4B9D-4276-B6AC-6F82E9BF08F1}"/>
              </a:ext>
            </a:extLst>
          </p:cNvPr>
          <p:cNvGrpSpPr/>
          <p:nvPr/>
        </p:nvGrpSpPr>
        <p:grpSpPr>
          <a:xfrm>
            <a:off x="4622800" y="4863941"/>
            <a:ext cx="7077722" cy="1250067"/>
            <a:chOff x="4622800" y="4863941"/>
            <a:chExt cx="7077722" cy="1250067"/>
          </a:xfrm>
        </p:grpSpPr>
        <p:sp>
          <p:nvSpPr>
            <p:cNvPr id="8" name="Rectangle: Rounded Corners 7">
              <a:extLst>
                <a:ext uri="{FF2B5EF4-FFF2-40B4-BE49-F238E27FC236}">
                  <a16:creationId xmlns:a16="http://schemas.microsoft.com/office/drawing/2014/main" id="{D02E7FA4-2C13-4F55-9752-16210D483575}"/>
                </a:ext>
              </a:extLst>
            </p:cNvPr>
            <p:cNvSpPr/>
            <p:nvPr/>
          </p:nvSpPr>
          <p:spPr>
            <a:xfrm rot="215795">
              <a:off x="7849883" y="4924594"/>
              <a:ext cx="3850639" cy="1189414"/>
            </a:xfrm>
            <a:prstGeom prst="roundRect">
              <a:avLst>
                <a:gd name="adj" fmla="val 14093"/>
              </a:avLst>
            </a:prstGeom>
            <a:solidFill>
              <a:schemeClr val="accent5">
                <a:lumMod val="20000"/>
                <a:lumOff val="8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5">
                      <a:lumMod val="75000"/>
                    </a:schemeClr>
                  </a:solidFill>
                </a:rPr>
                <a:t>What parameters should the constructor have? What should the initial value of the integer be?</a:t>
              </a:r>
              <a:endParaRPr lang="en-US" sz="2000" i="1" dirty="0">
                <a:solidFill>
                  <a:schemeClr val="accent5">
                    <a:lumMod val="75000"/>
                  </a:schemeClr>
                </a:solidFill>
              </a:endParaRPr>
            </a:p>
          </p:txBody>
        </p:sp>
        <p:cxnSp>
          <p:nvCxnSpPr>
            <p:cNvPr id="12" name="Straight Arrow Connector 11">
              <a:extLst>
                <a:ext uri="{FF2B5EF4-FFF2-40B4-BE49-F238E27FC236}">
                  <a16:creationId xmlns:a16="http://schemas.microsoft.com/office/drawing/2014/main" id="{F7328FB6-9D6B-4B35-A77A-93CB42A9AF50}"/>
                </a:ext>
              </a:extLst>
            </p:cNvPr>
            <p:cNvCxnSpPr>
              <a:cxnSpLocks/>
              <a:stCxn id="8" idx="1"/>
            </p:cNvCxnSpPr>
            <p:nvPr/>
          </p:nvCxnSpPr>
          <p:spPr>
            <a:xfrm flipH="1" flipV="1">
              <a:off x="6410960" y="4863941"/>
              <a:ext cx="1442715" cy="534583"/>
            </a:xfrm>
            <a:prstGeom prst="straightConnector1">
              <a:avLst/>
            </a:prstGeom>
            <a:ln w="2540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FDDCAA96-E764-409D-9854-9ED326649383}"/>
                </a:ext>
              </a:extLst>
            </p:cNvPr>
            <p:cNvCxnSpPr>
              <a:cxnSpLocks/>
              <a:stCxn id="8" idx="1"/>
            </p:cNvCxnSpPr>
            <p:nvPr/>
          </p:nvCxnSpPr>
          <p:spPr>
            <a:xfrm flipH="1" flipV="1">
              <a:off x="4622800" y="5049520"/>
              <a:ext cx="3230875" cy="349004"/>
            </a:xfrm>
            <a:prstGeom prst="straightConnector1">
              <a:avLst/>
            </a:prstGeom>
            <a:ln w="2540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9" name="Rectangle: Rounded Corners 8">
            <a:extLst>
              <a:ext uri="{FF2B5EF4-FFF2-40B4-BE49-F238E27FC236}">
                <a16:creationId xmlns:a16="http://schemas.microsoft.com/office/drawing/2014/main" id="{035F3A2A-FB26-45FE-85B7-9576D56CC34C}"/>
              </a:ext>
            </a:extLst>
          </p:cNvPr>
          <p:cNvSpPr/>
          <p:nvPr/>
        </p:nvSpPr>
        <p:spPr>
          <a:xfrm>
            <a:off x="2346961" y="5837103"/>
            <a:ext cx="5667380" cy="847487"/>
          </a:xfrm>
          <a:prstGeom prst="roundRect">
            <a:avLst>
              <a:gd name="adj" fmla="val 23684"/>
            </a:avLst>
          </a:prstGeom>
          <a:solidFill>
            <a:schemeClr val="accent4">
              <a:lumMod val="20000"/>
              <a:lumOff val="80000"/>
            </a:schemeClr>
          </a:solidFill>
          <a:ln w="254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BD0C15"/>
                </a:solidFill>
              </a:rPr>
              <a:t>Already, this exercise is making us carefully define how the </a:t>
            </a:r>
            <a:r>
              <a:rPr lang="en-US" sz="2000" dirty="0" err="1">
                <a:solidFill>
                  <a:srgbClr val="BD0C15"/>
                </a:solidFill>
                <a:latin typeface="Consolas" panose="020B0609020204030204" pitchFamily="49" charset="0"/>
              </a:rPr>
              <a:t>PrimeCounterImpl</a:t>
            </a:r>
            <a:r>
              <a:rPr lang="en-US" sz="2000" dirty="0">
                <a:solidFill>
                  <a:srgbClr val="BD0C15"/>
                </a:solidFill>
              </a:rPr>
              <a:t> class should work.</a:t>
            </a:r>
            <a:endParaRPr lang="en-US" sz="2000" i="1" dirty="0">
              <a:solidFill>
                <a:srgbClr val="BD0C15"/>
              </a:solidFill>
            </a:endParaRPr>
          </a:p>
        </p:txBody>
      </p:sp>
      <p:sp>
        <p:nvSpPr>
          <p:cNvPr id="15" name="Title 1">
            <a:extLst>
              <a:ext uri="{FF2B5EF4-FFF2-40B4-BE49-F238E27FC236}">
                <a16:creationId xmlns:a16="http://schemas.microsoft.com/office/drawing/2014/main" id="{AE06B441-B942-454D-9D4C-B89ECFA9EF5E}"/>
              </a:ext>
            </a:extLst>
          </p:cNvPr>
          <p:cNvSpPr>
            <a:spLocks noGrp="1"/>
          </p:cNvSpPr>
          <p:nvPr>
            <p:ph type="title"/>
          </p:nvPr>
        </p:nvSpPr>
        <p:spPr>
          <a:xfrm>
            <a:off x="546538" y="365126"/>
            <a:ext cx="10807262" cy="1002298"/>
          </a:xfrm>
        </p:spPr>
        <p:txBody>
          <a:bodyPr/>
          <a:lstStyle/>
          <a:p>
            <a:r>
              <a:rPr lang="en-US" dirty="0">
                <a:solidFill>
                  <a:srgbClr val="0070C0"/>
                </a:solidFill>
                <a:latin typeface="Bahnschrift SemiBold" panose="020B0502040204020203" pitchFamily="34" charset="0"/>
              </a:rPr>
              <a:t>Exercise</a:t>
            </a:r>
          </a:p>
        </p:txBody>
      </p:sp>
    </p:spTree>
    <p:extLst>
      <p:ext uri="{BB962C8B-B14F-4D97-AF65-F5344CB8AC3E}">
        <p14:creationId xmlns:p14="http://schemas.microsoft.com/office/powerpoint/2010/main" val="283303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8FE8A-643B-4449-BBBE-59F2F3187094}"/>
              </a:ext>
            </a:extLst>
          </p:cNvPr>
          <p:cNvSpPr>
            <a:spLocks noGrp="1"/>
          </p:cNvSpPr>
          <p:nvPr>
            <p:ph type="title"/>
          </p:nvPr>
        </p:nvSpPr>
        <p:spPr>
          <a:xfrm>
            <a:off x="536448" y="365125"/>
            <a:ext cx="10817352" cy="817499"/>
          </a:xfrm>
        </p:spPr>
        <p:txBody>
          <a:bodyPr/>
          <a:lstStyle/>
          <a:p>
            <a:r>
              <a:rPr lang="en-US" dirty="0">
                <a:solidFill>
                  <a:srgbClr val="0070C0"/>
                </a:solidFill>
                <a:latin typeface="Bahnschrift SemiBold" panose="020B0502040204020203" pitchFamily="34" charset="0"/>
                <a:cs typeface="Calibri Light"/>
              </a:rPr>
              <a:t>Four levels of software testing</a:t>
            </a:r>
            <a:endParaRPr lang="en-US" dirty="0">
              <a:solidFill>
                <a:srgbClr val="0070C0"/>
              </a:solidFill>
              <a:latin typeface="Bahnschrift SemiBold" panose="020B0502040204020203" pitchFamily="34" charset="0"/>
            </a:endParaRPr>
          </a:p>
        </p:txBody>
      </p:sp>
      <p:graphicFrame>
        <p:nvGraphicFramePr>
          <p:cNvPr id="6" name="Content Placeholder 5">
            <a:extLst>
              <a:ext uri="{FF2B5EF4-FFF2-40B4-BE49-F238E27FC236}">
                <a16:creationId xmlns:a16="http://schemas.microsoft.com/office/drawing/2014/main" id="{B1A1A2FD-39B9-472E-A101-3A1A7A64DFDF}"/>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01867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68E40E1-EBDD-48FF-93B0-AF453C7B3299}"/>
              </a:ext>
            </a:extLst>
          </p:cNvPr>
          <p:cNvSpPr/>
          <p:nvPr/>
        </p:nvSpPr>
        <p:spPr>
          <a:xfrm>
            <a:off x="6883400" y="273685"/>
            <a:ext cx="4714240" cy="1748848"/>
          </a:xfrm>
          <a:prstGeom prst="roundRect">
            <a:avLst>
              <a:gd name="adj" fmla="val 13889"/>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public interface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a:ln>
                  <a:noFill/>
                </a:ln>
                <a:solidFill>
                  <a:srgbClr val="CC7832"/>
                </a:solidFill>
                <a:effectLst/>
                <a:latin typeface="Consolas" panose="020B0609020204030204" pitchFamily="49" charset="0"/>
              </a:rPr>
              <a:t>void </a:t>
            </a:r>
            <a:r>
              <a:rPr kumimoji="0" lang="en-US" altLang="en-US" sz="1800" b="0" i="0" u="none" strike="noStrike" cap="none" normalizeH="0" baseline="0" dirty="0" err="1">
                <a:ln>
                  <a:noFill/>
                </a:ln>
                <a:solidFill>
                  <a:srgbClr val="FFC66D"/>
                </a:solidFill>
                <a:effectLst/>
                <a:latin typeface="Consolas" panose="020B0609020204030204" pitchFamily="49" charset="0"/>
              </a:rPr>
              <a:t>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int </a:t>
            </a:r>
            <a:r>
              <a:rPr kumimoji="0" lang="en-US" altLang="en-US" sz="1800" b="0" i="0" u="none" strike="noStrike" cap="none" normalizeH="0" baseline="0" dirty="0">
                <a:ln>
                  <a:noFill/>
                </a:ln>
                <a:solidFill>
                  <a:srgbClr val="A9B7C6"/>
                </a:solidFill>
                <a:effectLst/>
                <a:latin typeface="Consolas" panose="020B0609020204030204" pitchFamily="49" charset="0"/>
              </a:rPr>
              <a:t>value)</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CC7832"/>
                </a:solidFill>
                <a:effectLst/>
                <a:latin typeface="Consolas" panose="020B0609020204030204" pitchFamily="49" charset="0"/>
              </a:rPr>
              <a:t>boolean</a:t>
            </a: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FFC66D"/>
                </a:solidFill>
                <a:effectLst/>
                <a:latin typeface="Consolas" panose="020B0609020204030204" pitchFamily="49" charset="0"/>
              </a:rPr>
              <a:t>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7" name="Rectangle: Rounded Corners 6">
            <a:extLst>
              <a:ext uri="{FF2B5EF4-FFF2-40B4-BE49-F238E27FC236}">
                <a16:creationId xmlns:a16="http://schemas.microsoft.com/office/drawing/2014/main" id="{E3291CA5-CFED-4920-9CD4-CD53FE2C4C90}"/>
              </a:ext>
            </a:extLst>
          </p:cNvPr>
          <p:cNvSpPr/>
          <p:nvPr/>
        </p:nvSpPr>
        <p:spPr>
          <a:xfrm>
            <a:off x="5552440" y="2264324"/>
            <a:ext cx="6045200" cy="1748848"/>
          </a:xfrm>
          <a:prstGeom prst="roundRect">
            <a:avLst>
              <a:gd name="adj" fmla="val 13308"/>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0" fontAlgn="base" hangingPunct="0">
              <a:spcBef>
                <a:spcPct val="0"/>
              </a:spcBef>
              <a:spcAft>
                <a:spcPct val="0"/>
              </a:spcAf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PrimeCounterImplTest01</a:t>
            </a:r>
            <a:r>
              <a:rPr kumimoji="0" lang="en-US" altLang="en-US" sz="1800" b="0" i="0" u="none" strike="noStrike" cap="none" normalizeH="0" baseline="0" dirty="0">
                <a:ln>
                  <a:noFill/>
                </a:ln>
                <a:solidFill>
                  <a:srgbClr val="A9B7C6"/>
                </a:solidFill>
                <a:effectLst/>
                <a:latin typeface="Consolas" panose="020B0609020204030204" pitchFamily="49" charset="0"/>
              </a:rPr>
              <a:t>() {</a:t>
            </a:r>
            <a:br>
              <a:rPr kumimoji="0" lang="en-US" altLang="en-US" sz="1800" b="0" i="0" u="none" strike="noStrike" cap="none" normalizeH="0" baseline="0" dirty="0">
                <a:ln>
                  <a:noFill/>
                </a:ln>
                <a:solidFill>
                  <a:srgbClr val="A9B7C6"/>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  </a:t>
            </a:r>
            <a:r>
              <a:rPr lang="en-US" altLang="en-US" dirty="0" err="1">
                <a:solidFill>
                  <a:srgbClr val="A9B7C6"/>
                </a:solidFill>
                <a:latin typeface="Consolas" panose="020B0609020204030204" pitchFamily="49" charset="0"/>
              </a:rPr>
              <a:t>PrimeCounter</a:t>
            </a:r>
            <a:r>
              <a:rPr lang="en-US" altLang="en-US" dirty="0">
                <a:solidFill>
                  <a:srgbClr val="A9B7C6"/>
                </a:solidFill>
                <a:latin typeface="Consolas" panose="020B0609020204030204" pitchFamily="49" charset="0"/>
              </a:rPr>
              <a:t> pc = </a:t>
            </a:r>
            <a:r>
              <a:rPr lang="en-US" altLang="en-US" dirty="0">
                <a:solidFill>
                  <a:srgbClr val="CC7832"/>
                </a:solidFill>
                <a:latin typeface="Consolas" panose="020B0609020204030204" pitchFamily="49" charset="0"/>
              </a:rPr>
              <a:t>new </a:t>
            </a:r>
            <a:r>
              <a:rPr lang="en-US" altLang="en-US" dirty="0" err="1">
                <a:solidFill>
                  <a:srgbClr val="A9B7C6"/>
                </a:solidFill>
                <a:latin typeface="Consolas" panose="020B0609020204030204" pitchFamily="49" charset="0"/>
              </a:rPr>
              <a:t>PrimeCounterImpl</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br>
              <a:rPr lang="en-US" altLang="en-US" dirty="0">
                <a:solidFill>
                  <a:srgbClr val="CC7832"/>
                </a:solidFill>
                <a:latin typeface="Consolas" panose="020B0609020204030204" pitchFamily="49" charset="0"/>
              </a:rPr>
            </a:br>
            <a:r>
              <a:rPr lang="en-US" altLang="en-US" dirty="0">
                <a:solidFill>
                  <a:srgbClr val="CC7832"/>
                </a:solidFill>
                <a:latin typeface="Consolas" panose="020B0609020204030204" pitchFamily="49" charset="0"/>
              </a:rPr>
              <a:t>  </a:t>
            </a:r>
            <a:r>
              <a:rPr lang="en-US" altLang="en-US" i="1" dirty="0" err="1">
                <a:solidFill>
                  <a:srgbClr val="A9B7C6"/>
                </a:solidFill>
                <a:latin typeface="Consolas" panose="020B0609020204030204" pitchFamily="49" charset="0"/>
              </a:rPr>
              <a:t>assertFalse</a:t>
            </a:r>
            <a:r>
              <a:rPr lang="en-US" altLang="en-US" dirty="0">
                <a:solidFill>
                  <a:srgbClr val="A9B7C6"/>
                </a:solidFill>
                <a:latin typeface="Consolas" panose="020B0609020204030204" pitchFamily="49" charset="0"/>
              </a:rPr>
              <a:t>(</a:t>
            </a:r>
            <a:r>
              <a:rPr lang="en-US" altLang="en-US" dirty="0" err="1">
                <a:solidFill>
                  <a:srgbClr val="A9B7C6"/>
                </a:solidFill>
                <a:latin typeface="Consolas" panose="020B0609020204030204" pitchFamily="49" charset="0"/>
              </a:rPr>
              <a:t>pc.isPrime</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endParaRPr lang="en-US" altLang="en-US" sz="4400" dirty="0">
              <a:solidFill>
                <a:schemeClr val="tx1"/>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3" name="Left Brace 2">
            <a:extLst>
              <a:ext uri="{FF2B5EF4-FFF2-40B4-BE49-F238E27FC236}">
                <a16:creationId xmlns:a16="http://schemas.microsoft.com/office/drawing/2014/main" id="{83164EA2-A777-4715-91FC-AE696E1294F0}"/>
              </a:ext>
            </a:extLst>
          </p:cNvPr>
          <p:cNvSpPr/>
          <p:nvPr/>
        </p:nvSpPr>
        <p:spPr>
          <a:xfrm>
            <a:off x="5069840" y="2264324"/>
            <a:ext cx="325120" cy="1748848"/>
          </a:xfrm>
          <a:prstGeom prst="leftBrace">
            <a:avLst>
              <a:gd name="adj1" fmla="val 67982"/>
              <a:gd name="adj2" fmla="val 50000"/>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id="{1C46FBEC-5576-4435-BC23-1952DA8895CE}"/>
              </a:ext>
            </a:extLst>
          </p:cNvPr>
          <p:cNvSpPr txBox="1"/>
          <p:nvPr/>
        </p:nvSpPr>
        <p:spPr>
          <a:xfrm>
            <a:off x="152400" y="2377001"/>
            <a:ext cx="4759960" cy="1523494"/>
          </a:xfrm>
          <a:prstGeom prst="rect">
            <a:avLst/>
          </a:prstGeom>
          <a:noFill/>
        </p:spPr>
        <p:txBody>
          <a:bodyPr wrap="square" rtlCol="0">
            <a:spAutoFit/>
          </a:bodyPr>
          <a:lstStyle/>
          <a:p>
            <a:pPr>
              <a:spcAft>
                <a:spcPts val="600"/>
              </a:spcAft>
            </a:pPr>
            <a:r>
              <a:rPr lang="en-US" sz="2800" dirty="0"/>
              <a:t>What behavior does this test?</a:t>
            </a:r>
          </a:p>
          <a:p>
            <a:pPr marL="914400" indent="-457200">
              <a:buClr>
                <a:srgbClr val="C00000"/>
              </a:buClr>
              <a:buFont typeface="+mj-lt"/>
              <a:buAutoNum type="arabicPeriod"/>
            </a:pPr>
            <a:r>
              <a:rPr lang="en-US" sz="2000" dirty="0"/>
              <a:t>That the constructor doesn’t error</a:t>
            </a:r>
          </a:p>
          <a:p>
            <a:pPr marL="914400" indent="-457200">
              <a:buClr>
                <a:srgbClr val="C00000"/>
              </a:buClr>
              <a:buFont typeface="+mj-lt"/>
              <a:buAutoNum type="arabicPeriod"/>
            </a:pPr>
            <a:r>
              <a:rPr lang="en-US" sz="2000" dirty="0"/>
              <a:t>That </a:t>
            </a:r>
            <a:r>
              <a:rPr lang="en-US" sz="2000" dirty="0" err="1">
                <a:latin typeface="Consolas" panose="020B0609020204030204" pitchFamily="49" charset="0"/>
              </a:rPr>
              <a:t>isPrime</a:t>
            </a:r>
            <a:r>
              <a:rPr lang="en-US" sz="2000" dirty="0">
                <a:latin typeface="Consolas" panose="020B0609020204030204" pitchFamily="49" charset="0"/>
              </a:rPr>
              <a:t>()</a:t>
            </a:r>
            <a:r>
              <a:rPr lang="en-US" sz="2000" dirty="0"/>
              <a:t> doesn’t error</a:t>
            </a:r>
          </a:p>
          <a:p>
            <a:pPr marL="914400" indent="-457200">
              <a:buClr>
                <a:srgbClr val="C00000"/>
              </a:buClr>
              <a:buFont typeface="+mj-lt"/>
              <a:buAutoNum type="arabicPeriod"/>
            </a:pPr>
            <a:r>
              <a:rPr lang="en-US" sz="2000" dirty="0"/>
              <a:t>That </a:t>
            </a:r>
            <a:r>
              <a:rPr lang="en-US" sz="2000" dirty="0" err="1">
                <a:latin typeface="Consolas" panose="020B0609020204030204" pitchFamily="49" charset="0"/>
              </a:rPr>
              <a:t>isPrime</a:t>
            </a:r>
            <a:r>
              <a:rPr lang="en-US" sz="2000" dirty="0">
                <a:latin typeface="Consolas" panose="020B0609020204030204" pitchFamily="49" charset="0"/>
              </a:rPr>
              <a:t>()</a:t>
            </a:r>
            <a:r>
              <a:rPr lang="en-US" sz="2000" dirty="0"/>
              <a:t> is initially false</a:t>
            </a:r>
          </a:p>
        </p:txBody>
      </p:sp>
      <p:sp>
        <p:nvSpPr>
          <p:cNvPr id="17" name="Rectangle: Rounded Corners 16">
            <a:extLst>
              <a:ext uri="{FF2B5EF4-FFF2-40B4-BE49-F238E27FC236}">
                <a16:creationId xmlns:a16="http://schemas.microsoft.com/office/drawing/2014/main" id="{AB5CFE9C-13AB-4876-B314-2C628912D7B0}"/>
              </a:ext>
            </a:extLst>
          </p:cNvPr>
          <p:cNvSpPr/>
          <p:nvPr/>
        </p:nvSpPr>
        <p:spPr>
          <a:xfrm>
            <a:off x="487681" y="4912845"/>
            <a:ext cx="4582160" cy="1523494"/>
          </a:xfrm>
          <a:prstGeom prst="roundRect">
            <a:avLst>
              <a:gd name="adj" fmla="val 14093"/>
            </a:avLst>
          </a:prstGeom>
          <a:solidFill>
            <a:schemeClr val="accent5">
              <a:lumMod val="20000"/>
              <a:lumOff val="8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5">
                    <a:lumMod val="75000"/>
                  </a:schemeClr>
                </a:solidFill>
              </a:rPr>
              <a:t>Assuming the encapsulated integer is initially set to </a:t>
            </a:r>
            <a:r>
              <a:rPr lang="en-US" sz="2000" dirty="0">
                <a:solidFill>
                  <a:schemeClr val="accent5">
                    <a:lumMod val="75000"/>
                  </a:schemeClr>
                </a:solidFill>
                <a:latin typeface="Consolas" panose="020B0609020204030204" pitchFamily="49" charset="0"/>
              </a:rPr>
              <a:t>0</a:t>
            </a:r>
            <a:r>
              <a:rPr lang="en-US" sz="2000" dirty="0">
                <a:solidFill>
                  <a:schemeClr val="accent5">
                    <a:lumMod val="75000"/>
                  </a:schemeClr>
                </a:solidFill>
              </a:rPr>
              <a:t>, write another unit test which increases the value to </a:t>
            </a:r>
            <a:r>
              <a:rPr lang="en-US" sz="2000" dirty="0">
                <a:solidFill>
                  <a:schemeClr val="accent5">
                    <a:lumMod val="75000"/>
                  </a:schemeClr>
                </a:solidFill>
                <a:latin typeface="Consolas" panose="020B0609020204030204" pitchFamily="49" charset="0"/>
              </a:rPr>
              <a:t>11</a:t>
            </a:r>
            <a:r>
              <a:rPr lang="en-US" sz="2000" dirty="0">
                <a:solidFill>
                  <a:schemeClr val="accent5">
                    <a:lumMod val="75000"/>
                  </a:schemeClr>
                </a:solidFill>
              </a:rPr>
              <a:t> and then verifies that </a:t>
            </a:r>
            <a:r>
              <a:rPr lang="en-US" sz="2000" dirty="0" err="1">
                <a:solidFill>
                  <a:schemeClr val="accent5">
                    <a:lumMod val="75000"/>
                  </a:schemeClr>
                </a:solidFill>
                <a:latin typeface="Consolas" panose="020B0609020204030204" pitchFamily="49" charset="0"/>
              </a:rPr>
              <a:t>isPrime</a:t>
            </a:r>
            <a:r>
              <a:rPr lang="en-US" sz="2000" dirty="0">
                <a:solidFill>
                  <a:schemeClr val="accent5">
                    <a:lumMod val="75000"/>
                  </a:schemeClr>
                </a:solidFill>
                <a:latin typeface="Consolas" panose="020B0609020204030204" pitchFamily="49" charset="0"/>
              </a:rPr>
              <a:t>()</a:t>
            </a:r>
            <a:r>
              <a:rPr lang="en-US" sz="2000" dirty="0">
                <a:solidFill>
                  <a:schemeClr val="accent5">
                    <a:lumMod val="75000"/>
                  </a:schemeClr>
                </a:solidFill>
              </a:rPr>
              <a:t> still works</a:t>
            </a:r>
            <a:endParaRPr lang="en-US" sz="2000" i="1" dirty="0">
              <a:solidFill>
                <a:schemeClr val="accent5">
                  <a:lumMod val="75000"/>
                </a:schemeClr>
              </a:solidFill>
            </a:endParaRPr>
          </a:p>
        </p:txBody>
      </p:sp>
      <p:sp>
        <p:nvSpPr>
          <p:cNvPr id="19" name="Rectangle: Rounded Corners 18">
            <a:extLst>
              <a:ext uri="{FF2B5EF4-FFF2-40B4-BE49-F238E27FC236}">
                <a16:creationId xmlns:a16="http://schemas.microsoft.com/office/drawing/2014/main" id="{A3BD096A-4AEA-455C-A15E-127008044473}"/>
              </a:ext>
            </a:extLst>
          </p:cNvPr>
          <p:cNvSpPr/>
          <p:nvPr/>
        </p:nvSpPr>
        <p:spPr>
          <a:xfrm>
            <a:off x="5552440" y="4272203"/>
            <a:ext cx="6045200" cy="1950776"/>
          </a:xfrm>
          <a:prstGeom prst="roundRect">
            <a:avLst>
              <a:gd name="adj" fmla="val 13308"/>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PrimeCounterImplTest02</a:t>
            </a:r>
            <a:r>
              <a:rPr kumimoji="0" lang="en-US" altLang="en-US" sz="1800" b="0" i="0" u="none" strike="noStrike" cap="none" normalizeH="0" baseline="0" dirty="0">
                <a:ln>
                  <a:noFill/>
                </a:ln>
                <a:solidFill>
                  <a:srgbClr val="A9B7C6"/>
                </a:solidFill>
                <a:effectLst/>
                <a:latin typeface="Consolas" panose="020B0609020204030204" pitchFamily="49" charset="0"/>
              </a:rPr>
              <a:t>() {</a:t>
            </a:r>
            <a:endParaRPr lang="en-US" altLang="en-US" dirty="0">
              <a:solidFill>
                <a:srgbClr val="A9B7C6"/>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pc = </a:t>
            </a:r>
            <a:r>
              <a:rPr kumimoji="0" lang="en-US" altLang="en-US" sz="1800" b="0" i="0" u="none" strike="noStrike" cap="none" normalizeH="0" baseline="0" dirty="0">
                <a:ln>
                  <a:noFill/>
                </a:ln>
                <a:solidFill>
                  <a:srgbClr val="CC7832"/>
                </a:solidFill>
                <a:effectLst/>
                <a:latin typeface="Consolas" panose="020B0609020204030204" pitchFamily="49" charset="0"/>
              </a:rPr>
              <a:t>new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PrimeCounterImpl</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pc.addValue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6897BB"/>
                </a:solidFill>
                <a:effectLst/>
                <a:latin typeface="Consolas" panose="020B0609020204030204" pitchFamily="49" charset="0"/>
              </a:rPr>
              <a:t>11</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1" u="none" strike="noStrike" cap="none" normalizeH="0" baseline="0" dirty="0" err="1">
                <a:ln>
                  <a:noFill/>
                </a:ln>
                <a:solidFill>
                  <a:srgbClr val="A9B7C6"/>
                </a:solidFill>
                <a:effectLst/>
                <a:latin typeface="Consolas" panose="020B0609020204030204" pitchFamily="49" charset="0"/>
              </a:rPr>
              <a:t>assertTrue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err="1">
                <a:ln>
                  <a:noFill/>
                </a:ln>
                <a:solidFill>
                  <a:srgbClr val="A9B7C6"/>
                </a:solidFill>
                <a:effectLst/>
                <a:latin typeface="Consolas" panose="020B0609020204030204" pitchFamily="49" charset="0"/>
              </a:rPr>
              <a:t>pc.isPrime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20" name="TextBox 19">
            <a:extLst>
              <a:ext uri="{FF2B5EF4-FFF2-40B4-BE49-F238E27FC236}">
                <a16:creationId xmlns:a16="http://schemas.microsoft.com/office/drawing/2014/main" id="{2CBFC4B1-FB63-41C1-B269-910DCB9C556C}"/>
              </a:ext>
            </a:extLst>
          </p:cNvPr>
          <p:cNvSpPr txBox="1"/>
          <p:nvPr/>
        </p:nvSpPr>
        <p:spPr>
          <a:xfrm>
            <a:off x="152400" y="4125143"/>
            <a:ext cx="4889352" cy="461665"/>
          </a:xfrm>
          <a:prstGeom prst="rect">
            <a:avLst/>
          </a:prstGeom>
          <a:noFill/>
        </p:spPr>
        <p:txBody>
          <a:bodyPr wrap="none" rtlCol="0">
            <a:spAutoFit/>
          </a:bodyPr>
          <a:lstStyle/>
          <a:p>
            <a:r>
              <a:rPr lang="en-US" sz="2400" b="1" dirty="0">
                <a:solidFill>
                  <a:srgbClr val="C00000"/>
                </a:solidFill>
              </a:rPr>
              <a:t>Clearly, we need to write more tests!</a:t>
            </a:r>
          </a:p>
        </p:txBody>
      </p:sp>
      <p:sp>
        <p:nvSpPr>
          <p:cNvPr id="11" name="Title 1">
            <a:extLst>
              <a:ext uri="{FF2B5EF4-FFF2-40B4-BE49-F238E27FC236}">
                <a16:creationId xmlns:a16="http://schemas.microsoft.com/office/drawing/2014/main" id="{AE06B441-B942-454D-9D4C-B89ECFA9EF5E}"/>
              </a:ext>
            </a:extLst>
          </p:cNvPr>
          <p:cNvSpPr>
            <a:spLocks noGrp="1"/>
          </p:cNvSpPr>
          <p:nvPr>
            <p:ph type="title"/>
          </p:nvPr>
        </p:nvSpPr>
        <p:spPr>
          <a:xfrm>
            <a:off x="546538" y="365126"/>
            <a:ext cx="10807262" cy="1002298"/>
          </a:xfrm>
        </p:spPr>
        <p:txBody>
          <a:bodyPr/>
          <a:lstStyle/>
          <a:p>
            <a:r>
              <a:rPr lang="en-US" dirty="0">
                <a:solidFill>
                  <a:srgbClr val="0070C0"/>
                </a:solidFill>
                <a:latin typeface="Bahnschrift SemiBold" panose="020B0502040204020203" pitchFamily="34" charset="0"/>
              </a:rPr>
              <a:t>Exercise</a:t>
            </a:r>
          </a:p>
        </p:txBody>
      </p:sp>
    </p:spTree>
    <p:extLst>
      <p:ext uri="{BB962C8B-B14F-4D97-AF65-F5344CB8AC3E}">
        <p14:creationId xmlns:p14="http://schemas.microsoft.com/office/powerpoint/2010/main" val="164522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fade">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500"/>
                                        <p:tgtEl>
                                          <p:spTgt spid="5">
                                            <p:txEl>
                                              <p:pRg st="3" end="3"/>
                                            </p:txEl>
                                          </p:spTgt>
                                        </p:tgtEl>
                                      </p:cBhvr>
                                    </p:animEffect>
                                  </p:childTnLst>
                                </p:cTn>
                              </p:par>
                            </p:childTnLst>
                          </p:cTn>
                        </p:par>
                        <p:par>
                          <p:cTn id="29" fill="hold">
                            <p:stCondLst>
                              <p:cond delay="500"/>
                            </p:stCondLst>
                            <p:childTnLst>
                              <p:par>
                                <p:cTn id="30" presetID="10" presetClass="entr" presetSubtype="0" fill="hold" grpId="0" nodeType="after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par>
                                <p:cTn id="43" presetID="10" presetClass="entr" presetSubtype="0" fill="hold" nodeType="withEffect">
                                  <p:stCondLst>
                                    <p:cond delay="0"/>
                                  </p:stCondLst>
                                  <p:childTnLst>
                                    <p:set>
                                      <p:cBhvr>
                                        <p:cTn id="44" dur="1" fill="hold">
                                          <p:stCondLst>
                                            <p:cond delay="0"/>
                                          </p:stCondLst>
                                        </p:cTn>
                                        <p:tgtEl>
                                          <p:spTgt spid="19">
                                            <p:txEl>
                                              <p:pRg st="0" end="0"/>
                                            </p:txEl>
                                          </p:spTgt>
                                        </p:tgtEl>
                                        <p:attrNameLst>
                                          <p:attrName>style.visibility</p:attrName>
                                        </p:attrNameLst>
                                      </p:cBhvr>
                                      <p:to>
                                        <p:strVal val="visible"/>
                                      </p:to>
                                    </p:set>
                                    <p:animEffect transition="in" filter="fade">
                                      <p:cBhvr>
                                        <p:cTn id="45" dur="500"/>
                                        <p:tgtEl>
                                          <p:spTgt spid="19">
                                            <p:txEl>
                                              <p:pRg st="0" end="0"/>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19">
                                            <p:txEl>
                                              <p:pRg st="2" end="2"/>
                                            </p:txEl>
                                          </p:spTgt>
                                        </p:tgtEl>
                                        <p:attrNameLst>
                                          <p:attrName>style.visibility</p:attrName>
                                        </p:attrNameLst>
                                      </p:cBhvr>
                                      <p:to>
                                        <p:strVal val="visible"/>
                                      </p:to>
                                    </p:set>
                                    <p:animEffect transition="in" filter="fade">
                                      <p:cBhvr>
                                        <p:cTn id="48" dur="500"/>
                                        <p:tgtEl>
                                          <p:spTgt spid="19">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9">
                                            <p:txEl>
                                              <p:pRg st="1" end="1"/>
                                            </p:txEl>
                                          </p:spTgt>
                                        </p:tgtEl>
                                        <p:attrNameLst>
                                          <p:attrName>style.visibility</p:attrName>
                                        </p:attrNameLst>
                                      </p:cBhvr>
                                      <p:to>
                                        <p:strVal val="visible"/>
                                      </p:to>
                                    </p:set>
                                    <p:animEffect transition="in" filter="fade">
                                      <p:cBhvr>
                                        <p:cTn id="53" dur="500"/>
                                        <p:tgtEl>
                                          <p:spTgt spid="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17" grpId="0" animBg="1"/>
      <p:bldP spid="19" grpId="0" animBg="1"/>
      <p:bldP spid="2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68E40E1-EBDD-48FF-93B0-AF453C7B3299}"/>
              </a:ext>
            </a:extLst>
          </p:cNvPr>
          <p:cNvSpPr/>
          <p:nvPr/>
        </p:nvSpPr>
        <p:spPr>
          <a:xfrm>
            <a:off x="6883400" y="273685"/>
            <a:ext cx="4714240" cy="1748848"/>
          </a:xfrm>
          <a:prstGeom prst="roundRect">
            <a:avLst>
              <a:gd name="adj" fmla="val 13889"/>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public interface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a:ln>
                  <a:noFill/>
                </a:ln>
                <a:solidFill>
                  <a:srgbClr val="CC7832"/>
                </a:solidFill>
                <a:effectLst/>
                <a:latin typeface="Consolas" panose="020B0609020204030204" pitchFamily="49" charset="0"/>
              </a:rPr>
              <a:t>void </a:t>
            </a:r>
            <a:r>
              <a:rPr kumimoji="0" lang="en-US" altLang="en-US" sz="1800" b="0" i="0" u="none" strike="noStrike" cap="none" normalizeH="0" baseline="0" dirty="0" err="1">
                <a:ln>
                  <a:noFill/>
                </a:ln>
                <a:solidFill>
                  <a:srgbClr val="FFC66D"/>
                </a:solidFill>
                <a:effectLst/>
                <a:latin typeface="Consolas" panose="020B0609020204030204" pitchFamily="49" charset="0"/>
              </a:rPr>
              <a:t>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int </a:t>
            </a:r>
            <a:r>
              <a:rPr kumimoji="0" lang="en-US" altLang="en-US" sz="1800" b="0" i="0" u="none" strike="noStrike" cap="none" normalizeH="0" baseline="0" dirty="0">
                <a:ln>
                  <a:noFill/>
                </a:ln>
                <a:solidFill>
                  <a:srgbClr val="A9B7C6"/>
                </a:solidFill>
                <a:effectLst/>
                <a:latin typeface="Consolas" panose="020B0609020204030204" pitchFamily="49" charset="0"/>
              </a:rPr>
              <a:t>value)</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CC7832"/>
                </a:solidFill>
                <a:effectLst/>
                <a:latin typeface="Consolas" panose="020B0609020204030204" pitchFamily="49" charset="0"/>
              </a:rPr>
              <a:t>boolean</a:t>
            </a: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FFC66D"/>
                </a:solidFill>
                <a:effectLst/>
                <a:latin typeface="Consolas" panose="020B0609020204030204" pitchFamily="49" charset="0"/>
              </a:rPr>
              <a:t>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7" name="Rectangle: Rounded Corners 6">
            <a:extLst>
              <a:ext uri="{FF2B5EF4-FFF2-40B4-BE49-F238E27FC236}">
                <a16:creationId xmlns:a16="http://schemas.microsoft.com/office/drawing/2014/main" id="{E3291CA5-CFED-4920-9CD4-CD53FE2C4C90}"/>
              </a:ext>
            </a:extLst>
          </p:cNvPr>
          <p:cNvSpPr/>
          <p:nvPr/>
        </p:nvSpPr>
        <p:spPr>
          <a:xfrm>
            <a:off x="5552440" y="2264324"/>
            <a:ext cx="6045200" cy="1748848"/>
          </a:xfrm>
          <a:prstGeom prst="roundRect">
            <a:avLst>
              <a:gd name="adj" fmla="val 13308"/>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0" fontAlgn="base" hangingPunct="0">
              <a:spcBef>
                <a:spcPct val="0"/>
              </a:spcBef>
              <a:spcAft>
                <a:spcPct val="0"/>
              </a:spcAf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PrimeCounterImplTest01</a:t>
            </a:r>
            <a:r>
              <a:rPr kumimoji="0" lang="en-US" altLang="en-US" sz="1800" b="0" i="0" u="none" strike="noStrike" cap="none" normalizeH="0" baseline="0" dirty="0">
                <a:ln>
                  <a:noFill/>
                </a:ln>
                <a:solidFill>
                  <a:srgbClr val="A9B7C6"/>
                </a:solidFill>
                <a:effectLst/>
                <a:latin typeface="Consolas" panose="020B0609020204030204" pitchFamily="49" charset="0"/>
              </a:rPr>
              <a:t>() {</a:t>
            </a:r>
            <a:br>
              <a:rPr kumimoji="0" lang="en-US" altLang="en-US" sz="1800" b="0" i="0" u="none" strike="noStrike" cap="none" normalizeH="0" baseline="0" dirty="0">
                <a:ln>
                  <a:noFill/>
                </a:ln>
                <a:solidFill>
                  <a:srgbClr val="A9B7C6"/>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  </a:t>
            </a:r>
            <a:r>
              <a:rPr lang="en-US" altLang="en-US" dirty="0" err="1">
                <a:solidFill>
                  <a:srgbClr val="A9B7C6"/>
                </a:solidFill>
                <a:latin typeface="Consolas" panose="020B0609020204030204" pitchFamily="49" charset="0"/>
              </a:rPr>
              <a:t>PrimeCounter</a:t>
            </a:r>
            <a:r>
              <a:rPr lang="en-US" altLang="en-US" dirty="0">
                <a:solidFill>
                  <a:srgbClr val="A9B7C6"/>
                </a:solidFill>
                <a:latin typeface="Consolas" panose="020B0609020204030204" pitchFamily="49" charset="0"/>
              </a:rPr>
              <a:t> pc = </a:t>
            </a:r>
            <a:r>
              <a:rPr lang="en-US" altLang="en-US" dirty="0">
                <a:solidFill>
                  <a:srgbClr val="CC7832"/>
                </a:solidFill>
                <a:latin typeface="Consolas" panose="020B0609020204030204" pitchFamily="49" charset="0"/>
              </a:rPr>
              <a:t>new </a:t>
            </a:r>
            <a:r>
              <a:rPr lang="en-US" altLang="en-US" dirty="0" err="1">
                <a:solidFill>
                  <a:srgbClr val="A9B7C6"/>
                </a:solidFill>
                <a:latin typeface="Consolas" panose="020B0609020204030204" pitchFamily="49" charset="0"/>
              </a:rPr>
              <a:t>PrimeCounterImpl</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br>
              <a:rPr lang="en-US" altLang="en-US" dirty="0">
                <a:solidFill>
                  <a:srgbClr val="CC7832"/>
                </a:solidFill>
                <a:latin typeface="Consolas" panose="020B0609020204030204" pitchFamily="49" charset="0"/>
              </a:rPr>
            </a:br>
            <a:r>
              <a:rPr lang="en-US" altLang="en-US" dirty="0">
                <a:solidFill>
                  <a:srgbClr val="CC7832"/>
                </a:solidFill>
                <a:latin typeface="Consolas" panose="020B0609020204030204" pitchFamily="49" charset="0"/>
              </a:rPr>
              <a:t>  </a:t>
            </a:r>
            <a:r>
              <a:rPr lang="en-US" altLang="en-US" i="1" dirty="0" err="1">
                <a:solidFill>
                  <a:srgbClr val="A9B7C6"/>
                </a:solidFill>
                <a:latin typeface="Consolas" panose="020B0609020204030204" pitchFamily="49" charset="0"/>
              </a:rPr>
              <a:t>assertFalse</a:t>
            </a:r>
            <a:r>
              <a:rPr lang="en-US" altLang="en-US" dirty="0">
                <a:solidFill>
                  <a:srgbClr val="A9B7C6"/>
                </a:solidFill>
                <a:latin typeface="Consolas" panose="020B0609020204030204" pitchFamily="49" charset="0"/>
              </a:rPr>
              <a:t>(</a:t>
            </a:r>
            <a:r>
              <a:rPr lang="en-US" altLang="en-US" dirty="0" err="1">
                <a:solidFill>
                  <a:srgbClr val="A9B7C6"/>
                </a:solidFill>
                <a:latin typeface="Consolas" panose="020B0609020204030204" pitchFamily="49" charset="0"/>
              </a:rPr>
              <a:t>pc.isPrime</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endParaRPr lang="en-US" altLang="en-US" sz="4400" dirty="0">
              <a:solidFill>
                <a:schemeClr val="tx1"/>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17" name="Rectangle: Rounded Corners 16">
            <a:extLst>
              <a:ext uri="{FF2B5EF4-FFF2-40B4-BE49-F238E27FC236}">
                <a16:creationId xmlns:a16="http://schemas.microsoft.com/office/drawing/2014/main" id="{AB5CFE9C-13AB-4876-B314-2C628912D7B0}"/>
              </a:ext>
            </a:extLst>
          </p:cNvPr>
          <p:cNvSpPr/>
          <p:nvPr/>
        </p:nvSpPr>
        <p:spPr>
          <a:xfrm>
            <a:off x="482600" y="2022533"/>
            <a:ext cx="3774440" cy="1523494"/>
          </a:xfrm>
          <a:prstGeom prst="roundRect">
            <a:avLst>
              <a:gd name="adj" fmla="val 14093"/>
            </a:avLst>
          </a:prstGeom>
          <a:solidFill>
            <a:schemeClr val="accent5">
              <a:lumMod val="20000"/>
              <a:lumOff val="8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5">
                    <a:lumMod val="75000"/>
                  </a:schemeClr>
                </a:solidFill>
              </a:rPr>
              <a:t>Are we done now? If </a:t>
            </a:r>
            <a:r>
              <a:rPr lang="en-US" altLang="en-US" sz="2000" dirty="0" err="1">
                <a:solidFill>
                  <a:schemeClr val="accent5">
                    <a:lumMod val="75000"/>
                  </a:schemeClr>
                </a:solidFill>
                <a:latin typeface="Consolas" panose="020B0609020204030204" pitchFamily="49" charset="0"/>
              </a:rPr>
              <a:t>PrimeCounterImpl</a:t>
            </a:r>
            <a:r>
              <a:rPr lang="en-US" altLang="en-US" sz="2000" dirty="0">
                <a:solidFill>
                  <a:schemeClr val="accent5">
                    <a:lumMod val="75000"/>
                  </a:schemeClr>
                </a:solidFill>
              </a:rPr>
              <a:t> passes these two tests, does that mean it’s implemented correctly?</a:t>
            </a:r>
            <a:endParaRPr lang="en-US" sz="2000" i="1" dirty="0">
              <a:solidFill>
                <a:schemeClr val="accent5">
                  <a:lumMod val="75000"/>
                </a:schemeClr>
              </a:solidFill>
            </a:endParaRPr>
          </a:p>
        </p:txBody>
      </p:sp>
      <p:sp>
        <p:nvSpPr>
          <p:cNvPr id="19" name="Rectangle: Rounded Corners 18">
            <a:extLst>
              <a:ext uri="{FF2B5EF4-FFF2-40B4-BE49-F238E27FC236}">
                <a16:creationId xmlns:a16="http://schemas.microsoft.com/office/drawing/2014/main" id="{A3BD096A-4AEA-455C-A15E-127008044473}"/>
              </a:ext>
            </a:extLst>
          </p:cNvPr>
          <p:cNvSpPr/>
          <p:nvPr/>
        </p:nvSpPr>
        <p:spPr>
          <a:xfrm>
            <a:off x="5552440" y="4272203"/>
            <a:ext cx="6045200" cy="1950776"/>
          </a:xfrm>
          <a:prstGeom prst="roundRect">
            <a:avLst>
              <a:gd name="adj" fmla="val 13308"/>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PrimeCounterImplTest02</a:t>
            </a:r>
            <a:r>
              <a:rPr kumimoji="0" lang="en-US" altLang="en-US" sz="1800" b="0" i="0" u="none" strike="noStrike" cap="none" normalizeH="0" baseline="0" dirty="0">
                <a:ln>
                  <a:noFill/>
                </a:ln>
                <a:solidFill>
                  <a:srgbClr val="A9B7C6"/>
                </a:solidFill>
                <a:effectLst/>
                <a:latin typeface="Consolas" panose="020B0609020204030204" pitchFamily="49" charset="0"/>
              </a:rPr>
              <a:t>() {</a:t>
            </a:r>
            <a:endParaRPr lang="en-US" altLang="en-US" dirty="0">
              <a:solidFill>
                <a:srgbClr val="A9B7C6"/>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pc = </a:t>
            </a:r>
            <a:r>
              <a:rPr kumimoji="0" lang="en-US" altLang="en-US" sz="1800" b="0" i="0" u="none" strike="noStrike" cap="none" normalizeH="0" baseline="0" dirty="0">
                <a:ln>
                  <a:noFill/>
                </a:ln>
                <a:solidFill>
                  <a:srgbClr val="CC7832"/>
                </a:solidFill>
                <a:effectLst/>
                <a:latin typeface="Consolas" panose="020B0609020204030204" pitchFamily="49" charset="0"/>
              </a:rPr>
              <a:t>new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PrimeCounterImpl</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pc.addValue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6897BB"/>
                </a:solidFill>
                <a:effectLst/>
                <a:latin typeface="Consolas" panose="020B0609020204030204" pitchFamily="49" charset="0"/>
              </a:rPr>
              <a:t>11</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1" u="none" strike="noStrike" cap="none" normalizeH="0" baseline="0" dirty="0" err="1">
                <a:ln>
                  <a:noFill/>
                </a:ln>
                <a:solidFill>
                  <a:srgbClr val="A9B7C6"/>
                </a:solidFill>
                <a:effectLst/>
                <a:latin typeface="Consolas" panose="020B0609020204030204" pitchFamily="49" charset="0"/>
              </a:rPr>
              <a:t>assertTrue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err="1">
                <a:ln>
                  <a:noFill/>
                </a:ln>
                <a:solidFill>
                  <a:srgbClr val="A9B7C6"/>
                </a:solidFill>
                <a:effectLst/>
                <a:latin typeface="Consolas" panose="020B0609020204030204" pitchFamily="49" charset="0"/>
              </a:rPr>
              <a:t>pc.isPrime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cxnSp>
        <p:nvCxnSpPr>
          <p:cNvPr id="10" name="Straight Arrow Connector 9">
            <a:extLst>
              <a:ext uri="{FF2B5EF4-FFF2-40B4-BE49-F238E27FC236}">
                <a16:creationId xmlns:a16="http://schemas.microsoft.com/office/drawing/2014/main" id="{B0EE358D-42A3-4BDC-8A88-70AE478E21E0}"/>
              </a:ext>
            </a:extLst>
          </p:cNvPr>
          <p:cNvCxnSpPr>
            <a:cxnSpLocks/>
            <a:stCxn id="17" idx="3"/>
            <a:endCxn id="7" idx="1"/>
          </p:cNvCxnSpPr>
          <p:nvPr/>
        </p:nvCxnSpPr>
        <p:spPr>
          <a:xfrm>
            <a:off x="4257040" y="2784280"/>
            <a:ext cx="1295400" cy="354468"/>
          </a:xfrm>
          <a:prstGeom prst="straightConnector1">
            <a:avLst/>
          </a:prstGeom>
          <a:ln w="2540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AB5E33B-95CB-4D42-AE3E-7CEFF5031198}"/>
              </a:ext>
            </a:extLst>
          </p:cNvPr>
          <p:cNvCxnSpPr>
            <a:cxnSpLocks/>
            <a:stCxn id="17" idx="3"/>
          </p:cNvCxnSpPr>
          <p:nvPr/>
        </p:nvCxnSpPr>
        <p:spPr>
          <a:xfrm>
            <a:off x="4257040" y="2784280"/>
            <a:ext cx="1371600" cy="1574360"/>
          </a:xfrm>
          <a:prstGeom prst="straightConnector1">
            <a:avLst/>
          </a:prstGeom>
          <a:ln w="2540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126EA14C-5A52-4C64-8309-BC61B9CD8565}"/>
              </a:ext>
            </a:extLst>
          </p:cNvPr>
          <p:cNvSpPr/>
          <p:nvPr/>
        </p:nvSpPr>
        <p:spPr>
          <a:xfrm>
            <a:off x="482600" y="3858910"/>
            <a:ext cx="4678680" cy="2345107"/>
          </a:xfrm>
          <a:prstGeom prst="roundRect">
            <a:avLst>
              <a:gd name="adj" fmla="val 9171"/>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1200"/>
              </a:spcAft>
            </a:pPr>
            <a:r>
              <a:rPr lang="en-US" sz="2400" dirty="0">
                <a:solidFill>
                  <a:schemeClr val="accent6">
                    <a:lumMod val="75000"/>
                  </a:schemeClr>
                </a:solidFill>
              </a:rPr>
              <a:t>(Some) behavior not yet tested:</a:t>
            </a:r>
          </a:p>
          <a:p>
            <a:pPr marL="914400" indent="-457200">
              <a:buFont typeface="+mj-lt"/>
              <a:buAutoNum type="arabicPeriod"/>
            </a:pPr>
            <a:r>
              <a:rPr lang="en-US" sz="2000" dirty="0">
                <a:solidFill>
                  <a:schemeClr val="accent6">
                    <a:lumMod val="75000"/>
                  </a:schemeClr>
                </a:solidFill>
              </a:rPr>
              <a:t>Does it handle negative values?</a:t>
            </a:r>
          </a:p>
          <a:p>
            <a:pPr marL="914400" indent="-457200">
              <a:buFont typeface="+mj-lt"/>
              <a:buAutoNum type="arabicPeriod"/>
            </a:pPr>
            <a:r>
              <a:rPr lang="en-US" sz="2000" dirty="0">
                <a:solidFill>
                  <a:schemeClr val="accent6">
                    <a:lumMod val="75000"/>
                  </a:schemeClr>
                </a:solidFill>
              </a:rPr>
              <a:t>What if </a:t>
            </a:r>
            <a:r>
              <a:rPr lang="en-US" sz="2000" dirty="0" err="1">
                <a:solidFill>
                  <a:schemeClr val="accent6">
                    <a:lumMod val="75000"/>
                  </a:schemeClr>
                </a:solidFill>
                <a:latin typeface="Consolas" panose="020B0609020204030204" pitchFamily="49" charset="0"/>
              </a:rPr>
              <a:t>isPrime</a:t>
            </a:r>
            <a:r>
              <a:rPr lang="en-US" sz="2000" dirty="0">
                <a:solidFill>
                  <a:schemeClr val="accent6">
                    <a:lumMod val="75000"/>
                  </a:schemeClr>
                </a:solidFill>
                <a:latin typeface="Consolas" panose="020B0609020204030204" pitchFamily="49" charset="0"/>
              </a:rPr>
              <a:t>()</a:t>
            </a:r>
            <a:r>
              <a:rPr lang="en-US" sz="2000" dirty="0">
                <a:solidFill>
                  <a:schemeClr val="accent6">
                    <a:lumMod val="75000"/>
                  </a:schemeClr>
                </a:solidFill>
              </a:rPr>
              <a:t> is called multiple times?</a:t>
            </a:r>
          </a:p>
          <a:p>
            <a:pPr marL="914400" indent="-457200">
              <a:buFont typeface="+mj-lt"/>
              <a:buAutoNum type="arabicPeriod"/>
            </a:pPr>
            <a:r>
              <a:rPr lang="en-US" sz="2000" dirty="0">
                <a:solidFill>
                  <a:schemeClr val="accent6">
                    <a:lumMod val="75000"/>
                  </a:schemeClr>
                </a:solidFill>
              </a:rPr>
              <a:t>What if </a:t>
            </a:r>
            <a:r>
              <a:rPr lang="en-US" sz="2000" dirty="0" err="1">
                <a:solidFill>
                  <a:schemeClr val="accent6">
                    <a:lumMod val="75000"/>
                  </a:schemeClr>
                </a:solidFill>
                <a:latin typeface="Consolas" panose="020B0609020204030204" pitchFamily="49" charset="0"/>
              </a:rPr>
              <a:t>addValue</a:t>
            </a:r>
            <a:r>
              <a:rPr lang="en-US" sz="2000" dirty="0">
                <a:solidFill>
                  <a:schemeClr val="accent6">
                    <a:lumMod val="75000"/>
                  </a:schemeClr>
                </a:solidFill>
                <a:latin typeface="Consolas" panose="020B0609020204030204" pitchFamily="49" charset="0"/>
              </a:rPr>
              <a:t>()</a:t>
            </a:r>
            <a:r>
              <a:rPr lang="en-US" sz="2000" dirty="0">
                <a:solidFill>
                  <a:schemeClr val="accent6">
                    <a:lumMod val="75000"/>
                  </a:schemeClr>
                </a:solidFill>
              </a:rPr>
              <a:t> is called multiple times?</a:t>
            </a:r>
            <a:endParaRPr lang="en-US" sz="2400" dirty="0">
              <a:solidFill>
                <a:schemeClr val="accent6">
                  <a:lumMod val="75000"/>
                </a:schemeClr>
              </a:solidFill>
            </a:endParaRPr>
          </a:p>
        </p:txBody>
      </p:sp>
      <p:sp>
        <p:nvSpPr>
          <p:cNvPr id="11" name="Title 1">
            <a:extLst>
              <a:ext uri="{FF2B5EF4-FFF2-40B4-BE49-F238E27FC236}">
                <a16:creationId xmlns:a16="http://schemas.microsoft.com/office/drawing/2014/main" id="{AE06B441-B942-454D-9D4C-B89ECFA9EF5E}"/>
              </a:ext>
            </a:extLst>
          </p:cNvPr>
          <p:cNvSpPr>
            <a:spLocks noGrp="1"/>
          </p:cNvSpPr>
          <p:nvPr>
            <p:ph type="title"/>
          </p:nvPr>
        </p:nvSpPr>
        <p:spPr>
          <a:xfrm>
            <a:off x="546538" y="365126"/>
            <a:ext cx="10807262" cy="1002298"/>
          </a:xfrm>
        </p:spPr>
        <p:txBody>
          <a:bodyPr/>
          <a:lstStyle/>
          <a:p>
            <a:r>
              <a:rPr lang="en-US" dirty="0">
                <a:solidFill>
                  <a:srgbClr val="0070C0"/>
                </a:solidFill>
                <a:latin typeface="Bahnschrift SemiBold" panose="020B0502040204020203" pitchFamily="34" charset="0"/>
              </a:rPr>
              <a:t>Exercise</a:t>
            </a:r>
          </a:p>
        </p:txBody>
      </p:sp>
    </p:spTree>
    <p:extLst>
      <p:ext uri="{BB962C8B-B14F-4D97-AF65-F5344CB8AC3E}">
        <p14:creationId xmlns:p14="http://schemas.microsoft.com/office/powerpoint/2010/main" val="40830277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68E40E1-EBDD-48FF-93B0-AF453C7B3299}"/>
              </a:ext>
            </a:extLst>
          </p:cNvPr>
          <p:cNvSpPr/>
          <p:nvPr/>
        </p:nvSpPr>
        <p:spPr>
          <a:xfrm>
            <a:off x="6883400" y="273685"/>
            <a:ext cx="4714240" cy="1748848"/>
          </a:xfrm>
          <a:prstGeom prst="roundRect">
            <a:avLst>
              <a:gd name="adj" fmla="val 13889"/>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public interface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a:ln>
                  <a:noFill/>
                </a:ln>
                <a:solidFill>
                  <a:srgbClr val="CC7832"/>
                </a:solidFill>
                <a:effectLst/>
                <a:latin typeface="Consolas" panose="020B0609020204030204" pitchFamily="49" charset="0"/>
              </a:rPr>
              <a:t>void </a:t>
            </a:r>
            <a:r>
              <a:rPr kumimoji="0" lang="en-US" altLang="en-US" sz="1800" b="0" i="0" u="none" strike="noStrike" cap="none" normalizeH="0" baseline="0" dirty="0" err="1">
                <a:ln>
                  <a:noFill/>
                </a:ln>
                <a:solidFill>
                  <a:srgbClr val="FFC66D"/>
                </a:solidFill>
                <a:effectLst/>
                <a:latin typeface="Consolas" panose="020B0609020204030204" pitchFamily="49" charset="0"/>
              </a:rPr>
              <a:t>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int </a:t>
            </a:r>
            <a:r>
              <a:rPr kumimoji="0" lang="en-US" altLang="en-US" sz="1800" b="0" i="0" u="none" strike="noStrike" cap="none" normalizeH="0" baseline="0" dirty="0">
                <a:ln>
                  <a:noFill/>
                </a:ln>
                <a:solidFill>
                  <a:srgbClr val="A9B7C6"/>
                </a:solidFill>
                <a:effectLst/>
                <a:latin typeface="Consolas" panose="020B0609020204030204" pitchFamily="49" charset="0"/>
              </a:rPr>
              <a:t>value)</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CC7832"/>
                </a:solidFill>
                <a:effectLst/>
                <a:latin typeface="Consolas" panose="020B0609020204030204" pitchFamily="49" charset="0"/>
              </a:rPr>
              <a:t>boolean</a:t>
            </a: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FFC66D"/>
                </a:solidFill>
                <a:effectLst/>
                <a:latin typeface="Consolas" panose="020B0609020204030204" pitchFamily="49" charset="0"/>
              </a:rPr>
              <a:t>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7" name="Rectangle: Rounded Corners 6">
            <a:extLst>
              <a:ext uri="{FF2B5EF4-FFF2-40B4-BE49-F238E27FC236}">
                <a16:creationId xmlns:a16="http://schemas.microsoft.com/office/drawing/2014/main" id="{E3291CA5-CFED-4920-9CD4-CD53FE2C4C90}"/>
              </a:ext>
            </a:extLst>
          </p:cNvPr>
          <p:cNvSpPr/>
          <p:nvPr/>
        </p:nvSpPr>
        <p:spPr>
          <a:xfrm>
            <a:off x="5552440" y="2201642"/>
            <a:ext cx="6045200" cy="1950776"/>
          </a:xfrm>
          <a:prstGeom prst="roundRect">
            <a:avLst>
              <a:gd name="adj" fmla="val 13308"/>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0" fontAlgn="base" hangingPunct="0">
              <a:spcBef>
                <a:spcPct val="0"/>
              </a:spcBef>
              <a:spcAft>
                <a:spcPct val="0"/>
              </a:spcAf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PrimeCounterImplTest03</a:t>
            </a:r>
            <a:r>
              <a:rPr kumimoji="0" lang="en-US" altLang="en-US" sz="1800" b="0" i="0" u="none" strike="noStrike" cap="none" normalizeH="0" baseline="0" dirty="0">
                <a:ln>
                  <a:noFill/>
                </a:ln>
                <a:solidFill>
                  <a:srgbClr val="A9B7C6"/>
                </a:solidFill>
                <a:effectLst/>
                <a:latin typeface="Consolas" panose="020B0609020204030204" pitchFamily="49" charset="0"/>
              </a:rPr>
              <a:t>() {</a:t>
            </a:r>
          </a:p>
          <a:p>
            <a:pPr eaLnBrk="0" fontAlgn="base" hangingPunct="0">
              <a:spcBef>
                <a:spcPct val="0"/>
              </a:spcBef>
              <a:spcAft>
                <a:spcPct val="0"/>
              </a:spcAf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lang="en-US" altLang="en-US" dirty="0" err="1">
                <a:solidFill>
                  <a:srgbClr val="A9B7C6"/>
                </a:solidFill>
                <a:latin typeface="Consolas" panose="020B0609020204030204" pitchFamily="49" charset="0"/>
              </a:rPr>
              <a:t>PrimeCounter</a:t>
            </a:r>
            <a:r>
              <a:rPr lang="en-US" altLang="en-US" dirty="0">
                <a:solidFill>
                  <a:srgbClr val="A9B7C6"/>
                </a:solidFill>
                <a:latin typeface="Consolas" panose="020B0609020204030204" pitchFamily="49" charset="0"/>
              </a:rPr>
              <a:t> pc = </a:t>
            </a:r>
            <a:r>
              <a:rPr lang="en-US" altLang="en-US" dirty="0">
                <a:solidFill>
                  <a:srgbClr val="CC7832"/>
                </a:solidFill>
                <a:latin typeface="Consolas" panose="020B0609020204030204" pitchFamily="49" charset="0"/>
              </a:rPr>
              <a:t>new </a:t>
            </a:r>
            <a:r>
              <a:rPr lang="en-US" altLang="en-US" dirty="0" err="1">
                <a:solidFill>
                  <a:srgbClr val="A9B7C6"/>
                </a:solidFill>
                <a:latin typeface="Consolas" panose="020B0609020204030204" pitchFamily="49" charset="0"/>
              </a:rPr>
              <a:t>PrimeCounterImpl</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p>
          <a:p>
            <a:pPr eaLnBrk="0" fontAlgn="base" hangingPunct="0">
              <a:spcBef>
                <a:spcPct val="0"/>
              </a:spcBef>
              <a:spcAft>
                <a:spcPct val="0"/>
              </a:spcAft>
            </a:pPr>
            <a:r>
              <a:rPr lang="en-US" altLang="en-US" dirty="0">
                <a:solidFill>
                  <a:srgbClr val="A9B7C6"/>
                </a:solidFill>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pc.addValue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lang="en-US" altLang="en-US" dirty="0">
                <a:solidFill>
                  <a:srgbClr val="6897BB"/>
                </a:solidFill>
                <a:latin typeface="Consolas" panose="020B0609020204030204" pitchFamily="49" charset="0"/>
              </a:rPr>
              <a:t>-3</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lang="en-US" altLang="en-US" dirty="0">
                <a:solidFill>
                  <a:srgbClr val="CC7832"/>
                </a:solidFill>
                <a:latin typeface="Consolas" panose="020B0609020204030204" pitchFamily="49" charset="0"/>
              </a:rPr>
            </a:br>
            <a:r>
              <a:rPr lang="en-US" altLang="en-US" dirty="0">
                <a:solidFill>
                  <a:srgbClr val="CC7832"/>
                </a:solidFill>
                <a:latin typeface="Consolas" panose="020B0609020204030204" pitchFamily="49" charset="0"/>
              </a:rPr>
              <a:t>  </a:t>
            </a:r>
            <a:r>
              <a:rPr lang="en-US" altLang="en-US" i="1" dirty="0" err="1">
                <a:solidFill>
                  <a:srgbClr val="A9B7C6"/>
                </a:solidFill>
                <a:latin typeface="Consolas" panose="020B0609020204030204" pitchFamily="49" charset="0"/>
              </a:rPr>
              <a:t>assertFalse</a:t>
            </a:r>
            <a:r>
              <a:rPr lang="en-US" altLang="en-US" dirty="0">
                <a:solidFill>
                  <a:srgbClr val="A9B7C6"/>
                </a:solidFill>
                <a:latin typeface="Consolas" panose="020B0609020204030204" pitchFamily="49" charset="0"/>
              </a:rPr>
              <a:t>(</a:t>
            </a:r>
            <a:r>
              <a:rPr lang="en-US" altLang="en-US" dirty="0" err="1">
                <a:solidFill>
                  <a:srgbClr val="A9B7C6"/>
                </a:solidFill>
                <a:latin typeface="Consolas" panose="020B0609020204030204" pitchFamily="49" charset="0"/>
              </a:rPr>
              <a:t>pc.isPrime</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endParaRPr lang="en-US" altLang="en-US" sz="4400" dirty="0">
              <a:solidFill>
                <a:schemeClr val="tx1"/>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19" name="Rectangle: Rounded Corners 18">
            <a:extLst>
              <a:ext uri="{FF2B5EF4-FFF2-40B4-BE49-F238E27FC236}">
                <a16:creationId xmlns:a16="http://schemas.microsoft.com/office/drawing/2014/main" id="{A3BD096A-4AEA-455C-A15E-127008044473}"/>
              </a:ext>
            </a:extLst>
          </p:cNvPr>
          <p:cNvSpPr/>
          <p:nvPr/>
        </p:nvSpPr>
        <p:spPr>
          <a:xfrm>
            <a:off x="5552440" y="4272202"/>
            <a:ext cx="6045200" cy="2484197"/>
          </a:xfrm>
          <a:prstGeom prst="roundRect">
            <a:avLst>
              <a:gd name="adj" fmla="val 8400"/>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PrimeCounterImplTest04</a:t>
            </a:r>
            <a:r>
              <a:rPr kumimoji="0" lang="en-US" altLang="en-US" sz="1800" b="0" i="0" u="none" strike="noStrike" cap="none" normalizeH="0" baseline="0" dirty="0">
                <a:ln>
                  <a:noFill/>
                </a:ln>
                <a:solidFill>
                  <a:srgbClr val="A9B7C6"/>
                </a:solidFill>
                <a:effectLst/>
                <a:latin typeface="Consolas" panose="020B0609020204030204" pitchFamily="49" charset="0"/>
              </a:rPr>
              <a:t>() {</a:t>
            </a:r>
            <a:endParaRPr lang="en-US" altLang="en-US" dirty="0">
              <a:solidFill>
                <a:srgbClr val="A9B7C6"/>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pc = </a:t>
            </a:r>
            <a:r>
              <a:rPr kumimoji="0" lang="en-US" altLang="en-US" sz="1800" b="0" i="0" u="none" strike="noStrike" cap="none" normalizeH="0" baseline="0" dirty="0">
                <a:ln>
                  <a:noFill/>
                </a:ln>
                <a:solidFill>
                  <a:srgbClr val="CC7832"/>
                </a:solidFill>
                <a:effectLst/>
                <a:latin typeface="Consolas" panose="020B0609020204030204" pitchFamily="49" charset="0"/>
              </a:rPr>
              <a:t>new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PrimeCounterImpl</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pc.addValue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6897BB"/>
                </a:solidFill>
                <a:effectLst/>
                <a:latin typeface="Consolas" panose="020B0609020204030204" pitchFamily="49" charset="0"/>
              </a:rPr>
              <a:t>11</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1" u="none" strike="noStrike" cap="none" normalizeH="0" baseline="0" dirty="0" err="1">
                <a:ln>
                  <a:noFill/>
                </a:ln>
                <a:solidFill>
                  <a:srgbClr val="A9B7C6"/>
                </a:solidFill>
                <a:effectLst/>
                <a:latin typeface="Consolas" panose="020B0609020204030204" pitchFamily="49" charset="0"/>
              </a:rPr>
              <a:t>assertTrue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err="1">
                <a:ln>
                  <a:noFill/>
                </a:ln>
                <a:solidFill>
                  <a:srgbClr val="A9B7C6"/>
                </a:solidFill>
                <a:effectLst/>
                <a:latin typeface="Consolas" panose="020B0609020204030204" pitchFamily="49" charset="0"/>
              </a:rPr>
              <a:t>pc.isPrime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eaLnBrk="0" fontAlgn="base" hangingPunct="0">
              <a:spcBef>
                <a:spcPct val="0"/>
              </a:spcBef>
              <a:spcAft>
                <a:spcPct val="0"/>
              </a:spcAf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pc.addValue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lang="en-US" altLang="en-US" dirty="0">
                <a:solidFill>
                  <a:srgbClr val="6897BB"/>
                </a:solidFill>
                <a:latin typeface="Consolas" panose="020B0609020204030204" pitchFamily="49" charset="0"/>
              </a:rPr>
              <a:t>3</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1" u="none" strike="noStrike" cap="none" normalizeH="0" baseline="0" dirty="0" err="1">
                <a:ln>
                  <a:noFill/>
                </a:ln>
                <a:solidFill>
                  <a:srgbClr val="A9B7C6"/>
                </a:solidFill>
                <a:effectLst/>
                <a:latin typeface="Consolas" panose="020B0609020204030204" pitchFamily="49" charset="0"/>
              </a:rPr>
              <a:t>assertFalse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err="1">
                <a:ln>
                  <a:noFill/>
                </a:ln>
                <a:solidFill>
                  <a:srgbClr val="A9B7C6"/>
                </a:solidFill>
                <a:effectLst/>
                <a:latin typeface="Consolas" panose="020B0609020204030204" pitchFamily="49" charset="0"/>
              </a:rPr>
              <a:t>pc.isPrime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grpSp>
        <p:nvGrpSpPr>
          <p:cNvPr id="9" name="Group 8">
            <a:extLst>
              <a:ext uri="{FF2B5EF4-FFF2-40B4-BE49-F238E27FC236}">
                <a16:creationId xmlns:a16="http://schemas.microsoft.com/office/drawing/2014/main" id="{92F5A94B-09A5-4199-B49C-C568DB0E9631}"/>
              </a:ext>
            </a:extLst>
          </p:cNvPr>
          <p:cNvGrpSpPr/>
          <p:nvPr/>
        </p:nvGrpSpPr>
        <p:grpSpPr>
          <a:xfrm>
            <a:off x="452120" y="1880292"/>
            <a:ext cx="5100320" cy="2610428"/>
            <a:chOff x="452120" y="1880292"/>
            <a:chExt cx="5100320" cy="2610428"/>
          </a:xfrm>
        </p:grpSpPr>
        <p:sp>
          <p:nvSpPr>
            <p:cNvPr id="17" name="Rectangle: Rounded Corners 16">
              <a:extLst>
                <a:ext uri="{FF2B5EF4-FFF2-40B4-BE49-F238E27FC236}">
                  <a16:creationId xmlns:a16="http://schemas.microsoft.com/office/drawing/2014/main" id="{AB5CFE9C-13AB-4876-B314-2C628912D7B0}"/>
                </a:ext>
              </a:extLst>
            </p:cNvPr>
            <p:cNvSpPr/>
            <p:nvPr/>
          </p:nvSpPr>
          <p:spPr>
            <a:xfrm>
              <a:off x="452120" y="1880292"/>
              <a:ext cx="3926840" cy="2305628"/>
            </a:xfrm>
            <a:prstGeom prst="roundRect">
              <a:avLst>
                <a:gd name="adj" fmla="val 11906"/>
              </a:avLst>
            </a:prstGeom>
            <a:solidFill>
              <a:schemeClr val="accent5">
                <a:lumMod val="20000"/>
                <a:lumOff val="8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2400" b="1" dirty="0">
                  <a:solidFill>
                    <a:schemeClr val="accent5">
                      <a:lumMod val="75000"/>
                    </a:schemeClr>
                  </a:solidFill>
                </a:rPr>
                <a:t>Write two more unit tests:</a:t>
              </a:r>
            </a:p>
            <a:p>
              <a:pPr marL="342900" indent="-342900">
                <a:buFont typeface="Arial" panose="020B0604020202020204" pitchFamily="34" charset="0"/>
                <a:buChar char="•"/>
              </a:pPr>
              <a:r>
                <a:rPr lang="en-US" sz="2000" dirty="0">
                  <a:solidFill>
                    <a:schemeClr val="accent5">
                      <a:lumMod val="75000"/>
                    </a:schemeClr>
                  </a:solidFill>
                </a:rPr>
                <a:t>One to verify correct behavior with negative values</a:t>
              </a:r>
            </a:p>
            <a:p>
              <a:pPr marL="342900" indent="-342900">
                <a:buFont typeface="Arial" panose="020B0604020202020204" pitchFamily="34" charset="0"/>
                <a:buChar char="•"/>
              </a:pPr>
              <a:r>
                <a:rPr lang="en-US" sz="2000" dirty="0">
                  <a:solidFill>
                    <a:schemeClr val="accent5">
                      <a:lumMod val="75000"/>
                    </a:schemeClr>
                  </a:solidFill>
                </a:rPr>
                <a:t>One to verify correct behavior when both methods are called multiple times</a:t>
              </a:r>
            </a:p>
          </p:txBody>
        </p:sp>
        <p:cxnSp>
          <p:nvCxnSpPr>
            <p:cNvPr id="11" name="Straight Arrow Connector 10">
              <a:extLst>
                <a:ext uri="{FF2B5EF4-FFF2-40B4-BE49-F238E27FC236}">
                  <a16:creationId xmlns:a16="http://schemas.microsoft.com/office/drawing/2014/main" id="{6676E7B9-7920-4165-94A1-4EF7AB22238C}"/>
                </a:ext>
              </a:extLst>
            </p:cNvPr>
            <p:cNvCxnSpPr>
              <a:cxnSpLocks/>
              <a:stCxn id="17" idx="3"/>
            </p:cNvCxnSpPr>
            <p:nvPr/>
          </p:nvCxnSpPr>
          <p:spPr>
            <a:xfrm flipV="1">
              <a:off x="4378960" y="2814320"/>
              <a:ext cx="1173480" cy="218786"/>
            </a:xfrm>
            <a:prstGeom prst="straightConnector1">
              <a:avLst/>
            </a:prstGeom>
            <a:ln w="2540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C5696EE-F764-444C-9110-0A98818DDB4A}"/>
                </a:ext>
              </a:extLst>
            </p:cNvPr>
            <p:cNvCxnSpPr>
              <a:cxnSpLocks/>
              <a:stCxn id="17" idx="3"/>
            </p:cNvCxnSpPr>
            <p:nvPr/>
          </p:nvCxnSpPr>
          <p:spPr>
            <a:xfrm>
              <a:off x="4378960" y="3033106"/>
              <a:ext cx="1173480" cy="1457614"/>
            </a:xfrm>
            <a:prstGeom prst="straightConnector1">
              <a:avLst/>
            </a:prstGeom>
            <a:ln w="25400">
              <a:solidFill>
                <a:schemeClr val="accent5">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2" name="Title 1">
            <a:extLst>
              <a:ext uri="{FF2B5EF4-FFF2-40B4-BE49-F238E27FC236}">
                <a16:creationId xmlns:a16="http://schemas.microsoft.com/office/drawing/2014/main" id="{AE06B441-B942-454D-9D4C-B89ECFA9EF5E}"/>
              </a:ext>
            </a:extLst>
          </p:cNvPr>
          <p:cNvSpPr>
            <a:spLocks noGrp="1"/>
          </p:cNvSpPr>
          <p:nvPr>
            <p:ph type="title"/>
          </p:nvPr>
        </p:nvSpPr>
        <p:spPr>
          <a:xfrm>
            <a:off x="546538" y="365126"/>
            <a:ext cx="10807262" cy="1002298"/>
          </a:xfrm>
        </p:spPr>
        <p:txBody>
          <a:bodyPr/>
          <a:lstStyle/>
          <a:p>
            <a:r>
              <a:rPr lang="en-US" dirty="0">
                <a:solidFill>
                  <a:srgbClr val="0070C0"/>
                </a:solidFill>
                <a:latin typeface="Bahnschrift SemiBold" panose="020B0502040204020203" pitchFamily="34" charset="0"/>
              </a:rPr>
              <a:t>Exercise</a:t>
            </a:r>
          </a:p>
        </p:txBody>
      </p:sp>
    </p:spTree>
    <p:extLst>
      <p:ext uri="{BB962C8B-B14F-4D97-AF65-F5344CB8AC3E}">
        <p14:creationId xmlns:p14="http://schemas.microsoft.com/office/powerpoint/2010/main" val="376827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500"/>
                                        <p:tgtEl>
                                          <p:spTgt spid="7">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fade">
                                      <p:cBhvr>
                                        <p:cTn id="16" dur="500"/>
                                        <p:tgtEl>
                                          <p:spTgt spid="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nodeType="with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fade">
                                      <p:cBhvr>
                                        <p:cTn id="22" dur="500"/>
                                        <p:tgtEl>
                                          <p:spTgt spid="19">
                                            <p:txEl>
                                              <p:pRg st="0" end="0"/>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9">
                                            <p:txEl>
                                              <p:pRg st="3" end="3"/>
                                            </p:txEl>
                                          </p:spTgt>
                                        </p:tgtEl>
                                        <p:attrNameLst>
                                          <p:attrName>style.visibility</p:attrName>
                                        </p:attrNameLst>
                                      </p:cBhvr>
                                      <p:to>
                                        <p:strVal val="visible"/>
                                      </p:to>
                                    </p:set>
                                    <p:animEffect transition="in" filter="fade">
                                      <p:cBhvr>
                                        <p:cTn id="25" dur="500"/>
                                        <p:tgtEl>
                                          <p:spTgt spid="1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500"/>
                                        <p:tgtEl>
                                          <p:spTgt spid="7">
                                            <p:txEl>
                                              <p:pRg st="2" end="2"/>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
                                            <p:txEl>
                                              <p:pRg st="1" end="1"/>
                                            </p:txEl>
                                          </p:spTgt>
                                        </p:tgtEl>
                                        <p:attrNameLst>
                                          <p:attrName>style.visibility</p:attrName>
                                        </p:attrNameLst>
                                      </p:cBhvr>
                                      <p:to>
                                        <p:strVal val="visible"/>
                                      </p:to>
                                    </p:set>
                                    <p:animEffect transition="in" filter="fade">
                                      <p:cBhvr>
                                        <p:cTn id="33" dur="500"/>
                                        <p:tgtEl>
                                          <p:spTgt spid="7">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9">
                                            <p:txEl>
                                              <p:pRg st="1" end="1"/>
                                            </p:txEl>
                                          </p:spTgt>
                                        </p:tgtEl>
                                        <p:attrNameLst>
                                          <p:attrName>style.visibility</p:attrName>
                                        </p:attrNameLst>
                                      </p:cBhvr>
                                      <p:to>
                                        <p:strVal val="visible"/>
                                      </p:to>
                                    </p:set>
                                    <p:animEffect transition="in" filter="fade">
                                      <p:cBhvr>
                                        <p:cTn id="38" dur="500"/>
                                        <p:tgtEl>
                                          <p:spTgt spid="19">
                                            <p:txEl>
                                              <p:pRg st="1" end="1"/>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9">
                                            <p:txEl>
                                              <p:pRg st="2" end="2"/>
                                            </p:txEl>
                                          </p:spTgt>
                                        </p:tgtEl>
                                        <p:attrNameLst>
                                          <p:attrName>style.visibility</p:attrName>
                                        </p:attrNameLst>
                                      </p:cBhvr>
                                      <p:to>
                                        <p:strVal val="visible"/>
                                      </p:to>
                                    </p:set>
                                    <p:animEffect transition="in" filter="fade">
                                      <p:cBhvr>
                                        <p:cTn id="41" dur="500"/>
                                        <p:tgtEl>
                                          <p:spTgt spid="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9"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68E40E1-EBDD-48FF-93B0-AF453C7B3299}"/>
              </a:ext>
            </a:extLst>
          </p:cNvPr>
          <p:cNvSpPr/>
          <p:nvPr/>
        </p:nvSpPr>
        <p:spPr>
          <a:xfrm>
            <a:off x="6883400" y="273685"/>
            <a:ext cx="4714240" cy="1748848"/>
          </a:xfrm>
          <a:prstGeom prst="roundRect">
            <a:avLst>
              <a:gd name="adj" fmla="val 13889"/>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public interface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a:ln>
                  <a:noFill/>
                </a:ln>
                <a:solidFill>
                  <a:srgbClr val="CC7832"/>
                </a:solidFill>
                <a:effectLst/>
                <a:latin typeface="Consolas" panose="020B0609020204030204" pitchFamily="49" charset="0"/>
              </a:rPr>
              <a:t>void </a:t>
            </a:r>
            <a:r>
              <a:rPr kumimoji="0" lang="en-US" altLang="en-US" sz="1800" b="0" i="0" u="none" strike="noStrike" cap="none" normalizeH="0" baseline="0" dirty="0" err="1">
                <a:ln>
                  <a:noFill/>
                </a:ln>
                <a:solidFill>
                  <a:srgbClr val="FFC66D"/>
                </a:solidFill>
                <a:effectLst/>
                <a:latin typeface="Consolas" panose="020B0609020204030204" pitchFamily="49" charset="0"/>
              </a:rPr>
              <a:t>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int </a:t>
            </a:r>
            <a:r>
              <a:rPr kumimoji="0" lang="en-US" altLang="en-US" sz="1800" b="0" i="0" u="none" strike="noStrike" cap="none" normalizeH="0" baseline="0" dirty="0">
                <a:ln>
                  <a:noFill/>
                </a:ln>
                <a:solidFill>
                  <a:srgbClr val="A9B7C6"/>
                </a:solidFill>
                <a:effectLst/>
                <a:latin typeface="Consolas" panose="020B0609020204030204" pitchFamily="49" charset="0"/>
              </a:rPr>
              <a:t>value)</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CC7832"/>
                </a:solidFill>
                <a:effectLst/>
                <a:latin typeface="Consolas" panose="020B0609020204030204" pitchFamily="49" charset="0"/>
              </a:rPr>
              <a:t>boolean</a:t>
            </a: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FFC66D"/>
                </a:solidFill>
                <a:effectLst/>
                <a:latin typeface="Consolas" panose="020B0609020204030204" pitchFamily="49" charset="0"/>
              </a:rPr>
              <a:t>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7" name="Rectangle: Rounded Corners 6">
            <a:extLst>
              <a:ext uri="{FF2B5EF4-FFF2-40B4-BE49-F238E27FC236}">
                <a16:creationId xmlns:a16="http://schemas.microsoft.com/office/drawing/2014/main" id="{E3291CA5-CFED-4920-9CD4-CD53FE2C4C90}"/>
              </a:ext>
            </a:extLst>
          </p:cNvPr>
          <p:cNvSpPr/>
          <p:nvPr/>
        </p:nvSpPr>
        <p:spPr>
          <a:xfrm>
            <a:off x="5552440" y="2201642"/>
            <a:ext cx="6045200" cy="1950776"/>
          </a:xfrm>
          <a:prstGeom prst="roundRect">
            <a:avLst>
              <a:gd name="adj" fmla="val 13308"/>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0" fontAlgn="base" hangingPunct="0">
              <a:spcBef>
                <a:spcPct val="0"/>
              </a:spcBef>
              <a:spcAft>
                <a:spcPct val="0"/>
              </a:spcAf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PrimeCounterImplTest03</a:t>
            </a:r>
            <a:r>
              <a:rPr kumimoji="0" lang="en-US" altLang="en-US" sz="1800" b="0" i="0" u="none" strike="noStrike" cap="none" normalizeH="0" baseline="0" dirty="0">
                <a:ln>
                  <a:noFill/>
                </a:ln>
                <a:solidFill>
                  <a:srgbClr val="A9B7C6"/>
                </a:solidFill>
                <a:effectLst/>
                <a:latin typeface="Consolas" panose="020B0609020204030204" pitchFamily="49" charset="0"/>
              </a:rPr>
              <a:t>() {</a:t>
            </a:r>
          </a:p>
          <a:p>
            <a:pPr eaLnBrk="0" fontAlgn="base" hangingPunct="0">
              <a:spcBef>
                <a:spcPct val="0"/>
              </a:spcBef>
              <a:spcAft>
                <a:spcPct val="0"/>
              </a:spcAf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lang="en-US" altLang="en-US" dirty="0" err="1">
                <a:solidFill>
                  <a:srgbClr val="A9B7C6"/>
                </a:solidFill>
                <a:latin typeface="Consolas" panose="020B0609020204030204" pitchFamily="49" charset="0"/>
              </a:rPr>
              <a:t>PrimeCounter</a:t>
            </a:r>
            <a:r>
              <a:rPr lang="en-US" altLang="en-US" dirty="0">
                <a:solidFill>
                  <a:srgbClr val="A9B7C6"/>
                </a:solidFill>
                <a:latin typeface="Consolas" panose="020B0609020204030204" pitchFamily="49" charset="0"/>
              </a:rPr>
              <a:t> pc = </a:t>
            </a:r>
            <a:r>
              <a:rPr lang="en-US" altLang="en-US" dirty="0">
                <a:solidFill>
                  <a:srgbClr val="CC7832"/>
                </a:solidFill>
                <a:latin typeface="Consolas" panose="020B0609020204030204" pitchFamily="49" charset="0"/>
              </a:rPr>
              <a:t>new </a:t>
            </a:r>
            <a:r>
              <a:rPr lang="en-US" altLang="en-US" dirty="0" err="1">
                <a:solidFill>
                  <a:srgbClr val="A9B7C6"/>
                </a:solidFill>
                <a:latin typeface="Consolas" panose="020B0609020204030204" pitchFamily="49" charset="0"/>
              </a:rPr>
              <a:t>PrimeCounterImpl</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p>
          <a:p>
            <a:pPr eaLnBrk="0" fontAlgn="base" hangingPunct="0">
              <a:spcBef>
                <a:spcPct val="0"/>
              </a:spcBef>
              <a:spcAft>
                <a:spcPct val="0"/>
              </a:spcAft>
            </a:pPr>
            <a:r>
              <a:rPr lang="en-US" altLang="en-US" dirty="0">
                <a:solidFill>
                  <a:srgbClr val="A9B7C6"/>
                </a:solidFill>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pc.addValue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lang="en-US" altLang="en-US" dirty="0">
                <a:solidFill>
                  <a:srgbClr val="6897BB"/>
                </a:solidFill>
                <a:latin typeface="Consolas" panose="020B0609020204030204" pitchFamily="49" charset="0"/>
              </a:rPr>
              <a:t>-3</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lang="en-US" altLang="en-US" dirty="0">
                <a:solidFill>
                  <a:srgbClr val="CC7832"/>
                </a:solidFill>
                <a:latin typeface="Consolas" panose="020B0609020204030204" pitchFamily="49" charset="0"/>
              </a:rPr>
            </a:br>
            <a:r>
              <a:rPr lang="en-US" altLang="en-US" dirty="0">
                <a:solidFill>
                  <a:srgbClr val="CC7832"/>
                </a:solidFill>
                <a:latin typeface="Consolas" panose="020B0609020204030204" pitchFamily="49" charset="0"/>
              </a:rPr>
              <a:t>  </a:t>
            </a:r>
            <a:r>
              <a:rPr lang="en-US" altLang="en-US" i="1" dirty="0" err="1">
                <a:solidFill>
                  <a:srgbClr val="A9B7C6"/>
                </a:solidFill>
                <a:latin typeface="Consolas" panose="020B0609020204030204" pitchFamily="49" charset="0"/>
              </a:rPr>
              <a:t>assertFalse</a:t>
            </a:r>
            <a:r>
              <a:rPr lang="en-US" altLang="en-US" dirty="0">
                <a:solidFill>
                  <a:srgbClr val="A9B7C6"/>
                </a:solidFill>
                <a:latin typeface="Consolas" panose="020B0609020204030204" pitchFamily="49" charset="0"/>
              </a:rPr>
              <a:t>(</a:t>
            </a:r>
            <a:r>
              <a:rPr lang="en-US" altLang="en-US" dirty="0" err="1">
                <a:solidFill>
                  <a:srgbClr val="A9B7C6"/>
                </a:solidFill>
                <a:latin typeface="Consolas" panose="020B0609020204030204" pitchFamily="49" charset="0"/>
              </a:rPr>
              <a:t>pc.isPrime</a:t>
            </a:r>
            <a:r>
              <a:rPr lang="en-US" altLang="en-US" dirty="0">
                <a:solidFill>
                  <a:srgbClr val="A9B7C6"/>
                </a:solidFill>
                <a:latin typeface="Consolas" panose="020B0609020204030204" pitchFamily="49" charset="0"/>
              </a:rPr>
              <a:t>())</a:t>
            </a:r>
            <a:r>
              <a:rPr lang="en-US" altLang="en-US" dirty="0">
                <a:solidFill>
                  <a:srgbClr val="CC7832"/>
                </a:solidFill>
                <a:latin typeface="Consolas" panose="020B0609020204030204" pitchFamily="49" charset="0"/>
              </a:rPr>
              <a:t>;</a:t>
            </a:r>
            <a:endParaRPr lang="en-US" altLang="en-US" sz="4400" dirty="0">
              <a:solidFill>
                <a:schemeClr val="tx1"/>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19" name="Rectangle: Rounded Corners 18">
            <a:extLst>
              <a:ext uri="{FF2B5EF4-FFF2-40B4-BE49-F238E27FC236}">
                <a16:creationId xmlns:a16="http://schemas.microsoft.com/office/drawing/2014/main" id="{A3BD096A-4AEA-455C-A15E-127008044473}"/>
              </a:ext>
            </a:extLst>
          </p:cNvPr>
          <p:cNvSpPr/>
          <p:nvPr/>
        </p:nvSpPr>
        <p:spPr>
          <a:xfrm>
            <a:off x="5552440" y="4272202"/>
            <a:ext cx="6045200" cy="2484197"/>
          </a:xfrm>
          <a:prstGeom prst="roundRect">
            <a:avLst>
              <a:gd name="adj" fmla="val 8400"/>
            </a:avLst>
          </a:prstGeom>
          <a:solidFill>
            <a:srgbClr val="2B2B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BBB529"/>
                </a:solidFill>
                <a:effectLst/>
                <a:latin typeface="Consolas" panose="020B0609020204030204" pitchFamily="49" charset="0"/>
              </a:rPr>
              <a:t>@Test</a:t>
            </a:r>
            <a:br>
              <a:rPr kumimoji="0" lang="en-US" altLang="en-US" sz="1800" b="0" i="0" u="none" strike="noStrike" cap="none" normalizeH="0" baseline="0" dirty="0">
                <a:ln>
                  <a:noFill/>
                </a:ln>
                <a:solidFill>
                  <a:srgbClr val="BBB529"/>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public void </a:t>
            </a:r>
            <a:r>
              <a:rPr kumimoji="0" lang="en-US" altLang="en-US" sz="1800" b="0" i="0" u="none" strike="noStrike" cap="none" normalizeH="0" baseline="0" dirty="0">
                <a:ln>
                  <a:noFill/>
                </a:ln>
                <a:solidFill>
                  <a:srgbClr val="FFC66D"/>
                </a:solidFill>
                <a:effectLst/>
                <a:latin typeface="Consolas" panose="020B0609020204030204" pitchFamily="49" charset="0"/>
              </a:rPr>
              <a:t>PrimeCounterImplTest04</a:t>
            </a:r>
            <a:r>
              <a:rPr kumimoji="0" lang="en-US" altLang="en-US" sz="1800" b="0" i="0" u="none" strike="noStrike" cap="none" normalizeH="0" baseline="0" dirty="0">
                <a:ln>
                  <a:noFill/>
                </a:ln>
                <a:solidFill>
                  <a:srgbClr val="A9B7C6"/>
                </a:solidFill>
                <a:effectLst/>
                <a:latin typeface="Consolas" panose="020B0609020204030204" pitchFamily="49" charset="0"/>
              </a:rPr>
              <a:t>() {</a:t>
            </a:r>
            <a:endParaRPr lang="en-US" altLang="en-US" dirty="0">
              <a:solidFill>
                <a:srgbClr val="A9B7C6"/>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a:t>
            </a:r>
            <a:r>
              <a:rPr kumimoji="0" lang="en-US" altLang="en-US" sz="1800" b="0" i="0" u="none" strike="noStrike" cap="none" normalizeH="0" baseline="0" dirty="0">
                <a:ln>
                  <a:noFill/>
                </a:ln>
                <a:solidFill>
                  <a:srgbClr val="A9B7C6"/>
                </a:solidFill>
                <a:effectLst/>
                <a:latin typeface="Consolas" panose="020B0609020204030204" pitchFamily="49" charset="0"/>
              </a:rPr>
              <a:t> pc = </a:t>
            </a:r>
            <a:r>
              <a:rPr kumimoji="0" lang="en-US" altLang="en-US" sz="1800" b="0" i="0" u="none" strike="noStrike" cap="none" normalizeH="0" baseline="0" dirty="0">
                <a:ln>
                  <a:noFill/>
                </a:ln>
                <a:solidFill>
                  <a:srgbClr val="CC7832"/>
                </a:solidFill>
                <a:effectLst/>
                <a:latin typeface="Consolas" panose="020B0609020204030204" pitchFamily="49" charset="0"/>
              </a:rPr>
              <a:t>new </a:t>
            </a:r>
            <a:r>
              <a:rPr kumimoji="0" lang="en-US" altLang="en-US" sz="1800" b="0" i="0" u="none" strike="noStrike" cap="none" normalizeH="0" baseline="0" dirty="0" err="1">
                <a:ln>
                  <a:noFill/>
                </a:ln>
                <a:solidFill>
                  <a:srgbClr val="A9B7C6"/>
                </a:solidFill>
                <a:effectLst/>
                <a:latin typeface="Consolas" panose="020B0609020204030204" pitchFamily="49" charset="0"/>
              </a:rPr>
              <a:t>PrimeCounterImpl</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pc.addValue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6897BB"/>
                </a:solidFill>
                <a:effectLst/>
                <a:latin typeface="Consolas" panose="020B0609020204030204" pitchFamily="49" charset="0"/>
              </a:rPr>
              <a:t>11</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1" u="none" strike="noStrike" cap="none" normalizeH="0" baseline="0" dirty="0" err="1">
                <a:ln>
                  <a:noFill/>
                </a:ln>
                <a:solidFill>
                  <a:srgbClr val="A9B7C6"/>
                </a:solidFill>
                <a:effectLst/>
                <a:latin typeface="Consolas" panose="020B0609020204030204" pitchFamily="49" charset="0"/>
              </a:rPr>
              <a:t>assertTrue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err="1">
                <a:ln>
                  <a:noFill/>
                </a:ln>
                <a:solidFill>
                  <a:srgbClr val="A9B7C6"/>
                </a:solidFill>
                <a:effectLst/>
                <a:latin typeface="Consolas" panose="020B0609020204030204" pitchFamily="49" charset="0"/>
              </a:rPr>
              <a:t>pc.isPrime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eaLnBrk="0" fontAlgn="base" hangingPunct="0">
              <a:spcBef>
                <a:spcPct val="0"/>
              </a:spcBef>
              <a:spcAft>
                <a:spcPct val="0"/>
              </a:spcAft>
            </a:pPr>
            <a:r>
              <a:rPr kumimoji="0" lang="en-US" altLang="en-US" sz="1800" b="0" i="0" u="none" strike="noStrike" cap="none" normalizeH="0" baseline="0" dirty="0">
                <a:ln>
                  <a:noFill/>
                </a:ln>
                <a:solidFill>
                  <a:srgbClr val="A9B7C6"/>
                </a:solidFill>
                <a:effectLst/>
                <a:latin typeface="Consolas" panose="020B0609020204030204" pitchFamily="49" charset="0"/>
              </a:rPr>
              <a:t>  </a:t>
            </a:r>
            <a:r>
              <a:rPr kumimoji="0" lang="en-US" altLang="en-US" sz="1800" b="0" i="0" u="none" strike="noStrike" cap="none" normalizeH="0" baseline="0" dirty="0" err="1">
                <a:ln>
                  <a:noFill/>
                </a:ln>
                <a:solidFill>
                  <a:srgbClr val="A9B7C6"/>
                </a:solidFill>
                <a:effectLst/>
                <a:latin typeface="Consolas" panose="020B0609020204030204" pitchFamily="49" charset="0"/>
              </a:rPr>
              <a:t>pc.addValue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lang="en-US" altLang="en-US" dirty="0">
                <a:solidFill>
                  <a:srgbClr val="6897BB"/>
                </a:solidFill>
                <a:latin typeface="Consolas" panose="020B0609020204030204" pitchFamily="49" charset="0"/>
              </a:rPr>
              <a:t>3</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br>
              <a:rPr kumimoji="0" lang="en-US" altLang="en-US" sz="1800" b="0" i="0" u="none" strike="noStrike" cap="none" normalizeH="0" baseline="0" dirty="0">
                <a:ln>
                  <a:noFill/>
                </a:ln>
                <a:solidFill>
                  <a:srgbClr val="CC7832"/>
                </a:solidFill>
                <a:effectLst/>
                <a:latin typeface="Consolas" panose="020B0609020204030204" pitchFamily="49" charset="0"/>
              </a:rPr>
            </a:br>
            <a:r>
              <a:rPr kumimoji="0" lang="en-US" altLang="en-US" sz="1800" b="0" i="0" u="none" strike="noStrike" cap="none" normalizeH="0" baseline="0" dirty="0">
                <a:ln>
                  <a:noFill/>
                </a:ln>
                <a:solidFill>
                  <a:srgbClr val="CC7832"/>
                </a:solidFill>
                <a:effectLst/>
                <a:latin typeface="Consolas" panose="020B0609020204030204" pitchFamily="49" charset="0"/>
              </a:rPr>
              <a:t>  </a:t>
            </a:r>
            <a:r>
              <a:rPr kumimoji="0" lang="en-US" altLang="en-US" sz="1800" b="0" i="1" u="none" strike="noStrike" cap="none" normalizeH="0" baseline="0" dirty="0" err="1">
                <a:ln>
                  <a:noFill/>
                </a:ln>
                <a:solidFill>
                  <a:srgbClr val="A9B7C6"/>
                </a:solidFill>
                <a:effectLst/>
                <a:latin typeface="Consolas" panose="020B0609020204030204" pitchFamily="49" charset="0"/>
              </a:rPr>
              <a:t>assertFalse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err="1">
                <a:ln>
                  <a:noFill/>
                </a:ln>
                <a:solidFill>
                  <a:srgbClr val="A9B7C6"/>
                </a:solidFill>
                <a:effectLst/>
                <a:latin typeface="Consolas" panose="020B0609020204030204" pitchFamily="49" charset="0"/>
              </a:rPr>
              <a:t>pc.isPrime</a:t>
            </a:r>
            <a:r>
              <a:rPr kumimoji="0" lang="en-US" altLang="en-US" sz="1800" b="0" i="0" u="none" strike="noStrike" cap="none" normalizeH="0" baseline="0" dirty="0">
                <a:ln>
                  <a:noFill/>
                </a:ln>
                <a:solidFill>
                  <a:srgbClr val="A9B7C6"/>
                </a:solidFill>
                <a:effectLst/>
                <a:latin typeface="Consolas" panose="020B0609020204030204" pitchFamily="49" charset="0"/>
              </a:rPr>
              <a:t>())</a:t>
            </a:r>
            <a:r>
              <a:rPr kumimoji="0" lang="en-US" altLang="en-US" sz="1800" b="0" i="0" u="none" strike="noStrike" cap="none" normalizeH="0" baseline="0" dirty="0">
                <a:ln>
                  <a:noFill/>
                </a:ln>
                <a:solidFill>
                  <a:srgbClr val="CC7832"/>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A9B7C6"/>
                </a:solidFill>
                <a:effectLst/>
                <a:latin typeface="Consolas" panose="020B0609020204030204" pitchFamily="49" charset="0"/>
              </a:rPr>
              <a:t>}</a:t>
            </a:r>
            <a:endParaRPr kumimoji="0" lang="en-US" altLang="en-US" sz="4400" b="0" i="0" u="none" strike="noStrike" cap="none" normalizeH="0" baseline="0" dirty="0">
              <a:ln>
                <a:noFill/>
              </a:ln>
              <a:solidFill>
                <a:schemeClr val="tx1"/>
              </a:solidFill>
              <a:effectLst/>
              <a:latin typeface="Consolas" panose="020B0609020204030204" pitchFamily="49" charset="0"/>
            </a:endParaRPr>
          </a:p>
        </p:txBody>
      </p:sp>
      <p:sp>
        <p:nvSpPr>
          <p:cNvPr id="18" name="Rectangle: Rounded Corners 17">
            <a:extLst>
              <a:ext uri="{FF2B5EF4-FFF2-40B4-BE49-F238E27FC236}">
                <a16:creationId xmlns:a16="http://schemas.microsoft.com/office/drawing/2014/main" id="{777EBD27-FAF5-4A67-81AE-9A984E2D0370}"/>
              </a:ext>
            </a:extLst>
          </p:cNvPr>
          <p:cNvSpPr/>
          <p:nvPr/>
        </p:nvSpPr>
        <p:spPr>
          <a:xfrm>
            <a:off x="594358" y="2002626"/>
            <a:ext cx="4287519" cy="1564004"/>
          </a:xfrm>
          <a:prstGeom prst="roundRect">
            <a:avLst>
              <a:gd name="adj" fmla="val 15696"/>
            </a:avLst>
          </a:prstGeom>
          <a:solidFill>
            <a:schemeClr val="accent4">
              <a:lumMod val="20000"/>
              <a:lumOff val="80000"/>
            </a:schemeClr>
          </a:solidFill>
          <a:ln w="254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accent4">
                    <a:lumMod val="75000"/>
                  </a:schemeClr>
                </a:solidFill>
              </a:rPr>
              <a:t>If </a:t>
            </a:r>
            <a:r>
              <a:rPr lang="en-US" sz="2000" dirty="0" err="1">
                <a:solidFill>
                  <a:schemeClr val="accent4">
                    <a:lumMod val="75000"/>
                  </a:schemeClr>
                </a:solidFill>
                <a:latin typeface="Consolas" panose="020B0609020204030204" pitchFamily="49" charset="0"/>
              </a:rPr>
              <a:t>PrimeCounterImpl</a:t>
            </a:r>
            <a:r>
              <a:rPr lang="en-US" sz="2000" dirty="0">
                <a:solidFill>
                  <a:schemeClr val="accent4">
                    <a:lumMod val="75000"/>
                  </a:schemeClr>
                </a:solidFill>
              </a:rPr>
              <a:t> passes all four tests, it </a:t>
            </a:r>
            <a:r>
              <a:rPr lang="en-US" sz="2000" b="1" i="1" dirty="0">
                <a:solidFill>
                  <a:schemeClr val="accent4">
                    <a:lumMod val="75000"/>
                  </a:schemeClr>
                </a:solidFill>
              </a:rPr>
              <a:t>still</a:t>
            </a:r>
            <a:r>
              <a:rPr lang="en-US" sz="2000" dirty="0">
                <a:solidFill>
                  <a:schemeClr val="accent4">
                    <a:lumMod val="75000"/>
                  </a:schemeClr>
                </a:solidFill>
              </a:rPr>
              <a:t> isn’t guaranteed that the implementation is correct. But we can begin to feel more confident</a:t>
            </a:r>
            <a:endParaRPr lang="en-US" sz="2000" i="1" dirty="0">
              <a:solidFill>
                <a:schemeClr val="accent4">
                  <a:lumMod val="75000"/>
                </a:schemeClr>
              </a:solidFill>
            </a:endParaRPr>
          </a:p>
        </p:txBody>
      </p:sp>
      <p:sp>
        <p:nvSpPr>
          <p:cNvPr id="20" name="Rectangle: Rounded Corners 19">
            <a:extLst>
              <a:ext uri="{FF2B5EF4-FFF2-40B4-BE49-F238E27FC236}">
                <a16:creationId xmlns:a16="http://schemas.microsoft.com/office/drawing/2014/main" id="{47A47A14-37FF-408E-AA4E-BCE2219814CD}"/>
              </a:ext>
            </a:extLst>
          </p:cNvPr>
          <p:cNvSpPr/>
          <p:nvPr/>
        </p:nvSpPr>
        <p:spPr>
          <a:xfrm>
            <a:off x="594358" y="3985142"/>
            <a:ext cx="4287518" cy="1813638"/>
          </a:xfrm>
          <a:prstGeom prst="roundRect">
            <a:avLst>
              <a:gd name="adj" fmla="val 12448"/>
            </a:avLst>
          </a:prstGeom>
          <a:solidFill>
            <a:schemeClr val="accent2">
              <a:lumMod val="20000"/>
              <a:lumOff val="80000"/>
            </a:schemeClr>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C00000"/>
                </a:solidFill>
              </a:rPr>
              <a:t>If I was writing an </a:t>
            </a:r>
            <a:r>
              <a:rPr lang="en-US" sz="2000" dirty="0" err="1">
                <a:solidFill>
                  <a:srgbClr val="C00000"/>
                </a:solidFill>
              </a:rPr>
              <a:t>autograder</a:t>
            </a:r>
            <a:r>
              <a:rPr lang="en-US" sz="2000" dirty="0">
                <a:solidFill>
                  <a:srgbClr val="C00000"/>
                </a:solidFill>
              </a:rPr>
              <a:t> for this class, I’d aim to test 5-10 different prime numbers and 5-10 different non-prime numbers, including large and small numbers</a:t>
            </a:r>
            <a:endParaRPr lang="en-US" sz="2000" i="1" dirty="0">
              <a:solidFill>
                <a:srgbClr val="C00000"/>
              </a:solidFill>
            </a:endParaRPr>
          </a:p>
        </p:txBody>
      </p:sp>
      <p:sp>
        <p:nvSpPr>
          <p:cNvPr id="9" name="Title 1">
            <a:extLst>
              <a:ext uri="{FF2B5EF4-FFF2-40B4-BE49-F238E27FC236}">
                <a16:creationId xmlns:a16="http://schemas.microsoft.com/office/drawing/2014/main" id="{AE06B441-B942-454D-9D4C-B89ECFA9EF5E}"/>
              </a:ext>
            </a:extLst>
          </p:cNvPr>
          <p:cNvSpPr>
            <a:spLocks noGrp="1"/>
          </p:cNvSpPr>
          <p:nvPr>
            <p:ph type="title"/>
          </p:nvPr>
        </p:nvSpPr>
        <p:spPr>
          <a:xfrm>
            <a:off x="546538" y="365126"/>
            <a:ext cx="10807262" cy="1002298"/>
          </a:xfrm>
        </p:spPr>
        <p:txBody>
          <a:bodyPr/>
          <a:lstStyle/>
          <a:p>
            <a:r>
              <a:rPr lang="en-US" dirty="0">
                <a:solidFill>
                  <a:srgbClr val="0070C0"/>
                </a:solidFill>
                <a:latin typeface="Bahnschrift SemiBold" panose="020B0502040204020203" pitchFamily="34" charset="0"/>
              </a:rPr>
              <a:t>Exercise</a:t>
            </a:r>
          </a:p>
        </p:txBody>
      </p:sp>
    </p:spTree>
    <p:extLst>
      <p:ext uri="{BB962C8B-B14F-4D97-AF65-F5344CB8AC3E}">
        <p14:creationId xmlns:p14="http://schemas.microsoft.com/office/powerpoint/2010/main" val="46967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DD826-8404-4FC1-9292-546B52751E7A}"/>
              </a:ext>
            </a:extLst>
          </p:cNvPr>
          <p:cNvSpPr>
            <a:spLocks noGrp="1"/>
          </p:cNvSpPr>
          <p:nvPr>
            <p:ph type="title"/>
          </p:nvPr>
        </p:nvSpPr>
        <p:spPr>
          <a:xfrm>
            <a:off x="609600" y="365125"/>
            <a:ext cx="10744200" cy="963803"/>
          </a:xfrm>
        </p:spPr>
        <p:txBody>
          <a:bodyPr/>
          <a:lstStyle/>
          <a:p>
            <a:r>
              <a:rPr lang="en-US" dirty="0">
                <a:solidFill>
                  <a:srgbClr val="0070C0"/>
                </a:solidFill>
                <a:latin typeface="Bahnschrift SemiBold" panose="020B0502040204020203" pitchFamily="34" charset="0"/>
              </a:rPr>
              <a:t>Interface, Abstraction, Testing</a:t>
            </a:r>
          </a:p>
        </p:txBody>
      </p:sp>
      <p:sp>
        <p:nvSpPr>
          <p:cNvPr id="3" name="Content Placeholder 2">
            <a:extLst>
              <a:ext uri="{FF2B5EF4-FFF2-40B4-BE49-F238E27FC236}">
                <a16:creationId xmlns:a16="http://schemas.microsoft.com/office/drawing/2014/main" id="{2C49B368-164A-4D15-A7DA-3E811913351E}"/>
              </a:ext>
            </a:extLst>
          </p:cNvPr>
          <p:cNvSpPr>
            <a:spLocks noGrp="1"/>
          </p:cNvSpPr>
          <p:nvPr>
            <p:ph idx="1"/>
          </p:nvPr>
        </p:nvSpPr>
        <p:spPr>
          <a:xfrm>
            <a:off x="838200" y="1219598"/>
            <a:ext cx="10515600" cy="4982419"/>
          </a:xfrm>
        </p:spPr>
        <p:txBody>
          <a:bodyPr anchor="ctr">
            <a:normAutofit/>
          </a:bodyPr>
          <a:lstStyle/>
          <a:p>
            <a:pPr marL="0" indent="0">
              <a:buNone/>
            </a:pPr>
            <a:r>
              <a:rPr lang="en-US" sz="3200" dirty="0">
                <a:latin typeface="Bahnschrift SemiBold" panose="020B0502040204020203" pitchFamily="34" charset="0"/>
              </a:rPr>
              <a:t>Interface does not </a:t>
            </a:r>
            <a:r>
              <a:rPr lang="en-US" sz="3200" i="1" dirty="0">
                <a:solidFill>
                  <a:srgbClr val="002060"/>
                </a:solidFill>
                <a:latin typeface="Bahnschrift SemiBold" panose="020B0502040204020203" pitchFamily="34" charset="0"/>
              </a:rPr>
              <a:t>per se </a:t>
            </a:r>
            <a:r>
              <a:rPr lang="en-US" sz="3200" dirty="0">
                <a:latin typeface="Bahnschrift SemiBold" panose="020B0502040204020203" pitchFamily="34" charset="0"/>
              </a:rPr>
              <a:t>enforce abstraction</a:t>
            </a:r>
          </a:p>
          <a:p>
            <a:pPr marL="594360" lvl="2" indent="-274320">
              <a:spcBef>
                <a:spcPts val="1200"/>
              </a:spcBef>
            </a:pPr>
            <a:r>
              <a:rPr lang="en-US" sz="2800" i="1" dirty="0"/>
              <a:t>Interface gives a set of method signatures to implement</a:t>
            </a:r>
          </a:p>
          <a:p>
            <a:pPr marL="594360" lvl="2" indent="-274320">
              <a:spcBef>
                <a:spcPts val="1200"/>
              </a:spcBef>
            </a:pPr>
            <a:r>
              <a:rPr lang="en-US" sz="2800" i="1" dirty="0"/>
              <a:t>Each </a:t>
            </a:r>
            <a:r>
              <a:rPr lang="en-US" sz="2800" i="1" dirty="0" err="1"/>
              <a:t>impl</a:t>
            </a:r>
            <a:r>
              <a:rPr lang="en-US" sz="2800" i="1" dirty="0"/>
              <a:t> is not </a:t>
            </a:r>
            <a:r>
              <a:rPr lang="en-US" sz="2800" i="1" dirty="0">
                <a:solidFill>
                  <a:srgbClr val="C00000"/>
                </a:solidFill>
              </a:rPr>
              <a:t>required </a:t>
            </a:r>
            <a:r>
              <a:rPr lang="en-US" sz="2800" i="1" dirty="0"/>
              <a:t>to behave the same</a:t>
            </a:r>
          </a:p>
          <a:p>
            <a:pPr marL="594360" lvl="2" indent="-274320">
              <a:spcBef>
                <a:spcPts val="1200"/>
              </a:spcBef>
            </a:pPr>
            <a:r>
              <a:rPr lang="en-US" sz="2800" i="1" dirty="0"/>
              <a:t>We often </a:t>
            </a:r>
            <a:r>
              <a:rPr lang="en-US" sz="2800" i="1" dirty="0">
                <a:solidFill>
                  <a:srgbClr val="C00000"/>
                </a:solidFill>
              </a:rPr>
              <a:t>want</a:t>
            </a:r>
            <a:r>
              <a:rPr lang="en-US" sz="2800" i="1" dirty="0"/>
              <a:t> each </a:t>
            </a:r>
            <a:r>
              <a:rPr lang="en-US" sz="2800" i="1" dirty="0" err="1"/>
              <a:t>impl</a:t>
            </a:r>
            <a:r>
              <a:rPr lang="en-US" sz="2800" i="1" dirty="0"/>
              <a:t> method to behave the same</a:t>
            </a:r>
          </a:p>
          <a:p>
            <a:pPr marL="1280160" lvl="5" indent="-274320">
              <a:buNone/>
            </a:pPr>
            <a:r>
              <a:rPr lang="en-US" sz="2000" i="1" dirty="0"/>
              <a:t>--  LIST interface</a:t>
            </a:r>
          </a:p>
          <a:p>
            <a:pPr marL="1280160" lvl="5" indent="-274320">
              <a:buNone/>
            </a:pPr>
            <a:r>
              <a:rPr lang="en-US" sz="2000" i="1" dirty="0"/>
              <a:t>--  </a:t>
            </a:r>
            <a:r>
              <a:rPr lang="en-US" sz="2000" i="1" dirty="0" err="1"/>
              <a:t>ArrayList</a:t>
            </a:r>
            <a:r>
              <a:rPr lang="en-US" sz="2000" i="1" dirty="0"/>
              <a:t> implements LIST</a:t>
            </a:r>
          </a:p>
          <a:p>
            <a:pPr marL="1280160" lvl="5" indent="-274320">
              <a:buNone/>
            </a:pPr>
            <a:r>
              <a:rPr lang="en-US" sz="2000" i="1" dirty="0"/>
              <a:t>--  LinkedList implements LIST</a:t>
            </a:r>
          </a:p>
          <a:p>
            <a:pPr marL="594360" lvl="2" indent="-274320">
              <a:spcBef>
                <a:spcPts val="1200"/>
              </a:spcBef>
            </a:pPr>
            <a:r>
              <a:rPr lang="en-US" sz="2800" i="1" dirty="0"/>
              <a:t>Idea is that no matter what the implementation details are, the Interface level abstraction behaves the same… doesn’t matter if we use Array or Links, a LIST always behaves in LIST-like fashion</a:t>
            </a:r>
          </a:p>
        </p:txBody>
      </p:sp>
    </p:spTree>
    <p:extLst>
      <p:ext uri="{BB962C8B-B14F-4D97-AF65-F5344CB8AC3E}">
        <p14:creationId xmlns:p14="http://schemas.microsoft.com/office/powerpoint/2010/main" val="861261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par>
                          <p:cTn id="27" fill="hold">
                            <p:stCondLst>
                              <p:cond delay="1000"/>
                            </p:stCondLst>
                            <p:childTnLst>
                              <p:par>
                                <p:cTn id="28" presetID="10" presetClass="entr" presetSubtype="0" fill="hold"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par>
                          <p:cTn id="31" fill="hold">
                            <p:stCondLst>
                              <p:cond delay="1500"/>
                            </p:stCondLst>
                            <p:childTnLst>
                              <p:par>
                                <p:cTn id="32" presetID="10" presetClass="entr" presetSubtype="0" fill="hold" nodeType="after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DD826-8404-4FC1-9292-546B52751E7A}"/>
              </a:ext>
            </a:extLst>
          </p:cNvPr>
          <p:cNvSpPr>
            <a:spLocks noGrp="1"/>
          </p:cNvSpPr>
          <p:nvPr>
            <p:ph type="title"/>
          </p:nvPr>
        </p:nvSpPr>
        <p:spPr>
          <a:xfrm>
            <a:off x="609600" y="365125"/>
            <a:ext cx="10744200" cy="963803"/>
          </a:xfrm>
        </p:spPr>
        <p:txBody>
          <a:bodyPr/>
          <a:lstStyle/>
          <a:p>
            <a:r>
              <a:rPr lang="en-US" dirty="0">
                <a:solidFill>
                  <a:srgbClr val="0070C0"/>
                </a:solidFill>
                <a:latin typeface="Bahnschrift SemiBold" panose="020B0502040204020203" pitchFamily="34" charset="0"/>
              </a:rPr>
              <a:t>Interface, Abstraction, Testing</a:t>
            </a:r>
          </a:p>
        </p:txBody>
      </p:sp>
      <p:sp>
        <p:nvSpPr>
          <p:cNvPr id="3" name="Content Placeholder 2">
            <a:extLst>
              <a:ext uri="{FF2B5EF4-FFF2-40B4-BE49-F238E27FC236}">
                <a16:creationId xmlns:a16="http://schemas.microsoft.com/office/drawing/2014/main" id="{2C49B368-164A-4D15-A7DA-3E811913351E}"/>
              </a:ext>
            </a:extLst>
          </p:cNvPr>
          <p:cNvSpPr>
            <a:spLocks noGrp="1"/>
          </p:cNvSpPr>
          <p:nvPr>
            <p:ph idx="1"/>
          </p:nvPr>
        </p:nvSpPr>
        <p:spPr>
          <a:xfrm>
            <a:off x="838200" y="1219598"/>
            <a:ext cx="10515600" cy="4982419"/>
          </a:xfrm>
        </p:spPr>
        <p:txBody>
          <a:bodyPr anchor="ctr">
            <a:normAutofit/>
          </a:bodyPr>
          <a:lstStyle/>
          <a:p>
            <a:pPr marL="0" indent="0">
              <a:spcBef>
                <a:spcPts val="600"/>
              </a:spcBef>
              <a:spcAft>
                <a:spcPts val="1200"/>
              </a:spcAft>
              <a:buNone/>
            </a:pPr>
            <a:r>
              <a:rPr lang="en-US" dirty="0">
                <a:latin typeface="Bahnschrift SemiBold" panose="020B0502040204020203" pitchFamily="34" charset="0"/>
              </a:rPr>
              <a:t>Consider this legal Java</a:t>
            </a:r>
          </a:p>
          <a:p>
            <a:pPr marL="0" indent="0">
              <a:spcBef>
                <a:spcPts val="0"/>
              </a:spcBef>
              <a:buNone/>
            </a:pPr>
            <a:r>
              <a:rPr lang="en-US" sz="1400" dirty="0">
                <a:latin typeface="Consolas" panose="020B0609020204030204" pitchFamily="49" charset="0"/>
              </a:rPr>
              <a:t>interface Foo {</a:t>
            </a:r>
          </a:p>
          <a:p>
            <a:pPr marL="0" indent="0">
              <a:spcBef>
                <a:spcPts val="0"/>
              </a:spcBef>
              <a:buNone/>
            </a:pPr>
            <a:r>
              <a:rPr lang="en-US" sz="1400" dirty="0">
                <a:latin typeface="Consolas" panose="020B0609020204030204" pitchFamily="49" charset="0"/>
              </a:rPr>
              <a:t>   public int bar (int x);</a:t>
            </a:r>
          </a:p>
          <a:p>
            <a:pPr marL="0" indent="0">
              <a:spcBef>
                <a:spcPts val="0"/>
              </a:spcBef>
              <a:buNone/>
            </a:pPr>
            <a:r>
              <a:rPr lang="en-US" sz="1400" dirty="0">
                <a:latin typeface="Consolas" panose="020B0609020204030204" pitchFamily="49" charset="0"/>
              </a:rPr>
              <a:t>}</a:t>
            </a:r>
          </a:p>
          <a:p>
            <a:pPr marL="0" indent="0">
              <a:spcBef>
                <a:spcPts val="0"/>
              </a:spcBef>
              <a:buNone/>
            </a:pPr>
            <a:endParaRPr lang="en-US" sz="1400" dirty="0">
              <a:latin typeface="Consolas" panose="020B0609020204030204" pitchFamily="49" charset="0"/>
            </a:endParaRPr>
          </a:p>
          <a:p>
            <a:pPr marL="0" indent="0">
              <a:spcBef>
                <a:spcPts val="0"/>
              </a:spcBef>
              <a:buNone/>
            </a:pPr>
            <a:r>
              <a:rPr lang="en-US" sz="1400" dirty="0">
                <a:latin typeface="Consolas" panose="020B0609020204030204" pitchFamily="49" charset="0"/>
              </a:rPr>
              <a:t>class </a:t>
            </a:r>
            <a:r>
              <a:rPr lang="en-US" sz="1400" dirty="0" err="1">
                <a:latin typeface="Consolas" panose="020B0609020204030204" pitchFamily="49" charset="0"/>
              </a:rPr>
              <a:t>FooA</a:t>
            </a:r>
            <a:r>
              <a:rPr lang="en-US" sz="1400" dirty="0">
                <a:latin typeface="Consolas" panose="020B0609020204030204" pitchFamily="49" charset="0"/>
              </a:rPr>
              <a:t> implements FOO {</a:t>
            </a:r>
          </a:p>
          <a:p>
            <a:pPr marL="0" indent="0">
              <a:spcBef>
                <a:spcPts val="0"/>
              </a:spcBef>
              <a:buNone/>
            </a:pPr>
            <a:r>
              <a:rPr lang="en-US" sz="1400" dirty="0">
                <a:latin typeface="Consolas" panose="020B0609020204030204" pitchFamily="49" charset="0"/>
              </a:rPr>
              <a:t>   public int bar (int x) { return x*x; }</a:t>
            </a:r>
          </a:p>
          <a:p>
            <a:pPr marL="0" indent="0">
              <a:spcBef>
                <a:spcPts val="0"/>
              </a:spcBef>
              <a:buNone/>
            </a:pPr>
            <a:r>
              <a:rPr lang="en-US" sz="1400" dirty="0">
                <a:latin typeface="Consolas" panose="020B0609020204030204" pitchFamily="49" charset="0"/>
              </a:rPr>
              <a:t>}</a:t>
            </a:r>
          </a:p>
          <a:p>
            <a:pPr marL="0" indent="0">
              <a:spcBef>
                <a:spcPts val="0"/>
              </a:spcBef>
              <a:buNone/>
            </a:pPr>
            <a:endParaRPr lang="en-US" sz="1400" dirty="0">
              <a:latin typeface="Consolas" panose="020B0609020204030204" pitchFamily="49" charset="0"/>
            </a:endParaRPr>
          </a:p>
          <a:p>
            <a:pPr marL="0" indent="0">
              <a:spcBef>
                <a:spcPts val="0"/>
              </a:spcBef>
              <a:buNone/>
            </a:pPr>
            <a:r>
              <a:rPr lang="en-US" sz="1400" dirty="0">
                <a:latin typeface="Consolas" panose="020B0609020204030204" pitchFamily="49" charset="0"/>
              </a:rPr>
              <a:t>class </a:t>
            </a:r>
            <a:r>
              <a:rPr lang="en-US" sz="1400" dirty="0" err="1">
                <a:latin typeface="Consolas" panose="020B0609020204030204" pitchFamily="49" charset="0"/>
              </a:rPr>
              <a:t>FooB</a:t>
            </a:r>
            <a:r>
              <a:rPr lang="en-US" sz="1400" dirty="0">
                <a:latin typeface="Consolas" panose="020B0609020204030204" pitchFamily="49" charset="0"/>
              </a:rPr>
              <a:t> implements FOO {</a:t>
            </a:r>
          </a:p>
          <a:p>
            <a:pPr marL="0" indent="0">
              <a:spcBef>
                <a:spcPts val="0"/>
              </a:spcBef>
              <a:buNone/>
            </a:pPr>
            <a:r>
              <a:rPr lang="en-US" sz="1400" dirty="0">
                <a:latin typeface="Consolas" panose="020B0609020204030204" pitchFamily="49" charset="0"/>
              </a:rPr>
              <a:t>   public int bar (int x) { return x*x*x; }</a:t>
            </a:r>
          </a:p>
          <a:p>
            <a:pPr marL="0" indent="0">
              <a:spcBef>
                <a:spcPts val="0"/>
              </a:spcBef>
              <a:buNone/>
            </a:pPr>
            <a:r>
              <a:rPr lang="en-US" sz="1400" dirty="0">
                <a:latin typeface="Consolas" panose="020B0609020204030204" pitchFamily="49" charset="0"/>
              </a:rPr>
              <a:t>}</a:t>
            </a:r>
          </a:p>
          <a:p>
            <a:pPr marL="0" indent="0">
              <a:spcBef>
                <a:spcPts val="0"/>
              </a:spcBef>
              <a:buNone/>
            </a:pPr>
            <a:endParaRPr lang="en-US" sz="1400" dirty="0">
              <a:latin typeface="Consolas" panose="020B0609020204030204" pitchFamily="49" charset="0"/>
            </a:endParaRPr>
          </a:p>
          <a:p>
            <a:pPr marL="0" indent="0">
              <a:spcBef>
                <a:spcPts val="0"/>
              </a:spcBef>
              <a:buNone/>
            </a:pPr>
            <a:r>
              <a:rPr lang="en-US" sz="1400" dirty="0">
                <a:latin typeface="Consolas" panose="020B0609020204030204" pitchFamily="49" charset="0"/>
              </a:rPr>
              <a:t>public class </a:t>
            </a:r>
            <a:r>
              <a:rPr lang="en-US" sz="1400" dirty="0" err="1">
                <a:latin typeface="Consolas" panose="020B0609020204030204" pitchFamily="49" charset="0"/>
              </a:rPr>
              <a:t>MainFoo</a:t>
            </a:r>
            <a:r>
              <a:rPr lang="en-US" sz="1400" dirty="0">
                <a:latin typeface="Consolas" panose="020B0609020204030204" pitchFamily="49" charset="0"/>
              </a:rPr>
              <a:t> {</a:t>
            </a:r>
          </a:p>
          <a:p>
            <a:pPr marL="0" indent="0">
              <a:spcBef>
                <a:spcPts val="0"/>
              </a:spcBef>
              <a:buNone/>
            </a:pPr>
            <a:r>
              <a:rPr lang="en-US" sz="1400" dirty="0">
                <a:latin typeface="Consolas" panose="020B0609020204030204" pitchFamily="49" charset="0"/>
              </a:rPr>
              <a:t>    public static void main(String[] </a:t>
            </a:r>
            <a:r>
              <a:rPr lang="en-US" sz="1400" dirty="0" err="1">
                <a:latin typeface="Consolas" panose="020B0609020204030204" pitchFamily="49" charset="0"/>
              </a:rPr>
              <a:t>args</a:t>
            </a:r>
            <a:r>
              <a:rPr lang="en-US" sz="1400" dirty="0">
                <a:latin typeface="Consolas" panose="020B0609020204030204" pitchFamily="49" charset="0"/>
              </a:rPr>
              <a:t>) {</a:t>
            </a:r>
          </a:p>
          <a:p>
            <a:pPr marL="0" indent="0">
              <a:spcBef>
                <a:spcPts val="0"/>
              </a:spcBef>
              <a:buNone/>
            </a:pPr>
            <a:r>
              <a:rPr lang="en-US" sz="1400" b="1" dirty="0">
                <a:solidFill>
                  <a:schemeClr val="accent6">
                    <a:lumMod val="75000"/>
                  </a:schemeClr>
                </a:solidFill>
                <a:latin typeface="Consolas" panose="020B0609020204030204" pitchFamily="49" charset="0"/>
              </a:rPr>
              <a:t>        Foo fa = new </a:t>
            </a:r>
            <a:r>
              <a:rPr lang="en-US" sz="1400" b="1" dirty="0" err="1">
                <a:solidFill>
                  <a:schemeClr val="accent6">
                    <a:lumMod val="75000"/>
                  </a:schemeClr>
                </a:solidFill>
                <a:latin typeface="Consolas" panose="020B0609020204030204" pitchFamily="49" charset="0"/>
              </a:rPr>
              <a:t>FooA</a:t>
            </a:r>
            <a:r>
              <a:rPr lang="en-US" sz="1400" b="1" dirty="0">
                <a:solidFill>
                  <a:schemeClr val="accent6">
                    <a:lumMod val="75000"/>
                  </a:schemeClr>
                </a:solidFill>
                <a:latin typeface="Consolas" panose="020B0609020204030204" pitchFamily="49" charset="0"/>
              </a:rPr>
              <a:t>();</a:t>
            </a:r>
          </a:p>
          <a:p>
            <a:pPr marL="0" indent="0">
              <a:spcBef>
                <a:spcPts val="0"/>
              </a:spcBef>
              <a:buNone/>
            </a:pPr>
            <a:r>
              <a:rPr lang="en-US" sz="1400" b="1" dirty="0">
                <a:solidFill>
                  <a:schemeClr val="accent6">
                    <a:lumMod val="75000"/>
                  </a:schemeClr>
                </a:solidFill>
                <a:latin typeface="Consolas" panose="020B0609020204030204" pitchFamily="49" charset="0"/>
              </a:rPr>
              <a:t>        Foo fb = new </a:t>
            </a:r>
            <a:r>
              <a:rPr lang="en-US" sz="1400" b="1" dirty="0" err="1">
                <a:solidFill>
                  <a:schemeClr val="accent6">
                    <a:lumMod val="75000"/>
                  </a:schemeClr>
                </a:solidFill>
                <a:latin typeface="Consolas" panose="020B0609020204030204" pitchFamily="49" charset="0"/>
              </a:rPr>
              <a:t>FooB</a:t>
            </a:r>
            <a:r>
              <a:rPr lang="en-US" sz="1400" b="1" dirty="0">
                <a:solidFill>
                  <a:schemeClr val="accent6">
                    <a:lumMod val="75000"/>
                  </a:schemeClr>
                </a:solidFill>
                <a:latin typeface="Consolas" panose="020B0609020204030204" pitchFamily="49" charset="0"/>
              </a:rPr>
              <a:t>();</a:t>
            </a:r>
          </a:p>
          <a:p>
            <a:pPr marL="0" indent="0">
              <a:spcBef>
                <a:spcPts val="0"/>
              </a:spcBef>
              <a:buNone/>
            </a:pPr>
            <a:r>
              <a:rPr lang="en-US" sz="1400" dirty="0">
                <a:latin typeface="Consolas" panose="020B0609020204030204" pitchFamily="49" charset="0"/>
              </a:rPr>
              <a:t>        </a:t>
            </a:r>
            <a:r>
              <a:rPr lang="en-US" sz="1400" dirty="0" err="1">
                <a:latin typeface="Consolas" panose="020B0609020204030204" pitchFamily="49" charset="0"/>
              </a:rPr>
              <a:t>System.out.println</a:t>
            </a:r>
            <a:r>
              <a:rPr lang="en-US" sz="1400" dirty="0">
                <a:latin typeface="Consolas" panose="020B0609020204030204" pitchFamily="49" charset="0"/>
              </a:rPr>
              <a:t>(</a:t>
            </a:r>
            <a:r>
              <a:rPr lang="en-US" sz="1400" dirty="0" err="1">
                <a:latin typeface="Consolas" panose="020B0609020204030204" pitchFamily="49" charset="0"/>
              </a:rPr>
              <a:t>fa.bar</a:t>
            </a:r>
            <a:r>
              <a:rPr lang="en-US" sz="1400" dirty="0">
                <a:latin typeface="Consolas" panose="020B0609020204030204" pitchFamily="49" charset="0"/>
              </a:rPr>
              <a:t>(3));  </a:t>
            </a:r>
            <a:r>
              <a:rPr lang="en-US" sz="1400" b="1" dirty="0">
                <a:solidFill>
                  <a:srgbClr val="C00000"/>
                </a:solidFill>
                <a:latin typeface="Consolas" panose="020B0609020204030204" pitchFamily="49" charset="0"/>
              </a:rPr>
              <a:t>// do we expect these 2 calls to bar to gen the same output?</a:t>
            </a:r>
          </a:p>
          <a:p>
            <a:pPr marL="0" indent="0">
              <a:spcBef>
                <a:spcPts val="0"/>
              </a:spcBef>
              <a:buNone/>
            </a:pPr>
            <a:r>
              <a:rPr lang="en-US" sz="1400" dirty="0">
                <a:latin typeface="Consolas" panose="020B0609020204030204" pitchFamily="49" charset="0"/>
              </a:rPr>
              <a:t>        </a:t>
            </a:r>
            <a:r>
              <a:rPr lang="en-US" sz="1400" dirty="0" err="1">
                <a:latin typeface="Consolas" panose="020B0609020204030204" pitchFamily="49" charset="0"/>
              </a:rPr>
              <a:t>System.out.println</a:t>
            </a:r>
            <a:r>
              <a:rPr lang="en-US" sz="1400" dirty="0">
                <a:latin typeface="Consolas" panose="020B0609020204030204" pitchFamily="49" charset="0"/>
              </a:rPr>
              <a:t>(</a:t>
            </a:r>
            <a:r>
              <a:rPr lang="en-US" sz="1400" dirty="0" err="1">
                <a:latin typeface="Consolas" panose="020B0609020204030204" pitchFamily="49" charset="0"/>
              </a:rPr>
              <a:t>fb.bar</a:t>
            </a:r>
            <a:r>
              <a:rPr lang="en-US" sz="1400" dirty="0">
                <a:latin typeface="Consolas" panose="020B0609020204030204" pitchFamily="49" charset="0"/>
              </a:rPr>
              <a:t>(3));  </a:t>
            </a:r>
            <a:r>
              <a:rPr lang="en-US" sz="1400" b="1" dirty="0">
                <a:solidFill>
                  <a:srgbClr val="C00000"/>
                </a:solidFill>
                <a:latin typeface="Consolas" panose="020B0609020204030204" pitchFamily="49" charset="0"/>
              </a:rPr>
              <a:t>// to gen the same output?  They implement the same interface</a:t>
            </a:r>
          </a:p>
          <a:p>
            <a:pPr marL="0" indent="0">
              <a:spcBef>
                <a:spcPts val="0"/>
              </a:spcBef>
              <a:buNone/>
            </a:pPr>
            <a:r>
              <a:rPr lang="en-US" sz="1400" dirty="0">
                <a:latin typeface="Consolas" panose="020B0609020204030204" pitchFamily="49" charset="0"/>
              </a:rPr>
              <a:t>    }</a:t>
            </a:r>
          </a:p>
          <a:p>
            <a:pPr marL="0" indent="0">
              <a:spcBef>
                <a:spcPts val="0"/>
              </a:spcBef>
              <a:buNone/>
            </a:pPr>
            <a:r>
              <a:rPr lang="en-US" sz="1400" dirty="0">
                <a:latin typeface="Consolas" panose="020B0609020204030204" pitchFamily="49" charset="0"/>
              </a:rPr>
              <a:t>}</a:t>
            </a:r>
          </a:p>
          <a:p>
            <a:pPr marL="0" indent="0">
              <a:spcBef>
                <a:spcPts val="0"/>
              </a:spcBef>
              <a:buNone/>
            </a:pPr>
            <a:endParaRPr lang="en-US" sz="1200" dirty="0">
              <a:latin typeface="Consolas" panose="020B0609020204030204" pitchFamily="49" charset="0"/>
            </a:endParaRPr>
          </a:p>
        </p:txBody>
      </p:sp>
    </p:spTree>
    <p:extLst>
      <p:ext uri="{BB962C8B-B14F-4D97-AF65-F5344CB8AC3E}">
        <p14:creationId xmlns:p14="http://schemas.microsoft.com/office/powerpoint/2010/main" val="167194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fade">
                                      <p:cBhvr>
                                        <p:cTn id="43" dur="500"/>
                                        <p:tgtEl>
                                          <p:spTgt spid="3">
                                            <p:txEl>
                                              <p:pRg st="11" end="1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3">
                                            <p:txEl>
                                              <p:pRg st="20" end="20"/>
                                            </p:txEl>
                                          </p:spTgt>
                                        </p:tgtEl>
                                        <p:attrNameLst>
                                          <p:attrName>style.visibility</p:attrName>
                                        </p:attrNameLst>
                                      </p:cBhvr>
                                      <p:to>
                                        <p:strVal val="visible"/>
                                      </p:to>
                                    </p:set>
                                    <p:animEffect transition="in" filter="fade">
                                      <p:cBhvr>
                                        <p:cTn id="47" dur="500"/>
                                        <p:tgtEl>
                                          <p:spTgt spid="3">
                                            <p:txEl>
                                              <p:pRg st="20" end="2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animEffect transition="in" filter="fade">
                                      <p:cBhvr>
                                        <p:cTn id="51" dur="500"/>
                                        <p:tgtEl>
                                          <p:spTgt spid="3">
                                            <p:txEl>
                                              <p:pRg st="13" end="13"/>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Effect transition="in" filter="fade">
                                      <p:cBhvr>
                                        <p:cTn id="55" dur="500"/>
                                        <p:tgtEl>
                                          <p:spTgt spid="3">
                                            <p:txEl>
                                              <p:pRg st="14" end="14"/>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animEffect transition="in" filter="fade">
                                      <p:cBhvr>
                                        <p:cTn id="59" dur="500"/>
                                        <p:tgtEl>
                                          <p:spTgt spid="3">
                                            <p:txEl>
                                              <p:pRg st="15" end="15"/>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animEffect transition="in" filter="fade">
                                      <p:cBhvr>
                                        <p:cTn id="63" dur="500"/>
                                        <p:tgtEl>
                                          <p:spTgt spid="3">
                                            <p:txEl>
                                              <p:pRg st="16" end="16"/>
                                            </p:txEl>
                                          </p:spTgt>
                                        </p:tgtEl>
                                      </p:cBhvr>
                                    </p:animEffect>
                                  </p:childTnLst>
                                </p:cTn>
                              </p:par>
                            </p:childTnLst>
                          </p:cTn>
                        </p:par>
                        <p:par>
                          <p:cTn id="64" fill="hold">
                            <p:stCondLst>
                              <p:cond delay="7500"/>
                            </p:stCondLst>
                            <p:childTnLst>
                              <p:par>
                                <p:cTn id="65" presetID="22" presetClass="entr" presetSubtype="8" fill="hold" nodeType="afterEffect">
                                  <p:stCondLst>
                                    <p:cond delay="0"/>
                                  </p:stCondLst>
                                  <p:childTnLst>
                                    <p:set>
                                      <p:cBhvr>
                                        <p:cTn id="66" dur="1" fill="hold">
                                          <p:stCondLst>
                                            <p:cond delay="0"/>
                                          </p:stCondLst>
                                        </p:cTn>
                                        <p:tgtEl>
                                          <p:spTgt spid="3">
                                            <p:txEl>
                                              <p:pRg st="17" end="17"/>
                                            </p:txEl>
                                          </p:spTgt>
                                        </p:tgtEl>
                                        <p:attrNameLst>
                                          <p:attrName>style.visibility</p:attrName>
                                        </p:attrNameLst>
                                      </p:cBhvr>
                                      <p:to>
                                        <p:strVal val="visible"/>
                                      </p:to>
                                    </p:set>
                                    <p:animEffect transition="in" filter="wipe(left)">
                                      <p:cBhvr>
                                        <p:cTn id="67" dur="500"/>
                                        <p:tgtEl>
                                          <p:spTgt spid="3">
                                            <p:txEl>
                                              <p:pRg st="17" end="17"/>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3">
                                            <p:txEl>
                                              <p:pRg st="18" end="18"/>
                                            </p:txEl>
                                          </p:spTgt>
                                        </p:tgtEl>
                                        <p:attrNameLst>
                                          <p:attrName>style.visibility</p:attrName>
                                        </p:attrNameLst>
                                      </p:cBhvr>
                                      <p:to>
                                        <p:strVal val="visible"/>
                                      </p:to>
                                    </p:set>
                                    <p:animEffect transition="in" filter="fade">
                                      <p:cBhvr>
                                        <p:cTn id="71" dur="500"/>
                                        <p:tgtEl>
                                          <p:spTgt spid="3">
                                            <p:txEl>
                                              <p:pRg st="18" end="18"/>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3">
                                            <p:txEl>
                                              <p:pRg st="19" end="19"/>
                                            </p:txEl>
                                          </p:spTgt>
                                        </p:tgtEl>
                                        <p:attrNameLst>
                                          <p:attrName>style.visibility</p:attrName>
                                        </p:attrNameLst>
                                      </p:cBhvr>
                                      <p:to>
                                        <p:strVal val="visible"/>
                                      </p:to>
                                    </p:set>
                                    <p:animEffect transition="in" filter="fade">
                                      <p:cBhvr>
                                        <p:cTn id="75" dur="500"/>
                                        <p:tgtEl>
                                          <p:spTgt spid="3">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DD826-8404-4FC1-9292-546B52751E7A}"/>
              </a:ext>
            </a:extLst>
          </p:cNvPr>
          <p:cNvSpPr>
            <a:spLocks noGrp="1"/>
          </p:cNvSpPr>
          <p:nvPr>
            <p:ph type="title"/>
          </p:nvPr>
        </p:nvSpPr>
        <p:spPr>
          <a:xfrm>
            <a:off x="353291" y="365125"/>
            <a:ext cx="11000509" cy="963803"/>
          </a:xfrm>
        </p:spPr>
        <p:txBody>
          <a:bodyPr/>
          <a:lstStyle/>
          <a:p>
            <a:r>
              <a:rPr lang="en-US" dirty="0">
                <a:solidFill>
                  <a:srgbClr val="0070C0"/>
                </a:solidFill>
                <a:latin typeface="Bahnschrift SemiBold" panose="020B0502040204020203" pitchFamily="34" charset="0"/>
              </a:rPr>
              <a:t>Interface, Abstraction, Testing</a:t>
            </a:r>
          </a:p>
        </p:txBody>
      </p:sp>
      <p:sp>
        <p:nvSpPr>
          <p:cNvPr id="3" name="Content Placeholder 2">
            <a:extLst>
              <a:ext uri="{FF2B5EF4-FFF2-40B4-BE49-F238E27FC236}">
                <a16:creationId xmlns:a16="http://schemas.microsoft.com/office/drawing/2014/main" id="{2C49B368-164A-4D15-A7DA-3E811913351E}"/>
              </a:ext>
            </a:extLst>
          </p:cNvPr>
          <p:cNvSpPr>
            <a:spLocks noGrp="1"/>
          </p:cNvSpPr>
          <p:nvPr>
            <p:ph idx="1"/>
          </p:nvPr>
        </p:nvSpPr>
        <p:spPr>
          <a:xfrm>
            <a:off x="347849" y="1207722"/>
            <a:ext cx="10872354" cy="5420193"/>
          </a:xfrm>
        </p:spPr>
        <p:txBody>
          <a:bodyPr anchor="ctr">
            <a:normAutofit/>
          </a:bodyPr>
          <a:lstStyle/>
          <a:p>
            <a:pPr marL="0" indent="0">
              <a:lnSpc>
                <a:spcPct val="120000"/>
              </a:lnSpc>
              <a:spcBef>
                <a:spcPts val="600"/>
              </a:spcBef>
              <a:spcAft>
                <a:spcPts val="1800"/>
              </a:spcAft>
              <a:buNone/>
            </a:pPr>
            <a:r>
              <a:rPr lang="en-US" dirty="0">
                <a:latin typeface="Bahnschrift SemiBold" panose="020B0502040204020203" pitchFamily="34" charset="0"/>
              </a:rPr>
              <a:t>What about this?</a:t>
            </a:r>
          </a:p>
          <a:p>
            <a:pPr marL="0" indent="0">
              <a:spcBef>
                <a:spcPts val="0"/>
              </a:spcBef>
              <a:buNone/>
            </a:pPr>
            <a:r>
              <a:rPr lang="en-US" sz="1600" dirty="0">
                <a:latin typeface="Consolas" panose="020B0609020204030204" pitchFamily="49" charset="0"/>
              </a:rPr>
              <a:t>interface Stack {</a:t>
            </a:r>
          </a:p>
          <a:p>
            <a:pPr marL="0" indent="0">
              <a:spcBef>
                <a:spcPts val="0"/>
              </a:spcBef>
              <a:buNone/>
            </a:pPr>
            <a:r>
              <a:rPr lang="en-US" sz="1600" dirty="0">
                <a:latin typeface="Consolas" panose="020B0609020204030204" pitchFamily="49" charset="0"/>
              </a:rPr>
              <a:t>  public void push (</a:t>
            </a:r>
            <a:r>
              <a:rPr lang="en-US" sz="1600" dirty="0" err="1">
                <a:latin typeface="Consolas" panose="020B0609020204030204" pitchFamily="49" charset="0"/>
              </a:rPr>
              <a:t>bouble</a:t>
            </a:r>
            <a:r>
              <a:rPr lang="en-US" sz="1600" dirty="0">
                <a:latin typeface="Consolas" panose="020B0609020204030204" pitchFamily="49" charset="0"/>
              </a:rPr>
              <a:t> x);</a:t>
            </a:r>
          </a:p>
          <a:p>
            <a:pPr marL="0" indent="0">
              <a:spcBef>
                <a:spcPts val="0"/>
              </a:spcBef>
              <a:buNone/>
            </a:pPr>
            <a:r>
              <a:rPr lang="en-US" sz="1600" dirty="0">
                <a:latin typeface="Consolas" panose="020B0609020204030204" pitchFamily="49" charset="0"/>
              </a:rPr>
              <a:t>  // more stack ops</a:t>
            </a:r>
          </a:p>
          <a:p>
            <a:pPr marL="0" indent="0">
              <a:spcBef>
                <a:spcPts val="0"/>
              </a:spcBef>
              <a:buNone/>
            </a:pPr>
            <a:r>
              <a:rPr lang="en-US" sz="1600" dirty="0">
                <a:latin typeface="Consolas" panose="020B0609020204030204" pitchFamily="49" charset="0"/>
              </a:rPr>
              <a:t>}</a:t>
            </a:r>
          </a:p>
          <a:p>
            <a:pPr marL="0" indent="0">
              <a:spcBef>
                <a:spcPts val="0"/>
              </a:spcBef>
              <a:buNone/>
            </a:pPr>
            <a:endParaRPr lang="en-US" sz="1600" dirty="0">
              <a:latin typeface="Consolas" panose="020B0609020204030204" pitchFamily="49" charset="0"/>
            </a:endParaRPr>
          </a:p>
          <a:p>
            <a:pPr marL="0" indent="0">
              <a:spcBef>
                <a:spcPts val="0"/>
              </a:spcBef>
              <a:buNone/>
            </a:pPr>
            <a:r>
              <a:rPr lang="en-US" sz="1600" dirty="0">
                <a:latin typeface="Consolas" panose="020B0609020204030204" pitchFamily="49" charset="0"/>
              </a:rPr>
              <a:t>class </a:t>
            </a:r>
            <a:r>
              <a:rPr lang="en-US" sz="1600" dirty="0" err="1">
                <a:latin typeface="Consolas" panose="020B0609020204030204" pitchFamily="49" charset="0"/>
              </a:rPr>
              <a:t>StackArray</a:t>
            </a:r>
            <a:r>
              <a:rPr lang="en-US" sz="1600" dirty="0">
                <a:latin typeface="Consolas" panose="020B0609020204030204" pitchFamily="49" charset="0"/>
              </a:rPr>
              <a:t> implements Stack {</a:t>
            </a:r>
          </a:p>
          <a:p>
            <a:pPr marL="0" indent="0">
              <a:spcBef>
                <a:spcPts val="0"/>
              </a:spcBef>
              <a:buNone/>
            </a:pPr>
            <a:r>
              <a:rPr lang="en-US" sz="1600" dirty="0">
                <a:latin typeface="Consolas" panose="020B0609020204030204" pitchFamily="49" charset="0"/>
              </a:rPr>
              <a:t>  private double[] </a:t>
            </a:r>
            <a:r>
              <a:rPr lang="en-US" sz="1600" dirty="0" err="1">
                <a:latin typeface="Consolas" panose="020B0609020204030204" pitchFamily="49" charset="0"/>
              </a:rPr>
              <a:t>elts</a:t>
            </a:r>
            <a:r>
              <a:rPr lang="en-US" sz="1600" dirty="0">
                <a:latin typeface="Consolas" panose="020B0609020204030204" pitchFamily="49" charset="0"/>
              </a:rPr>
              <a:t> = new double[100];</a:t>
            </a:r>
          </a:p>
          <a:p>
            <a:pPr marL="0" indent="0">
              <a:spcBef>
                <a:spcPts val="0"/>
              </a:spcBef>
              <a:buNone/>
            </a:pPr>
            <a:r>
              <a:rPr lang="en-US" sz="1600" dirty="0">
                <a:latin typeface="Consolas" panose="020B0609020204030204" pitchFamily="49" charset="0"/>
              </a:rPr>
              <a:t>  private </a:t>
            </a:r>
            <a:r>
              <a:rPr lang="en-US" sz="1600" dirty="0" err="1">
                <a:latin typeface="Consolas" panose="020B0609020204030204" pitchFamily="49" charset="0"/>
              </a:rPr>
              <a:t>tp</a:t>
            </a:r>
            <a:r>
              <a:rPr lang="en-US" sz="1600" dirty="0">
                <a:latin typeface="Consolas" panose="020B0609020204030204" pitchFamily="49" charset="0"/>
              </a:rPr>
              <a:t> = 0;</a:t>
            </a:r>
          </a:p>
          <a:p>
            <a:pPr marL="0" indent="0">
              <a:spcBef>
                <a:spcPts val="0"/>
              </a:spcBef>
              <a:buNone/>
            </a:pPr>
            <a:r>
              <a:rPr lang="en-US" sz="1600" dirty="0">
                <a:latin typeface="Consolas" panose="020B0609020204030204" pitchFamily="49" charset="0"/>
              </a:rPr>
              <a:t>  public void push (double x) { </a:t>
            </a:r>
            <a:r>
              <a:rPr lang="en-US" sz="1600" dirty="0" err="1">
                <a:latin typeface="Consolas" panose="020B0609020204030204" pitchFamily="49" charset="0"/>
              </a:rPr>
              <a:t>elts</a:t>
            </a:r>
            <a:r>
              <a:rPr lang="en-US" sz="1600" dirty="0">
                <a:latin typeface="Consolas" panose="020B0609020204030204" pitchFamily="49" charset="0"/>
              </a:rPr>
              <a:t>[</a:t>
            </a:r>
            <a:r>
              <a:rPr lang="en-US" sz="1600" dirty="0" err="1">
                <a:latin typeface="Consolas" panose="020B0609020204030204" pitchFamily="49" charset="0"/>
              </a:rPr>
              <a:t>tp</a:t>
            </a:r>
            <a:r>
              <a:rPr lang="en-US" sz="1600" dirty="0">
                <a:latin typeface="Consolas" panose="020B0609020204030204" pitchFamily="49" charset="0"/>
              </a:rPr>
              <a:t>] = x; </a:t>
            </a:r>
            <a:r>
              <a:rPr lang="en-US" sz="1600" dirty="0" err="1">
                <a:latin typeface="Consolas" panose="020B0609020204030204" pitchFamily="49" charset="0"/>
              </a:rPr>
              <a:t>tp</a:t>
            </a:r>
            <a:r>
              <a:rPr lang="en-US" sz="1600" dirty="0">
                <a:latin typeface="Consolas" panose="020B0609020204030204" pitchFamily="49" charset="0"/>
              </a:rPr>
              <a:t>++ }</a:t>
            </a:r>
          </a:p>
          <a:p>
            <a:pPr marL="0" indent="0">
              <a:spcBef>
                <a:spcPts val="0"/>
              </a:spcBef>
              <a:buNone/>
            </a:pPr>
            <a:r>
              <a:rPr lang="en-US" sz="1600" dirty="0">
                <a:latin typeface="Consolas" panose="020B0609020204030204" pitchFamily="49" charset="0"/>
              </a:rPr>
              <a:t>  </a:t>
            </a:r>
            <a:r>
              <a:rPr lang="en-US" sz="1600" dirty="0">
                <a:solidFill>
                  <a:srgbClr val="2F5597"/>
                </a:solidFill>
                <a:latin typeface="Consolas" panose="020B0609020204030204" pitchFamily="49" charset="0"/>
              </a:rPr>
              <a:t>// </a:t>
            </a:r>
            <a:r>
              <a:rPr lang="en-US" sz="1600" dirty="0" err="1">
                <a:solidFill>
                  <a:srgbClr val="2F5597"/>
                </a:solidFill>
                <a:latin typeface="Consolas" panose="020B0609020204030204" pitchFamily="49" charset="0"/>
              </a:rPr>
              <a:t>etc</a:t>
            </a:r>
            <a:r>
              <a:rPr lang="en-US" sz="1600" dirty="0">
                <a:solidFill>
                  <a:srgbClr val="2F5597"/>
                </a:solidFill>
                <a:latin typeface="Consolas" panose="020B0609020204030204" pitchFamily="49" charset="0"/>
              </a:rPr>
              <a:t>… more stack ops</a:t>
            </a:r>
          </a:p>
          <a:p>
            <a:pPr marL="0" indent="0">
              <a:spcBef>
                <a:spcPts val="0"/>
              </a:spcBef>
              <a:buNone/>
            </a:pPr>
            <a:r>
              <a:rPr lang="en-US" sz="1600" dirty="0">
                <a:latin typeface="Consolas" panose="020B0609020204030204" pitchFamily="49" charset="0"/>
              </a:rPr>
              <a:t>}</a:t>
            </a:r>
          </a:p>
          <a:p>
            <a:pPr marL="0" indent="0">
              <a:spcBef>
                <a:spcPts val="0"/>
              </a:spcBef>
              <a:buNone/>
            </a:pPr>
            <a:endParaRPr lang="en-US" sz="1600" dirty="0">
              <a:latin typeface="Consolas" panose="020B0609020204030204" pitchFamily="49" charset="0"/>
            </a:endParaRPr>
          </a:p>
          <a:p>
            <a:pPr marL="0" indent="0">
              <a:spcBef>
                <a:spcPts val="0"/>
              </a:spcBef>
              <a:buNone/>
            </a:pPr>
            <a:r>
              <a:rPr lang="en-US" sz="1600" dirty="0">
                <a:latin typeface="Consolas" panose="020B0609020204030204" pitchFamily="49" charset="0"/>
              </a:rPr>
              <a:t>public class </a:t>
            </a:r>
            <a:r>
              <a:rPr lang="en-US" sz="1600" dirty="0" err="1">
                <a:latin typeface="Consolas" panose="020B0609020204030204" pitchFamily="49" charset="0"/>
              </a:rPr>
              <a:t>MainStk</a:t>
            </a:r>
            <a:r>
              <a:rPr lang="en-US" sz="1600" dirty="0">
                <a:latin typeface="Consolas" panose="020B0609020204030204" pitchFamily="49" charset="0"/>
              </a:rPr>
              <a:t> {</a:t>
            </a:r>
          </a:p>
          <a:p>
            <a:pPr marL="0" indent="0">
              <a:spcBef>
                <a:spcPts val="0"/>
              </a:spcBef>
              <a:buNone/>
            </a:pPr>
            <a:r>
              <a:rPr lang="en-US" sz="1600" dirty="0">
                <a:latin typeface="Consolas" panose="020B0609020204030204" pitchFamily="49" charset="0"/>
              </a:rPr>
              <a:t>  public static void main(String[] </a:t>
            </a:r>
            <a:r>
              <a:rPr lang="en-US" sz="1600" dirty="0" err="1">
                <a:latin typeface="Consolas" panose="020B0609020204030204" pitchFamily="49" charset="0"/>
              </a:rPr>
              <a:t>args</a:t>
            </a:r>
            <a:r>
              <a:rPr lang="en-US" sz="1600" dirty="0">
                <a:latin typeface="Consolas" panose="020B0609020204030204" pitchFamily="49" charset="0"/>
              </a:rPr>
              <a:t>) {</a:t>
            </a:r>
          </a:p>
          <a:p>
            <a:pPr marL="0" indent="0">
              <a:spcBef>
                <a:spcPts val="0"/>
              </a:spcBef>
              <a:buNone/>
            </a:pPr>
            <a:r>
              <a:rPr lang="en-US" sz="1600" b="1" dirty="0">
                <a:solidFill>
                  <a:schemeClr val="accent6">
                    <a:lumMod val="75000"/>
                  </a:schemeClr>
                </a:solidFill>
                <a:latin typeface="Consolas" panose="020B0609020204030204" pitchFamily="49" charset="0"/>
              </a:rPr>
              <a:t>     List </a:t>
            </a:r>
            <a:r>
              <a:rPr lang="en-US" sz="1600" b="1" dirty="0" err="1">
                <a:solidFill>
                  <a:schemeClr val="accent6">
                    <a:lumMod val="75000"/>
                  </a:schemeClr>
                </a:solidFill>
                <a:latin typeface="Consolas" panose="020B0609020204030204" pitchFamily="49" charset="0"/>
              </a:rPr>
              <a:t>sa</a:t>
            </a:r>
            <a:r>
              <a:rPr lang="en-US" sz="1600" b="1" dirty="0">
                <a:solidFill>
                  <a:schemeClr val="accent6">
                    <a:lumMod val="75000"/>
                  </a:schemeClr>
                </a:solidFill>
                <a:latin typeface="Consolas" panose="020B0609020204030204" pitchFamily="49" charset="0"/>
              </a:rPr>
              <a:t> = new </a:t>
            </a:r>
            <a:r>
              <a:rPr lang="en-US" sz="1600" b="1" dirty="0" err="1">
                <a:solidFill>
                  <a:schemeClr val="accent6">
                    <a:lumMod val="75000"/>
                  </a:schemeClr>
                </a:solidFill>
                <a:latin typeface="Consolas" panose="020B0609020204030204" pitchFamily="49" charset="0"/>
              </a:rPr>
              <a:t>StackArray</a:t>
            </a:r>
            <a:r>
              <a:rPr lang="en-US" sz="1600" b="1" dirty="0">
                <a:solidFill>
                  <a:schemeClr val="accent6">
                    <a:lumMod val="75000"/>
                  </a:schemeClr>
                </a:solidFill>
                <a:latin typeface="Consolas" panose="020B0609020204030204" pitchFamily="49" charset="0"/>
              </a:rPr>
              <a:t>();</a:t>
            </a:r>
          </a:p>
          <a:p>
            <a:pPr marL="0" indent="0">
              <a:spcBef>
                <a:spcPts val="0"/>
              </a:spcBef>
              <a:buNone/>
            </a:pPr>
            <a:r>
              <a:rPr lang="en-US" sz="1600" b="1" dirty="0">
                <a:solidFill>
                  <a:schemeClr val="accent6">
                    <a:lumMod val="75000"/>
                  </a:schemeClr>
                </a:solidFill>
                <a:latin typeface="Consolas" panose="020B0609020204030204" pitchFamily="49" charset="0"/>
              </a:rPr>
              <a:t>     List sb = new </a:t>
            </a:r>
            <a:r>
              <a:rPr lang="en-US" sz="1600" b="1" dirty="0" err="1">
                <a:solidFill>
                  <a:schemeClr val="accent6">
                    <a:lumMod val="75000"/>
                  </a:schemeClr>
                </a:solidFill>
                <a:latin typeface="Consolas" panose="020B0609020204030204" pitchFamily="49" charset="0"/>
              </a:rPr>
              <a:t>StackLinks</a:t>
            </a:r>
            <a:r>
              <a:rPr lang="en-US" sz="1600" b="1" dirty="0">
                <a:solidFill>
                  <a:schemeClr val="accent6">
                    <a:lumMod val="75000"/>
                  </a:schemeClr>
                </a:solidFill>
                <a:latin typeface="Consolas" panose="020B0609020204030204" pitchFamily="49" charset="0"/>
              </a:rPr>
              <a:t>();</a:t>
            </a:r>
          </a:p>
          <a:p>
            <a:pPr marL="0" indent="0">
              <a:spcBef>
                <a:spcPts val="0"/>
              </a:spcBef>
              <a:buNone/>
            </a:pPr>
            <a:r>
              <a:rPr lang="en-US" sz="1600" dirty="0">
                <a:latin typeface="Consolas" panose="020B0609020204030204" pitchFamily="49" charset="0"/>
              </a:rPr>
              <a:t>     </a:t>
            </a:r>
            <a:r>
              <a:rPr lang="en-US" sz="1600" dirty="0" err="1">
                <a:latin typeface="Consolas" panose="020B0609020204030204" pitchFamily="49" charset="0"/>
              </a:rPr>
              <a:t>System.out.println</a:t>
            </a:r>
            <a:r>
              <a:rPr lang="en-US" sz="1600" dirty="0">
                <a:latin typeface="Consolas" panose="020B0609020204030204" pitchFamily="49" charset="0"/>
              </a:rPr>
              <a:t>(</a:t>
            </a:r>
            <a:r>
              <a:rPr lang="en-US" sz="1600" dirty="0" err="1">
                <a:latin typeface="Consolas" panose="020B0609020204030204" pitchFamily="49" charset="0"/>
              </a:rPr>
              <a:t>sa.push</a:t>
            </a:r>
            <a:r>
              <a:rPr lang="en-US" sz="1600" dirty="0">
                <a:latin typeface="Consolas" panose="020B0609020204030204" pitchFamily="49" charset="0"/>
              </a:rPr>
              <a:t>(3)); </a:t>
            </a:r>
            <a:r>
              <a:rPr lang="en-US" sz="1600" b="1" dirty="0">
                <a:solidFill>
                  <a:srgbClr val="C00000"/>
                </a:solidFill>
                <a:latin typeface="Consolas" panose="020B0609020204030204" pitchFamily="49" charset="0"/>
              </a:rPr>
              <a:t>// do we expect these 2 calls  </a:t>
            </a:r>
          </a:p>
          <a:p>
            <a:pPr marL="0" indent="0">
              <a:spcBef>
                <a:spcPts val="0"/>
              </a:spcBef>
              <a:buNone/>
            </a:pPr>
            <a:r>
              <a:rPr lang="en-US" sz="1600" dirty="0">
                <a:latin typeface="Consolas" panose="020B0609020204030204" pitchFamily="49" charset="0"/>
              </a:rPr>
              <a:t>     </a:t>
            </a:r>
            <a:r>
              <a:rPr lang="en-US" sz="1600" dirty="0" err="1">
                <a:latin typeface="Consolas" panose="020B0609020204030204" pitchFamily="49" charset="0"/>
              </a:rPr>
              <a:t>System.out.println</a:t>
            </a:r>
            <a:r>
              <a:rPr lang="en-US" sz="1600" dirty="0">
                <a:latin typeface="Consolas" panose="020B0609020204030204" pitchFamily="49" charset="0"/>
              </a:rPr>
              <a:t>(</a:t>
            </a:r>
            <a:r>
              <a:rPr lang="en-US" sz="1600" dirty="0" err="1">
                <a:latin typeface="Consolas" panose="020B0609020204030204" pitchFamily="49" charset="0"/>
              </a:rPr>
              <a:t>sb.push</a:t>
            </a:r>
            <a:r>
              <a:rPr lang="en-US" sz="1600" dirty="0">
                <a:latin typeface="Consolas" panose="020B0609020204030204" pitchFamily="49" charset="0"/>
              </a:rPr>
              <a:t>(3)); </a:t>
            </a:r>
            <a:r>
              <a:rPr lang="en-US" sz="1600" b="1" dirty="0">
                <a:solidFill>
                  <a:srgbClr val="C00000"/>
                </a:solidFill>
                <a:latin typeface="Consolas" panose="020B0609020204030204" pitchFamily="49" charset="0"/>
              </a:rPr>
              <a:t>// to “do the same thing” ?</a:t>
            </a:r>
          </a:p>
          <a:p>
            <a:pPr marL="0" indent="0">
              <a:spcBef>
                <a:spcPts val="0"/>
              </a:spcBef>
              <a:buNone/>
            </a:pPr>
            <a:r>
              <a:rPr lang="en-US" sz="1600" dirty="0">
                <a:latin typeface="Consolas" panose="020B0609020204030204" pitchFamily="49" charset="0"/>
              </a:rPr>
              <a:t>  }</a:t>
            </a:r>
          </a:p>
          <a:p>
            <a:pPr marL="0" indent="0">
              <a:spcBef>
                <a:spcPts val="0"/>
              </a:spcBef>
              <a:buNone/>
            </a:pPr>
            <a:r>
              <a:rPr lang="en-US" sz="1600" dirty="0">
                <a:latin typeface="Consolas" panose="020B0609020204030204" pitchFamily="49" charset="0"/>
              </a:rPr>
              <a:t>}</a:t>
            </a:r>
            <a:endParaRPr lang="en-US" sz="1400" dirty="0">
              <a:latin typeface="Consolas" panose="020B0609020204030204" pitchFamily="49" charset="0"/>
            </a:endParaRPr>
          </a:p>
        </p:txBody>
      </p:sp>
      <p:sp>
        <p:nvSpPr>
          <p:cNvPr id="4" name="TextBox 3">
            <a:extLst>
              <a:ext uri="{FF2B5EF4-FFF2-40B4-BE49-F238E27FC236}">
                <a16:creationId xmlns:a16="http://schemas.microsoft.com/office/drawing/2014/main" id="{B8200298-B516-4A3C-9B80-94E4461537FB}"/>
              </a:ext>
            </a:extLst>
          </p:cNvPr>
          <p:cNvSpPr txBox="1"/>
          <p:nvPr/>
        </p:nvSpPr>
        <p:spPr>
          <a:xfrm>
            <a:off x="6555179" y="2274838"/>
            <a:ext cx="5155375" cy="2062103"/>
          </a:xfrm>
          <a:prstGeom prst="rect">
            <a:avLst/>
          </a:prstGeom>
          <a:noFill/>
        </p:spPr>
        <p:txBody>
          <a:bodyPr wrap="square" rtlCol="0">
            <a:spAutoFit/>
          </a:bodyPr>
          <a:lstStyle/>
          <a:p>
            <a:r>
              <a:rPr lang="en-US" sz="1600" dirty="0">
                <a:latin typeface="Consolas" panose="020B0609020204030204" pitchFamily="49" charset="0"/>
              </a:rPr>
              <a:t>class </a:t>
            </a:r>
            <a:r>
              <a:rPr lang="en-US" sz="1600" dirty="0" err="1">
                <a:latin typeface="Consolas" panose="020B0609020204030204" pitchFamily="49" charset="0"/>
              </a:rPr>
              <a:t>StackLinks</a:t>
            </a:r>
            <a:r>
              <a:rPr lang="en-US" sz="1600" dirty="0">
                <a:latin typeface="Consolas" panose="020B0609020204030204" pitchFamily="49" charset="0"/>
              </a:rPr>
              <a:t> implements Stack {</a:t>
            </a:r>
          </a:p>
          <a:p>
            <a:r>
              <a:rPr lang="en-US" sz="1600" dirty="0">
                <a:latin typeface="Consolas" panose="020B0609020204030204" pitchFamily="49" charset="0"/>
              </a:rPr>
              <a:t>  </a:t>
            </a:r>
            <a:r>
              <a:rPr lang="en-US" sz="1600" dirty="0">
                <a:solidFill>
                  <a:srgbClr val="2F5597"/>
                </a:solidFill>
                <a:latin typeface="Consolas" panose="020B0609020204030204" pitchFamily="49" charset="0"/>
              </a:rPr>
              <a:t>// private links stuff… cells, chain, etc</a:t>
            </a:r>
            <a:r>
              <a:rPr lang="en-US" sz="1600" dirty="0">
                <a:latin typeface="Consolas" panose="020B0609020204030204" pitchFamily="49" charset="0"/>
              </a:rPr>
              <a:t>.</a:t>
            </a:r>
          </a:p>
          <a:p>
            <a:r>
              <a:rPr lang="en-US" sz="1600" dirty="0">
                <a:latin typeface="Consolas" panose="020B0609020204030204" pitchFamily="49" charset="0"/>
              </a:rPr>
              <a:t>  public void push (double x) { </a:t>
            </a:r>
          </a:p>
          <a:p>
            <a:r>
              <a:rPr lang="en-US" sz="1600" dirty="0">
                <a:latin typeface="Consolas" panose="020B0609020204030204" pitchFamily="49" charset="0"/>
              </a:rPr>
              <a:t>     </a:t>
            </a:r>
            <a:r>
              <a:rPr lang="en-US" sz="1600" dirty="0">
                <a:solidFill>
                  <a:srgbClr val="2F5597"/>
                </a:solidFill>
                <a:latin typeface="Consolas" panose="020B0609020204030204" pitchFamily="49" charset="0"/>
              </a:rPr>
              <a:t>// make new link cell, put x in it, </a:t>
            </a:r>
          </a:p>
          <a:p>
            <a:r>
              <a:rPr lang="en-US" sz="1600" dirty="0">
                <a:solidFill>
                  <a:srgbClr val="2F5597"/>
                </a:solidFill>
                <a:latin typeface="Consolas" panose="020B0609020204030204" pitchFamily="49" charset="0"/>
              </a:rPr>
              <a:t>     // hook cell into chain</a:t>
            </a:r>
          </a:p>
          <a:p>
            <a:r>
              <a:rPr lang="en-US" sz="1600" dirty="0">
                <a:latin typeface="Consolas" panose="020B0609020204030204" pitchFamily="49" charset="0"/>
              </a:rPr>
              <a:t>  }</a:t>
            </a:r>
          </a:p>
          <a:p>
            <a:r>
              <a:rPr lang="en-US" sz="1600" dirty="0">
                <a:latin typeface="Consolas" panose="020B0609020204030204" pitchFamily="49" charset="0"/>
              </a:rPr>
              <a:t>  </a:t>
            </a:r>
            <a:r>
              <a:rPr lang="en-US" sz="1600" dirty="0">
                <a:solidFill>
                  <a:srgbClr val="2F5597"/>
                </a:solidFill>
                <a:latin typeface="Consolas" panose="020B0609020204030204" pitchFamily="49" charset="0"/>
              </a:rPr>
              <a:t>// </a:t>
            </a:r>
            <a:r>
              <a:rPr lang="en-US" sz="1600" dirty="0" err="1">
                <a:solidFill>
                  <a:srgbClr val="2F5597"/>
                </a:solidFill>
                <a:latin typeface="Consolas" panose="020B0609020204030204" pitchFamily="49" charset="0"/>
              </a:rPr>
              <a:t>etc</a:t>
            </a:r>
            <a:r>
              <a:rPr lang="en-US" sz="1600" dirty="0">
                <a:solidFill>
                  <a:srgbClr val="2F5597"/>
                </a:solidFill>
                <a:latin typeface="Consolas" panose="020B0609020204030204" pitchFamily="49" charset="0"/>
              </a:rPr>
              <a:t>… more stack ops</a:t>
            </a:r>
          </a:p>
          <a:p>
            <a:r>
              <a:rPr lang="en-US" sz="1600" dirty="0">
                <a:latin typeface="Consolas" panose="020B0609020204030204" pitchFamily="49" charset="0"/>
              </a:rPr>
              <a:t>}</a:t>
            </a:r>
          </a:p>
        </p:txBody>
      </p:sp>
    </p:spTree>
    <p:extLst>
      <p:ext uri="{BB962C8B-B14F-4D97-AF65-F5344CB8AC3E}">
        <p14:creationId xmlns:p14="http://schemas.microsoft.com/office/powerpoint/2010/main" val="84673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500"/>
                                        <p:tgtEl>
                                          <p:spTgt spid="3">
                                            <p:txEl>
                                              <p:pRg st="10" end="10"/>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Effect transition="in" filter="fade">
                                      <p:cBhvr>
                                        <p:cTn id="41" dur="500"/>
                                        <p:tgtEl>
                                          <p:spTgt spid="3">
                                            <p:txEl>
                                              <p:pRg st="11" end="1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
                                            <p:txEl>
                                              <p:pRg st="0" end="0"/>
                                            </p:txEl>
                                          </p:spTgt>
                                        </p:tgtEl>
                                        <p:attrNameLst>
                                          <p:attrName>style.visibility</p:attrName>
                                        </p:attrNameLst>
                                      </p:cBhvr>
                                      <p:to>
                                        <p:strVal val="visible"/>
                                      </p:to>
                                    </p:set>
                                    <p:animEffect transition="in" filter="fade">
                                      <p:cBhvr>
                                        <p:cTn id="46" dur="500"/>
                                        <p:tgtEl>
                                          <p:spTgt spid="4">
                                            <p:txEl>
                                              <p:pRg st="0" end="0"/>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Effect transition="in" filter="fade">
                                      <p:cBhvr>
                                        <p:cTn id="49" dur="500"/>
                                        <p:tgtEl>
                                          <p:spTgt spid="4">
                                            <p:txEl>
                                              <p:pRg st="1" end="1"/>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4">
                                            <p:txEl>
                                              <p:pRg st="2" end="2"/>
                                            </p:txEl>
                                          </p:spTgt>
                                        </p:tgtEl>
                                        <p:attrNameLst>
                                          <p:attrName>style.visibility</p:attrName>
                                        </p:attrNameLst>
                                      </p:cBhvr>
                                      <p:to>
                                        <p:strVal val="visible"/>
                                      </p:to>
                                    </p:set>
                                    <p:animEffect transition="in" filter="fade">
                                      <p:cBhvr>
                                        <p:cTn id="52" dur="500"/>
                                        <p:tgtEl>
                                          <p:spTgt spid="4">
                                            <p:txEl>
                                              <p:pRg st="2" end="2"/>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4">
                                            <p:txEl>
                                              <p:pRg st="3" end="3"/>
                                            </p:txEl>
                                          </p:spTgt>
                                        </p:tgtEl>
                                        <p:attrNameLst>
                                          <p:attrName>style.visibility</p:attrName>
                                        </p:attrNameLst>
                                      </p:cBhvr>
                                      <p:to>
                                        <p:strVal val="visible"/>
                                      </p:to>
                                    </p:set>
                                    <p:animEffect transition="in" filter="fade">
                                      <p:cBhvr>
                                        <p:cTn id="55" dur="500"/>
                                        <p:tgtEl>
                                          <p:spTgt spid="4">
                                            <p:txEl>
                                              <p:pRg st="3" end="3"/>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4">
                                            <p:txEl>
                                              <p:pRg st="4" end="4"/>
                                            </p:txEl>
                                          </p:spTgt>
                                        </p:tgtEl>
                                        <p:attrNameLst>
                                          <p:attrName>style.visibility</p:attrName>
                                        </p:attrNameLst>
                                      </p:cBhvr>
                                      <p:to>
                                        <p:strVal val="visible"/>
                                      </p:to>
                                    </p:set>
                                    <p:animEffect transition="in" filter="fade">
                                      <p:cBhvr>
                                        <p:cTn id="58" dur="500"/>
                                        <p:tgtEl>
                                          <p:spTgt spid="4">
                                            <p:txEl>
                                              <p:pRg st="4" end="4"/>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4">
                                            <p:txEl>
                                              <p:pRg st="5" end="5"/>
                                            </p:txEl>
                                          </p:spTgt>
                                        </p:tgtEl>
                                        <p:attrNameLst>
                                          <p:attrName>style.visibility</p:attrName>
                                        </p:attrNameLst>
                                      </p:cBhvr>
                                      <p:to>
                                        <p:strVal val="visible"/>
                                      </p:to>
                                    </p:set>
                                    <p:animEffect transition="in" filter="fade">
                                      <p:cBhvr>
                                        <p:cTn id="61" dur="500"/>
                                        <p:tgtEl>
                                          <p:spTgt spid="4">
                                            <p:txEl>
                                              <p:pRg st="5" end="5"/>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4">
                                            <p:txEl>
                                              <p:pRg st="6" end="6"/>
                                            </p:txEl>
                                          </p:spTgt>
                                        </p:tgtEl>
                                        <p:attrNameLst>
                                          <p:attrName>style.visibility</p:attrName>
                                        </p:attrNameLst>
                                      </p:cBhvr>
                                      <p:to>
                                        <p:strVal val="visible"/>
                                      </p:to>
                                    </p:set>
                                    <p:animEffect transition="in" filter="fade">
                                      <p:cBhvr>
                                        <p:cTn id="64" dur="500"/>
                                        <p:tgtEl>
                                          <p:spTgt spid="4">
                                            <p:txEl>
                                              <p:pRg st="6" end="6"/>
                                            </p:txEl>
                                          </p:spTgt>
                                        </p:tgtEl>
                                      </p:cBhvr>
                                    </p:animEffect>
                                  </p:childTnLst>
                                </p:cTn>
                              </p:par>
                              <p:par>
                                <p:cTn id="65" presetID="10" presetClass="entr" presetSubtype="0" fill="hold" nodeType="withEffect">
                                  <p:stCondLst>
                                    <p:cond delay="0"/>
                                  </p:stCondLst>
                                  <p:childTnLst>
                                    <p:set>
                                      <p:cBhvr>
                                        <p:cTn id="66" dur="1" fill="hold">
                                          <p:stCondLst>
                                            <p:cond delay="0"/>
                                          </p:stCondLst>
                                        </p:cTn>
                                        <p:tgtEl>
                                          <p:spTgt spid="4">
                                            <p:txEl>
                                              <p:pRg st="7" end="7"/>
                                            </p:txEl>
                                          </p:spTgt>
                                        </p:tgtEl>
                                        <p:attrNameLst>
                                          <p:attrName>style.visibility</p:attrName>
                                        </p:attrNameLst>
                                      </p:cBhvr>
                                      <p:to>
                                        <p:strVal val="visible"/>
                                      </p:to>
                                    </p:set>
                                    <p:animEffect transition="in" filter="fade">
                                      <p:cBhvr>
                                        <p:cTn id="67" dur="500"/>
                                        <p:tgtEl>
                                          <p:spTgt spid="4">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par>
                                <p:cTn id="73" presetID="10" presetClass="entr" presetSubtype="0" fill="hold" nodeType="withEffect">
                                  <p:stCondLst>
                                    <p:cond delay="0"/>
                                  </p:stCondLst>
                                  <p:childTnLst>
                                    <p:set>
                                      <p:cBhvr>
                                        <p:cTn id="74" dur="1" fill="hold">
                                          <p:stCondLst>
                                            <p:cond delay="0"/>
                                          </p:stCondLst>
                                        </p:cTn>
                                        <p:tgtEl>
                                          <p:spTgt spid="3">
                                            <p:txEl>
                                              <p:pRg st="14" end="14"/>
                                            </p:txEl>
                                          </p:spTgt>
                                        </p:tgtEl>
                                        <p:attrNameLst>
                                          <p:attrName>style.visibility</p:attrName>
                                        </p:attrNameLst>
                                      </p:cBhvr>
                                      <p:to>
                                        <p:strVal val="visible"/>
                                      </p:to>
                                    </p:set>
                                    <p:animEffect transition="in" filter="fade">
                                      <p:cBhvr>
                                        <p:cTn id="75" dur="500"/>
                                        <p:tgtEl>
                                          <p:spTgt spid="3">
                                            <p:txEl>
                                              <p:pRg st="14" end="14"/>
                                            </p:txEl>
                                          </p:spTgt>
                                        </p:tgtEl>
                                      </p:cBhvr>
                                    </p:animEffect>
                                  </p:childTnLst>
                                </p:cTn>
                              </p:par>
                              <p:par>
                                <p:cTn id="76" presetID="10" presetClass="entr" presetSubtype="0" fill="hold" nodeType="withEffect">
                                  <p:stCondLst>
                                    <p:cond delay="0"/>
                                  </p:stCondLst>
                                  <p:childTnLst>
                                    <p:set>
                                      <p:cBhvr>
                                        <p:cTn id="77" dur="1" fill="hold">
                                          <p:stCondLst>
                                            <p:cond delay="0"/>
                                          </p:stCondLst>
                                        </p:cTn>
                                        <p:tgtEl>
                                          <p:spTgt spid="3">
                                            <p:txEl>
                                              <p:pRg st="15" end="15"/>
                                            </p:txEl>
                                          </p:spTgt>
                                        </p:tgtEl>
                                        <p:attrNameLst>
                                          <p:attrName>style.visibility</p:attrName>
                                        </p:attrNameLst>
                                      </p:cBhvr>
                                      <p:to>
                                        <p:strVal val="visible"/>
                                      </p:to>
                                    </p:set>
                                    <p:animEffect transition="in" filter="fade">
                                      <p:cBhvr>
                                        <p:cTn id="78" dur="500"/>
                                        <p:tgtEl>
                                          <p:spTgt spid="3">
                                            <p:txEl>
                                              <p:pRg st="15" end="15"/>
                                            </p:txEl>
                                          </p:spTgt>
                                        </p:tgtEl>
                                      </p:cBhvr>
                                    </p:animEffect>
                                  </p:childTnLst>
                                </p:cTn>
                              </p:par>
                              <p:par>
                                <p:cTn id="79" presetID="10" presetClass="entr" presetSubtype="0" fill="hold" nodeType="withEffect">
                                  <p:stCondLst>
                                    <p:cond delay="0"/>
                                  </p:stCondLst>
                                  <p:childTnLst>
                                    <p:set>
                                      <p:cBhvr>
                                        <p:cTn id="80" dur="1" fill="hold">
                                          <p:stCondLst>
                                            <p:cond delay="0"/>
                                          </p:stCondLst>
                                        </p:cTn>
                                        <p:tgtEl>
                                          <p:spTgt spid="3">
                                            <p:txEl>
                                              <p:pRg st="16" end="16"/>
                                            </p:txEl>
                                          </p:spTgt>
                                        </p:tgtEl>
                                        <p:attrNameLst>
                                          <p:attrName>style.visibility</p:attrName>
                                        </p:attrNameLst>
                                      </p:cBhvr>
                                      <p:to>
                                        <p:strVal val="visible"/>
                                      </p:to>
                                    </p:set>
                                    <p:animEffect transition="in" filter="fade">
                                      <p:cBhvr>
                                        <p:cTn id="81" dur="500"/>
                                        <p:tgtEl>
                                          <p:spTgt spid="3">
                                            <p:txEl>
                                              <p:pRg st="16" end="16"/>
                                            </p:txEl>
                                          </p:spTgt>
                                        </p:tgtEl>
                                      </p:cBhvr>
                                    </p:animEffect>
                                  </p:childTnLst>
                                </p:cTn>
                              </p:par>
                              <p:par>
                                <p:cTn id="82" presetID="10" presetClass="entr" presetSubtype="0" fill="hold" nodeType="withEffect">
                                  <p:stCondLst>
                                    <p:cond delay="0"/>
                                  </p:stCondLst>
                                  <p:childTnLst>
                                    <p:set>
                                      <p:cBhvr>
                                        <p:cTn id="83" dur="1" fill="hold">
                                          <p:stCondLst>
                                            <p:cond delay="0"/>
                                          </p:stCondLst>
                                        </p:cTn>
                                        <p:tgtEl>
                                          <p:spTgt spid="3">
                                            <p:txEl>
                                              <p:pRg st="17" end="17"/>
                                            </p:txEl>
                                          </p:spTgt>
                                        </p:tgtEl>
                                        <p:attrNameLst>
                                          <p:attrName>style.visibility</p:attrName>
                                        </p:attrNameLst>
                                      </p:cBhvr>
                                      <p:to>
                                        <p:strVal val="visible"/>
                                      </p:to>
                                    </p:set>
                                    <p:animEffect transition="in" filter="fade">
                                      <p:cBhvr>
                                        <p:cTn id="84" dur="500"/>
                                        <p:tgtEl>
                                          <p:spTgt spid="3">
                                            <p:txEl>
                                              <p:pRg st="17" end="17"/>
                                            </p:txEl>
                                          </p:spTgt>
                                        </p:tgtEl>
                                      </p:cBhvr>
                                    </p:animEffect>
                                  </p:childTnLst>
                                </p:cTn>
                              </p:par>
                              <p:par>
                                <p:cTn id="85" presetID="10" presetClass="entr" presetSubtype="0" fill="hold" nodeType="withEffect">
                                  <p:stCondLst>
                                    <p:cond delay="0"/>
                                  </p:stCondLst>
                                  <p:childTnLst>
                                    <p:set>
                                      <p:cBhvr>
                                        <p:cTn id="86" dur="1" fill="hold">
                                          <p:stCondLst>
                                            <p:cond delay="0"/>
                                          </p:stCondLst>
                                        </p:cTn>
                                        <p:tgtEl>
                                          <p:spTgt spid="3">
                                            <p:txEl>
                                              <p:pRg st="18" end="18"/>
                                            </p:txEl>
                                          </p:spTgt>
                                        </p:tgtEl>
                                        <p:attrNameLst>
                                          <p:attrName>style.visibility</p:attrName>
                                        </p:attrNameLst>
                                      </p:cBhvr>
                                      <p:to>
                                        <p:strVal val="visible"/>
                                      </p:to>
                                    </p:set>
                                    <p:animEffect transition="in" filter="fade">
                                      <p:cBhvr>
                                        <p:cTn id="87" dur="500"/>
                                        <p:tgtEl>
                                          <p:spTgt spid="3">
                                            <p:txEl>
                                              <p:pRg st="18" end="18"/>
                                            </p:txEl>
                                          </p:spTgt>
                                        </p:tgtEl>
                                      </p:cBhvr>
                                    </p:animEffect>
                                  </p:childTnLst>
                                </p:cTn>
                              </p:par>
                              <p:par>
                                <p:cTn id="88" presetID="10" presetClass="entr" presetSubtype="0" fill="hold" nodeType="withEffect">
                                  <p:stCondLst>
                                    <p:cond delay="0"/>
                                  </p:stCondLst>
                                  <p:childTnLst>
                                    <p:set>
                                      <p:cBhvr>
                                        <p:cTn id="89" dur="1" fill="hold">
                                          <p:stCondLst>
                                            <p:cond delay="0"/>
                                          </p:stCondLst>
                                        </p:cTn>
                                        <p:tgtEl>
                                          <p:spTgt spid="3">
                                            <p:txEl>
                                              <p:pRg st="19" end="19"/>
                                            </p:txEl>
                                          </p:spTgt>
                                        </p:tgtEl>
                                        <p:attrNameLst>
                                          <p:attrName>style.visibility</p:attrName>
                                        </p:attrNameLst>
                                      </p:cBhvr>
                                      <p:to>
                                        <p:strVal val="visible"/>
                                      </p:to>
                                    </p:set>
                                    <p:animEffect transition="in" filter="fade">
                                      <p:cBhvr>
                                        <p:cTn id="90" dur="500"/>
                                        <p:tgtEl>
                                          <p:spTgt spid="3">
                                            <p:txEl>
                                              <p:pRg st="19" end="19"/>
                                            </p:txEl>
                                          </p:spTgt>
                                        </p:tgtEl>
                                      </p:cBhvr>
                                    </p:animEffect>
                                  </p:childTnLst>
                                </p:cTn>
                              </p:par>
                            </p:childTnLst>
                          </p:cTn>
                        </p:par>
                        <p:par>
                          <p:cTn id="91" fill="hold">
                            <p:stCondLst>
                              <p:cond delay="500"/>
                            </p:stCondLst>
                            <p:childTnLst>
                              <p:par>
                                <p:cTn id="92" presetID="10" presetClass="entr" presetSubtype="0" fill="hold" nodeType="afterEffect">
                                  <p:stCondLst>
                                    <p:cond delay="0"/>
                                  </p:stCondLst>
                                  <p:childTnLst>
                                    <p:set>
                                      <p:cBhvr>
                                        <p:cTn id="93" dur="1" fill="hold">
                                          <p:stCondLst>
                                            <p:cond delay="0"/>
                                          </p:stCondLst>
                                        </p:cTn>
                                        <p:tgtEl>
                                          <p:spTgt spid="3">
                                            <p:txEl>
                                              <p:pRg st="20" end="20"/>
                                            </p:txEl>
                                          </p:spTgt>
                                        </p:tgtEl>
                                        <p:attrNameLst>
                                          <p:attrName>style.visibility</p:attrName>
                                        </p:attrNameLst>
                                      </p:cBhvr>
                                      <p:to>
                                        <p:strVal val="visible"/>
                                      </p:to>
                                    </p:set>
                                    <p:animEffect transition="in" filter="fade">
                                      <p:cBhvr>
                                        <p:cTn id="94" dur="500"/>
                                        <p:tgtEl>
                                          <p:spTgt spid="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DD826-8404-4FC1-9292-546B52751E7A}"/>
              </a:ext>
            </a:extLst>
          </p:cNvPr>
          <p:cNvSpPr>
            <a:spLocks noGrp="1"/>
          </p:cNvSpPr>
          <p:nvPr>
            <p:ph type="title"/>
          </p:nvPr>
        </p:nvSpPr>
        <p:spPr>
          <a:xfrm>
            <a:off x="609600" y="365125"/>
            <a:ext cx="10744200" cy="963803"/>
          </a:xfrm>
        </p:spPr>
        <p:txBody>
          <a:bodyPr/>
          <a:lstStyle/>
          <a:p>
            <a:r>
              <a:rPr lang="en-US" dirty="0">
                <a:solidFill>
                  <a:srgbClr val="0070C0"/>
                </a:solidFill>
                <a:latin typeface="Bahnschrift SemiBold" panose="020B0502040204020203" pitchFamily="34" charset="0"/>
              </a:rPr>
              <a:t>Interface, Abstraction, Testing</a:t>
            </a:r>
          </a:p>
        </p:txBody>
      </p:sp>
      <p:sp>
        <p:nvSpPr>
          <p:cNvPr id="3" name="Content Placeholder 2">
            <a:extLst>
              <a:ext uri="{FF2B5EF4-FFF2-40B4-BE49-F238E27FC236}">
                <a16:creationId xmlns:a16="http://schemas.microsoft.com/office/drawing/2014/main" id="{2C49B368-164A-4D15-A7DA-3E811913351E}"/>
              </a:ext>
            </a:extLst>
          </p:cNvPr>
          <p:cNvSpPr>
            <a:spLocks noGrp="1"/>
          </p:cNvSpPr>
          <p:nvPr>
            <p:ph idx="1"/>
          </p:nvPr>
        </p:nvSpPr>
        <p:spPr>
          <a:xfrm>
            <a:off x="696191" y="1219597"/>
            <a:ext cx="10657609" cy="4848693"/>
          </a:xfrm>
        </p:spPr>
        <p:txBody>
          <a:bodyPr anchor="ctr">
            <a:normAutofit/>
          </a:bodyPr>
          <a:lstStyle/>
          <a:p>
            <a:pPr marL="0" indent="0">
              <a:buNone/>
            </a:pPr>
            <a:r>
              <a:rPr lang="en-US" sz="3200" dirty="0">
                <a:solidFill>
                  <a:srgbClr val="C00000"/>
                </a:solidFill>
                <a:latin typeface="Bahnschrift SemiBold" panose="020B0502040204020203" pitchFamily="34" charset="0"/>
              </a:rPr>
              <a:t>Use Junit tests to check for abstract behavior</a:t>
            </a:r>
          </a:p>
          <a:p>
            <a:pPr marL="594360" lvl="2" indent="-274320">
              <a:spcBef>
                <a:spcPts val="1800"/>
              </a:spcBef>
            </a:pPr>
            <a:r>
              <a:rPr lang="en-US" sz="2400" i="1" dirty="0">
                <a:latin typeface="Bahnschrift SemiBold" panose="020B0502040204020203" pitchFamily="34" charset="0"/>
              </a:rPr>
              <a:t>Create 2 Stack vars, one each implementation</a:t>
            </a:r>
          </a:p>
          <a:p>
            <a:pPr marL="594360" lvl="2" indent="-274320">
              <a:spcBef>
                <a:spcPts val="1800"/>
              </a:spcBef>
            </a:pPr>
            <a:r>
              <a:rPr lang="en-US" sz="2400" i="1" dirty="0">
                <a:latin typeface="Bahnschrift SemiBold" panose="020B0502040204020203" pitchFamily="34" charset="0"/>
              </a:rPr>
              <a:t>Perform the same interface ops on each</a:t>
            </a:r>
          </a:p>
          <a:p>
            <a:pPr marL="594360" lvl="2" indent="-274320">
              <a:spcBef>
                <a:spcPts val="1800"/>
              </a:spcBef>
            </a:pPr>
            <a:r>
              <a:rPr lang="en-US" sz="2400" i="1" dirty="0">
                <a:latin typeface="Bahnschrift SemiBold" panose="020B0502040204020203" pitchFamily="34" charset="0"/>
              </a:rPr>
              <a:t>Assert (in some form) the claims that each var should end up in the same abstract state (same size, same </a:t>
            </a:r>
            <a:r>
              <a:rPr lang="en-US" sz="2400" i="1" dirty="0" err="1">
                <a:latin typeface="Bahnschrift SemiBold" panose="020B0502040204020203" pitchFamily="34" charset="0"/>
              </a:rPr>
              <a:t>elts</a:t>
            </a:r>
            <a:r>
              <a:rPr lang="en-US" sz="2400" i="1" dirty="0">
                <a:latin typeface="Bahnschrift SemiBold" panose="020B0502040204020203" pitchFamily="34" charset="0"/>
              </a:rPr>
              <a:t>, same order, same top, etc.)</a:t>
            </a:r>
          </a:p>
          <a:p>
            <a:pPr marL="594360" lvl="2" indent="-274320">
              <a:spcBef>
                <a:spcPts val="1800"/>
              </a:spcBef>
            </a:pPr>
            <a:r>
              <a:rPr lang="en-US" sz="2400" i="1" dirty="0">
                <a:latin typeface="Bahnschrift SemiBold" panose="020B0502040204020203" pitchFamily="34" charset="0"/>
              </a:rPr>
              <a:t>Or at the implementation level, Assert what differences might be expected</a:t>
            </a:r>
          </a:p>
          <a:p>
            <a:pPr marL="1051560" lvl="3" indent="-274320">
              <a:spcBef>
                <a:spcPts val="600"/>
              </a:spcBef>
            </a:pPr>
            <a:r>
              <a:rPr lang="en-US" sz="2000" i="1" dirty="0">
                <a:solidFill>
                  <a:srgbClr val="2F5597"/>
                </a:solidFill>
              </a:rPr>
              <a:t>For example, an Array Stack will have some “full” limit at array size</a:t>
            </a:r>
          </a:p>
          <a:p>
            <a:pPr marL="1051560" lvl="3" indent="-274320">
              <a:spcBef>
                <a:spcPts val="600"/>
              </a:spcBef>
            </a:pPr>
            <a:r>
              <a:rPr lang="en-US" sz="2000" i="1" dirty="0">
                <a:solidFill>
                  <a:srgbClr val="2F5597"/>
                </a:solidFill>
              </a:rPr>
              <a:t>A Links Stack might not have this limit… </a:t>
            </a:r>
          </a:p>
          <a:p>
            <a:pPr marL="1051560" lvl="3" indent="-274320">
              <a:spcBef>
                <a:spcPts val="600"/>
              </a:spcBef>
            </a:pPr>
            <a:r>
              <a:rPr lang="en-US" sz="2000" i="1" dirty="0">
                <a:solidFill>
                  <a:srgbClr val="2F5597"/>
                </a:solidFill>
              </a:rPr>
              <a:t>Check to see if limits are obeyed by ops</a:t>
            </a:r>
          </a:p>
        </p:txBody>
      </p:sp>
    </p:spTree>
    <p:extLst>
      <p:ext uri="{BB962C8B-B14F-4D97-AF65-F5344CB8AC3E}">
        <p14:creationId xmlns:p14="http://schemas.microsoft.com/office/powerpoint/2010/main" val="3053395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par>
                          <p:cTn id="28" fill="hold">
                            <p:stCondLst>
                              <p:cond delay="500"/>
                            </p:stCondLst>
                            <p:childTnLst>
                              <p:par>
                                <p:cTn id="29" presetID="10" presetClass="entr" presetSubtype="0" fill="hold" nodeType="afterEffect">
                                  <p:stCondLst>
                                    <p:cond delay="30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900"/>
                                        <p:tgtEl>
                                          <p:spTgt spid="3">
                                            <p:txEl>
                                              <p:pRg st="5" end="5"/>
                                            </p:txEl>
                                          </p:spTgt>
                                        </p:tgtEl>
                                      </p:cBhvr>
                                    </p:animEffect>
                                  </p:childTnLst>
                                </p:cTn>
                              </p:par>
                            </p:childTnLst>
                          </p:cTn>
                        </p:par>
                        <p:par>
                          <p:cTn id="32" fill="hold">
                            <p:stCondLst>
                              <p:cond delay="1700"/>
                            </p:stCondLst>
                            <p:childTnLst>
                              <p:par>
                                <p:cTn id="33" presetID="10" presetClass="entr" presetSubtype="0"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par>
                          <p:cTn id="36" fill="hold">
                            <p:stCondLst>
                              <p:cond delay="2200"/>
                            </p:stCondLst>
                            <p:childTnLst>
                              <p:par>
                                <p:cTn id="37" presetID="10" presetClass="entr" presetSubtype="0"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A9680-2FC0-4F85-B11A-0DDBE9C7897E}"/>
              </a:ext>
            </a:extLst>
          </p:cNvPr>
          <p:cNvSpPr>
            <a:spLocks noGrp="1"/>
          </p:cNvSpPr>
          <p:nvPr>
            <p:ph type="title"/>
          </p:nvPr>
        </p:nvSpPr>
        <p:spPr>
          <a:xfrm>
            <a:off x="536448" y="365125"/>
            <a:ext cx="10817352" cy="927227"/>
          </a:xfrm>
        </p:spPr>
        <p:txBody>
          <a:bodyPr/>
          <a:lstStyle/>
          <a:p>
            <a:r>
              <a:rPr lang="en-US" dirty="0">
                <a:solidFill>
                  <a:srgbClr val="0070C0"/>
                </a:solidFill>
                <a:latin typeface="Bahnschrift SemiBold" panose="020B0502040204020203" pitchFamily="34" charset="0"/>
              </a:rPr>
              <a:t>Test-driven development (TDD)</a:t>
            </a:r>
          </a:p>
        </p:txBody>
      </p:sp>
      <p:graphicFrame>
        <p:nvGraphicFramePr>
          <p:cNvPr id="4" name="Content Placeholder 3">
            <a:extLst>
              <a:ext uri="{FF2B5EF4-FFF2-40B4-BE49-F238E27FC236}">
                <a16:creationId xmlns:a16="http://schemas.microsoft.com/office/drawing/2014/main" id="{1FB885E3-7A28-45DD-9E3F-5D71D4C2A1A1}"/>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966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4569A-F2F8-49F0-8BCE-C633989B24A2}"/>
              </a:ext>
            </a:extLst>
          </p:cNvPr>
          <p:cNvSpPr>
            <a:spLocks noGrp="1"/>
          </p:cNvSpPr>
          <p:nvPr>
            <p:ph type="title"/>
          </p:nvPr>
        </p:nvSpPr>
        <p:spPr>
          <a:xfrm>
            <a:off x="831850" y="1709739"/>
            <a:ext cx="10515600" cy="2667190"/>
          </a:xfrm>
        </p:spPr>
        <p:txBody>
          <a:bodyPr/>
          <a:lstStyle/>
          <a:p>
            <a:r>
              <a:rPr lang="en-US" dirty="0">
                <a:solidFill>
                  <a:srgbClr val="0070C0"/>
                </a:solidFill>
                <a:latin typeface="Bahnschrift SemiBold" panose="020B0502040204020203" pitchFamily="34" charset="0"/>
              </a:rPr>
              <a:t>JUnit setup</a:t>
            </a:r>
          </a:p>
        </p:txBody>
      </p:sp>
      <p:sp>
        <p:nvSpPr>
          <p:cNvPr id="3" name="Text Placeholder 2">
            <a:extLst>
              <a:ext uri="{FF2B5EF4-FFF2-40B4-BE49-F238E27FC236}">
                <a16:creationId xmlns:a16="http://schemas.microsoft.com/office/drawing/2014/main" id="{8D58AEB4-B3A4-4549-B850-607E84C95F6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88648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DD826-8404-4FC1-9292-546B52751E7A}"/>
              </a:ext>
            </a:extLst>
          </p:cNvPr>
          <p:cNvSpPr>
            <a:spLocks noGrp="1"/>
          </p:cNvSpPr>
          <p:nvPr>
            <p:ph type="title"/>
          </p:nvPr>
        </p:nvSpPr>
        <p:spPr>
          <a:xfrm>
            <a:off x="609600" y="365125"/>
            <a:ext cx="10744200" cy="963803"/>
          </a:xfrm>
        </p:spPr>
        <p:txBody>
          <a:bodyPr/>
          <a:lstStyle/>
          <a:p>
            <a:r>
              <a:rPr lang="en-US" dirty="0">
                <a:solidFill>
                  <a:srgbClr val="0070C0"/>
                </a:solidFill>
                <a:latin typeface="Bahnschrift SemiBold" panose="020B0502040204020203" pitchFamily="34" charset="0"/>
              </a:rPr>
              <a:t>What is JUnit?</a:t>
            </a:r>
          </a:p>
        </p:txBody>
      </p:sp>
      <p:sp>
        <p:nvSpPr>
          <p:cNvPr id="3" name="Content Placeholder 2">
            <a:extLst>
              <a:ext uri="{FF2B5EF4-FFF2-40B4-BE49-F238E27FC236}">
                <a16:creationId xmlns:a16="http://schemas.microsoft.com/office/drawing/2014/main" id="{2C49B368-164A-4D15-A7DA-3E811913351E}"/>
              </a:ext>
            </a:extLst>
          </p:cNvPr>
          <p:cNvSpPr>
            <a:spLocks noGrp="1"/>
          </p:cNvSpPr>
          <p:nvPr>
            <p:ph idx="1"/>
          </p:nvPr>
        </p:nvSpPr>
        <p:spPr>
          <a:xfrm>
            <a:off x="838200" y="1219598"/>
            <a:ext cx="10515600" cy="4982419"/>
          </a:xfrm>
        </p:spPr>
        <p:txBody>
          <a:bodyPr anchor="ctr">
            <a:normAutofit lnSpcReduction="10000"/>
          </a:bodyPr>
          <a:lstStyle/>
          <a:p>
            <a:pPr marL="0" indent="0">
              <a:buNone/>
            </a:pPr>
            <a:r>
              <a:rPr lang="en-US" sz="3200" dirty="0">
                <a:latin typeface="Bahnschrift SemiBold" panose="020B0502040204020203" pitchFamily="34" charset="0"/>
              </a:rPr>
              <a:t>JUnit is:</a:t>
            </a:r>
          </a:p>
          <a:p>
            <a:pPr marL="640080" lvl="1" indent="-274320"/>
            <a:r>
              <a:rPr lang="en-US" sz="2800" i="1" dirty="0"/>
              <a:t>a </a:t>
            </a:r>
            <a:r>
              <a:rPr lang="en-US" sz="2800" b="1" i="1" dirty="0">
                <a:solidFill>
                  <a:srgbClr val="C00000"/>
                </a:solidFill>
              </a:rPr>
              <a:t>library</a:t>
            </a:r>
            <a:r>
              <a:rPr lang="en-US" sz="2800" i="1" dirty="0"/>
              <a:t> for helping you write unit tests</a:t>
            </a:r>
          </a:p>
          <a:p>
            <a:pPr marL="640080" lvl="1" indent="-274320"/>
            <a:r>
              <a:rPr lang="en-US" sz="2800" i="1" dirty="0"/>
              <a:t>extremely well-known in the Java world</a:t>
            </a:r>
          </a:p>
          <a:p>
            <a:pPr marL="640080" lvl="1" indent="-274320"/>
            <a:r>
              <a:rPr lang="en-US" sz="2800" i="1" dirty="0"/>
              <a:t>developed by Kent Beck and Erich Gamma, 1997 </a:t>
            </a:r>
          </a:p>
          <a:p>
            <a:pPr marL="0" indent="0">
              <a:spcBef>
                <a:spcPts val="3000"/>
              </a:spcBef>
              <a:buNone/>
            </a:pPr>
            <a:r>
              <a:rPr lang="en-US" sz="3200" dirty="0">
                <a:latin typeface="Bahnschrift SemiBold" panose="020B0502040204020203" pitchFamily="34" charset="0"/>
              </a:rPr>
              <a:t>JUnit provides:</a:t>
            </a:r>
          </a:p>
          <a:p>
            <a:pPr marL="640080" lvl="1" indent="-274320">
              <a:spcBef>
                <a:spcPts val="600"/>
              </a:spcBef>
            </a:pPr>
            <a:r>
              <a:rPr lang="en-US" sz="2800" b="1" i="1" dirty="0">
                <a:solidFill>
                  <a:schemeClr val="accent2">
                    <a:lumMod val="75000"/>
                  </a:schemeClr>
                </a:solidFill>
              </a:rPr>
              <a:t>assertion methods</a:t>
            </a:r>
            <a:endParaRPr lang="en-US" sz="2800" i="1" dirty="0">
              <a:solidFill>
                <a:schemeClr val="accent2">
                  <a:lumMod val="75000"/>
                </a:schemeClr>
              </a:solidFill>
            </a:endParaRPr>
          </a:p>
          <a:p>
            <a:pPr marL="640080" lvl="1" indent="-274320">
              <a:spcBef>
                <a:spcPts val="600"/>
              </a:spcBef>
            </a:pPr>
            <a:r>
              <a:rPr lang="en-US" sz="2800" i="1" dirty="0"/>
              <a:t>the </a:t>
            </a:r>
            <a:r>
              <a:rPr lang="en-US" sz="2800" b="1" dirty="0">
                <a:solidFill>
                  <a:schemeClr val="accent6">
                    <a:lumMod val="75000"/>
                  </a:schemeClr>
                </a:solidFill>
                <a:latin typeface="Consolas" panose="020B0609020204030204" pitchFamily="49" charset="0"/>
              </a:rPr>
              <a:t>@Test</a:t>
            </a:r>
            <a:r>
              <a:rPr lang="en-US" sz="2800" b="1" dirty="0">
                <a:solidFill>
                  <a:schemeClr val="accent6">
                    <a:lumMod val="75000"/>
                  </a:schemeClr>
                </a:solidFill>
              </a:rPr>
              <a:t> </a:t>
            </a:r>
            <a:r>
              <a:rPr lang="en-US" sz="2800" b="1" i="1" dirty="0">
                <a:solidFill>
                  <a:schemeClr val="accent6">
                    <a:lumMod val="75000"/>
                  </a:schemeClr>
                </a:solidFill>
              </a:rPr>
              <a:t>annotation</a:t>
            </a:r>
          </a:p>
          <a:p>
            <a:pPr marL="640080" lvl="1" indent="-274320">
              <a:spcBef>
                <a:spcPts val="600"/>
              </a:spcBef>
            </a:pPr>
            <a:r>
              <a:rPr lang="en-US" sz="2800" i="1" dirty="0"/>
              <a:t>the ability to </a:t>
            </a:r>
            <a:r>
              <a:rPr lang="en-US" sz="2800" b="1" i="1" dirty="0">
                <a:solidFill>
                  <a:schemeClr val="accent5">
                    <a:lumMod val="75000"/>
                  </a:schemeClr>
                </a:solidFill>
              </a:rPr>
              <a:t>automate testing</a:t>
            </a:r>
          </a:p>
          <a:p>
            <a:pPr marL="640080" lvl="1" indent="-274320">
              <a:spcBef>
                <a:spcPts val="600"/>
              </a:spcBef>
            </a:pPr>
            <a:r>
              <a:rPr lang="en-US" sz="2800" i="1" dirty="0"/>
              <a:t>easy</a:t>
            </a:r>
            <a:r>
              <a:rPr lang="en-US" sz="2800" b="1" i="1" dirty="0">
                <a:solidFill>
                  <a:schemeClr val="accent5">
                    <a:lumMod val="75000"/>
                  </a:schemeClr>
                </a:solidFill>
              </a:rPr>
              <a:t> regression testing</a:t>
            </a:r>
          </a:p>
          <a:p>
            <a:pPr marL="640080" lvl="1" indent="-274320">
              <a:spcBef>
                <a:spcPts val="600"/>
              </a:spcBef>
            </a:pPr>
            <a:r>
              <a:rPr lang="en-US" sz="2800" i="1" dirty="0"/>
              <a:t>…and more</a:t>
            </a:r>
          </a:p>
        </p:txBody>
      </p:sp>
    </p:spTree>
    <p:extLst>
      <p:ext uri="{BB962C8B-B14F-4D97-AF65-F5344CB8AC3E}">
        <p14:creationId xmlns:p14="http://schemas.microsoft.com/office/powerpoint/2010/main" val="15039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par>
                          <p:cTn id="33" fill="hold">
                            <p:stCondLst>
                              <p:cond delay="1500"/>
                            </p:stCondLst>
                            <p:childTnLst>
                              <p:par>
                                <p:cTn id="34" presetID="10" presetClass="entr" presetSubtype="0" fill="hold" nodeType="after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par>
                          <p:cTn id="37" fill="hold">
                            <p:stCondLst>
                              <p:cond delay="2000"/>
                            </p:stCondLst>
                            <p:childTnLst>
                              <p:par>
                                <p:cTn id="38" presetID="10" presetClass="entr" presetSubtype="0" fill="hold" nodeType="after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500"/>
                                        <p:tgtEl>
                                          <p:spTgt spid="3">
                                            <p:txEl>
                                              <p:pRg st="8" end="8"/>
                                            </p:txEl>
                                          </p:spTgt>
                                        </p:tgtEl>
                                      </p:cBhvr>
                                    </p:animEffect>
                                  </p:childTnLst>
                                </p:cTn>
                              </p:par>
                            </p:childTnLst>
                          </p:cTn>
                        </p:par>
                        <p:par>
                          <p:cTn id="41" fill="hold">
                            <p:stCondLst>
                              <p:cond delay="2500"/>
                            </p:stCondLst>
                            <p:childTnLst>
                              <p:par>
                                <p:cTn id="42" presetID="10" presetClass="entr" presetSubtype="0" fill="hold" nodeType="after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DD826-8404-4FC1-9292-546B52751E7A}"/>
              </a:ext>
            </a:extLst>
          </p:cNvPr>
          <p:cNvSpPr>
            <a:spLocks noGrp="1"/>
          </p:cNvSpPr>
          <p:nvPr>
            <p:ph type="title"/>
          </p:nvPr>
        </p:nvSpPr>
        <p:spPr>
          <a:xfrm>
            <a:off x="609600" y="365125"/>
            <a:ext cx="10744200" cy="963803"/>
          </a:xfrm>
        </p:spPr>
        <p:txBody>
          <a:bodyPr/>
          <a:lstStyle/>
          <a:p>
            <a:r>
              <a:rPr lang="en-US" dirty="0">
                <a:solidFill>
                  <a:srgbClr val="0070C0"/>
                </a:solidFill>
                <a:latin typeface="Bahnschrift SemiBold" panose="020B0502040204020203" pitchFamily="34" charset="0"/>
              </a:rPr>
              <a:t>What is JUnit?</a:t>
            </a:r>
          </a:p>
        </p:txBody>
      </p:sp>
      <p:sp>
        <p:nvSpPr>
          <p:cNvPr id="3" name="Content Placeholder 2">
            <a:extLst>
              <a:ext uri="{FF2B5EF4-FFF2-40B4-BE49-F238E27FC236}">
                <a16:creationId xmlns:a16="http://schemas.microsoft.com/office/drawing/2014/main" id="{2C49B368-164A-4D15-A7DA-3E811913351E}"/>
              </a:ext>
            </a:extLst>
          </p:cNvPr>
          <p:cNvSpPr>
            <a:spLocks noGrp="1"/>
          </p:cNvSpPr>
          <p:nvPr>
            <p:ph idx="1"/>
          </p:nvPr>
        </p:nvSpPr>
        <p:spPr>
          <a:xfrm>
            <a:off x="838200" y="1219598"/>
            <a:ext cx="10515600" cy="4982419"/>
          </a:xfrm>
        </p:spPr>
        <p:txBody>
          <a:bodyPr anchor="ctr">
            <a:normAutofit lnSpcReduction="10000"/>
          </a:bodyPr>
          <a:lstStyle/>
          <a:p>
            <a:pPr marL="0" indent="0">
              <a:buNone/>
            </a:pPr>
            <a:r>
              <a:rPr lang="en-US" sz="3200" dirty="0">
                <a:latin typeface="Bahnschrift SemiBold" panose="020B0502040204020203" pitchFamily="34" charset="0"/>
              </a:rPr>
              <a:t>JUnit is:</a:t>
            </a:r>
          </a:p>
          <a:p>
            <a:pPr marL="640080" lvl="1" indent="-274320"/>
            <a:r>
              <a:rPr lang="en-US" sz="2800" i="1" dirty="0"/>
              <a:t>a </a:t>
            </a:r>
            <a:r>
              <a:rPr lang="en-US" sz="2800" b="1" i="1" dirty="0">
                <a:solidFill>
                  <a:srgbClr val="C00000"/>
                </a:solidFill>
              </a:rPr>
              <a:t>library</a:t>
            </a:r>
            <a:r>
              <a:rPr lang="en-US" sz="2800" i="1" dirty="0"/>
              <a:t> for helping you write unit tests</a:t>
            </a:r>
          </a:p>
          <a:p>
            <a:pPr marL="640080" lvl="1" indent="-274320"/>
            <a:r>
              <a:rPr lang="en-US" sz="2800" i="1" dirty="0"/>
              <a:t>extremely well-known in the Java world</a:t>
            </a:r>
          </a:p>
          <a:p>
            <a:pPr marL="640080" lvl="1" indent="-274320"/>
            <a:r>
              <a:rPr lang="en-US" sz="2800" i="1" dirty="0"/>
              <a:t>developed by Kent Beck and Erich Gamma, 1997 </a:t>
            </a:r>
          </a:p>
          <a:p>
            <a:pPr marL="0" indent="0">
              <a:spcBef>
                <a:spcPts val="3000"/>
              </a:spcBef>
              <a:buNone/>
            </a:pPr>
            <a:r>
              <a:rPr lang="en-US" sz="3200" dirty="0">
                <a:latin typeface="Bahnschrift SemiBold" panose="020B0502040204020203" pitchFamily="34" charset="0"/>
              </a:rPr>
              <a:t>JUnit provides:</a:t>
            </a:r>
          </a:p>
          <a:p>
            <a:pPr marL="640080" lvl="1" indent="-274320">
              <a:spcBef>
                <a:spcPts val="600"/>
              </a:spcBef>
            </a:pPr>
            <a:r>
              <a:rPr lang="en-US" sz="2800" b="1" i="1" dirty="0">
                <a:solidFill>
                  <a:schemeClr val="accent2">
                    <a:lumMod val="75000"/>
                  </a:schemeClr>
                </a:solidFill>
              </a:rPr>
              <a:t>assertion methods</a:t>
            </a:r>
            <a:endParaRPr lang="en-US" sz="2800" i="1" dirty="0">
              <a:solidFill>
                <a:schemeClr val="accent2">
                  <a:lumMod val="75000"/>
                </a:schemeClr>
              </a:solidFill>
            </a:endParaRPr>
          </a:p>
          <a:p>
            <a:pPr marL="640080" lvl="1" indent="-274320">
              <a:spcBef>
                <a:spcPts val="600"/>
              </a:spcBef>
            </a:pPr>
            <a:r>
              <a:rPr lang="en-US" sz="2800" i="1" dirty="0"/>
              <a:t>the </a:t>
            </a:r>
            <a:r>
              <a:rPr lang="en-US" sz="2800" b="1" dirty="0">
                <a:solidFill>
                  <a:schemeClr val="accent6">
                    <a:lumMod val="75000"/>
                  </a:schemeClr>
                </a:solidFill>
                <a:latin typeface="Consolas" panose="020B0609020204030204" pitchFamily="49" charset="0"/>
              </a:rPr>
              <a:t>@Test</a:t>
            </a:r>
            <a:r>
              <a:rPr lang="en-US" sz="2800" b="1" dirty="0">
                <a:solidFill>
                  <a:schemeClr val="accent6">
                    <a:lumMod val="75000"/>
                  </a:schemeClr>
                </a:solidFill>
              </a:rPr>
              <a:t> </a:t>
            </a:r>
            <a:r>
              <a:rPr lang="en-US" sz="2800" b="1" i="1" dirty="0">
                <a:solidFill>
                  <a:schemeClr val="accent6">
                    <a:lumMod val="75000"/>
                  </a:schemeClr>
                </a:solidFill>
              </a:rPr>
              <a:t>annotation</a:t>
            </a:r>
          </a:p>
          <a:p>
            <a:pPr marL="640080" lvl="1" indent="-274320">
              <a:spcBef>
                <a:spcPts val="600"/>
              </a:spcBef>
            </a:pPr>
            <a:r>
              <a:rPr lang="en-US" sz="2800" i="1" dirty="0"/>
              <a:t>the ability to </a:t>
            </a:r>
            <a:r>
              <a:rPr lang="en-US" sz="2800" b="1" i="1" dirty="0">
                <a:solidFill>
                  <a:schemeClr val="accent5">
                    <a:lumMod val="75000"/>
                  </a:schemeClr>
                </a:solidFill>
              </a:rPr>
              <a:t>automate testing</a:t>
            </a:r>
          </a:p>
          <a:p>
            <a:pPr marL="640080" lvl="1" indent="-274320">
              <a:spcBef>
                <a:spcPts val="600"/>
              </a:spcBef>
            </a:pPr>
            <a:r>
              <a:rPr lang="en-US" sz="2800" i="1" dirty="0"/>
              <a:t>easy</a:t>
            </a:r>
            <a:r>
              <a:rPr lang="en-US" sz="2800" b="1" i="1" dirty="0">
                <a:solidFill>
                  <a:schemeClr val="accent5">
                    <a:lumMod val="75000"/>
                  </a:schemeClr>
                </a:solidFill>
              </a:rPr>
              <a:t> regression testing</a:t>
            </a:r>
          </a:p>
          <a:p>
            <a:pPr marL="640080" lvl="1" indent="-274320">
              <a:spcBef>
                <a:spcPts val="600"/>
              </a:spcBef>
            </a:pPr>
            <a:r>
              <a:rPr lang="en-US" sz="2800" i="1" dirty="0"/>
              <a:t>…and more</a:t>
            </a:r>
          </a:p>
        </p:txBody>
      </p:sp>
      <p:sp>
        <p:nvSpPr>
          <p:cNvPr id="4" name="Content Placeholder 2">
            <a:extLst>
              <a:ext uri="{FF2B5EF4-FFF2-40B4-BE49-F238E27FC236}">
                <a16:creationId xmlns:a16="http://schemas.microsoft.com/office/drawing/2014/main" id="{BF38381A-0F01-4C28-8C09-8F936D68A487}"/>
              </a:ext>
            </a:extLst>
          </p:cNvPr>
          <p:cNvSpPr txBox="1">
            <a:spLocks/>
          </p:cNvSpPr>
          <p:nvPr/>
        </p:nvSpPr>
        <p:spPr>
          <a:xfrm>
            <a:off x="3023419" y="1021837"/>
            <a:ext cx="8084916" cy="4682933"/>
          </a:xfrm>
          <a:prstGeom prst="roundRect">
            <a:avLst>
              <a:gd name="adj" fmla="val 11207"/>
            </a:avLst>
          </a:prstGeom>
          <a:solidFill>
            <a:srgbClr val="FDF1E9"/>
          </a:solidFill>
          <a:ln w="25400">
            <a:solidFill>
              <a:schemeClr val="accent5">
                <a:lumMod val="75000"/>
              </a:schemeClr>
            </a:solidFill>
          </a:ln>
        </p:spPr>
        <p:txBody>
          <a:bodyPr vert="horz" lIns="91440" tIns="45720" rIns="91440" bIns="45720" rtlCol="0" anchor="ctr">
            <a:normAutofit/>
          </a:bodyPr>
          <a:lstStyle>
            <a:lvl1pPr marL="457200" indent="-457200" algn="l" defTabSz="914400" rtl="0" eaLnBrk="1" latinLnBrk="0" hangingPunct="1">
              <a:lnSpc>
                <a:spcPct val="90000"/>
              </a:lnSpc>
              <a:spcBef>
                <a:spcPts val="2400"/>
              </a:spcBef>
              <a:buClr>
                <a:srgbClr val="C00000"/>
              </a:buClr>
              <a:buFont typeface="Arial" panose="020B0604020202020204" pitchFamily="34" charset="0"/>
              <a:buChar char="•"/>
              <a:defRPr sz="2800" kern="1200">
                <a:solidFill>
                  <a:schemeClr val="tx1"/>
                </a:solidFill>
                <a:latin typeface="+mn-lt"/>
                <a:ea typeface="+mn-ea"/>
                <a:cs typeface="+mn-cs"/>
              </a:defRPr>
            </a:lvl1pPr>
            <a:lvl2pPr marL="914400" indent="-457200" algn="l" defTabSz="914400" rtl="0" eaLnBrk="1" latinLnBrk="0" hangingPunct="1">
              <a:lnSpc>
                <a:spcPct val="90000"/>
              </a:lnSpc>
              <a:spcBef>
                <a:spcPts val="500"/>
              </a:spcBef>
              <a:buClr>
                <a:srgbClr val="C00000"/>
              </a:buClr>
              <a:buSzPct val="65000"/>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600"/>
              </a:spcAft>
              <a:buFont typeface="Arial" panose="020B0604020202020204" pitchFamily="34" charset="0"/>
              <a:buNone/>
            </a:pPr>
            <a:r>
              <a:rPr lang="en-US" dirty="0">
                <a:solidFill>
                  <a:srgbClr val="2F5597"/>
                </a:solidFill>
                <a:latin typeface="Bahnschrift SemiBold" panose="020B0502040204020203" pitchFamily="34" charset="0"/>
              </a:rPr>
              <a:t>JUnit encourages a testing practice called </a:t>
            </a:r>
          </a:p>
          <a:p>
            <a:pPr marL="0" indent="0" algn="ctr">
              <a:spcBef>
                <a:spcPts val="0"/>
              </a:spcBef>
              <a:spcAft>
                <a:spcPts val="600"/>
              </a:spcAft>
              <a:buFont typeface="Arial" panose="020B0604020202020204" pitchFamily="34" charset="0"/>
              <a:buNone/>
            </a:pPr>
            <a:r>
              <a:rPr lang="en-US" sz="3200" b="1" i="1" dirty="0">
                <a:solidFill>
                  <a:srgbClr val="C00000"/>
                </a:solidFill>
              </a:rPr>
              <a:t>Regression testing</a:t>
            </a:r>
            <a:endParaRPr lang="en-US" sz="2400" b="1" i="1" dirty="0">
              <a:solidFill>
                <a:srgbClr val="C00000"/>
              </a:solidFill>
            </a:endParaRPr>
          </a:p>
          <a:p>
            <a:pPr marL="0" indent="0" algn="ctr">
              <a:spcBef>
                <a:spcPts val="1800"/>
              </a:spcBef>
              <a:buFont typeface="Arial" panose="020B0604020202020204" pitchFamily="34" charset="0"/>
              <a:buNone/>
            </a:pPr>
            <a:r>
              <a:rPr lang="en-US" sz="2400" dirty="0">
                <a:solidFill>
                  <a:srgbClr val="2F5597"/>
                </a:solidFill>
                <a:latin typeface="Bahnschrift SemiBold" panose="020B0502040204020203" pitchFamily="34" charset="0"/>
              </a:rPr>
              <a:t>This means keep all your tests, grow the pile of them ever larger, and run them ALL when you add new code</a:t>
            </a:r>
          </a:p>
          <a:p>
            <a:pPr marL="0" indent="0">
              <a:spcBef>
                <a:spcPts val="1800"/>
              </a:spcBef>
              <a:buFont typeface="Arial" panose="020B0604020202020204" pitchFamily="34" charset="0"/>
              <a:buNone/>
            </a:pPr>
            <a:r>
              <a:rPr lang="en-US" sz="2400" i="1" dirty="0"/>
              <a:t>Your </a:t>
            </a:r>
            <a:r>
              <a:rPr lang="en-US" sz="2400" i="1" dirty="0">
                <a:solidFill>
                  <a:srgbClr val="C00000"/>
                </a:solidFill>
              </a:rPr>
              <a:t>new tests</a:t>
            </a:r>
            <a:r>
              <a:rPr lang="en-US" sz="2400" i="1" dirty="0"/>
              <a:t> show you that the </a:t>
            </a:r>
            <a:r>
              <a:rPr lang="en-US" sz="2400" i="1" dirty="0">
                <a:solidFill>
                  <a:srgbClr val="C00000"/>
                </a:solidFill>
              </a:rPr>
              <a:t>new code </a:t>
            </a:r>
            <a:r>
              <a:rPr lang="en-US" sz="2400" i="1" dirty="0"/>
              <a:t>works correctly</a:t>
            </a:r>
          </a:p>
          <a:p>
            <a:pPr marL="0" indent="0">
              <a:spcBef>
                <a:spcPts val="1800"/>
              </a:spcBef>
              <a:buFont typeface="Arial" panose="020B0604020202020204" pitchFamily="34" charset="0"/>
              <a:buNone/>
            </a:pPr>
            <a:r>
              <a:rPr lang="en-US" sz="2400" i="1" dirty="0"/>
              <a:t>Your regression testing (running previous tests) shows that the new code did not break your old code – code that seemed to already be working</a:t>
            </a:r>
          </a:p>
        </p:txBody>
      </p:sp>
    </p:spTree>
    <p:extLst>
      <p:ext uri="{BB962C8B-B14F-4D97-AF65-F5344CB8AC3E}">
        <p14:creationId xmlns:p14="http://schemas.microsoft.com/office/powerpoint/2010/main" val="108127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3933E-8577-41EB-8EFB-7DD4874E144B}"/>
              </a:ext>
            </a:extLst>
          </p:cNvPr>
          <p:cNvSpPr>
            <a:spLocks noGrp="1"/>
          </p:cNvSpPr>
          <p:nvPr>
            <p:ph type="title"/>
          </p:nvPr>
        </p:nvSpPr>
        <p:spPr>
          <a:xfrm>
            <a:off x="633984" y="365125"/>
            <a:ext cx="10719816" cy="854075"/>
          </a:xfrm>
        </p:spPr>
        <p:txBody>
          <a:bodyPr/>
          <a:lstStyle/>
          <a:p>
            <a:r>
              <a:rPr lang="en-US" dirty="0">
                <a:solidFill>
                  <a:srgbClr val="0070C0"/>
                </a:solidFill>
                <a:latin typeface="Bahnschrift SemiBold" panose="020B0502040204020203" pitchFamily="34" charset="0"/>
              </a:rPr>
              <a:t>Adding </a:t>
            </a:r>
            <a:r>
              <a:rPr lang="en-US" dirty="0">
                <a:solidFill>
                  <a:srgbClr val="C00000"/>
                </a:solidFill>
                <a:latin typeface="Bahnschrift SemiBold" panose="020B0502040204020203" pitchFamily="34" charset="0"/>
              </a:rPr>
              <a:t>JUnit</a:t>
            </a:r>
            <a:r>
              <a:rPr lang="en-US" dirty="0">
                <a:solidFill>
                  <a:srgbClr val="0070C0"/>
                </a:solidFill>
                <a:latin typeface="Bahnschrift SemiBold" panose="020B0502040204020203" pitchFamily="34" charset="0"/>
              </a:rPr>
              <a:t> as a </a:t>
            </a:r>
            <a:r>
              <a:rPr lang="en-US" dirty="0">
                <a:solidFill>
                  <a:srgbClr val="C00000"/>
                </a:solidFill>
                <a:latin typeface="Bahnschrift SemiBold" panose="020B0502040204020203" pitchFamily="34" charset="0"/>
              </a:rPr>
              <a:t>dependency</a:t>
            </a:r>
            <a:r>
              <a:rPr lang="en-US" dirty="0">
                <a:solidFill>
                  <a:srgbClr val="0070C0"/>
                </a:solidFill>
                <a:latin typeface="Bahnschrift SemiBold" panose="020B0502040204020203" pitchFamily="34" charset="0"/>
              </a:rPr>
              <a:t> in Maven</a:t>
            </a:r>
          </a:p>
        </p:txBody>
      </p:sp>
      <p:pic>
        <p:nvPicPr>
          <p:cNvPr id="7" name="Content Placeholder 6">
            <a:extLst>
              <a:ext uri="{FF2B5EF4-FFF2-40B4-BE49-F238E27FC236}">
                <a16:creationId xmlns:a16="http://schemas.microsoft.com/office/drawing/2014/main" id="{59AB5984-22DB-41F7-91E5-3B5FD26363A2}"/>
              </a:ext>
            </a:extLst>
          </p:cNvPr>
          <p:cNvPicPr>
            <a:picLocks noGrp="1" noChangeAspect="1"/>
          </p:cNvPicPr>
          <p:nvPr>
            <p:ph idx="1"/>
          </p:nvPr>
        </p:nvPicPr>
        <p:blipFill>
          <a:blip r:embed="rId2"/>
          <a:stretch>
            <a:fillRect/>
          </a:stretch>
        </p:blipFill>
        <p:spPr>
          <a:xfrm>
            <a:off x="1237163" y="1507808"/>
            <a:ext cx="8035178" cy="4687563"/>
          </a:xfrm>
        </p:spPr>
      </p:pic>
    </p:spTree>
    <p:extLst>
      <p:ext uri="{BB962C8B-B14F-4D97-AF65-F5344CB8AC3E}">
        <p14:creationId xmlns:p14="http://schemas.microsoft.com/office/powerpoint/2010/main" val="2508178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8154</TotalTime>
  <Words>2970</Words>
  <Application>Microsoft Office PowerPoint</Application>
  <PresentationFormat>Widescreen</PresentationFormat>
  <Paragraphs>378</Paragraphs>
  <Slides>47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Bahnschrift SemiBold</vt:lpstr>
      <vt:lpstr>Calibri</vt:lpstr>
      <vt:lpstr>Calibri Light</vt:lpstr>
      <vt:lpstr>Consolas</vt:lpstr>
      <vt:lpstr>Wingdings</vt:lpstr>
      <vt:lpstr>Office Theme</vt:lpstr>
      <vt:lpstr>Software Testing and JUnit</vt:lpstr>
      <vt:lpstr>Professional software testing</vt:lpstr>
      <vt:lpstr>Four levels of software testing</vt:lpstr>
      <vt:lpstr>Four levels of software testing</vt:lpstr>
      <vt:lpstr>Test-driven development (TDD)</vt:lpstr>
      <vt:lpstr>JUnit setup</vt:lpstr>
      <vt:lpstr>What is JUnit?</vt:lpstr>
      <vt:lpstr>What is JUnit?</vt:lpstr>
      <vt:lpstr>Adding JUnit as a dependency in Maven</vt:lpstr>
      <vt:lpstr>Adding JUnit as a dependency in Maven</vt:lpstr>
      <vt:lpstr>Basic JUnit usage</vt:lpstr>
      <vt:lpstr>Unit testing structure</vt:lpstr>
      <vt:lpstr>Running unit tests</vt:lpstr>
      <vt:lpstr>Writing a unit test</vt:lpstr>
      <vt:lpstr>Writing a unit test</vt:lpstr>
      <vt:lpstr>Writing a unit test</vt:lpstr>
      <vt:lpstr>Writing a unit test</vt:lpstr>
      <vt:lpstr>Writing a unit test</vt:lpstr>
      <vt:lpstr>Writing a unit test</vt:lpstr>
      <vt:lpstr>JUnit assertions</vt:lpstr>
      <vt:lpstr>Assertion statements</vt:lpstr>
      <vt:lpstr>Assertion statements</vt:lpstr>
      <vt:lpstr>Simplifying assertions</vt:lpstr>
      <vt:lpstr>Using assertions semantically</vt:lpstr>
      <vt:lpstr>Poll Everywhere (1)</vt:lpstr>
      <vt:lpstr>Poll Everywhere (1)</vt:lpstr>
      <vt:lpstr>Poll Everywhere (2)</vt:lpstr>
      <vt:lpstr>Poll Everywhere (2)</vt:lpstr>
      <vt:lpstr>Unit testing in isolation</vt:lpstr>
      <vt:lpstr>PowerPoint Presentation</vt:lpstr>
      <vt:lpstr>Poll Everywhere (3)</vt:lpstr>
      <vt:lpstr>Writing multiple unit tests</vt:lpstr>
      <vt:lpstr>Test Coverage</vt:lpstr>
      <vt:lpstr>Software development</vt:lpstr>
      <vt:lpstr>How to ensure correctness</vt:lpstr>
      <vt:lpstr>Test coverage</vt:lpstr>
      <vt:lpstr>Example</vt:lpstr>
      <vt:lpstr>Exercise</vt:lpstr>
      <vt:lpstr>Exercise</vt:lpstr>
      <vt:lpstr>Exercise</vt:lpstr>
      <vt:lpstr>Exercise</vt:lpstr>
      <vt:lpstr>Exercise</vt:lpstr>
      <vt:lpstr>Exercise</vt:lpstr>
      <vt:lpstr>Interface, Abstraction, Testing</vt:lpstr>
      <vt:lpstr>Interface, Abstraction, Testing</vt:lpstr>
      <vt:lpstr>Interface, Abstraction, Testing</vt:lpstr>
      <vt:lpstr>Interface, Abstraction, Testing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u08p2 JUnit | COMP 301</dc:title>
  <dc:creator>Aaron Smith</dc:creator>
  <cp:lastModifiedBy>David Stotts</cp:lastModifiedBy>
  <cp:revision>124</cp:revision>
  <dcterms:created xsi:type="dcterms:W3CDTF">2020-02-08T19:31:56Z</dcterms:created>
  <dcterms:modified xsi:type="dcterms:W3CDTF">2024-02-22T17:06:04Z</dcterms:modified>
</cp:coreProperties>
</file>