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34" r:id="rId3"/>
    <p:sldId id="257" r:id="rId4"/>
    <p:sldId id="383" r:id="rId5"/>
    <p:sldId id="335" r:id="rId6"/>
    <p:sldId id="380" r:id="rId7"/>
    <p:sldId id="384" r:id="rId8"/>
    <p:sldId id="385" r:id="rId9"/>
    <p:sldId id="386" r:id="rId10"/>
    <p:sldId id="336" r:id="rId11"/>
    <p:sldId id="337" r:id="rId12"/>
    <p:sldId id="338" r:id="rId13"/>
    <p:sldId id="339" r:id="rId14"/>
    <p:sldId id="341" r:id="rId15"/>
    <p:sldId id="381" r:id="rId16"/>
    <p:sldId id="343" r:id="rId17"/>
    <p:sldId id="344" r:id="rId18"/>
    <p:sldId id="345" r:id="rId19"/>
    <p:sldId id="346" r:id="rId20"/>
    <p:sldId id="359" r:id="rId21"/>
    <p:sldId id="350" r:id="rId22"/>
    <p:sldId id="347" r:id="rId23"/>
    <p:sldId id="348" r:id="rId24"/>
    <p:sldId id="349" r:id="rId25"/>
    <p:sldId id="351" r:id="rId26"/>
    <p:sldId id="357" r:id="rId27"/>
    <p:sldId id="382" r:id="rId28"/>
    <p:sldId id="358" r:id="rId29"/>
    <p:sldId id="356" r:id="rId30"/>
    <p:sldId id="353" r:id="rId31"/>
    <p:sldId id="366" r:id="rId32"/>
    <p:sldId id="367" r:id="rId33"/>
    <p:sldId id="370" r:id="rId34"/>
    <p:sldId id="372" r:id="rId35"/>
    <p:sldId id="368" r:id="rId36"/>
    <p:sldId id="371" r:id="rId37"/>
    <p:sldId id="373" r:id="rId38"/>
    <p:sldId id="369" r:id="rId39"/>
    <p:sldId id="354" r:id="rId40"/>
    <p:sldId id="379" r:id="rId41"/>
    <p:sldId id="361" r:id="rId42"/>
    <p:sldId id="360" r:id="rId43"/>
    <p:sldId id="362" r:id="rId44"/>
    <p:sldId id="355" r:id="rId45"/>
    <p:sldId id="363" r:id="rId46"/>
    <p:sldId id="364" r:id="rId47"/>
    <p:sldId id="36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A3E"/>
    <a:srgbClr val="4472C4"/>
    <a:srgbClr val="00717E"/>
    <a:srgbClr val="C55A11"/>
    <a:srgbClr val="BD0C15"/>
    <a:srgbClr val="4950B8"/>
    <a:srgbClr val="FFD9D9"/>
    <a:srgbClr val="2F5597"/>
    <a:srgbClr val="266C00"/>
    <a:srgbClr val="FF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 autoAdjust="0"/>
    <p:restoredTop sz="87007" autoAdjust="0"/>
  </p:normalViewPr>
  <p:slideViewPr>
    <p:cSldViewPr snapToGrid="0">
      <p:cViewPr varScale="1">
        <p:scale>
          <a:sx n="93" d="100"/>
          <a:sy n="93" d="100"/>
        </p:scale>
        <p:origin x="10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DD667-5BE7-4CA5-B94C-70DBB993B67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56339B-D8E3-41E7-96DE-AA07263EF735}">
      <dgm:prSet phldrT="[Text]"/>
      <dgm:spPr/>
      <dgm:t>
        <a:bodyPr/>
        <a:lstStyle/>
        <a:p>
          <a:r>
            <a:rPr lang="en-US" dirty="0"/>
            <a:t>Creational patterns</a:t>
          </a:r>
        </a:p>
      </dgm:t>
    </dgm:pt>
    <dgm:pt modelId="{3824593B-B40D-429B-8CC1-9D9F049680D9}" type="parTrans" cxnId="{F0601194-2C40-497B-AEEF-27D99B683807}">
      <dgm:prSet/>
      <dgm:spPr/>
      <dgm:t>
        <a:bodyPr/>
        <a:lstStyle/>
        <a:p>
          <a:endParaRPr lang="en-US"/>
        </a:p>
      </dgm:t>
    </dgm:pt>
    <dgm:pt modelId="{08851F4D-8D5A-45A7-BB76-0FD6A8572F41}" type="sibTrans" cxnId="{F0601194-2C40-497B-AEEF-27D99B683807}">
      <dgm:prSet/>
      <dgm:spPr/>
      <dgm:t>
        <a:bodyPr/>
        <a:lstStyle/>
        <a:p>
          <a:endParaRPr lang="en-US"/>
        </a:p>
      </dgm:t>
    </dgm:pt>
    <dgm:pt modelId="{9F04257E-691A-46C9-9405-C19C74F2346F}">
      <dgm:prSet phldrT="[Text]"/>
      <dgm:spPr/>
      <dgm:t>
        <a:bodyPr/>
        <a:lstStyle/>
        <a:p>
          <a:pPr marL="457200" indent="-365760"/>
          <a:r>
            <a:rPr lang="en-US" dirty="0"/>
            <a:t>Abstract factory</a:t>
          </a:r>
        </a:p>
      </dgm:t>
    </dgm:pt>
    <dgm:pt modelId="{568A8538-DAB5-4F97-8778-EBD5C05EF62A}" type="parTrans" cxnId="{DD436563-B756-45FC-BC44-0152137D0D9D}">
      <dgm:prSet/>
      <dgm:spPr/>
      <dgm:t>
        <a:bodyPr/>
        <a:lstStyle/>
        <a:p>
          <a:endParaRPr lang="en-US"/>
        </a:p>
      </dgm:t>
    </dgm:pt>
    <dgm:pt modelId="{AD65A851-1705-45DE-8552-8D1835DB8DB7}" type="sibTrans" cxnId="{DD436563-B756-45FC-BC44-0152137D0D9D}">
      <dgm:prSet/>
      <dgm:spPr/>
      <dgm:t>
        <a:bodyPr/>
        <a:lstStyle/>
        <a:p>
          <a:endParaRPr lang="en-US"/>
        </a:p>
      </dgm:t>
    </dgm:pt>
    <dgm:pt modelId="{5A2A2786-8CBF-4C4D-9DDB-CFF1FF8BC016}">
      <dgm:prSet phldrT="[Text]"/>
      <dgm:spPr/>
      <dgm:t>
        <a:bodyPr/>
        <a:lstStyle/>
        <a:p>
          <a:pPr marL="457200" indent="-365760"/>
          <a:r>
            <a:rPr lang="en-US" dirty="0"/>
            <a:t>Builder</a:t>
          </a:r>
        </a:p>
      </dgm:t>
    </dgm:pt>
    <dgm:pt modelId="{FA0A88C2-7714-4A9F-9C46-D5A2E0AE10AB}" type="parTrans" cxnId="{AA162721-FB82-4E06-AD51-12772A755FBB}">
      <dgm:prSet/>
      <dgm:spPr/>
      <dgm:t>
        <a:bodyPr/>
        <a:lstStyle/>
        <a:p>
          <a:endParaRPr lang="en-US"/>
        </a:p>
      </dgm:t>
    </dgm:pt>
    <dgm:pt modelId="{C76028D9-9125-4DF6-AEDD-2556F98F1A91}" type="sibTrans" cxnId="{AA162721-FB82-4E06-AD51-12772A755FBB}">
      <dgm:prSet/>
      <dgm:spPr/>
      <dgm:t>
        <a:bodyPr/>
        <a:lstStyle/>
        <a:p>
          <a:endParaRPr lang="en-US"/>
        </a:p>
      </dgm:t>
    </dgm:pt>
    <dgm:pt modelId="{A202D43A-C7AC-4251-8771-6757CD17772C}">
      <dgm:prSet phldrT="[Text]"/>
      <dgm:spPr/>
      <dgm:t>
        <a:bodyPr/>
        <a:lstStyle/>
        <a:p>
          <a:r>
            <a:rPr lang="en-US" dirty="0"/>
            <a:t>Structural patterns</a:t>
          </a:r>
        </a:p>
      </dgm:t>
    </dgm:pt>
    <dgm:pt modelId="{F5D05C87-F83E-4E6C-9608-6019FA0F7C05}" type="parTrans" cxnId="{37ADCCB0-F46E-4E8E-912A-88D90112088B}">
      <dgm:prSet/>
      <dgm:spPr/>
      <dgm:t>
        <a:bodyPr/>
        <a:lstStyle/>
        <a:p>
          <a:endParaRPr lang="en-US"/>
        </a:p>
      </dgm:t>
    </dgm:pt>
    <dgm:pt modelId="{A9151319-A9F3-4927-AC5F-7A3FC01225D0}" type="sibTrans" cxnId="{37ADCCB0-F46E-4E8E-912A-88D90112088B}">
      <dgm:prSet/>
      <dgm:spPr/>
      <dgm:t>
        <a:bodyPr/>
        <a:lstStyle/>
        <a:p>
          <a:endParaRPr lang="en-US"/>
        </a:p>
      </dgm:t>
    </dgm:pt>
    <dgm:pt modelId="{3BCA40D1-EF59-44CE-A6CA-96E4B4AD0C1B}">
      <dgm:prSet phldrT="[Text]"/>
      <dgm:spPr/>
      <dgm:t>
        <a:bodyPr/>
        <a:lstStyle/>
        <a:p>
          <a:pPr marL="457200" indent="-365760"/>
          <a:r>
            <a:rPr lang="en-US" dirty="0"/>
            <a:t>Adapter</a:t>
          </a:r>
        </a:p>
      </dgm:t>
    </dgm:pt>
    <dgm:pt modelId="{3EE8409C-BAA3-4CFE-80C6-7C1DDB37B389}" type="parTrans" cxnId="{AD954F81-7FAF-4291-8C2B-23EF127E27E9}">
      <dgm:prSet/>
      <dgm:spPr/>
      <dgm:t>
        <a:bodyPr/>
        <a:lstStyle/>
        <a:p>
          <a:endParaRPr lang="en-US"/>
        </a:p>
      </dgm:t>
    </dgm:pt>
    <dgm:pt modelId="{BA109D20-460C-4AA7-A84C-208C1B9CF443}" type="sibTrans" cxnId="{AD954F81-7FAF-4291-8C2B-23EF127E27E9}">
      <dgm:prSet/>
      <dgm:spPr/>
      <dgm:t>
        <a:bodyPr/>
        <a:lstStyle/>
        <a:p>
          <a:endParaRPr lang="en-US"/>
        </a:p>
      </dgm:t>
    </dgm:pt>
    <dgm:pt modelId="{32F6AE88-CE7A-4595-89A9-70176E858490}">
      <dgm:prSet phldrT="[Text]"/>
      <dgm:spPr/>
      <dgm:t>
        <a:bodyPr/>
        <a:lstStyle/>
        <a:p>
          <a:pPr marL="457200" indent="-365760"/>
          <a:r>
            <a:rPr lang="en-US" dirty="0"/>
            <a:t>Composite</a:t>
          </a:r>
        </a:p>
      </dgm:t>
    </dgm:pt>
    <dgm:pt modelId="{9772D30C-2C16-40F9-8C5C-9DF2FE38DE19}" type="parTrans" cxnId="{25D56A51-F9B9-4F29-A80E-DCB34B1078D8}">
      <dgm:prSet/>
      <dgm:spPr/>
      <dgm:t>
        <a:bodyPr/>
        <a:lstStyle/>
        <a:p>
          <a:endParaRPr lang="en-US"/>
        </a:p>
      </dgm:t>
    </dgm:pt>
    <dgm:pt modelId="{D8CF2EC3-B663-4073-BA10-DE79EDF6334D}" type="sibTrans" cxnId="{25D56A51-F9B9-4F29-A80E-DCB34B1078D8}">
      <dgm:prSet/>
      <dgm:spPr/>
      <dgm:t>
        <a:bodyPr/>
        <a:lstStyle/>
        <a:p>
          <a:endParaRPr lang="en-US"/>
        </a:p>
      </dgm:t>
    </dgm:pt>
    <dgm:pt modelId="{BC4D7F43-ABA7-42E9-9C51-6364C39190BD}">
      <dgm:prSet phldrT="[Text]"/>
      <dgm:spPr/>
      <dgm:t>
        <a:bodyPr/>
        <a:lstStyle/>
        <a:p>
          <a:r>
            <a:rPr lang="en-US" dirty="0"/>
            <a:t>Behavioral patterns</a:t>
          </a:r>
        </a:p>
      </dgm:t>
    </dgm:pt>
    <dgm:pt modelId="{DAEA00AB-7D80-4C55-BC72-C14761D1A987}" type="parTrans" cxnId="{0A827270-F2C9-44E7-852C-69ADDC0DD5AD}">
      <dgm:prSet/>
      <dgm:spPr/>
      <dgm:t>
        <a:bodyPr/>
        <a:lstStyle/>
        <a:p>
          <a:endParaRPr lang="en-US"/>
        </a:p>
      </dgm:t>
    </dgm:pt>
    <dgm:pt modelId="{25F1D913-E53C-4C52-8A05-0855F8ACF3CD}" type="sibTrans" cxnId="{0A827270-F2C9-44E7-852C-69ADDC0DD5AD}">
      <dgm:prSet/>
      <dgm:spPr/>
      <dgm:t>
        <a:bodyPr/>
        <a:lstStyle/>
        <a:p>
          <a:endParaRPr lang="en-US"/>
        </a:p>
      </dgm:t>
    </dgm:pt>
    <dgm:pt modelId="{57EF1DE0-BEDF-470F-952B-6007495E56BD}">
      <dgm:prSet phldrT="[Text]"/>
      <dgm:spPr/>
      <dgm:t>
        <a:bodyPr/>
        <a:lstStyle/>
        <a:p>
          <a:pPr marL="457200" indent="-365760"/>
          <a:r>
            <a:rPr lang="en-US" dirty="0"/>
            <a:t>Chain of responsibility</a:t>
          </a:r>
        </a:p>
      </dgm:t>
    </dgm:pt>
    <dgm:pt modelId="{E7EF5E92-DCF2-4A1B-AEF0-91724FE706C0}" type="parTrans" cxnId="{FEDDDCC5-4127-4EAA-9C70-EC7052EF27EB}">
      <dgm:prSet/>
      <dgm:spPr/>
      <dgm:t>
        <a:bodyPr/>
        <a:lstStyle/>
        <a:p>
          <a:endParaRPr lang="en-US"/>
        </a:p>
      </dgm:t>
    </dgm:pt>
    <dgm:pt modelId="{058251D3-62DE-4128-98AA-4B0DDADD0002}" type="sibTrans" cxnId="{FEDDDCC5-4127-4EAA-9C70-EC7052EF27EB}">
      <dgm:prSet/>
      <dgm:spPr/>
      <dgm:t>
        <a:bodyPr/>
        <a:lstStyle/>
        <a:p>
          <a:endParaRPr lang="en-US"/>
        </a:p>
      </dgm:t>
    </dgm:pt>
    <dgm:pt modelId="{A74A4FAE-0661-4247-B121-88B2EB7DD458}">
      <dgm:prSet phldrT="[Text]"/>
      <dgm:spPr/>
      <dgm:t>
        <a:bodyPr/>
        <a:lstStyle/>
        <a:p>
          <a:pPr marL="457200" indent="-365760"/>
          <a:r>
            <a:rPr lang="en-US" dirty="0"/>
            <a:t>Iterator</a:t>
          </a:r>
        </a:p>
      </dgm:t>
    </dgm:pt>
    <dgm:pt modelId="{E8C71368-8A36-40BB-88E4-03796BC5A0FD}" type="parTrans" cxnId="{6DCCD515-C70A-4A03-BD64-25AB84F10E4B}">
      <dgm:prSet/>
      <dgm:spPr/>
      <dgm:t>
        <a:bodyPr/>
        <a:lstStyle/>
        <a:p>
          <a:endParaRPr lang="en-US"/>
        </a:p>
      </dgm:t>
    </dgm:pt>
    <dgm:pt modelId="{6A7EA462-F04F-4765-9388-18691B25AE8E}" type="sibTrans" cxnId="{6DCCD515-C70A-4A03-BD64-25AB84F10E4B}">
      <dgm:prSet/>
      <dgm:spPr/>
      <dgm:t>
        <a:bodyPr/>
        <a:lstStyle/>
        <a:p>
          <a:endParaRPr lang="en-US"/>
        </a:p>
      </dgm:t>
    </dgm:pt>
    <dgm:pt modelId="{BCC27240-F25C-45C5-A937-9590EAEE3EDF}">
      <dgm:prSet phldrT="[Text]"/>
      <dgm:spPr/>
      <dgm:t>
        <a:bodyPr/>
        <a:lstStyle/>
        <a:p>
          <a:pPr marL="457200" indent="-365760"/>
          <a:r>
            <a:rPr lang="en-US" dirty="0"/>
            <a:t>Factory method</a:t>
          </a:r>
        </a:p>
      </dgm:t>
    </dgm:pt>
    <dgm:pt modelId="{ED2A1CFA-5607-4D08-8CBD-838C3DE8F517}" type="parTrans" cxnId="{98C9C3A4-D553-4051-B1DD-C958896D0DBA}">
      <dgm:prSet/>
      <dgm:spPr/>
      <dgm:t>
        <a:bodyPr/>
        <a:lstStyle/>
        <a:p>
          <a:endParaRPr lang="en-US"/>
        </a:p>
      </dgm:t>
    </dgm:pt>
    <dgm:pt modelId="{C9EB85C6-58B3-45A2-8FA5-EC5B8383AB7C}" type="sibTrans" cxnId="{98C9C3A4-D553-4051-B1DD-C958896D0DBA}">
      <dgm:prSet/>
      <dgm:spPr/>
      <dgm:t>
        <a:bodyPr/>
        <a:lstStyle/>
        <a:p>
          <a:endParaRPr lang="en-US"/>
        </a:p>
      </dgm:t>
    </dgm:pt>
    <dgm:pt modelId="{51AC627B-9E61-408F-A929-9349A65168DF}">
      <dgm:prSet phldrT="[Text]"/>
      <dgm:spPr/>
      <dgm:t>
        <a:bodyPr/>
        <a:lstStyle/>
        <a:p>
          <a:pPr marL="457200" indent="-365760"/>
          <a:r>
            <a:rPr lang="en-US" dirty="0"/>
            <a:t>Prototype</a:t>
          </a:r>
        </a:p>
      </dgm:t>
    </dgm:pt>
    <dgm:pt modelId="{9B6D4A0A-A32B-4AF1-9F7E-D4BD0DCEB4BF}" type="parTrans" cxnId="{4AABA537-9E38-4737-AB81-E4728368E7EE}">
      <dgm:prSet/>
      <dgm:spPr/>
      <dgm:t>
        <a:bodyPr/>
        <a:lstStyle/>
        <a:p>
          <a:endParaRPr lang="en-US"/>
        </a:p>
      </dgm:t>
    </dgm:pt>
    <dgm:pt modelId="{E25F89C3-C3DE-45E7-938C-8B75D0F02236}" type="sibTrans" cxnId="{4AABA537-9E38-4737-AB81-E4728368E7EE}">
      <dgm:prSet/>
      <dgm:spPr/>
      <dgm:t>
        <a:bodyPr/>
        <a:lstStyle/>
        <a:p>
          <a:endParaRPr lang="en-US"/>
        </a:p>
      </dgm:t>
    </dgm:pt>
    <dgm:pt modelId="{09F27AEF-D19A-4866-8F26-DA039EF58D3C}">
      <dgm:prSet phldrT="[Text]"/>
      <dgm:spPr/>
      <dgm:t>
        <a:bodyPr/>
        <a:lstStyle/>
        <a:p>
          <a:pPr marL="457200" indent="-365760"/>
          <a:r>
            <a:rPr lang="en-US" dirty="0"/>
            <a:t>Singleton</a:t>
          </a:r>
        </a:p>
      </dgm:t>
    </dgm:pt>
    <dgm:pt modelId="{19F51A08-2E27-4F31-8AAC-0B01BB4FEBBD}" type="parTrans" cxnId="{442DA6E3-7B0F-460B-BE29-ACC36A298000}">
      <dgm:prSet/>
      <dgm:spPr/>
      <dgm:t>
        <a:bodyPr/>
        <a:lstStyle/>
        <a:p>
          <a:endParaRPr lang="en-US"/>
        </a:p>
      </dgm:t>
    </dgm:pt>
    <dgm:pt modelId="{8BA21D4C-1FA8-4B79-B6AE-CEB731D1B82C}" type="sibTrans" cxnId="{442DA6E3-7B0F-460B-BE29-ACC36A298000}">
      <dgm:prSet/>
      <dgm:spPr/>
      <dgm:t>
        <a:bodyPr/>
        <a:lstStyle/>
        <a:p>
          <a:endParaRPr lang="en-US"/>
        </a:p>
      </dgm:t>
    </dgm:pt>
    <dgm:pt modelId="{ED1F1A31-A4C3-4660-89B5-C1F99A1171CB}">
      <dgm:prSet phldrT="[Text]"/>
      <dgm:spPr/>
      <dgm:t>
        <a:bodyPr/>
        <a:lstStyle/>
        <a:p>
          <a:pPr marL="457200" indent="-365760"/>
          <a:r>
            <a:rPr lang="en-US" dirty="0"/>
            <a:t>Bridge</a:t>
          </a:r>
        </a:p>
      </dgm:t>
    </dgm:pt>
    <dgm:pt modelId="{CF265602-7B29-4E4A-99F0-E3EB9E7DA564}" type="parTrans" cxnId="{79FA8C66-75F9-45D9-8745-98105F4C0501}">
      <dgm:prSet/>
      <dgm:spPr/>
      <dgm:t>
        <a:bodyPr/>
        <a:lstStyle/>
        <a:p>
          <a:endParaRPr lang="en-US"/>
        </a:p>
      </dgm:t>
    </dgm:pt>
    <dgm:pt modelId="{DF436145-CDDC-4E6F-A937-E1D65EE65738}" type="sibTrans" cxnId="{79FA8C66-75F9-45D9-8745-98105F4C0501}">
      <dgm:prSet/>
      <dgm:spPr/>
      <dgm:t>
        <a:bodyPr/>
        <a:lstStyle/>
        <a:p>
          <a:endParaRPr lang="en-US"/>
        </a:p>
      </dgm:t>
    </dgm:pt>
    <dgm:pt modelId="{EE96FF36-8FBA-4AB6-B88E-E92C120D3C26}">
      <dgm:prSet phldrT="[Text]"/>
      <dgm:spPr/>
      <dgm:t>
        <a:bodyPr/>
        <a:lstStyle/>
        <a:p>
          <a:pPr marL="457200" indent="-365760"/>
          <a:r>
            <a:rPr lang="en-US" dirty="0"/>
            <a:t>Decorator</a:t>
          </a:r>
        </a:p>
      </dgm:t>
    </dgm:pt>
    <dgm:pt modelId="{25D2C341-24D7-4FCC-8000-7B39930A1236}" type="parTrans" cxnId="{C3451334-A7BF-43DD-9EC1-5634B813E9EA}">
      <dgm:prSet/>
      <dgm:spPr/>
      <dgm:t>
        <a:bodyPr/>
        <a:lstStyle/>
        <a:p>
          <a:endParaRPr lang="en-US"/>
        </a:p>
      </dgm:t>
    </dgm:pt>
    <dgm:pt modelId="{45589184-B5AA-4A6D-908F-121CE7C7A1EB}" type="sibTrans" cxnId="{C3451334-A7BF-43DD-9EC1-5634B813E9EA}">
      <dgm:prSet/>
      <dgm:spPr/>
      <dgm:t>
        <a:bodyPr/>
        <a:lstStyle/>
        <a:p>
          <a:endParaRPr lang="en-US"/>
        </a:p>
      </dgm:t>
    </dgm:pt>
    <dgm:pt modelId="{C994F073-A5B0-4300-A254-BC9A25C9C300}">
      <dgm:prSet phldrT="[Text]"/>
      <dgm:spPr/>
      <dgm:t>
        <a:bodyPr/>
        <a:lstStyle/>
        <a:p>
          <a:pPr marL="457200" indent="-365760"/>
          <a:r>
            <a:rPr lang="en-US" dirty="0"/>
            <a:t>Façade</a:t>
          </a:r>
        </a:p>
      </dgm:t>
    </dgm:pt>
    <dgm:pt modelId="{A200AD2C-A5E7-406E-A3DD-2083F300B590}" type="parTrans" cxnId="{05CF17DA-1D3F-4984-8F5F-859CBCFB604A}">
      <dgm:prSet/>
      <dgm:spPr/>
      <dgm:t>
        <a:bodyPr/>
        <a:lstStyle/>
        <a:p>
          <a:endParaRPr lang="en-US"/>
        </a:p>
      </dgm:t>
    </dgm:pt>
    <dgm:pt modelId="{10B1E018-823A-42ED-8E65-C05F1EBD800D}" type="sibTrans" cxnId="{05CF17DA-1D3F-4984-8F5F-859CBCFB604A}">
      <dgm:prSet/>
      <dgm:spPr/>
      <dgm:t>
        <a:bodyPr/>
        <a:lstStyle/>
        <a:p>
          <a:endParaRPr lang="en-US"/>
        </a:p>
      </dgm:t>
    </dgm:pt>
    <dgm:pt modelId="{01699D50-259E-4A52-94BB-45387AEDA92E}">
      <dgm:prSet phldrT="[Text]"/>
      <dgm:spPr/>
      <dgm:t>
        <a:bodyPr/>
        <a:lstStyle/>
        <a:p>
          <a:pPr marL="457200" indent="-365760"/>
          <a:r>
            <a:rPr lang="en-US" dirty="0"/>
            <a:t>Flyweight</a:t>
          </a:r>
        </a:p>
      </dgm:t>
    </dgm:pt>
    <dgm:pt modelId="{5D2859DE-C11E-4758-A40D-99CEF9A418DE}" type="parTrans" cxnId="{AB2ADB84-D1A0-4DD0-9A56-88CC88693AB5}">
      <dgm:prSet/>
      <dgm:spPr/>
      <dgm:t>
        <a:bodyPr/>
        <a:lstStyle/>
        <a:p>
          <a:endParaRPr lang="en-US"/>
        </a:p>
      </dgm:t>
    </dgm:pt>
    <dgm:pt modelId="{7FAB7082-2C36-4D9D-8A78-0EDB9353BA1C}" type="sibTrans" cxnId="{AB2ADB84-D1A0-4DD0-9A56-88CC88693AB5}">
      <dgm:prSet/>
      <dgm:spPr/>
      <dgm:t>
        <a:bodyPr/>
        <a:lstStyle/>
        <a:p>
          <a:endParaRPr lang="en-US"/>
        </a:p>
      </dgm:t>
    </dgm:pt>
    <dgm:pt modelId="{C6DB2464-5B1A-4B8B-83B0-697680A0C37D}">
      <dgm:prSet phldrT="[Text]"/>
      <dgm:spPr/>
      <dgm:t>
        <a:bodyPr/>
        <a:lstStyle/>
        <a:p>
          <a:pPr marL="457200" indent="-365760"/>
          <a:r>
            <a:rPr lang="en-US" dirty="0"/>
            <a:t>Proxy</a:t>
          </a:r>
        </a:p>
      </dgm:t>
    </dgm:pt>
    <dgm:pt modelId="{38196A41-FC36-49CE-BAA1-86820F821268}" type="parTrans" cxnId="{F6904F13-9942-43BC-9514-AFDB7952B46F}">
      <dgm:prSet/>
      <dgm:spPr/>
      <dgm:t>
        <a:bodyPr/>
        <a:lstStyle/>
        <a:p>
          <a:endParaRPr lang="en-US"/>
        </a:p>
      </dgm:t>
    </dgm:pt>
    <dgm:pt modelId="{32013061-C09E-46E9-83CA-C21EF2110DEE}" type="sibTrans" cxnId="{F6904F13-9942-43BC-9514-AFDB7952B46F}">
      <dgm:prSet/>
      <dgm:spPr/>
      <dgm:t>
        <a:bodyPr/>
        <a:lstStyle/>
        <a:p>
          <a:endParaRPr lang="en-US"/>
        </a:p>
      </dgm:t>
    </dgm:pt>
    <dgm:pt modelId="{AF8BDDAE-7836-423B-8EAD-E1F2CA1464B9}">
      <dgm:prSet phldrT="[Text]"/>
      <dgm:spPr/>
      <dgm:t>
        <a:bodyPr/>
        <a:lstStyle/>
        <a:p>
          <a:pPr marL="457200" indent="-365760"/>
          <a:r>
            <a:rPr lang="en-US" dirty="0"/>
            <a:t>Command</a:t>
          </a:r>
        </a:p>
      </dgm:t>
    </dgm:pt>
    <dgm:pt modelId="{D37D3CA8-B24D-4A63-8261-69280B0AA5F2}" type="parTrans" cxnId="{912E6648-3FB1-4085-8471-491564613F29}">
      <dgm:prSet/>
      <dgm:spPr/>
      <dgm:t>
        <a:bodyPr/>
        <a:lstStyle/>
        <a:p>
          <a:endParaRPr lang="en-US"/>
        </a:p>
      </dgm:t>
    </dgm:pt>
    <dgm:pt modelId="{D847F15E-FD09-4ABF-96DA-CD05490C8D58}" type="sibTrans" cxnId="{912E6648-3FB1-4085-8471-491564613F29}">
      <dgm:prSet/>
      <dgm:spPr/>
      <dgm:t>
        <a:bodyPr/>
        <a:lstStyle/>
        <a:p>
          <a:endParaRPr lang="en-US"/>
        </a:p>
      </dgm:t>
    </dgm:pt>
    <dgm:pt modelId="{05BF8260-B814-4D7F-9855-7A0047569D3A}">
      <dgm:prSet phldrT="[Text]"/>
      <dgm:spPr/>
      <dgm:t>
        <a:bodyPr/>
        <a:lstStyle/>
        <a:p>
          <a:pPr marL="457200" indent="-365760"/>
          <a:r>
            <a:rPr lang="en-US" dirty="0"/>
            <a:t>Interpreter</a:t>
          </a:r>
        </a:p>
      </dgm:t>
    </dgm:pt>
    <dgm:pt modelId="{4B3E7EF3-9EDC-4E4B-BB54-14E87894B0F5}" type="parTrans" cxnId="{CA38C4BD-F76D-462A-81B3-A01589DD1F5F}">
      <dgm:prSet/>
      <dgm:spPr/>
      <dgm:t>
        <a:bodyPr/>
        <a:lstStyle/>
        <a:p>
          <a:endParaRPr lang="en-US"/>
        </a:p>
      </dgm:t>
    </dgm:pt>
    <dgm:pt modelId="{AA5560C5-D268-41FE-BC98-20D1BD4BDEDA}" type="sibTrans" cxnId="{CA38C4BD-F76D-462A-81B3-A01589DD1F5F}">
      <dgm:prSet/>
      <dgm:spPr/>
      <dgm:t>
        <a:bodyPr/>
        <a:lstStyle/>
        <a:p>
          <a:endParaRPr lang="en-US"/>
        </a:p>
      </dgm:t>
    </dgm:pt>
    <dgm:pt modelId="{B43DE824-5CCA-42C1-B43F-8C58D6D90C21}">
      <dgm:prSet phldrT="[Text]"/>
      <dgm:spPr/>
      <dgm:t>
        <a:bodyPr/>
        <a:lstStyle/>
        <a:p>
          <a:pPr marL="457200" indent="-365760"/>
          <a:r>
            <a:rPr lang="en-US" dirty="0"/>
            <a:t>Mediator</a:t>
          </a:r>
        </a:p>
      </dgm:t>
    </dgm:pt>
    <dgm:pt modelId="{7C90F586-AD56-4100-92C5-1B0D8C5BBB82}" type="parTrans" cxnId="{87F2CFAE-F344-4184-B767-FE6F06B1D79B}">
      <dgm:prSet/>
      <dgm:spPr/>
      <dgm:t>
        <a:bodyPr/>
        <a:lstStyle/>
        <a:p>
          <a:endParaRPr lang="en-US"/>
        </a:p>
      </dgm:t>
    </dgm:pt>
    <dgm:pt modelId="{FF1F1604-5A96-4418-8E44-D4823F391530}" type="sibTrans" cxnId="{87F2CFAE-F344-4184-B767-FE6F06B1D79B}">
      <dgm:prSet/>
      <dgm:spPr/>
      <dgm:t>
        <a:bodyPr/>
        <a:lstStyle/>
        <a:p>
          <a:endParaRPr lang="en-US"/>
        </a:p>
      </dgm:t>
    </dgm:pt>
    <dgm:pt modelId="{3840194F-A250-44B8-81A2-BC7903280B38}">
      <dgm:prSet phldrT="[Text]"/>
      <dgm:spPr/>
      <dgm:t>
        <a:bodyPr/>
        <a:lstStyle/>
        <a:p>
          <a:pPr marL="457200" indent="-365760"/>
          <a:r>
            <a:rPr lang="en-US" dirty="0"/>
            <a:t>Memento</a:t>
          </a:r>
        </a:p>
      </dgm:t>
    </dgm:pt>
    <dgm:pt modelId="{0B45EAEF-61CB-44D6-B999-E1C5610E8320}" type="parTrans" cxnId="{13C86BC4-9584-458B-B526-E965BC9CF052}">
      <dgm:prSet/>
      <dgm:spPr/>
      <dgm:t>
        <a:bodyPr/>
        <a:lstStyle/>
        <a:p>
          <a:endParaRPr lang="en-US"/>
        </a:p>
      </dgm:t>
    </dgm:pt>
    <dgm:pt modelId="{D03E450F-0183-445B-A254-938F3F272B4D}" type="sibTrans" cxnId="{13C86BC4-9584-458B-B526-E965BC9CF052}">
      <dgm:prSet/>
      <dgm:spPr/>
      <dgm:t>
        <a:bodyPr/>
        <a:lstStyle/>
        <a:p>
          <a:endParaRPr lang="en-US"/>
        </a:p>
      </dgm:t>
    </dgm:pt>
    <dgm:pt modelId="{E5CA568F-7962-4260-8747-B04C375035E3}">
      <dgm:prSet phldrT="[Text]"/>
      <dgm:spPr/>
      <dgm:t>
        <a:bodyPr/>
        <a:lstStyle/>
        <a:p>
          <a:pPr marL="457200" indent="-365760"/>
          <a:r>
            <a:rPr lang="en-US" dirty="0"/>
            <a:t>Observer</a:t>
          </a:r>
        </a:p>
      </dgm:t>
    </dgm:pt>
    <dgm:pt modelId="{F735125F-9977-43F3-A80C-CCB33FF94064}" type="parTrans" cxnId="{EF4834DF-BD43-4A55-ADC5-FA2830749EEC}">
      <dgm:prSet/>
      <dgm:spPr/>
      <dgm:t>
        <a:bodyPr/>
        <a:lstStyle/>
        <a:p>
          <a:endParaRPr lang="en-US"/>
        </a:p>
      </dgm:t>
    </dgm:pt>
    <dgm:pt modelId="{B17A752C-2509-4ED5-B6B5-6CD55617E680}" type="sibTrans" cxnId="{EF4834DF-BD43-4A55-ADC5-FA2830749EEC}">
      <dgm:prSet/>
      <dgm:spPr/>
      <dgm:t>
        <a:bodyPr/>
        <a:lstStyle/>
        <a:p>
          <a:endParaRPr lang="en-US"/>
        </a:p>
      </dgm:t>
    </dgm:pt>
    <dgm:pt modelId="{1F9ED952-B494-4720-A10B-C56E8999B1ED}">
      <dgm:prSet phldrT="[Text]"/>
      <dgm:spPr/>
      <dgm:t>
        <a:bodyPr/>
        <a:lstStyle/>
        <a:p>
          <a:pPr marL="457200" indent="-365760"/>
          <a:r>
            <a:rPr lang="en-US" dirty="0"/>
            <a:t>State</a:t>
          </a:r>
        </a:p>
      </dgm:t>
    </dgm:pt>
    <dgm:pt modelId="{4DD4BF8E-8232-4D6C-8221-B766C9C9A316}" type="parTrans" cxnId="{71C7D256-BF69-4162-A54A-FC7AE4C2E65A}">
      <dgm:prSet/>
      <dgm:spPr/>
      <dgm:t>
        <a:bodyPr/>
        <a:lstStyle/>
        <a:p>
          <a:endParaRPr lang="en-US"/>
        </a:p>
      </dgm:t>
    </dgm:pt>
    <dgm:pt modelId="{ABAEF38D-80C4-4049-B9C7-C2B7DD85F995}" type="sibTrans" cxnId="{71C7D256-BF69-4162-A54A-FC7AE4C2E65A}">
      <dgm:prSet/>
      <dgm:spPr/>
      <dgm:t>
        <a:bodyPr/>
        <a:lstStyle/>
        <a:p>
          <a:endParaRPr lang="en-US"/>
        </a:p>
      </dgm:t>
    </dgm:pt>
    <dgm:pt modelId="{934FA0F4-5D14-4EB7-B13E-D9107CEF7D7F}">
      <dgm:prSet phldrT="[Text]"/>
      <dgm:spPr/>
      <dgm:t>
        <a:bodyPr/>
        <a:lstStyle/>
        <a:p>
          <a:pPr marL="457200" indent="-365760"/>
          <a:r>
            <a:rPr lang="en-US" dirty="0"/>
            <a:t>Strategy</a:t>
          </a:r>
        </a:p>
      </dgm:t>
    </dgm:pt>
    <dgm:pt modelId="{A7013822-639E-4A7F-8593-E094F51149B9}" type="parTrans" cxnId="{DCE80584-0784-492F-AEF0-EC82F545C026}">
      <dgm:prSet/>
      <dgm:spPr/>
      <dgm:t>
        <a:bodyPr/>
        <a:lstStyle/>
        <a:p>
          <a:endParaRPr lang="en-US"/>
        </a:p>
      </dgm:t>
    </dgm:pt>
    <dgm:pt modelId="{6045C2FE-0DCB-49A5-8966-CF5006AEEFC6}" type="sibTrans" cxnId="{DCE80584-0784-492F-AEF0-EC82F545C026}">
      <dgm:prSet/>
      <dgm:spPr/>
      <dgm:t>
        <a:bodyPr/>
        <a:lstStyle/>
        <a:p>
          <a:endParaRPr lang="en-US"/>
        </a:p>
      </dgm:t>
    </dgm:pt>
    <dgm:pt modelId="{BBDCD1CE-BFF0-4768-8EE7-94F935D6BA92}">
      <dgm:prSet phldrT="[Text]"/>
      <dgm:spPr/>
      <dgm:t>
        <a:bodyPr/>
        <a:lstStyle/>
        <a:p>
          <a:pPr marL="457200" indent="-365760"/>
          <a:r>
            <a:rPr lang="en-US" dirty="0"/>
            <a:t>Template method</a:t>
          </a:r>
        </a:p>
      </dgm:t>
    </dgm:pt>
    <dgm:pt modelId="{D485DF01-5BA0-4330-8A11-A80A0B0241F4}" type="parTrans" cxnId="{59E9D33C-7EB4-4E7C-B40F-218D03BAAB2F}">
      <dgm:prSet/>
      <dgm:spPr/>
      <dgm:t>
        <a:bodyPr/>
        <a:lstStyle/>
        <a:p>
          <a:endParaRPr lang="en-US"/>
        </a:p>
      </dgm:t>
    </dgm:pt>
    <dgm:pt modelId="{CC0626F5-20DF-49CB-AABC-99BD762CC57F}" type="sibTrans" cxnId="{59E9D33C-7EB4-4E7C-B40F-218D03BAAB2F}">
      <dgm:prSet/>
      <dgm:spPr/>
      <dgm:t>
        <a:bodyPr/>
        <a:lstStyle/>
        <a:p>
          <a:endParaRPr lang="en-US"/>
        </a:p>
      </dgm:t>
    </dgm:pt>
    <dgm:pt modelId="{B2E76B28-DD91-49B9-B456-EEE8246CFB95}">
      <dgm:prSet phldrT="[Text]"/>
      <dgm:spPr/>
      <dgm:t>
        <a:bodyPr/>
        <a:lstStyle/>
        <a:p>
          <a:pPr marL="457200" indent="-365760"/>
          <a:r>
            <a:rPr lang="en-US" dirty="0"/>
            <a:t>Visitor</a:t>
          </a:r>
        </a:p>
      </dgm:t>
    </dgm:pt>
    <dgm:pt modelId="{7A73AC89-FBFB-4C72-8459-510EDA0C1764}" type="parTrans" cxnId="{C6C82031-C3A0-403A-B04D-1F8DC2BF31BF}">
      <dgm:prSet/>
      <dgm:spPr/>
      <dgm:t>
        <a:bodyPr/>
        <a:lstStyle/>
        <a:p>
          <a:endParaRPr lang="en-US"/>
        </a:p>
      </dgm:t>
    </dgm:pt>
    <dgm:pt modelId="{1471427B-3D3E-4466-97CA-497E96467BDF}" type="sibTrans" cxnId="{C6C82031-C3A0-403A-B04D-1F8DC2BF31BF}">
      <dgm:prSet/>
      <dgm:spPr/>
      <dgm:t>
        <a:bodyPr/>
        <a:lstStyle/>
        <a:p>
          <a:endParaRPr lang="en-US"/>
        </a:p>
      </dgm:t>
    </dgm:pt>
    <dgm:pt modelId="{6F41BD6A-FDBC-41C5-BB7C-1643B442F13F}" type="pres">
      <dgm:prSet presAssocID="{DCADD667-5BE7-4CA5-B94C-70DBB993B676}" presName="Name0" presStyleCnt="0">
        <dgm:presLayoutVars>
          <dgm:dir/>
          <dgm:animLvl val="lvl"/>
          <dgm:resizeHandles val="exact"/>
        </dgm:presLayoutVars>
      </dgm:prSet>
      <dgm:spPr/>
    </dgm:pt>
    <dgm:pt modelId="{E377A30D-03D5-456B-A0EC-69B8A74F44F7}" type="pres">
      <dgm:prSet presAssocID="{8656339B-D8E3-41E7-96DE-AA07263EF735}" presName="composite" presStyleCnt="0"/>
      <dgm:spPr/>
    </dgm:pt>
    <dgm:pt modelId="{EC60889D-B6BD-495C-B5B2-275464D1284C}" type="pres">
      <dgm:prSet presAssocID="{8656339B-D8E3-41E7-96DE-AA07263EF7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283E865-4C2B-4ED5-89D3-433C1D412EA9}" type="pres">
      <dgm:prSet presAssocID="{8656339B-D8E3-41E7-96DE-AA07263EF735}" presName="desTx" presStyleLbl="alignAccFollowNode1" presStyleIdx="0" presStyleCnt="3">
        <dgm:presLayoutVars>
          <dgm:bulletEnabled val="1"/>
        </dgm:presLayoutVars>
      </dgm:prSet>
      <dgm:spPr/>
    </dgm:pt>
    <dgm:pt modelId="{7D0F9EDD-0EF4-4244-A08F-B23031E916B1}" type="pres">
      <dgm:prSet presAssocID="{08851F4D-8D5A-45A7-BB76-0FD6A8572F41}" presName="space" presStyleCnt="0"/>
      <dgm:spPr/>
    </dgm:pt>
    <dgm:pt modelId="{44E99CD4-203D-4929-97C1-1457919597F3}" type="pres">
      <dgm:prSet presAssocID="{A202D43A-C7AC-4251-8771-6757CD17772C}" presName="composite" presStyleCnt="0"/>
      <dgm:spPr/>
    </dgm:pt>
    <dgm:pt modelId="{39657B8A-F746-41C9-BD48-52AACA978884}" type="pres">
      <dgm:prSet presAssocID="{A202D43A-C7AC-4251-8771-6757CD17772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827C5F0-E96F-4851-A166-B6FAB74542CD}" type="pres">
      <dgm:prSet presAssocID="{A202D43A-C7AC-4251-8771-6757CD17772C}" presName="desTx" presStyleLbl="alignAccFollowNode1" presStyleIdx="1" presStyleCnt="3">
        <dgm:presLayoutVars>
          <dgm:bulletEnabled val="1"/>
        </dgm:presLayoutVars>
      </dgm:prSet>
      <dgm:spPr/>
    </dgm:pt>
    <dgm:pt modelId="{23CC3740-4892-4761-8DFB-D8FD6ACB6353}" type="pres">
      <dgm:prSet presAssocID="{A9151319-A9F3-4927-AC5F-7A3FC01225D0}" presName="space" presStyleCnt="0"/>
      <dgm:spPr/>
    </dgm:pt>
    <dgm:pt modelId="{F62B0DCE-0980-400E-98F9-43035C93A0A8}" type="pres">
      <dgm:prSet presAssocID="{BC4D7F43-ABA7-42E9-9C51-6364C39190BD}" presName="composite" presStyleCnt="0"/>
      <dgm:spPr/>
    </dgm:pt>
    <dgm:pt modelId="{428E4C50-1199-4CDB-AC4D-AD183FBADACF}" type="pres">
      <dgm:prSet presAssocID="{BC4D7F43-ABA7-42E9-9C51-6364C39190B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8576F4A-5E78-4A98-BD5E-D30590E6DC16}" type="pres">
      <dgm:prSet presAssocID="{BC4D7F43-ABA7-42E9-9C51-6364C39190B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5D9BB03-295E-4C5B-874C-71AD3CB1884B}" type="presOf" srcId="{51AC627B-9E61-408F-A929-9349A65168DF}" destId="{B283E865-4C2B-4ED5-89D3-433C1D412EA9}" srcOrd="0" destOrd="3" presId="urn:microsoft.com/office/officeart/2005/8/layout/hList1"/>
    <dgm:cxn modelId="{F6904F13-9942-43BC-9514-AFDB7952B46F}" srcId="{A202D43A-C7AC-4251-8771-6757CD17772C}" destId="{C6DB2464-5B1A-4B8B-83B0-697680A0C37D}" srcOrd="6" destOrd="0" parTransId="{38196A41-FC36-49CE-BAA1-86820F821268}" sibTransId="{32013061-C09E-46E9-83CA-C21EF2110DEE}"/>
    <dgm:cxn modelId="{6DCCD515-C70A-4A03-BD64-25AB84F10E4B}" srcId="{BC4D7F43-ABA7-42E9-9C51-6364C39190BD}" destId="{A74A4FAE-0661-4247-B121-88B2EB7DD458}" srcOrd="3" destOrd="0" parTransId="{E8C71368-8A36-40BB-88E4-03796BC5A0FD}" sibTransId="{6A7EA462-F04F-4765-9388-18691B25AE8E}"/>
    <dgm:cxn modelId="{F951941C-333D-4B58-9D18-7B1D7CC66125}" type="presOf" srcId="{32F6AE88-CE7A-4595-89A9-70176E858490}" destId="{5827C5F0-E96F-4851-A166-B6FAB74542CD}" srcOrd="0" destOrd="2" presId="urn:microsoft.com/office/officeart/2005/8/layout/hList1"/>
    <dgm:cxn modelId="{C659301D-B887-4E73-A39B-62C8F2416BA4}" type="presOf" srcId="{9F04257E-691A-46C9-9405-C19C74F2346F}" destId="{B283E865-4C2B-4ED5-89D3-433C1D412EA9}" srcOrd="0" destOrd="0" presId="urn:microsoft.com/office/officeart/2005/8/layout/hList1"/>
    <dgm:cxn modelId="{AA162721-FB82-4E06-AD51-12772A755FBB}" srcId="{8656339B-D8E3-41E7-96DE-AA07263EF735}" destId="{5A2A2786-8CBF-4C4D-9DDB-CFF1FF8BC016}" srcOrd="1" destOrd="0" parTransId="{FA0A88C2-7714-4A9F-9C46-D5A2E0AE10AB}" sibTransId="{C76028D9-9125-4DF6-AEDD-2556F98F1A91}"/>
    <dgm:cxn modelId="{CE223726-C0A3-430B-9176-B27F1047504B}" type="presOf" srcId="{DCADD667-5BE7-4CA5-B94C-70DBB993B676}" destId="{6F41BD6A-FDBC-41C5-BB7C-1643B442F13F}" srcOrd="0" destOrd="0" presId="urn:microsoft.com/office/officeart/2005/8/layout/hList1"/>
    <dgm:cxn modelId="{C6C82031-C3A0-403A-B04D-1F8DC2BF31BF}" srcId="{BC4D7F43-ABA7-42E9-9C51-6364C39190BD}" destId="{B2E76B28-DD91-49B9-B456-EEE8246CFB95}" srcOrd="10" destOrd="0" parTransId="{7A73AC89-FBFB-4C72-8459-510EDA0C1764}" sibTransId="{1471427B-3D3E-4466-97CA-497E96467BDF}"/>
    <dgm:cxn modelId="{C3451334-A7BF-43DD-9EC1-5634B813E9EA}" srcId="{A202D43A-C7AC-4251-8771-6757CD17772C}" destId="{EE96FF36-8FBA-4AB6-B88E-E92C120D3C26}" srcOrd="3" destOrd="0" parTransId="{25D2C341-24D7-4FCC-8000-7B39930A1236}" sibTransId="{45589184-B5AA-4A6D-908F-121CE7C7A1EB}"/>
    <dgm:cxn modelId="{D1E35836-CD6B-4DBF-BBCA-89BCAAD89D30}" type="presOf" srcId="{C6DB2464-5B1A-4B8B-83B0-697680A0C37D}" destId="{5827C5F0-E96F-4851-A166-B6FAB74542CD}" srcOrd="0" destOrd="6" presId="urn:microsoft.com/office/officeart/2005/8/layout/hList1"/>
    <dgm:cxn modelId="{4D9E4837-3D7E-49EA-8E79-A5B154B535C9}" type="presOf" srcId="{57EF1DE0-BEDF-470F-952B-6007495E56BD}" destId="{F8576F4A-5E78-4A98-BD5E-D30590E6DC16}" srcOrd="0" destOrd="0" presId="urn:microsoft.com/office/officeart/2005/8/layout/hList1"/>
    <dgm:cxn modelId="{4AABA537-9E38-4737-AB81-E4728368E7EE}" srcId="{8656339B-D8E3-41E7-96DE-AA07263EF735}" destId="{51AC627B-9E61-408F-A929-9349A65168DF}" srcOrd="3" destOrd="0" parTransId="{9B6D4A0A-A32B-4AF1-9F7E-D4BD0DCEB4BF}" sibTransId="{E25F89C3-C3DE-45E7-938C-8B75D0F02236}"/>
    <dgm:cxn modelId="{59E9D33C-7EB4-4E7C-B40F-218D03BAAB2F}" srcId="{BC4D7F43-ABA7-42E9-9C51-6364C39190BD}" destId="{BBDCD1CE-BFF0-4768-8EE7-94F935D6BA92}" srcOrd="9" destOrd="0" parTransId="{D485DF01-5BA0-4330-8A11-A80A0B0241F4}" sibTransId="{CC0626F5-20DF-49CB-AABC-99BD762CC57F}"/>
    <dgm:cxn modelId="{D0F7683E-83D7-43F9-A1CB-82C78AE44263}" type="presOf" srcId="{934FA0F4-5D14-4EB7-B13E-D9107CEF7D7F}" destId="{F8576F4A-5E78-4A98-BD5E-D30590E6DC16}" srcOrd="0" destOrd="8" presId="urn:microsoft.com/office/officeart/2005/8/layout/hList1"/>
    <dgm:cxn modelId="{5205913E-1A66-4D5E-ACAB-65E2CE2F45B6}" type="presOf" srcId="{3BCA40D1-EF59-44CE-A6CA-96E4B4AD0C1B}" destId="{5827C5F0-E96F-4851-A166-B6FAB74542CD}" srcOrd="0" destOrd="0" presId="urn:microsoft.com/office/officeart/2005/8/layout/hList1"/>
    <dgm:cxn modelId="{DD436563-B756-45FC-BC44-0152137D0D9D}" srcId="{8656339B-D8E3-41E7-96DE-AA07263EF735}" destId="{9F04257E-691A-46C9-9405-C19C74F2346F}" srcOrd="0" destOrd="0" parTransId="{568A8538-DAB5-4F97-8778-EBD5C05EF62A}" sibTransId="{AD65A851-1705-45DE-8552-8D1835DB8DB7}"/>
    <dgm:cxn modelId="{79FA8C66-75F9-45D9-8745-98105F4C0501}" srcId="{A202D43A-C7AC-4251-8771-6757CD17772C}" destId="{ED1F1A31-A4C3-4660-89B5-C1F99A1171CB}" srcOrd="1" destOrd="0" parTransId="{CF265602-7B29-4E4A-99F0-E3EB9E7DA564}" sibTransId="{DF436145-CDDC-4E6F-A937-E1D65EE65738}"/>
    <dgm:cxn modelId="{912E6648-3FB1-4085-8471-491564613F29}" srcId="{BC4D7F43-ABA7-42E9-9C51-6364C39190BD}" destId="{AF8BDDAE-7836-423B-8EAD-E1F2CA1464B9}" srcOrd="1" destOrd="0" parTransId="{D37D3CA8-B24D-4A63-8261-69280B0AA5F2}" sibTransId="{D847F15E-FD09-4ABF-96DA-CD05490C8D58}"/>
    <dgm:cxn modelId="{E569B868-A8AF-434D-AA1D-837966A73C31}" type="presOf" srcId="{AF8BDDAE-7836-423B-8EAD-E1F2CA1464B9}" destId="{F8576F4A-5E78-4A98-BD5E-D30590E6DC16}" srcOrd="0" destOrd="1" presId="urn:microsoft.com/office/officeart/2005/8/layout/hList1"/>
    <dgm:cxn modelId="{4ADA7A4D-5D77-4A38-B394-3F7C8A1009AB}" type="presOf" srcId="{A202D43A-C7AC-4251-8771-6757CD17772C}" destId="{39657B8A-F746-41C9-BD48-52AACA978884}" srcOrd="0" destOrd="0" presId="urn:microsoft.com/office/officeart/2005/8/layout/hList1"/>
    <dgm:cxn modelId="{0A827270-F2C9-44E7-852C-69ADDC0DD5AD}" srcId="{DCADD667-5BE7-4CA5-B94C-70DBB993B676}" destId="{BC4D7F43-ABA7-42E9-9C51-6364C39190BD}" srcOrd="2" destOrd="0" parTransId="{DAEA00AB-7D80-4C55-BC72-C14761D1A987}" sibTransId="{25F1D913-E53C-4C52-8A05-0855F8ACF3CD}"/>
    <dgm:cxn modelId="{25D56A51-F9B9-4F29-A80E-DCB34B1078D8}" srcId="{A202D43A-C7AC-4251-8771-6757CD17772C}" destId="{32F6AE88-CE7A-4595-89A9-70176E858490}" srcOrd="2" destOrd="0" parTransId="{9772D30C-2C16-40F9-8C5C-9DF2FE38DE19}" sibTransId="{D8CF2EC3-B663-4073-BA10-DE79EDF6334D}"/>
    <dgm:cxn modelId="{F8285771-A0C9-41C3-86E4-6D7140F07768}" type="presOf" srcId="{1F9ED952-B494-4720-A10B-C56E8999B1ED}" destId="{F8576F4A-5E78-4A98-BD5E-D30590E6DC16}" srcOrd="0" destOrd="7" presId="urn:microsoft.com/office/officeart/2005/8/layout/hList1"/>
    <dgm:cxn modelId="{2D5FD571-439F-4DA9-AFA1-E7959F2971C7}" type="presOf" srcId="{3840194F-A250-44B8-81A2-BC7903280B38}" destId="{F8576F4A-5E78-4A98-BD5E-D30590E6DC16}" srcOrd="0" destOrd="5" presId="urn:microsoft.com/office/officeart/2005/8/layout/hList1"/>
    <dgm:cxn modelId="{5F685974-45F0-41AE-A046-66491975CF35}" type="presOf" srcId="{BC4D7F43-ABA7-42E9-9C51-6364C39190BD}" destId="{428E4C50-1199-4CDB-AC4D-AD183FBADACF}" srcOrd="0" destOrd="0" presId="urn:microsoft.com/office/officeart/2005/8/layout/hList1"/>
    <dgm:cxn modelId="{71C7D256-BF69-4162-A54A-FC7AE4C2E65A}" srcId="{BC4D7F43-ABA7-42E9-9C51-6364C39190BD}" destId="{1F9ED952-B494-4720-A10B-C56E8999B1ED}" srcOrd="7" destOrd="0" parTransId="{4DD4BF8E-8232-4D6C-8221-B766C9C9A316}" sibTransId="{ABAEF38D-80C4-4049-B9C7-C2B7DD85F995}"/>
    <dgm:cxn modelId="{D2E64078-B21F-4DA5-88B4-38EB274D1054}" type="presOf" srcId="{E5CA568F-7962-4260-8747-B04C375035E3}" destId="{F8576F4A-5E78-4A98-BD5E-D30590E6DC16}" srcOrd="0" destOrd="6" presId="urn:microsoft.com/office/officeart/2005/8/layout/hList1"/>
    <dgm:cxn modelId="{AD954F81-7FAF-4291-8C2B-23EF127E27E9}" srcId="{A202D43A-C7AC-4251-8771-6757CD17772C}" destId="{3BCA40D1-EF59-44CE-A6CA-96E4B4AD0C1B}" srcOrd="0" destOrd="0" parTransId="{3EE8409C-BAA3-4CFE-80C6-7C1DDB37B389}" sibTransId="{BA109D20-460C-4AA7-A84C-208C1B9CF443}"/>
    <dgm:cxn modelId="{DCE80584-0784-492F-AEF0-EC82F545C026}" srcId="{BC4D7F43-ABA7-42E9-9C51-6364C39190BD}" destId="{934FA0F4-5D14-4EB7-B13E-D9107CEF7D7F}" srcOrd="8" destOrd="0" parTransId="{A7013822-639E-4A7F-8593-E094F51149B9}" sibTransId="{6045C2FE-0DCB-49A5-8966-CF5006AEEFC6}"/>
    <dgm:cxn modelId="{AB2ADB84-D1A0-4DD0-9A56-88CC88693AB5}" srcId="{A202D43A-C7AC-4251-8771-6757CD17772C}" destId="{01699D50-259E-4A52-94BB-45387AEDA92E}" srcOrd="5" destOrd="0" parTransId="{5D2859DE-C11E-4758-A40D-99CEF9A418DE}" sibTransId="{7FAB7082-2C36-4D9D-8A78-0EDB9353BA1C}"/>
    <dgm:cxn modelId="{111A4F91-5B59-4F59-A3F9-2764D0C172C1}" type="presOf" srcId="{C994F073-A5B0-4300-A254-BC9A25C9C300}" destId="{5827C5F0-E96F-4851-A166-B6FAB74542CD}" srcOrd="0" destOrd="4" presId="urn:microsoft.com/office/officeart/2005/8/layout/hList1"/>
    <dgm:cxn modelId="{F0601194-2C40-497B-AEEF-27D99B683807}" srcId="{DCADD667-5BE7-4CA5-B94C-70DBB993B676}" destId="{8656339B-D8E3-41E7-96DE-AA07263EF735}" srcOrd="0" destOrd="0" parTransId="{3824593B-B40D-429B-8CC1-9D9F049680D9}" sibTransId="{08851F4D-8D5A-45A7-BB76-0FD6A8572F41}"/>
    <dgm:cxn modelId="{C5EFA29B-4A99-4294-A638-263945AF0C14}" type="presOf" srcId="{B2E76B28-DD91-49B9-B456-EEE8246CFB95}" destId="{F8576F4A-5E78-4A98-BD5E-D30590E6DC16}" srcOrd="0" destOrd="10" presId="urn:microsoft.com/office/officeart/2005/8/layout/hList1"/>
    <dgm:cxn modelId="{338B819D-71AE-4B88-B9AB-957CBA1A33D5}" type="presOf" srcId="{EE96FF36-8FBA-4AB6-B88E-E92C120D3C26}" destId="{5827C5F0-E96F-4851-A166-B6FAB74542CD}" srcOrd="0" destOrd="3" presId="urn:microsoft.com/office/officeart/2005/8/layout/hList1"/>
    <dgm:cxn modelId="{C9B0A09D-7B49-448F-BB09-76E4F5187A93}" type="presOf" srcId="{09F27AEF-D19A-4866-8F26-DA039EF58D3C}" destId="{B283E865-4C2B-4ED5-89D3-433C1D412EA9}" srcOrd="0" destOrd="4" presId="urn:microsoft.com/office/officeart/2005/8/layout/hList1"/>
    <dgm:cxn modelId="{98C9C3A4-D553-4051-B1DD-C958896D0DBA}" srcId="{8656339B-D8E3-41E7-96DE-AA07263EF735}" destId="{BCC27240-F25C-45C5-A937-9590EAEE3EDF}" srcOrd="2" destOrd="0" parTransId="{ED2A1CFA-5607-4D08-8CBD-838C3DE8F517}" sibTransId="{C9EB85C6-58B3-45A2-8FA5-EC5B8383AB7C}"/>
    <dgm:cxn modelId="{87F2CFAE-F344-4184-B767-FE6F06B1D79B}" srcId="{BC4D7F43-ABA7-42E9-9C51-6364C39190BD}" destId="{B43DE824-5CCA-42C1-B43F-8C58D6D90C21}" srcOrd="4" destOrd="0" parTransId="{7C90F586-AD56-4100-92C5-1B0D8C5BBB82}" sibTransId="{FF1F1604-5A96-4418-8E44-D4823F391530}"/>
    <dgm:cxn modelId="{37ADCCB0-F46E-4E8E-912A-88D90112088B}" srcId="{DCADD667-5BE7-4CA5-B94C-70DBB993B676}" destId="{A202D43A-C7AC-4251-8771-6757CD17772C}" srcOrd="1" destOrd="0" parTransId="{F5D05C87-F83E-4E6C-9608-6019FA0F7C05}" sibTransId="{A9151319-A9F3-4927-AC5F-7A3FC01225D0}"/>
    <dgm:cxn modelId="{4B9899B6-8775-41AE-821A-D058BF9D51A7}" type="presOf" srcId="{BCC27240-F25C-45C5-A937-9590EAEE3EDF}" destId="{B283E865-4C2B-4ED5-89D3-433C1D412EA9}" srcOrd="0" destOrd="2" presId="urn:microsoft.com/office/officeart/2005/8/layout/hList1"/>
    <dgm:cxn modelId="{08AA27BC-221E-4B1D-BA0F-CF0B304D88F6}" type="presOf" srcId="{BBDCD1CE-BFF0-4768-8EE7-94F935D6BA92}" destId="{F8576F4A-5E78-4A98-BD5E-D30590E6DC16}" srcOrd="0" destOrd="9" presId="urn:microsoft.com/office/officeart/2005/8/layout/hList1"/>
    <dgm:cxn modelId="{CA38C4BD-F76D-462A-81B3-A01589DD1F5F}" srcId="{BC4D7F43-ABA7-42E9-9C51-6364C39190BD}" destId="{05BF8260-B814-4D7F-9855-7A0047569D3A}" srcOrd="2" destOrd="0" parTransId="{4B3E7EF3-9EDC-4E4B-BB54-14E87894B0F5}" sibTransId="{AA5560C5-D268-41FE-BC98-20D1BD4BDEDA}"/>
    <dgm:cxn modelId="{52643BBE-C603-4915-B4E3-6C3FC6D91DDD}" type="presOf" srcId="{8656339B-D8E3-41E7-96DE-AA07263EF735}" destId="{EC60889D-B6BD-495C-B5B2-275464D1284C}" srcOrd="0" destOrd="0" presId="urn:microsoft.com/office/officeart/2005/8/layout/hList1"/>
    <dgm:cxn modelId="{3AA4F0C2-65A7-4D99-950A-41B9E802C505}" type="presOf" srcId="{5A2A2786-8CBF-4C4D-9DDB-CFF1FF8BC016}" destId="{B283E865-4C2B-4ED5-89D3-433C1D412EA9}" srcOrd="0" destOrd="1" presId="urn:microsoft.com/office/officeart/2005/8/layout/hList1"/>
    <dgm:cxn modelId="{13C86BC4-9584-458B-B526-E965BC9CF052}" srcId="{BC4D7F43-ABA7-42E9-9C51-6364C39190BD}" destId="{3840194F-A250-44B8-81A2-BC7903280B38}" srcOrd="5" destOrd="0" parTransId="{0B45EAEF-61CB-44D6-B999-E1C5610E8320}" sibTransId="{D03E450F-0183-445B-A254-938F3F272B4D}"/>
    <dgm:cxn modelId="{FEDDDCC5-4127-4EAA-9C70-EC7052EF27EB}" srcId="{BC4D7F43-ABA7-42E9-9C51-6364C39190BD}" destId="{57EF1DE0-BEDF-470F-952B-6007495E56BD}" srcOrd="0" destOrd="0" parTransId="{E7EF5E92-DCF2-4A1B-AEF0-91724FE706C0}" sibTransId="{058251D3-62DE-4128-98AA-4B0DDADD0002}"/>
    <dgm:cxn modelId="{6701BED0-041C-4696-98EE-347755D6FE36}" type="presOf" srcId="{01699D50-259E-4A52-94BB-45387AEDA92E}" destId="{5827C5F0-E96F-4851-A166-B6FAB74542CD}" srcOrd="0" destOrd="5" presId="urn:microsoft.com/office/officeart/2005/8/layout/hList1"/>
    <dgm:cxn modelId="{740736D6-A8A0-4540-9A1E-AC800C55465C}" type="presOf" srcId="{05BF8260-B814-4D7F-9855-7A0047569D3A}" destId="{F8576F4A-5E78-4A98-BD5E-D30590E6DC16}" srcOrd="0" destOrd="2" presId="urn:microsoft.com/office/officeart/2005/8/layout/hList1"/>
    <dgm:cxn modelId="{05CF17DA-1D3F-4984-8F5F-859CBCFB604A}" srcId="{A202D43A-C7AC-4251-8771-6757CD17772C}" destId="{C994F073-A5B0-4300-A254-BC9A25C9C300}" srcOrd="4" destOrd="0" parTransId="{A200AD2C-A5E7-406E-A3DD-2083F300B590}" sibTransId="{10B1E018-823A-42ED-8E65-C05F1EBD800D}"/>
    <dgm:cxn modelId="{EF4834DF-BD43-4A55-ADC5-FA2830749EEC}" srcId="{BC4D7F43-ABA7-42E9-9C51-6364C39190BD}" destId="{E5CA568F-7962-4260-8747-B04C375035E3}" srcOrd="6" destOrd="0" parTransId="{F735125F-9977-43F3-A80C-CCB33FF94064}" sibTransId="{B17A752C-2509-4ED5-B6B5-6CD55617E680}"/>
    <dgm:cxn modelId="{442DA6E3-7B0F-460B-BE29-ACC36A298000}" srcId="{8656339B-D8E3-41E7-96DE-AA07263EF735}" destId="{09F27AEF-D19A-4866-8F26-DA039EF58D3C}" srcOrd="4" destOrd="0" parTransId="{19F51A08-2E27-4F31-8AAC-0B01BB4FEBBD}" sibTransId="{8BA21D4C-1FA8-4B79-B6AE-CEB731D1B82C}"/>
    <dgm:cxn modelId="{36E176F4-48B7-423D-A154-6F3EE873B87D}" type="presOf" srcId="{B43DE824-5CCA-42C1-B43F-8C58D6D90C21}" destId="{F8576F4A-5E78-4A98-BD5E-D30590E6DC16}" srcOrd="0" destOrd="4" presId="urn:microsoft.com/office/officeart/2005/8/layout/hList1"/>
    <dgm:cxn modelId="{A0BB82F6-1489-4F9F-AEA0-020E6A242F92}" type="presOf" srcId="{A74A4FAE-0661-4247-B121-88B2EB7DD458}" destId="{F8576F4A-5E78-4A98-BD5E-D30590E6DC16}" srcOrd="0" destOrd="3" presId="urn:microsoft.com/office/officeart/2005/8/layout/hList1"/>
    <dgm:cxn modelId="{2C7A01FD-3C2C-4006-97F0-756EFA019B5C}" type="presOf" srcId="{ED1F1A31-A4C3-4660-89B5-C1F99A1171CB}" destId="{5827C5F0-E96F-4851-A166-B6FAB74542CD}" srcOrd="0" destOrd="1" presId="urn:microsoft.com/office/officeart/2005/8/layout/hList1"/>
    <dgm:cxn modelId="{14B1908B-DC9E-45B6-9FDB-53F166DACD92}" type="presParOf" srcId="{6F41BD6A-FDBC-41C5-BB7C-1643B442F13F}" destId="{E377A30D-03D5-456B-A0EC-69B8A74F44F7}" srcOrd="0" destOrd="0" presId="urn:microsoft.com/office/officeart/2005/8/layout/hList1"/>
    <dgm:cxn modelId="{2BBD4823-11F7-46DF-AA1E-A038287F826F}" type="presParOf" srcId="{E377A30D-03D5-456B-A0EC-69B8A74F44F7}" destId="{EC60889D-B6BD-495C-B5B2-275464D1284C}" srcOrd="0" destOrd="0" presId="urn:microsoft.com/office/officeart/2005/8/layout/hList1"/>
    <dgm:cxn modelId="{61AFF356-6A19-4923-9A99-4D1FE3D04D06}" type="presParOf" srcId="{E377A30D-03D5-456B-A0EC-69B8A74F44F7}" destId="{B283E865-4C2B-4ED5-89D3-433C1D412EA9}" srcOrd="1" destOrd="0" presId="urn:microsoft.com/office/officeart/2005/8/layout/hList1"/>
    <dgm:cxn modelId="{6564D194-8334-427A-B89F-153C424F969E}" type="presParOf" srcId="{6F41BD6A-FDBC-41C5-BB7C-1643B442F13F}" destId="{7D0F9EDD-0EF4-4244-A08F-B23031E916B1}" srcOrd="1" destOrd="0" presId="urn:microsoft.com/office/officeart/2005/8/layout/hList1"/>
    <dgm:cxn modelId="{4368FBAC-A9E3-412D-AC94-CCB590765406}" type="presParOf" srcId="{6F41BD6A-FDBC-41C5-BB7C-1643B442F13F}" destId="{44E99CD4-203D-4929-97C1-1457919597F3}" srcOrd="2" destOrd="0" presId="urn:microsoft.com/office/officeart/2005/8/layout/hList1"/>
    <dgm:cxn modelId="{DD41195B-8F40-4E7B-A519-E8D34472D2D0}" type="presParOf" srcId="{44E99CD4-203D-4929-97C1-1457919597F3}" destId="{39657B8A-F746-41C9-BD48-52AACA978884}" srcOrd="0" destOrd="0" presId="urn:microsoft.com/office/officeart/2005/8/layout/hList1"/>
    <dgm:cxn modelId="{21FF68F1-8891-4D87-90FD-A3674FF99B8E}" type="presParOf" srcId="{44E99CD4-203D-4929-97C1-1457919597F3}" destId="{5827C5F0-E96F-4851-A166-B6FAB74542CD}" srcOrd="1" destOrd="0" presId="urn:microsoft.com/office/officeart/2005/8/layout/hList1"/>
    <dgm:cxn modelId="{5D4588B0-EFE4-4F4B-8F00-D92A902869D0}" type="presParOf" srcId="{6F41BD6A-FDBC-41C5-BB7C-1643B442F13F}" destId="{23CC3740-4892-4761-8DFB-D8FD6ACB6353}" srcOrd="3" destOrd="0" presId="urn:microsoft.com/office/officeart/2005/8/layout/hList1"/>
    <dgm:cxn modelId="{EFA661A2-6194-41A8-909E-E6119F467320}" type="presParOf" srcId="{6F41BD6A-FDBC-41C5-BB7C-1643B442F13F}" destId="{F62B0DCE-0980-400E-98F9-43035C93A0A8}" srcOrd="4" destOrd="0" presId="urn:microsoft.com/office/officeart/2005/8/layout/hList1"/>
    <dgm:cxn modelId="{3A2E1B80-BA84-45C8-B93E-8535E2FF8C93}" type="presParOf" srcId="{F62B0DCE-0980-400E-98F9-43035C93A0A8}" destId="{428E4C50-1199-4CDB-AC4D-AD183FBADACF}" srcOrd="0" destOrd="0" presId="urn:microsoft.com/office/officeart/2005/8/layout/hList1"/>
    <dgm:cxn modelId="{39C538F9-CDC6-48AA-8201-ADEBE6B9FE97}" type="presParOf" srcId="{F62B0DCE-0980-400E-98F9-43035C93A0A8}" destId="{F8576F4A-5E78-4A98-BD5E-D30590E6DC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DD667-5BE7-4CA5-B94C-70DBB993B67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56339B-D8E3-41E7-96DE-AA07263EF735}">
      <dgm:prSet phldrT="[Text]"/>
      <dgm:spPr/>
      <dgm:t>
        <a:bodyPr/>
        <a:lstStyle/>
        <a:p>
          <a:r>
            <a:rPr lang="en-US" dirty="0"/>
            <a:t>Creational patterns</a:t>
          </a:r>
        </a:p>
      </dgm:t>
    </dgm:pt>
    <dgm:pt modelId="{3824593B-B40D-429B-8CC1-9D9F049680D9}" type="parTrans" cxnId="{F0601194-2C40-497B-AEEF-27D99B683807}">
      <dgm:prSet/>
      <dgm:spPr/>
      <dgm:t>
        <a:bodyPr/>
        <a:lstStyle/>
        <a:p>
          <a:endParaRPr lang="en-US"/>
        </a:p>
      </dgm:t>
    </dgm:pt>
    <dgm:pt modelId="{08851F4D-8D5A-45A7-BB76-0FD6A8572F41}" type="sibTrans" cxnId="{F0601194-2C40-497B-AEEF-27D99B683807}">
      <dgm:prSet/>
      <dgm:spPr/>
      <dgm:t>
        <a:bodyPr/>
        <a:lstStyle/>
        <a:p>
          <a:endParaRPr lang="en-US"/>
        </a:p>
      </dgm:t>
    </dgm:pt>
    <dgm:pt modelId="{9F04257E-691A-46C9-9405-C19C74F2346F}">
      <dgm:prSet phldrT="[Text]"/>
      <dgm:spPr/>
      <dgm:t>
        <a:bodyPr/>
        <a:lstStyle/>
        <a:p>
          <a:pPr marL="457200" indent="-365760"/>
          <a:r>
            <a:rPr lang="en-US" b="1" dirty="0">
              <a:solidFill>
                <a:srgbClr val="C00000"/>
              </a:solidFill>
            </a:rPr>
            <a:t>Abstract factory</a:t>
          </a:r>
        </a:p>
      </dgm:t>
    </dgm:pt>
    <dgm:pt modelId="{568A8538-DAB5-4F97-8778-EBD5C05EF62A}" type="parTrans" cxnId="{DD436563-B756-45FC-BC44-0152137D0D9D}">
      <dgm:prSet/>
      <dgm:spPr/>
      <dgm:t>
        <a:bodyPr/>
        <a:lstStyle/>
        <a:p>
          <a:endParaRPr lang="en-US"/>
        </a:p>
      </dgm:t>
    </dgm:pt>
    <dgm:pt modelId="{AD65A851-1705-45DE-8552-8D1835DB8DB7}" type="sibTrans" cxnId="{DD436563-B756-45FC-BC44-0152137D0D9D}">
      <dgm:prSet/>
      <dgm:spPr/>
      <dgm:t>
        <a:bodyPr/>
        <a:lstStyle/>
        <a:p>
          <a:endParaRPr lang="en-US"/>
        </a:p>
      </dgm:t>
    </dgm:pt>
    <dgm:pt modelId="{5A2A2786-8CBF-4C4D-9DDB-CFF1FF8BC016}">
      <dgm:prSet phldrT="[Text]"/>
      <dgm:spPr/>
      <dgm:t>
        <a:bodyPr/>
        <a:lstStyle/>
        <a:p>
          <a:pPr marL="457200" indent="-365760"/>
          <a:r>
            <a:rPr lang="en-US" dirty="0"/>
            <a:t>Builder</a:t>
          </a:r>
        </a:p>
      </dgm:t>
    </dgm:pt>
    <dgm:pt modelId="{FA0A88C2-7714-4A9F-9C46-D5A2E0AE10AB}" type="parTrans" cxnId="{AA162721-FB82-4E06-AD51-12772A755FBB}">
      <dgm:prSet/>
      <dgm:spPr/>
      <dgm:t>
        <a:bodyPr/>
        <a:lstStyle/>
        <a:p>
          <a:endParaRPr lang="en-US"/>
        </a:p>
      </dgm:t>
    </dgm:pt>
    <dgm:pt modelId="{C76028D9-9125-4DF6-AEDD-2556F98F1A91}" type="sibTrans" cxnId="{AA162721-FB82-4E06-AD51-12772A755FBB}">
      <dgm:prSet/>
      <dgm:spPr/>
      <dgm:t>
        <a:bodyPr/>
        <a:lstStyle/>
        <a:p>
          <a:endParaRPr lang="en-US"/>
        </a:p>
      </dgm:t>
    </dgm:pt>
    <dgm:pt modelId="{A202D43A-C7AC-4251-8771-6757CD17772C}">
      <dgm:prSet phldrT="[Text]"/>
      <dgm:spPr/>
      <dgm:t>
        <a:bodyPr/>
        <a:lstStyle/>
        <a:p>
          <a:r>
            <a:rPr lang="en-US" dirty="0"/>
            <a:t>Structural patterns</a:t>
          </a:r>
        </a:p>
      </dgm:t>
    </dgm:pt>
    <dgm:pt modelId="{F5D05C87-F83E-4E6C-9608-6019FA0F7C05}" type="parTrans" cxnId="{37ADCCB0-F46E-4E8E-912A-88D90112088B}">
      <dgm:prSet/>
      <dgm:spPr/>
      <dgm:t>
        <a:bodyPr/>
        <a:lstStyle/>
        <a:p>
          <a:endParaRPr lang="en-US"/>
        </a:p>
      </dgm:t>
    </dgm:pt>
    <dgm:pt modelId="{A9151319-A9F3-4927-AC5F-7A3FC01225D0}" type="sibTrans" cxnId="{37ADCCB0-F46E-4E8E-912A-88D90112088B}">
      <dgm:prSet/>
      <dgm:spPr/>
      <dgm:t>
        <a:bodyPr/>
        <a:lstStyle/>
        <a:p>
          <a:endParaRPr lang="en-US"/>
        </a:p>
      </dgm:t>
    </dgm:pt>
    <dgm:pt modelId="{3BCA40D1-EF59-44CE-A6CA-96E4B4AD0C1B}">
      <dgm:prSet phldrT="[Text]"/>
      <dgm:spPr/>
      <dgm:t>
        <a:bodyPr/>
        <a:lstStyle/>
        <a:p>
          <a:pPr marL="457200" indent="-365760"/>
          <a:r>
            <a:rPr lang="en-US" dirty="0"/>
            <a:t>Adapter</a:t>
          </a:r>
        </a:p>
      </dgm:t>
    </dgm:pt>
    <dgm:pt modelId="{3EE8409C-BAA3-4CFE-80C6-7C1DDB37B389}" type="parTrans" cxnId="{AD954F81-7FAF-4291-8C2B-23EF127E27E9}">
      <dgm:prSet/>
      <dgm:spPr/>
      <dgm:t>
        <a:bodyPr/>
        <a:lstStyle/>
        <a:p>
          <a:endParaRPr lang="en-US"/>
        </a:p>
      </dgm:t>
    </dgm:pt>
    <dgm:pt modelId="{BA109D20-460C-4AA7-A84C-208C1B9CF443}" type="sibTrans" cxnId="{AD954F81-7FAF-4291-8C2B-23EF127E27E9}">
      <dgm:prSet/>
      <dgm:spPr/>
      <dgm:t>
        <a:bodyPr/>
        <a:lstStyle/>
        <a:p>
          <a:endParaRPr lang="en-US"/>
        </a:p>
      </dgm:t>
    </dgm:pt>
    <dgm:pt modelId="{32F6AE88-CE7A-4595-89A9-70176E858490}">
      <dgm:prSet phldrT="[Text]"/>
      <dgm:spPr/>
      <dgm:t>
        <a:bodyPr/>
        <a:lstStyle/>
        <a:p>
          <a:pPr marL="457200" indent="-365760"/>
          <a:r>
            <a:rPr lang="en-US" dirty="0"/>
            <a:t>Composite</a:t>
          </a:r>
        </a:p>
      </dgm:t>
    </dgm:pt>
    <dgm:pt modelId="{9772D30C-2C16-40F9-8C5C-9DF2FE38DE19}" type="parTrans" cxnId="{25D56A51-F9B9-4F29-A80E-DCB34B1078D8}">
      <dgm:prSet/>
      <dgm:spPr/>
      <dgm:t>
        <a:bodyPr/>
        <a:lstStyle/>
        <a:p>
          <a:endParaRPr lang="en-US"/>
        </a:p>
      </dgm:t>
    </dgm:pt>
    <dgm:pt modelId="{D8CF2EC3-B663-4073-BA10-DE79EDF6334D}" type="sibTrans" cxnId="{25D56A51-F9B9-4F29-A80E-DCB34B1078D8}">
      <dgm:prSet/>
      <dgm:spPr/>
      <dgm:t>
        <a:bodyPr/>
        <a:lstStyle/>
        <a:p>
          <a:endParaRPr lang="en-US"/>
        </a:p>
      </dgm:t>
    </dgm:pt>
    <dgm:pt modelId="{BC4D7F43-ABA7-42E9-9C51-6364C39190BD}">
      <dgm:prSet phldrT="[Text]"/>
      <dgm:spPr/>
      <dgm:t>
        <a:bodyPr/>
        <a:lstStyle/>
        <a:p>
          <a:r>
            <a:rPr lang="en-US" dirty="0"/>
            <a:t>Behavioral patterns</a:t>
          </a:r>
        </a:p>
      </dgm:t>
    </dgm:pt>
    <dgm:pt modelId="{DAEA00AB-7D80-4C55-BC72-C14761D1A987}" type="parTrans" cxnId="{0A827270-F2C9-44E7-852C-69ADDC0DD5AD}">
      <dgm:prSet/>
      <dgm:spPr/>
      <dgm:t>
        <a:bodyPr/>
        <a:lstStyle/>
        <a:p>
          <a:endParaRPr lang="en-US"/>
        </a:p>
      </dgm:t>
    </dgm:pt>
    <dgm:pt modelId="{25F1D913-E53C-4C52-8A05-0855F8ACF3CD}" type="sibTrans" cxnId="{0A827270-F2C9-44E7-852C-69ADDC0DD5AD}">
      <dgm:prSet/>
      <dgm:spPr/>
      <dgm:t>
        <a:bodyPr/>
        <a:lstStyle/>
        <a:p>
          <a:endParaRPr lang="en-US"/>
        </a:p>
      </dgm:t>
    </dgm:pt>
    <dgm:pt modelId="{57EF1DE0-BEDF-470F-952B-6007495E56BD}">
      <dgm:prSet phldrT="[Text]"/>
      <dgm:spPr/>
      <dgm:t>
        <a:bodyPr/>
        <a:lstStyle/>
        <a:p>
          <a:pPr marL="457200" indent="-365760"/>
          <a:r>
            <a:rPr lang="en-US" dirty="0"/>
            <a:t>Chain of responsibility</a:t>
          </a:r>
        </a:p>
      </dgm:t>
    </dgm:pt>
    <dgm:pt modelId="{E7EF5E92-DCF2-4A1B-AEF0-91724FE706C0}" type="parTrans" cxnId="{FEDDDCC5-4127-4EAA-9C70-EC7052EF27EB}">
      <dgm:prSet/>
      <dgm:spPr/>
      <dgm:t>
        <a:bodyPr/>
        <a:lstStyle/>
        <a:p>
          <a:endParaRPr lang="en-US"/>
        </a:p>
      </dgm:t>
    </dgm:pt>
    <dgm:pt modelId="{058251D3-62DE-4128-98AA-4B0DDADD0002}" type="sibTrans" cxnId="{FEDDDCC5-4127-4EAA-9C70-EC7052EF27EB}">
      <dgm:prSet/>
      <dgm:spPr/>
      <dgm:t>
        <a:bodyPr/>
        <a:lstStyle/>
        <a:p>
          <a:endParaRPr lang="en-US"/>
        </a:p>
      </dgm:t>
    </dgm:pt>
    <dgm:pt modelId="{A74A4FAE-0661-4247-B121-88B2EB7DD458}">
      <dgm:prSet phldrT="[Text]"/>
      <dgm:spPr/>
      <dgm:t>
        <a:bodyPr/>
        <a:lstStyle/>
        <a:p>
          <a:pPr marL="457200" indent="-365760"/>
          <a:r>
            <a:rPr lang="en-US" b="1" dirty="0">
              <a:solidFill>
                <a:srgbClr val="C00000"/>
              </a:solidFill>
            </a:rPr>
            <a:t>Iterator</a:t>
          </a:r>
        </a:p>
      </dgm:t>
    </dgm:pt>
    <dgm:pt modelId="{E8C71368-8A36-40BB-88E4-03796BC5A0FD}" type="parTrans" cxnId="{6DCCD515-C70A-4A03-BD64-25AB84F10E4B}">
      <dgm:prSet/>
      <dgm:spPr/>
      <dgm:t>
        <a:bodyPr/>
        <a:lstStyle/>
        <a:p>
          <a:endParaRPr lang="en-US"/>
        </a:p>
      </dgm:t>
    </dgm:pt>
    <dgm:pt modelId="{6A7EA462-F04F-4765-9388-18691B25AE8E}" type="sibTrans" cxnId="{6DCCD515-C70A-4A03-BD64-25AB84F10E4B}">
      <dgm:prSet/>
      <dgm:spPr/>
      <dgm:t>
        <a:bodyPr/>
        <a:lstStyle/>
        <a:p>
          <a:endParaRPr lang="en-US"/>
        </a:p>
      </dgm:t>
    </dgm:pt>
    <dgm:pt modelId="{BCC27240-F25C-45C5-A937-9590EAEE3EDF}">
      <dgm:prSet phldrT="[Text]"/>
      <dgm:spPr/>
      <dgm:t>
        <a:bodyPr/>
        <a:lstStyle/>
        <a:p>
          <a:pPr marL="457200" indent="-365760"/>
          <a:r>
            <a:rPr lang="en-US" b="1" dirty="0">
              <a:solidFill>
                <a:srgbClr val="C00000"/>
              </a:solidFill>
            </a:rPr>
            <a:t>Factory method</a:t>
          </a:r>
        </a:p>
      </dgm:t>
    </dgm:pt>
    <dgm:pt modelId="{ED2A1CFA-5607-4D08-8CBD-838C3DE8F517}" type="parTrans" cxnId="{98C9C3A4-D553-4051-B1DD-C958896D0DBA}">
      <dgm:prSet/>
      <dgm:spPr/>
      <dgm:t>
        <a:bodyPr/>
        <a:lstStyle/>
        <a:p>
          <a:endParaRPr lang="en-US"/>
        </a:p>
      </dgm:t>
    </dgm:pt>
    <dgm:pt modelId="{C9EB85C6-58B3-45A2-8FA5-EC5B8383AB7C}" type="sibTrans" cxnId="{98C9C3A4-D553-4051-B1DD-C958896D0DBA}">
      <dgm:prSet/>
      <dgm:spPr/>
      <dgm:t>
        <a:bodyPr/>
        <a:lstStyle/>
        <a:p>
          <a:endParaRPr lang="en-US"/>
        </a:p>
      </dgm:t>
    </dgm:pt>
    <dgm:pt modelId="{51AC627B-9E61-408F-A929-9349A65168DF}">
      <dgm:prSet phldrT="[Text]"/>
      <dgm:spPr/>
      <dgm:t>
        <a:bodyPr/>
        <a:lstStyle/>
        <a:p>
          <a:pPr marL="457200" indent="-365760"/>
          <a:r>
            <a:rPr lang="en-US" dirty="0"/>
            <a:t>Prototype</a:t>
          </a:r>
        </a:p>
      </dgm:t>
    </dgm:pt>
    <dgm:pt modelId="{9B6D4A0A-A32B-4AF1-9F7E-D4BD0DCEB4BF}" type="parTrans" cxnId="{4AABA537-9E38-4737-AB81-E4728368E7EE}">
      <dgm:prSet/>
      <dgm:spPr/>
      <dgm:t>
        <a:bodyPr/>
        <a:lstStyle/>
        <a:p>
          <a:endParaRPr lang="en-US"/>
        </a:p>
      </dgm:t>
    </dgm:pt>
    <dgm:pt modelId="{E25F89C3-C3DE-45E7-938C-8B75D0F02236}" type="sibTrans" cxnId="{4AABA537-9E38-4737-AB81-E4728368E7EE}">
      <dgm:prSet/>
      <dgm:spPr/>
      <dgm:t>
        <a:bodyPr/>
        <a:lstStyle/>
        <a:p>
          <a:endParaRPr lang="en-US"/>
        </a:p>
      </dgm:t>
    </dgm:pt>
    <dgm:pt modelId="{09F27AEF-D19A-4866-8F26-DA039EF58D3C}">
      <dgm:prSet phldrT="[Text]"/>
      <dgm:spPr/>
      <dgm:t>
        <a:bodyPr/>
        <a:lstStyle/>
        <a:p>
          <a:pPr marL="457200" indent="-365760"/>
          <a:r>
            <a:rPr lang="en-US" b="1" dirty="0">
              <a:solidFill>
                <a:srgbClr val="C00000"/>
              </a:solidFill>
            </a:rPr>
            <a:t>Singleton</a:t>
          </a:r>
        </a:p>
      </dgm:t>
    </dgm:pt>
    <dgm:pt modelId="{19F51A08-2E27-4F31-8AAC-0B01BB4FEBBD}" type="parTrans" cxnId="{442DA6E3-7B0F-460B-BE29-ACC36A298000}">
      <dgm:prSet/>
      <dgm:spPr/>
      <dgm:t>
        <a:bodyPr/>
        <a:lstStyle/>
        <a:p>
          <a:endParaRPr lang="en-US"/>
        </a:p>
      </dgm:t>
    </dgm:pt>
    <dgm:pt modelId="{8BA21D4C-1FA8-4B79-B6AE-CEB731D1B82C}" type="sibTrans" cxnId="{442DA6E3-7B0F-460B-BE29-ACC36A298000}">
      <dgm:prSet/>
      <dgm:spPr/>
      <dgm:t>
        <a:bodyPr/>
        <a:lstStyle/>
        <a:p>
          <a:endParaRPr lang="en-US"/>
        </a:p>
      </dgm:t>
    </dgm:pt>
    <dgm:pt modelId="{ED1F1A31-A4C3-4660-89B5-C1F99A1171CB}">
      <dgm:prSet phldrT="[Text]"/>
      <dgm:spPr/>
      <dgm:t>
        <a:bodyPr/>
        <a:lstStyle/>
        <a:p>
          <a:pPr marL="457200" indent="-365760"/>
          <a:r>
            <a:rPr lang="en-US" dirty="0"/>
            <a:t>Bridge</a:t>
          </a:r>
        </a:p>
      </dgm:t>
    </dgm:pt>
    <dgm:pt modelId="{CF265602-7B29-4E4A-99F0-E3EB9E7DA564}" type="parTrans" cxnId="{79FA8C66-75F9-45D9-8745-98105F4C0501}">
      <dgm:prSet/>
      <dgm:spPr/>
      <dgm:t>
        <a:bodyPr/>
        <a:lstStyle/>
        <a:p>
          <a:endParaRPr lang="en-US"/>
        </a:p>
      </dgm:t>
    </dgm:pt>
    <dgm:pt modelId="{DF436145-CDDC-4E6F-A937-E1D65EE65738}" type="sibTrans" cxnId="{79FA8C66-75F9-45D9-8745-98105F4C0501}">
      <dgm:prSet/>
      <dgm:spPr/>
      <dgm:t>
        <a:bodyPr/>
        <a:lstStyle/>
        <a:p>
          <a:endParaRPr lang="en-US"/>
        </a:p>
      </dgm:t>
    </dgm:pt>
    <dgm:pt modelId="{EE96FF36-8FBA-4AB6-B88E-E92C120D3C26}">
      <dgm:prSet phldrT="[Text]"/>
      <dgm:spPr/>
      <dgm:t>
        <a:bodyPr/>
        <a:lstStyle/>
        <a:p>
          <a:pPr marL="457200" indent="-365760"/>
          <a:r>
            <a:rPr lang="en-US" b="1" dirty="0">
              <a:solidFill>
                <a:srgbClr val="C00000"/>
              </a:solidFill>
            </a:rPr>
            <a:t>Decorator</a:t>
          </a:r>
        </a:p>
      </dgm:t>
    </dgm:pt>
    <dgm:pt modelId="{25D2C341-24D7-4FCC-8000-7B39930A1236}" type="parTrans" cxnId="{C3451334-A7BF-43DD-9EC1-5634B813E9EA}">
      <dgm:prSet/>
      <dgm:spPr/>
      <dgm:t>
        <a:bodyPr/>
        <a:lstStyle/>
        <a:p>
          <a:endParaRPr lang="en-US"/>
        </a:p>
      </dgm:t>
    </dgm:pt>
    <dgm:pt modelId="{45589184-B5AA-4A6D-908F-121CE7C7A1EB}" type="sibTrans" cxnId="{C3451334-A7BF-43DD-9EC1-5634B813E9EA}">
      <dgm:prSet/>
      <dgm:spPr/>
      <dgm:t>
        <a:bodyPr/>
        <a:lstStyle/>
        <a:p>
          <a:endParaRPr lang="en-US"/>
        </a:p>
      </dgm:t>
    </dgm:pt>
    <dgm:pt modelId="{C994F073-A5B0-4300-A254-BC9A25C9C300}">
      <dgm:prSet phldrT="[Text]"/>
      <dgm:spPr/>
      <dgm:t>
        <a:bodyPr/>
        <a:lstStyle/>
        <a:p>
          <a:pPr marL="457200" indent="-365760"/>
          <a:r>
            <a:rPr lang="en-US" dirty="0"/>
            <a:t>Façade</a:t>
          </a:r>
        </a:p>
      </dgm:t>
    </dgm:pt>
    <dgm:pt modelId="{A200AD2C-A5E7-406E-A3DD-2083F300B590}" type="parTrans" cxnId="{05CF17DA-1D3F-4984-8F5F-859CBCFB604A}">
      <dgm:prSet/>
      <dgm:spPr/>
      <dgm:t>
        <a:bodyPr/>
        <a:lstStyle/>
        <a:p>
          <a:endParaRPr lang="en-US"/>
        </a:p>
      </dgm:t>
    </dgm:pt>
    <dgm:pt modelId="{10B1E018-823A-42ED-8E65-C05F1EBD800D}" type="sibTrans" cxnId="{05CF17DA-1D3F-4984-8F5F-859CBCFB604A}">
      <dgm:prSet/>
      <dgm:spPr/>
      <dgm:t>
        <a:bodyPr/>
        <a:lstStyle/>
        <a:p>
          <a:endParaRPr lang="en-US"/>
        </a:p>
      </dgm:t>
    </dgm:pt>
    <dgm:pt modelId="{01699D50-259E-4A52-94BB-45387AEDA92E}">
      <dgm:prSet phldrT="[Text]"/>
      <dgm:spPr/>
      <dgm:t>
        <a:bodyPr/>
        <a:lstStyle/>
        <a:p>
          <a:pPr marL="457200" indent="-365760"/>
          <a:r>
            <a:rPr lang="en-US" dirty="0"/>
            <a:t>Flyweight</a:t>
          </a:r>
        </a:p>
      </dgm:t>
    </dgm:pt>
    <dgm:pt modelId="{5D2859DE-C11E-4758-A40D-99CEF9A418DE}" type="parTrans" cxnId="{AB2ADB84-D1A0-4DD0-9A56-88CC88693AB5}">
      <dgm:prSet/>
      <dgm:spPr/>
      <dgm:t>
        <a:bodyPr/>
        <a:lstStyle/>
        <a:p>
          <a:endParaRPr lang="en-US"/>
        </a:p>
      </dgm:t>
    </dgm:pt>
    <dgm:pt modelId="{7FAB7082-2C36-4D9D-8A78-0EDB9353BA1C}" type="sibTrans" cxnId="{AB2ADB84-D1A0-4DD0-9A56-88CC88693AB5}">
      <dgm:prSet/>
      <dgm:spPr/>
      <dgm:t>
        <a:bodyPr/>
        <a:lstStyle/>
        <a:p>
          <a:endParaRPr lang="en-US"/>
        </a:p>
      </dgm:t>
    </dgm:pt>
    <dgm:pt modelId="{C6DB2464-5B1A-4B8B-83B0-697680A0C37D}">
      <dgm:prSet phldrT="[Text]"/>
      <dgm:spPr/>
      <dgm:t>
        <a:bodyPr/>
        <a:lstStyle/>
        <a:p>
          <a:pPr marL="457200" indent="-365760"/>
          <a:r>
            <a:rPr lang="en-US" dirty="0"/>
            <a:t>Proxy</a:t>
          </a:r>
        </a:p>
      </dgm:t>
    </dgm:pt>
    <dgm:pt modelId="{38196A41-FC36-49CE-BAA1-86820F821268}" type="parTrans" cxnId="{F6904F13-9942-43BC-9514-AFDB7952B46F}">
      <dgm:prSet/>
      <dgm:spPr/>
      <dgm:t>
        <a:bodyPr/>
        <a:lstStyle/>
        <a:p>
          <a:endParaRPr lang="en-US"/>
        </a:p>
      </dgm:t>
    </dgm:pt>
    <dgm:pt modelId="{32013061-C09E-46E9-83CA-C21EF2110DEE}" type="sibTrans" cxnId="{F6904F13-9942-43BC-9514-AFDB7952B46F}">
      <dgm:prSet/>
      <dgm:spPr/>
      <dgm:t>
        <a:bodyPr/>
        <a:lstStyle/>
        <a:p>
          <a:endParaRPr lang="en-US"/>
        </a:p>
      </dgm:t>
    </dgm:pt>
    <dgm:pt modelId="{AF8BDDAE-7836-423B-8EAD-E1F2CA1464B9}">
      <dgm:prSet phldrT="[Text]"/>
      <dgm:spPr/>
      <dgm:t>
        <a:bodyPr/>
        <a:lstStyle/>
        <a:p>
          <a:pPr marL="457200" indent="-365760"/>
          <a:r>
            <a:rPr lang="en-US" dirty="0"/>
            <a:t>Command</a:t>
          </a:r>
        </a:p>
      </dgm:t>
    </dgm:pt>
    <dgm:pt modelId="{D37D3CA8-B24D-4A63-8261-69280B0AA5F2}" type="parTrans" cxnId="{912E6648-3FB1-4085-8471-491564613F29}">
      <dgm:prSet/>
      <dgm:spPr/>
      <dgm:t>
        <a:bodyPr/>
        <a:lstStyle/>
        <a:p>
          <a:endParaRPr lang="en-US"/>
        </a:p>
      </dgm:t>
    </dgm:pt>
    <dgm:pt modelId="{D847F15E-FD09-4ABF-96DA-CD05490C8D58}" type="sibTrans" cxnId="{912E6648-3FB1-4085-8471-491564613F29}">
      <dgm:prSet/>
      <dgm:spPr/>
      <dgm:t>
        <a:bodyPr/>
        <a:lstStyle/>
        <a:p>
          <a:endParaRPr lang="en-US"/>
        </a:p>
      </dgm:t>
    </dgm:pt>
    <dgm:pt modelId="{05BF8260-B814-4D7F-9855-7A0047569D3A}">
      <dgm:prSet phldrT="[Text]"/>
      <dgm:spPr/>
      <dgm:t>
        <a:bodyPr/>
        <a:lstStyle/>
        <a:p>
          <a:pPr marL="457200" indent="-365760"/>
          <a:r>
            <a:rPr lang="en-US" dirty="0"/>
            <a:t>Interpreter</a:t>
          </a:r>
        </a:p>
      </dgm:t>
    </dgm:pt>
    <dgm:pt modelId="{4B3E7EF3-9EDC-4E4B-BB54-14E87894B0F5}" type="parTrans" cxnId="{CA38C4BD-F76D-462A-81B3-A01589DD1F5F}">
      <dgm:prSet/>
      <dgm:spPr/>
      <dgm:t>
        <a:bodyPr/>
        <a:lstStyle/>
        <a:p>
          <a:endParaRPr lang="en-US"/>
        </a:p>
      </dgm:t>
    </dgm:pt>
    <dgm:pt modelId="{AA5560C5-D268-41FE-BC98-20D1BD4BDEDA}" type="sibTrans" cxnId="{CA38C4BD-F76D-462A-81B3-A01589DD1F5F}">
      <dgm:prSet/>
      <dgm:spPr/>
      <dgm:t>
        <a:bodyPr/>
        <a:lstStyle/>
        <a:p>
          <a:endParaRPr lang="en-US"/>
        </a:p>
      </dgm:t>
    </dgm:pt>
    <dgm:pt modelId="{B43DE824-5CCA-42C1-B43F-8C58D6D90C21}">
      <dgm:prSet phldrT="[Text]"/>
      <dgm:spPr/>
      <dgm:t>
        <a:bodyPr/>
        <a:lstStyle/>
        <a:p>
          <a:pPr marL="457200" indent="-365760"/>
          <a:r>
            <a:rPr lang="en-US" dirty="0"/>
            <a:t>Mediator</a:t>
          </a:r>
        </a:p>
      </dgm:t>
    </dgm:pt>
    <dgm:pt modelId="{7C90F586-AD56-4100-92C5-1B0D8C5BBB82}" type="parTrans" cxnId="{87F2CFAE-F344-4184-B767-FE6F06B1D79B}">
      <dgm:prSet/>
      <dgm:spPr/>
      <dgm:t>
        <a:bodyPr/>
        <a:lstStyle/>
        <a:p>
          <a:endParaRPr lang="en-US"/>
        </a:p>
      </dgm:t>
    </dgm:pt>
    <dgm:pt modelId="{FF1F1604-5A96-4418-8E44-D4823F391530}" type="sibTrans" cxnId="{87F2CFAE-F344-4184-B767-FE6F06B1D79B}">
      <dgm:prSet/>
      <dgm:spPr/>
      <dgm:t>
        <a:bodyPr/>
        <a:lstStyle/>
        <a:p>
          <a:endParaRPr lang="en-US"/>
        </a:p>
      </dgm:t>
    </dgm:pt>
    <dgm:pt modelId="{3840194F-A250-44B8-81A2-BC7903280B38}">
      <dgm:prSet phldrT="[Text]"/>
      <dgm:spPr/>
      <dgm:t>
        <a:bodyPr/>
        <a:lstStyle/>
        <a:p>
          <a:pPr marL="457200" indent="-365760"/>
          <a:r>
            <a:rPr lang="en-US" dirty="0"/>
            <a:t>Memento</a:t>
          </a:r>
        </a:p>
      </dgm:t>
    </dgm:pt>
    <dgm:pt modelId="{0B45EAEF-61CB-44D6-B999-E1C5610E8320}" type="parTrans" cxnId="{13C86BC4-9584-458B-B526-E965BC9CF052}">
      <dgm:prSet/>
      <dgm:spPr/>
      <dgm:t>
        <a:bodyPr/>
        <a:lstStyle/>
        <a:p>
          <a:endParaRPr lang="en-US"/>
        </a:p>
      </dgm:t>
    </dgm:pt>
    <dgm:pt modelId="{D03E450F-0183-445B-A254-938F3F272B4D}" type="sibTrans" cxnId="{13C86BC4-9584-458B-B526-E965BC9CF052}">
      <dgm:prSet/>
      <dgm:spPr/>
      <dgm:t>
        <a:bodyPr/>
        <a:lstStyle/>
        <a:p>
          <a:endParaRPr lang="en-US"/>
        </a:p>
      </dgm:t>
    </dgm:pt>
    <dgm:pt modelId="{E5CA568F-7962-4260-8747-B04C375035E3}">
      <dgm:prSet phldrT="[Text]"/>
      <dgm:spPr/>
      <dgm:t>
        <a:bodyPr/>
        <a:lstStyle/>
        <a:p>
          <a:pPr marL="457200" indent="-365760"/>
          <a:r>
            <a:rPr lang="en-US" b="1" dirty="0">
              <a:solidFill>
                <a:srgbClr val="C00000"/>
              </a:solidFill>
            </a:rPr>
            <a:t>Observer</a:t>
          </a:r>
        </a:p>
      </dgm:t>
    </dgm:pt>
    <dgm:pt modelId="{F735125F-9977-43F3-A80C-CCB33FF94064}" type="parTrans" cxnId="{EF4834DF-BD43-4A55-ADC5-FA2830749EEC}">
      <dgm:prSet/>
      <dgm:spPr/>
      <dgm:t>
        <a:bodyPr/>
        <a:lstStyle/>
        <a:p>
          <a:endParaRPr lang="en-US"/>
        </a:p>
      </dgm:t>
    </dgm:pt>
    <dgm:pt modelId="{B17A752C-2509-4ED5-B6B5-6CD55617E680}" type="sibTrans" cxnId="{EF4834DF-BD43-4A55-ADC5-FA2830749EEC}">
      <dgm:prSet/>
      <dgm:spPr/>
      <dgm:t>
        <a:bodyPr/>
        <a:lstStyle/>
        <a:p>
          <a:endParaRPr lang="en-US"/>
        </a:p>
      </dgm:t>
    </dgm:pt>
    <dgm:pt modelId="{1F9ED952-B494-4720-A10B-C56E8999B1ED}">
      <dgm:prSet phldrT="[Text]"/>
      <dgm:spPr/>
      <dgm:t>
        <a:bodyPr/>
        <a:lstStyle/>
        <a:p>
          <a:pPr marL="457200" indent="-365760"/>
          <a:r>
            <a:rPr lang="en-US" dirty="0"/>
            <a:t>State</a:t>
          </a:r>
        </a:p>
      </dgm:t>
    </dgm:pt>
    <dgm:pt modelId="{4DD4BF8E-8232-4D6C-8221-B766C9C9A316}" type="parTrans" cxnId="{71C7D256-BF69-4162-A54A-FC7AE4C2E65A}">
      <dgm:prSet/>
      <dgm:spPr/>
      <dgm:t>
        <a:bodyPr/>
        <a:lstStyle/>
        <a:p>
          <a:endParaRPr lang="en-US"/>
        </a:p>
      </dgm:t>
    </dgm:pt>
    <dgm:pt modelId="{ABAEF38D-80C4-4049-B9C7-C2B7DD85F995}" type="sibTrans" cxnId="{71C7D256-BF69-4162-A54A-FC7AE4C2E65A}">
      <dgm:prSet/>
      <dgm:spPr/>
      <dgm:t>
        <a:bodyPr/>
        <a:lstStyle/>
        <a:p>
          <a:endParaRPr lang="en-US"/>
        </a:p>
      </dgm:t>
    </dgm:pt>
    <dgm:pt modelId="{934FA0F4-5D14-4EB7-B13E-D9107CEF7D7F}">
      <dgm:prSet phldrT="[Text]"/>
      <dgm:spPr/>
      <dgm:t>
        <a:bodyPr/>
        <a:lstStyle/>
        <a:p>
          <a:pPr marL="457200" indent="-365760"/>
          <a:r>
            <a:rPr lang="en-US" dirty="0"/>
            <a:t>Strategy</a:t>
          </a:r>
        </a:p>
      </dgm:t>
    </dgm:pt>
    <dgm:pt modelId="{A7013822-639E-4A7F-8593-E094F51149B9}" type="parTrans" cxnId="{DCE80584-0784-492F-AEF0-EC82F545C026}">
      <dgm:prSet/>
      <dgm:spPr/>
      <dgm:t>
        <a:bodyPr/>
        <a:lstStyle/>
        <a:p>
          <a:endParaRPr lang="en-US"/>
        </a:p>
      </dgm:t>
    </dgm:pt>
    <dgm:pt modelId="{6045C2FE-0DCB-49A5-8966-CF5006AEEFC6}" type="sibTrans" cxnId="{DCE80584-0784-492F-AEF0-EC82F545C026}">
      <dgm:prSet/>
      <dgm:spPr/>
      <dgm:t>
        <a:bodyPr/>
        <a:lstStyle/>
        <a:p>
          <a:endParaRPr lang="en-US"/>
        </a:p>
      </dgm:t>
    </dgm:pt>
    <dgm:pt modelId="{BBDCD1CE-BFF0-4768-8EE7-94F935D6BA92}">
      <dgm:prSet phldrT="[Text]"/>
      <dgm:spPr/>
      <dgm:t>
        <a:bodyPr/>
        <a:lstStyle/>
        <a:p>
          <a:pPr marL="457200" indent="-365760"/>
          <a:r>
            <a:rPr lang="en-US" dirty="0"/>
            <a:t>Template method</a:t>
          </a:r>
        </a:p>
      </dgm:t>
    </dgm:pt>
    <dgm:pt modelId="{D485DF01-5BA0-4330-8A11-A80A0B0241F4}" type="parTrans" cxnId="{59E9D33C-7EB4-4E7C-B40F-218D03BAAB2F}">
      <dgm:prSet/>
      <dgm:spPr/>
      <dgm:t>
        <a:bodyPr/>
        <a:lstStyle/>
        <a:p>
          <a:endParaRPr lang="en-US"/>
        </a:p>
      </dgm:t>
    </dgm:pt>
    <dgm:pt modelId="{CC0626F5-20DF-49CB-AABC-99BD762CC57F}" type="sibTrans" cxnId="{59E9D33C-7EB4-4E7C-B40F-218D03BAAB2F}">
      <dgm:prSet/>
      <dgm:spPr/>
      <dgm:t>
        <a:bodyPr/>
        <a:lstStyle/>
        <a:p>
          <a:endParaRPr lang="en-US"/>
        </a:p>
      </dgm:t>
    </dgm:pt>
    <dgm:pt modelId="{B2E76B28-DD91-49B9-B456-EEE8246CFB95}">
      <dgm:prSet phldrT="[Text]"/>
      <dgm:spPr/>
      <dgm:t>
        <a:bodyPr/>
        <a:lstStyle/>
        <a:p>
          <a:pPr marL="457200" indent="-365760"/>
          <a:r>
            <a:rPr lang="en-US" dirty="0"/>
            <a:t>Visitor</a:t>
          </a:r>
        </a:p>
      </dgm:t>
    </dgm:pt>
    <dgm:pt modelId="{7A73AC89-FBFB-4C72-8459-510EDA0C1764}" type="parTrans" cxnId="{C6C82031-C3A0-403A-B04D-1F8DC2BF31BF}">
      <dgm:prSet/>
      <dgm:spPr/>
      <dgm:t>
        <a:bodyPr/>
        <a:lstStyle/>
        <a:p>
          <a:endParaRPr lang="en-US"/>
        </a:p>
      </dgm:t>
    </dgm:pt>
    <dgm:pt modelId="{1471427B-3D3E-4466-97CA-497E96467BDF}" type="sibTrans" cxnId="{C6C82031-C3A0-403A-B04D-1F8DC2BF31BF}">
      <dgm:prSet/>
      <dgm:spPr/>
      <dgm:t>
        <a:bodyPr/>
        <a:lstStyle/>
        <a:p>
          <a:endParaRPr lang="en-US"/>
        </a:p>
      </dgm:t>
    </dgm:pt>
    <dgm:pt modelId="{6F41BD6A-FDBC-41C5-BB7C-1643B442F13F}" type="pres">
      <dgm:prSet presAssocID="{DCADD667-5BE7-4CA5-B94C-70DBB993B676}" presName="Name0" presStyleCnt="0">
        <dgm:presLayoutVars>
          <dgm:dir/>
          <dgm:animLvl val="lvl"/>
          <dgm:resizeHandles val="exact"/>
        </dgm:presLayoutVars>
      </dgm:prSet>
      <dgm:spPr/>
    </dgm:pt>
    <dgm:pt modelId="{E377A30D-03D5-456B-A0EC-69B8A74F44F7}" type="pres">
      <dgm:prSet presAssocID="{8656339B-D8E3-41E7-96DE-AA07263EF735}" presName="composite" presStyleCnt="0"/>
      <dgm:spPr/>
    </dgm:pt>
    <dgm:pt modelId="{EC60889D-B6BD-495C-B5B2-275464D1284C}" type="pres">
      <dgm:prSet presAssocID="{8656339B-D8E3-41E7-96DE-AA07263EF7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283E865-4C2B-4ED5-89D3-433C1D412EA9}" type="pres">
      <dgm:prSet presAssocID="{8656339B-D8E3-41E7-96DE-AA07263EF735}" presName="desTx" presStyleLbl="alignAccFollowNode1" presStyleIdx="0" presStyleCnt="3">
        <dgm:presLayoutVars>
          <dgm:bulletEnabled val="1"/>
        </dgm:presLayoutVars>
      </dgm:prSet>
      <dgm:spPr/>
    </dgm:pt>
    <dgm:pt modelId="{7D0F9EDD-0EF4-4244-A08F-B23031E916B1}" type="pres">
      <dgm:prSet presAssocID="{08851F4D-8D5A-45A7-BB76-0FD6A8572F41}" presName="space" presStyleCnt="0"/>
      <dgm:spPr/>
    </dgm:pt>
    <dgm:pt modelId="{44E99CD4-203D-4929-97C1-1457919597F3}" type="pres">
      <dgm:prSet presAssocID="{A202D43A-C7AC-4251-8771-6757CD17772C}" presName="composite" presStyleCnt="0"/>
      <dgm:spPr/>
    </dgm:pt>
    <dgm:pt modelId="{39657B8A-F746-41C9-BD48-52AACA978884}" type="pres">
      <dgm:prSet presAssocID="{A202D43A-C7AC-4251-8771-6757CD17772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827C5F0-E96F-4851-A166-B6FAB74542CD}" type="pres">
      <dgm:prSet presAssocID="{A202D43A-C7AC-4251-8771-6757CD17772C}" presName="desTx" presStyleLbl="alignAccFollowNode1" presStyleIdx="1" presStyleCnt="3">
        <dgm:presLayoutVars>
          <dgm:bulletEnabled val="1"/>
        </dgm:presLayoutVars>
      </dgm:prSet>
      <dgm:spPr/>
    </dgm:pt>
    <dgm:pt modelId="{23CC3740-4892-4761-8DFB-D8FD6ACB6353}" type="pres">
      <dgm:prSet presAssocID="{A9151319-A9F3-4927-AC5F-7A3FC01225D0}" presName="space" presStyleCnt="0"/>
      <dgm:spPr/>
    </dgm:pt>
    <dgm:pt modelId="{F62B0DCE-0980-400E-98F9-43035C93A0A8}" type="pres">
      <dgm:prSet presAssocID="{BC4D7F43-ABA7-42E9-9C51-6364C39190BD}" presName="composite" presStyleCnt="0"/>
      <dgm:spPr/>
    </dgm:pt>
    <dgm:pt modelId="{428E4C50-1199-4CDB-AC4D-AD183FBADACF}" type="pres">
      <dgm:prSet presAssocID="{BC4D7F43-ABA7-42E9-9C51-6364C39190B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8576F4A-5E78-4A98-BD5E-D30590E6DC16}" type="pres">
      <dgm:prSet presAssocID="{BC4D7F43-ABA7-42E9-9C51-6364C39190B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5D9BB03-295E-4C5B-874C-71AD3CB1884B}" type="presOf" srcId="{51AC627B-9E61-408F-A929-9349A65168DF}" destId="{B283E865-4C2B-4ED5-89D3-433C1D412EA9}" srcOrd="0" destOrd="3" presId="urn:microsoft.com/office/officeart/2005/8/layout/hList1"/>
    <dgm:cxn modelId="{F6904F13-9942-43BC-9514-AFDB7952B46F}" srcId="{A202D43A-C7AC-4251-8771-6757CD17772C}" destId="{C6DB2464-5B1A-4B8B-83B0-697680A0C37D}" srcOrd="6" destOrd="0" parTransId="{38196A41-FC36-49CE-BAA1-86820F821268}" sibTransId="{32013061-C09E-46E9-83CA-C21EF2110DEE}"/>
    <dgm:cxn modelId="{6DCCD515-C70A-4A03-BD64-25AB84F10E4B}" srcId="{BC4D7F43-ABA7-42E9-9C51-6364C39190BD}" destId="{A74A4FAE-0661-4247-B121-88B2EB7DD458}" srcOrd="3" destOrd="0" parTransId="{E8C71368-8A36-40BB-88E4-03796BC5A0FD}" sibTransId="{6A7EA462-F04F-4765-9388-18691B25AE8E}"/>
    <dgm:cxn modelId="{F951941C-333D-4B58-9D18-7B1D7CC66125}" type="presOf" srcId="{32F6AE88-CE7A-4595-89A9-70176E858490}" destId="{5827C5F0-E96F-4851-A166-B6FAB74542CD}" srcOrd="0" destOrd="2" presId="urn:microsoft.com/office/officeart/2005/8/layout/hList1"/>
    <dgm:cxn modelId="{C659301D-B887-4E73-A39B-62C8F2416BA4}" type="presOf" srcId="{9F04257E-691A-46C9-9405-C19C74F2346F}" destId="{B283E865-4C2B-4ED5-89D3-433C1D412EA9}" srcOrd="0" destOrd="0" presId="urn:microsoft.com/office/officeart/2005/8/layout/hList1"/>
    <dgm:cxn modelId="{AA162721-FB82-4E06-AD51-12772A755FBB}" srcId="{8656339B-D8E3-41E7-96DE-AA07263EF735}" destId="{5A2A2786-8CBF-4C4D-9DDB-CFF1FF8BC016}" srcOrd="1" destOrd="0" parTransId="{FA0A88C2-7714-4A9F-9C46-D5A2E0AE10AB}" sibTransId="{C76028D9-9125-4DF6-AEDD-2556F98F1A91}"/>
    <dgm:cxn modelId="{CE223726-C0A3-430B-9176-B27F1047504B}" type="presOf" srcId="{DCADD667-5BE7-4CA5-B94C-70DBB993B676}" destId="{6F41BD6A-FDBC-41C5-BB7C-1643B442F13F}" srcOrd="0" destOrd="0" presId="urn:microsoft.com/office/officeart/2005/8/layout/hList1"/>
    <dgm:cxn modelId="{C6C82031-C3A0-403A-B04D-1F8DC2BF31BF}" srcId="{BC4D7F43-ABA7-42E9-9C51-6364C39190BD}" destId="{B2E76B28-DD91-49B9-B456-EEE8246CFB95}" srcOrd="10" destOrd="0" parTransId="{7A73AC89-FBFB-4C72-8459-510EDA0C1764}" sibTransId="{1471427B-3D3E-4466-97CA-497E96467BDF}"/>
    <dgm:cxn modelId="{C3451334-A7BF-43DD-9EC1-5634B813E9EA}" srcId="{A202D43A-C7AC-4251-8771-6757CD17772C}" destId="{EE96FF36-8FBA-4AB6-B88E-E92C120D3C26}" srcOrd="3" destOrd="0" parTransId="{25D2C341-24D7-4FCC-8000-7B39930A1236}" sibTransId="{45589184-B5AA-4A6D-908F-121CE7C7A1EB}"/>
    <dgm:cxn modelId="{D1E35836-CD6B-4DBF-BBCA-89BCAAD89D30}" type="presOf" srcId="{C6DB2464-5B1A-4B8B-83B0-697680A0C37D}" destId="{5827C5F0-E96F-4851-A166-B6FAB74542CD}" srcOrd="0" destOrd="6" presId="urn:microsoft.com/office/officeart/2005/8/layout/hList1"/>
    <dgm:cxn modelId="{4D9E4837-3D7E-49EA-8E79-A5B154B535C9}" type="presOf" srcId="{57EF1DE0-BEDF-470F-952B-6007495E56BD}" destId="{F8576F4A-5E78-4A98-BD5E-D30590E6DC16}" srcOrd="0" destOrd="0" presId="urn:microsoft.com/office/officeart/2005/8/layout/hList1"/>
    <dgm:cxn modelId="{4AABA537-9E38-4737-AB81-E4728368E7EE}" srcId="{8656339B-D8E3-41E7-96DE-AA07263EF735}" destId="{51AC627B-9E61-408F-A929-9349A65168DF}" srcOrd="3" destOrd="0" parTransId="{9B6D4A0A-A32B-4AF1-9F7E-D4BD0DCEB4BF}" sibTransId="{E25F89C3-C3DE-45E7-938C-8B75D0F02236}"/>
    <dgm:cxn modelId="{59E9D33C-7EB4-4E7C-B40F-218D03BAAB2F}" srcId="{BC4D7F43-ABA7-42E9-9C51-6364C39190BD}" destId="{BBDCD1CE-BFF0-4768-8EE7-94F935D6BA92}" srcOrd="9" destOrd="0" parTransId="{D485DF01-5BA0-4330-8A11-A80A0B0241F4}" sibTransId="{CC0626F5-20DF-49CB-AABC-99BD762CC57F}"/>
    <dgm:cxn modelId="{D0F7683E-83D7-43F9-A1CB-82C78AE44263}" type="presOf" srcId="{934FA0F4-5D14-4EB7-B13E-D9107CEF7D7F}" destId="{F8576F4A-5E78-4A98-BD5E-D30590E6DC16}" srcOrd="0" destOrd="8" presId="urn:microsoft.com/office/officeart/2005/8/layout/hList1"/>
    <dgm:cxn modelId="{5205913E-1A66-4D5E-ACAB-65E2CE2F45B6}" type="presOf" srcId="{3BCA40D1-EF59-44CE-A6CA-96E4B4AD0C1B}" destId="{5827C5F0-E96F-4851-A166-B6FAB74542CD}" srcOrd="0" destOrd="0" presId="urn:microsoft.com/office/officeart/2005/8/layout/hList1"/>
    <dgm:cxn modelId="{DD436563-B756-45FC-BC44-0152137D0D9D}" srcId="{8656339B-D8E3-41E7-96DE-AA07263EF735}" destId="{9F04257E-691A-46C9-9405-C19C74F2346F}" srcOrd="0" destOrd="0" parTransId="{568A8538-DAB5-4F97-8778-EBD5C05EF62A}" sibTransId="{AD65A851-1705-45DE-8552-8D1835DB8DB7}"/>
    <dgm:cxn modelId="{79FA8C66-75F9-45D9-8745-98105F4C0501}" srcId="{A202D43A-C7AC-4251-8771-6757CD17772C}" destId="{ED1F1A31-A4C3-4660-89B5-C1F99A1171CB}" srcOrd="1" destOrd="0" parTransId="{CF265602-7B29-4E4A-99F0-E3EB9E7DA564}" sibTransId="{DF436145-CDDC-4E6F-A937-E1D65EE65738}"/>
    <dgm:cxn modelId="{912E6648-3FB1-4085-8471-491564613F29}" srcId="{BC4D7F43-ABA7-42E9-9C51-6364C39190BD}" destId="{AF8BDDAE-7836-423B-8EAD-E1F2CA1464B9}" srcOrd="1" destOrd="0" parTransId="{D37D3CA8-B24D-4A63-8261-69280B0AA5F2}" sibTransId="{D847F15E-FD09-4ABF-96DA-CD05490C8D58}"/>
    <dgm:cxn modelId="{E569B868-A8AF-434D-AA1D-837966A73C31}" type="presOf" srcId="{AF8BDDAE-7836-423B-8EAD-E1F2CA1464B9}" destId="{F8576F4A-5E78-4A98-BD5E-D30590E6DC16}" srcOrd="0" destOrd="1" presId="urn:microsoft.com/office/officeart/2005/8/layout/hList1"/>
    <dgm:cxn modelId="{4ADA7A4D-5D77-4A38-B394-3F7C8A1009AB}" type="presOf" srcId="{A202D43A-C7AC-4251-8771-6757CD17772C}" destId="{39657B8A-F746-41C9-BD48-52AACA978884}" srcOrd="0" destOrd="0" presId="urn:microsoft.com/office/officeart/2005/8/layout/hList1"/>
    <dgm:cxn modelId="{0A827270-F2C9-44E7-852C-69ADDC0DD5AD}" srcId="{DCADD667-5BE7-4CA5-B94C-70DBB993B676}" destId="{BC4D7F43-ABA7-42E9-9C51-6364C39190BD}" srcOrd="2" destOrd="0" parTransId="{DAEA00AB-7D80-4C55-BC72-C14761D1A987}" sibTransId="{25F1D913-E53C-4C52-8A05-0855F8ACF3CD}"/>
    <dgm:cxn modelId="{25D56A51-F9B9-4F29-A80E-DCB34B1078D8}" srcId="{A202D43A-C7AC-4251-8771-6757CD17772C}" destId="{32F6AE88-CE7A-4595-89A9-70176E858490}" srcOrd="2" destOrd="0" parTransId="{9772D30C-2C16-40F9-8C5C-9DF2FE38DE19}" sibTransId="{D8CF2EC3-B663-4073-BA10-DE79EDF6334D}"/>
    <dgm:cxn modelId="{F8285771-A0C9-41C3-86E4-6D7140F07768}" type="presOf" srcId="{1F9ED952-B494-4720-A10B-C56E8999B1ED}" destId="{F8576F4A-5E78-4A98-BD5E-D30590E6DC16}" srcOrd="0" destOrd="7" presId="urn:microsoft.com/office/officeart/2005/8/layout/hList1"/>
    <dgm:cxn modelId="{2D5FD571-439F-4DA9-AFA1-E7959F2971C7}" type="presOf" srcId="{3840194F-A250-44B8-81A2-BC7903280B38}" destId="{F8576F4A-5E78-4A98-BD5E-D30590E6DC16}" srcOrd="0" destOrd="5" presId="urn:microsoft.com/office/officeart/2005/8/layout/hList1"/>
    <dgm:cxn modelId="{5F685974-45F0-41AE-A046-66491975CF35}" type="presOf" srcId="{BC4D7F43-ABA7-42E9-9C51-6364C39190BD}" destId="{428E4C50-1199-4CDB-AC4D-AD183FBADACF}" srcOrd="0" destOrd="0" presId="urn:microsoft.com/office/officeart/2005/8/layout/hList1"/>
    <dgm:cxn modelId="{71C7D256-BF69-4162-A54A-FC7AE4C2E65A}" srcId="{BC4D7F43-ABA7-42E9-9C51-6364C39190BD}" destId="{1F9ED952-B494-4720-A10B-C56E8999B1ED}" srcOrd="7" destOrd="0" parTransId="{4DD4BF8E-8232-4D6C-8221-B766C9C9A316}" sibTransId="{ABAEF38D-80C4-4049-B9C7-C2B7DD85F995}"/>
    <dgm:cxn modelId="{D2E64078-B21F-4DA5-88B4-38EB274D1054}" type="presOf" srcId="{E5CA568F-7962-4260-8747-B04C375035E3}" destId="{F8576F4A-5E78-4A98-BD5E-D30590E6DC16}" srcOrd="0" destOrd="6" presId="urn:microsoft.com/office/officeart/2005/8/layout/hList1"/>
    <dgm:cxn modelId="{AD954F81-7FAF-4291-8C2B-23EF127E27E9}" srcId="{A202D43A-C7AC-4251-8771-6757CD17772C}" destId="{3BCA40D1-EF59-44CE-A6CA-96E4B4AD0C1B}" srcOrd="0" destOrd="0" parTransId="{3EE8409C-BAA3-4CFE-80C6-7C1DDB37B389}" sibTransId="{BA109D20-460C-4AA7-A84C-208C1B9CF443}"/>
    <dgm:cxn modelId="{DCE80584-0784-492F-AEF0-EC82F545C026}" srcId="{BC4D7F43-ABA7-42E9-9C51-6364C39190BD}" destId="{934FA0F4-5D14-4EB7-B13E-D9107CEF7D7F}" srcOrd="8" destOrd="0" parTransId="{A7013822-639E-4A7F-8593-E094F51149B9}" sibTransId="{6045C2FE-0DCB-49A5-8966-CF5006AEEFC6}"/>
    <dgm:cxn modelId="{AB2ADB84-D1A0-4DD0-9A56-88CC88693AB5}" srcId="{A202D43A-C7AC-4251-8771-6757CD17772C}" destId="{01699D50-259E-4A52-94BB-45387AEDA92E}" srcOrd="5" destOrd="0" parTransId="{5D2859DE-C11E-4758-A40D-99CEF9A418DE}" sibTransId="{7FAB7082-2C36-4D9D-8A78-0EDB9353BA1C}"/>
    <dgm:cxn modelId="{111A4F91-5B59-4F59-A3F9-2764D0C172C1}" type="presOf" srcId="{C994F073-A5B0-4300-A254-BC9A25C9C300}" destId="{5827C5F0-E96F-4851-A166-B6FAB74542CD}" srcOrd="0" destOrd="4" presId="urn:microsoft.com/office/officeart/2005/8/layout/hList1"/>
    <dgm:cxn modelId="{F0601194-2C40-497B-AEEF-27D99B683807}" srcId="{DCADD667-5BE7-4CA5-B94C-70DBB993B676}" destId="{8656339B-D8E3-41E7-96DE-AA07263EF735}" srcOrd="0" destOrd="0" parTransId="{3824593B-B40D-429B-8CC1-9D9F049680D9}" sibTransId="{08851F4D-8D5A-45A7-BB76-0FD6A8572F41}"/>
    <dgm:cxn modelId="{C5EFA29B-4A99-4294-A638-263945AF0C14}" type="presOf" srcId="{B2E76B28-DD91-49B9-B456-EEE8246CFB95}" destId="{F8576F4A-5E78-4A98-BD5E-D30590E6DC16}" srcOrd="0" destOrd="10" presId="urn:microsoft.com/office/officeart/2005/8/layout/hList1"/>
    <dgm:cxn modelId="{338B819D-71AE-4B88-B9AB-957CBA1A33D5}" type="presOf" srcId="{EE96FF36-8FBA-4AB6-B88E-E92C120D3C26}" destId="{5827C5F0-E96F-4851-A166-B6FAB74542CD}" srcOrd="0" destOrd="3" presId="urn:microsoft.com/office/officeart/2005/8/layout/hList1"/>
    <dgm:cxn modelId="{C9B0A09D-7B49-448F-BB09-76E4F5187A93}" type="presOf" srcId="{09F27AEF-D19A-4866-8F26-DA039EF58D3C}" destId="{B283E865-4C2B-4ED5-89D3-433C1D412EA9}" srcOrd="0" destOrd="4" presId="urn:microsoft.com/office/officeart/2005/8/layout/hList1"/>
    <dgm:cxn modelId="{98C9C3A4-D553-4051-B1DD-C958896D0DBA}" srcId="{8656339B-D8E3-41E7-96DE-AA07263EF735}" destId="{BCC27240-F25C-45C5-A937-9590EAEE3EDF}" srcOrd="2" destOrd="0" parTransId="{ED2A1CFA-5607-4D08-8CBD-838C3DE8F517}" sibTransId="{C9EB85C6-58B3-45A2-8FA5-EC5B8383AB7C}"/>
    <dgm:cxn modelId="{87F2CFAE-F344-4184-B767-FE6F06B1D79B}" srcId="{BC4D7F43-ABA7-42E9-9C51-6364C39190BD}" destId="{B43DE824-5CCA-42C1-B43F-8C58D6D90C21}" srcOrd="4" destOrd="0" parTransId="{7C90F586-AD56-4100-92C5-1B0D8C5BBB82}" sibTransId="{FF1F1604-5A96-4418-8E44-D4823F391530}"/>
    <dgm:cxn modelId="{37ADCCB0-F46E-4E8E-912A-88D90112088B}" srcId="{DCADD667-5BE7-4CA5-B94C-70DBB993B676}" destId="{A202D43A-C7AC-4251-8771-6757CD17772C}" srcOrd="1" destOrd="0" parTransId="{F5D05C87-F83E-4E6C-9608-6019FA0F7C05}" sibTransId="{A9151319-A9F3-4927-AC5F-7A3FC01225D0}"/>
    <dgm:cxn modelId="{4B9899B6-8775-41AE-821A-D058BF9D51A7}" type="presOf" srcId="{BCC27240-F25C-45C5-A937-9590EAEE3EDF}" destId="{B283E865-4C2B-4ED5-89D3-433C1D412EA9}" srcOrd="0" destOrd="2" presId="urn:microsoft.com/office/officeart/2005/8/layout/hList1"/>
    <dgm:cxn modelId="{08AA27BC-221E-4B1D-BA0F-CF0B304D88F6}" type="presOf" srcId="{BBDCD1CE-BFF0-4768-8EE7-94F935D6BA92}" destId="{F8576F4A-5E78-4A98-BD5E-D30590E6DC16}" srcOrd="0" destOrd="9" presId="urn:microsoft.com/office/officeart/2005/8/layout/hList1"/>
    <dgm:cxn modelId="{CA38C4BD-F76D-462A-81B3-A01589DD1F5F}" srcId="{BC4D7F43-ABA7-42E9-9C51-6364C39190BD}" destId="{05BF8260-B814-4D7F-9855-7A0047569D3A}" srcOrd="2" destOrd="0" parTransId="{4B3E7EF3-9EDC-4E4B-BB54-14E87894B0F5}" sibTransId="{AA5560C5-D268-41FE-BC98-20D1BD4BDEDA}"/>
    <dgm:cxn modelId="{52643BBE-C603-4915-B4E3-6C3FC6D91DDD}" type="presOf" srcId="{8656339B-D8E3-41E7-96DE-AA07263EF735}" destId="{EC60889D-B6BD-495C-B5B2-275464D1284C}" srcOrd="0" destOrd="0" presId="urn:microsoft.com/office/officeart/2005/8/layout/hList1"/>
    <dgm:cxn modelId="{3AA4F0C2-65A7-4D99-950A-41B9E802C505}" type="presOf" srcId="{5A2A2786-8CBF-4C4D-9DDB-CFF1FF8BC016}" destId="{B283E865-4C2B-4ED5-89D3-433C1D412EA9}" srcOrd="0" destOrd="1" presId="urn:microsoft.com/office/officeart/2005/8/layout/hList1"/>
    <dgm:cxn modelId="{13C86BC4-9584-458B-B526-E965BC9CF052}" srcId="{BC4D7F43-ABA7-42E9-9C51-6364C39190BD}" destId="{3840194F-A250-44B8-81A2-BC7903280B38}" srcOrd="5" destOrd="0" parTransId="{0B45EAEF-61CB-44D6-B999-E1C5610E8320}" sibTransId="{D03E450F-0183-445B-A254-938F3F272B4D}"/>
    <dgm:cxn modelId="{FEDDDCC5-4127-4EAA-9C70-EC7052EF27EB}" srcId="{BC4D7F43-ABA7-42E9-9C51-6364C39190BD}" destId="{57EF1DE0-BEDF-470F-952B-6007495E56BD}" srcOrd="0" destOrd="0" parTransId="{E7EF5E92-DCF2-4A1B-AEF0-91724FE706C0}" sibTransId="{058251D3-62DE-4128-98AA-4B0DDADD0002}"/>
    <dgm:cxn modelId="{6701BED0-041C-4696-98EE-347755D6FE36}" type="presOf" srcId="{01699D50-259E-4A52-94BB-45387AEDA92E}" destId="{5827C5F0-E96F-4851-A166-B6FAB74542CD}" srcOrd="0" destOrd="5" presId="urn:microsoft.com/office/officeart/2005/8/layout/hList1"/>
    <dgm:cxn modelId="{740736D6-A8A0-4540-9A1E-AC800C55465C}" type="presOf" srcId="{05BF8260-B814-4D7F-9855-7A0047569D3A}" destId="{F8576F4A-5E78-4A98-BD5E-D30590E6DC16}" srcOrd="0" destOrd="2" presId="urn:microsoft.com/office/officeart/2005/8/layout/hList1"/>
    <dgm:cxn modelId="{05CF17DA-1D3F-4984-8F5F-859CBCFB604A}" srcId="{A202D43A-C7AC-4251-8771-6757CD17772C}" destId="{C994F073-A5B0-4300-A254-BC9A25C9C300}" srcOrd="4" destOrd="0" parTransId="{A200AD2C-A5E7-406E-A3DD-2083F300B590}" sibTransId="{10B1E018-823A-42ED-8E65-C05F1EBD800D}"/>
    <dgm:cxn modelId="{EF4834DF-BD43-4A55-ADC5-FA2830749EEC}" srcId="{BC4D7F43-ABA7-42E9-9C51-6364C39190BD}" destId="{E5CA568F-7962-4260-8747-B04C375035E3}" srcOrd="6" destOrd="0" parTransId="{F735125F-9977-43F3-A80C-CCB33FF94064}" sibTransId="{B17A752C-2509-4ED5-B6B5-6CD55617E680}"/>
    <dgm:cxn modelId="{442DA6E3-7B0F-460B-BE29-ACC36A298000}" srcId="{8656339B-D8E3-41E7-96DE-AA07263EF735}" destId="{09F27AEF-D19A-4866-8F26-DA039EF58D3C}" srcOrd="4" destOrd="0" parTransId="{19F51A08-2E27-4F31-8AAC-0B01BB4FEBBD}" sibTransId="{8BA21D4C-1FA8-4B79-B6AE-CEB731D1B82C}"/>
    <dgm:cxn modelId="{36E176F4-48B7-423D-A154-6F3EE873B87D}" type="presOf" srcId="{B43DE824-5CCA-42C1-B43F-8C58D6D90C21}" destId="{F8576F4A-5E78-4A98-BD5E-D30590E6DC16}" srcOrd="0" destOrd="4" presId="urn:microsoft.com/office/officeart/2005/8/layout/hList1"/>
    <dgm:cxn modelId="{A0BB82F6-1489-4F9F-AEA0-020E6A242F92}" type="presOf" srcId="{A74A4FAE-0661-4247-B121-88B2EB7DD458}" destId="{F8576F4A-5E78-4A98-BD5E-D30590E6DC16}" srcOrd="0" destOrd="3" presId="urn:microsoft.com/office/officeart/2005/8/layout/hList1"/>
    <dgm:cxn modelId="{2C7A01FD-3C2C-4006-97F0-756EFA019B5C}" type="presOf" srcId="{ED1F1A31-A4C3-4660-89B5-C1F99A1171CB}" destId="{5827C5F0-E96F-4851-A166-B6FAB74542CD}" srcOrd="0" destOrd="1" presId="urn:microsoft.com/office/officeart/2005/8/layout/hList1"/>
    <dgm:cxn modelId="{14B1908B-DC9E-45B6-9FDB-53F166DACD92}" type="presParOf" srcId="{6F41BD6A-FDBC-41C5-BB7C-1643B442F13F}" destId="{E377A30D-03D5-456B-A0EC-69B8A74F44F7}" srcOrd="0" destOrd="0" presId="urn:microsoft.com/office/officeart/2005/8/layout/hList1"/>
    <dgm:cxn modelId="{2BBD4823-11F7-46DF-AA1E-A038287F826F}" type="presParOf" srcId="{E377A30D-03D5-456B-A0EC-69B8A74F44F7}" destId="{EC60889D-B6BD-495C-B5B2-275464D1284C}" srcOrd="0" destOrd="0" presId="urn:microsoft.com/office/officeart/2005/8/layout/hList1"/>
    <dgm:cxn modelId="{61AFF356-6A19-4923-9A99-4D1FE3D04D06}" type="presParOf" srcId="{E377A30D-03D5-456B-A0EC-69B8A74F44F7}" destId="{B283E865-4C2B-4ED5-89D3-433C1D412EA9}" srcOrd="1" destOrd="0" presId="urn:microsoft.com/office/officeart/2005/8/layout/hList1"/>
    <dgm:cxn modelId="{6564D194-8334-427A-B89F-153C424F969E}" type="presParOf" srcId="{6F41BD6A-FDBC-41C5-BB7C-1643B442F13F}" destId="{7D0F9EDD-0EF4-4244-A08F-B23031E916B1}" srcOrd="1" destOrd="0" presId="urn:microsoft.com/office/officeart/2005/8/layout/hList1"/>
    <dgm:cxn modelId="{4368FBAC-A9E3-412D-AC94-CCB590765406}" type="presParOf" srcId="{6F41BD6A-FDBC-41C5-BB7C-1643B442F13F}" destId="{44E99CD4-203D-4929-97C1-1457919597F3}" srcOrd="2" destOrd="0" presId="urn:microsoft.com/office/officeart/2005/8/layout/hList1"/>
    <dgm:cxn modelId="{DD41195B-8F40-4E7B-A519-E8D34472D2D0}" type="presParOf" srcId="{44E99CD4-203D-4929-97C1-1457919597F3}" destId="{39657B8A-F746-41C9-BD48-52AACA978884}" srcOrd="0" destOrd="0" presId="urn:microsoft.com/office/officeart/2005/8/layout/hList1"/>
    <dgm:cxn modelId="{21FF68F1-8891-4D87-90FD-A3674FF99B8E}" type="presParOf" srcId="{44E99CD4-203D-4929-97C1-1457919597F3}" destId="{5827C5F0-E96F-4851-A166-B6FAB74542CD}" srcOrd="1" destOrd="0" presId="urn:microsoft.com/office/officeart/2005/8/layout/hList1"/>
    <dgm:cxn modelId="{5D4588B0-EFE4-4F4B-8F00-D92A902869D0}" type="presParOf" srcId="{6F41BD6A-FDBC-41C5-BB7C-1643B442F13F}" destId="{23CC3740-4892-4761-8DFB-D8FD6ACB6353}" srcOrd="3" destOrd="0" presId="urn:microsoft.com/office/officeart/2005/8/layout/hList1"/>
    <dgm:cxn modelId="{EFA661A2-6194-41A8-909E-E6119F467320}" type="presParOf" srcId="{6F41BD6A-FDBC-41C5-BB7C-1643B442F13F}" destId="{F62B0DCE-0980-400E-98F9-43035C93A0A8}" srcOrd="4" destOrd="0" presId="urn:microsoft.com/office/officeart/2005/8/layout/hList1"/>
    <dgm:cxn modelId="{3A2E1B80-BA84-45C8-B93E-8535E2FF8C93}" type="presParOf" srcId="{F62B0DCE-0980-400E-98F9-43035C93A0A8}" destId="{428E4C50-1199-4CDB-AC4D-AD183FBADACF}" srcOrd="0" destOrd="0" presId="urn:microsoft.com/office/officeart/2005/8/layout/hList1"/>
    <dgm:cxn modelId="{39C538F9-CDC6-48AA-8201-ADEBE6B9FE97}" type="presParOf" srcId="{F62B0DCE-0980-400E-98F9-43035C93A0A8}" destId="{F8576F4A-5E78-4A98-BD5E-D30590E6DC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0889D-B6BD-495C-B5B2-275464D1284C}">
      <dsp:nvSpPr>
        <dsp:cNvPr id="0" name=""/>
        <dsp:cNvSpPr/>
      </dsp:nvSpPr>
      <dsp:spPr>
        <a:xfrm>
          <a:off x="3286" y="77713"/>
          <a:ext cx="3203971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Creational patterns</a:t>
          </a:r>
        </a:p>
      </dsp:txBody>
      <dsp:txXfrm>
        <a:off x="3286" y="77713"/>
        <a:ext cx="3203971" cy="547200"/>
      </dsp:txXfrm>
    </dsp:sp>
    <dsp:sp modelId="{B283E865-4C2B-4ED5-89D3-433C1D412EA9}">
      <dsp:nvSpPr>
        <dsp:cNvPr id="0" name=""/>
        <dsp:cNvSpPr/>
      </dsp:nvSpPr>
      <dsp:spPr>
        <a:xfrm>
          <a:off x="3286" y="624913"/>
          <a:ext cx="3203971" cy="36487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Abstract factory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Builder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Factory method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Prototype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Singleton</a:t>
          </a:r>
        </a:p>
      </dsp:txBody>
      <dsp:txXfrm>
        <a:off x="3286" y="624913"/>
        <a:ext cx="3203971" cy="3648710"/>
      </dsp:txXfrm>
    </dsp:sp>
    <dsp:sp modelId="{39657B8A-F746-41C9-BD48-52AACA978884}">
      <dsp:nvSpPr>
        <dsp:cNvPr id="0" name=""/>
        <dsp:cNvSpPr/>
      </dsp:nvSpPr>
      <dsp:spPr>
        <a:xfrm>
          <a:off x="3655814" y="77713"/>
          <a:ext cx="3203971" cy="54720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Structural patterns</a:t>
          </a:r>
        </a:p>
      </dsp:txBody>
      <dsp:txXfrm>
        <a:off x="3655814" y="77713"/>
        <a:ext cx="3203971" cy="547200"/>
      </dsp:txXfrm>
    </dsp:sp>
    <dsp:sp modelId="{5827C5F0-E96F-4851-A166-B6FAB74542CD}">
      <dsp:nvSpPr>
        <dsp:cNvPr id="0" name=""/>
        <dsp:cNvSpPr/>
      </dsp:nvSpPr>
      <dsp:spPr>
        <a:xfrm>
          <a:off x="3655814" y="624913"/>
          <a:ext cx="3203971" cy="364871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Adapter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Bridge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Composite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Decorator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Façade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Flyweight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Proxy</a:t>
          </a:r>
        </a:p>
      </dsp:txBody>
      <dsp:txXfrm>
        <a:off x="3655814" y="624913"/>
        <a:ext cx="3203971" cy="3648710"/>
      </dsp:txXfrm>
    </dsp:sp>
    <dsp:sp modelId="{428E4C50-1199-4CDB-AC4D-AD183FBADACF}">
      <dsp:nvSpPr>
        <dsp:cNvPr id="0" name=""/>
        <dsp:cNvSpPr/>
      </dsp:nvSpPr>
      <dsp:spPr>
        <a:xfrm>
          <a:off x="7308342" y="77713"/>
          <a:ext cx="3203971" cy="5472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Behavioral patterns</a:t>
          </a:r>
        </a:p>
      </dsp:txBody>
      <dsp:txXfrm>
        <a:off x="7308342" y="77713"/>
        <a:ext cx="3203971" cy="547200"/>
      </dsp:txXfrm>
    </dsp:sp>
    <dsp:sp modelId="{F8576F4A-5E78-4A98-BD5E-D30590E6DC16}">
      <dsp:nvSpPr>
        <dsp:cNvPr id="0" name=""/>
        <dsp:cNvSpPr/>
      </dsp:nvSpPr>
      <dsp:spPr>
        <a:xfrm>
          <a:off x="7308342" y="624913"/>
          <a:ext cx="3203971" cy="364871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Chain of responsibility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Command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Interpreter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Iterator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Mediator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Memento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Observer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State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Strategy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Template method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Visitor</a:t>
          </a:r>
        </a:p>
      </dsp:txBody>
      <dsp:txXfrm>
        <a:off x="7308342" y="624913"/>
        <a:ext cx="3203971" cy="3648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0889D-B6BD-495C-B5B2-275464D1284C}">
      <dsp:nvSpPr>
        <dsp:cNvPr id="0" name=""/>
        <dsp:cNvSpPr/>
      </dsp:nvSpPr>
      <dsp:spPr>
        <a:xfrm>
          <a:off x="3286" y="77713"/>
          <a:ext cx="3203971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Creational patterns</a:t>
          </a:r>
        </a:p>
      </dsp:txBody>
      <dsp:txXfrm>
        <a:off x="3286" y="77713"/>
        <a:ext cx="3203971" cy="547200"/>
      </dsp:txXfrm>
    </dsp:sp>
    <dsp:sp modelId="{B283E865-4C2B-4ED5-89D3-433C1D412EA9}">
      <dsp:nvSpPr>
        <dsp:cNvPr id="0" name=""/>
        <dsp:cNvSpPr/>
      </dsp:nvSpPr>
      <dsp:spPr>
        <a:xfrm>
          <a:off x="3286" y="624913"/>
          <a:ext cx="3203971" cy="36487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C00000"/>
              </a:solidFill>
            </a:rPr>
            <a:t>Abstract factory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Builder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C00000"/>
              </a:solidFill>
            </a:rPr>
            <a:t>Factory method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Prototype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C00000"/>
              </a:solidFill>
            </a:rPr>
            <a:t>Singleton</a:t>
          </a:r>
        </a:p>
      </dsp:txBody>
      <dsp:txXfrm>
        <a:off x="3286" y="624913"/>
        <a:ext cx="3203971" cy="3648710"/>
      </dsp:txXfrm>
    </dsp:sp>
    <dsp:sp modelId="{39657B8A-F746-41C9-BD48-52AACA978884}">
      <dsp:nvSpPr>
        <dsp:cNvPr id="0" name=""/>
        <dsp:cNvSpPr/>
      </dsp:nvSpPr>
      <dsp:spPr>
        <a:xfrm>
          <a:off x="3655814" y="77713"/>
          <a:ext cx="3203971" cy="54720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Structural patterns</a:t>
          </a:r>
        </a:p>
      </dsp:txBody>
      <dsp:txXfrm>
        <a:off x="3655814" y="77713"/>
        <a:ext cx="3203971" cy="547200"/>
      </dsp:txXfrm>
    </dsp:sp>
    <dsp:sp modelId="{5827C5F0-E96F-4851-A166-B6FAB74542CD}">
      <dsp:nvSpPr>
        <dsp:cNvPr id="0" name=""/>
        <dsp:cNvSpPr/>
      </dsp:nvSpPr>
      <dsp:spPr>
        <a:xfrm>
          <a:off x="3655814" y="624913"/>
          <a:ext cx="3203971" cy="364871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Adapter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Bridge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Composite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C00000"/>
              </a:solidFill>
            </a:rPr>
            <a:t>Decorator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Façade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Flyweight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Proxy</a:t>
          </a:r>
        </a:p>
      </dsp:txBody>
      <dsp:txXfrm>
        <a:off x="3655814" y="624913"/>
        <a:ext cx="3203971" cy="3648710"/>
      </dsp:txXfrm>
    </dsp:sp>
    <dsp:sp modelId="{428E4C50-1199-4CDB-AC4D-AD183FBADACF}">
      <dsp:nvSpPr>
        <dsp:cNvPr id="0" name=""/>
        <dsp:cNvSpPr/>
      </dsp:nvSpPr>
      <dsp:spPr>
        <a:xfrm>
          <a:off x="7308342" y="77713"/>
          <a:ext cx="3203971" cy="5472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Behavioral patterns</a:t>
          </a:r>
        </a:p>
      </dsp:txBody>
      <dsp:txXfrm>
        <a:off x="7308342" y="77713"/>
        <a:ext cx="3203971" cy="547200"/>
      </dsp:txXfrm>
    </dsp:sp>
    <dsp:sp modelId="{F8576F4A-5E78-4A98-BD5E-D30590E6DC16}">
      <dsp:nvSpPr>
        <dsp:cNvPr id="0" name=""/>
        <dsp:cNvSpPr/>
      </dsp:nvSpPr>
      <dsp:spPr>
        <a:xfrm>
          <a:off x="7308342" y="624913"/>
          <a:ext cx="3203971" cy="364871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Chain of responsibility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Command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Interpreter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C00000"/>
              </a:solidFill>
            </a:rPr>
            <a:t>Iterator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Mediator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Memento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C00000"/>
              </a:solidFill>
            </a:rPr>
            <a:t>Observer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State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Strategy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Template method</a:t>
          </a:r>
        </a:p>
        <a:p>
          <a:pPr marL="457200" lvl="1" indent="-36576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Visitor</a:t>
          </a:r>
        </a:p>
      </dsp:txBody>
      <dsp:txXfrm>
        <a:off x="7308342" y="624913"/>
        <a:ext cx="3203971" cy="3648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A01F-317F-4D01-A2AA-23DCC9E7685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0AF7-62F0-4F6B-89D9-19DD7E42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92DC-49D9-4F4C-B86E-39C255620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F8910-20DD-4E9F-9A06-3E55841BD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FBA87-3E4A-4491-8E83-CFE9BBC0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935B-256D-44E3-9215-9B5AB4E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4E6B-F195-491E-8ADD-4EB108E3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56C6-4FDA-4368-B9C2-E9E18EEE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04C0A-EFB8-48EE-9FA2-EE18E15A0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2BEBF-A4FB-4217-A733-23DD53A5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1873-8427-49EA-8B75-884DE539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2E13B-81B6-4D18-8960-1D327F0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4A2BB-72D8-46C0-8D39-8A43BA9CD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20644-60C1-4AF5-9A18-28CA9DFA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813A-9CC3-4D91-B0E0-4198F3F6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EFB7-584F-46E0-BB29-930C15B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958B-812A-4A33-9707-30F13A85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2B32-C372-434C-8AA5-36BB6AC1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9AEE-9EEE-4B7A-9BFB-ED907948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2400"/>
              </a:spcBef>
              <a:buClr>
                <a:srgbClr val="C00000"/>
              </a:buClr>
              <a:defRPr/>
            </a:lvl1pPr>
            <a:lvl2pPr marL="914400" indent="-457200"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9197-EEF4-46E4-93BD-A0D9FA36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584A-671B-4493-8C91-21759F41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7B93-F7CF-4438-9296-A96F58BF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CEFE-F098-4317-9F2D-8A119EB0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0C366-B06E-4DC1-911B-54033DE6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D10D-F015-4649-ABAE-754D1B73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93C6-117A-491B-B206-4B62CEBC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8597-66CF-4BD6-8643-D23D4C5B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C759-6E6E-41E2-A432-B4D0C1DD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1CE2-B4E5-4DE5-95A9-3A19C3AB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AC16E-0FEC-4617-963D-199725792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E7257-B295-45B7-BD1F-5FE14659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C884E-ACDF-432C-AA5A-2B25272B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2440C-1F58-46B9-9E08-7144E312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EBD2-4A4A-4058-B03B-F371C318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4900-31A4-4179-851F-D9DFA476B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E76D-B534-4630-968E-8C156E43F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D631-3F24-4C79-AD9B-45ECB1A4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B7B9C-1CB3-461B-8C3C-42E9E90B5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E1667-6F19-4436-9AFC-30C45097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298F4-3F93-4D61-B0EB-4C2564F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8EFB0-ADCD-415F-B50B-DD96DF90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2E9E-8091-4D2D-AF55-FA987B1A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F40DE-CA4A-4A87-BF63-650C311F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11549-D3B1-4F99-80AD-920B243E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48596-E7CF-48DF-8434-FB0F5AB8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B6857-673B-4D44-9685-0E3DC9FE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19C28-92F9-4910-A6E0-C6B582AE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D5E60-5BF7-4563-9578-8094BE91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5EAB-EC01-4DAB-96E5-138C6CEF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8E08-AB34-4278-8CC1-9F68F97A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BE1F-E6F8-453E-A7BE-3EB06D0F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5B334-2B61-4F40-89DB-6256F697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F4BF-6935-4662-A4F2-BB48745F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E723-858A-4A3B-83D6-0BBC53EF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8A41-2DC0-40ED-8347-3F0C9B0D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2D57-4EED-444E-A4C3-3FC9D2FCF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8FC6C-9C6A-49CF-96A3-B1AE8BA5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EFA4E-476D-41D2-85E6-1A98A9E2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E6C6E-5DDA-491B-B00A-1E0C2050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28553-E567-4CFF-9AEB-E86000D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6E4B6-41EE-40FD-AD81-EC9D4C6F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16399-3E6D-4405-9539-0754B422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E8DD-C099-4A20-BA9D-D09F4151E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7147-32E4-4CFC-9474-FC10C555495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FFDB-3506-4701-8DB8-AB05C3B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97AE-E7C1-41C3-880C-85785D91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9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24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6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ollev.com/pd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.com/a-pattern-languag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.com/a-pattern-languag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5E89-9887-4F55-867A-2B41CED23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Design Patterns: Iterator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60954-0FAD-48EA-9D6F-5444D7576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COMP 301</a:t>
            </a:r>
          </a:p>
          <a:p>
            <a:r>
              <a:rPr lang="en-US" i="1" dirty="0"/>
              <a:t>( adapted from Drs. K. Mayer-Patel and A. Smith )</a:t>
            </a:r>
          </a:p>
        </p:txBody>
      </p:sp>
    </p:spTree>
    <p:extLst>
      <p:ext uri="{BB962C8B-B14F-4D97-AF65-F5344CB8AC3E}">
        <p14:creationId xmlns:p14="http://schemas.microsoft.com/office/powerpoint/2010/main" val="231903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92FF-0F43-4DBC-AD8D-026B2E5C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4" y="354492"/>
            <a:ext cx="10843437" cy="10064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Design patterns described in the book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10FA0E-4ABC-4EDA-B336-40B15E3B3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021807"/>
              </p:ext>
            </p:extLst>
          </p:nvPr>
        </p:nvGraphicFramePr>
        <p:xfrm>
          <a:off x="838200" y="161297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76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92FF-0F43-4DBC-AD8D-026B2E5C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365125"/>
            <a:ext cx="10758377" cy="97457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Design patterns described in the book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10FA0E-4ABC-4EDA-B336-40B15E3B3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991222"/>
              </p:ext>
            </p:extLst>
          </p:nvPr>
        </p:nvGraphicFramePr>
        <p:xfrm>
          <a:off x="838200" y="16236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5AFB5F-E057-4CE2-8A18-35A022829216}"/>
              </a:ext>
            </a:extLst>
          </p:cNvPr>
          <p:cNvSpPr/>
          <p:nvPr/>
        </p:nvSpPr>
        <p:spPr>
          <a:xfrm>
            <a:off x="8520987" y="3238500"/>
            <a:ext cx="2229492" cy="3429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F0A3-54F1-4A5E-A706-4C7F046D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85" y="429858"/>
            <a:ext cx="10846981" cy="11846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Is this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comprehensive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list of</a:t>
            </a:r>
            <a:b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design patterns?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D3708-DAD4-4486-A966-DACF04D11C63}"/>
              </a:ext>
            </a:extLst>
          </p:cNvPr>
          <p:cNvSpPr txBox="1"/>
          <p:nvPr/>
        </p:nvSpPr>
        <p:spPr>
          <a:xfrm>
            <a:off x="4099845" y="1739509"/>
            <a:ext cx="6887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rgbClr val="C00000"/>
                </a:solidFill>
                <a:latin typeface="Bahnschrift" panose="020B0502040204020203" pitchFamily="34" charset="0"/>
              </a:rPr>
              <a:t>No, definitely not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0C2E2-3C3F-4459-9881-647617A9BB8E}"/>
              </a:ext>
            </a:extLst>
          </p:cNvPr>
          <p:cNvSpPr txBox="1"/>
          <p:nvPr/>
        </p:nvSpPr>
        <p:spPr>
          <a:xfrm>
            <a:off x="636785" y="2867373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There are </a:t>
            </a:r>
            <a:r>
              <a:rPr lang="en-US" sz="3200" i="1" dirty="0">
                <a:solidFill>
                  <a:srgbClr val="4472C4"/>
                </a:solidFill>
                <a:latin typeface="Bahnschrift" panose="020B0502040204020203" pitchFamily="34" charset="0"/>
              </a:rPr>
              <a:t>no limits</a:t>
            </a:r>
            <a:r>
              <a:rPr lang="en-US" sz="3200" dirty="0">
                <a:solidFill>
                  <a:srgbClr val="4472C4"/>
                </a:solidFill>
                <a:latin typeface="Bahnschrift" panose="020B0502040204020203" pitchFamily="34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to what is or is not a design pattern.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2C01A-80FB-4F83-A06A-29B43A5B1FD9}"/>
              </a:ext>
            </a:extLst>
          </p:cNvPr>
          <p:cNvSpPr txBox="1"/>
          <p:nvPr/>
        </p:nvSpPr>
        <p:spPr>
          <a:xfrm>
            <a:off x="516205" y="3452148"/>
            <a:ext cx="998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New patterns can be (and are) invented all the time.</a:t>
            </a:r>
            <a:endParaRPr lang="en-US" sz="3200" dirty="0"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AB7E1-B07C-4C68-B8C6-E5DA36749BD0}"/>
              </a:ext>
            </a:extLst>
          </p:cNvPr>
          <p:cNvSpPr txBox="1"/>
          <p:nvPr/>
        </p:nvSpPr>
        <p:spPr>
          <a:xfrm>
            <a:off x="1170184" y="4346622"/>
            <a:ext cx="998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C55A11"/>
                </a:solidFill>
                <a:latin typeface="Bahnschrift" panose="020B0502040204020203" pitchFamily="34" charset="0"/>
              </a:rPr>
              <a:t>Note: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  <a:latin typeface="Bahnschrift" panose="020B0502040204020203" pitchFamily="34" charset="0"/>
              </a:rPr>
              <a:t>Original GOF patterns were </a:t>
            </a:r>
            <a:r>
              <a:rPr lang="en-US" sz="3200" i="1" dirty="0">
                <a:solidFill>
                  <a:srgbClr val="567A3E"/>
                </a:solidFill>
                <a:latin typeface="Bahnschrift" panose="020B0502040204020203" pitchFamily="34" charset="0"/>
              </a:rPr>
              <a:t>found</a:t>
            </a:r>
            <a:r>
              <a:rPr lang="en-US" sz="3200" dirty="0">
                <a:solidFill>
                  <a:srgbClr val="567A3E"/>
                </a:solidFill>
                <a:latin typeface="Bahnschrift" panose="020B0502040204020203" pitchFamily="34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Bahnschrift" panose="020B0502040204020203" pitchFamily="34" charset="0"/>
              </a:rPr>
              <a:t>in “good” systems, and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not found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  </a:t>
            </a:r>
            <a:r>
              <a:rPr lang="en-US" sz="3200" dirty="0">
                <a:solidFill>
                  <a:srgbClr val="0070C0"/>
                </a:solidFill>
                <a:latin typeface="Bahnschrift" panose="020B0502040204020203" pitchFamily="34" charset="0"/>
              </a:rPr>
              <a:t>in “bad” ones</a:t>
            </a:r>
          </a:p>
        </p:txBody>
      </p:sp>
    </p:spTree>
    <p:extLst>
      <p:ext uri="{BB962C8B-B14F-4D97-AF65-F5344CB8AC3E}">
        <p14:creationId xmlns:p14="http://schemas.microsoft.com/office/powerpoint/2010/main" val="18607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D54E-1597-42B2-B237-090C6AC8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9706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Iterator design pattern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27FF0-3DE6-4AEE-A5DB-1A196DBB9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3DA9C-9E1C-4111-8D70-0F3A352F8F91}"/>
              </a:ext>
            </a:extLst>
          </p:cNvPr>
          <p:cNvSpPr txBox="1"/>
          <p:nvPr/>
        </p:nvSpPr>
        <p:spPr>
          <a:xfrm>
            <a:off x="5019238" y="4066617"/>
            <a:ext cx="598980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“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Provide a way to access the elements</a:t>
            </a:r>
          </a:p>
          <a:p>
            <a:pPr algn="r"/>
            <a:r>
              <a:rPr lang="en-US" sz="2400" b="0" i="0" u="none" strike="noStrike" baseline="0" dirty="0">
                <a:latin typeface="Calibri" panose="020F0502020204030204" pitchFamily="34" charset="0"/>
              </a:rPr>
              <a:t>of an aggregate object sequentially without</a:t>
            </a:r>
          </a:p>
          <a:p>
            <a:pPr algn="r"/>
            <a:r>
              <a:rPr lang="en-US" sz="2400" b="0" i="0" u="none" strike="noStrike" baseline="0" dirty="0">
                <a:latin typeface="Calibri" panose="020F0502020204030204" pitchFamily="34" charset="0"/>
              </a:rPr>
              <a:t>exposing its underlying representation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”</a:t>
            </a:r>
          </a:p>
          <a:p>
            <a:pPr algn="r">
              <a:spcBef>
                <a:spcPts val="1200"/>
              </a:spcBef>
            </a:pPr>
            <a:r>
              <a:rPr lang="en-US" sz="2000" b="0" i="0" u="none" strike="noStrike" baseline="0" dirty="0">
                <a:latin typeface="ArialMT"/>
              </a:rPr>
              <a:t>	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ArialMT"/>
              </a:rPr>
              <a:t>–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Gang of Four, 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Calibri-Italic"/>
              </a:rPr>
              <a:t>Design Patterns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24A0-1559-4671-835A-C97D3C7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365126"/>
            <a:ext cx="5144577" cy="91363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Collections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951F2A-1DA3-4560-B901-F69252C213F0}"/>
              </a:ext>
            </a:extLst>
          </p:cNvPr>
          <p:cNvGrpSpPr/>
          <p:nvPr/>
        </p:nvGrpSpPr>
        <p:grpSpPr>
          <a:xfrm>
            <a:off x="3766126" y="2891248"/>
            <a:ext cx="2619375" cy="1075504"/>
            <a:chOff x="603669" y="904546"/>
            <a:chExt cx="4781844" cy="187235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0DC083-46A0-4C5A-8B20-6AB1FD810E3E}"/>
                </a:ext>
              </a:extLst>
            </p:cNvPr>
            <p:cNvSpPr/>
            <p:nvPr/>
          </p:nvSpPr>
          <p:spPr>
            <a:xfrm>
              <a:off x="603669" y="904546"/>
              <a:ext cx="4781844" cy="187235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F8E981-CC02-47BE-A231-90DD26E56845}"/>
                </a:ext>
              </a:extLst>
            </p:cNvPr>
            <p:cNvGrpSpPr/>
            <p:nvPr/>
          </p:nvGrpSpPr>
          <p:grpSpPr>
            <a:xfrm>
              <a:off x="1057782" y="1851480"/>
              <a:ext cx="4125955" cy="558764"/>
              <a:chOff x="1216403" y="2597929"/>
              <a:chExt cx="4125955" cy="55876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FED8DA1-36EE-4AA9-900F-B64C5961DE80}"/>
                  </a:ext>
                </a:extLst>
              </p:cNvPr>
              <p:cNvSpPr/>
              <p:nvPr/>
            </p:nvSpPr>
            <p:spPr>
              <a:xfrm>
                <a:off x="1216403" y="2650921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DCF65B4-61E9-4AFC-A126-318FD602D118}"/>
                  </a:ext>
                </a:extLst>
              </p:cNvPr>
              <p:cNvSpPr/>
              <p:nvPr/>
            </p:nvSpPr>
            <p:spPr>
              <a:xfrm>
                <a:off x="2023145" y="2650920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4CBEED7-81F5-4EB1-AFEB-0BCBD1A072D0}"/>
                  </a:ext>
                </a:extLst>
              </p:cNvPr>
              <p:cNvSpPr/>
              <p:nvPr/>
            </p:nvSpPr>
            <p:spPr>
              <a:xfrm>
                <a:off x="2829887" y="2650920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105B73E-2A6C-4EC6-88DC-B15F55EBE224}"/>
                  </a:ext>
                </a:extLst>
              </p:cNvPr>
              <p:cNvSpPr/>
              <p:nvPr/>
            </p:nvSpPr>
            <p:spPr>
              <a:xfrm>
                <a:off x="3636629" y="2650920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FA670A-F35A-4053-8823-43FF8CCFA250}"/>
                  </a:ext>
                </a:extLst>
              </p:cNvPr>
              <p:cNvSpPr txBox="1"/>
              <p:nvPr/>
            </p:nvSpPr>
            <p:spPr>
              <a:xfrm>
                <a:off x="4443370" y="2701254"/>
                <a:ext cx="898988" cy="455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Consolas" panose="020B0609020204030204" pitchFamily="49" charset="0"/>
                  </a:rPr>
                  <a:t>null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926A093-D2CB-460C-B87B-0EC39086ACD9}"/>
                  </a:ext>
                </a:extLst>
              </p:cNvPr>
              <p:cNvSpPr/>
              <p:nvPr/>
            </p:nvSpPr>
            <p:spPr>
              <a:xfrm>
                <a:off x="1661020" y="2597931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CEA5C1E-D1AB-4DF6-BC4C-F905828A2DE1}"/>
                  </a:ext>
                </a:extLst>
              </p:cNvPr>
              <p:cNvSpPr/>
              <p:nvPr/>
            </p:nvSpPr>
            <p:spPr>
              <a:xfrm>
                <a:off x="2469160" y="2597930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B55F672-A4AD-4DE3-80CE-61223B0F5B63}"/>
                  </a:ext>
                </a:extLst>
              </p:cNvPr>
              <p:cNvSpPr/>
              <p:nvPr/>
            </p:nvSpPr>
            <p:spPr>
              <a:xfrm>
                <a:off x="3275902" y="2597930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000C64-458F-4EB2-B3E7-4228D3ED6FFE}"/>
                  </a:ext>
                </a:extLst>
              </p:cNvPr>
              <p:cNvSpPr/>
              <p:nvPr/>
            </p:nvSpPr>
            <p:spPr>
              <a:xfrm>
                <a:off x="4084042" y="2597929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214877-5EE6-4172-BCCD-8C47DB58052D}"/>
                </a:ext>
              </a:extLst>
            </p:cNvPr>
            <p:cNvSpPr txBox="1"/>
            <p:nvPr/>
          </p:nvSpPr>
          <p:spPr>
            <a:xfrm>
              <a:off x="1868612" y="1073881"/>
              <a:ext cx="2237172" cy="58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Linked List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1A0719-DEEE-421F-9DF6-C9E6186B692E}"/>
              </a:ext>
            </a:extLst>
          </p:cNvPr>
          <p:cNvGrpSpPr/>
          <p:nvPr/>
        </p:nvGrpSpPr>
        <p:grpSpPr>
          <a:xfrm>
            <a:off x="1465229" y="2828912"/>
            <a:ext cx="1698032" cy="1726373"/>
            <a:chOff x="8031191" y="398737"/>
            <a:chExt cx="3236883" cy="330821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0A7A20-DE32-4199-848D-74B64ADB2329}"/>
                </a:ext>
              </a:extLst>
            </p:cNvPr>
            <p:cNvSpPr/>
            <p:nvPr/>
          </p:nvSpPr>
          <p:spPr>
            <a:xfrm>
              <a:off x="8031191" y="398737"/>
              <a:ext cx="3236883" cy="3308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B3154BE-BF98-4F34-86AE-BC9A79F84B47}"/>
                </a:ext>
              </a:extLst>
            </p:cNvPr>
            <p:cNvGrpSpPr/>
            <p:nvPr/>
          </p:nvGrpSpPr>
          <p:grpSpPr>
            <a:xfrm>
              <a:off x="8802095" y="1466872"/>
              <a:ext cx="1729582" cy="1880961"/>
              <a:chOff x="5528927" y="2298754"/>
              <a:chExt cx="1729582" cy="188096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2218B7C-8FA4-4B83-ABE5-EE38C9F36BCB}"/>
                  </a:ext>
                </a:extLst>
              </p:cNvPr>
              <p:cNvSpPr/>
              <p:nvPr/>
            </p:nvSpPr>
            <p:spPr>
              <a:xfrm>
                <a:off x="6453165" y="2298754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7F24BB-041A-4550-9A4C-6D55B43CC02A}"/>
                  </a:ext>
                </a:extLst>
              </p:cNvPr>
              <p:cNvSpPr/>
              <p:nvPr/>
            </p:nvSpPr>
            <p:spPr>
              <a:xfrm>
                <a:off x="5971084" y="3034717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BD1ACF0-F481-43A0-A9A6-39CB1C59D36A}"/>
                  </a:ext>
                </a:extLst>
              </p:cNvPr>
              <p:cNvSpPr/>
              <p:nvPr/>
            </p:nvSpPr>
            <p:spPr>
              <a:xfrm>
                <a:off x="6855837" y="3040538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2C653D7-EA92-4FA1-AF93-F8C041C18A63}"/>
                  </a:ext>
                </a:extLst>
              </p:cNvPr>
              <p:cNvSpPr/>
              <p:nvPr/>
            </p:nvSpPr>
            <p:spPr>
              <a:xfrm>
                <a:off x="5528927" y="3785432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CCEE69-1597-439B-B84A-8A1457D1C083}"/>
                  </a:ext>
                </a:extLst>
              </p:cNvPr>
              <p:cNvSpPr/>
              <p:nvPr/>
            </p:nvSpPr>
            <p:spPr>
              <a:xfrm>
                <a:off x="6427577" y="3785432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DE3DA0A-728E-46FE-9E01-7DD9B3634C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6826" y="2711699"/>
                <a:ext cx="182994" cy="34168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7286F50-AFD4-4D9E-A17B-8FCCEC73AA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40102" y="3443752"/>
                <a:ext cx="182994" cy="34168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62AF6A2-770D-411E-B33E-41A73B4D8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2376" y="2700321"/>
                <a:ext cx="159525" cy="334396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355C1B4-B275-4738-B6F7-68F453993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8560" y="3451036"/>
                <a:ext cx="159525" cy="334396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F42F70-CA85-47A2-855B-C3A0A17ED33E}"/>
                </a:ext>
              </a:extLst>
            </p:cNvPr>
            <p:cNvSpPr txBox="1"/>
            <p:nvPr/>
          </p:nvSpPr>
          <p:spPr>
            <a:xfrm>
              <a:off x="8486775" y="665389"/>
              <a:ext cx="2338181" cy="64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Binary Tree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62B1DF-2A0D-4F45-B90A-D80F9B043A81}"/>
              </a:ext>
            </a:extLst>
          </p:cNvPr>
          <p:cNvGrpSpPr/>
          <p:nvPr/>
        </p:nvGrpSpPr>
        <p:grpSpPr>
          <a:xfrm>
            <a:off x="1219600" y="4893296"/>
            <a:ext cx="2221627" cy="1075504"/>
            <a:chOff x="638175" y="4109003"/>
            <a:chExt cx="4429035" cy="187235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86169C-7B28-46BA-8C87-00256D88DBC1}"/>
                </a:ext>
              </a:extLst>
            </p:cNvPr>
            <p:cNvSpPr/>
            <p:nvPr/>
          </p:nvSpPr>
          <p:spPr>
            <a:xfrm>
              <a:off x="638175" y="4109003"/>
              <a:ext cx="4429035" cy="187235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77EB27-C9B5-49D5-931C-89631BF6C57A}"/>
                </a:ext>
              </a:extLst>
            </p:cNvPr>
            <p:cNvSpPr txBox="1"/>
            <p:nvPr/>
          </p:nvSpPr>
          <p:spPr>
            <a:xfrm>
              <a:off x="1650395" y="4213355"/>
              <a:ext cx="2431468" cy="58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Array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209D511-652F-4584-A07C-5EA0DF5B4A0E}"/>
                </a:ext>
              </a:extLst>
            </p:cNvPr>
            <p:cNvGrpSpPr/>
            <p:nvPr/>
          </p:nvGrpSpPr>
          <p:grpSpPr>
            <a:xfrm>
              <a:off x="1057782" y="4905852"/>
              <a:ext cx="3536302" cy="492474"/>
              <a:chOff x="3265714" y="4413379"/>
              <a:chExt cx="3536302" cy="49247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E399504-1D3A-4AE3-8A2F-78982691B4AE}"/>
                  </a:ext>
                </a:extLst>
              </p:cNvPr>
              <p:cNvSpPr/>
              <p:nvPr/>
            </p:nvSpPr>
            <p:spPr>
              <a:xfrm>
                <a:off x="3265714" y="4413380"/>
                <a:ext cx="3536302" cy="49247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5403822-60ED-44BF-81DB-887F6E5EA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6523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4DAB566-E8C0-405B-8FD7-065B9E8FCF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4750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A915FE1-693C-41CE-A01A-FE34D731FF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7339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2B3142F-8B18-4054-B3E9-A02E61CE1F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1192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37DCFF5-20BE-4A8F-8BE0-6CDBBBAD7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046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B348BD0-A20E-4664-B0BA-102631DF41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8229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D1AA5B-4E40-4858-A965-4DC25E9DB29F}"/>
              </a:ext>
            </a:extLst>
          </p:cNvPr>
          <p:cNvGrpSpPr/>
          <p:nvPr/>
        </p:nvGrpSpPr>
        <p:grpSpPr>
          <a:xfrm>
            <a:off x="4159414" y="4395569"/>
            <a:ext cx="1570057" cy="1479510"/>
            <a:chOff x="5746383" y="3636915"/>
            <a:chExt cx="3055712" cy="310142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E8F7F04-6424-4693-B61C-FF07DC4A6EEC}"/>
                </a:ext>
              </a:extLst>
            </p:cNvPr>
            <p:cNvSpPr/>
            <p:nvPr/>
          </p:nvSpPr>
          <p:spPr>
            <a:xfrm>
              <a:off x="5746383" y="3636915"/>
              <a:ext cx="3055712" cy="310142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46E843D-216B-4076-ADCB-D877AF973E57}"/>
                </a:ext>
              </a:extLst>
            </p:cNvPr>
            <p:cNvGrpSpPr/>
            <p:nvPr/>
          </p:nvGrpSpPr>
          <p:grpSpPr>
            <a:xfrm>
              <a:off x="6227210" y="4551135"/>
              <a:ext cx="1592632" cy="1822816"/>
              <a:chOff x="8993762" y="4313010"/>
              <a:chExt cx="1592632" cy="182281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0454CDE-CDB6-40C4-9489-41830A6477D9}"/>
                  </a:ext>
                </a:extLst>
              </p:cNvPr>
              <p:cNvGrpSpPr/>
              <p:nvPr/>
            </p:nvGrpSpPr>
            <p:grpSpPr>
              <a:xfrm rot="16200000">
                <a:off x="9545527" y="5094959"/>
                <a:ext cx="1822816" cy="258918"/>
                <a:chOff x="3265714" y="4413379"/>
                <a:chExt cx="3536302" cy="49247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C033133-C8EC-416B-B4AA-5D2E87F630CB}"/>
                    </a:ext>
                  </a:extLst>
                </p:cNvPr>
                <p:cNvSpPr/>
                <p:nvPr/>
              </p:nvSpPr>
              <p:spPr>
                <a:xfrm>
                  <a:off x="3265714" y="4413380"/>
                  <a:ext cx="3536302" cy="49247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0F9A7EA-CED2-4668-B723-5620B05C1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6523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234156C-C3A9-46F9-A127-3980A10CD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4750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B7314DE-CDA1-4CC9-BACC-6BAC7CBCA2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7339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15453F6-61BF-43AA-A979-2C3ADBAB7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91192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4397EF2-DB35-44FE-9E93-C7514BECE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5046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F72AA97-C8CB-41AE-94F2-B9E9CE8D15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08229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863000D-649E-4DAD-BDD1-A017CFE7C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3082" y="5224417"/>
                <a:ext cx="80534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6DE89A9-92D0-4B17-AD92-8DEA6EE7EA89}"/>
                  </a:ext>
                </a:extLst>
              </p:cNvPr>
              <p:cNvCxnSpPr/>
              <p:nvPr/>
            </p:nvCxnSpPr>
            <p:spPr>
              <a:xfrm>
                <a:off x="9891343" y="4422710"/>
                <a:ext cx="0" cy="16048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BEC237D-E46A-4E87-9D21-D92C44B96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602900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5A56950-8878-4123-B8BE-A956DBC5B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4422710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9FAED7F-2FCB-4716-803B-D04771D95F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574325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4AFF5B-7C5B-4686-9FCD-4EF7F7E38A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5476343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308D397-85FB-4EB1-8C89-4C851F808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494950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B5AE0DA-D217-445F-B7AD-0FB9D1C63274}"/>
                  </a:ext>
                </a:extLst>
              </p:cNvPr>
              <p:cNvSpPr/>
              <p:nvPr/>
            </p:nvSpPr>
            <p:spPr>
              <a:xfrm>
                <a:off x="8993762" y="4972490"/>
                <a:ext cx="528370" cy="503853"/>
              </a:xfrm>
              <a:prstGeom prst="roundRect">
                <a:avLst>
                  <a:gd name="adj" fmla="val 1136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/>
                  <a:t>f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9FCBFA7-091C-470A-96FD-838E3AB35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8109" y="469550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68DD01-8CC9-46F5-8DD3-7E32580CBF6A}"/>
                </a:ext>
              </a:extLst>
            </p:cNvPr>
            <p:cNvSpPr txBox="1"/>
            <p:nvPr/>
          </p:nvSpPr>
          <p:spPr>
            <a:xfrm>
              <a:off x="6041463" y="3752724"/>
              <a:ext cx="2465549" cy="7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Hash Map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330BCCA-ACC7-440D-A4B4-CCCA21FF5E6C}"/>
              </a:ext>
            </a:extLst>
          </p:cNvPr>
          <p:cNvSpPr/>
          <p:nvPr/>
        </p:nvSpPr>
        <p:spPr>
          <a:xfrm rot="21384403">
            <a:off x="7937770" y="585297"/>
            <a:ext cx="3239310" cy="8852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collection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is a group of zero or more similar objects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455DBC9-F32F-4727-A9F0-FD2D949F30BA}"/>
              </a:ext>
            </a:extLst>
          </p:cNvPr>
          <p:cNvSpPr/>
          <p:nvPr/>
        </p:nvSpPr>
        <p:spPr>
          <a:xfrm rot="220550">
            <a:off x="8416667" y="2010871"/>
            <a:ext cx="2911752" cy="885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Data structures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are used to organize collections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FEED47F-1BD2-4E72-A405-62654DE73AD9}"/>
              </a:ext>
            </a:extLst>
          </p:cNvPr>
          <p:cNvSpPr/>
          <p:nvPr/>
        </p:nvSpPr>
        <p:spPr>
          <a:xfrm>
            <a:off x="8103086" y="3292378"/>
            <a:ext cx="2858113" cy="1075503"/>
          </a:xfrm>
          <a:prstGeom prst="roundRect">
            <a:avLst>
              <a:gd name="adj" fmla="val 14858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Here are some examples!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1A45B95-71C2-4C56-9CEE-47D8BB971674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6988366" y="3780109"/>
            <a:ext cx="1114720" cy="5002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78B0106-BA2B-460E-8A82-64E8B8E7A445}"/>
              </a:ext>
            </a:extLst>
          </p:cNvPr>
          <p:cNvCxnSpPr>
            <a:cxnSpLocks/>
            <a:stCxn id="66" idx="1"/>
          </p:cNvCxnSpPr>
          <p:nvPr/>
        </p:nvCxnSpPr>
        <p:spPr>
          <a:xfrm flipH="1">
            <a:off x="6988366" y="3830130"/>
            <a:ext cx="1114720" cy="33199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24A0-1559-4671-835A-C97D3C7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365126"/>
            <a:ext cx="5144577" cy="91363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Collections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951F2A-1DA3-4560-B901-F69252C213F0}"/>
              </a:ext>
            </a:extLst>
          </p:cNvPr>
          <p:cNvGrpSpPr/>
          <p:nvPr/>
        </p:nvGrpSpPr>
        <p:grpSpPr>
          <a:xfrm>
            <a:off x="3766126" y="2891248"/>
            <a:ext cx="2619375" cy="1075504"/>
            <a:chOff x="603669" y="904546"/>
            <a:chExt cx="4781844" cy="187235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0DC083-46A0-4C5A-8B20-6AB1FD810E3E}"/>
                </a:ext>
              </a:extLst>
            </p:cNvPr>
            <p:cNvSpPr/>
            <p:nvPr/>
          </p:nvSpPr>
          <p:spPr>
            <a:xfrm>
              <a:off x="603669" y="904546"/>
              <a:ext cx="4781844" cy="187235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F8E981-CC02-47BE-A231-90DD26E56845}"/>
                </a:ext>
              </a:extLst>
            </p:cNvPr>
            <p:cNvGrpSpPr/>
            <p:nvPr/>
          </p:nvGrpSpPr>
          <p:grpSpPr>
            <a:xfrm>
              <a:off x="1057782" y="1851480"/>
              <a:ext cx="4125955" cy="558764"/>
              <a:chOff x="1216403" y="2597929"/>
              <a:chExt cx="4125955" cy="55876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FED8DA1-36EE-4AA9-900F-B64C5961DE80}"/>
                  </a:ext>
                </a:extLst>
              </p:cNvPr>
              <p:cNvSpPr/>
              <p:nvPr/>
            </p:nvSpPr>
            <p:spPr>
              <a:xfrm>
                <a:off x="1216403" y="2650921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DCF65B4-61E9-4AFC-A126-318FD602D118}"/>
                  </a:ext>
                </a:extLst>
              </p:cNvPr>
              <p:cNvSpPr/>
              <p:nvPr/>
            </p:nvSpPr>
            <p:spPr>
              <a:xfrm>
                <a:off x="2023145" y="2650920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4CBEED7-81F5-4EB1-AFEB-0BCBD1A072D0}"/>
                  </a:ext>
                </a:extLst>
              </p:cNvPr>
              <p:cNvSpPr/>
              <p:nvPr/>
            </p:nvSpPr>
            <p:spPr>
              <a:xfrm>
                <a:off x="2829887" y="2650920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105B73E-2A6C-4EC6-88DC-B15F55EBE224}"/>
                  </a:ext>
                </a:extLst>
              </p:cNvPr>
              <p:cNvSpPr/>
              <p:nvPr/>
            </p:nvSpPr>
            <p:spPr>
              <a:xfrm>
                <a:off x="3636629" y="2650920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FA670A-F35A-4053-8823-43FF8CCFA250}"/>
                  </a:ext>
                </a:extLst>
              </p:cNvPr>
              <p:cNvSpPr txBox="1"/>
              <p:nvPr/>
            </p:nvSpPr>
            <p:spPr>
              <a:xfrm>
                <a:off x="4443370" y="2701254"/>
                <a:ext cx="898988" cy="455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Consolas" panose="020B0609020204030204" pitchFamily="49" charset="0"/>
                  </a:rPr>
                  <a:t>null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926A093-D2CB-460C-B87B-0EC39086ACD9}"/>
                  </a:ext>
                </a:extLst>
              </p:cNvPr>
              <p:cNvSpPr/>
              <p:nvPr/>
            </p:nvSpPr>
            <p:spPr>
              <a:xfrm>
                <a:off x="1661020" y="2597931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CEA5C1E-D1AB-4DF6-BC4C-F905828A2DE1}"/>
                  </a:ext>
                </a:extLst>
              </p:cNvPr>
              <p:cNvSpPr/>
              <p:nvPr/>
            </p:nvSpPr>
            <p:spPr>
              <a:xfrm>
                <a:off x="2469160" y="2597930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B55F672-A4AD-4DE3-80CE-61223B0F5B63}"/>
                  </a:ext>
                </a:extLst>
              </p:cNvPr>
              <p:cNvSpPr/>
              <p:nvPr/>
            </p:nvSpPr>
            <p:spPr>
              <a:xfrm>
                <a:off x="3275902" y="2597930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000C64-458F-4EB2-B3E7-4228D3ED6FFE}"/>
                  </a:ext>
                </a:extLst>
              </p:cNvPr>
              <p:cNvSpPr/>
              <p:nvPr/>
            </p:nvSpPr>
            <p:spPr>
              <a:xfrm>
                <a:off x="4084042" y="2597929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214877-5EE6-4172-BCCD-8C47DB58052D}"/>
                </a:ext>
              </a:extLst>
            </p:cNvPr>
            <p:cNvSpPr txBox="1"/>
            <p:nvPr/>
          </p:nvSpPr>
          <p:spPr>
            <a:xfrm>
              <a:off x="1868612" y="1073881"/>
              <a:ext cx="2237172" cy="58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Linked List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1A0719-DEEE-421F-9DF6-C9E6186B692E}"/>
              </a:ext>
            </a:extLst>
          </p:cNvPr>
          <p:cNvGrpSpPr/>
          <p:nvPr/>
        </p:nvGrpSpPr>
        <p:grpSpPr>
          <a:xfrm>
            <a:off x="1465229" y="2828912"/>
            <a:ext cx="1698032" cy="1726373"/>
            <a:chOff x="8031191" y="398737"/>
            <a:chExt cx="3236883" cy="330821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0A7A20-DE32-4199-848D-74B64ADB2329}"/>
                </a:ext>
              </a:extLst>
            </p:cNvPr>
            <p:cNvSpPr/>
            <p:nvPr/>
          </p:nvSpPr>
          <p:spPr>
            <a:xfrm>
              <a:off x="8031191" y="398737"/>
              <a:ext cx="3236883" cy="3308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B3154BE-BF98-4F34-86AE-BC9A79F84B47}"/>
                </a:ext>
              </a:extLst>
            </p:cNvPr>
            <p:cNvGrpSpPr/>
            <p:nvPr/>
          </p:nvGrpSpPr>
          <p:grpSpPr>
            <a:xfrm>
              <a:off x="8802095" y="1466872"/>
              <a:ext cx="1729582" cy="1880961"/>
              <a:chOff x="5528927" y="2298754"/>
              <a:chExt cx="1729582" cy="188096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2218B7C-8FA4-4B83-ABE5-EE38C9F36BCB}"/>
                  </a:ext>
                </a:extLst>
              </p:cNvPr>
              <p:cNvSpPr/>
              <p:nvPr/>
            </p:nvSpPr>
            <p:spPr>
              <a:xfrm>
                <a:off x="6453165" y="2298754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7F24BB-041A-4550-9A4C-6D55B43CC02A}"/>
                  </a:ext>
                </a:extLst>
              </p:cNvPr>
              <p:cNvSpPr/>
              <p:nvPr/>
            </p:nvSpPr>
            <p:spPr>
              <a:xfrm>
                <a:off x="5971084" y="3034717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BD1ACF0-F481-43A0-A9A6-39CB1C59D36A}"/>
                  </a:ext>
                </a:extLst>
              </p:cNvPr>
              <p:cNvSpPr/>
              <p:nvPr/>
            </p:nvSpPr>
            <p:spPr>
              <a:xfrm>
                <a:off x="6855837" y="3040538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2C653D7-EA92-4FA1-AF93-F8C041C18A63}"/>
                  </a:ext>
                </a:extLst>
              </p:cNvPr>
              <p:cNvSpPr/>
              <p:nvPr/>
            </p:nvSpPr>
            <p:spPr>
              <a:xfrm>
                <a:off x="5528927" y="3785432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CCEE69-1597-439B-B84A-8A1457D1C083}"/>
                  </a:ext>
                </a:extLst>
              </p:cNvPr>
              <p:cNvSpPr/>
              <p:nvPr/>
            </p:nvSpPr>
            <p:spPr>
              <a:xfrm>
                <a:off x="6427577" y="3785432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DE3DA0A-728E-46FE-9E01-7DD9B3634C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6826" y="2711699"/>
                <a:ext cx="182994" cy="34168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7286F50-AFD4-4D9E-A17B-8FCCEC73AA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40102" y="3443752"/>
                <a:ext cx="182994" cy="34168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62AF6A2-770D-411E-B33E-41A73B4D8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2376" y="2700321"/>
                <a:ext cx="159525" cy="334396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355C1B4-B275-4738-B6F7-68F453993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8560" y="3451036"/>
                <a:ext cx="159525" cy="334396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F42F70-CA85-47A2-855B-C3A0A17ED33E}"/>
                </a:ext>
              </a:extLst>
            </p:cNvPr>
            <p:cNvSpPr txBox="1"/>
            <p:nvPr/>
          </p:nvSpPr>
          <p:spPr>
            <a:xfrm>
              <a:off x="8486775" y="665389"/>
              <a:ext cx="2338181" cy="64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Binary Tree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62B1DF-2A0D-4F45-B90A-D80F9B043A81}"/>
              </a:ext>
            </a:extLst>
          </p:cNvPr>
          <p:cNvGrpSpPr/>
          <p:nvPr/>
        </p:nvGrpSpPr>
        <p:grpSpPr>
          <a:xfrm>
            <a:off x="1219600" y="4893296"/>
            <a:ext cx="2221627" cy="1075504"/>
            <a:chOff x="638175" y="4109003"/>
            <a:chExt cx="4429035" cy="187235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86169C-7B28-46BA-8C87-00256D88DBC1}"/>
                </a:ext>
              </a:extLst>
            </p:cNvPr>
            <p:cNvSpPr/>
            <p:nvPr/>
          </p:nvSpPr>
          <p:spPr>
            <a:xfrm>
              <a:off x="638175" y="4109003"/>
              <a:ext cx="4429035" cy="187235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77EB27-C9B5-49D5-931C-89631BF6C57A}"/>
                </a:ext>
              </a:extLst>
            </p:cNvPr>
            <p:cNvSpPr txBox="1"/>
            <p:nvPr/>
          </p:nvSpPr>
          <p:spPr>
            <a:xfrm>
              <a:off x="1650395" y="4213355"/>
              <a:ext cx="2431468" cy="58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Array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209D511-652F-4584-A07C-5EA0DF5B4A0E}"/>
                </a:ext>
              </a:extLst>
            </p:cNvPr>
            <p:cNvGrpSpPr/>
            <p:nvPr/>
          </p:nvGrpSpPr>
          <p:grpSpPr>
            <a:xfrm>
              <a:off x="1057782" y="4905852"/>
              <a:ext cx="3536302" cy="492474"/>
              <a:chOff x="3265714" y="4413379"/>
              <a:chExt cx="3536302" cy="49247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E399504-1D3A-4AE3-8A2F-78982691B4AE}"/>
                  </a:ext>
                </a:extLst>
              </p:cNvPr>
              <p:cNvSpPr/>
              <p:nvPr/>
            </p:nvSpPr>
            <p:spPr>
              <a:xfrm>
                <a:off x="3265714" y="4413380"/>
                <a:ext cx="3536302" cy="49247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5403822-60ED-44BF-81DB-887F6E5EA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6523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4DAB566-E8C0-405B-8FD7-065B9E8FCF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4750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A915FE1-693C-41CE-A01A-FE34D731FF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7339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2B3142F-8B18-4054-B3E9-A02E61CE1F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1192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37DCFF5-20BE-4A8F-8BE0-6CDBBBAD7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046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B348BD0-A20E-4664-B0BA-102631DF41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8229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D1AA5B-4E40-4858-A965-4DC25E9DB29F}"/>
              </a:ext>
            </a:extLst>
          </p:cNvPr>
          <p:cNvGrpSpPr/>
          <p:nvPr/>
        </p:nvGrpSpPr>
        <p:grpSpPr>
          <a:xfrm>
            <a:off x="4159414" y="4395569"/>
            <a:ext cx="1570057" cy="1479510"/>
            <a:chOff x="5746383" y="3636915"/>
            <a:chExt cx="3055712" cy="310142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E8F7F04-6424-4693-B61C-FF07DC4A6EEC}"/>
                </a:ext>
              </a:extLst>
            </p:cNvPr>
            <p:cNvSpPr/>
            <p:nvPr/>
          </p:nvSpPr>
          <p:spPr>
            <a:xfrm>
              <a:off x="5746383" y="3636915"/>
              <a:ext cx="3055712" cy="310142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46E843D-216B-4076-ADCB-D877AF973E57}"/>
                </a:ext>
              </a:extLst>
            </p:cNvPr>
            <p:cNvGrpSpPr/>
            <p:nvPr/>
          </p:nvGrpSpPr>
          <p:grpSpPr>
            <a:xfrm>
              <a:off x="6227210" y="4551135"/>
              <a:ext cx="1592632" cy="1822816"/>
              <a:chOff x="8993762" y="4313010"/>
              <a:chExt cx="1592632" cy="182281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0454CDE-CDB6-40C4-9489-41830A6477D9}"/>
                  </a:ext>
                </a:extLst>
              </p:cNvPr>
              <p:cNvGrpSpPr/>
              <p:nvPr/>
            </p:nvGrpSpPr>
            <p:grpSpPr>
              <a:xfrm rot="16200000">
                <a:off x="9545527" y="5094959"/>
                <a:ext cx="1822816" cy="258918"/>
                <a:chOff x="3265714" y="4413379"/>
                <a:chExt cx="3536302" cy="49247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C033133-C8EC-416B-B4AA-5D2E87F630CB}"/>
                    </a:ext>
                  </a:extLst>
                </p:cNvPr>
                <p:cNvSpPr/>
                <p:nvPr/>
              </p:nvSpPr>
              <p:spPr>
                <a:xfrm>
                  <a:off x="3265714" y="4413380"/>
                  <a:ext cx="3536302" cy="49247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0F9A7EA-CED2-4668-B723-5620B05C1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6523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234156C-C3A9-46F9-A127-3980A10CD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4750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B7314DE-CDA1-4CC9-BACC-6BAC7CBCA2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7339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15453F6-61BF-43AA-A979-2C3ADBAB7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91192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4397EF2-DB35-44FE-9E93-C7514BECE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5046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F72AA97-C8CB-41AE-94F2-B9E9CE8D15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08229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863000D-649E-4DAD-BDD1-A017CFE7C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3082" y="5224417"/>
                <a:ext cx="80534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6DE89A9-92D0-4B17-AD92-8DEA6EE7EA89}"/>
                  </a:ext>
                </a:extLst>
              </p:cNvPr>
              <p:cNvCxnSpPr/>
              <p:nvPr/>
            </p:nvCxnSpPr>
            <p:spPr>
              <a:xfrm>
                <a:off x="9891343" y="4422710"/>
                <a:ext cx="0" cy="16048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BEC237D-E46A-4E87-9D21-D92C44B96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602900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5A56950-8878-4123-B8BE-A956DBC5B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4422710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9FAED7F-2FCB-4716-803B-D04771D95F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574325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4AFF5B-7C5B-4686-9FCD-4EF7F7E38A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5476343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308D397-85FB-4EB1-8C89-4C851F808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494950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B5AE0DA-D217-445F-B7AD-0FB9D1C63274}"/>
                  </a:ext>
                </a:extLst>
              </p:cNvPr>
              <p:cNvSpPr/>
              <p:nvPr/>
            </p:nvSpPr>
            <p:spPr>
              <a:xfrm>
                <a:off x="8993762" y="4972490"/>
                <a:ext cx="528370" cy="503853"/>
              </a:xfrm>
              <a:prstGeom prst="roundRect">
                <a:avLst>
                  <a:gd name="adj" fmla="val 1136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/>
                  <a:t>f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9FCBFA7-091C-470A-96FD-838E3AB35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8109" y="469550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68DD01-8CC9-46F5-8DD3-7E32580CBF6A}"/>
                </a:ext>
              </a:extLst>
            </p:cNvPr>
            <p:cNvSpPr txBox="1"/>
            <p:nvPr/>
          </p:nvSpPr>
          <p:spPr>
            <a:xfrm>
              <a:off x="6041463" y="3752724"/>
              <a:ext cx="2465549" cy="7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Hash Map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330BCCA-ACC7-440D-A4B4-CCCA21FF5E6C}"/>
              </a:ext>
            </a:extLst>
          </p:cNvPr>
          <p:cNvSpPr/>
          <p:nvPr/>
        </p:nvSpPr>
        <p:spPr>
          <a:xfrm rot="21384403">
            <a:off x="7937770" y="585297"/>
            <a:ext cx="3239310" cy="8852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collection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is a group of zero or more similar objects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455DBC9-F32F-4727-A9F0-FD2D949F30BA}"/>
              </a:ext>
            </a:extLst>
          </p:cNvPr>
          <p:cNvSpPr/>
          <p:nvPr/>
        </p:nvSpPr>
        <p:spPr>
          <a:xfrm rot="220550">
            <a:off x="8416667" y="2010871"/>
            <a:ext cx="2911752" cy="885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Data structures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are used to organize collections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FEED47F-1BD2-4E72-A405-62654DE73AD9}"/>
              </a:ext>
            </a:extLst>
          </p:cNvPr>
          <p:cNvSpPr/>
          <p:nvPr/>
        </p:nvSpPr>
        <p:spPr>
          <a:xfrm>
            <a:off x="8103086" y="3292378"/>
            <a:ext cx="2858113" cy="1075503"/>
          </a:xfrm>
          <a:prstGeom prst="roundRect">
            <a:avLst>
              <a:gd name="adj" fmla="val 14858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Here are some examples!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1A45B95-71C2-4C56-9CEE-47D8BB971674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6988366" y="3780109"/>
            <a:ext cx="1114720" cy="5002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78B0106-BA2B-460E-8A82-64E8B8E7A445}"/>
              </a:ext>
            </a:extLst>
          </p:cNvPr>
          <p:cNvCxnSpPr>
            <a:cxnSpLocks/>
            <a:stCxn id="66" idx="1"/>
          </p:cNvCxnSpPr>
          <p:nvPr/>
        </p:nvCxnSpPr>
        <p:spPr>
          <a:xfrm flipH="1">
            <a:off x="6988366" y="3830130"/>
            <a:ext cx="1114720" cy="33199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5">
            <a:extLst>
              <a:ext uri="{FF2B5EF4-FFF2-40B4-BE49-F238E27FC236}">
                <a16:creationId xmlns:a16="http://schemas.microsoft.com/office/drawing/2014/main" id="{8FEED47F-1BD2-4E72-A405-62654DE73AD9}"/>
              </a:ext>
            </a:extLst>
          </p:cNvPr>
          <p:cNvSpPr/>
          <p:nvPr/>
        </p:nvSpPr>
        <p:spPr>
          <a:xfrm>
            <a:off x="6357230" y="1174818"/>
            <a:ext cx="5421717" cy="5350570"/>
          </a:xfrm>
          <a:prstGeom prst="roundRect">
            <a:avLst>
              <a:gd name="adj" fmla="val 14858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We are not limited to common data collections.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The power of the Iterator pattern is that it will apply as well to “application defined” collections</a:t>
            </a:r>
          </a:p>
          <a:p>
            <a:pPr algn="ctr">
              <a:spcBef>
                <a:spcPts val="1200"/>
              </a:spcBef>
            </a:pPr>
            <a:r>
              <a:rPr lang="en-US" sz="2800" dirty="0">
                <a:solidFill>
                  <a:srgbClr val="C00000"/>
                </a:solidFill>
              </a:rPr>
              <a:t>For example, a </a:t>
            </a:r>
            <a:r>
              <a:rPr lang="en-US" sz="2800" b="1" dirty="0">
                <a:solidFill>
                  <a:srgbClr val="2F5597"/>
                </a:solidFill>
              </a:rPr>
              <a:t>3D surface </a:t>
            </a:r>
            <a:r>
              <a:rPr lang="en-US" sz="2800" dirty="0">
                <a:solidFill>
                  <a:srgbClr val="C00000"/>
                </a:solidFill>
              </a:rPr>
              <a:t>is often represented as a </a:t>
            </a:r>
            <a:r>
              <a:rPr lang="en-US" sz="2800" b="1" dirty="0">
                <a:solidFill>
                  <a:srgbClr val="2F5597"/>
                </a:solidFill>
              </a:rPr>
              <a:t>collection of triangles</a:t>
            </a:r>
            <a:r>
              <a:rPr lang="en-US" sz="2800" dirty="0">
                <a:solidFill>
                  <a:srgbClr val="C00000"/>
                </a:solidFill>
              </a:rPr>
              <a:t>, and we might need to visit every triangle on the surface of some model</a:t>
            </a:r>
          </a:p>
        </p:txBody>
      </p:sp>
      <p:sp>
        <p:nvSpPr>
          <p:cNvPr id="69" name="Rectangle: Rounded Corners 65">
            <a:extLst>
              <a:ext uri="{FF2B5EF4-FFF2-40B4-BE49-F238E27FC236}">
                <a16:creationId xmlns:a16="http://schemas.microsoft.com/office/drawing/2014/main" id="{8FEED47F-1BD2-4E72-A405-62654DE73AD9}"/>
              </a:ext>
            </a:extLst>
          </p:cNvPr>
          <p:cNvSpPr/>
          <p:nvPr/>
        </p:nvSpPr>
        <p:spPr>
          <a:xfrm>
            <a:off x="633084" y="1929071"/>
            <a:ext cx="4437643" cy="4596317"/>
          </a:xfrm>
          <a:prstGeom prst="roundRect">
            <a:avLst>
              <a:gd name="adj" fmla="val 7042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9" y="2153595"/>
            <a:ext cx="4023759" cy="4147268"/>
          </a:xfrm>
        </p:spPr>
      </p:pic>
    </p:spTree>
    <p:extLst>
      <p:ext uri="{BB962C8B-B14F-4D97-AF65-F5344CB8AC3E}">
        <p14:creationId xmlns:p14="http://schemas.microsoft.com/office/powerpoint/2010/main" val="8176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24A0-1559-4671-835A-C97D3C7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365126"/>
            <a:ext cx="7751135" cy="98081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Looping through a collection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951F2A-1DA3-4560-B901-F69252C213F0}"/>
              </a:ext>
            </a:extLst>
          </p:cNvPr>
          <p:cNvGrpSpPr/>
          <p:nvPr/>
        </p:nvGrpSpPr>
        <p:grpSpPr>
          <a:xfrm>
            <a:off x="3766126" y="2891248"/>
            <a:ext cx="2619375" cy="1075504"/>
            <a:chOff x="603669" y="904546"/>
            <a:chExt cx="4781844" cy="187235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0DC083-46A0-4C5A-8B20-6AB1FD810E3E}"/>
                </a:ext>
              </a:extLst>
            </p:cNvPr>
            <p:cNvSpPr/>
            <p:nvPr/>
          </p:nvSpPr>
          <p:spPr>
            <a:xfrm>
              <a:off x="603669" y="904546"/>
              <a:ext cx="4781844" cy="187235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F8E981-CC02-47BE-A231-90DD26E56845}"/>
                </a:ext>
              </a:extLst>
            </p:cNvPr>
            <p:cNvGrpSpPr/>
            <p:nvPr/>
          </p:nvGrpSpPr>
          <p:grpSpPr>
            <a:xfrm>
              <a:off x="1057782" y="1851480"/>
              <a:ext cx="4125955" cy="558764"/>
              <a:chOff x="1216403" y="2597929"/>
              <a:chExt cx="4125955" cy="55876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FED8DA1-36EE-4AA9-900F-B64C5961DE80}"/>
                  </a:ext>
                </a:extLst>
              </p:cNvPr>
              <p:cNvSpPr/>
              <p:nvPr/>
            </p:nvSpPr>
            <p:spPr>
              <a:xfrm>
                <a:off x="1216403" y="2650921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DCF65B4-61E9-4AFC-A126-318FD602D118}"/>
                  </a:ext>
                </a:extLst>
              </p:cNvPr>
              <p:cNvSpPr/>
              <p:nvPr/>
            </p:nvSpPr>
            <p:spPr>
              <a:xfrm>
                <a:off x="2023145" y="2650920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4CBEED7-81F5-4EB1-AFEB-0BCBD1A072D0}"/>
                  </a:ext>
                </a:extLst>
              </p:cNvPr>
              <p:cNvSpPr/>
              <p:nvPr/>
            </p:nvSpPr>
            <p:spPr>
              <a:xfrm>
                <a:off x="2829887" y="2650920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105B73E-2A6C-4EC6-88DC-B15F55EBE224}"/>
                  </a:ext>
                </a:extLst>
              </p:cNvPr>
              <p:cNvSpPr/>
              <p:nvPr/>
            </p:nvSpPr>
            <p:spPr>
              <a:xfrm>
                <a:off x="3636629" y="2650920"/>
                <a:ext cx="402672" cy="394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FA670A-F35A-4053-8823-43FF8CCFA250}"/>
                  </a:ext>
                </a:extLst>
              </p:cNvPr>
              <p:cNvSpPr txBox="1"/>
              <p:nvPr/>
            </p:nvSpPr>
            <p:spPr>
              <a:xfrm>
                <a:off x="4443370" y="2701254"/>
                <a:ext cx="898988" cy="455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Consolas" panose="020B0609020204030204" pitchFamily="49" charset="0"/>
                  </a:rPr>
                  <a:t>null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926A093-D2CB-460C-B87B-0EC39086ACD9}"/>
                  </a:ext>
                </a:extLst>
              </p:cNvPr>
              <p:cNvSpPr/>
              <p:nvPr/>
            </p:nvSpPr>
            <p:spPr>
              <a:xfrm>
                <a:off x="1661020" y="2597931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CEA5C1E-D1AB-4DF6-BC4C-F905828A2DE1}"/>
                  </a:ext>
                </a:extLst>
              </p:cNvPr>
              <p:cNvSpPr/>
              <p:nvPr/>
            </p:nvSpPr>
            <p:spPr>
              <a:xfrm>
                <a:off x="2469160" y="2597930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B55F672-A4AD-4DE3-80CE-61223B0F5B63}"/>
                  </a:ext>
                </a:extLst>
              </p:cNvPr>
              <p:cNvSpPr/>
              <p:nvPr/>
            </p:nvSpPr>
            <p:spPr>
              <a:xfrm>
                <a:off x="3275902" y="2597930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000C64-458F-4EB2-B3E7-4228D3ED6FFE}"/>
                  </a:ext>
                </a:extLst>
              </p:cNvPr>
              <p:cNvSpPr/>
              <p:nvPr/>
            </p:nvSpPr>
            <p:spPr>
              <a:xfrm>
                <a:off x="4084042" y="2597929"/>
                <a:ext cx="360727" cy="100667"/>
              </a:xfrm>
              <a:custGeom>
                <a:avLst/>
                <a:gdLst>
                  <a:gd name="connsiteX0" fmla="*/ 0 w 360727"/>
                  <a:gd name="connsiteY0" fmla="*/ 134306 h 151084"/>
                  <a:gd name="connsiteX1" fmla="*/ 184558 w 360727"/>
                  <a:gd name="connsiteY1" fmla="*/ 82 h 151084"/>
                  <a:gd name="connsiteX2" fmla="*/ 360727 w 360727"/>
                  <a:gd name="connsiteY2" fmla="*/ 151084 h 15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727" h="151084">
                    <a:moveTo>
                      <a:pt x="0" y="134306"/>
                    </a:moveTo>
                    <a:cubicBezTo>
                      <a:pt x="62218" y="65796"/>
                      <a:pt x="124437" y="-2714"/>
                      <a:pt x="184558" y="82"/>
                    </a:cubicBezTo>
                    <a:cubicBezTo>
                      <a:pt x="244679" y="2878"/>
                      <a:pt x="315986" y="75583"/>
                      <a:pt x="360727" y="151084"/>
                    </a:cubicBezTo>
                  </a:path>
                </a:pathLst>
              </a:custGeom>
              <a:noFill/>
              <a:ln w="25400"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214877-5EE6-4172-BCCD-8C47DB58052D}"/>
                </a:ext>
              </a:extLst>
            </p:cNvPr>
            <p:cNvSpPr txBox="1"/>
            <p:nvPr/>
          </p:nvSpPr>
          <p:spPr>
            <a:xfrm>
              <a:off x="1868612" y="1073881"/>
              <a:ext cx="2237172" cy="58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Linked List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1A0719-DEEE-421F-9DF6-C9E6186B692E}"/>
              </a:ext>
            </a:extLst>
          </p:cNvPr>
          <p:cNvGrpSpPr/>
          <p:nvPr/>
        </p:nvGrpSpPr>
        <p:grpSpPr>
          <a:xfrm>
            <a:off x="1465229" y="2828912"/>
            <a:ext cx="1698032" cy="1726373"/>
            <a:chOff x="8031191" y="398737"/>
            <a:chExt cx="3236883" cy="330821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0A7A20-DE32-4199-848D-74B64ADB2329}"/>
                </a:ext>
              </a:extLst>
            </p:cNvPr>
            <p:cNvSpPr/>
            <p:nvPr/>
          </p:nvSpPr>
          <p:spPr>
            <a:xfrm>
              <a:off x="8031191" y="398737"/>
              <a:ext cx="3236883" cy="3308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B3154BE-BF98-4F34-86AE-BC9A79F84B47}"/>
                </a:ext>
              </a:extLst>
            </p:cNvPr>
            <p:cNvGrpSpPr/>
            <p:nvPr/>
          </p:nvGrpSpPr>
          <p:grpSpPr>
            <a:xfrm>
              <a:off x="8802095" y="1466872"/>
              <a:ext cx="1729582" cy="1880961"/>
              <a:chOff x="5528927" y="2298754"/>
              <a:chExt cx="1729582" cy="188096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2218B7C-8FA4-4B83-ABE5-EE38C9F36BCB}"/>
                  </a:ext>
                </a:extLst>
              </p:cNvPr>
              <p:cNvSpPr/>
              <p:nvPr/>
            </p:nvSpPr>
            <p:spPr>
              <a:xfrm>
                <a:off x="6453165" y="2298754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7F24BB-041A-4550-9A4C-6D55B43CC02A}"/>
                  </a:ext>
                </a:extLst>
              </p:cNvPr>
              <p:cNvSpPr/>
              <p:nvPr/>
            </p:nvSpPr>
            <p:spPr>
              <a:xfrm>
                <a:off x="5971084" y="3034717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BD1ACF0-F481-43A0-A9A6-39CB1C59D36A}"/>
                  </a:ext>
                </a:extLst>
              </p:cNvPr>
              <p:cNvSpPr/>
              <p:nvPr/>
            </p:nvSpPr>
            <p:spPr>
              <a:xfrm>
                <a:off x="6855837" y="3040538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2C653D7-EA92-4FA1-AF93-F8C041C18A63}"/>
                  </a:ext>
                </a:extLst>
              </p:cNvPr>
              <p:cNvSpPr/>
              <p:nvPr/>
            </p:nvSpPr>
            <p:spPr>
              <a:xfrm>
                <a:off x="5528927" y="3785432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CCEE69-1597-439B-B84A-8A1457D1C083}"/>
                  </a:ext>
                </a:extLst>
              </p:cNvPr>
              <p:cNvSpPr/>
              <p:nvPr/>
            </p:nvSpPr>
            <p:spPr>
              <a:xfrm>
                <a:off x="6427577" y="3785432"/>
                <a:ext cx="402672" cy="39428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DE3DA0A-728E-46FE-9E01-7DD9B3634C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6826" y="2711699"/>
                <a:ext cx="182994" cy="34168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7286F50-AFD4-4D9E-A17B-8FCCEC73AA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40102" y="3443752"/>
                <a:ext cx="182994" cy="34168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62AF6A2-770D-411E-B33E-41A73B4D8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2376" y="2700321"/>
                <a:ext cx="159525" cy="334396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355C1B4-B275-4738-B6F7-68F453993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8560" y="3451036"/>
                <a:ext cx="159525" cy="334396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F42F70-CA85-47A2-855B-C3A0A17ED33E}"/>
                </a:ext>
              </a:extLst>
            </p:cNvPr>
            <p:cNvSpPr txBox="1"/>
            <p:nvPr/>
          </p:nvSpPr>
          <p:spPr>
            <a:xfrm>
              <a:off x="8486775" y="665389"/>
              <a:ext cx="2338181" cy="64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Binary Tree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62B1DF-2A0D-4F45-B90A-D80F9B043A81}"/>
              </a:ext>
            </a:extLst>
          </p:cNvPr>
          <p:cNvGrpSpPr/>
          <p:nvPr/>
        </p:nvGrpSpPr>
        <p:grpSpPr>
          <a:xfrm>
            <a:off x="1219600" y="4893296"/>
            <a:ext cx="2221627" cy="1075504"/>
            <a:chOff x="638175" y="4109003"/>
            <a:chExt cx="4429035" cy="187235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86169C-7B28-46BA-8C87-00256D88DBC1}"/>
                </a:ext>
              </a:extLst>
            </p:cNvPr>
            <p:cNvSpPr/>
            <p:nvPr/>
          </p:nvSpPr>
          <p:spPr>
            <a:xfrm>
              <a:off x="638175" y="4109003"/>
              <a:ext cx="4429035" cy="187235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77EB27-C9B5-49D5-931C-89631BF6C57A}"/>
                </a:ext>
              </a:extLst>
            </p:cNvPr>
            <p:cNvSpPr txBox="1"/>
            <p:nvPr/>
          </p:nvSpPr>
          <p:spPr>
            <a:xfrm>
              <a:off x="1650395" y="4213355"/>
              <a:ext cx="2431468" cy="58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Array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209D511-652F-4584-A07C-5EA0DF5B4A0E}"/>
                </a:ext>
              </a:extLst>
            </p:cNvPr>
            <p:cNvGrpSpPr/>
            <p:nvPr/>
          </p:nvGrpSpPr>
          <p:grpSpPr>
            <a:xfrm>
              <a:off x="1057782" y="4905852"/>
              <a:ext cx="3536302" cy="492474"/>
              <a:chOff x="3265714" y="4413379"/>
              <a:chExt cx="3536302" cy="49247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E399504-1D3A-4AE3-8A2F-78982691B4AE}"/>
                  </a:ext>
                </a:extLst>
              </p:cNvPr>
              <p:cNvSpPr/>
              <p:nvPr/>
            </p:nvSpPr>
            <p:spPr>
              <a:xfrm>
                <a:off x="3265714" y="4413380"/>
                <a:ext cx="3536302" cy="49247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5403822-60ED-44BF-81DB-887F6E5EA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6523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4DAB566-E8C0-405B-8FD7-065B9E8FCF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4750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A915FE1-693C-41CE-A01A-FE34D731FF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7339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2B3142F-8B18-4054-B3E9-A02E61CE1F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1192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37DCFF5-20BE-4A8F-8BE0-6CDBBBAD7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046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B348BD0-A20E-4664-B0BA-102631DF41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8229" y="4413379"/>
                <a:ext cx="0" cy="492474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D1AA5B-4E40-4858-A965-4DC25E9DB29F}"/>
              </a:ext>
            </a:extLst>
          </p:cNvPr>
          <p:cNvGrpSpPr/>
          <p:nvPr/>
        </p:nvGrpSpPr>
        <p:grpSpPr>
          <a:xfrm>
            <a:off x="4159414" y="4395569"/>
            <a:ext cx="1570057" cy="1479510"/>
            <a:chOff x="5746383" y="3636915"/>
            <a:chExt cx="3055712" cy="310142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E8F7F04-6424-4693-B61C-FF07DC4A6EEC}"/>
                </a:ext>
              </a:extLst>
            </p:cNvPr>
            <p:cNvSpPr/>
            <p:nvPr/>
          </p:nvSpPr>
          <p:spPr>
            <a:xfrm>
              <a:off x="5746383" y="3636915"/>
              <a:ext cx="3055712" cy="310142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46E843D-216B-4076-ADCB-D877AF973E57}"/>
                </a:ext>
              </a:extLst>
            </p:cNvPr>
            <p:cNvGrpSpPr/>
            <p:nvPr/>
          </p:nvGrpSpPr>
          <p:grpSpPr>
            <a:xfrm>
              <a:off x="6227210" y="4551135"/>
              <a:ext cx="1592632" cy="1822816"/>
              <a:chOff x="8993762" y="4313010"/>
              <a:chExt cx="1592632" cy="182281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0454CDE-CDB6-40C4-9489-41830A6477D9}"/>
                  </a:ext>
                </a:extLst>
              </p:cNvPr>
              <p:cNvGrpSpPr/>
              <p:nvPr/>
            </p:nvGrpSpPr>
            <p:grpSpPr>
              <a:xfrm rot="16200000">
                <a:off x="9545527" y="5094959"/>
                <a:ext cx="1822816" cy="258918"/>
                <a:chOff x="3265714" y="4413379"/>
                <a:chExt cx="3536302" cy="49247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C033133-C8EC-416B-B4AA-5D2E87F630CB}"/>
                    </a:ext>
                  </a:extLst>
                </p:cNvPr>
                <p:cNvSpPr/>
                <p:nvPr/>
              </p:nvSpPr>
              <p:spPr>
                <a:xfrm>
                  <a:off x="3265714" y="4413380"/>
                  <a:ext cx="3536302" cy="49247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0F9A7EA-CED2-4668-B723-5620B05C1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6523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234156C-C3A9-46F9-A127-3980A10CD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4750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B7314DE-CDA1-4CC9-BACC-6BAC7CBCA2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7339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15453F6-61BF-43AA-A979-2C3ADBAB7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91192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4397EF2-DB35-44FE-9E93-C7514BECE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5046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F72AA97-C8CB-41AE-94F2-B9E9CE8D15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08229" y="4413379"/>
                  <a:ext cx="0" cy="49247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863000D-649E-4DAD-BDD1-A017CFE7C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3082" y="5224417"/>
                <a:ext cx="80534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6DE89A9-92D0-4B17-AD92-8DEA6EE7EA89}"/>
                  </a:ext>
                </a:extLst>
              </p:cNvPr>
              <p:cNvCxnSpPr/>
              <p:nvPr/>
            </p:nvCxnSpPr>
            <p:spPr>
              <a:xfrm>
                <a:off x="9891343" y="4422710"/>
                <a:ext cx="0" cy="16048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BEC237D-E46A-4E87-9D21-D92C44B96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602900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5A56950-8878-4123-B8BE-A956DBC5B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4422710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9FAED7F-2FCB-4716-803B-D04771D95F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574325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4AFF5B-7C5B-4686-9FCD-4EF7F7E38A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5476343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308D397-85FB-4EB1-8C89-4C851F808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343" y="494950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B5AE0DA-D217-445F-B7AD-0FB9D1C63274}"/>
                  </a:ext>
                </a:extLst>
              </p:cNvPr>
              <p:cNvSpPr/>
              <p:nvPr/>
            </p:nvSpPr>
            <p:spPr>
              <a:xfrm>
                <a:off x="8993762" y="4972490"/>
                <a:ext cx="528370" cy="503853"/>
              </a:xfrm>
              <a:prstGeom prst="roundRect">
                <a:avLst>
                  <a:gd name="adj" fmla="val 1136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/>
                  <a:t>f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9FCBFA7-091C-470A-96FD-838E3AB35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8109" y="4695502"/>
                <a:ext cx="42031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68DD01-8CC9-46F5-8DD3-7E32580CBF6A}"/>
                </a:ext>
              </a:extLst>
            </p:cNvPr>
            <p:cNvSpPr txBox="1"/>
            <p:nvPr/>
          </p:nvSpPr>
          <p:spPr>
            <a:xfrm>
              <a:off x="6041463" y="3752724"/>
              <a:ext cx="2465549" cy="7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Hash Map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330BCCA-ACC7-440D-A4B4-CCCA21FF5E6C}"/>
              </a:ext>
            </a:extLst>
          </p:cNvPr>
          <p:cNvSpPr/>
          <p:nvPr/>
        </p:nvSpPr>
        <p:spPr>
          <a:xfrm>
            <a:off x="7420304" y="1529258"/>
            <a:ext cx="4064485" cy="1459258"/>
          </a:xfrm>
          <a:prstGeom prst="roundRect">
            <a:avLst>
              <a:gd name="adj" fmla="val 9781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Common operation: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Loop through the items in a collection, one at a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DF586-1189-4B42-A2BF-481C0171DFAF}"/>
              </a:ext>
            </a:extLst>
          </p:cNvPr>
          <p:cNvSpPr txBox="1"/>
          <p:nvPr/>
        </p:nvSpPr>
        <p:spPr>
          <a:xfrm>
            <a:off x="6781324" y="3362011"/>
            <a:ext cx="50487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b="1" dirty="0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i = 0; i &lt; </a:t>
            </a:r>
            <a:r>
              <a:rPr lang="en-US" dirty="0" err="1">
                <a:latin typeface="Consolas" panose="020B0609020204030204" pitchFamily="49" charset="0"/>
              </a:rPr>
              <a:t>arr.length</a:t>
            </a:r>
            <a:r>
              <a:rPr lang="en-US" dirty="0">
                <a:latin typeface="Consolas" panose="020B0609020204030204" pitchFamily="49" charset="0"/>
              </a:rPr>
              <a:t>; i++) {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nsolas" panose="020B0609020204030204" pitchFamily="49" charset="0"/>
              </a:rPr>
              <a:t>    Item </a:t>
            </a:r>
            <a:r>
              <a:rPr lang="en-US" dirty="0" err="1">
                <a:latin typeface="Consolas" panose="020B0609020204030204" pitchFamily="49" charset="0"/>
              </a:rPr>
              <a:t>item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[i];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Do something with the item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BCBF80-D16C-47E7-A6F2-49BE9F7CC0BC}"/>
              </a:ext>
            </a:extLst>
          </p:cNvPr>
          <p:cNvSpPr/>
          <p:nvPr/>
        </p:nvSpPr>
        <p:spPr>
          <a:xfrm>
            <a:off x="3869840" y="4302424"/>
            <a:ext cx="2142880" cy="190919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FFB8078-0EC0-4BD3-A39E-9EEEEC959DCB}"/>
              </a:ext>
            </a:extLst>
          </p:cNvPr>
          <p:cNvSpPr/>
          <p:nvPr/>
        </p:nvSpPr>
        <p:spPr>
          <a:xfrm>
            <a:off x="1219599" y="2684834"/>
            <a:ext cx="2150703" cy="203945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5273CB-6484-43EF-B437-5A02AC0DF0F1}"/>
              </a:ext>
            </a:extLst>
          </p:cNvPr>
          <p:cNvSpPr/>
          <p:nvPr/>
        </p:nvSpPr>
        <p:spPr>
          <a:xfrm>
            <a:off x="3535573" y="2702311"/>
            <a:ext cx="3015198" cy="149438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743A85F-D4B5-4B69-880F-1619332D4CFE}"/>
              </a:ext>
            </a:extLst>
          </p:cNvPr>
          <p:cNvSpPr/>
          <p:nvPr/>
        </p:nvSpPr>
        <p:spPr>
          <a:xfrm>
            <a:off x="862246" y="1488306"/>
            <a:ext cx="4526940" cy="968589"/>
          </a:xfrm>
          <a:prstGeom prst="roundRect">
            <a:avLst>
              <a:gd name="adj" fmla="val 11240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What about other data types? How do we “loop” through those?</a:t>
            </a:r>
          </a:p>
        </p:txBody>
      </p:sp>
      <p:sp>
        <p:nvSpPr>
          <p:cNvPr id="68" name="Rectangle: Rounded Corners 61">
            <a:extLst>
              <a:ext uri="{FF2B5EF4-FFF2-40B4-BE49-F238E27FC236}">
                <a16:creationId xmlns:a16="http://schemas.microsoft.com/office/drawing/2014/main" id="{B330BCCA-ACC7-440D-A4B4-CCCA21FF5E6C}"/>
              </a:ext>
            </a:extLst>
          </p:cNvPr>
          <p:cNvSpPr/>
          <p:nvPr/>
        </p:nvSpPr>
        <p:spPr>
          <a:xfrm>
            <a:off x="6157110" y="4846141"/>
            <a:ext cx="5067939" cy="1606941"/>
          </a:xfrm>
          <a:prstGeom prst="roundRect">
            <a:avLst>
              <a:gd name="adj" fmla="val 9781"/>
            </a:avLst>
          </a:prstGeom>
          <a:solidFill>
            <a:schemeClr val="accent4">
              <a:lumMod val="20000"/>
              <a:lumOff val="80000"/>
              <a:alpha val="75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Issue: </a:t>
            </a:r>
            <a:r>
              <a:rPr lang="en-US" sz="2400" dirty="0">
                <a:solidFill>
                  <a:srgbClr val="002060"/>
                </a:solidFill>
              </a:rPr>
              <a:t>Iterates, but not Iterator pattern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solidFill>
                  <a:srgbClr val="BD0C15"/>
                </a:solidFill>
              </a:rPr>
              <a:t>This visits every element in the collection, but exposes the implementation</a:t>
            </a:r>
          </a:p>
          <a:p>
            <a:pPr algn="ctr">
              <a:spcAft>
                <a:spcPts val="600"/>
              </a:spcAft>
            </a:pPr>
            <a:r>
              <a:rPr lang="en-US" sz="2200" i="1" dirty="0">
                <a:solidFill>
                  <a:srgbClr val="002060"/>
                </a:solidFill>
              </a:rPr>
              <a:t>we manipulate the array directly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E84F92A-1133-4639-A45A-CD5002C135DC}"/>
              </a:ext>
            </a:extLst>
          </p:cNvPr>
          <p:cNvSpPr/>
          <p:nvPr/>
        </p:nvSpPr>
        <p:spPr>
          <a:xfrm>
            <a:off x="9969500" y="3923833"/>
            <a:ext cx="1803400" cy="2375367"/>
          </a:xfrm>
          <a:custGeom>
            <a:avLst/>
            <a:gdLst>
              <a:gd name="connsiteX0" fmla="*/ 698500 w 1803400"/>
              <a:gd name="connsiteY0" fmla="*/ 2375367 h 2375367"/>
              <a:gd name="connsiteX1" fmla="*/ 1168400 w 1803400"/>
              <a:gd name="connsiteY1" fmla="*/ 2222967 h 2375367"/>
              <a:gd name="connsiteX2" fmla="*/ 1257300 w 1803400"/>
              <a:gd name="connsiteY2" fmla="*/ 2159467 h 2375367"/>
              <a:gd name="connsiteX3" fmla="*/ 1333500 w 1803400"/>
              <a:gd name="connsiteY3" fmla="*/ 2108667 h 2375367"/>
              <a:gd name="connsiteX4" fmla="*/ 1409700 w 1803400"/>
              <a:gd name="connsiteY4" fmla="*/ 1994367 h 2375367"/>
              <a:gd name="connsiteX5" fmla="*/ 1435100 w 1803400"/>
              <a:gd name="connsiteY5" fmla="*/ 1956267 h 2375367"/>
              <a:gd name="connsiteX6" fmla="*/ 1460500 w 1803400"/>
              <a:gd name="connsiteY6" fmla="*/ 1918167 h 2375367"/>
              <a:gd name="connsiteX7" fmla="*/ 1498600 w 1803400"/>
              <a:gd name="connsiteY7" fmla="*/ 1880067 h 2375367"/>
              <a:gd name="connsiteX8" fmla="*/ 1524000 w 1803400"/>
              <a:gd name="connsiteY8" fmla="*/ 1791167 h 2375367"/>
              <a:gd name="connsiteX9" fmla="*/ 1549400 w 1803400"/>
              <a:gd name="connsiteY9" fmla="*/ 1740367 h 2375367"/>
              <a:gd name="connsiteX10" fmla="*/ 1562100 w 1803400"/>
              <a:gd name="connsiteY10" fmla="*/ 1689567 h 2375367"/>
              <a:gd name="connsiteX11" fmla="*/ 1574800 w 1803400"/>
              <a:gd name="connsiteY11" fmla="*/ 1651467 h 2375367"/>
              <a:gd name="connsiteX12" fmla="*/ 1587500 w 1803400"/>
              <a:gd name="connsiteY12" fmla="*/ 1587967 h 2375367"/>
              <a:gd name="connsiteX13" fmla="*/ 1625600 w 1803400"/>
              <a:gd name="connsiteY13" fmla="*/ 1511767 h 2375367"/>
              <a:gd name="connsiteX14" fmla="*/ 1676400 w 1803400"/>
              <a:gd name="connsiteY14" fmla="*/ 1359367 h 2375367"/>
              <a:gd name="connsiteX15" fmla="*/ 1739900 w 1803400"/>
              <a:gd name="connsiteY15" fmla="*/ 1245067 h 2375367"/>
              <a:gd name="connsiteX16" fmla="*/ 1765300 w 1803400"/>
              <a:gd name="connsiteY16" fmla="*/ 1181567 h 2375367"/>
              <a:gd name="connsiteX17" fmla="*/ 1790700 w 1803400"/>
              <a:gd name="connsiteY17" fmla="*/ 1092667 h 2375367"/>
              <a:gd name="connsiteX18" fmla="*/ 1803400 w 1803400"/>
              <a:gd name="connsiteY18" fmla="*/ 991067 h 2375367"/>
              <a:gd name="connsiteX19" fmla="*/ 1790700 w 1803400"/>
              <a:gd name="connsiteY19" fmla="*/ 838667 h 2375367"/>
              <a:gd name="connsiteX20" fmla="*/ 1752600 w 1803400"/>
              <a:gd name="connsiteY20" fmla="*/ 698967 h 2375367"/>
              <a:gd name="connsiteX21" fmla="*/ 1739900 w 1803400"/>
              <a:gd name="connsiteY21" fmla="*/ 622767 h 2375367"/>
              <a:gd name="connsiteX22" fmla="*/ 1714500 w 1803400"/>
              <a:gd name="connsiteY22" fmla="*/ 521167 h 2375367"/>
              <a:gd name="connsiteX23" fmla="*/ 1587500 w 1803400"/>
              <a:gd name="connsiteY23" fmla="*/ 343367 h 2375367"/>
              <a:gd name="connsiteX24" fmla="*/ 1485900 w 1803400"/>
              <a:gd name="connsiteY24" fmla="*/ 267167 h 2375367"/>
              <a:gd name="connsiteX25" fmla="*/ 1397000 w 1803400"/>
              <a:gd name="connsiteY25" fmla="*/ 190967 h 2375367"/>
              <a:gd name="connsiteX26" fmla="*/ 1320800 w 1803400"/>
              <a:gd name="connsiteY26" fmla="*/ 127467 h 2375367"/>
              <a:gd name="connsiteX27" fmla="*/ 1270000 w 1803400"/>
              <a:gd name="connsiteY27" fmla="*/ 114767 h 2375367"/>
              <a:gd name="connsiteX28" fmla="*/ 1231900 w 1803400"/>
              <a:gd name="connsiteY28" fmla="*/ 102067 h 2375367"/>
              <a:gd name="connsiteX29" fmla="*/ 1193800 w 1803400"/>
              <a:gd name="connsiteY29" fmla="*/ 76667 h 2375367"/>
              <a:gd name="connsiteX30" fmla="*/ 1079500 w 1803400"/>
              <a:gd name="connsiteY30" fmla="*/ 51267 h 2375367"/>
              <a:gd name="connsiteX31" fmla="*/ 685800 w 1803400"/>
              <a:gd name="connsiteY31" fmla="*/ 25867 h 2375367"/>
              <a:gd name="connsiteX32" fmla="*/ 304800 w 1803400"/>
              <a:gd name="connsiteY32" fmla="*/ 13167 h 2375367"/>
              <a:gd name="connsiteX33" fmla="*/ 0 w 1803400"/>
              <a:gd name="connsiteY33" fmla="*/ 467 h 23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03400" h="2375367">
                <a:moveTo>
                  <a:pt x="698500" y="2375367"/>
                </a:moveTo>
                <a:cubicBezTo>
                  <a:pt x="855133" y="2324567"/>
                  <a:pt x="1012979" y="2277364"/>
                  <a:pt x="1168400" y="2222967"/>
                </a:cubicBezTo>
                <a:cubicBezTo>
                  <a:pt x="1180197" y="2218838"/>
                  <a:pt x="1255188" y="2160945"/>
                  <a:pt x="1257300" y="2159467"/>
                </a:cubicBezTo>
                <a:cubicBezTo>
                  <a:pt x="1282309" y="2141961"/>
                  <a:pt x="1333500" y="2108667"/>
                  <a:pt x="1333500" y="2108667"/>
                </a:cubicBezTo>
                <a:lnTo>
                  <a:pt x="1409700" y="1994367"/>
                </a:lnTo>
                <a:lnTo>
                  <a:pt x="1435100" y="1956267"/>
                </a:lnTo>
                <a:cubicBezTo>
                  <a:pt x="1443567" y="1943567"/>
                  <a:pt x="1449707" y="1928960"/>
                  <a:pt x="1460500" y="1918167"/>
                </a:cubicBezTo>
                <a:lnTo>
                  <a:pt x="1498600" y="1880067"/>
                </a:lnTo>
                <a:cubicBezTo>
                  <a:pt x="1505045" y="1854288"/>
                  <a:pt x="1513068" y="1816674"/>
                  <a:pt x="1524000" y="1791167"/>
                </a:cubicBezTo>
                <a:cubicBezTo>
                  <a:pt x="1531458" y="1773766"/>
                  <a:pt x="1542753" y="1758094"/>
                  <a:pt x="1549400" y="1740367"/>
                </a:cubicBezTo>
                <a:cubicBezTo>
                  <a:pt x="1555529" y="1724024"/>
                  <a:pt x="1557305" y="1706350"/>
                  <a:pt x="1562100" y="1689567"/>
                </a:cubicBezTo>
                <a:cubicBezTo>
                  <a:pt x="1565778" y="1676695"/>
                  <a:pt x="1571553" y="1664454"/>
                  <a:pt x="1574800" y="1651467"/>
                </a:cubicBezTo>
                <a:cubicBezTo>
                  <a:pt x="1580035" y="1630526"/>
                  <a:pt x="1582265" y="1608908"/>
                  <a:pt x="1587500" y="1587967"/>
                </a:cubicBezTo>
                <a:cubicBezTo>
                  <a:pt x="1603461" y="1524123"/>
                  <a:pt x="1594560" y="1573848"/>
                  <a:pt x="1625600" y="1511767"/>
                </a:cubicBezTo>
                <a:cubicBezTo>
                  <a:pt x="1666873" y="1429221"/>
                  <a:pt x="1638752" y="1457251"/>
                  <a:pt x="1676400" y="1359367"/>
                </a:cubicBezTo>
                <a:cubicBezTo>
                  <a:pt x="1740204" y="1193476"/>
                  <a:pt x="1688601" y="1347665"/>
                  <a:pt x="1739900" y="1245067"/>
                </a:cubicBezTo>
                <a:cubicBezTo>
                  <a:pt x="1750095" y="1224677"/>
                  <a:pt x="1757295" y="1202913"/>
                  <a:pt x="1765300" y="1181567"/>
                </a:cubicBezTo>
                <a:cubicBezTo>
                  <a:pt x="1774359" y="1157409"/>
                  <a:pt x="1786697" y="1116686"/>
                  <a:pt x="1790700" y="1092667"/>
                </a:cubicBezTo>
                <a:cubicBezTo>
                  <a:pt x="1796311" y="1059001"/>
                  <a:pt x="1799167" y="1024934"/>
                  <a:pt x="1803400" y="991067"/>
                </a:cubicBezTo>
                <a:cubicBezTo>
                  <a:pt x="1799167" y="940267"/>
                  <a:pt x="1798262" y="889079"/>
                  <a:pt x="1790700" y="838667"/>
                </a:cubicBezTo>
                <a:cubicBezTo>
                  <a:pt x="1754454" y="597027"/>
                  <a:pt x="1779253" y="818907"/>
                  <a:pt x="1752600" y="698967"/>
                </a:cubicBezTo>
                <a:cubicBezTo>
                  <a:pt x="1747014" y="673830"/>
                  <a:pt x="1745295" y="647946"/>
                  <a:pt x="1739900" y="622767"/>
                </a:cubicBezTo>
                <a:cubicBezTo>
                  <a:pt x="1732586" y="588633"/>
                  <a:pt x="1733864" y="550213"/>
                  <a:pt x="1714500" y="521167"/>
                </a:cubicBezTo>
                <a:cubicBezTo>
                  <a:pt x="1694743" y="491531"/>
                  <a:pt x="1606403" y="355969"/>
                  <a:pt x="1587500" y="343367"/>
                </a:cubicBezTo>
                <a:cubicBezTo>
                  <a:pt x="1543833" y="314256"/>
                  <a:pt x="1531151" y="307390"/>
                  <a:pt x="1485900" y="267167"/>
                </a:cubicBezTo>
                <a:cubicBezTo>
                  <a:pt x="1271676" y="76746"/>
                  <a:pt x="1552309" y="311763"/>
                  <a:pt x="1397000" y="190967"/>
                </a:cubicBezTo>
                <a:cubicBezTo>
                  <a:pt x="1370901" y="170668"/>
                  <a:pt x="1349152" y="144478"/>
                  <a:pt x="1320800" y="127467"/>
                </a:cubicBezTo>
                <a:cubicBezTo>
                  <a:pt x="1305833" y="118487"/>
                  <a:pt x="1286783" y="119562"/>
                  <a:pt x="1270000" y="114767"/>
                </a:cubicBezTo>
                <a:cubicBezTo>
                  <a:pt x="1257128" y="111089"/>
                  <a:pt x="1243874" y="108054"/>
                  <a:pt x="1231900" y="102067"/>
                </a:cubicBezTo>
                <a:cubicBezTo>
                  <a:pt x="1218248" y="95241"/>
                  <a:pt x="1207829" y="82680"/>
                  <a:pt x="1193800" y="76667"/>
                </a:cubicBezTo>
                <a:cubicBezTo>
                  <a:pt x="1178780" y="70230"/>
                  <a:pt x="1089969" y="53170"/>
                  <a:pt x="1079500" y="51267"/>
                </a:cubicBezTo>
                <a:cubicBezTo>
                  <a:pt x="919730" y="22218"/>
                  <a:pt x="943035" y="35221"/>
                  <a:pt x="685800" y="25867"/>
                </a:cubicBezTo>
                <a:lnTo>
                  <a:pt x="304800" y="13167"/>
                </a:lnTo>
                <a:cubicBezTo>
                  <a:pt x="101775" y="-3752"/>
                  <a:pt x="203376" y="467"/>
                  <a:pt x="0" y="467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" grpId="0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8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7C86-4C1A-4420-9B1A-EAEB2E47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365125"/>
            <a:ext cx="10779642" cy="88951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Large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and </a:t>
            </a: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generative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3078-EDB9-4669-AC23-DA6C015EA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940522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Imagine a </a:t>
            </a:r>
            <a:r>
              <a:rPr lang="en-US" i="1" dirty="0">
                <a:solidFill>
                  <a:srgbClr val="C00000"/>
                </a:solidFill>
              </a:rPr>
              <a:t>huge</a:t>
            </a:r>
            <a:r>
              <a:rPr lang="en-US" dirty="0"/>
              <a:t> collection</a:t>
            </a:r>
          </a:p>
          <a:p>
            <a:pPr lvl="1"/>
            <a:r>
              <a:rPr lang="en-US" dirty="0"/>
              <a:t>Millions and millions of elements</a:t>
            </a:r>
          </a:p>
          <a:p>
            <a:pPr lvl="1"/>
            <a:r>
              <a:rPr lang="en-US" dirty="0"/>
              <a:t>Data is too big to store in memory—can’t be kept in an array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users on Facebook/Instagram</a:t>
            </a:r>
          </a:p>
          <a:p>
            <a:pPr lvl="1"/>
            <a:r>
              <a:rPr lang="en-US" dirty="0"/>
              <a:t>Example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games of chess, or even one game all possible moves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Imagine a collection where items are created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on demand</a:t>
            </a:r>
          </a:p>
          <a:p>
            <a:pPr lvl="1"/>
            <a:r>
              <a:rPr lang="en-US" dirty="0"/>
              <a:t>Can make as many items as needed (infinite* possibilities)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points on a line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digits of pi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Mandelbrot browser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A5C251-B95F-4C0D-AFA8-2C8DAE01EB2B}"/>
              </a:ext>
            </a:extLst>
          </p:cNvPr>
          <p:cNvSpPr/>
          <p:nvPr/>
        </p:nvSpPr>
        <p:spPr>
          <a:xfrm>
            <a:off x="6323709" y="5172083"/>
            <a:ext cx="5325879" cy="1045623"/>
          </a:xfrm>
          <a:prstGeom prst="roundRect">
            <a:avLst>
              <a:gd name="adj" fmla="val 1201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What does it mean to “loop” through collections like this?</a:t>
            </a:r>
          </a:p>
        </p:txBody>
      </p:sp>
    </p:spTree>
    <p:extLst>
      <p:ext uri="{BB962C8B-B14F-4D97-AF65-F5344CB8AC3E}">
        <p14:creationId xmlns:p14="http://schemas.microsoft.com/office/powerpoint/2010/main" val="37209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5B56-99BF-4487-B0B9-1D21C1C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Iterator&lt;&gt;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FCB9-D5FD-440E-83FE-8988D3398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9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4F68-E346-4A81-9966-FDE9C8C6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Iterator’s </a:t>
            </a:r>
            <a:r>
              <a:rPr lang="en-US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big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BC94F-0C18-44DD-B67E-8383D1873E64}"/>
              </a:ext>
            </a:extLst>
          </p:cNvPr>
          <p:cNvSpPr txBox="1"/>
          <p:nvPr/>
        </p:nvSpPr>
        <p:spPr>
          <a:xfrm>
            <a:off x="2885088" y="1690688"/>
            <a:ext cx="7704083" cy="1818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3400" dirty="0">
                <a:solidFill>
                  <a:schemeClr val="tx2"/>
                </a:solidFill>
              </a:rPr>
              <a:t>For a given collection, </a:t>
            </a:r>
            <a:r>
              <a:rPr lang="en-US" sz="3400" i="1" dirty="0">
                <a:solidFill>
                  <a:srgbClr val="BD0C15"/>
                </a:solidFill>
              </a:rPr>
              <a:t>create a class </a:t>
            </a:r>
            <a:r>
              <a:rPr lang="en-US" sz="3400" dirty="0">
                <a:solidFill>
                  <a:schemeClr val="tx2"/>
                </a:solidFill>
              </a:rPr>
              <a:t>that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3400" u="sng" dirty="0">
                <a:solidFill>
                  <a:schemeClr val="tx2"/>
                </a:solidFill>
              </a:rPr>
              <a:t>encapsulates the details</a:t>
            </a:r>
            <a:r>
              <a:rPr lang="en-US" sz="3400" dirty="0">
                <a:solidFill>
                  <a:schemeClr val="tx2"/>
                </a:solidFill>
              </a:rPr>
              <a:t> of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how to “loop through”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BC94F-0C18-44DD-B67E-8383D1873E64}"/>
              </a:ext>
            </a:extLst>
          </p:cNvPr>
          <p:cNvSpPr txBox="1"/>
          <p:nvPr/>
        </p:nvSpPr>
        <p:spPr>
          <a:xfrm>
            <a:off x="1198179" y="3966003"/>
            <a:ext cx="93909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800" i="1" dirty="0">
                <a:solidFill>
                  <a:schemeClr val="tx2"/>
                </a:solidFill>
              </a:rPr>
              <a:t>The public methods in this class then </a:t>
            </a:r>
            <a:r>
              <a:rPr lang="en-US" sz="2800" i="1" dirty="0">
                <a:solidFill>
                  <a:srgbClr val="BD0C15"/>
                </a:solidFill>
              </a:rPr>
              <a:t>speak abstractly of the sequence </a:t>
            </a:r>
            <a:r>
              <a:rPr lang="en-US" sz="2800" i="1" dirty="0">
                <a:solidFill>
                  <a:schemeClr val="tx2"/>
                </a:solidFill>
              </a:rPr>
              <a:t>of all the collection elements </a:t>
            </a:r>
          </a:p>
          <a:p>
            <a:pPr marL="0" indent="0" algn="r">
              <a:buNone/>
            </a:pPr>
            <a:r>
              <a:rPr lang="en-US" sz="2800" i="1" dirty="0">
                <a:solidFill>
                  <a:schemeClr val="tx2"/>
                </a:solidFill>
              </a:rPr>
              <a:t>and not to details of representations like </a:t>
            </a:r>
          </a:p>
          <a:p>
            <a:pPr marL="0" indent="0" algn="r">
              <a:buNone/>
            </a:pPr>
            <a:r>
              <a:rPr lang="en-US" sz="2800" i="1" dirty="0">
                <a:solidFill>
                  <a:schemeClr val="tx2"/>
                </a:solidFill>
              </a:rPr>
              <a:t>arrays and links, etc.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AAA7-3173-46FB-8225-F6D86024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8150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Design patterns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E1C03-94DB-463B-B5B3-7E5922C6E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0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0B10-1EE9-4740-82EF-191D3FDF9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78" y="1207912"/>
            <a:ext cx="10515600" cy="5012268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The iterator pattern is so well-known and accepted as useful, that Java (and most other </a:t>
            </a:r>
            <a:r>
              <a:rPr lang="en-US" sz="3200" i="1" dirty="0">
                <a:solidFill>
                  <a:srgbClr val="C00000"/>
                </a:solidFill>
              </a:rPr>
              <a:t>modern</a:t>
            </a:r>
            <a:r>
              <a:rPr lang="en-US" sz="3200" dirty="0">
                <a:solidFill>
                  <a:srgbClr val="C00000"/>
                </a:solidFill>
              </a:rPr>
              <a:t> programming languages) offer built-in language support</a:t>
            </a:r>
          </a:p>
          <a:p>
            <a:pPr marL="0" indent="0">
              <a:buNone/>
            </a:pPr>
            <a:r>
              <a:rPr lang="en-US" dirty="0"/>
              <a:t>Two built-in interfaces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Iterator&lt;T&gt;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Iterable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  <a:p>
            <a:pPr marL="0" indent="0">
              <a:buNone/>
            </a:pPr>
            <a:r>
              <a:rPr lang="en-US" dirty="0"/>
              <a:t>Iterator support for all built-in collections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List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Set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Map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6238D-8497-4B23-9482-A60E20C5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56" y="365126"/>
            <a:ext cx="10800644" cy="84278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Java’s support for the iterator pattern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F104DC-8C14-47A8-91BB-79DC86A23D36}"/>
              </a:ext>
            </a:extLst>
          </p:cNvPr>
          <p:cNvGrpSpPr/>
          <p:nvPr/>
        </p:nvGrpSpPr>
        <p:grpSpPr>
          <a:xfrm>
            <a:off x="3679115" y="3726474"/>
            <a:ext cx="7494472" cy="1027890"/>
            <a:chOff x="3679115" y="3726474"/>
            <a:chExt cx="7494472" cy="102789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AF2869-4FA4-47C6-AC0A-EE7622D346F7}"/>
                </a:ext>
              </a:extLst>
            </p:cNvPr>
            <p:cNvSpPr/>
            <p:nvPr/>
          </p:nvSpPr>
          <p:spPr>
            <a:xfrm rot="306542">
              <a:off x="7108020" y="3726474"/>
              <a:ext cx="4065567" cy="1027890"/>
            </a:xfrm>
            <a:prstGeom prst="roundRect">
              <a:avLst>
                <a:gd name="adj" fmla="val 1201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</a:rPr>
                <a:t>The collection that can be “looped” over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9DFC78-AE5D-450D-AD75-D6E0A6F7EEBF}"/>
                </a:ext>
              </a:extLst>
            </p:cNvPr>
            <p:cNvSpPr/>
            <p:nvPr/>
          </p:nvSpPr>
          <p:spPr>
            <a:xfrm>
              <a:off x="3679115" y="3894268"/>
              <a:ext cx="3420932" cy="441064"/>
            </a:xfrm>
            <a:custGeom>
              <a:avLst/>
              <a:gdLst>
                <a:gd name="connsiteX0" fmla="*/ 3420932 w 3420932"/>
                <a:gd name="connsiteY0" fmla="*/ 279699 h 441064"/>
                <a:gd name="connsiteX1" fmla="*/ 3012141 w 3420932"/>
                <a:gd name="connsiteY1" fmla="*/ 430306 h 441064"/>
                <a:gd name="connsiteX2" fmla="*/ 2936838 w 3420932"/>
                <a:gd name="connsiteY2" fmla="*/ 441064 h 441064"/>
                <a:gd name="connsiteX3" fmla="*/ 2097741 w 3420932"/>
                <a:gd name="connsiteY3" fmla="*/ 430306 h 441064"/>
                <a:gd name="connsiteX4" fmla="*/ 1936377 w 3420932"/>
                <a:gd name="connsiteY4" fmla="*/ 408791 h 441064"/>
                <a:gd name="connsiteX5" fmla="*/ 1850316 w 3420932"/>
                <a:gd name="connsiteY5" fmla="*/ 387276 h 441064"/>
                <a:gd name="connsiteX6" fmla="*/ 1742739 w 3420932"/>
                <a:gd name="connsiteY6" fmla="*/ 376518 h 441064"/>
                <a:gd name="connsiteX7" fmla="*/ 1602890 w 3420932"/>
                <a:gd name="connsiteY7" fmla="*/ 344245 h 441064"/>
                <a:gd name="connsiteX8" fmla="*/ 1549101 w 3420932"/>
                <a:gd name="connsiteY8" fmla="*/ 333487 h 441064"/>
                <a:gd name="connsiteX9" fmla="*/ 1463040 w 3420932"/>
                <a:gd name="connsiteY9" fmla="*/ 301214 h 441064"/>
                <a:gd name="connsiteX10" fmla="*/ 1355464 w 3420932"/>
                <a:gd name="connsiteY10" fmla="*/ 279699 h 441064"/>
                <a:gd name="connsiteX11" fmla="*/ 1312433 w 3420932"/>
                <a:gd name="connsiteY11" fmla="*/ 268941 h 441064"/>
                <a:gd name="connsiteX12" fmla="*/ 1129553 w 3420932"/>
                <a:gd name="connsiteY12" fmla="*/ 204396 h 441064"/>
                <a:gd name="connsiteX13" fmla="*/ 1065007 w 3420932"/>
                <a:gd name="connsiteY13" fmla="*/ 172123 h 441064"/>
                <a:gd name="connsiteX14" fmla="*/ 935916 w 3420932"/>
                <a:gd name="connsiteY14" fmla="*/ 129092 h 441064"/>
                <a:gd name="connsiteX15" fmla="*/ 806824 w 3420932"/>
                <a:gd name="connsiteY15" fmla="*/ 75304 h 441064"/>
                <a:gd name="connsiteX16" fmla="*/ 742278 w 3420932"/>
                <a:gd name="connsiteY16" fmla="*/ 53788 h 441064"/>
                <a:gd name="connsiteX17" fmla="*/ 516367 w 3420932"/>
                <a:gd name="connsiteY17" fmla="*/ 32273 h 441064"/>
                <a:gd name="connsiteX18" fmla="*/ 376518 w 3420932"/>
                <a:gd name="connsiteY18" fmla="*/ 10758 h 441064"/>
                <a:gd name="connsiteX19" fmla="*/ 301214 w 3420932"/>
                <a:gd name="connsiteY19" fmla="*/ 0 h 441064"/>
                <a:gd name="connsiteX20" fmla="*/ 129092 w 3420932"/>
                <a:gd name="connsiteY20" fmla="*/ 10758 h 441064"/>
                <a:gd name="connsiteX21" fmla="*/ 96819 w 3420932"/>
                <a:gd name="connsiteY21" fmla="*/ 21516 h 441064"/>
                <a:gd name="connsiteX22" fmla="*/ 32273 w 3420932"/>
                <a:gd name="connsiteY22" fmla="*/ 64546 h 441064"/>
                <a:gd name="connsiteX23" fmla="*/ 0 w 3420932"/>
                <a:gd name="connsiteY23" fmla="*/ 86061 h 44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0932" h="441064">
                  <a:moveTo>
                    <a:pt x="3420932" y="279699"/>
                  </a:moveTo>
                  <a:cubicBezTo>
                    <a:pt x="3284668" y="329901"/>
                    <a:pt x="3149906" y="384384"/>
                    <a:pt x="3012141" y="430306"/>
                  </a:cubicBezTo>
                  <a:cubicBezTo>
                    <a:pt x="2988086" y="438324"/>
                    <a:pt x="2962194" y="441064"/>
                    <a:pt x="2936838" y="441064"/>
                  </a:cubicBezTo>
                  <a:cubicBezTo>
                    <a:pt x="2657116" y="441064"/>
                    <a:pt x="2377440" y="433892"/>
                    <a:pt x="2097741" y="430306"/>
                  </a:cubicBezTo>
                  <a:cubicBezTo>
                    <a:pt x="2045613" y="424514"/>
                    <a:pt x="1988371" y="419932"/>
                    <a:pt x="1936377" y="408791"/>
                  </a:cubicBezTo>
                  <a:cubicBezTo>
                    <a:pt x="1907463" y="402595"/>
                    <a:pt x="1879739" y="390218"/>
                    <a:pt x="1850316" y="387276"/>
                  </a:cubicBezTo>
                  <a:lnTo>
                    <a:pt x="1742739" y="376518"/>
                  </a:lnTo>
                  <a:lnTo>
                    <a:pt x="1602890" y="344245"/>
                  </a:lnTo>
                  <a:cubicBezTo>
                    <a:pt x="1585041" y="340278"/>
                    <a:pt x="1566615" y="338741"/>
                    <a:pt x="1549101" y="333487"/>
                  </a:cubicBezTo>
                  <a:cubicBezTo>
                    <a:pt x="1519535" y="324617"/>
                    <a:pt x="1493226" y="308180"/>
                    <a:pt x="1463040" y="301214"/>
                  </a:cubicBezTo>
                  <a:cubicBezTo>
                    <a:pt x="1427408" y="292991"/>
                    <a:pt x="1391221" y="287361"/>
                    <a:pt x="1355464" y="279699"/>
                  </a:cubicBezTo>
                  <a:cubicBezTo>
                    <a:pt x="1341007" y="276601"/>
                    <a:pt x="1326161" y="274432"/>
                    <a:pt x="1312433" y="268941"/>
                  </a:cubicBezTo>
                  <a:cubicBezTo>
                    <a:pt x="1141940" y="200744"/>
                    <a:pt x="1253099" y="224986"/>
                    <a:pt x="1129553" y="204396"/>
                  </a:cubicBezTo>
                  <a:cubicBezTo>
                    <a:pt x="1108038" y="193638"/>
                    <a:pt x="1087426" y="180842"/>
                    <a:pt x="1065007" y="172123"/>
                  </a:cubicBezTo>
                  <a:cubicBezTo>
                    <a:pt x="1022733" y="155683"/>
                    <a:pt x="976485" y="149377"/>
                    <a:pt x="935916" y="129092"/>
                  </a:cubicBezTo>
                  <a:cubicBezTo>
                    <a:pt x="796407" y="59337"/>
                    <a:pt x="899512" y="103110"/>
                    <a:pt x="806824" y="75304"/>
                  </a:cubicBezTo>
                  <a:cubicBezTo>
                    <a:pt x="785101" y="68787"/>
                    <a:pt x="764855" y="55938"/>
                    <a:pt x="742278" y="53788"/>
                  </a:cubicBezTo>
                  <a:lnTo>
                    <a:pt x="516367" y="32273"/>
                  </a:lnTo>
                  <a:cubicBezTo>
                    <a:pt x="446845" y="9101"/>
                    <a:pt x="505103" y="25886"/>
                    <a:pt x="376518" y="10758"/>
                  </a:cubicBezTo>
                  <a:cubicBezTo>
                    <a:pt x="351335" y="7795"/>
                    <a:pt x="326315" y="3586"/>
                    <a:pt x="301214" y="0"/>
                  </a:cubicBezTo>
                  <a:cubicBezTo>
                    <a:pt x="243840" y="3586"/>
                    <a:pt x="186262" y="4740"/>
                    <a:pt x="129092" y="10758"/>
                  </a:cubicBezTo>
                  <a:cubicBezTo>
                    <a:pt x="117815" y="11945"/>
                    <a:pt x="106732" y="16009"/>
                    <a:pt x="96819" y="21516"/>
                  </a:cubicBezTo>
                  <a:cubicBezTo>
                    <a:pt x="74215" y="34074"/>
                    <a:pt x="53788" y="50203"/>
                    <a:pt x="32273" y="64546"/>
                  </a:cubicBezTo>
                  <a:lnTo>
                    <a:pt x="0" y="86061"/>
                  </a:lnTo>
                </a:path>
              </a:pathLst>
            </a:custGeom>
            <a:noFill/>
            <a:ln w="44450">
              <a:solidFill>
                <a:srgbClr val="FF0000">
                  <a:alpha val="68000"/>
                </a:srgbClr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1DC448-7F9E-4D5C-83D2-CDAF0952FC29}"/>
              </a:ext>
            </a:extLst>
          </p:cNvPr>
          <p:cNvGrpSpPr/>
          <p:nvPr/>
        </p:nvGrpSpPr>
        <p:grpSpPr>
          <a:xfrm>
            <a:off x="3707842" y="2729825"/>
            <a:ext cx="4226643" cy="897630"/>
            <a:chOff x="3707842" y="2729825"/>
            <a:chExt cx="4226643" cy="8976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DDD34D0-F541-4286-AA8C-A88046AB400C}"/>
                </a:ext>
              </a:extLst>
            </p:cNvPr>
            <p:cNvSpPr/>
            <p:nvPr/>
          </p:nvSpPr>
          <p:spPr>
            <a:xfrm rot="20938905">
              <a:off x="4657072" y="2729825"/>
              <a:ext cx="3277413" cy="609105"/>
            </a:xfrm>
            <a:prstGeom prst="roundRect">
              <a:avLst>
                <a:gd name="adj" fmla="val 1201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</a:rPr>
                <a:t>The “looper” object 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D0ED125-25DB-4B7B-B030-A60191ED4E07}"/>
                </a:ext>
              </a:extLst>
            </p:cNvPr>
            <p:cNvSpPr/>
            <p:nvPr/>
          </p:nvSpPr>
          <p:spPr>
            <a:xfrm>
              <a:off x="3707842" y="3275763"/>
              <a:ext cx="944545" cy="351692"/>
            </a:xfrm>
            <a:custGeom>
              <a:avLst/>
              <a:gdLst>
                <a:gd name="connsiteX0" fmla="*/ 944545 w 944545"/>
                <a:gd name="connsiteY0" fmla="*/ 0 h 351692"/>
                <a:gd name="connsiteX1" fmla="*/ 874206 w 944545"/>
                <a:gd name="connsiteY1" fmla="*/ 80386 h 351692"/>
                <a:gd name="connsiteX2" fmla="*/ 844061 w 944545"/>
                <a:gd name="connsiteY2" fmla="*/ 100483 h 351692"/>
                <a:gd name="connsiteX3" fmla="*/ 743578 w 944545"/>
                <a:gd name="connsiteY3" fmla="*/ 180870 h 351692"/>
                <a:gd name="connsiteX4" fmla="*/ 713433 w 944545"/>
                <a:gd name="connsiteY4" fmla="*/ 200967 h 351692"/>
                <a:gd name="connsiteX5" fmla="*/ 542611 w 944545"/>
                <a:gd name="connsiteY5" fmla="*/ 241160 h 351692"/>
                <a:gd name="connsiteX6" fmla="*/ 452176 w 944545"/>
                <a:gd name="connsiteY6" fmla="*/ 251208 h 351692"/>
                <a:gd name="connsiteX7" fmla="*/ 331595 w 944545"/>
                <a:gd name="connsiteY7" fmla="*/ 261257 h 351692"/>
                <a:gd name="connsiteX8" fmla="*/ 170822 w 944545"/>
                <a:gd name="connsiteY8" fmla="*/ 281353 h 351692"/>
                <a:gd name="connsiteX9" fmla="*/ 110532 w 944545"/>
                <a:gd name="connsiteY9" fmla="*/ 301450 h 351692"/>
                <a:gd name="connsiteX10" fmla="*/ 80387 w 944545"/>
                <a:gd name="connsiteY10" fmla="*/ 311499 h 351692"/>
                <a:gd name="connsiteX11" fmla="*/ 50242 w 944545"/>
                <a:gd name="connsiteY11" fmla="*/ 331595 h 351692"/>
                <a:gd name="connsiteX12" fmla="*/ 20096 w 944545"/>
                <a:gd name="connsiteY12" fmla="*/ 341644 h 351692"/>
                <a:gd name="connsiteX13" fmla="*/ 0 w 944545"/>
                <a:gd name="connsiteY13" fmla="*/ 351692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545" h="351692">
                  <a:moveTo>
                    <a:pt x="944545" y="0"/>
                  </a:moveTo>
                  <a:cubicBezTo>
                    <a:pt x="922829" y="27144"/>
                    <a:pt x="901391" y="57732"/>
                    <a:pt x="874206" y="80386"/>
                  </a:cubicBezTo>
                  <a:cubicBezTo>
                    <a:pt x="864928" y="88117"/>
                    <a:pt x="854109" y="93784"/>
                    <a:pt x="844061" y="100483"/>
                  </a:cubicBezTo>
                  <a:cubicBezTo>
                    <a:pt x="804706" y="179197"/>
                    <a:pt x="849086" y="110530"/>
                    <a:pt x="743578" y="180870"/>
                  </a:cubicBezTo>
                  <a:cubicBezTo>
                    <a:pt x="733530" y="187569"/>
                    <a:pt x="724235" y="195566"/>
                    <a:pt x="713433" y="200967"/>
                  </a:cubicBezTo>
                  <a:cubicBezTo>
                    <a:pt x="656759" y="229304"/>
                    <a:pt x="610044" y="233668"/>
                    <a:pt x="542611" y="241160"/>
                  </a:cubicBezTo>
                  <a:lnTo>
                    <a:pt x="452176" y="251208"/>
                  </a:lnTo>
                  <a:cubicBezTo>
                    <a:pt x="412025" y="255032"/>
                    <a:pt x="371698" y="256960"/>
                    <a:pt x="331595" y="261257"/>
                  </a:cubicBezTo>
                  <a:cubicBezTo>
                    <a:pt x="277894" y="267011"/>
                    <a:pt x="170822" y="281353"/>
                    <a:pt x="170822" y="281353"/>
                  </a:cubicBezTo>
                  <a:lnTo>
                    <a:pt x="110532" y="301450"/>
                  </a:lnTo>
                  <a:cubicBezTo>
                    <a:pt x="100484" y="304800"/>
                    <a:pt x="89200" y="305624"/>
                    <a:pt x="80387" y="311499"/>
                  </a:cubicBezTo>
                  <a:cubicBezTo>
                    <a:pt x="70339" y="318198"/>
                    <a:pt x="61044" y="326194"/>
                    <a:pt x="50242" y="331595"/>
                  </a:cubicBezTo>
                  <a:cubicBezTo>
                    <a:pt x="40768" y="336332"/>
                    <a:pt x="29931" y="337710"/>
                    <a:pt x="20096" y="341644"/>
                  </a:cubicBezTo>
                  <a:cubicBezTo>
                    <a:pt x="13142" y="344425"/>
                    <a:pt x="6699" y="348343"/>
                    <a:pt x="0" y="351692"/>
                  </a:cubicBezTo>
                </a:path>
              </a:pathLst>
            </a:custGeom>
            <a:noFill/>
            <a:ln w="44450">
              <a:solidFill>
                <a:srgbClr val="FF0000">
                  <a:alpha val="66000"/>
                </a:srgbClr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76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635B-DEF3-478C-974A-92C3DFF1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90" y="365126"/>
            <a:ext cx="9403644" cy="92180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Java’s </a:t>
            </a:r>
            <a:r>
              <a:rPr lang="en-US" sz="4000" b="1" dirty="0">
                <a:solidFill>
                  <a:srgbClr val="C00000"/>
                </a:solidFill>
                <a:latin typeface="Consolas" panose="020B0609020204030204" pitchFamily="49" charset="0"/>
              </a:rPr>
              <a:t>Iterator&lt;&gt;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06BF4-B1B2-42DB-98E6-DFF166FC00E7}"/>
              </a:ext>
            </a:extLst>
          </p:cNvPr>
          <p:cNvSpPr txBox="1"/>
          <p:nvPr/>
        </p:nvSpPr>
        <p:spPr>
          <a:xfrm>
            <a:off x="2481521" y="1690688"/>
            <a:ext cx="907171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public interface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Iterator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{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70C0"/>
                </a:solidFill>
                <a:latin typeface="Consolas" panose="020B0609020204030204" pitchFamily="49" charset="0"/>
              </a:rPr>
              <a:t>boolean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hasNext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void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forEachRemaining</a:t>
            </a:r>
            <a:r>
              <a:rPr lang="en-US" sz="2000" dirty="0">
                <a:latin typeface="Consolas" panose="020B0609020204030204" pitchFamily="49" charset="0"/>
              </a:rPr>
              <a:t>(Consumer&lt;?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super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action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void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remove</a:t>
            </a:r>
            <a:r>
              <a:rPr lang="en-US" sz="2000" dirty="0"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F84F-4756-48A4-9156-094E86A57490}"/>
              </a:ext>
            </a:extLst>
          </p:cNvPr>
          <p:cNvSpPr txBox="1"/>
          <p:nvPr/>
        </p:nvSpPr>
        <p:spPr>
          <a:xfrm>
            <a:off x="7305472" y="2136775"/>
            <a:ext cx="392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17E"/>
                </a:solidFill>
              </a:rPr>
              <a:t>T</a:t>
            </a:r>
            <a:r>
              <a:rPr lang="en-US" sz="2000" dirty="0"/>
              <a:t> is called a “</a:t>
            </a:r>
            <a:r>
              <a:rPr lang="en-US" sz="2000" b="1" i="1" dirty="0">
                <a:solidFill>
                  <a:srgbClr val="C00000"/>
                </a:solidFill>
              </a:rPr>
              <a:t>generic type</a:t>
            </a:r>
            <a:r>
              <a:rPr lang="en-US" sz="2000" dirty="0"/>
              <a:t>”, and it represents the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type</a:t>
            </a:r>
            <a:r>
              <a:rPr lang="en-US" sz="2000" dirty="0"/>
              <a:t> of the items stored in the collection.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4E3B1-D6A3-4B63-B403-C5D0A69F669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521413" y="2644607"/>
            <a:ext cx="3784059" cy="266994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C960CD-1519-470A-9D25-B20DE5872226}"/>
              </a:ext>
            </a:extLst>
          </p:cNvPr>
          <p:cNvSpPr/>
          <p:nvPr/>
        </p:nvSpPr>
        <p:spPr>
          <a:xfrm>
            <a:off x="3035029" y="2911601"/>
            <a:ext cx="330741" cy="424986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267168-C82D-45B2-94F2-3527CEDFE2F0}"/>
              </a:ext>
            </a:extLst>
          </p:cNvPr>
          <p:cNvSpPr/>
          <p:nvPr/>
        </p:nvSpPr>
        <p:spPr>
          <a:xfrm>
            <a:off x="6105728" y="1692849"/>
            <a:ext cx="330741" cy="424986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A5477F-2C8D-4094-B1F6-485946F5EB36}"/>
              </a:ext>
            </a:extLst>
          </p:cNvPr>
          <p:cNvCxnSpPr>
            <a:cxnSpLocks/>
          </p:cNvCxnSpPr>
          <p:nvPr/>
        </p:nvCxnSpPr>
        <p:spPr>
          <a:xfrm flipH="1" flipV="1">
            <a:off x="6536988" y="2180994"/>
            <a:ext cx="768484" cy="222776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8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06BF4-B1B2-42DB-98E6-DFF166FC00E7}"/>
              </a:ext>
            </a:extLst>
          </p:cNvPr>
          <p:cNvSpPr txBox="1"/>
          <p:nvPr/>
        </p:nvSpPr>
        <p:spPr>
          <a:xfrm>
            <a:off x="2481521" y="1690688"/>
            <a:ext cx="907171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public interface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Iterator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{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70C0"/>
                </a:solidFill>
                <a:latin typeface="Consolas" panose="020B0609020204030204" pitchFamily="49" charset="0"/>
              </a:rPr>
              <a:t>boolean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hasNext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void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forEachRemaining</a:t>
            </a:r>
            <a:r>
              <a:rPr lang="en-US" sz="2000" dirty="0">
                <a:latin typeface="Consolas" panose="020B0609020204030204" pitchFamily="49" charset="0"/>
              </a:rPr>
              <a:t>(Consumer&lt;?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super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action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void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remove</a:t>
            </a:r>
            <a:r>
              <a:rPr lang="en-US" sz="2000" dirty="0"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F84F-4756-48A4-9156-094E86A57490}"/>
              </a:ext>
            </a:extLst>
          </p:cNvPr>
          <p:cNvSpPr txBox="1"/>
          <p:nvPr/>
        </p:nvSpPr>
        <p:spPr>
          <a:xfrm>
            <a:off x="7996136" y="1567191"/>
            <a:ext cx="392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1. </a:t>
            </a:r>
            <a:r>
              <a:rPr lang="en-US" sz="2000" dirty="0"/>
              <a:t>Answers the question: “Are there still remaining items to check?”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4E3B1-D6A3-4B63-B403-C5D0A69F669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807414" y="1921134"/>
            <a:ext cx="2188722" cy="578875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C960CD-1519-470A-9D25-B20DE5872226}"/>
              </a:ext>
            </a:extLst>
          </p:cNvPr>
          <p:cNvSpPr/>
          <p:nvPr/>
        </p:nvSpPr>
        <p:spPr>
          <a:xfrm>
            <a:off x="3044757" y="2298758"/>
            <a:ext cx="2623244" cy="424986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0A635B-DEF3-478C-974A-92C3DFF1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90" y="365126"/>
            <a:ext cx="9403644" cy="92180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Java’s </a:t>
            </a:r>
            <a:r>
              <a:rPr lang="en-US" sz="4000" b="1" dirty="0">
                <a:solidFill>
                  <a:srgbClr val="C00000"/>
                </a:solidFill>
                <a:latin typeface="Consolas" panose="020B0609020204030204" pitchFamily="49" charset="0"/>
              </a:rPr>
              <a:t>Iterator&lt;&gt;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7492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06BF4-B1B2-42DB-98E6-DFF166FC00E7}"/>
              </a:ext>
            </a:extLst>
          </p:cNvPr>
          <p:cNvSpPr txBox="1"/>
          <p:nvPr/>
        </p:nvSpPr>
        <p:spPr>
          <a:xfrm>
            <a:off x="2481521" y="1690688"/>
            <a:ext cx="907171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public interface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Iterator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{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70C0"/>
                </a:solidFill>
                <a:latin typeface="Consolas" panose="020B0609020204030204" pitchFamily="49" charset="0"/>
              </a:rPr>
              <a:t>boolean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hasNext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void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forEachRemaining</a:t>
            </a:r>
            <a:r>
              <a:rPr lang="en-US" sz="2000" dirty="0">
                <a:latin typeface="Consolas" panose="020B0609020204030204" pitchFamily="49" charset="0"/>
              </a:rPr>
              <a:t>(Consumer&lt;?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super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action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void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remove</a:t>
            </a:r>
            <a:r>
              <a:rPr lang="en-US" sz="2000" dirty="0"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F84F-4756-48A4-9156-094E86A57490}"/>
              </a:ext>
            </a:extLst>
          </p:cNvPr>
          <p:cNvSpPr txBox="1"/>
          <p:nvPr/>
        </p:nvSpPr>
        <p:spPr>
          <a:xfrm>
            <a:off x="7996136" y="2180034"/>
            <a:ext cx="281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2. </a:t>
            </a:r>
            <a:r>
              <a:rPr lang="en-US" sz="2000" dirty="0"/>
              <a:t>Returns the next item in the collection.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4E3B1-D6A3-4B63-B403-C5D0A69F669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688732" y="2533977"/>
            <a:ext cx="3307404" cy="63724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C960CD-1519-470A-9D25-B20DE5872226}"/>
              </a:ext>
            </a:extLst>
          </p:cNvPr>
          <p:cNvSpPr/>
          <p:nvPr/>
        </p:nvSpPr>
        <p:spPr>
          <a:xfrm>
            <a:off x="3044757" y="2911601"/>
            <a:ext cx="1488332" cy="424986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0A635B-DEF3-478C-974A-92C3DFF1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90" y="365126"/>
            <a:ext cx="9403644" cy="92180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Java’s </a:t>
            </a:r>
            <a:r>
              <a:rPr lang="en-US" sz="4000" b="1" dirty="0">
                <a:solidFill>
                  <a:srgbClr val="C00000"/>
                </a:solidFill>
                <a:latin typeface="Consolas" panose="020B0609020204030204" pitchFamily="49" charset="0"/>
              </a:rPr>
              <a:t>Iterator&lt;&gt;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7607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06BF4-B1B2-42DB-98E6-DFF166FC00E7}"/>
              </a:ext>
            </a:extLst>
          </p:cNvPr>
          <p:cNvSpPr txBox="1"/>
          <p:nvPr/>
        </p:nvSpPr>
        <p:spPr>
          <a:xfrm>
            <a:off x="2481521" y="1690688"/>
            <a:ext cx="907171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public interface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Iterator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{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70C0"/>
                </a:solidFill>
                <a:latin typeface="Consolas" panose="020B0609020204030204" pitchFamily="49" charset="0"/>
              </a:rPr>
              <a:t>boolean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hasNext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void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forEachRemaining</a:t>
            </a:r>
            <a:r>
              <a:rPr lang="en-US" sz="2000" dirty="0">
                <a:latin typeface="Consolas" panose="020B0609020204030204" pitchFamily="49" charset="0"/>
              </a:rPr>
              <a:t>(Consumer&lt;?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super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action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void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remove</a:t>
            </a:r>
            <a:r>
              <a:rPr lang="en-US" sz="2000" dirty="0"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F84F-4756-48A4-9156-094E86A57490}"/>
              </a:ext>
            </a:extLst>
          </p:cNvPr>
          <p:cNvSpPr txBox="1"/>
          <p:nvPr/>
        </p:nvSpPr>
        <p:spPr>
          <a:xfrm>
            <a:off x="7840493" y="1413196"/>
            <a:ext cx="4075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3. </a:t>
            </a:r>
            <a:r>
              <a:rPr lang="en-US" sz="2000" dirty="0"/>
              <a:t>In an interface, methods marked </a:t>
            </a:r>
            <a:r>
              <a:rPr lang="en-US" sz="2000" b="1" dirty="0">
                <a:latin typeface="Consolas" panose="020B0609020204030204" pitchFamily="49" charset="0"/>
              </a:rPr>
              <a:t>default</a:t>
            </a:r>
            <a:r>
              <a:rPr lang="en-US" sz="2000" dirty="0"/>
              <a:t> </a:t>
            </a:r>
            <a:r>
              <a:rPr lang="en-US" sz="2000" u="sng" dirty="0"/>
              <a:t>have an implementation</a:t>
            </a:r>
            <a:r>
              <a:rPr lang="en-US" sz="2000" dirty="0"/>
              <a:t> (meaning a body with code)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4E3B1-D6A3-4B63-B403-C5D0A69F6695}"/>
              </a:ext>
            </a:extLst>
          </p:cNvPr>
          <p:cNvCxnSpPr>
            <a:cxnSpLocks/>
          </p:cNvCxnSpPr>
          <p:nvPr/>
        </p:nvCxnSpPr>
        <p:spPr>
          <a:xfrm flipH="1">
            <a:off x="9435830" y="2428859"/>
            <a:ext cx="486383" cy="100014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C960CD-1519-470A-9D25-B20DE5872226}"/>
              </a:ext>
            </a:extLst>
          </p:cNvPr>
          <p:cNvSpPr/>
          <p:nvPr/>
        </p:nvSpPr>
        <p:spPr>
          <a:xfrm>
            <a:off x="2976663" y="3514714"/>
            <a:ext cx="8657617" cy="2380247"/>
          </a:xfrm>
          <a:prstGeom prst="roundRect">
            <a:avLst>
              <a:gd name="adj" fmla="val 5224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EB57ED-97A6-4EC8-B36A-478A6FE19C1C}"/>
              </a:ext>
            </a:extLst>
          </p:cNvPr>
          <p:cNvSpPr/>
          <p:nvPr/>
        </p:nvSpPr>
        <p:spPr>
          <a:xfrm>
            <a:off x="8242285" y="4156742"/>
            <a:ext cx="3674098" cy="1325563"/>
          </a:xfrm>
          <a:prstGeom prst="roundRect">
            <a:avLst>
              <a:gd name="adj" fmla="val 6534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We will ignore these iterator methods in COMP 301. They aren’t as important as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next()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hasNext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0A635B-DEF3-478C-974A-92C3DFF1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90" y="365126"/>
            <a:ext cx="9403644" cy="92180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Java’s </a:t>
            </a:r>
            <a:r>
              <a:rPr lang="en-US" sz="4000" b="1" dirty="0">
                <a:solidFill>
                  <a:srgbClr val="C00000"/>
                </a:solidFill>
                <a:latin typeface="Consolas" panose="020B0609020204030204" pitchFamily="49" charset="0"/>
              </a:rPr>
              <a:t>Iterator&lt;&gt;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17220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258E-9129-4994-AD0F-47C3AC72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7"/>
            <a:ext cx="10515600" cy="263207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Using an iterator object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75253-794E-46C4-889D-04AA03213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EF24-9466-41E1-ACBE-010417B9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365125"/>
            <a:ext cx="10890956" cy="84435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Using an iterator object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9CF21-92A5-4874-8D75-5AC7090AA282}"/>
              </a:ext>
            </a:extLst>
          </p:cNvPr>
          <p:cNvSpPr txBox="1"/>
          <p:nvPr/>
        </p:nvSpPr>
        <p:spPr>
          <a:xfrm>
            <a:off x="3815521" y="2011303"/>
            <a:ext cx="737894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String[] data =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String[] {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"kappa"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"beta"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"alpha"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Iterator&lt;String&gt; iterator =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Alphabetizer(data);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latin typeface="Consolas" panose="020B0609020204030204" pitchFamily="49" charset="0"/>
              </a:rPr>
              <a:t>iterator.hasNext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String str = </a:t>
            </a:r>
            <a:r>
              <a:rPr lang="en-US" sz="2000" dirty="0" err="1">
                <a:latin typeface="Consolas" panose="020B0609020204030204" pitchFamily="49" charset="0"/>
              </a:rPr>
              <a:t>iterator.next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Do something with each alphabetized String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7744680-827B-4CD8-B0B2-0164FEF0C0E0}"/>
              </a:ext>
            </a:extLst>
          </p:cNvPr>
          <p:cNvSpPr/>
          <p:nvPr/>
        </p:nvSpPr>
        <p:spPr>
          <a:xfrm>
            <a:off x="3524250" y="2105025"/>
            <a:ext cx="142875" cy="852488"/>
          </a:xfrm>
          <a:prstGeom prst="leftBrace">
            <a:avLst>
              <a:gd name="adj1" fmla="val 406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8747E-EDA3-4874-BAB2-73477C49A4DD}"/>
              </a:ext>
            </a:extLst>
          </p:cNvPr>
          <p:cNvSpPr txBox="1"/>
          <p:nvPr/>
        </p:nvSpPr>
        <p:spPr>
          <a:xfrm>
            <a:off x="238125" y="2177326"/>
            <a:ext cx="307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1. Start with a </a:t>
            </a:r>
            <a:r>
              <a:rPr lang="en-US" sz="2000" b="1" dirty="0">
                <a:solidFill>
                  <a:srgbClr val="C00000"/>
                </a:solidFill>
              </a:rPr>
              <a:t>collection</a:t>
            </a:r>
            <a:r>
              <a:rPr lang="en-US" sz="2000" dirty="0">
                <a:solidFill>
                  <a:srgbClr val="C00000"/>
                </a:solidFill>
              </a:rPr>
              <a:t> of items (in this case, an array)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D7C9B-AE30-4C77-8008-1ECD469C7F06}"/>
              </a:ext>
            </a:extLst>
          </p:cNvPr>
          <p:cNvSpPr txBox="1"/>
          <p:nvPr/>
        </p:nvSpPr>
        <p:spPr>
          <a:xfrm>
            <a:off x="238125" y="3550185"/>
            <a:ext cx="307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2. Create the iterator object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791E1-C770-4BF4-B9B3-4C3B199A3598}"/>
              </a:ext>
            </a:extLst>
          </p:cNvPr>
          <p:cNvSpPr txBox="1"/>
          <p:nvPr/>
        </p:nvSpPr>
        <p:spPr>
          <a:xfrm>
            <a:off x="9268734" y="1690688"/>
            <a:ext cx="2715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The iterator object </a:t>
            </a:r>
            <a:r>
              <a:rPr lang="en-US" sz="2000" b="1" dirty="0">
                <a:solidFill>
                  <a:srgbClr val="C00000"/>
                </a:solidFill>
              </a:rPr>
              <a:t>encapsulates the collection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755454-3CB0-46DF-B934-8F698FCCD64B}"/>
              </a:ext>
            </a:extLst>
          </p:cNvPr>
          <p:cNvCxnSpPr>
            <a:cxnSpLocks/>
          </p:cNvCxnSpPr>
          <p:nvPr/>
        </p:nvCxnSpPr>
        <p:spPr>
          <a:xfrm flipH="1">
            <a:off x="10420350" y="2762454"/>
            <a:ext cx="206000" cy="78773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E84A8E-F44F-48CA-B240-E40C19F99D87}"/>
              </a:ext>
            </a:extLst>
          </p:cNvPr>
          <p:cNvSpPr txBox="1"/>
          <p:nvPr/>
        </p:nvSpPr>
        <p:spPr>
          <a:xfrm>
            <a:off x="7805098" y="4151650"/>
            <a:ext cx="40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The generic type is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C00000"/>
                </a:solidFill>
              </a:rPr>
              <a:t>, because the collection contains strings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820BAC-7A5C-4BA2-B017-5C8D77534C12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981702" y="3950297"/>
            <a:ext cx="1823396" cy="555296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273282CB-80A0-4E0D-8CB3-FF1E967951B7}"/>
              </a:ext>
            </a:extLst>
          </p:cNvPr>
          <p:cNvSpPr/>
          <p:nvPr/>
        </p:nvSpPr>
        <p:spPr>
          <a:xfrm>
            <a:off x="3521798" y="3550185"/>
            <a:ext cx="142875" cy="400111"/>
          </a:xfrm>
          <a:prstGeom prst="leftBrace">
            <a:avLst>
              <a:gd name="adj1" fmla="val 406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7DCE47-733D-42BA-AEB9-2AC7FFFBF440}"/>
              </a:ext>
            </a:extLst>
          </p:cNvPr>
          <p:cNvSpPr txBox="1"/>
          <p:nvPr/>
        </p:nvSpPr>
        <p:spPr>
          <a:xfrm>
            <a:off x="123825" y="5380106"/>
            <a:ext cx="318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3. Use the iterator’s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next()</a:t>
            </a:r>
            <a:r>
              <a:rPr lang="en-US" sz="2000" dirty="0">
                <a:solidFill>
                  <a:srgbClr val="C00000"/>
                </a:solidFill>
              </a:rPr>
              <a:t> and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hasNext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C00000"/>
                </a:solidFill>
              </a:rPr>
              <a:t> methods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32D6099D-BB85-4594-86A3-C0BEA955513D}"/>
              </a:ext>
            </a:extLst>
          </p:cNvPr>
          <p:cNvSpPr/>
          <p:nvPr/>
        </p:nvSpPr>
        <p:spPr>
          <a:xfrm>
            <a:off x="3521798" y="5143500"/>
            <a:ext cx="142875" cy="1181099"/>
          </a:xfrm>
          <a:prstGeom prst="leftBrace">
            <a:avLst>
              <a:gd name="adj1" fmla="val 406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3" grpId="0"/>
      <p:bldP spid="17" grpId="0"/>
      <p:bldP spid="28" grpId="0" animBg="1"/>
      <p:bldP spid="30" grpId="0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09CF21-92A5-4874-8D75-5AC7090AA282}"/>
              </a:ext>
            </a:extLst>
          </p:cNvPr>
          <p:cNvSpPr txBox="1"/>
          <p:nvPr/>
        </p:nvSpPr>
        <p:spPr>
          <a:xfrm>
            <a:off x="3815521" y="2011303"/>
            <a:ext cx="737894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String[] data =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String[] {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"kappa"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"beta"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"alpha"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Iterator&lt;String&gt; iterator =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Alphabetizer(data);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latin typeface="Consolas" panose="020B0609020204030204" pitchFamily="49" charset="0"/>
              </a:rPr>
              <a:t>iterator.hasNext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String str = </a:t>
            </a:r>
            <a:r>
              <a:rPr lang="en-US" sz="2000" dirty="0" err="1">
                <a:latin typeface="Consolas" panose="020B0609020204030204" pitchFamily="49" charset="0"/>
              </a:rPr>
              <a:t>iterator.next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Do something with each alphabetized String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EF24-9466-41E1-ACBE-010417B9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365125"/>
            <a:ext cx="10890956" cy="84435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Using an iterator object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7744680-827B-4CD8-B0B2-0164FEF0C0E0}"/>
              </a:ext>
            </a:extLst>
          </p:cNvPr>
          <p:cNvSpPr/>
          <p:nvPr/>
        </p:nvSpPr>
        <p:spPr>
          <a:xfrm>
            <a:off x="3524250" y="2105025"/>
            <a:ext cx="142875" cy="852488"/>
          </a:xfrm>
          <a:prstGeom prst="leftBrace">
            <a:avLst>
              <a:gd name="adj1" fmla="val 406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8747E-EDA3-4874-BAB2-73477C49A4DD}"/>
              </a:ext>
            </a:extLst>
          </p:cNvPr>
          <p:cNvSpPr txBox="1"/>
          <p:nvPr/>
        </p:nvSpPr>
        <p:spPr>
          <a:xfrm>
            <a:off x="238125" y="2177326"/>
            <a:ext cx="307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1. Start with a </a:t>
            </a:r>
            <a:r>
              <a:rPr lang="en-US" sz="2000" b="1" dirty="0">
                <a:solidFill>
                  <a:srgbClr val="C00000"/>
                </a:solidFill>
              </a:rPr>
              <a:t>collection</a:t>
            </a:r>
            <a:r>
              <a:rPr lang="en-US" sz="2000" dirty="0">
                <a:solidFill>
                  <a:srgbClr val="C00000"/>
                </a:solidFill>
              </a:rPr>
              <a:t> of items (in this case, an array)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D7C9B-AE30-4C77-8008-1ECD469C7F06}"/>
              </a:ext>
            </a:extLst>
          </p:cNvPr>
          <p:cNvSpPr txBox="1"/>
          <p:nvPr/>
        </p:nvSpPr>
        <p:spPr>
          <a:xfrm>
            <a:off x="238125" y="3550185"/>
            <a:ext cx="307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2. Create the iterator object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791E1-C770-4BF4-B9B3-4C3B199A3598}"/>
              </a:ext>
            </a:extLst>
          </p:cNvPr>
          <p:cNvSpPr txBox="1"/>
          <p:nvPr/>
        </p:nvSpPr>
        <p:spPr>
          <a:xfrm>
            <a:off x="9268734" y="1690688"/>
            <a:ext cx="2715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The iterator object </a:t>
            </a:r>
            <a:r>
              <a:rPr lang="en-US" sz="2000" b="1" dirty="0">
                <a:solidFill>
                  <a:srgbClr val="C00000"/>
                </a:solidFill>
              </a:rPr>
              <a:t>encapsulates the collection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755454-3CB0-46DF-B934-8F698FCCD64B}"/>
              </a:ext>
            </a:extLst>
          </p:cNvPr>
          <p:cNvCxnSpPr>
            <a:cxnSpLocks/>
          </p:cNvCxnSpPr>
          <p:nvPr/>
        </p:nvCxnSpPr>
        <p:spPr>
          <a:xfrm flipH="1">
            <a:off x="10420350" y="2762454"/>
            <a:ext cx="206000" cy="78773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E84A8E-F44F-48CA-B240-E40C19F99D87}"/>
              </a:ext>
            </a:extLst>
          </p:cNvPr>
          <p:cNvSpPr txBox="1"/>
          <p:nvPr/>
        </p:nvSpPr>
        <p:spPr>
          <a:xfrm>
            <a:off x="7805098" y="4151650"/>
            <a:ext cx="40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The generic type is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C00000"/>
                </a:solidFill>
              </a:rPr>
              <a:t>, because the collection contains strings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820BAC-7A5C-4BA2-B017-5C8D77534C12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981702" y="3950297"/>
            <a:ext cx="1823396" cy="555296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273282CB-80A0-4E0D-8CB3-FF1E967951B7}"/>
              </a:ext>
            </a:extLst>
          </p:cNvPr>
          <p:cNvSpPr/>
          <p:nvPr/>
        </p:nvSpPr>
        <p:spPr>
          <a:xfrm>
            <a:off x="3521798" y="3550185"/>
            <a:ext cx="142875" cy="400111"/>
          </a:xfrm>
          <a:prstGeom prst="leftBrace">
            <a:avLst>
              <a:gd name="adj1" fmla="val 406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7DCE47-733D-42BA-AEB9-2AC7FFFBF440}"/>
              </a:ext>
            </a:extLst>
          </p:cNvPr>
          <p:cNvSpPr txBox="1"/>
          <p:nvPr/>
        </p:nvSpPr>
        <p:spPr>
          <a:xfrm>
            <a:off x="123825" y="5380106"/>
            <a:ext cx="318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3. Use the iterator’s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next()</a:t>
            </a:r>
            <a:r>
              <a:rPr lang="en-US" sz="2000" dirty="0">
                <a:solidFill>
                  <a:srgbClr val="C00000"/>
                </a:solidFill>
              </a:rPr>
              <a:t> and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hasNext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C00000"/>
                </a:solidFill>
              </a:rPr>
              <a:t> methods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32D6099D-BB85-4594-86A3-C0BEA955513D}"/>
              </a:ext>
            </a:extLst>
          </p:cNvPr>
          <p:cNvSpPr/>
          <p:nvPr/>
        </p:nvSpPr>
        <p:spPr>
          <a:xfrm>
            <a:off x="3521798" y="5143500"/>
            <a:ext cx="142875" cy="1181099"/>
          </a:xfrm>
          <a:prstGeom prst="leftBrace">
            <a:avLst>
              <a:gd name="adj1" fmla="val 406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01717" y="2985207"/>
            <a:ext cx="4767656" cy="2270488"/>
            <a:chOff x="1001717" y="2985207"/>
            <a:chExt cx="4767656" cy="2270488"/>
          </a:xfrm>
        </p:grpSpPr>
        <p:sp>
          <p:nvSpPr>
            <p:cNvPr id="15" name="Rectangle: Rounded Corners 10">
              <a:extLst>
                <a:ext uri="{FF2B5EF4-FFF2-40B4-BE49-F238E27FC236}">
                  <a16:creationId xmlns:a16="http://schemas.microsoft.com/office/drawing/2014/main" id="{F5EB57ED-97A6-4EC8-B36A-478A6FE19C1C}"/>
                </a:ext>
              </a:extLst>
            </p:cNvPr>
            <p:cNvSpPr/>
            <p:nvPr/>
          </p:nvSpPr>
          <p:spPr>
            <a:xfrm rot="20547870">
              <a:off x="1001717" y="3027610"/>
              <a:ext cx="3950041" cy="1563789"/>
            </a:xfrm>
            <a:prstGeom prst="roundRect">
              <a:avLst>
                <a:gd name="adj" fmla="val 653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Does this code talk arrays and subscripts?? </a:t>
              </a:r>
            </a:p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NO</a:t>
              </a:r>
            </a:p>
          </p:txBody>
        </p:sp>
        <p:sp>
          <p:nvSpPr>
            <p:cNvPr id="3" name="Curved Down Arrow 2"/>
            <p:cNvSpPr/>
            <p:nvPr/>
          </p:nvSpPr>
          <p:spPr>
            <a:xfrm rot="2978494">
              <a:off x="4243050" y="3729371"/>
              <a:ext cx="2270488" cy="78215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90934" y="747893"/>
            <a:ext cx="4299410" cy="2886643"/>
            <a:chOff x="5790934" y="747893"/>
            <a:chExt cx="4299410" cy="2886643"/>
          </a:xfrm>
        </p:grpSpPr>
        <p:sp>
          <p:nvSpPr>
            <p:cNvPr id="19" name="Rectangle: Rounded Corners 10">
              <a:extLst>
                <a:ext uri="{FF2B5EF4-FFF2-40B4-BE49-F238E27FC236}">
                  <a16:creationId xmlns:a16="http://schemas.microsoft.com/office/drawing/2014/main" id="{F5EB57ED-97A6-4EC8-B36A-478A6FE19C1C}"/>
                </a:ext>
              </a:extLst>
            </p:cNvPr>
            <p:cNvSpPr/>
            <p:nvPr/>
          </p:nvSpPr>
          <p:spPr>
            <a:xfrm rot="928263">
              <a:off x="5790934" y="747893"/>
              <a:ext cx="3950041" cy="1563789"/>
            </a:xfrm>
            <a:prstGeom prst="roundRect">
              <a:avLst>
                <a:gd name="adj" fmla="val 65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Bahnschrift SemiBold" panose="020B0502040204020203" pitchFamily="34" charset="0"/>
                </a:rPr>
                <a:t>Array details are here, encapsulated in the Iterator implementation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 rot="15177070" flipH="1">
              <a:off x="8859925" y="2404117"/>
              <a:ext cx="1852593" cy="60824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3AA7-E045-4C3C-AB0B-39590F81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74109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Poll Everywhere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FCABD-ADB7-48EE-8A3D-0C44A29CD83B}"/>
              </a:ext>
            </a:extLst>
          </p:cNvPr>
          <p:cNvSpPr txBox="1"/>
          <p:nvPr/>
        </p:nvSpPr>
        <p:spPr>
          <a:xfrm>
            <a:off x="838200" y="1843950"/>
            <a:ext cx="737894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String[] data =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String[] {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"kappa"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"beta"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"alpha"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Iterator&lt;String&gt; iterator =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Alphabetizer(data);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latin typeface="Consolas" panose="020B0609020204030204" pitchFamily="49" charset="0"/>
              </a:rPr>
              <a:t>iterator.hasNext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String str = </a:t>
            </a:r>
            <a:r>
              <a:rPr lang="en-US" sz="2000" dirty="0" err="1">
                <a:latin typeface="Consolas" panose="020B0609020204030204" pitchFamily="49" charset="0"/>
              </a:rPr>
              <a:t>iterator.next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(str);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34DAFB-0BA6-4E0E-82FB-0B0777FC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00" y="904648"/>
            <a:ext cx="4758267" cy="172534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Prompt: </a:t>
            </a:r>
            <a:r>
              <a:rPr lang="en-US" dirty="0"/>
              <a:t>Assuming Alphabetizer works like you would expect it to, what will this program print?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73A8B7-5705-654A-BB77-9E3DA6ADDD4A}"/>
              </a:ext>
            </a:extLst>
          </p:cNvPr>
          <p:cNvSpPr txBox="1"/>
          <p:nvPr/>
        </p:nvSpPr>
        <p:spPr>
          <a:xfrm>
            <a:off x="6312309" y="4751812"/>
            <a:ext cx="41430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To answer, visit  </a:t>
            </a:r>
            <a:r>
              <a:rPr lang="en-US" sz="2400" dirty="0">
                <a:hlinkClick r:id="rId2"/>
              </a:rPr>
              <a:t>https://pollev.com/pds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95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058C-B533-41D7-8AAA-6D27DD13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6" y="365125"/>
            <a:ext cx="10902244" cy="89923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Facts about using 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8DCB-981F-41A2-A179-73791F59D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756"/>
            <a:ext cx="10515600" cy="4506207"/>
          </a:xfrm>
        </p:spPr>
        <p:txBody>
          <a:bodyPr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next()</a:t>
            </a:r>
            <a:r>
              <a:rPr lang="en-US" dirty="0"/>
              <a:t> throws a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NoSuchElementException</a:t>
            </a:r>
            <a:r>
              <a:rPr lang="en-US" dirty="0"/>
              <a:t> after all elements in the collection are seen</a:t>
            </a:r>
          </a:p>
          <a:p>
            <a:r>
              <a:rPr lang="en-US" dirty="0"/>
              <a:t>The iterator pattern usually assumes that the collection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will not be modified while the iterator is active</a:t>
            </a:r>
          </a:p>
          <a:p>
            <a:pPr lvl="1"/>
            <a:r>
              <a:rPr lang="en-US" dirty="0"/>
              <a:t>Some iterator objects provide special methods, like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remove()</a:t>
            </a:r>
            <a:r>
              <a:rPr lang="en-US" dirty="0"/>
              <a:t>, for safely modifying the underlying collection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remove()</a:t>
            </a:r>
            <a:r>
              <a:rPr lang="en-US" dirty="0"/>
              <a:t> deletes the most recent item retrieved by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next()</a:t>
            </a:r>
            <a:r>
              <a:rPr lang="en-US" dirty="0"/>
              <a:t> from the collection</a:t>
            </a:r>
          </a:p>
        </p:txBody>
      </p:sp>
    </p:spTree>
    <p:extLst>
      <p:ext uri="{BB962C8B-B14F-4D97-AF65-F5344CB8AC3E}">
        <p14:creationId xmlns:p14="http://schemas.microsoft.com/office/powerpoint/2010/main" val="8313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404" y="4054440"/>
            <a:ext cx="7377472" cy="180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A design pattern is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a classic approach</a:t>
            </a:r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 for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solving a common problem</a:t>
            </a:r>
            <a:r>
              <a:rPr lang="en-US" sz="3200" dirty="0">
                <a:solidFill>
                  <a:schemeClr val="tx2"/>
                </a:solidFill>
                <a:latin typeface="Bahnschrift" panose="020B0502040204020203" pitchFamily="34" charset="0"/>
              </a:rPr>
              <a:t> that arises when writing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647" y="455449"/>
            <a:ext cx="943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What are design patterns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C1B09-9EF9-42AA-BC32-45ACD9657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41" y="2059619"/>
            <a:ext cx="2185412" cy="144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922B6-EF0F-4466-B3A6-9740C1C9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41" y="2062259"/>
            <a:ext cx="2170431" cy="143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8E75395-AB33-4009-A060-048E09A1D0C7}"/>
              </a:ext>
            </a:extLst>
          </p:cNvPr>
          <p:cNvSpPr/>
          <p:nvPr/>
        </p:nvSpPr>
        <p:spPr>
          <a:xfrm>
            <a:off x="5650346" y="2580550"/>
            <a:ext cx="693336" cy="482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9C9D3A-E5E2-4CDF-AAA4-75EFAB3E90F6}"/>
              </a:ext>
            </a:extLst>
          </p:cNvPr>
          <p:cNvGrpSpPr/>
          <p:nvPr/>
        </p:nvGrpSpPr>
        <p:grpSpPr>
          <a:xfrm>
            <a:off x="691336" y="2105938"/>
            <a:ext cx="2186228" cy="1142592"/>
            <a:chOff x="132112" y="2050278"/>
            <a:chExt cx="2186228" cy="11425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384E4D-3539-4AC4-BAFE-3147292A3B0A}"/>
                </a:ext>
              </a:extLst>
            </p:cNvPr>
            <p:cNvSpPr txBox="1"/>
            <p:nvPr/>
          </p:nvSpPr>
          <p:spPr>
            <a:xfrm>
              <a:off x="132112" y="2050278"/>
              <a:ext cx="2069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Your code without design patterns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6052551-F1D4-4181-8B39-BE6298764934}"/>
                </a:ext>
              </a:extLst>
            </p:cNvPr>
            <p:cNvSpPr/>
            <p:nvPr/>
          </p:nvSpPr>
          <p:spPr>
            <a:xfrm rot="554616">
              <a:off x="1546078" y="2821552"/>
              <a:ext cx="772262" cy="371318"/>
            </a:xfrm>
            <a:custGeom>
              <a:avLst/>
              <a:gdLst>
                <a:gd name="connsiteX0" fmla="*/ 124443 w 1645234"/>
                <a:gd name="connsiteY0" fmla="*/ 28414 h 817686"/>
                <a:gd name="connsiteX1" fmla="*/ 153318 w 1645234"/>
                <a:gd name="connsiteY1" fmla="*/ 95791 h 817686"/>
                <a:gd name="connsiteX2" fmla="*/ 1645234 w 1645234"/>
                <a:gd name="connsiteY2" fmla="*/ 817686 h 817686"/>
                <a:gd name="connsiteX0" fmla="*/ 0 w 1520791"/>
                <a:gd name="connsiteY0" fmla="*/ 0 h 789272"/>
                <a:gd name="connsiteX1" fmla="*/ 1520791 w 1520791"/>
                <a:gd name="connsiteY1" fmla="*/ 789272 h 789272"/>
                <a:gd name="connsiteX0" fmla="*/ 0 w 1520791"/>
                <a:gd name="connsiteY0" fmla="*/ 0 h 789272"/>
                <a:gd name="connsiteX1" fmla="*/ 1520791 w 1520791"/>
                <a:gd name="connsiteY1" fmla="*/ 789272 h 789272"/>
                <a:gd name="connsiteX0" fmla="*/ 0 w 1520791"/>
                <a:gd name="connsiteY0" fmla="*/ 0 h 789272"/>
                <a:gd name="connsiteX1" fmla="*/ 1520791 w 1520791"/>
                <a:gd name="connsiteY1" fmla="*/ 789272 h 789272"/>
                <a:gd name="connsiteX0" fmla="*/ 0 w 1520791"/>
                <a:gd name="connsiteY0" fmla="*/ 0 h 471639"/>
                <a:gd name="connsiteX1" fmla="*/ 1520791 w 1520791"/>
                <a:gd name="connsiteY1" fmla="*/ 471639 h 471639"/>
                <a:gd name="connsiteX0" fmla="*/ 0 w 1520791"/>
                <a:gd name="connsiteY0" fmla="*/ 0 h 554133"/>
                <a:gd name="connsiteX1" fmla="*/ 1520791 w 1520791"/>
                <a:gd name="connsiteY1" fmla="*/ 471639 h 554133"/>
                <a:gd name="connsiteX0" fmla="*/ 0 w 1520791"/>
                <a:gd name="connsiteY0" fmla="*/ 0 h 588231"/>
                <a:gd name="connsiteX1" fmla="*/ 1520791 w 1520791"/>
                <a:gd name="connsiteY1" fmla="*/ 471639 h 588231"/>
                <a:gd name="connsiteX0" fmla="*/ 0 w 1568918"/>
                <a:gd name="connsiteY0" fmla="*/ 0 h 677983"/>
                <a:gd name="connsiteX1" fmla="*/ 1568918 w 1568918"/>
                <a:gd name="connsiteY1" fmla="*/ 587142 h 677983"/>
                <a:gd name="connsiteX0" fmla="*/ 0 w 1424539"/>
                <a:gd name="connsiteY0" fmla="*/ 0 h 709772"/>
                <a:gd name="connsiteX1" fmla="*/ 1424539 w 1424539"/>
                <a:gd name="connsiteY1" fmla="*/ 625643 h 70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539" h="709772">
                  <a:moveTo>
                    <a:pt x="0" y="0"/>
                  </a:moveTo>
                  <a:cubicBezTo>
                    <a:pt x="54542" y="638476"/>
                    <a:pt x="782855" y="843815"/>
                    <a:pt x="1424539" y="625643"/>
                  </a:cubicBezTo>
                </a:path>
              </a:pathLst>
            </a:custGeom>
            <a:noFill/>
            <a:ln w="25400" cap="rnd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6D4AC8-B514-4480-B78D-B2282D655A66}"/>
              </a:ext>
            </a:extLst>
          </p:cNvPr>
          <p:cNvGrpSpPr/>
          <p:nvPr/>
        </p:nvGrpSpPr>
        <p:grpSpPr>
          <a:xfrm>
            <a:off x="9106412" y="2282542"/>
            <a:ext cx="2148578" cy="1217628"/>
            <a:chOff x="9434100" y="2432460"/>
            <a:chExt cx="2148578" cy="12176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7CAE69-9598-4005-8B08-E990D1690F79}"/>
                </a:ext>
              </a:extLst>
            </p:cNvPr>
            <p:cNvSpPr txBox="1"/>
            <p:nvPr/>
          </p:nvSpPr>
          <p:spPr>
            <a:xfrm>
              <a:off x="9767501" y="2942202"/>
              <a:ext cx="18151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Your code with design patterns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58E0C4-D39A-4E48-963B-64D195E53F1F}"/>
                </a:ext>
              </a:extLst>
            </p:cNvPr>
            <p:cNvSpPr/>
            <p:nvPr/>
          </p:nvSpPr>
          <p:spPr>
            <a:xfrm>
              <a:off x="9434100" y="2432460"/>
              <a:ext cx="1240990" cy="477794"/>
            </a:xfrm>
            <a:custGeom>
              <a:avLst/>
              <a:gdLst>
                <a:gd name="connsiteX0" fmla="*/ 124443 w 1645234"/>
                <a:gd name="connsiteY0" fmla="*/ 28414 h 817686"/>
                <a:gd name="connsiteX1" fmla="*/ 153318 w 1645234"/>
                <a:gd name="connsiteY1" fmla="*/ 95791 h 817686"/>
                <a:gd name="connsiteX2" fmla="*/ 1645234 w 1645234"/>
                <a:gd name="connsiteY2" fmla="*/ 817686 h 817686"/>
                <a:gd name="connsiteX0" fmla="*/ 0 w 1520791"/>
                <a:gd name="connsiteY0" fmla="*/ 0 h 789272"/>
                <a:gd name="connsiteX1" fmla="*/ 1520791 w 1520791"/>
                <a:gd name="connsiteY1" fmla="*/ 789272 h 789272"/>
                <a:gd name="connsiteX0" fmla="*/ 0 w 1520791"/>
                <a:gd name="connsiteY0" fmla="*/ 0 h 789272"/>
                <a:gd name="connsiteX1" fmla="*/ 1520791 w 1520791"/>
                <a:gd name="connsiteY1" fmla="*/ 789272 h 789272"/>
                <a:gd name="connsiteX0" fmla="*/ 0 w 1520791"/>
                <a:gd name="connsiteY0" fmla="*/ 0 h 789272"/>
                <a:gd name="connsiteX1" fmla="*/ 1520791 w 1520791"/>
                <a:gd name="connsiteY1" fmla="*/ 789272 h 789272"/>
                <a:gd name="connsiteX0" fmla="*/ 0 w 1520791"/>
                <a:gd name="connsiteY0" fmla="*/ 0 h 471639"/>
                <a:gd name="connsiteX1" fmla="*/ 1520791 w 1520791"/>
                <a:gd name="connsiteY1" fmla="*/ 471639 h 471639"/>
                <a:gd name="connsiteX0" fmla="*/ 0 w 1520791"/>
                <a:gd name="connsiteY0" fmla="*/ 0 h 554133"/>
                <a:gd name="connsiteX1" fmla="*/ 1520791 w 1520791"/>
                <a:gd name="connsiteY1" fmla="*/ 471639 h 554133"/>
                <a:gd name="connsiteX0" fmla="*/ 0 w 1520791"/>
                <a:gd name="connsiteY0" fmla="*/ 0 h 588231"/>
                <a:gd name="connsiteX1" fmla="*/ 1520791 w 1520791"/>
                <a:gd name="connsiteY1" fmla="*/ 471639 h 588231"/>
                <a:gd name="connsiteX0" fmla="*/ 0 w 1568918"/>
                <a:gd name="connsiteY0" fmla="*/ 0 h 677983"/>
                <a:gd name="connsiteX1" fmla="*/ 1568918 w 1568918"/>
                <a:gd name="connsiteY1" fmla="*/ 587142 h 677983"/>
                <a:gd name="connsiteX0" fmla="*/ 0 w 1424539"/>
                <a:gd name="connsiteY0" fmla="*/ 0 h 709772"/>
                <a:gd name="connsiteX1" fmla="*/ 1424539 w 1424539"/>
                <a:gd name="connsiteY1" fmla="*/ 625643 h 709772"/>
                <a:gd name="connsiteX0" fmla="*/ 434214 w 436617"/>
                <a:gd name="connsiteY0" fmla="*/ 0 h 750568"/>
                <a:gd name="connsiteX1" fmla="*/ 232083 w 436617"/>
                <a:gd name="connsiteY1" fmla="*/ 673769 h 750568"/>
                <a:gd name="connsiteX0" fmla="*/ 202131 w 333602"/>
                <a:gd name="connsiteY0" fmla="*/ 0 h 681149"/>
                <a:gd name="connsiteX1" fmla="*/ 0 w 333602"/>
                <a:gd name="connsiteY1" fmla="*/ 673769 h 681149"/>
                <a:gd name="connsiteX0" fmla="*/ 1318662 w 1321273"/>
                <a:gd name="connsiteY0" fmla="*/ 269507 h 502441"/>
                <a:gd name="connsiteX1" fmla="*/ 0 w 1321273"/>
                <a:gd name="connsiteY1" fmla="*/ 0 h 502441"/>
                <a:gd name="connsiteX0" fmla="*/ 1318662 w 1318662"/>
                <a:gd name="connsiteY0" fmla="*/ 290671 h 290671"/>
                <a:gd name="connsiteX1" fmla="*/ 0 w 1318662"/>
                <a:gd name="connsiteY1" fmla="*/ 21164 h 290671"/>
                <a:gd name="connsiteX0" fmla="*/ 1463041 w 1463041"/>
                <a:gd name="connsiteY0" fmla="*/ 327259 h 327259"/>
                <a:gd name="connsiteX1" fmla="*/ 0 w 1463041"/>
                <a:gd name="connsiteY1" fmla="*/ 0 h 327259"/>
                <a:gd name="connsiteX0" fmla="*/ 1463041 w 1463041"/>
                <a:gd name="connsiteY0" fmla="*/ 416431 h 416431"/>
                <a:gd name="connsiteX1" fmla="*/ 0 w 1463041"/>
                <a:gd name="connsiteY1" fmla="*/ 89172 h 416431"/>
                <a:gd name="connsiteX0" fmla="*/ 1463041 w 1463041"/>
                <a:gd name="connsiteY0" fmla="*/ 433537 h 433537"/>
                <a:gd name="connsiteX1" fmla="*/ 0 w 1463041"/>
                <a:gd name="connsiteY1" fmla="*/ 106278 h 433537"/>
                <a:gd name="connsiteX0" fmla="*/ 1376413 w 1376413"/>
                <a:gd name="connsiteY0" fmla="*/ 477300 h 477300"/>
                <a:gd name="connsiteX1" fmla="*/ 0 w 1376413"/>
                <a:gd name="connsiteY1" fmla="*/ 92289 h 477300"/>
                <a:gd name="connsiteX0" fmla="*/ 1145406 w 1145406"/>
                <a:gd name="connsiteY0" fmla="*/ 462390 h 462390"/>
                <a:gd name="connsiteX1" fmla="*/ 0 w 1145406"/>
                <a:gd name="connsiteY1" fmla="*/ 96630 h 462390"/>
                <a:gd name="connsiteX0" fmla="*/ 1463039 w 1463039"/>
                <a:gd name="connsiteY0" fmla="*/ 507982 h 507982"/>
                <a:gd name="connsiteX1" fmla="*/ 0 w 1463039"/>
                <a:gd name="connsiteY1" fmla="*/ 84470 h 50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39" h="507982">
                  <a:moveTo>
                    <a:pt x="1463039" y="507982"/>
                  </a:moveTo>
                  <a:cubicBezTo>
                    <a:pt x="1353952" y="58803"/>
                    <a:pt x="850231" y="-120870"/>
                    <a:pt x="0" y="84470"/>
                  </a:cubicBezTo>
                </a:path>
              </a:pathLst>
            </a:custGeom>
            <a:noFill/>
            <a:ln w="25400" cap="rnd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18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258E-9129-4994-AD0F-47C3AC72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606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Designing an iterator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75253-794E-46C4-889D-04AA03213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Preparing for the homework</a:t>
            </a:r>
          </a:p>
        </p:txBody>
      </p:sp>
    </p:spTree>
    <p:extLst>
      <p:ext uri="{BB962C8B-B14F-4D97-AF65-F5344CB8AC3E}">
        <p14:creationId xmlns:p14="http://schemas.microsoft.com/office/powerpoint/2010/main" val="3020785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3970-8330-4AC3-913F-2F83DEA8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8" y="365125"/>
            <a:ext cx="10823222" cy="97825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Brainstorm: What goes in an iterator?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51CE-5E06-4AFD-8646-A3FE68B2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needs to be encapsulated in an iterator object?</a:t>
            </a:r>
          </a:p>
          <a:p>
            <a:pPr lvl="1"/>
            <a:r>
              <a:rPr lang="en-US" dirty="0"/>
              <a:t>The iterator object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tracks progress through the collection</a:t>
            </a:r>
          </a:p>
          <a:p>
            <a:pPr lvl="1"/>
            <a:r>
              <a:rPr lang="en-US" dirty="0"/>
              <a:t>Knows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which items have been seen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which are coming up next</a:t>
            </a:r>
          </a:p>
          <a:p>
            <a:pPr lvl="1"/>
            <a:r>
              <a:rPr lang="en-US" dirty="0"/>
              <a:t>Manages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order of items</a:t>
            </a:r>
            <a:r>
              <a:rPr lang="en-US" dirty="0"/>
              <a:t>, but </a:t>
            </a:r>
            <a:r>
              <a:rPr lang="en-US" b="1" dirty="0">
                <a:solidFill>
                  <a:srgbClr val="C00000"/>
                </a:solidFill>
              </a:rPr>
              <a:t>does not modify the underlying collection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At the bare minimum, the iterator object must have: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Access to the collection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A way to track which items have been seen</a:t>
            </a:r>
          </a:p>
        </p:txBody>
      </p:sp>
    </p:spTree>
    <p:extLst>
      <p:ext uri="{BB962C8B-B14F-4D97-AF65-F5344CB8AC3E}">
        <p14:creationId xmlns:p14="http://schemas.microsoft.com/office/powerpoint/2010/main" val="13657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DC9D-02B2-4C79-91DB-8048FCA1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89" y="365125"/>
            <a:ext cx="10732911" cy="101211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Iterator design strategy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4D38-5442-42C7-B883-B45488B4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11"/>
            <a:ext cx="10515600" cy="4461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Strategy #1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Encapsulate the raw collection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Add a “cursor” field to track progress through the collection (like an index)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Each time </a:t>
            </a:r>
            <a:r>
              <a:rPr lang="en-US" sz="3200" b="1" dirty="0">
                <a:latin typeface="Consolas" panose="020B0609020204030204" pitchFamily="49" charset="0"/>
              </a:rPr>
              <a:t>next()</a:t>
            </a:r>
            <a:r>
              <a:rPr lang="en-US" sz="3200" dirty="0"/>
              <a:t> is called, update the cursor field</a:t>
            </a:r>
          </a:p>
        </p:txBody>
      </p:sp>
    </p:spTree>
    <p:extLst>
      <p:ext uri="{BB962C8B-B14F-4D97-AF65-F5344CB8AC3E}">
        <p14:creationId xmlns:p14="http://schemas.microsoft.com/office/powerpoint/2010/main" val="35043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8A0D-8CAD-42CC-B1E8-382FB4A4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2" y="278373"/>
            <a:ext cx="6886222" cy="677781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CC3FF-BE72-42D2-BA54-F93608D7479F}"/>
              </a:ext>
            </a:extLst>
          </p:cNvPr>
          <p:cNvSpPr txBox="1"/>
          <p:nvPr/>
        </p:nvSpPr>
        <p:spPr>
          <a:xfrm>
            <a:off x="838200" y="1206230"/>
            <a:ext cx="7943200" cy="5286645"/>
          </a:xfrm>
          <a:prstGeom prst="rect">
            <a:avLst/>
          </a:prstGeom>
          <a:noFill/>
        </p:spPr>
        <p:txBody>
          <a:bodyPr wrap="none" rtlCol="0">
            <a:normAutofit fontScale="85000" lnSpcReduction="20000"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public class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Alphabetizer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implements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Iterator</a:t>
            </a:r>
            <a:r>
              <a:rPr lang="en-US" sz="2000" dirty="0">
                <a:latin typeface="Consolas" panose="020B0609020204030204" pitchFamily="49" charset="0"/>
              </a:rPr>
              <a:t>&lt;String&gt;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private</a:t>
            </a:r>
            <a:r>
              <a:rPr lang="en-US" sz="2000" dirty="0">
                <a:latin typeface="Consolas" panose="020B0609020204030204" pitchFamily="49" charset="0"/>
              </a:rPr>
              <a:t> String[]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collection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private int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cursor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Alphabetizer</a:t>
            </a:r>
            <a:r>
              <a:rPr lang="en-US" sz="2000" dirty="0">
                <a:latin typeface="Consolas" panose="020B0609020204030204" pitchFamily="49" charset="0"/>
              </a:rPr>
              <a:t>(String[] collection)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</a:rPr>
              <a:t>collection</a:t>
            </a:r>
            <a:r>
              <a:rPr lang="en-US" sz="2000" dirty="0">
                <a:latin typeface="Consolas" panose="020B0609020204030204" pitchFamily="49" charset="0"/>
              </a:rPr>
              <a:t> = collection;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</a:rPr>
              <a:t>cursor</a:t>
            </a:r>
            <a:r>
              <a:rPr lang="en-US" sz="2000" dirty="0">
                <a:latin typeface="Consolas" panose="020B0609020204030204" pitchFamily="49" charset="0"/>
              </a:rPr>
              <a:t> = 0;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boolean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717E"/>
                </a:solidFill>
                <a:latin typeface="Consolas" panose="020B0609020204030204" pitchFamily="49" charset="0"/>
              </a:rPr>
              <a:t>hasNext</a:t>
            </a:r>
            <a:r>
              <a:rPr lang="en-US" sz="2000" dirty="0"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cursor</a:t>
            </a:r>
            <a:r>
              <a:rPr lang="en-US" sz="2000" dirty="0"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</a:rPr>
              <a:t>collection</a:t>
            </a:r>
            <a:r>
              <a:rPr lang="en-US" sz="2000" dirty="0" err="1">
                <a:latin typeface="Consolas" panose="020B0609020204030204" pitchFamily="49" charset="0"/>
              </a:rPr>
              <a:t>.length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public String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next</a:t>
            </a:r>
            <a:r>
              <a:rPr lang="en-US" sz="2000" dirty="0"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latin typeface="Consolas" panose="020B0609020204030204" pitchFamily="49" charset="0"/>
              </a:rPr>
              <a:t>hasNext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    String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item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collection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cursor</a:t>
            </a:r>
            <a:r>
              <a:rPr lang="en-US" sz="2000" dirty="0">
                <a:latin typeface="Consolas" panose="020B0609020204030204" pitchFamily="49" charset="0"/>
              </a:rPr>
              <a:t>];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cursor</a:t>
            </a:r>
            <a:r>
              <a:rPr lang="en-US" sz="2000" dirty="0">
                <a:latin typeface="Consolas" panose="020B0609020204030204" pitchFamily="49" charset="0"/>
              </a:rPr>
              <a:t>++;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item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}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throw new </a:t>
            </a:r>
            <a:r>
              <a:rPr lang="en-US" sz="2000" dirty="0" err="1">
                <a:latin typeface="Consolas" panose="020B0609020204030204" pitchFamily="49" charset="0"/>
              </a:rPr>
              <a:t>NoSuchElementException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D34BA7-2FE8-4BE6-9CC4-4A28D88F7C72}"/>
              </a:ext>
            </a:extLst>
          </p:cNvPr>
          <p:cNvSpPr/>
          <p:nvPr/>
        </p:nvSpPr>
        <p:spPr>
          <a:xfrm rot="359428">
            <a:off x="7868672" y="497106"/>
            <a:ext cx="4033478" cy="1014937"/>
          </a:xfrm>
          <a:prstGeom prst="roundRect">
            <a:avLst>
              <a:gd name="adj" fmla="val 1630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This implementation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does not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alphabetize the strings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BD033-04CC-4704-A19E-E0456CAF3C76}"/>
              </a:ext>
            </a:extLst>
          </p:cNvPr>
          <p:cNvSpPr txBox="1"/>
          <p:nvPr/>
        </p:nvSpPr>
        <p:spPr>
          <a:xfrm>
            <a:off x="7301800" y="2051393"/>
            <a:ext cx="3582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Use the </a:t>
            </a:r>
            <a:r>
              <a:rPr lang="en-US" sz="2000" b="1" dirty="0">
                <a:solidFill>
                  <a:srgbClr val="C00000"/>
                </a:solidFill>
              </a:rPr>
              <a:t>cursor</a:t>
            </a:r>
            <a:r>
              <a:rPr lang="en-US" sz="2000" dirty="0">
                <a:solidFill>
                  <a:srgbClr val="C00000"/>
                </a:solidFill>
              </a:rPr>
              <a:t> and the </a:t>
            </a:r>
            <a:r>
              <a:rPr lang="en-US" sz="2000" b="1" dirty="0">
                <a:solidFill>
                  <a:srgbClr val="C00000"/>
                </a:solidFill>
              </a:rPr>
              <a:t>collection length</a:t>
            </a:r>
            <a:r>
              <a:rPr lang="en-US" sz="2000" dirty="0">
                <a:solidFill>
                  <a:srgbClr val="C00000"/>
                </a:solidFill>
              </a:rPr>
              <a:t> to figure out if there are still items left to visit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E5B705-FCCB-4E39-BBAA-A53D00EEDBF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890201" y="2559225"/>
            <a:ext cx="2411599" cy="757907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38DD86-6E7C-4E82-A8CD-F114E312D7C4}"/>
              </a:ext>
            </a:extLst>
          </p:cNvPr>
          <p:cNvSpPr txBox="1"/>
          <p:nvPr/>
        </p:nvSpPr>
        <p:spPr>
          <a:xfrm>
            <a:off x="7771291" y="3704192"/>
            <a:ext cx="3582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Retrieve the item that the cursor points to, increment the pointer, and return the item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C51B77-DC54-4E91-83A4-FFEA24EF686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420710" y="4212024"/>
            <a:ext cx="3350581" cy="359976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DC9D-02B2-4C79-91DB-8048FCA1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56" y="365125"/>
            <a:ext cx="10800644" cy="10572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Iterator design strategy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4D38-5442-42C7-B883-B45488B4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044"/>
            <a:ext cx="10515600" cy="4494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Advantages</a:t>
            </a:r>
          </a:p>
          <a:p>
            <a:pPr lvl="1"/>
            <a:r>
              <a:rPr lang="en-US" sz="2800" i="1" dirty="0"/>
              <a:t>Memory-efficient (does not require cloning the collection)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Disadvantages</a:t>
            </a:r>
          </a:p>
          <a:p>
            <a:pPr lvl="1"/>
            <a:r>
              <a:rPr lang="en-US" sz="2800" i="1" dirty="0"/>
              <a:t>Hard to change the order of the items</a:t>
            </a:r>
          </a:p>
          <a:p>
            <a:pPr lvl="1"/>
            <a:r>
              <a:rPr lang="en-US" sz="2800" i="1" dirty="0"/>
              <a:t>Undefined behavior if the collection is modified externally</a:t>
            </a:r>
          </a:p>
        </p:txBody>
      </p:sp>
    </p:spTree>
    <p:extLst>
      <p:ext uri="{BB962C8B-B14F-4D97-AF65-F5344CB8AC3E}">
        <p14:creationId xmlns:p14="http://schemas.microsoft.com/office/powerpoint/2010/main" val="41368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DC9D-02B2-4C79-91DB-8048FCA1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65125"/>
            <a:ext cx="10879667" cy="100083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Iterator design strategy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4D38-5442-42C7-B883-B45488B4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0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Strategy #2</a:t>
            </a:r>
          </a:p>
          <a:p>
            <a:pPr>
              <a:spcBef>
                <a:spcPts val="1800"/>
              </a:spcBef>
            </a:pPr>
            <a:r>
              <a:rPr lang="en-US" dirty="0"/>
              <a:t>Encapsulate a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clone</a:t>
            </a:r>
            <a:r>
              <a:rPr lang="en-US" dirty="0"/>
              <a:t> of the raw collection</a:t>
            </a:r>
          </a:p>
          <a:p>
            <a:r>
              <a:rPr lang="en-US" dirty="0"/>
              <a:t>Sort or manipulate the cloned collection to make iteration easier</a:t>
            </a:r>
          </a:p>
          <a:p>
            <a:r>
              <a:rPr lang="en-US" dirty="0"/>
              <a:t>Add a “cursor” field to track progress through the cloned collection (like an index)</a:t>
            </a:r>
          </a:p>
          <a:p>
            <a:r>
              <a:rPr lang="en-US" dirty="0"/>
              <a:t>Each time </a:t>
            </a:r>
            <a:r>
              <a:rPr lang="en-US" b="1" dirty="0">
                <a:latin typeface="Consolas" panose="020B0609020204030204" pitchFamily="49" charset="0"/>
              </a:rPr>
              <a:t>next()</a:t>
            </a:r>
            <a:r>
              <a:rPr lang="en-US" dirty="0"/>
              <a:t> is called, update the cursor field</a:t>
            </a:r>
          </a:p>
        </p:txBody>
      </p:sp>
    </p:spTree>
    <p:extLst>
      <p:ext uri="{BB962C8B-B14F-4D97-AF65-F5344CB8AC3E}">
        <p14:creationId xmlns:p14="http://schemas.microsoft.com/office/powerpoint/2010/main" val="11011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8A0D-8CAD-42CC-B1E8-382FB4A4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365126"/>
            <a:ext cx="10890956" cy="66742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CC3FF-BE72-42D2-BA54-F93608D7479F}"/>
              </a:ext>
            </a:extLst>
          </p:cNvPr>
          <p:cNvSpPr txBox="1"/>
          <p:nvPr/>
        </p:nvSpPr>
        <p:spPr>
          <a:xfrm>
            <a:off x="838200" y="1206230"/>
            <a:ext cx="7943200" cy="528664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public class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Alphabetizer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implements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Iterator</a:t>
            </a:r>
            <a:r>
              <a:rPr lang="en-US" sz="2000" dirty="0">
                <a:latin typeface="Consolas" panose="020B0609020204030204" pitchFamily="49" charset="0"/>
              </a:rPr>
              <a:t>&lt;String&gt;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private</a:t>
            </a:r>
            <a:r>
              <a:rPr lang="en-US" sz="2000" dirty="0">
                <a:latin typeface="Consolas" panose="020B0609020204030204" pitchFamily="49" charset="0"/>
              </a:rPr>
              <a:t> String[]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collection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private int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cursor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Alphabetizer</a:t>
            </a:r>
            <a:r>
              <a:rPr lang="en-US" sz="2000" dirty="0">
                <a:latin typeface="Consolas" panose="020B0609020204030204" pitchFamily="49" charset="0"/>
              </a:rPr>
              <a:t>(String[] collection)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</a:rPr>
              <a:t>collection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collection.clone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Arrays.sort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</a:rPr>
              <a:t>collection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</a:rPr>
              <a:t>cursor</a:t>
            </a:r>
            <a:r>
              <a:rPr lang="en-US" sz="2000" dirty="0">
                <a:latin typeface="Consolas" panose="020B0609020204030204" pitchFamily="49" charset="0"/>
              </a:rPr>
              <a:t> = 0;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C558F-2803-4B82-A502-84E4603B316F}"/>
              </a:ext>
            </a:extLst>
          </p:cNvPr>
          <p:cNvSpPr txBox="1"/>
          <p:nvPr/>
        </p:nvSpPr>
        <p:spPr>
          <a:xfrm>
            <a:off x="8137542" y="1783142"/>
            <a:ext cx="286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Make a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private</a:t>
            </a:r>
            <a:r>
              <a:rPr lang="en-US" sz="2000" dirty="0">
                <a:solidFill>
                  <a:srgbClr val="C00000"/>
                </a:solidFill>
              </a:rPr>
              <a:t>, sorted </a:t>
            </a:r>
            <a:r>
              <a:rPr lang="en-US" sz="2000" b="1" i="1" dirty="0">
                <a:solidFill>
                  <a:srgbClr val="C00000"/>
                </a:solidFill>
              </a:rPr>
              <a:t>copy</a:t>
            </a:r>
            <a:r>
              <a:rPr lang="en-US" sz="2000" dirty="0">
                <a:solidFill>
                  <a:srgbClr val="C00000"/>
                </a:solidFill>
              </a:rPr>
              <a:t> of the collection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4FD2C3-4F0C-4870-9C40-5CA99E7ADF2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393022" y="2137085"/>
            <a:ext cx="744520" cy="66172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D34C88-203C-414F-BE73-EDC97CF73187}"/>
              </a:ext>
            </a:extLst>
          </p:cNvPr>
          <p:cNvSpPr/>
          <p:nvPr/>
        </p:nvSpPr>
        <p:spPr>
          <a:xfrm>
            <a:off x="1877438" y="2789076"/>
            <a:ext cx="5437761" cy="620467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F59BAD-23D6-4C38-8BDC-63E399B5D55E}"/>
              </a:ext>
            </a:extLst>
          </p:cNvPr>
          <p:cNvSpPr/>
          <p:nvPr/>
        </p:nvSpPr>
        <p:spPr>
          <a:xfrm>
            <a:off x="3093921" y="5166070"/>
            <a:ext cx="3431757" cy="1136256"/>
          </a:xfrm>
          <a:prstGeom prst="roundRect">
            <a:avLst>
              <a:gd name="adj" fmla="val 11240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This implementation works, but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be aware of the trade-offs of copying the collection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6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DC9D-02B2-4C79-91DB-8048FCA1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0845800" cy="9669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Iterator design strategy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4D38-5442-42C7-B883-B45488B4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556"/>
            <a:ext cx="10515600" cy="4709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Advantages</a:t>
            </a:r>
          </a:p>
          <a:p>
            <a:pPr lvl="1"/>
            <a:r>
              <a:rPr lang="en-US" sz="2800" i="1" dirty="0"/>
              <a:t>Changing the order of items in the cloned collection does not affect the original (external) collection</a:t>
            </a:r>
          </a:p>
          <a:p>
            <a:pPr lvl="1"/>
            <a:r>
              <a:rPr lang="en-US" sz="2800" i="1" dirty="0"/>
              <a:t>Changing the order (or number) of items in the original collection does not affect the iterator</a:t>
            </a:r>
          </a:p>
          <a:p>
            <a:pPr lvl="1"/>
            <a:r>
              <a:rPr lang="en-US" sz="2800" i="1" dirty="0"/>
              <a:t>Convenient for iterators that must </a:t>
            </a:r>
            <a:r>
              <a:rPr lang="en-US" sz="2800" b="1" i="1" dirty="0">
                <a:solidFill>
                  <a:srgbClr val="0070C0"/>
                </a:solidFill>
              </a:rPr>
              <a:t>sort</a:t>
            </a:r>
            <a:r>
              <a:rPr lang="en-US" sz="2800" b="1" i="1" dirty="0"/>
              <a:t> </a:t>
            </a:r>
            <a:r>
              <a:rPr lang="en-US" sz="2800" i="1" dirty="0"/>
              <a:t>the collection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Disadvantages</a:t>
            </a:r>
          </a:p>
          <a:p>
            <a:pPr lvl="1"/>
            <a:r>
              <a:rPr lang="en-US" sz="2800" i="1" dirty="0"/>
              <a:t>Memory-inefficient (requires a full copy of the collection)</a:t>
            </a:r>
          </a:p>
          <a:p>
            <a:pPr lvl="1"/>
            <a:r>
              <a:rPr lang="en-US" sz="2800" i="1" dirty="0"/>
              <a:t>Cannot work for infinite collections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28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DC9D-02B2-4C79-91DB-8048FCA1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8" y="365126"/>
            <a:ext cx="10823222" cy="104598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Iterator design strategy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4D38-5442-42C7-B883-B45488B4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756"/>
            <a:ext cx="10515600" cy="4506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Strategy #3</a:t>
            </a:r>
          </a:p>
          <a:p>
            <a:pPr lvl="1"/>
            <a:r>
              <a:rPr lang="en-US" dirty="0"/>
              <a:t>Encapsulate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another iterator</a:t>
            </a:r>
            <a:r>
              <a:rPr lang="en-US" dirty="0"/>
              <a:t> for the raw collection</a:t>
            </a:r>
          </a:p>
          <a:p>
            <a:pPr lvl="1"/>
            <a:r>
              <a:rPr lang="en-US" dirty="0"/>
              <a:t>Each time </a:t>
            </a:r>
            <a:r>
              <a:rPr lang="en-US" b="1" dirty="0">
                <a:latin typeface="Consolas" panose="020B0609020204030204" pitchFamily="49" charset="0"/>
              </a:rPr>
              <a:t>next()</a:t>
            </a:r>
            <a:r>
              <a:rPr lang="en-US" dirty="0"/>
              <a:t> or </a:t>
            </a:r>
            <a:r>
              <a:rPr lang="en-US" b="1" dirty="0" err="1">
                <a:latin typeface="Consolas" panose="020B0609020204030204" pitchFamily="49" charset="0"/>
              </a:rPr>
              <a:t>hasNext</a:t>
            </a:r>
            <a:r>
              <a:rPr lang="en-US" b="1" dirty="0">
                <a:latin typeface="Consolas" panose="020B0609020204030204" pitchFamily="49" charset="0"/>
              </a:rPr>
              <a:t>()</a:t>
            </a:r>
            <a:r>
              <a:rPr lang="en-US" dirty="0"/>
              <a:t> is called, use the other iterator’s </a:t>
            </a:r>
            <a:r>
              <a:rPr lang="en-US" b="1" dirty="0">
                <a:latin typeface="Consolas" panose="020B0609020204030204" pitchFamily="49" charset="0"/>
              </a:rPr>
              <a:t>next()</a:t>
            </a:r>
            <a:r>
              <a:rPr lang="en-US" dirty="0"/>
              <a:t> and </a:t>
            </a:r>
            <a:r>
              <a:rPr lang="en-US" b="1" dirty="0" err="1">
                <a:latin typeface="Consolas" panose="020B0609020204030204" pitchFamily="49" charset="0"/>
              </a:rPr>
              <a:t>hasNext</a:t>
            </a:r>
            <a:r>
              <a:rPr lang="en-US" b="1" dirty="0">
                <a:latin typeface="Consolas" panose="020B0609020204030204" pitchFamily="49" charset="0"/>
              </a:rPr>
              <a:t>()</a:t>
            </a:r>
            <a:r>
              <a:rPr lang="en-US" dirty="0"/>
              <a:t> methods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Advantages</a:t>
            </a:r>
          </a:p>
          <a:p>
            <a:pPr lvl="1"/>
            <a:r>
              <a:rPr lang="en-US" dirty="0"/>
              <a:t>Relies on the other iterator object to do the “hard work”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Disadvantages</a:t>
            </a:r>
          </a:p>
          <a:p>
            <a:pPr lvl="1"/>
            <a:r>
              <a:rPr lang="en-US" dirty="0"/>
              <a:t>Can be tricky to implement</a:t>
            </a:r>
          </a:p>
          <a:p>
            <a:pPr lvl="1"/>
            <a:r>
              <a:rPr lang="en-US" dirty="0"/>
              <a:t>Requires an iterator to already exist for the collection</a:t>
            </a:r>
          </a:p>
          <a:p>
            <a:pPr lvl="1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A86C00-2485-4019-AA40-55E3D40DD428}"/>
              </a:ext>
            </a:extLst>
          </p:cNvPr>
          <p:cNvSpPr/>
          <p:nvPr/>
        </p:nvSpPr>
        <p:spPr>
          <a:xfrm rot="332906">
            <a:off x="7874901" y="579469"/>
            <a:ext cx="3725391" cy="1020899"/>
          </a:xfrm>
          <a:prstGeom prst="roundRect">
            <a:avLst>
              <a:gd name="adj" fmla="val 16938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You’ll get practice with this strategy in the homework!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5B56-99BF-4487-B0B9-1D21C1C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1951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Iterable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&lt;&gt;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FCB9-D5FD-440E-83FE-8988D3398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collections have a built-in iterator</a:t>
            </a:r>
          </a:p>
        </p:txBody>
      </p:sp>
    </p:spTree>
    <p:extLst>
      <p:ext uri="{BB962C8B-B14F-4D97-AF65-F5344CB8AC3E}">
        <p14:creationId xmlns:p14="http://schemas.microsoft.com/office/powerpoint/2010/main" val="334533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606" y="363401"/>
            <a:ext cx="943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What are design patterns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922B6-EF0F-4466-B3A6-9740C1C97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77" y="1480801"/>
            <a:ext cx="2170431" cy="143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8E75395-AB33-4009-A060-048E09A1D0C7}"/>
              </a:ext>
            </a:extLst>
          </p:cNvPr>
          <p:cNvSpPr/>
          <p:nvPr/>
        </p:nvSpPr>
        <p:spPr>
          <a:xfrm>
            <a:off x="8336278" y="1958595"/>
            <a:ext cx="693336" cy="482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9C9D3A-E5E2-4CDF-AAA4-75EFAB3E90F6}"/>
              </a:ext>
            </a:extLst>
          </p:cNvPr>
          <p:cNvGrpSpPr/>
          <p:nvPr/>
        </p:nvGrpSpPr>
        <p:grpSpPr>
          <a:xfrm>
            <a:off x="3289847" y="1441486"/>
            <a:ext cx="2186228" cy="1142592"/>
            <a:chOff x="132112" y="2050278"/>
            <a:chExt cx="2186228" cy="11425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384E4D-3539-4AC4-BAFE-3147292A3B0A}"/>
                </a:ext>
              </a:extLst>
            </p:cNvPr>
            <p:cNvSpPr txBox="1"/>
            <p:nvPr/>
          </p:nvSpPr>
          <p:spPr>
            <a:xfrm>
              <a:off x="132112" y="2050278"/>
              <a:ext cx="2069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Your code without design patterns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6052551-F1D4-4181-8B39-BE6298764934}"/>
                </a:ext>
              </a:extLst>
            </p:cNvPr>
            <p:cNvSpPr/>
            <p:nvPr/>
          </p:nvSpPr>
          <p:spPr>
            <a:xfrm rot="554616">
              <a:off x="1546078" y="2821552"/>
              <a:ext cx="772262" cy="371318"/>
            </a:xfrm>
            <a:custGeom>
              <a:avLst/>
              <a:gdLst>
                <a:gd name="connsiteX0" fmla="*/ 124443 w 1645234"/>
                <a:gd name="connsiteY0" fmla="*/ 28414 h 817686"/>
                <a:gd name="connsiteX1" fmla="*/ 153318 w 1645234"/>
                <a:gd name="connsiteY1" fmla="*/ 95791 h 817686"/>
                <a:gd name="connsiteX2" fmla="*/ 1645234 w 1645234"/>
                <a:gd name="connsiteY2" fmla="*/ 817686 h 817686"/>
                <a:gd name="connsiteX0" fmla="*/ 0 w 1520791"/>
                <a:gd name="connsiteY0" fmla="*/ 0 h 789272"/>
                <a:gd name="connsiteX1" fmla="*/ 1520791 w 1520791"/>
                <a:gd name="connsiteY1" fmla="*/ 789272 h 789272"/>
                <a:gd name="connsiteX0" fmla="*/ 0 w 1520791"/>
                <a:gd name="connsiteY0" fmla="*/ 0 h 789272"/>
                <a:gd name="connsiteX1" fmla="*/ 1520791 w 1520791"/>
                <a:gd name="connsiteY1" fmla="*/ 789272 h 789272"/>
                <a:gd name="connsiteX0" fmla="*/ 0 w 1520791"/>
                <a:gd name="connsiteY0" fmla="*/ 0 h 789272"/>
                <a:gd name="connsiteX1" fmla="*/ 1520791 w 1520791"/>
                <a:gd name="connsiteY1" fmla="*/ 789272 h 789272"/>
                <a:gd name="connsiteX0" fmla="*/ 0 w 1520791"/>
                <a:gd name="connsiteY0" fmla="*/ 0 h 471639"/>
                <a:gd name="connsiteX1" fmla="*/ 1520791 w 1520791"/>
                <a:gd name="connsiteY1" fmla="*/ 471639 h 471639"/>
                <a:gd name="connsiteX0" fmla="*/ 0 w 1520791"/>
                <a:gd name="connsiteY0" fmla="*/ 0 h 554133"/>
                <a:gd name="connsiteX1" fmla="*/ 1520791 w 1520791"/>
                <a:gd name="connsiteY1" fmla="*/ 471639 h 554133"/>
                <a:gd name="connsiteX0" fmla="*/ 0 w 1520791"/>
                <a:gd name="connsiteY0" fmla="*/ 0 h 588231"/>
                <a:gd name="connsiteX1" fmla="*/ 1520791 w 1520791"/>
                <a:gd name="connsiteY1" fmla="*/ 471639 h 588231"/>
                <a:gd name="connsiteX0" fmla="*/ 0 w 1568918"/>
                <a:gd name="connsiteY0" fmla="*/ 0 h 677983"/>
                <a:gd name="connsiteX1" fmla="*/ 1568918 w 1568918"/>
                <a:gd name="connsiteY1" fmla="*/ 587142 h 677983"/>
                <a:gd name="connsiteX0" fmla="*/ 0 w 1424539"/>
                <a:gd name="connsiteY0" fmla="*/ 0 h 709772"/>
                <a:gd name="connsiteX1" fmla="*/ 1424539 w 1424539"/>
                <a:gd name="connsiteY1" fmla="*/ 625643 h 70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539" h="709772">
                  <a:moveTo>
                    <a:pt x="0" y="0"/>
                  </a:moveTo>
                  <a:cubicBezTo>
                    <a:pt x="54542" y="638476"/>
                    <a:pt x="782855" y="843815"/>
                    <a:pt x="1424539" y="625643"/>
                  </a:cubicBezTo>
                </a:path>
              </a:pathLst>
            </a:custGeom>
            <a:noFill/>
            <a:ln w="25400" cap="rnd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985" y="842562"/>
            <a:ext cx="2432129" cy="3651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33" y="4668517"/>
            <a:ext cx="2420502" cy="1622534"/>
          </a:xfrm>
          <a:prstGeom prst="rect">
            <a:avLst/>
          </a:prstGeom>
        </p:spPr>
      </p:pic>
      <p:sp>
        <p:nvSpPr>
          <p:cNvPr id="15" name="Arrow: Right 1">
            <a:extLst>
              <a:ext uri="{FF2B5EF4-FFF2-40B4-BE49-F238E27FC236}">
                <a16:creationId xmlns:a16="http://schemas.microsoft.com/office/drawing/2014/main" id="{D8E75395-AB33-4009-A060-048E09A1D0C7}"/>
              </a:ext>
            </a:extLst>
          </p:cNvPr>
          <p:cNvSpPr/>
          <p:nvPr/>
        </p:nvSpPr>
        <p:spPr>
          <a:xfrm rot="8511778">
            <a:off x="3406247" y="3433626"/>
            <a:ext cx="2169831" cy="482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64" y="1893030"/>
            <a:ext cx="2194363" cy="2194363"/>
          </a:xfrm>
          <a:prstGeom prst="rect">
            <a:avLst/>
          </a:prstGeom>
        </p:spPr>
      </p:pic>
      <p:sp>
        <p:nvSpPr>
          <p:cNvPr id="17" name="Arrow: Right 1">
            <a:extLst>
              <a:ext uri="{FF2B5EF4-FFF2-40B4-BE49-F238E27FC236}">
                <a16:creationId xmlns:a16="http://schemas.microsoft.com/office/drawing/2014/main" id="{D8E75395-AB33-4009-A060-048E09A1D0C7}"/>
              </a:ext>
            </a:extLst>
          </p:cNvPr>
          <p:cNvSpPr/>
          <p:nvPr/>
        </p:nvSpPr>
        <p:spPr>
          <a:xfrm rot="10531226">
            <a:off x="3407152" y="2427018"/>
            <a:ext cx="1492299" cy="482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347" y="4053378"/>
            <a:ext cx="1752922" cy="2644175"/>
          </a:xfrm>
          <a:prstGeom prst="rect">
            <a:avLst/>
          </a:prstGeom>
        </p:spPr>
      </p:pic>
      <p:sp>
        <p:nvSpPr>
          <p:cNvPr id="19" name="Arrow: Right 1">
            <a:extLst>
              <a:ext uri="{FF2B5EF4-FFF2-40B4-BE49-F238E27FC236}">
                <a16:creationId xmlns:a16="http://schemas.microsoft.com/office/drawing/2014/main" id="{D8E75395-AB33-4009-A060-048E09A1D0C7}"/>
              </a:ext>
            </a:extLst>
          </p:cNvPr>
          <p:cNvSpPr/>
          <p:nvPr/>
        </p:nvSpPr>
        <p:spPr>
          <a:xfrm rot="6914486">
            <a:off x="5644022" y="3323722"/>
            <a:ext cx="842366" cy="482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4706" y="3145153"/>
            <a:ext cx="2301150" cy="3552400"/>
          </a:xfrm>
          <a:prstGeom prst="rect">
            <a:avLst/>
          </a:prstGeom>
        </p:spPr>
      </p:pic>
      <p:sp>
        <p:nvSpPr>
          <p:cNvPr id="21" name="Arrow: Right 1">
            <a:extLst>
              <a:ext uri="{FF2B5EF4-FFF2-40B4-BE49-F238E27FC236}">
                <a16:creationId xmlns:a16="http://schemas.microsoft.com/office/drawing/2014/main" id="{D8E75395-AB33-4009-A060-048E09A1D0C7}"/>
              </a:ext>
            </a:extLst>
          </p:cNvPr>
          <p:cNvSpPr/>
          <p:nvPr/>
        </p:nvSpPr>
        <p:spPr>
          <a:xfrm rot="2807756">
            <a:off x="6814072" y="3244885"/>
            <a:ext cx="842366" cy="482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D092-8FD9-4C46-A6E2-7260891E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285085"/>
            <a:ext cx="10554042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How to get an </a:t>
            </a:r>
            <a:r>
              <a:rPr lang="en-US" sz="4000" b="1" dirty="0">
                <a:solidFill>
                  <a:srgbClr val="C00000"/>
                </a:solidFill>
                <a:latin typeface="Consolas" panose="020B0609020204030204" pitchFamily="49" charset="0"/>
              </a:rPr>
              <a:t>Iterator&lt;&gt;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object from Java’s built-in collections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C8E55A-177E-4809-8044-5FD9211A73B2}"/>
              </a:ext>
            </a:extLst>
          </p:cNvPr>
          <p:cNvSpPr/>
          <p:nvPr/>
        </p:nvSpPr>
        <p:spPr>
          <a:xfrm>
            <a:off x="1369143" y="5360397"/>
            <a:ext cx="7563465" cy="1097629"/>
          </a:xfrm>
          <a:prstGeom prst="roundRect">
            <a:avLst>
              <a:gd name="adj" fmla="val 9537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Map&lt;Integer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String&gt;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myMap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HashMap&lt;&gt;()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Iterator&lt;Integer&gt;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myMapKeysIterator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myMap.keySet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().iterator()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Iterator&lt;String&gt;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myMapValuesIterator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myMap.values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().iterator()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59A50F-3D6E-431B-B335-781DAC854443}"/>
              </a:ext>
            </a:extLst>
          </p:cNvPr>
          <p:cNvSpPr/>
          <p:nvPr/>
        </p:nvSpPr>
        <p:spPr>
          <a:xfrm>
            <a:off x="1369143" y="3885391"/>
            <a:ext cx="7563465" cy="731171"/>
          </a:xfrm>
          <a:prstGeom prst="roundRect">
            <a:avLst>
              <a:gd name="adj" fmla="val 15481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Set&lt;Boolean&gt;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mySet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&lt;&gt;()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Iterator&lt;Boolean&gt;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mySetIterator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mySet.iterator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288AA8-2DD4-446B-AA01-732D73227E63}"/>
              </a:ext>
            </a:extLst>
          </p:cNvPr>
          <p:cNvSpPr/>
          <p:nvPr/>
        </p:nvSpPr>
        <p:spPr>
          <a:xfrm>
            <a:off x="1369145" y="2457167"/>
            <a:ext cx="7563465" cy="675968"/>
          </a:xfrm>
          <a:prstGeom prst="roundRect">
            <a:avLst>
              <a:gd name="adj" fmla="val 19268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List&lt;String&gt;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myList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ArrayList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&lt;&gt;()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Iterator&lt;String&gt;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myListIterator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myList.iterator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EE3BC0-10F2-44FE-B1E0-57F375B57AC7}"/>
              </a:ext>
            </a:extLst>
          </p:cNvPr>
          <p:cNvSpPr/>
          <p:nvPr/>
        </p:nvSpPr>
        <p:spPr>
          <a:xfrm>
            <a:off x="5186521" y="2787238"/>
            <a:ext cx="2094270" cy="28420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4CA708-5394-4955-B7DF-8C74189E34F5}"/>
              </a:ext>
            </a:extLst>
          </p:cNvPr>
          <p:cNvSpPr/>
          <p:nvPr/>
        </p:nvSpPr>
        <p:spPr>
          <a:xfrm>
            <a:off x="5150874" y="4230172"/>
            <a:ext cx="2094270" cy="28420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271951-DA52-4504-965C-933BA9A07628}"/>
              </a:ext>
            </a:extLst>
          </p:cNvPr>
          <p:cNvSpPr/>
          <p:nvPr/>
        </p:nvSpPr>
        <p:spPr>
          <a:xfrm>
            <a:off x="5658467" y="5767110"/>
            <a:ext cx="3017272" cy="28420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7311F7-BFCD-45DA-A593-AA0D33DC330D}"/>
              </a:ext>
            </a:extLst>
          </p:cNvPr>
          <p:cNvSpPr/>
          <p:nvPr/>
        </p:nvSpPr>
        <p:spPr>
          <a:xfrm>
            <a:off x="5736509" y="6033116"/>
            <a:ext cx="3017272" cy="28420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705DD-AF24-4988-A141-724A0FDABAE0}"/>
              </a:ext>
            </a:extLst>
          </p:cNvPr>
          <p:cNvSpPr txBox="1"/>
          <p:nvPr/>
        </p:nvSpPr>
        <p:spPr>
          <a:xfrm>
            <a:off x="838200" y="1933947"/>
            <a:ext cx="3254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List&lt;&gt; </a:t>
            </a:r>
            <a:r>
              <a:rPr lang="en-US" sz="2800" b="1" dirty="0">
                <a:solidFill>
                  <a:srgbClr val="C00000"/>
                </a:solidFill>
              </a:rPr>
              <a:t>collections: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A18FF-EB59-449F-B7B2-C253FB6249F4}"/>
              </a:ext>
            </a:extLst>
          </p:cNvPr>
          <p:cNvSpPr txBox="1"/>
          <p:nvPr/>
        </p:nvSpPr>
        <p:spPr>
          <a:xfrm>
            <a:off x="838200" y="3362171"/>
            <a:ext cx="3057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Set&lt;&gt; </a:t>
            </a:r>
            <a:r>
              <a:rPr lang="en-US" sz="2800" b="1" dirty="0">
                <a:solidFill>
                  <a:srgbClr val="C00000"/>
                </a:solidFill>
              </a:rPr>
              <a:t>collections: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918C8-BB38-4CBF-BE9E-AF700567274F}"/>
              </a:ext>
            </a:extLst>
          </p:cNvPr>
          <p:cNvSpPr txBox="1"/>
          <p:nvPr/>
        </p:nvSpPr>
        <p:spPr>
          <a:xfrm>
            <a:off x="838200" y="4837177"/>
            <a:ext cx="3057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Map&lt;&gt; </a:t>
            </a:r>
            <a:r>
              <a:rPr lang="en-US" sz="2800" b="1" dirty="0">
                <a:solidFill>
                  <a:srgbClr val="C00000"/>
                </a:solidFill>
              </a:rPr>
              <a:t>collections: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A50BA9-6F53-45AA-A006-97E0949DDB75}"/>
              </a:ext>
            </a:extLst>
          </p:cNvPr>
          <p:cNvSpPr/>
          <p:nvPr/>
        </p:nvSpPr>
        <p:spPr>
          <a:xfrm rot="263150">
            <a:off x="9237408" y="1397204"/>
            <a:ext cx="2524432" cy="928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Notice something in common?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BAB4F7-C897-4549-B96D-79CB1AE55D19}"/>
              </a:ext>
            </a:extLst>
          </p:cNvPr>
          <p:cNvSpPr/>
          <p:nvPr/>
        </p:nvSpPr>
        <p:spPr>
          <a:xfrm>
            <a:off x="9151375" y="2583306"/>
            <a:ext cx="2696497" cy="1118442"/>
          </a:xfrm>
          <a:prstGeom prst="roundRect">
            <a:avLst>
              <a:gd name="adj" fmla="val 14030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Java’s built-in collections have an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iterator()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method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5E21BE-6898-4712-8DE1-B8C098F68C28}"/>
              </a:ext>
            </a:extLst>
          </p:cNvPr>
          <p:cNvSpPr/>
          <p:nvPr/>
        </p:nvSpPr>
        <p:spPr>
          <a:xfrm>
            <a:off x="9151375" y="3960435"/>
            <a:ext cx="2696497" cy="961371"/>
          </a:xfrm>
          <a:prstGeom prst="roundRect">
            <a:avLst>
              <a:gd name="adj" fmla="val 14030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That’s because they are “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iterable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970F48-0C10-4617-814E-356F4612D6B6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7403690" y="2929339"/>
            <a:ext cx="1747685" cy="21318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F8104A-A440-4861-AA26-34FD6E519C53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280791" y="3142527"/>
            <a:ext cx="1870584" cy="1087645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3683A2-4C48-4644-97A1-4A7CC1D6A98F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216083" y="3142527"/>
            <a:ext cx="935292" cy="252311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4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5F79-3D9F-460E-9F24-7A788DE8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What is an </a:t>
            </a:r>
            <a:r>
              <a:rPr lang="en-US" sz="40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Iterable</a:t>
            </a:r>
            <a:r>
              <a:rPr lang="en-US" sz="4000" dirty="0">
                <a:solidFill>
                  <a:srgbClr val="C00000"/>
                </a:solidFill>
                <a:latin typeface="Consolas" panose="020B0609020204030204" pitchFamily="49" charset="0"/>
              </a:rPr>
              <a:t>&lt;&gt;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object?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2E13C-9205-4127-878A-267A3666D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Most built-in collections in Java provide a basic iterator to use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Use it when order isn’t important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simply want to iterate through the elements one at a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EF88E-7B5F-4EF0-996B-8450F5F1FBCC}"/>
              </a:ext>
            </a:extLst>
          </p:cNvPr>
          <p:cNvSpPr txBox="1"/>
          <p:nvPr/>
        </p:nvSpPr>
        <p:spPr>
          <a:xfrm>
            <a:off x="838200" y="3956465"/>
            <a:ext cx="8480088" cy="12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chemeClr val="tx2"/>
                </a:solidFill>
              </a:rPr>
              <a:t>A class that implements </a:t>
            </a:r>
            <a:r>
              <a:rPr lang="en-US" sz="36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iterable</a:t>
            </a:r>
            <a:r>
              <a:rPr lang="en-US" sz="3600" dirty="0">
                <a:solidFill>
                  <a:srgbClr val="C00000"/>
                </a:solidFill>
                <a:latin typeface="Consolas" panose="020B0609020204030204" pitchFamily="49" charset="0"/>
              </a:rPr>
              <a:t>&lt;T&gt;</a:t>
            </a:r>
            <a:r>
              <a:rPr lang="en-US" sz="3600" dirty="0">
                <a:solidFill>
                  <a:schemeClr val="tx2"/>
                </a:solidFill>
              </a:rPr>
              <a:t> is 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C00000"/>
                </a:solidFill>
              </a:rPr>
              <a:t>collection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chemeClr val="tx2"/>
                </a:solidFill>
              </a:rPr>
              <a:t>that provides a </a:t>
            </a:r>
            <a:r>
              <a:rPr lang="en-US" sz="3600" b="1" dirty="0">
                <a:solidFill>
                  <a:srgbClr val="C00000"/>
                </a:solidFill>
              </a:rPr>
              <a:t>basic iterator</a:t>
            </a:r>
          </a:p>
        </p:txBody>
      </p:sp>
    </p:spTree>
    <p:extLst>
      <p:ext uri="{BB962C8B-B14F-4D97-AF65-F5344CB8AC3E}">
        <p14:creationId xmlns:p14="http://schemas.microsoft.com/office/powerpoint/2010/main" val="18847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3D072A6-E896-45EF-8850-5238B4F38999}"/>
              </a:ext>
            </a:extLst>
          </p:cNvPr>
          <p:cNvGrpSpPr/>
          <p:nvPr/>
        </p:nvGrpSpPr>
        <p:grpSpPr>
          <a:xfrm>
            <a:off x="373625" y="2094309"/>
            <a:ext cx="10980173" cy="717680"/>
            <a:chOff x="373626" y="3377122"/>
            <a:chExt cx="10980173" cy="6875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9C22FB2-9EE3-49CB-94A9-831B7AAC0EC8}"/>
                </a:ext>
              </a:extLst>
            </p:cNvPr>
            <p:cNvSpPr/>
            <p:nvPr/>
          </p:nvSpPr>
          <p:spPr>
            <a:xfrm>
              <a:off x="373626" y="3377122"/>
              <a:ext cx="10980173" cy="678202"/>
            </a:xfrm>
            <a:prstGeom prst="roundRect">
              <a:avLst>
                <a:gd name="adj" fmla="val 1283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C9347D-A503-4730-A47A-31C0C2416E70}"/>
                </a:ext>
              </a:extLst>
            </p:cNvPr>
            <p:cNvSpPr txBox="1"/>
            <p:nvPr/>
          </p:nvSpPr>
          <p:spPr>
            <a:xfrm>
              <a:off x="6646607" y="3386505"/>
              <a:ext cx="4555580" cy="678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The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iterator()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 method creates and returns a new iterator for the collection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CC28FF-F07C-4740-8EEE-0BD9E49AA44E}"/>
              </a:ext>
            </a:extLst>
          </p:cNvPr>
          <p:cNvGrpSpPr/>
          <p:nvPr/>
        </p:nvGrpSpPr>
        <p:grpSpPr>
          <a:xfrm>
            <a:off x="373626" y="2886881"/>
            <a:ext cx="10980173" cy="2380246"/>
            <a:chOff x="373626" y="2886881"/>
            <a:chExt cx="10980173" cy="22804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2AB27C9-FB26-4867-836E-7921540C7E40}"/>
                </a:ext>
              </a:extLst>
            </p:cNvPr>
            <p:cNvSpPr/>
            <p:nvPr/>
          </p:nvSpPr>
          <p:spPr>
            <a:xfrm>
              <a:off x="373626" y="2886881"/>
              <a:ext cx="10980173" cy="2280432"/>
            </a:xfrm>
            <a:prstGeom prst="roundRect">
              <a:avLst>
                <a:gd name="adj" fmla="val 5708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292B9D-2AF5-45F2-984B-712028702BBD}"/>
                </a:ext>
              </a:extLst>
            </p:cNvPr>
            <p:cNvSpPr txBox="1"/>
            <p:nvPr/>
          </p:nvSpPr>
          <p:spPr>
            <a:xfrm>
              <a:off x="462785" y="2954916"/>
              <a:ext cx="2536054" cy="973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These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</a:rPr>
                <a:t>default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, optional methods are not used in COMP 301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0A635B-DEF3-478C-974A-92C3DFF1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365125"/>
            <a:ext cx="10980175" cy="89923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Java’s </a:t>
            </a:r>
            <a:r>
              <a:rPr lang="en-US" sz="40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Iterable</a:t>
            </a:r>
            <a:r>
              <a:rPr lang="en-US" sz="4000" b="1" dirty="0">
                <a:solidFill>
                  <a:srgbClr val="C00000"/>
                </a:solidFill>
                <a:latin typeface="Consolas" panose="020B0609020204030204" pitchFamily="49" charset="0"/>
              </a:rPr>
              <a:t>&lt;&gt;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06BF4-B1B2-42DB-98E6-DFF166FC00E7}"/>
              </a:ext>
            </a:extLst>
          </p:cNvPr>
          <p:cNvSpPr txBox="1"/>
          <p:nvPr/>
        </p:nvSpPr>
        <p:spPr>
          <a:xfrm>
            <a:off x="2481521" y="1690688"/>
            <a:ext cx="780213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public interface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Iterable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{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Iterator&lt;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iterator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void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forEach</a:t>
            </a:r>
            <a:r>
              <a:rPr lang="en-US" sz="2000" dirty="0">
                <a:latin typeface="Consolas" panose="020B0609020204030204" pitchFamily="49" charset="0"/>
              </a:rPr>
              <a:t>(Consumer&lt;?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super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action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default </a:t>
            </a:r>
            <a:r>
              <a:rPr lang="en-US" sz="2000" dirty="0" err="1">
                <a:latin typeface="Consolas" panose="020B0609020204030204" pitchFamily="49" charset="0"/>
              </a:rPr>
              <a:t>Spliterator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spliterator</a:t>
            </a:r>
            <a:r>
              <a:rPr lang="en-US" sz="2000" dirty="0"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code omitted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803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3AA7-E045-4C3C-AB0B-39590F81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365126"/>
            <a:ext cx="8082845" cy="94438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Using an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Iterable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&lt;&gt;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object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FCABD-ADB7-48EE-8A3D-0C44A29CD83B}"/>
              </a:ext>
            </a:extLst>
          </p:cNvPr>
          <p:cNvSpPr txBox="1"/>
          <p:nvPr/>
        </p:nvSpPr>
        <p:spPr>
          <a:xfrm>
            <a:off x="4024687" y="1950955"/>
            <a:ext cx="653255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List&lt;Integer&gt; ages =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ArrayList</a:t>
            </a:r>
            <a:r>
              <a:rPr lang="en-US" sz="2000" dirty="0">
                <a:latin typeface="Consolas" panose="020B0609020204030204" pitchFamily="49" charset="0"/>
              </a:rPr>
              <a:t>&lt;&gt;();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ages.add</a:t>
            </a:r>
            <a:r>
              <a:rPr lang="en-US" sz="2000" dirty="0">
                <a:latin typeface="Consolas" panose="020B0609020204030204" pitchFamily="49" charset="0"/>
              </a:rPr>
              <a:t>(20);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ages.add</a:t>
            </a:r>
            <a:r>
              <a:rPr lang="en-US" sz="2000" dirty="0">
                <a:latin typeface="Consolas" panose="020B0609020204030204" pitchFamily="49" charset="0"/>
              </a:rPr>
              <a:t>(19);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ages.add</a:t>
            </a:r>
            <a:r>
              <a:rPr lang="en-US" sz="2000" dirty="0">
                <a:latin typeface="Consolas" panose="020B0609020204030204" pitchFamily="49" charset="0"/>
              </a:rPr>
              <a:t>(20);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Iterator&lt;Integer&gt; iterator = </a:t>
            </a:r>
            <a:r>
              <a:rPr lang="en-US" sz="2000" dirty="0" err="1">
                <a:latin typeface="Consolas" panose="020B0609020204030204" pitchFamily="49" charset="0"/>
              </a:rPr>
              <a:t>ages.iterator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latin typeface="Consolas" panose="020B0609020204030204" pitchFamily="49" charset="0"/>
              </a:rPr>
              <a:t>iterator.hasNext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Integer i = </a:t>
            </a:r>
            <a:r>
              <a:rPr lang="en-US" sz="2000" dirty="0" err="1">
                <a:latin typeface="Consolas" panose="020B0609020204030204" pitchFamily="49" charset="0"/>
              </a:rPr>
              <a:t>iterator.next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(i);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783278A-2651-4B25-A3B7-C922D67F962F}"/>
              </a:ext>
            </a:extLst>
          </p:cNvPr>
          <p:cNvSpPr/>
          <p:nvPr/>
        </p:nvSpPr>
        <p:spPr>
          <a:xfrm>
            <a:off x="3731033" y="2046031"/>
            <a:ext cx="152707" cy="1129787"/>
          </a:xfrm>
          <a:prstGeom prst="leftBrace">
            <a:avLst>
              <a:gd name="adj1" fmla="val 406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6BECA-EF36-4367-92AB-652B4721CCB6}"/>
              </a:ext>
            </a:extLst>
          </p:cNvPr>
          <p:cNvSpPr txBox="1"/>
          <p:nvPr/>
        </p:nvSpPr>
        <p:spPr>
          <a:xfrm>
            <a:off x="366250" y="2259700"/>
            <a:ext cx="307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1. Create a new collection, add some elements</a:t>
            </a:r>
            <a:endParaRPr lang="en-US" sz="2000" b="1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9F0C793-5FC4-4D17-9D67-98E913096EA2}"/>
              </a:ext>
            </a:extLst>
          </p:cNvPr>
          <p:cNvSpPr/>
          <p:nvPr/>
        </p:nvSpPr>
        <p:spPr>
          <a:xfrm>
            <a:off x="3731033" y="4204211"/>
            <a:ext cx="152707" cy="1129787"/>
          </a:xfrm>
          <a:prstGeom prst="leftBrace">
            <a:avLst>
              <a:gd name="adj1" fmla="val 406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C727AE-C8A7-4E1D-9A06-561B49340E45}"/>
              </a:ext>
            </a:extLst>
          </p:cNvPr>
          <p:cNvSpPr txBox="1"/>
          <p:nvPr/>
        </p:nvSpPr>
        <p:spPr>
          <a:xfrm>
            <a:off x="366250" y="4423996"/>
            <a:ext cx="307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3. Use the iterator to loop through the elements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F6055F3-33FE-47FD-BB32-44C6E137FF96}"/>
              </a:ext>
            </a:extLst>
          </p:cNvPr>
          <p:cNvSpPr/>
          <p:nvPr/>
        </p:nvSpPr>
        <p:spPr>
          <a:xfrm>
            <a:off x="3725153" y="3490461"/>
            <a:ext cx="152707" cy="379443"/>
          </a:xfrm>
          <a:prstGeom prst="leftBrace">
            <a:avLst>
              <a:gd name="adj1" fmla="val 4062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F28ECF-D8CE-460D-9762-AAB70C50260A}"/>
              </a:ext>
            </a:extLst>
          </p:cNvPr>
          <p:cNvSpPr txBox="1"/>
          <p:nvPr/>
        </p:nvSpPr>
        <p:spPr>
          <a:xfrm>
            <a:off x="366250" y="3485904"/>
            <a:ext cx="307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2. Create an iterator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90312-0127-4533-A78C-04876B3DA177}"/>
              </a:ext>
            </a:extLst>
          </p:cNvPr>
          <p:cNvSpPr txBox="1"/>
          <p:nvPr/>
        </p:nvSpPr>
        <p:spPr>
          <a:xfrm>
            <a:off x="8683784" y="982802"/>
            <a:ext cx="300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Creates and returns a new </a:t>
            </a:r>
            <a:r>
              <a:rPr lang="en-US" sz="2000" b="1" dirty="0">
                <a:solidFill>
                  <a:srgbClr val="C00000"/>
                </a:solidFill>
              </a:rPr>
              <a:t>iterator</a:t>
            </a:r>
            <a:r>
              <a:rPr lang="en-US" sz="2000" dirty="0">
                <a:solidFill>
                  <a:srgbClr val="C00000"/>
                </a:solidFill>
              </a:rPr>
              <a:t> for the collection</a:t>
            </a:r>
            <a:endParaRPr lang="en-US" sz="2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2756BE-E4D8-446B-A19D-346B9AC2D285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9773265" y="1690688"/>
            <a:ext cx="413166" cy="1689913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2F06A6-413B-40EF-B414-77EBB03E25FA}"/>
              </a:ext>
            </a:extLst>
          </p:cNvPr>
          <p:cNvSpPr/>
          <p:nvPr/>
        </p:nvSpPr>
        <p:spPr>
          <a:xfrm>
            <a:off x="8091948" y="3467567"/>
            <a:ext cx="2340077" cy="424986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258E-9129-4994-AD0F-47C3AC72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  <a:latin typeface="Consolas" panose="020B0609020204030204" pitchFamily="49" charset="0"/>
              </a:rPr>
              <a:t>for-each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75253-794E-46C4-889D-04AA03213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“Syntactic sugar” for iterators</a:t>
            </a:r>
          </a:p>
        </p:txBody>
      </p:sp>
    </p:spTree>
    <p:extLst>
      <p:ext uri="{BB962C8B-B14F-4D97-AF65-F5344CB8AC3E}">
        <p14:creationId xmlns:p14="http://schemas.microsoft.com/office/powerpoint/2010/main" val="2874628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504708-0BE9-41B9-804C-C34928F24E3B}"/>
              </a:ext>
            </a:extLst>
          </p:cNvPr>
          <p:cNvSpPr txBox="1"/>
          <p:nvPr/>
        </p:nvSpPr>
        <p:spPr>
          <a:xfrm>
            <a:off x="510006" y="419031"/>
            <a:ext cx="962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Suppose </a:t>
            </a:r>
            <a:r>
              <a:rPr lang="en-US" sz="3600" b="1" dirty="0">
                <a:solidFill>
                  <a:srgbClr val="C00000"/>
                </a:solidFill>
                <a:latin typeface="Consolas" panose="020B0609020204030204" pitchFamily="49" charset="0"/>
              </a:rPr>
              <a:t>ages</a:t>
            </a:r>
            <a:r>
              <a:rPr lang="en-US" sz="3600" dirty="0">
                <a:solidFill>
                  <a:schemeClr val="tx2"/>
                </a:solidFill>
              </a:rPr>
              <a:t> is an </a:t>
            </a:r>
            <a:r>
              <a:rPr lang="en-US" sz="36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iterable</a:t>
            </a:r>
            <a:r>
              <a:rPr lang="en-US" sz="3600" dirty="0">
                <a:solidFill>
                  <a:srgbClr val="C00000"/>
                </a:solidFill>
                <a:latin typeface="Consolas" panose="020B0609020204030204" pitchFamily="49" charset="0"/>
              </a:rPr>
              <a:t>&lt;&gt;</a:t>
            </a:r>
            <a:r>
              <a:rPr lang="en-US" sz="3600" dirty="0">
                <a:solidFill>
                  <a:schemeClr val="tx2"/>
                </a:solidFill>
              </a:rPr>
              <a:t> collection.</a:t>
            </a:r>
          </a:p>
          <a:p>
            <a:r>
              <a:rPr lang="en-US" sz="3600" dirty="0">
                <a:solidFill>
                  <a:schemeClr val="tx2"/>
                </a:solidFill>
              </a:rPr>
              <a:t>Then, these two loops are equivalent: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724B01-455B-497E-81C2-E13307BD4268}"/>
              </a:ext>
            </a:extLst>
          </p:cNvPr>
          <p:cNvSpPr/>
          <p:nvPr/>
        </p:nvSpPr>
        <p:spPr>
          <a:xfrm>
            <a:off x="422794" y="2214266"/>
            <a:ext cx="5329076" cy="2429467"/>
          </a:xfrm>
          <a:prstGeom prst="roundRect">
            <a:avLst>
              <a:gd name="adj" fmla="val 6815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List&lt;Integer&gt; ages = 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ArrayList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&lt;&gt;()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// 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Iterator&lt;Integer&gt; iterator = 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ages.iterator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while 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iterator.hasNext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()) {</a:t>
            </a:r>
            <a:b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  Integer age = 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iterator.next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6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(age)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4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408601-6901-4CDC-B254-7869E6B42E90}"/>
              </a:ext>
            </a:extLst>
          </p:cNvPr>
          <p:cNvSpPr/>
          <p:nvPr/>
        </p:nvSpPr>
        <p:spPr>
          <a:xfrm>
            <a:off x="6440132" y="2214265"/>
            <a:ext cx="5329076" cy="2429467"/>
          </a:xfrm>
          <a:prstGeom prst="roundRect">
            <a:avLst>
              <a:gd name="adj" fmla="val 6815"/>
            </a:avLst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List&lt;Integer&gt; ages = 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ArrayList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&lt;&gt;()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// ...</a:t>
            </a:r>
            <a:b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(Integer age : ages) {</a:t>
            </a:r>
            <a:b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60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(age)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en-US" sz="4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28271-2FA6-4E9A-ABF4-E7619674C607}"/>
              </a:ext>
            </a:extLst>
          </p:cNvPr>
          <p:cNvSpPr txBox="1"/>
          <p:nvPr/>
        </p:nvSpPr>
        <p:spPr>
          <a:xfrm>
            <a:off x="1076636" y="4753936"/>
            <a:ext cx="402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Creates an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iterator&lt;&gt;</a:t>
            </a:r>
            <a:r>
              <a:rPr lang="en-US" sz="2400" dirty="0"/>
              <a:t> and uses a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while</a:t>
            </a:r>
            <a:r>
              <a:rPr lang="en-US" sz="2400" dirty="0"/>
              <a:t> loop to iterate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6168D-E58E-48AF-A8EA-9BE4070F6DF0}"/>
              </a:ext>
            </a:extLst>
          </p:cNvPr>
          <p:cNvSpPr txBox="1"/>
          <p:nvPr/>
        </p:nvSpPr>
        <p:spPr>
          <a:xfrm>
            <a:off x="6440132" y="4753934"/>
            <a:ext cx="532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Uses a </a:t>
            </a:r>
            <a:r>
              <a:rPr lang="en-US" sz="2400" dirty="0">
                <a:solidFill>
                  <a:srgbClr val="C00000"/>
                </a:solidFill>
              </a:rPr>
              <a:t>for-each</a:t>
            </a:r>
            <a:r>
              <a:rPr lang="en-US" sz="2400" dirty="0"/>
              <a:t> loop</a:t>
            </a:r>
          </a:p>
          <a:p>
            <a:pPr algn="ctr"/>
            <a:r>
              <a:rPr lang="en-US" sz="2400" dirty="0"/>
              <a:t>(aka </a:t>
            </a:r>
            <a:r>
              <a:rPr lang="en-US" sz="2400" i="1" dirty="0"/>
              <a:t>enhanced </a:t>
            </a:r>
            <a:r>
              <a:rPr lang="en-US" sz="2400" i="1" dirty="0">
                <a:solidFill>
                  <a:srgbClr val="C00000"/>
                </a:solidFill>
              </a:rPr>
              <a:t>for</a:t>
            </a:r>
            <a:r>
              <a:rPr lang="en-US" sz="2400" i="1" dirty="0"/>
              <a:t> loop</a:t>
            </a:r>
            <a:r>
              <a:rPr lang="en-US" sz="2400" dirty="0"/>
              <a:t>) to iterate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7E0284-2735-407F-B00A-6CD8239DB181}"/>
              </a:ext>
            </a:extLst>
          </p:cNvPr>
          <p:cNvGrpSpPr/>
          <p:nvPr/>
        </p:nvGrpSpPr>
        <p:grpSpPr>
          <a:xfrm>
            <a:off x="7069394" y="1685980"/>
            <a:ext cx="4998584" cy="1846214"/>
            <a:chOff x="7069394" y="1685980"/>
            <a:chExt cx="4998584" cy="184621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441A96-EC19-4552-AB97-3D771D050B5D}"/>
                </a:ext>
              </a:extLst>
            </p:cNvPr>
            <p:cNvSpPr/>
            <p:nvPr/>
          </p:nvSpPr>
          <p:spPr>
            <a:xfrm>
              <a:off x="7069394" y="2310666"/>
              <a:ext cx="894734" cy="24572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5AC0289-5CED-412E-9112-FDF95EA6CF32}"/>
                </a:ext>
              </a:extLst>
            </p:cNvPr>
            <p:cNvSpPr/>
            <p:nvPr/>
          </p:nvSpPr>
          <p:spPr>
            <a:xfrm>
              <a:off x="7069394" y="3286473"/>
              <a:ext cx="894734" cy="24572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15FCF8-8FCE-4F9C-A017-38D7B8988B67}"/>
                </a:ext>
              </a:extLst>
            </p:cNvPr>
            <p:cNvSpPr txBox="1"/>
            <p:nvPr/>
          </p:nvSpPr>
          <p:spPr>
            <a:xfrm>
              <a:off x="9016181" y="1685980"/>
              <a:ext cx="3051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Item types must match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0A82E39-89EC-40C9-BB85-7EB4D681BCC6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7964128" y="1916813"/>
              <a:ext cx="1052053" cy="3938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3FF35AA-5A07-4362-B8D2-710A377CE0AF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7964128" y="1916813"/>
              <a:ext cx="1052053" cy="13696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53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FA52-4CCC-4AD4-874B-09229B25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4" y="365126"/>
            <a:ext cx="10789356" cy="829056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Consolas" panose="020B0609020204030204" pitchFamily="49" charset="0"/>
              </a:rPr>
              <a:t>for-each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loops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F4E9E-9305-4D89-980F-8036C2D434A6}"/>
              </a:ext>
            </a:extLst>
          </p:cNvPr>
          <p:cNvSpPr txBox="1"/>
          <p:nvPr/>
        </p:nvSpPr>
        <p:spPr>
          <a:xfrm>
            <a:off x="2468033" y="4217056"/>
            <a:ext cx="6982178" cy="15388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sz="2800" dirty="0">
                <a:latin typeface="Consolas" panose="020B0609020204030204" pitchFamily="49" charset="0"/>
              </a:rPr>
              <a:t> (T item : collection) {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Do something with each item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FF7CA-0AC9-41FC-82FD-FB8F37EAEACF}"/>
              </a:ext>
            </a:extLst>
          </p:cNvPr>
          <p:cNvSpPr txBox="1"/>
          <p:nvPr/>
        </p:nvSpPr>
        <p:spPr>
          <a:xfrm>
            <a:off x="642070" y="1817759"/>
            <a:ext cx="477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717E"/>
                </a:solidFill>
              </a:rPr>
              <a:t>Declares a local variable that references each item. The variable’s type, </a:t>
            </a:r>
            <a:r>
              <a:rPr lang="en-US" sz="2400" b="1" dirty="0">
                <a:solidFill>
                  <a:srgbClr val="00717E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717E"/>
                </a:solidFill>
              </a:rPr>
              <a:t>, needs to match the items in the collection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E9703-35F2-42D1-AD21-66510B02FADC}"/>
              </a:ext>
            </a:extLst>
          </p:cNvPr>
          <p:cNvSpPr txBox="1"/>
          <p:nvPr/>
        </p:nvSpPr>
        <p:spPr>
          <a:xfrm>
            <a:off x="6173611" y="2359276"/>
            <a:ext cx="470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17E"/>
                </a:solidFill>
              </a:rPr>
              <a:t>The collection object goes here. Must be an </a:t>
            </a:r>
            <a:r>
              <a:rPr lang="en-US" sz="2400" b="1" dirty="0" err="1">
                <a:solidFill>
                  <a:srgbClr val="00717E"/>
                </a:solidFill>
                <a:latin typeface="Consolas" panose="020B0609020204030204" pitchFamily="49" charset="0"/>
              </a:rPr>
              <a:t>Iterable</a:t>
            </a:r>
            <a:r>
              <a:rPr lang="en-US" sz="2400" b="1" dirty="0">
                <a:solidFill>
                  <a:srgbClr val="00717E"/>
                </a:solidFill>
                <a:latin typeface="Consolas" panose="020B0609020204030204" pitchFamily="49" charset="0"/>
              </a:rPr>
              <a:t>&lt;T&gt;</a:t>
            </a:r>
            <a:r>
              <a:rPr lang="en-US" sz="2400" dirty="0">
                <a:solidFill>
                  <a:srgbClr val="00717E"/>
                </a:solidFill>
              </a:rPr>
              <a:t> object.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0FC4C5-7053-44B9-BF8C-205777E360ED}"/>
              </a:ext>
            </a:extLst>
          </p:cNvPr>
          <p:cNvCxnSpPr>
            <a:cxnSpLocks/>
          </p:cNvCxnSpPr>
          <p:nvPr/>
        </p:nvCxnSpPr>
        <p:spPr>
          <a:xfrm>
            <a:off x="3844301" y="3413231"/>
            <a:ext cx="270499" cy="78363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0EB919-06C7-4C27-ABEE-59E73064FE9B}"/>
              </a:ext>
            </a:extLst>
          </p:cNvPr>
          <p:cNvCxnSpPr>
            <a:cxnSpLocks/>
          </p:cNvCxnSpPr>
          <p:nvPr/>
        </p:nvCxnSpPr>
        <p:spPr>
          <a:xfrm flipH="1">
            <a:off x="6354953" y="3260359"/>
            <a:ext cx="379378" cy="910263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CA9A-FE4A-4898-8EE1-6DA486D6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89" y="365125"/>
            <a:ext cx="10834511" cy="91051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Facts about </a:t>
            </a: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for-each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0644-BE04-4158-89EC-E8097978C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11" y="1444978"/>
            <a:ext cx="7865533" cy="4696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Why?</a:t>
            </a:r>
          </a:p>
          <a:p>
            <a:pPr marL="640080" lvl="1" indent="-274320"/>
            <a:r>
              <a:rPr lang="en-US" b="1" i="1" dirty="0">
                <a:latin typeface="Consolas" panose="020B0609020204030204" pitchFamily="49" charset="0"/>
              </a:rPr>
              <a:t>for-each</a:t>
            </a:r>
            <a:r>
              <a:rPr lang="en-US" i="1" dirty="0"/>
              <a:t> is Java’s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language-level support</a:t>
            </a:r>
            <a:r>
              <a:rPr lang="en-US" i="1" dirty="0"/>
              <a:t> for the iterator pattern</a:t>
            </a:r>
          </a:p>
          <a:p>
            <a:pPr marL="640080" lvl="1" indent="-274320"/>
            <a:r>
              <a:rPr lang="en-US" i="1" dirty="0"/>
              <a:t>It is “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syntactic sugar</a:t>
            </a:r>
            <a:r>
              <a:rPr lang="en-US" i="1" dirty="0"/>
              <a:t>” for making iteration quick and easy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Advantage</a:t>
            </a:r>
          </a:p>
          <a:p>
            <a:pPr marL="640080" lvl="1" indent="-274320"/>
            <a:r>
              <a:rPr lang="en-US" i="1" dirty="0"/>
              <a:t>Quick and easy</a:t>
            </a:r>
          </a:p>
          <a:p>
            <a:pPr marL="640080" lvl="1" indent="-274320"/>
            <a:r>
              <a:rPr lang="en-US" i="1" dirty="0"/>
              <a:t>Direct access to each element </a:t>
            </a:r>
          </a:p>
          <a:p>
            <a:pPr marL="640080" lvl="1" indent="-274320">
              <a:buNone/>
            </a:pPr>
            <a:r>
              <a:rPr lang="en-US" i="1" dirty="0"/>
              <a:t>       in the collection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Disadvantage</a:t>
            </a:r>
          </a:p>
          <a:p>
            <a:pPr marL="640080" lvl="1" indent="-274320"/>
            <a:r>
              <a:rPr lang="en-US" i="1" dirty="0"/>
              <a:t>No access to the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index</a:t>
            </a:r>
            <a:r>
              <a:rPr lang="en-US" i="1" dirty="0"/>
              <a:t> of the element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B3254-88D0-4AA0-BAA8-37CAC916C7F9}"/>
              </a:ext>
            </a:extLst>
          </p:cNvPr>
          <p:cNvSpPr txBox="1"/>
          <p:nvPr/>
        </p:nvSpPr>
        <p:spPr>
          <a:xfrm>
            <a:off x="5694181" y="3150900"/>
            <a:ext cx="6110014" cy="1940868"/>
          </a:xfrm>
          <a:prstGeom prst="roundRect">
            <a:avLst>
              <a:gd name="adj" fmla="val 15705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9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latin typeface="Consolas" panose="020B0609020204030204" pitchFamily="49" charset="0"/>
              </a:rPr>
              <a:t> (T item : collection) {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Do something with each item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  <a:p>
            <a:pPr>
              <a:spcBef>
                <a:spcPts val="600"/>
              </a:spcBef>
            </a:pPr>
            <a:endParaRPr lang="en-US" sz="7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DAE6-B64F-4361-A5DE-121A549F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" y="365126"/>
            <a:ext cx="10682621" cy="99584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Gang of Four (</a:t>
            </a:r>
            <a:r>
              <a:rPr lang="en-US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GoF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) </a:t>
            </a:r>
            <a:r>
              <a:rPr lang="en-US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Design Patterns</a:t>
            </a:r>
          </a:p>
        </p:txBody>
      </p:sp>
      <p:pic>
        <p:nvPicPr>
          <p:cNvPr id="1026" name="Picture 2" descr="Gang of Four Design Patterns - Spring Framework Guru">
            <a:extLst>
              <a:ext uri="{FF2B5EF4-FFF2-40B4-BE49-F238E27FC236}">
                <a16:creationId xmlns:a16="http://schemas.microsoft.com/office/drawing/2014/main" id="{D7BC3586-39FF-456C-A34C-5C81521F7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4" y="1360968"/>
            <a:ext cx="4095703" cy="51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514812-C5B3-4C4C-BCE3-CDDB8408932B}"/>
              </a:ext>
            </a:extLst>
          </p:cNvPr>
          <p:cNvSpPr txBox="1"/>
          <p:nvPr/>
        </p:nvSpPr>
        <p:spPr>
          <a:xfrm>
            <a:off x="5212277" y="1500891"/>
            <a:ext cx="57605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Published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1994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Describes common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object-oriented</a:t>
            </a:r>
            <a:r>
              <a:rPr lang="en-US" sz="2800" dirty="0"/>
              <a:t> patterns that the authors commonly encountered on the job as software engineers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Although it’s old, it is </a:t>
            </a:r>
            <a:r>
              <a:rPr lang="en-US" sz="2800" b="1" i="1" dirty="0">
                <a:solidFill>
                  <a:srgbClr val="C00000"/>
                </a:solidFill>
              </a:rPr>
              <a:t>extremely influential</a:t>
            </a:r>
            <a:r>
              <a:rPr lang="en-US" sz="2800" dirty="0"/>
              <a:t> in the field of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5271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DAE6-B64F-4361-A5DE-121A549F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" y="365126"/>
            <a:ext cx="10682621" cy="99584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Gang of Four (</a:t>
            </a:r>
            <a:r>
              <a:rPr lang="en-US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GoF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) </a:t>
            </a:r>
            <a:r>
              <a:rPr lang="en-US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Design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14812-C5B3-4C4C-BCE3-CDDB8408932B}"/>
              </a:ext>
            </a:extLst>
          </p:cNvPr>
          <p:cNvSpPr txBox="1"/>
          <p:nvPr/>
        </p:nvSpPr>
        <p:spPr>
          <a:xfrm>
            <a:off x="672663" y="1500891"/>
            <a:ext cx="103001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17E"/>
                </a:solidFill>
              </a:rPr>
              <a:t>"Program to an interface, not an implementation."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17E"/>
                </a:solidFill>
              </a:rPr>
              <a:t>"Favor </a:t>
            </a:r>
            <a:r>
              <a:rPr lang="en-US" sz="2400" b="1" i="1" dirty="0">
                <a:solidFill>
                  <a:srgbClr val="00717E"/>
                </a:solidFill>
              </a:rPr>
              <a:t>'object composition' </a:t>
            </a:r>
            <a:r>
              <a:rPr lang="en-US" sz="2400" i="1" dirty="0">
                <a:solidFill>
                  <a:srgbClr val="00717E"/>
                </a:solidFill>
              </a:rPr>
              <a:t>over </a:t>
            </a:r>
            <a:r>
              <a:rPr lang="en-US" sz="2400" b="1" i="1" dirty="0">
                <a:solidFill>
                  <a:srgbClr val="00717E"/>
                </a:solidFill>
              </a:rPr>
              <a:t>'class inheritance</a:t>
            </a:r>
            <a:r>
              <a:rPr lang="en-US" sz="2400" i="1" dirty="0">
                <a:solidFill>
                  <a:srgbClr val="00717E"/>
                </a:solidFill>
              </a:rPr>
              <a:t>'."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Heavy influence from </a:t>
            </a:r>
            <a:r>
              <a:rPr lang="en-US" sz="2400" dirty="0">
                <a:solidFill>
                  <a:srgbClr val="00717E"/>
                </a:solidFill>
              </a:rPr>
              <a:t>Christopher Alexander</a:t>
            </a:r>
            <a:r>
              <a:rPr lang="en-US" sz="2400" dirty="0"/>
              <a:t>, architect who studied pattern in building space ( see </a:t>
            </a:r>
            <a:r>
              <a:rPr lang="en-US" sz="2400" dirty="0">
                <a:hlinkClick r:id="rId2"/>
              </a:rPr>
              <a:t>pattern language</a:t>
            </a:r>
            <a:r>
              <a:rPr lang="en-US" sz="2400" dirty="0"/>
              <a:t>  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17E"/>
                </a:solidFill>
              </a:rPr>
              <a:t>(example) </a:t>
            </a:r>
            <a:r>
              <a:rPr lang="en-US" sz="2400" dirty="0"/>
              <a:t>“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Pools of light </a:t>
            </a:r>
            <a:r>
              <a:rPr lang="en-US" sz="2400" i="1" dirty="0"/>
              <a:t>- uniform illumination serves no useful purpose whatsoever. In fact, it destroys the social nature of space and makes people feel disoriented and unbounded”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17E"/>
                </a:solidFill>
              </a:rPr>
              <a:t>(related) </a:t>
            </a:r>
            <a:r>
              <a:rPr lang="en-US" sz="2400" dirty="0"/>
              <a:t>“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Alcoves</a:t>
            </a:r>
            <a:r>
              <a:rPr lang="en-US" sz="2400" i="1" dirty="0">
                <a:solidFill>
                  <a:srgbClr val="00717E"/>
                </a:solidFill>
              </a:rPr>
              <a:t> - </a:t>
            </a:r>
            <a:r>
              <a:rPr lang="en-US" sz="2400" i="1" dirty="0"/>
              <a:t>no homogeneous room, of homogeneous height, can serve a group of people well. To give a group a chance to be together, as a group, a room must also give them the chance to be alone, in one's and two's in the same place”</a:t>
            </a:r>
          </a:p>
        </p:txBody>
      </p:sp>
    </p:spTree>
    <p:extLst>
      <p:ext uri="{BB962C8B-B14F-4D97-AF65-F5344CB8AC3E}">
        <p14:creationId xmlns:p14="http://schemas.microsoft.com/office/powerpoint/2010/main" val="13219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DAE6-B64F-4361-A5DE-121A549F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" y="365126"/>
            <a:ext cx="10682621" cy="99584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Gang of Four (</a:t>
            </a:r>
            <a:r>
              <a:rPr lang="en-US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GoF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) </a:t>
            </a:r>
            <a:r>
              <a:rPr lang="en-US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Design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14812-C5B3-4C4C-BCE3-CDDB8408932B}"/>
              </a:ext>
            </a:extLst>
          </p:cNvPr>
          <p:cNvSpPr txBox="1"/>
          <p:nvPr/>
        </p:nvSpPr>
        <p:spPr>
          <a:xfrm>
            <a:off x="672663" y="1500891"/>
            <a:ext cx="103001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17E"/>
                </a:solidFill>
              </a:rPr>
              <a:t>"Program to an interface, not an implementation."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17E"/>
                </a:solidFill>
              </a:rPr>
              <a:t>"Favor </a:t>
            </a:r>
            <a:r>
              <a:rPr lang="en-US" sz="2400" b="1" i="1" dirty="0">
                <a:solidFill>
                  <a:srgbClr val="00717E"/>
                </a:solidFill>
              </a:rPr>
              <a:t>'object composition' </a:t>
            </a:r>
            <a:r>
              <a:rPr lang="en-US" sz="2400" i="1" dirty="0">
                <a:solidFill>
                  <a:srgbClr val="00717E"/>
                </a:solidFill>
              </a:rPr>
              <a:t>over </a:t>
            </a:r>
            <a:r>
              <a:rPr lang="en-US" sz="2400" b="1" i="1" dirty="0">
                <a:solidFill>
                  <a:srgbClr val="00717E"/>
                </a:solidFill>
              </a:rPr>
              <a:t>'class inheritance</a:t>
            </a:r>
            <a:r>
              <a:rPr lang="en-US" sz="2400" i="1" dirty="0">
                <a:solidFill>
                  <a:srgbClr val="00717E"/>
                </a:solidFill>
              </a:rPr>
              <a:t>'."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Heavy influence from </a:t>
            </a:r>
            <a:r>
              <a:rPr lang="en-US" sz="2400" dirty="0">
                <a:solidFill>
                  <a:srgbClr val="00717E"/>
                </a:solidFill>
              </a:rPr>
              <a:t>Christopher Alexander</a:t>
            </a:r>
            <a:r>
              <a:rPr lang="en-US" sz="2400" dirty="0"/>
              <a:t>, architect who studied pattern in building space ( see </a:t>
            </a:r>
            <a:r>
              <a:rPr lang="en-US" sz="2400" dirty="0">
                <a:hlinkClick r:id="rId2"/>
              </a:rPr>
              <a:t>pattern language</a:t>
            </a:r>
            <a:r>
              <a:rPr lang="en-US" sz="2400" dirty="0"/>
              <a:t>  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17E"/>
                </a:solidFill>
              </a:rPr>
              <a:t>(example) </a:t>
            </a:r>
            <a:r>
              <a:rPr lang="en-US" sz="2400" dirty="0"/>
              <a:t>“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Pools of light </a:t>
            </a:r>
            <a:r>
              <a:rPr lang="en-US" sz="2400" i="1" dirty="0"/>
              <a:t>- uniform illumination serves no useful purpose whatsoever. In fact, it destroys the social nature of space and makes people feel disoriented and unbounded”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17E"/>
                </a:solidFill>
              </a:rPr>
              <a:t>(related) </a:t>
            </a:r>
            <a:r>
              <a:rPr lang="en-US" sz="2400" dirty="0"/>
              <a:t>“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Alcoves</a:t>
            </a:r>
            <a:r>
              <a:rPr lang="en-US" sz="2400" i="1" dirty="0">
                <a:solidFill>
                  <a:srgbClr val="00717E"/>
                </a:solidFill>
              </a:rPr>
              <a:t> - </a:t>
            </a:r>
            <a:r>
              <a:rPr lang="en-US" sz="2400" i="1" dirty="0"/>
              <a:t>no homogeneous room, of homogeneous height, can serve a group of people well. To give a group a chance to be together, as a group, a room must also give them the chance to be alone, in one's and two's in the same place”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13130" y="3100552"/>
            <a:ext cx="6253655" cy="1618592"/>
            <a:chOff x="5244661" y="2144111"/>
            <a:chExt cx="6253655" cy="1618592"/>
          </a:xfrm>
        </p:grpSpPr>
        <p:sp>
          <p:nvSpPr>
            <p:cNvPr id="5" name="Rounded Rectangle 4"/>
            <p:cNvSpPr/>
            <p:nvPr/>
          </p:nvSpPr>
          <p:spPr>
            <a:xfrm>
              <a:off x="5244661" y="2144111"/>
              <a:ext cx="6253655" cy="161859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44054" y="2414798"/>
              <a:ext cx="54548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solidFill>
                    <a:srgbClr val="00717E"/>
                  </a:solidFill>
                  <a:latin typeface="Bahnschrift SemiBold" panose="020B0502040204020203" pitchFamily="34" charset="0"/>
                  <a:ea typeface="Gadugi" panose="020B0502040204020203" pitchFamily="34" charset="0"/>
                </a:rPr>
                <a:t>Think of most any Starbucks you have been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3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A8E86-F2A8-4E88-9472-0E0F6661B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" y="113014"/>
            <a:ext cx="4197098" cy="4433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DEB71E-9E01-4A63-8FFB-0090D6C2B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92" y="113016"/>
            <a:ext cx="3806825" cy="4437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B46F05-91AA-4FFE-96F3-55AFFD2C8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09" y="2432405"/>
            <a:ext cx="4182659" cy="422781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3CA6D07-6576-4037-B6D1-23F24F2BBF6E}"/>
              </a:ext>
            </a:extLst>
          </p:cNvPr>
          <p:cNvGrpSpPr/>
          <p:nvPr/>
        </p:nvGrpSpPr>
        <p:grpSpPr>
          <a:xfrm>
            <a:off x="4623793" y="562835"/>
            <a:ext cx="3355516" cy="875547"/>
            <a:chOff x="5213131" y="3100552"/>
            <a:chExt cx="3355516" cy="875547"/>
          </a:xfrm>
        </p:grpSpPr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D78D25CB-743F-42BD-A6A6-4F49684CFCBC}"/>
                </a:ext>
              </a:extLst>
            </p:cNvPr>
            <p:cNvSpPr/>
            <p:nvPr/>
          </p:nvSpPr>
          <p:spPr>
            <a:xfrm>
              <a:off x="5213131" y="3100552"/>
              <a:ext cx="3355516" cy="8755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47F0E5-3A06-4724-B4D3-9F2D8A41BC55}"/>
                </a:ext>
              </a:extLst>
            </p:cNvPr>
            <p:cNvSpPr txBox="1"/>
            <p:nvPr/>
          </p:nvSpPr>
          <p:spPr>
            <a:xfrm>
              <a:off x="5304298" y="3159628"/>
              <a:ext cx="3264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17E"/>
                  </a:solidFill>
                  <a:latin typeface="Bahnschrift SemiBold" panose="020B0502040204020203" pitchFamily="34" charset="0"/>
                  <a:ea typeface="Gadugi" panose="020B0502040204020203" pitchFamily="34" charset="0"/>
                </a:rPr>
                <a:t>Examples from Instagram acct “</a:t>
              </a:r>
              <a:r>
                <a:rPr lang="en-US" sz="2000" i="1" dirty="0" err="1">
                  <a:solidFill>
                    <a:srgbClr val="00717E"/>
                  </a:solidFill>
                  <a:latin typeface="Bahnschrift SemiBold" panose="020B0502040204020203" pitchFamily="34" charset="0"/>
                  <a:ea typeface="Gadugi" panose="020B0502040204020203" pitchFamily="34" charset="0"/>
                </a:rPr>
                <a:t>Architecturesight</a:t>
              </a:r>
              <a:r>
                <a:rPr lang="en-US" sz="2000" i="1" dirty="0">
                  <a:solidFill>
                    <a:srgbClr val="00717E"/>
                  </a:solidFill>
                  <a:latin typeface="Bahnschrift SemiBold" panose="020B0502040204020203" pitchFamily="34" charset="0"/>
                  <a:ea typeface="Gadugi" panose="020B0502040204020203" pitchFamily="34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92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6CB15-C2D7-47F2-9A1D-4345271A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0" y="82193"/>
            <a:ext cx="3769598" cy="4351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C453E-1F21-488A-AA5D-A69A8856D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53" y="82193"/>
            <a:ext cx="3988877" cy="4145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69BE2-BCA7-494B-A7E3-58CEA2607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08" y="2185593"/>
            <a:ext cx="4004905" cy="44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0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9223</TotalTime>
  <Words>2895</Words>
  <Application>Microsoft Office PowerPoint</Application>
  <PresentationFormat>Widescreen</PresentationFormat>
  <Paragraphs>472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ArialMT</vt:lpstr>
      <vt:lpstr>Bahnschrift</vt:lpstr>
      <vt:lpstr>Bahnschrift SemiBold</vt:lpstr>
      <vt:lpstr>Calibri</vt:lpstr>
      <vt:lpstr>Calibri Light</vt:lpstr>
      <vt:lpstr>Calibri-Italic</vt:lpstr>
      <vt:lpstr>Consolas</vt:lpstr>
      <vt:lpstr>Gadugi</vt:lpstr>
      <vt:lpstr>Wingdings</vt:lpstr>
      <vt:lpstr>Office Theme</vt:lpstr>
      <vt:lpstr>Design Patterns: Iterator</vt:lpstr>
      <vt:lpstr>Design patterns</vt:lpstr>
      <vt:lpstr>PowerPoint Presentation</vt:lpstr>
      <vt:lpstr>PowerPoint Presentation</vt:lpstr>
      <vt:lpstr>Gang of Four (GoF) Design Patterns</vt:lpstr>
      <vt:lpstr>Gang of Four (GoF) Design Patterns</vt:lpstr>
      <vt:lpstr>Gang of Four (GoF) Design Patterns</vt:lpstr>
      <vt:lpstr>PowerPoint Presentation</vt:lpstr>
      <vt:lpstr>PowerPoint Presentation</vt:lpstr>
      <vt:lpstr>Design patterns described in the book</vt:lpstr>
      <vt:lpstr>Design patterns described in the book</vt:lpstr>
      <vt:lpstr>Is this a comprehensive list of  design patterns?</vt:lpstr>
      <vt:lpstr>Iterator design pattern</vt:lpstr>
      <vt:lpstr>Collections</vt:lpstr>
      <vt:lpstr>Collections</vt:lpstr>
      <vt:lpstr>Looping through a collection</vt:lpstr>
      <vt:lpstr>Large and generative collections</vt:lpstr>
      <vt:lpstr>Iterator&lt;&gt; interface</vt:lpstr>
      <vt:lpstr>Iterator’s big idea</vt:lpstr>
      <vt:lpstr>Java’s support for the iterator pattern</vt:lpstr>
      <vt:lpstr>Java’s Iterator&lt;&gt; interface</vt:lpstr>
      <vt:lpstr>Java’s Iterator&lt;&gt; interface</vt:lpstr>
      <vt:lpstr>Java’s Iterator&lt;&gt; interface</vt:lpstr>
      <vt:lpstr>Java’s Iterator&lt;&gt; interface</vt:lpstr>
      <vt:lpstr>Using an iterator object</vt:lpstr>
      <vt:lpstr>Using an iterator object</vt:lpstr>
      <vt:lpstr>Using an iterator object</vt:lpstr>
      <vt:lpstr>Poll Everywhere (1)</vt:lpstr>
      <vt:lpstr>Facts about using iterators</vt:lpstr>
      <vt:lpstr>Designing an iterator class</vt:lpstr>
      <vt:lpstr>Brainstorm: What goes in an iterator?</vt:lpstr>
      <vt:lpstr>Iterator design strategy #1</vt:lpstr>
      <vt:lpstr>Example</vt:lpstr>
      <vt:lpstr>Iterator design strategy #1</vt:lpstr>
      <vt:lpstr>Iterator design strategy #2</vt:lpstr>
      <vt:lpstr>Example</vt:lpstr>
      <vt:lpstr>Iterator design strategy #2</vt:lpstr>
      <vt:lpstr>Iterator design strategy #3</vt:lpstr>
      <vt:lpstr>Iterable&lt;&gt; interface</vt:lpstr>
      <vt:lpstr>How to get an Iterator&lt;&gt; object from Java’s built-in collections</vt:lpstr>
      <vt:lpstr>What is an Iterable&lt;&gt; object?</vt:lpstr>
      <vt:lpstr>Java’s Iterable&lt;&gt; interface</vt:lpstr>
      <vt:lpstr>Using an Iterable&lt;&gt; object</vt:lpstr>
      <vt:lpstr>for-each loops</vt:lpstr>
      <vt:lpstr>PowerPoint Presentation</vt:lpstr>
      <vt:lpstr>for-each loops</vt:lpstr>
      <vt:lpstr>Facts about for-each loops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u09 Iterator | COMP 301</dc:title>
  <dc:creator>Aaron Smith</dc:creator>
  <cp:lastModifiedBy>David Stotts</cp:lastModifiedBy>
  <cp:revision>169</cp:revision>
  <dcterms:created xsi:type="dcterms:W3CDTF">2020-02-08T19:31:56Z</dcterms:created>
  <dcterms:modified xsi:type="dcterms:W3CDTF">2024-03-05T17:18:50Z</dcterms:modified>
</cp:coreProperties>
</file>