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366" r:id="rId3"/>
    <p:sldId id="380" r:id="rId4"/>
    <p:sldId id="293" r:id="rId5"/>
    <p:sldId id="381" r:id="rId6"/>
    <p:sldId id="301" r:id="rId7"/>
    <p:sldId id="302" r:id="rId8"/>
    <p:sldId id="317" r:id="rId9"/>
    <p:sldId id="382" r:id="rId10"/>
    <p:sldId id="304" r:id="rId11"/>
    <p:sldId id="306" r:id="rId12"/>
    <p:sldId id="307" r:id="rId13"/>
    <p:sldId id="303" r:id="rId14"/>
    <p:sldId id="368" r:id="rId15"/>
    <p:sldId id="315" r:id="rId16"/>
    <p:sldId id="372" r:id="rId17"/>
    <p:sldId id="373" r:id="rId18"/>
    <p:sldId id="374" r:id="rId19"/>
    <p:sldId id="369" r:id="rId20"/>
    <p:sldId id="287" r:id="rId21"/>
    <p:sldId id="288" r:id="rId22"/>
    <p:sldId id="358" r:id="rId23"/>
    <p:sldId id="370" r:id="rId24"/>
    <p:sldId id="384" r:id="rId25"/>
    <p:sldId id="316" r:id="rId26"/>
    <p:sldId id="371" r:id="rId27"/>
    <p:sldId id="318" r:id="rId28"/>
    <p:sldId id="377" r:id="rId29"/>
    <p:sldId id="378" r:id="rId30"/>
    <p:sldId id="376" r:id="rId31"/>
    <p:sldId id="385" r:id="rId32"/>
    <p:sldId id="383" r:id="rId33"/>
    <p:sldId id="272" r:id="rId34"/>
    <p:sldId id="311" r:id="rId35"/>
    <p:sldId id="387" r:id="rId36"/>
    <p:sldId id="386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4950B8"/>
    <a:srgbClr val="B80000"/>
    <a:srgbClr val="944C2C"/>
    <a:srgbClr val="C55A11"/>
    <a:srgbClr val="2B2B2B"/>
    <a:srgbClr val="00717E"/>
    <a:srgbClr val="266C00"/>
    <a:srgbClr val="FFD9D9"/>
    <a:srgbClr val="FF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02" autoAdjust="0"/>
    <p:restoredTop sz="84490" autoAdjust="0"/>
  </p:normalViewPr>
  <p:slideViewPr>
    <p:cSldViewPr snapToGrid="0">
      <p:cViewPr varScale="1">
        <p:scale>
          <a:sx n="67" d="100"/>
          <a:sy n="67" d="100"/>
        </p:scale>
        <p:origin x="90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D5AA17-DF0B-4847-A7D4-6D5DDE83EA9D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4BA458B-D1D5-4AF3-AD21-4D148BE6BAEC}">
      <dgm:prSet/>
      <dgm:spPr/>
      <dgm:t>
        <a:bodyPr/>
        <a:lstStyle/>
        <a:p>
          <a:r>
            <a:rPr lang="en-US" dirty="0" err="1"/>
            <a:t>java.io.InputStream</a:t>
          </a:r>
          <a:endParaRPr lang="en-US" dirty="0"/>
        </a:p>
      </dgm:t>
    </dgm:pt>
    <dgm:pt modelId="{5E9736C9-8E18-4828-B1CC-99F31A64B50A}" type="parTrans" cxnId="{4815B860-6712-443C-84CA-C1EFEAA43DD6}">
      <dgm:prSet/>
      <dgm:spPr/>
      <dgm:t>
        <a:bodyPr/>
        <a:lstStyle/>
        <a:p>
          <a:endParaRPr lang="en-US"/>
        </a:p>
      </dgm:t>
    </dgm:pt>
    <dgm:pt modelId="{4255E80D-545F-4371-A73E-5946F01D0E0E}" type="sibTrans" cxnId="{4815B860-6712-443C-84CA-C1EFEAA43DD6}">
      <dgm:prSet/>
      <dgm:spPr/>
      <dgm:t>
        <a:bodyPr/>
        <a:lstStyle/>
        <a:p>
          <a:endParaRPr lang="en-US"/>
        </a:p>
      </dgm:t>
    </dgm:pt>
    <dgm:pt modelId="{7123CC95-BE65-4459-93B3-55A9189DD9E8}">
      <dgm:prSet/>
      <dgm:spPr/>
      <dgm:t>
        <a:bodyPr/>
        <a:lstStyle/>
        <a:p>
          <a:r>
            <a:rPr lang="en-US" dirty="0" err="1"/>
            <a:t>java.io.OutputStream</a:t>
          </a:r>
          <a:endParaRPr lang="en-US" dirty="0"/>
        </a:p>
      </dgm:t>
    </dgm:pt>
    <dgm:pt modelId="{668473CF-CB28-47E5-B915-AA26D7E7F475}" type="parTrans" cxnId="{1B239FE6-3802-4545-B7E5-983DF28B6BFC}">
      <dgm:prSet/>
      <dgm:spPr/>
      <dgm:t>
        <a:bodyPr/>
        <a:lstStyle/>
        <a:p>
          <a:endParaRPr lang="en-US"/>
        </a:p>
      </dgm:t>
    </dgm:pt>
    <dgm:pt modelId="{F035FF78-97E3-4F33-8DE7-826F90F25FAB}" type="sibTrans" cxnId="{1B239FE6-3802-4545-B7E5-983DF28B6BFC}">
      <dgm:prSet/>
      <dgm:spPr/>
      <dgm:t>
        <a:bodyPr/>
        <a:lstStyle/>
        <a:p>
          <a:endParaRPr lang="en-US"/>
        </a:p>
      </dgm:t>
    </dgm:pt>
    <dgm:pt modelId="{D4E8814E-3E78-4FF6-B879-EE829A5C3705}">
      <dgm:prSet/>
      <dgm:spPr/>
      <dgm:t>
        <a:bodyPr/>
        <a:lstStyle/>
        <a:p>
          <a:r>
            <a:rPr lang="en-US" dirty="0" err="1"/>
            <a:t>java.io.Reader</a:t>
          </a:r>
          <a:endParaRPr lang="en-US" dirty="0"/>
        </a:p>
      </dgm:t>
    </dgm:pt>
    <dgm:pt modelId="{3D9D7E57-D220-47C1-B22C-65FC9374BA04}" type="parTrans" cxnId="{B6E09464-1575-4380-86FC-E0377E3D976F}">
      <dgm:prSet/>
      <dgm:spPr/>
      <dgm:t>
        <a:bodyPr/>
        <a:lstStyle/>
        <a:p>
          <a:endParaRPr lang="en-US"/>
        </a:p>
      </dgm:t>
    </dgm:pt>
    <dgm:pt modelId="{FE069DDE-4DC2-455A-BB35-FDB106C17EFD}" type="sibTrans" cxnId="{B6E09464-1575-4380-86FC-E0377E3D976F}">
      <dgm:prSet/>
      <dgm:spPr/>
      <dgm:t>
        <a:bodyPr/>
        <a:lstStyle/>
        <a:p>
          <a:endParaRPr lang="en-US"/>
        </a:p>
      </dgm:t>
    </dgm:pt>
    <dgm:pt modelId="{A2A3F9AF-9EA5-4D29-BD54-5714C758810F}">
      <dgm:prSet/>
      <dgm:spPr/>
      <dgm:t>
        <a:bodyPr/>
        <a:lstStyle/>
        <a:p>
          <a:r>
            <a:rPr lang="en-US" dirty="0" err="1"/>
            <a:t>java.io.Writer</a:t>
          </a:r>
          <a:endParaRPr lang="en-US" dirty="0"/>
        </a:p>
      </dgm:t>
    </dgm:pt>
    <dgm:pt modelId="{A11FD66B-218B-4036-BA80-B111C219D011}" type="parTrans" cxnId="{A5710C30-3EEF-4420-BB56-D8789000B969}">
      <dgm:prSet/>
      <dgm:spPr/>
      <dgm:t>
        <a:bodyPr/>
        <a:lstStyle/>
        <a:p>
          <a:endParaRPr lang="en-US"/>
        </a:p>
      </dgm:t>
    </dgm:pt>
    <dgm:pt modelId="{B7C5B277-4DEE-4637-BE09-4BF223619FB2}" type="sibTrans" cxnId="{A5710C30-3EEF-4420-BB56-D8789000B969}">
      <dgm:prSet/>
      <dgm:spPr/>
      <dgm:t>
        <a:bodyPr/>
        <a:lstStyle/>
        <a:p>
          <a:endParaRPr lang="en-US"/>
        </a:p>
      </dgm:t>
    </dgm:pt>
    <dgm:pt modelId="{CEAEC04E-F03C-4FBE-B607-C312893419B1}" type="pres">
      <dgm:prSet presAssocID="{8FD5AA17-DF0B-4847-A7D4-6D5DDE83EA9D}" presName="linear" presStyleCnt="0">
        <dgm:presLayoutVars>
          <dgm:animLvl val="lvl"/>
          <dgm:resizeHandles val="exact"/>
        </dgm:presLayoutVars>
      </dgm:prSet>
      <dgm:spPr/>
    </dgm:pt>
    <dgm:pt modelId="{BAB6378F-1CB4-4577-8E96-A4C5645076B3}" type="pres">
      <dgm:prSet presAssocID="{C4BA458B-D1D5-4AF3-AD21-4D148BE6BAE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D1D4B8D-9608-472F-9E4C-EAEE58FADBAF}" type="pres">
      <dgm:prSet presAssocID="{4255E80D-545F-4371-A73E-5946F01D0E0E}" presName="spacer" presStyleCnt="0"/>
      <dgm:spPr/>
    </dgm:pt>
    <dgm:pt modelId="{79A011CD-7E27-4858-B084-177DC5B93966}" type="pres">
      <dgm:prSet presAssocID="{7123CC95-BE65-4459-93B3-55A9189DD9E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DDF5F27-7C2B-46D8-ACCC-9855110A2FB4}" type="pres">
      <dgm:prSet presAssocID="{F035FF78-97E3-4F33-8DE7-826F90F25FAB}" presName="spacer" presStyleCnt="0"/>
      <dgm:spPr/>
    </dgm:pt>
    <dgm:pt modelId="{60A3F6B9-731A-4F6B-8404-A088C8E0E84D}" type="pres">
      <dgm:prSet presAssocID="{D4E8814E-3E78-4FF6-B879-EE829A5C370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7C030F1-9E36-4737-A98A-A44649134302}" type="pres">
      <dgm:prSet presAssocID="{FE069DDE-4DC2-455A-BB35-FDB106C17EFD}" presName="spacer" presStyleCnt="0"/>
      <dgm:spPr/>
    </dgm:pt>
    <dgm:pt modelId="{129407C0-A17B-46B2-BA44-409D7C89DEB4}" type="pres">
      <dgm:prSet presAssocID="{A2A3F9AF-9EA5-4D29-BD54-5714C758810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5710C30-3EEF-4420-BB56-D8789000B969}" srcId="{8FD5AA17-DF0B-4847-A7D4-6D5DDE83EA9D}" destId="{A2A3F9AF-9EA5-4D29-BD54-5714C758810F}" srcOrd="3" destOrd="0" parTransId="{A11FD66B-218B-4036-BA80-B111C219D011}" sibTransId="{B7C5B277-4DEE-4637-BE09-4BF223619FB2}"/>
    <dgm:cxn modelId="{91D73033-4109-4A8B-8AC5-D9AD95CB41D9}" type="presOf" srcId="{8FD5AA17-DF0B-4847-A7D4-6D5DDE83EA9D}" destId="{CEAEC04E-F03C-4FBE-B607-C312893419B1}" srcOrd="0" destOrd="0" presId="urn:microsoft.com/office/officeart/2005/8/layout/vList2"/>
    <dgm:cxn modelId="{3A25085B-4AEB-406A-B287-6588D8B7EB57}" type="presOf" srcId="{A2A3F9AF-9EA5-4D29-BD54-5714C758810F}" destId="{129407C0-A17B-46B2-BA44-409D7C89DEB4}" srcOrd="0" destOrd="0" presId="urn:microsoft.com/office/officeart/2005/8/layout/vList2"/>
    <dgm:cxn modelId="{4815B860-6712-443C-84CA-C1EFEAA43DD6}" srcId="{8FD5AA17-DF0B-4847-A7D4-6D5DDE83EA9D}" destId="{C4BA458B-D1D5-4AF3-AD21-4D148BE6BAEC}" srcOrd="0" destOrd="0" parTransId="{5E9736C9-8E18-4828-B1CC-99F31A64B50A}" sibTransId="{4255E80D-545F-4371-A73E-5946F01D0E0E}"/>
    <dgm:cxn modelId="{B6E09464-1575-4380-86FC-E0377E3D976F}" srcId="{8FD5AA17-DF0B-4847-A7D4-6D5DDE83EA9D}" destId="{D4E8814E-3E78-4FF6-B879-EE829A5C3705}" srcOrd="2" destOrd="0" parTransId="{3D9D7E57-D220-47C1-B22C-65FC9374BA04}" sibTransId="{FE069DDE-4DC2-455A-BB35-FDB106C17EFD}"/>
    <dgm:cxn modelId="{509D55B7-C7DD-47F9-841B-CD69E4F4AE10}" type="presOf" srcId="{D4E8814E-3E78-4FF6-B879-EE829A5C3705}" destId="{60A3F6B9-731A-4F6B-8404-A088C8E0E84D}" srcOrd="0" destOrd="0" presId="urn:microsoft.com/office/officeart/2005/8/layout/vList2"/>
    <dgm:cxn modelId="{40CC85C1-1956-4DD1-B200-E106C064A0BB}" type="presOf" srcId="{C4BA458B-D1D5-4AF3-AD21-4D148BE6BAEC}" destId="{BAB6378F-1CB4-4577-8E96-A4C5645076B3}" srcOrd="0" destOrd="0" presId="urn:microsoft.com/office/officeart/2005/8/layout/vList2"/>
    <dgm:cxn modelId="{1B239FE6-3802-4545-B7E5-983DF28B6BFC}" srcId="{8FD5AA17-DF0B-4847-A7D4-6D5DDE83EA9D}" destId="{7123CC95-BE65-4459-93B3-55A9189DD9E8}" srcOrd="1" destOrd="0" parTransId="{668473CF-CB28-47E5-B915-AA26D7E7F475}" sibTransId="{F035FF78-97E3-4F33-8DE7-826F90F25FAB}"/>
    <dgm:cxn modelId="{2C3D47EA-2A96-4327-B019-195B8B4B49F7}" type="presOf" srcId="{7123CC95-BE65-4459-93B3-55A9189DD9E8}" destId="{79A011CD-7E27-4858-B084-177DC5B93966}" srcOrd="0" destOrd="0" presId="urn:microsoft.com/office/officeart/2005/8/layout/vList2"/>
    <dgm:cxn modelId="{C20EABC3-ECE6-4FA6-9803-507376B6B46B}" type="presParOf" srcId="{CEAEC04E-F03C-4FBE-B607-C312893419B1}" destId="{BAB6378F-1CB4-4577-8E96-A4C5645076B3}" srcOrd="0" destOrd="0" presId="urn:microsoft.com/office/officeart/2005/8/layout/vList2"/>
    <dgm:cxn modelId="{386ACD43-C7A6-4A30-9F5E-4127F7E4AD15}" type="presParOf" srcId="{CEAEC04E-F03C-4FBE-B607-C312893419B1}" destId="{4D1D4B8D-9608-472F-9E4C-EAEE58FADBAF}" srcOrd="1" destOrd="0" presId="urn:microsoft.com/office/officeart/2005/8/layout/vList2"/>
    <dgm:cxn modelId="{71FD9E1F-2B25-42EC-8404-9B48E2841438}" type="presParOf" srcId="{CEAEC04E-F03C-4FBE-B607-C312893419B1}" destId="{79A011CD-7E27-4858-B084-177DC5B93966}" srcOrd="2" destOrd="0" presId="urn:microsoft.com/office/officeart/2005/8/layout/vList2"/>
    <dgm:cxn modelId="{10E5F0C4-2026-4EF8-B02C-60AFB7F53F0E}" type="presParOf" srcId="{CEAEC04E-F03C-4FBE-B607-C312893419B1}" destId="{0DDF5F27-7C2B-46D8-ACCC-9855110A2FB4}" srcOrd="3" destOrd="0" presId="urn:microsoft.com/office/officeart/2005/8/layout/vList2"/>
    <dgm:cxn modelId="{E16EAEF7-C4B8-4B10-8AF4-6DDD8A3E397A}" type="presParOf" srcId="{CEAEC04E-F03C-4FBE-B607-C312893419B1}" destId="{60A3F6B9-731A-4F6B-8404-A088C8E0E84D}" srcOrd="4" destOrd="0" presId="urn:microsoft.com/office/officeart/2005/8/layout/vList2"/>
    <dgm:cxn modelId="{178A53BC-237B-4126-A6B4-2F547861864E}" type="presParOf" srcId="{CEAEC04E-F03C-4FBE-B607-C312893419B1}" destId="{B7C030F1-9E36-4737-A98A-A44649134302}" srcOrd="5" destOrd="0" presId="urn:microsoft.com/office/officeart/2005/8/layout/vList2"/>
    <dgm:cxn modelId="{2062E4AE-0FE8-44A3-950F-F8B6F6C4F913}" type="presParOf" srcId="{CEAEC04E-F03C-4FBE-B607-C312893419B1}" destId="{129407C0-A17B-46B2-BA44-409D7C89DEB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B6378F-1CB4-4577-8E96-A4C5645076B3}">
      <dsp:nvSpPr>
        <dsp:cNvPr id="0" name=""/>
        <dsp:cNvSpPr/>
      </dsp:nvSpPr>
      <dsp:spPr>
        <a:xfrm>
          <a:off x="0" y="31779"/>
          <a:ext cx="10515600" cy="98338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 err="1"/>
            <a:t>java.io.InputStream</a:t>
          </a:r>
          <a:endParaRPr lang="en-US" sz="4100" kern="1200" dirty="0"/>
        </a:p>
      </dsp:txBody>
      <dsp:txXfrm>
        <a:off x="48005" y="79784"/>
        <a:ext cx="10419590" cy="887374"/>
      </dsp:txXfrm>
    </dsp:sp>
    <dsp:sp modelId="{79A011CD-7E27-4858-B084-177DC5B93966}">
      <dsp:nvSpPr>
        <dsp:cNvPr id="0" name=""/>
        <dsp:cNvSpPr/>
      </dsp:nvSpPr>
      <dsp:spPr>
        <a:xfrm>
          <a:off x="0" y="1133244"/>
          <a:ext cx="10515600" cy="98338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 err="1"/>
            <a:t>java.io.OutputStream</a:t>
          </a:r>
          <a:endParaRPr lang="en-US" sz="4100" kern="1200" dirty="0"/>
        </a:p>
      </dsp:txBody>
      <dsp:txXfrm>
        <a:off x="48005" y="1181249"/>
        <a:ext cx="10419590" cy="887374"/>
      </dsp:txXfrm>
    </dsp:sp>
    <dsp:sp modelId="{60A3F6B9-731A-4F6B-8404-A088C8E0E84D}">
      <dsp:nvSpPr>
        <dsp:cNvPr id="0" name=""/>
        <dsp:cNvSpPr/>
      </dsp:nvSpPr>
      <dsp:spPr>
        <a:xfrm>
          <a:off x="0" y="2234709"/>
          <a:ext cx="10515600" cy="98338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 err="1"/>
            <a:t>java.io.Reader</a:t>
          </a:r>
          <a:endParaRPr lang="en-US" sz="4100" kern="1200" dirty="0"/>
        </a:p>
      </dsp:txBody>
      <dsp:txXfrm>
        <a:off x="48005" y="2282714"/>
        <a:ext cx="10419590" cy="887374"/>
      </dsp:txXfrm>
    </dsp:sp>
    <dsp:sp modelId="{129407C0-A17B-46B2-BA44-409D7C89DEB4}">
      <dsp:nvSpPr>
        <dsp:cNvPr id="0" name=""/>
        <dsp:cNvSpPr/>
      </dsp:nvSpPr>
      <dsp:spPr>
        <a:xfrm>
          <a:off x="0" y="3336174"/>
          <a:ext cx="10515600" cy="98338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 err="1"/>
            <a:t>java.io.Writer</a:t>
          </a:r>
          <a:endParaRPr lang="en-US" sz="4100" kern="1200" dirty="0"/>
        </a:p>
      </dsp:txBody>
      <dsp:txXfrm>
        <a:off x="48005" y="3384179"/>
        <a:ext cx="10419590" cy="887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Highlight how the decorator classes are </a:t>
            </a:r>
            <a:r>
              <a:rPr lang="en-US" b="1" dirty="0"/>
              <a:t>decoupled</a:t>
            </a:r>
            <a:r>
              <a:rPr lang="en-US" dirty="0"/>
              <a:t> from the implementation class.</a:t>
            </a:r>
          </a:p>
          <a:p>
            <a:endParaRPr lang="en-US" dirty="0"/>
          </a:p>
          <a:p>
            <a:r>
              <a:rPr lang="en-US" dirty="0"/>
              <a:t>Highlight how the decorator classes should not worry about how to </a:t>
            </a:r>
            <a:r>
              <a:rPr lang="en-US" b="1" dirty="0"/>
              <a:t>implement</a:t>
            </a:r>
            <a:r>
              <a:rPr lang="en-US" dirty="0"/>
              <a:t> a Window, but instead they should worry about </a:t>
            </a:r>
            <a:r>
              <a:rPr lang="en-US" b="1" dirty="0"/>
              <a:t>modifying</a:t>
            </a:r>
            <a:r>
              <a:rPr lang="en-US" dirty="0"/>
              <a:t> an existing Window.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70C325-A72F-4FB0-AD2E-6DEE699264A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51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0C325-A72F-4FB0-AD2E-6DEE699264A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64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0C325-A72F-4FB0-AD2E-6DEE699264A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94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3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9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comp301unc/lec16-decorator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pollev.com/pd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Decorator Design Pattern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COMP 301</a:t>
            </a:r>
          </a:p>
          <a:p>
            <a:r>
              <a:rPr lang="en-US" i="1" dirty="0"/>
              <a:t>Adapted from Drs. Mayer-Patel and A. Smith</a:t>
            </a:r>
          </a:p>
        </p:txBody>
      </p:sp>
    </p:spTree>
    <p:extLst>
      <p:ext uri="{BB962C8B-B14F-4D97-AF65-F5344CB8AC3E}">
        <p14:creationId xmlns:p14="http://schemas.microsoft.com/office/powerpoint/2010/main" val="231903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BD371C82-6C8E-4412-A8C8-539C69E88726}"/>
              </a:ext>
            </a:extLst>
          </p:cNvPr>
          <p:cNvSpPr/>
          <p:nvPr/>
        </p:nvSpPr>
        <p:spPr>
          <a:xfrm>
            <a:off x="138546" y="3263911"/>
            <a:ext cx="3276883" cy="31894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800" dirty="0"/>
              <a:t>Base Classes</a:t>
            </a:r>
            <a:endParaRPr lang="en-US" sz="2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8F481F-726F-4886-8B07-14B5126440B1}"/>
              </a:ext>
            </a:extLst>
          </p:cNvPr>
          <p:cNvSpPr/>
          <p:nvPr/>
        </p:nvSpPr>
        <p:spPr>
          <a:xfrm>
            <a:off x="5255515" y="3270010"/>
            <a:ext cx="6797939" cy="31894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800" dirty="0"/>
              <a:t>Decorator Classes</a:t>
            </a:r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367" y="365126"/>
            <a:ext cx="10837433" cy="108845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Decorator pattern is a better approach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D3B2F79-40C8-4D91-87F6-36FC672B37F1}"/>
              </a:ext>
            </a:extLst>
          </p:cNvPr>
          <p:cNvSpPr/>
          <p:nvPr/>
        </p:nvSpPr>
        <p:spPr>
          <a:xfrm>
            <a:off x="5325377" y="1817507"/>
            <a:ext cx="154124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interface</a:t>
            </a:r>
          </a:p>
        </p:txBody>
      </p:sp>
      <p:sp>
        <p:nvSpPr>
          <p:cNvPr id="13" name="Rounded Rectangle 3">
            <a:extLst>
              <a:ext uri="{FF2B5EF4-FFF2-40B4-BE49-F238E27FC236}">
                <a16:creationId xmlns:a16="http://schemas.microsoft.com/office/drawing/2014/main" id="{3697BE59-22AC-4796-8E93-0A532BF20E3B}"/>
              </a:ext>
            </a:extLst>
          </p:cNvPr>
          <p:cNvSpPr/>
          <p:nvPr/>
        </p:nvSpPr>
        <p:spPr>
          <a:xfrm>
            <a:off x="1304177" y="3429000"/>
            <a:ext cx="198436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WindowImpl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sp>
        <p:nvSpPr>
          <p:cNvPr id="14" name="Rounded Rectangle 3">
            <a:extLst>
              <a:ext uri="{FF2B5EF4-FFF2-40B4-BE49-F238E27FC236}">
                <a16:creationId xmlns:a16="http://schemas.microsoft.com/office/drawing/2014/main" id="{C3A58109-7445-452D-BBED-15247766BF9D}"/>
              </a:ext>
            </a:extLst>
          </p:cNvPr>
          <p:cNvSpPr/>
          <p:nvPr/>
        </p:nvSpPr>
        <p:spPr>
          <a:xfrm flipH="1">
            <a:off x="5386781" y="3429000"/>
            <a:ext cx="2733755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BorderedWindow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B8D29AA5-DA2E-4059-848E-14EA0547099C}"/>
              </a:ext>
            </a:extLst>
          </p:cNvPr>
          <p:cNvSpPr/>
          <p:nvPr/>
        </p:nvSpPr>
        <p:spPr>
          <a:xfrm flipH="1">
            <a:off x="7271147" y="3955300"/>
            <a:ext cx="2733755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ClosableWindow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1C3CAADA-397E-4765-A857-D6C5AB9E038A}"/>
              </a:ext>
            </a:extLst>
          </p:cNvPr>
          <p:cNvSpPr/>
          <p:nvPr/>
        </p:nvSpPr>
        <p:spPr>
          <a:xfrm>
            <a:off x="9173271" y="4480252"/>
            <a:ext cx="2733755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ScrollingWindow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9C58A4D-8A46-4E5F-9444-B7577F97B78D}"/>
              </a:ext>
            </a:extLst>
          </p:cNvPr>
          <p:cNvGrpSpPr/>
          <p:nvPr/>
        </p:nvGrpSpPr>
        <p:grpSpPr>
          <a:xfrm>
            <a:off x="2290473" y="2675185"/>
            <a:ext cx="3491490" cy="757114"/>
            <a:chOff x="2290473" y="2514872"/>
            <a:chExt cx="3491490" cy="757114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5B0B2DA-590E-4910-B976-EF6487FD15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2727" y="2574585"/>
              <a:ext cx="0" cy="363924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6207A7F-F26D-4DC3-AB97-51BDFD2FC4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90473" y="2938509"/>
              <a:ext cx="349149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9905CF-DB32-43C5-B3DB-BDBFDD978FCB}"/>
                </a:ext>
              </a:extLst>
            </p:cNvPr>
            <p:cNvCxnSpPr>
              <a:cxnSpLocks/>
            </p:cNvCxnSpPr>
            <p:nvPr/>
          </p:nvCxnSpPr>
          <p:spPr>
            <a:xfrm>
              <a:off x="2296359" y="2941808"/>
              <a:ext cx="0" cy="330178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EA50159-4D16-4DF8-8209-35E1C17865CD}"/>
                </a:ext>
              </a:extLst>
            </p:cNvPr>
            <p:cNvSpPr txBox="1"/>
            <p:nvPr/>
          </p:nvSpPr>
          <p:spPr>
            <a:xfrm>
              <a:off x="2717880" y="2514872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Consolas" panose="020B0609020204030204" pitchFamily="49" charset="0"/>
                </a:rPr>
                <a:t>implements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7DDCA92-8959-46ED-B7FD-A6C74550C0BE}"/>
              </a:ext>
            </a:extLst>
          </p:cNvPr>
          <p:cNvGrpSpPr/>
          <p:nvPr/>
        </p:nvGrpSpPr>
        <p:grpSpPr>
          <a:xfrm>
            <a:off x="6460836" y="2693325"/>
            <a:ext cx="4102359" cy="1796163"/>
            <a:chOff x="6460836" y="2533012"/>
            <a:chExt cx="4102359" cy="179616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3C8EF2C-A0BA-46DA-AB6F-7F7A02925062}"/>
                </a:ext>
              </a:extLst>
            </p:cNvPr>
            <p:cNvSpPr txBox="1"/>
            <p:nvPr/>
          </p:nvSpPr>
          <p:spPr>
            <a:xfrm>
              <a:off x="7856047" y="2533012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Consolas" panose="020B0609020204030204" pitchFamily="49" charset="0"/>
                </a:rPr>
                <a:t>implements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0520959-38F5-44BA-9C23-F1008C03CF34}"/>
                </a:ext>
              </a:extLst>
            </p:cNvPr>
            <p:cNvCxnSpPr>
              <a:cxnSpLocks/>
            </p:cNvCxnSpPr>
            <p:nvPr/>
          </p:nvCxnSpPr>
          <p:spPr>
            <a:xfrm>
              <a:off x="8638024" y="2932574"/>
              <a:ext cx="0" cy="856478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9AD9730-DE5C-4D8F-972B-2DF4D9404494}"/>
                </a:ext>
              </a:extLst>
            </p:cNvPr>
            <p:cNvCxnSpPr>
              <a:cxnSpLocks/>
            </p:cNvCxnSpPr>
            <p:nvPr/>
          </p:nvCxnSpPr>
          <p:spPr>
            <a:xfrm>
              <a:off x="10545889" y="2938509"/>
              <a:ext cx="0" cy="1390666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CC6FC07-00CE-429E-924D-1F390DF7B7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60836" y="2933122"/>
              <a:ext cx="410235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762E011-B373-4BB5-9DFC-141F091386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60836" y="2574585"/>
              <a:ext cx="0" cy="694102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984DCA1-8895-4499-A41F-8F153DE2816F}"/>
              </a:ext>
            </a:extLst>
          </p:cNvPr>
          <p:cNvGrpSpPr/>
          <p:nvPr/>
        </p:nvGrpSpPr>
        <p:grpSpPr>
          <a:xfrm>
            <a:off x="3511296" y="3866042"/>
            <a:ext cx="1633728" cy="480349"/>
            <a:chOff x="3511296" y="3866042"/>
            <a:chExt cx="1633728" cy="480349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5376109-F0D0-4FF3-9960-3938A30E29C6}"/>
                </a:ext>
              </a:extLst>
            </p:cNvPr>
            <p:cNvCxnSpPr>
              <a:cxnSpLocks/>
            </p:cNvCxnSpPr>
            <p:nvPr/>
          </p:nvCxnSpPr>
          <p:spPr>
            <a:xfrm>
              <a:off x="3511296" y="3866042"/>
              <a:ext cx="1633728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F7BE663-32C5-4358-A419-605E2BCCD824}"/>
                </a:ext>
              </a:extLst>
            </p:cNvPr>
            <p:cNvSpPr txBox="1"/>
            <p:nvPr/>
          </p:nvSpPr>
          <p:spPr>
            <a:xfrm>
              <a:off x="3574702" y="3884726"/>
              <a:ext cx="15270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Decoupled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880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7" grpId="0" animBg="1"/>
      <p:bldP spid="4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6401C-D6C8-40FB-8785-3BA85F694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944" y="365126"/>
            <a:ext cx="10729856" cy="775239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Anatomy of a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decorator class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B1291FB3-3BCE-4F20-81BE-AD54CBEE88BA}"/>
              </a:ext>
            </a:extLst>
          </p:cNvPr>
          <p:cNvSpPr/>
          <p:nvPr/>
        </p:nvSpPr>
        <p:spPr>
          <a:xfrm>
            <a:off x="4352793" y="2197621"/>
            <a:ext cx="6375567" cy="4546772"/>
          </a:xfrm>
          <a:prstGeom prst="roundRect">
            <a:avLst>
              <a:gd name="adj" fmla="val 2115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public class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BorderedWindow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implements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Window {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private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Window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ogWindow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BorderedWindow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(Window 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ogWindow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 err="1">
                <a:solidFill>
                  <a:srgbClr val="800080"/>
                </a:solidFill>
                <a:latin typeface="Consolas" panose="020B0609020204030204" pitchFamily="49" charset="0"/>
              </a:rPr>
              <a:t>this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ogWindow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ogWindow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 @Override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public double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paintWindow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() {</a:t>
            </a:r>
          </a:p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6CA644"/>
                </a:solidFill>
                <a:latin typeface="Consolas" panose="020B0609020204030204" pitchFamily="49" charset="0"/>
              </a:rPr>
              <a:t>// Optionally add behavior before delegating</a:t>
            </a:r>
          </a:p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    double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996600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ogWindow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.paintWindow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();</a:t>
            </a:r>
            <a:endParaRPr lang="en-US" sz="1600" dirty="0">
              <a:solidFill>
                <a:srgbClr val="6CA644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6CA644"/>
                </a:solidFill>
                <a:latin typeface="Consolas" panose="020B0609020204030204" pitchFamily="49" charset="0"/>
              </a:rPr>
              <a:t>// Optionally add behavior after delegating</a:t>
            </a:r>
            <a:endParaRPr lang="en-US" sz="1600" b="1" dirty="0">
              <a:solidFill>
                <a:srgbClr val="800080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    return</a:t>
            </a:r>
            <a:r>
              <a:rPr lang="en-US" sz="1600" dirty="0">
                <a:solidFill>
                  <a:srgbClr val="6CA644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996600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BE740F7-88D1-455E-8037-52F573E64615}"/>
              </a:ext>
            </a:extLst>
          </p:cNvPr>
          <p:cNvGrpSpPr/>
          <p:nvPr/>
        </p:nvGrpSpPr>
        <p:grpSpPr>
          <a:xfrm>
            <a:off x="142240" y="1439094"/>
            <a:ext cx="9255761" cy="1374636"/>
            <a:chOff x="142240" y="1714397"/>
            <a:chExt cx="9255761" cy="1374636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D096BF00-3376-4424-B203-665C5433E126}"/>
                </a:ext>
              </a:extLst>
            </p:cNvPr>
            <p:cNvCxnSpPr>
              <a:cxnSpLocks/>
            </p:cNvCxnSpPr>
            <p:nvPr/>
          </p:nvCxnSpPr>
          <p:spPr>
            <a:xfrm>
              <a:off x="3034145" y="2075545"/>
              <a:ext cx="6363856" cy="263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6880A38-F45A-4A9D-B54D-21872D751ECE}"/>
                </a:ext>
              </a:extLst>
            </p:cNvPr>
            <p:cNvGrpSpPr/>
            <p:nvPr/>
          </p:nvGrpSpPr>
          <p:grpSpPr>
            <a:xfrm>
              <a:off x="142240" y="1714397"/>
              <a:ext cx="5372440" cy="1374636"/>
              <a:chOff x="934598" y="2146519"/>
              <a:chExt cx="6352362" cy="1374636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B985C80B-8F4E-4EDD-A3F5-44B26D7976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40103" y="2821441"/>
                <a:ext cx="2846857" cy="542417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 w="lg" len="lg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46D90384-94AE-4492-9E02-D4655821CB6F}"/>
                  </a:ext>
                </a:extLst>
              </p:cNvPr>
              <p:cNvSpPr/>
              <p:nvPr/>
            </p:nvSpPr>
            <p:spPr>
              <a:xfrm>
                <a:off x="934598" y="2146519"/>
                <a:ext cx="3505504" cy="1374636"/>
              </a:xfrm>
              <a:prstGeom prst="roundRect">
                <a:avLst>
                  <a:gd name="adj" fmla="val 7847"/>
                </a:avLst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tx2"/>
                    </a:solidFill>
                  </a:rPr>
                  <a:t>A decorator class </a:t>
                </a:r>
                <a:r>
                  <a:rPr lang="en-US" sz="2000" b="1" dirty="0">
                    <a:solidFill>
                      <a:schemeClr val="tx2"/>
                    </a:solidFill>
                  </a:rPr>
                  <a:t>encapsulates</a:t>
                </a:r>
                <a:r>
                  <a:rPr lang="en-US" sz="2000" dirty="0">
                    <a:solidFill>
                      <a:schemeClr val="tx2"/>
                    </a:solidFill>
                  </a:rPr>
                  <a:t> an instance of the same interface that it </a:t>
                </a:r>
                <a:r>
                  <a:rPr lang="en-US" sz="2000" b="1" dirty="0">
                    <a:solidFill>
                      <a:schemeClr val="tx2"/>
                    </a:solidFill>
                  </a:rPr>
                  <a:t>implements</a:t>
                </a:r>
              </a:p>
            </p:txBody>
          </p:sp>
        </p:grp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56AEF46C-7F10-457A-A3F7-1ADB1244BCD3}"/>
                </a:ext>
              </a:extLst>
            </p:cNvPr>
            <p:cNvCxnSpPr>
              <a:cxnSpLocks/>
            </p:cNvCxnSpPr>
            <p:nvPr/>
          </p:nvCxnSpPr>
          <p:spPr>
            <a:xfrm>
              <a:off x="9388765" y="2068945"/>
              <a:ext cx="0" cy="47787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0E4EEFD-DAED-4017-848C-ED58C4EA97FF}"/>
              </a:ext>
            </a:extLst>
          </p:cNvPr>
          <p:cNvGrpSpPr/>
          <p:nvPr/>
        </p:nvGrpSpPr>
        <p:grpSpPr>
          <a:xfrm>
            <a:off x="142240" y="3204250"/>
            <a:ext cx="6183146" cy="1074599"/>
            <a:chOff x="142240" y="3479553"/>
            <a:chExt cx="6183146" cy="1074599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FC3EEFE0-BDD5-4B14-B9E2-8953DF1EF5D2}"/>
                </a:ext>
              </a:extLst>
            </p:cNvPr>
            <p:cNvCxnSpPr>
              <a:cxnSpLocks/>
              <a:stCxn id="23" idx="3"/>
            </p:cNvCxnSpPr>
            <p:nvPr/>
          </p:nvCxnSpPr>
          <p:spPr>
            <a:xfrm flipV="1">
              <a:off x="3106981" y="3591613"/>
              <a:ext cx="3218405" cy="42524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96B60353-CF05-47B2-A310-E2C6DF07DE97}"/>
                </a:ext>
              </a:extLst>
            </p:cNvPr>
            <p:cNvSpPr/>
            <p:nvPr/>
          </p:nvSpPr>
          <p:spPr>
            <a:xfrm>
              <a:off x="142240" y="3479553"/>
              <a:ext cx="2964741" cy="1074599"/>
            </a:xfrm>
            <a:prstGeom prst="roundRect">
              <a:avLst>
                <a:gd name="adj" fmla="val 9535"/>
              </a:avLst>
            </a:prstGeom>
            <a:solidFill>
              <a:schemeClr val="bg1"/>
            </a:solidFill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</a:rPr>
                <a:t>The constructor takes an instance of the interface as a parameter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3C761ED-72F1-4471-89FB-C113E22C6E32}"/>
              </a:ext>
            </a:extLst>
          </p:cNvPr>
          <p:cNvGrpSpPr/>
          <p:nvPr/>
        </p:nvGrpSpPr>
        <p:grpSpPr>
          <a:xfrm>
            <a:off x="142240" y="4938726"/>
            <a:ext cx="6183146" cy="1464231"/>
            <a:chOff x="142240" y="3455861"/>
            <a:chExt cx="6183146" cy="1464231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A5B79A0-F8CB-4017-8B92-B294D74F5288}"/>
                </a:ext>
              </a:extLst>
            </p:cNvPr>
            <p:cNvCxnSpPr>
              <a:cxnSpLocks/>
              <a:stCxn id="29" idx="3"/>
            </p:cNvCxnSpPr>
            <p:nvPr/>
          </p:nvCxnSpPr>
          <p:spPr>
            <a:xfrm flipV="1">
              <a:off x="3106981" y="4033032"/>
              <a:ext cx="3218405" cy="154945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A3A137A9-F280-4E42-83FF-DE828969C2F7}"/>
                </a:ext>
              </a:extLst>
            </p:cNvPr>
            <p:cNvSpPr/>
            <p:nvPr/>
          </p:nvSpPr>
          <p:spPr>
            <a:xfrm>
              <a:off x="142240" y="3455861"/>
              <a:ext cx="2964741" cy="1464231"/>
            </a:xfrm>
            <a:prstGeom prst="roundRect">
              <a:avLst>
                <a:gd name="adj" fmla="val 6259"/>
              </a:avLst>
            </a:prstGeom>
            <a:solidFill>
              <a:schemeClr val="bg1"/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</a:rPr>
                <a:t>Instead of implementing functionality directly, methods </a:t>
              </a:r>
              <a:r>
                <a:rPr lang="en-US" sz="2000" b="1" dirty="0">
                  <a:solidFill>
                    <a:schemeClr val="tx2"/>
                  </a:solidFill>
                </a:rPr>
                <a:t>delegate</a:t>
              </a:r>
              <a:r>
                <a:rPr lang="en-US" sz="2000" dirty="0">
                  <a:solidFill>
                    <a:schemeClr val="tx2"/>
                  </a:solidFill>
                </a:rPr>
                <a:t> to the encapsulated instance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715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B89DE-F75D-47E9-9F03-20F16B2CC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365125"/>
            <a:ext cx="10779034" cy="93255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Creating and using a decorator object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B45C83C-4B29-4C1C-8B9C-00CD68BDF961}"/>
              </a:ext>
            </a:extLst>
          </p:cNvPr>
          <p:cNvSpPr/>
          <p:nvPr/>
        </p:nvSpPr>
        <p:spPr>
          <a:xfrm>
            <a:off x="4036210" y="4474036"/>
            <a:ext cx="7317590" cy="1915367"/>
          </a:xfrm>
          <a:prstGeom prst="roundRect">
            <a:avLst>
              <a:gd name="adj" fmla="val 7396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rtlCol="0" anchor="t">
            <a:spAutoFit/>
          </a:bodyPr>
          <a:lstStyle/>
          <a:p>
            <a:pPr>
              <a:lnSpc>
                <a:spcPct val="120000"/>
              </a:lnSpc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Window 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baseWindow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     =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WindowImpl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Window 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decoratedWindow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BorderedWindow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baseWindow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20000"/>
              </a:lnSpc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996600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decoratedWindow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.paintWindow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lnSpc>
                <a:spcPct val="120000"/>
              </a:lnSpc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5143686-3F9A-4A22-AC51-6D669B1E8E43}"/>
              </a:ext>
            </a:extLst>
          </p:cNvPr>
          <p:cNvGrpSpPr/>
          <p:nvPr/>
        </p:nvGrpSpPr>
        <p:grpSpPr>
          <a:xfrm>
            <a:off x="414779" y="1918642"/>
            <a:ext cx="4864231" cy="2187018"/>
            <a:chOff x="6947555" y="1659118"/>
            <a:chExt cx="4864231" cy="2187018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FCC60CB-E65C-4B46-96E2-05B1A2D26453}"/>
                </a:ext>
              </a:extLst>
            </p:cNvPr>
            <p:cNvSpPr/>
            <p:nvPr/>
          </p:nvSpPr>
          <p:spPr>
            <a:xfrm>
              <a:off x="6947555" y="1659118"/>
              <a:ext cx="4864231" cy="218701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endParaRPr lang="en-US" sz="2400" dirty="0"/>
            </a:p>
          </p:txBody>
        </p:sp>
        <p:sp>
          <p:nvSpPr>
            <p:cNvPr id="5" name="Rounded Rectangle 3">
              <a:extLst>
                <a:ext uri="{FF2B5EF4-FFF2-40B4-BE49-F238E27FC236}">
                  <a16:creationId xmlns:a16="http://schemas.microsoft.com/office/drawing/2014/main" id="{46B5785B-7DE5-4A59-A603-43B8291DE050}"/>
                </a:ext>
              </a:extLst>
            </p:cNvPr>
            <p:cNvSpPr/>
            <p:nvPr/>
          </p:nvSpPr>
          <p:spPr>
            <a:xfrm>
              <a:off x="8031068" y="1778363"/>
              <a:ext cx="2053665" cy="740207"/>
            </a:xfrm>
            <a:prstGeom prst="roundRect">
              <a:avLst>
                <a:gd name="adj" fmla="val 4888"/>
              </a:avLst>
            </a:prstGeom>
            <a:solidFill>
              <a:schemeClr val="bg1"/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2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Window</a:t>
              </a:r>
              <a:endParaRPr lang="en-US" sz="14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en-US" sz="1400" b="1" dirty="0">
                  <a:solidFill>
                    <a:srgbClr val="800080"/>
                  </a:solidFill>
                  <a:latin typeface="Consolas" panose="020B0609020204030204" pitchFamily="49" charset="0"/>
                </a:rPr>
                <a:t>interface</a:t>
              </a:r>
            </a:p>
          </p:txBody>
        </p:sp>
        <p:sp>
          <p:nvSpPr>
            <p:cNvPr id="6" name="Rounded Rectangle 3">
              <a:extLst>
                <a:ext uri="{FF2B5EF4-FFF2-40B4-BE49-F238E27FC236}">
                  <a16:creationId xmlns:a16="http://schemas.microsoft.com/office/drawing/2014/main" id="{6C5C85D2-0868-487D-82ED-1E411151E67A}"/>
                </a:ext>
              </a:extLst>
            </p:cNvPr>
            <p:cNvSpPr/>
            <p:nvPr/>
          </p:nvSpPr>
          <p:spPr>
            <a:xfrm>
              <a:off x="7107542" y="2967361"/>
              <a:ext cx="1655813" cy="740207"/>
            </a:xfrm>
            <a:prstGeom prst="roundRect">
              <a:avLst>
                <a:gd name="adj" fmla="val 4888"/>
              </a:avLst>
            </a:prstGeom>
            <a:solidFill>
              <a:schemeClr val="bg1"/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2000" dirty="0" err="1">
                  <a:solidFill>
                    <a:schemeClr val="tx1"/>
                  </a:solidFill>
                  <a:latin typeface="Consolas" panose="020B0609020204030204" pitchFamily="49" charset="0"/>
                </a:rPr>
                <a:t>WindowImpl</a:t>
              </a:r>
              <a:endParaRPr lang="en-US" sz="14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en-US" sz="1400" b="1" dirty="0">
                  <a:solidFill>
                    <a:srgbClr val="800080"/>
                  </a:solidFill>
                  <a:latin typeface="Consolas" panose="020B0609020204030204" pitchFamily="49" charset="0"/>
                </a:rPr>
                <a:t>class</a:t>
              </a:r>
            </a:p>
          </p:txBody>
        </p:sp>
        <p:sp>
          <p:nvSpPr>
            <p:cNvPr id="7" name="Rounded Rectangle 3">
              <a:extLst>
                <a:ext uri="{FF2B5EF4-FFF2-40B4-BE49-F238E27FC236}">
                  <a16:creationId xmlns:a16="http://schemas.microsoft.com/office/drawing/2014/main" id="{0F6961B7-1C6E-47B6-88F3-6B96AC4FF25C}"/>
                </a:ext>
              </a:extLst>
            </p:cNvPr>
            <p:cNvSpPr/>
            <p:nvPr/>
          </p:nvSpPr>
          <p:spPr>
            <a:xfrm flipH="1">
              <a:off x="9391783" y="2967361"/>
              <a:ext cx="2281127" cy="740207"/>
            </a:xfrm>
            <a:prstGeom prst="roundRect">
              <a:avLst>
                <a:gd name="adj" fmla="val 4888"/>
              </a:avLst>
            </a:prstGeom>
            <a:solidFill>
              <a:schemeClr val="bg1"/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2000" dirty="0" err="1">
                  <a:solidFill>
                    <a:schemeClr val="tx1"/>
                  </a:solidFill>
                  <a:latin typeface="Consolas" panose="020B0609020204030204" pitchFamily="49" charset="0"/>
                </a:rPr>
                <a:t>BorderedWindow</a:t>
              </a:r>
              <a:endParaRPr lang="en-US" sz="14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en-US" sz="1400" b="1" dirty="0">
                  <a:solidFill>
                    <a:srgbClr val="800080"/>
                  </a:solidFill>
                  <a:latin typeface="Consolas" panose="020B0609020204030204" pitchFamily="49" charset="0"/>
                </a:rPr>
                <a:t>class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6DBE49D-EEF0-47AA-B44D-12927EBA3F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05191" y="2529217"/>
              <a:ext cx="0" cy="438144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7095190-729E-486F-AEB1-8FAE64D804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28036" y="2529216"/>
              <a:ext cx="0" cy="438145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4D88855-DC08-4341-BD78-5DFD1C646DCB}"/>
              </a:ext>
            </a:extLst>
          </p:cNvPr>
          <p:cNvGrpSpPr/>
          <p:nvPr/>
        </p:nvGrpSpPr>
        <p:grpSpPr>
          <a:xfrm>
            <a:off x="9221247" y="3033809"/>
            <a:ext cx="2480560" cy="2078965"/>
            <a:chOff x="544348" y="3454997"/>
            <a:chExt cx="2480560" cy="207896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96C5A385-C334-4B62-9EFE-7FBE40AED064}"/>
                </a:ext>
              </a:extLst>
            </p:cNvPr>
            <p:cNvSpPr/>
            <p:nvPr/>
          </p:nvSpPr>
          <p:spPr>
            <a:xfrm>
              <a:off x="544348" y="3454997"/>
              <a:ext cx="2480560" cy="1123712"/>
            </a:xfrm>
            <a:prstGeom prst="roundRect">
              <a:avLst>
                <a:gd name="adj" fmla="val 15763"/>
              </a:avLst>
            </a:prstGeom>
            <a:solidFill>
              <a:schemeClr val="bg1"/>
            </a:solidFill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</a:rPr>
                <a:t>The base object is wrapped in a decorator object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598742C0-CFB1-401B-8F51-6F98E95E59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42172" y="4578709"/>
              <a:ext cx="442456" cy="955253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CB555BE-903E-49FD-A640-67EF33DDCB33}"/>
              </a:ext>
            </a:extLst>
          </p:cNvPr>
          <p:cNvGrpSpPr/>
          <p:nvPr/>
        </p:nvGrpSpPr>
        <p:grpSpPr>
          <a:xfrm>
            <a:off x="1178560" y="5612712"/>
            <a:ext cx="4681466" cy="1045131"/>
            <a:chOff x="151038" y="3992358"/>
            <a:chExt cx="4681466" cy="1045131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88440502-2757-417B-A681-5B80CB3E3B12}"/>
                </a:ext>
              </a:extLst>
            </p:cNvPr>
            <p:cNvSpPr/>
            <p:nvPr/>
          </p:nvSpPr>
          <p:spPr>
            <a:xfrm>
              <a:off x="151038" y="3992358"/>
              <a:ext cx="2572325" cy="1045131"/>
            </a:xfrm>
            <a:prstGeom prst="roundRect">
              <a:avLst>
                <a:gd name="adj" fmla="val 15286"/>
              </a:avLst>
            </a:prstGeom>
            <a:solidFill>
              <a:schemeClr val="bg1"/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</a:rPr>
                <a:t>The decorator object is used instead of the base object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0AE909D2-09B0-47B0-AF37-C750EDE05E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23363" y="4426485"/>
              <a:ext cx="2109141" cy="464891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01BA887-2202-45A5-B299-B5D1576672E1}"/>
              </a:ext>
            </a:extLst>
          </p:cNvPr>
          <p:cNvSpPr/>
          <p:nvPr/>
        </p:nvSpPr>
        <p:spPr>
          <a:xfrm>
            <a:off x="6096001" y="4641239"/>
            <a:ext cx="3324652" cy="547174"/>
          </a:xfrm>
          <a:custGeom>
            <a:avLst/>
            <a:gdLst>
              <a:gd name="connsiteX0" fmla="*/ 0 w 3608439"/>
              <a:gd name="connsiteY0" fmla="*/ 199490 h 514122"/>
              <a:gd name="connsiteX1" fmla="*/ 2654710 w 3608439"/>
              <a:gd name="connsiteY1" fmla="*/ 12677 h 514122"/>
              <a:gd name="connsiteX2" fmla="*/ 3608439 w 3608439"/>
              <a:gd name="connsiteY2" fmla="*/ 514122 h 514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08439" h="514122">
                <a:moveTo>
                  <a:pt x="0" y="199490"/>
                </a:moveTo>
                <a:cubicBezTo>
                  <a:pt x="1026652" y="79864"/>
                  <a:pt x="2053304" y="-39762"/>
                  <a:pt x="2654710" y="12677"/>
                </a:cubicBezTo>
                <a:cubicBezTo>
                  <a:pt x="3256116" y="65116"/>
                  <a:pt x="3432277" y="289619"/>
                  <a:pt x="3608439" y="514122"/>
                </a:cubicBezTo>
              </a:path>
            </a:pathLst>
          </a:custGeom>
          <a:noFill/>
          <a:ln w="25400">
            <a:solidFill>
              <a:srgbClr val="00B0F0"/>
            </a:solidFill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9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005" y="365126"/>
            <a:ext cx="10643795" cy="106564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Decorator pattern recipe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84DAF30-5D8F-4ABE-8AE4-7CCE4B8E7C6E}"/>
              </a:ext>
            </a:extLst>
          </p:cNvPr>
          <p:cNvSpPr/>
          <p:nvPr/>
        </p:nvSpPr>
        <p:spPr>
          <a:xfrm>
            <a:off x="4623815" y="1932550"/>
            <a:ext cx="6729984" cy="837972"/>
          </a:xfrm>
          <a:custGeom>
            <a:avLst/>
            <a:gdLst>
              <a:gd name="connsiteX0" fmla="*/ 139665 w 837972"/>
              <a:gd name="connsiteY0" fmla="*/ 0 h 6729984"/>
              <a:gd name="connsiteX1" fmla="*/ 698307 w 837972"/>
              <a:gd name="connsiteY1" fmla="*/ 0 h 6729984"/>
              <a:gd name="connsiteX2" fmla="*/ 837972 w 837972"/>
              <a:gd name="connsiteY2" fmla="*/ 139665 h 6729984"/>
              <a:gd name="connsiteX3" fmla="*/ 837972 w 837972"/>
              <a:gd name="connsiteY3" fmla="*/ 6729984 h 6729984"/>
              <a:gd name="connsiteX4" fmla="*/ 837972 w 837972"/>
              <a:gd name="connsiteY4" fmla="*/ 6729984 h 6729984"/>
              <a:gd name="connsiteX5" fmla="*/ 0 w 837972"/>
              <a:gd name="connsiteY5" fmla="*/ 6729984 h 6729984"/>
              <a:gd name="connsiteX6" fmla="*/ 0 w 837972"/>
              <a:gd name="connsiteY6" fmla="*/ 6729984 h 6729984"/>
              <a:gd name="connsiteX7" fmla="*/ 0 w 837972"/>
              <a:gd name="connsiteY7" fmla="*/ 139665 h 6729984"/>
              <a:gd name="connsiteX8" fmla="*/ 139665 w 837972"/>
              <a:gd name="connsiteY8" fmla="*/ 0 h 6729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7972" h="6729984">
                <a:moveTo>
                  <a:pt x="837972" y="1121691"/>
                </a:moveTo>
                <a:lnTo>
                  <a:pt x="837972" y="5608293"/>
                </a:lnTo>
                <a:cubicBezTo>
                  <a:pt x="837972" y="6227785"/>
                  <a:pt x="830186" y="6729980"/>
                  <a:pt x="820582" y="6729980"/>
                </a:cubicBezTo>
                <a:lnTo>
                  <a:pt x="0" y="6729980"/>
                </a:lnTo>
                <a:lnTo>
                  <a:pt x="0" y="6729980"/>
                </a:lnTo>
                <a:lnTo>
                  <a:pt x="0" y="4"/>
                </a:lnTo>
                <a:lnTo>
                  <a:pt x="0" y="4"/>
                </a:lnTo>
                <a:lnTo>
                  <a:pt x="820582" y="4"/>
                </a:lnTo>
                <a:cubicBezTo>
                  <a:pt x="830186" y="4"/>
                  <a:pt x="837972" y="502199"/>
                  <a:pt x="837972" y="1121691"/>
                </a:cubicBez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7630" tIns="84721" rIns="128536" bIns="84721" numCol="1" spcCol="1270" anchor="ctr" anchorCtr="0">
            <a:noAutofit/>
          </a:bodyPr>
          <a:lstStyle/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None/>
            </a:pPr>
            <a:r>
              <a:rPr lang="en-US" sz="2300" kern="1200" dirty="0"/>
              <a:t>Make a new class that implements the interface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2E818D52-94C7-447D-99B4-1F020E6B960E}"/>
              </a:ext>
            </a:extLst>
          </p:cNvPr>
          <p:cNvSpPr/>
          <p:nvPr/>
        </p:nvSpPr>
        <p:spPr>
          <a:xfrm>
            <a:off x="838200" y="1827802"/>
            <a:ext cx="3785616" cy="1047465"/>
          </a:xfrm>
          <a:custGeom>
            <a:avLst/>
            <a:gdLst>
              <a:gd name="connsiteX0" fmla="*/ 0 w 3785616"/>
              <a:gd name="connsiteY0" fmla="*/ 174581 h 1047465"/>
              <a:gd name="connsiteX1" fmla="*/ 174581 w 3785616"/>
              <a:gd name="connsiteY1" fmla="*/ 0 h 1047465"/>
              <a:gd name="connsiteX2" fmla="*/ 3611035 w 3785616"/>
              <a:gd name="connsiteY2" fmla="*/ 0 h 1047465"/>
              <a:gd name="connsiteX3" fmla="*/ 3785616 w 3785616"/>
              <a:gd name="connsiteY3" fmla="*/ 174581 h 1047465"/>
              <a:gd name="connsiteX4" fmla="*/ 3785616 w 3785616"/>
              <a:gd name="connsiteY4" fmla="*/ 872884 h 1047465"/>
              <a:gd name="connsiteX5" fmla="*/ 3611035 w 3785616"/>
              <a:gd name="connsiteY5" fmla="*/ 1047465 h 1047465"/>
              <a:gd name="connsiteX6" fmla="*/ 174581 w 3785616"/>
              <a:gd name="connsiteY6" fmla="*/ 1047465 h 1047465"/>
              <a:gd name="connsiteX7" fmla="*/ 0 w 3785616"/>
              <a:gd name="connsiteY7" fmla="*/ 872884 h 1047465"/>
              <a:gd name="connsiteX8" fmla="*/ 0 w 3785616"/>
              <a:gd name="connsiteY8" fmla="*/ 174581 h 104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616" h="1047465">
                <a:moveTo>
                  <a:pt x="0" y="174581"/>
                </a:moveTo>
                <a:cubicBezTo>
                  <a:pt x="0" y="78163"/>
                  <a:pt x="78163" y="0"/>
                  <a:pt x="174581" y="0"/>
                </a:cubicBezTo>
                <a:lnTo>
                  <a:pt x="3611035" y="0"/>
                </a:lnTo>
                <a:cubicBezTo>
                  <a:pt x="3707453" y="0"/>
                  <a:pt x="3785616" y="78163"/>
                  <a:pt x="3785616" y="174581"/>
                </a:cubicBezTo>
                <a:lnTo>
                  <a:pt x="3785616" y="872884"/>
                </a:lnTo>
                <a:cubicBezTo>
                  <a:pt x="3785616" y="969302"/>
                  <a:pt x="3707453" y="1047465"/>
                  <a:pt x="3611035" y="1047465"/>
                </a:cubicBezTo>
                <a:lnTo>
                  <a:pt x="174581" y="1047465"/>
                </a:lnTo>
                <a:cubicBezTo>
                  <a:pt x="78163" y="1047465"/>
                  <a:pt x="0" y="969302"/>
                  <a:pt x="0" y="872884"/>
                </a:cubicBezTo>
                <a:lnTo>
                  <a:pt x="0" y="17458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7823" tIns="144478" rIns="237823" bIns="144478" numCol="1" spcCol="1270" anchor="ctr" anchorCtr="0">
            <a:noAutofit/>
          </a:bodyPr>
          <a:lstStyle/>
          <a:p>
            <a:pPr marL="0" lvl="0" indent="0" algn="ctr" defTabSz="2178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900" kern="1200" dirty="0"/>
              <a:t>Implement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2D74005-52CD-44C6-9D4C-D9D1E1C3EB1C}"/>
              </a:ext>
            </a:extLst>
          </p:cNvPr>
          <p:cNvSpPr/>
          <p:nvPr/>
        </p:nvSpPr>
        <p:spPr>
          <a:xfrm>
            <a:off x="4623815" y="3032389"/>
            <a:ext cx="6729984" cy="837972"/>
          </a:xfrm>
          <a:custGeom>
            <a:avLst/>
            <a:gdLst>
              <a:gd name="connsiteX0" fmla="*/ 139665 w 837972"/>
              <a:gd name="connsiteY0" fmla="*/ 0 h 6729984"/>
              <a:gd name="connsiteX1" fmla="*/ 698307 w 837972"/>
              <a:gd name="connsiteY1" fmla="*/ 0 h 6729984"/>
              <a:gd name="connsiteX2" fmla="*/ 837972 w 837972"/>
              <a:gd name="connsiteY2" fmla="*/ 139665 h 6729984"/>
              <a:gd name="connsiteX3" fmla="*/ 837972 w 837972"/>
              <a:gd name="connsiteY3" fmla="*/ 6729984 h 6729984"/>
              <a:gd name="connsiteX4" fmla="*/ 837972 w 837972"/>
              <a:gd name="connsiteY4" fmla="*/ 6729984 h 6729984"/>
              <a:gd name="connsiteX5" fmla="*/ 0 w 837972"/>
              <a:gd name="connsiteY5" fmla="*/ 6729984 h 6729984"/>
              <a:gd name="connsiteX6" fmla="*/ 0 w 837972"/>
              <a:gd name="connsiteY6" fmla="*/ 6729984 h 6729984"/>
              <a:gd name="connsiteX7" fmla="*/ 0 w 837972"/>
              <a:gd name="connsiteY7" fmla="*/ 139665 h 6729984"/>
              <a:gd name="connsiteX8" fmla="*/ 139665 w 837972"/>
              <a:gd name="connsiteY8" fmla="*/ 0 h 6729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7972" h="6729984">
                <a:moveTo>
                  <a:pt x="837972" y="1121691"/>
                </a:moveTo>
                <a:lnTo>
                  <a:pt x="837972" y="5608293"/>
                </a:lnTo>
                <a:cubicBezTo>
                  <a:pt x="837972" y="6227785"/>
                  <a:pt x="830186" y="6729980"/>
                  <a:pt x="820582" y="6729980"/>
                </a:cubicBezTo>
                <a:lnTo>
                  <a:pt x="0" y="6729980"/>
                </a:lnTo>
                <a:lnTo>
                  <a:pt x="0" y="6729980"/>
                </a:lnTo>
                <a:lnTo>
                  <a:pt x="0" y="4"/>
                </a:lnTo>
                <a:lnTo>
                  <a:pt x="0" y="4"/>
                </a:lnTo>
                <a:lnTo>
                  <a:pt x="820582" y="4"/>
                </a:lnTo>
                <a:cubicBezTo>
                  <a:pt x="830186" y="4"/>
                  <a:pt x="837972" y="502199"/>
                  <a:pt x="837972" y="1121691"/>
                </a:cubicBez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lnRef>
          <a:fillRef idx="1"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fillRef>
          <a:effectRef idx="0"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7630" tIns="84721" rIns="128536" bIns="84721" numCol="1" spcCol="1270" anchor="ctr" anchorCtr="0">
            <a:noAutofit/>
          </a:bodyPr>
          <a:lstStyle/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None/>
            </a:pPr>
            <a:r>
              <a:rPr lang="en-US" sz="2300" kern="1200" dirty="0"/>
              <a:t>Wrap (encapsulate) another instance of the interface inside the new class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E080875-9F8F-4CBE-B842-1B4C33E2416F}"/>
              </a:ext>
            </a:extLst>
          </p:cNvPr>
          <p:cNvSpPr/>
          <p:nvPr/>
        </p:nvSpPr>
        <p:spPr>
          <a:xfrm>
            <a:off x="838200" y="2927641"/>
            <a:ext cx="3785616" cy="1047465"/>
          </a:xfrm>
          <a:custGeom>
            <a:avLst/>
            <a:gdLst>
              <a:gd name="connsiteX0" fmla="*/ 0 w 3785616"/>
              <a:gd name="connsiteY0" fmla="*/ 174581 h 1047465"/>
              <a:gd name="connsiteX1" fmla="*/ 174581 w 3785616"/>
              <a:gd name="connsiteY1" fmla="*/ 0 h 1047465"/>
              <a:gd name="connsiteX2" fmla="*/ 3611035 w 3785616"/>
              <a:gd name="connsiteY2" fmla="*/ 0 h 1047465"/>
              <a:gd name="connsiteX3" fmla="*/ 3785616 w 3785616"/>
              <a:gd name="connsiteY3" fmla="*/ 174581 h 1047465"/>
              <a:gd name="connsiteX4" fmla="*/ 3785616 w 3785616"/>
              <a:gd name="connsiteY4" fmla="*/ 872884 h 1047465"/>
              <a:gd name="connsiteX5" fmla="*/ 3611035 w 3785616"/>
              <a:gd name="connsiteY5" fmla="*/ 1047465 h 1047465"/>
              <a:gd name="connsiteX6" fmla="*/ 174581 w 3785616"/>
              <a:gd name="connsiteY6" fmla="*/ 1047465 h 1047465"/>
              <a:gd name="connsiteX7" fmla="*/ 0 w 3785616"/>
              <a:gd name="connsiteY7" fmla="*/ 872884 h 1047465"/>
              <a:gd name="connsiteX8" fmla="*/ 0 w 3785616"/>
              <a:gd name="connsiteY8" fmla="*/ 174581 h 104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616" h="1047465">
                <a:moveTo>
                  <a:pt x="0" y="174581"/>
                </a:moveTo>
                <a:cubicBezTo>
                  <a:pt x="0" y="78163"/>
                  <a:pt x="78163" y="0"/>
                  <a:pt x="174581" y="0"/>
                </a:cubicBezTo>
                <a:lnTo>
                  <a:pt x="3611035" y="0"/>
                </a:lnTo>
                <a:cubicBezTo>
                  <a:pt x="3707453" y="0"/>
                  <a:pt x="3785616" y="78163"/>
                  <a:pt x="3785616" y="174581"/>
                </a:cubicBezTo>
                <a:lnTo>
                  <a:pt x="3785616" y="872884"/>
                </a:lnTo>
                <a:cubicBezTo>
                  <a:pt x="3785616" y="969302"/>
                  <a:pt x="3707453" y="1047465"/>
                  <a:pt x="3611035" y="1047465"/>
                </a:cubicBezTo>
                <a:lnTo>
                  <a:pt x="174581" y="1047465"/>
                </a:lnTo>
                <a:cubicBezTo>
                  <a:pt x="78163" y="1047465"/>
                  <a:pt x="0" y="969302"/>
                  <a:pt x="0" y="872884"/>
                </a:cubicBezTo>
                <a:lnTo>
                  <a:pt x="0" y="17458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485121"/>
              <a:satOff val="-27976"/>
              <a:lumOff val="2876"/>
              <a:alphaOff val="0"/>
            </a:schemeClr>
          </a:fillRef>
          <a:effectRef idx="0">
            <a:schemeClr val="accent2">
              <a:hueOff val="-485121"/>
              <a:satOff val="-27976"/>
              <a:lumOff val="287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7823" tIns="144478" rIns="237823" bIns="144478" numCol="1" spcCol="1270" anchor="ctr" anchorCtr="0">
            <a:noAutofit/>
          </a:bodyPr>
          <a:lstStyle/>
          <a:p>
            <a:pPr marL="0" lvl="0" indent="0" algn="ctr" defTabSz="2178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900" kern="1200" dirty="0"/>
              <a:t>Encapsulate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3864D69-45B6-4032-A9DE-0D496707A754}"/>
              </a:ext>
            </a:extLst>
          </p:cNvPr>
          <p:cNvSpPr/>
          <p:nvPr/>
        </p:nvSpPr>
        <p:spPr>
          <a:xfrm>
            <a:off x="4623815" y="4132228"/>
            <a:ext cx="6729984" cy="837972"/>
          </a:xfrm>
          <a:custGeom>
            <a:avLst/>
            <a:gdLst>
              <a:gd name="connsiteX0" fmla="*/ 139665 w 837972"/>
              <a:gd name="connsiteY0" fmla="*/ 0 h 6729984"/>
              <a:gd name="connsiteX1" fmla="*/ 698307 w 837972"/>
              <a:gd name="connsiteY1" fmla="*/ 0 h 6729984"/>
              <a:gd name="connsiteX2" fmla="*/ 837972 w 837972"/>
              <a:gd name="connsiteY2" fmla="*/ 139665 h 6729984"/>
              <a:gd name="connsiteX3" fmla="*/ 837972 w 837972"/>
              <a:gd name="connsiteY3" fmla="*/ 6729984 h 6729984"/>
              <a:gd name="connsiteX4" fmla="*/ 837972 w 837972"/>
              <a:gd name="connsiteY4" fmla="*/ 6729984 h 6729984"/>
              <a:gd name="connsiteX5" fmla="*/ 0 w 837972"/>
              <a:gd name="connsiteY5" fmla="*/ 6729984 h 6729984"/>
              <a:gd name="connsiteX6" fmla="*/ 0 w 837972"/>
              <a:gd name="connsiteY6" fmla="*/ 6729984 h 6729984"/>
              <a:gd name="connsiteX7" fmla="*/ 0 w 837972"/>
              <a:gd name="connsiteY7" fmla="*/ 139665 h 6729984"/>
              <a:gd name="connsiteX8" fmla="*/ 139665 w 837972"/>
              <a:gd name="connsiteY8" fmla="*/ 0 h 6729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7972" h="6729984">
                <a:moveTo>
                  <a:pt x="837972" y="1121691"/>
                </a:moveTo>
                <a:lnTo>
                  <a:pt x="837972" y="5608293"/>
                </a:lnTo>
                <a:cubicBezTo>
                  <a:pt x="837972" y="6227785"/>
                  <a:pt x="830186" y="6729980"/>
                  <a:pt x="820582" y="6729980"/>
                </a:cubicBezTo>
                <a:lnTo>
                  <a:pt x="0" y="6729980"/>
                </a:lnTo>
                <a:lnTo>
                  <a:pt x="0" y="6729980"/>
                </a:lnTo>
                <a:lnTo>
                  <a:pt x="0" y="4"/>
                </a:lnTo>
                <a:lnTo>
                  <a:pt x="0" y="4"/>
                </a:lnTo>
                <a:lnTo>
                  <a:pt x="820582" y="4"/>
                </a:lnTo>
                <a:cubicBezTo>
                  <a:pt x="830186" y="4"/>
                  <a:pt x="837972" y="502199"/>
                  <a:pt x="837972" y="1121691"/>
                </a:cubicBez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lnRef>
          <a:fillRef idx="1"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fillRef>
          <a:effectRef idx="0"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7630" tIns="84721" rIns="128536" bIns="84721" numCol="1" spcCol="1270" anchor="ctr" anchorCtr="0">
            <a:noAutofit/>
          </a:bodyPr>
          <a:lstStyle/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None/>
            </a:pPr>
            <a:r>
              <a:rPr lang="en-US" sz="2300" kern="1200" dirty="0"/>
              <a:t>Forward (delegate) all methods to the other instance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196237-2817-4D42-B431-0FC8BBAEEB62}"/>
              </a:ext>
            </a:extLst>
          </p:cNvPr>
          <p:cNvSpPr/>
          <p:nvPr/>
        </p:nvSpPr>
        <p:spPr>
          <a:xfrm>
            <a:off x="838200" y="4027480"/>
            <a:ext cx="3785616" cy="1047465"/>
          </a:xfrm>
          <a:custGeom>
            <a:avLst/>
            <a:gdLst>
              <a:gd name="connsiteX0" fmla="*/ 0 w 3785616"/>
              <a:gd name="connsiteY0" fmla="*/ 174581 h 1047465"/>
              <a:gd name="connsiteX1" fmla="*/ 174581 w 3785616"/>
              <a:gd name="connsiteY1" fmla="*/ 0 h 1047465"/>
              <a:gd name="connsiteX2" fmla="*/ 3611035 w 3785616"/>
              <a:gd name="connsiteY2" fmla="*/ 0 h 1047465"/>
              <a:gd name="connsiteX3" fmla="*/ 3785616 w 3785616"/>
              <a:gd name="connsiteY3" fmla="*/ 174581 h 1047465"/>
              <a:gd name="connsiteX4" fmla="*/ 3785616 w 3785616"/>
              <a:gd name="connsiteY4" fmla="*/ 872884 h 1047465"/>
              <a:gd name="connsiteX5" fmla="*/ 3611035 w 3785616"/>
              <a:gd name="connsiteY5" fmla="*/ 1047465 h 1047465"/>
              <a:gd name="connsiteX6" fmla="*/ 174581 w 3785616"/>
              <a:gd name="connsiteY6" fmla="*/ 1047465 h 1047465"/>
              <a:gd name="connsiteX7" fmla="*/ 0 w 3785616"/>
              <a:gd name="connsiteY7" fmla="*/ 872884 h 1047465"/>
              <a:gd name="connsiteX8" fmla="*/ 0 w 3785616"/>
              <a:gd name="connsiteY8" fmla="*/ 174581 h 104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616" h="1047465">
                <a:moveTo>
                  <a:pt x="0" y="174581"/>
                </a:moveTo>
                <a:cubicBezTo>
                  <a:pt x="0" y="78163"/>
                  <a:pt x="78163" y="0"/>
                  <a:pt x="174581" y="0"/>
                </a:cubicBezTo>
                <a:lnTo>
                  <a:pt x="3611035" y="0"/>
                </a:lnTo>
                <a:cubicBezTo>
                  <a:pt x="3707453" y="0"/>
                  <a:pt x="3785616" y="78163"/>
                  <a:pt x="3785616" y="174581"/>
                </a:cubicBezTo>
                <a:lnTo>
                  <a:pt x="3785616" y="872884"/>
                </a:lnTo>
                <a:cubicBezTo>
                  <a:pt x="3785616" y="969302"/>
                  <a:pt x="3707453" y="1047465"/>
                  <a:pt x="3611035" y="1047465"/>
                </a:cubicBezTo>
                <a:lnTo>
                  <a:pt x="174581" y="1047465"/>
                </a:lnTo>
                <a:cubicBezTo>
                  <a:pt x="78163" y="1047465"/>
                  <a:pt x="0" y="969302"/>
                  <a:pt x="0" y="872884"/>
                </a:cubicBezTo>
                <a:lnTo>
                  <a:pt x="0" y="17458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970242"/>
              <a:satOff val="-55952"/>
              <a:lumOff val="5752"/>
              <a:alphaOff val="0"/>
            </a:schemeClr>
          </a:fillRef>
          <a:effectRef idx="0">
            <a:schemeClr val="accent2">
              <a:hueOff val="-970242"/>
              <a:satOff val="-55952"/>
              <a:lumOff val="575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7823" tIns="144478" rIns="237823" bIns="144478" numCol="1" spcCol="1270" anchor="ctr" anchorCtr="0">
            <a:noAutofit/>
          </a:bodyPr>
          <a:lstStyle/>
          <a:p>
            <a:pPr marL="0" lvl="0" indent="0" algn="ctr" defTabSz="2178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900" kern="1200" dirty="0"/>
              <a:t>Delegate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DC56D67-5732-4AAC-9195-352E6C66758D}"/>
              </a:ext>
            </a:extLst>
          </p:cNvPr>
          <p:cNvSpPr/>
          <p:nvPr/>
        </p:nvSpPr>
        <p:spPr>
          <a:xfrm>
            <a:off x="4623815" y="5232066"/>
            <a:ext cx="6729984" cy="837972"/>
          </a:xfrm>
          <a:custGeom>
            <a:avLst/>
            <a:gdLst>
              <a:gd name="connsiteX0" fmla="*/ 139665 w 837972"/>
              <a:gd name="connsiteY0" fmla="*/ 0 h 6729984"/>
              <a:gd name="connsiteX1" fmla="*/ 698307 w 837972"/>
              <a:gd name="connsiteY1" fmla="*/ 0 h 6729984"/>
              <a:gd name="connsiteX2" fmla="*/ 837972 w 837972"/>
              <a:gd name="connsiteY2" fmla="*/ 139665 h 6729984"/>
              <a:gd name="connsiteX3" fmla="*/ 837972 w 837972"/>
              <a:gd name="connsiteY3" fmla="*/ 6729984 h 6729984"/>
              <a:gd name="connsiteX4" fmla="*/ 837972 w 837972"/>
              <a:gd name="connsiteY4" fmla="*/ 6729984 h 6729984"/>
              <a:gd name="connsiteX5" fmla="*/ 0 w 837972"/>
              <a:gd name="connsiteY5" fmla="*/ 6729984 h 6729984"/>
              <a:gd name="connsiteX6" fmla="*/ 0 w 837972"/>
              <a:gd name="connsiteY6" fmla="*/ 6729984 h 6729984"/>
              <a:gd name="connsiteX7" fmla="*/ 0 w 837972"/>
              <a:gd name="connsiteY7" fmla="*/ 139665 h 6729984"/>
              <a:gd name="connsiteX8" fmla="*/ 139665 w 837972"/>
              <a:gd name="connsiteY8" fmla="*/ 0 h 6729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7972" h="6729984">
                <a:moveTo>
                  <a:pt x="837972" y="1121691"/>
                </a:moveTo>
                <a:lnTo>
                  <a:pt x="837972" y="5608293"/>
                </a:lnTo>
                <a:cubicBezTo>
                  <a:pt x="837972" y="6227785"/>
                  <a:pt x="830186" y="6729980"/>
                  <a:pt x="820582" y="6729980"/>
                </a:cubicBezTo>
                <a:lnTo>
                  <a:pt x="0" y="6729980"/>
                </a:lnTo>
                <a:lnTo>
                  <a:pt x="0" y="6729980"/>
                </a:lnTo>
                <a:lnTo>
                  <a:pt x="0" y="4"/>
                </a:lnTo>
                <a:lnTo>
                  <a:pt x="0" y="4"/>
                </a:lnTo>
                <a:lnTo>
                  <a:pt x="820582" y="4"/>
                </a:lnTo>
                <a:cubicBezTo>
                  <a:pt x="830186" y="4"/>
                  <a:pt x="837972" y="502199"/>
                  <a:pt x="837972" y="1121691"/>
                </a:cubicBez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lnRef>
          <a:fillRef idx="1"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fillRef>
          <a:effectRef idx="0"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7630" tIns="84721" rIns="128536" bIns="84721" numCol="1" spcCol="1270" anchor="ctr" anchorCtr="0">
            <a:noAutofit/>
          </a:bodyPr>
          <a:lstStyle/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None/>
            </a:pPr>
            <a:r>
              <a:rPr lang="en-US" sz="2300" kern="1200" dirty="0"/>
              <a:t>Selectively add or change method functionality as desired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989ADA4-1B6C-418F-AEC8-88C3486901B4}"/>
              </a:ext>
            </a:extLst>
          </p:cNvPr>
          <p:cNvSpPr/>
          <p:nvPr/>
        </p:nvSpPr>
        <p:spPr>
          <a:xfrm>
            <a:off x="838200" y="5127319"/>
            <a:ext cx="3785616" cy="1047465"/>
          </a:xfrm>
          <a:custGeom>
            <a:avLst/>
            <a:gdLst>
              <a:gd name="connsiteX0" fmla="*/ 0 w 3785616"/>
              <a:gd name="connsiteY0" fmla="*/ 174581 h 1047465"/>
              <a:gd name="connsiteX1" fmla="*/ 174581 w 3785616"/>
              <a:gd name="connsiteY1" fmla="*/ 0 h 1047465"/>
              <a:gd name="connsiteX2" fmla="*/ 3611035 w 3785616"/>
              <a:gd name="connsiteY2" fmla="*/ 0 h 1047465"/>
              <a:gd name="connsiteX3" fmla="*/ 3785616 w 3785616"/>
              <a:gd name="connsiteY3" fmla="*/ 174581 h 1047465"/>
              <a:gd name="connsiteX4" fmla="*/ 3785616 w 3785616"/>
              <a:gd name="connsiteY4" fmla="*/ 872884 h 1047465"/>
              <a:gd name="connsiteX5" fmla="*/ 3611035 w 3785616"/>
              <a:gd name="connsiteY5" fmla="*/ 1047465 h 1047465"/>
              <a:gd name="connsiteX6" fmla="*/ 174581 w 3785616"/>
              <a:gd name="connsiteY6" fmla="*/ 1047465 h 1047465"/>
              <a:gd name="connsiteX7" fmla="*/ 0 w 3785616"/>
              <a:gd name="connsiteY7" fmla="*/ 872884 h 1047465"/>
              <a:gd name="connsiteX8" fmla="*/ 0 w 3785616"/>
              <a:gd name="connsiteY8" fmla="*/ 174581 h 104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616" h="1047465">
                <a:moveTo>
                  <a:pt x="0" y="174581"/>
                </a:moveTo>
                <a:cubicBezTo>
                  <a:pt x="0" y="78163"/>
                  <a:pt x="78163" y="0"/>
                  <a:pt x="174581" y="0"/>
                </a:cubicBezTo>
                <a:lnTo>
                  <a:pt x="3611035" y="0"/>
                </a:lnTo>
                <a:cubicBezTo>
                  <a:pt x="3707453" y="0"/>
                  <a:pt x="3785616" y="78163"/>
                  <a:pt x="3785616" y="174581"/>
                </a:cubicBezTo>
                <a:lnTo>
                  <a:pt x="3785616" y="872884"/>
                </a:lnTo>
                <a:cubicBezTo>
                  <a:pt x="3785616" y="969302"/>
                  <a:pt x="3707453" y="1047465"/>
                  <a:pt x="3611035" y="1047465"/>
                </a:cubicBezTo>
                <a:lnTo>
                  <a:pt x="174581" y="1047465"/>
                </a:lnTo>
                <a:cubicBezTo>
                  <a:pt x="78163" y="1047465"/>
                  <a:pt x="0" y="969302"/>
                  <a:pt x="0" y="872884"/>
                </a:cubicBezTo>
                <a:lnTo>
                  <a:pt x="0" y="17458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7823" tIns="144478" rIns="237823" bIns="144478" numCol="1" spcCol="1270" anchor="ctr" anchorCtr="0">
            <a:noAutofit/>
          </a:bodyPr>
          <a:lstStyle/>
          <a:p>
            <a:pPr marL="0" lvl="0" indent="0" algn="ctr" defTabSz="2178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900" kern="1200" dirty="0"/>
              <a:t>Modify</a:t>
            </a:r>
          </a:p>
        </p:txBody>
      </p:sp>
    </p:spTree>
    <p:extLst>
      <p:ext uri="{BB962C8B-B14F-4D97-AF65-F5344CB8AC3E}">
        <p14:creationId xmlns:p14="http://schemas.microsoft.com/office/powerpoint/2010/main" val="273547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305C5-66D0-486B-AAB3-9616E4D3A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73317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Decorator 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1E898-29ED-44EB-82CB-FE88F1DA56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Lecture code: </a:t>
            </a:r>
            <a:r>
              <a:rPr lang="en-US" dirty="0">
                <a:hlinkClick r:id="rId2"/>
              </a:rPr>
              <a:t>https://github.com/comp301unc/lec16-decorator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665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BD371C82-6C8E-4412-A8C8-539C69E88726}"/>
              </a:ext>
            </a:extLst>
          </p:cNvPr>
          <p:cNvSpPr/>
          <p:nvPr/>
        </p:nvSpPr>
        <p:spPr>
          <a:xfrm>
            <a:off x="138546" y="3402451"/>
            <a:ext cx="3276883" cy="31894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800" dirty="0"/>
              <a:t>Base Classes</a:t>
            </a:r>
            <a:endParaRPr lang="en-US" sz="2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8F481F-726F-4886-8B07-14B5126440B1}"/>
              </a:ext>
            </a:extLst>
          </p:cNvPr>
          <p:cNvSpPr/>
          <p:nvPr/>
        </p:nvSpPr>
        <p:spPr>
          <a:xfrm>
            <a:off x="7906333" y="3408550"/>
            <a:ext cx="4147121" cy="31894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800" dirty="0"/>
              <a:t>Decorator Classes</a:t>
            </a:r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186" y="365126"/>
            <a:ext cx="10740614" cy="764484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Example: Price tag</a:t>
            </a:r>
          </a:p>
        </p:txBody>
      </p:sp>
      <p:sp>
        <p:nvSpPr>
          <p:cNvPr id="13" name="Rounded Rectangle 3">
            <a:extLst>
              <a:ext uri="{FF2B5EF4-FFF2-40B4-BE49-F238E27FC236}">
                <a16:creationId xmlns:a16="http://schemas.microsoft.com/office/drawing/2014/main" id="{3697BE59-22AC-4796-8E93-0A532BF20E3B}"/>
              </a:ext>
            </a:extLst>
          </p:cNvPr>
          <p:cNvSpPr/>
          <p:nvPr/>
        </p:nvSpPr>
        <p:spPr>
          <a:xfrm>
            <a:off x="914400" y="3567540"/>
            <a:ext cx="2374141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PriceTagImpl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1C3CAADA-397E-4765-A857-D6C5AB9E038A}"/>
              </a:ext>
            </a:extLst>
          </p:cNvPr>
          <p:cNvSpPr/>
          <p:nvPr/>
        </p:nvSpPr>
        <p:spPr>
          <a:xfrm>
            <a:off x="8027972" y="3593554"/>
            <a:ext cx="3369706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DiscountedPriceTag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9C58A4D-8A46-4E5F-9444-B7577F97B78D}"/>
              </a:ext>
            </a:extLst>
          </p:cNvPr>
          <p:cNvGrpSpPr/>
          <p:nvPr/>
        </p:nvGrpSpPr>
        <p:grpSpPr>
          <a:xfrm>
            <a:off x="2290473" y="2734898"/>
            <a:ext cx="3491490" cy="832642"/>
            <a:chOff x="2290473" y="2574585"/>
            <a:chExt cx="3491490" cy="83264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5B0B2DA-590E-4910-B976-EF6487FD15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2727" y="2574585"/>
              <a:ext cx="0" cy="363924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6207A7F-F26D-4DC3-AB97-51BDFD2FC4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90473" y="2938509"/>
              <a:ext cx="349149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9905CF-DB32-43C5-B3DB-BDBFDD978F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90473" y="2941808"/>
              <a:ext cx="0" cy="465419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7DDCA92-8959-46ED-B7FD-A6C74550C0BE}"/>
              </a:ext>
            </a:extLst>
          </p:cNvPr>
          <p:cNvGrpSpPr/>
          <p:nvPr/>
        </p:nvGrpSpPr>
        <p:grpSpPr>
          <a:xfrm>
            <a:off x="6460837" y="2734898"/>
            <a:ext cx="3434804" cy="858656"/>
            <a:chOff x="6460836" y="2574585"/>
            <a:chExt cx="4102359" cy="85865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9AD9730-DE5C-4D8F-972B-2DF4D9404494}"/>
                </a:ext>
              </a:extLst>
            </p:cNvPr>
            <p:cNvCxnSpPr>
              <a:cxnSpLocks/>
            </p:cNvCxnSpPr>
            <p:nvPr/>
          </p:nvCxnSpPr>
          <p:spPr>
            <a:xfrm>
              <a:off x="10556920" y="2938509"/>
              <a:ext cx="0" cy="494732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CC6FC07-00CE-429E-924D-1F390DF7B7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60836" y="2933122"/>
              <a:ext cx="410235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762E011-B373-4BB5-9DFC-141F091386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60836" y="2574585"/>
              <a:ext cx="0" cy="367223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ounded Rectangle 3">
            <a:extLst>
              <a:ext uri="{FF2B5EF4-FFF2-40B4-BE49-F238E27FC236}">
                <a16:creationId xmlns:a16="http://schemas.microsoft.com/office/drawing/2014/main" id="{188085D9-C81A-45A2-8D2A-9721B73990B8}"/>
              </a:ext>
            </a:extLst>
          </p:cNvPr>
          <p:cNvSpPr/>
          <p:nvPr/>
        </p:nvSpPr>
        <p:spPr>
          <a:xfrm>
            <a:off x="3703106" y="1433237"/>
            <a:ext cx="4785788" cy="1289457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public interface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    double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getAmount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    void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setAmount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996600"/>
                </a:solidFill>
                <a:latin typeface="Consolas" panose="020B0609020204030204" pitchFamily="49" charset="0"/>
              </a:rPr>
              <a:t>amount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5AB8E9B-C714-4392-953A-66220C4B7D0A}"/>
              </a:ext>
            </a:extLst>
          </p:cNvPr>
          <p:cNvSpPr txBox="1"/>
          <p:nvPr/>
        </p:nvSpPr>
        <p:spPr>
          <a:xfrm>
            <a:off x="5171992" y="3111026"/>
            <a:ext cx="1836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nsolas" panose="020B0609020204030204" pitchFamily="49" charset="0"/>
              </a:rPr>
              <a:t>implements</a:t>
            </a:r>
          </a:p>
        </p:txBody>
      </p:sp>
    </p:spTree>
    <p:extLst>
      <p:ext uri="{BB962C8B-B14F-4D97-AF65-F5344CB8AC3E}">
        <p14:creationId xmlns:p14="http://schemas.microsoft.com/office/powerpoint/2010/main" val="1805927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1BF26-898B-4055-90B0-D5A37FDCB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PriceTag</a:t>
            </a:r>
            <a:r>
              <a:rPr lang="en-US" sz="4000" dirty="0"/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Interface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B7589F6-BB27-467E-BABD-7B5904FD1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9851" y="2130255"/>
            <a:ext cx="8153400" cy="279114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PriceTag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setAmount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double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amount);</a:t>
            </a:r>
            <a:b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double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getAmount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02E513-96BE-4C90-B12E-174C79E99193}"/>
              </a:ext>
            </a:extLst>
          </p:cNvPr>
          <p:cNvSpPr txBox="1"/>
          <p:nvPr/>
        </p:nvSpPr>
        <p:spPr>
          <a:xfrm>
            <a:off x="7964841" y="2130255"/>
            <a:ext cx="2209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Sets</a:t>
            </a:r>
            <a:r>
              <a:rPr lang="en-US" sz="2000" dirty="0">
                <a:solidFill>
                  <a:srgbClr val="C00000"/>
                </a:solidFill>
              </a:rPr>
              <a:t> the amount on the price tag</a:t>
            </a:r>
            <a:endParaRPr lang="en-US" sz="20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0CAFFF5-20DE-494C-98EC-038F5EFB84F3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7234923" y="2484198"/>
            <a:ext cx="729918" cy="239906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D123377-C0D6-4FB9-9F92-C1D0308927BF}"/>
              </a:ext>
            </a:extLst>
          </p:cNvPr>
          <p:cNvSpPr txBox="1"/>
          <p:nvPr/>
        </p:nvSpPr>
        <p:spPr>
          <a:xfrm>
            <a:off x="6028522" y="3468811"/>
            <a:ext cx="2209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Gets</a:t>
            </a:r>
            <a:r>
              <a:rPr lang="en-US" sz="2000" dirty="0">
                <a:solidFill>
                  <a:srgbClr val="C00000"/>
                </a:solidFill>
              </a:rPr>
              <a:t> the amount on the price tag</a:t>
            </a:r>
            <a:endParaRPr lang="en-US" sz="20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2FBED32-6E77-40D2-A156-A2087F010427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5306105" y="3574501"/>
            <a:ext cx="722417" cy="248253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22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5A974-1B95-42E5-9D20-44F55AA4A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278" y="365125"/>
            <a:ext cx="10611522" cy="95596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Base price tag implementation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6E450D7-520D-4790-BC20-B5D8D8D03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790021"/>
            <a:ext cx="7826478" cy="480131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PriceTagImpl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PriceTag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double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amount;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PriceTagImpl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double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amount)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.amount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= amount;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@Override 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 public void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setAmount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double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amount)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.amount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= amount;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i="1" dirty="0">
                <a:solidFill>
                  <a:srgbClr val="8C8C8C"/>
                </a:solidFill>
                <a:latin typeface="Consolas" panose="020B0609020204030204" pitchFamily="49" charset="0"/>
              </a:rPr>
              <a:t>@Override</a:t>
            </a: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double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getAmount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amount;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AC32BE9-AEB6-48EC-AA59-E9E1D02D53B6}"/>
              </a:ext>
            </a:extLst>
          </p:cNvPr>
          <p:cNvGrpSpPr/>
          <p:nvPr/>
        </p:nvGrpSpPr>
        <p:grpSpPr>
          <a:xfrm>
            <a:off x="4021394" y="1944414"/>
            <a:ext cx="7118555" cy="707886"/>
            <a:chOff x="4591664" y="2817944"/>
            <a:chExt cx="7118555" cy="70788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A6EC58E-E057-4DCF-AE1F-13A07F3B24E1}"/>
                </a:ext>
              </a:extLst>
            </p:cNvPr>
            <p:cNvSpPr txBox="1"/>
            <p:nvPr/>
          </p:nvSpPr>
          <p:spPr>
            <a:xfrm>
              <a:off x="8212267" y="2817944"/>
              <a:ext cx="34979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Encapsulates</a:t>
              </a:r>
              <a:r>
                <a:rPr lang="en-US" sz="2000" b="1" dirty="0">
                  <a:solidFill>
                    <a:srgbClr val="C00000"/>
                  </a:solidFill>
                </a:rPr>
                <a:t> </a:t>
              </a:r>
              <a:r>
                <a:rPr lang="en-US" sz="2000" dirty="0">
                  <a:solidFill>
                    <a:srgbClr val="C00000"/>
                  </a:solidFill>
                </a:rPr>
                <a:t>the amount on the price tag as a </a:t>
              </a:r>
              <a:r>
                <a:rPr lang="en-US" sz="2000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double</a:t>
              </a:r>
              <a:r>
                <a:rPr lang="en-US" sz="2000" dirty="0">
                  <a:solidFill>
                    <a:srgbClr val="C00000"/>
                  </a:solidFill>
                </a:rPr>
                <a:t> value</a:t>
              </a:r>
              <a:endParaRPr lang="en-US" sz="2000" dirty="0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E60F08D-7055-4B43-ACD2-1FAD907DC763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4591664" y="3171887"/>
              <a:ext cx="3620603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54D34113-07CB-4B8B-A5DB-6BFCE753DED8}"/>
              </a:ext>
            </a:extLst>
          </p:cNvPr>
          <p:cNvSpPr txBox="1"/>
          <p:nvPr/>
        </p:nvSpPr>
        <p:spPr>
          <a:xfrm>
            <a:off x="6147493" y="3787827"/>
            <a:ext cx="3092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Getter and setter methods for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amount</a:t>
            </a:r>
            <a:endParaRPr lang="en-US" sz="2000" b="1" dirty="0">
              <a:latin typeface="Consolas" panose="020B0609020204030204" pitchFamily="49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8D61106-C0A2-4D48-B7DC-FC6B4FFD24D7}"/>
              </a:ext>
            </a:extLst>
          </p:cNvPr>
          <p:cNvSpPr txBox="1"/>
          <p:nvPr/>
        </p:nvSpPr>
        <p:spPr>
          <a:xfrm>
            <a:off x="6147493" y="2921686"/>
            <a:ext cx="1663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Constructor</a:t>
            </a:r>
            <a:endParaRPr lang="en-US" sz="2000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EC3994A-30DE-40AE-AF19-7A44D85886CC}"/>
              </a:ext>
            </a:extLst>
          </p:cNvPr>
          <p:cNvSpPr/>
          <p:nvPr/>
        </p:nvSpPr>
        <p:spPr>
          <a:xfrm>
            <a:off x="1021331" y="3734844"/>
            <a:ext cx="5067168" cy="2600714"/>
          </a:xfrm>
          <a:prstGeom prst="roundRect">
            <a:avLst>
              <a:gd name="adj" fmla="val 5224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D906E0E6-0B88-4C9E-AC07-2C1082FD12E3}"/>
              </a:ext>
            </a:extLst>
          </p:cNvPr>
          <p:cNvSpPr/>
          <p:nvPr/>
        </p:nvSpPr>
        <p:spPr>
          <a:xfrm>
            <a:off x="1028832" y="2585887"/>
            <a:ext cx="5067168" cy="1042215"/>
          </a:xfrm>
          <a:prstGeom prst="roundRect">
            <a:avLst>
              <a:gd name="adj" fmla="val 10759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75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25" grpId="0" animBg="1"/>
      <p:bldP spid="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4D4B-3EE7-4945-A484-1E27D3C7D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974" y="365126"/>
            <a:ext cx="10686826" cy="87292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Decorated price tag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85F6829-27F8-458D-889E-16E5123C8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729" y="1502688"/>
            <a:ext cx="10284541" cy="5355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DiscountedPriceTag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PriceTag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PriceTag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tag;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double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discount;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DiscountedPriceTag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PriceTag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tag,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double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discount)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= tag;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.discount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= discount;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setAmount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double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amount)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tag.setAmount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(amount);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80808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double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getAmount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Math.max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tag.getAmount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- discount,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080808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339BF7B-F12C-4FE7-B71C-1EEC92FE122E}"/>
              </a:ext>
            </a:extLst>
          </p:cNvPr>
          <p:cNvGrpSpPr/>
          <p:nvPr/>
        </p:nvGrpSpPr>
        <p:grpSpPr>
          <a:xfrm>
            <a:off x="4729317" y="1737935"/>
            <a:ext cx="6971070" cy="707886"/>
            <a:chOff x="5132439" y="2817944"/>
            <a:chExt cx="6971070" cy="70788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F799C68-2836-4A9D-907E-F7ED87CAE68E}"/>
                </a:ext>
              </a:extLst>
            </p:cNvPr>
            <p:cNvSpPr txBox="1"/>
            <p:nvPr/>
          </p:nvSpPr>
          <p:spPr>
            <a:xfrm>
              <a:off x="8212267" y="2817944"/>
              <a:ext cx="38912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Encapsulates </a:t>
              </a:r>
              <a:r>
                <a:rPr lang="en-US" sz="2000" b="1" i="1" dirty="0">
                  <a:solidFill>
                    <a:srgbClr val="C00000"/>
                  </a:solidFill>
                </a:rPr>
                <a:t>another</a:t>
              </a:r>
              <a:r>
                <a:rPr lang="en-US" sz="2000" i="1" dirty="0">
                  <a:solidFill>
                    <a:srgbClr val="C00000"/>
                  </a:solidFill>
                </a:rPr>
                <a:t> </a:t>
              </a:r>
              <a:r>
                <a:rPr lang="en-US" sz="2000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PriceTag</a:t>
              </a:r>
              <a:r>
                <a:rPr lang="en-US" sz="2000" dirty="0">
                  <a:solidFill>
                    <a:srgbClr val="C00000"/>
                  </a:solidFill>
                </a:rPr>
                <a:t> object</a:t>
              </a:r>
              <a:r>
                <a:rPr lang="en-US" sz="2000" i="1" dirty="0">
                  <a:solidFill>
                    <a:srgbClr val="C00000"/>
                  </a:solidFill>
                </a:rPr>
                <a:t> </a:t>
              </a:r>
              <a:r>
                <a:rPr lang="en-US" sz="2000" dirty="0">
                  <a:solidFill>
                    <a:srgbClr val="C00000"/>
                  </a:solidFill>
                </a:rPr>
                <a:t>together with a discount</a:t>
              </a:r>
              <a:endParaRPr lang="en-US" sz="2000" dirty="0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3D739F0-DF2F-4D5B-9DAB-809D9F54EC9C}"/>
                </a:ext>
              </a:extLst>
            </p:cNvPr>
            <p:cNvCxnSpPr>
              <a:cxnSpLocks/>
              <a:stCxn id="6" idx="1"/>
            </p:cNvCxnSpPr>
            <p:nvPr/>
          </p:nvCxnSpPr>
          <p:spPr>
            <a:xfrm flipH="1">
              <a:off x="5132439" y="3171887"/>
              <a:ext cx="3079828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F8258DB-8EBF-4AF6-B99E-D2664BEF4A19}"/>
              </a:ext>
            </a:extLst>
          </p:cNvPr>
          <p:cNvSpPr/>
          <p:nvPr/>
        </p:nvSpPr>
        <p:spPr>
          <a:xfrm>
            <a:off x="1363129" y="2637504"/>
            <a:ext cx="6689490" cy="1209361"/>
          </a:xfrm>
          <a:prstGeom prst="roundRect">
            <a:avLst>
              <a:gd name="adj" fmla="val 9946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121B8F-2497-45DF-88A8-C6A855A3235B}"/>
              </a:ext>
            </a:extLst>
          </p:cNvPr>
          <p:cNvSpPr txBox="1"/>
          <p:nvPr/>
        </p:nvSpPr>
        <p:spPr>
          <a:xfrm>
            <a:off x="8168148" y="2754535"/>
            <a:ext cx="371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Constructor takes </a:t>
            </a:r>
            <a:r>
              <a:rPr lang="en-US" sz="2000" b="1" i="1" dirty="0">
                <a:solidFill>
                  <a:srgbClr val="C00000"/>
                </a:solidFill>
              </a:rPr>
              <a:t>another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</a:rPr>
              <a:t>PriceTag</a:t>
            </a:r>
            <a:r>
              <a:rPr lang="en-US" sz="2000" dirty="0">
                <a:solidFill>
                  <a:srgbClr val="C00000"/>
                </a:solidFill>
              </a:rPr>
              <a:t> object as an argument</a:t>
            </a:r>
            <a:endParaRPr lang="en-US" sz="2000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9F3085F-0967-4DB1-B0E7-E8B090E0A021}"/>
              </a:ext>
            </a:extLst>
          </p:cNvPr>
          <p:cNvGrpSpPr/>
          <p:nvPr/>
        </p:nvGrpSpPr>
        <p:grpSpPr>
          <a:xfrm>
            <a:off x="2418135" y="4155579"/>
            <a:ext cx="9464149" cy="2164515"/>
            <a:chOff x="2418135" y="4155579"/>
            <a:chExt cx="9464149" cy="2164515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15E0751-E5D8-482E-A79E-CBCA4E488FF2}"/>
                </a:ext>
              </a:extLst>
            </p:cNvPr>
            <p:cNvGrpSpPr/>
            <p:nvPr/>
          </p:nvGrpSpPr>
          <p:grpSpPr>
            <a:xfrm>
              <a:off x="4099800" y="4155579"/>
              <a:ext cx="7782484" cy="1736337"/>
              <a:chOff x="4099800" y="4155579"/>
              <a:chExt cx="7782484" cy="1736337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6AB74820-2B8E-4B3D-9AC1-9070FB6AB081}"/>
                  </a:ext>
                </a:extLst>
              </p:cNvPr>
              <p:cNvGrpSpPr/>
              <p:nvPr/>
            </p:nvGrpSpPr>
            <p:grpSpPr>
              <a:xfrm>
                <a:off x="4099800" y="4155579"/>
                <a:ext cx="7782484" cy="1323439"/>
                <a:chOff x="4321025" y="2817944"/>
                <a:chExt cx="7782484" cy="1323439"/>
              </a:xfrm>
            </p:grpSpPr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14F35AEF-5EFE-406D-98CE-88521FDC45B2}"/>
                    </a:ext>
                  </a:extLst>
                </p:cNvPr>
                <p:cNvSpPr txBox="1"/>
                <p:nvPr/>
              </p:nvSpPr>
              <p:spPr>
                <a:xfrm>
                  <a:off x="8212267" y="2817944"/>
                  <a:ext cx="3891242" cy="13234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>
                      <a:solidFill>
                        <a:srgbClr val="C00000"/>
                      </a:solidFill>
                    </a:rPr>
                    <a:t>Instead of re-implementing the </a:t>
                  </a:r>
                  <a:r>
                    <a:rPr lang="en-US" sz="2000" dirty="0" err="1">
                      <a:solidFill>
                        <a:srgbClr val="C00000"/>
                      </a:solidFill>
                      <a:latin typeface="Consolas" panose="020B0609020204030204" pitchFamily="49" charset="0"/>
                    </a:rPr>
                    <a:t>PriceTag</a:t>
                  </a:r>
                  <a:r>
                    <a:rPr lang="en-US" sz="2000" dirty="0">
                      <a:solidFill>
                        <a:srgbClr val="C00000"/>
                      </a:solidFill>
                    </a:rPr>
                    <a:t> behavior, the decorated class </a:t>
                  </a:r>
                  <a:r>
                    <a:rPr lang="en-US" sz="2000" b="1" i="1" dirty="0">
                      <a:solidFill>
                        <a:srgbClr val="C00000"/>
                      </a:solidFill>
                    </a:rPr>
                    <a:t>delegates</a:t>
                  </a:r>
                  <a:r>
                    <a:rPr lang="en-US" sz="2000" dirty="0">
                      <a:solidFill>
                        <a:srgbClr val="C00000"/>
                      </a:solidFill>
                    </a:rPr>
                    <a:t> to the encapsulated </a:t>
                  </a:r>
                  <a:r>
                    <a:rPr lang="en-US" sz="2000" dirty="0" err="1">
                      <a:solidFill>
                        <a:srgbClr val="C00000"/>
                      </a:solidFill>
                      <a:latin typeface="Consolas" panose="020B0609020204030204" pitchFamily="49" charset="0"/>
                    </a:rPr>
                    <a:t>PriceTag</a:t>
                  </a:r>
                  <a:r>
                    <a:rPr lang="en-US" sz="2000" dirty="0">
                      <a:solidFill>
                        <a:srgbClr val="C00000"/>
                      </a:solidFill>
                    </a:rPr>
                    <a:t> object</a:t>
                  </a:r>
                  <a:endParaRPr lang="en-US" sz="2000" dirty="0"/>
                </a:p>
              </p:txBody>
            </p:sp>
            <p:cxnSp>
              <p:nvCxnSpPr>
                <p:cNvPr id="16" name="Straight Arrow Connector 15">
                  <a:extLst>
                    <a:ext uri="{FF2B5EF4-FFF2-40B4-BE49-F238E27FC236}">
                      <a16:creationId xmlns:a16="http://schemas.microsoft.com/office/drawing/2014/main" id="{D09A57E1-027C-480C-B9DE-726D382B78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4321025" y="2968894"/>
                  <a:ext cx="3891242" cy="178690"/>
                </a:xfrm>
                <a:prstGeom prst="straightConnector1">
                  <a:avLst/>
                </a:prstGeom>
                <a:ln w="25400">
                  <a:solidFill>
                    <a:srgbClr val="C00000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7B7B7320-A321-4B3F-9524-765F186F199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456903" y="4982118"/>
                <a:ext cx="2534140" cy="909798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FB7DFD2-6D18-4F5C-94B1-3E022DC21A58}"/>
                </a:ext>
              </a:extLst>
            </p:cNvPr>
            <p:cNvSpPr/>
            <p:nvPr/>
          </p:nvSpPr>
          <p:spPr>
            <a:xfrm rot="4547669">
              <a:off x="3010940" y="3702847"/>
              <a:ext cx="699506" cy="1885116"/>
            </a:xfrm>
            <a:prstGeom prst="ellipse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7BA7C54-2C2E-4D15-9AF1-0D2883E2224E}"/>
                </a:ext>
              </a:extLst>
            </p:cNvPr>
            <p:cNvSpPr/>
            <p:nvPr/>
          </p:nvSpPr>
          <p:spPr>
            <a:xfrm rot="5579510">
              <a:off x="4229653" y="4569763"/>
              <a:ext cx="733593" cy="2767069"/>
            </a:xfrm>
            <a:prstGeom prst="ellipse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337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305C5-66D0-486B-AAB3-9616E4D3A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11655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Tracing decorator execution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1E898-29ED-44EB-82CB-FE88F1DA56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63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F93D0-2CCA-4C9B-82D0-70BAEAA57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Motivating the </a:t>
            </a:r>
            <a:r>
              <a:rPr lang="en-US" sz="54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decorator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55A89-110C-48F9-B16A-5BC7B3408F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413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F286C-3A38-414C-8432-5827CE1EA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671" y="365125"/>
            <a:ext cx="10762129" cy="747395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Tracing method execution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9FF38EA-8056-4C5B-B8B9-8C86DC0D5B46}"/>
              </a:ext>
            </a:extLst>
          </p:cNvPr>
          <p:cNvGrpSpPr/>
          <p:nvPr/>
        </p:nvGrpSpPr>
        <p:grpSpPr>
          <a:xfrm>
            <a:off x="1333144" y="2495820"/>
            <a:ext cx="1435977" cy="4128640"/>
            <a:chOff x="1333144" y="2495820"/>
            <a:chExt cx="1435977" cy="4128640"/>
          </a:xfrm>
        </p:grpSpPr>
        <p:sp>
          <p:nvSpPr>
            <p:cNvPr id="4" name="Rounded Rectangle 10">
              <a:extLst>
                <a:ext uri="{FF2B5EF4-FFF2-40B4-BE49-F238E27FC236}">
                  <a16:creationId xmlns:a16="http://schemas.microsoft.com/office/drawing/2014/main" id="{37DA464D-3539-4614-A6B3-15533A013BA5}"/>
                </a:ext>
              </a:extLst>
            </p:cNvPr>
            <p:cNvSpPr/>
            <p:nvPr/>
          </p:nvSpPr>
          <p:spPr>
            <a:xfrm>
              <a:off x="1333144" y="2495820"/>
              <a:ext cx="1435977" cy="737404"/>
            </a:xfrm>
            <a:prstGeom prst="roundRect">
              <a:avLst>
                <a:gd name="adj" fmla="val 48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Consolas" panose="020B0609020204030204" pitchFamily="49" charset="0"/>
                </a:rPr>
                <a:t>main()</a:t>
              </a:r>
              <a:endParaRPr lang="en-US" sz="1600" dirty="0">
                <a:latin typeface="Consolas" panose="020B0609020204030204" pitchFamily="49" charset="0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09FEBF3-2155-4440-AA42-816D90B664AA}"/>
                </a:ext>
              </a:extLst>
            </p:cNvPr>
            <p:cNvCxnSpPr/>
            <p:nvPr/>
          </p:nvCxnSpPr>
          <p:spPr>
            <a:xfrm>
              <a:off x="2004951" y="3241180"/>
              <a:ext cx="0" cy="3383280"/>
            </a:xfrm>
            <a:prstGeom prst="line">
              <a:avLst/>
            </a:prstGeom>
            <a:ln w="3175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AA8BA30-B624-4F98-BE5E-F8F9144FCE0B}"/>
              </a:ext>
            </a:extLst>
          </p:cNvPr>
          <p:cNvCxnSpPr>
            <a:cxnSpLocks/>
          </p:cNvCxnSpPr>
          <p:nvPr/>
        </p:nvCxnSpPr>
        <p:spPr>
          <a:xfrm>
            <a:off x="2007681" y="3391052"/>
            <a:ext cx="0" cy="486940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326109B-B358-4579-8251-0E267E4FCD85}"/>
              </a:ext>
            </a:extLst>
          </p:cNvPr>
          <p:cNvGrpSpPr/>
          <p:nvPr/>
        </p:nvGrpSpPr>
        <p:grpSpPr>
          <a:xfrm>
            <a:off x="10171019" y="3861043"/>
            <a:ext cx="1882434" cy="731520"/>
            <a:chOff x="3629808" y="3939138"/>
            <a:chExt cx="2844348" cy="731520"/>
          </a:xfrm>
        </p:grpSpPr>
        <p:sp>
          <p:nvSpPr>
            <p:cNvPr id="60" name="Left Brace 59">
              <a:extLst>
                <a:ext uri="{FF2B5EF4-FFF2-40B4-BE49-F238E27FC236}">
                  <a16:creationId xmlns:a16="http://schemas.microsoft.com/office/drawing/2014/main" id="{07EC19FF-97A6-4561-824B-FCEC28297CB8}"/>
                </a:ext>
              </a:extLst>
            </p:cNvPr>
            <p:cNvSpPr/>
            <p:nvPr/>
          </p:nvSpPr>
          <p:spPr>
            <a:xfrm rot="10800000">
              <a:off x="3629808" y="3939138"/>
              <a:ext cx="129302" cy="731520"/>
            </a:xfrm>
            <a:prstGeom prst="leftBrac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C1ECB87-7CE3-41FB-9104-57D555F5B9C2}"/>
                </a:ext>
              </a:extLst>
            </p:cNvPr>
            <p:cNvSpPr txBox="1"/>
            <p:nvPr/>
          </p:nvSpPr>
          <p:spPr>
            <a:xfrm>
              <a:off x="4001283" y="4031914"/>
              <a:ext cx="2472873" cy="59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dirty="0" err="1">
                  <a:latin typeface="Consolas" panose="020B0609020204030204" pitchFamily="49" charset="0"/>
                </a:rPr>
                <a:t>getAmount</a:t>
              </a:r>
              <a:r>
                <a:rPr lang="en-US" dirty="0">
                  <a:latin typeface="Consolas" panose="020B0609020204030204" pitchFamily="49" charset="0"/>
                </a:rPr>
                <a:t>() </a:t>
              </a:r>
              <a:r>
                <a:rPr lang="en-US" dirty="0"/>
                <a:t>executes</a:t>
              </a:r>
              <a:endParaRPr lang="en-US" sz="2000" dirty="0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317ADF6D-D02B-4738-BA70-F34C981F772F}"/>
              </a:ext>
            </a:extLst>
          </p:cNvPr>
          <p:cNvGrpSpPr/>
          <p:nvPr/>
        </p:nvGrpSpPr>
        <p:grpSpPr>
          <a:xfrm rot="16200000">
            <a:off x="-892031" y="4824465"/>
            <a:ext cx="2939187" cy="551308"/>
            <a:chOff x="1938093" y="3419320"/>
            <a:chExt cx="4128807" cy="551308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0484669E-AB64-4F5A-89F5-0E77A245A6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97891" y="3970628"/>
              <a:ext cx="406900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3204D0D-655D-43B8-A98A-88BC2414D7F7}"/>
                </a:ext>
              </a:extLst>
            </p:cNvPr>
            <p:cNvSpPr txBox="1"/>
            <p:nvPr/>
          </p:nvSpPr>
          <p:spPr>
            <a:xfrm>
              <a:off x="1938093" y="3419320"/>
              <a:ext cx="40910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Execution Time</a:t>
              </a:r>
            </a:p>
          </p:txBody>
        </p: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D8E64AF4-C617-4166-BC5E-DCA94E2B0926}"/>
              </a:ext>
            </a:extLst>
          </p:cNvPr>
          <p:cNvCxnSpPr>
            <a:cxnSpLocks/>
          </p:cNvCxnSpPr>
          <p:nvPr/>
        </p:nvCxnSpPr>
        <p:spPr>
          <a:xfrm flipH="1">
            <a:off x="1999677" y="4603638"/>
            <a:ext cx="0" cy="1495504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6" name="Rounded Rectangle 3">
            <a:extLst>
              <a:ext uri="{FF2B5EF4-FFF2-40B4-BE49-F238E27FC236}">
                <a16:creationId xmlns:a16="http://schemas.microsoft.com/office/drawing/2014/main" id="{EE503668-83CB-4EE0-8D38-BBAFCD68E4B7}"/>
              </a:ext>
            </a:extLst>
          </p:cNvPr>
          <p:cNvSpPr/>
          <p:nvPr/>
        </p:nvSpPr>
        <p:spPr>
          <a:xfrm>
            <a:off x="853216" y="1351758"/>
            <a:ext cx="5242782" cy="737405"/>
          </a:xfrm>
          <a:prstGeom prst="roundRect">
            <a:avLst>
              <a:gd name="adj" fmla="val 16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>
              <a:lnSpc>
                <a:spcPct val="120000"/>
              </a:lnSpc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basicTag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PriceTagImpl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(100);</a:t>
            </a:r>
          </a:p>
          <a:p>
            <a:pPr>
              <a:lnSpc>
                <a:spcPct val="120000"/>
              </a:lnSpc>
            </a:pP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basicTag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.getAmount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();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23E29F5C-A28F-4A97-B2B9-4B413C502E43}"/>
              </a:ext>
            </a:extLst>
          </p:cNvPr>
          <p:cNvGrpSpPr/>
          <p:nvPr/>
        </p:nvGrpSpPr>
        <p:grpSpPr>
          <a:xfrm>
            <a:off x="8724378" y="2495350"/>
            <a:ext cx="2484051" cy="4129110"/>
            <a:chOff x="8724378" y="2495350"/>
            <a:chExt cx="2484051" cy="412911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DF0309C-39E7-4544-846A-99C54E89DE0B}"/>
                </a:ext>
              </a:extLst>
            </p:cNvPr>
            <p:cNvCxnSpPr/>
            <p:nvPr/>
          </p:nvCxnSpPr>
          <p:spPr>
            <a:xfrm>
              <a:off x="9979708" y="3241180"/>
              <a:ext cx="0" cy="3383280"/>
            </a:xfrm>
            <a:prstGeom prst="line">
              <a:avLst/>
            </a:prstGeom>
            <a:ln w="3175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ounded Rectangle 10">
              <a:extLst>
                <a:ext uri="{FF2B5EF4-FFF2-40B4-BE49-F238E27FC236}">
                  <a16:creationId xmlns:a16="http://schemas.microsoft.com/office/drawing/2014/main" id="{5A2C5CD8-7F6A-4A42-B9B3-537B7FC5F5DD}"/>
                </a:ext>
              </a:extLst>
            </p:cNvPr>
            <p:cNvSpPr/>
            <p:nvPr/>
          </p:nvSpPr>
          <p:spPr>
            <a:xfrm>
              <a:off x="8724378" y="2495350"/>
              <a:ext cx="2484051" cy="737404"/>
            </a:xfrm>
            <a:prstGeom prst="roundRect">
              <a:avLst>
                <a:gd name="adj" fmla="val 48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latin typeface="Consolas" panose="020B0609020204030204" pitchFamily="49" charset="0"/>
                </a:rPr>
                <a:t>PriceTagImpl</a:t>
              </a:r>
              <a:endParaRPr lang="en-US" sz="2000" dirty="0"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>
                  <a:latin typeface="Consolas" panose="020B0609020204030204" pitchFamily="49" charset="0"/>
                </a:rPr>
                <a:t>implements </a:t>
              </a:r>
              <a:r>
                <a:rPr lang="en-US" sz="1600" dirty="0" err="1">
                  <a:latin typeface="Consolas" panose="020B0609020204030204" pitchFamily="49" charset="0"/>
                </a:rPr>
                <a:t>PriceTag</a:t>
              </a:r>
              <a:endParaRPr lang="en-US" sz="1600" dirty="0">
                <a:latin typeface="Consolas" panose="020B0609020204030204" pitchFamily="49" charset="0"/>
              </a:endParaRPr>
            </a:p>
          </p:txBody>
        </p: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E9A9A85-486B-4BFF-8464-28455641C34A}"/>
              </a:ext>
            </a:extLst>
          </p:cNvPr>
          <p:cNvCxnSpPr>
            <a:cxnSpLocks/>
          </p:cNvCxnSpPr>
          <p:nvPr/>
        </p:nvCxnSpPr>
        <p:spPr>
          <a:xfrm>
            <a:off x="9991169" y="3864291"/>
            <a:ext cx="1" cy="739347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B8DD5B4-037B-465A-B136-953D9175FBC5}"/>
              </a:ext>
            </a:extLst>
          </p:cNvPr>
          <p:cNvGrpSpPr/>
          <p:nvPr/>
        </p:nvGrpSpPr>
        <p:grpSpPr>
          <a:xfrm>
            <a:off x="2004951" y="3471992"/>
            <a:ext cx="7978085" cy="400110"/>
            <a:chOff x="2004951" y="3582824"/>
            <a:chExt cx="4105163" cy="40011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58AF43-51AD-486C-958C-F7D2F4C9F76B}"/>
                </a:ext>
              </a:extLst>
            </p:cNvPr>
            <p:cNvCxnSpPr>
              <a:cxnSpLocks/>
            </p:cNvCxnSpPr>
            <p:nvPr/>
          </p:nvCxnSpPr>
          <p:spPr>
            <a:xfrm>
              <a:off x="2004951" y="3980867"/>
              <a:ext cx="4091048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3BBBDB5-95C1-4F44-BAF1-CBF5F1B19544}"/>
                </a:ext>
              </a:extLst>
            </p:cNvPr>
            <p:cNvSpPr txBox="1"/>
            <p:nvPr/>
          </p:nvSpPr>
          <p:spPr>
            <a:xfrm>
              <a:off x="2019070" y="3582824"/>
              <a:ext cx="40910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>
                  <a:solidFill>
                    <a:srgbClr val="996600"/>
                  </a:solidFill>
                  <a:latin typeface="Consolas" panose="020B0609020204030204" pitchFamily="49" charset="0"/>
                </a:rPr>
                <a:t>basicTag</a:t>
              </a:r>
              <a:r>
                <a:rPr lang="en-US" dirty="0" err="1">
                  <a:latin typeface="Consolas" panose="020B0609020204030204" pitchFamily="49" charset="0"/>
                </a:rPr>
                <a:t>.getAmount</a:t>
              </a:r>
              <a:r>
                <a:rPr lang="en-US" dirty="0">
                  <a:latin typeface="Consolas" panose="020B0609020204030204" pitchFamily="49" charset="0"/>
                </a:rPr>
                <a:t>()</a:t>
              </a:r>
              <a:r>
                <a:rPr lang="en-US" sz="2000" dirty="0"/>
                <a:t> called</a:t>
              </a:r>
              <a:endParaRPr lang="en-US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B32E199-6F84-430E-A62D-AA7E71C75F33}"/>
              </a:ext>
            </a:extLst>
          </p:cNvPr>
          <p:cNvGrpSpPr/>
          <p:nvPr/>
        </p:nvGrpSpPr>
        <p:grpSpPr>
          <a:xfrm>
            <a:off x="1999677" y="4185056"/>
            <a:ext cx="7983360" cy="406276"/>
            <a:chOff x="1997891" y="3564352"/>
            <a:chExt cx="4112223" cy="40627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FB23E22-7A27-4192-8081-E06DDE8568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97891" y="3970628"/>
              <a:ext cx="4069009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EB1247F-4601-433C-8C2B-50CC433FA44C}"/>
                </a:ext>
              </a:extLst>
            </p:cNvPr>
            <p:cNvSpPr txBox="1"/>
            <p:nvPr/>
          </p:nvSpPr>
          <p:spPr>
            <a:xfrm>
              <a:off x="2019070" y="3564352"/>
              <a:ext cx="40910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Result returned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522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F286C-3A38-414C-8432-5827CE1EA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944" y="365126"/>
            <a:ext cx="10729856" cy="665412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Tracing method execution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08472E6-EE80-4B39-B845-044A88F5109F}"/>
              </a:ext>
            </a:extLst>
          </p:cNvPr>
          <p:cNvGrpSpPr/>
          <p:nvPr/>
        </p:nvGrpSpPr>
        <p:grpSpPr>
          <a:xfrm>
            <a:off x="4703336" y="2495350"/>
            <a:ext cx="2785323" cy="4121154"/>
            <a:chOff x="4703336" y="2495350"/>
            <a:chExt cx="2785323" cy="4121154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80795B1-E1DA-49CB-B06F-A7E2465E1E97}"/>
                </a:ext>
              </a:extLst>
            </p:cNvPr>
            <p:cNvCxnSpPr/>
            <p:nvPr/>
          </p:nvCxnSpPr>
          <p:spPr>
            <a:xfrm>
              <a:off x="6095999" y="3233224"/>
              <a:ext cx="0" cy="3383280"/>
            </a:xfrm>
            <a:prstGeom prst="line">
              <a:avLst/>
            </a:prstGeom>
            <a:ln w="3175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ounded Rectangle 10">
              <a:extLst>
                <a:ext uri="{FF2B5EF4-FFF2-40B4-BE49-F238E27FC236}">
                  <a16:creationId xmlns:a16="http://schemas.microsoft.com/office/drawing/2014/main" id="{1D04F9AC-03B4-42D3-8EF5-931890FB2742}"/>
                </a:ext>
              </a:extLst>
            </p:cNvPr>
            <p:cNvSpPr/>
            <p:nvPr/>
          </p:nvSpPr>
          <p:spPr>
            <a:xfrm>
              <a:off x="4703336" y="2495350"/>
              <a:ext cx="2785323" cy="737404"/>
            </a:xfrm>
            <a:prstGeom prst="roundRect">
              <a:avLst>
                <a:gd name="adj" fmla="val 48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latin typeface="Consolas" panose="020B0609020204030204" pitchFamily="49" charset="0"/>
                </a:rPr>
                <a:t>DiscountedPriceTag</a:t>
              </a:r>
              <a:endParaRPr lang="en-US" sz="2000" dirty="0"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>
                  <a:latin typeface="Consolas" panose="020B0609020204030204" pitchFamily="49" charset="0"/>
                </a:rPr>
                <a:t>implements </a:t>
              </a:r>
              <a:r>
                <a:rPr lang="en-US" sz="1600" dirty="0" err="1">
                  <a:latin typeface="Consolas" panose="020B0609020204030204" pitchFamily="49" charset="0"/>
                </a:rPr>
                <a:t>PriceTag</a:t>
              </a:r>
              <a:endParaRPr lang="en-US" sz="1600" dirty="0">
                <a:latin typeface="Consolas" panose="020B0609020204030204" pitchFamily="49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9FF38EA-8056-4C5B-B8B9-8C86DC0D5B46}"/>
              </a:ext>
            </a:extLst>
          </p:cNvPr>
          <p:cNvGrpSpPr/>
          <p:nvPr/>
        </p:nvGrpSpPr>
        <p:grpSpPr>
          <a:xfrm>
            <a:off x="1333144" y="2495820"/>
            <a:ext cx="1435977" cy="4128640"/>
            <a:chOff x="1333144" y="2495820"/>
            <a:chExt cx="1435977" cy="4128640"/>
          </a:xfrm>
        </p:grpSpPr>
        <p:sp>
          <p:nvSpPr>
            <p:cNvPr id="4" name="Rounded Rectangle 10">
              <a:extLst>
                <a:ext uri="{FF2B5EF4-FFF2-40B4-BE49-F238E27FC236}">
                  <a16:creationId xmlns:a16="http://schemas.microsoft.com/office/drawing/2014/main" id="{37DA464D-3539-4614-A6B3-15533A013BA5}"/>
                </a:ext>
              </a:extLst>
            </p:cNvPr>
            <p:cNvSpPr/>
            <p:nvPr/>
          </p:nvSpPr>
          <p:spPr>
            <a:xfrm>
              <a:off x="1333144" y="2495820"/>
              <a:ext cx="1435977" cy="737404"/>
            </a:xfrm>
            <a:prstGeom prst="roundRect">
              <a:avLst>
                <a:gd name="adj" fmla="val 48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Consolas" panose="020B0609020204030204" pitchFamily="49" charset="0"/>
                </a:rPr>
                <a:t>main()</a:t>
              </a:r>
              <a:endParaRPr lang="en-US" sz="1600" dirty="0">
                <a:latin typeface="Consolas" panose="020B0609020204030204" pitchFamily="49" charset="0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09FEBF3-2155-4440-AA42-816D90B664AA}"/>
                </a:ext>
              </a:extLst>
            </p:cNvPr>
            <p:cNvCxnSpPr/>
            <p:nvPr/>
          </p:nvCxnSpPr>
          <p:spPr>
            <a:xfrm>
              <a:off x="2004951" y="3241180"/>
              <a:ext cx="0" cy="3383280"/>
            </a:xfrm>
            <a:prstGeom prst="line">
              <a:avLst/>
            </a:prstGeom>
            <a:ln w="3175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3E3CB26-4E3A-47CD-A455-A69A79007466}"/>
              </a:ext>
            </a:extLst>
          </p:cNvPr>
          <p:cNvGrpSpPr/>
          <p:nvPr/>
        </p:nvGrpSpPr>
        <p:grpSpPr>
          <a:xfrm>
            <a:off x="8724378" y="2495350"/>
            <a:ext cx="2484051" cy="4129110"/>
            <a:chOff x="8724378" y="2495350"/>
            <a:chExt cx="2484051" cy="4129110"/>
          </a:xfrm>
        </p:grpSpPr>
        <p:sp>
          <p:nvSpPr>
            <p:cNvPr id="5" name="Rounded Rectangle 10">
              <a:extLst>
                <a:ext uri="{FF2B5EF4-FFF2-40B4-BE49-F238E27FC236}">
                  <a16:creationId xmlns:a16="http://schemas.microsoft.com/office/drawing/2014/main" id="{F06B6BBE-CDA1-46BB-B928-4CA9E4117C57}"/>
                </a:ext>
              </a:extLst>
            </p:cNvPr>
            <p:cNvSpPr/>
            <p:nvPr/>
          </p:nvSpPr>
          <p:spPr>
            <a:xfrm>
              <a:off x="8724378" y="2495350"/>
              <a:ext cx="2484051" cy="737404"/>
            </a:xfrm>
            <a:prstGeom prst="roundRect">
              <a:avLst>
                <a:gd name="adj" fmla="val 48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latin typeface="Consolas" panose="020B0609020204030204" pitchFamily="49" charset="0"/>
                </a:rPr>
                <a:t>PriceTagImpl</a:t>
              </a:r>
              <a:endParaRPr lang="en-US" sz="2000" dirty="0"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>
                  <a:latin typeface="Consolas" panose="020B0609020204030204" pitchFamily="49" charset="0"/>
                </a:rPr>
                <a:t>implements </a:t>
              </a:r>
              <a:r>
                <a:rPr lang="en-US" sz="1600" dirty="0" err="1">
                  <a:latin typeface="Consolas" panose="020B0609020204030204" pitchFamily="49" charset="0"/>
                </a:rPr>
                <a:t>PriceTag</a:t>
              </a:r>
              <a:endParaRPr lang="en-US" sz="1600" dirty="0">
                <a:latin typeface="Consolas" panose="020B0609020204030204" pitchFamily="49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DF0309C-39E7-4544-846A-99C54E89DE0B}"/>
                </a:ext>
              </a:extLst>
            </p:cNvPr>
            <p:cNvCxnSpPr/>
            <p:nvPr/>
          </p:nvCxnSpPr>
          <p:spPr>
            <a:xfrm>
              <a:off x="9979708" y="3241180"/>
              <a:ext cx="0" cy="3383280"/>
            </a:xfrm>
            <a:prstGeom prst="line">
              <a:avLst/>
            </a:prstGeom>
            <a:ln w="3175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B7A2EB7-F8C0-4C1E-A96C-51BBA46D9CBB}"/>
              </a:ext>
            </a:extLst>
          </p:cNvPr>
          <p:cNvCxnSpPr>
            <a:cxnSpLocks/>
          </p:cNvCxnSpPr>
          <p:nvPr/>
        </p:nvCxnSpPr>
        <p:spPr>
          <a:xfrm>
            <a:off x="6096706" y="5480712"/>
            <a:ext cx="1" cy="991902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AA8BA30-B624-4F98-BE5E-F8F9144FCE0B}"/>
              </a:ext>
            </a:extLst>
          </p:cNvPr>
          <p:cNvCxnSpPr>
            <a:cxnSpLocks/>
          </p:cNvCxnSpPr>
          <p:nvPr/>
        </p:nvCxnSpPr>
        <p:spPr>
          <a:xfrm>
            <a:off x="2007681" y="3391052"/>
            <a:ext cx="0" cy="486940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E9A9A85-486B-4BFF-8464-28455641C34A}"/>
              </a:ext>
            </a:extLst>
          </p:cNvPr>
          <p:cNvCxnSpPr>
            <a:cxnSpLocks/>
          </p:cNvCxnSpPr>
          <p:nvPr/>
        </p:nvCxnSpPr>
        <p:spPr>
          <a:xfrm>
            <a:off x="9991169" y="4759837"/>
            <a:ext cx="1" cy="739347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37C8593-A4E7-4035-AF2A-1799117EC3B1}"/>
              </a:ext>
            </a:extLst>
          </p:cNvPr>
          <p:cNvGrpSpPr/>
          <p:nvPr/>
        </p:nvGrpSpPr>
        <p:grpSpPr>
          <a:xfrm>
            <a:off x="2673627" y="3993256"/>
            <a:ext cx="3286556" cy="923330"/>
            <a:chOff x="2673627" y="3923683"/>
            <a:chExt cx="3286556" cy="923330"/>
          </a:xfrm>
        </p:grpSpPr>
        <p:sp>
          <p:nvSpPr>
            <p:cNvPr id="53" name="Left Brace 52">
              <a:extLst>
                <a:ext uri="{FF2B5EF4-FFF2-40B4-BE49-F238E27FC236}">
                  <a16:creationId xmlns:a16="http://schemas.microsoft.com/office/drawing/2014/main" id="{29472C03-C548-4031-9DB0-A6C0B847A475}"/>
                </a:ext>
              </a:extLst>
            </p:cNvPr>
            <p:cNvSpPr/>
            <p:nvPr/>
          </p:nvSpPr>
          <p:spPr>
            <a:xfrm>
              <a:off x="5830881" y="3923759"/>
              <a:ext cx="129302" cy="857444"/>
            </a:xfrm>
            <a:prstGeom prst="leftBrac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13E0082-C3A5-4120-B85A-78EC0B5765A0}"/>
                </a:ext>
              </a:extLst>
            </p:cNvPr>
            <p:cNvSpPr txBox="1"/>
            <p:nvPr/>
          </p:nvSpPr>
          <p:spPr>
            <a:xfrm>
              <a:off x="2673627" y="3923683"/>
              <a:ext cx="312650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US" sz="2000" dirty="0"/>
                <a:t>Code executes in </a:t>
              </a:r>
              <a:r>
                <a:rPr lang="en-US" sz="2000" dirty="0" err="1">
                  <a:latin typeface="Consolas" panose="020B0609020204030204" pitchFamily="49" charset="0"/>
                </a:rPr>
                <a:t>DiscountedPriceTag</a:t>
              </a:r>
              <a:r>
                <a:rPr lang="en-US" sz="2000" dirty="0"/>
                <a:t> </a:t>
              </a:r>
              <a:r>
                <a:rPr lang="en-US" sz="2000" b="1" i="1" dirty="0">
                  <a:solidFill>
                    <a:schemeClr val="accent2">
                      <a:lumMod val="75000"/>
                    </a:schemeClr>
                  </a:solidFill>
                </a:rPr>
                <a:t>before</a:t>
              </a:r>
              <a:r>
                <a:rPr lang="en-US" sz="2000" dirty="0"/>
                <a:t> calling base method</a:t>
              </a:r>
              <a:endParaRPr lang="en-US" sz="2000" dirty="0">
                <a:latin typeface="Consolas" panose="020B0609020204030204" pitchFamily="49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5BD5A31-5F21-406F-A2D5-5ED44BC47488}"/>
              </a:ext>
            </a:extLst>
          </p:cNvPr>
          <p:cNvGrpSpPr/>
          <p:nvPr/>
        </p:nvGrpSpPr>
        <p:grpSpPr>
          <a:xfrm>
            <a:off x="6231814" y="5623038"/>
            <a:ext cx="3339567" cy="1059870"/>
            <a:chOff x="3629808" y="3813214"/>
            <a:chExt cx="3339567" cy="1059870"/>
          </a:xfrm>
        </p:grpSpPr>
        <p:sp>
          <p:nvSpPr>
            <p:cNvPr id="57" name="Left Brace 56">
              <a:extLst>
                <a:ext uri="{FF2B5EF4-FFF2-40B4-BE49-F238E27FC236}">
                  <a16:creationId xmlns:a16="http://schemas.microsoft.com/office/drawing/2014/main" id="{546EBF71-172F-466E-B21C-BEA1B28E647A}"/>
                </a:ext>
              </a:extLst>
            </p:cNvPr>
            <p:cNvSpPr/>
            <p:nvPr/>
          </p:nvSpPr>
          <p:spPr>
            <a:xfrm rot="10800000">
              <a:off x="3629808" y="3813214"/>
              <a:ext cx="129302" cy="857444"/>
            </a:xfrm>
            <a:prstGeom prst="leftBrac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619FFD2-2A28-496C-B0C9-A79C02AB5F2F}"/>
                </a:ext>
              </a:extLst>
            </p:cNvPr>
            <p:cNvSpPr txBox="1"/>
            <p:nvPr/>
          </p:nvSpPr>
          <p:spPr>
            <a:xfrm>
              <a:off x="3930157" y="3949754"/>
              <a:ext cx="30392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 dirty="0"/>
                <a:t>Code executes in </a:t>
              </a:r>
              <a:r>
                <a:rPr lang="en-US" sz="2000" dirty="0" err="1">
                  <a:latin typeface="Consolas" panose="020B0609020204030204" pitchFamily="49" charset="0"/>
                </a:rPr>
                <a:t>DiscountedPriceTag</a:t>
              </a:r>
              <a:r>
                <a:rPr lang="en-US" sz="2000" dirty="0"/>
                <a:t> </a:t>
              </a:r>
              <a:r>
                <a:rPr lang="en-US" sz="2000" b="1" i="1" dirty="0">
                  <a:solidFill>
                    <a:schemeClr val="accent2">
                      <a:lumMod val="75000"/>
                    </a:schemeClr>
                  </a:solidFill>
                </a:rPr>
                <a:t>after</a:t>
              </a:r>
              <a:r>
                <a:rPr lang="en-US" sz="2000" dirty="0"/>
                <a:t> calling base method</a:t>
              </a:r>
              <a:endParaRPr lang="en-US" sz="2000" dirty="0">
                <a:latin typeface="Consolas" panose="020B0609020204030204" pitchFamily="49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326109B-B358-4579-8251-0E267E4FCD85}"/>
              </a:ext>
            </a:extLst>
          </p:cNvPr>
          <p:cNvGrpSpPr/>
          <p:nvPr/>
        </p:nvGrpSpPr>
        <p:grpSpPr>
          <a:xfrm>
            <a:off x="10171019" y="4756589"/>
            <a:ext cx="1854724" cy="731520"/>
            <a:chOff x="3629808" y="3939138"/>
            <a:chExt cx="2802479" cy="731520"/>
          </a:xfrm>
        </p:grpSpPr>
        <p:sp>
          <p:nvSpPr>
            <p:cNvPr id="60" name="Left Brace 59">
              <a:extLst>
                <a:ext uri="{FF2B5EF4-FFF2-40B4-BE49-F238E27FC236}">
                  <a16:creationId xmlns:a16="http://schemas.microsoft.com/office/drawing/2014/main" id="{07EC19FF-97A6-4561-824B-FCEC28297CB8}"/>
                </a:ext>
              </a:extLst>
            </p:cNvPr>
            <p:cNvSpPr/>
            <p:nvPr/>
          </p:nvSpPr>
          <p:spPr>
            <a:xfrm rot="10800000">
              <a:off x="3629808" y="3939138"/>
              <a:ext cx="129302" cy="731520"/>
            </a:xfrm>
            <a:prstGeom prst="leftBrac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C1ECB87-7CE3-41FB-9104-57D555F5B9C2}"/>
                </a:ext>
              </a:extLst>
            </p:cNvPr>
            <p:cNvSpPr txBox="1"/>
            <p:nvPr/>
          </p:nvSpPr>
          <p:spPr>
            <a:xfrm>
              <a:off x="4001283" y="4031914"/>
              <a:ext cx="2431004" cy="59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dirty="0" err="1">
                  <a:latin typeface="Consolas" panose="020B0609020204030204" pitchFamily="49" charset="0"/>
                </a:rPr>
                <a:t>getAmount</a:t>
              </a:r>
              <a:r>
                <a:rPr lang="en-US" dirty="0">
                  <a:latin typeface="Consolas" panose="020B0609020204030204" pitchFamily="49" charset="0"/>
                </a:rPr>
                <a:t>() </a:t>
              </a:r>
              <a:r>
                <a:rPr lang="en-US" dirty="0"/>
                <a:t>executes</a:t>
              </a:r>
              <a:endParaRPr lang="en-US" sz="2000" dirty="0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317ADF6D-D02B-4738-BA70-F34C981F772F}"/>
              </a:ext>
            </a:extLst>
          </p:cNvPr>
          <p:cNvGrpSpPr/>
          <p:nvPr/>
        </p:nvGrpSpPr>
        <p:grpSpPr>
          <a:xfrm rot="16200000">
            <a:off x="-892031" y="4824465"/>
            <a:ext cx="2939187" cy="551308"/>
            <a:chOff x="1938093" y="3419320"/>
            <a:chExt cx="4128807" cy="551308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0484669E-AB64-4F5A-89F5-0E77A245A6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97891" y="3970628"/>
              <a:ext cx="406900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3204D0D-655D-43B8-A98A-88BC2414D7F7}"/>
                </a:ext>
              </a:extLst>
            </p:cNvPr>
            <p:cNvSpPr txBox="1"/>
            <p:nvPr/>
          </p:nvSpPr>
          <p:spPr>
            <a:xfrm>
              <a:off x="1938093" y="3419320"/>
              <a:ext cx="40910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Execution Time</a:t>
              </a:r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7F27F9D-FE36-407E-B41B-FB99E8C2F492}"/>
              </a:ext>
            </a:extLst>
          </p:cNvPr>
          <p:cNvCxnSpPr>
            <a:cxnSpLocks/>
          </p:cNvCxnSpPr>
          <p:nvPr/>
        </p:nvCxnSpPr>
        <p:spPr>
          <a:xfrm>
            <a:off x="6101909" y="3884924"/>
            <a:ext cx="0" cy="857444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6" name="Rounded Rectangle 3">
            <a:extLst>
              <a:ext uri="{FF2B5EF4-FFF2-40B4-BE49-F238E27FC236}">
                <a16:creationId xmlns:a16="http://schemas.microsoft.com/office/drawing/2014/main" id="{7D5CD8F5-E2D6-4A7D-982B-649676676994}"/>
              </a:ext>
            </a:extLst>
          </p:cNvPr>
          <p:cNvSpPr/>
          <p:nvPr/>
        </p:nvSpPr>
        <p:spPr>
          <a:xfrm>
            <a:off x="825129" y="1218857"/>
            <a:ext cx="6934214" cy="1028881"/>
          </a:xfrm>
          <a:prstGeom prst="roundRect">
            <a:avLst>
              <a:gd name="adj" fmla="val 9666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>
              <a:lnSpc>
                <a:spcPct val="120000"/>
              </a:lnSpc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basicTag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PriceTagImpl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(100);</a:t>
            </a:r>
          </a:p>
          <a:p>
            <a:pPr>
              <a:lnSpc>
                <a:spcPct val="120000"/>
              </a:lnSpc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discountTag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DiscountedPriceTag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basicTag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 20);</a:t>
            </a:r>
          </a:p>
          <a:p>
            <a:pPr>
              <a:lnSpc>
                <a:spcPct val="120000"/>
              </a:lnSpc>
            </a:pP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discountTag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.getAmount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();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B32E199-6F84-430E-A62D-AA7E71C75F33}"/>
              </a:ext>
            </a:extLst>
          </p:cNvPr>
          <p:cNvGrpSpPr/>
          <p:nvPr/>
        </p:nvGrpSpPr>
        <p:grpSpPr>
          <a:xfrm>
            <a:off x="6106787" y="5080602"/>
            <a:ext cx="3876249" cy="406276"/>
            <a:chOff x="1997891" y="3564352"/>
            <a:chExt cx="4112223" cy="40627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FB23E22-7A27-4192-8081-E06DDE8568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97891" y="3970628"/>
              <a:ext cx="4069009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EB1247F-4601-433C-8C2B-50CC433FA44C}"/>
                </a:ext>
              </a:extLst>
            </p:cNvPr>
            <p:cNvSpPr txBox="1"/>
            <p:nvPr/>
          </p:nvSpPr>
          <p:spPr>
            <a:xfrm>
              <a:off x="2019070" y="3564352"/>
              <a:ext cx="40910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Result returned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B8DD5B4-037B-465A-B136-953D9175FBC5}"/>
              </a:ext>
            </a:extLst>
          </p:cNvPr>
          <p:cNvGrpSpPr/>
          <p:nvPr/>
        </p:nvGrpSpPr>
        <p:grpSpPr>
          <a:xfrm>
            <a:off x="2004951" y="3471992"/>
            <a:ext cx="4105163" cy="400110"/>
            <a:chOff x="2004951" y="3582824"/>
            <a:chExt cx="4105163" cy="40011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58AF43-51AD-486C-958C-F7D2F4C9F76B}"/>
                </a:ext>
              </a:extLst>
            </p:cNvPr>
            <p:cNvCxnSpPr>
              <a:cxnSpLocks/>
            </p:cNvCxnSpPr>
            <p:nvPr/>
          </p:nvCxnSpPr>
          <p:spPr>
            <a:xfrm>
              <a:off x="2004951" y="3980867"/>
              <a:ext cx="4091048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3BBBDB5-95C1-4F44-BAF1-CBF5F1B19544}"/>
                </a:ext>
              </a:extLst>
            </p:cNvPr>
            <p:cNvSpPr txBox="1"/>
            <p:nvPr/>
          </p:nvSpPr>
          <p:spPr>
            <a:xfrm>
              <a:off x="2019070" y="3582824"/>
              <a:ext cx="40910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>
                  <a:solidFill>
                    <a:srgbClr val="996600"/>
                  </a:solidFill>
                  <a:latin typeface="Consolas" panose="020B0609020204030204" pitchFamily="49" charset="0"/>
                </a:rPr>
                <a:t>discountTag</a:t>
              </a:r>
              <a:r>
                <a:rPr lang="en-US" dirty="0" err="1">
                  <a:latin typeface="Consolas" panose="020B0609020204030204" pitchFamily="49" charset="0"/>
                </a:rPr>
                <a:t>.getAmount</a:t>
              </a:r>
              <a:r>
                <a:rPr lang="en-US" dirty="0">
                  <a:latin typeface="Consolas" panose="020B0609020204030204" pitchFamily="49" charset="0"/>
                </a:rPr>
                <a:t>()</a:t>
              </a:r>
              <a:r>
                <a:rPr lang="en-US" sz="2000" dirty="0"/>
                <a:t> called</a:t>
              </a:r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0B2B581-5AA7-4473-B924-AA512E1BD85C}"/>
              </a:ext>
            </a:extLst>
          </p:cNvPr>
          <p:cNvGrpSpPr/>
          <p:nvPr/>
        </p:nvGrpSpPr>
        <p:grpSpPr>
          <a:xfrm>
            <a:off x="2019070" y="6082744"/>
            <a:ext cx="4076928" cy="406276"/>
            <a:chOff x="1998712" y="3564352"/>
            <a:chExt cx="4111402" cy="406276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1603C36-107B-4F10-BA34-AA1844FD16E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98712" y="3964462"/>
              <a:ext cx="4111402" cy="6166"/>
            </a:xfrm>
            <a:prstGeom prst="line">
              <a:avLst/>
            </a:prstGeom>
            <a:ln w="25400">
              <a:solidFill>
                <a:srgbClr val="C00000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A6282BE-B36D-4EFF-840D-F6C5C3929B91}"/>
                </a:ext>
              </a:extLst>
            </p:cNvPr>
            <p:cNvSpPr txBox="1"/>
            <p:nvPr/>
          </p:nvSpPr>
          <p:spPr>
            <a:xfrm>
              <a:off x="2019070" y="3564352"/>
              <a:ext cx="40910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i="1" dirty="0">
                  <a:solidFill>
                    <a:srgbClr val="7030A0"/>
                  </a:solidFill>
                </a:rPr>
                <a:t>Possibly adjusted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dirty="0"/>
                <a:t>result returned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F0E3D0A-5ECB-4B98-8639-0961D0577B05}"/>
              </a:ext>
            </a:extLst>
          </p:cNvPr>
          <p:cNvGrpSpPr/>
          <p:nvPr/>
        </p:nvGrpSpPr>
        <p:grpSpPr>
          <a:xfrm>
            <a:off x="6110115" y="4353561"/>
            <a:ext cx="3869594" cy="400110"/>
            <a:chOff x="2004951" y="3582824"/>
            <a:chExt cx="4105163" cy="40011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6300DE9-6237-4DAD-B98B-43B8ACD21989}"/>
                </a:ext>
              </a:extLst>
            </p:cNvPr>
            <p:cNvCxnSpPr>
              <a:cxnSpLocks/>
            </p:cNvCxnSpPr>
            <p:nvPr/>
          </p:nvCxnSpPr>
          <p:spPr>
            <a:xfrm>
              <a:off x="2004951" y="3980867"/>
              <a:ext cx="4091048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A3730F7-42EE-41FF-AC2D-FB9B1A836106}"/>
                </a:ext>
              </a:extLst>
            </p:cNvPr>
            <p:cNvSpPr txBox="1"/>
            <p:nvPr/>
          </p:nvSpPr>
          <p:spPr>
            <a:xfrm>
              <a:off x="2019070" y="3582824"/>
              <a:ext cx="40910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>
                  <a:solidFill>
                    <a:srgbClr val="0000FF"/>
                  </a:solidFill>
                  <a:latin typeface="Consolas" panose="020B0609020204030204" pitchFamily="49" charset="0"/>
                </a:rPr>
                <a:t>tag</a:t>
              </a:r>
              <a:r>
                <a:rPr lang="en-US" dirty="0" err="1">
                  <a:latin typeface="Consolas" panose="020B0609020204030204" pitchFamily="49" charset="0"/>
                </a:rPr>
                <a:t>.getAmount</a:t>
              </a:r>
              <a:r>
                <a:rPr lang="en-US" dirty="0">
                  <a:latin typeface="Consolas" panose="020B0609020204030204" pitchFamily="49" charset="0"/>
                </a:rPr>
                <a:t>()</a:t>
              </a:r>
              <a:r>
                <a:rPr lang="en-US" sz="2000" dirty="0"/>
                <a:t> called</a:t>
              </a:r>
              <a:endParaRPr lang="en-US" dirty="0">
                <a:latin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437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C3AA7-E045-4C3C-AB0B-39590F812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89" y="365125"/>
            <a:ext cx="10665311" cy="104412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(1)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234DAFB-0BA6-4E0E-82FB-0B0777FCF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08483"/>
            <a:ext cx="10515599" cy="135469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Prompt: </a:t>
            </a:r>
            <a:r>
              <a:rPr lang="en-US" dirty="0"/>
              <a:t>Is it possible to create a </a:t>
            </a:r>
            <a:r>
              <a:rPr lang="en-US" b="1" i="1" dirty="0"/>
              <a:t>decorator instance</a:t>
            </a:r>
            <a:r>
              <a:rPr lang="en-US" dirty="0"/>
              <a:t> without first creating a </a:t>
            </a:r>
            <a:r>
              <a:rPr lang="en-US" b="1" i="1" dirty="0"/>
              <a:t>base instance</a:t>
            </a:r>
            <a:r>
              <a:rPr lang="en-US" dirty="0"/>
              <a:t>? Why or why not?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5EF98-F6ED-AC4D-891C-CD49C0667D8D}"/>
              </a:ext>
            </a:extLst>
          </p:cNvPr>
          <p:cNvSpPr txBox="1"/>
          <p:nvPr/>
        </p:nvSpPr>
        <p:spPr>
          <a:xfrm>
            <a:off x="6496065" y="4822671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2"/>
              </a:rPr>
              <a:t>https://pollev.com/pds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953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305C5-66D0-486B-AAB3-9616E4D3A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2241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Chaining decorators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1E898-29ED-44EB-82CB-FE88F1DA56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030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F1A26-F6A8-4CC4-B617-5E3B18822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125" y="317698"/>
            <a:ext cx="6162435" cy="115913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Chained decorators in </a:t>
            </a:r>
            <a:b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memory</a:t>
            </a:r>
          </a:p>
        </p:txBody>
      </p:sp>
      <p:sp>
        <p:nvSpPr>
          <p:cNvPr id="20" name="Rounded Rectangle 3">
            <a:extLst>
              <a:ext uri="{FF2B5EF4-FFF2-40B4-BE49-F238E27FC236}">
                <a16:creationId xmlns:a16="http://schemas.microsoft.com/office/drawing/2014/main" id="{A308650A-5B73-4D60-9705-88CC087C0EA7}"/>
              </a:ext>
            </a:extLst>
          </p:cNvPr>
          <p:cNvSpPr/>
          <p:nvPr/>
        </p:nvSpPr>
        <p:spPr>
          <a:xfrm>
            <a:off x="935741" y="1708875"/>
            <a:ext cx="7814187" cy="985419"/>
          </a:xfrm>
          <a:prstGeom prst="roundRect">
            <a:avLst>
              <a:gd name="adj" fmla="val 12870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basicTag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PriceTagImpl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(100);</a:t>
            </a:r>
          </a:p>
          <a:p>
            <a:pPr>
              <a:lnSpc>
                <a:spcPct val="120000"/>
              </a:lnSpc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996600"/>
                </a:solidFill>
                <a:latin typeface="Consolas" panose="020B0609020204030204" pitchFamily="49" charset="0"/>
              </a:rPr>
              <a:t>discountTag1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DiscountedPriceTag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basicTag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 20);</a:t>
            </a:r>
          </a:p>
          <a:p>
            <a:pPr>
              <a:lnSpc>
                <a:spcPct val="120000"/>
              </a:lnSpc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996600"/>
                </a:solidFill>
                <a:latin typeface="Consolas" panose="020B0609020204030204" pitchFamily="49" charset="0"/>
              </a:rPr>
              <a:t>discountTag2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DiscountedPriceTag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996600"/>
                </a:solidFill>
                <a:latin typeface="Consolas" panose="020B0609020204030204" pitchFamily="49" charset="0"/>
              </a:rPr>
              <a:t>discountTag1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 20);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4DC6134-DB9C-4787-B209-36F4C6A98D66}"/>
              </a:ext>
            </a:extLst>
          </p:cNvPr>
          <p:cNvSpPr/>
          <p:nvPr/>
        </p:nvSpPr>
        <p:spPr>
          <a:xfrm rot="273821">
            <a:off x="8061356" y="631413"/>
            <a:ext cx="3430469" cy="863927"/>
          </a:xfrm>
          <a:prstGeom prst="roundRect">
            <a:avLst>
              <a:gd name="adj" fmla="val 6534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In memory, we made a linked list of 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PriceTag</a:t>
            </a:r>
            <a:r>
              <a:rPr lang="en-US" sz="2000" dirty="0">
                <a:solidFill>
                  <a:srgbClr val="C00000"/>
                </a:solidFill>
              </a:rPr>
              <a:t> objects</a:t>
            </a:r>
            <a:endParaRPr lang="en-US" sz="2000" b="1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C3AF6F8-E115-4A90-BD91-0AAA83D6D8AB}"/>
              </a:ext>
            </a:extLst>
          </p:cNvPr>
          <p:cNvGrpSpPr/>
          <p:nvPr/>
        </p:nvGrpSpPr>
        <p:grpSpPr>
          <a:xfrm>
            <a:off x="1337451" y="3931060"/>
            <a:ext cx="2677263" cy="1265863"/>
            <a:chOff x="6407742" y="2940848"/>
            <a:chExt cx="2677263" cy="126586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EC68D36-17D9-4E62-8387-289D9056DB88}"/>
                </a:ext>
              </a:extLst>
            </p:cNvPr>
            <p:cNvSpPr/>
            <p:nvPr/>
          </p:nvSpPr>
          <p:spPr>
            <a:xfrm>
              <a:off x="6407742" y="2940848"/>
              <a:ext cx="2677263" cy="12658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err="1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DiscountedPriceTag</a:t>
              </a:r>
              <a:endPara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dirty="0">
                  <a:solidFill>
                    <a:schemeClr val="accent5">
                      <a:lumMod val="75000"/>
                    </a:schemeClr>
                  </a:solidFill>
                </a:rPr>
                <a:t>instance</a:t>
              </a:r>
              <a:endParaRPr lang="en-US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6865EF0-5100-4D05-AF75-299A7AF86B00}"/>
                </a:ext>
              </a:extLst>
            </p:cNvPr>
            <p:cNvSpPr txBox="1"/>
            <p:nvPr/>
          </p:nvSpPr>
          <p:spPr>
            <a:xfrm>
              <a:off x="6607248" y="3504325"/>
              <a:ext cx="10279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Consolas" panose="020B0609020204030204" pitchFamily="49" charset="0"/>
                </a:rPr>
                <a:t>discount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BEC671B-76A2-4D5A-B3C4-936CA01E293C}"/>
                </a:ext>
              </a:extLst>
            </p:cNvPr>
            <p:cNvSpPr/>
            <p:nvPr/>
          </p:nvSpPr>
          <p:spPr>
            <a:xfrm>
              <a:off x="7658962" y="3534141"/>
              <a:ext cx="439664" cy="25670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20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5AFAC42-C288-4C97-B3AD-D8F288531142}"/>
                </a:ext>
              </a:extLst>
            </p:cNvPr>
            <p:cNvSpPr txBox="1"/>
            <p:nvPr/>
          </p:nvSpPr>
          <p:spPr>
            <a:xfrm>
              <a:off x="6607248" y="3843922"/>
              <a:ext cx="10279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Consolas" panose="020B0609020204030204" pitchFamily="49" charset="0"/>
                </a:rPr>
                <a:t>tag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AD39ACD-93C0-4FD1-B39C-A1129DF3703E}"/>
                </a:ext>
              </a:extLst>
            </p:cNvPr>
            <p:cNvSpPr/>
            <p:nvPr/>
          </p:nvSpPr>
          <p:spPr>
            <a:xfrm>
              <a:off x="7658962" y="3873738"/>
              <a:ext cx="439664" cy="25670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B41190A-7AB6-4C63-8745-D2D451FEEE43}"/>
              </a:ext>
            </a:extLst>
          </p:cNvPr>
          <p:cNvGrpSpPr/>
          <p:nvPr/>
        </p:nvGrpSpPr>
        <p:grpSpPr>
          <a:xfrm>
            <a:off x="4736263" y="3931060"/>
            <a:ext cx="2677263" cy="1265863"/>
            <a:chOff x="6407742" y="2940848"/>
            <a:chExt cx="2677263" cy="126586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1F4A0AB-2FC3-421D-9488-40565ABD3E3A}"/>
                </a:ext>
              </a:extLst>
            </p:cNvPr>
            <p:cNvSpPr/>
            <p:nvPr/>
          </p:nvSpPr>
          <p:spPr>
            <a:xfrm>
              <a:off x="6407742" y="2940848"/>
              <a:ext cx="2677263" cy="12658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err="1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DiscountedPriceTag</a:t>
              </a:r>
              <a:endPara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dirty="0">
                  <a:solidFill>
                    <a:schemeClr val="accent5">
                      <a:lumMod val="75000"/>
                    </a:schemeClr>
                  </a:solidFill>
                </a:rPr>
                <a:t>instance</a:t>
              </a:r>
              <a:endParaRPr lang="en-US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30846FB-5E6A-4880-B352-78AE124CDD0E}"/>
                </a:ext>
              </a:extLst>
            </p:cNvPr>
            <p:cNvSpPr txBox="1"/>
            <p:nvPr/>
          </p:nvSpPr>
          <p:spPr>
            <a:xfrm>
              <a:off x="6607248" y="3504325"/>
              <a:ext cx="10279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Consolas" panose="020B0609020204030204" pitchFamily="49" charset="0"/>
                </a:rPr>
                <a:t>discount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202FC7E-4CEB-4F1E-809C-5E0BF936A0CA}"/>
                </a:ext>
              </a:extLst>
            </p:cNvPr>
            <p:cNvSpPr/>
            <p:nvPr/>
          </p:nvSpPr>
          <p:spPr>
            <a:xfrm>
              <a:off x="7658962" y="3534141"/>
              <a:ext cx="442814" cy="25670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20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1C6158D-42C7-4917-AC5F-7EE81F23510C}"/>
                </a:ext>
              </a:extLst>
            </p:cNvPr>
            <p:cNvSpPr txBox="1"/>
            <p:nvPr/>
          </p:nvSpPr>
          <p:spPr>
            <a:xfrm>
              <a:off x="6607248" y="3843922"/>
              <a:ext cx="10279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Consolas" panose="020B0609020204030204" pitchFamily="49" charset="0"/>
                </a:rPr>
                <a:t>tag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7FBE25B-E5C8-407F-898F-2FD92175BB18}"/>
                </a:ext>
              </a:extLst>
            </p:cNvPr>
            <p:cNvSpPr/>
            <p:nvPr/>
          </p:nvSpPr>
          <p:spPr>
            <a:xfrm>
              <a:off x="7658962" y="3873738"/>
              <a:ext cx="442814" cy="25670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0CABA11-D6BA-42B1-8833-C6E8C3922B6B}"/>
              </a:ext>
            </a:extLst>
          </p:cNvPr>
          <p:cNvGrpSpPr/>
          <p:nvPr/>
        </p:nvGrpSpPr>
        <p:grpSpPr>
          <a:xfrm>
            <a:off x="8135075" y="4071281"/>
            <a:ext cx="2677263" cy="985419"/>
            <a:chOff x="6407742" y="2940848"/>
            <a:chExt cx="2677263" cy="98541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AEA90F7-05FC-4484-806A-94A13BCFDA93}"/>
                </a:ext>
              </a:extLst>
            </p:cNvPr>
            <p:cNvSpPr/>
            <p:nvPr/>
          </p:nvSpPr>
          <p:spPr>
            <a:xfrm>
              <a:off x="6407742" y="2940848"/>
              <a:ext cx="2677263" cy="98541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err="1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PriceTagImpl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dirty="0">
                  <a:solidFill>
                    <a:schemeClr val="accent6">
                      <a:lumMod val="75000"/>
                    </a:schemeClr>
                  </a:solidFill>
                </a:rPr>
                <a:t>instance</a:t>
              </a:r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pPr algn="ctr"/>
              <a:endParaRPr lang="en-US" sz="12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/>
              <a:endParaRPr lang="en-US" sz="12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B96ED2F-1C00-4B5C-BD69-07A972604CDF}"/>
                </a:ext>
              </a:extLst>
            </p:cNvPr>
            <p:cNvSpPr txBox="1"/>
            <p:nvPr/>
          </p:nvSpPr>
          <p:spPr>
            <a:xfrm>
              <a:off x="6607248" y="3504325"/>
              <a:ext cx="10279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Consolas" panose="020B0609020204030204" pitchFamily="49" charset="0"/>
                </a:rPr>
                <a:t>amount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3A3B8AC-CD02-4A74-9F86-F008ABCAD47D}"/>
                </a:ext>
              </a:extLst>
            </p:cNvPr>
            <p:cNvSpPr/>
            <p:nvPr/>
          </p:nvSpPr>
          <p:spPr>
            <a:xfrm>
              <a:off x="7658962" y="3534141"/>
              <a:ext cx="485292" cy="25670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100</a:t>
              </a:r>
            </a:p>
          </p:txBody>
        </p:sp>
      </p:grp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B662D80-5BD6-47AE-A2BE-57093AEC9932}"/>
              </a:ext>
            </a:extLst>
          </p:cNvPr>
          <p:cNvSpPr/>
          <p:nvPr/>
        </p:nvSpPr>
        <p:spPr>
          <a:xfrm>
            <a:off x="2762865" y="4119717"/>
            <a:ext cx="2064774" cy="892589"/>
          </a:xfrm>
          <a:custGeom>
            <a:avLst/>
            <a:gdLst>
              <a:gd name="connsiteX0" fmla="*/ 0 w 2064774"/>
              <a:gd name="connsiteY0" fmla="*/ 875331 h 915067"/>
              <a:gd name="connsiteX1" fmla="*/ 1071716 w 2064774"/>
              <a:gd name="connsiteY1" fmla="*/ 875331 h 915067"/>
              <a:gd name="connsiteX2" fmla="*/ 1592825 w 2064774"/>
              <a:gd name="connsiteY2" fmla="*/ 462376 h 915067"/>
              <a:gd name="connsiteX3" fmla="*/ 1809135 w 2064774"/>
              <a:gd name="connsiteY3" fmla="*/ 59253 h 915067"/>
              <a:gd name="connsiteX4" fmla="*/ 2064774 w 2064774"/>
              <a:gd name="connsiteY4" fmla="*/ 10092 h 915067"/>
              <a:gd name="connsiteX0" fmla="*/ 0 w 2064774"/>
              <a:gd name="connsiteY0" fmla="*/ 875331 h 890774"/>
              <a:gd name="connsiteX1" fmla="*/ 914400 w 2064774"/>
              <a:gd name="connsiteY1" fmla="*/ 816337 h 890774"/>
              <a:gd name="connsiteX2" fmla="*/ 1592825 w 2064774"/>
              <a:gd name="connsiteY2" fmla="*/ 462376 h 890774"/>
              <a:gd name="connsiteX3" fmla="*/ 1809135 w 2064774"/>
              <a:gd name="connsiteY3" fmla="*/ 59253 h 890774"/>
              <a:gd name="connsiteX4" fmla="*/ 2064774 w 2064774"/>
              <a:gd name="connsiteY4" fmla="*/ 10092 h 890774"/>
              <a:gd name="connsiteX0" fmla="*/ 0 w 2064774"/>
              <a:gd name="connsiteY0" fmla="*/ 875331 h 894734"/>
              <a:gd name="connsiteX1" fmla="*/ 914400 w 2064774"/>
              <a:gd name="connsiteY1" fmla="*/ 816337 h 894734"/>
              <a:gd name="connsiteX2" fmla="*/ 1494503 w 2064774"/>
              <a:gd name="connsiteY2" fmla="*/ 354221 h 894734"/>
              <a:gd name="connsiteX3" fmla="*/ 1809135 w 2064774"/>
              <a:gd name="connsiteY3" fmla="*/ 59253 h 894734"/>
              <a:gd name="connsiteX4" fmla="*/ 2064774 w 2064774"/>
              <a:gd name="connsiteY4" fmla="*/ 10092 h 894734"/>
              <a:gd name="connsiteX0" fmla="*/ 0 w 2064774"/>
              <a:gd name="connsiteY0" fmla="*/ 875331 h 897305"/>
              <a:gd name="connsiteX1" fmla="*/ 914400 w 2064774"/>
              <a:gd name="connsiteY1" fmla="*/ 816337 h 897305"/>
              <a:gd name="connsiteX2" fmla="*/ 1455174 w 2064774"/>
              <a:gd name="connsiteY2" fmla="*/ 295228 h 897305"/>
              <a:gd name="connsiteX3" fmla="*/ 1809135 w 2064774"/>
              <a:gd name="connsiteY3" fmla="*/ 59253 h 897305"/>
              <a:gd name="connsiteX4" fmla="*/ 2064774 w 2064774"/>
              <a:gd name="connsiteY4" fmla="*/ 10092 h 897305"/>
              <a:gd name="connsiteX0" fmla="*/ 0 w 2064774"/>
              <a:gd name="connsiteY0" fmla="*/ 875331 h 895985"/>
              <a:gd name="connsiteX1" fmla="*/ 914400 w 2064774"/>
              <a:gd name="connsiteY1" fmla="*/ 816337 h 895985"/>
              <a:gd name="connsiteX2" fmla="*/ 1474838 w 2064774"/>
              <a:gd name="connsiteY2" fmla="*/ 324725 h 895985"/>
              <a:gd name="connsiteX3" fmla="*/ 1809135 w 2064774"/>
              <a:gd name="connsiteY3" fmla="*/ 59253 h 895985"/>
              <a:gd name="connsiteX4" fmla="*/ 2064774 w 2064774"/>
              <a:gd name="connsiteY4" fmla="*/ 10092 h 895985"/>
              <a:gd name="connsiteX0" fmla="*/ 0 w 2064774"/>
              <a:gd name="connsiteY0" fmla="*/ 875331 h 895560"/>
              <a:gd name="connsiteX1" fmla="*/ 914400 w 2064774"/>
              <a:gd name="connsiteY1" fmla="*/ 816337 h 895560"/>
              <a:gd name="connsiteX2" fmla="*/ 1523999 w 2064774"/>
              <a:gd name="connsiteY2" fmla="*/ 334558 h 895560"/>
              <a:gd name="connsiteX3" fmla="*/ 1809135 w 2064774"/>
              <a:gd name="connsiteY3" fmla="*/ 59253 h 895560"/>
              <a:gd name="connsiteX4" fmla="*/ 2064774 w 2064774"/>
              <a:gd name="connsiteY4" fmla="*/ 10092 h 895560"/>
              <a:gd name="connsiteX0" fmla="*/ 0 w 2064774"/>
              <a:gd name="connsiteY0" fmla="*/ 867885 h 888114"/>
              <a:gd name="connsiteX1" fmla="*/ 914400 w 2064774"/>
              <a:gd name="connsiteY1" fmla="*/ 808891 h 888114"/>
              <a:gd name="connsiteX2" fmla="*/ 1523999 w 2064774"/>
              <a:gd name="connsiteY2" fmla="*/ 327112 h 888114"/>
              <a:gd name="connsiteX3" fmla="*/ 1809135 w 2064774"/>
              <a:gd name="connsiteY3" fmla="*/ 100969 h 888114"/>
              <a:gd name="connsiteX4" fmla="*/ 2064774 w 2064774"/>
              <a:gd name="connsiteY4" fmla="*/ 2646 h 888114"/>
              <a:gd name="connsiteX0" fmla="*/ 0 w 2064774"/>
              <a:gd name="connsiteY0" fmla="*/ 865239 h 885468"/>
              <a:gd name="connsiteX1" fmla="*/ 914400 w 2064774"/>
              <a:gd name="connsiteY1" fmla="*/ 806245 h 885468"/>
              <a:gd name="connsiteX2" fmla="*/ 1523999 w 2064774"/>
              <a:gd name="connsiteY2" fmla="*/ 324466 h 885468"/>
              <a:gd name="connsiteX3" fmla="*/ 2064774 w 2064774"/>
              <a:gd name="connsiteY3" fmla="*/ 0 h 885468"/>
              <a:gd name="connsiteX0" fmla="*/ 0 w 2064774"/>
              <a:gd name="connsiteY0" fmla="*/ 865239 h 892589"/>
              <a:gd name="connsiteX1" fmla="*/ 914400 w 2064774"/>
              <a:gd name="connsiteY1" fmla="*/ 806245 h 892589"/>
              <a:gd name="connsiteX2" fmla="*/ 1612489 w 2064774"/>
              <a:gd name="connsiteY2" fmla="*/ 176982 h 892589"/>
              <a:gd name="connsiteX3" fmla="*/ 2064774 w 2064774"/>
              <a:gd name="connsiteY3" fmla="*/ 0 h 892589"/>
              <a:gd name="connsiteX0" fmla="*/ 0 w 2064774"/>
              <a:gd name="connsiteY0" fmla="*/ 865239 h 892589"/>
              <a:gd name="connsiteX1" fmla="*/ 914400 w 2064774"/>
              <a:gd name="connsiteY1" fmla="*/ 806245 h 892589"/>
              <a:gd name="connsiteX2" fmla="*/ 1612489 w 2064774"/>
              <a:gd name="connsiteY2" fmla="*/ 176982 h 892589"/>
              <a:gd name="connsiteX3" fmla="*/ 2064774 w 2064774"/>
              <a:gd name="connsiteY3" fmla="*/ 0 h 892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4774" h="892589">
                <a:moveTo>
                  <a:pt x="0" y="865239"/>
                </a:moveTo>
                <a:cubicBezTo>
                  <a:pt x="403122" y="899652"/>
                  <a:pt x="645652" y="920954"/>
                  <a:pt x="914400" y="806245"/>
                </a:cubicBezTo>
                <a:cubicBezTo>
                  <a:pt x="1183148" y="691536"/>
                  <a:pt x="1420760" y="311356"/>
                  <a:pt x="1612489" y="176982"/>
                </a:cubicBezTo>
                <a:cubicBezTo>
                  <a:pt x="1804218" y="42608"/>
                  <a:pt x="1853790" y="38101"/>
                  <a:pt x="2064774" y="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oval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05A4EB3-DB05-4570-AB3C-60381A1BCEBA}"/>
              </a:ext>
            </a:extLst>
          </p:cNvPr>
          <p:cNvSpPr/>
          <p:nvPr/>
        </p:nvSpPr>
        <p:spPr>
          <a:xfrm>
            <a:off x="6156477" y="4274575"/>
            <a:ext cx="2273097" cy="762073"/>
          </a:xfrm>
          <a:custGeom>
            <a:avLst/>
            <a:gdLst>
              <a:gd name="connsiteX0" fmla="*/ 0 w 2064774"/>
              <a:gd name="connsiteY0" fmla="*/ 875331 h 915067"/>
              <a:gd name="connsiteX1" fmla="*/ 1071716 w 2064774"/>
              <a:gd name="connsiteY1" fmla="*/ 875331 h 915067"/>
              <a:gd name="connsiteX2" fmla="*/ 1592825 w 2064774"/>
              <a:gd name="connsiteY2" fmla="*/ 462376 h 915067"/>
              <a:gd name="connsiteX3" fmla="*/ 1809135 w 2064774"/>
              <a:gd name="connsiteY3" fmla="*/ 59253 h 915067"/>
              <a:gd name="connsiteX4" fmla="*/ 2064774 w 2064774"/>
              <a:gd name="connsiteY4" fmla="*/ 10092 h 915067"/>
              <a:gd name="connsiteX0" fmla="*/ 0 w 2064774"/>
              <a:gd name="connsiteY0" fmla="*/ 875331 h 890774"/>
              <a:gd name="connsiteX1" fmla="*/ 914400 w 2064774"/>
              <a:gd name="connsiteY1" fmla="*/ 816337 h 890774"/>
              <a:gd name="connsiteX2" fmla="*/ 1592825 w 2064774"/>
              <a:gd name="connsiteY2" fmla="*/ 462376 h 890774"/>
              <a:gd name="connsiteX3" fmla="*/ 1809135 w 2064774"/>
              <a:gd name="connsiteY3" fmla="*/ 59253 h 890774"/>
              <a:gd name="connsiteX4" fmla="*/ 2064774 w 2064774"/>
              <a:gd name="connsiteY4" fmla="*/ 10092 h 890774"/>
              <a:gd name="connsiteX0" fmla="*/ 0 w 2064774"/>
              <a:gd name="connsiteY0" fmla="*/ 875331 h 894734"/>
              <a:gd name="connsiteX1" fmla="*/ 914400 w 2064774"/>
              <a:gd name="connsiteY1" fmla="*/ 816337 h 894734"/>
              <a:gd name="connsiteX2" fmla="*/ 1494503 w 2064774"/>
              <a:gd name="connsiteY2" fmla="*/ 354221 h 894734"/>
              <a:gd name="connsiteX3" fmla="*/ 1809135 w 2064774"/>
              <a:gd name="connsiteY3" fmla="*/ 59253 h 894734"/>
              <a:gd name="connsiteX4" fmla="*/ 2064774 w 2064774"/>
              <a:gd name="connsiteY4" fmla="*/ 10092 h 894734"/>
              <a:gd name="connsiteX0" fmla="*/ 0 w 2064774"/>
              <a:gd name="connsiteY0" fmla="*/ 875331 h 897305"/>
              <a:gd name="connsiteX1" fmla="*/ 914400 w 2064774"/>
              <a:gd name="connsiteY1" fmla="*/ 816337 h 897305"/>
              <a:gd name="connsiteX2" fmla="*/ 1455174 w 2064774"/>
              <a:gd name="connsiteY2" fmla="*/ 295228 h 897305"/>
              <a:gd name="connsiteX3" fmla="*/ 1809135 w 2064774"/>
              <a:gd name="connsiteY3" fmla="*/ 59253 h 897305"/>
              <a:gd name="connsiteX4" fmla="*/ 2064774 w 2064774"/>
              <a:gd name="connsiteY4" fmla="*/ 10092 h 897305"/>
              <a:gd name="connsiteX0" fmla="*/ 0 w 2064774"/>
              <a:gd name="connsiteY0" fmla="*/ 875331 h 895985"/>
              <a:gd name="connsiteX1" fmla="*/ 914400 w 2064774"/>
              <a:gd name="connsiteY1" fmla="*/ 816337 h 895985"/>
              <a:gd name="connsiteX2" fmla="*/ 1474838 w 2064774"/>
              <a:gd name="connsiteY2" fmla="*/ 324725 h 895985"/>
              <a:gd name="connsiteX3" fmla="*/ 1809135 w 2064774"/>
              <a:gd name="connsiteY3" fmla="*/ 59253 h 895985"/>
              <a:gd name="connsiteX4" fmla="*/ 2064774 w 2064774"/>
              <a:gd name="connsiteY4" fmla="*/ 10092 h 895985"/>
              <a:gd name="connsiteX0" fmla="*/ 0 w 2064774"/>
              <a:gd name="connsiteY0" fmla="*/ 875331 h 895560"/>
              <a:gd name="connsiteX1" fmla="*/ 914400 w 2064774"/>
              <a:gd name="connsiteY1" fmla="*/ 816337 h 895560"/>
              <a:gd name="connsiteX2" fmla="*/ 1523999 w 2064774"/>
              <a:gd name="connsiteY2" fmla="*/ 334558 h 895560"/>
              <a:gd name="connsiteX3" fmla="*/ 1809135 w 2064774"/>
              <a:gd name="connsiteY3" fmla="*/ 59253 h 895560"/>
              <a:gd name="connsiteX4" fmla="*/ 2064774 w 2064774"/>
              <a:gd name="connsiteY4" fmla="*/ 10092 h 895560"/>
              <a:gd name="connsiteX0" fmla="*/ 0 w 2064774"/>
              <a:gd name="connsiteY0" fmla="*/ 867885 h 888114"/>
              <a:gd name="connsiteX1" fmla="*/ 914400 w 2064774"/>
              <a:gd name="connsiteY1" fmla="*/ 808891 h 888114"/>
              <a:gd name="connsiteX2" fmla="*/ 1523999 w 2064774"/>
              <a:gd name="connsiteY2" fmla="*/ 327112 h 888114"/>
              <a:gd name="connsiteX3" fmla="*/ 1809135 w 2064774"/>
              <a:gd name="connsiteY3" fmla="*/ 100969 h 888114"/>
              <a:gd name="connsiteX4" fmla="*/ 2064774 w 2064774"/>
              <a:gd name="connsiteY4" fmla="*/ 2646 h 888114"/>
              <a:gd name="connsiteX0" fmla="*/ 0 w 2064774"/>
              <a:gd name="connsiteY0" fmla="*/ 865239 h 885468"/>
              <a:gd name="connsiteX1" fmla="*/ 914400 w 2064774"/>
              <a:gd name="connsiteY1" fmla="*/ 806245 h 885468"/>
              <a:gd name="connsiteX2" fmla="*/ 1523999 w 2064774"/>
              <a:gd name="connsiteY2" fmla="*/ 324466 h 885468"/>
              <a:gd name="connsiteX3" fmla="*/ 2064774 w 2064774"/>
              <a:gd name="connsiteY3" fmla="*/ 0 h 885468"/>
              <a:gd name="connsiteX0" fmla="*/ 0 w 2064774"/>
              <a:gd name="connsiteY0" fmla="*/ 865239 h 892589"/>
              <a:gd name="connsiteX1" fmla="*/ 914400 w 2064774"/>
              <a:gd name="connsiteY1" fmla="*/ 806245 h 892589"/>
              <a:gd name="connsiteX2" fmla="*/ 1612489 w 2064774"/>
              <a:gd name="connsiteY2" fmla="*/ 176982 h 892589"/>
              <a:gd name="connsiteX3" fmla="*/ 2064774 w 2064774"/>
              <a:gd name="connsiteY3" fmla="*/ 0 h 892589"/>
              <a:gd name="connsiteX0" fmla="*/ 0 w 2064774"/>
              <a:gd name="connsiteY0" fmla="*/ 865239 h 892589"/>
              <a:gd name="connsiteX1" fmla="*/ 914400 w 2064774"/>
              <a:gd name="connsiteY1" fmla="*/ 806245 h 892589"/>
              <a:gd name="connsiteX2" fmla="*/ 1612489 w 2064774"/>
              <a:gd name="connsiteY2" fmla="*/ 176982 h 892589"/>
              <a:gd name="connsiteX3" fmla="*/ 2064774 w 2064774"/>
              <a:gd name="connsiteY3" fmla="*/ 0 h 892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4774" h="892589">
                <a:moveTo>
                  <a:pt x="0" y="865239"/>
                </a:moveTo>
                <a:cubicBezTo>
                  <a:pt x="403122" y="899652"/>
                  <a:pt x="645652" y="920954"/>
                  <a:pt x="914400" y="806245"/>
                </a:cubicBezTo>
                <a:cubicBezTo>
                  <a:pt x="1183148" y="691536"/>
                  <a:pt x="1420760" y="311356"/>
                  <a:pt x="1612489" y="176982"/>
                </a:cubicBezTo>
                <a:cubicBezTo>
                  <a:pt x="1804218" y="42608"/>
                  <a:pt x="1853790" y="38101"/>
                  <a:pt x="2064774" y="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oval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C578F45-FC4F-4A4D-98F0-C7BA628F3B15}"/>
              </a:ext>
            </a:extLst>
          </p:cNvPr>
          <p:cNvGrpSpPr/>
          <p:nvPr/>
        </p:nvGrpSpPr>
        <p:grpSpPr>
          <a:xfrm>
            <a:off x="8429574" y="3316944"/>
            <a:ext cx="1347016" cy="690717"/>
            <a:chOff x="8429574" y="3316944"/>
            <a:chExt cx="1347016" cy="690717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5B3FA1B2-FC58-4352-B1A3-F7B003A4626E}"/>
                </a:ext>
              </a:extLst>
            </p:cNvPr>
            <p:cNvCxnSpPr/>
            <p:nvPr/>
          </p:nvCxnSpPr>
          <p:spPr>
            <a:xfrm>
              <a:off x="8429574" y="3316944"/>
              <a:ext cx="330968" cy="690717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02FBAA3-9060-4DF9-8131-275B54F590B1}"/>
                </a:ext>
              </a:extLst>
            </p:cNvPr>
            <p:cNvSpPr txBox="1"/>
            <p:nvPr/>
          </p:nvSpPr>
          <p:spPr>
            <a:xfrm>
              <a:off x="8578826" y="3344566"/>
              <a:ext cx="1197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basicTag</a:t>
              </a:r>
              <a:endParaRPr lang="en-US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B973A41-778F-44EA-AC1A-4BF663CE5329}"/>
              </a:ext>
            </a:extLst>
          </p:cNvPr>
          <p:cNvGrpSpPr/>
          <p:nvPr/>
        </p:nvGrpSpPr>
        <p:grpSpPr>
          <a:xfrm>
            <a:off x="5449722" y="3176723"/>
            <a:ext cx="1853565" cy="690717"/>
            <a:chOff x="8429574" y="3316944"/>
            <a:chExt cx="1853565" cy="690717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4D8DFA62-52D9-4BDB-9BBD-7D09A5DB2200}"/>
                </a:ext>
              </a:extLst>
            </p:cNvPr>
            <p:cNvCxnSpPr/>
            <p:nvPr/>
          </p:nvCxnSpPr>
          <p:spPr>
            <a:xfrm>
              <a:off x="8429574" y="3316944"/>
              <a:ext cx="330968" cy="690717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23846D8-76F0-4BA1-8998-DC0128C6F150}"/>
                </a:ext>
              </a:extLst>
            </p:cNvPr>
            <p:cNvSpPr txBox="1"/>
            <p:nvPr/>
          </p:nvSpPr>
          <p:spPr>
            <a:xfrm>
              <a:off x="8578826" y="3344566"/>
              <a:ext cx="17043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discountTag1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C0B56A3-0B44-4157-AC36-50540D46C17C}"/>
              </a:ext>
            </a:extLst>
          </p:cNvPr>
          <p:cNvGrpSpPr/>
          <p:nvPr/>
        </p:nvGrpSpPr>
        <p:grpSpPr>
          <a:xfrm>
            <a:off x="1836082" y="3167605"/>
            <a:ext cx="1853565" cy="690717"/>
            <a:chOff x="8429574" y="3316944"/>
            <a:chExt cx="1853565" cy="690717"/>
          </a:xfrm>
        </p:grpSpPr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04634B9F-7247-4147-9A9D-1065F65F7FE3}"/>
                </a:ext>
              </a:extLst>
            </p:cNvPr>
            <p:cNvCxnSpPr/>
            <p:nvPr/>
          </p:nvCxnSpPr>
          <p:spPr>
            <a:xfrm>
              <a:off x="8429574" y="3316944"/>
              <a:ext cx="330968" cy="690717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BFE1132-6AEC-4B79-A67B-30AED95A636F}"/>
                </a:ext>
              </a:extLst>
            </p:cNvPr>
            <p:cNvSpPr txBox="1"/>
            <p:nvPr/>
          </p:nvSpPr>
          <p:spPr>
            <a:xfrm>
              <a:off x="8578826" y="3344566"/>
              <a:ext cx="17043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discountTag2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989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5" grpId="0" animBg="1"/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F286C-3A38-414C-8432-5827CE1EA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58" y="280567"/>
            <a:ext cx="10528671" cy="767804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Chaining multiple decorators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08472E6-EE80-4B39-B845-044A88F5109F}"/>
              </a:ext>
            </a:extLst>
          </p:cNvPr>
          <p:cNvGrpSpPr/>
          <p:nvPr/>
        </p:nvGrpSpPr>
        <p:grpSpPr>
          <a:xfrm>
            <a:off x="5813004" y="2749907"/>
            <a:ext cx="2785323" cy="3866256"/>
            <a:chOff x="4703336" y="2495350"/>
            <a:chExt cx="2785323" cy="4121154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80795B1-E1DA-49CB-B06F-A7E2465E1E97}"/>
                </a:ext>
              </a:extLst>
            </p:cNvPr>
            <p:cNvCxnSpPr/>
            <p:nvPr/>
          </p:nvCxnSpPr>
          <p:spPr>
            <a:xfrm>
              <a:off x="6095999" y="3233224"/>
              <a:ext cx="0" cy="3383280"/>
            </a:xfrm>
            <a:prstGeom prst="line">
              <a:avLst/>
            </a:prstGeom>
            <a:ln w="3175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ounded Rectangle 10">
              <a:extLst>
                <a:ext uri="{FF2B5EF4-FFF2-40B4-BE49-F238E27FC236}">
                  <a16:creationId xmlns:a16="http://schemas.microsoft.com/office/drawing/2014/main" id="{1D04F9AC-03B4-42D3-8EF5-931890FB2742}"/>
                </a:ext>
              </a:extLst>
            </p:cNvPr>
            <p:cNvSpPr/>
            <p:nvPr/>
          </p:nvSpPr>
          <p:spPr>
            <a:xfrm>
              <a:off x="4703336" y="2495350"/>
              <a:ext cx="2785323" cy="737404"/>
            </a:xfrm>
            <a:prstGeom prst="roundRect">
              <a:avLst>
                <a:gd name="adj" fmla="val 48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latin typeface="Consolas" panose="020B0609020204030204" pitchFamily="49" charset="0"/>
                </a:rPr>
                <a:t>DiscountedPriceTag</a:t>
              </a:r>
              <a:endParaRPr lang="en-US" sz="2000" dirty="0"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>
                  <a:latin typeface="Consolas" panose="020B0609020204030204" pitchFamily="49" charset="0"/>
                </a:rPr>
                <a:t>implements </a:t>
              </a:r>
              <a:r>
                <a:rPr lang="en-US" sz="1600" dirty="0" err="1">
                  <a:latin typeface="Consolas" panose="020B0609020204030204" pitchFamily="49" charset="0"/>
                </a:rPr>
                <a:t>PriceTag</a:t>
              </a:r>
              <a:endParaRPr lang="en-US" sz="1600" dirty="0">
                <a:latin typeface="Consolas" panose="020B0609020204030204" pitchFamily="49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9FF38EA-8056-4C5B-B8B9-8C86DC0D5B46}"/>
              </a:ext>
            </a:extLst>
          </p:cNvPr>
          <p:cNvGrpSpPr/>
          <p:nvPr/>
        </p:nvGrpSpPr>
        <p:grpSpPr>
          <a:xfrm>
            <a:off x="1333144" y="2750248"/>
            <a:ext cx="1435977" cy="3874211"/>
            <a:chOff x="1333144" y="2495820"/>
            <a:chExt cx="1435977" cy="4128640"/>
          </a:xfrm>
        </p:grpSpPr>
        <p:sp>
          <p:nvSpPr>
            <p:cNvPr id="4" name="Rounded Rectangle 10">
              <a:extLst>
                <a:ext uri="{FF2B5EF4-FFF2-40B4-BE49-F238E27FC236}">
                  <a16:creationId xmlns:a16="http://schemas.microsoft.com/office/drawing/2014/main" id="{37DA464D-3539-4614-A6B3-15533A013BA5}"/>
                </a:ext>
              </a:extLst>
            </p:cNvPr>
            <p:cNvSpPr/>
            <p:nvPr/>
          </p:nvSpPr>
          <p:spPr>
            <a:xfrm>
              <a:off x="1333144" y="2495820"/>
              <a:ext cx="1435977" cy="737404"/>
            </a:xfrm>
            <a:prstGeom prst="roundRect">
              <a:avLst>
                <a:gd name="adj" fmla="val 48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Consolas" panose="020B0609020204030204" pitchFamily="49" charset="0"/>
                </a:rPr>
                <a:t>main()</a:t>
              </a:r>
              <a:endParaRPr lang="en-US" sz="1600" dirty="0">
                <a:latin typeface="Consolas" panose="020B0609020204030204" pitchFamily="49" charset="0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09FEBF3-2155-4440-AA42-816D90B664AA}"/>
                </a:ext>
              </a:extLst>
            </p:cNvPr>
            <p:cNvCxnSpPr/>
            <p:nvPr/>
          </p:nvCxnSpPr>
          <p:spPr>
            <a:xfrm>
              <a:off x="2004951" y="3241180"/>
              <a:ext cx="0" cy="3383280"/>
            </a:xfrm>
            <a:prstGeom prst="line">
              <a:avLst/>
            </a:prstGeom>
            <a:ln w="3175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3E3CB26-4E3A-47CD-A455-A69A79007466}"/>
              </a:ext>
            </a:extLst>
          </p:cNvPr>
          <p:cNvGrpSpPr/>
          <p:nvPr/>
        </p:nvGrpSpPr>
        <p:grpSpPr>
          <a:xfrm>
            <a:off x="8724378" y="2750248"/>
            <a:ext cx="2484051" cy="3874212"/>
            <a:chOff x="8724378" y="2495350"/>
            <a:chExt cx="2484051" cy="4129110"/>
          </a:xfrm>
        </p:grpSpPr>
        <p:sp>
          <p:nvSpPr>
            <p:cNvPr id="5" name="Rounded Rectangle 10">
              <a:extLst>
                <a:ext uri="{FF2B5EF4-FFF2-40B4-BE49-F238E27FC236}">
                  <a16:creationId xmlns:a16="http://schemas.microsoft.com/office/drawing/2014/main" id="{F06B6BBE-CDA1-46BB-B928-4CA9E4117C57}"/>
                </a:ext>
              </a:extLst>
            </p:cNvPr>
            <p:cNvSpPr/>
            <p:nvPr/>
          </p:nvSpPr>
          <p:spPr>
            <a:xfrm>
              <a:off x="8724378" y="2495350"/>
              <a:ext cx="2484051" cy="737404"/>
            </a:xfrm>
            <a:prstGeom prst="roundRect">
              <a:avLst>
                <a:gd name="adj" fmla="val 48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latin typeface="Consolas" panose="020B0609020204030204" pitchFamily="49" charset="0"/>
                </a:rPr>
                <a:t>PriceTagImpl</a:t>
              </a:r>
              <a:endParaRPr lang="en-US" sz="2000" dirty="0"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>
                  <a:latin typeface="Consolas" panose="020B0609020204030204" pitchFamily="49" charset="0"/>
                </a:rPr>
                <a:t>implements </a:t>
              </a:r>
              <a:r>
                <a:rPr lang="en-US" sz="1600" dirty="0" err="1">
                  <a:latin typeface="Consolas" panose="020B0609020204030204" pitchFamily="49" charset="0"/>
                </a:rPr>
                <a:t>PriceTag</a:t>
              </a:r>
              <a:endParaRPr lang="en-US" sz="1600" dirty="0">
                <a:latin typeface="Consolas" panose="020B0609020204030204" pitchFamily="49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DF0309C-39E7-4544-846A-99C54E89DE0B}"/>
                </a:ext>
              </a:extLst>
            </p:cNvPr>
            <p:cNvCxnSpPr/>
            <p:nvPr/>
          </p:nvCxnSpPr>
          <p:spPr>
            <a:xfrm>
              <a:off x="9979708" y="3241180"/>
              <a:ext cx="0" cy="3383280"/>
            </a:xfrm>
            <a:prstGeom prst="line">
              <a:avLst/>
            </a:prstGeom>
            <a:ln w="3175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B7A2EB7-F8C0-4C1E-A96C-51BBA46D9CBB}"/>
              </a:ext>
            </a:extLst>
          </p:cNvPr>
          <p:cNvCxnSpPr>
            <a:cxnSpLocks/>
          </p:cNvCxnSpPr>
          <p:nvPr/>
        </p:nvCxnSpPr>
        <p:spPr>
          <a:xfrm>
            <a:off x="7205422" y="5500973"/>
            <a:ext cx="0" cy="338151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AA8BA30-B624-4F98-BE5E-F8F9144FCE0B}"/>
              </a:ext>
            </a:extLst>
          </p:cNvPr>
          <p:cNvCxnSpPr>
            <a:cxnSpLocks/>
          </p:cNvCxnSpPr>
          <p:nvPr/>
        </p:nvCxnSpPr>
        <p:spPr>
          <a:xfrm>
            <a:off x="2007681" y="3542190"/>
            <a:ext cx="0" cy="335802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E9A9A85-486B-4BFF-8464-28455641C34A}"/>
              </a:ext>
            </a:extLst>
          </p:cNvPr>
          <p:cNvCxnSpPr>
            <a:cxnSpLocks/>
          </p:cNvCxnSpPr>
          <p:nvPr/>
        </p:nvCxnSpPr>
        <p:spPr>
          <a:xfrm>
            <a:off x="7204074" y="4344059"/>
            <a:ext cx="1591" cy="486559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326109B-B358-4579-8251-0E267E4FCD85}"/>
              </a:ext>
            </a:extLst>
          </p:cNvPr>
          <p:cNvGrpSpPr/>
          <p:nvPr/>
        </p:nvGrpSpPr>
        <p:grpSpPr>
          <a:xfrm>
            <a:off x="10171019" y="4796225"/>
            <a:ext cx="1854724" cy="691884"/>
            <a:chOff x="3629808" y="3939138"/>
            <a:chExt cx="2802479" cy="731520"/>
          </a:xfrm>
        </p:grpSpPr>
        <p:sp>
          <p:nvSpPr>
            <p:cNvPr id="60" name="Left Brace 59">
              <a:extLst>
                <a:ext uri="{FF2B5EF4-FFF2-40B4-BE49-F238E27FC236}">
                  <a16:creationId xmlns:a16="http://schemas.microsoft.com/office/drawing/2014/main" id="{07EC19FF-97A6-4561-824B-FCEC28297CB8}"/>
                </a:ext>
              </a:extLst>
            </p:cNvPr>
            <p:cNvSpPr/>
            <p:nvPr/>
          </p:nvSpPr>
          <p:spPr>
            <a:xfrm rot="10800000">
              <a:off x="3629808" y="3939138"/>
              <a:ext cx="129302" cy="731520"/>
            </a:xfrm>
            <a:prstGeom prst="leftBrac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C1ECB87-7CE3-41FB-9104-57D555F5B9C2}"/>
                </a:ext>
              </a:extLst>
            </p:cNvPr>
            <p:cNvSpPr txBox="1"/>
            <p:nvPr/>
          </p:nvSpPr>
          <p:spPr>
            <a:xfrm>
              <a:off x="4001283" y="4141243"/>
              <a:ext cx="2431004" cy="3416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dirty="0" err="1">
                  <a:latin typeface="Consolas" panose="020B0609020204030204" pitchFamily="49" charset="0"/>
                </a:rPr>
                <a:t>getAmount</a:t>
              </a:r>
              <a:r>
                <a:rPr lang="en-US" dirty="0">
                  <a:latin typeface="Consolas" panose="020B0609020204030204" pitchFamily="49" charset="0"/>
                </a:rPr>
                <a:t>()</a:t>
              </a:r>
              <a:endParaRPr lang="en-US" sz="2000" dirty="0">
                <a:latin typeface="Consolas" panose="020B0609020204030204" pitchFamily="49" charset="0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317ADF6D-D02B-4738-BA70-F34C981F772F}"/>
              </a:ext>
            </a:extLst>
          </p:cNvPr>
          <p:cNvGrpSpPr/>
          <p:nvPr/>
        </p:nvGrpSpPr>
        <p:grpSpPr>
          <a:xfrm rot="16200000">
            <a:off x="-892031" y="4824465"/>
            <a:ext cx="2939187" cy="551308"/>
            <a:chOff x="1938093" y="3419320"/>
            <a:chExt cx="4128807" cy="551308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0484669E-AB64-4F5A-89F5-0E77A245A6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97891" y="3970628"/>
              <a:ext cx="4069009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3204D0D-655D-43B8-A98A-88BC2414D7F7}"/>
                </a:ext>
              </a:extLst>
            </p:cNvPr>
            <p:cNvSpPr txBox="1"/>
            <p:nvPr/>
          </p:nvSpPr>
          <p:spPr>
            <a:xfrm>
              <a:off x="1938093" y="3419320"/>
              <a:ext cx="40910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Execution Time</a:t>
              </a:r>
            </a:p>
          </p:txBody>
        </p:sp>
      </p:grpSp>
      <p:sp>
        <p:nvSpPr>
          <p:cNvPr id="46" name="Rounded Rectangle 3">
            <a:extLst>
              <a:ext uri="{FF2B5EF4-FFF2-40B4-BE49-F238E27FC236}">
                <a16:creationId xmlns:a16="http://schemas.microsoft.com/office/drawing/2014/main" id="{7D5CD8F5-E2D6-4A7D-982B-649676676994}"/>
              </a:ext>
            </a:extLst>
          </p:cNvPr>
          <p:cNvSpPr/>
          <p:nvPr/>
        </p:nvSpPr>
        <p:spPr>
          <a:xfrm>
            <a:off x="853216" y="1160479"/>
            <a:ext cx="7871157" cy="1337933"/>
          </a:xfrm>
          <a:prstGeom prst="roundRect">
            <a:avLst>
              <a:gd name="adj" fmla="val 8932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basicTag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PriceTagImpl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(100);</a:t>
            </a:r>
          </a:p>
          <a:p>
            <a:pPr>
              <a:lnSpc>
                <a:spcPct val="120000"/>
              </a:lnSpc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996600"/>
                </a:solidFill>
                <a:latin typeface="Consolas" panose="020B0609020204030204" pitchFamily="49" charset="0"/>
              </a:rPr>
              <a:t>discountTag1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DiscountedPriceTag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996600"/>
                </a:solidFill>
                <a:latin typeface="Consolas" panose="020B0609020204030204" pitchFamily="49" charset="0"/>
              </a:rPr>
              <a:t>basicTag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 20);</a:t>
            </a:r>
          </a:p>
          <a:p>
            <a:pPr>
              <a:lnSpc>
                <a:spcPct val="120000"/>
              </a:lnSpc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996600"/>
                </a:solidFill>
                <a:latin typeface="Consolas" panose="020B0609020204030204" pitchFamily="49" charset="0"/>
              </a:rPr>
              <a:t>discountTag2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DiscountedPriceTag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996600"/>
                </a:solidFill>
                <a:latin typeface="Consolas" panose="020B0609020204030204" pitchFamily="49" charset="0"/>
              </a:rPr>
              <a:t>discountTag1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 20);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solidFill>
                  <a:srgbClr val="996600"/>
                </a:solidFill>
                <a:latin typeface="Consolas" panose="020B0609020204030204" pitchFamily="49" charset="0"/>
              </a:rPr>
              <a:t>discountTag2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.getAmount();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6300DE9-6237-4DAD-B98B-43B8ACD21989}"/>
              </a:ext>
            </a:extLst>
          </p:cNvPr>
          <p:cNvCxnSpPr>
            <a:cxnSpLocks/>
          </p:cNvCxnSpPr>
          <p:nvPr/>
        </p:nvCxnSpPr>
        <p:spPr>
          <a:xfrm>
            <a:off x="4294902" y="4359564"/>
            <a:ext cx="2910763" cy="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661BAB5-BB1D-4863-8F37-23F030E470FA}"/>
              </a:ext>
            </a:extLst>
          </p:cNvPr>
          <p:cNvGrpSpPr/>
          <p:nvPr/>
        </p:nvGrpSpPr>
        <p:grpSpPr>
          <a:xfrm>
            <a:off x="2903832" y="2749907"/>
            <a:ext cx="2785323" cy="3866256"/>
            <a:chOff x="4703336" y="2495350"/>
            <a:chExt cx="2785323" cy="4121154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F10049A-248D-4D06-9CA4-FD4856B1179F}"/>
                </a:ext>
              </a:extLst>
            </p:cNvPr>
            <p:cNvCxnSpPr/>
            <p:nvPr/>
          </p:nvCxnSpPr>
          <p:spPr>
            <a:xfrm>
              <a:off x="6095999" y="3233224"/>
              <a:ext cx="0" cy="3383280"/>
            </a:xfrm>
            <a:prstGeom prst="line">
              <a:avLst/>
            </a:prstGeom>
            <a:ln w="3175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ounded Rectangle 10">
              <a:extLst>
                <a:ext uri="{FF2B5EF4-FFF2-40B4-BE49-F238E27FC236}">
                  <a16:creationId xmlns:a16="http://schemas.microsoft.com/office/drawing/2014/main" id="{294F401E-3605-4E9A-B8DA-77DB306D30F9}"/>
                </a:ext>
              </a:extLst>
            </p:cNvPr>
            <p:cNvSpPr/>
            <p:nvPr/>
          </p:nvSpPr>
          <p:spPr>
            <a:xfrm>
              <a:off x="4703336" y="2495350"/>
              <a:ext cx="2785323" cy="737404"/>
            </a:xfrm>
            <a:prstGeom prst="roundRect">
              <a:avLst>
                <a:gd name="adj" fmla="val 48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latin typeface="Consolas" panose="020B0609020204030204" pitchFamily="49" charset="0"/>
                </a:rPr>
                <a:t>DiscountedPriceTag</a:t>
              </a:r>
              <a:endParaRPr lang="en-US" sz="2000" dirty="0"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>
                  <a:latin typeface="Consolas" panose="020B0609020204030204" pitchFamily="49" charset="0"/>
                </a:rPr>
                <a:t>implements </a:t>
              </a:r>
              <a:r>
                <a:rPr lang="en-US" sz="1600" dirty="0" err="1">
                  <a:latin typeface="Consolas" panose="020B0609020204030204" pitchFamily="49" charset="0"/>
                </a:rPr>
                <a:t>PriceTag</a:t>
              </a:r>
              <a:endParaRPr lang="en-US" sz="1600" dirty="0">
                <a:latin typeface="Consolas" panose="020B0609020204030204" pitchFamily="49" charset="0"/>
              </a:endParaRPr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7F27F9D-FE36-407E-B41B-FB99E8C2F492}"/>
              </a:ext>
            </a:extLst>
          </p:cNvPr>
          <p:cNvCxnSpPr>
            <a:cxnSpLocks/>
          </p:cNvCxnSpPr>
          <p:nvPr/>
        </p:nvCxnSpPr>
        <p:spPr>
          <a:xfrm flipH="1">
            <a:off x="4294902" y="3884924"/>
            <a:ext cx="0" cy="474640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58AF43-51AD-486C-958C-F7D2F4C9F76B}"/>
              </a:ext>
            </a:extLst>
          </p:cNvPr>
          <p:cNvCxnSpPr>
            <a:cxnSpLocks/>
          </p:cNvCxnSpPr>
          <p:nvPr/>
        </p:nvCxnSpPr>
        <p:spPr>
          <a:xfrm>
            <a:off x="2004951" y="3870035"/>
            <a:ext cx="2291542" cy="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A8A16466-C4D7-4153-A19B-C3EDABDF4F1D}"/>
              </a:ext>
            </a:extLst>
          </p:cNvPr>
          <p:cNvCxnSpPr>
            <a:cxnSpLocks/>
          </p:cNvCxnSpPr>
          <p:nvPr/>
        </p:nvCxnSpPr>
        <p:spPr>
          <a:xfrm>
            <a:off x="4294902" y="5857070"/>
            <a:ext cx="0" cy="506785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7F002D9-EDBC-43E1-9504-CD9FC871973A}"/>
              </a:ext>
            </a:extLst>
          </p:cNvPr>
          <p:cNvCxnSpPr>
            <a:cxnSpLocks/>
          </p:cNvCxnSpPr>
          <p:nvPr/>
        </p:nvCxnSpPr>
        <p:spPr>
          <a:xfrm>
            <a:off x="9986566" y="4793787"/>
            <a:ext cx="0" cy="707186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B88CFB5-947E-4190-AE39-D99985505670}"/>
              </a:ext>
            </a:extLst>
          </p:cNvPr>
          <p:cNvCxnSpPr>
            <a:cxnSpLocks/>
          </p:cNvCxnSpPr>
          <p:nvPr/>
        </p:nvCxnSpPr>
        <p:spPr>
          <a:xfrm>
            <a:off x="7195753" y="4807527"/>
            <a:ext cx="2783955" cy="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1603C36-107B-4F10-BA34-AA1844FD16EB}"/>
              </a:ext>
            </a:extLst>
          </p:cNvPr>
          <p:cNvCxnSpPr>
            <a:cxnSpLocks/>
          </p:cNvCxnSpPr>
          <p:nvPr/>
        </p:nvCxnSpPr>
        <p:spPr>
          <a:xfrm flipH="1">
            <a:off x="4294902" y="5857070"/>
            <a:ext cx="2909172" cy="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FF46DBB-AC9E-4976-92DB-8F97879D7097}"/>
              </a:ext>
            </a:extLst>
          </p:cNvPr>
          <p:cNvCxnSpPr>
            <a:cxnSpLocks/>
          </p:cNvCxnSpPr>
          <p:nvPr/>
        </p:nvCxnSpPr>
        <p:spPr>
          <a:xfrm flipH="1">
            <a:off x="2004951" y="6363855"/>
            <a:ext cx="2289951" cy="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FB23E22-7A27-4192-8081-E06DDE856855}"/>
              </a:ext>
            </a:extLst>
          </p:cNvPr>
          <p:cNvCxnSpPr>
            <a:cxnSpLocks/>
          </p:cNvCxnSpPr>
          <p:nvPr/>
        </p:nvCxnSpPr>
        <p:spPr>
          <a:xfrm flipH="1">
            <a:off x="7195753" y="5486878"/>
            <a:ext cx="2746550" cy="1232"/>
          </a:xfrm>
          <a:prstGeom prst="line">
            <a:avLst/>
          </a:prstGeom>
          <a:ln w="2540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877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305C5-66D0-486B-AAB3-9616E4D3A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75468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Unwrapping decorators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1E898-29ED-44EB-82CB-FE88F1DA56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62" y="365125"/>
            <a:ext cx="10633038" cy="99033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Unwrapping decorators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5920"/>
            <a:ext cx="10515600" cy="2969111"/>
          </a:xfrm>
        </p:spPr>
        <p:txBody>
          <a:bodyPr anchor="ctr">
            <a:normAutofit/>
          </a:bodyPr>
          <a:lstStyle/>
          <a:p>
            <a:pPr marL="91440" inden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None/>
            </a:pPr>
            <a:r>
              <a:rPr lang="en-US" sz="3200" dirty="0"/>
              <a:t>“Decorating” an object 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</a:rPr>
              <a:t>creates a new object</a:t>
            </a:r>
          </a:p>
          <a:p>
            <a:pPr lvl="1" indent="-365760">
              <a:spcAft>
                <a:spcPts val="2400"/>
              </a:spcAft>
              <a:buClr>
                <a:srgbClr val="C00000"/>
              </a:buClr>
            </a:pPr>
            <a:r>
              <a:rPr lang="en-US" sz="2800" i="1" dirty="0">
                <a:solidFill>
                  <a:srgbClr val="C00000"/>
                </a:solidFill>
              </a:rPr>
              <a:t>The original object is encapsulated inside</a:t>
            </a:r>
          </a:p>
          <a:p>
            <a:pPr marL="91440" indent="0">
              <a:spcBef>
                <a:spcPts val="3600"/>
              </a:spcBef>
              <a:spcAft>
                <a:spcPts val="600"/>
              </a:spcAft>
              <a:buClr>
                <a:srgbClr val="C00000"/>
              </a:buClr>
              <a:buNone/>
            </a:pPr>
            <a:r>
              <a:rPr lang="en-US" sz="3200" dirty="0"/>
              <a:t>Sometimes, you might need to access the original object</a:t>
            </a:r>
          </a:p>
          <a:p>
            <a:pPr lvl="1" indent="-365760">
              <a:spcAft>
                <a:spcPts val="2400"/>
              </a:spcAft>
              <a:buClr>
                <a:srgbClr val="C00000"/>
              </a:buClr>
            </a:pPr>
            <a:r>
              <a:rPr lang="en-US" sz="2800" i="1" dirty="0">
                <a:solidFill>
                  <a:srgbClr val="C00000"/>
                </a:solidFill>
              </a:rPr>
              <a:t>This is called “</a:t>
            </a:r>
            <a:r>
              <a:rPr lang="en-US" sz="2800" b="1" i="1" dirty="0">
                <a:solidFill>
                  <a:srgbClr val="0070C0"/>
                </a:solidFill>
              </a:rPr>
              <a:t>undecorating</a:t>
            </a:r>
            <a:r>
              <a:rPr lang="en-US" sz="2800" i="1" dirty="0">
                <a:solidFill>
                  <a:srgbClr val="C00000"/>
                </a:solidFill>
              </a:rPr>
              <a:t>” or “</a:t>
            </a:r>
            <a:r>
              <a:rPr lang="en-US" sz="2800" b="1" i="1" dirty="0">
                <a:solidFill>
                  <a:srgbClr val="0070C0"/>
                </a:solidFill>
              </a:rPr>
              <a:t>unwrapping</a:t>
            </a:r>
            <a:r>
              <a:rPr lang="en-US" sz="2800" i="1" dirty="0">
                <a:solidFill>
                  <a:srgbClr val="C000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96154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4D4B-3EE7-4945-A484-1E27D3C7D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unwrap()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method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85F6829-27F8-458D-889E-16E5123C8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729" y="1690688"/>
            <a:ext cx="10284541" cy="424731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DiscountedPriceTag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PriceTag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PriceTag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double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discount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DiscountedPriceTag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PriceTag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tag,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double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discount)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= tag;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discount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= discount;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080808"/>
              </a:solidFill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PriceTag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unwrap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tag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80808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...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91FDF6-7EC4-487C-B1DE-BAE90D69A9C8}"/>
              </a:ext>
            </a:extLst>
          </p:cNvPr>
          <p:cNvSpPr/>
          <p:nvPr/>
        </p:nvSpPr>
        <p:spPr>
          <a:xfrm>
            <a:off x="1392622" y="4125731"/>
            <a:ext cx="3995452" cy="1022556"/>
          </a:xfrm>
          <a:prstGeom prst="roundRect">
            <a:avLst>
              <a:gd name="adj" fmla="val 9946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695D48-3F97-4475-9509-79FD630F2A94}"/>
              </a:ext>
            </a:extLst>
          </p:cNvPr>
          <p:cNvSpPr txBox="1"/>
          <p:nvPr/>
        </p:nvSpPr>
        <p:spPr>
          <a:xfrm>
            <a:off x="5503603" y="4350892"/>
            <a:ext cx="4802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Exposes the encapsulated price tag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62257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0B5CC-ED7E-47BC-A7DF-51D1E60E1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Using the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unwrap()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method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957EC1F-4AE8-4D8A-8D4F-D43413BE2BB0}"/>
              </a:ext>
            </a:extLst>
          </p:cNvPr>
          <p:cNvSpPr/>
          <p:nvPr/>
        </p:nvSpPr>
        <p:spPr>
          <a:xfrm>
            <a:off x="1150375" y="1993296"/>
            <a:ext cx="9689690" cy="1780813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996600"/>
                </a:solidFill>
                <a:latin typeface="Consolas" panose="020B0609020204030204" pitchFamily="49" charset="0"/>
              </a:rPr>
              <a:t>basicTag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PriceTagImpl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(100);</a:t>
            </a:r>
          </a:p>
          <a:p>
            <a:pPr>
              <a:lnSpc>
                <a:spcPct val="120000"/>
              </a:lnSpc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discountTag1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DiscountedPriceTag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996600"/>
                </a:solidFill>
                <a:latin typeface="Consolas" panose="020B0609020204030204" pitchFamily="49" charset="0"/>
              </a:rPr>
              <a:t>basicTag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, 20);</a:t>
            </a:r>
          </a:p>
          <a:p>
            <a:pPr>
              <a:lnSpc>
                <a:spcPct val="120000"/>
              </a:lnSpc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discountTag2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DiscountedPriceTag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discountTag1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, 20);</a:t>
            </a:r>
          </a:p>
          <a:p>
            <a:pPr>
              <a:lnSpc>
                <a:spcPct val="120000"/>
              </a:lnSpc>
            </a:pP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</a:pP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PriceTag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996600"/>
                </a:solidFill>
                <a:latin typeface="Consolas" panose="020B0609020204030204" pitchFamily="49" charset="0"/>
              </a:rPr>
              <a:t>discountRemoval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= ((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DiscountedPriceTag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discountTag2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).unwrap();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CADE930-1010-40C3-8EF3-A7A93B46284E}"/>
              </a:ext>
            </a:extLst>
          </p:cNvPr>
          <p:cNvSpPr/>
          <p:nvPr/>
        </p:nvSpPr>
        <p:spPr>
          <a:xfrm>
            <a:off x="1150375" y="3277428"/>
            <a:ext cx="9478296" cy="698090"/>
          </a:xfrm>
          <a:prstGeom prst="roundRect">
            <a:avLst>
              <a:gd name="adj" fmla="val 9946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C181BD-3DB2-415B-BDC6-1DA1C5E0C740}"/>
              </a:ext>
            </a:extLst>
          </p:cNvPr>
          <p:cNvSpPr txBox="1"/>
          <p:nvPr/>
        </p:nvSpPr>
        <p:spPr>
          <a:xfrm>
            <a:off x="4736028" y="4329719"/>
            <a:ext cx="5019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>
                <a:solidFill>
                  <a:srgbClr val="C55A11"/>
                </a:solidFill>
                <a:latin typeface="Consolas" panose="020B0609020204030204" pitchFamily="49" charset="0"/>
              </a:rPr>
              <a:t>PriceTag</a:t>
            </a:r>
            <a:r>
              <a:rPr lang="en-US" sz="2400" b="1" i="1" dirty="0">
                <a:solidFill>
                  <a:srgbClr val="C55A11"/>
                </a:solidFill>
              </a:rPr>
              <a:t> must be </a:t>
            </a:r>
            <a:r>
              <a:rPr lang="en-US" sz="2400" b="1" i="1" u="sng" dirty="0">
                <a:solidFill>
                  <a:srgbClr val="C55A11"/>
                </a:solidFill>
              </a:rPr>
              <a:t>typecast</a:t>
            </a:r>
            <a:r>
              <a:rPr lang="en-US" sz="2400" b="1" i="1" dirty="0">
                <a:solidFill>
                  <a:srgbClr val="C55A11"/>
                </a:solidFill>
              </a:rPr>
              <a:t> to </a:t>
            </a:r>
            <a:r>
              <a:rPr lang="en-US" sz="2400" b="1" i="1" dirty="0" err="1">
                <a:solidFill>
                  <a:srgbClr val="C55A11"/>
                </a:solidFill>
              </a:rPr>
              <a:t>DiscountedPriceTag</a:t>
            </a:r>
            <a:r>
              <a:rPr lang="en-US" sz="2400" b="1" i="1" dirty="0">
                <a:solidFill>
                  <a:srgbClr val="C55A11"/>
                </a:solidFill>
              </a:rPr>
              <a:t> to access </a:t>
            </a:r>
            <a:r>
              <a:rPr lang="en-US" sz="2400" b="1" i="1" dirty="0">
                <a:solidFill>
                  <a:srgbClr val="C55A11"/>
                </a:solidFill>
                <a:latin typeface="Consolas" panose="020B0609020204030204" pitchFamily="49" charset="0"/>
              </a:rPr>
              <a:t>unwrap()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075C2F0-A0F9-4791-9087-B161DFBDA61B}"/>
              </a:ext>
            </a:extLst>
          </p:cNvPr>
          <p:cNvCxnSpPr>
            <a:cxnSpLocks/>
            <a:stCxn id="6" idx="0"/>
          </p:cNvCxnSpPr>
          <p:nvPr/>
        </p:nvCxnSpPr>
        <p:spPr>
          <a:xfrm flipH="1" flipV="1">
            <a:off x="6887365" y="3774109"/>
            <a:ext cx="358646" cy="55561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46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81A64-5E0D-44ED-BA2F-0FEB9AB7C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31" y="520945"/>
            <a:ext cx="10697584" cy="88474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Design a framework for making GUI windows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29B027E-1C9F-4C22-A990-FD7C5367AF87}"/>
              </a:ext>
            </a:extLst>
          </p:cNvPr>
          <p:cNvGrpSpPr/>
          <p:nvPr/>
        </p:nvGrpSpPr>
        <p:grpSpPr>
          <a:xfrm>
            <a:off x="2053714" y="2041919"/>
            <a:ext cx="1803879" cy="1465739"/>
            <a:chOff x="1422322" y="2121844"/>
            <a:chExt cx="1803879" cy="146573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B4E639C-629B-484B-A608-81CA8619BA76}"/>
                </a:ext>
              </a:extLst>
            </p:cNvPr>
            <p:cNvSpPr/>
            <p:nvPr/>
          </p:nvSpPr>
          <p:spPr>
            <a:xfrm>
              <a:off x="1422322" y="2121844"/>
              <a:ext cx="1803879" cy="10811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561CD0B-50F5-47B3-B932-7BB9ECC4E471}"/>
                </a:ext>
              </a:extLst>
            </p:cNvPr>
            <p:cNvSpPr txBox="1"/>
            <p:nvPr/>
          </p:nvSpPr>
          <p:spPr>
            <a:xfrm>
              <a:off x="1422322" y="3218251"/>
              <a:ext cx="18038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Plain window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CD232A0-730C-4361-859A-88F7D5220CAE}"/>
              </a:ext>
            </a:extLst>
          </p:cNvPr>
          <p:cNvGrpSpPr/>
          <p:nvPr/>
        </p:nvGrpSpPr>
        <p:grpSpPr>
          <a:xfrm>
            <a:off x="5037761" y="2041919"/>
            <a:ext cx="1803879" cy="1801791"/>
            <a:chOff x="5037761" y="2041919"/>
            <a:chExt cx="1803879" cy="18017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4172015-2E1C-4B4D-B40D-FCCB8F29C6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" t="1243" r="526" b="1040"/>
            <a:stretch/>
          </p:blipFill>
          <p:spPr>
            <a:xfrm>
              <a:off x="5037761" y="2041919"/>
              <a:ext cx="1803879" cy="1081182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134936E-76F3-484E-B806-03BA369C0667}"/>
                </a:ext>
              </a:extLst>
            </p:cNvPr>
            <p:cNvSpPr txBox="1"/>
            <p:nvPr/>
          </p:nvSpPr>
          <p:spPr>
            <a:xfrm>
              <a:off x="5037762" y="3197379"/>
              <a:ext cx="18038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Window with </a:t>
              </a:r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</a:rPr>
                <a:t>border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03FCDD5-E4E6-4B23-92E0-BFD52D985DC1}"/>
              </a:ext>
            </a:extLst>
          </p:cNvPr>
          <p:cNvGrpSpPr/>
          <p:nvPr/>
        </p:nvGrpSpPr>
        <p:grpSpPr>
          <a:xfrm>
            <a:off x="3607647" y="4312594"/>
            <a:ext cx="1803879" cy="1797028"/>
            <a:chOff x="6152270" y="2113720"/>
            <a:chExt cx="1803879" cy="1797028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E6A4D72-E6A5-4036-A093-389714A3B4B3}"/>
                </a:ext>
              </a:extLst>
            </p:cNvPr>
            <p:cNvGrpSpPr/>
            <p:nvPr/>
          </p:nvGrpSpPr>
          <p:grpSpPr>
            <a:xfrm>
              <a:off x="6152270" y="2113720"/>
              <a:ext cx="1803879" cy="1081182"/>
              <a:chOff x="8003855" y="2102629"/>
              <a:chExt cx="1803879" cy="1081182"/>
            </a:xfrm>
          </p:grpSpPr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17E47B85-F510-4A8C-AB46-CB6947B012F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4875" t="14020" r="11428" b="22749"/>
              <a:stretch/>
            </p:blipFill>
            <p:spPr>
              <a:xfrm flipH="1">
                <a:off x="9715271" y="2110079"/>
                <a:ext cx="81591" cy="1068969"/>
              </a:xfrm>
              <a:prstGeom prst="rect">
                <a:avLst/>
              </a:prstGeom>
            </p:spPr>
          </p:pic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76E516E-169E-47B5-A507-ADD0F7FF36E0}"/>
                  </a:ext>
                </a:extLst>
              </p:cNvPr>
              <p:cNvSpPr/>
              <p:nvPr/>
            </p:nvSpPr>
            <p:spPr>
              <a:xfrm>
                <a:off x="8003855" y="2102629"/>
                <a:ext cx="1803879" cy="108118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76FA696-1526-440A-9E28-D30DB72B196D}"/>
                </a:ext>
              </a:extLst>
            </p:cNvPr>
            <p:cNvSpPr txBox="1"/>
            <p:nvPr/>
          </p:nvSpPr>
          <p:spPr>
            <a:xfrm>
              <a:off x="6152271" y="3264417"/>
              <a:ext cx="18038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Window with </a:t>
              </a:r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</a:rPr>
                <a:t>scrollbar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CEFD808-A257-444B-A45F-9E205BA5E83B}"/>
              </a:ext>
            </a:extLst>
          </p:cNvPr>
          <p:cNvGrpSpPr/>
          <p:nvPr/>
        </p:nvGrpSpPr>
        <p:grpSpPr>
          <a:xfrm>
            <a:off x="8127933" y="2054806"/>
            <a:ext cx="1803879" cy="1788904"/>
            <a:chOff x="8127933" y="2054806"/>
            <a:chExt cx="1803879" cy="1788904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9CA46E8-D488-434F-8BA6-7F01B24D3918}"/>
                </a:ext>
              </a:extLst>
            </p:cNvPr>
            <p:cNvGrpSpPr/>
            <p:nvPr/>
          </p:nvGrpSpPr>
          <p:grpSpPr>
            <a:xfrm>
              <a:off x="8127933" y="2054806"/>
              <a:ext cx="1803879" cy="1081182"/>
              <a:chOff x="8097205" y="4511698"/>
              <a:chExt cx="1803879" cy="1081182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D7FC061C-F1B9-4E67-8E38-9F64557647E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6" t="1243" r="526" b="1040"/>
              <a:stretch/>
            </p:blipFill>
            <p:spPr>
              <a:xfrm>
                <a:off x="8097205" y="4511698"/>
                <a:ext cx="1803879" cy="1081182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sp>
            <p:nvSpPr>
              <p:cNvPr id="23" name="Multiplication Sign 22">
                <a:extLst>
                  <a:ext uri="{FF2B5EF4-FFF2-40B4-BE49-F238E27FC236}">
                    <a16:creationId xmlns:a16="http://schemas.microsoft.com/office/drawing/2014/main" id="{ED254619-F538-4A5C-9E7E-5D7E71D529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726048" y="4516108"/>
                <a:ext cx="164046" cy="164046"/>
              </a:xfrm>
              <a:prstGeom prst="mathMultiply">
                <a:avLst>
                  <a:gd name="adj1" fmla="val 10744"/>
                </a:avLst>
              </a:prstGeom>
              <a:solidFill>
                <a:schemeClr val="bg1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9CC2C96-0BAF-4B1B-9F78-D869BBD1CCC5}"/>
                </a:ext>
              </a:extLst>
            </p:cNvPr>
            <p:cNvSpPr txBox="1"/>
            <p:nvPr/>
          </p:nvSpPr>
          <p:spPr>
            <a:xfrm>
              <a:off x="8127933" y="3197379"/>
              <a:ext cx="18038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</a:rPr>
                <a:t>Closable</a:t>
              </a:r>
              <a:r>
                <a:rPr lang="en-US" dirty="0"/>
                <a:t> window with </a:t>
              </a:r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</a:rPr>
                <a:t>border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1273DAB-23C8-47CB-8356-E6CDDD157597}"/>
              </a:ext>
            </a:extLst>
          </p:cNvPr>
          <p:cNvGrpSpPr/>
          <p:nvPr/>
        </p:nvGrpSpPr>
        <p:grpSpPr>
          <a:xfrm>
            <a:off x="6603495" y="4312594"/>
            <a:ext cx="1803879" cy="2065903"/>
            <a:chOff x="2885356" y="4198294"/>
            <a:chExt cx="1803879" cy="2065903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680E307B-FA4F-48F2-B0F9-503567156614}"/>
                </a:ext>
              </a:extLst>
            </p:cNvPr>
            <p:cNvGrpSpPr/>
            <p:nvPr/>
          </p:nvGrpSpPr>
          <p:grpSpPr>
            <a:xfrm>
              <a:off x="2885356" y="4198294"/>
              <a:ext cx="1803879" cy="1081182"/>
              <a:chOff x="8097205" y="4511698"/>
              <a:chExt cx="1803879" cy="1081182"/>
            </a:xfrm>
          </p:grpSpPr>
          <p:pic>
            <p:nvPicPr>
              <p:cNvPr id="35" name="Picture 34">
                <a:extLst>
                  <a:ext uri="{FF2B5EF4-FFF2-40B4-BE49-F238E27FC236}">
                    <a16:creationId xmlns:a16="http://schemas.microsoft.com/office/drawing/2014/main" id="{B395A588-7B0B-41E5-AD74-364C3B3E631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6" t="1243" r="526" b="1040"/>
              <a:stretch/>
            </p:blipFill>
            <p:spPr>
              <a:xfrm>
                <a:off x="8097205" y="4511698"/>
                <a:ext cx="1803879" cy="1081182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sp>
            <p:nvSpPr>
              <p:cNvPr id="34" name="Multiplication Sign 33">
                <a:extLst>
                  <a:ext uri="{FF2B5EF4-FFF2-40B4-BE49-F238E27FC236}">
                    <a16:creationId xmlns:a16="http://schemas.microsoft.com/office/drawing/2014/main" id="{CD3444A4-05A6-45A0-915D-DF505822876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726048" y="4516108"/>
                <a:ext cx="164046" cy="164046"/>
              </a:xfrm>
              <a:prstGeom prst="mathMultiply">
                <a:avLst>
                  <a:gd name="adj1" fmla="val 10744"/>
                </a:avLst>
              </a:prstGeom>
              <a:solidFill>
                <a:schemeClr val="bg1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A126C6A-03FF-41FF-8F6F-5A875EC74BE6}"/>
                </a:ext>
              </a:extLst>
            </p:cNvPr>
            <p:cNvSpPr txBox="1"/>
            <p:nvPr/>
          </p:nvSpPr>
          <p:spPr>
            <a:xfrm>
              <a:off x="2885356" y="5340867"/>
              <a:ext cx="180387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</a:rPr>
                <a:t>Closable</a:t>
              </a:r>
              <a:r>
                <a:rPr lang="en-US" dirty="0"/>
                <a:t> window with </a:t>
              </a:r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</a:rPr>
                <a:t>border</a:t>
              </a:r>
              <a:r>
                <a:rPr lang="en-US" dirty="0"/>
                <a:t> and </a:t>
              </a:r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</a:rPr>
                <a:t>scrollbar</a:t>
              </a:r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08210511-0B2A-487E-A794-6B2548E008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875" t="14020" r="11428" b="22749"/>
            <a:stretch/>
          </p:blipFill>
          <p:spPr>
            <a:xfrm flipH="1">
              <a:off x="4582721" y="4373913"/>
              <a:ext cx="81591" cy="888650"/>
            </a:xfrm>
            <a:prstGeom prst="rect">
              <a:avLst/>
            </a:prstGeom>
          </p:spPr>
        </p:pic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88D020A2-B4AB-44FC-A412-A50CDABDEBBD}"/>
              </a:ext>
            </a:extLst>
          </p:cNvPr>
          <p:cNvSpPr/>
          <p:nvPr/>
        </p:nvSpPr>
        <p:spPr>
          <a:xfrm>
            <a:off x="8987914" y="2595786"/>
            <a:ext cx="887706" cy="482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1C45E8D-1C3D-473D-9C9B-3C56FEC8E818}"/>
              </a:ext>
            </a:extLst>
          </p:cNvPr>
          <p:cNvSpPr/>
          <p:nvPr/>
        </p:nvSpPr>
        <p:spPr>
          <a:xfrm>
            <a:off x="5897742" y="2582899"/>
            <a:ext cx="887706" cy="482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3228EC9-FD3C-40AE-8230-13B426E0014F}"/>
              </a:ext>
            </a:extLst>
          </p:cNvPr>
          <p:cNvSpPr/>
          <p:nvPr/>
        </p:nvSpPr>
        <p:spPr>
          <a:xfrm>
            <a:off x="7463476" y="4853574"/>
            <a:ext cx="887706" cy="482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7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D7D09-89E2-4E4B-B85A-D02670961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216" y="365125"/>
            <a:ext cx="10697584" cy="99033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Limitations of decorator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31922-31A8-4513-BBD8-E0E074382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322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Multiple decorations must be managed by programmer</a:t>
            </a:r>
          </a:p>
          <a:p>
            <a:pPr lvl="1"/>
            <a:r>
              <a:rPr lang="en-US" i="1" dirty="0">
                <a:solidFill>
                  <a:srgbClr val="C55A11"/>
                </a:solidFill>
              </a:rPr>
              <a:t>Does order matter?</a:t>
            </a:r>
          </a:p>
          <a:p>
            <a:pPr lvl="1"/>
            <a:r>
              <a:rPr lang="en-US" i="1" dirty="0">
                <a:solidFill>
                  <a:srgbClr val="C55A11"/>
                </a:solidFill>
              </a:rPr>
              <a:t>Are some decorations incompatible with each other?</a:t>
            </a:r>
          </a:p>
          <a:p>
            <a:pPr lvl="1"/>
            <a:r>
              <a:rPr lang="en-US" i="1" dirty="0">
                <a:solidFill>
                  <a:srgbClr val="C55A11"/>
                </a:solidFill>
              </a:rPr>
              <a:t>What if the same decoration is added multiple times?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access to encapsulated object’s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protected</a:t>
            </a:r>
            <a:r>
              <a:rPr lang="en-US" dirty="0"/>
              <a:t> fields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805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305C5-66D0-486B-AAB3-9616E4D3A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1E898-29ED-44EB-82CB-FE88F1DA56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5860AF-14BE-45E7-A28D-EE2A6A5FD6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49" y="1117812"/>
            <a:ext cx="11197400" cy="533398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D050BBD-7EE0-48C4-9C1E-32682C35C111}"/>
              </a:ext>
            </a:extLst>
          </p:cNvPr>
          <p:cNvSpPr/>
          <p:nvPr/>
        </p:nvSpPr>
        <p:spPr>
          <a:xfrm>
            <a:off x="7483208" y="415315"/>
            <a:ext cx="3983541" cy="1030583"/>
          </a:xfrm>
          <a:prstGeom prst="roundRect">
            <a:avLst>
              <a:gd name="adj" fmla="val 6534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F5597"/>
                </a:solidFill>
              </a:rPr>
              <a:t>What about unhooking the chain and re-arranging it?</a:t>
            </a:r>
            <a:endParaRPr lang="en-US" sz="2400" b="1" dirty="0">
              <a:solidFill>
                <a:srgbClr val="2F5597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D7DC73F-9B4B-4E79-A313-0907B069B09F}"/>
              </a:ext>
            </a:extLst>
          </p:cNvPr>
          <p:cNvSpPr txBox="1">
            <a:spLocks/>
          </p:cNvSpPr>
          <p:nvPr/>
        </p:nvSpPr>
        <p:spPr>
          <a:xfrm>
            <a:off x="269349" y="340377"/>
            <a:ext cx="10633038" cy="581949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More on unwrapping decorators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CEC2F22-40B5-4CAD-883F-D1D23D7AFB79}"/>
              </a:ext>
            </a:extLst>
          </p:cNvPr>
          <p:cNvSpPr/>
          <p:nvPr/>
        </p:nvSpPr>
        <p:spPr>
          <a:xfrm>
            <a:off x="454852" y="3676089"/>
            <a:ext cx="3983541" cy="532631"/>
          </a:xfrm>
          <a:prstGeom prst="roundRect">
            <a:avLst>
              <a:gd name="adj" fmla="val 6534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F5597"/>
                </a:solidFill>
              </a:rPr>
              <a:t>Can alter the order in the chain</a:t>
            </a:r>
            <a:endParaRPr lang="en-US" sz="2000" b="1" dirty="0">
              <a:solidFill>
                <a:srgbClr val="2F5597"/>
              </a:solidFill>
              <a:latin typeface="Consolas" panose="020B0609020204030204" pitchFamily="49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924F8B-A1DE-4F41-9205-E51254D86B78}"/>
              </a:ext>
            </a:extLst>
          </p:cNvPr>
          <p:cNvSpPr/>
          <p:nvPr/>
        </p:nvSpPr>
        <p:spPr>
          <a:xfrm>
            <a:off x="454853" y="4306463"/>
            <a:ext cx="3983541" cy="809625"/>
          </a:xfrm>
          <a:prstGeom prst="roundRect">
            <a:avLst>
              <a:gd name="adj" fmla="val 6534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F5597"/>
                </a:solidFill>
              </a:rPr>
              <a:t>Can take a decorator out ( or add one in ) dynamically</a:t>
            </a:r>
            <a:endParaRPr lang="en-US" sz="2000" b="1" dirty="0">
              <a:solidFill>
                <a:srgbClr val="2F5597"/>
              </a:solidFill>
              <a:latin typeface="Consolas" panose="020B0609020204030204" pitchFamily="49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9C18049-5400-4216-BBCE-4E0AE2C8491A}"/>
              </a:ext>
            </a:extLst>
          </p:cNvPr>
          <p:cNvSpPr/>
          <p:nvPr/>
        </p:nvSpPr>
        <p:spPr>
          <a:xfrm rot="20921891">
            <a:off x="6753300" y="1317265"/>
            <a:ext cx="2917898" cy="1202229"/>
          </a:xfrm>
          <a:prstGeom prst="roundRect">
            <a:avLst>
              <a:gd name="adj" fmla="val 6534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rgbClr val="C00000"/>
                </a:solidFill>
              </a:rPr>
              <a:t>Could have “unhook” methods like “unwrap” to manipulate these links</a:t>
            </a:r>
            <a:endParaRPr lang="en-US" sz="2000" b="1" i="1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CFC5E87-8563-4E2A-BC5B-432149640126}"/>
              </a:ext>
            </a:extLst>
          </p:cNvPr>
          <p:cNvSpPr/>
          <p:nvPr/>
        </p:nvSpPr>
        <p:spPr>
          <a:xfrm>
            <a:off x="4414838" y="1700213"/>
            <a:ext cx="2283652" cy="514350"/>
          </a:xfrm>
          <a:custGeom>
            <a:avLst/>
            <a:gdLst>
              <a:gd name="connsiteX0" fmla="*/ 2343150 w 2343150"/>
              <a:gd name="connsiteY0" fmla="*/ 285750 h 514350"/>
              <a:gd name="connsiteX1" fmla="*/ 2228850 w 2343150"/>
              <a:gd name="connsiteY1" fmla="*/ 228600 h 514350"/>
              <a:gd name="connsiteX2" fmla="*/ 2171700 w 2343150"/>
              <a:gd name="connsiteY2" fmla="*/ 200025 h 514350"/>
              <a:gd name="connsiteX3" fmla="*/ 2043112 w 2343150"/>
              <a:gd name="connsiteY3" fmla="*/ 157162 h 514350"/>
              <a:gd name="connsiteX4" fmla="*/ 1885950 w 2343150"/>
              <a:gd name="connsiteY4" fmla="*/ 114300 h 514350"/>
              <a:gd name="connsiteX5" fmla="*/ 1714500 w 2343150"/>
              <a:gd name="connsiteY5" fmla="*/ 71437 h 514350"/>
              <a:gd name="connsiteX6" fmla="*/ 1643062 w 2343150"/>
              <a:gd name="connsiteY6" fmla="*/ 57150 h 514350"/>
              <a:gd name="connsiteX7" fmla="*/ 1543050 w 2343150"/>
              <a:gd name="connsiteY7" fmla="*/ 28575 h 514350"/>
              <a:gd name="connsiteX8" fmla="*/ 1328737 w 2343150"/>
              <a:gd name="connsiteY8" fmla="*/ 0 h 514350"/>
              <a:gd name="connsiteX9" fmla="*/ 771525 w 2343150"/>
              <a:gd name="connsiteY9" fmla="*/ 14287 h 514350"/>
              <a:gd name="connsiteX10" fmla="*/ 642937 w 2343150"/>
              <a:gd name="connsiteY10" fmla="*/ 57150 h 514350"/>
              <a:gd name="connsiteX11" fmla="*/ 585787 w 2343150"/>
              <a:gd name="connsiteY11" fmla="*/ 71437 h 514350"/>
              <a:gd name="connsiteX12" fmla="*/ 528637 w 2343150"/>
              <a:gd name="connsiteY12" fmla="*/ 100012 h 514350"/>
              <a:gd name="connsiteX13" fmla="*/ 442912 w 2343150"/>
              <a:gd name="connsiteY13" fmla="*/ 200025 h 514350"/>
              <a:gd name="connsiteX14" fmla="*/ 400050 w 2343150"/>
              <a:gd name="connsiteY14" fmla="*/ 228600 h 514350"/>
              <a:gd name="connsiteX15" fmla="*/ 357187 w 2343150"/>
              <a:gd name="connsiteY15" fmla="*/ 271462 h 514350"/>
              <a:gd name="connsiteX16" fmla="*/ 314325 w 2343150"/>
              <a:gd name="connsiteY16" fmla="*/ 300037 h 514350"/>
              <a:gd name="connsiteX17" fmla="*/ 257175 w 2343150"/>
              <a:gd name="connsiteY17" fmla="*/ 342900 h 514350"/>
              <a:gd name="connsiteX18" fmla="*/ 171450 w 2343150"/>
              <a:gd name="connsiteY18" fmla="*/ 400050 h 514350"/>
              <a:gd name="connsiteX19" fmla="*/ 85725 w 2343150"/>
              <a:gd name="connsiteY19" fmla="*/ 457200 h 514350"/>
              <a:gd name="connsiteX20" fmla="*/ 42862 w 2343150"/>
              <a:gd name="connsiteY20" fmla="*/ 485775 h 514350"/>
              <a:gd name="connsiteX21" fmla="*/ 0 w 2343150"/>
              <a:gd name="connsiteY21" fmla="*/ 5143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343150" h="514350">
                <a:moveTo>
                  <a:pt x="2343150" y="285750"/>
                </a:moveTo>
                <a:cubicBezTo>
                  <a:pt x="2187900" y="192599"/>
                  <a:pt x="2336506" y="274738"/>
                  <a:pt x="2228850" y="228600"/>
                </a:cubicBezTo>
                <a:cubicBezTo>
                  <a:pt x="2209274" y="220210"/>
                  <a:pt x="2191579" y="207671"/>
                  <a:pt x="2171700" y="200025"/>
                </a:cubicBezTo>
                <a:cubicBezTo>
                  <a:pt x="2129530" y="183806"/>
                  <a:pt x="2083523" y="177368"/>
                  <a:pt x="2043112" y="157162"/>
                </a:cubicBezTo>
                <a:cubicBezTo>
                  <a:pt x="1955841" y="113527"/>
                  <a:pt x="2007046" y="131599"/>
                  <a:pt x="1885950" y="114300"/>
                </a:cubicBezTo>
                <a:cubicBezTo>
                  <a:pt x="1804710" y="87219"/>
                  <a:pt x="1848233" y="100094"/>
                  <a:pt x="1714500" y="71437"/>
                </a:cubicBezTo>
                <a:cubicBezTo>
                  <a:pt x="1690755" y="66349"/>
                  <a:pt x="1666621" y="63040"/>
                  <a:pt x="1643062" y="57150"/>
                </a:cubicBezTo>
                <a:cubicBezTo>
                  <a:pt x="1534096" y="29909"/>
                  <a:pt x="1676711" y="55307"/>
                  <a:pt x="1543050" y="28575"/>
                </a:cubicBezTo>
                <a:cubicBezTo>
                  <a:pt x="1462874" y="12540"/>
                  <a:pt x="1414528" y="9532"/>
                  <a:pt x="1328737" y="0"/>
                </a:cubicBezTo>
                <a:cubicBezTo>
                  <a:pt x="1143000" y="4762"/>
                  <a:pt x="956682" y="-1143"/>
                  <a:pt x="771525" y="14287"/>
                </a:cubicBezTo>
                <a:cubicBezTo>
                  <a:pt x="726500" y="18039"/>
                  <a:pt x="686769" y="46192"/>
                  <a:pt x="642937" y="57150"/>
                </a:cubicBezTo>
                <a:lnTo>
                  <a:pt x="585787" y="71437"/>
                </a:lnTo>
                <a:cubicBezTo>
                  <a:pt x="566737" y="80962"/>
                  <a:pt x="545968" y="87632"/>
                  <a:pt x="528637" y="100012"/>
                </a:cubicBezTo>
                <a:cubicBezTo>
                  <a:pt x="474209" y="138889"/>
                  <a:pt x="491685" y="151252"/>
                  <a:pt x="442912" y="200025"/>
                </a:cubicBezTo>
                <a:cubicBezTo>
                  <a:pt x="430770" y="212167"/>
                  <a:pt x="413241" y="217607"/>
                  <a:pt x="400050" y="228600"/>
                </a:cubicBezTo>
                <a:cubicBezTo>
                  <a:pt x="384528" y="241535"/>
                  <a:pt x="372709" y="258527"/>
                  <a:pt x="357187" y="271462"/>
                </a:cubicBezTo>
                <a:cubicBezTo>
                  <a:pt x="343996" y="282455"/>
                  <a:pt x="328298" y="290056"/>
                  <a:pt x="314325" y="300037"/>
                </a:cubicBezTo>
                <a:cubicBezTo>
                  <a:pt x="294948" y="313878"/>
                  <a:pt x="276683" y="329244"/>
                  <a:pt x="257175" y="342900"/>
                </a:cubicBezTo>
                <a:cubicBezTo>
                  <a:pt x="229040" y="362594"/>
                  <a:pt x="200025" y="381000"/>
                  <a:pt x="171450" y="400050"/>
                </a:cubicBezTo>
                <a:lnTo>
                  <a:pt x="85725" y="457200"/>
                </a:lnTo>
                <a:lnTo>
                  <a:pt x="42862" y="485775"/>
                </a:lnTo>
                <a:lnTo>
                  <a:pt x="0" y="514350"/>
                </a:lnTo>
              </a:path>
            </a:pathLst>
          </a:custGeom>
          <a:noFill/>
          <a:ln w="38100">
            <a:solidFill>
              <a:srgbClr val="FF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2EC5560-2C76-4F96-9E36-1F3E4616753B}"/>
              </a:ext>
            </a:extLst>
          </p:cNvPr>
          <p:cNvSpPr/>
          <p:nvPr/>
        </p:nvSpPr>
        <p:spPr>
          <a:xfrm>
            <a:off x="6686550" y="2757488"/>
            <a:ext cx="514350" cy="642937"/>
          </a:xfrm>
          <a:custGeom>
            <a:avLst/>
            <a:gdLst>
              <a:gd name="connsiteX0" fmla="*/ 514350 w 514350"/>
              <a:gd name="connsiteY0" fmla="*/ 0 h 642937"/>
              <a:gd name="connsiteX1" fmla="*/ 471488 w 514350"/>
              <a:gd name="connsiteY1" fmla="*/ 214312 h 642937"/>
              <a:gd name="connsiteX2" fmla="*/ 442913 w 514350"/>
              <a:gd name="connsiteY2" fmla="*/ 257175 h 642937"/>
              <a:gd name="connsiteX3" fmla="*/ 400050 w 514350"/>
              <a:gd name="connsiteY3" fmla="*/ 285750 h 642937"/>
              <a:gd name="connsiteX4" fmla="*/ 371475 w 514350"/>
              <a:gd name="connsiteY4" fmla="*/ 328612 h 642937"/>
              <a:gd name="connsiteX5" fmla="*/ 228600 w 514350"/>
              <a:gd name="connsiteY5" fmla="*/ 442912 h 642937"/>
              <a:gd name="connsiteX6" fmla="*/ 200025 w 514350"/>
              <a:gd name="connsiteY6" fmla="*/ 485775 h 642937"/>
              <a:gd name="connsiteX7" fmla="*/ 114300 w 514350"/>
              <a:gd name="connsiteY7" fmla="*/ 542925 h 642937"/>
              <a:gd name="connsiteX8" fmla="*/ 85725 w 514350"/>
              <a:gd name="connsiteY8" fmla="*/ 585787 h 642937"/>
              <a:gd name="connsiteX9" fmla="*/ 42863 w 514350"/>
              <a:gd name="connsiteY9" fmla="*/ 600075 h 642937"/>
              <a:gd name="connsiteX10" fmla="*/ 0 w 514350"/>
              <a:gd name="connsiteY10" fmla="*/ 628650 h 642937"/>
              <a:gd name="connsiteX11" fmla="*/ 0 w 514350"/>
              <a:gd name="connsiteY11" fmla="*/ 642937 h 64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14350" h="642937">
                <a:moveTo>
                  <a:pt x="514350" y="0"/>
                </a:moveTo>
                <a:cubicBezTo>
                  <a:pt x="508824" y="49735"/>
                  <a:pt x="505259" y="163656"/>
                  <a:pt x="471488" y="214312"/>
                </a:cubicBezTo>
                <a:cubicBezTo>
                  <a:pt x="461963" y="228600"/>
                  <a:pt x="455055" y="245033"/>
                  <a:pt x="442913" y="257175"/>
                </a:cubicBezTo>
                <a:cubicBezTo>
                  <a:pt x="430771" y="269317"/>
                  <a:pt x="414338" y="276225"/>
                  <a:pt x="400050" y="285750"/>
                </a:cubicBezTo>
                <a:cubicBezTo>
                  <a:pt x="390525" y="300037"/>
                  <a:pt x="382468" y="315421"/>
                  <a:pt x="371475" y="328612"/>
                </a:cubicBezTo>
                <a:cubicBezTo>
                  <a:pt x="331911" y="376089"/>
                  <a:pt x="279380" y="409059"/>
                  <a:pt x="228600" y="442912"/>
                </a:cubicBezTo>
                <a:cubicBezTo>
                  <a:pt x="219075" y="457200"/>
                  <a:pt x="212948" y="474467"/>
                  <a:pt x="200025" y="485775"/>
                </a:cubicBezTo>
                <a:cubicBezTo>
                  <a:pt x="174179" y="508390"/>
                  <a:pt x="114300" y="542925"/>
                  <a:pt x="114300" y="542925"/>
                </a:cubicBezTo>
                <a:cubicBezTo>
                  <a:pt x="104775" y="557212"/>
                  <a:pt x="99133" y="575060"/>
                  <a:pt x="85725" y="585787"/>
                </a:cubicBezTo>
                <a:cubicBezTo>
                  <a:pt x="73965" y="595195"/>
                  <a:pt x="56333" y="593340"/>
                  <a:pt x="42863" y="600075"/>
                </a:cubicBezTo>
                <a:cubicBezTo>
                  <a:pt x="27504" y="607754"/>
                  <a:pt x="12142" y="616508"/>
                  <a:pt x="0" y="628650"/>
                </a:cubicBezTo>
                <a:lnTo>
                  <a:pt x="0" y="642937"/>
                </a:lnTo>
              </a:path>
            </a:pathLst>
          </a:custGeom>
          <a:noFill/>
          <a:ln w="38100">
            <a:solidFill>
              <a:srgbClr val="FF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F1FAB0E-9BE8-4E2A-B067-1B7CCA0F3F7E}"/>
              </a:ext>
            </a:extLst>
          </p:cNvPr>
          <p:cNvSpPr/>
          <p:nvPr/>
        </p:nvSpPr>
        <p:spPr>
          <a:xfrm>
            <a:off x="454853" y="5215013"/>
            <a:ext cx="3983541" cy="798685"/>
          </a:xfrm>
          <a:prstGeom prst="roundRect">
            <a:avLst>
              <a:gd name="adj" fmla="val 6534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F5597"/>
                </a:solidFill>
              </a:rPr>
              <a:t>Like removing a scroll bar from an existing window in use</a:t>
            </a:r>
            <a:endParaRPr lang="en-US" sz="2000" b="1" dirty="0">
              <a:solidFill>
                <a:srgbClr val="2F5597"/>
              </a:solidFill>
              <a:latin typeface="Consolas" panose="020B0609020204030204" pitchFamily="49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B873341-E8D3-4195-AFBB-62B412CE49A8}"/>
              </a:ext>
            </a:extLst>
          </p:cNvPr>
          <p:cNvSpPr/>
          <p:nvPr/>
        </p:nvSpPr>
        <p:spPr>
          <a:xfrm>
            <a:off x="4564337" y="5210882"/>
            <a:ext cx="3245373" cy="798686"/>
          </a:xfrm>
          <a:prstGeom prst="roundRect">
            <a:avLst>
              <a:gd name="adj" fmla="val 6534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F5597"/>
                </a:solidFill>
              </a:rPr>
              <a:t>Or adding logging capability to an existing window</a:t>
            </a:r>
            <a:endParaRPr lang="en-US" sz="2000" b="1" dirty="0">
              <a:solidFill>
                <a:srgbClr val="2F5597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16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305C5-66D0-486B-AAB3-9616E4D3A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Decorators in the Java Core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1E898-29ED-44EB-82CB-FE88F1DA56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116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247" y="365125"/>
            <a:ext cx="10654553" cy="108715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Decorator pattern in the Java Core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55F38F1-ECA3-47DA-891B-7217D1718AD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69387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BD371C82-6C8E-4412-A8C8-539C69E88726}"/>
              </a:ext>
            </a:extLst>
          </p:cNvPr>
          <p:cNvSpPr/>
          <p:nvPr/>
        </p:nvSpPr>
        <p:spPr>
          <a:xfrm>
            <a:off x="138546" y="3263911"/>
            <a:ext cx="3946505" cy="31894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800" dirty="0"/>
              <a:t>Base Classes</a:t>
            </a:r>
            <a:endParaRPr lang="en-US" sz="2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8F481F-726F-4886-8B07-14B5126440B1}"/>
              </a:ext>
            </a:extLst>
          </p:cNvPr>
          <p:cNvSpPr/>
          <p:nvPr/>
        </p:nvSpPr>
        <p:spPr>
          <a:xfrm>
            <a:off x="5255515" y="3270010"/>
            <a:ext cx="6797939" cy="31894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800" dirty="0"/>
              <a:t>Decorator Classes</a:t>
            </a:r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09" y="365125"/>
            <a:ext cx="10848191" cy="1080495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Java.io.InputStream</a:t>
            </a:r>
            <a:endParaRPr lang="en-US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D3B2F79-40C8-4D91-87F6-36FC672B37F1}"/>
              </a:ext>
            </a:extLst>
          </p:cNvPr>
          <p:cNvSpPr/>
          <p:nvPr/>
        </p:nvSpPr>
        <p:spPr>
          <a:xfrm>
            <a:off x="4990707" y="1817507"/>
            <a:ext cx="2216057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InputStream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abstract class</a:t>
            </a:r>
          </a:p>
        </p:txBody>
      </p:sp>
      <p:sp>
        <p:nvSpPr>
          <p:cNvPr id="13" name="Rounded Rectangle 3">
            <a:extLst>
              <a:ext uri="{FF2B5EF4-FFF2-40B4-BE49-F238E27FC236}">
                <a16:creationId xmlns:a16="http://schemas.microsoft.com/office/drawing/2014/main" id="{3697BE59-22AC-4796-8E93-0A532BF20E3B}"/>
              </a:ext>
            </a:extLst>
          </p:cNvPr>
          <p:cNvSpPr/>
          <p:nvPr/>
        </p:nvSpPr>
        <p:spPr>
          <a:xfrm>
            <a:off x="1028354" y="3429000"/>
            <a:ext cx="2948346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FileInputStream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sp>
        <p:nvSpPr>
          <p:cNvPr id="14" name="Rounded Rectangle 3">
            <a:extLst>
              <a:ext uri="{FF2B5EF4-FFF2-40B4-BE49-F238E27FC236}">
                <a16:creationId xmlns:a16="http://schemas.microsoft.com/office/drawing/2014/main" id="{C3A58109-7445-452D-BBED-15247766BF9D}"/>
              </a:ext>
            </a:extLst>
          </p:cNvPr>
          <p:cNvSpPr/>
          <p:nvPr/>
        </p:nvSpPr>
        <p:spPr>
          <a:xfrm flipH="1">
            <a:off x="5386780" y="3683525"/>
            <a:ext cx="3521537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PushbackInputStream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7DDCA92-8959-46ED-B7FD-A6C74550C0BE}"/>
              </a:ext>
            </a:extLst>
          </p:cNvPr>
          <p:cNvGrpSpPr/>
          <p:nvPr/>
        </p:nvGrpSpPr>
        <p:grpSpPr>
          <a:xfrm>
            <a:off x="6460836" y="2693325"/>
            <a:ext cx="5046586" cy="2701331"/>
            <a:chOff x="6460836" y="2533012"/>
            <a:chExt cx="5046586" cy="270133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3C8EF2C-A0BA-46DA-AB6F-7F7A02925062}"/>
                </a:ext>
              </a:extLst>
            </p:cNvPr>
            <p:cNvSpPr txBox="1"/>
            <p:nvPr/>
          </p:nvSpPr>
          <p:spPr>
            <a:xfrm>
              <a:off x="7856047" y="2533012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0520959-38F5-44BA-9C23-F1008C03CF34}"/>
                </a:ext>
              </a:extLst>
            </p:cNvPr>
            <p:cNvCxnSpPr>
              <a:cxnSpLocks/>
            </p:cNvCxnSpPr>
            <p:nvPr/>
          </p:nvCxnSpPr>
          <p:spPr>
            <a:xfrm>
              <a:off x="9564016" y="2945660"/>
              <a:ext cx="0" cy="1407825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9AD9730-DE5C-4D8F-972B-2DF4D940449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7422" y="2938509"/>
              <a:ext cx="0" cy="2295834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CC6FC07-00CE-429E-924D-1F390DF7B70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460837" y="2933122"/>
              <a:ext cx="5046585" cy="8686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762E011-B373-4BB5-9DFC-141F091386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60836" y="2574585"/>
              <a:ext cx="0" cy="948627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ounded Rectangle 3">
            <a:extLst>
              <a:ext uri="{FF2B5EF4-FFF2-40B4-BE49-F238E27FC236}">
                <a16:creationId xmlns:a16="http://schemas.microsoft.com/office/drawing/2014/main" id="{2AFCF520-87EE-4E8E-988B-4AC78A99CAAA}"/>
              </a:ext>
            </a:extLst>
          </p:cNvPr>
          <p:cNvSpPr/>
          <p:nvPr/>
        </p:nvSpPr>
        <p:spPr>
          <a:xfrm>
            <a:off x="7273411" y="4509946"/>
            <a:ext cx="3592327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BufferedInputStream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1C3CAADA-397E-4765-A857-D6C5AB9E038A}"/>
              </a:ext>
            </a:extLst>
          </p:cNvPr>
          <p:cNvSpPr/>
          <p:nvPr/>
        </p:nvSpPr>
        <p:spPr>
          <a:xfrm>
            <a:off x="9173271" y="5375802"/>
            <a:ext cx="2733755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DataInputStream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sp>
        <p:nvSpPr>
          <p:cNvPr id="28" name="Rounded Rectangle 3">
            <a:extLst>
              <a:ext uri="{FF2B5EF4-FFF2-40B4-BE49-F238E27FC236}">
                <a16:creationId xmlns:a16="http://schemas.microsoft.com/office/drawing/2014/main" id="{B9037B89-F400-44AF-BDC7-0537C849E3D8}"/>
              </a:ext>
            </a:extLst>
          </p:cNvPr>
          <p:cNvSpPr/>
          <p:nvPr/>
        </p:nvSpPr>
        <p:spPr>
          <a:xfrm>
            <a:off x="247764" y="4246739"/>
            <a:ext cx="2948346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PipedInputStream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B7DE765-410B-4C6E-8219-814962EAEAA1}"/>
              </a:ext>
            </a:extLst>
          </p:cNvPr>
          <p:cNvGrpSpPr/>
          <p:nvPr/>
        </p:nvGrpSpPr>
        <p:grpSpPr>
          <a:xfrm>
            <a:off x="612742" y="2675185"/>
            <a:ext cx="5169221" cy="1571554"/>
            <a:chOff x="612742" y="2675185"/>
            <a:chExt cx="5169221" cy="1571554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D9C58A4D-8A46-4E5F-9444-B7577F97B78D}"/>
                </a:ext>
              </a:extLst>
            </p:cNvPr>
            <p:cNvGrpSpPr/>
            <p:nvPr/>
          </p:nvGrpSpPr>
          <p:grpSpPr>
            <a:xfrm>
              <a:off x="612742" y="2675185"/>
              <a:ext cx="5169221" cy="757114"/>
              <a:chOff x="612742" y="2514872"/>
              <a:chExt cx="5169221" cy="757114"/>
            </a:xfrm>
          </p:grpSpPr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5B0B2DA-590E-4910-B976-EF6487FD154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772727" y="2574585"/>
                <a:ext cx="0" cy="363924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oli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36207A7F-F26D-4DC3-AB97-51BDFD2FC4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12742" y="2933122"/>
                <a:ext cx="5169221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oli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F9905CF-DB32-43C5-B3DB-BDBFDD978F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96359" y="2941808"/>
                <a:ext cx="0" cy="33017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oli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EA50159-4D16-4DF8-8209-35E1C17865CD}"/>
                  </a:ext>
                </a:extLst>
              </p:cNvPr>
              <p:cNvSpPr txBox="1"/>
              <p:nvPr/>
            </p:nvSpPr>
            <p:spPr>
              <a:xfrm>
                <a:off x="1750214" y="2514872"/>
                <a:ext cx="18368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000" dirty="0">
                    <a:latin typeface="Consolas" panose="020B0609020204030204" pitchFamily="49" charset="0"/>
                  </a:rPr>
                  <a:t>extends</a:t>
                </a:r>
              </a:p>
            </p:txBody>
          </p:sp>
        </p:grp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E765BDB-51C8-4652-8097-25A2A41CF7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1620" y="3102121"/>
              <a:ext cx="0" cy="1144618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93902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9705" y="511368"/>
            <a:ext cx="5517192" cy="1194733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 code: chaining decorators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96F9D-E4C8-47D2-8F00-B56488BA2951}"/>
              </a:ext>
            </a:extLst>
          </p:cNvPr>
          <p:cNvSpPr/>
          <p:nvPr/>
        </p:nvSpPr>
        <p:spPr>
          <a:xfrm>
            <a:off x="745102" y="759339"/>
            <a:ext cx="91343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import java.io.*;</a:t>
            </a:r>
          </a:p>
          <a:p>
            <a:endParaRPr lang="en-US" sz="2200" dirty="0"/>
          </a:p>
          <a:p>
            <a:r>
              <a:rPr lang="en-US" sz="2200" dirty="0"/>
              <a:t>public class Main {</a:t>
            </a:r>
          </a:p>
          <a:p>
            <a:r>
              <a:rPr lang="en-US" sz="2200" dirty="0"/>
              <a:t>    public static void main(String[] </a:t>
            </a:r>
            <a:r>
              <a:rPr lang="en-US" sz="2200" dirty="0" err="1"/>
              <a:t>args</a:t>
            </a:r>
            <a:r>
              <a:rPr lang="en-US" sz="2200" dirty="0"/>
              <a:t>) {</a:t>
            </a:r>
          </a:p>
          <a:p>
            <a:r>
              <a:rPr lang="en-US" sz="2200" dirty="0"/>
              <a:t>        try {</a:t>
            </a:r>
          </a:p>
          <a:p>
            <a:r>
              <a:rPr lang="en-US" sz="2200" dirty="0"/>
              <a:t>            // Create a </a:t>
            </a:r>
            <a:r>
              <a:rPr lang="en-US" sz="2200" dirty="0" err="1"/>
              <a:t>FileInputStream</a:t>
            </a:r>
            <a:r>
              <a:rPr lang="en-US" sz="2200" dirty="0"/>
              <a:t> for reading a file</a:t>
            </a:r>
          </a:p>
          <a:p>
            <a:r>
              <a:rPr lang="en-US" sz="2200" dirty="0"/>
              <a:t>            </a:t>
            </a:r>
            <a:r>
              <a:rPr lang="en-US" sz="2200" dirty="0" err="1"/>
              <a:t>FileInputStream</a:t>
            </a:r>
            <a:r>
              <a:rPr lang="en-US" sz="2200" dirty="0"/>
              <a:t>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</a:rPr>
              <a:t>fis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 = new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</a:rPr>
              <a:t>FileInputStream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("example.txt");</a:t>
            </a:r>
          </a:p>
          <a:p>
            <a:endParaRPr lang="en-US" sz="2200" dirty="0"/>
          </a:p>
          <a:p>
            <a:r>
              <a:rPr lang="en-US" sz="2200" dirty="0"/>
              <a:t>            // Wrap the </a:t>
            </a:r>
            <a:r>
              <a:rPr lang="en-US" sz="2200" dirty="0" err="1"/>
              <a:t>FileInputStream</a:t>
            </a:r>
            <a:r>
              <a:rPr lang="en-US" sz="2200" dirty="0"/>
              <a:t> in a </a:t>
            </a:r>
            <a:r>
              <a:rPr lang="en-US" sz="2200" dirty="0" err="1"/>
              <a:t>PushbackInputStream</a:t>
            </a:r>
            <a:endParaRPr lang="en-US" sz="2200" dirty="0"/>
          </a:p>
          <a:p>
            <a:r>
              <a:rPr lang="en-US" sz="2200" dirty="0"/>
              <a:t>            </a:t>
            </a:r>
            <a:r>
              <a:rPr lang="en-US" sz="2200" dirty="0" err="1"/>
              <a:t>PushbackInputStream</a:t>
            </a:r>
            <a:r>
              <a:rPr lang="en-US" sz="2200" dirty="0"/>
              <a:t>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</a:rPr>
              <a:t>pbis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 = new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</a:rPr>
              <a:t>PushbackInputStream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(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</a:rPr>
              <a:t>fis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 );</a:t>
            </a:r>
          </a:p>
          <a:p>
            <a:endParaRPr lang="en-US" sz="2200" dirty="0"/>
          </a:p>
          <a:p>
            <a:r>
              <a:rPr lang="en-US" sz="2200" dirty="0"/>
              <a:t>            // Read a byte from the stream</a:t>
            </a:r>
          </a:p>
          <a:p>
            <a:r>
              <a:rPr lang="en-US" sz="2200" dirty="0"/>
              <a:t>            int </a:t>
            </a:r>
            <a:r>
              <a:rPr lang="en-US" sz="2200" dirty="0" err="1"/>
              <a:t>byteRead</a:t>
            </a:r>
            <a:r>
              <a:rPr lang="en-US" sz="2200" dirty="0"/>
              <a:t> = </a:t>
            </a:r>
            <a:r>
              <a:rPr lang="en-US" sz="2200" b="1" dirty="0" err="1">
                <a:solidFill>
                  <a:schemeClr val="accent6">
                    <a:lumMod val="75000"/>
                  </a:schemeClr>
                </a:solidFill>
              </a:rPr>
              <a:t>pbis.read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();</a:t>
            </a:r>
          </a:p>
          <a:p>
            <a:r>
              <a:rPr lang="en-US" sz="2200" dirty="0"/>
              <a:t>            </a:t>
            </a:r>
            <a:r>
              <a:rPr lang="en-US" sz="2200" dirty="0" err="1"/>
              <a:t>System.out.println</a:t>
            </a:r>
            <a:r>
              <a:rPr lang="en-US" sz="2200" dirty="0"/>
              <a:t>("Read byte: " + (char)</a:t>
            </a:r>
            <a:r>
              <a:rPr lang="en-US" sz="2200" dirty="0" err="1"/>
              <a:t>byteRead</a:t>
            </a:r>
            <a:r>
              <a:rPr lang="en-US" sz="2200" dirty="0"/>
              <a:t>);</a:t>
            </a:r>
          </a:p>
          <a:p>
            <a:endParaRPr lang="en-US" sz="2200" dirty="0"/>
          </a:p>
          <a:p>
            <a:r>
              <a:rPr lang="en-US" sz="2200" dirty="0"/>
              <a:t>            // </a:t>
            </a:r>
            <a:r>
              <a:rPr lang="en-US" sz="2200" dirty="0" err="1"/>
              <a:t>etc</a:t>
            </a:r>
            <a:r>
              <a:rPr lang="en-US" sz="2200" dirty="0"/>
              <a:t>…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BE471A7-FC11-49AC-96B7-79746B120AB7}"/>
              </a:ext>
            </a:extLst>
          </p:cNvPr>
          <p:cNvGrpSpPr/>
          <p:nvPr/>
        </p:nvGrpSpPr>
        <p:grpSpPr>
          <a:xfrm>
            <a:off x="7315140" y="4148692"/>
            <a:ext cx="3232967" cy="1341050"/>
            <a:chOff x="7315140" y="4148692"/>
            <a:chExt cx="3232967" cy="134105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4B08A284-F1E6-4FF9-814C-D915B45D17AA}"/>
                </a:ext>
              </a:extLst>
            </p:cNvPr>
            <p:cNvSpPr/>
            <p:nvPr/>
          </p:nvSpPr>
          <p:spPr>
            <a:xfrm rot="282025">
              <a:off x="8569252" y="4625815"/>
              <a:ext cx="1978855" cy="863927"/>
            </a:xfrm>
            <a:prstGeom prst="roundRect">
              <a:avLst>
                <a:gd name="adj" fmla="val 653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Decorating…</a:t>
              </a:r>
              <a:endParaRPr lang="en-US" sz="2000" b="1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36262E3-CA48-42BF-BAE4-CA871198D889}"/>
                </a:ext>
              </a:extLst>
            </p:cNvPr>
            <p:cNvSpPr/>
            <p:nvPr/>
          </p:nvSpPr>
          <p:spPr>
            <a:xfrm>
              <a:off x="7315140" y="4148692"/>
              <a:ext cx="1222041" cy="1023181"/>
            </a:xfrm>
            <a:custGeom>
              <a:avLst/>
              <a:gdLst>
                <a:gd name="connsiteX0" fmla="*/ 1060704 w 1060704"/>
                <a:gd name="connsiteY0" fmla="*/ 829056 h 890016"/>
                <a:gd name="connsiteX1" fmla="*/ 987552 w 1060704"/>
                <a:gd name="connsiteY1" fmla="*/ 841248 h 890016"/>
                <a:gd name="connsiteX2" fmla="*/ 865632 w 1060704"/>
                <a:gd name="connsiteY2" fmla="*/ 853440 h 890016"/>
                <a:gd name="connsiteX3" fmla="*/ 719328 w 1060704"/>
                <a:gd name="connsiteY3" fmla="*/ 890016 h 890016"/>
                <a:gd name="connsiteX4" fmla="*/ 451104 w 1060704"/>
                <a:gd name="connsiteY4" fmla="*/ 853440 h 890016"/>
                <a:gd name="connsiteX5" fmla="*/ 414528 w 1060704"/>
                <a:gd name="connsiteY5" fmla="*/ 829056 h 890016"/>
                <a:gd name="connsiteX6" fmla="*/ 353568 w 1060704"/>
                <a:gd name="connsiteY6" fmla="*/ 755904 h 890016"/>
                <a:gd name="connsiteX7" fmla="*/ 316992 w 1060704"/>
                <a:gd name="connsiteY7" fmla="*/ 731520 h 890016"/>
                <a:gd name="connsiteX8" fmla="*/ 243840 w 1060704"/>
                <a:gd name="connsiteY8" fmla="*/ 658368 h 890016"/>
                <a:gd name="connsiteX9" fmla="*/ 170688 w 1060704"/>
                <a:gd name="connsiteY9" fmla="*/ 597408 h 890016"/>
                <a:gd name="connsiteX10" fmla="*/ 158496 w 1060704"/>
                <a:gd name="connsiteY10" fmla="*/ 560832 h 890016"/>
                <a:gd name="connsiteX11" fmla="*/ 109728 w 1060704"/>
                <a:gd name="connsiteY11" fmla="*/ 487680 h 890016"/>
                <a:gd name="connsiteX12" fmla="*/ 85344 w 1060704"/>
                <a:gd name="connsiteY12" fmla="*/ 390144 h 890016"/>
                <a:gd name="connsiteX13" fmla="*/ 73152 w 1060704"/>
                <a:gd name="connsiteY13" fmla="*/ 353568 h 890016"/>
                <a:gd name="connsiteX14" fmla="*/ 60960 w 1060704"/>
                <a:gd name="connsiteY14" fmla="*/ 292608 h 890016"/>
                <a:gd name="connsiteX15" fmla="*/ 48768 w 1060704"/>
                <a:gd name="connsiteY15" fmla="*/ 256032 h 890016"/>
                <a:gd name="connsiteX16" fmla="*/ 24384 w 1060704"/>
                <a:gd name="connsiteY16" fmla="*/ 158496 h 890016"/>
                <a:gd name="connsiteX17" fmla="*/ 12192 w 1060704"/>
                <a:gd name="connsiteY17" fmla="*/ 48768 h 890016"/>
                <a:gd name="connsiteX18" fmla="*/ 0 w 1060704"/>
                <a:gd name="connsiteY18" fmla="*/ 0 h 890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60704" h="890016">
                  <a:moveTo>
                    <a:pt x="1060704" y="829056"/>
                  </a:moveTo>
                  <a:cubicBezTo>
                    <a:pt x="1036320" y="833120"/>
                    <a:pt x="1012081" y="838182"/>
                    <a:pt x="987552" y="841248"/>
                  </a:cubicBezTo>
                  <a:cubicBezTo>
                    <a:pt x="947025" y="846314"/>
                    <a:pt x="905816" y="846134"/>
                    <a:pt x="865632" y="853440"/>
                  </a:cubicBezTo>
                  <a:cubicBezTo>
                    <a:pt x="816174" y="862432"/>
                    <a:pt x="719328" y="890016"/>
                    <a:pt x="719328" y="890016"/>
                  </a:cubicBezTo>
                  <a:cubicBezTo>
                    <a:pt x="687342" y="888017"/>
                    <a:pt x="511603" y="893773"/>
                    <a:pt x="451104" y="853440"/>
                  </a:cubicBezTo>
                  <a:lnTo>
                    <a:pt x="414528" y="829056"/>
                  </a:lnTo>
                  <a:cubicBezTo>
                    <a:pt x="390552" y="793092"/>
                    <a:pt x="388771" y="785240"/>
                    <a:pt x="353568" y="755904"/>
                  </a:cubicBezTo>
                  <a:cubicBezTo>
                    <a:pt x="342311" y="746523"/>
                    <a:pt x="329184" y="739648"/>
                    <a:pt x="316992" y="731520"/>
                  </a:cubicBezTo>
                  <a:cubicBezTo>
                    <a:pt x="274066" y="667132"/>
                    <a:pt x="314412" y="718858"/>
                    <a:pt x="243840" y="658368"/>
                  </a:cubicBezTo>
                  <a:cubicBezTo>
                    <a:pt x="161700" y="587962"/>
                    <a:pt x="251527" y="651301"/>
                    <a:pt x="170688" y="597408"/>
                  </a:cubicBezTo>
                  <a:cubicBezTo>
                    <a:pt x="166624" y="585216"/>
                    <a:pt x="164737" y="572066"/>
                    <a:pt x="158496" y="560832"/>
                  </a:cubicBezTo>
                  <a:cubicBezTo>
                    <a:pt x="144264" y="535214"/>
                    <a:pt x="109728" y="487680"/>
                    <a:pt x="109728" y="487680"/>
                  </a:cubicBezTo>
                  <a:cubicBezTo>
                    <a:pt x="101600" y="455168"/>
                    <a:pt x="95942" y="421937"/>
                    <a:pt x="85344" y="390144"/>
                  </a:cubicBezTo>
                  <a:cubicBezTo>
                    <a:pt x="81280" y="377952"/>
                    <a:pt x="76269" y="366036"/>
                    <a:pt x="73152" y="353568"/>
                  </a:cubicBezTo>
                  <a:cubicBezTo>
                    <a:pt x="68126" y="333464"/>
                    <a:pt x="65986" y="312712"/>
                    <a:pt x="60960" y="292608"/>
                  </a:cubicBezTo>
                  <a:cubicBezTo>
                    <a:pt x="57843" y="280140"/>
                    <a:pt x="51885" y="268500"/>
                    <a:pt x="48768" y="256032"/>
                  </a:cubicBezTo>
                  <a:lnTo>
                    <a:pt x="24384" y="158496"/>
                  </a:lnTo>
                  <a:cubicBezTo>
                    <a:pt x="20320" y="121920"/>
                    <a:pt x="17788" y="85141"/>
                    <a:pt x="12192" y="48768"/>
                  </a:cubicBezTo>
                  <a:cubicBezTo>
                    <a:pt x="9644" y="32207"/>
                    <a:pt x="0" y="0"/>
                    <a:pt x="0" y="0"/>
                  </a:cubicBezTo>
                </a:path>
              </a:pathLst>
            </a:custGeom>
            <a:noFill/>
            <a:ln w="47625">
              <a:solidFill>
                <a:srgbClr val="FF0000"/>
              </a:solidFill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61D7842-ECA0-44DE-8B0B-E65AF5E3DAFB}"/>
              </a:ext>
            </a:extLst>
          </p:cNvPr>
          <p:cNvSpPr/>
          <p:nvPr/>
        </p:nvSpPr>
        <p:spPr>
          <a:xfrm rot="20921891">
            <a:off x="9590749" y="2139601"/>
            <a:ext cx="1978855" cy="863927"/>
          </a:xfrm>
          <a:prstGeom prst="roundRect">
            <a:avLst>
              <a:gd name="adj" fmla="val 6534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The base object</a:t>
            </a:r>
            <a:endParaRPr lang="en-US" sz="2000" b="1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36BE0A5-C5F1-4511-9602-7D7271742F21}"/>
              </a:ext>
            </a:extLst>
          </p:cNvPr>
          <p:cNvSpPr/>
          <p:nvPr/>
        </p:nvSpPr>
        <p:spPr>
          <a:xfrm>
            <a:off x="8351520" y="2535936"/>
            <a:ext cx="1207008" cy="316992"/>
          </a:xfrm>
          <a:custGeom>
            <a:avLst/>
            <a:gdLst>
              <a:gd name="connsiteX0" fmla="*/ 1207008 w 1207008"/>
              <a:gd name="connsiteY0" fmla="*/ 0 h 316992"/>
              <a:gd name="connsiteX1" fmla="*/ 694944 w 1207008"/>
              <a:gd name="connsiteY1" fmla="*/ 12192 h 316992"/>
              <a:gd name="connsiteX2" fmla="*/ 536448 w 1207008"/>
              <a:gd name="connsiteY2" fmla="*/ 36576 h 316992"/>
              <a:gd name="connsiteX3" fmla="*/ 499872 w 1207008"/>
              <a:gd name="connsiteY3" fmla="*/ 48768 h 316992"/>
              <a:gd name="connsiteX4" fmla="*/ 414528 w 1207008"/>
              <a:gd name="connsiteY4" fmla="*/ 73152 h 316992"/>
              <a:gd name="connsiteX5" fmla="*/ 377952 w 1207008"/>
              <a:gd name="connsiteY5" fmla="*/ 97536 h 316992"/>
              <a:gd name="connsiteX6" fmla="*/ 304800 w 1207008"/>
              <a:gd name="connsiteY6" fmla="*/ 134112 h 316992"/>
              <a:gd name="connsiteX7" fmla="*/ 268224 w 1207008"/>
              <a:gd name="connsiteY7" fmla="*/ 170688 h 316992"/>
              <a:gd name="connsiteX8" fmla="*/ 231648 w 1207008"/>
              <a:gd name="connsiteY8" fmla="*/ 182880 h 316992"/>
              <a:gd name="connsiteX9" fmla="*/ 195072 w 1207008"/>
              <a:gd name="connsiteY9" fmla="*/ 207264 h 316992"/>
              <a:gd name="connsiteX10" fmla="*/ 158496 w 1207008"/>
              <a:gd name="connsiteY10" fmla="*/ 219456 h 316992"/>
              <a:gd name="connsiteX11" fmla="*/ 121920 w 1207008"/>
              <a:gd name="connsiteY11" fmla="*/ 243840 h 316992"/>
              <a:gd name="connsiteX12" fmla="*/ 85344 w 1207008"/>
              <a:gd name="connsiteY12" fmla="*/ 256032 h 316992"/>
              <a:gd name="connsiteX13" fmla="*/ 0 w 1207008"/>
              <a:gd name="connsiteY13" fmla="*/ 316992 h 316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07008" h="316992">
                <a:moveTo>
                  <a:pt x="1207008" y="0"/>
                </a:moveTo>
                <a:lnTo>
                  <a:pt x="694944" y="12192"/>
                </a:lnTo>
                <a:cubicBezTo>
                  <a:pt x="659692" y="13602"/>
                  <a:pt x="577140" y="26403"/>
                  <a:pt x="536448" y="36576"/>
                </a:cubicBezTo>
                <a:cubicBezTo>
                  <a:pt x="523980" y="39693"/>
                  <a:pt x="512229" y="45237"/>
                  <a:pt x="499872" y="48768"/>
                </a:cubicBezTo>
                <a:cubicBezTo>
                  <a:pt x="481642" y="53976"/>
                  <a:pt x="434016" y="63408"/>
                  <a:pt x="414528" y="73152"/>
                </a:cubicBezTo>
                <a:cubicBezTo>
                  <a:pt x="401422" y="79705"/>
                  <a:pt x="391058" y="90983"/>
                  <a:pt x="377952" y="97536"/>
                </a:cubicBezTo>
                <a:cubicBezTo>
                  <a:pt x="322965" y="125029"/>
                  <a:pt x="357211" y="90436"/>
                  <a:pt x="304800" y="134112"/>
                </a:cubicBezTo>
                <a:cubicBezTo>
                  <a:pt x="291554" y="145150"/>
                  <a:pt x="282570" y="161124"/>
                  <a:pt x="268224" y="170688"/>
                </a:cubicBezTo>
                <a:cubicBezTo>
                  <a:pt x="257531" y="177817"/>
                  <a:pt x="243143" y="177133"/>
                  <a:pt x="231648" y="182880"/>
                </a:cubicBezTo>
                <a:cubicBezTo>
                  <a:pt x="218542" y="189433"/>
                  <a:pt x="208178" y="200711"/>
                  <a:pt x="195072" y="207264"/>
                </a:cubicBezTo>
                <a:cubicBezTo>
                  <a:pt x="183577" y="213011"/>
                  <a:pt x="169991" y="213709"/>
                  <a:pt x="158496" y="219456"/>
                </a:cubicBezTo>
                <a:cubicBezTo>
                  <a:pt x="145390" y="226009"/>
                  <a:pt x="135026" y="237287"/>
                  <a:pt x="121920" y="243840"/>
                </a:cubicBezTo>
                <a:cubicBezTo>
                  <a:pt x="110425" y="249587"/>
                  <a:pt x="96578" y="249791"/>
                  <a:pt x="85344" y="256032"/>
                </a:cubicBezTo>
                <a:cubicBezTo>
                  <a:pt x="26893" y="288505"/>
                  <a:pt x="29093" y="287899"/>
                  <a:pt x="0" y="316992"/>
                </a:cubicBezTo>
              </a:path>
            </a:pathLst>
          </a:custGeom>
          <a:noFill/>
          <a:ln w="44450">
            <a:solidFill>
              <a:srgbClr val="FF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533EC8C-470B-44D6-B1D7-9CCFDF2F9F65}"/>
              </a:ext>
            </a:extLst>
          </p:cNvPr>
          <p:cNvSpPr/>
          <p:nvPr/>
        </p:nvSpPr>
        <p:spPr>
          <a:xfrm>
            <a:off x="8277749" y="2877312"/>
            <a:ext cx="1341739" cy="950976"/>
          </a:xfrm>
          <a:custGeom>
            <a:avLst/>
            <a:gdLst>
              <a:gd name="connsiteX0" fmla="*/ 1341739 w 1341739"/>
              <a:gd name="connsiteY0" fmla="*/ 0 h 950976"/>
              <a:gd name="connsiteX1" fmla="*/ 1256395 w 1341739"/>
              <a:gd name="connsiteY1" fmla="*/ 12192 h 950976"/>
              <a:gd name="connsiteX2" fmla="*/ 1171051 w 1341739"/>
              <a:gd name="connsiteY2" fmla="*/ 48768 h 950976"/>
              <a:gd name="connsiteX3" fmla="*/ 1097899 w 1341739"/>
              <a:gd name="connsiteY3" fmla="*/ 73152 h 950976"/>
              <a:gd name="connsiteX4" fmla="*/ 1049131 w 1341739"/>
              <a:gd name="connsiteY4" fmla="*/ 85344 h 950976"/>
              <a:gd name="connsiteX5" fmla="*/ 975979 w 1341739"/>
              <a:gd name="connsiteY5" fmla="*/ 97536 h 950976"/>
              <a:gd name="connsiteX6" fmla="*/ 878443 w 1341739"/>
              <a:gd name="connsiteY6" fmla="*/ 134112 h 950976"/>
              <a:gd name="connsiteX7" fmla="*/ 841867 w 1341739"/>
              <a:gd name="connsiteY7" fmla="*/ 158496 h 950976"/>
              <a:gd name="connsiteX8" fmla="*/ 805291 w 1341739"/>
              <a:gd name="connsiteY8" fmla="*/ 170688 h 950976"/>
              <a:gd name="connsiteX9" fmla="*/ 683371 w 1341739"/>
              <a:gd name="connsiteY9" fmla="*/ 256032 h 950976"/>
              <a:gd name="connsiteX10" fmla="*/ 646795 w 1341739"/>
              <a:gd name="connsiteY10" fmla="*/ 292608 h 950976"/>
              <a:gd name="connsiteX11" fmla="*/ 524875 w 1341739"/>
              <a:gd name="connsiteY11" fmla="*/ 365760 h 950976"/>
              <a:gd name="connsiteX12" fmla="*/ 488299 w 1341739"/>
              <a:gd name="connsiteY12" fmla="*/ 390144 h 950976"/>
              <a:gd name="connsiteX13" fmla="*/ 439531 w 1341739"/>
              <a:gd name="connsiteY13" fmla="*/ 414528 h 950976"/>
              <a:gd name="connsiteX14" fmla="*/ 402955 w 1341739"/>
              <a:gd name="connsiteY14" fmla="*/ 426720 h 950976"/>
              <a:gd name="connsiteX15" fmla="*/ 329803 w 1341739"/>
              <a:gd name="connsiteY15" fmla="*/ 475488 h 950976"/>
              <a:gd name="connsiteX16" fmla="*/ 293227 w 1341739"/>
              <a:gd name="connsiteY16" fmla="*/ 512064 h 950976"/>
              <a:gd name="connsiteX17" fmla="*/ 256651 w 1341739"/>
              <a:gd name="connsiteY17" fmla="*/ 524256 h 950976"/>
              <a:gd name="connsiteX18" fmla="*/ 232267 w 1341739"/>
              <a:gd name="connsiteY18" fmla="*/ 560832 h 950976"/>
              <a:gd name="connsiteX19" fmla="*/ 159115 w 1341739"/>
              <a:gd name="connsiteY19" fmla="*/ 621792 h 950976"/>
              <a:gd name="connsiteX20" fmla="*/ 110347 w 1341739"/>
              <a:gd name="connsiteY20" fmla="*/ 694944 h 950976"/>
              <a:gd name="connsiteX21" fmla="*/ 85963 w 1341739"/>
              <a:gd name="connsiteY21" fmla="*/ 731520 h 950976"/>
              <a:gd name="connsiteX22" fmla="*/ 73771 w 1341739"/>
              <a:gd name="connsiteY22" fmla="*/ 768096 h 950976"/>
              <a:gd name="connsiteX23" fmla="*/ 49387 w 1341739"/>
              <a:gd name="connsiteY23" fmla="*/ 804672 h 950976"/>
              <a:gd name="connsiteX24" fmla="*/ 25003 w 1341739"/>
              <a:gd name="connsiteY24" fmla="*/ 877824 h 950976"/>
              <a:gd name="connsiteX25" fmla="*/ 619 w 1341739"/>
              <a:gd name="connsiteY25" fmla="*/ 950976 h 950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341739" h="950976">
                <a:moveTo>
                  <a:pt x="1341739" y="0"/>
                </a:moveTo>
                <a:cubicBezTo>
                  <a:pt x="1313291" y="4064"/>
                  <a:pt x="1284574" y="6556"/>
                  <a:pt x="1256395" y="12192"/>
                </a:cubicBezTo>
                <a:cubicBezTo>
                  <a:pt x="1217150" y="20041"/>
                  <a:pt x="1210705" y="32906"/>
                  <a:pt x="1171051" y="48768"/>
                </a:cubicBezTo>
                <a:cubicBezTo>
                  <a:pt x="1147186" y="58314"/>
                  <a:pt x="1122835" y="66918"/>
                  <a:pt x="1097899" y="73152"/>
                </a:cubicBezTo>
                <a:cubicBezTo>
                  <a:pt x="1081643" y="77216"/>
                  <a:pt x="1065562" y="82058"/>
                  <a:pt x="1049131" y="85344"/>
                </a:cubicBezTo>
                <a:cubicBezTo>
                  <a:pt x="1024891" y="90192"/>
                  <a:pt x="1000111" y="92173"/>
                  <a:pt x="975979" y="97536"/>
                </a:cubicBezTo>
                <a:cubicBezTo>
                  <a:pt x="956985" y="101757"/>
                  <a:pt x="886037" y="130315"/>
                  <a:pt x="878443" y="134112"/>
                </a:cubicBezTo>
                <a:cubicBezTo>
                  <a:pt x="865337" y="140665"/>
                  <a:pt x="854973" y="151943"/>
                  <a:pt x="841867" y="158496"/>
                </a:cubicBezTo>
                <a:cubicBezTo>
                  <a:pt x="830372" y="164243"/>
                  <a:pt x="816525" y="164447"/>
                  <a:pt x="805291" y="170688"/>
                </a:cubicBezTo>
                <a:cubicBezTo>
                  <a:pt x="785411" y="181732"/>
                  <a:pt x="706923" y="235844"/>
                  <a:pt x="683371" y="256032"/>
                </a:cubicBezTo>
                <a:cubicBezTo>
                  <a:pt x="670280" y="267253"/>
                  <a:pt x="660971" y="282794"/>
                  <a:pt x="646795" y="292608"/>
                </a:cubicBezTo>
                <a:cubicBezTo>
                  <a:pt x="607828" y="319585"/>
                  <a:pt x="564309" y="339471"/>
                  <a:pt x="524875" y="365760"/>
                </a:cubicBezTo>
                <a:cubicBezTo>
                  <a:pt x="512683" y="373888"/>
                  <a:pt x="501021" y="382874"/>
                  <a:pt x="488299" y="390144"/>
                </a:cubicBezTo>
                <a:cubicBezTo>
                  <a:pt x="472519" y="399161"/>
                  <a:pt x="456236" y="407369"/>
                  <a:pt x="439531" y="414528"/>
                </a:cubicBezTo>
                <a:cubicBezTo>
                  <a:pt x="427719" y="419590"/>
                  <a:pt x="414189" y="420479"/>
                  <a:pt x="402955" y="426720"/>
                </a:cubicBezTo>
                <a:cubicBezTo>
                  <a:pt x="377337" y="440952"/>
                  <a:pt x="350525" y="454766"/>
                  <a:pt x="329803" y="475488"/>
                </a:cubicBezTo>
                <a:cubicBezTo>
                  <a:pt x="317611" y="487680"/>
                  <a:pt x="307573" y="502500"/>
                  <a:pt x="293227" y="512064"/>
                </a:cubicBezTo>
                <a:cubicBezTo>
                  <a:pt x="282534" y="519193"/>
                  <a:pt x="268843" y="520192"/>
                  <a:pt x="256651" y="524256"/>
                </a:cubicBezTo>
                <a:cubicBezTo>
                  <a:pt x="248523" y="536448"/>
                  <a:pt x="242628" y="550471"/>
                  <a:pt x="232267" y="560832"/>
                </a:cubicBezTo>
                <a:cubicBezTo>
                  <a:pt x="161824" y="631275"/>
                  <a:pt x="229022" y="531912"/>
                  <a:pt x="159115" y="621792"/>
                </a:cubicBezTo>
                <a:cubicBezTo>
                  <a:pt x="141123" y="644925"/>
                  <a:pt x="126603" y="670560"/>
                  <a:pt x="110347" y="694944"/>
                </a:cubicBezTo>
                <a:cubicBezTo>
                  <a:pt x="102219" y="707136"/>
                  <a:pt x="90597" y="717619"/>
                  <a:pt x="85963" y="731520"/>
                </a:cubicBezTo>
                <a:cubicBezTo>
                  <a:pt x="81899" y="743712"/>
                  <a:pt x="79518" y="756601"/>
                  <a:pt x="73771" y="768096"/>
                </a:cubicBezTo>
                <a:cubicBezTo>
                  <a:pt x="67218" y="781202"/>
                  <a:pt x="55338" y="791282"/>
                  <a:pt x="49387" y="804672"/>
                </a:cubicBezTo>
                <a:cubicBezTo>
                  <a:pt x="38948" y="828160"/>
                  <a:pt x="39260" y="856438"/>
                  <a:pt x="25003" y="877824"/>
                </a:cubicBezTo>
                <a:cubicBezTo>
                  <a:pt x="-6144" y="924544"/>
                  <a:pt x="619" y="899747"/>
                  <a:pt x="619" y="950976"/>
                </a:cubicBezTo>
              </a:path>
            </a:pathLst>
          </a:custGeom>
          <a:noFill/>
          <a:ln w="44450">
            <a:solidFill>
              <a:srgbClr val="FF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F006DB1-CAA0-40C4-9703-FC2FF8632E9E}"/>
              </a:ext>
            </a:extLst>
          </p:cNvPr>
          <p:cNvGrpSpPr/>
          <p:nvPr/>
        </p:nvGrpSpPr>
        <p:grpSpPr>
          <a:xfrm>
            <a:off x="4131254" y="5229700"/>
            <a:ext cx="3670496" cy="1133955"/>
            <a:chOff x="7315140" y="4148693"/>
            <a:chExt cx="3670496" cy="1133955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9BEF5A1E-DB88-47B5-B9C0-EDC46F5F8F98}"/>
                </a:ext>
              </a:extLst>
            </p:cNvPr>
            <p:cNvSpPr/>
            <p:nvPr/>
          </p:nvSpPr>
          <p:spPr>
            <a:xfrm rot="282025">
              <a:off x="8577751" y="4643771"/>
              <a:ext cx="2407885" cy="638877"/>
            </a:xfrm>
            <a:prstGeom prst="roundRect">
              <a:avLst>
                <a:gd name="adj" fmla="val 653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Using the decorator</a:t>
              </a:r>
              <a:endParaRPr lang="en-US" sz="2000" b="1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DB4BABF-F713-4C2E-9891-ECD9DF2E4500}"/>
                </a:ext>
              </a:extLst>
            </p:cNvPr>
            <p:cNvSpPr/>
            <p:nvPr/>
          </p:nvSpPr>
          <p:spPr>
            <a:xfrm>
              <a:off x="7315140" y="4148693"/>
              <a:ext cx="1240483" cy="834045"/>
            </a:xfrm>
            <a:custGeom>
              <a:avLst/>
              <a:gdLst>
                <a:gd name="connsiteX0" fmla="*/ 1060704 w 1060704"/>
                <a:gd name="connsiteY0" fmla="*/ 829056 h 890016"/>
                <a:gd name="connsiteX1" fmla="*/ 987552 w 1060704"/>
                <a:gd name="connsiteY1" fmla="*/ 841248 h 890016"/>
                <a:gd name="connsiteX2" fmla="*/ 865632 w 1060704"/>
                <a:gd name="connsiteY2" fmla="*/ 853440 h 890016"/>
                <a:gd name="connsiteX3" fmla="*/ 719328 w 1060704"/>
                <a:gd name="connsiteY3" fmla="*/ 890016 h 890016"/>
                <a:gd name="connsiteX4" fmla="*/ 451104 w 1060704"/>
                <a:gd name="connsiteY4" fmla="*/ 853440 h 890016"/>
                <a:gd name="connsiteX5" fmla="*/ 414528 w 1060704"/>
                <a:gd name="connsiteY5" fmla="*/ 829056 h 890016"/>
                <a:gd name="connsiteX6" fmla="*/ 353568 w 1060704"/>
                <a:gd name="connsiteY6" fmla="*/ 755904 h 890016"/>
                <a:gd name="connsiteX7" fmla="*/ 316992 w 1060704"/>
                <a:gd name="connsiteY7" fmla="*/ 731520 h 890016"/>
                <a:gd name="connsiteX8" fmla="*/ 243840 w 1060704"/>
                <a:gd name="connsiteY8" fmla="*/ 658368 h 890016"/>
                <a:gd name="connsiteX9" fmla="*/ 170688 w 1060704"/>
                <a:gd name="connsiteY9" fmla="*/ 597408 h 890016"/>
                <a:gd name="connsiteX10" fmla="*/ 158496 w 1060704"/>
                <a:gd name="connsiteY10" fmla="*/ 560832 h 890016"/>
                <a:gd name="connsiteX11" fmla="*/ 109728 w 1060704"/>
                <a:gd name="connsiteY11" fmla="*/ 487680 h 890016"/>
                <a:gd name="connsiteX12" fmla="*/ 85344 w 1060704"/>
                <a:gd name="connsiteY12" fmla="*/ 390144 h 890016"/>
                <a:gd name="connsiteX13" fmla="*/ 73152 w 1060704"/>
                <a:gd name="connsiteY13" fmla="*/ 353568 h 890016"/>
                <a:gd name="connsiteX14" fmla="*/ 60960 w 1060704"/>
                <a:gd name="connsiteY14" fmla="*/ 292608 h 890016"/>
                <a:gd name="connsiteX15" fmla="*/ 48768 w 1060704"/>
                <a:gd name="connsiteY15" fmla="*/ 256032 h 890016"/>
                <a:gd name="connsiteX16" fmla="*/ 24384 w 1060704"/>
                <a:gd name="connsiteY16" fmla="*/ 158496 h 890016"/>
                <a:gd name="connsiteX17" fmla="*/ 12192 w 1060704"/>
                <a:gd name="connsiteY17" fmla="*/ 48768 h 890016"/>
                <a:gd name="connsiteX18" fmla="*/ 0 w 1060704"/>
                <a:gd name="connsiteY18" fmla="*/ 0 h 890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60704" h="890016">
                  <a:moveTo>
                    <a:pt x="1060704" y="829056"/>
                  </a:moveTo>
                  <a:cubicBezTo>
                    <a:pt x="1036320" y="833120"/>
                    <a:pt x="1012081" y="838182"/>
                    <a:pt x="987552" y="841248"/>
                  </a:cubicBezTo>
                  <a:cubicBezTo>
                    <a:pt x="947025" y="846314"/>
                    <a:pt x="905816" y="846134"/>
                    <a:pt x="865632" y="853440"/>
                  </a:cubicBezTo>
                  <a:cubicBezTo>
                    <a:pt x="816174" y="862432"/>
                    <a:pt x="719328" y="890016"/>
                    <a:pt x="719328" y="890016"/>
                  </a:cubicBezTo>
                  <a:cubicBezTo>
                    <a:pt x="687342" y="888017"/>
                    <a:pt x="511603" y="893773"/>
                    <a:pt x="451104" y="853440"/>
                  </a:cubicBezTo>
                  <a:lnTo>
                    <a:pt x="414528" y="829056"/>
                  </a:lnTo>
                  <a:cubicBezTo>
                    <a:pt x="390552" y="793092"/>
                    <a:pt x="388771" y="785240"/>
                    <a:pt x="353568" y="755904"/>
                  </a:cubicBezTo>
                  <a:cubicBezTo>
                    <a:pt x="342311" y="746523"/>
                    <a:pt x="329184" y="739648"/>
                    <a:pt x="316992" y="731520"/>
                  </a:cubicBezTo>
                  <a:cubicBezTo>
                    <a:pt x="274066" y="667132"/>
                    <a:pt x="314412" y="718858"/>
                    <a:pt x="243840" y="658368"/>
                  </a:cubicBezTo>
                  <a:cubicBezTo>
                    <a:pt x="161700" y="587962"/>
                    <a:pt x="251527" y="651301"/>
                    <a:pt x="170688" y="597408"/>
                  </a:cubicBezTo>
                  <a:cubicBezTo>
                    <a:pt x="166624" y="585216"/>
                    <a:pt x="164737" y="572066"/>
                    <a:pt x="158496" y="560832"/>
                  </a:cubicBezTo>
                  <a:cubicBezTo>
                    <a:pt x="144264" y="535214"/>
                    <a:pt x="109728" y="487680"/>
                    <a:pt x="109728" y="487680"/>
                  </a:cubicBezTo>
                  <a:cubicBezTo>
                    <a:pt x="101600" y="455168"/>
                    <a:pt x="95942" y="421937"/>
                    <a:pt x="85344" y="390144"/>
                  </a:cubicBezTo>
                  <a:cubicBezTo>
                    <a:pt x="81280" y="377952"/>
                    <a:pt x="76269" y="366036"/>
                    <a:pt x="73152" y="353568"/>
                  </a:cubicBezTo>
                  <a:cubicBezTo>
                    <a:pt x="68126" y="333464"/>
                    <a:pt x="65986" y="312712"/>
                    <a:pt x="60960" y="292608"/>
                  </a:cubicBezTo>
                  <a:cubicBezTo>
                    <a:pt x="57843" y="280140"/>
                    <a:pt x="51885" y="268500"/>
                    <a:pt x="48768" y="256032"/>
                  </a:cubicBezTo>
                  <a:lnTo>
                    <a:pt x="24384" y="158496"/>
                  </a:lnTo>
                  <a:cubicBezTo>
                    <a:pt x="20320" y="121920"/>
                    <a:pt x="17788" y="85141"/>
                    <a:pt x="12192" y="48768"/>
                  </a:cubicBezTo>
                  <a:cubicBezTo>
                    <a:pt x="9644" y="32207"/>
                    <a:pt x="0" y="0"/>
                    <a:pt x="0" y="0"/>
                  </a:cubicBezTo>
                </a:path>
              </a:pathLst>
            </a:custGeom>
            <a:noFill/>
            <a:ln w="47625">
              <a:solidFill>
                <a:srgbClr val="FF0000"/>
              </a:solidFill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865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68001" y="591763"/>
            <a:ext cx="11123408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java.io.BufferedReader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java.io.IOException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java.io.InputStreamReader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KeyboardReader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static void main(String[]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BufferedReader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reader =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new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BufferedReader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new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InputStreamReader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(System.in) )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("Enter something:");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try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String input =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reader.readLine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("You entered: " + input);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catch 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IOException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e)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System.err.println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("Error reading from user input: " +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e.getMessage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finally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try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reader.close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catch 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IOException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e)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System.err.println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("Error closing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BufferedReader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 " +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e.getMessage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}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9705" y="511368"/>
            <a:ext cx="5517192" cy="1194733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 code: chaining decorators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F220A94-6DB8-46EF-9445-E10A17EF6434}"/>
              </a:ext>
            </a:extLst>
          </p:cNvPr>
          <p:cNvGrpSpPr/>
          <p:nvPr/>
        </p:nvGrpSpPr>
        <p:grpSpPr>
          <a:xfrm>
            <a:off x="7222603" y="2139601"/>
            <a:ext cx="4347001" cy="863927"/>
            <a:chOff x="7222603" y="2139601"/>
            <a:chExt cx="4347001" cy="863927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1297DD0B-DAE0-459A-BE55-9307D6FAD7FA}"/>
                </a:ext>
              </a:extLst>
            </p:cNvPr>
            <p:cNvSpPr/>
            <p:nvPr/>
          </p:nvSpPr>
          <p:spPr>
            <a:xfrm rot="20921891">
              <a:off x="9590749" y="2139601"/>
              <a:ext cx="1978855" cy="863927"/>
            </a:xfrm>
            <a:prstGeom prst="roundRect">
              <a:avLst>
                <a:gd name="adj" fmla="val 653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The base object</a:t>
              </a:r>
              <a:endParaRPr lang="en-US" sz="2000" b="1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D04C22E-BE8B-41BF-B277-78C3766DBF79}"/>
                </a:ext>
              </a:extLst>
            </p:cNvPr>
            <p:cNvSpPr/>
            <p:nvPr/>
          </p:nvSpPr>
          <p:spPr>
            <a:xfrm>
              <a:off x="7222603" y="2615878"/>
              <a:ext cx="2338086" cy="335666"/>
            </a:xfrm>
            <a:custGeom>
              <a:avLst/>
              <a:gdLst>
                <a:gd name="connsiteX0" fmla="*/ 2338086 w 2338086"/>
                <a:gd name="connsiteY0" fmla="*/ 0 h 335666"/>
                <a:gd name="connsiteX1" fmla="*/ 2268638 w 2338086"/>
                <a:gd name="connsiteY1" fmla="*/ 34725 h 335666"/>
                <a:gd name="connsiteX2" fmla="*/ 2233913 w 2338086"/>
                <a:gd name="connsiteY2" fmla="*/ 57874 h 335666"/>
                <a:gd name="connsiteX3" fmla="*/ 2187615 w 2338086"/>
                <a:gd name="connsiteY3" fmla="*/ 69449 h 335666"/>
                <a:gd name="connsiteX4" fmla="*/ 2071868 w 2338086"/>
                <a:gd name="connsiteY4" fmla="*/ 138897 h 335666"/>
                <a:gd name="connsiteX5" fmla="*/ 2037144 w 2338086"/>
                <a:gd name="connsiteY5" fmla="*/ 162046 h 335666"/>
                <a:gd name="connsiteX6" fmla="*/ 1979270 w 2338086"/>
                <a:gd name="connsiteY6" fmla="*/ 173621 h 335666"/>
                <a:gd name="connsiteX7" fmla="*/ 1932972 w 2338086"/>
                <a:gd name="connsiteY7" fmla="*/ 196770 h 335666"/>
                <a:gd name="connsiteX8" fmla="*/ 1898248 w 2338086"/>
                <a:gd name="connsiteY8" fmla="*/ 219919 h 335666"/>
                <a:gd name="connsiteX9" fmla="*/ 1863524 w 2338086"/>
                <a:gd name="connsiteY9" fmla="*/ 231494 h 335666"/>
                <a:gd name="connsiteX10" fmla="*/ 1770926 w 2338086"/>
                <a:gd name="connsiteY10" fmla="*/ 266218 h 335666"/>
                <a:gd name="connsiteX11" fmla="*/ 1713053 w 2338086"/>
                <a:gd name="connsiteY11" fmla="*/ 277793 h 335666"/>
                <a:gd name="connsiteX12" fmla="*/ 1678329 w 2338086"/>
                <a:gd name="connsiteY12" fmla="*/ 289368 h 335666"/>
                <a:gd name="connsiteX13" fmla="*/ 1388962 w 2338086"/>
                <a:gd name="connsiteY13" fmla="*/ 312517 h 335666"/>
                <a:gd name="connsiteX14" fmla="*/ 1018572 w 2338086"/>
                <a:gd name="connsiteY14" fmla="*/ 335666 h 335666"/>
                <a:gd name="connsiteX15" fmla="*/ 659756 w 2338086"/>
                <a:gd name="connsiteY15" fmla="*/ 312517 h 335666"/>
                <a:gd name="connsiteX16" fmla="*/ 601883 w 2338086"/>
                <a:gd name="connsiteY16" fmla="*/ 300942 h 335666"/>
                <a:gd name="connsiteX17" fmla="*/ 532435 w 2338086"/>
                <a:gd name="connsiteY17" fmla="*/ 289368 h 335666"/>
                <a:gd name="connsiteX18" fmla="*/ 439838 w 2338086"/>
                <a:gd name="connsiteY18" fmla="*/ 277793 h 335666"/>
                <a:gd name="connsiteX19" fmla="*/ 347240 w 2338086"/>
                <a:gd name="connsiteY19" fmla="*/ 254644 h 335666"/>
                <a:gd name="connsiteX20" fmla="*/ 254643 w 2338086"/>
                <a:gd name="connsiteY20" fmla="*/ 231494 h 335666"/>
                <a:gd name="connsiteX21" fmla="*/ 162045 w 2338086"/>
                <a:gd name="connsiteY21" fmla="*/ 185195 h 335666"/>
                <a:gd name="connsiteX22" fmla="*/ 162045 w 2338086"/>
                <a:gd name="connsiteY22" fmla="*/ 185195 h 335666"/>
                <a:gd name="connsiteX23" fmla="*/ 127321 w 2338086"/>
                <a:gd name="connsiteY23" fmla="*/ 162046 h 335666"/>
                <a:gd name="connsiteX24" fmla="*/ 92597 w 2338086"/>
                <a:gd name="connsiteY24" fmla="*/ 150471 h 335666"/>
                <a:gd name="connsiteX25" fmla="*/ 23149 w 2338086"/>
                <a:gd name="connsiteY25" fmla="*/ 104173 h 335666"/>
                <a:gd name="connsiteX26" fmla="*/ 0 w 2338086"/>
                <a:gd name="connsiteY26" fmla="*/ 92598 h 335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338086" h="335666">
                  <a:moveTo>
                    <a:pt x="2338086" y="0"/>
                  </a:moveTo>
                  <a:cubicBezTo>
                    <a:pt x="2314937" y="11575"/>
                    <a:pt x="2291263" y="22156"/>
                    <a:pt x="2268638" y="34725"/>
                  </a:cubicBezTo>
                  <a:cubicBezTo>
                    <a:pt x="2256477" y="41481"/>
                    <a:pt x="2246699" y="52394"/>
                    <a:pt x="2233913" y="57874"/>
                  </a:cubicBezTo>
                  <a:cubicBezTo>
                    <a:pt x="2219292" y="64140"/>
                    <a:pt x="2203048" y="65591"/>
                    <a:pt x="2187615" y="69449"/>
                  </a:cubicBezTo>
                  <a:lnTo>
                    <a:pt x="2071868" y="138897"/>
                  </a:lnTo>
                  <a:cubicBezTo>
                    <a:pt x="2060021" y="146188"/>
                    <a:pt x="2050169" y="157162"/>
                    <a:pt x="2037144" y="162046"/>
                  </a:cubicBezTo>
                  <a:cubicBezTo>
                    <a:pt x="2018723" y="168954"/>
                    <a:pt x="1998561" y="169763"/>
                    <a:pt x="1979270" y="173621"/>
                  </a:cubicBezTo>
                  <a:cubicBezTo>
                    <a:pt x="1963837" y="181337"/>
                    <a:pt x="1947953" y="188210"/>
                    <a:pt x="1932972" y="196770"/>
                  </a:cubicBezTo>
                  <a:cubicBezTo>
                    <a:pt x="1920894" y="203672"/>
                    <a:pt x="1910690" y="213698"/>
                    <a:pt x="1898248" y="219919"/>
                  </a:cubicBezTo>
                  <a:cubicBezTo>
                    <a:pt x="1887335" y="225375"/>
                    <a:pt x="1874948" y="227210"/>
                    <a:pt x="1863524" y="231494"/>
                  </a:cubicBezTo>
                  <a:cubicBezTo>
                    <a:pt x="1842267" y="239466"/>
                    <a:pt x="1797208" y="259648"/>
                    <a:pt x="1770926" y="266218"/>
                  </a:cubicBezTo>
                  <a:cubicBezTo>
                    <a:pt x="1751840" y="270989"/>
                    <a:pt x="1732139" y="273021"/>
                    <a:pt x="1713053" y="277793"/>
                  </a:cubicBezTo>
                  <a:cubicBezTo>
                    <a:pt x="1701217" y="280752"/>
                    <a:pt x="1690407" y="287643"/>
                    <a:pt x="1678329" y="289368"/>
                  </a:cubicBezTo>
                  <a:cubicBezTo>
                    <a:pt x="1626485" y="296774"/>
                    <a:pt x="1429072" y="309432"/>
                    <a:pt x="1388962" y="312517"/>
                  </a:cubicBezTo>
                  <a:cubicBezTo>
                    <a:pt x="1121680" y="333078"/>
                    <a:pt x="1381929" y="317499"/>
                    <a:pt x="1018572" y="335666"/>
                  </a:cubicBezTo>
                  <a:cubicBezTo>
                    <a:pt x="912838" y="330380"/>
                    <a:pt x="771178" y="326445"/>
                    <a:pt x="659756" y="312517"/>
                  </a:cubicBezTo>
                  <a:cubicBezTo>
                    <a:pt x="640235" y="310077"/>
                    <a:pt x="621239" y="304461"/>
                    <a:pt x="601883" y="300942"/>
                  </a:cubicBezTo>
                  <a:cubicBezTo>
                    <a:pt x="578793" y="296744"/>
                    <a:pt x="555668" y="292687"/>
                    <a:pt x="532435" y="289368"/>
                  </a:cubicBezTo>
                  <a:cubicBezTo>
                    <a:pt x="501642" y="284969"/>
                    <a:pt x="470411" y="283525"/>
                    <a:pt x="439838" y="277793"/>
                  </a:cubicBezTo>
                  <a:cubicBezTo>
                    <a:pt x="408567" y="271930"/>
                    <a:pt x="378438" y="260884"/>
                    <a:pt x="347240" y="254644"/>
                  </a:cubicBezTo>
                  <a:cubicBezTo>
                    <a:pt x="277403" y="240676"/>
                    <a:pt x="308030" y="249290"/>
                    <a:pt x="254643" y="231494"/>
                  </a:cubicBezTo>
                  <a:cubicBezTo>
                    <a:pt x="214238" y="191091"/>
                    <a:pt x="241846" y="211796"/>
                    <a:pt x="162045" y="185195"/>
                  </a:cubicBezTo>
                  <a:lnTo>
                    <a:pt x="162045" y="185195"/>
                  </a:lnTo>
                  <a:cubicBezTo>
                    <a:pt x="150470" y="177479"/>
                    <a:pt x="139763" y="168267"/>
                    <a:pt x="127321" y="162046"/>
                  </a:cubicBezTo>
                  <a:cubicBezTo>
                    <a:pt x="116408" y="156590"/>
                    <a:pt x="103262" y="156396"/>
                    <a:pt x="92597" y="150471"/>
                  </a:cubicBezTo>
                  <a:cubicBezTo>
                    <a:pt x="68276" y="136960"/>
                    <a:pt x="48033" y="116616"/>
                    <a:pt x="23149" y="104173"/>
                  </a:cubicBezTo>
                  <a:lnTo>
                    <a:pt x="0" y="92598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C3D1783-46C2-4F2D-A708-7191505EE38F}"/>
              </a:ext>
            </a:extLst>
          </p:cNvPr>
          <p:cNvGrpSpPr/>
          <p:nvPr/>
        </p:nvGrpSpPr>
        <p:grpSpPr>
          <a:xfrm>
            <a:off x="4600575" y="2697345"/>
            <a:ext cx="5241477" cy="1915153"/>
            <a:chOff x="4600575" y="2697345"/>
            <a:chExt cx="5241477" cy="191515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A79A5C38-3320-4E4B-A3C1-55EB7FAAE1A6}"/>
                </a:ext>
              </a:extLst>
            </p:cNvPr>
            <p:cNvSpPr/>
            <p:nvPr/>
          </p:nvSpPr>
          <p:spPr>
            <a:xfrm rot="282025">
              <a:off x="7863197" y="3748571"/>
              <a:ext cx="1978855" cy="863927"/>
            </a:xfrm>
            <a:prstGeom prst="roundRect">
              <a:avLst>
                <a:gd name="adj" fmla="val 653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Decorating…</a:t>
              </a:r>
              <a:endParaRPr lang="en-US" sz="2000" b="1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ACA2612-4746-4A37-937E-294A8D733816}"/>
                </a:ext>
              </a:extLst>
            </p:cNvPr>
            <p:cNvSpPr/>
            <p:nvPr/>
          </p:nvSpPr>
          <p:spPr>
            <a:xfrm>
              <a:off x="4600575" y="2697345"/>
              <a:ext cx="3271838" cy="1260293"/>
            </a:xfrm>
            <a:custGeom>
              <a:avLst/>
              <a:gdLst>
                <a:gd name="connsiteX0" fmla="*/ 3271838 w 3271838"/>
                <a:gd name="connsiteY0" fmla="*/ 1260293 h 1260293"/>
                <a:gd name="connsiteX1" fmla="*/ 3071813 w 3271838"/>
                <a:gd name="connsiteY1" fmla="*/ 1246005 h 1260293"/>
                <a:gd name="connsiteX2" fmla="*/ 3014663 w 3271838"/>
                <a:gd name="connsiteY2" fmla="*/ 1231718 h 1260293"/>
                <a:gd name="connsiteX3" fmla="*/ 2900363 w 3271838"/>
                <a:gd name="connsiteY3" fmla="*/ 1217430 h 1260293"/>
                <a:gd name="connsiteX4" fmla="*/ 2700338 w 3271838"/>
                <a:gd name="connsiteY4" fmla="*/ 1188855 h 1260293"/>
                <a:gd name="connsiteX5" fmla="*/ 2628900 w 3271838"/>
                <a:gd name="connsiteY5" fmla="*/ 1174568 h 1260293"/>
                <a:gd name="connsiteX6" fmla="*/ 2457450 w 3271838"/>
                <a:gd name="connsiteY6" fmla="*/ 1145993 h 1260293"/>
                <a:gd name="connsiteX7" fmla="*/ 2243138 w 3271838"/>
                <a:gd name="connsiteY7" fmla="*/ 1103130 h 1260293"/>
                <a:gd name="connsiteX8" fmla="*/ 2085975 w 3271838"/>
                <a:gd name="connsiteY8" fmla="*/ 1060268 h 1260293"/>
                <a:gd name="connsiteX9" fmla="*/ 1985963 w 3271838"/>
                <a:gd name="connsiteY9" fmla="*/ 1031693 h 1260293"/>
                <a:gd name="connsiteX10" fmla="*/ 1943100 w 3271838"/>
                <a:gd name="connsiteY10" fmla="*/ 1003118 h 1260293"/>
                <a:gd name="connsiteX11" fmla="*/ 1900238 w 3271838"/>
                <a:gd name="connsiteY11" fmla="*/ 988830 h 1260293"/>
                <a:gd name="connsiteX12" fmla="*/ 1700213 w 3271838"/>
                <a:gd name="connsiteY12" fmla="*/ 945968 h 1260293"/>
                <a:gd name="connsiteX13" fmla="*/ 1514475 w 3271838"/>
                <a:gd name="connsiteY13" fmla="*/ 888818 h 1260293"/>
                <a:gd name="connsiteX14" fmla="*/ 1457325 w 3271838"/>
                <a:gd name="connsiteY14" fmla="*/ 874530 h 1260293"/>
                <a:gd name="connsiteX15" fmla="*/ 1385888 w 3271838"/>
                <a:gd name="connsiteY15" fmla="*/ 845955 h 1260293"/>
                <a:gd name="connsiteX16" fmla="*/ 1257300 w 3271838"/>
                <a:gd name="connsiteY16" fmla="*/ 817380 h 1260293"/>
                <a:gd name="connsiteX17" fmla="*/ 1185863 w 3271838"/>
                <a:gd name="connsiteY17" fmla="*/ 774518 h 1260293"/>
                <a:gd name="connsiteX18" fmla="*/ 1114425 w 3271838"/>
                <a:gd name="connsiteY18" fmla="*/ 760230 h 1260293"/>
                <a:gd name="connsiteX19" fmla="*/ 1071563 w 3271838"/>
                <a:gd name="connsiteY19" fmla="*/ 745943 h 1260293"/>
                <a:gd name="connsiteX20" fmla="*/ 1028700 w 3271838"/>
                <a:gd name="connsiteY20" fmla="*/ 717368 h 1260293"/>
                <a:gd name="connsiteX21" fmla="*/ 971550 w 3271838"/>
                <a:gd name="connsiteY21" fmla="*/ 703080 h 1260293"/>
                <a:gd name="connsiteX22" fmla="*/ 857250 w 3271838"/>
                <a:gd name="connsiteY22" fmla="*/ 674505 h 1260293"/>
                <a:gd name="connsiteX23" fmla="*/ 714375 w 3271838"/>
                <a:gd name="connsiteY23" fmla="*/ 617355 h 1260293"/>
                <a:gd name="connsiteX24" fmla="*/ 657225 w 3271838"/>
                <a:gd name="connsiteY24" fmla="*/ 588780 h 1260293"/>
                <a:gd name="connsiteX25" fmla="*/ 614363 w 3271838"/>
                <a:gd name="connsiteY25" fmla="*/ 574493 h 1260293"/>
                <a:gd name="connsiteX26" fmla="*/ 500063 w 3271838"/>
                <a:gd name="connsiteY26" fmla="*/ 531630 h 1260293"/>
                <a:gd name="connsiteX27" fmla="*/ 400050 w 3271838"/>
                <a:gd name="connsiteY27" fmla="*/ 488768 h 1260293"/>
                <a:gd name="connsiteX28" fmla="*/ 314325 w 3271838"/>
                <a:gd name="connsiteY28" fmla="*/ 431618 h 1260293"/>
                <a:gd name="connsiteX29" fmla="*/ 200025 w 3271838"/>
                <a:gd name="connsiteY29" fmla="*/ 288743 h 1260293"/>
                <a:gd name="connsiteX30" fmla="*/ 157163 w 3271838"/>
                <a:gd name="connsiteY30" fmla="*/ 245880 h 1260293"/>
                <a:gd name="connsiteX31" fmla="*/ 142875 w 3271838"/>
                <a:gd name="connsiteY31" fmla="*/ 203018 h 1260293"/>
                <a:gd name="connsiteX32" fmla="*/ 71438 w 3271838"/>
                <a:gd name="connsiteY32" fmla="*/ 103005 h 1260293"/>
                <a:gd name="connsiteX33" fmla="*/ 28575 w 3271838"/>
                <a:gd name="connsiteY33" fmla="*/ 2993 h 1260293"/>
                <a:gd name="connsiteX34" fmla="*/ 0 w 3271838"/>
                <a:gd name="connsiteY34" fmla="*/ 2993 h 1260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271838" h="1260293">
                  <a:moveTo>
                    <a:pt x="3271838" y="1260293"/>
                  </a:moveTo>
                  <a:cubicBezTo>
                    <a:pt x="3205163" y="1255530"/>
                    <a:pt x="3138249" y="1253387"/>
                    <a:pt x="3071813" y="1246005"/>
                  </a:cubicBezTo>
                  <a:cubicBezTo>
                    <a:pt x="3052297" y="1243837"/>
                    <a:pt x="3034032" y="1234946"/>
                    <a:pt x="3014663" y="1231718"/>
                  </a:cubicBezTo>
                  <a:cubicBezTo>
                    <a:pt x="2976789" y="1225406"/>
                    <a:pt x="2938463" y="1222193"/>
                    <a:pt x="2900363" y="1217430"/>
                  </a:cubicBezTo>
                  <a:cubicBezTo>
                    <a:pt x="2799530" y="1183821"/>
                    <a:pt x="2900670" y="1213896"/>
                    <a:pt x="2700338" y="1188855"/>
                  </a:cubicBezTo>
                  <a:cubicBezTo>
                    <a:pt x="2676241" y="1185843"/>
                    <a:pt x="2652815" y="1178788"/>
                    <a:pt x="2628900" y="1174568"/>
                  </a:cubicBezTo>
                  <a:lnTo>
                    <a:pt x="2457450" y="1145993"/>
                  </a:lnTo>
                  <a:cubicBezTo>
                    <a:pt x="2385816" y="1132727"/>
                    <a:pt x="2313423" y="1122298"/>
                    <a:pt x="2243138" y="1103130"/>
                  </a:cubicBezTo>
                  <a:lnTo>
                    <a:pt x="2085975" y="1060268"/>
                  </a:lnTo>
                  <a:cubicBezTo>
                    <a:pt x="1942490" y="1019272"/>
                    <a:pt x="2164631" y="1076359"/>
                    <a:pt x="1985963" y="1031693"/>
                  </a:cubicBezTo>
                  <a:cubicBezTo>
                    <a:pt x="1971675" y="1022168"/>
                    <a:pt x="1958459" y="1010797"/>
                    <a:pt x="1943100" y="1003118"/>
                  </a:cubicBezTo>
                  <a:cubicBezTo>
                    <a:pt x="1929630" y="996383"/>
                    <a:pt x="1914849" y="992483"/>
                    <a:pt x="1900238" y="988830"/>
                  </a:cubicBezTo>
                  <a:cubicBezTo>
                    <a:pt x="1636718" y="922949"/>
                    <a:pt x="1876220" y="986585"/>
                    <a:pt x="1700213" y="945968"/>
                  </a:cubicBezTo>
                  <a:cubicBezTo>
                    <a:pt x="1479746" y="895091"/>
                    <a:pt x="1675461" y="942480"/>
                    <a:pt x="1514475" y="888818"/>
                  </a:cubicBezTo>
                  <a:cubicBezTo>
                    <a:pt x="1495846" y="882608"/>
                    <a:pt x="1475954" y="880740"/>
                    <a:pt x="1457325" y="874530"/>
                  </a:cubicBezTo>
                  <a:cubicBezTo>
                    <a:pt x="1432994" y="866420"/>
                    <a:pt x="1410219" y="854065"/>
                    <a:pt x="1385888" y="845955"/>
                  </a:cubicBezTo>
                  <a:cubicBezTo>
                    <a:pt x="1355629" y="835869"/>
                    <a:pt x="1285601" y="823040"/>
                    <a:pt x="1257300" y="817380"/>
                  </a:cubicBezTo>
                  <a:cubicBezTo>
                    <a:pt x="1233488" y="803093"/>
                    <a:pt x="1211647" y="784831"/>
                    <a:pt x="1185863" y="774518"/>
                  </a:cubicBezTo>
                  <a:cubicBezTo>
                    <a:pt x="1163316" y="765499"/>
                    <a:pt x="1137984" y="766120"/>
                    <a:pt x="1114425" y="760230"/>
                  </a:cubicBezTo>
                  <a:cubicBezTo>
                    <a:pt x="1099815" y="756577"/>
                    <a:pt x="1085850" y="750705"/>
                    <a:pt x="1071563" y="745943"/>
                  </a:cubicBezTo>
                  <a:cubicBezTo>
                    <a:pt x="1057275" y="736418"/>
                    <a:pt x="1044483" y="724132"/>
                    <a:pt x="1028700" y="717368"/>
                  </a:cubicBezTo>
                  <a:cubicBezTo>
                    <a:pt x="1010651" y="709633"/>
                    <a:pt x="990719" y="707340"/>
                    <a:pt x="971550" y="703080"/>
                  </a:cubicBezTo>
                  <a:cubicBezTo>
                    <a:pt x="907096" y="688757"/>
                    <a:pt x="909661" y="694663"/>
                    <a:pt x="857250" y="674505"/>
                  </a:cubicBezTo>
                  <a:cubicBezTo>
                    <a:pt x="809375" y="656092"/>
                    <a:pt x="760253" y="640294"/>
                    <a:pt x="714375" y="617355"/>
                  </a:cubicBezTo>
                  <a:cubicBezTo>
                    <a:pt x="695325" y="607830"/>
                    <a:pt x="676801" y="597170"/>
                    <a:pt x="657225" y="588780"/>
                  </a:cubicBezTo>
                  <a:cubicBezTo>
                    <a:pt x="643383" y="582848"/>
                    <a:pt x="628205" y="580425"/>
                    <a:pt x="614363" y="574493"/>
                  </a:cubicBezTo>
                  <a:cubicBezTo>
                    <a:pt x="509761" y="529664"/>
                    <a:pt x="605431" y="557973"/>
                    <a:pt x="500063" y="531630"/>
                  </a:cubicBezTo>
                  <a:cubicBezTo>
                    <a:pt x="344040" y="427616"/>
                    <a:pt x="584577" y="581031"/>
                    <a:pt x="400050" y="488768"/>
                  </a:cubicBezTo>
                  <a:cubicBezTo>
                    <a:pt x="369333" y="473409"/>
                    <a:pt x="314325" y="431618"/>
                    <a:pt x="314325" y="431618"/>
                  </a:cubicBezTo>
                  <a:cubicBezTo>
                    <a:pt x="267677" y="338322"/>
                    <a:pt x="300811" y="389530"/>
                    <a:pt x="200025" y="288743"/>
                  </a:cubicBezTo>
                  <a:lnTo>
                    <a:pt x="157163" y="245880"/>
                  </a:lnTo>
                  <a:cubicBezTo>
                    <a:pt x="152400" y="231593"/>
                    <a:pt x="150347" y="216094"/>
                    <a:pt x="142875" y="203018"/>
                  </a:cubicBezTo>
                  <a:cubicBezTo>
                    <a:pt x="116985" y="157710"/>
                    <a:pt x="93553" y="147235"/>
                    <a:pt x="71438" y="103005"/>
                  </a:cubicBezTo>
                  <a:cubicBezTo>
                    <a:pt x="54361" y="68852"/>
                    <a:pt x="58303" y="32721"/>
                    <a:pt x="28575" y="2993"/>
                  </a:cubicBezTo>
                  <a:cubicBezTo>
                    <a:pt x="21840" y="-3742"/>
                    <a:pt x="9525" y="2993"/>
                    <a:pt x="0" y="2993"/>
                  </a:cubicBezTo>
                </a:path>
              </a:pathLst>
            </a:custGeom>
            <a:noFill/>
            <a:ln w="41275">
              <a:solidFill>
                <a:srgbClr val="FF0000"/>
              </a:solidFill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5695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0B267-1A81-4B08-8948-FC6EEE96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975" y="365125"/>
            <a:ext cx="10686826" cy="97958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Attempting to use inheritance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E3857A7-A41D-4F86-9684-9744EE57BD3D}"/>
              </a:ext>
            </a:extLst>
          </p:cNvPr>
          <p:cNvSpPr/>
          <p:nvPr/>
        </p:nvSpPr>
        <p:spPr>
          <a:xfrm>
            <a:off x="5325377" y="1657194"/>
            <a:ext cx="154124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interface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8764AFD-9E67-4161-8F45-59CBD0452A69}"/>
              </a:ext>
            </a:extLst>
          </p:cNvPr>
          <p:cNvGrpSpPr/>
          <p:nvPr/>
        </p:nvGrpSpPr>
        <p:grpSpPr>
          <a:xfrm>
            <a:off x="5873942" y="2574585"/>
            <a:ext cx="1836876" cy="676792"/>
            <a:chOff x="5828024" y="2835196"/>
            <a:chExt cx="1836876" cy="676792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F718982-D11C-42B0-89CD-F8D3102EF795}"/>
                </a:ext>
              </a:extLst>
            </p:cNvPr>
            <p:cNvCxnSpPr>
              <a:cxnSpLocks/>
              <a:stCxn id="23" idx="0"/>
              <a:endCxn id="4" idx="2"/>
            </p:cNvCxnSpPr>
            <p:nvPr/>
          </p:nvCxnSpPr>
          <p:spPr>
            <a:xfrm flipV="1">
              <a:off x="6050081" y="2835196"/>
              <a:ext cx="0" cy="676792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D33C119-BA55-4C4F-A10C-525B98B25C0A}"/>
                </a:ext>
              </a:extLst>
            </p:cNvPr>
            <p:cNvSpPr txBox="1"/>
            <p:nvPr/>
          </p:nvSpPr>
          <p:spPr>
            <a:xfrm>
              <a:off x="5828024" y="2989995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Consolas" panose="020B0609020204030204" pitchFamily="49" charset="0"/>
                </a:rPr>
                <a:t>implements</a:t>
              </a:r>
            </a:p>
          </p:txBody>
        </p:sp>
      </p:grpSp>
      <p:sp>
        <p:nvSpPr>
          <p:cNvPr id="23" name="Rounded Rectangle 3">
            <a:extLst>
              <a:ext uri="{FF2B5EF4-FFF2-40B4-BE49-F238E27FC236}">
                <a16:creationId xmlns:a16="http://schemas.microsoft.com/office/drawing/2014/main" id="{5AD0BD24-45A5-467A-87BE-19695443D570}"/>
              </a:ext>
            </a:extLst>
          </p:cNvPr>
          <p:cNvSpPr/>
          <p:nvPr/>
        </p:nvSpPr>
        <p:spPr>
          <a:xfrm>
            <a:off x="5103817" y="3251377"/>
            <a:ext cx="198436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WindowImpl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F7E3020-FCE7-4651-AFA8-41D35A19E09A}"/>
              </a:ext>
            </a:extLst>
          </p:cNvPr>
          <p:cNvSpPr txBox="1"/>
          <p:nvPr/>
        </p:nvSpPr>
        <p:spPr>
          <a:xfrm>
            <a:off x="7943593" y="0"/>
            <a:ext cx="4248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https://en.wikipedia.org/wiki/Decorator_pattern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37FA105-D317-45A1-B851-72D8C42ABB6F}"/>
              </a:ext>
            </a:extLst>
          </p:cNvPr>
          <p:cNvSpPr/>
          <p:nvPr/>
        </p:nvSpPr>
        <p:spPr>
          <a:xfrm>
            <a:off x="1258537" y="2140985"/>
            <a:ext cx="2703853" cy="16542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1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D8680716-43FE-4CD6-957B-9613F19E730F}"/>
              </a:ext>
            </a:extLst>
          </p:cNvPr>
          <p:cNvGrpSpPr/>
          <p:nvPr/>
        </p:nvGrpSpPr>
        <p:grpSpPr>
          <a:xfrm>
            <a:off x="8631539" y="2040783"/>
            <a:ext cx="2876196" cy="1768197"/>
            <a:chOff x="8085553" y="2043464"/>
            <a:chExt cx="2876196" cy="1768197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1A4FE7D-1B64-4AD1-950E-79FC2AF17DEE}"/>
                </a:ext>
              </a:extLst>
            </p:cNvPr>
            <p:cNvSpPr/>
            <p:nvPr/>
          </p:nvSpPr>
          <p:spPr>
            <a:xfrm>
              <a:off x="8085553" y="2043464"/>
              <a:ext cx="2876196" cy="17681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425495BB-6E7C-48DF-ACFC-58104E6BD1B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875" t="14020" r="11428" b="22749"/>
            <a:stretch/>
          </p:blipFill>
          <p:spPr>
            <a:xfrm>
              <a:off x="10824917" y="2053075"/>
              <a:ext cx="132079" cy="175022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8F0B267-1A81-4B08-8948-FC6EEE96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65" y="365126"/>
            <a:ext cx="10669535" cy="94228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Attempting to use inheritance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E3857A7-A41D-4F86-9684-9744EE57BD3D}"/>
              </a:ext>
            </a:extLst>
          </p:cNvPr>
          <p:cNvSpPr/>
          <p:nvPr/>
        </p:nvSpPr>
        <p:spPr>
          <a:xfrm>
            <a:off x="5325377" y="1657194"/>
            <a:ext cx="154124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interface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8764AFD-9E67-4161-8F45-59CBD0452A69}"/>
              </a:ext>
            </a:extLst>
          </p:cNvPr>
          <p:cNvGrpSpPr/>
          <p:nvPr/>
        </p:nvGrpSpPr>
        <p:grpSpPr>
          <a:xfrm>
            <a:off x="5873942" y="2574585"/>
            <a:ext cx="1836876" cy="676792"/>
            <a:chOff x="5828024" y="2835196"/>
            <a:chExt cx="1836876" cy="676792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F718982-D11C-42B0-89CD-F8D3102EF795}"/>
                </a:ext>
              </a:extLst>
            </p:cNvPr>
            <p:cNvCxnSpPr>
              <a:cxnSpLocks/>
              <a:stCxn id="23" idx="0"/>
              <a:endCxn id="4" idx="2"/>
            </p:cNvCxnSpPr>
            <p:nvPr/>
          </p:nvCxnSpPr>
          <p:spPr>
            <a:xfrm flipV="1">
              <a:off x="6050081" y="2835196"/>
              <a:ext cx="0" cy="676792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D33C119-BA55-4C4F-A10C-525B98B25C0A}"/>
                </a:ext>
              </a:extLst>
            </p:cNvPr>
            <p:cNvSpPr txBox="1"/>
            <p:nvPr/>
          </p:nvSpPr>
          <p:spPr>
            <a:xfrm>
              <a:off x="5828024" y="2989995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Consolas" panose="020B0609020204030204" pitchFamily="49" charset="0"/>
                </a:rPr>
                <a:t>implements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01EAAAC-6BBF-4420-9481-159D38383136}"/>
              </a:ext>
            </a:extLst>
          </p:cNvPr>
          <p:cNvGrpSpPr/>
          <p:nvPr/>
        </p:nvGrpSpPr>
        <p:grpSpPr>
          <a:xfrm flipH="1">
            <a:off x="7088182" y="4158763"/>
            <a:ext cx="2095050" cy="531420"/>
            <a:chOff x="3184408" y="3048702"/>
            <a:chExt cx="2095050" cy="53142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9A0D68D-24A3-4337-B7FA-A2D820CA45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7379" y="3058129"/>
              <a:ext cx="422079" cy="521993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9F9347-90D7-47C8-8D4B-F59075733CEE}"/>
                </a:ext>
              </a:extLst>
            </p:cNvPr>
            <p:cNvSpPr txBox="1"/>
            <p:nvPr/>
          </p:nvSpPr>
          <p:spPr>
            <a:xfrm>
              <a:off x="3184408" y="3048702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</p:grpSp>
      <p:sp>
        <p:nvSpPr>
          <p:cNvPr id="23" name="Rounded Rectangle 3">
            <a:extLst>
              <a:ext uri="{FF2B5EF4-FFF2-40B4-BE49-F238E27FC236}">
                <a16:creationId xmlns:a16="http://schemas.microsoft.com/office/drawing/2014/main" id="{5AD0BD24-45A5-467A-87BE-19695443D570}"/>
              </a:ext>
            </a:extLst>
          </p:cNvPr>
          <p:cNvSpPr/>
          <p:nvPr/>
        </p:nvSpPr>
        <p:spPr>
          <a:xfrm>
            <a:off x="5103817" y="3251377"/>
            <a:ext cx="198436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WindowImpl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sp>
        <p:nvSpPr>
          <p:cNvPr id="25" name="Rounded Rectangle 3">
            <a:extLst>
              <a:ext uri="{FF2B5EF4-FFF2-40B4-BE49-F238E27FC236}">
                <a16:creationId xmlns:a16="http://schemas.microsoft.com/office/drawing/2014/main" id="{FABEC4AE-77C7-4DD7-A7CA-B5B11955B795}"/>
              </a:ext>
            </a:extLst>
          </p:cNvPr>
          <p:cNvSpPr/>
          <p:nvPr/>
        </p:nvSpPr>
        <p:spPr>
          <a:xfrm>
            <a:off x="7510261" y="4688170"/>
            <a:ext cx="3064620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ScrollingWindow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sp>
        <p:nvSpPr>
          <p:cNvPr id="30" name="Rounded Rectangle 3">
            <a:extLst>
              <a:ext uri="{FF2B5EF4-FFF2-40B4-BE49-F238E27FC236}">
                <a16:creationId xmlns:a16="http://schemas.microsoft.com/office/drawing/2014/main" id="{C74DA02A-9496-494D-BE52-7AD3108E835B}"/>
              </a:ext>
            </a:extLst>
          </p:cNvPr>
          <p:cNvSpPr/>
          <p:nvPr/>
        </p:nvSpPr>
        <p:spPr>
          <a:xfrm flipH="1">
            <a:off x="1617119" y="4688169"/>
            <a:ext cx="3064620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BorderedWindow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848CB8D-43E8-462B-AFF4-CB94A7FBFBE4}"/>
              </a:ext>
            </a:extLst>
          </p:cNvPr>
          <p:cNvGrpSpPr/>
          <p:nvPr/>
        </p:nvGrpSpPr>
        <p:grpSpPr>
          <a:xfrm>
            <a:off x="3008768" y="4168190"/>
            <a:ext cx="2095050" cy="531420"/>
            <a:chOff x="3184408" y="3048702"/>
            <a:chExt cx="2095050" cy="53142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10CB4BD-9939-4C76-ABA4-199F605E22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7379" y="3058129"/>
              <a:ext cx="422079" cy="521993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3DBBE26-201F-4DC7-A630-914FA5C63924}"/>
                </a:ext>
              </a:extLst>
            </p:cNvPr>
            <p:cNvSpPr txBox="1"/>
            <p:nvPr/>
          </p:nvSpPr>
          <p:spPr>
            <a:xfrm>
              <a:off x="3184408" y="3048702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4ECE564-B7E5-4ED4-86BB-00D0481E8536}"/>
              </a:ext>
            </a:extLst>
          </p:cNvPr>
          <p:cNvGrpSpPr/>
          <p:nvPr/>
        </p:nvGrpSpPr>
        <p:grpSpPr>
          <a:xfrm>
            <a:off x="684265" y="2043465"/>
            <a:ext cx="2872349" cy="1781375"/>
            <a:chOff x="938213" y="1938338"/>
            <a:chExt cx="3524246" cy="2076450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AD7C2F1B-6261-482E-A095-43C1402064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" t="1243" r="526" b="1040"/>
            <a:stretch/>
          </p:blipFill>
          <p:spPr>
            <a:xfrm>
              <a:off x="938213" y="1938338"/>
              <a:ext cx="3524246" cy="207645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84AF8EA-F218-4EEF-B5B5-8078FDE88288}"/>
                </a:ext>
              </a:extLst>
            </p:cNvPr>
            <p:cNvSpPr/>
            <p:nvPr/>
          </p:nvSpPr>
          <p:spPr>
            <a:xfrm>
              <a:off x="2700698" y="2729384"/>
              <a:ext cx="1632498" cy="11544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1F7E3020-FCE7-4651-AFA8-41D35A19E09A}"/>
              </a:ext>
            </a:extLst>
          </p:cNvPr>
          <p:cNvSpPr txBox="1"/>
          <p:nvPr/>
        </p:nvSpPr>
        <p:spPr>
          <a:xfrm>
            <a:off x="7943593" y="0"/>
            <a:ext cx="4248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https://en.wikipedia.org/wiki/Decorator_pattern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D47C26A-125C-4719-B15A-A9B8C16E7B75}"/>
              </a:ext>
            </a:extLst>
          </p:cNvPr>
          <p:cNvSpPr/>
          <p:nvPr/>
        </p:nvSpPr>
        <p:spPr>
          <a:xfrm>
            <a:off x="2168612" y="2749048"/>
            <a:ext cx="1330527" cy="990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1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0B267-1A81-4B08-8948-FC6EEE96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89" y="365126"/>
            <a:ext cx="10665311" cy="98071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Attempting to use inheritance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E3857A7-A41D-4F86-9684-9744EE57BD3D}"/>
              </a:ext>
            </a:extLst>
          </p:cNvPr>
          <p:cNvSpPr/>
          <p:nvPr/>
        </p:nvSpPr>
        <p:spPr>
          <a:xfrm>
            <a:off x="5325377" y="1657194"/>
            <a:ext cx="154124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interface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8764AFD-9E67-4161-8F45-59CBD0452A69}"/>
              </a:ext>
            </a:extLst>
          </p:cNvPr>
          <p:cNvGrpSpPr/>
          <p:nvPr/>
        </p:nvGrpSpPr>
        <p:grpSpPr>
          <a:xfrm>
            <a:off x="5873942" y="2574585"/>
            <a:ext cx="1836876" cy="676792"/>
            <a:chOff x="5828024" y="2835196"/>
            <a:chExt cx="1836876" cy="676792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F718982-D11C-42B0-89CD-F8D3102EF795}"/>
                </a:ext>
              </a:extLst>
            </p:cNvPr>
            <p:cNvCxnSpPr>
              <a:cxnSpLocks/>
              <a:stCxn id="23" idx="0"/>
              <a:endCxn id="4" idx="2"/>
            </p:cNvCxnSpPr>
            <p:nvPr/>
          </p:nvCxnSpPr>
          <p:spPr>
            <a:xfrm flipV="1">
              <a:off x="6050081" y="2835196"/>
              <a:ext cx="0" cy="676792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D33C119-BA55-4C4F-A10C-525B98B25C0A}"/>
                </a:ext>
              </a:extLst>
            </p:cNvPr>
            <p:cNvSpPr txBox="1"/>
            <p:nvPr/>
          </p:nvSpPr>
          <p:spPr>
            <a:xfrm>
              <a:off x="5828024" y="2989995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Consolas" panose="020B0609020204030204" pitchFamily="49" charset="0"/>
                </a:rPr>
                <a:t>implements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01EAAAC-6BBF-4420-9481-159D38383136}"/>
              </a:ext>
            </a:extLst>
          </p:cNvPr>
          <p:cNvGrpSpPr/>
          <p:nvPr/>
        </p:nvGrpSpPr>
        <p:grpSpPr>
          <a:xfrm flipH="1">
            <a:off x="7088182" y="4158763"/>
            <a:ext cx="2095050" cy="531420"/>
            <a:chOff x="3184408" y="3048702"/>
            <a:chExt cx="2095050" cy="53142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9A0D68D-24A3-4337-B7FA-A2D820CA45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7379" y="3058129"/>
              <a:ext cx="422079" cy="521993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9F9347-90D7-47C8-8D4B-F59075733CEE}"/>
                </a:ext>
              </a:extLst>
            </p:cNvPr>
            <p:cNvSpPr txBox="1"/>
            <p:nvPr/>
          </p:nvSpPr>
          <p:spPr>
            <a:xfrm>
              <a:off x="3184408" y="3048702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</p:grpSp>
      <p:sp>
        <p:nvSpPr>
          <p:cNvPr id="23" name="Rounded Rectangle 3">
            <a:extLst>
              <a:ext uri="{FF2B5EF4-FFF2-40B4-BE49-F238E27FC236}">
                <a16:creationId xmlns:a16="http://schemas.microsoft.com/office/drawing/2014/main" id="{5AD0BD24-45A5-467A-87BE-19695443D570}"/>
              </a:ext>
            </a:extLst>
          </p:cNvPr>
          <p:cNvSpPr/>
          <p:nvPr/>
        </p:nvSpPr>
        <p:spPr>
          <a:xfrm>
            <a:off x="5103817" y="3251377"/>
            <a:ext cx="198436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WindowImpl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sp>
        <p:nvSpPr>
          <p:cNvPr id="25" name="Rounded Rectangle 3">
            <a:extLst>
              <a:ext uri="{FF2B5EF4-FFF2-40B4-BE49-F238E27FC236}">
                <a16:creationId xmlns:a16="http://schemas.microsoft.com/office/drawing/2014/main" id="{FABEC4AE-77C7-4DD7-A7CA-B5B11955B795}"/>
              </a:ext>
            </a:extLst>
          </p:cNvPr>
          <p:cNvSpPr/>
          <p:nvPr/>
        </p:nvSpPr>
        <p:spPr>
          <a:xfrm>
            <a:off x="7510261" y="4688170"/>
            <a:ext cx="3064620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ScrollingWindow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sp>
        <p:nvSpPr>
          <p:cNvPr id="30" name="Rounded Rectangle 3">
            <a:extLst>
              <a:ext uri="{FF2B5EF4-FFF2-40B4-BE49-F238E27FC236}">
                <a16:creationId xmlns:a16="http://schemas.microsoft.com/office/drawing/2014/main" id="{C74DA02A-9496-494D-BE52-7AD3108E835B}"/>
              </a:ext>
            </a:extLst>
          </p:cNvPr>
          <p:cNvSpPr/>
          <p:nvPr/>
        </p:nvSpPr>
        <p:spPr>
          <a:xfrm flipH="1">
            <a:off x="1617119" y="4688169"/>
            <a:ext cx="3064620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BorderedWindow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848CB8D-43E8-462B-AFF4-CB94A7FBFBE4}"/>
              </a:ext>
            </a:extLst>
          </p:cNvPr>
          <p:cNvGrpSpPr/>
          <p:nvPr/>
        </p:nvGrpSpPr>
        <p:grpSpPr>
          <a:xfrm>
            <a:off x="3008768" y="4168190"/>
            <a:ext cx="2095050" cy="531420"/>
            <a:chOff x="3184408" y="3048702"/>
            <a:chExt cx="2095050" cy="53142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10CB4BD-9939-4C76-ABA4-199F605E22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7379" y="3058129"/>
              <a:ext cx="422079" cy="521993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3DBBE26-201F-4DC7-A630-914FA5C63924}"/>
                </a:ext>
              </a:extLst>
            </p:cNvPr>
            <p:cNvSpPr txBox="1"/>
            <p:nvPr/>
          </p:nvSpPr>
          <p:spPr>
            <a:xfrm>
              <a:off x="3184408" y="3048702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</p:grpSp>
      <p:sp>
        <p:nvSpPr>
          <p:cNvPr id="24" name="Rounded Rectangle 3">
            <a:extLst>
              <a:ext uri="{FF2B5EF4-FFF2-40B4-BE49-F238E27FC236}">
                <a16:creationId xmlns:a16="http://schemas.microsoft.com/office/drawing/2014/main" id="{35759E53-A471-4608-83EC-055FA4941FF7}"/>
              </a:ext>
            </a:extLst>
          </p:cNvPr>
          <p:cNvSpPr/>
          <p:nvPr/>
        </p:nvSpPr>
        <p:spPr>
          <a:xfrm>
            <a:off x="3904825" y="5807567"/>
            <a:ext cx="4382348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ScrollingBorderedWindow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B328CA9-4883-4D66-BADC-B0A95AD1BB59}"/>
              </a:ext>
            </a:extLst>
          </p:cNvPr>
          <p:cNvSpPr txBox="1"/>
          <p:nvPr/>
        </p:nvSpPr>
        <p:spPr>
          <a:xfrm>
            <a:off x="7943593" y="0"/>
            <a:ext cx="4248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https://en.wikipedia.org/wiki/Decorator_pattern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1FF8844-D2A7-49EE-BE25-DC7CE87CDEF1}"/>
              </a:ext>
            </a:extLst>
          </p:cNvPr>
          <p:cNvGrpSpPr/>
          <p:nvPr/>
        </p:nvGrpSpPr>
        <p:grpSpPr>
          <a:xfrm>
            <a:off x="8349636" y="1225201"/>
            <a:ext cx="2872349" cy="1781375"/>
            <a:chOff x="684265" y="2043465"/>
            <a:chExt cx="2872349" cy="1781375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C4D9B75F-743C-4FA1-8B0C-792A26B0A072}"/>
                </a:ext>
              </a:extLst>
            </p:cNvPr>
            <p:cNvGrpSpPr/>
            <p:nvPr/>
          </p:nvGrpSpPr>
          <p:grpSpPr>
            <a:xfrm>
              <a:off x="684265" y="2043465"/>
              <a:ext cx="2872349" cy="1781375"/>
              <a:chOff x="938213" y="1938338"/>
              <a:chExt cx="3524246" cy="2076450"/>
            </a:xfrm>
          </p:grpSpPr>
          <p:pic>
            <p:nvPicPr>
              <p:cNvPr id="40" name="Picture 39">
                <a:extLst>
                  <a:ext uri="{FF2B5EF4-FFF2-40B4-BE49-F238E27FC236}">
                    <a16:creationId xmlns:a16="http://schemas.microsoft.com/office/drawing/2014/main" id="{8F9A681D-9863-4D43-9CCD-795A675E27E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6" t="1243" r="526" b="1040"/>
              <a:stretch/>
            </p:blipFill>
            <p:spPr>
              <a:xfrm>
                <a:off x="938213" y="1938338"/>
                <a:ext cx="3524246" cy="2076450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7DF97F35-91D0-40AE-A6AA-ED49ADD8B800}"/>
                  </a:ext>
                </a:extLst>
              </p:cNvPr>
              <p:cNvSpPr/>
              <p:nvPr/>
            </p:nvSpPr>
            <p:spPr>
              <a:xfrm>
                <a:off x="2700698" y="2729384"/>
                <a:ext cx="1632498" cy="11544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065CEA6F-BC7D-407D-9AA1-17FC27FE05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875" t="14020" r="11428" b="22749"/>
            <a:stretch/>
          </p:blipFill>
          <p:spPr>
            <a:xfrm>
              <a:off x="3401340" y="2324099"/>
              <a:ext cx="132079" cy="1480449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EA160BF-FB0F-498C-8FC6-3A780FF80890}"/>
              </a:ext>
            </a:extLst>
          </p:cNvPr>
          <p:cNvGrpSpPr/>
          <p:nvPr/>
        </p:nvGrpSpPr>
        <p:grpSpPr>
          <a:xfrm flipH="1">
            <a:off x="8287173" y="5605561"/>
            <a:ext cx="2214575" cy="660702"/>
            <a:chOff x="3601995" y="2778251"/>
            <a:chExt cx="2214575" cy="660702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97A02C5-2640-4E1D-AC13-C9B55F25343D}"/>
                </a:ext>
              </a:extLst>
            </p:cNvPr>
            <p:cNvCxnSpPr>
              <a:cxnSpLocks/>
              <a:stCxn id="24" idx="3"/>
              <a:endCxn id="25" idx="2"/>
            </p:cNvCxnSpPr>
            <p:nvPr/>
          </p:nvCxnSpPr>
          <p:spPr>
            <a:xfrm flipH="1" flipV="1">
              <a:off x="5061172" y="2778251"/>
              <a:ext cx="755398" cy="660702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4F41E64-E0FC-45EB-AB56-F8DC40211546}"/>
                </a:ext>
              </a:extLst>
            </p:cNvPr>
            <p:cNvSpPr txBox="1"/>
            <p:nvPr/>
          </p:nvSpPr>
          <p:spPr>
            <a:xfrm>
              <a:off x="3601995" y="3020644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747CA01-B12C-46E5-AF24-D7AECA9500F4}"/>
              </a:ext>
            </a:extLst>
          </p:cNvPr>
          <p:cNvGrpSpPr/>
          <p:nvPr/>
        </p:nvGrpSpPr>
        <p:grpSpPr>
          <a:xfrm flipH="1">
            <a:off x="1690252" y="5605560"/>
            <a:ext cx="2214575" cy="642504"/>
            <a:chOff x="4920511" y="2566817"/>
            <a:chExt cx="2214575" cy="642504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2DD2836-D491-45BC-89EF-E56CB7CF4071}"/>
                </a:ext>
              </a:extLst>
            </p:cNvPr>
            <p:cNvCxnSpPr>
              <a:cxnSpLocks/>
              <a:endCxn id="30" idx="2"/>
            </p:cNvCxnSpPr>
            <p:nvPr/>
          </p:nvCxnSpPr>
          <p:spPr>
            <a:xfrm flipV="1">
              <a:off x="4920511" y="2566817"/>
              <a:ext cx="755398" cy="642504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40210FC-5FBD-43BA-9FF3-F868D50ACA14}"/>
                </a:ext>
              </a:extLst>
            </p:cNvPr>
            <p:cNvSpPr txBox="1"/>
            <p:nvPr/>
          </p:nvSpPr>
          <p:spPr>
            <a:xfrm>
              <a:off x="5298210" y="2809211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</p:grpSp>
      <p:sp>
        <p:nvSpPr>
          <p:cNvPr id="48" name="Multiplication Sign 47">
            <a:extLst>
              <a:ext uri="{FF2B5EF4-FFF2-40B4-BE49-F238E27FC236}">
                <a16:creationId xmlns:a16="http://schemas.microsoft.com/office/drawing/2014/main" id="{8717F651-9B81-4EC2-B0A8-21AEDFC17C6E}"/>
              </a:ext>
            </a:extLst>
          </p:cNvPr>
          <p:cNvSpPr>
            <a:spLocks/>
          </p:cNvSpPr>
          <p:nvPr/>
        </p:nvSpPr>
        <p:spPr>
          <a:xfrm>
            <a:off x="1858459" y="5545089"/>
            <a:ext cx="2424065" cy="1005840"/>
          </a:xfrm>
          <a:prstGeom prst="mathMultiply">
            <a:avLst>
              <a:gd name="adj1" fmla="val 1074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Multiplication Sign 48">
            <a:extLst>
              <a:ext uri="{FF2B5EF4-FFF2-40B4-BE49-F238E27FC236}">
                <a16:creationId xmlns:a16="http://schemas.microsoft.com/office/drawing/2014/main" id="{6936390E-5298-40C6-9604-E34728DB4647}"/>
              </a:ext>
            </a:extLst>
          </p:cNvPr>
          <p:cNvSpPr>
            <a:spLocks/>
          </p:cNvSpPr>
          <p:nvPr/>
        </p:nvSpPr>
        <p:spPr>
          <a:xfrm>
            <a:off x="7909474" y="5545089"/>
            <a:ext cx="2424065" cy="1005840"/>
          </a:xfrm>
          <a:prstGeom prst="mathMultiply">
            <a:avLst>
              <a:gd name="adj1" fmla="val 1074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2AB239F-9607-4855-8736-D8A8B56FAD4C}"/>
              </a:ext>
            </a:extLst>
          </p:cNvPr>
          <p:cNvSpPr/>
          <p:nvPr/>
        </p:nvSpPr>
        <p:spPr>
          <a:xfrm>
            <a:off x="9693045" y="1938257"/>
            <a:ext cx="1330527" cy="990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3BCD047-AB61-4680-85C0-8641A872958D}"/>
              </a:ext>
            </a:extLst>
          </p:cNvPr>
          <p:cNvGrpSpPr/>
          <p:nvPr/>
        </p:nvGrpSpPr>
        <p:grpSpPr>
          <a:xfrm flipH="1">
            <a:off x="6095999" y="4168768"/>
            <a:ext cx="1836876" cy="1638799"/>
            <a:chOff x="3091438" y="2568035"/>
            <a:chExt cx="1836876" cy="1638799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2BD7683-DC1C-4E0C-819A-9DCC170EE03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28314" y="2568035"/>
              <a:ext cx="0" cy="1638799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CBC32B1-0239-4102-AFB5-6ED6352A807F}"/>
                </a:ext>
              </a:extLst>
            </p:cNvPr>
            <p:cNvSpPr txBox="1"/>
            <p:nvPr/>
          </p:nvSpPr>
          <p:spPr>
            <a:xfrm>
              <a:off x="3091438" y="3796781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751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8" grpId="0" animBg="1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0B267-1A81-4B08-8948-FC6EEE96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175" y="365126"/>
            <a:ext cx="10692625" cy="10080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Attempting to use inheritance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E3857A7-A41D-4F86-9684-9744EE57BD3D}"/>
              </a:ext>
            </a:extLst>
          </p:cNvPr>
          <p:cNvSpPr/>
          <p:nvPr/>
        </p:nvSpPr>
        <p:spPr>
          <a:xfrm>
            <a:off x="5325377" y="1657194"/>
            <a:ext cx="154124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interface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8764AFD-9E67-4161-8F45-59CBD0452A69}"/>
              </a:ext>
            </a:extLst>
          </p:cNvPr>
          <p:cNvGrpSpPr/>
          <p:nvPr/>
        </p:nvGrpSpPr>
        <p:grpSpPr>
          <a:xfrm>
            <a:off x="5873942" y="2574585"/>
            <a:ext cx="1836876" cy="676792"/>
            <a:chOff x="5828024" y="2835196"/>
            <a:chExt cx="1836876" cy="676792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F718982-D11C-42B0-89CD-F8D3102EF795}"/>
                </a:ext>
              </a:extLst>
            </p:cNvPr>
            <p:cNvCxnSpPr>
              <a:cxnSpLocks/>
              <a:stCxn id="23" idx="0"/>
              <a:endCxn id="4" idx="2"/>
            </p:cNvCxnSpPr>
            <p:nvPr/>
          </p:nvCxnSpPr>
          <p:spPr>
            <a:xfrm flipV="1">
              <a:off x="6050081" y="2835196"/>
              <a:ext cx="0" cy="676792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D33C119-BA55-4C4F-A10C-525B98B25C0A}"/>
                </a:ext>
              </a:extLst>
            </p:cNvPr>
            <p:cNvSpPr txBox="1"/>
            <p:nvPr/>
          </p:nvSpPr>
          <p:spPr>
            <a:xfrm>
              <a:off x="5828024" y="2989995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Consolas" panose="020B0609020204030204" pitchFamily="49" charset="0"/>
                </a:rPr>
                <a:t>implements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01EAAAC-6BBF-4420-9481-159D38383136}"/>
              </a:ext>
            </a:extLst>
          </p:cNvPr>
          <p:cNvGrpSpPr/>
          <p:nvPr/>
        </p:nvGrpSpPr>
        <p:grpSpPr>
          <a:xfrm flipH="1">
            <a:off x="7088183" y="4051216"/>
            <a:ext cx="2377001" cy="636953"/>
            <a:chOff x="2902456" y="2941155"/>
            <a:chExt cx="2377001" cy="636953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9A0D68D-24A3-4337-B7FA-A2D820CA45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56099" y="3058130"/>
              <a:ext cx="1223358" cy="519978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9F9347-90D7-47C8-8D4B-F59075733CEE}"/>
                </a:ext>
              </a:extLst>
            </p:cNvPr>
            <p:cNvSpPr txBox="1"/>
            <p:nvPr/>
          </p:nvSpPr>
          <p:spPr>
            <a:xfrm>
              <a:off x="2902456" y="2941155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</p:grpSp>
      <p:sp>
        <p:nvSpPr>
          <p:cNvPr id="23" name="Rounded Rectangle 3">
            <a:extLst>
              <a:ext uri="{FF2B5EF4-FFF2-40B4-BE49-F238E27FC236}">
                <a16:creationId xmlns:a16="http://schemas.microsoft.com/office/drawing/2014/main" id="{5AD0BD24-45A5-467A-87BE-19695443D570}"/>
              </a:ext>
            </a:extLst>
          </p:cNvPr>
          <p:cNvSpPr/>
          <p:nvPr/>
        </p:nvSpPr>
        <p:spPr>
          <a:xfrm>
            <a:off x="5103817" y="3251377"/>
            <a:ext cx="198436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WindowImpl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sp>
        <p:nvSpPr>
          <p:cNvPr id="25" name="Rounded Rectangle 3">
            <a:extLst>
              <a:ext uri="{FF2B5EF4-FFF2-40B4-BE49-F238E27FC236}">
                <a16:creationId xmlns:a16="http://schemas.microsoft.com/office/drawing/2014/main" id="{FABEC4AE-77C7-4DD7-A7CA-B5B11955B795}"/>
              </a:ext>
            </a:extLst>
          </p:cNvPr>
          <p:cNvSpPr/>
          <p:nvPr/>
        </p:nvSpPr>
        <p:spPr>
          <a:xfrm>
            <a:off x="8311541" y="4688170"/>
            <a:ext cx="3064620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ScrollingWindow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sp>
        <p:nvSpPr>
          <p:cNvPr id="30" name="Rounded Rectangle 3">
            <a:extLst>
              <a:ext uri="{FF2B5EF4-FFF2-40B4-BE49-F238E27FC236}">
                <a16:creationId xmlns:a16="http://schemas.microsoft.com/office/drawing/2014/main" id="{C74DA02A-9496-494D-BE52-7AD3108E835B}"/>
              </a:ext>
            </a:extLst>
          </p:cNvPr>
          <p:cNvSpPr/>
          <p:nvPr/>
        </p:nvSpPr>
        <p:spPr>
          <a:xfrm flipH="1">
            <a:off x="815839" y="4688169"/>
            <a:ext cx="3064620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BorderedWindow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848CB8D-43E8-462B-AFF4-CB94A7FBFBE4}"/>
              </a:ext>
            </a:extLst>
          </p:cNvPr>
          <p:cNvGrpSpPr/>
          <p:nvPr/>
        </p:nvGrpSpPr>
        <p:grpSpPr>
          <a:xfrm>
            <a:off x="2726814" y="4051216"/>
            <a:ext cx="2377003" cy="636953"/>
            <a:chOff x="3835707" y="3567516"/>
            <a:chExt cx="2377003" cy="636953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10CB4BD-9939-4C76-ABA4-199F605E22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13718" y="3684491"/>
              <a:ext cx="1198992" cy="519978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3DBBE26-201F-4DC7-A630-914FA5C63924}"/>
                </a:ext>
              </a:extLst>
            </p:cNvPr>
            <p:cNvSpPr txBox="1"/>
            <p:nvPr/>
          </p:nvSpPr>
          <p:spPr>
            <a:xfrm>
              <a:off x="3835707" y="3567516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</p:grpSp>
      <p:sp>
        <p:nvSpPr>
          <p:cNvPr id="24" name="Rounded Rectangle 3">
            <a:extLst>
              <a:ext uri="{FF2B5EF4-FFF2-40B4-BE49-F238E27FC236}">
                <a16:creationId xmlns:a16="http://schemas.microsoft.com/office/drawing/2014/main" id="{35759E53-A471-4608-83EC-055FA4941FF7}"/>
              </a:ext>
            </a:extLst>
          </p:cNvPr>
          <p:cNvSpPr/>
          <p:nvPr/>
        </p:nvSpPr>
        <p:spPr>
          <a:xfrm>
            <a:off x="3155358" y="5876265"/>
            <a:ext cx="5881281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BorderedClosableScrollingWindow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B328CA9-4883-4D66-BADC-B0A95AD1BB59}"/>
              </a:ext>
            </a:extLst>
          </p:cNvPr>
          <p:cNvSpPr txBox="1"/>
          <p:nvPr/>
        </p:nvSpPr>
        <p:spPr>
          <a:xfrm>
            <a:off x="7943593" y="0"/>
            <a:ext cx="4248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https://en.wikipedia.org/wiki/Decorator_pattern</a:t>
            </a:r>
          </a:p>
        </p:txBody>
      </p:sp>
      <p:sp>
        <p:nvSpPr>
          <p:cNvPr id="35" name="Rounded Rectangle 3">
            <a:extLst>
              <a:ext uri="{FF2B5EF4-FFF2-40B4-BE49-F238E27FC236}">
                <a16:creationId xmlns:a16="http://schemas.microsoft.com/office/drawing/2014/main" id="{0EB06FF1-9C55-4E4A-B62F-D627B2F0BB3A}"/>
              </a:ext>
            </a:extLst>
          </p:cNvPr>
          <p:cNvSpPr/>
          <p:nvPr/>
        </p:nvSpPr>
        <p:spPr>
          <a:xfrm flipH="1">
            <a:off x="4563690" y="4670751"/>
            <a:ext cx="3064620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ClosableWindow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1554DC2-245F-4A3B-999E-C526CA888105}"/>
              </a:ext>
            </a:extLst>
          </p:cNvPr>
          <p:cNvGrpSpPr/>
          <p:nvPr/>
        </p:nvGrpSpPr>
        <p:grpSpPr>
          <a:xfrm flipH="1">
            <a:off x="5572815" y="4171215"/>
            <a:ext cx="1908003" cy="499530"/>
            <a:chOff x="3371454" y="3058131"/>
            <a:chExt cx="1908003" cy="611906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C1E3C49-AA20-463D-A8FB-0300A4BB56A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79457" y="3058131"/>
              <a:ext cx="0" cy="611906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9115D87-BA54-46DF-9F41-2BCEEC6D0D63}"/>
                </a:ext>
              </a:extLst>
            </p:cNvPr>
            <p:cNvSpPr txBox="1"/>
            <p:nvPr/>
          </p:nvSpPr>
          <p:spPr>
            <a:xfrm>
              <a:off x="3371454" y="3117046"/>
              <a:ext cx="1836876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AC73894-73FC-4745-BFB3-80B9CCF78341}"/>
              </a:ext>
            </a:extLst>
          </p:cNvPr>
          <p:cNvGrpSpPr/>
          <p:nvPr/>
        </p:nvGrpSpPr>
        <p:grpSpPr>
          <a:xfrm>
            <a:off x="661175" y="1959176"/>
            <a:ext cx="2872349" cy="1781375"/>
            <a:chOff x="8349636" y="1225201"/>
            <a:chExt cx="2872349" cy="1781375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C1FF8844-D2A7-49EE-BE25-DC7CE87CDEF1}"/>
                </a:ext>
              </a:extLst>
            </p:cNvPr>
            <p:cNvGrpSpPr/>
            <p:nvPr/>
          </p:nvGrpSpPr>
          <p:grpSpPr>
            <a:xfrm>
              <a:off x="8349636" y="1225201"/>
              <a:ext cx="2872349" cy="1781375"/>
              <a:chOff x="684265" y="2043465"/>
              <a:chExt cx="2872349" cy="1781375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C4D9B75F-743C-4FA1-8B0C-792A26B0A072}"/>
                  </a:ext>
                </a:extLst>
              </p:cNvPr>
              <p:cNvGrpSpPr/>
              <p:nvPr/>
            </p:nvGrpSpPr>
            <p:grpSpPr>
              <a:xfrm>
                <a:off x="684265" y="2043465"/>
                <a:ext cx="2872349" cy="1781375"/>
                <a:chOff x="938213" y="1938338"/>
                <a:chExt cx="3524246" cy="2076450"/>
              </a:xfrm>
            </p:grpSpPr>
            <p:pic>
              <p:nvPicPr>
                <p:cNvPr id="40" name="Picture 39">
                  <a:extLst>
                    <a:ext uri="{FF2B5EF4-FFF2-40B4-BE49-F238E27FC236}">
                      <a16:creationId xmlns:a16="http://schemas.microsoft.com/office/drawing/2014/main" id="{8F9A681D-9863-4D43-9CCD-795A675E27E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6" t="1243" r="526" b="1040"/>
                <a:stretch/>
              </p:blipFill>
              <p:spPr>
                <a:xfrm>
                  <a:off x="938213" y="1938338"/>
                  <a:ext cx="3524246" cy="2076450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</p:pic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7DF97F35-91D0-40AE-A6AA-ED49ADD8B800}"/>
                    </a:ext>
                  </a:extLst>
                </p:cNvPr>
                <p:cNvSpPr/>
                <p:nvPr/>
              </p:nvSpPr>
              <p:spPr>
                <a:xfrm>
                  <a:off x="2700698" y="2729384"/>
                  <a:ext cx="1632498" cy="115445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065CEA6F-BC7D-407D-9AA1-17FC27FE05A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4875" t="14020" r="11428" b="22749"/>
              <a:stretch/>
            </p:blipFill>
            <p:spPr>
              <a:xfrm>
                <a:off x="3411172" y="2324099"/>
                <a:ext cx="132079" cy="1480449"/>
              </a:xfrm>
              <a:prstGeom prst="rect">
                <a:avLst/>
              </a:prstGeom>
            </p:spPr>
          </p:pic>
        </p:grpSp>
        <p:sp>
          <p:nvSpPr>
            <p:cNvPr id="43" name="Multiplication Sign 42">
              <a:extLst>
                <a:ext uri="{FF2B5EF4-FFF2-40B4-BE49-F238E27FC236}">
                  <a16:creationId xmlns:a16="http://schemas.microsoft.com/office/drawing/2014/main" id="{E3759E0E-6F95-4F95-A28D-FB9D577BB2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970939" y="1238533"/>
              <a:ext cx="228600" cy="228600"/>
            </a:xfrm>
            <a:prstGeom prst="mathMultiply">
              <a:avLst>
                <a:gd name="adj1" fmla="val 10744"/>
              </a:avLst>
            </a:prstGeom>
            <a:solidFill>
              <a:schemeClr val="bg1">
                <a:alpha val="7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05369-EF23-4CDA-B596-EA19C7AF0945}"/>
              </a:ext>
            </a:extLst>
          </p:cNvPr>
          <p:cNvSpPr/>
          <p:nvPr/>
        </p:nvSpPr>
        <p:spPr>
          <a:xfrm>
            <a:off x="3065604" y="1800024"/>
            <a:ext cx="644955" cy="56708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Multiplication Sign 44">
            <a:extLst>
              <a:ext uri="{FF2B5EF4-FFF2-40B4-BE49-F238E27FC236}">
                <a16:creationId xmlns:a16="http://schemas.microsoft.com/office/drawing/2014/main" id="{F900440F-AD4C-4C5F-B18F-008232649F06}"/>
              </a:ext>
            </a:extLst>
          </p:cNvPr>
          <p:cNvSpPr>
            <a:spLocks/>
          </p:cNvSpPr>
          <p:nvPr/>
        </p:nvSpPr>
        <p:spPr>
          <a:xfrm>
            <a:off x="1909616" y="5807567"/>
            <a:ext cx="8372764" cy="1005840"/>
          </a:xfrm>
          <a:prstGeom prst="mathMultiply">
            <a:avLst>
              <a:gd name="adj1" fmla="val 605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27CFD8D-4975-424B-ADC6-067B508BF7D0}"/>
              </a:ext>
            </a:extLst>
          </p:cNvPr>
          <p:cNvSpPr/>
          <p:nvPr/>
        </p:nvSpPr>
        <p:spPr>
          <a:xfrm>
            <a:off x="2014726" y="2687603"/>
            <a:ext cx="1330527" cy="990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5" grpId="0" animBg="1"/>
      <p:bldP spid="21" grpId="0" animBg="1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27789492-00F3-42FD-BDB7-4F02DDE72DEE}"/>
              </a:ext>
            </a:extLst>
          </p:cNvPr>
          <p:cNvSpPr/>
          <p:nvPr/>
        </p:nvSpPr>
        <p:spPr>
          <a:xfrm>
            <a:off x="138546" y="5013731"/>
            <a:ext cx="11766409" cy="1626766"/>
          </a:xfrm>
          <a:prstGeom prst="roundRect">
            <a:avLst>
              <a:gd name="adj" fmla="val 8205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It would be better if these could modify </a:t>
            </a: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</a:rPr>
              <a:t>any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Window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, not </a:t>
            </a: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</a:rPr>
              <a:t>only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WindowImpl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F0B267-1A81-4B08-8948-FC6EEE96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365126"/>
            <a:ext cx="10708341" cy="102177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What’s wrong with this approach?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E3857A7-A41D-4F86-9684-9744EE57BD3D}"/>
              </a:ext>
            </a:extLst>
          </p:cNvPr>
          <p:cNvSpPr/>
          <p:nvPr/>
        </p:nvSpPr>
        <p:spPr>
          <a:xfrm>
            <a:off x="5303016" y="2074444"/>
            <a:ext cx="154124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interface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8764AFD-9E67-4161-8F45-59CBD0452A69}"/>
              </a:ext>
            </a:extLst>
          </p:cNvPr>
          <p:cNvGrpSpPr/>
          <p:nvPr/>
        </p:nvGrpSpPr>
        <p:grpSpPr>
          <a:xfrm>
            <a:off x="5840625" y="2991835"/>
            <a:ext cx="1836876" cy="676792"/>
            <a:chOff x="5817068" y="2989995"/>
            <a:chExt cx="1836876" cy="676792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F718982-D11C-42B0-89CD-F8D3102EF795}"/>
                </a:ext>
              </a:extLst>
            </p:cNvPr>
            <p:cNvCxnSpPr>
              <a:cxnSpLocks/>
              <a:stCxn id="23" idx="0"/>
              <a:endCxn id="4" idx="2"/>
            </p:cNvCxnSpPr>
            <p:nvPr/>
          </p:nvCxnSpPr>
          <p:spPr>
            <a:xfrm flipV="1">
              <a:off x="6050081" y="2989995"/>
              <a:ext cx="0" cy="676792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D33C119-BA55-4C4F-A10C-525B98B25C0A}"/>
                </a:ext>
              </a:extLst>
            </p:cNvPr>
            <p:cNvSpPr txBox="1"/>
            <p:nvPr/>
          </p:nvSpPr>
          <p:spPr>
            <a:xfrm>
              <a:off x="5817068" y="3135150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Consolas" panose="020B0609020204030204" pitchFamily="49" charset="0"/>
                </a:rPr>
                <a:t>implements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01EAAAC-6BBF-4420-9481-159D38383136}"/>
              </a:ext>
            </a:extLst>
          </p:cNvPr>
          <p:cNvGrpSpPr/>
          <p:nvPr/>
        </p:nvGrpSpPr>
        <p:grpSpPr>
          <a:xfrm flipH="1">
            <a:off x="7065822" y="4468466"/>
            <a:ext cx="2377001" cy="636953"/>
            <a:chOff x="2902456" y="2941155"/>
            <a:chExt cx="2377001" cy="636953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9A0D68D-24A3-4337-B7FA-A2D820CA45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56099" y="3058130"/>
              <a:ext cx="1223358" cy="519978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9F9347-90D7-47C8-8D4B-F59075733CEE}"/>
                </a:ext>
              </a:extLst>
            </p:cNvPr>
            <p:cNvSpPr txBox="1"/>
            <p:nvPr/>
          </p:nvSpPr>
          <p:spPr>
            <a:xfrm>
              <a:off x="2902456" y="2941155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</p:grpSp>
      <p:sp>
        <p:nvSpPr>
          <p:cNvPr id="23" name="Rounded Rectangle 3">
            <a:extLst>
              <a:ext uri="{FF2B5EF4-FFF2-40B4-BE49-F238E27FC236}">
                <a16:creationId xmlns:a16="http://schemas.microsoft.com/office/drawing/2014/main" id="{5AD0BD24-45A5-467A-87BE-19695443D570}"/>
              </a:ext>
            </a:extLst>
          </p:cNvPr>
          <p:cNvSpPr/>
          <p:nvPr/>
        </p:nvSpPr>
        <p:spPr>
          <a:xfrm>
            <a:off x="5081456" y="3668627"/>
            <a:ext cx="198436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WindowImpl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class</a:t>
            </a:r>
          </a:p>
        </p:txBody>
      </p:sp>
      <p:sp>
        <p:nvSpPr>
          <p:cNvPr id="25" name="Rounded Rectangle 3">
            <a:extLst>
              <a:ext uri="{FF2B5EF4-FFF2-40B4-BE49-F238E27FC236}">
                <a16:creationId xmlns:a16="http://schemas.microsoft.com/office/drawing/2014/main" id="{FABEC4AE-77C7-4DD7-A7CA-B5B11955B795}"/>
              </a:ext>
            </a:extLst>
          </p:cNvPr>
          <p:cNvSpPr/>
          <p:nvPr/>
        </p:nvSpPr>
        <p:spPr>
          <a:xfrm>
            <a:off x="8289180" y="5105420"/>
            <a:ext cx="3064620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ScrollingWindow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sp>
        <p:nvSpPr>
          <p:cNvPr id="30" name="Rounded Rectangle 3">
            <a:extLst>
              <a:ext uri="{FF2B5EF4-FFF2-40B4-BE49-F238E27FC236}">
                <a16:creationId xmlns:a16="http://schemas.microsoft.com/office/drawing/2014/main" id="{C74DA02A-9496-494D-BE52-7AD3108E835B}"/>
              </a:ext>
            </a:extLst>
          </p:cNvPr>
          <p:cNvSpPr/>
          <p:nvPr/>
        </p:nvSpPr>
        <p:spPr>
          <a:xfrm flipH="1">
            <a:off x="793478" y="5105419"/>
            <a:ext cx="3064620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BorderedWindow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848CB8D-43E8-462B-AFF4-CB94A7FBFBE4}"/>
              </a:ext>
            </a:extLst>
          </p:cNvPr>
          <p:cNvGrpSpPr/>
          <p:nvPr/>
        </p:nvGrpSpPr>
        <p:grpSpPr>
          <a:xfrm>
            <a:off x="2704453" y="4468466"/>
            <a:ext cx="2377003" cy="636953"/>
            <a:chOff x="3835707" y="3567516"/>
            <a:chExt cx="2377003" cy="636953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10CB4BD-9939-4C76-ABA4-199F605E22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13718" y="3684491"/>
              <a:ext cx="1198992" cy="519978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3DBBE26-201F-4DC7-A630-914FA5C63924}"/>
                </a:ext>
              </a:extLst>
            </p:cNvPr>
            <p:cNvSpPr txBox="1"/>
            <p:nvPr/>
          </p:nvSpPr>
          <p:spPr>
            <a:xfrm>
              <a:off x="3835707" y="3567516"/>
              <a:ext cx="1836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9B328CA9-4883-4D66-BADC-B0A95AD1BB59}"/>
              </a:ext>
            </a:extLst>
          </p:cNvPr>
          <p:cNvSpPr txBox="1"/>
          <p:nvPr/>
        </p:nvSpPr>
        <p:spPr>
          <a:xfrm>
            <a:off x="7943593" y="0"/>
            <a:ext cx="4248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https://en.wikipedia.org/wiki/Decorator_pattern</a:t>
            </a:r>
          </a:p>
        </p:txBody>
      </p:sp>
      <p:sp>
        <p:nvSpPr>
          <p:cNvPr id="35" name="Rounded Rectangle 3">
            <a:extLst>
              <a:ext uri="{FF2B5EF4-FFF2-40B4-BE49-F238E27FC236}">
                <a16:creationId xmlns:a16="http://schemas.microsoft.com/office/drawing/2014/main" id="{0EB06FF1-9C55-4E4A-B62F-D627B2F0BB3A}"/>
              </a:ext>
            </a:extLst>
          </p:cNvPr>
          <p:cNvSpPr/>
          <p:nvPr/>
        </p:nvSpPr>
        <p:spPr>
          <a:xfrm flipH="1">
            <a:off x="4541329" y="5088001"/>
            <a:ext cx="3064620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ClosableWindow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rgbClr val="800080"/>
                </a:solidFill>
                <a:latin typeface="Consolas" panose="020B0609020204030204" pitchFamily="49" charset="0"/>
              </a:rPr>
              <a:t>subclass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1554DC2-245F-4A3B-999E-C526CA888105}"/>
              </a:ext>
            </a:extLst>
          </p:cNvPr>
          <p:cNvGrpSpPr/>
          <p:nvPr/>
        </p:nvGrpSpPr>
        <p:grpSpPr>
          <a:xfrm flipH="1">
            <a:off x="5550454" y="4588465"/>
            <a:ext cx="1908003" cy="499530"/>
            <a:chOff x="3371454" y="3058131"/>
            <a:chExt cx="1908003" cy="611906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C1E3C49-AA20-463D-A8FB-0300A4BB56A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79457" y="3058131"/>
              <a:ext cx="0" cy="611906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9115D87-BA54-46DF-9F41-2BCEEC6D0D63}"/>
                </a:ext>
              </a:extLst>
            </p:cNvPr>
            <p:cNvSpPr txBox="1"/>
            <p:nvPr/>
          </p:nvSpPr>
          <p:spPr>
            <a:xfrm>
              <a:off x="3371454" y="3117046"/>
              <a:ext cx="1836876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nsolas" panose="020B0609020204030204" pitchFamily="49" charset="0"/>
                </a:rPr>
                <a:t>extends</a:t>
              </a:r>
            </a:p>
          </p:txBody>
        </p:sp>
      </p:grp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F37C610-C355-41DF-8B05-97EB2A4415F5}"/>
              </a:ext>
            </a:extLst>
          </p:cNvPr>
          <p:cNvSpPr/>
          <p:nvPr/>
        </p:nvSpPr>
        <p:spPr>
          <a:xfrm rot="263150">
            <a:off x="8350076" y="1646266"/>
            <a:ext cx="3256742" cy="1717330"/>
          </a:xfrm>
          <a:prstGeom prst="roundRect">
            <a:avLst>
              <a:gd name="adj" fmla="val 9321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Using inheritance, a subclass only has the power to modify one class: 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</a:rPr>
              <a:t>its parent</a:t>
            </a:r>
          </a:p>
        </p:txBody>
      </p:sp>
    </p:spTree>
    <p:extLst>
      <p:ext uri="{BB962C8B-B14F-4D97-AF65-F5344CB8AC3E}">
        <p14:creationId xmlns:p14="http://schemas.microsoft.com/office/powerpoint/2010/main" val="300482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305C5-66D0-486B-AAB3-9616E4D3A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The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decorator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pattern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1E898-29ED-44EB-82CB-FE88F1DA56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95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9717</TotalTime>
  <Words>1677</Words>
  <Application>Microsoft Office PowerPoint</Application>
  <PresentationFormat>Widescreen</PresentationFormat>
  <Paragraphs>353</Paragraphs>
  <Slides>36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Bahnschrift SemiBold</vt:lpstr>
      <vt:lpstr>Calibri</vt:lpstr>
      <vt:lpstr>Calibri Light</vt:lpstr>
      <vt:lpstr>Cascadia Code</vt:lpstr>
      <vt:lpstr>Consolas</vt:lpstr>
      <vt:lpstr>Wingdings</vt:lpstr>
      <vt:lpstr>Office Theme</vt:lpstr>
      <vt:lpstr>Decorator Design Pattern</vt:lpstr>
      <vt:lpstr>Motivating the decorator</vt:lpstr>
      <vt:lpstr>Design a framework for making GUI windows</vt:lpstr>
      <vt:lpstr>Attempting to use inheritance</vt:lpstr>
      <vt:lpstr>Attempting to use inheritance</vt:lpstr>
      <vt:lpstr>Attempting to use inheritance</vt:lpstr>
      <vt:lpstr>Attempting to use inheritance</vt:lpstr>
      <vt:lpstr>What’s wrong with this approach?</vt:lpstr>
      <vt:lpstr>The decorator pattern</vt:lpstr>
      <vt:lpstr>Decorator pattern is a better approach</vt:lpstr>
      <vt:lpstr>Anatomy of a decorator class</vt:lpstr>
      <vt:lpstr>Creating and using a decorator object</vt:lpstr>
      <vt:lpstr>Decorator pattern recipe</vt:lpstr>
      <vt:lpstr>Decorator example</vt:lpstr>
      <vt:lpstr>Example: Price tag</vt:lpstr>
      <vt:lpstr>PriceTag Interface</vt:lpstr>
      <vt:lpstr>Base price tag implementation</vt:lpstr>
      <vt:lpstr>Decorated price tag</vt:lpstr>
      <vt:lpstr>Tracing decorator execution</vt:lpstr>
      <vt:lpstr>Tracing method execution</vt:lpstr>
      <vt:lpstr>Tracing method execution</vt:lpstr>
      <vt:lpstr>Poll Everywhere (1)</vt:lpstr>
      <vt:lpstr>Chaining decorators</vt:lpstr>
      <vt:lpstr>Chained decorators in  memory</vt:lpstr>
      <vt:lpstr>Chaining multiple decorators</vt:lpstr>
      <vt:lpstr>Unwrapping decorators</vt:lpstr>
      <vt:lpstr>Unwrapping decorators</vt:lpstr>
      <vt:lpstr>unwrap() method</vt:lpstr>
      <vt:lpstr>Using the unwrap() method</vt:lpstr>
      <vt:lpstr>Limitations of decorator pattern</vt:lpstr>
      <vt:lpstr>PowerPoint Presentation</vt:lpstr>
      <vt:lpstr>Decorators in the Java Core</vt:lpstr>
      <vt:lpstr>Decorator pattern in the Java Core</vt:lpstr>
      <vt:lpstr>Java.io.InputStream</vt:lpstr>
      <vt:lpstr>Example code: chaining decorators</vt:lpstr>
      <vt:lpstr>Example code: chaining decorators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u10 Decorator | COMP 301</dc:title>
  <dc:creator>Aaron Smith</dc:creator>
  <cp:lastModifiedBy>David Stotts</cp:lastModifiedBy>
  <cp:revision>124</cp:revision>
  <cp:lastPrinted>2022-10-17T12:32:51Z</cp:lastPrinted>
  <dcterms:created xsi:type="dcterms:W3CDTF">2020-02-08T19:31:56Z</dcterms:created>
  <dcterms:modified xsi:type="dcterms:W3CDTF">2024-03-07T16:28:16Z</dcterms:modified>
</cp:coreProperties>
</file>