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370" r:id="rId3"/>
    <p:sldId id="357" r:id="rId4"/>
    <p:sldId id="337" r:id="rId5"/>
    <p:sldId id="358" r:id="rId6"/>
    <p:sldId id="326" r:id="rId7"/>
    <p:sldId id="541" r:id="rId8"/>
    <p:sldId id="359" r:id="rId9"/>
    <p:sldId id="361" r:id="rId10"/>
    <p:sldId id="338" r:id="rId11"/>
    <p:sldId id="339" r:id="rId12"/>
    <p:sldId id="325" r:id="rId13"/>
    <p:sldId id="360" r:id="rId14"/>
    <p:sldId id="362" r:id="rId15"/>
    <p:sldId id="542" r:id="rId16"/>
    <p:sldId id="328" r:id="rId17"/>
    <p:sldId id="336" r:id="rId18"/>
    <p:sldId id="331" r:id="rId19"/>
    <p:sldId id="334" r:id="rId20"/>
    <p:sldId id="371" r:id="rId21"/>
    <p:sldId id="373" r:id="rId22"/>
    <p:sldId id="341" r:id="rId23"/>
    <p:sldId id="374" r:id="rId24"/>
    <p:sldId id="375" r:id="rId25"/>
    <p:sldId id="377" r:id="rId26"/>
    <p:sldId id="376" r:id="rId27"/>
    <p:sldId id="378" r:id="rId28"/>
    <p:sldId id="379" r:id="rId29"/>
    <p:sldId id="380" r:id="rId30"/>
    <p:sldId id="544" r:id="rId31"/>
    <p:sldId id="382" r:id="rId32"/>
    <p:sldId id="381" r:id="rId33"/>
    <p:sldId id="383" r:id="rId34"/>
    <p:sldId id="342" r:id="rId35"/>
    <p:sldId id="344" r:id="rId36"/>
    <p:sldId id="372" r:id="rId37"/>
    <p:sldId id="345" r:id="rId38"/>
    <p:sldId id="385" r:id="rId39"/>
    <p:sldId id="391" r:id="rId40"/>
    <p:sldId id="386" r:id="rId41"/>
    <p:sldId id="387" r:id="rId42"/>
    <p:sldId id="388" r:id="rId43"/>
    <p:sldId id="384" r:id="rId44"/>
    <p:sldId id="347" r:id="rId45"/>
    <p:sldId id="348" r:id="rId46"/>
    <p:sldId id="350" r:id="rId47"/>
    <p:sldId id="353" r:id="rId48"/>
    <p:sldId id="393" r:id="rId49"/>
    <p:sldId id="540" r:id="rId50"/>
    <p:sldId id="543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BCB"/>
    <a:srgbClr val="FFD9D9"/>
    <a:srgbClr val="CFD5EA"/>
    <a:srgbClr val="00717E"/>
    <a:srgbClr val="4950B8"/>
    <a:srgbClr val="2F5597"/>
    <a:srgbClr val="266C00"/>
    <a:srgbClr val="4472C4"/>
    <a:srgbClr val="C55A11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92" autoAdjust="0"/>
    <p:restoredTop sz="84802" autoAdjust="0"/>
  </p:normalViewPr>
  <p:slideViewPr>
    <p:cSldViewPr snapToGrid="0">
      <p:cViewPr varScale="1">
        <p:scale>
          <a:sx n="88" d="100"/>
          <a:sy n="88" d="100"/>
        </p:scale>
        <p:origin x="114" y="4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B9312F-DF35-4000-993E-2935F911A16F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FE7B867-AD54-4BCE-9A72-6A0E6AF4176D}">
      <dgm:prSet/>
      <dgm:spPr/>
      <dgm:t>
        <a:bodyPr/>
        <a:lstStyle/>
        <a:p>
          <a:pPr rtl="0"/>
          <a:r>
            <a:rPr lang="en-US" dirty="0"/>
            <a:t>Subject</a:t>
          </a:r>
        </a:p>
      </dgm:t>
    </dgm:pt>
    <dgm:pt modelId="{570296F5-DA4D-4AC2-8537-41D6CBAE44A8}" type="parTrans" cxnId="{83D4D5C7-6E17-4389-BB23-0EE019F7C43C}">
      <dgm:prSet/>
      <dgm:spPr/>
      <dgm:t>
        <a:bodyPr/>
        <a:lstStyle/>
        <a:p>
          <a:endParaRPr lang="en-US"/>
        </a:p>
      </dgm:t>
    </dgm:pt>
    <dgm:pt modelId="{7CD6DB87-3632-445C-A4BD-FE35148061C0}" type="sibTrans" cxnId="{83D4D5C7-6E17-4389-BB23-0EE019F7C43C}">
      <dgm:prSet/>
      <dgm:spPr/>
      <dgm:t>
        <a:bodyPr/>
        <a:lstStyle/>
        <a:p>
          <a:endParaRPr lang="en-US"/>
        </a:p>
      </dgm:t>
    </dgm:pt>
    <dgm:pt modelId="{6E7DDDF8-2178-4506-AD9F-6A2A415AD9C5}">
      <dgm:prSet/>
      <dgm:spPr/>
      <dgm:t>
        <a:bodyPr/>
        <a:lstStyle/>
        <a:p>
          <a:pPr rtl="0"/>
          <a:r>
            <a:rPr lang="en-US" dirty="0"/>
            <a:t>Basketball Game</a:t>
          </a:r>
        </a:p>
      </dgm:t>
    </dgm:pt>
    <dgm:pt modelId="{7F989030-2AE5-40E1-87C2-592CF1CF3B8B}" type="parTrans" cxnId="{906C796F-E35B-4C85-ABBB-3D7A89E2856F}">
      <dgm:prSet/>
      <dgm:spPr/>
      <dgm:t>
        <a:bodyPr/>
        <a:lstStyle/>
        <a:p>
          <a:endParaRPr lang="en-US"/>
        </a:p>
      </dgm:t>
    </dgm:pt>
    <dgm:pt modelId="{BF8F9599-F8B9-4083-9F15-86B51D9F58AA}" type="sibTrans" cxnId="{906C796F-E35B-4C85-ABBB-3D7A89E2856F}">
      <dgm:prSet/>
      <dgm:spPr/>
      <dgm:t>
        <a:bodyPr/>
        <a:lstStyle/>
        <a:p>
          <a:endParaRPr lang="en-US"/>
        </a:p>
      </dgm:t>
    </dgm:pt>
    <dgm:pt modelId="{EA6E4376-3193-493B-B823-78423FDB69C4}">
      <dgm:prSet custT="1"/>
      <dgm:spPr/>
      <dgm:t>
        <a:bodyPr/>
        <a:lstStyle/>
        <a:p>
          <a:pPr rtl="0">
            <a:lnSpc>
              <a:spcPct val="110000"/>
            </a:lnSpc>
          </a:pPr>
          <a:r>
            <a:rPr lang="en-US" sz="2800" dirty="0">
              <a:latin typeface="Consolas" panose="020B0609020204030204" pitchFamily="49" charset="0"/>
            </a:rPr>
            <a:t>Game</a:t>
          </a:r>
          <a:br>
            <a:rPr lang="en-US" sz="2300" dirty="0"/>
          </a:br>
          <a:r>
            <a:rPr lang="en-US" sz="1800" b="1" dirty="0">
              <a:solidFill>
                <a:srgbClr val="800080"/>
              </a:solidFill>
              <a:latin typeface="Consolas" panose="020B0609020204030204" pitchFamily="49" charset="0"/>
            </a:rPr>
            <a:t>object</a:t>
          </a:r>
          <a:endParaRPr lang="en-US" sz="2300" b="1" dirty="0">
            <a:solidFill>
              <a:srgbClr val="800080"/>
            </a:solidFill>
            <a:latin typeface="Consolas" panose="020B0609020204030204" pitchFamily="49" charset="0"/>
          </a:endParaRPr>
        </a:p>
      </dgm:t>
    </dgm:pt>
    <dgm:pt modelId="{4094523A-559E-4BE5-AED5-D585D2011632}" type="parTrans" cxnId="{C010D0EB-A080-48E9-AC77-ED3FCD19357F}">
      <dgm:prSet/>
      <dgm:spPr/>
      <dgm:t>
        <a:bodyPr/>
        <a:lstStyle/>
        <a:p>
          <a:endParaRPr lang="en-US"/>
        </a:p>
      </dgm:t>
    </dgm:pt>
    <dgm:pt modelId="{CDF830EA-F60B-458D-830C-292440A1474E}" type="sibTrans" cxnId="{C010D0EB-A080-48E9-AC77-ED3FCD19357F}">
      <dgm:prSet/>
      <dgm:spPr/>
      <dgm:t>
        <a:bodyPr/>
        <a:lstStyle/>
        <a:p>
          <a:endParaRPr lang="en-US"/>
        </a:p>
      </dgm:t>
    </dgm:pt>
    <dgm:pt modelId="{E2712B2C-B70C-44D3-9EEA-E3592A986131}">
      <dgm:prSet/>
      <dgm:spPr/>
      <dgm:t>
        <a:bodyPr/>
        <a:lstStyle/>
        <a:p>
          <a:pPr rtl="0"/>
          <a:r>
            <a:rPr lang="en-US" dirty="0"/>
            <a:t>Observer</a:t>
          </a:r>
        </a:p>
      </dgm:t>
    </dgm:pt>
    <dgm:pt modelId="{29D9B1B1-5E7C-43D7-B2C9-9B3114BEA153}" type="parTrans" cxnId="{D8F9F836-EA66-417D-B4CD-AF384BF8FA95}">
      <dgm:prSet/>
      <dgm:spPr/>
      <dgm:t>
        <a:bodyPr/>
        <a:lstStyle/>
        <a:p>
          <a:endParaRPr lang="en-US"/>
        </a:p>
      </dgm:t>
    </dgm:pt>
    <dgm:pt modelId="{BA69A0D9-5DAB-46DE-AB32-E9E737487D59}" type="sibTrans" cxnId="{D8F9F836-EA66-417D-B4CD-AF384BF8FA95}">
      <dgm:prSet/>
      <dgm:spPr/>
      <dgm:t>
        <a:bodyPr/>
        <a:lstStyle/>
        <a:p>
          <a:endParaRPr lang="en-US"/>
        </a:p>
      </dgm:t>
    </dgm:pt>
    <dgm:pt modelId="{F0121B2C-B51B-4790-B317-8FF7E98A1625}">
      <dgm:prSet/>
      <dgm:spPr/>
      <dgm:t>
        <a:bodyPr/>
        <a:lstStyle/>
        <a:p>
          <a:pPr rtl="0"/>
          <a:r>
            <a:rPr lang="en-US" dirty="0"/>
            <a:t>Sports Fan</a:t>
          </a:r>
        </a:p>
      </dgm:t>
    </dgm:pt>
    <dgm:pt modelId="{DB518E8A-6D2C-4970-81A3-1AC076636B18}" type="parTrans" cxnId="{0E197618-A266-466F-872E-81ECC3A7C1CF}">
      <dgm:prSet/>
      <dgm:spPr/>
      <dgm:t>
        <a:bodyPr/>
        <a:lstStyle/>
        <a:p>
          <a:endParaRPr lang="en-US"/>
        </a:p>
      </dgm:t>
    </dgm:pt>
    <dgm:pt modelId="{140C91DA-4B54-4A74-8425-B80F57F4526D}" type="sibTrans" cxnId="{0E197618-A266-466F-872E-81ECC3A7C1CF}">
      <dgm:prSet/>
      <dgm:spPr/>
      <dgm:t>
        <a:bodyPr/>
        <a:lstStyle/>
        <a:p>
          <a:endParaRPr lang="en-US"/>
        </a:p>
      </dgm:t>
    </dgm:pt>
    <dgm:pt modelId="{22635BFF-0C1F-47B0-8428-31F9B4B96277}">
      <dgm:prSet custT="1"/>
      <dgm:spPr/>
      <dgm:t>
        <a:bodyPr/>
        <a:lstStyle/>
        <a:p>
          <a:pPr rtl="0">
            <a:lnSpc>
              <a:spcPct val="110000"/>
            </a:lnSpc>
          </a:pPr>
          <a:r>
            <a:rPr lang="en-US" sz="2800" dirty="0">
              <a:latin typeface="Consolas" panose="020B0609020204030204" pitchFamily="49" charset="0"/>
            </a:rPr>
            <a:t>Fan</a:t>
          </a:r>
          <a:br>
            <a:rPr lang="en-US" sz="2300" dirty="0"/>
          </a:br>
          <a:r>
            <a:rPr lang="en-US" sz="1800" b="1" dirty="0">
              <a:solidFill>
                <a:srgbClr val="800080"/>
              </a:solidFill>
              <a:latin typeface="Consolas" panose="020B0609020204030204" pitchFamily="49" charset="0"/>
            </a:rPr>
            <a:t>object</a:t>
          </a:r>
          <a:endParaRPr lang="en-US" sz="2300" b="1" dirty="0">
            <a:solidFill>
              <a:srgbClr val="800080"/>
            </a:solidFill>
            <a:latin typeface="Consolas" panose="020B0609020204030204" pitchFamily="49" charset="0"/>
          </a:endParaRPr>
        </a:p>
      </dgm:t>
    </dgm:pt>
    <dgm:pt modelId="{6D1E0C9A-E96E-485E-9E20-DB20AAFF0EDC}" type="parTrans" cxnId="{95954CF0-4878-44A7-A1BC-8AEB055966B6}">
      <dgm:prSet/>
      <dgm:spPr/>
      <dgm:t>
        <a:bodyPr/>
        <a:lstStyle/>
        <a:p>
          <a:endParaRPr lang="en-US"/>
        </a:p>
      </dgm:t>
    </dgm:pt>
    <dgm:pt modelId="{86CA48CB-F166-47DE-81F6-CC1CCDEAC837}" type="sibTrans" cxnId="{95954CF0-4878-44A7-A1BC-8AEB055966B6}">
      <dgm:prSet/>
      <dgm:spPr/>
      <dgm:t>
        <a:bodyPr/>
        <a:lstStyle/>
        <a:p>
          <a:endParaRPr lang="en-US"/>
        </a:p>
      </dgm:t>
    </dgm:pt>
    <dgm:pt modelId="{33DA8CA6-E610-4349-8407-E8A413875D7C}">
      <dgm:prSet/>
      <dgm:spPr/>
      <dgm:t>
        <a:bodyPr/>
        <a:lstStyle/>
        <a:p>
          <a:pPr rtl="0"/>
          <a:r>
            <a:rPr lang="en-US"/>
            <a:t>Event</a:t>
          </a:r>
        </a:p>
      </dgm:t>
    </dgm:pt>
    <dgm:pt modelId="{FD2C709A-B56F-495E-B2B8-A2CCD85BDDC2}" type="parTrans" cxnId="{58C83859-714F-43F0-BDA8-0A56A913079D}">
      <dgm:prSet/>
      <dgm:spPr/>
      <dgm:t>
        <a:bodyPr/>
        <a:lstStyle/>
        <a:p>
          <a:endParaRPr lang="en-US"/>
        </a:p>
      </dgm:t>
    </dgm:pt>
    <dgm:pt modelId="{7AB4AE7F-4623-4465-89CB-37364E85134E}" type="sibTrans" cxnId="{58C83859-714F-43F0-BDA8-0A56A913079D}">
      <dgm:prSet/>
      <dgm:spPr/>
      <dgm:t>
        <a:bodyPr/>
        <a:lstStyle/>
        <a:p>
          <a:endParaRPr lang="en-US"/>
        </a:p>
      </dgm:t>
    </dgm:pt>
    <dgm:pt modelId="{134F6202-BA58-4C56-8665-79D5203E3DBB}">
      <dgm:prSet/>
      <dgm:spPr/>
      <dgm:t>
        <a:bodyPr/>
        <a:lstStyle/>
        <a:p>
          <a:pPr rtl="0"/>
          <a:r>
            <a:rPr lang="en-US"/>
            <a:t>When a team scores</a:t>
          </a:r>
        </a:p>
      </dgm:t>
    </dgm:pt>
    <dgm:pt modelId="{9D2E9A6D-A7A1-4E5A-AF7D-BF3E58BFFEA2}" type="parTrans" cxnId="{8E575365-E9FF-477E-AA6A-C3F52DADDBAB}">
      <dgm:prSet/>
      <dgm:spPr/>
      <dgm:t>
        <a:bodyPr/>
        <a:lstStyle/>
        <a:p>
          <a:endParaRPr lang="en-US"/>
        </a:p>
      </dgm:t>
    </dgm:pt>
    <dgm:pt modelId="{54128954-52B1-4C3C-996A-8BF2296B545B}" type="sibTrans" cxnId="{8E575365-E9FF-477E-AA6A-C3F52DADDBAB}">
      <dgm:prSet/>
      <dgm:spPr/>
      <dgm:t>
        <a:bodyPr/>
        <a:lstStyle/>
        <a:p>
          <a:endParaRPr lang="en-US"/>
        </a:p>
      </dgm:t>
    </dgm:pt>
    <dgm:pt modelId="{8ECA4A4B-9E57-4AE4-9181-78BBA0085E1E}" type="pres">
      <dgm:prSet presAssocID="{97B9312F-DF35-4000-993E-2935F911A16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6D539AA-AF2B-4811-B481-FBCDF72FD6F2}" type="pres">
      <dgm:prSet presAssocID="{AFE7B867-AD54-4BCE-9A72-6A0E6AF4176D}" presName="root" presStyleCnt="0"/>
      <dgm:spPr/>
    </dgm:pt>
    <dgm:pt modelId="{CD330218-9022-465D-8880-7D28B3787468}" type="pres">
      <dgm:prSet presAssocID="{AFE7B867-AD54-4BCE-9A72-6A0E6AF4176D}" presName="rootComposite" presStyleCnt="0"/>
      <dgm:spPr/>
    </dgm:pt>
    <dgm:pt modelId="{EE1397A3-17E4-4358-9314-A10332EE3E6D}" type="pres">
      <dgm:prSet presAssocID="{AFE7B867-AD54-4BCE-9A72-6A0E6AF4176D}" presName="rootText" presStyleLbl="node1" presStyleIdx="0" presStyleCnt="3"/>
      <dgm:spPr/>
    </dgm:pt>
    <dgm:pt modelId="{A4B67CC8-5973-4A54-BFE1-C536CBA8E0D7}" type="pres">
      <dgm:prSet presAssocID="{AFE7B867-AD54-4BCE-9A72-6A0E6AF4176D}" presName="rootConnector" presStyleLbl="node1" presStyleIdx="0" presStyleCnt="3"/>
      <dgm:spPr/>
    </dgm:pt>
    <dgm:pt modelId="{9400B238-3070-4673-90AF-98B25BD7A627}" type="pres">
      <dgm:prSet presAssocID="{AFE7B867-AD54-4BCE-9A72-6A0E6AF4176D}" presName="childShape" presStyleCnt="0"/>
      <dgm:spPr/>
    </dgm:pt>
    <dgm:pt modelId="{986E2C1D-43D8-4BBC-8652-050795E35523}" type="pres">
      <dgm:prSet presAssocID="{7F989030-2AE5-40E1-87C2-592CF1CF3B8B}" presName="Name13" presStyleLbl="parChTrans1D2" presStyleIdx="0" presStyleCnt="5"/>
      <dgm:spPr/>
    </dgm:pt>
    <dgm:pt modelId="{8B4F7217-5E0A-4AC7-A82F-01C406D51BE4}" type="pres">
      <dgm:prSet presAssocID="{6E7DDDF8-2178-4506-AD9F-6A2A415AD9C5}" presName="childText" presStyleLbl="bgAcc1" presStyleIdx="0" presStyleCnt="5">
        <dgm:presLayoutVars>
          <dgm:bulletEnabled val="1"/>
        </dgm:presLayoutVars>
      </dgm:prSet>
      <dgm:spPr/>
    </dgm:pt>
    <dgm:pt modelId="{CAD41550-C44A-4E57-8DCE-306F0176AD4A}" type="pres">
      <dgm:prSet presAssocID="{4094523A-559E-4BE5-AED5-D585D2011632}" presName="Name13" presStyleLbl="parChTrans1D2" presStyleIdx="1" presStyleCnt="5"/>
      <dgm:spPr/>
    </dgm:pt>
    <dgm:pt modelId="{50AF5BE0-F2DA-4620-B2BC-7CCE606A8BCF}" type="pres">
      <dgm:prSet presAssocID="{EA6E4376-3193-493B-B823-78423FDB69C4}" presName="childText" presStyleLbl="bgAcc1" presStyleIdx="1" presStyleCnt="5">
        <dgm:presLayoutVars>
          <dgm:bulletEnabled val="1"/>
        </dgm:presLayoutVars>
      </dgm:prSet>
      <dgm:spPr/>
    </dgm:pt>
    <dgm:pt modelId="{1E37C7C8-92F7-44D9-A61D-132B3D094374}" type="pres">
      <dgm:prSet presAssocID="{E2712B2C-B70C-44D3-9EEA-E3592A986131}" presName="root" presStyleCnt="0"/>
      <dgm:spPr/>
    </dgm:pt>
    <dgm:pt modelId="{8E156C8A-0153-4AB3-A4F4-32B5E6081FD4}" type="pres">
      <dgm:prSet presAssocID="{E2712B2C-B70C-44D3-9EEA-E3592A986131}" presName="rootComposite" presStyleCnt="0"/>
      <dgm:spPr/>
    </dgm:pt>
    <dgm:pt modelId="{ACC1FB34-2FEA-48E2-BF90-71E89FB03AE7}" type="pres">
      <dgm:prSet presAssocID="{E2712B2C-B70C-44D3-9EEA-E3592A986131}" presName="rootText" presStyleLbl="node1" presStyleIdx="1" presStyleCnt="3"/>
      <dgm:spPr/>
    </dgm:pt>
    <dgm:pt modelId="{D192EF60-9BEC-48A0-A918-66DBC0D222DA}" type="pres">
      <dgm:prSet presAssocID="{E2712B2C-B70C-44D3-9EEA-E3592A986131}" presName="rootConnector" presStyleLbl="node1" presStyleIdx="1" presStyleCnt="3"/>
      <dgm:spPr/>
    </dgm:pt>
    <dgm:pt modelId="{93BE5646-8608-4D55-88DB-663B70D59771}" type="pres">
      <dgm:prSet presAssocID="{E2712B2C-B70C-44D3-9EEA-E3592A986131}" presName="childShape" presStyleCnt="0"/>
      <dgm:spPr/>
    </dgm:pt>
    <dgm:pt modelId="{F8E5EDF6-909A-40F2-9065-E74A85740B5C}" type="pres">
      <dgm:prSet presAssocID="{DB518E8A-6D2C-4970-81A3-1AC076636B18}" presName="Name13" presStyleLbl="parChTrans1D2" presStyleIdx="2" presStyleCnt="5"/>
      <dgm:spPr/>
    </dgm:pt>
    <dgm:pt modelId="{4CD40F5D-0B3A-4BF3-AA74-CB19943E198C}" type="pres">
      <dgm:prSet presAssocID="{F0121B2C-B51B-4790-B317-8FF7E98A1625}" presName="childText" presStyleLbl="bgAcc1" presStyleIdx="2" presStyleCnt="5">
        <dgm:presLayoutVars>
          <dgm:bulletEnabled val="1"/>
        </dgm:presLayoutVars>
      </dgm:prSet>
      <dgm:spPr/>
    </dgm:pt>
    <dgm:pt modelId="{CD633CFD-FC67-4772-96F1-F4D5CE2D38A9}" type="pres">
      <dgm:prSet presAssocID="{6D1E0C9A-E96E-485E-9E20-DB20AAFF0EDC}" presName="Name13" presStyleLbl="parChTrans1D2" presStyleIdx="3" presStyleCnt="5"/>
      <dgm:spPr/>
    </dgm:pt>
    <dgm:pt modelId="{6B540410-669D-4FF1-9629-831A500FC36C}" type="pres">
      <dgm:prSet presAssocID="{22635BFF-0C1F-47B0-8428-31F9B4B96277}" presName="childText" presStyleLbl="bgAcc1" presStyleIdx="3" presStyleCnt="5">
        <dgm:presLayoutVars>
          <dgm:bulletEnabled val="1"/>
        </dgm:presLayoutVars>
      </dgm:prSet>
      <dgm:spPr/>
    </dgm:pt>
    <dgm:pt modelId="{F606065D-F9B2-4BCC-A977-B085906ECD07}" type="pres">
      <dgm:prSet presAssocID="{33DA8CA6-E610-4349-8407-E8A413875D7C}" presName="root" presStyleCnt="0"/>
      <dgm:spPr/>
    </dgm:pt>
    <dgm:pt modelId="{30ED2A3F-53A0-478C-A3BB-2E04A23D7FA0}" type="pres">
      <dgm:prSet presAssocID="{33DA8CA6-E610-4349-8407-E8A413875D7C}" presName="rootComposite" presStyleCnt="0"/>
      <dgm:spPr/>
    </dgm:pt>
    <dgm:pt modelId="{D57F0BB0-7E9F-4C8F-B8C9-5B6BC8B19ADE}" type="pres">
      <dgm:prSet presAssocID="{33DA8CA6-E610-4349-8407-E8A413875D7C}" presName="rootText" presStyleLbl="node1" presStyleIdx="2" presStyleCnt="3"/>
      <dgm:spPr/>
    </dgm:pt>
    <dgm:pt modelId="{90DEFB5A-4DE1-41E7-9B7F-7B7CB63AC1CB}" type="pres">
      <dgm:prSet presAssocID="{33DA8CA6-E610-4349-8407-E8A413875D7C}" presName="rootConnector" presStyleLbl="node1" presStyleIdx="2" presStyleCnt="3"/>
      <dgm:spPr/>
    </dgm:pt>
    <dgm:pt modelId="{587BF533-E9C5-4334-97EA-D081DB4E6B5B}" type="pres">
      <dgm:prSet presAssocID="{33DA8CA6-E610-4349-8407-E8A413875D7C}" presName="childShape" presStyleCnt="0"/>
      <dgm:spPr/>
    </dgm:pt>
    <dgm:pt modelId="{E9624676-816C-40EC-8A00-57B5F582F5D5}" type="pres">
      <dgm:prSet presAssocID="{9D2E9A6D-A7A1-4E5A-AF7D-BF3E58BFFEA2}" presName="Name13" presStyleLbl="parChTrans1D2" presStyleIdx="4" presStyleCnt="5"/>
      <dgm:spPr/>
    </dgm:pt>
    <dgm:pt modelId="{ACCBCF36-5814-49E1-819D-72FE5EF850C8}" type="pres">
      <dgm:prSet presAssocID="{134F6202-BA58-4C56-8665-79D5203E3DBB}" presName="childText" presStyleLbl="bgAcc1" presStyleIdx="4" presStyleCnt="5">
        <dgm:presLayoutVars>
          <dgm:bulletEnabled val="1"/>
        </dgm:presLayoutVars>
      </dgm:prSet>
      <dgm:spPr/>
    </dgm:pt>
  </dgm:ptLst>
  <dgm:cxnLst>
    <dgm:cxn modelId="{0E197618-A266-466F-872E-81ECC3A7C1CF}" srcId="{E2712B2C-B70C-44D3-9EEA-E3592A986131}" destId="{F0121B2C-B51B-4790-B317-8FF7E98A1625}" srcOrd="0" destOrd="0" parTransId="{DB518E8A-6D2C-4970-81A3-1AC076636B18}" sibTransId="{140C91DA-4B54-4A74-8425-B80F57F4526D}"/>
    <dgm:cxn modelId="{372D0B1A-D84C-45E2-AAE0-20EA40072871}" type="presOf" srcId="{AFE7B867-AD54-4BCE-9A72-6A0E6AF4176D}" destId="{EE1397A3-17E4-4358-9314-A10332EE3E6D}" srcOrd="0" destOrd="0" presId="urn:microsoft.com/office/officeart/2005/8/layout/hierarchy3"/>
    <dgm:cxn modelId="{88FC602A-B2D4-4895-B4B2-457E2A4FBB31}" type="presOf" srcId="{33DA8CA6-E610-4349-8407-E8A413875D7C}" destId="{90DEFB5A-4DE1-41E7-9B7F-7B7CB63AC1CB}" srcOrd="1" destOrd="0" presId="urn:microsoft.com/office/officeart/2005/8/layout/hierarchy3"/>
    <dgm:cxn modelId="{4A44A52A-20FF-4DF7-BE2E-76A5601764E4}" type="presOf" srcId="{33DA8CA6-E610-4349-8407-E8A413875D7C}" destId="{D57F0BB0-7E9F-4C8F-B8C9-5B6BC8B19ADE}" srcOrd="0" destOrd="0" presId="urn:microsoft.com/office/officeart/2005/8/layout/hierarchy3"/>
    <dgm:cxn modelId="{3CF4012C-AC62-4EAA-BF66-A1C1F0AC20D9}" type="presOf" srcId="{4094523A-559E-4BE5-AED5-D585D2011632}" destId="{CAD41550-C44A-4E57-8DCE-306F0176AD4A}" srcOrd="0" destOrd="0" presId="urn:microsoft.com/office/officeart/2005/8/layout/hierarchy3"/>
    <dgm:cxn modelId="{D8F9F836-EA66-417D-B4CD-AF384BF8FA95}" srcId="{97B9312F-DF35-4000-993E-2935F911A16F}" destId="{E2712B2C-B70C-44D3-9EEA-E3592A986131}" srcOrd="1" destOrd="0" parTransId="{29D9B1B1-5E7C-43D7-B2C9-9B3114BEA153}" sibTransId="{BA69A0D9-5DAB-46DE-AB32-E9E737487D59}"/>
    <dgm:cxn modelId="{AFDB6037-8D65-4E9B-9FB1-166F7FF9515E}" type="presOf" srcId="{E2712B2C-B70C-44D3-9EEA-E3592A986131}" destId="{ACC1FB34-2FEA-48E2-BF90-71E89FB03AE7}" srcOrd="0" destOrd="0" presId="urn:microsoft.com/office/officeart/2005/8/layout/hierarchy3"/>
    <dgm:cxn modelId="{EA7EAF5E-FC16-48CB-A549-C427E46676F3}" type="presOf" srcId="{E2712B2C-B70C-44D3-9EEA-E3592A986131}" destId="{D192EF60-9BEC-48A0-A918-66DBC0D222DA}" srcOrd="1" destOrd="0" presId="urn:microsoft.com/office/officeart/2005/8/layout/hierarchy3"/>
    <dgm:cxn modelId="{8E575365-E9FF-477E-AA6A-C3F52DADDBAB}" srcId="{33DA8CA6-E610-4349-8407-E8A413875D7C}" destId="{134F6202-BA58-4C56-8665-79D5203E3DBB}" srcOrd="0" destOrd="0" parTransId="{9D2E9A6D-A7A1-4E5A-AF7D-BF3E58BFFEA2}" sibTransId="{54128954-52B1-4C3C-996A-8BF2296B545B}"/>
    <dgm:cxn modelId="{7008BB46-059B-4414-94C5-B45369BC21DA}" type="presOf" srcId="{6E7DDDF8-2178-4506-AD9F-6A2A415AD9C5}" destId="{8B4F7217-5E0A-4AC7-A82F-01C406D51BE4}" srcOrd="0" destOrd="0" presId="urn:microsoft.com/office/officeart/2005/8/layout/hierarchy3"/>
    <dgm:cxn modelId="{906C796F-E35B-4C85-ABBB-3D7A89E2856F}" srcId="{AFE7B867-AD54-4BCE-9A72-6A0E6AF4176D}" destId="{6E7DDDF8-2178-4506-AD9F-6A2A415AD9C5}" srcOrd="0" destOrd="0" parTransId="{7F989030-2AE5-40E1-87C2-592CF1CF3B8B}" sibTransId="{BF8F9599-F8B9-4083-9F15-86B51D9F58AA}"/>
    <dgm:cxn modelId="{58C83859-714F-43F0-BDA8-0A56A913079D}" srcId="{97B9312F-DF35-4000-993E-2935F911A16F}" destId="{33DA8CA6-E610-4349-8407-E8A413875D7C}" srcOrd="2" destOrd="0" parTransId="{FD2C709A-B56F-495E-B2B8-A2CCD85BDDC2}" sibTransId="{7AB4AE7F-4623-4465-89CB-37364E85134E}"/>
    <dgm:cxn modelId="{9DFEC57F-EBF4-4815-89C7-DF148C3C09F1}" type="presOf" srcId="{97B9312F-DF35-4000-993E-2935F911A16F}" destId="{8ECA4A4B-9E57-4AE4-9181-78BBA0085E1E}" srcOrd="0" destOrd="0" presId="urn:microsoft.com/office/officeart/2005/8/layout/hierarchy3"/>
    <dgm:cxn modelId="{97DA8C86-8F2E-4102-97D1-E18492450BC0}" type="presOf" srcId="{7F989030-2AE5-40E1-87C2-592CF1CF3B8B}" destId="{986E2C1D-43D8-4BBC-8652-050795E35523}" srcOrd="0" destOrd="0" presId="urn:microsoft.com/office/officeart/2005/8/layout/hierarchy3"/>
    <dgm:cxn modelId="{94215590-28B1-475B-B9BA-13BD788A247F}" type="presOf" srcId="{134F6202-BA58-4C56-8665-79D5203E3DBB}" destId="{ACCBCF36-5814-49E1-819D-72FE5EF850C8}" srcOrd="0" destOrd="0" presId="urn:microsoft.com/office/officeart/2005/8/layout/hierarchy3"/>
    <dgm:cxn modelId="{8BCF5F95-8007-4AA0-A32A-89CEF5E2B0C5}" type="presOf" srcId="{6D1E0C9A-E96E-485E-9E20-DB20AAFF0EDC}" destId="{CD633CFD-FC67-4772-96F1-F4D5CE2D38A9}" srcOrd="0" destOrd="0" presId="urn:microsoft.com/office/officeart/2005/8/layout/hierarchy3"/>
    <dgm:cxn modelId="{585DB1AB-E07B-4568-BA2D-3C1502462789}" type="presOf" srcId="{F0121B2C-B51B-4790-B317-8FF7E98A1625}" destId="{4CD40F5D-0B3A-4BF3-AA74-CB19943E198C}" srcOrd="0" destOrd="0" presId="urn:microsoft.com/office/officeart/2005/8/layout/hierarchy3"/>
    <dgm:cxn modelId="{C44DBCB6-519E-4B87-8F55-ECD87AEE29B6}" type="presOf" srcId="{EA6E4376-3193-493B-B823-78423FDB69C4}" destId="{50AF5BE0-F2DA-4620-B2BC-7CCE606A8BCF}" srcOrd="0" destOrd="0" presId="urn:microsoft.com/office/officeart/2005/8/layout/hierarchy3"/>
    <dgm:cxn modelId="{B1EC17B9-FD03-43DB-AFA9-D1704C0065F6}" type="presOf" srcId="{9D2E9A6D-A7A1-4E5A-AF7D-BF3E58BFFEA2}" destId="{E9624676-816C-40EC-8A00-57B5F582F5D5}" srcOrd="0" destOrd="0" presId="urn:microsoft.com/office/officeart/2005/8/layout/hierarchy3"/>
    <dgm:cxn modelId="{83D4D5C7-6E17-4389-BB23-0EE019F7C43C}" srcId="{97B9312F-DF35-4000-993E-2935F911A16F}" destId="{AFE7B867-AD54-4BCE-9A72-6A0E6AF4176D}" srcOrd="0" destOrd="0" parTransId="{570296F5-DA4D-4AC2-8537-41D6CBAE44A8}" sibTransId="{7CD6DB87-3632-445C-A4BD-FE35148061C0}"/>
    <dgm:cxn modelId="{1E3087E8-8481-4B96-BC0A-7473F509139B}" type="presOf" srcId="{22635BFF-0C1F-47B0-8428-31F9B4B96277}" destId="{6B540410-669D-4FF1-9629-831A500FC36C}" srcOrd="0" destOrd="0" presId="urn:microsoft.com/office/officeart/2005/8/layout/hierarchy3"/>
    <dgm:cxn modelId="{C010D0EB-A080-48E9-AC77-ED3FCD19357F}" srcId="{AFE7B867-AD54-4BCE-9A72-6A0E6AF4176D}" destId="{EA6E4376-3193-493B-B823-78423FDB69C4}" srcOrd="1" destOrd="0" parTransId="{4094523A-559E-4BE5-AED5-D585D2011632}" sibTransId="{CDF830EA-F60B-458D-830C-292440A1474E}"/>
    <dgm:cxn modelId="{86C1CBEF-78F5-40ED-ABD3-915B4DDDE746}" type="presOf" srcId="{AFE7B867-AD54-4BCE-9A72-6A0E6AF4176D}" destId="{A4B67CC8-5973-4A54-BFE1-C536CBA8E0D7}" srcOrd="1" destOrd="0" presId="urn:microsoft.com/office/officeart/2005/8/layout/hierarchy3"/>
    <dgm:cxn modelId="{95954CF0-4878-44A7-A1BC-8AEB055966B6}" srcId="{E2712B2C-B70C-44D3-9EEA-E3592A986131}" destId="{22635BFF-0C1F-47B0-8428-31F9B4B96277}" srcOrd="1" destOrd="0" parTransId="{6D1E0C9A-E96E-485E-9E20-DB20AAFF0EDC}" sibTransId="{86CA48CB-F166-47DE-81F6-CC1CCDEAC837}"/>
    <dgm:cxn modelId="{EC3F9CFD-193C-4661-A61A-B4247F9BB735}" type="presOf" srcId="{DB518E8A-6D2C-4970-81A3-1AC076636B18}" destId="{F8E5EDF6-909A-40F2-9065-E74A85740B5C}" srcOrd="0" destOrd="0" presId="urn:microsoft.com/office/officeart/2005/8/layout/hierarchy3"/>
    <dgm:cxn modelId="{B1A75370-6756-46F6-8302-625B4CFD6AC7}" type="presParOf" srcId="{8ECA4A4B-9E57-4AE4-9181-78BBA0085E1E}" destId="{66D539AA-AF2B-4811-B481-FBCDF72FD6F2}" srcOrd="0" destOrd="0" presId="urn:microsoft.com/office/officeart/2005/8/layout/hierarchy3"/>
    <dgm:cxn modelId="{AA2A790B-419F-48C5-8E77-216072602C24}" type="presParOf" srcId="{66D539AA-AF2B-4811-B481-FBCDF72FD6F2}" destId="{CD330218-9022-465D-8880-7D28B3787468}" srcOrd="0" destOrd="0" presId="urn:microsoft.com/office/officeart/2005/8/layout/hierarchy3"/>
    <dgm:cxn modelId="{385DD63F-8B7D-4BB7-9851-1953490BB835}" type="presParOf" srcId="{CD330218-9022-465D-8880-7D28B3787468}" destId="{EE1397A3-17E4-4358-9314-A10332EE3E6D}" srcOrd="0" destOrd="0" presId="urn:microsoft.com/office/officeart/2005/8/layout/hierarchy3"/>
    <dgm:cxn modelId="{0BBC4DDD-BECC-48A4-AA46-6B14FD52A792}" type="presParOf" srcId="{CD330218-9022-465D-8880-7D28B3787468}" destId="{A4B67CC8-5973-4A54-BFE1-C536CBA8E0D7}" srcOrd="1" destOrd="0" presId="urn:microsoft.com/office/officeart/2005/8/layout/hierarchy3"/>
    <dgm:cxn modelId="{403EB38D-D570-43BE-BB1C-19CC1B25D5EA}" type="presParOf" srcId="{66D539AA-AF2B-4811-B481-FBCDF72FD6F2}" destId="{9400B238-3070-4673-90AF-98B25BD7A627}" srcOrd="1" destOrd="0" presId="urn:microsoft.com/office/officeart/2005/8/layout/hierarchy3"/>
    <dgm:cxn modelId="{9D0037F6-21D0-4F63-A12A-F7C6C15CC7F4}" type="presParOf" srcId="{9400B238-3070-4673-90AF-98B25BD7A627}" destId="{986E2C1D-43D8-4BBC-8652-050795E35523}" srcOrd="0" destOrd="0" presId="urn:microsoft.com/office/officeart/2005/8/layout/hierarchy3"/>
    <dgm:cxn modelId="{DB25EE12-F6AE-434E-AD01-7632D051F30D}" type="presParOf" srcId="{9400B238-3070-4673-90AF-98B25BD7A627}" destId="{8B4F7217-5E0A-4AC7-A82F-01C406D51BE4}" srcOrd="1" destOrd="0" presId="urn:microsoft.com/office/officeart/2005/8/layout/hierarchy3"/>
    <dgm:cxn modelId="{402E0BFA-0B4F-4F13-8267-9F463CEF2C32}" type="presParOf" srcId="{9400B238-3070-4673-90AF-98B25BD7A627}" destId="{CAD41550-C44A-4E57-8DCE-306F0176AD4A}" srcOrd="2" destOrd="0" presId="urn:microsoft.com/office/officeart/2005/8/layout/hierarchy3"/>
    <dgm:cxn modelId="{51CB8987-F871-439A-AFF9-089C762D080F}" type="presParOf" srcId="{9400B238-3070-4673-90AF-98B25BD7A627}" destId="{50AF5BE0-F2DA-4620-B2BC-7CCE606A8BCF}" srcOrd="3" destOrd="0" presId="urn:microsoft.com/office/officeart/2005/8/layout/hierarchy3"/>
    <dgm:cxn modelId="{1291C339-37EC-46AD-AA9B-4F2CF3F72B29}" type="presParOf" srcId="{8ECA4A4B-9E57-4AE4-9181-78BBA0085E1E}" destId="{1E37C7C8-92F7-44D9-A61D-132B3D094374}" srcOrd="1" destOrd="0" presId="urn:microsoft.com/office/officeart/2005/8/layout/hierarchy3"/>
    <dgm:cxn modelId="{23D7CCBC-C1E0-4BAF-B16E-EF6183995829}" type="presParOf" srcId="{1E37C7C8-92F7-44D9-A61D-132B3D094374}" destId="{8E156C8A-0153-4AB3-A4F4-32B5E6081FD4}" srcOrd="0" destOrd="0" presId="urn:microsoft.com/office/officeart/2005/8/layout/hierarchy3"/>
    <dgm:cxn modelId="{171B8C0C-76EF-4F04-8393-BFA3AEE4E8B5}" type="presParOf" srcId="{8E156C8A-0153-4AB3-A4F4-32B5E6081FD4}" destId="{ACC1FB34-2FEA-48E2-BF90-71E89FB03AE7}" srcOrd="0" destOrd="0" presId="urn:microsoft.com/office/officeart/2005/8/layout/hierarchy3"/>
    <dgm:cxn modelId="{EFC9C2E7-EC97-4E72-B17F-A040D94642EF}" type="presParOf" srcId="{8E156C8A-0153-4AB3-A4F4-32B5E6081FD4}" destId="{D192EF60-9BEC-48A0-A918-66DBC0D222DA}" srcOrd="1" destOrd="0" presId="urn:microsoft.com/office/officeart/2005/8/layout/hierarchy3"/>
    <dgm:cxn modelId="{2B03B16A-FE2B-48C1-9C3C-CC6C6B290F64}" type="presParOf" srcId="{1E37C7C8-92F7-44D9-A61D-132B3D094374}" destId="{93BE5646-8608-4D55-88DB-663B70D59771}" srcOrd="1" destOrd="0" presId="urn:microsoft.com/office/officeart/2005/8/layout/hierarchy3"/>
    <dgm:cxn modelId="{2D30E65E-7B30-4657-B78B-A3304A67F5D9}" type="presParOf" srcId="{93BE5646-8608-4D55-88DB-663B70D59771}" destId="{F8E5EDF6-909A-40F2-9065-E74A85740B5C}" srcOrd="0" destOrd="0" presId="urn:microsoft.com/office/officeart/2005/8/layout/hierarchy3"/>
    <dgm:cxn modelId="{B85A2BAF-9C22-4ECB-9ADB-8EFBB350F800}" type="presParOf" srcId="{93BE5646-8608-4D55-88DB-663B70D59771}" destId="{4CD40F5D-0B3A-4BF3-AA74-CB19943E198C}" srcOrd="1" destOrd="0" presId="urn:microsoft.com/office/officeart/2005/8/layout/hierarchy3"/>
    <dgm:cxn modelId="{7D4BD3D0-118C-429A-9593-58E0F69F3D8A}" type="presParOf" srcId="{93BE5646-8608-4D55-88DB-663B70D59771}" destId="{CD633CFD-FC67-4772-96F1-F4D5CE2D38A9}" srcOrd="2" destOrd="0" presId="urn:microsoft.com/office/officeart/2005/8/layout/hierarchy3"/>
    <dgm:cxn modelId="{B797C8F4-967D-4EE7-9C59-2C29A7AD4325}" type="presParOf" srcId="{93BE5646-8608-4D55-88DB-663B70D59771}" destId="{6B540410-669D-4FF1-9629-831A500FC36C}" srcOrd="3" destOrd="0" presId="urn:microsoft.com/office/officeart/2005/8/layout/hierarchy3"/>
    <dgm:cxn modelId="{11A43199-56FD-4C0C-B82F-31D28BC847E6}" type="presParOf" srcId="{8ECA4A4B-9E57-4AE4-9181-78BBA0085E1E}" destId="{F606065D-F9B2-4BCC-A977-B085906ECD07}" srcOrd="2" destOrd="0" presId="urn:microsoft.com/office/officeart/2005/8/layout/hierarchy3"/>
    <dgm:cxn modelId="{37BC09C0-8FF2-4059-8DC3-D88F498C102D}" type="presParOf" srcId="{F606065D-F9B2-4BCC-A977-B085906ECD07}" destId="{30ED2A3F-53A0-478C-A3BB-2E04A23D7FA0}" srcOrd="0" destOrd="0" presId="urn:microsoft.com/office/officeart/2005/8/layout/hierarchy3"/>
    <dgm:cxn modelId="{E93BFE48-6FA8-48A6-9339-211C5B9FE68F}" type="presParOf" srcId="{30ED2A3F-53A0-478C-A3BB-2E04A23D7FA0}" destId="{D57F0BB0-7E9F-4C8F-B8C9-5B6BC8B19ADE}" srcOrd="0" destOrd="0" presId="urn:microsoft.com/office/officeart/2005/8/layout/hierarchy3"/>
    <dgm:cxn modelId="{DF4E99E4-092C-4045-98EE-E27434E1A0A4}" type="presParOf" srcId="{30ED2A3F-53A0-478C-A3BB-2E04A23D7FA0}" destId="{90DEFB5A-4DE1-41E7-9B7F-7B7CB63AC1CB}" srcOrd="1" destOrd="0" presId="urn:microsoft.com/office/officeart/2005/8/layout/hierarchy3"/>
    <dgm:cxn modelId="{0DC21963-037C-41EA-A522-591657D7323C}" type="presParOf" srcId="{F606065D-F9B2-4BCC-A977-B085906ECD07}" destId="{587BF533-E9C5-4334-97EA-D081DB4E6B5B}" srcOrd="1" destOrd="0" presId="urn:microsoft.com/office/officeart/2005/8/layout/hierarchy3"/>
    <dgm:cxn modelId="{C663FFA6-8346-4B7F-B93B-CFF7443024AD}" type="presParOf" srcId="{587BF533-E9C5-4334-97EA-D081DB4E6B5B}" destId="{E9624676-816C-40EC-8A00-57B5F582F5D5}" srcOrd="0" destOrd="0" presId="urn:microsoft.com/office/officeart/2005/8/layout/hierarchy3"/>
    <dgm:cxn modelId="{766ACF75-BD12-4F70-A177-FD0536F0A240}" type="presParOf" srcId="{587BF533-E9C5-4334-97EA-D081DB4E6B5B}" destId="{ACCBCF36-5814-49E1-819D-72FE5EF850C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7B4BE0-240A-4B77-A21F-6774CF816B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EA0613-2883-4B0C-AAE6-6191D4A9B995}">
      <dgm:prSet/>
      <dgm:spPr/>
      <dgm:t>
        <a:bodyPr/>
        <a:lstStyle/>
        <a:p>
          <a:r>
            <a:rPr lang="en-US" b="1" dirty="0"/>
            <a:t>Register</a:t>
          </a:r>
          <a:r>
            <a:rPr lang="en-US" dirty="0"/>
            <a:t>, Listen</a:t>
          </a:r>
        </a:p>
      </dgm:t>
    </dgm:pt>
    <dgm:pt modelId="{6096A772-14C3-4443-A288-35166E661B02}" type="parTrans" cxnId="{4F05D578-2C3A-42B5-85AA-EB79C3FB2A65}">
      <dgm:prSet/>
      <dgm:spPr/>
      <dgm:t>
        <a:bodyPr/>
        <a:lstStyle/>
        <a:p>
          <a:endParaRPr lang="en-US"/>
        </a:p>
      </dgm:t>
    </dgm:pt>
    <dgm:pt modelId="{796A9E0D-B66C-4AC3-87F4-E50E6F9F9BD4}" type="sibTrans" cxnId="{4F05D578-2C3A-42B5-85AA-EB79C3FB2A65}">
      <dgm:prSet/>
      <dgm:spPr/>
      <dgm:t>
        <a:bodyPr/>
        <a:lstStyle/>
        <a:p>
          <a:endParaRPr lang="en-US"/>
        </a:p>
      </dgm:t>
    </dgm:pt>
    <dgm:pt modelId="{8CABAE1A-45C8-4CF1-B80A-5C4CE049AEA5}">
      <dgm:prSet/>
      <dgm:spPr/>
      <dgm:t>
        <a:bodyPr/>
        <a:lstStyle/>
        <a:p>
          <a:r>
            <a:rPr lang="en-US" b="1" dirty="0"/>
            <a:t>Deregister</a:t>
          </a:r>
          <a:endParaRPr lang="en-US" dirty="0"/>
        </a:p>
      </dgm:t>
    </dgm:pt>
    <dgm:pt modelId="{F8520D5F-5F4B-48DC-A2AF-5E758511FC0C}" type="parTrans" cxnId="{B4928348-E880-4719-BA5D-94495403AB00}">
      <dgm:prSet/>
      <dgm:spPr/>
      <dgm:t>
        <a:bodyPr/>
        <a:lstStyle/>
        <a:p>
          <a:endParaRPr lang="en-US"/>
        </a:p>
      </dgm:t>
    </dgm:pt>
    <dgm:pt modelId="{2230ABAC-BD55-4572-9658-C8A47490C3A3}" type="sibTrans" cxnId="{B4928348-E880-4719-BA5D-94495403AB00}">
      <dgm:prSet/>
      <dgm:spPr/>
      <dgm:t>
        <a:bodyPr/>
        <a:lstStyle/>
        <a:p>
          <a:endParaRPr lang="en-US"/>
        </a:p>
      </dgm:t>
    </dgm:pt>
    <dgm:pt modelId="{E0E0444E-AD56-4C1E-9043-BB990402C0C0}">
      <dgm:prSet/>
      <dgm:spPr/>
      <dgm:t>
        <a:bodyPr/>
        <a:lstStyle/>
        <a:p>
          <a:r>
            <a:rPr lang="en-US" b="0" dirty="0"/>
            <a:t>Observable</a:t>
          </a:r>
          <a:r>
            <a:rPr lang="en-US" dirty="0"/>
            <a:t>, </a:t>
          </a:r>
          <a:r>
            <a:rPr lang="en-US" b="1" dirty="0"/>
            <a:t>Subject</a:t>
          </a:r>
          <a:r>
            <a:rPr lang="en-US" dirty="0"/>
            <a:t>, Dispatcher</a:t>
          </a:r>
        </a:p>
      </dgm:t>
    </dgm:pt>
    <dgm:pt modelId="{0399F6D5-07EE-414D-92A8-F2C95975E835}" type="parTrans" cxnId="{0982E3BC-5D34-436F-A93D-BD68D2ECD732}">
      <dgm:prSet/>
      <dgm:spPr/>
      <dgm:t>
        <a:bodyPr/>
        <a:lstStyle/>
        <a:p>
          <a:endParaRPr lang="en-US"/>
        </a:p>
      </dgm:t>
    </dgm:pt>
    <dgm:pt modelId="{E173B7CD-0242-4169-A699-B4E53FD8B983}" type="sibTrans" cxnId="{0982E3BC-5D34-436F-A93D-BD68D2ECD732}">
      <dgm:prSet/>
      <dgm:spPr/>
      <dgm:t>
        <a:bodyPr/>
        <a:lstStyle/>
        <a:p>
          <a:endParaRPr lang="en-US"/>
        </a:p>
      </dgm:t>
    </dgm:pt>
    <dgm:pt modelId="{D235026E-390F-4B80-A4E4-6A59B1D3260C}">
      <dgm:prSet/>
      <dgm:spPr/>
      <dgm:t>
        <a:bodyPr/>
        <a:lstStyle/>
        <a:p>
          <a:r>
            <a:rPr lang="en-US" dirty="0"/>
            <a:t>Dispatch, </a:t>
          </a:r>
          <a:r>
            <a:rPr lang="en-US" b="1" dirty="0"/>
            <a:t>Update</a:t>
          </a:r>
          <a:r>
            <a:rPr lang="en-US" dirty="0"/>
            <a:t>, </a:t>
          </a:r>
          <a:r>
            <a:rPr lang="en-US" b="1" dirty="0"/>
            <a:t>Notify</a:t>
          </a:r>
        </a:p>
      </dgm:t>
    </dgm:pt>
    <dgm:pt modelId="{05E25B7E-64B3-4743-9455-66F1293CB8D1}" type="parTrans" cxnId="{AE87EABF-7FC1-418B-8E99-CEADE2F34C84}">
      <dgm:prSet/>
      <dgm:spPr/>
      <dgm:t>
        <a:bodyPr/>
        <a:lstStyle/>
        <a:p>
          <a:endParaRPr lang="en-US"/>
        </a:p>
      </dgm:t>
    </dgm:pt>
    <dgm:pt modelId="{157E69AF-6098-40C3-A0ED-8DBE20341EE5}" type="sibTrans" cxnId="{AE87EABF-7FC1-418B-8E99-CEADE2F34C84}">
      <dgm:prSet/>
      <dgm:spPr/>
      <dgm:t>
        <a:bodyPr/>
        <a:lstStyle/>
        <a:p>
          <a:endParaRPr lang="en-US"/>
        </a:p>
      </dgm:t>
    </dgm:pt>
    <dgm:pt modelId="{AFDE7DDF-2868-4436-B649-DFEF25E0A4A3}">
      <dgm:prSet/>
      <dgm:spPr/>
      <dgm:t>
        <a:bodyPr/>
        <a:lstStyle/>
        <a:p>
          <a:r>
            <a:rPr lang="en-US" b="1" dirty="0"/>
            <a:t>Event</a:t>
          </a:r>
          <a:r>
            <a:rPr lang="en-US" dirty="0"/>
            <a:t>, Action</a:t>
          </a:r>
        </a:p>
      </dgm:t>
    </dgm:pt>
    <dgm:pt modelId="{70420B42-D42F-451C-8C5C-CE778FD3BC7F}" type="parTrans" cxnId="{60CE78D0-061A-46A3-B1B0-41F802000C9C}">
      <dgm:prSet/>
      <dgm:spPr/>
      <dgm:t>
        <a:bodyPr/>
        <a:lstStyle/>
        <a:p>
          <a:endParaRPr lang="en-US"/>
        </a:p>
      </dgm:t>
    </dgm:pt>
    <dgm:pt modelId="{CC4C121B-DF3D-47C6-9F24-7C66814000FC}" type="sibTrans" cxnId="{60CE78D0-061A-46A3-B1B0-41F802000C9C}">
      <dgm:prSet/>
      <dgm:spPr/>
      <dgm:t>
        <a:bodyPr/>
        <a:lstStyle/>
        <a:p>
          <a:endParaRPr lang="en-US"/>
        </a:p>
      </dgm:t>
    </dgm:pt>
    <dgm:pt modelId="{DF72BFF6-707D-496D-87DC-88C63D433654}">
      <dgm:prSet/>
      <dgm:spPr/>
      <dgm:t>
        <a:bodyPr/>
        <a:lstStyle/>
        <a:p>
          <a:r>
            <a:rPr lang="en-US" b="1" dirty="0"/>
            <a:t>Observer</a:t>
          </a:r>
          <a:r>
            <a:rPr lang="en-US" dirty="0"/>
            <a:t>, Listener</a:t>
          </a:r>
        </a:p>
      </dgm:t>
    </dgm:pt>
    <dgm:pt modelId="{C7ACDB68-6172-46F3-9D07-A7A117E77AE6}" type="parTrans" cxnId="{892987AC-7148-4AC9-9780-229B14120920}">
      <dgm:prSet/>
      <dgm:spPr/>
      <dgm:t>
        <a:bodyPr/>
        <a:lstStyle/>
        <a:p>
          <a:endParaRPr lang="en-US"/>
        </a:p>
      </dgm:t>
    </dgm:pt>
    <dgm:pt modelId="{CB1F0316-7917-490F-833B-0F55A3C5BB9B}" type="sibTrans" cxnId="{892987AC-7148-4AC9-9780-229B14120920}">
      <dgm:prSet/>
      <dgm:spPr/>
      <dgm:t>
        <a:bodyPr/>
        <a:lstStyle/>
        <a:p>
          <a:endParaRPr lang="en-US"/>
        </a:p>
      </dgm:t>
    </dgm:pt>
    <dgm:pt modelId="{61BD9B72-A1DA-4A67-A84D-442FF431B75B}">
      <dgm:prSet/>
      <dgm:spPr/>
      <dgm:t>
        <a:bodyPr/>
        <a:lstStyle/>
        <a:p>
          <a:r>
            <a:rPr lang="en-US" dirty="0"/>
            <a:t>An object interested in an event</a:t>
          </a:r>
        </a:p>
      </dgm:t>
    </dgm:pt>
    <dgm:pt modelId="{21C13C76-8624-4AC0-867C-82B5B53930E6}" type="parTrans" cxnId="{7A3CB3A7-9B42-48D9-96C6-11552FDF60A1}">
      <dgm:prSet/>
      <dgm:spPr/>
      <dgm:t>
        <a:bodyPr/>
        <a:lstStyle/>
        <a:p>
          <a:endParaRPr lang="en-US"/>
        </a:p>
      </dgm:t>
    </dgm:pt>
    <dgm:pt modelId="{C43A1D4C-EB38-423F-AE22-B40A3C1114DC}" type="sibTrans" cxnId="{7A3CB3A7-9B42-48D9-96C6-11552FDF60A1}">
      <dgm:prSet/>
      <dgm:spPr/>
      <dgm:t>
        <a:bodyPr/>
        <a:lstStyle/>
        <a:p>
          <a:endParaRPr lang="en-US"/>
        </a:p>
      </dgm:t>
    </dgm:pt>
    <dgm:pt modelId="{D55DD91A-F7E4-4F03-89CB-130B0B36F90F}">
      <dgm:prSet/>
      <dgm:spPr/>
      <dgm:t>
        <a:bodyPr/>
        <a:lstStyle/>
        <a:p>
          <a:r>
            <a:rPr lang="en-US" dirty="0"/>
            <a:t>The object that causes the event to happen</a:t>
          </a:r>
        </a:p>
      </dgm:t>
    </dgm:pt>
    <dgm:pt modelId="{19DB4DEC-BE1E-4D81-AC09-67499E035D62}" type="parTrans" cxnId="{0485C1A5-6809-440C-BCDB-2F4BBDBB1FBE}">
      <dgm:prSet/>
      <dgm:spPr/>
      <dgm:t>
        <a:bodyPr/>
        <a:lstStyle/>
        <a:p>
          <a:endParaRPr lang="en-US"/>
        </a:p>
      </dgm:t>
    </dgm:pt>
    <dgm:pt modelId="{A23CD7CA-3EDF-4D20-8F08-B1CDEF65B51A}" type="sibTrans" cxnId="{0485C1A5-6809-440C-BCDB-2F4BBDBB1FBE}">
      <dgm:prSet/>
      <dgm:spPr/>
      <dgm:t>
        <a:bodyPr/>
        <a:lstStyle/>
        <a:p>
          <a:endParaRPr lang="en-US"/>
        </a:p>
      </dgm:t>
    </dgm:pt>
    <dgm:pt modelId="{36F8E3E7-1827-4A3C-99B2-64A3EDED2B62}">
      <dgm:prSet/>
      <dgm:spPr/>
      <dgm:t>
        <a:bodyPr/>
        <a:lstStyle/>
        <a:p>
          <a:r>
            <a:rPr lang="en-US" dirty="0"/>
            <a:t>A state change that may cause other objects to react</a:t>
          </a:r>
        </a:p>
      </dgm:t>
    </dgm:pt>
    <dgm:pt modelId="{1DE17996-71B5-4313-8F79-54078992ABCE}" type="parTrans" cxnId="{34593EFD-97BA-4F53-BAF9-135F18BF5BC4}">
      <dgm:prSet/>
      <dgm:spPr/>
      <dgm:t>
        <a:bodyPr/>
        <a:lstStyle/>
        <a:p>
          <a:endParaRPr lang="en-US"/>
        </a:p>
      </dgm:t>
    </dgm:pt>
    <dgm:pt modelId="{C1C98DB4-757E-4ADB-9D07-3ADA587E10FD}" type="sibTrans" cxnId="{34593EFD-97BA-4F53-BAF9-135F18BF5BC4}">
      <dgm:prSet/>
      <dgm:spPr/>
      <dgm:t>
        <a:bodyPr/>
        <a:lstStyle/>
        <a:p>
          <a:endParaRPr lang="en-US"/>
        </a:p>
      </dgm:t>
    </dgm:pt>
    <dgm:pt modelId="{8700CF74-E69C-439D-8AD9-FD2154EA8A5F}">
      <dgm:prSet/>
      <dgm:spPr/>
      <dgm:t>
        <a:bodyPr/>
        <a:lstStyle/>
        <a:p>
          <a:r>
            <a:rPr lang="en-US" dirty="0"/>
            <a:t>The act of letting observers know that an event occurred</a:t>
          </a:r>
        </a:p>
      </dgm:t>
    </dgm:pt>
    <dgm:pt modelId="{BC74C6D5-9A88-4515-AB6E-65C6CE021729}" type="parTrans" cxnId="{7D69FF69-64F2-462E-BB9D-F3589D070E98}">
      <dgm:prSet/>
      <dgm:spPr/>
      <dgm:t>
        <a:bodyPr/>
        <a:lstStyle/>
        <a:p>
          <a:endParaRPr lang="en-US"/>
        </a:p>
      </dgm:t>
    </dgm:pt>
    <dgm:pt modelId="{EAEF47FE-C53A-43BA-B5C6-E52EF9AE2730}" type="sibTrans" cxnId="{7D69FF69-64F2-462E-BB9D-F3589D070E98}">
      <dgm:prSet/>
      <dgm:spPr/>
      <dgm:t>
        <a:bodyPr/>
        <a:lstStyle/>
        <a:p>
          <a:endParaRPr lang="en-US"/>
        </a:p>
      </dgm:t>
    </dgm:pt>
    <dgm:pt modelId="{537CB7E3-087C-48F7-B48F-F7125390737E}">
      <dgm:prSet/>
      <dgm:spPr/>
      <dgm:t>
        <a:bodyPr/>
        <a:lstStyle/>
        <a:p>
          <a:r>
            <a:rPr lang="en-US" dirty="0"/>
            <a:t>The act of observing an event</a:t>
          </a:r>
        </a:p>
      </dgm:t>
    </dgm:pt>
    <dgm:pt modelId="{0243FA13-ECE0-4F78-A273-5BDEB5F2A2EE}" type="parTrans" cxnId="{209EDE4B-F21F-49B5-8F07-B45D6A0ACBAD}">
      <dgm:prSet/>
      <dgm:spPr/>
      <dgm:t>
        <a:bodyPr/>
        <a:lstStyle/>
        <a:p>
          <a:endParaRPr lang="en-US"/>
        </a:p>
      </dgm:t>
    </dgm:pt>
    <dgm:pt modelId="{8C409800-0760-426A-967A-1E91B80F9AD5}" type="sibTrans" cxnId="{209EDE4B-F21F-49B5-8F07-B45D6A0ACBAD}">
      <dgm:prSet/>
      <dgm:spPr/>
      <dgm:t>
        <a:bodyPr/>
        <a:lstStyle/>
        <a:p>
          <a:endParaRPr lang="en-US"/>
        </a:p>
      </dgm:t>
    </dgm:pt>
    <dgm:pt modelId="{D810B8EA-855C-434A-8522-D538268A442E}">
      <dgm:prSet/>
      <dgm:spPr/>
      <dgm:t>
        <a:bodyPr/>
        <a:lstStyle/>
        <a:p>
          <a:r>
            <a:rPr lang="en-US" dirty="0"/>
            <a:t>The act of no longer observing an event</a:t>
          </a:r>
        </a:p>
      </dgm:t>
    </dgm:pt>
    <dgm:pt modelId="{13A62714-BC2E-4C99-96B7-0D855536FCEB}" type="parTrans" cxnId="{F416A87C-89EC-42A4-9B11-70780724BF33}">
      <dgm:prSet/>
      <dgm:spPr/>
      <dgm:t>
        <a:bodyPr/>
        <a:lstStyle/>
        <a:p>
          <a:endParaRPr lang="en-US"/>
        </a:p>
      </dgm:t>
    </dgm:pt>
    <dgm:pt modelId="{18010CAF-A6AB-418D-B828-8457F88846E5}" type="sibTrans" cxnId="{F416A87C-89EC-42A4-9B11-70780724BF33}">
      <dgm:prSet/>
      <dgm:spPr/>
      <dgm:t>
        <a:bodyPr/>
        <a:lstStyle/>
        <a:p>
          <a:endParaRPr lang="en-US"/>
        </a:p>
      </dgm:t>
    </dgm:pt>
    <dgm:pt modelId="{9A09DC17-FFFA-4AA8-AD93-82D779E63605}" type="pres">
      <dgm:prSet presAssocID="{427B4BE0-240A-4B77-A21F-6774CF816BD8}" presName="Name0" presStyleCnt="0">
        <dgm:presLayoutVars>
          <dgm:dir/>
          <dgm:animLvl val="lvl"/>
          <dgm:resizeHandles val="exact"/>
        </dgm:presLayoutVars>
      </dgm:prSet>
      <dgm:spPr/>
    </dgm:pt>
    <dgm:pt modelId="{9C63394A-4F38-4F88-970E-B27C92158E59}" type="pres">
      <dgm:prSet presAssocID="{DF72BFF6-707D-496D-87DC-88C63D433654}" presName="linNode" presStyleCnt="0"/>
      <dgm:spPr/>
    </dgm:pt>
    <dgm:pt modelId="{120A40B9-DE89-4D50-815E-32A28035D9B4}" type="pres">
      <dgm:prSet presAssocID="{DF72BFF6-707D-496D-87DC-88C63D433654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B886DAEA-7A45-4346-9B3B-1CED8F4D0AD1}" type="pres">
      <dgm:prSet presAssocID="{DF72BFF6-707D-496D-87DC-88C63D433654}" presName="descendantText" presStyleLbl="alignAccFollowNode1" presStyleIdx="0" presStyleCnt="6">
        <dgm:presLayoutVars>
          <dgm:bulletEnabled val="1"/>
        </dgm:presLayoutVars>
      </dgm:prSet>
      <dgm:spPr/>
    </dgm:pt>
    <dgm:pt modelId="{6DB6D3B4-82E1-4A61-898E-C8C2D2532CA6}" type="pres">
      <dgm:prSet presAssocID="{CB1F0316-7917-490F-833B-0F55A3C5BB9B}" presName="sp" presStyleCnt="0"/>
      <dgm:spPr/>
    </dgm:pt>
    <dgm:pt modelId="{5062B595-64D6-4747-8F9C-7B60A16EDDB2}" type="pres">
      <dgm:prSet presAssocID="{E0E0444E-AD56-4C1E-9043-BB990402C0C0}" presName="linNode" presStyleCnt="0"/>
      <dgm:spPr/>
    </dgm:pt>
    <dgm:pt modelId="{DAB29F56-A21C-40F0-9120-926F72BC5BA5}" type="pres">
      <dgm:prSet presAssocID="{E0E0444E-AD56-4C1E-9043-BB990402C0C0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1000BEFB-F7AD-4313-A3E7-22D10055C3FE}" type="pres">
      <dgm:prSet presAssocID="{E0E0444E-AD56-4C1E-9043-BB990402C0C0}" presName="descendantText" presStyleLbl="alignAccFollowNode1" presStyleIdx="1" presStyleCnt="6">
        <dgm:presLayoutVars>
          <dgm:bulletEnabled val="1"/>
        </dgm:presLayoutVars>
      </dgm:prSet>
      <dgm:spPr/>
    </dgm:pt>
    <dgm:pt modelId="{F7F1FEEF-A879-4A10-9ED2-8C814FE8B605}" type="pres">
      <dgm:prSet presAssocID="{E173B7CD-0242-4169-A699-B4E53FD8B983}" presName="sp" presStyleCnt="0"/>
      <dgm:spPr/>
    </dgm:pt>
    <dgm:pt modelId="{2DDDF849-3F5F-4048-B4BA-E59FE2BC1798}" type="pres">
      <dgm:prSet presAssocID="{AFDE7DDF-2868-4436-B649-DFEF25E0A4A3}" presName="linNode" presStyleCnt="0"/>
      <dgm:spPr/>
    </dgm:pt>
    <dgm:pt modelId="{F891EC1F-74A3-4C2B-B7E3-5020BF670A63}" type="pres">
      <dgm:prSet presAssocID="{AFDE7DDF-2868-4436-B649-DFEF25E0A4A3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B0051C20-EB98-4DF7-A3B0-BDB33B6F11BC}" type="pres">
      <dgm:prSet presAssocID="{AFDE7DDF-2868-4436-B649-DFEF25E0A4A3}" presName="descendantText" presStyleLbl="alignAccFollowNode1" presStyleIdx="2" presStyleCnt="6">
        <dgm:presLayoutVars>
          <dgm:bulletEnabled val="1"/>
        </dgm:presLayoutVars>
      </dgm:prSet>
      <dgm:spPr/>
    </dgm:pt>
    <dgm:pt modelId="{AA22B3DC-0D4D-4CFC-B8FF-13DBC637FB58}" type="pres">
      <dgm:prSet presAssocID="{CC4C121B-DF3D-47C6-9F24-7C66814000FC}" presName="sp" presStyleCnt="0"/>
      <dgm:spPr/>
    </dgm:pt>
    <dgm:pt modelId="{60247326-B548-4DD9-AEA3-5C34EB6B503A}" type="pres">
      <dgm:prSet presAssocID="{D235026E-390F-4B80-A4E4-6A59B1D3260C}" presName="linNode" presStyleCnt="0"/>
      <dgm:spPr/>
    </dgm:pt>
    <dgm:pt modelId="{67723A67-BD47-40CB-8F99-5DA2F923F1B6}" type="pres">
      <dgm:prSet presAssocID="{D235026E-390F-4B80-A4E4-6A59B1D3260C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07451342-A648-4CF6-9A72-6EFD489EF05E}" type="pres">
      <dgm:prSet presAssocID="{D235026E-390F-4B80-A4E4-6A59B1D3260C}" presName="descendantText" presStyleLbl="alignAccFollowNode1" presStyleIdx="3" presStyleCnt="6">
        <dgm:presLayoutVars>
          <dgm:bulletEnabled val="1"/>
        </dgm:presLayoutVars>
      </dgm:prSet>
      <dgm:spPr/>
    </dgm:pt>
    <dgm:pt modelId="{0491A091-B290-439E-A28E-D0D42FE1B123}" type="pres">
      <dgm:prSet presAssocID="{157E69AF-6098-40C3-A0ED-8DBE20341EE5}" presName="sp" presStyleCnt="0"/>
      <dgm:spPr/>
    </dgm:pt>
    <dgm:pt modelId="{A1C46833-852B-41CE-A00B-71AEC023A990}" type="pres">
      <dgm:prSet presAssocID="{0DEA0613-2883-4B0C-AAE6-6191D4A9B995}" presName="linNode" presStyleCnt="0"/>
      <dgm:spPr/>
    </dgm:pt>
    <dgm:pt modelId="{80899B98-EC3F-4D33-9777-162FC0C3991E}" type="pres">
      <dgm:prSet presAssocID="{0DEA0613-2883-4B0C-AAE6-6191D4A9B995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0EF80731-2B1A-4B23-8227-46F76F6CBAB5}" type="pres">
      <dgm:prSet presAssocID="{0DEA0613-2883-4B0C-AAE6-6191D4A9B995}" presName="descendantText" presStyleLbl="alignAccFollowNode1" presStyleIdx="4" presStyleCnt="6">
        <dgm:presLayoutVars>
          <dgm:bulletEnabled val="1"/>
        </dgm:presLayoutVars>
      </dgm:prSet>
      <dgm:spPr/>
    </dgm:pt>
    <dgm:pt modelId="{ED11E4BF-6BF7-458D-A732-37096D648E9F}" type="pres">
      <dgm:prSet presAssocID="{796A9E0D-B66C-4AC3-87F4-E50E6F9F9BD4}" presName="sp" presStyleCnt="0"/>
      <dgm:spPr/>
    </dgm:pt>
    <dgm:pt modelId="{5BAC7EC5-1E09-4C41-9553-3B0F09ED2E62}" type="pres">
      <dgm:prSet presAssocID="{8CABAE1A-45C8-4CF1-B80A-5C4CE049AEA5}" presName="linNode" presStyleCnt="0"/>
      <dgm:spPr/>
    </dgm:pt>
    <dgm:pt modelId="{63ADDDD0-D441-4635-ACB5-9DF51E9E4FB1}" type="pres">
      <dgm:prSet presAssocID="{8CABAE1A-45C8-4CF1-B80A-5C4CE049AEA5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AD894F44-BBCF-4DEB-A6E7-52D3D27C3ABE}" type="pres">
      <dgm:prSet presAssocID="{8CABAE1A-45C8-4CF1-B80A-5C4CE049AEA5}" presName="descendantText" presStyleLbl="alignAccFollowNode1" presStyleIdx="5" presStyleCnt="6">
        <dgm:presLayoutVars>
          <dgm:bulletEnabled val="1"/>
        </dgm:presLayoutVars>
      </dgm:prSet>
      <dgm:spPr/>
    </dgm:pt>
  </dgm:ptLst>
  <dgm:cxnLst>
    <dgm:cxn modelId="{871FED32-0EE3-4082-8F45-B8C290A2F9F4}" type="presOf" srcId="{427B4BE0-240A-4B77-A21F-6774CF816BD8}" destId="{9A09DC17-FFFA-4AA8-AD93-82D779E63605}" srcOrd="0" destOrd="0" presId="urn:microsoft.com/office/officeart/2005/8/layout/vList5"/>
    <dgm:cxn modelId="{B4928348-E880-4719-BA5D-94495403AB00}" srcId="{427B4BE0-240A-4B77-A21F-6774CF816BD8}" destId="{8CABAE1A-45C8-4CF1-B80A-5C4CE049AEA5}" srcOrd="5" destOrd="0" parTransId="{F8520D5F-5F4B-48DC-A2AF-5E758511FC0C}" sibTransId="{2230ABAC-BD55-4572-9658-C8A47490C3A3}"/>
    <dgm:cxn modelId="{FEBFCC69-0D9A-483C-A400-1B5612FAA4E3}" type="presOf" srcId="{537CB7E3-087C-48F7-B48F-F7125390737E}" destId="{0EF80731-2B1A-4B23-8227-46F76F6CBAB5}" srcOrd="0" destOrd="0" presId="urn:microsoft.com/office/officeart/2005/8/layout/vList5"/>
    <dgm:cxn modelId="{7D69FF69-64F2-462E-BB9D-F3589D070E98}" srcId="{D235026E-390F-4B80-A4E4-6A59B1D3260C}" destId="{8700CF74-E69C-439D-8AD9-FD2154EA8A5F}" srcOrd="0" destOrd="0" parTransId="{BC74C6D5-9A88-4515-AB6E-65C6CE021729}" sibTransId="{EAEF47FE-C53A-43BA-B5C6-E52EF9AE2730}"/>
    <dgm:cxn modelId="{209EDE4B-F21F-49B5-8F07-B45D6A0ACBAD}" srcId="{0DEA0613-2883-4B0C-AAE6-6191D4A9B995}" destId="{537CB7E3-087C-48F7-B48F-F7125390737E}" srcOrd="0" destOrd="0" parTransId="{0243FA13-ECE0-4F78-A273-5BDEB5F2A2EE}" sibTransId="{8C409800-0760-426A-967A-1E91B80F9AD5}"/>
    <dgm:cxn modelId="{24EF994E-C67E-4516-B6B4-0A82AC87EA1F}" type="presOf" srcId="{D55DD91A-F7E4-4F03-89CB-130B0B36F90F}" destId="{1000BEFB-F7AD-4313-A3E7-22D10055C3FE}" srcOrd="0" destOrd="0" presId="urn:microsoft.com/office/officeart/2005/8/layout/vList5"/>
    <dgm:cxn modelId="{4CA59D55-BBE6-4B88-B7EC-913A66C27824}" type="presOf" srcId="{8700CF74-E69C-439D-8AD9-FD2154EA8A5F}" destId="{07451342-A648-4CF6-9A72-6EFD489EF05E}" srcOrd="0" destOrd="0" presId="urn:microsoft.com/office/officeart/2005/8/layout/vList5"/>
    <dgm:cxn modelId="{4F05D578-2C3A-42B5-85AA-EB79C3FB2A65}" srcId="{427B4BE0-240A-4B77-A21F-6774CF816BD8}" destId="{0DEA0613-2883-4B0C-AAE6-6191D4A9B995}" srcOrd="4" destOrd="0" parTransId="{6096A772-14C3-4443-A288-35166E661B02}" sibTransId="{796A9E0D-B66C-4AC3-87F4-E50E6F9F9BD4}"/>
    <dgm:cxn modelId="{F416A87C-89EC-42A4-9B11-70780724BF33}" srcId="{8CABAE1A-45C8-4CF1-B80A-5C4CE049AEA5}" destId="{D810B8EA-855C-434A-8522-D538268A442E}" srcOrd="0" destOrd="0" parTransId="{13A62714-BC2E-4C99-96B7-0D855536FCEB}" sibTransId="{18010CAF-A6AB-418D-B828-8457F88846E5}"/>
    <dgm:cxn modelId="{F9071A84-F19A-4C8B-86B4-D8ED604ABA1D}" type="presOf" srcId="{DF72BFF6-707D-496D-87DC-88C63D433654}" destId="{120A40B9-DE89-4D50-815E-32A28035D9B4}" srcOrd="0" destOrd="0" presId="urn:microsoft.com/office/officeart/2005/8/layout/vList5"/>
    <dgm:cxn modelId="{9D90BF87-44D1-4CE4-9372-9258F9E35F7D}" type="presOf" srcId="{0DEA0613-2883-4B0C-AAE6-6191D4A9B995}" destId="{80899B98-EC3F-4D33-9777-162FC0C3991E}" srcOrd="0" destOrd="0" presId="urn:microsoft.com/office/officeart/2005/8/layout/vList5"/>
    <dgm:cxn modelId="{21CF029E-5959-4104-B6EC-552A7A3C135E}" type="presOf" srcId="{D810B8EA-855C-434A-8522-D538268A442E}" destId="{AD894F44-BBCF-4DEB-A6E7-52D3D27C3ABE}" srcOrd="0" destOrd="0" presId="urn:microsoft.com/office/officeart/2005/8/layout/vList5"/>
    <dgm:cxn modelId="{0485C1A5-6809-440C-BCDB-2F4BBDBB1FBE}" srcId="{E0E0444E-AD56-4C1E-9043-BB990402C0C0}" destId="{D55DD91A-F7E4-4F03-89CB-130B0B36F90F}" srcOrd="0" destOrd="0" parTransId="{19DB4DEC-BE1E-4D81-AC09-67499E035D62}" sibTransId="{A23CD7CA-3EDF-4D20-8F08-B1CDEF65B51A}"/>
    <dgm:cxn modelId="{7A3CB3A7-9B42-48D9-96C6-11552FDF60A1}" srcId="{DF72BFF6-707D-496D-87DC-88C63D433654}" destId="{61BD9B72-A1DA-4A67-A84D-442FF431B75B}" srcOrd="0" destOrd="0" parTransId="{21C13C76-8624-4AC0-867C-82B5B53930E6}" sibTransId="{C43A1D4C-EB38-423F-AE22-B40A3C1114DC}"/>
    <dgm:cxn modelId="{892987AC-7148-4AC9-9780-229B14120920}" srcId="{427B4BE0-240A-4B77-A21F-6774CF816BD8}" destId="{DF72BFF6-707D-496D-87DC-88C63D433654}" srcOrd="0" destOrd="0" parTransId="{C7ACDB68-6172-46F3-9D07-A7A117E77AE6}" sibTransId="{CB1F0316-7917-490F-833B-0F55A3C5BB9B}"/>
    <dgm:cxn modelId="{0982E3BC-5D34-436F-A93D-BD68D2ECD732}" srcId="{427B4BE0-240A-4B77-A21F-6774CF816BD8}" destId="{E0E0444E-AD56-4C1E-9043-BB990402C0C0}" srcOrd="1" destOrd="0" parTransId="{0399F6D5-07EE-414D-92A8-F2C95975E835}" sibTransId="{E173B7CD-0242-4169-A699-B4E53FD8B983}"/>
    <dgm:cxn modelId="{AE87EABF-7FC1-418B-8E99-CEADE2F34C84}" srcId="{427B4BE0-240A-4B77-A21F-6774CF816BD8}" destId="{D235026E-390F-4B80-A4E4-6A59B1D3260C}" srcOrd="3" destOrd="0" parTransId="{05E25B7E-64B3-4743-9455-66F1293CB8D1}" sibTransId="{157E69AF-6098-40C3-A0ED-8DBE20341EE5}"/>
    <dgm:cxn modelId="{878568C0-F232-4CD3-AFEA-3CACFAB24EDE}" type="presOf" srcId="{61BD9B72-A1DA-4A67-A84D-442FF431B75B}" destId="{B886DAEA-7A45-4346-9B3B-1CED8F4D0AD1}" srcOrd="0" destOrd="0" presId="urn:microsoft.com/office/officeart/2005/8/layout/vList5"/>
    <dgm:cxn modelId="{60CE78D0-061A-46A3-B1B0-41F802000C9C}" srcId="{427B4BE0-240A-4B77-A21F-6774CF816BD8}" destId="{AFDE7DDF-2868-4436-B649-DFEF25E0A4A3}" srcOrd="2" destOrd="0" parTransId="{70420B42-D42F-451C-8C5C-CE778FD3BC7F}" sibTransId="{CC4C121B-DF3D-47C6-9F24-7C66814000FC}"/>
    <dgm:cxn modelId="{55AF05EB-DA05-413B-BBBA-180BA678F01C}" type="presOf" srcId="{D235026E-390F-4B80-A4E4-6A59B1D3260C}" destId="{67723A67-BD47-40CB-8F99-5DA2F923F1B6}" srcOrd="0" destOrd="0" presId="urn:microsoft.com/office/officeart/2005/8/layout/vList5"/>
    <dgm:cxn modelId="{F14DD6F4-2636-4234-ABC7-52A8592767D1}" type="presOf" srcId="{AFDE7DDF-2868-4436-B649-DFEF25E0A4A3}" destId="{F891EC1F-74A3-4C2B-B7E3-5020BF670A63}" srcOrd="0" destOrd="0" presId="urn:microsoft.com/office/officeart/2005/8/layout/vList5"/>
    <dgm:cxn modelId="{3AC977F6-914B-426F-8B81-A6A8CBDE51FE}" type="presOf" srcId="{36F8E3E7-1827-4A3C-99B2-64A3EDED2B62}" destId="{B0051C20-EB98-4DF7-A3B0-BDB33B6F11BC}" srcOrd="0" destOrd="0" presId="urn:microsoft.com/office/officeart/2005/8/layout/vList5"/>
    <dgm:cxn modelId="{34593EFD-97BA-4F53-BAF9-135F18BF5BC4}" srcId="{AFDE7DDF-2868-4436-B649-DFEF25E0A4A3}" destId="{36F8E3E7-1827-4A3C-99B2-64A3EDED2B62}" srcOrd="0" destOrd="0" parTransId="{1DE17996-71B5-4313-8F79-54078992ABCE}" sibTransId="{C1C98DB4-757E-4ADB-9D07-3ADA587E10FD}"/>
    <dgm:cxn modelId="{CE8419FE-ADEC-4E6E-9CEF-A5E582E2507C}" type="presOf" srcId="{E0E0444E-AD56-4C1E-9043-BB990402C0C0}" destId="{DAB29F56-A21C-40F0-9120-926F72BC5BA5}" srcOrd="0" destOrd="0" presId="urn:microsoft.com/office/officeart/2005/8/layout/vList5"/>
    <dgm:cxn modelId="{669950FF-5FA4-4636-A370-C79CD01F636C}" type="presOf" srcId="{8CABAE1A-45C8-4CF1-B80A-5C4CE049AEA5}" destId="{63ADDDD0-D441-4635-ACB5-9DF51E9E4FB1}" srcOrd="0" destOrd="0" presId="urn:microsoft.com/office/officeart/2005/8/layout/vList5"/>
    <dgm:cxn modelId="{E945EF2E-6823-4F3E-A25D-81E1D2D9D422}" type="presParOf" srcId="{9A09DC17-FFFA-4AA8-AD93-82D779E63605}" destId="{9C63394A-4F38-4F88-970E-B27C92158E59}" srcOrd="0" destOrd="0" presId="urn:microsoft.com/office/officeart/2005/8/layout/vList5"/>
    <dgm:cxn modelId="{366A3B26-6CEA-4D98-A42A-456D227BE050}" type="presParOf" srcId="{9C63394A-4F38-4F88-970E-B27C92158E59}" destId="{120A40B9-DE89-4D50-815E-32A28035D9B4}" srcOrd="0" destOrd="0" presId="urn:microsoft.com/office/officeart/2005/8/layout/vList5"/>
    <dgm:cxn modelId="{B75B6749-28BA-4B9F-B690-C57D84EBC779}" type="presParOf" srcId="{9C63394A-4F38-4F88-970E-B27C92158E59}" destId="{B886DAEA-7A45-4346-9B3B-1CED8F4D0AD1}" srcOrd="1" destOrd="0" presId="urn:microsoft.com/office/officeart/2005/8/layout/vList5"/>
    <dgm:cxn modelId="{4C9048F1-4E70-4BB8-A15C-4A020C713BCE}" type="presParOf" srcId="{9A09DC17-FFFA-4AA8-AD93-82D779E63605}" destId="{6DB6D3B4-82E1-4A61-898E-C8C2D2532CA6}" srcOrd="1" destOrd="0" presId="urn:microsoft.com/office/officeart/2005/8/layout/vList5"/>
    <dgm:cxn modelId="{8D96B9FB-7355-4DC7-A5E3-DD73F3963564}" type="presParOf" srcId="{9A09DC17-FFFA-4AA8-AD93-82D779E63605}" destId="{5062B595-64D6-4747-8F9C-7B60A16EDDB2}" srcOrd="2" destOrd="0" presId="urn:microsoft.com/office/officeart/2005/8/layout/vList5"/>
    <dgm:cxn modelId="{7FB29C41-D74D-41F6-B570-193378EF624B}" type="presParOf" srcId="{5062B595-64D6-4747-8F9C-7B60A16EDDB2}" destId="{DAB29F56-A21C-40F0-9120-926F72BC5BA5}" srcOrd="0" destOrd="0" presId="urn:microsoft.com/office/officeart/2005/8/layout/vList5"/>
    <dgm:cxn modelId="{F1B2CFC5-72D8-4D05-8510-0AAA401ACF21}" type="presParOf" srcId="{5062B595-64D6-4747-8F9C-7B60A16EDDB2}" destId="{1000BEFB-F7AD-4313-A3E7-22D10055C3FE}" srcOrd="1" destOrd="0" presId="urn:microsoft.com/office/officeart/2005/8/layout/vList5"/>
    <dgm:cxn modelId="{ECCFA56B-CD08-4316-9EA5-3756FF49F22C}" type="presParOf" srcId="{9A09DC17-FFFA-4AA8-AD93-82D779E63605}" destId="{F7F1FEEF-A879-4A10-9ED2-8C814FE8B605}" srcOrd="3" destOrd="0" presId="urn:microsoft.com/office/officeart/2005/8/layout/vList5"/>
    <dgm:cxn modelId="{BA329FE5-A2E1-4B7D-A158-F9051E7F2C9E}" type="presParOf" srcId="{9A09DC17-FFFA-4AA8-AD93-82D779E63605}" destId="{2DDDF849-3F5F-4048-B4BA-E59FE2BC1798}" srcOrd="4" destOrd="0" presId="urn:microsoft.com/office/officeart/2005/8/layout/vList5"/>
    <dgm:cxn modelId="{9B0A0D63-2165-4D98-BFE2-20B5E190AD35}" type="presParOf" srcId="{2DDDF849-3F5F-4048-B4BA-E59FE2BC1798}" destId="{F891EC1F-74A3-4C2B-B7E3-5020BF670A63}" srcOrd="0" destOrd="0" presId="urn:microsoft.com/office/officeart/2005/8/layout/vList5"/>
    <dgm:cxn modelId="{19B701F1-B362-47B4-899E-4EC5F12D2CEA}" type="presParOf" srcId="{2DDDF849-3F5F-4048-B4BA-E59FE2BC1798}" destId="{B0051C20-EB98-4DF7-A3B0-BDB33B6F11BC}" srcOrd="1" destOrd="0" presId="urn:microsoft.com/office/officeart/2005/8/layout/vList5"/>
    <dgm:cxn modelId="{4D9D3F90-5EDD-4F91-841F-258FC4B517CA}" type="presParOf" srcId="{9A09DC17-FFFA-4AA8-AD93-82D779E63605}" destId="{AA22B3DC-0D4D-4CFC-B8FF-13DBC637FB58}" srcOrd="5" destOrd="0" presId="urn:microsoft.com/office/officeart/2005/8/layout/vList5"/>
    <dgm:cxn modelId="{9D73B45C-4110-4511-851A-034EAC593DC1}" type="presParOf" srcId="{9A09DC17-FFFA-4AA8-AD93-82D779E63605}" destId="{60247326-B548-4DD9-AEA3-5C34EB6B503A}" srcOrd="6" destOrd="0" presId="urn:microsoft.com/office/officeart/2005/8/layout/vList5"/>
    <dgm:cxn modelId="{E0984D14-B0BF-4E55-A6F9-6B58D0998351}" type="presParOf" srcId="{60247326-B548-4DD9-AEA3-5C34EB6B503A}" destId="{67723A67-BD47-40CB-8F99-5DA2F923F1B6}" srcOrd="0" destOrd="0" presId="urn:microsoft.com/office/officeart/2005/8/layout/vList5"/>
    <dgm:cxn modelId="{075756A2-1292-4DF0-8A0F-ADC91A4AB104}" type="presParOf" srcId="{60247326-B548-4DD9-AEA3-5C34EB6B503A}" destId="{07451342-A648-4CF6-9A72-6EFD489EF05E}" srcOrd="1" destOrd="0" presId="urn:microsoft.com/office/officeart/2005/8/layout/vList5"/>
    <dgm:cxn modelId="{9514B2E2-F3C6-4F1E-AA64-785486DEEBD3}" type="presParOf" srcId="{9A09DC17-FFFA-4AA8-AD93-82D779E63605}" destId="{0491A091-B290-439E-A28E-D0D42FE1B123}" srcOrd="7" destOrd="0" presId="urn:microsoft.com/office/officeart/2005/8/layout/vList5"/>
    <dgm:cxn modelId="{00AEF74A-E79D-4E92-AA60-55F1B76CCC66}" type="presParOf" srcId="{9A09DC17-FFFA-4AA8-AD93-82D779E63605}" destId="{A1C46833-852B-41CE-A00B-71AEC023A990}" srcOrd="8" destOrd="0" presId="urn:microsoft.com/office/officeart/2005/8/layout/vList5"/>
    <dgm:cxn modelId="{C4084723-C8A5-4DC6-8B38-E9B78E89549F}" type="presParOf" srcId="{A1C46833-852B-41CE-A00B-71AEC023A990}" destId="{80899B98-EC3F-4D33-9777-162FC0C3991E}" srcOrd="0" destOrd="0" presId="urn:microsoft.com/office/officeart/2005/8/layout/vList5"/>
    <dgm:cxn modelId="{66804EB4-51B3-4032-8206-B48A21FC71E4}" type="presParOf" srcId="{A1C46833-852B-41CE-A00B-71AEC023A990}" destId="{0EF80731-2B1A-4B23-8227-46F76F6CBAB5}" srcOrd="1" destOrd="0" presId="urn:microsoft.com/office/officeart/2005/8/layout/vList5"/>
    <dgm:cxn modelId="{2874F583-E67F-453C-AB43-EA12E86172EA}" type="presParOf" srcId="{9A09DC17-FFFA-4AA8-AD93-82D779E63605}" destId="{ED11E4BF-6BF7-458D-A732-37096D648E9F}" srcOrd="9" destOrd="0" presId="urn:microsoft.com/office/officeart/2005/8/layout/vList5"/>
    <dgm:cxn modelId="{2B2B3F90-35B8-4409-BC04-7D7DEC5D52C4}" type="presParOf" srcId="{9A09DC17-FFFA-4AA8-AD93-82D779E63605}" destId="{5BAC7EC5-1E09-4C41-9553-3B0F09ED2E62}" srcOrd="10" destOrd="0" presId="urn:microsoft.com/office/officeart/2005/8/layout/vList5"/>
    <dgm:cxn modelId="{63BE7EAC-5313-46A4-AEB0-E87403836B6F}" type="presParOf" srcId="{5BAC7EC5-1E09-4C41-9553-3B0F09ED2E62}" destId="{63ADDDD0-D441-4635-ACB5-9DF51E9E4FB1}" srcOrd="0" destOrd="0" presId="urn:microsoft.com/office/officeart/2005/8/layout/vList5"/>
    <dgm:cxn modelId="{F527BE30-FAE6-49EB-AD7C-2603A09C3E6B}" type="presParOf" srcId="{5BAC7EC5-1E09-4C41-9553-3B0F09ED2E62}" destId="{AD894F44-BBCF-4DEB-A6E7-52D3D27C3AB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30D8E9-5DE1-46E4-8336-FE3709C8188A}" type="doc">
      <dgm:prSet loTypeId="urn:microsoft.com/office/officeart/2005/8/layout/hierarchy6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2FF5BC1-1C07-498E-9B11-0181CC0BD977}">
      <dgm:prSet phldrT="[Text]"/>
      <dgm:spPr/>
      <dgm:t>
        <a:bodyPr/>
        <a:lstStyle/>
        <a:p>
          <a:r>
            <a:rPr lang="en-US" dirty="0"/>
            <a:t>Event</a:t>
          </a:r>
        </a:p>
      </dgm:t>
    </dgm:pt>
    <dgm:pt modelId="{95CD5F64-F769-45E6-9410-4A202B306FF7}" type="parTrans" cxnId="{CC29CD7C-5BE4-4AEB-8873-F8824E8FB6BA}">
      <dgm:prSet/>
      <dgm:spPr/>
      <dgm:t>
        <a:bodyPr/>
        <a:lstStyle/>
        <a:p>
          <a:endParaRPr lang="en-US"/>
        </a:p>
      </dgm:t>
    </dgm:pt>
    <dgm:pt modelId="{291AD475-E6A6-4A9E-94EC-ACC21C14E7BA}" type="sibTrans" cxnId="{CC29CD7C-5BE4-4AEB-8873-F8824E8FB6BA}">
      <dgm:prSet/>
      <dgm:spPr/>
      <dgm:t>
        <a:bodyPr/>
        <a:lstStyle/>
        <a:p>
          <a:endParaRPr lang="en-US"/>
        </a:p>
      </dgm:t>
    </dgm:pt>
    <dgm:pt modelId="{75C5038B-6221-44AF-BB5B-0D47D4AA2768}">
      <dgm:prSet phldrT="[Text]"/>
      <dgm:spPr/>
      <dgm:t>
        <a:bodyPr/>
        <a:lstStyle/>
        <a:p>
          <a:r>
            <a:rPr lang="en-US" dirty="0"/>
            <a:t>Lead Change</a:t>
          </a:r>
        </a:p>
      </dgm:t>
    </dgm:pt>
    <dgm:pt modelId="{95DBB4C7-42C2-4861-8229-4FFE66F4F6E7}" type="parTrans" cxnId="{901301EC-D9D8-401B-8D80-DD1F8D88ADF7}">
      <dgm:prSet/>
      <dgm:spPr>
        <a:ln w="254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ACC50226-6A06-4A63-A816-E47629EEE78F}" type="sibTrans" cxnId="{901301EC-D9D8-401B-8D80-DD1F8D88ADF7}">
      <dgm:prSet/>
      <dgm:spPr/>
      <dgm:t>
        <a:bodyPr/>
        <a:lstStyle/>
        <a:p>
          <a:endParaRPr lang="en-US"/>
        </a:p>
      </dgm:t>
    </dgm:pt>
    <dgm:pt modelId="{0760F18E-1BE3-4F6D-B1D7-CD8EA725AEFB}">
      <dgm:prSet phldrT="[Text]"/>
      <dgm:spPr/>
      <dgm:t>
        <a:bodyPr/>
        <a:lstStyle/>
        <a:p>
          <a:r>
            <a:rPr lang="en-US" dirty="0"/>
            <a:t>Big Lead</a:t>
          </a:r>
        </a:p>
      </dgm:t>
    </dgm:pt>
    <dgm:pt modelId="{7425D965-5DC0-49EC-A348-FD1072BF721F}" type="parTrans" cxnId="{7B0AD6F0-DB13-4616-A44C-9F2FDB099402}">
      <dgm:prSet/>
      <dgm:spPr>
        <a:ln w="254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BB84A75B-E295-4B53-A327-177BA58A417F}" type="sibTrans" cxnId="{7B0AD6F0-DB13-4616-A44C-9F2FDB099402}">
      <dgm:prSet/>
      <dgm:spPr/>
      <dgm:t>
        <a:bodyPr/>
        <a:lstStyle/>
        <a:p>
          <a:endParaRPr lang="en-US"/>
        </a:p>
      </dgm:t>
    </dgm:pt>
    <dgm:pt modelId="{7F3ECEE5-739A-4318-A11B-ED011D38F6DC}">
      <dgm:prSet phldrT="[Text]"/>
      <dgm:spPr/>
      <dgm:t>
        <a:bodyPr/>
        <a:lstStyle/>
        <a:p>
          <a:r>
            <a:rPr lang="en-US"/>
            <a:t>Score </a:t>
          </a:r>
          <a:r>
            <a:rPr lang="en-US" dirty="0"/>
            <a:t>Change</a:t>
          </a:r>
        </a:p>
      </dgm:t>
    </dgm:pt>
    <dgm:pt modelId="{76F99732-D41D-4727-9D88-C09F580FCDA1}" type="parTrans" cxnId="{2A36BE64-B178-469A-9ECB-79A6582AB7F3}">
      <dgm:prSet/>
      <dgm:spPr>
        <a:ln w="25400"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3B397A1B-9D21-4820-8C4B-7882F7823557}" type="sibTrans" cxnId="{2A36BE64-B178-469A-9ECB-79A6582AB7F3}">
      <dgm:prSet/>
      <dgm:spPr/>
      <dgm:t>
        <a:bodyPr/>
        <a:lstStyle/>
        <a:p>
          <a:endParaRPr lang="en-US"/>
        </a:p>
      </dgm:t>
    </dgm:pt>
    <dgm:pt modelId="{4C837C20-4F3E-4702-8E00-DBE1965537AA}" type="pres">
      <dgm:prSet presAssocID="{1C30D8E9-5DE1-46E4-8336-FE3709C8188A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1BB985F-047D-4F53-85E7-70D674A6863D}" type="pres">
      <dgm:prSet presAssocID="{1C30D8E9-5DE1-46E4-8336-FE3709C8188A}" presName="hierFlow" presStyleCnt="0"/>
      <dgm:spPr/>
    </dgm:pt>
    <dgm:pt modelId="{91C4AA5A-E117-4622-B70B-DED79509F8E9}" type="pres">
      <dgm:prSet presAssocID="{1C30D8E9-5DE1-46E4-8336-FE3709C8188A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033F1DF-01B8-4E0A-B77A-12CC41D13F4A}" type="pres">
      <dgm:prSet presAssocID="{F2FF5BC1-1C07-498E-9B11-0181CC0BD977}" presName="Name14" presStyleCnt="0"/>
      <dgm:spPr/>
    </dgm:pt>
    <dgm:pt modelId="{386AA162-69EF-4073-BA9F-6AC19041B490}" type="pres">
      <dgm:prSet presAssocID="{F2FF5BC1-1C07-498E-9B11-0181CC0BD977}" presName="level1Shape" presStyleLbl="node0" presStyleIdx="0" presStyleCnt="1">
        <dgm:presLayoutVars>
          <dgm:chPref val="3"/>
        </dgm:presLayoutVars>
      </dgm:prSet>
      <dgm:spPr/>
    </dgm:pt>
    <dgm:pt modelId="{77FD7AA6-0CB9-4340-AE91-505DBBE860C9}" type="pres">
      <dgm:prSet presAssocID="{F2FF5BC1-1C07-498E-9B11-0181CC0BD977}" presName="hierChild2" presStyleCnt="0"/>
      <dgm:spPr/>
    </dgm:pt>
    <dgm:pt modelId="{91623647-3EF6-42B5-9B0B-EAED88FD9D33}" type="pres">
      <dgm:prSet presAssocID="{76F99732-D41D-4727-9D88-C09F580FCDA1}" presName="Name19" presStyleLbl="parChTrans1D2" presStyleIdx="0" presStyleCnt="3"/>
      <dgm:spPr/>
    </dgm:pt>
    <dgm:pt modelId="{B33F1F92-F9C4-42DB-8EF2-46E84CC4421B}" type="pres">
      <dgm:prSet presAssocID="{7F3ECEE5-739A-4318-A11B-ED011D38F6DC}" presName="Name21" presStyleCnt="0"/>
      <dgm:spPr/>
    </dgm:pt>
    <dgm:pt modelId="{B7EF9088-2465-4DD4-8335-61D8FAE70223}" type="pres">
      <dgm:prSet presAssocID="{7F3ECEE5-739A-4318-A11B-ED011D38F6DC}" presName="level2Shape" presStyleLbl="node2" presStyleIdx="0" presStyleCnt="3"/>
      <dgm:spPr/>
    </dgm:pt>
    <dgm:pt modelId="{E16ED6D8-D2FB-436B-9275-68BFB62FEFF7}" type="pres">
      <dgm:prSet presAssocID="{7F3ECEE5-739A-4318-A11B-ED011D38F6DC}" presName="hierChild3" presStyleCnt="0"/>
      <dgm:spPr/>
    </dgm:pt>
    <dgm:pt modelId="{478DD21E-300F-49E3-A54F-30C1716CEBE2}" type="pres">
      <dgm:prSet presAssocID="{95DBB4C7-42C2-4861-8229-4FFE66F4F6E7}" presName="Name19" presStyleLbl="parChTrans1D2" presStyleIdx="1" presStyleCnt="3"/>
      <dgm:spPr/>
    </dgm:pt>
    <dgm:pt modelId="{34209CCD-E9B4-4529-9F42-6F861C688AEE}" type="pres">
      <dgm:prSet presAssocID="{75C5038B-6221-44AF-BB5B-0D47D4AA2768}" presName="Name21" presStyleCnt="0"/>
      <dgm:spPr/>
    </dgm:pt>
    <dgm:pt modelId="{964257C2-50B8-4431-AE95-A7F8E4D84A96}" type="pres">
      <dgm:prSet presAssocID="{75C5038B-6221-44AF-BB5B-0D47D4AA2768}" presName="level2Shape" presStyleLbl="node2" presStyleIdx="1" presStyleCnt="3"/>
      <dgm:spPr/>
    </dgm:pt>
    <dgm:pt modelId="{081DFA03-ECA0-448E-9F0D-A12C986C32A3}" type="pres">
      <dgm:prSet presAssocID="{75C5038B-6221-44AF-BB5B-0D47D4AA2768}" presName="hierChild3" presStyleCnt="0"/>
      <dgm:spPr/>
    </dgm:pt>
    <dgm:pt modelId="{E7A36271-A004-4564-9AD9-481A701E320A}" type="pres">
      <dgm:prSet presAssocID="{7425D965-5DC0-49EC-A348-FD1072BF721F}" presName="Name19" presStyleLbl="parChTrans1D2" presStyleIdx="2" presStyleCnt="3"/>
      <dgm:spPr/>
    </dgm:pt>
    <dgm:pt modelId="{F343E90E-AEC8-421A-B201-A70482079399}" type="pres">
      <dgm:prSet presAssocID="{0760F18E-1BE3-4F6D-B1D7-CD8EA725AEFB}" presName="Name21" presStyleCnt="0"/>
      <dgm:spPr/>
    </dgm:pt>
    <dgm:pt modelId="{F14079DF-6DB5-4292-95C0-5EB987D0D4C3}" type="pres">
      <dgm:prSet presAssocID="{0760F18E-1BE3-4F6D-B1D7-CD8EA725AEFB}" presName="level2Shape" presStyleLbl="node2" presStyleIdx="2" presStyleCnt="3"/>
      <dgm:spPr/>
    </dgm:pt>
    <dgm:pt modelId="{9870BE87-9ABA-4C12-8891-428D258C89BF}" type="pres">
      <dgm:prSet presAssocID="{0760F18E-1BE3-4F6D-B1D7-CD8EA725AEFB}" presName="hierChild3" presStyleCnt="0"/>
      <dgm:spPr/>
    </dgm:pt>
    <dgm:pt modelId="{7C2481EF-2FC9-4EA0-ACD6-1D1F7CB8BFF4}" type="pres">
      <dgm:prSet presAssocID="{1C30D8E9-5DE1-46E4-8336-FE3709C8188A}" presName="bgShapesFlow" presStyleCnt="0"/>
      <dgm:spPr/>
    </dgm:pt>
  </dgm:ptLst>
  <dgm:cxnLst>
    <dgm:cxn modelId="{987BFD12-EFA2-4169-A936-B4059727CA1C}" type="presOf" srcId="{1C30D8E9-5DE1-46E4-8336-FE3709C8188A}" destId="{4C837C20-4F3E-4702-8E00-DBE1965537AA}" srcOrd="0" destOrd="0" presId="urn:microsoft.com/office/officeart/2005/8/layout/hierarchy6"/>
    <dgm:cxn modelId="{A4665914-032A-4C48-BD10-6C901AE71DDC}" type="presOf" srcId="{75C5038B-6221-44AF-BB5B-0D47D4AA2768}" destId="{964257C2-50B8-4431-AE95-A7F8E4D84A96}" srcOrd="0" destOrd="0" presId="urn:microsoft.com/office/officeart/2005/8/layout/hierarchy6"/>
    <dgm:cxn modelId="{DF765D22-75C2-42C4-8C50-D662E2F1AC11}" type="presOf" srcId="{95DBB4C7-42C2-4861-8229-4FFE66F4F6E7}" destId="{478DD21E-300F-49E3-A54F-30C1716CEBE2}" srcOrd="0" destOrd="0" presId="urn:microsoft.com/office/officeart/2005/8/layout/hierarchy6"/>
    <dgm:cxn modelId="{7C7DDF3F-C392-419A-9501-F22778CF3196}" type="presOf" srcId="{F2FF5BC1-1C07-498E-9B11-0181CC0BD977}" destId="{386AA162-69EF-4073-BA9F-6AC19041B490}" srcOrd="0" destOrd="0" presId="urn:microsoft.com/office/officeart/2005/8/layout/hierarchy6"/>
    <dgm:cxn modelId="{2A36BE64-B178-469A-9ECB-79A6582AB7F3}" srcId="{F2FF5BC1-1C07-498E-9B11-0181CC0BD977}" destId="{7F3ECEE5-739A-4318-A11B-ED011D38F6DC}" srcOrd="0" destOrd="0" parTransId="{76F99732-D41D-4727-9D88-C09F580FCDA1}" sibTransId="{3B397A1B-9D21-4820-8C4B-7882F7823557}"/>
    <dgm:cxn modelId="{AE508051-75F6-4560-A794-E04E1A2E33C4}" type="presOf" srcId="{0760F18E-1BE3-4F6D-B1D7-CD8EA725AEFB}" destId="{F14079DF-6DB5-4292-95C0-5EB987D0D4C3}" srcOrd="0" destOrd="0" presId="urn:microsoft.com/office/officeart/2005/8/layout/hierarchy6"/>
    <dgm:cxn modelId="{CC29CD7C-5BE4-4AEB-8873-F8824E8FB6BA}" srcId="{1C30D8E9-5DE1-46E4-8336-FE3709C8188A}" destId="{F2FF5BC1-1C07-498E-9B11-0181CC0BD977}" srcOrd="0" destOrd="0" parTransId="{95CD5F64-F769-45E6-9410-4A202B306FF7}" sibTransId="{291AD475-E6A6-4A9E-94EC-ACC21C14E7BA}"/>
    <dgm:cxn modelId="{96B8988D-5B00-4688-A4A0-D2902B07B933}" type="presOf" srcId="{7425D965-5DC0-49EC-A348-FD1072BF721F}" destId="{E7A36271-A004-4564-9AD9-481A701E320A}" srcOrd="0" destOrd="0" presId="urn:microsoft.com/office/officeart/2005/8/layout/hierarchy6"/>
    <dgm:cxn modelId="{4D62B1BE-E1FE-46A2-8CC1-4C5D244B8C97}" type="presOf" srcId="{7F3ECEE5-739A-4318-A11B-ED011D38F6DC}" destId="{B7EF9088-2465-4DD4-8335-61D8FAE70223}" srcOrd="0" destOrd="0" presId="urn:microsoft.com/office/officeart/2005/8/layout/hierarchy6"/>
    <dgm:cxn modelId="{C2BEDFCD-7BC7-4469-84B6-F903D9A29B92}" type="presOf" srcId="{76F99732-D41D-4727-9D88-C09F580FCDA1}" destId="{91623647-3EF6-42B5-9B0B-EAED88FD9D33}" srcOrd="0" destOrd="0" presId="urn:microsoft.com/office/officeart/2005/8/layout/hierarchy6"/>
    <dgm:cxn modelId="{901301EC-D9D8-401B-8D80-DD1F8D88ADF7}" srcId="{F2FF5BC1-1C07-498E-9B11-0181CC0BD977}" destId="{75C5038B-6221-44AF-BB5B-0D47D4AA2768}" srcOrd="1" destOrd="0" parTransId="{95DBB4C7-42C2-4861-8229-4FFE66F4F6E7}" sibTransId="{ACC50226-6A06-4A63-A816-E47629EEE78F}"/>
    <dgm:cxn modelId="{7B0AD6F0-DB13-4616-A44C-9F2FDB099402}" srcId="{F2FF5BC1-1C07-498E-9B11-0181CC0BD977}" destId="{0760F18E-1BE3-4F6D-B1D7-CD8EA725AEFB}" srcOrd="2" destOrd="0" parTransId="{7425D965-5DC0-49EC-A348-FD1072BF721F}" sibTransId="{BB84A75B-E295-4B53-A327-177BA58A417F}"/>
    <dgm:cxn modelId="{B226F10B-7BC6-4745-850E-ACD7344584EF}" type="presParOf" srcId="{4C837C20-4F3E-4702-8E00-DBE1965537AA}" destId="{91BB985F-047D-4F53-85E7-70D674A6863D}" srcOrd="0" destOrd="0" presId="urn:microsoft.com/office/officeart/2005/8/layout/hierarchy6"/>
    <dgm:cxn modelId="{DED7B5B6-9DE7-4472-8E1D-7705ACAE435C}" type="presParOf" srcId="{91BB985F-047D-4F53-85E7-70D674A6863D}" destId="{91C4AA5A-E117-4622-B70B-DED79509F8E9}" srcOrd="0" destOrd="0" presId="urn:microsoft.com/office/officeart/2005/8/layout/hierarchy6"/>
    <dgm:cxn modelId="{E1A7DBAE-F602-4FFE-95F4-6917D773ED3A}" type="presParOf" srcId="{91C4AA5A-E117-4622-B70B-DED79509F8E9}" destId="{F033F1DF-01B8-4E0A-B77A-12CC41D13F4A}" srcOrd="0" destOrd="0" presId="urn:microsoft.com/office/officeart/2005/8/layout/hierarchy6"/>
    <dgm:cxn modelId="{CA103FB3-214B-41DE-9FFB-BC3AEFCE968D}" type="presParOf" srcId="{F033F1DF-01B8-4E0A-B77A-12CC41D13F4A}" destId="{386AA162-69EF-4073-BA9F-6AC19041B490}" srcOrd="0" destOrd="0" presId="urn:microsoft.com/office/officeart/2005/8/layout/hierarchy6"/>
    <dgm:cxn modelId="{812DEB97-F38D-4871-BECB-CF0A6B29F202}" type="presParOf" srcId="{F033F1DF-01B8-4E0A-B77A-12CC41D13F4A}" destId="{77FD7AA6-0CB9-4340-AE91-505DBBE860C9}" srcOrd="1" destOrd="0" presId="urn:microsoft.com/office/officeart/2005/8/layout/hierarchy6"/>
    <dgm:cxn modelId="{1B89CE9F-A3B7-468C-B19C-4FA7A8719EB8}" type="presParOf" srcId="{77FD7AA6-0CB9-4340-AE91-505DBBE860C9}" destId="{91623647-3EF6-42B5-9B0B-EAED88FD9D33}" srcOrd="0" destOrd="0" presId="urn:microsoft.com/office/officeart/2005/8/layout/hierarchy6"/>
    <dgm:cxn modelId="{F15D552A-F183-4B93-B81F-08298AC23992}" type="presParOf" srcId="{77FD7AA6-0CB9-4340-AE91-505DBBE860C9}" destId="{B33F1F92-F9C4-42DB-8EF2-46E84CC4421B}" srcOrd="1" destOrd="0" presId="urn:microsoft.com/office/officeart/2005/8/layout/hierarchy6"/>
    <dgm:cxn modelId="{3D16D9C4-B6F7-4CD1-BBB0-CE0018F2950F}" type="presParOf" srcId="{B33F1F92-F9C4-42DB-8EF2-46E84CC4421B}" destId="{B7EF9088-2465-4DD4-8335-61D8FAE70223}" srcOrd="0" destOrd="0" presId="urn:microsoft.com/office/officeart/2005/8/layout/hierarchy6"/>
    <dgm:cxn modelId="{0950A0EF-3805-4EDB-92F8-FBC79A1E70B6}" type="presParOf" srcId="{B33F1F92-F9C4-42DB-8EF2-46E84CC4421B}" destId="{E16ED6D8-D2FB-436B-9275-68BFB62FEFF7}" srcOrd="1" destOrd="0" presId="urn:microsoft.com/office/officeart/2005/8/layout/hierarchy6"/>
    <dgm:cxn modelId="{3207432A-E889-49A5-B502-DFF3218DB842}" type="presParOf" srcId="{77FD7AA6-0CB9-4340-AE91-505DBBE860C9}" destId="{478DD21E-300F-49E3-A54F-30C1716CEBE2}" srcOrd="2" destOrd="0" presId="urn:microsoft.com/office/officeart/2005/8/layout/hierarchy6"/>
    <dgm:cxn modelId="{3A81732B-D89A-44D4-9756-376125FE3C8D}" type="presParOf" srcId="{77FD7AA6-0CB9-4340-AE91-505DBBE860C9}" destId="{34209CCD-E9B4-4529-9F42-6F861C688AEE}" srcOrd="3" destOrd="0" presId="urn:microsoft.com/office/officeart/2005/8/layout/hierarchy6"/>
    <dgm:cxn modelId="{F0A42461-A7DC-4CA7-B8B7-0F8CD473302E}" type="presParOf" srcId="{34209CCD-E9B4-4529-9F42-6F861C688AEE}" destId="{964257C2-50B8-4431-AE95-A7F8E4D84A96}" srcOrd="0" destOrd="0" presId="urn:microsoft.com/office/officeart/2005/8/layout/hierarchy6"/>
    <dgm:cxn modelId="{C201AF87-61A2-49A4-BAF4-B74AF077A7C6}" type="presParOf" srcId="{34209CCD-E9B4-4529-9F42-6F861C688AEE}" destId="{081DFA03-ECA0-448E-9F0D-A12C986C32A3}" srcOrd="1" destOrd="0" presId="urn:microsoft.com/office/officeart/2005/8/layout/hierarchy6"/>
    <dgm:cxn modelId="{C2218E01-798B-400D-B96E-895E2CA39548}" type="presParOf" srcId="{77FD7AA6-0CB9-4340-AE91-505DBBE860C9}" destId="{E7A36271-A004-4564-9AD9-481A701E320A}" srcOrd="4" destOrd="0" presId="urn:microsoft.com/office/officeart/2005/8/layout/hierarchy6"/>
    <dgm:cxn modelId="{ED7555BA-04DD-4EC3-AA51-CDE1DA9C06E1}" type="presParOf" srcId="{77FD7AA6-0CB9-4340-AE91-505DBBE860C9}" destId="{F343E90E-AEC8-421A-B201-A70482079399}" srcOrd="5" destOrd="0" presId="urn:microsoft.com/office/officeart/2005/8/layout/hierarchy6"/>
    <dgm:cxn modelId="{668E42F7-4A4D-4E69-9268-D4E54228DCB1}" type="presParOf" srcId="{F343E90E-AEC8-421A-B201-A70482079399}" destId="{F14079DF-6DB5-4292-95C0-5EB987D0D4C3}" srcOrd="0" destOrd="0" presId="urn:microsoft.com/office/officeart/2005/8/layout/hierarchy6"/>
    <dgm:cxn modelId="{254393F1-CBF5-4C67-B48B-2A0D0E4BF42C}" type="presParOf" srcId="{F343E90E-AEC8-421A-B201-A70482079399}" destId="{9870BE87-9ABA-4C12-8891-428D258C89BF}" srcOrd="1" destOrd="0" presId="urn:microsoft.com/office/officeart/2005/8/layout/hierarchy6"/>
    <dgm:cxn modelId="{8562C8F0-22E2-4E69-BB02-4E29F4F445DC}" type="presParOf" srcId="{4C837C20-4F3E-4702-8E00-DBE1965537AA}" destId="{7C2481EF-2FC9-4EA0-ACD6-1D1F7CB8BFF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1397A3-17E4-4358-9314-A10332EE3E6D}">
      <dsp:nvSpPr>
        <dsp:cNvPr id="0" name=""/>
        <dsp:cNvSpPr/>
      </dsp:nvSpPr>
      <dsp:spPr>
        <a:xfrm>
          <a:off x="908818" y="1178"/>
          <a:ext cx="2485132" cy="124256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Subject</a:t>
          </a:r>
        </a:p>
      </dsp:txBody>
      <dsp:txXfrm>
        <a:off x="945212" y="37572"/>
        <a:ext cx="2412344" cy="1169778"/>
      </dsp:txXfrm>
    </dsp:sp>
    <dsp:sp modelId="{986E2C1D-43D8-4BBC-8652-050795E35523}">
      <dsp:nvSpPr>
        <dsp:cNvPr id="0" name=""/>
        <dsp:cNvSpPr/>
      </dsp:nvSpPr>
      <dsp:spPr>
        <a:xfrm>
          <a:off x="1157332" y="1243744"/>
          <a:ext cx="248513" cy="93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924"/>
              </a:lnTo>
              <a:lnTo>
                <a:pt x="248513" y="93192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4F7217-5E0A-4AC7-A82F-01C406D51BE4}">
      <dsp:nvSpPr>
        <dsp:cNvPr id="0" name=""/>
        <dsp:cNvSpPr/>
      </dsp:nvSpPr>
      <dsp:spPr>
        <a:xfrm>
          <a:off x="1405845" y="1554385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Basketball Game</a:t>
          </a:r>
        </a:p>
      </dsp:txBody>
      <dsp:txXfrm>
        <a:off x="1442239" y="1590779"/>
        <a:ext cx="1915317" cy="1169778"/>
      </dsp:txXfrm>
    </dsp:sp>
    <dsp:sp modelId="{CAD41550-C44A-4E57-8DCE-306F0176AD4A}">
      <dsp:nvSpPr>
        <dsp:cNvPr id="0" name=""/>
        <dsp:cNvSpPr/>
      </dsp:nvSpPr>
      <dsp:spPr>
        <a:xfrm>
          <a:off x="1157332" y="1243744"/>
          <a:ext cx="248513" cy="2485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132"/>
              </a:lnTo>
              <a:lnTo>
                <a:pt x="248513" y="248513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AF5BE0-F2DA-4620-B2BC-7CCE606A8BCF}">
      <dsp:nvSpPr>
        <dsp:cNvPr id="0" name=""/>
        <dsp:cNvSpPr/>
      </dsp:nvSpPr>
      <dsp:spPr>
        <a:xfrm>
          <a:off x="1405845" y="3107593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 rtl="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Consolas" panose="020B0609020204030204" pitchFamily="49" charset="0"/>
            </a:rPr>
            <a:t>Game</a:t>
          </a:r>
          <a:br>
            <a:rPr lang="en-US" sz="2300" kern="1200" dirty="0"/>
          </a:br>
          <a:r>
            <a:rPr lang="en-US" sz="1800" b="1" kern="1200" dirty="0">
              <a:solidFill>
                <a:srgbClr val="800080"/>
              </a:solidFill>
              <a:latin typeface="Consolas" panose="020B0609020204030204" pitchFamily="49" charset="0"/>
            </a:rPr>
            <a:t>object</a:t>
          </a:r>
          <a:endParaRPr lang="en-US" sz="2300" b="1" kern="1200" dirty="0">
            <a:solidFill>
              <a:srgbClr val="800080"/>
            </a:solidFill>
            <a:latin typeface="Consolas" panose="020B0609020204030204" pitchFamily="49" charset="0"/>
          </a:endParaRPr>
        </a:p>
      </dsp:txBody>
      <dsp:txXfrm>
        <a:off x="1442239" y="3143987"/>
        <a:ext cx="1915317" cy="1169778"/>
      </dsp:txXfrm>
    </dsp:sp>
    <dsp:sp modelId="{ACC1FB34-2FEA-48E2-BF90-71E89FB03AE7}">
      <dsp:nvSpPr>
        <dsp:cNvPr id="0" name=""/>
        <dsp:cNvSpPr/>
      </dsp:nvSpPr>
      <dsp:spPr>
        <a:xfrm>
          <a:off x="4015233" y="1178"/>
          <a:ext cx="2485132" cy="1242566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Observer</a:t>
          </a:r>
        </a:p>
      </dsp:txBody>
      <dsp:txXfrm>
        <a:off x="4051627" y="37572"/>
        <a:ext cx="2412344" cy="1169778"/>
      </dsp:txXfrm>
    </dsp:sp>
    <dsp:sp modelId="{F8E5EDF6-909A-40F2-9065-E74A85740B5C}">
      <dsp:nvSpPr>
        <dsp:cNvPr id="0" name=""/>
        <dsp:cNvSpPr/>
      </dsp:nvSpPr>
      <dsp:spPr>
        <a:xfrm>
          <a:off x="4263747" y="1243744"/>
          <a:ext cx="248513" cy="93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924"/>
              </a:lnTo>
              <a:lnTo>
                <a:pt x="248513" y="93192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D40F5D-0B3A-4BF3-AA74-CB19943E198C}">
      <dsp:nvSpPr>
        <dsp:cNvPr id="0" name=""/>
        <dsp:cNvSpPr/>
      </dsp:nvSpPr>
      <dsp:spPr>
        <a:xfrm>
          <a:off x="4512260" y="1554385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Sports Fan</a:t>
          </a:r>
        </a:p>
      </dsp:txBody>
      <dsp:txXfrm>
        <a:off x="4548654" y="1590779"/>
        <a:ext cx="1915317" cy="1169778"/>
      </dsp:txXfrm>
    </dsp:sp>
    <dsp:sp modelId="{CD633CFD-FC67-4772-96F1-F4D5CE2D38A9}">
      <dsp:nvSpPr>
        <dsp:cNvPr id="0" name=""/>
        <dsp:cNvSpPr/>
      </dsp:nvSpPr>
      <dsp:spPr>
        <a:xfrm>
          <a:off x="4263747" y="1243744"/>
          <a:ext cx="248513" cy="2485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5132"/>
              </a:lnTo>
              <a:lnTo>
                <a:pt x="248513" y="248513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540410-669D-4FF1-9629-831A500FC36C}">
      <dsp:nvSpPr>
        <dsp:cNvPr id="0" name=""/>
        <dsp:cNvSpPr/>
      </dsp:nvSpPr>
      <dsp:spPr>
        <a:xfrm>
          <a:off x="4512260" y="3107593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 rtl="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Consolas" panose="020B0609020204030204" pitchFamily="49" charset="0"/>
            </a:rPr>
            <a:t>Fan</a:t>
          </a:r>
          <a:br>
            <a:rPr lang="en-US" sz="2300" kern="1200" dirty="0"/>
          </a:br>
          <a:r>
            <a:rPr lang="en-US" sz="1800" b="1" kern="1200" dirty="0">
              <a:solidFill>
                <a:srgbClr val="800080"/>
              </a:solidFill>
              <a:latin typeface="Consolas" panose="020B0609020204030204" pitchFamily="49" charset="0"/>
            </a:rPr>
            <a:t>object</a:t>
          </a:r>
          <a:endParaRPr lang="en-US" sz="2300" b="1" kern="1200" dirty="0">
            <a:solidFill>
              <a:srgbClr val="800080"/>
            </a:solidFill>
            <a:latin typeface="Consolas" panose="020B0609020204030204" pitchFamily="49" charset="0"/>
          </a:endParaRPr>
        </a:p>
      </dsp:txBody>
      <dsp:txXfrm>
        <a:off x="4548654" y="3143987"/>
        <a:ext cx="1915317" cy="1169778"/>
      </dsp:txXfrm>
    </dsp:sp>
    <dsp:sp modelId="{D57F0BB0-7E9F-4C8F-B8C9-5B6BC8B19ADE}">
      <dsp:nvSpPr>
        <dsp:cNvPr id="0" name=""/>
        <dsp:cNvSpPr/>
      </dsp:nvSpPr>
      <dsp:spPr>
        <a:xfrm>
          <a:off x="7121649" y="1178"/>
          <a:ext cx="2485132" cy="1242566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Event</a:t>
          </a:r>
        </a:p>
      </dsp:txBody>
      <dsp:txXfrm>
        <a:off x="7158043" y="37572"/>
        <a:ext cx="2412344" cy="1169778"/>
      </dsp:txXfrm>
    </dsp:sp>
    <dsp:sp modelId="{E9624676-816C-40EC-8A00-57B5F582F5D5}">
      <dsp:nvSpPr>
        <dsp:cNvPr id="0" name=""/>
        <dsp:cNvSpPr/>
      </dsp:nvSpPr>
      <dsp:spPr>
        <a:xfrm>
          <a:off x="7370162" y="1243744"/>
          <a:ext cx="248513" cy="931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1924"/>
              </a:lnTo>
              <a:lnTo>
                <a:pt x="248513" y="93192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BCF36-5814-49E1-819D-72FE5EF850C8}">
      <dsp:nvSpPr>
        <dsp:cNvPr id="0" name=""/>
        <dsp:cNvSpPr/>
      </dsp:nvSpPr>
      <dsp:spPr>
        <a:xfrm>
          <a:off x="7618675" y="1554385"/>
          <a:ext cx="1988105" cy="1242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When a team scores</a:t>
          </a:r>
        </a:p>
      </dsp:txBody>
      <dsp:txXfrm>
        <a:off x="7655069" y="1590779"/>
        <a:ext cx="1915317" cy="11697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86DAEA-7A45-4346-9B3B-1CED8F4D0AD1}">
      <dsp:nvSpPr>
        <dsp:cNvPr id="0" name=""/>
        <dsp:cNvSpPr/>
      </dsp:nvSpPr>
      <dsp:spPr>
        <a:xfrm rot="5400000">
          <a:off x="6872275" y="-3015881"/>
          <a:ext cx="55666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An object interested in an event</a:t>
          </a:r>
        </a:p>
      </dsp:txBody>
      <dsp:txXfrm rot="-5400000">
        <a:off x="3785616" y="97952"/>
        <a:ext cx="6702810" cy="502317"/>
      </dsp:txXfrm>
    </dsp:sp>
    <dsp:sp modelId="{120A40B9-DE89-4D50-815E-32A28035D9B4}">
      <dsp:nvSpPr>
        <dsp:cNvPr id="0" name=""/>
        <dsp:cNvSpPr/>
      </dsp:nvSpPr>
      <dsp:spPr>
        <a:xfrm>
          <a:off x="0" y="1195"/>
          <a:ext cx="3785616" cy="695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Observer</a:t>
          </a:r>
          <a:r>
            <a:rPr lang="en-US" sz="2100" kern="1200" dirty="0"/>
            <a:t>, Listener</a:t>
          </a:r>
        </a:p>
      </dsp:txBody>
      <dsp:txXfrm>
        <a:off x="33968" y="35163"/>
        <a:ext cx="3717680" cy="627895"/>
      </dsp:txXfrm>
    </dsp:sp>
    <dsp:sp modelId="{1000BEFB-F7AD-4313-A3E7-22D10055C3FE}">
      <dsp:nvSpPr>
        <dsp:cNvPr id="0" name=""/>
        <dsp:cNvSpPr/>
      </dsp:nvSpPr>
      <dsp:spPr>
        <a:xfrm rot="5400000">
          <a:off x="6872275" y="-2285257"/>
          <a:ext cx="55666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The object that causes the event to happen</a:t>
          </a:r>
        </a:p>
      </dsp:txBody>
      <dsp:txXfrm rot="-5400000">
        <a:off x="3785616" y="828576"/>
        <a:ext cx="6702810" cy="502317"/>
      </dsp:txXfrm>
    </dsp:sp>
    <dsp:sp modelId="{DAB29F56-A21C-40F0-9120-926F72BC5BA5}">
      <dsp:nvSpPr>
        <dsp:cNvPr id="0" name=""/>
        <dsp:cNvSpPr/>
      </dsp:nvSpPr>
      <dsp:spPr>
        <a:xfrm>
          <a:off x="0" y="731818"/>
          <a:ext cx="3785616" cy="695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0" kern="1200" dirty="0"/>
            <a:t>Observable</a:t>
          </a:r>
          <a:r>
            <a:rPr lang="en-US" sz="2100" kern="1200" dirty="0"/>
            <a:t>, </a:t>
          </a:r>
          <a:r>
            <a:rPr lang="en-US" sz="2100" b="1" kern="1200" dirty="0"/>
            <a:t>Subject</a:t>
          </a:r>
          <a:r>
            <a:rPr lang="en-US" sz="2100" kern="1200" dirty="0"/>
            <a:t>, Dispatcher</a:t>
          </a:r>
        </a:p>
      </dsp:txBody>
      <dsp:txXfrm>
        <a:off x="33968" y="765786"/>
        <a:ext cx="3717680" cy="627895"/>
      </dsp:txXfrm>
    </dsp:sp>
    <dsp:sp modelId="{B0051C20-EB98-4DF7-A3B0-BDB33B6F11BC}">
      <dsp:nvSpPr>
        <dsp:cNvPr id="0" name=""/>
        <dsp:cNvSpPr/>
      </dsp:nvSpPr>
      <dsp:spPr>
        <a:xfrm rot="5400000">
          <a:off x="6872275" y="-1554634"/>
          <a:ext cx="55666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A state change that may cause other objects to react</a:t>
          </a:r>
        </a:p>
      </dsp:txBody>
      <dsp:txXfrm rot="-5400000">
        <a:off x="3785616" y="1559199"/>
        <a:ext cx="6702810" cy="502317"/>
      </dsp:txXfrm>
    </dsp:sp>
    <dsp:sp modelId="{F891EC1F-74A3-4C2B-B7E3-5020BF670A63}">
      <dsp:nvSpPr>
        <dsp:cNvPr id="0" name=""/>
        <dsp:cNvSpPr/>
      </dsp:nvSpPr>
      <dsp:spPr>
        <a:xfrm>
          <a:off x="0" y="1462441"/>
          <a:ext cx="3785616" cy="695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Event</a:t>
          </a:r>
          <a:r>
            <a:rPr lang="en-US" sz="2100" kern="1200" dirty="0"/>
            <a:t>, Action</a:t>
          </a:r>
        </a:p>
      </dsp:txBody>
      <dsp:txXfrm>
        <a:off x="33968" y="1496409"/>
        <a:ext cx="3717680" cy="627895"/>
      </dsp:txXfrm>
    </dsp:sp>
    <dsp:sp modelId="{07451342-A648-4CF6-9A72-6EFD489EF05E}">
      <dsp:nvSpPr>
        <dsp:cNvPr id="0" name=""/>
        <dsp:cNvSpPr/>
      </dsp:nvSpPr>
      <dsp:spPr>
        <a:xfrm rot="5400000">
          <a:off x="6872275" y="-824011"/>
          <a:ext cx="55666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The act of letting observers know that an event occurred</a:t>
          </a:r>
        </a:p>
      </dsp:txBody>
      <dsp:txXfrm rot="-5400000">
        <a:off x="3785616" y="2289822"/>
        <a:ext cx="6702810" cy="502317"/>
      </dsp:txXfrm>
    </dsp:sp>
    <dsp:sp modelId="{67723A67-BD47-40CB-8F99-5DA2F923F1B6}">
      <dsp:nvSpPr>
        <dsp:cNvPr id="0" name=""/>
        <dsp:cNvSpPr/>
      </dsp:nvSpPr>
      <dsp:spPr>
        <a:xfrm>
          <a:off x="0" y="2193064"/>
          <a:ext cx="3785616" cy="695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Dispatch, </a:t>
          </a:r>
          <a:r>
            <a:rPr lang="en-US" sz="2100" b="1" kern="1200" dirty="0"/>
            <a:t>Update</a:t>
          </a:r>
          <a:r>
            <a:rPr lang="en-US" sz="2100" kern="1200" dirty="0"/>
            <a:t>, </a:t>
          </a:r>
          <a:r>
            <a:rPr lang="en-US" sz="2100" b="1" kern="1200" dirty="0"/>
            <a:t>Notify</a:t>
          </a:r>
        </a:p>
      </dsp:txBody>
      <dsp:txXfrm>
        <a:off x="33968" y="2227032"/>
        <a:ext cx="3717680" cy="627895"/>
      </dsp:txXfrm>
    </dsp:sp>
    <dsp:sp modelId="{0EF80731-2B1A-4B23-8227-46F76F6CBAB5}">
      <dsp:nvSpPr>
        <dsp:cNvPr id="0" name=""/>
        <dsp:cNvSpPr/>
      </dsp:nvSpPr>
      <dsp:spPr>
        <a:xfrm rot="5400000">
          <a:off x="6872275" y="-93388"/>
          <a:ext cx="55666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The act of observing an event</a:t>
          </a:r>
        </a:p>
      </dsp:txBody>
      <dsp:txXfrm rot="-5400000">
        <a:off x="3785616" y="3020445"/>
        <a:ext cx="6702810" cy="502317"/>
      </dsp:txXfrm>
    </dsp:sp>
    <dsp:sp modelId="{80899B98-EC3F-4D33-9777-162FC0C3991E}">
      <dsp:nvSpPr>
        <dsp:cNvPr id="0" name=""/>
        <dsp:cNvSpPr/>
      </dsp:nvSpPr>
      <dsp:spPr>
        <a:xfrm>
          <a:off x="0" y="2923688"/>
          <a:ext cx="3785616" cy="695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Register</a:t>
          </a:r>
          <a:r>
            <a:rPr lang="en-US" sz="2100" kern="1200" dirty="0"/>
            <a:t>, Listen</a:t>
          </a:r>
        </a:p>
      </dsp:txBody>
      <dsp:txXfrm>
        <a:off x="33968" y="2957656"/>
        <a:ext cx="3717680" cy="627895"/>
      </dsp:txXfrm>
    </dsp:sp>
    <dsp:sp modelId="{AD894F44-BBCF-4DEB-A6E7-52D3D27C3ABE}">
      <dsp:nvSpPr>
        <dsp:cNvPr id="0" name=""/>
        <dsp:cNvSpPr/>
      </dsp:nvSpPr>
      <dsp:spPr>
        <a:xfrm rot="5400000">
          <a:off x="6872275" y="637235"/>
          <a:ext cx="556665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/>
            <a:t>The act of no longer observing an event</a:t>
          </a:r>
        </a:p>
      </dsp:txBody>
      <dsp:txXfrm rot="-5400000">
        <a:off x="3785616" y="3751068"/>
        <a:ext cx="6702810" cy="502317"/>
      </dsp:txXfrm>
    </dsp:sp>
    <dsp:sp modelId="{63ADDDD0-D441-4635-ACB5-9DF51E9E4FB1}">
      <dsp:nvSpPr>
        <dsp:cNvPr id="0" name=""/>
        <dsp:cNvSpPr/>
      </dsp:nvSpPr>
      <dsp:spPr>
        <a:xfrm>
          <a:off x="0" y="3654311"/>
          <a:ext cx="3785616" cy="6958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Deregister</a:t>
          </a:r>
          <a:endParaRPr lang="en-US" sz="2100" kern="1200" dirty="0"/>
        </a:p>
      </dsp:txBody>
      <dsp:txXfrm>
        <a:off x="33968" y="3688279"/>
        <a:ext cx="3717680" cy="6278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AA162-69EF-4073-BA9F-6AC19041B490}">
      <dsp:nvSpPr>
        <dsp:cNvPr id="0" name=""/>
        <dsp:cNvSpPr/>
      </dsp:nvSpPr>
      <dsp:spPr>
        <a:xfrm>
          <a:off x="4034488" y="539"/>
          <a:ext cx="2446622" cy="163108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Event</a:t>
          </a:r>
        </a:p>
      </dsp:txBody>
      <dsp:txXfrm>
        <a:off x="4082261" y="48312"/>
        <a:ext cx="2351076" cy="1535535"/>
      </dsp:txXfrm>
    </dsp:sp>
    <dsp:sp modelId="{91623647-3EF6-42B5-9B0B-EAED88FD9D33}">
      <dsp:nvSpPr>
        <dsp:cNvPr id="0" name=""/>
        <dsp:cNvSpPr/>
      </dsp:nvSpPr>
      <dsp:spPr>
        <a:xfrm>
          <a:off x="2077190" y="1631621"/>
          <a:ext cx="3180609" cy="652432"/>
        </a:xfrm>
        <a:custGeom>
          <a:avLst/>
          <a:gdLst/>
          <a:ahLst/>
          <a:cxnLst/>
          <a:rect l="0" t="0" r="0" b="0"/>
          <a:pathLst>
            <a:path>
              <a:moveTo>
                <a:pt x="3180609" y="0"/>
              </a:moveTo>
              <a:lnTo>
                <a:pt x="3180609" y="326216"/>
              </a:lnTo>
              <a:lnTo>
                <a:pt x="0" y="326216"/>
              </a:lnTo>
              <a:lnTo>
                <a:pt x="0" y="652432"/>
              </a:lnTo>
            </a:path>
          </a:pathLst>
        </a:custGeom>
        <a:noFill/>
        <a:ln w="254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EF9088-2465-4DD4-8335-61D8FAE70223}">
      <dsp:nvSpPr>
        <dsp:cNvPr id="0" name=""/>
        <dsp:cNvSpPr/>
      </dsp:nvSpPr>
      <dsp:spPr>
        <a:xfrm>
          <a:off x="853879" y="2284054"/>
          <a:ext cx="2446622" cy="163108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Score </a:t>
          </a:r>
          <a:r>
            <a:rPr lang="en-US" sz="4300" kern="1200" dirty="0"/>
            <a:t>Change</a:t>
          </a:r>
        </a:p>
      </dsp:txBody>
      <dsp:txXfrm>
        <a:off x="901652" y="2331827"/>
        <a:ext cx="2351076" cy="1535535"/>
      </dsp:txXfrm>
    </dsp:sp>
    <dsp:sp modelId="{478DD21E-300F-49E3-A54F-30C1716CEBE2}">
      <dsp:nvSpPr>
        <dsp:cNvPr id="0" name=""/>
        <dsp:cNvSpPr/>
      </dsp:nvSpPr>
      <dsp:spPr>
        <a:xfrm>
          <a:off x="5212080" y="1631621"/>
          <a:ext cx="91440" cy="652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2432"/>
              </a:lnTo>
            </a:path>
          </a:pathLst>
        </a:custGeom>
        <a:noFill/>
        <a:ln w="254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4257C2-50B8-4431-AE95-A7F8E4D84A96}">
      <dsp:nvSpPr>
        <dsp:cNvPr id="0" name=""/>
        <dsp:cNvSpPr/>
      </dsp:nvSpPr>
      <dsp:spPr>
        <a:xfrm>
          <a:off x="4034488" y="2284054"/>
          <a:ext cx="2446622" cy="163108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Lead Change</a:t>
          </a:r>
        </a:p>
      </dsp:txBody>
      <dsp:txXfrm>
        <a:off x="4082261" y="2331827"/>
        <a:ext cx="2351076" cy="1535535"/>
      </dsp:txXfrm>
    </dsp:sp>
    <dsp:sp modelId="{E7A36271-A004-4564-9AD9-481A701E320A}">
      <dsp:nvSpPr>
        <dsp:cNvPr id="0" name=""/>
        <dsp:cNvSpPr/>
      </dsp:nvSpPr>
      <dsp:spPr>
        <a:xfrm>
          <a:off x="5257800" y="1631621"/>
          <a:ext cx="3180609" cy="652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216"/>
              </a:lnTo>
              <a:lnTo>
                <a:pt x="3180609" y="326216"/>
              </a:lnTo>
              <a:lnTo>
                <a:pt x="3180609" y="652432"/>
              </a:lnTo>
            </a:path>
          </a:pathLst>
        </a:custGeom>
        <a:noFill/>
        <a:ln w="254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4079DF-6DB5-4292-95C0-5EB987D0D4C3}">
      <dsp:nvSpPr>
        <dsp:cNvPr id="0" name=""/>
        <dsp:cNvSpPr/>
      </dsp:nvSpPr>
      <dsp:spPr>
        <a:xfrm>
          <a:off x="7215098" y="2284054"/>
          <a:ext cx="2446622" cy="163108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Big Lead</a:t>
          </a:r>
        </a:p>
      </dsp:txBody>
      <dsp:txXfrm>
        <a:off x="7262871" y="2331827"/>
        <a:ext cx="2351076" cy="1535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A01F-317F-4D01-A2AA-23DCC9E76859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40AF7-62F0-4F6B-89D9-19DD7E421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915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175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902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70C325-A72F-4FB0-AD2E-6DEE699264A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540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3022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355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225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0C325-A72F-4FB0-AD2E-6DEE699264AF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43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32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65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53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90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Ask: Where</a:t>
            </a:r>
            <a:r>
              <a:rPr lang="en-US" baseline="0" dirty="0"/>
              <a:t> will we store the List of </a:t>
            </a:r>
            <a:r>
              <a:rPr lang="en-US" baseline="0" dirty="0" err="1"/>
              <a:t>GameObservers</a:t>
            </a:r>
            <a:r>
              <a:rPr lang="en-US" baseline="0" dirty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0C325-A72F-4FB0-AD2E-6DEE699264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45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Ask: Where</a:t>
            </a:r>
            <a:r>
              <a:rPr lang="en-US" baseline="0" dirty="0"/>
              <a:t> will we store the List of </a:t>
            </a:r>
            <a:r>
              <a:rPr lang="en-US" baseline="0" dirty="0" err="1"/>
              <a:t>GameObservers</a:t>
            </a:r>
            <a:r>
              <a:rPr lang="en-US" baseline="0" dirty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0C325-A72F-4FB0-AD2E-6DEE699264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318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Ask: Where</a:t>
            </a:r>
            <a:r>
              <a:rPr lang="en-US" baseline="0" dirty="0"/>
              <a:t> will we store the List of </a:t>
            </a:r>
            <a:r>
              <a:rPr lang="en-US" baseline="0" dirty="0" err="1"/>
              <a:t>GameObservers</a:t>
            </a:r>
            <a:r>
              <a:rPr lang="en-US" baseline="0" dirty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0C325-A72F-4FB0-AD2E-6DEE699264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91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Ask: Where</a:t>
            </a:r>
            <a:r>
              <a:rPr lang="en-US" baseline="0" dirty="0"/>
              <a:t> will we store the List of </a:t>
            </a:r>
            <a:r>
              <a:rPr lang="en-US" baseline="0" dirty="0" err="1"/>
              <a:t>GameObservers</a:t>
            </a:r>
            <a:r>
              <a:rPr lang="en-US" baseline="0" dirty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70C325-A72F-4FB0-AD2E-6DEE699264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33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92DC-49D9-4F4C-B86E-39C25562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F8910-20DD-4E9F-9A06-3E55841BD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spcBef>
                <a:spcPts val="1200"/>
              </a:spcBef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FBA87-3E4A-4491-8E83-CFE9BBC0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935B-256D-44E3-9215-9B5AB4E8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B4E6B-F195-491E-8ADD-4EB108E3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756C6-4FDA-4368-B9C2-E9E18EEE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4C0A-EFB8-48EE-9FA2-EE18E15A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2BEBF-A4FB-4217-A733-23DD53A5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1873-8427-49EA-8B75-884DE539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2E13B-81B6-4D18-8960-1D327F01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4A2BB-72D8-46C0-8D39-8A43BA9CD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20644-60C1-4AF5-9A18-28CA9DFA5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813A-9CC3-4D91-B0E0-4198F3F6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FEFB7-584F-46E0-BB29-930C15B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958B-812A-4A33-9707-30F13A85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2B32-C372-434C-8AA5-36BB6AC1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9AEE-9EEE-4B7A-9BFB-ED9079485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spcBef>
                <a:spcPts val="2400"/>
              </a:spcBef>
              <a:buClr>
                <a:srgbClr val="C00000"/>
              </a:buClr>
              <a:defRPr/>
            </a:lvl1pPr>
            <a:lvl2pPr marL="914400" indent="-457200"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79197-EEF4-46E4-93BD-A0D9FA36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584A-671B-4493-8C91-21759F4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7B93-F7CF-4438-9296-A96F58BF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CEFE-F098-4317-9F2D-8A119EB0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0C366-B06E-4DC1-911B-54033DE6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6D10D-F015-4649-ABAE-754D1B73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693C6-117A-491B-B206-4B62CEB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8597-66CF-4BD6-8643-D23D4C5B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6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C759-6E6E-41E2-A432-B4D0C1DD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1CE2-B4E5-4DE5-95A9-3A19C3ABA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AC16E-0FEC-4617-963D-199725792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7257-B295-45B7-BD1F-5FE14659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C884E-ACDF-432C-AA5A-2B25272B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2440C-1F58-46B9-9E08-7144E312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EBD2-4A4A-4058-B03B-F371C318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F4900-31A4-4179-851F-D9DFA476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E76D-B534-4630-968E-8C156E43F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7D631-3F24-4C79-AD9B-45ECB1A4E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B7B9C-1CB3-461B-8C3C-42E9E90B5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E1667-6F19-4436-9AFC-30C45097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298F4-3F93-4D61-B0EB-4C2564F9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8EFB0-ADCD-415F-B50B-DD96DF90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E9E-8091-4D2D-AF55-FA987B1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F40DE-CA4A-4A87-BF63-650C311F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11549-D3B1-4F99-80AD-920B243E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48596-E7CF-48DF-8434-FB0F5AB8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B6857-673B-4D44-9685-0E3DC9FE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19C28-92F9-4910-A6E0-C6B582AE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D5E60-5BF7-4563-9578-8094BE91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5EAB-EC01-4DAB-96E5-138C6CEF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98E08-AB34-4278-8CC1-9F68F97A8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9BE1F-E6F8-453E-A7BE-3EB06D0F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5B334-2B61-4F40-89DB-6256F697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1F4BF-6935-4662-A4F2-BB48745F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4E723-858A-4A3B-83D6-0BBC53EF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8A41-2DC0-40ED-8347-3F0C9B0D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72D57-4EED-444E-A4C3-3FC9D2FCF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8FC6C-9C6A-49CF-96A3-B1AE8BA58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EFA4E-476D-41D2-85E6-1A98A9E2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E6C6E-5DDA-491B-B00A-1E0C2050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28553-E567-4CFF-9AEB-E86000D6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6E4B6-41EE-40FD-AD81-EC9D4C6F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16399-3E6D-4405-9539-0754B4227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3E8DD-C099-4A20-BA9D-D09F4151E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7147-32E4-4CFC-9474-FC10C5554957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0FFDB-3506-4701-8DB8-AB05C3BD0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D97AE-E7C1-41C3-880C-85785D91A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24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6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hyperlink" Target="https://www.google.com/url?sa=i&amp;rct=j&amp;q=&amp;esrc=s&amp;source=images&amp;cd=&amp;ved=2ahUKEwjj07eK3p_eAhUPh-AKHSxeDiYQjRx6BAgBEAU&amp;url=https://pngtree.com/so/cartoon-eyes&amp;psig=AOvVaw0aA3X7tCxoUUqKWbtitN1i&amp;ust=1540493074583249" TargetMode="External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omp301unc/lec17-observe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pollev.com/pds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pollev.com/pd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ved=2ahUKEwjj07eK3p_eAhUPh-AKHSxeDiYQjRx6BAgBEAU&amp;url=https://pngtree.com/so/cartoon-eyes&amp;psig=AOvVaw0aA3X7tCxoUUqKWbtitN1i&amp;ust=1540493074583249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ved=2ahUKEwjj07eK3p_eAhUPh-AKHSxeDiYQjRx6BAgBEAU&amp;url=https://pngtree.com/so/cartoon-eyes&amp;psig=AOvVaw0aA3X7tCxoUUqKWbtitN1i&amp;ust=154049307458324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ved=2ahUKEwjj07eK3p_eAhUPh-AKHSxeDiYQjRx6BAgBEAU&amp;url=https://pngtree.com/so/cartoon-eyes&amp;psig=AOvVaw0aA3X7tCxoUUqKWbtitN1i&amp;ust=1540493074583249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ved=2ahUKEwjj07eK3p_eAhUPh-AKHSxeDiYQjRx6BAgBEAU&amp;url=https://pngtree.com/so/cartoon-eyes&amp;psig=AOvVaw0aA3X7tCxoUUqKWbtitN1i&amp;ust=1540493074583249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5E89-9887-4F55-867A-2B41CED238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Observer Design Pattern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60954-0FAD-48EA-9D6F-5444D75767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COMP 301</a:t>
            </a:r>
          </a:p>
          <a:p>
            <a:r>
              <a:rPr lang="en-US" i="1" dirty="0"/>
              <a:t>( adapted from Drs. K. Mayer-Patel and A. Smith )</a:t>
            </a:r>
          </a:p>
        </p:txBody>
      </p:sp>
    </p:spTree>
    <p:extLst>
      <p:ext uri="{BB962C8B-B14F-4D97-AF65-F5344CB8AC3E}">
        <p14:creationId xmlns:p14="http://schemas.microsoft.com/office/powerpoint/2010/main" val="231903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348F481F-726F-4886-8B07-14B5126440B1}"/>
              </a:ext>
            </a:extLst>
          </p:cNvPr>
          <p:cNvSpPr/>
          <p:nvPr/>
        </p:nvSpPr>
        <p:spPr>
          <a:xfrm>
            <a:off x="7722704" y="1659837"/>
            <a:ext cx="4330750" cy="37669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/>
              <a:t>Subject</a:t>
            </a:r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A3197C-6A94-4FAB-A89A-A1ACE9F63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995" y="213695"/>
            <a:ext cx="7785115" cy="1066691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Bahnschrift" panose="020B0502040204020203" pitchFamily="34" charset="0"/>
              </a:rPr>
              <a:t>Q:	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</a:rPr>
              <a:t>What </a:t>
            </a:r>
            <a:r>
              <a:rPr lang="en-US" b="1" i="1" dirty="0">
                <a:solidFill>
                  <a:srgbClr val="0070C0"/>
                </a:solidFill>
                <a:latin typeface="Bahnschrift" panose="020B0502040204020203" pitchFamily="34" charset="0"/>
              </a:rPr>
              <a:t>is</a:t>
            </a:r>
            <a:r>
              <a:rPr lang="en-US" dirty="0">
                <a:solidFill>
                  <a:srgbClr val="0070C0"/>
                </a:solidFill>
                <a:latin typeface="Bahnschrift" panose="020B0502040204020203" pitchFamily="34" charset="0"/>
              </a:rPr>
              <a:t> an event, anyway?</a:t>
            </a:r>
          </a:p>
        </p:txBody>
      </p:sp>
      <p:sp>
        <p:nvSpPr>
          <p:cNvPr id="28" name="Rounded Rectangle 3">
            <a:extLst>
              <a:ext uri="{FF2B5EF4-FFF2-40B4-BE49-F238E27FC236}">
                <a16:creationId xmlns:a16="http://schemas.microsoft.com/office/drawing/2014/main" id="{B9037B89-F400-44AF-BDC7-0537C849E3D8}"/>
              </a:ext>
            </a:extLst>
          </p:cNvPr>
          <p:cNvSpPr/>
          <p:nvPr/>
        </p:nvSpPr>
        <p:spPr>
          <a:xfrm>
            <a:off x="8109612" y="2835347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Game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pic>
        <p:nvPicPr>
          <p:cNvPr id="18" name="Picture 17" descr="Basketball Net Free Stock Photo - Public Domain Pictures">
            <a:extLst>
              <a:ext uri="{FF2B5EF4-FFF2-40B4-BE49-F238E27FC236}">
                <a16:creationId xmlns:a16="http://schemas.microsoft.com/office/drawing/2014/main" id="{482464C4-54D8-4FB1-B418-614692F81E7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562" b="80230" l="29280" r="61867">
                        <a14:foregroundMark x1="43114" y1="29333" x2="43114" y2="29333"/>
                        <a14:foregroundMark x1="47305" y1="32667" x2="47305" y2="32667"/>
                        <a14:foregroundMark x1="48503" y1="30667" x2="48503" y2="30667"/>
                        <a14:foregroundMark x1="41317" y1="34667" x2="41317" y2="34667"/>
                        <a14:foregroundMark x1="37725" y1="53333" x2="37725" y2="53333"/>
                        <a14:foregroundMark x1="44311" y1="58667" x2="44311" y2="58667"/>
                        <a14:foregroundMark x1="47904" y1="65333" x2="47904" y2="65333"/>
                        <a14:foregroundMark x1="42515" y1="73333" x2="42515" y2="73333"/>
                        <a14:foregroundMark x1="53293" y1="58000" x2="53293" y2="58000"/>
                        <a14:foregroundMark x1="47904" y1="54000" x2="47904" y2="54000"/>
                        <a14:foregroundMark x1="40719" y1="52000" x2="40719" y2="52000"/>
                        <a14:foregroundMark x1="54491" y1="50667" x2="54491" y2="52667"/>
                        <a14:foregroundMark x1="53293" y1="58000" x2="53293" y2="58000"/>
                        <a14:foregroundMark x1="49102" y1="62667" x2="49102" y2="66000"/>
                        <a14:foregroundMark x1="49102" y1="68667" x2="49102" y2="68667"/>
                        <a14:foregroundMark x1="49102" y1="69333" x2="49102" y2="69333"/>
                        <a14:foregroundMark x1="48503" y1="71333" x2="48503" y2="71333"/>
                        <a14:foregroundMark x1="46707" y1="75333" x2="46707" y2="75333"/>
                        <a14:foregroundMark x1="45509" y1="74667" x2="45509" y2="74667"/>
                        <a14:foregroundMark x1="41317" y1="68667" x2="41317" y2="68667"/>
                        <a14:foregroundMark x1="38323" y1="63333" x2="38323" y2="63333"/>
                        <a14:foregroundMark x1="37725" y1="60000" x2="37725" y2="60000"/>
                        <a14:foregroundMark x1="36527" y1="56000" x2="36527" y2="53333"/>
                        <a14:foregroundMark x1="36527" y1="51333" x2="36527" y2="51333"/>
                        <a14:foregroundMark x1="42515" y1="24667" x2="42515" y2="24667"/>
                        <a14:foregroundMark x1="49102" y1="27333" x2="51497" y2="27333"/>
                        <a14:foregroundMark x1="52096" y1="27333" x2="51497" y2="32667"/>
                        <a14:foregroundMark x1="50299" y1="34000" x2="50299" y2="34000"/>
                        <a14:foregroundMark x1="47904" y1="36667" x2="43114" y2="37333"/>
                        <a14:foregroundMark x1="41317" y1="37333" x2="41317" y2="37333"/>
                        <a14:foregroundMark x1="40719" y1="37333" x2="37725" y2="32667"/>
                        <a14:foregroundMark x1="35928" y1="28000" x2="35928" y2="28000"/>
                        <a14:foregroundMark x1="37126" y1="27333" x2="40120" y2="26000"/>
                        <a14:foregroundMark x1="41317" y1="24667" x2="43713" y2="22667"/>
                        <a14:foregroundMark x1="46707" y1="50000" x2="46707" y2="50000"/>
                        <a14:foregroundMark x1="48503" y1="60000" x2="48503" y2="60000"/>
                        <a14:foregroundMark x1="52096" y1="63333" x2="52096" y2="63333"/>
                        <a14:foregroundMark x1="50898" y1="51333" x2="50898" y2="51333"/>
                        <a14:foregroundMark x1="57485" y1="48667" x2="57485" y2="48667"/>
                        <a14:foregroundMark x1="31737" y1="48667" x2="31737" y2="48667"/>
                        <a14:foregroundMark x1="48503" y1="22667" x2="48503" y2="22667"/>
                        <a14:foregroundMark x1="53293" y1="36000" x2="53293" y2="3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207" t="11979" r="34059" b="12187"/>
          <a:stretch/>
        </p:blipFill>
        <p:spPr>
          <a:xfrm>
            <a:off x="391887" y="268949"/>
            <a:ext cx="726651" cy="1215054"/>
          </a:xfrm>
          <a:prstGeom prst="rect">
            <a:avLst/>
          </a:prstGeom>
        </p:spPr>
      </p:pic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BAF2D231-A927-405A-A65B-1F8AA323F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7" y="2980267"/>
            <a:ext cx="7103936" cy="2796589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Clr>
                <a:srgbClr val="C00000"/>
              </a:buClr>
              <a:buNone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Bahnschrift" panose="020B0502040204020203" pitchFamily="34" charset="0"/>
              </a:rPr>
              <a:t>Events may be induced by:</a:t>
            </a:r>
          </a:p>
          <a:p>
            <a:pPr marL="18288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None/>
            </a:pPr>
            <a:r>
              <a:rPr lang="en-US" sz="2600" i="1" dirty="0"/>
              <a:t>-- User interaction with on-screen UI component</a:t>
            </a:r>
          </a:p>
          <a:p>
            <a:pPr marL="18288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None/>
            </a:pPr>
            <a:r>
              <a:rPr lang="en-US" sz="2600" i="1" dirty="0"/>
              <a:t>-- Hardware (sensors, buttons, etc.)</a:t>
            </a:r>
          </a:p>
          <a:p>
            <a:pPr marL="18288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None/>
            </a:pPr>
            <a:r>
              <a:rPr lang="en-US" sz="2600" i="1" dirty="0"/>
              <a:t>-- Changing a field value with a setter method</a:t>
            </a:r>
          </a:p>
          <a:p>
            <a:pPr marL="64008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i="1" dirty="0">
                <a:solidFill>
                  <a:schemeClr val="accent5">
                    <a:lumMod val="75000"/>
                  </a:schemeClr>
                </a:solidFill>
                <a:latin typeface="Bahnschrift SemiLight" panose="020B0502040204020203" pitchFamily="34" charset="0"/>
              </a:rPr>
              <a:t>&gt;&gt; or in general, a call on any method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C01F2954-E026-478D-97E4-372E35B6B85A}"/>
              </a:ext>
            </a:extLst>
          </p:cNvPr>
          <p:cNvSpPr txBox="1">
            <a:spLocks/>
          </p:cNvSpPr>
          <p:nvPr/>
        </p:nvSpPr>
        <p:spPr>
          <a:xfrm>
            <a:off x="1245995" y="1280387"/>
            <a:ext cx="5898884" cy="13612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00000"/>
                </a:solidFill>
                <a:latin typeface="Bahnschrift" panose="020B0502040204020203" pitchFamily="34" charset="0"/>
              </a:rPr>
              <a:t>A:	</a:t>
            </a:r>
            <a:r>
              <a:rPr lang="en-US" dirty="0">
                <a:solidFill>
                  <a:schemeClr val="tx2"/>
                </a:solidFill>
                <a:latin typeface="Bahnschrift" panose="020B0502040204020203" pitchFamily="34" charset="0"/>
              </a:rPr>
              <a:t>A </a:t>
            </a:r>
            <a:r>
              <a:rPr lang="en-US" u="sng" dirty="0">
                <a:solidFill>
                  <a:schemeClr val="tx2"/>
                </a:solidFill>
                <a:latin typeface="Bahnschrift" panose="020B0502040204020203" pitchFamily="34" charset="0"/>
              </a:rPr>
              <a:t>state change</a:t>
            </a:r>
            <a:r>
              <a:rPr lang="en-US" dirty="0">
                <a:solidFill>
                  <a:schemeClr val="tx2"/>
                </a:solidFill>
                <a:latin typeface="Bahnschrift" panose="020B0502040204020203" pitchFamily="34" charset="0"/>
              </a:rPr>
              <a:t> inside the </a:t>
            </a:r>
            <a:r>
              <a:rPr lang="en-US" b="1" dirty="0">
                <a:solidFill>
                  <a:schemeClr val="accent5"/>
                </a:solidFill>
                <a:latin typeface="Bahnschrift" panose="020B0502040204020203" pitchFamily="34" charset="0"/>
              </a:rPr>
              <a:t>subject</a:t>
            </a:r>
            <a:r>
              <a:rPr lang="en-US" dirty="0">
                <a:solidFill>
                  <a:schemeClr val="tx2"/>
                </a:solidFill>
                <a:latin typeface="Bahnschrift" panose="020B0502040204020203" pitchFamily="34" charset="0"/>
              </a:rPr>
              <a:t> object</a:t>
            </a:r>
          </a:p>
        </p:txBody>
      </p:sp>
    </p:spTree>
    <p:extLst>
      <p:ext uri="{BB962C8B-B14F-4D97-AF65-F5344CB8AC3E}">
        <p14:creationId xmlns:p14="http://schemas.microsoft.com/office/powerpoint/2010/main" val="25689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348F481F-726F-4886-8B07-14B5126440B1}"/>
              </a:ext>
            </a:extLst>
          </p:cNvPr>
          <p:cNvSpPr/>
          <p:nvPr/>
        </p:nvSpPr>
        <p:spPr>
          <a:xfrm>
            <a:off x="7722704" y="1659837"/>
            <a:ext cx="4330750" cy="37669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/>
              <a:t>Subject</a:t>
            </a:r>
            <a:endParaRPr lang="en-US" sz="2400" dirty="0"/>
          </a:p>
        </p:txBody>
      </p:sp>
      <p:sp>
        <p:nvSpPr>
          <p:cNvPr id="28" name="Rounded Rectangle 3">
            <a:extLst>
              <a:ext uri="{FF2B5EF4-FFF2-40B4-BE49-F238E27FC236}">
                <a16:creationId xmlns:a16="http://schemas.microsoft.com/office/drawing/2014/main" id="{B9037B89-F400-44AF-BDC7-0537C849E3D8}"/>
              </a:ext>
            </a:extLst>
          </p:cNvPr>
          <p:cNvSpPr/>
          <p:nvPr/>
        </p:nvSpPr>
        <p:spPr>
          <a:xfrm>
            <a:off x="8109612" y="2835347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Game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2A4AB8-EA6A-472A-BF6E-7DBC83140F0A}"/>
              </a:ext>
            </a:extLst>
          </p:cNvPr>
          <p:cNvSpPr txBox="1">
            <a:spLocks/>
          </p:cNvSpPr>
          <p:nvPr/>
        </p:nvSpPr>
        <p:spPr>
          <a:xfrm>
            <a:off x="755212" y="1707069"/>
            <a:ext cx="5295480" cy="1046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rgbClr val="C00000"/>
                </a:solidFill>
                <a:latin typeface="Bahnschrift" panose="020B0502040204020203" pitchFamily="34" charset="0"/>
              </a:rPr>
              <a:t>One commonality: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9174B8-5C4F-4695-8BEA-113B3ADC254C}"/>
              </a:ext>
            </a:extLst>
          </p:cNvPr>
          <p:cNvSpPr txBox="1">
            <a:spLocks/>
          </p:cNvSpPr>
          <p:nvPr/>
        </p:nvSpPr>
        <p:spPr>
          <a:xfrm>
            <a:off x="1735635" y="2976875"/>
            <a:ext cx="5222950" cy="15650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  <a:latin typeface="Bahnschrift" panose="020B0502040204020203" pitchFamily="34" charset="0"/>
              </a:rPr>
              <a:t>Events happen </a:t>
            </a:r>
            <a:r>
              <a:rPr lang="en-US" u="sng" dirty="0">
                <a:solidFill>
                  <a:schemeClr val="tx2"/>
                </a:solidFill>
                <a:latin typeface="Bahnschrift" panose="020B0502040204020203" pitchFamily="34" charset="0"/>
              </a:rPr>
              <a:t>inside</a:t>
            </a:r>
            <a:r>
              <a:rPr lang="en-US" dirty="0">
                <a:solidFill>
                  <a:schemeClr val="tx2"/>
                </a:solidFill>
                <a:latin typeface="Bahnschrift" panose="020B0502040204020203" pitchFamily="34" charset="0"/>
              </a:rPr>
              <a:t> the </a:t>
            </a:r>
            <a:r>
              <a:rPr lang="en-US" b="1" dirty="0">
                <a:solidFill>
                  <a:schemeClr val="accent5"/>
                </a:solidFill>
                <a:latin typeface="Bahnschrift" panose="020B0502040204020203" pitchFamily="34" charset="0"/>
              </a:rPr>
              <a:t>subject</a:t>
            </a:r>
            <a:r>
              <a:rPr lang="en-US" dirty="0">
                <a:solidFill>
                  <a:schemeClr val="tx2"/>
                </a:solidFill>
                <a:latin typeface="Bahnschrift" panose="020B0502040204020203" pitchFamily="34" charset="0"/>
              </a:rPr>
              <a:t> object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DC493B4-5466-4B43-8430-8245DD45ED05}"/>
              </a:ext>
            </a:extLst>
          </p:cNvPr>
          <p:cNvCxnSpPr>
            <a:cxnSpLocks/>
            <a:endCxn id="11" idx="3"/>
          </p:cNvCxnSpPr>
          <p:nvPr/>
        </p:nvCxnSpPr>
        <p:spPr>
          <a:xfrm flipH="1">
            <a:off x="6958585" y="3230681"/>
            <a:ext cx="1756437" cy="528720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Basketball Net Free Stock Photo - Public Domain Pictures">
            <a:extLst>
              <a:ext uri="{FF2B5EF4-FFF2-40B4-BE49-F238E27FC236}">
                <a16:creationId xmlns:a16="http://schemas.microsoft.com/office/drawing/2014/main" id="{A995ABCF-840C-4F23-BD01-138758CBF58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9562" b="80230" l="29280" r="61867">
                        <a14:foregroundMark x1="43114" y1="29333" x2="43114" y2="29333"/>
                        <a14:foregroundMark x1="47305" y1="32667" x2="47305" y2="32667"/>
                        <a14:foregroundMark x1="48503" y1="30667" x2="48503" y2="30667"/>
                        <a14:foregroundMark x1="41317" y1="34667" x2="41317" y2="34667"/>
                        <a14:foregroundMark x1="37725" y1="53333" x2="37725" y2="53333"/>
                        <a14:foregroundMark x1="44311" y1="58667" x2="44311" y2="58667"/>
                        <a14:foregroundMark x1="47904" y1="65333" x2="47904" y2="65333"/>
                        <a14:foregroundMark x1="42515" y1="73333" x2="42515" y2="73333"/>
                        <a14:foregroundMark x1="53293" y1="58000" x2="53293" y2="58000"/>
                        <a14:foregroundMark x1="47904" y1="54000" x2="47904" y2="54000"/>
                        <a14:foregroundMark x1="40719" y1="52000" x2="40719" y2="52000"/>
                        <a14:foregroundMark x1="54491" y1="50667" x2="54491" y2="52667"/>
                        <a14:foregroundMark x1="53293" y1="58000" x2="53293" y2="58000"/>
                        <a14:foregroundMark x1="49102" y1="62667" x2="49102" y2="66000"/>
                        <a14:foregroundMark x1="49102" y1="68667" x2="49102" y2="68667"/>
                        <a14:foregroundMark x1="49102" y1="69333" x2="49102" y2="69333"/>
                        <a14:foregroundMark x1="48503" y1="71333" x2="48503" y2="71333"/>
                        <a14:foregroundMark x1="46707" y1="75333" x2="46707" y2="75333"/>
                        <a14:foregroundMark x1="45509" y1="74667" x2="45509" y2="74667"/>
                        <a14:foregroundMark x1="41317" y1="68667" x2="41317" y2="68667"/>
                        <a14:foregroundMark x1="38323" y1="63333" x2="38323" y2="63333"/>
                        <a14:foregroundMark x1="37725" y1="60000" x2="37725" y2="60000"/>
                        <a14:foregroundMark x1="36527" y1="56000" x2="36527" y2="53333"/>
                        <a14:foregroundMark x1="36527" y1="51333" x2="36527" y2="51333"/>
                        <a14:foregroundMark x1="42515" y1="24667" x2="42515" y2="24667"/>
                        <a14:foregroundMark x1="49102" y1="27333" x2="51497" y2="27333"/>
                        <a14:foregroundMark x1="52096" y1="27333" x2="51497" y2="32667"/>
                        <a14:foregroundMark x1="50299" y1="34000" x2="50299" y2="34000"/>
                        <a14:foregroundMark x1="47904" y1="36667" x2="43114" y2="37333"/>
                        <a14:foregroundMark x1="41317" y1="37333" x2="41317" y2="37333"/>
                        <a14:foregroundMark x1="40719" y1="37333" x2="37725" y2="32667"/>
                        <a14:foregroundMark x1="35928" y1="28000" x2="35928" y2="28000"/>
                        <a14:foregroundMark x1="37126" y1="27333" x2="40120" y2="26000"/>
                        <a14:foregroundMark x1="41317" y1="24667" x2="43713" y2="22667"/>
                        <a14:foregroundMark x1="46707" y1="50000" x2="46707" y2="50000"/>
                        <a14:foregroundMark x1="48503" y1="60000" x2="48503" y2="60000"/>
                        <a14:foregroundMark x1="52096" y1="63333" x2="52096" y2="63333"/>
                        <a14:foregroundMark x1="50898" y1="51333" x2="50898" y2="51333"/>
                        <a14:foregroundMark x1="57485" y1="48667" x2="57485" y2="48667"/>
                        <a14:foregroundMark x1="31737" y1="48667" x2="31737" y2="48667"/>
                        <a14:foregroundMark x1="48503" y1="22667" x2="48503" y2="22667"/>
                        <a14:foregroundMark x1="53293" y1="36000" x2="53293" y2="3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207" t="11979" r="34059" b="12187"/>
          <a:stretch/>
        </p:blipFill>
        <p:spPr>
          <a:xfrm>
            <a:off x="391887" y="268949"/>
            <a:ext cx="726651" cy="1215054"/>
          </a:xfrm>
          <a:prstGeom prst="rect">
            <a:avLst/>
          </a:prstGeom>
        </p:spPr>
      </p:pic>
      <p:sp>
        <p:nvSpPr>
          <p:cNvPr id="2" name="Rounded Rectangle 3">
            <a:extLst>
              <a:ext uri="{FF2B5EF4-FFF2-40B4-BE49-F238E27FC236}">
                <a16:creationId xmlns:a16="http://schemas.microsoft.com/office/drawing/2014/main" id="{1B712394-5E54-4BD0-B4DC-F79E286BCA76}"/>
              </a:ext>
            </a:extLst>
          </p:cNvPr>
          <p:cNvSpPr/>
          <p:nvPr/>
        </p:nvSpPr>
        <p:spPr>
          <a:xfrm>
            <a:off x="8109612" y="3834276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Sensor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Rounded Rectangle 3">
            <a:extLst>
              <a:ext uri="{FF2B5EF4-FFF2-40B4-BE49-F238E27FC236}">
                <a16:creationId xmlns:a16="http://schemas.microsoft.com/office/drawing/2014/main" id="{5EBB8A2C-57C8-47F7-9329-D87B3528E371}"/>
              </a:ext>
            </a:extLst>
          </p:cNvPr>
          <p:cNvSpPr/>
          <p:nvPr/>
        </p:nvSpPr>
        <p:spPr>
          <a:xfrm>
            <a:off x="8109612" y="1836418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Button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B0021D9-370B-4A25-A7BB-062464C5CB5B}"/>
              </a:ext>
            </a:extLst>
          </p:cNvPr>
          <p:cNvCxnSpPr>
            <a:cxnSpLocks/>
            <a:endCxn id="11" idx="3"/>
          </p:cNvCxnSpPr>
          <p:nvPr/>
        </p:nvCxnSpPr>
        <p:spPr>
          <a:xfrm flipH="1">
            <a:off x="6958585" y="2303212"/>
            <a:ext cx="1756437" cy="1456189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4477DF7-12C3-43B0-89E7-AE3101175F7A}"/>
              </a:ext>
            </a:extLst>
          </p:cNvPr>
          <p:cNvCxnSpPr>
            <a:cxnSpLocks/>
            <a:endCxn id="11" idx="3"/>
          </p:cNvCxnSpPr>
          <p:nvPr/>
        </p:nvCxnSpPr>
        <p:spPr>
          <a:xfrm flipH="1" flipV="1">
            <a:off x="6958585" y="3759401"/>
            <a:ext cx="1756437" cy="476872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2DCF0EE-E0A3-4B65-8659-0F13D202F58B}"/>
              </a:ext>
            </a:extLst>
          </p:cNvPr>
          <p:cNvSpPr/>
          <p:nvPr/>
        </p:nvSpPr>
        <p:spPr>
          <a:xfrm rot="199183">
            <a:off x="6556083" y="328490"/>
            <a:ext cx="3945852" cy="1512792"/>
          </a:xfrm>
          <a:prstGeom prst="roundRect">
            <a:avLst>
              <a:gd name="adj" fmla="val 13076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Each of these encapsulated objects would make good “observables” or “subjects” because they produce events</a:t>
            </a:r>
          </a:p>
        </p:txBody>
      </p:sp>
    </p:spTree>
    <p:extLst>
      <p:ext uri="{BB962C8B-B14F-4D97-AF65-F5344CB8AC3E}">
        <p14:creationId xmlns:p14="http://schemas.microsoft.com/office/powerpoint/2010/main" val="260336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" grpId="0" animBg="1"/>
      <p:bldP spid="3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BD371C82-6C8E-4412-A8C8-539C69E88726}"/>
              </a:ext>
            </a:extLst>
          </p:cNvPr>
          <p:cNvSpPr/>
          <p:nvPr/>
        </p:nvSpPr>
        <p:spPr>
          <a:xfrm>
            <a:off x="149087" y="1659837"/>
            <a:ext cx="4330750" cy="37669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/>
              <a:t>Observers</a:t>
            </a:r>
            <a:endParaRPr lang="en-US" sz="24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8F481F-726F-4886-8B07-14B5126440B1}"/>
              </a:ext>
            </a:extLst>
          </p:cNvPr>
          <p:cNvSpPr/>
          <p:nvPr/>
        </p:nvSpPr>
        <p:spPr>
          <a:xfrm>
            <a:off x="7722704" y="1659837"/>
            <a:ext cx="4330750" cy="37669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/>
              <a:t>Subject</a:t>
            </a:r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A3197C-6A94-4FAB-A89A-A1ACE9F63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365125"/>
            <a:ext cx="10947400" cy="836017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Step 2: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Notify when an event occurs</a:t>
            </a:r>
          </a:p>
        </p:txBody>
      </p:sp>
      <p:sp>
        <p:nvSpPr>
          <p:cNvPr id="14" name="Rounded Rectangle 3">
            <a:extLst>
              <a:ext uri="{FF2B5EF4-FFF2-40B4-BE49-F238E27FC236}">
                <a16:creationId xmlns:a16="http://schemas.microsoft.com/office/drawing/2014/main" id="{C3A58109-7445-452D-BBED-15247766BF9D}"/>
              </a:ext>
            </a:extLst>
          </p:cNvPr>
          <p:cNvSpPr/>
          <p:nvPr/>
        </p:nvSpPr>
        <p:spPr>
          <a:xfrm flipH="1">
            <a:off x="535993" y="1825848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1" name="Rounded Rectangle 3">
            <a:extLst>
              <a:ext uri="{FF2B5EF4-FFF2-40B4-BE49-F238E27FC236}">
                <a16:creationId xmlns:a16="http://schemas.microsoft.com/office/drawing/2014/main" id="{2AFCF520-87EE-4E8E-988B-4AC78A99CAAA}"/>
              </a:ext>
            </a:extLst>
          </p:cNvPr>
          <p:cNvSpPr/>
          <p:nvPr/>
        </p:nvSpPr>
        <p:spPr>
          <a:xfrm>
            <a:off x="535996" y="2845286"/>
            <a:ext cx="3556932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1C3CAADA-397E-4765-A857-D6C5AB9E038A}"/>
              </a:ext>
            </a:extLst>
          </p:cNvPr>
          <p:cNvSpPr/>
          <p:nvPr/>
        </p:nvSpPr>
        <p:spPr>
          <a:xfrm>
            <a:off x="535996" y="3864724"/>
            <a:ext cx="3556932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8" name="Rounded Rectangle 3">
            <a:extLst>
              <a:ext uri="{FF2B5EF4-FFF2-40B4-BE49-F238E27FC236}">
                <a16:creationId xmlns:a16="http://schemas.microsoft.com/office/drawing/2014/main" id="{B9037B89-F400-44AF-BDC7-0537C849E3D8}"/>
              </a:ext>
            </a:extLst>
          </p:cNvPr>
          <p:cNvSpPr/>
          <p:nvPr/>
        </p:nvSpPr>
        <p:spPr>
          <a:xfrm>
            <a:off x="8109612" y="2835347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Game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4092928" y="3498581"/>
            <a:ext cx="4016684" cy="824839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21" idx="3"/>
          </p:cNvCxnSpPr>
          <p:nvPr/>
        </p:nvCxnSpPr>
        <p:spPr>
          <a:xfrm flipV="1">
            <a:off x="4092928" y="3303981"/>
            <a:ext cx="4016684" cy="1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14" idx="1"/>
          </p:cNvCxnSpPr>
          <p:nvPr/>
        </p:nvCxnSpPr>
        <p:spPr>
          <a:xfrm>
            <a:off x="4092927" y="2284544"/>
            <a:ext cx="4016685" cy="833426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7732667-FBC3-4565-B618-83C0F9B2B30A}"/>
              </a:ext>
            </a:extLst>
          </p:cNvPr>
          <p:cNvSpPr txBox="1"/>
          <p:nvPr/>
        </p:nvSpPr>
        <p:spPr>
          <a:xfrm>
            <a:off x="406400" y="5526159"/>
            <a:ext cx="10940254" cy="98401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3200" dirty="0">
                <a:solidFill>
                  <a:schemeClr val="tx2"/>
                </a:solidFill>
                <a:latin typeface="Bahnschrift" panose="020B0502040204020203" pitchFamily="34" charset="0"/>
              </a:rPr>
              <a:t>The </a:t>
            </a:r>
            <a:r>
              <a:rPr lang="en-US" sz="2800" dirty="0">
                <a:solidFill>
                  <a:schemeClr val="accent5"/>
                </a:solidFill>
                <a:latin typeface="Bahnschrift" panose="020B0502040204020203" pitchFamily="34" charset="0"/>
              </a:rPr>
              <a:t>Game</a:t>
            </a:r>
            <a:r>
              <a:rPr lang="en-US" sz="3200" dirty="0">
                <a:solidFill>
                  <a:schemeClr val="tx2"/>
                </a:solidFill>
                <a:latin typeface="Bahnschrift" panose="020B0502040204020203" pitchFamily="34" charset="0"/>
              </a:rPr>
              <a:t> object </a:t>
            </a:r>
            <a:r>
              <a:rPr lang="en-US" sz="3200" b="1" dirty="0">
                <a:solidFill>
                  <a:srgbClr val="C00000"/>
                </a:solidFill>
                <a:latin typeface="Bahnschrift" panose="020B0502040204020203" pitchFamily="34" charset="0"/>
              </a:rPr>
              <a:t>notifies</a:t>
            </a:r>
            <a:r>
              <a:rPr lang="en-US" sz="3200" dirty="0">
                <a:solidFill>
                  <a:schemeClr val="tx2"/>
                </a:solidFill>
                <a:latin typeface="Bahnschrift" panose="020B0502040204020203" pitchFamily="34" charset="0"/>
              </a:rPr>
              <a:t> all registered </a:t>
            </a:r>
            <a:r>
              <a:rPr lang="en-US" sz="2800" dirty="0">
                <a:solidFill>
                  <a:schemeClr val="accent6"/>
                </a:solidFill>
                <a:latin typeface="Bahnschrift" panose="020B0502040204020203" pitchFamily="34" charset="0"/>
              </a:rPr>
              <a:t>Fan</a:t>
            </a:r>
            <a:r>
              <a:rPr lang="en-US" sz="3200" dirty="0">
                <a:solidFill>
                  <a:schemeClr val="tx2"/>
                </a:solidFill>
                <a:latin typeface="Bahnschrift" panose="020B0502040204020203" pitchFamily="34" charset="0"/>
              </a:rPr>
              <a:t> objects by calling a special method in </a:t>
            </a:r>
            <a:r>
              <a:rPr lang="en-US" sz="2800" dirty="0">
                <a:solidFill>
                  <a:schemeClr val="accent6"/>
                </a:solidFill>
                <a:latin typeface="Bahnschrift" panose="020B0502040204020203" pitchFamily="34" charset="0"/>
              </a:rPr>
              <a:t>Fan</a:t>
            </a:r>
            <a:r>
              <a:rPr lang="en-US" sz="3200" dirty="0">
                <a:solidFill>
                  <a:schemeClr val="tx2"/>
                </a:solidFill>
                <a:latin typeface="Bahnschrift" panose="020B0502040204020203" pitchFamily="34" charset="0"/>
              </a:rPr>
              <a:t> whenever an </a:t>
            </a:r>
            <a:r>
              <a:rPr lang="en-US" sz="3200" b="1" dirty="0">
                <a:solidFill>
                  <a:srgbClr val="C00000"/>
                </a:solidFill>
                <a:latin typeface="+mj-lt"/>
              </a:rPr>
              <a:t>event</a:t>
            </a:r>
            <a:r>
              <a:rPr lang="en-US" sz="3200" dirty="0">
                <a:solidFill>
                  <a:schemeClr val="tx2"/>
                </a:solidFill>
                <a:latin typeface="+mj-lt"/>
              </a:rPr>
              <a:t> </a:t>
            </a:r>
            <a:r>
              <a:rPr lang="en-US" sz="3200" dirty="0">
                <a:solidFill>
                  <a:schemeClr val="tx2"/>
                </a:solidFill>
                <a:latin typeface="Bahnschrift" panose="020B0502040204020203" pitchFamily="34" charset="0"/>
              </a:rPr>
              <a:t>occurs 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576" y="3101092"/>
            <a:ext cx="422954" cy="422954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44046">
            <a:off x="6786324" y="2659329"/>
            <a:ext cx="422954" cy="422954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91247">
            <a:off x="6643224" y="3527741"/>
            <a:ext cx="422954" cy="422954"/>
          </a:xfrm>
          <a:prstGeom prst="rect">
            <a:avLst/>
          </a:prstGeom>
        </p:spPr>
      </p:pic>
      <p:pic>
        <p:nvPicPr>
          <p:cNvPr id="17" name="Picture 16" descr="Basketball Net Free Stock Photo - Public Domain Pictures">
            <a:extLst>
              <a:ext uri="{FF2B5EF4-FFF2-40B4-BE49-F238E27FC236}">
                <a16:creationId xmlns:a16="http://schemas.microsoft.com/office/drawing/2014/main" id="{50519442-5943-462B-8CF1-7AAE2C64E3D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9562" b="80230" l="29280" r="61867">
                        <a14:foregroundMark x1="43114" y1="29333" x2="43114" y2="29333"/>
                        <a14:foregroundMark x1="47305" y1="32667" x2="47305" y2="32667"/>
                        <a14:foregroundMark x1="48503" y1="30667" x2="48503" y2="30667"/>
                        <a14:foregroundMark x1="41317" y1="34667" x2="41317" y2="34667"/>
                        <a14:foregroundMark x1="37725" y1="53333" x2="37725" y2="53333"/>
                        <a14:foregroundMark x1="44311" y1="58667" x2="44311" y2="58667"/>
                        <a14:foregroundMark x1="47904" y1="65333" x2="47904" y2="65333"/>
                        <a14:foregroundMark x1="42515" y1="73333" x2="42515" y2="73333"/>
                        <a14:foregroundMark x1="53293" y1="58000" x2="53293" y2="58000"/>
                        <a14:foregroundMark x1="47904" y1="54000" x2="47904" y2="54000"/>
                        <a14:foregroundMark x1="40719" y1="52000" x2="40719" y2="52000"/>
                        <a14:foregroundMark x1="54491" y1="50667" x2="54491" y2="52667"/>
                        <a14:foregroundMark x1="53293" y1="58000" x2="53293" y2="58000"/>
                        <a14:foregroundMark x1="49102" y1="62667" x2="49102" y2="66000"/>
                        <a14:foregroundMark x1="49102" y1="68667" x2="49102" y2="68667"/>
                        <a14:foregroundMark x1="49102" y1="69333" x2="49102" y2="69333"/>
                        <a14:foregroundMark x1="48503" y1="71333" x2="48503" y2="71333"/>
                        <a14:foregroundMark x1="46707" y1="75333" x2="46707" y2="75333"/>
                        <a14:foregroundMark x1="45509" y1="74667" x2="45509" y2="74667"/>
                        <a14:foregroundMark x1="41317" y1="68667" x2="41317" y2="68667"/>
                        <a14:foregroundMark x1="38323" y1="63333" x2="38323" y2="63333"/>
                        <a14:foregroundMark x1="37725" y1="60000" x2="37725" y2="60000"/>
                        <a14:foregroundMark x1="36527" y1="56000" x2="36527" y2="53333"/>
                        <a14:foregroundMark x1="36527" y1="51333" x2="36527" y2="51333"/>
                        <a14:foregroundMark x1="42515" y1="24667" x2="42515" y2="24667"/>
                        <a14:foregroundMark x1="49102" y1="27333" x2="51497" y2="27333"/>
                        <a14:foregroundMark x1="52096" y1="27333" x2="51497" y2="32667"/>
                        <a14:foregroundMark x1="50299" y1="34000" x2="50299" y2="34000"/>
                        <a14:foregroundMark x1="47904" y1="36667" x2="43114" y2="37333"/>
                        <a14:foregroundMark x1="41317" y1="37333" x2="41317" y2="37333"/>
                        <a14:foregroundMark x1="40719" y1="37333" x2="37725" y2="32667"/>
                        <a14:foregroundMark x1="35928" y1="28000" x2="35928" y2="28000"/>
                        <a14:foregroundMark x1="37126" y1="27333" x2="40120" y2="26000"/>
                        <a14:foregroundMark x1="41317" y1="24667" x2="43713" y2="22667"/>
                        <a14:foregroundMark x1="46707" y1="50000" x2="46707" y2="50000"/>
                        <a14:foregroundMark x1="48503" y1="60000" x2="48503" y2="60000"/>
                        <a14:foregroundMark x1="52096" y1="63333" x2="52096" y2="63333"/>
                        <a14:foregroundMark x1="50898" y1="51333" x2="50898" y2="51333"/>
                        <a14:foregroundMark x1="57485" y1="48667" x2="57485" y2="48667"/>
                        <a14:foregroundMark x1="31737" y1="48667" x2="31737" y2="48667"/>
                        <a14:foregroundMark x1="48503" y1="22667" x2="48503" y2="22667"/>
                        <a14:foregroundMark x1="53293" y1="36000" x2="53293" y2="3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207" t="11979" r="34059" b="12187"/>
          <a:stretch/>
        </p:blipFill>
        <p:spPr>
          <a:xfrm>
            <a:off x="6913266" y="1484566"/>
            <a:ext cx="726651" cy="121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15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BD371C82-6C8E-4412-A8C8-539C69E88726}"/>
              </a:ext>
            </a:extLst>
          </p:cNvPr>
          <p:cNvSpPr/>
          <p:nvPr/>
        </p:nvSpPr>
        <p:spPr>
          <a:xfrm>
            <a:off x="149087" y="1659837"/>
            <a:ext cx="4330750" cy="37669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/>
              <a:t>Observers</a:t>
            </a:r>
            <a:endParaRPr lang="en-US" sz="24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8F481F-726F-4886-8B07-14B5126440B1}"/>
              </a:ext>
            </a:extLst>
          </p:cNvPr>
          <p:cNvSpPr/>
          <p:nvPr/>
        </p:nvSpPr>
        <p:spPr>
          <a:xfrm>
            <a:off x="7722704" y="1659837"/>
            <a:ext cx="4330750" cy="37669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/>
              <a:t>Subject</a:t>
            </a:r>
            <a:endParaRPr lang="en-US" sz="2400" dirty="0"/>
          </a:p>
        </p:txBody>
      </p:sp>
      <p:sp>
        <p:nvSpPr>
          <p:cNvPr id="14" name="Rounded Rectangle 3">
            <a:extLst>
              <a:ext uri="{FF2B5EF4-FFF2-40B4-BE49-F238E27FC236}">
                <a16:creationId xmlns:a16="http://schemas.microsoft.com/office/drawing/2014/main" id="{C3A58109-7445-452D-BBED-15247766BF9D}"/>
              </a:ext>
            </a:extLst>
          </p:cNvPr>
          <p:cNvSpPr/>
          <p:nvPr/>
        </p:nvSpPr>
        <p:spPr>
          <a:xfrm flipH="1">
            <a:off x="535993" y="1825848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1" name="Rounded Rectangle 3">
            <a:extLst>
              <a:ext uri="{FF2B5EF4-FFF2-40B4-BE49-F238E27FC236}">
                <a16:creationId xmlns:a16="http://schemas.microsoft.com/office/drawing/2014/main" id="{2AFCF520-87EE-4E8E-988B-4AC78A99CAAA}"/>
              </a:ext>
            </a:extLst>
          </p:cNvPr>
          <p:cNvSpPr/>
          <p:nvPr/>
        </p:nvSpPr>
        <p:spPr>
          <a:xfrm>
            <a:off x="535996" y="2845286"/>
            <a:ext cx="3556932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1C3CAADA-397E-4765-A857-D6C5AB9E038A}"/>
              </a:ext>
            </a:extLst>
          </p:cNvPr>
          <p:cNvSpPr/>
          <p:nvPr/>
        </p:nvSpPr>
        <p:spPr>
          <a:xfrm>
            <a:off x="535996" y="3864724"/>
            <a:ext cx="3556932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8" name="Rounded Rectangle 3">
            <a:extLst>
              <a:ext uri="{FF2B5EF4-FFF2-40B4-BE49-F238E27FC236}">
                <a16:creationId xmlns:a16="http://schemas.microsoft.com/office/drawing/2014/main" id="{B9037B89-F400-44AF-BDC7-0537C849E3D8}"/>
              </a:ext>
            </a:extLst>
          </p:cNvPr>
          <p:cNvSpPr/>
          <p:nvPr/>
        </p:nvSpPr>
        <p:spPr>
          <a:xfrm>
            <a:off x="8109612" y="2835347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Game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4092928" y="3498581"/>
            <a:ext cx="4016684" cy="824839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21" idx="3"/>
          </p:cNvCxnSpPr>
          <p:nvPr/>
        </p:nvCxnSpPr>
        <p:spPr>
          <a:xfrm flipV="1">
            <a:off x="4092928" y="3303981"/>
            <a:ext cx="4016684" cy="1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14" idx="1"/>
          </p:cNvCxnSpPr>
          <p:nvPr/>
        </p:nvCxnSpPr>
        <p:spPr>
          <a:xfrm>
            <a:off x="4092927" y="2284544"/>
            <a:ext cx="4016685" cy="833426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7732667-FBC3-4565-B618-83C0F9B2B30A}"/>
              </a:ext>
            </a:extLst>
          </p:cNvPr>
          <p:cNvSpPr txBox="1"/>
          <p:nvPr/>
        </p:nvSpPr>
        <p:spPr>
          <a:xfrm>
            <a:off x="4092927" y="5328083"/>
            <a:ext cx="3881840" cy="127419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2800" dirty="0" err="1">
                <a:solidFill>
                  <a:srgbClr val="996600"/>
                </a:solidFill>
                <a:latin typeface="Consolas" panose="020B0609020204030204" pitchFamily="49" charset="0"/>
              </a:rPr>
              <a:t>fan</a:t>
            </a:r>
            <a:r>
              <a:rPr lang="en-US" sz="2800" dirty="0" err="1">
                <a:latin typeface="Consolas" panose="020B0609020204030204" pitchFamily="49" charset="0"/>
              </a:rPr>
              <a:t>.update</a:t>
            </a:r>
            <a:r>
              <a:rPr lang="en-US" sz="2800" dirty="0">
                <a:latin typeface="Consolas" panose="020B0609020204030204" pitchFamily="49" charset="0"/>
              </a:rPr>
              <a:t>();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576" y="3101092"/>
            <a:ext cx="422954" cy="422954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44046">
            <a:off x="6786324" y="2659329"/>
            <a:ext cx="422954" cy="422954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91247">
            <a:off x="6643224" y="3527741"/>
            <a:ext cx="422954" cy="422954"/>
          </a:xfrm>
          <a:prstGeom prst="rect">
            <a:avLst/>
          </a:prstGeom>
        </p:spPr>
      </p:pic>
      <p:pic>
        <p:nvPicPr>
          <p:cNvPr id="17" name="Picture 16" descr="Basketball Net Free Stock Photo - Public Domain Pictures">
            <a:extLst>
              <a:ext uri="{FF2B5EF4-FFF2-40B4-BE49-F238E27FC236}">
                <a16:creationId xmlns:a16="http://schemas.microsoft.com/office/drawing/2014/main" id="{50519442-5943-462B-8CF1-7AAE2C64E3D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562" b="80230" l="29280" r="61867">
                        <a14:foregroundMark x1="43114" y1="29333" x2="43114" y2="29333"/>
                        <a14:foregroundMark x1="47305" y1="32667" x2="47305" y2="32667"/>
                        <a14:foregroundMark x1="48503" y1="30667" x2="48503" y2="30667"/>
                        <a14:foregroundMark x1="41317" y1="34667" x2="41317" y2="34667"/>
                        <a14:foregroundMark x1="37725" y1="53333" x2="37725" y2="53333"/>
                        <a14:foregroundMark x1="44311" y1="58667" x2="44311" y2="58667"/>
                        <a14:foregroundMark x1="47904" y1="65333" x2="47904" y2="65333"/>
                        <a14:foregroundMark x1="42515" y1="73333" x2="42515" y2="73333"/>
                        <a14:foregroundMark x1="53293" y1="58000" x2="53293" y2="58000"/>
                        <a14:foregroundMark x1="47904" y1="54000" x2="47904" y2="54000"/>
                        <a14:foregroundMark x1="40719" y1="52000" x2="40719" y2="52000"/>
                        <a14:foregroundMark x1="54491" y1="50667" x2="54491" y2="52667"/>
                        <a14:foregroundMark x1="53293" y1="58000" x2="53293" y2="58000"/>
                        <a14:foregroundMark x1="49102" y1="62667" x2="49102" y2="66000"/>
                        <a14:foregroundMark x1="49102" y1="68667" x2="49102" y2="68667"/>
                        <a14:foregroundMark x1="49102" y1="69333" x2="49102" y2="69333"/>
                        <a14:foregroundMark x1="48503" y1="71333" x2="48503" y2="71333"/>
                        <a14:foregroundMark x1="46707" y1="75333" x2="46707" y2="75333"/>
                        <a14:foregroundMark x1="45509" y1="74667" x2="45509" y2="74667"/>
                        <a14:foregroundMark x1="41317" y1="68667" x2="41317" y2="68667"/>
                        <a14:foregroundMark x1="38323" y1="63333" x2="38323" y2="63333"/>
                        <a14:foregroundMark x1="37725" y1="60000" x2="37725" y2="60000"/>
                        <a14:foregroundMark x1="36527" y1="56000" x2="36527" y2="53333"/>
                        <a14:foregroundMark x1="36527" y1="51333" x2="36527" y2="51333"/>
                        <a14:foregroundMark x1="42515" y1="24667" x2="42515" y2="24667"/>
                        <a14:foregroundMark x1="49102" y1="27333" x2="51497" y2="27333"/>
                        <a14:foregroundMark x1="52096" y1="27333" x2="51497" y2="32667"/>
                        <a14:foregroundMark x1="50299" y1="34000" x2="50299" y2="34000"/>
                        <a14:foregroundMark x1="47904" y1="36667" x2="43114" y2="37333"/>
                        <a14:foregroundMark x1="41317" y1="37333" x2="41317" y2="37333"/>
                        <a14:foregroundMark x1="40719" y1="37333" x2="37725" y2="32667"/>
                        <a14:foregroundMark x1="35928" y1="28000" x2="35928" y2="28000"/>
                        <a14:foregroundMark x1="37126" y1="27333" x2="40120" y2="26000"/>
                        <a14:foregroundMark x1="41317" y1="24667" x2="43713" y2="22667"/>
                        <a14:foregroundMark x1="46707" y1="50000" x2="46707" y2="50000"/>
                        <a14:foregroundMark x1="48503" y1="60000" x2="48503" y2="60000"/>
                        <a14:foregroundMark x1="52096" y1="63333" x2="52096" y2="63333"/>
                        <a14:foregroundMark x1="50898" y1="51333" x2="50898" y2="51333"/>
                        <a14:foregroundMark x1="57485" y1="48667" x2="57485" y2="48667"/>
                        <a14:foregroundMark x1="31737" y1="48667" x2="31737" y2="48667"/>
                        <a14:foregroundMark x1="48503" y1="22667" x2="48503" y2="22667"/>
                        <a14:foregroundMark x1="53293" y1="36000" x2="53293" y2="3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207" t="11979" r="34059" b="12187"/>
          <a:stretch/>
        </p:blipFill>
        <p:spPr>
          <a:xfrm>
            <a:off x="6913266" y="1484566"/>
            <a:ext cx="726651" cy="1215054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0DA3197C-6A94-4FAB-A89A-A1ACE9F63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365125"/>
            <a:ext cx="10947400" cy="836017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Step 2: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Notify when an event occurs</a:t>
            </a:r>
          </a:p>
        </p:txBody>
      </p:sp>
    </p:spTree>
    <p:extLst>
      <p:ext uri="{BB962C8B-B14F-4D97-AF65-F5344CB8AC3E}">
        <p14:creationId xmlns:p14="http://schemas.microsoft.com/office/powerpoint/2010/main" val="3217990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BD371C82-6C8E-4412-A8C8-539C69E88726}"/>
              </a:ext>
            </a:extLst>
          </p:cNvPr>
          <p:cNvSpPr/>
          <p:nvPr/>
        </p:nvSpPr>
        <p:spPr>
          <a:xfrm>
            <a:off x="149087" y="1659837"/>
            <a:ext cx="4330750" cy="37669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/>
              <a:t>Observers</a:t>
            </a:r>
            <a:endParaRPr lang="en-US" sz="24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8F481F-726F-4886-8B07-14B5126440B1}"/>
              </a:ext>
            </a:extLst>
          </p:cNvPr>
          <p:cNvSpPr/>
          <p:nvPr/>
        </p:nvSpPr>
        <p:spPr>
          <a:xfrm>
            <a:off x="7722704" y="1659837"/>
            <a:ext cx="4330750" cy="37669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/>
              <a:t>Subject</a:t>
            </a:r>
            <a:endParaRPr lang="en-US" sz="2400" dirty="0"/>
          </a:p>
        </p:txBody>
      </p:sp>
      <p:sp>
        <p:nvSpPr>
          <p:cNvPr id="14" name="Rounded Rectangle 3">
            <a:extLst>
              <a:ext uri="{FF2B5EF4-FFF2-40B4-BE49-F238E27FC236}">
                <a16:creationId xmlns:a16="http://schemas.microsoft.com/office/drawing/2014/main" id="{C3A58109-7445-452D-BBED-15247766BF9D}"/>
              </a:ext>
            </a:extLst>
          </p:cNvPr>
          <p:cNvSpPr/>
          <p:nvPr/>
        </p:nvSpPr>
        <p:spPr>
          <a:xfrm flipH="1">
            <a:off x="535993" y="1825848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1" name="Rounded Rectangle 3">
            <a:extLst>
              <a:ext uri="{FF2B5EF4-FFF2-40B4-BE49-F238E27FC236}">
                <a16:creationId xmlns:a16="http://schemas.microsoft.com/office/drawing/2014/main" id="{2AFCF520-87EE-4E8E-988B-4AC78A99CAAA}"/>
              </a:ext>
            </a:extLst>
          </p:cNvPr>
          <p:cNvSpPr/>
          <p:nvPr/>
        </p:nvSpPr>
        <p:spPr>
          <a:xfrm>
            <a:off x="535996" y="2845286"/>
            <a:ext cx="3556932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1C3CAADA-397E-4765-A857-D6C5AB9E038A}"/>
              </a:ext>
            </a:extLst>
          </p:cNvPr>
          <p:cNvSpPr/>
          <p:nvPr/>
        </p:nvSpPr>
        <p:spPr>
          <a:xfrm>
            <a:off x="535996" y="3864724"/>
            <a:ext cx="3556932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8" name="Rounded Rectangle 3">
            <a:extLst>
              <a:ext uri="{FF2B5EF4-FFF2-40B4-BE49-F238E27FC236}">
                <a16:creationId xmlns:a16="http://schemas.microsoft.com/office/drawing/2014/main" id="{B9037B89-F400-44AF-BDC7-0537C849E3D8}"/>
              </a:ext>
            </a:extLst>
          </p:cNvPr>
          <p:cNvSpPr/>
          <p:nvPr/>
        </p:nvSpPr>
        <p:spPr>
          <a:xfrm>
            <a:off x="8109612" y="2835347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Game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4092928" y="3498581"/>
            <a:ext cx="4016684" cy="824839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21" idx="3"/>
          </p:cNvCxnSpPr>
          <p:nvPr/>
        </p:nvCxnSpPr>
        <p:spPr>
          <a:xfrm flipV="1">
            <a:off x="4092928" y="3303981"/>
            <a:ext cx="4016684" cy="1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14" idx="1"/>
          </p:cNvCxnSpPr>
          <p:nvPr/>
        </p:nvCxnSpPr>
        <p:spPr>
          <a:xfrm>
            <a:off x="4092927" y="2284544"/>
            <a:ext cx="4016685" cy="833426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7732667-FBC3-4565-B618-83C0F9B2B30A}"/>
              </a:ext>
            </a:extLst>
          </p:cNvPr>
          <p:cNvSpPr txBox="1"/>
          <p:nvPr/>
        </p:nvSpPr>
        <p:spPr>
          <a:xfrm>
            <a:off x="4092927" y="5019018"/>
            <a:ext cx="3761919" cy="127419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rgbClr val="996600"/>
                </a:solidFill>
                <a:latin typeface="Consolas" panose="020B0609020204030204" pitchFamily="49" charset="0"/>
              </a:rPr>
              <a:t>fan1</a:t>
            </a:r>
            <a:r>
              <a:rPr lang="en-US" sz="2400" dirty="0">
                <a:latin typeface="Consolas" panose="020B0609020204030204" pitchFamily="49" charset="0"/>
              </a:rPr>
              <a:t>.update();</a:t>
            </a:r>
          </a:p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rgbClr val="996600"/>
                </a:solidFill>
                <a:latin typeface="Consolas" panose="020B0609020204030204" pitchFamily="49" charset="0"/>
              </a:rPr>
              <a:t>fan2</a:t>
            </a:r>
            <a:r>
              <a:rPr lang="en-US" sz="2400" dirty="0">
                <a:latin typeface="Consolas" panose="020B0609020204030204" pitchFamily="49" charset="0"/>
              </a:rPr>
              <a:t>.update();</a:t>
            </a:r>
          </a:p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rgbClr val="996600"/>
                </a:solidFill>
                <a:latin typeface="Consolas" panose="020B0609020204030204" pitchFamily="49" charset="0"/>
              </a:rPr>
              <a:t>fan3</a:t>
            </a:r>
            <a:r>
              <a:rPr lang="en-US" sz="2400" dirty="0">
                <a:latin typeface="Consolas" panose="020B0609020204030204" pitchFamily="49" charset="0"/>
              </a:rPr>
              <a:t>.update();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576" y="3101092"/>
            <a:ext cx="422954" cy="422954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44046">
            <a:off x="6786324" y="2659329"/>
            <a:ext cx="422954" cy="422954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91247">
            <a:off x="6643224" y="3527741"/>
            <a:ext cx="422954" cy="422954"/>
          </a:xfrm>
          <a:prstGeom prst="rect">
            <a:avLst/>
          </a:prstGeom>
        </p:spPr>
      </p:pic>
      <p:pic>
        <p:nvPicPr>
          <p:cNvPr id="17" name="Picture 16" descr="Basketball Net Free Stock Photo - Public Domain Pictures">
            <a:extLst>
              <a:ext uri="{FF2B5EF4-FFF2-40B4-BE49-F238E27FC236}">
                <a16:creationId xmlns:a16="http://schemas.microsoft.com/office/drawing/2014/main" id="{50519442-5943-462B-8CF1-7AAE2C64E3D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562" b="80230" l="29280" r="61867">
                        <a14:foregroundMark x1="43114" y1="29333" x2="43114" y2="29333"/>
                        <a14:foregroundMark x1="47305" y1="32667" x2="47305" y2="32667"/>
                        <a14:foregroundMark x1="48503" y1="30667" x2="48503" y2="30667"/>
                        <a14:foregroundMark x1="41317" y1="34667" x2="41317" y2="34667"/>
                        <a14:foregroundMark x1="37725" y1="53333" x2="37725" y2="53333"/>
                        <a14:foregroundMark x1="44311" y1="58667" x2="44311" y2="58667"/>
                        <a14:foregroundMark x1="47904" y1="65333" x2="47904" y2="65333"/>
                        <a14:foregroundMark x1="42515" y1="73333" x2="42515" y2="73333"/>
                        <a14:foregroundMark x1="53293" y1="58000" x2="53293" y2="58000"/>
                        <a14:foregroundMark x1="47904" y1="54000" x2="47904" y2="54000"/>
                        <a14:foregroundMark x1="40719" y1="52000" x2="40719" y2="52000"/>
                        <a14:foregroundMark x1="54491" y1="50667" x2="54491" y2="52667"/>
                        <a14:foregroundMark x1="53293" y1="58000" x2="53293" y2="58000"/>
                        <a14:foregroundMark x1="49102" y1="62667" x2="49102" y2="66000"/>
                        <a14:foregroundMark x1="49102" y1="68667" x2="49102" y2="68667"/>
                        <a14:foregroundMark x1="49102" y1="69333" x2="49102" y2="69333"/>
                        <a14:foregroundMark x1="48503" y1="71333" x2="48503" y2="71333"/>
                        <a14:foregroundMark x1="46707" y1="75333" x2="46707" y2="75333"/>
                        <a14:foregroundMark x1="45509" y1="74667" x2="45509" y2="74667"/>
                        <a14:foregroundMark x1="41317" y1="68667" x2="41317" y2="68667"/>
                        <a14:foregroundMark x1="38323" y1="63333" x2="38323" y2="63333"/>
                        <a14:foregroundMark x1="37725" y1="60000" x2="37725" y2="60000"/>
                        <a14:foregroundMark x1="36527" y1="56000" x2="36527" y2="53333"/>
                        <a14:foregroundMark x1="36527" y1="51333" x2="36527" y2="51333"/>
                        <a14:foregroundMark x1="42515" y1="24667" x2="42515" y2="24667"/>
                        <a14:foregroundMark x1="49102" y1="27333" x2="51497" y2="27333"/>
                        <a14:foregroundMark x1="52096" y1="27333" x2="51497" y2="32667"/>
                        <a14:foregroundMark x1="50299" y1="34000" x2="50299" y2="34000"/>
                        <a14:foregroundMark x1="47904" y1="36667" x2="43114" y2="37333"/>
                        <a14:foregroundMark x1="41317" y1="37333" x2="41317" y2="37333"/>
                        <a14:foregroundMark x1="40719" y1="37333" x2="37725" y2="32667"/>
                        <a14:foregroundMark x1="35928" y1="28000" x2="35928" y2="28000"/>
                        <a14:foregroundMark x1="37126" y1="27333" x2="40120" y2="26000"/>
                        <a14:foregroundMark x1="41317" y1="24667" x2="43713" y2="22667"/>
                        <a14:foregroundMark x1="46707" y1="50000" x2="46707" y2="50000"/>
                        <a14:foregroundMark x1="48503" y1="60000" x2="48503" y2="60000"/>
                        <a14:foregroundMark x1="52096" y1="63333" x2="52096" y2="63333"/>
                        <a14:foregroundMark x1="50898" y1="51333" x2="50898" y2="51333"/>
                        <a14:foregroundMark x1="57485" y1="48667" x2="57485" y2="48667"/>
                        <a14:foregroundMark x1="31737" y1="48667" x2="31737" y2="48667"/>
                        <a14:foregroundMark x1="48503" y1="22667" x2="48503" y2="22667"/>
                        <a14:foregroundMark x1="53293" y1="36000" x2="53293" y2="3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207" t="11979" r="34059" b="12187"/>
          <a:stretch/>
        </p:blipFill>
        <p:spPr>
          <a:xfrm>
            <a:off x="6913266" y="1484566"/>
            <a:ext cx="726651" cy="1215054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0DA3197C-6A94-4FAB-A89A-A1ACE9F63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365125"/>
            <a:ext cx="10947400" cy="836017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Step 2: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Notify when an event occurs</a:t>
            </a:r>
          </a:p>
        </p:txBody>
      </p:sp>
    </p:spTree>
    <p:extLst>
      <p:ext uri="{BB962C8B-B14F-4D97-AF65-F5344CB8AC3E}">
        <p14:creationId xmlns:p14="http://schemas.microsoft.com/office/powerpoint/2010/main" val="4208708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BD371C82-6C8E-4412-A8C8-539C69E88726}"/>
              </a:ext>
            </a:extLst>
          </p:cNvPr>
          <p:cNvSpPr/>
          <p:nvPr/>
        </p:nvSpPr>
        <p:spPr>
          <a:xfrm>
            <a:off x="149087" y="1659837"/>
            <a:ext cx="4330750" cy="37669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/>
              <a:t>Observers</a:t>
            </a:r>
            <a:endParaRPr lang="en-US" sz="24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8F481F-726F-4886-8B07-14B5126440B1}"/>
              </a:ext>
            </a:extLst>
          </p:cNvPr>
          <p:cNvSpPr/>
          <p:nvPr/>
        </p:nvSpPr>
        <p:spPr>
          <a:xfrm>
            <a:off x="7722704" y="1659837"/>
            <a:ext cx="4330750" cy="37669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/>
              <a:t>Subject</a:t>
            </a:r>
            <a:endParaRPr lang="en-US" sz="2400" dirty="0"/>
          </a:p>
        </p:txBody>
      </p:sp>
      <p:sp>
        <p:nvSpPr>
          <p:cNvPr id="14" name="Rounded Rectangle 3">
            <a:extLst>
              <a:ext uri="{FF2B5EF4-FFF2-40B4-BE49-F238E27FC236}">
                <a16:creationId xmlns:a16="http://schemas.microsoft.com/office/drawing/2014/main" id="{C3A58109-7445-452D-BBED-15247766BF9D}"/>
              </a:ext>
            </a:extLst>
          </p:cNvPr>
          <p:cNvSpPr/>
          <p:nvPr/>
        </p:nvSpPr>
        <p:spPr>
          <a:xfrm flipH="1">
            <a:off x="535993" y="1825848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1" name="Rounded Rectangle 3">
            <a:extLst>
              <a:ext uri="{FF2B5EF4-FFF2-40B4-BE49-F238E27FC236}">
                <a16:creationId xmlns:a16="http://schemas.microsoft.com/office/drawing/2014/main" id="{2AFCF520-87EE-4E8E-988B-4AC78A99CAAA}"/>
              </a:ext>
            </a:extLst>
          </p:cNvPr>
          <p:cNvSpPr/>
          <p:nvPr/>
        </p:nvSpPr>
        <p:spPr>
          <a:xfrm>
            <a:off x="535996" y="2845286"/>
            <a:ext cx="3556932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1C3CAADA-397E-4765-A857-D6C5AB9E038A}"/>
              </a:ext>
            </a:extLst>
          </p:cNvPr>
          <p:cNvSpPr/>
          <p:nvPr/>
        </p:nvSpPr>
        <p:spPr>
          <a:xfrm>
            <a:off x="535996" y="3864724"/>
            <a:ext cx="3556932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28" name="Rounded Rectangle 3">
            <a:extLst>
              <a:ext uri="{FF2B5EF4-FFF2-40B4-BE49-F238E27FC236}">
                <a16:creationId xmlns:a16="http://schemas.microsoft.com/office/drawing/2014/main" id="{B9037B89-F400-44AF-BDC7-0537C849E3D8}"/>
              </a:ext>
            </a:extLst>
          </p:cNvPr>
          <p:cNvSpPr/>
          <p:nvPr/>
        </p:nvSpPr>
        <p:spPr>
          <a:xfrm>
            <a:off x="8109612" y="2835347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Game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4092928" y="3498581"/>
            <a:ext cx="4016684" cy="824839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21" idx="3"/>
          </p:cNvCxnSpPr>
          <p:nvPr/>
        </p:nvCxnSpPr>
        <p:spPr>
          <a:xfrm flipV="1">
            <a:off x="4092928" y="3303981"/>
            <a:ext cx="4016684" cy="1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14" idx="1"/>
          </p:cNvCxnSpPr>
          <p:nvPr/>
        </p:nvCxnSpPr>
        <p:spPr>
          <a:xfrm>
            <a:off x="4092927" y="2284544"/>
            <a:ext cx="4016685" cy="833426"/>
          </a:xfrm>
          <a:prstGeom prst="line">
            <a:avLst/>
          </a:prstGeom>
          <a:ln w="44450">
            <a:solidFill>
              <a:srgbClr val="FF0000"/>
            </a:solidFill>
            <a:prstDash val="solid"/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7732667-FBC3-4565-B618-83C0F9B2B30A}"/>
              </a:ext>
            </a:extLst>
          </p:cNvPr>
          <p:cNvSpPr txBox="1"/>
          <p:nvPr/>
        </p:nvSpPr>
        <p:spPr>
          <a:xfrm>
            <a:off x="4092927" y="5019018"/>
            <a:ext cx="3761919" cy="127419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rgbClr val="996600"/>
                </a:solidFill>
                <a:latin typeface="Consolas" panose="020B0609020204030204" pitchFamily="49" charset="0"/>
              </a:rPr>
              <a:t>fan1</a:t>
            </a:r>
            <a:r>
              <a:rPr lang="en-US" sz="2400" dirty="0">
                <a:latin typeface="Consolas" panose="020B0609020204030204" pitchFamily="49" charset="0"/>
              </a:rPr>
              <a:t>.update();</a:t>
            </a:r>
          </a:p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rgbClr val="996600"/>
                </a:solidFill>
                <a:latin typeface="Consolas" panose="020B0609020204030204" pitchFamily="49" charset="0"/>
              </a:rPr>
              <a:t>fan2</a:t>
            </a:r>
            <a:r>
              <a:rPr lang="en-US" sz="2400" dirty="0">
                <a:latin typeface="Consolas" panose="020B0609020204030204" pitchFamily="49" charset="0"/>
              </a:rPr>
              <a:t>.update();</a:t>
            </a:r>
          </a:p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rgbClr val="996600"/>
                </a:solidFill>
                <a:latin typeface="Consolas" panose="020B0609020204030204" pitchFamily="49" charset="0"/>
              </a:rPr>
              <a:t>fan3</a:t>
            </a:r>
            <a:r>
              <a:rPr lang="en-US" sz="2400" dirty="0">
                <a:latin typeface="Consolas" panose="020B0609020204030204" pitchFamily="49" charset="0"/>
              </a:rPr>
              <a:t>.update();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576" y="3101092"/>
            <a:ext cx="422954" cy="422954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44046">
            <a:off x="6786324" y="2659329"/>
            <a:ext cx="422954" cy="422954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91247">
            <a:off x="6643224" y="3527741"/>
            <a:ext cx="422954" cy="422954"/>
          </a:xfrm>
          <a:prstGeom prst="rect">
            <a:avLst/>
          </a:prstGeom>
        </p:spPr>
      </p:pic>
      <p:pic>
        <p:nvPicPr>
          <p:cNvPr id="17" name="Picture 16" descr="Basketball Net Free Stock Photo - Public Domain Pictures">
            <a:extLst>
              <a:ext uri="{FF2B5EF4-FFF2-40B4-BE49-F238E27FC236}">
                <a16:creationId xmlns:a16="http://schemas.microsoft.com/office/drawing/2014/main" id="{50519442-5943-462B-8CF1-7AAE2C64E3D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562" b="80230" l="29280" r="61867">
                        <a14:foregroundMark x1="43114" y1="29333" x2="43114" y2="29333"/>
                        <a14:foregroundMark x1="47305" y1="32667" x2="47305" y2="32667"/>
                        <a14:foregroundMark x1="48503" y1="30667" x2="48503" y2="30667"/>
                        <a14:foregroundMark x1="41317" y1="34667" x2="41317" y2="34667"/>
                        <a14:foregroundMark x1="37725" y1="53333" x2="37725" y2="53333"/>
                        <a14:foregroundMark x1="44311" y1="58667" x2="44311" y2="58667"/>
                        <a14:foregroundMark x1="47904" y1="65333" x2="47904" y2="65333"/>
                        <a14:foregroundMark x1="42515" y1="73333" x2="42515" y2="73333"/>
                        <a14:foregroundMark x1="53293" y1="58000" x2="53293" y2="58000"/>
                        <a14:foregroundMark x1="47904" y1="54000" x2="47904" y2="54000"/>
                        <a14:foregroundMark x1="40719" y1="52000" x2="40719" y2="52000"/>
                        <a14:foregroundMark x1="54491" y1="50667" x2="54491" y2="52667"/>
                        <a14:foregroundMark x1="53293" y1="58000" x2="53293" y2="58000"/>
                        <a14:foregroundMark x1="49102" y1="62667" x2="49102" y2="66000"/>
                        <a14:foregroundMark x1="49102" y1="68667" x2="49102" y2="68667"/>
                        <a14:foregroundMark x1="49102" y1="69333" x2="49102" y2="69333"/>
                        <a14:foregroundMark x1="48503" y1="71333" x2="48503" y2="71333"/>
                        <a14:foregroundMark x1="46707" y1="75333" x2="46707" y2="75333"/>
                        <a14:foregroundMark x1="45509" y1="74667" x2="45509" y2="74667"/>
                        <a14:foregroundMark x1="41317" y1="68667" x2="41317" y2="68667"/>
                        <a14:foregroundMark x1="38323" y1="63333" x2="38323" y2="63333"/>
                        <a14:foregroundMark x1="37725" y1="60000" x2="37725" y2="60000"/>
                        <a14:foregroundMark x1="36527" y1="56000" x2="36527" y2="53333"/>
                        <a14:foregroundMark x1="36527" y1="51333" x2="36527" y2="51333"/>
                        <a14:foregroundMark x1="42515" y1="24667" x2="42515" y2="24667"/>
                        <a14:foregroundMark x1="49102" y1="27333" x2="51497" y2="27333"/>
                        <a14:foregroundMark x1="52096" y1="27333" x2="51497" y2="32667"/>
                        <a14:foregroundMark x1="50299" y1="34000" x2="50299" y2="34000"/>
                        <a14:foregroundMark x1="47904" y1="36667" x2="43114" y2="37333"/>
                        <a14:foregroundMark x1="41317" y1="37333" x2="41317" y2="37333"/>
                        <a14:foregroundMark x1="40719" y1="37333" x2="37725" y2="32667"/>
                        <a14:foregroundMark x1="35928" y1="28000" x2="35928" y2="28000"/>
                        <a14:foregroundMark x1="37126" y1="27333" x2="40120" y2="26000"/>
                        <a14:foregroundMark x1="41317" y1="24667" x2="43713" y2="22667"/>
                        <a14:foregroundMark x1="46707" y1="50000" x2="46707" y2="50000"/>
                        <a14:foregroundMark x1="48503" y1="60000" x2="48503" y2="60000"/>
                        <a14:foregroundMark x1="52096" y1="63333" x2="52096" y2="63333"/>
                        <a14:foregroundMark x1="50898" y1="51333" x2="50898" y2="51333"/>
                        <a14:foregroundMark x1="57485" y1="48667" x2="57485" y2="48667"/>
                        <a14:foregroundMark x1="31737" y1="48667" x2="31737" y2="48667"/>
                        <a14:foregroundMark x1="48503" y1="22667" x2="48503" y2="22667"/>
                        <a14:foregroundMark x1="53293" y1="36000" x2="53293" y2="3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207" t="11979" r="34059" b="12187"/>
          <a:stretch/>
        </p:blipFill>
        <p:spPr>
          <a:xfrm>
            <a:off x="6913266" y="1484566"/>
            <a:ext cx="726651" cy="1215054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0DA3197C-6A94-4FAB-A89A-A1ACE9F63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365125"/>
            <a:ext cx="10947400" cy="836017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Step 2: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Notify when an event occurs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732667-FBC3-4565-B618-83C0F9B2B30A}"/>
              </a:ext>
            </a:extLst>
          </p:cNvPr>
          <p:cNvSpPr txBox="1"/>
          <p:nvPr/>
        </p:nvSpPr>
        <p:spPr>
          <a:xfrm rot="20568234">
            <a:off x="8676131" y="4663538"/>
            <a:ext cx="3261873" cy="1274195"/>
          </a:xfrm>
          <a:prstGeom prst="rect">
            <a:avLst/>
          </a:prstGeom>
          <a:solidFill>
            <a:schemeClr val="accent6">
              <a:lumMod val="20000"/>
              <a:lumOff val="80000"/>
              <a:alpha val="93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800" i="1" dirty="0">
                <a:solidFill>
                  <a:schemeClr val="tx2"/>
                </a:solidFill>
                <a:latin typeface="Bahnschrift" panose="020B0502040204020203" pitchFamily="34" charset="0"/>
              </a:rPr>
              <a:t>Iterator, over the collection … ?</a:t>
            </a:r>
          </a:p>
        </p:txBody>
      </p:sp>
      <p:sp>
        <p:nvSpPr>
          <p:cNvPr id="20" name="Freeform 19"/>
          <p:cNvSpPr/>
          <p:nvPr/>
        </p:nvSpPr>
        <p:spPr>
          <a:xfrm rot="21215224" flipH="1" flipV="1">
            <a:off x="7363796" y="5901885"/>
            <a:ext cx="1347374" cy="140413"/>
          </a:xfrm>
          <a:custGeom>
            <a:avLst/>
            <a:gdLst>
              <a:gd name="connsiteX0" fmla="*/ 0 w 2038662"/>
              <a:gd name="connsiteY0" fmla="*/ 944381 h 959371"/>
              <a:gd name="connsiteX1" fmla="*/ 44971 w 2038662"/>
              <a:gd name="connsiteY1" fmla="*/ 839450 h 959371"/>
              <a:gd name="connsiteX2" fmla="*/ 134912 w 2038662"/>
              <a:gd name="connsiteY2" fmla="*/ 719528 h 959371"/>
              <a:gd name="connsiteX3" fmla="*/ 164892 w 2038662"/>
              <a:gd name="connsiteY3" fmla="*/ 659568 h 959371"/>
              <a:gd name="connsiteX4" fmla="*/ 194872 w 2038662"/>
              <a:gd name="connsiteY4" fmla="*/ 629587 h 959371"/>
              <a:gd name="connsiteX5" fmla="*/ 239843 w 2038662"/>
              <a:gd name="connsiteY5" fmla="*/ 539646 h 959371"/>
              <a:gd name="connsiteX6" fmla="*/ 314794 w 2038662"/>
              <a:gd name="connsiteY6" fmla="*/ 434715 h 959371"/>
              <a:gd name="connsiteX7" fmla="*/ 374754 w 2038662"/>
              <a:gd name="connsiteY7" fmla="*/ 374755 h 959371"/>
              <a:gd name="connsiteX8" fmla="*/ 524656 w 2038662"/>
              <a:gd name="connsiteY8" fmla="*/ 209863 h 959371"/>
              <a:gd name="connsiteX9" fmla="*/ 554636 w 2038662"/>
              <a:gd name="connsiteY9" fmla="*/ 149902 h 959371"/>
              <a:gd name="connsiteX10" fmla="*/ 569626 w 2038662"/>
              <a:gd name="connsiteY10" fmla="*/ 104932 h 959371"/>
              <a:gd name="connsiteX11" fmla="*/ 689548 w 2038662"/>
              <a:gd name="connsiteY11" fmla="*/ 14991 h 959371"/>
              <a:gd name="connsiteX12" fmla="*/ 764498 w 2038662"/>
              <a:gd name="connsiteY12" fmla="*/ 0 h 959371"/>
              <a:gd name="connsiteX13" fmla="*/ 1334125 w 2038662"/>
              <a:gd name="connsiteY13" fmla="*/ 29981 h 959371"/>
              <a:gd name="connsiteX14" fmla="*/ 1364105 w 2038662"/>
              <a:gd name="connsiteY14" fmla="*/ 74951 h 959371"/>
              <a:gd name="connsiteX15" fmla="*/ 1409076 w 2038662"/>
              <a:gd name="connsiteY15" fmla="*/ 104932 h 959371"/>
              <a:gd name="connsiteX16" fmla="*/ 1454046 w 2038662"/>
              <a:gd name="connsiteY16" fmla="*/ 149902 h 959371"/>
              <a:gd name="connsiteX17" fmla="*/ 1514007 w 2038662"/>
              <a:gd name="connsiteY17" fmla="*/ 194873 h 959371"/>
              <a:gd name="connsiteX18" fmla="*/ 1603948 w 2038662"/>
              <a:gd name="connsiteY18" fmla="*/ 284814 h 959371"/>
              <a:gd name="connsiteX19" fmla="*/ 1738859 w 2038662"/>
              <a:gd name="connsiteY19" fmla="*/ 539646 h 959371"/>
              <a:gd name="connsiteX20" fmla="*/ 1783830 w 2038662"/>
              <a:gd name="connsiteY20" fmla="*/ 584617 h 959371"/>
              <a:gd name="connsiteX21" fmla="*/ 1828800 w 2038662"/>
              <a:gd name="connsiteY21" fmla="*/ 659568 h 959371"/>
              <a:gd name="connsiteX22" fmla="*/ 1858780 w 2038662"/>
              <a:gd name="connsiteY22" fmla="*/ 704538 h 959371"/>
              <a:gd name="connsiteX23" fmla="*/ 1903751 w 2038662"/>
              <a:gd name="connsiteY23" fmla="*/ 779489 h 959371"/>
              <a:gd name="connsiteX24" fmla="*/ 1948721 w 2038662"/>
              <a:gd name="connsiteY24" fmla="*/ 809469 h 959371"/>
              <a:gd name="connsiteX25" fmla="*/ 1993692 w 2038662"/>
              <a:gd name="connsiteY25" fmla="*/ 914400 h 959371"/>
              <a:gd name="connsiteX26" fmla="*/ 2038662 w 2038662"/>
              <a:gd name="connsiteY26" fmla="*/ 959371 h 959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038662" h="959371">
                <a:moveTo>
                  <a:pt x="0" y="944381"/>
                </a:moveTo>
                <a:cubicBezTo>
                  <a:pt x="14990" y="909404"/>
                  <a:pt x="25392" y="872081"/>
                  <a:pt x="44971" y="839450"/>
                </a:cubicBezTo>
                <a:cubicBezTo>
                  <a:pt x="70679" y="796603"/>
                  <a:pt x="112566" y="764220"/>
                  <a:pt x="134912" y="719528"/>
                </a:cubicBezTo>
                <a:cubicBezTo>
                  <a:pt x="144905" y="699541"/>
                  <a:pt x="152497" y="678161"/>
                  <a:pt x="164892" y="659568"/>
                </a:cubicBezTo>
                <a:cubicBezTo>
                  <a:pt x="172731" y="647809"/>
                  <a:pt x="187382" y="641572"/>
                  <a:pt x="194872" y="629587"/>
                </a:cubicBezTo>
                <a:cubicBezTo>
                  <a:pt x="212637" y="601163"/>
                  <a:pt x="223565" y="568947"/>
                  <a:pt x="239843" y="539646"/>
                </a:cubicBezTo>
                <a:cubicBezTo>
                  <a:pt x="252010" y="517745"/>
                  <a:pt x="302935" y="448268"/>
                  <a:pt x="314794" y="434715"/>
                </a:cubicBezTo>
                <a:cubicBezTo>
                  <a:pt x="333407" y="413443"/>
                  <a:pt x="356496" y="396332"/>
                  <a:pt x="374754" y="374755"/>
                </a:cubicBezTo>
                <a:cubicBezTo>
                  <a:pt x="514139" y="210027"/>
                  <a:pt x="424884" y="276376"/>
                  <a:pt x="524656" y="209863"/>
                </a:cubicBezTo>
                <a:cubicBezTo>
                  <a:pt x="534649" y="189876"/>
                  <a:pt x="545834" y="170441"/>
                  <a:pt x="554636" y="149902"/>
                </a:cubicBezTo>
                <a:cubicBezTo>
                  <a:pt x="560860" y="135379"/>
                  <a:pt x="560861" y="118079"/>
                  <a:pt x="569626" y="104932"/>
                </a:cubicBezTo>
                <a:cubicBezTo>
                  <a:pt x="593073" y="69761"/>
                  <a:pt x="654314" y="29085"/>
                  <a:pt x="689548" y="14991"/>
                </a:cubicBezTo>
                <a:cubicBezTo>
                  <a:pt x="713204" y="5529"/>
                  <a:pt x="739515" y="4997"/>
                  <a:pt x="764498" y="0"/>
                </a:cubicBezTo>
                <a:cubicBezTo>
                  <a:pt x="954374" y="9994"/>
                  <a:pt x="1145455" y="6397"/>
                  <a:pt x="1334125" y="29981"/>
                </a:cubicBezTo>
                <a:cubicBezTo>
                  <a:pt x="1352002" y="32216"/>
                  <a:pt x="1351366" y="62212"/>
                  <a:pt x="1364105" y="74951"/>
                </a:cubicBezTo>
                <a:cubicBezTo>
                  <a:pt x="1376844" y="87690"/>
                  <a:pt x="1395236" y="93398"/>
                  <a:pt x="1409076" y="104932"/>
                </a:cubicBezTo>
                <a:cubicBezTo>
                  <a:pt x="1425362" y="118503"/>
                  <a:pt x="1437950" y="136106"/>
                  <a:pt x="1454046" y="149902"/>
                </a:cubicBezTo>
                <a:cubicBezTo>
                  <a:pt x="1473015" y="166161"/>
                  <a:pt x="1495437" y="178160"/>
                  <a:pt x="1514007" y="194873"/>
                </a:cubicBezTo>
                <a:cubicBezTo>
                  <a:pt x="1545522" y="223236"/>
                  <a:pt x="1603948" y="284814"/>
                  <a:pt x="1603948" y="284814"/>
                </a:cubicBezTo>
                <a:cubicBezTo>
                  <a:pt x="1657109" y="401769"/>
                  <a:pt x="1667310" y="447654"/>
                  <a:pt x="1738859" y="539646"/>
                </a:cubicBezTo>
                <a:cubicBezTo>
                  <a:pt x="1751874" y="556380"/>
                  <a:pt x="1771110" y="567657"/>
                  <a:pt x="1783830" y="584617"/>
                </a:cubicBezTo>
                <a:cubicBezTo>
                  <a:pt x="1801311" y="607926"/>
                  <a:pt x="1813358" y="634861"/>
                  <a:pt x="1828800" y="659568"/>
                </a:cubicBezTo>
                <a:cubicBezTo>
                  <a:pt x="1838348" y="674845"/>
                  <a:pt x="1849232" y="689261"/>
                  <a:pt x="1858780" y="704538"/>
                </a:cubicBezTo>
                <a:cubicBezTo>
                  <a:pt x="1874222" y="729245"/>
                  <a:pt x="1884790" y="757367"/>
                  <a:pt x="1903751" y="779489"/>
                </a:cubicBezTo>
                <a:cubicBezTo>
                  <a:pt x="1915475" y="793168"/>
                  <a:pt x="1933731" y="799476"/>
                  <a:pt x="1948721" y="809469"/>
                </a:cubicBezTo>
                <a:cubicBezTo>
                  <a:pt x="1963711" y="844446"/>
                  <a:pt x="1974113" y="881769"/>
                  <a:pt x="1993692" y="914400"/>
                </a:cubicBezTo>
                <a:cubicBezTo>
                  <a:pt x="2004599" y="932578"/>
                  <a:pt x="2038662" y="959371"/>
                  <a:pt x="2038662" y="959371"/>
                </a:cubicBezTo>
              </a:path>
            </a:pathLst>
          </a:custGeom>
          <a:noFill/>
          <a:ln w="57150">
            <a:solidFill>
              <a:srgbClr val="00B05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8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rrow: Notched Right 11">
            <a:extLst>
              <a:ext uri="{FF2B5EF4-FFF2-40B4-BE49-F238E27FC236}">
                <a16:creationId xmlns:a16="http://schemas.microsoft.com/office/drawing/2014/main" id="{827C8D50-6CD7-4A41-B5A3-3F8AC190E040}"/>
              </a:ext>
            </a:extLst>
          </p:cNvPr>
          <p:cNvSpPr/>
          <p:nvPr/>
        </p:nvSpPr>
        <p:spPr>
          <a:xfrm>
            <a:off x="838200" y="3131026"/>
            <a:ext cx="10515600" cy="1740535"/>
          </a:xfrm>
          <a:prstGeom prst="notchedRightArrow">
            <a:avLst/>
          </a:prstGeom>
          <a:solidFill>
            <a:schemeClr val="accent1">
              <a:tint val="40000"/>
              <a:hueOff val="0"/>
              <a:satOff val="0"/>
              <a:lumOff val="0"/>
            </a:schemeClr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83D1359-2000-44DD-AA9D-A6292DC0ED32}"/>
              </a:ext>
            </a:extLst>
          </p:cNvPr>
          <p:cNvSpPr/>
          <p:nvPr/>
        </p:nvSpPr>
        <p:spPr>
          <a:xfrm>
            <a:off x="685025" y="1647667"/>
            <a:ext cx="2160333" cy="1740535"/>
          </a:xfrm>
          <a:custGeom>
            <a:avLst/>
            <a:gdLst>
              <a:gd name="connsiteX0" fmla="*/ 0 w 1818408"/>
              <a:gd name="connsiteY0" fmla="*/ 0 h 1740535"/>
              <a:gd name="connsiteX1" fmla="*/ 1818408 w 1818408"/>
              <a:gd name="connsiteY1" fmla="*/ 0 h 1740535"/>
              <a:gd name="connsiteX2" fmla="*/ 1818408 w 1818408"/>
              <a:gd name="connsiteY2" fmla="*/ 1740535 h 1740535"/>
              <a:gd name="connsiteX3" fmla="*/ 0 w 1818408"/>
              <a:gd name="connsiteY3" fmla="*/ 1740535 h 1740535"/>
              <a:gd name="connsiteX4" fmla="*/ 0 w 1818408"/>
              <a:gd name="connsiteY4" fmla="*/ 0 h 1740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8408" h="1740535">
                <a:moveTo>
                  <a:pt x="0" y="0"/>
                </a:moveTo>
                <a:lnTo>
                  <a:pt x="1818408" y="0"/>
                </a:lnTo>
                <a:lnTo>
                  <a:pt x="1818408" y="1740535"/>
                </a:lnTo>
                <a:lnTo>
                  <a:pt x="0" y="17405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142240" rIns="142240" bIns="142240" numCol="1" spcCol="1270" anchor="b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b="1" kern="1200" dirty="0">
                <a:solidFill>
                  <a:srgbClr val="C00000"/>
                </a:solidFill>
              </a:rPr>
              <a:t>1. </a:t>
            </a:r>
            <a:r>
              <a:rPr lang="en-US" sz="2400" kern="1200" dirty="0"/>
              <a:t>Observers </a:t>
            </a:r>
            <a:r>
              <a:rPr lang="en-US" sz="2400" kern="1200" dirty="0">
                <a:solidFill>
                  <a:srgbClr val="C00000"/>
                </a:solidFill>
              </a:rPr>
              <a:t>register</a:t>
            </a:r>
            <a:r>
              <a:rPr lang="en-US" sz="2400" kern="1200" dirty="0"/>
              <a:t> with the subject object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8C6BF5C-0F8D-42CF-BB8D-791CF5DA9700}"/>
              </a:ext>
            </a:extLst>
          </p:cNvPr>
          <p:cNvSpPr/>
          <p:nvPr/>
        </p:nvSpPr>
        <p:spPr>
          <a:xfrm>
            <a:off x="1533996" y="3783727"/>
            <a:ext cx="435133" cy="43513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B4182BA-89DF-4AFD-AF83-2A9D61B84F85}"/>
              </a:ext>
            </a:extLst>
          </p:cNvPr>
          <p:cNvSpPr/>
          <p:nvPr/>
        </p:nvSpPr>
        <p:spPr>
          <a:xfrm>
            <a:off x="2516089" y="4553402"/>
            <a:ext cx="2376367" cy="1740535"/>
          </a:xfrm>
          <a:custGeom>
            <a:avLst/>
            <a:gdLst>
              <a:gd name="connsiteX0" fmla="*/ 0 w 1818408"/>
              <a:gd name="connsiteY0" fmla="*/ 0 h 1740535"/>
              <a:gd name="connsiteX1" fmla="*/ 1818408 w 1818408"/>
              <a:gd name="connsiteY1" fmla="*/ 0 h 1740535"/>
              <a:gd name="connsiteX2" fmla="*/ 1818408 w 1818408"/>
              <a:gd name="connsiteY2" fmla="*/ 1740535 h 1740535"/>
              <a:gd name="connsiteX3" fmla="*/ 0 w 1818408"/>
              <a:gd name="connsiteY3" fmla="*/ 1740535 h 1740535"/>
              <a:gd name="connsiteX4" fmla="*/ 0 w 1818408"/>
              <a:gd name="connsiteY4" fmla="*/ 0 h 1740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8408" h="1740535">
                <a:moveTo>
                  <a:pt x="0" y="0"/>
                </a:moveTo>
                <a:lnTo>
                  <a:pt x="1818408" y="0"/>
                </a:lnTo>
                <a:lnTo>
                  <a:pt x="1818408" y="1740535"/>
                </a:lnTo>
                <a:lnTo>
                  <a:pt x="0" y="17405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142240" rIns="142240" bIns="142240" numCol="1" spcCol="1270" anchor="t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b="1" kern="1200" dirty="0">
                <a:solidFill>
                  <a:srgbClr val="C00000"/>
                </a:solidFill>
              </a:rPr>
              <a:t>2. </a:t>
            </a:r>
            <a:r>
              <a:rPr lang="en-US" sz="2400" kern="1200" dirty="0"/>
              <a:t>An </a:t>
            </a:r>
            <a:r>
              <a:rPr lang="en-US" sz="2400" kern="1200" dirty="0">
                <a:solidFill>
                  <a:srgbClr val="C00000"/>
                </a:solidFill>
              </a:rPr>
              <a:t>event</a:t>
            </a:r>
            <a:r>
              <a:rPr lang="en-US" sz="2400" kern="1200" dirty="0"/>
              <a:t> occurs inside the subject object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225A3EE-C644-498A-99E2-CD2B2FA498BA}"/>
              </a:ext>
            </a:extLst>
          </p:cNvPr>
          <p:cNvSpPr/>
          <p:nvPr/>
        </p:nvSpPr>
        <p:spPr>
          <a:xfrm>
            <a:off x="3443324" y="3783727"/>
            <a:ext cx="435133" cy="43513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87321"/>
              <a:satOff val="-1564"/>
              <a:lumOff val="6646"/>
              <a:alphaOff val="0"/>
            </a:schemeClr>
          </a:fillRef>
          <a:effectRef idx="0">
            <a:schemeClr val="accent1">
              <a:shade val="80000"/>
              <a:hueOff val="87321"/>
              <a:satOff val="-1564"/>
              <a:lumOff val="6646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F38CC2C-7FB4-4D7F-868B-B252856358CC}"/>
              </a:ext>
            </a:extLst>
          </p:cNvPr>
          <p:cNvSpPr/>
          <p:nvPr/>
        </p:nvSpPr>
        <p:spPr>
          <a:xfrm>
            <a:off x="4447993" y="1572724"/>
            <a:ext cx="2290482" cy="1740535"/>
          </a:xfrm>
          <a:custGeom>
            <a:avLst/>
            <a:gdLst>
              <a:gd name="connsiteX0" fmla="*/ 0 w 1818408"/>
              <a:gd name="connsiteY0" fmla="*/ 0 h 1740535"/>
              <a:gd name="connsiteX1" fmla="*/ 1818408 w 1818408"/>
              <a:gd name="connsiteY1" fmla="*/ 0 h 1740535"/>
              <a:gd name="connsiteX2" fmla="*/ 1818408 w 1818408"/>
              <a:gd name="connsiteY2" fmla="*/ 1740535 h 1740535"/>
              <a:gd name="connsiteX3" fmla="*/ 0 w 1818408"/>
              <a:gd name="connsiteY3" fmla="*/ 1740535 h 1740535"/>
              <a:gd name="connsiteX4" fmla="*/ 0 w 1818408"/>
              <a:gd name="connsiteY4" fmla="*/ 0 h 1740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8408" h="1740535">
                <a:moveTo>
                  <a:pt x="0" y="0"/>
                </a:moveTo>
                <a:lnTo>
                  <a:pt x="1818408" y="0"/>
                </a:lnTo>
                <a:lnTo>
                  <a:pt x="1818408" y="1740535"/>
                </a:lnTo>
                <a:lnTo>
                  <a:pt x="0" y="17405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142240" rIns="142240" bIns="142240" numCol="1" spcCol="1270" anchor="b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b="1" kern="1200" dirty="0">
                <a:solidFill>
                  <a:srgbClr val="C00000"/>
                </a:solidFill>
              </a:rPr>
              <a:t>3. </a:t>
            </a:r>
            <a:r>
              <a:rPr lang="en-US" sz="2400" kern="1200" dirty="0"/>
              <a:t>The subject object </a:t>
            </a:r>
            <a:r>
              <a:rPr lang="en-US" sz="2400" kern="1200" dirty="0">
                <a:solidFill>
                  <a:srgbClr val="C00000"/>
                </a:solidFill>
              </a:rPr>
              <a:t>notifies</a:t>
            </a:r>
            <a:r>
              <a:rPr lang="en-US" sz="2400" kern="1200" dirty="0"/>
              <a:t> all observers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F6DF020-8473-4908-BD3A-FF831369E171}"/>
              </a:ext>
            </a:extLst>
          </p:cNvPr>
          <p:cNvSpPr/>
          <p:nvPr/>
        </p:nvSpPr>
        <p:spPr>
          <a:xfrm>
            <a:off x="5352653" y="3783727"/>
            <a:ext cx="435133" cy="43513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174641"/>
              <a:satOff val="-3128"/>
              <a:lumOff val="13293"/>
              <a:alphaOff val="0"/>
            </a:schemeClr>
          </a:fillRef>
          <a:effectRef idx="0">
            <a:schemeClr val="accent1">
              <a:shade val="80000"/>
              <a:hueOff val="174641"/>
              <a:satOff val="-3128"/>
              <a:lumOff val="13293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C7A4461-5D49-4F4A-A197-A128C961569E}"/>
              </a:ext>
            </a:extLst>
          </p:cNvPr>
          <p:cNvSpPr/>
          <p:nvPr/>
        </p:nvSpPr>
        <p:spPr>
          <a:xfrm>
            <a:off x="6341165" y="4539225"/>
            <a:ext cx="2376753" cy="1740535"/>
          </a:xfrm>
          <a:custGeom>
            <a:avLst/>
            <a:gdLst>
              <a:gd name="connsiteX0" fmla="*/ 0 w 1818408"/>
              <a:gd name="connsiteY0" fmla="*/ 0 h 1740535"/>
              <a:gd name="connsiteX1" fmla="*/ 1818408 w 1818408"/>
              <a:gd name="connsiteY1" fmla="*/ 0 h 1740535"/>
              <a:gd name="connsiteX2" fmla="*/ 1818408 w 1818408"/>
              <a:gd name="connsiteY2" fmla="*/ 1740535 h 1740535"/>
              <a:gd name="connsiteX3" fmla="*/ 0 w 1818408"/>
              <a:gd name="connsiteY3" fmla="*/ 1740535 h 1740535"/>
              <a:gd name="connsiteX4" fmla="*/ 0 w 1818408"/>
              <a:gd name="connsiteY4" fmla="*/ 0 h 1740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8408" h="1740535">
                <a:moveTo>
                  <a:pt x="0" y="0"/>
                </a:moveTo>
                <a:lnTo>
                  <a:pt x="1818408" y="0"/>
                </a:lnTo>
                <a:lnTo>
                  <a:pt x="1818408" y="1740535"/>
                </a:lnTo>
                <a:lnTo>
                  <a:pt x="0" y="17405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142240" rIns="142240" bIns="142240" numCol="1" spcCol="1270" anchor="t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b="1" kern="1200" dirty="0">
                <a:solidFill>
                  <a:srgbClr val="C00000"/>
                </a:solidFill>
              </a:rPr>
              <a:t>4. </a:t>
            </a:r>
            <a:r>
              <a:rPr lang="en-US" sz="2400" kern="1200" dirty="0"/>
              <a:t>The observers </a:t>
            </a:r>
            <a:r>
              <a:rPr lang="en-US" sz="2400" i="1" kern="1200" dirty="0">
                <a:solidFill>
                  <a:schemeClr val="tx1"/>
                </a:solidFill>
              </a:rPr>
              <a:t>might</a:t>
            </a:r>
            <a:r>
              <a:rPr lang="en-US" sz="2400" b="1" i="1" kern="1200" dirty="0">
                <a:solidFill>
                  <a:schemeClr val="tx1"/>
                </a:solidFill>
              </a:rPr>
              <a:t> </a:t>
            </a:r>
            <a:r>
              <a:rPr lang="en-US" sz="2400" i="1" kern="1200" dirty="0">
                <a:solidFill>
                  <a:srgbClr val="C00000"/>
                </a:solidFill>
              </a:rPr>
              <a:t>r</a:t>
            </a:r>
            <a:r>
              <a:rPr lang="en-US" sz="2400" kern="1200" dirty="0">
                <a:solidFill>
                  <a:srgbClr val="C00000"/>
                </a:solidFill>
              </a:rPr>
              <a:t>eact</a:t>
            </a:r>
            <a:r>
              <a:rPr lang="en-US" sz="2400" kern="1200" dirty="0"/>
              <a:t> to the event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841F175-00EA-4978-8168-B6560CE22165}"/>
              </a:ext>
            </a:extLst>
          </p:cNvPr>
          <p:cNvSpPr/>
          <p:nvPr/>
        </p:nvSpPr>
        <p:spPr>
          <a:xfrm>
            <a:off x="7261981" y="3783727"/>
            <a:ext cx="435133" cy="43513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261962"/>
              <a:satOff val="-4692"/>
              <a:lumOff val="19939"/>
              <a:alphaOff val="0"/>
            </a:schemeClr>
          </a:fillRef>
          <a:effectRef idx="0">
            <a:schemeClr val="accent1">
              <a:shade val="80000"/>
              <a:hueOff val="261962"/>
              <a:satOff val="-4692"/>
              <a:lumOff val="19939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CF96347-5E28-4E92-B7EE-9BCBA2371452}"/>
              </a:ext>
            </a:extLst>
          </p:cNvPr>
          <p:cNvSpPr/>
          <p:nvPr/>
        </p:nvSpPr>
        <p:spPr>
          <a:xfrm>
            <a:off x="8341111" y="1606025"/>
            <a:ext cx="2233636" cy="1740535"/>
          </a:xfrm>
          <a:custGeom>
            <a:avLst/>
            <a:gdLst>
              <a:gd name="connsiteX0" fmla="*/ 0 w 1818408"/>
              <a:gd name="connsiteY0" fmla="*/ 0 h 1740535"/>
              <a:gd name="connsiteX1" fmla="*/ 1818408 w 1818408"/>
              <a:gd name="connsiteY1" fmla="*/ 0 h 1740535"/>
              <a:gd name="connsiteX2" fmla="*/ 1818408 w 1818408"/>
              <a:gd name="connsiteY2" fmla="*/ 1740535 h 1740535"/>
              <a:gd name="connsiteX3" fmla="*/ 0 w 1818408"/>
              <a:gd name="connsiteY3" fmla="*/ 1740535 h 1740535"/>
              <a:gd name="connsiteX4" fmla="*/ 0 w 1818408"/>
              <a:gd name="connsiteY4" fmla="*/ 0 h 1740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8408" h="1740535">
                <a:moveTo>
                  <a:pt x="0" y="0"/>
                </a:moveTo>
                <a:lnTo>
                  <a:pt x="1818408" y="0"/>
                </a:lnTo>
                <a:lnTo>
                  <a:pt x="1818408" y="1740535"/>
                </a:lnTo>
                <a:lnTo>
                  <a:pt x="0" y="17405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0" tIns="142240" rIns="142240" bIns="142240" numCol="1" spcCol="1270" anchor="b" anchorCtr="0">
            <a:noAutofit/>
          </a:bodyPr>
          <a:lstStyle/>
          <a:p>
            <a:pPr marL="0" lvl="0" indent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b="1" kern="1200" dirty="0">
                <a:solidFill>
                  <a:srgbClr val="C00000"/>
                </a:solidFill>
              </a:rPr>
              <a:t>5. </a:t>
            </a:r>
            <a:r>
              <a:rPr lang="en-US" sz="2400" kern="1200" dirty="0"/>
              <a:t>Observers can </a:t>
            </a:r>
            <a:r>
              <a:rPr lang="en-US" sz="2400" kern="1200" dirty="0">
                <a:solidFill>
                  <a:srgbClr val="C00000"/>
                </a:solidFill>
              </a:rPr>
              <a:t>deregister </a:t>
            </a:r>
            <a:r>
              <a:rPr lang="en-US" sz="2400" kern="1200" dirty="0"/>
              <a:t>to stop observing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BA0400C-5857-4E34-87D9-AD5AFBB5B20A}"/>
              </a:ext>
            </a:extLst>
          </p:cNvPr>
          <p:cNvSpPr/>
          <p:nvPr/>
        </p:nvSpPr>
        <p:spPr>
          <a:xfrm>
            <a:off x="9171310" y="3783727"/>
            <a:ext cx="435133" cy="435133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349283"/>
              <a:satOff val="-6256"/>
              <a:lumOff val="26585"/>
              <a:alphaOff val="0"/>
            </a:schemeClr>
          </a:fillRef>
          <a:effectRef idx="0">
            <a:schemeClr val="accent1">
              <a:shade val="80000"/>
              <a:hueOff val="349283"/>
              <a:satOff val="-6256"/>
              <a:lumOff val="26585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984" y="365126"/>
            <a:ext cx="10834816" cy="82112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Execution sequence</a:t>
            </a:r>
          </a:p>
        </p:txBody>
      </p:sp>
      <p:sp>
        <p:nvSpPr>
          <p:cNvPr id="8" name="Rectangle 7"/>
          <p:cNvSpPr/>
          <p:nvPr/>
        </p:nvSpPr>
        <p:spPr>
          <a:xfrm>
            <a:off x="1464194" y="3668958"/>
            <a:ext cx="4876971" cy="674783"/>
          </a:xfrm>
          <a:prstGeom prst="rect">
            <a:avLst/>
          </a:prstGeom>
          <a:solidFill>
            <a:srgbClr val="CFD5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Image result for eye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5267" flipH="1">
            <a:off x="1402289" y="3671086"/>
            <a:ext cx="725806" cy="72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Basketball Net Free Stock Photo - Public Domain Pictures"/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9562" b="80230" l="29280" r="61867">
                        <a14:foregroundMark x1="43114" y1="29333" x2="43114" y2="29333"/>
                        <a14:foregroundMark x1="47305" y1="32667" x2="47305" y2="32667"/>
                        <a14:foregroundMark x1="48503" y1="30667" x2="48503" y2="30667"/>
                        <a14:foregroundMark x1="41317" y1="34667" x2="41317" y2="34667"/>
                        <a14:foregroundMark x1="37725" y1="53333" x2="37725" y2="53333"/>
                        <a14:foregroundMark x1="44311" y1="58667" x2="44311" y2="58667"/>
                        <a14:foregroundMark x1="47904" y1="65333" x2="47904" y2="65333"/>
                        <a14:foregroundMark x1="42515" y1="73333" x2="42515" y2="73333"/>
                        <a14:foregroundMark x1="53293" y1="58000" x2="53293" y2="58000"/>
                        <a14:foregroundMark x1="47904" y1="54000" x2="47904" y2="54000"/>
                        <a14:foregroundMark x1="40719" y1="52000" x2="40719" y2="52000"/>
                        <a14:foregroundMark x1="54491" y1="50667" x2="54491" y2="52667"/>
                        <a14:foregroundMark x1="53293" y1="58000" x2="53293" y2="58000"/>
                        <a14:foregroundMark x1="49102" y1="62667" x2="49102" y2="66000"/>
                        <a14:foregroundMark x1="49102" y1="68667" x2="49102" y2="68667"/>
                        <a14:foregroundMark x1="49102" y1="69333" x2="49102" y2="69333"/>
                        <a14:foregroundMark x1="48503" y1="71333" x2="48503" y2="71333"/>
                        <a14:foregroundMark x1="46707" y1="75333" x2="46707" y2="75333"/>
                        <a14:foregroundMark x1="45509" y1="74667" x2="45509" y2="74667"/>
                        <a14:foregroundMark x1="41317" y1="68667" x2="41317" y2="68667"/>
                        <a14:foregroundMark x1="38323" y1="63333" x2="38323" y2="63333"/>
                        <a14:foregroundMark x1="37725" y1="60000" x2="37725" y2="60000"/>
                        <a14:foregroundMark x1="36527" y1="56000" x2="36527" y2="53333"/>
                        <a14:foregroundMark x1="36527" y1="51333" x2="36527" y2="51333"/>
                        <a14:foregroundMark x1="42515" y1="24667" x2="42515" y2="24667"/>
                        <a14:foregroundMark x1="49102" y1="27333" x2="51497" y2="27333"/>
                        <a14:foregroundMark x1="52096" y1="27333" x2="51497" y2="32667"/>
                        <a14:foregroundMark x1="50299" y1="34000" x2="50299" y2="34000"/>
                        <a14:foregroundMark x1="47904" y1="36667" x2="43114" y2="37333"/>
                        <a14:foregroundMark x1="41317" y1="37333" x2="41317" y2="37333"/>
                        <a14:foregroundMark x1="40719" y1="37333" x2="37725" y2="32667"/>
                        <a14:foregroundMark x1="35928" y1="28000" x2="35928" y2="28000"/>
                        <a14:foregroundMark x1="37126" y1="27333" x2="40120" y2="26000"/>
                        <a14:foregroundMark x1="41317" y1="24667" x2="43713" y2="22667"/>
                        <a14:foregroundMark x1="46707" y1="50000" x2="46707" y2="50000"/>
                        <a14:foregroundMark x1="48503" y1="60000" x2="48503" y2="60000"/>
                        <a14:foregroundMark x1="52096" y1="63333" x2="52096" y2="63333"/>
                        <a14:foregroundMark x1="50898" y1="51333" x2="50898" y2="51333"/>
                        <a14:foregroundMark x1="57485" y1="48667" x2="57485" y2="48667"/>
                        <a14:foregroundMark x1="31737" y1="48667" x2="31737" y2="48667"/>
                        <a14:foregroundMark x1="48503" y1="22667" x2="48503" y2="22667"/>
                        <a14:foregroundMark x1="53293" y1="36000" x2="53293" y2="3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207" t="11979" r="34059" b="12187"/>
          <a:stretch/>
        </p:blipFill>
        <p:spPr>
          <a:xfrm>
            <a:off x="3422204" y="3585709"/>
            <a:ext cx="497071" cy="8311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522" y="3748553"/>
            <a:ext cx="505477" cy="50547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776252" y="3668958"/>
            <a:ext cx="1350008" cy="674783"/>
          </a:xfrm>
          <a:prstGeom prst="rect">
            <a:avLst/>
          </a:prstGeom>
          <a:solidFill>
            <a:srgbClr val="CFD5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Image result for eye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5267" flipH="1">
            <a:off x="9088353" y="3667350"/>
            <a:ext cx="725806" cy="72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Multiply 10"/>
          <p:cNvSpPr/>
          <p:nvPr/>
        </p:nvSpPr>
        <p:spPr>
          <a:xfrm rot="20777132">
            <a:off x="8931070" y="3627332"/>
            <a:ext cx="1053718" cy="747918"/>
          </a:xfrm>
          <a:prstGeom prst="mathMultiply">
            <a:avLst>
              <a:gd name="adj1" fmla="val 4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6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19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768" y="365126"/>
            <a:ext cx="10773032" cy="95704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Glossary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4BA679B-047E-4A57-B2C0-5062377EEE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661734"/>
              </p:ext>
            </p:extLst>
          </p:nvPr>
        </p:nvGraphicFramePr>
        <p:xfrm>
          <a:off x="838200" y="159084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7970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270" y="365126"/>
            <a:ext cx="10859530" cy="88044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Basic </a:t>
            </a:r>
            <a:r>
              <a:rPr lang="en-US" b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Subject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class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76538" y="1396168"/>
            <a:ext cx="5662476" cy="4990001"/>
          </a:xfrm>
          <a:prstGeom prst="roundRect">
            <a:avLst>
              <a:gd name="adj" fmla="val 2420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class</a:t>
            </a:r>
            <a:r>
              <a:rPr lang="en-US" dirty="0">
                <a:latin typeface="Consolas" panose="020B0609020204030204" pitchFamily="49" charset="0"/>
              </a:rPr>
              <a:t> Subject {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latin typeface="Consolas" panose="020B0609020204030204" pitchFamily="49" charset="0"/>
              </a:rPr>
              <a:t> List&lt;Observer&gt;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observers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  </a:t>
            </a:r>
          </a:p>
          <a:p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addObserver</a:t>
            </a:r>
            <a:r>
              <a:rPr lang="en-US" dirty="0">
                <a:latin typeface="Consolas" panose="020B0609020204030204" pitchFamily="49" charset="0"/>
              </a:rPr>
              <a:t>(Observer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observers</a:t>
            </a:r>
            <a:r>
              <a:rPr lang="en-US" dirty="0" err="1">
                <a:latin typeface="Consolas" panose="020B0609020204030204" pitchFamily="49" charset="0"/>
              </a:rPr>
              <a:t>.add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latin typeface="Consolas" panose="020B0609020204030204" pitchFamily="49" charset="0"/>
              </a:rPr>
              <a:t>  </a:t>
            </a:r>
          </a:p>
          <a:p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void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removeObserver</a:t>
            </a:r>
            <a:r>
              <a:rPr lang="en-US" dirty="0">
                <a:latin typeface="Consolas" panose="020B0609020204030204" pitchFamily="49" charset="0"/>
              </a:rPr>
              <a:t>(Observer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observers</a:t>
            </a:r>
            <a:r>
              <a:rPr lang="en-US" dirty="0" err="1">
                <a:latin typeface="Consolas" panose="020B0609020204030204" pitchFamily="49" charset="0"/>
              </a:rPr>
              <a:t>.remove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latin typeface="Consolas" panose="020B0609020204030204" pitchFamily="49" charset="0"/>
              </a:rPr>
              <a:t>  </a:t>
            </a:r>
          </a:p>
          <a:p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private void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notifyObservers</a:t>
            </a:r>
            <a:r>
              <a:rPr lang="en-US" dirty="0"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</a:rPr>
              <a:t> (Observer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>
                <a:latin typeface="Consolas" panose="020B0609020204030204" pitchFamily="49" charset="0"/>
              </a:rPr>
              <a:t> 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observers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   </a:t>
            </a:r>
            <a:r>
              <a:rPr lang="en-US" dirty="0" err="1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 err="1">
                <a:latin typeface="Consolas" panose="020B0609020204030204" pitchFamily="49" charset="0"/>
              </a:rPr>
              <a:t>.update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latin typeface="Consolas" panose="020B0609020204030204" pitchFamily="49" charset="0"/>
              </a:rPr>
              <a:t>  }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3D7B39F-83D4-49A0-BC30-37C1D4940BB9}"/>
              </a:ext>
            </a:extLst>
          </p:cNvPr>
          <p:cNvGrpSpPr/>
          <p:nvPr/>
        </p:nvGrpSpPr>
        <p:grpSpPr>
          <a:xfrm>
            <a:off x="5560886" y="1449749"/>
            <a:ext cx="4383155" cy="890229"/>
            <a:chOff x="7075228" y="1962302"/>
            <a:chExt cx="4383155" cy="89022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EE06BB1-17A4-44FA-B805-D8F8CF6B3C80}"/>
                </a:ext>
              </a:extLst>
            </p:cNvPr>
            <p:cNvSpPr/>
            <p:nvPr/>
          </p:nvSpPr>
          <p:spPr>
            <a:xfrm>
              <a:off x="8491968" y="1962302"/>
              <a:ext cx="2966415" cy="89022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Encapsulates a </a:t>
              </a:r>
              <a:r>
                <a:rPr lang="en-US" sz="2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List</a:t>
              </a:r>
              <a:r>
                <a:rPr lang="en-US" sz="2400" dirty="0">
                  <a:solidFill>
                    <a:schemeClr val="tx1"/>
                  </a:solidFill>
                </a:rPr>
                <a:t> of </a:t>
              </a:r>
              <a:r>
                <a:rPr lang="en-US" sz="2400" dirty="0">
                  <a:solidFill>
                    <a:schemeClr val="accent6"/>
                  </a:solidFill>
                  <a:latin typeface="Consolas" panose="020B0609020204030204" pitchFamily="49" charset="0"/>
                </a:rPr>
                <a:t>Observer</a:t>
              </a:r>
              <a:r>
                <a:rPr lang="en-US" sz="2400" dirty="0">
                  <a:solidFill>
                    <a:schemeClr val="tx1"/>
                  </a:solidFill>
                </a:rPr>
                <a:t> objects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188CBED8-2186-4B73-AEF9-63D80D53FD39}"/>
                </a:ext>
              </a:extLst>
            </p:cNvPr>
            <p:cNvCxnSpPr>
              <a:cxnSpLocks/>
              <a:stCxn id="9" idx="1"/>
            </p:cNvCxnSpPr>
            <p:nvPr/>
          </p:nvCxnSpPr>
          <p:spPr>
            <a:xfrm flipH="1">
              <a:off x="7075228" y="2407417"/>
              <a:ext cx="1416740" cy="57488"/>
            </a:xfrm>
            <a:prstGeom prst="straightConnector1">
              <a:avLst/>
            </a:prstGeom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3707776" y="2835555"/>
            <a:ext cx="7235687" cy="1340667"/>
            <a:chOff x="3717234" y="2678537"/>
            <a:chExt cx="7235687" cy="1340667"/>
          </a:xfrm>
          <a:solidFill>
            <a:schemeClr val="accent2">
              <a:lumMod val="20000"/>
              <a:lumOff val="80000"/>
            </a:schemeClr>
          </a:solidFill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3D7B39F-83D4-49A0-BC30-37C1D4940BB9}"/>
                </a:ext>
              </a:extLst>
            </p:cNvPr>
            <p:cNvGrpSpPr/>
            <p:nvPr/>
          </p:nvGrpSpPr>
          <p:grpSpPr>
            <a:xfrm>
              <a:off x="3717234" y="2678537"/>
              <a:ext cx="7235687" cy="1340667"/>
              <a:chOff x="4580504" y="1752687"/>
              <a:chExt cx="7235687" cy="1340667"/>
            </a:xfrm>
            <a:grpFill/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EE06BB1-17A4-44FA-B805-D8F8CF6B3C80}"/>
                  </a:ext>
                </a:extLst>
              </p:cNvPr>
              <p:cNvSpPr/>
              <p:nvPr/>
            </p:nvSpPr>
            <p:spPr>
              <a:xfrm>
                <a:off x="8491968" y="1850963"/>
                <a:ext cx="3324223" cy="1242391"/>
              </a:xfrm>
              <a:prstGeom prst="rect">
                <a:avLst/>
              </a:prstGeom>
              <a:grpFill/>
              <a:ln w="254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Allows </a:t>
                </a:r>
                <a:r>
                  <a:rPr lang="en-US" sz="2400" dirty="0">
                    <a:solidFill>
                      <a:schemeClr val="accent6"/>
                    </a:solidFill>
                    <a:latin typeface="Consolas" panose="020B0609020204030204" pitchFamily="49" charset="0"/>
                  </a:rPr>
                  <a:t>Observer</a:t>
                </a:r>
                <a:r>
                  <a:rPr lang="en-US" sz="2400" dirty="0">
                    <a:solidFill>
                      <a:schemeClr val="tx1"/>
                    </a:solidFill>
                  </a:rPr>
                  <a:t> objects to be 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registered</a:t>
                </a:r>
                <a:r>
                  <a:rPr lang="en-US" sz="2400" dirty="0">
                    <a:solidFill>
                      <a:schemeClr val="tx1"/>
                    </a:solidFill>
                  </a:rPr>
                  <a:t> or 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deregistered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188CBED8-2186-4B73-AEF9-63D80D53FD39}"/>
                  </a:ext>
                </a:extLst>
              </p:cNvPr>
              <p:cNvCxnSpPr>
                <a:cxnSpLocks/>
                <a:stCxn id="14" idx="1"/>
              </p:cNvCxnSpPr>
              <p:nvPr/>
            </p:nvCxnSpPr>
            <p:spPr>
              <a:xfrm flipH="1" flipV="1">
                <a:off x="4580504" y="1752687"/>
                <a:ext cx="3911464" cy="719472"/>
              </a:xfrm>
              <a:prstGeom prst="straightConnector1">
                <a:avLst/>
              </a:prstGeom>
              <a:grpFill/>
              <a:ln w="25400">
                <a:solidFill>
                  <a:schemeClr val="accent2">
                    <a:lumMod val="50000"/>
                  </a:schemeClr>
                </a:solidFill>
                <a:tailEnd type="triangle" w="lg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88CBED8-2186-4B73-AEF9-63D80D53FD39}"/>
                </a:ext>
              </a:extLst>
            </p:cNvPr>
            <p:cNvCxnSpPr>
              <a:cxnSpLocks/>
              <a:stCxn id="14" idx="1"/>
            </p:cNvCxnSpPr>
            <p:nvPr/>
          </p:nvCxnSpPr>
          <p:spPr>
            <a:xfrm flipH="1">
              <a:off x="4055164" y="3398009"/>
              <a:ext cx="3573534" cy="349329"/>
            </a:xfrm>
            <a:prstGeom prst="straightConnector1">
              <a:avLst/>
            </a:prstGeom>
            <a:grpFill/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3D7B39F-83D4-49A0-BC30-37C1D4940BB9}"/>
              </a:ext>
            </a:extLst>
          </p:cNvPr>
          <p:cNvGrpSpPr/>
          <p:nvPr/>
        </p:nvGrpSpPr>
        <p:grpSpPr>
          <a:xfrm>
            <a:off x="3402988" y="4780372"/>
            <a:ext cx="7149276" cy="1273513"/>
            <a:chOff x="4547997" y="1579018"/>
            <a:chExt cx="7149276" cy="127351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EE06BB1-17A4-44FA-B805-D8F8CF6B3C80}"/>
                </a:ext>
              </a:extLst>
            </p:cNvPr>
            <p:cNvSpPr/>
            <p:nvPr/>
          </p:nvSpPr>
          <p:spPr>
            <a:xfrm>
              <a:off x="8491969" y="1579018"/>
              <a:ext cx="3205304" cy="1273513"/>
            </a:xfrm>
            <a:prstGeom prst="rect">
              <a:avLst/>
            </a:prstGeom>
            <a:grpFill/>
            <a:ln w="254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</a:rPr>
                <a:t>Calls </a:t>
              </a:r>
              <a:r>
                <a:rPr lang="en-US" sz="2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update()</a:t>
              </a:r>
              <a:r>
                <a:rPr lang="en-US" sz="2400" dirty="0">
                  <a:solidFill>
                    <a:schemeClr val="tx1"/>
                  </a:solidFill>
                </a:rPr>
                <a:t> on all </a:t>
              </a:r>
              <a:r>
                <a:rPr lang="en-US" sz="2400" dirty="0">
                  <a:solidFill>
                    <a:schemeClr val="accent6"/>
                  </a:solidFill>
                  <a:latin typeface="Consolas" panose="020B0609020204030204" pitchFamily="49" charset="0"/>
                </a:rPr>
                <a:t>Observers</a:t>
              </a:r>
              <a:r>
                <a:rPr lang="en-US" sz="2400" dirty="0">
                  <a:solidFill>
                    <a:schemeClr val="tx1"/>
                  </a:solidFill>
                </a:rPr>
                <a:t>, allowing them to respond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188CBED8-2186-4B73-AEF9-63D80D53FD39}"/>
                </a:ext>
              </a:extLst>
            </p:cNvPr>
            <p:cNvCxnSpPr>
              <a:cxnSpLocks/>
              <a:stCxn id="27" idx="1"/>
            </p:cNvCxnSpPr>
            <p:nvPr/>
          </p:nvCxnSpPr>
          <p:spPr>
            <a:xfrm flipH="1" flipV="1">
              <a:off x="4547997" y="2109959"/>
              <a:ext cx="3943972" cy="105816"/>
            </a:xfrm>
            <a:prstGeom prst="straightConnector1">
              <a:avLst/>
            </a:prstGeom>
            <a:grpFill/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984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4">
            <a:extLst>
              <a:ext uri="{FF2B5EF4-FFF2-40B4-BE49-F238E27FC236}">
                <a16:creationId xmlns:a16="http://schemas.microsoft.com/office/drawing/2014/main" id="{4D4F2C30-5BFF-4F03-B7D2-05F6420E51BB}"/>
              </a:ext>
            </a:extLst>
          </p:cNvPr>
          <p:cNvSpPr/>
          <p:nvPr/>
        </p:nvSpPr>
        <p:spPr>
          <a:xfrm>
            <a:off x="887687" y="1389392"/>
            <a:ext cx="5662476" cy="4990001"/>
          </a:xfrm>
          <a:prstGeom prst="roundRect">
            <a:avLst>
              <a:gd name="adj" fmla="val 2420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class</a:t>
            </a:r>
            <a:r>
              <a:rPr lang="en-US" dirty="0">
                <a:latin typeface="Consolas" panose="020B0609020204030204" pitchFamily="49" charset="0"/>
              </a:rPr>
              <a:t> Subject {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latin typeface="Consolas" panose="020B0609020204030204" pitchFamily="49" charset="0"/>
              </a:rPr>
              <a:t> List&lt;Observer&gt;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observers</a:t>
            </a:r>
            <a:r>
              <a:rPr lang="en-US" dirty="0"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  </a:t>
            </a:r>
          </a:p>
          <a:p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addObserver</a:t>
            </a:r>
            <a:r>
              <a:rPr lang="en-US" dirty="0">
                <a:latin typeface="Consolas" panose="020B0609020204030204" pitchFamily="49" charset="0"/>
              </a:rPr>
              <a:t>(Observer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observers</a:t>
            </a:r>
            <a:r>
              <a:rPr lang="en-US" dirty="0" err="1">
                <a:latin typeface="Consolas" panose="020B0609020204030204" pitchFamily="49" charset="0"/>
              </a:rPr>
              <a:t>.add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latin typeface="Consolas" panose="020B0609020204030204" pitchFamily="49" charset="0"/>
              </a:rPr>
              <a:t>  </a:t>
            </a:r>
          </a:p>
          <a:p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void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removeObserver</a:t>
            </a:r>
            <a:r>
              <a:rPr lang="en-US" dirty="0">
                <a:latin typeface="Consolas" panose="020B0609020204030204" pitchFamily="49" charset="0"/>
              </a:rPr>
              <a:t>(Observer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observers</a:t>
            </a:r>
            <a:r>
              <a:rPr lang="en-US" dirty="0" err="1">
                <a:latin typeface="Consolas" panose="020B0609020204030204" pitchFamily="49" charset="0"/>
              </a:rPr>
              <a:t>.remove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</a:rPr>
              <a:t>  }</a:t>
            </a:r>
          </a:p>
          <a:p>
            <a:r>
              <a:rPr lang="en-US" dirty="0">
                <a:latin typeface="Consolas" panose="020B0609020204030204" pitchFamily="49" charset="0"/>
              </a:rPr>
              <a:t>  </a:t>
            </a:r>
          </a:p>
          <a:p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private void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notifyObservers</a:t>
            </a:r>
            <a:r>
              <a:rPr lang="en-US" dirty="0"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</a:rPr>
              <a:t> (Observer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>
                <a:latin typeface="Consolas" panose="020B0609020204030204" pitchFamily="49" charset="0"/>
              </a:rPr>
              <a:t> 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observers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   </a:t>
            </a:r>
            <a:r>
              <a:rPr lang="en-US" dirty="0" err="1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 err="1">
                <a:latin typeface="Consolas" panose="020B0609020204030204" pitchFamily="49" charset="0"/>
              </a:rPr>
              <a:t>.update</a:t>
            </a:r>
            <a:r>
              <a:rPr lang="en-US" dirty="0"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latin typeface="Consolas" panose="020B0609020204030204" pitchFamily="49" charset="0"/>
              </a:rPr>
              <a:t>  }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3D7B39F-83D4-49A0-BC30-37C1D4940BB9}"/>
              </a:ext>
            </a:extLst>
          </p:cNvPr>
          <p:cNvGrpSpPr/>
          <p:nvPr/>
        </p:nvGrpSpPr>
        <p:grpSpPr>
          <a:xfrm>
            <a:off x="4092991" y="2486681"/>
            <a:ext cx="6755840" cy="2044652"/>
            <a:chOff x="4941433" y="1615610"/>
            <a:chExt cx="6755840" cy="2044652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EE06BB1-17A4-44FA-B805-D8F8CF6B3C80}"/>
                </a:ext>
              </a:extLst>
            </p:cNvPr>
            <p:cNvSpPr/>
            <p:nvPr/>
          </p:nvSpPr>
          <p:spPr>
            <a:xfrm>
              <a:off x="8491969" y="1615610"/>
              <a:ext cx="3205304" cy="120032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AutoFit/>
            </a:bodyPr>
            <a:lstStyle/>
            <a:p>
              <a:pPr algn="ctr"/>
              <a:r>
                <a:rPr lang="en-US" sz="2400" dirty="0" err="1">
                  <a:solidFill>
                    <a:schemeClr val="tx1"/>
                  </a:solidFill>
                  <a:latin typeface="Consolas" panose="020B0609020204030204" pitchFamily="49" charset="0"/>
                </a:rPr>
                <a:t>notifyObservers</a:t>
              </a:r>
              <a:r>
                <a:rPr lang="en-US" sz="2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()</a:t>
              </a:r>
              <a:r>
                <a:rPr lang="en-US" sz="2400" dirty="0">
                  <a:solidFill>
                    <a:schemeClr val="tx1"/>
                  </a:solidFill>
                </a:rPr>
                <a:t> should be called every time an event occurs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188CBED8-2186-4B73-AEF9-63D80D53FD39}"/>
                </a:ext>
              </a:extLst>
            </p:cNvPr>
            <p:cNvCxnSpPr>
              <a:cxnSpLocks/>
              <a:stCxn id="27" idx="1"/>
            </p:cNvCxnSpPr>
            <p:nvPr/>
          </p:nvCxnSpPr>
          <p:spPr>
            <a:xfrm flipH="1">
              <a:off x="4941433" y="2215775"/>
              <a:ext cx="3550536" cy="1444487"/>
            </a:xfrm>
            <a:prstGeom prst="straightConnector1">
              <a:avLst/>
            </a:prstGeom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94270" y="365126"/>
            <a:ext cx="10859530" cy="88044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Basic </a:t>
            </a:r>
            <a:r>
              <a:rPr lang="en-US" b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Subject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class</a:t>
            </a:r>
          </a:p>
        </p:txBody>
      </p:sp>
    </p:spTree>
    <p:extLst>
      <p:ext uri="{BB962C8B-B14F-4D97-AF65-F5344CB8AC3E}">
        <p14:creationId xmlns:p14="http://schemas.microsoft.com/office/powerpoint/2010/main" val="328311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92319-DEBB-4DD4-A317-E51E8147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71550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Observer design pattern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47811-000F-46C6-9CB3-FA8CA596C8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In-class example code: </a:t>
            </a:r>
            <a:r>
              <a:rPr lang="en-US" dirty="0">
                <a:hlinkClick r:id="rId3"/>
              </a:rPr>
              <a:t>https://github.com/comp301unc/lec17-observer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5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627" y="365126"/>
            <a:ext cx="10847173" cy="81740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Basic </a:t>
            </a:r>
            <a:r>
              <a:rPr lang="en-US" b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Observer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Interface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28260" y="1690974"/>
            <a:ext cx="5642113" cy="1132963"/>
          </a:xfrm>
          <a:prstGeom prst="roundRect">
            <a:avLst>
              <a:gd name="adj" fmla="val 19694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interface</a:t>
            </a:r>
            <a:r>
              <a:rPr lang="en-US" dirty="0">
                <a:latin typeface="Consolas" panose="020B0609020204030204" pitchFamily="49" charset="0"/>
              </a:rPr>
              <a:t> Observer {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 void</a:t>
            </a:r>
            <a:r>
              <a:rPr lang="en-US" dirty="0">
                <a:latin typeface="Consolas" panose="020B0609020204030204" pitchFamily="49" charset="0"/>
              </a:rPr>
              <a:t> update();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828260" y="5047181"/>
            <a:ext cx="5642113" cy="986790"/>
          </a:xfrm>
          <a:prstGeom prst="roundRect">
            <a:avLst>
              <a:gd name="adj" fmla="val 22833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182880" tIns="91440" rIns="182880" bIns="9144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000" dirty="0" err="1">
                <a:solidFill>
                  <a:srgbClr val="996600"/>
                </a:solidFill>
                <a:latin typeface="Consolas" panose="020B0609020204030204" pitchFamily="49" charset="0"/>
              </a:rPr>
              <a:t>subject</a:t>
            </a:r>
            <a:r>
              <a:rPr lang="en-US" sz="2000" dirty="0" err="1">
                <a:latin typeface="Consolas" panose="020B0609020204030204" pitchFamily="49" charset="0"/>
              </a:rPr>
              <a:t>.addObserver</a:t>
            </a:r>
            <a:r>
              <a:rPr lang="en-US" sz="2000" dirty="0"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996600"/>
                </a:solidFill>
                <a:latin typeface="Consolas" panose="020B0609020204030204" pitchFamily="49" charset="0"/>
              </a:rPr>
              <a:t>observer</a:t>
            </a:r>
            <a:r>
              <a:rPr lang="en-US" sz="2000" dirty="0"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sz="2000" dirty="0" err="1">
                <a:solidFill>
                  <a:srgbClr val="996600"/>
                </a:solidFill>
                <a:latin typeface="Consolas" panose="020B0609020204030204" pitchFamily="49" charset="0"/>
              </a:rPr>
              <a:t>subject</a:t>
            </a:r>
            <a:r>
              <a:rPr lang="en-US" sz="2000" dirty="0" err="1">
                <a:latin typeface="Consolas" panose="020B0609020204030204" pitchFamily="49" charset="0"/>
              </a:rPr>
              <a:t>.removeObserver</a:t>
            </a:r>
            <a:r>
              <a:rPr lang="en-US" sz="2000" dirty="0"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rgbClr val="996600"/>
                </a:solidFill>
                <a:latin typeface="Consolas" panose="020B0609020204030204" pitchFamily="49" charset="0"/>
              </a:rPr>
              <a:t>observer</a:t>
            </a:r>
            <a:r>
              <a:rPr lang="en-US" sz="2000" dirty="0">
                <a:latin typeface="Consolas" panose="020B0609020204030204" pitchFamily="49" charset="0"/>
              </a:rPr>
              <a:t>);</a:t>
            </a:r>
            <a:endParaRPr lang="en-US" sz="20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6172200" y="5051577"/>
            <a:ext cx="5734664" cy="1081058"/>
            <a:chOff x="6172200" y="5211097"/>
            <a:chExt cx="5734664" cy="108105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EE06BB1-17A4-44FA-B805-D8F8CF6B3C80}"/>
                </a:ext>
              </a:extLst>
            </p:cNvPr>
            <p:cNvSpPr/>
            <p:nvPr/>
          </p:nvSpPr>
          <p:spPr>
            <a:xfrm>
              <a:off x="7320584" y="5211097"/>
              <a:ext cx="4586280" cy="108105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</a:pPr>
              <a:r>
                <a:rPr lang="en-US" sz="2400" dirty="0">
                  <a:solidFill>
                    <a:schemeClr val="tx1"/>
                  </a:solidFill>
                </a:rPr>
                <a:t>The </a:t>
              </a:r>
              <a:r>
                <a:rPr lang="en-US" sz="2400" dirty="0">
                  <a:solidFill>
                    <a:schemeClr val="accent6"/>
                  </a:solidFill>
                  <a:latin typeface="Consolas" panose="020B0609020204030204" pitchFamily="49" charset="0"/>
                </a:rPr>
                <a:t>Observer</a:t>
              </a:r>
              <a:r>
                <a:rPr lang="en-US" sz="2400" dirty="0">
                  <a:solidFill>
                    <a:schemeClr val="tx1"/>
                  </a:solidFill>
                </a:rPr>
                <a:t> object must register with the </a:t>
              </a:r>
              <a:r>
                <a:rPr lang="en-US" sz="2400" dirty="0">
                  <a:solidFill>
                    <a:schemeClr val="accent5"/>
                  </a:solidFill>
                  <a:latin typeface="Consolas" panose="020B0609020204030204" pitchFamily="49" charset="0"/>
                </a:rPr>
                <a:t>Subject</a:t>
              </a:r>
              <a:r>
                <a:rPr lang="en-US" sz="2400" dirty="0">
                  <a:solidFill>
                    <a:schemeClr val="tx1"/>
                  </a:solidFill>
                </a:rPr>
                <a:t> object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188CBED8-2186-4B73-AEF9-63D80D53FD39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6172200" y="5751626"/>
              <a:ext cx="1148384" cy="3131"/>
            </a:xfrm>
            <a:prstGeom prst="straightConnector1">
              <a:avLst/>
            </a:prstGeom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3041375" y="2375971"/>
            <a:ext cx="8865489" cy="2300732"/>
            <a:chOff x="3041375" y="2375971"/>
            <a:chExt cx="8865489" cy="2300732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EE06BB1-17A4-44FA-B805-D8F8CF6B3C80}"/>
                </a:ext>
              </a:extLst>
            </p:cNvPr>
            <p:cNvSpPr/>
            <p:nvPr/>
          </p:nvSpPr>
          <p:spPr>
            <a:xfrm>
              <a:off x="7320583" y="3306139"/>
              <a:ext cx="4586281" cy="137056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</a:pPr>
              <a:r>
                <a:rPr lang="en-US" sz="2400" dirty="0">
                  <a:solidFill>
                    <a:schemeClr val="tx1"/>
                  </a:solidFill>
                </a:rPr>
                <a:t>The code inside </a:t>
              </a:r>
              <a:r>
                <a:rPr lang="en-US" sz="2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update()</a:t>
              </a:r>
              <a:r>
                <a:rPr lang="en-US" sz="2400" dirty="0">
                  <a:solidFill>
                    <a:schemeClr val="tx1"/>
                  </a:solidFill>
                </a:rPr>
                <a:t> specifies how the </a:t>
              </a:r>
              <a:r>
                <a:rPr lang="en-US" sz="2400" dirty="0">
                  <a:solidFill>
                    <a:schemeClr val="accent6"/>
                  </a:solidFill>
                  <a:latin typeface="Consolas" panose="020B0609020204030204" pitchFamily="49" charset="0"/>
                </a:rPr>
                <a:t>Observer</a:t>
              </a:r>
              <a:r>
                <a:rPr lang="en-US" sz="2400" dirty="0">
                  <a:solidFill>
                    <a:schemeClr val="tx1"/>
                  </a:solidFill>
                </a:rPr>
                <a:t> object responds to an event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188CBED8-2186-4B73-AEF9-63D80D53FD39}"/>
                </a:ext>
              </a:extLst>
            </p:cNvPr>
            <p:cNvCxnSpPr>
              <a:cxnSpLocks/>
              <a:stCxn id="24" idx="1"/>
            </p:cNvCxnSpPr>
            <p:nvPr/>
          </p:nvCxnSpPr>
          <p:spPr>
            <a:xfrm flipH="1" flipV="1">
              <a:off x="3041375" y="2375971"/>
              <a:ext cx="4279208" cy="1615450"/>
            </a:xfrm>
            <a:prstGeom prst="straightConnector1">
              <a:avLst/>
            </a:prstGeom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3041375" y="1543664"/>
            <a:ext cx="8865490" cy="1517587"/>
            <a:chOff x="3041375" y="1543664"/>
            <a:chExt cx="8865490" cy="1517587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EE06BB1-17A4-44FA-B805-D8F8CF6B3C80}"/>
                </a:ext>
              </a:extLst>
            </p:cNvPr>
            <p:cNvSpPr/>
            <p:nvPr/>
          </p:nvSpPr>
          <p:spPr>
            <a:xfrm>
              <a:off x="7320583" y="1543664"/>
              <a:ext cx="4586282" cy="15175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</a:pPr>
              <a:r>
                <a:rPr lang="en-US" sz="2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update()</a:t>
              </a:r>
              <a:r>
                <a:rPr lang="en-US" sz="2400" dirty="0">
                  <a:solidFill>
                    <a:schemeClr val="tx1"/>
                  </a:solidFill>
                </a:rPr>
                <a:t> is called by the </a:t>
              </a:r>
              <a:r>
                <a:rPr lang="en-US" sz="2400" dirty="0">
                  <a:solidFill>
                    <a:schemeClr val="accent5"/>
                  </a:solidFill>
                  <a:latin typeface="Consolas" panose="020B0609020204030204" pitchFamily="49" charset="0"/>
                </a:rPr>
                <a:t>Subject</a:t>
              </a:r>
              <a:r>
                <a:rPr lang="en-US" sz="2400" dirty="0">
                  <a:solidFill>
                    <a:schemeClr val="tx1"/>
                  </a:solidFill>
                </a:rPr>
                <a:t> object, so the </a:t>
              </a:r>
              <a:r>
                <a:rPr lang="en-US" sz="2400" dirty="0">
                  <a:solidFill>
                    <a:schemeClr val="accent6"/>
                  </a:solidFill>
                  <a:latin typeface="Consolas" panose="020B0609020204030204" pitchFamily="49" charset="0"/>
                </a:rPr>
                <a:t>Observer</a:t>
              </a:r>
              <a:r>
                <a:rPr lang="en-US" sz="2400" dirty="0">
                  <a:solidFill>
                    <a:schemeClr val="tx1"/>
                  </a:solidFill>
                </a:rPr>
                <a:t> knows when an event occurred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188CBED8-2186-4B73-AEF9-63D80D53FD39}"/>
                </a:ext>
              </a:extLst>
            </p:cNvPr>
            <p:cNvCxnSpPr>
              <a:cxnSpLocks/>
              <a:stCxn id="19" idx="1"/>
            </p:cNvCxnSpPr>
            <p:nvPr/>
          </p:nvCxnSpPr>
          <p:spPr>
            <a:xfrm flipH="1" flipV="1">
              <a:off x="3041375" y="2257456"/>
              <a:ext cx="4279208" cy="45002"/>
            </a:xfrm>
            <a:prstGeom prst="straightConnector1">
              <a:avLst/>
            </a:prstGeom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75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0C5A-04B2-418B-87F8-B520441C5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63984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Basic observer 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6BE87-110B-47F7-A600-9FD797B299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692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948EB-9461-4BE2-95AD-A45025D19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341" y="365125"/>
            <a:ext cx="10822459" cy="87055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Today’s example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0C9925C-4DA3-498D-A2EC-7DA17EDE5509}"/>
              </a:ext>
            </a:extLst>
          </p:cNvPr>
          <p:cNvGrpSpPr/>
          <p:nvPr/>
        </p:nvGrpSpPr>
        <p:grpSpPr>
          <a:xfrm>
            <a:off x="516762" y="1855164"/>
            <a:ext cx="5275586" cy="4242043"/>
            <a:chOff x="350514" y="2250831"/>
            <a:chExt cx="5275586" cy="4242043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548461A7-704D-4A55-A48D-F3CD60EF678F}"/>
                </a:ext>
              </a:extLst>
            </p:cNvPr>
            <p:cNvGrpSpPr/>
            <p:nvPr/>
          </p:nvGrpSpPr>
          <p:grpSpPr>
            <a:xfrm>
              <a:off x="350514" y="2250831"/>
              <a:ext cx="5275586" cy="4242043"/>
              <a:chOff x="301250" y="2250832"/>
              <a:chExt cx="5275586" cy="4242043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C41EBA9-F32E-4751-9C4A-203432EC4482}"/>
                  </a:ext>
                </a:extLst>
              </p:cNvPr>
              <p:cNvSpPr/>
              <p:nvPr/>
            </p:nvSpPr>
            <p:spPr>
              <a:xfrm>
                <a:off x="301250" y="2250832"/>
                <a:ext cx="5275586" cy="424204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r>
                  <a:rPr lang="en-US" sz="3200" dirty="0"/>
                  <a:t>Observers</a:t>
                </a:r>
                <a:endParaRPr lang="en-US" sz="2400" dirty="0"/>
              </a:p>
            </p:txBody>
          </p:sp>
          <p:sp>
            <p:nvSpPr>
              <p:cNvPr id="6" name="Rounded Rectangle 3">
                <a:extLst>
                  <a:ext uri="{FF2B5EF4-FFF2-40B4-BE49-F238E27FC236}">
                    <a16:creationId xmlns:a16="http://schemas.microsoft.com/office/drawing/2014/main" id="{EA78C342-E8BC-4357-9D80-D16ACE17A273}"/>
                  </a:ext>
                </a:extLst>
              </p:cNvPr>
              <p:cNvSpPr/>
              <p:nvPr/>
            </p:nvSpPr>
            <p:spPr>
              <a:xfrm>
                <a:off x="1912684" y="3014256"/>
                <a:ext cx="2053665" cy="740207"/>
              </a:xfrm>
              <a:prstGeom prst="roundRect">
                <a:avLst>
                  <a:gd name="adj" fmla="val 4888"/>
                </a:avLst>
              </a:prstGeom>
              <a:solidFill>
                <a:schemeClr val="bg1"/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rtlCol="0" anchor="ctr"/>
              <a:lstStyle/>
              <a:p>
                <a:pPr algn="ctr">
                  <a:lnSpc>
                    <a:spcPct val="120000"/>
                  </a:lnSpc>
                </a:pPr>
                <a:r>
                  <a:rPr lang="en-US" sz="20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Fan</a:t>
                </a:r>
                <a:endParaRPr lang="en-US" sz="1400" dirty="0">
                  <a:solidFill>
                    <a:schemeClr val="tx1"/>
                  </a:solidFill>
                  <a:latin typeface="Consolas" panose="020B0609020204030204" pitchFamily="49" charset="0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lang="en-US" sz="1600" b="1" dirty="0">
                    <a:solidFill>
                      <a:srgbClr val="800080"/>
                    </a:solidFill>
                    <a:latin typeface="Consolas" panose="020B0609020204030204" pitchFamily="49" charset="0"/>
                  </a:rPr>
                  <a:t>interface</a:t>
                </a:r>
                <a:endParaRPr lang="en-US" sz="1400" b="1" dirty="0">
                  <a:solidFill>
                    <a:srgbClr val="800080"/>
                  </a:solidFill>
                  <a:latin typeface="Consolas" panose="020B0609020204030204" pitchFamily="49" charset="0"/>
                </a:endParaRPr>
              </a:p>
            </p:txBody>
          </p:sp>
          <p:sp>
            <p:nvSpPr>
              <p:cNvPr id="16" name="Rounded Rectangle 3">
                <a:extLst>
                  <a:ext uri="{FF2B5EF4-FFF2-40B4-BE49-F238E27FC236}">
                    <a16:creationId xmlns:a16="http://schemas.microsoft.com/office/drawing/2014/main" id="{B5158918-909A-4FFB-9F77-552BDFA10BBE}"/>
                  </a:ext>
                </a:extLst>
              </p:cNvPr>
              <p:cNvSpPr/>
              <p:nvPr/>
            </p:nvSpPr>
            <p:spPr>
              <a:xfrm flipH="1">
                <a:off x="644222" y="4579426"/>
                <a:ext cx="2053660" cy="740207"/>
              </a:xfrm>
              <a:prstGeom prst="roundRect">
                <a:avLst>
                  <a:gd name="adj" fmla="val 4888"/>
                </a:avLst>
              </a:prstGeom>
              <a:solidFill>
                <a:schemeClr val="bg1"/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rtlCol="0" anchor="ctr"/>
              <a:lstStyle/>
              <a:p>
                <a:pPr algn="ctr">
                  <a:lnSpc>
                    <a:spcPct val="120000"/>
                  </a:lnSpc>
                </a:pPr>
                <a:r>
                  <a:rPr lang="en-US" sz="2000" dirty="0" err="1">
                    <a:solidFill>
                      <a:schemeClr val="tx1"/>
                    </a:solidFill>
                    <a:latin typeface="Consolas" panose="020B0609020204030204" pitchFamily="49" charset="0"/>
                  </a:rPr>
                  <a:t>DukeFan</a:t>
                </a:r>
                <a:endParaRPr lang="en-US" sz="1400" dirty="0">
                  <a:solidFill>
                    <a:schemeClr val="tx1"/>
                  </a:solidFill>
                  <a:latin typeface="Consolas" panose="020B0609020204030204" pitchFamily="49" charset="0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lang="en-US" sz="1400" b="1" dirty="0">
                    <a:solidFill>
                      <a:srgbClr val="800080"/>
                    </a:solidFill>
                    <a:latin typeface="Consolas" panose="020B0609020204030204" pitchFamily="49" charset="0"/>
                  </a:rPr>
                  <a:t>class</a:t>
                </a:r>
              </a:p>
            </p:txBody>
          </p:sp>
          <p:sp>
            <p:nvSpPr>
              <p:cNvPr id="17" name="Rounded Rectangle 3">
                <a:extLst>
                  <a:ext uri="{FF2B5EF4-FFF2-40B4-BE49-F238E27FC236}">
                    <a16:creationId xmlns:a16="http://schemas.microsoft.com/office/drawing/2014/main" id="{9A065D18-2045-423E-B97A-9D4EEACF85E6}"/>
                  </a:ext>
                </a:extLst>
              </p:cNvPr>
              <p:cNvSpPr/>
              <p:nvPr/>
            </p:nvSpPr>
            <p:spPr>
              <a:xfrm flipH="1">
                <a:off x="3190726" y="4579426"/>
                <a:ext cx="2053660" cy="740207"/>
              </a:xfrm>
              <a:prstGeom prst="roundRect">
                <a:avLst>
                  <a:gd name="adj" fmla="val 4888"/>
                </a:avLst>
              </a:prstGeom>
              <a:solidFill>
                <a:schemeClr val="bg1"/>
              </a:solidFill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rtlCol="0" anchor="ctr"/>
              <a:lstStyle/>
              <a:p>
                <a:pPr algn="ctr">
                  <a:lnSpc>
                    <a:spcPct val="120000"/>
                  </a:lnSpc>
                </a:pPr>
                <a:r>
                  <a:rPr lang="en-US" sz="2000" dirty="0" err="1">
                    <a:solidFill>
                      <a:schemeClr val="tx1"/>
                    </a:solidFill>
                    <a:latin typeface="Consolas" panose="020B0609020204030204" pitchFamily="49" charset="0"/>
                  </a:rPr>
                  <a:t>UNCFan</a:t>
                </a:r>
                <a:endParaRPr lang="en-US" sz="1400" dirty="0">
                  <a:solidFill>
                    <a:schemeClr val="tx1"/>
                  </a:solidFill>
                  <a:latin typeface="Consolas" panose="020B0609020204030204" pitchFamily="49" charset="0"/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lang="en-US" sz="1400" b="1" dirty="0">
                    <a:solidFill>
                      <a:srgbClr val="800080"/>
                    </a:solidFill>
                    <a:latin typeface="Consolas" panose="020B0609020204030204" pitchFamily="49" charset="0"/>
                  </a:rPr>
                  <a:t>class</a:t>
                </a: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FFD4BE14-91DB-412B-99CF-6F69CCBB963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586880" y="3764511"/>
                <a:ext cx="0" cy="80824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olid"/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1985D305-EF1E-4EAB-A36E-FE171831401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242069" y="3764511"/>
                <a:ext cx="0" cy="80824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solid"/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1ED8954-1D27-4957-8E82-A68EEEC950EF}"/>
                </a:ext>
              </a:extLst>
            </p:cNvPr>
            <p:cNvSpPr txBox="1"/>
            <p:nvPr/>
          </p:nvSpPr>
          <p:spPr>
            <a:xfrm>
              <a:off x="3610175" y="3976187"/>
              <a:ext cx="1595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nsolas" panose="020B0609020204030204" pitchFamily="49" charset="0"/>
                </a:rPr>
                <a:t>implements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5203679-92E2-4A69-B0A5-989216B89D26}"/>
                </a:ext>
              </a:extLst>
            </p:cNvPr>
            <p:cNvSpPr txBox="1"/>
            <p:nvPr/>
          </p:nvSpPr>
          <p:spPr>
            <a:xfrm>
              <a:off x="670056" y="3976187"/>
              <a:ext cx="1595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nsolas" panose="020B0609020204030204" pitchFamily="49" charset="0"/>
                </a:rPr>
                <a:t>implements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FEFFBEF-07DD-4E95-B58F-E9C9363F76BD}"/>
              </a:ext>
            </a:extLst>
          </p:cNvPr>
          <p:cNvGrpSpPr/>
          <p:nvPr/>
        </p:nvGrpSpPr>
        <p:grpSpPr>
          <a:xfrm>
            <a:off x="6565901" y="1855164"/>
            <a:ext cx="5275586" cy="4242043"/>
            <a:chOff x="6565901" y="2250832"/>
            <a:chExt cx="5275586" cy="4242043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F583291-2DDA-42D0-9028-BD52D91EE9E6}"/>
                </a:ext>
              </a:extLst>
            </p:cNvPr>
            <p:cNvSpPr/>
            <p:nvPr/>
          </p:nvSpPr>
          <p:spPr>
            <a:xfrm>
              <a:off x="6565901" y="2250832"/>
              <a:ext cx="5275586" cy="424204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en-US" sz="3200" dirty="0"/>
                <a:t>Subject</a:t>
              </a:r>
              <a:endParaRPr lang="en-US" sz="2400" dirty="0"/>
            </a:p>
          </p:txBody>
        </p:sp>
        <p:sp>
          <p:nvSpPr>
            <p:cNvPr id="11" name="Rounded Rectangle 3">
              <a:extLst>
                <a:ext uri="{FF2B5EF4-FFF2-40B4-BE49-F238E27FC236}">
                  <a16:creationId xmlns:a16="http://schemas.microsoft.com/office/drawing/2014/main" id="{29BC0F6C-A06D-4951-A12E-715EE2AF402E}"/>
                </a:ext>
              </a:extLst>
            </p:cNvPr>
            <p:cNvSpPr/>
            <p:nvPr/>
          </p:nvSpPr>
          <p:spPr>
            <a:xfrm>
              <a:off x="8113007" y="3014256"/>
              <a:ext cx="2227521" cy="740206"/>
            </a:xfrm>
            <a:prstGeom prst="roundRect">
              <a:avLst>
                <a:gd name="adj" fmla="val 4888"/>
              </a:avLst>
            </a:prstGeom>
            <a:solidFill>
              <a:schemeClr val="bg1"/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2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Game</a:t>
              </a:r>
              <a:endParaRPr lang="en-US" sz="14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>
                <a:lnSpc>
                  <a:spcPct val="120000"/>
                </a:lnSpc>
              </a:pPr>
              <a:r>
                <a:rPr lang="en-US" sz="1400" b="1" dirty="0">
                  <a:solidFill>
                    <a:srgbClr val="800080"/>
                  </a:solidFill>
                  <a:latin typeface="Consolas" panose="020B0609020204030204" pitchFamily="49" charset="0"/>
                </a:rPr>
                <a:t>interface</a:t>
              </a:r>
            </a:p>
          </p:txBody>
        </p:sp>
        <p:sp>
          <p:nvSpPr>
            <p:cNvPr id="30" name="Rounded Rectangle 3">
              <a:extLst>
                <a:ext uri="{FF2B5EF4-FFF2-40B4-BE49-F238E27FC236}">
                  <a16:creationId xmlns:a16="http://schemas.microsoft.com/office/drawing/2014/main" id="{7577ACC8-BA5D-4578-8044-704FF0503EA0}"/>
                </a:ext>
              </a:extLst>
            </p:cNvPr>
            <p:cNvSpPr/>
            <p:nvPr/>
          </p:nvSpPr>
          <p:spPr>
            <a:xfrm>
              <a:off x="8223484" y="4579426"/>
              <a:ext cx="2006568" cy="740206"/>
            </a:xfrm>
            <a:prstGeom prst="roundRect">
              <a:avLst>
                <a:gd name="adj" fmla="val 4888"/>
              </a:avLst>
            </a:prstGeom>
            <a:solidFill>
              <a:schemeClr val="bg1"/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sz="2000" dirty="0" err="1">
                  <a:solidFill>
                    <a:schemeClr val="tx1"/>
                  </a:solidFill>
                  <a:latin typeface="Consolas" panose="020B0609020204030204" pitchFamily="49" charset="0"/>
                </a:rPr>
                <a:t>GameImpl</a:t>
              </a:r>
              <a:endParaRPr lang="en-US" sz="14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>
                <a:lnSpc>
                  <a:spcPct val="120000"/>
                </a:lnSpc>
              </a:pPr>
              <a:r>
                <a:rPr lang="en-US" sz="1400" b="1" dirty="0">
                  <a:solidFill>
                    <a:srgbClr val="800080"/>
                  </a:solidFill>
                  <a:latin typeface="Consolas" panose="020B0609020204030204" pitchFamily="49" charset="0"/>
                </a:rPr>
                <a:t>class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A863DAF-0C4E-436A-8A73-FCB6D984F843}"/>
                </a:ext>
              </a:extLst>
            </p:cNvPr>
            <p:cNvCxnSpPr>
              <a:cxnSpLocks/>
              <a:stCxn id="30" idx="0"/>
              <a:endCxn id="11" idx="2"/>
            </p:cNvCxnSpPr>
            <p:nvPr/>
          </p:nvCxnSpPr>
          <p:spPr>
            <a:xfrm flipV="1">
              <a:off x="9226768" y="3754462"/>
              <a:ext cx="0" cy="824964"/>
            </a:xfrm>
            <a:prstGeom prst="line">
              <a:avLst/>
            </a:prstGeom>
            <a:ln w="25400">
              <a:solidFill>
                <a:schemeClr val="tx1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899B74D-44CC-4C4C-A4B8-906923206F51}"/>
                </a:ext>
              </a:extLst>
            </p:cNvPr>
            <p:cNvSpPr txBox="1"/>
            <p:nvPr/>
          </p:nvSpPr>
          <p:spPr>
            <a:xfrm>
              <a:off x="9278889" y="3976186"/>
              <a:ext cx="15953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nsolas" panose="020B0609020204030204" pitchFamily="49" charset="0"/>
                </a:rPr>
                <a:t>implements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2601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4AAB1-6E61-45E9-8186-E6168BBB9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984" y="365125"/>
            <a:ext cx="10834816" cy="827691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Game interface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AC78C5D6-10C6-4F37-9EE0-5AD2F4303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570" y="1699851"/>
            <a:ext cx="6732639" cy="280076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addObserver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o);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removeObserver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o);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notifyObservers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scorePoints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team,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points);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printScore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whoIsWinning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E5906C1-C4AD-47DB-9E8B-284252E503A8}"/>
              </a:ext>
            </a:extLst>
          </p:cNvPr>
          <p:cNvSpPr/>
          <p:nvPr/>
        </p:nvSpPr>
        <p:spPr>
          <a:xfrm>
            <a:off x="5471463" y="774845"/>
            <a:ext cx="3758598" cy="827118"/>
          </a:xfrm>
          <a:prstGeom prst="roundRect">
            <a:avLst>
              <a:gd name="adj" fmla="val 10917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Methods in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Subject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for observer design pattern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4C96FF-8283-4AC0-9718-8B3DCFD96F6B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4707007" y="1188404"/>
            <a:ext cx="764456" cy="912004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06E6F3F-CD9B-4F7D-9347-787959E74AD1}"/>
              </a:ext>
            </a:extLst>
          </p:cNvPr>
          <p:cNvSpPr/>
          <p:nvPr/>
        </p:nvSpPr>
        <p:spPr>
          <a:xfrm>
            <a:off x="1024693" y="2019935"/>
            <a:ext cx="3630565" cy="733753"/>
          </a:xfrm>
          <a:prstGeom prst="roundRect">
            <a:avLst>
              <a:gd name="adj" fmla="val 13987"/>
            </a:avLst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61B504B-7813-4367-8206-C2889D9F1058}"/>
              </a:ext>
            </a:extLst>
          </p:cNvPr>
          <p:cNvSpPr/>
          <p:nvPr/>
        </p:nvSpPr>
        <p:spPr>
          <a:xfrm>
            <a:off x="6882661" y="2248522"/>
            <a:ext cx="2018069" cy="827118"/>
          </a:xfrm>
          <a:prstGeom prst="roundRect">
            <a:avLst>
              <a:gd name="adj" fmla="val 10917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Scores points for a team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20E5D61-5FE8-48EE-9A97-9D8FCBEE715E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6000217" y="2662081"/>
            <a:ext cx="882444" cy="413559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426FF5F-5388-4D3A-AEF7-E776BE119B9B}"/>
              </a:ext>
            </a:extLst>
          </p:cNvPr>
          <p:cNvSpPr/>
          <p:nvPr/>
        </p:nvSpPr>
        <p:spPr>
          <a:xfrm>
            <a:off x="6071234" y="3624311"/>
            <a:ext cx="2018069" cy="827118"/>
          </a:xfrm>
          <a:prstGeom prst="roundRect">
            <a:avLst>
              <a:gd name="adj" fmla="val 10917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Prints the current score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9BA1673-393E-4F56-8C4C-D839BAC7D8DB}"/>
              </a:ext>
            </a:extLst>
          </p:cNvPr>
          <p:cNvCxnSpPr>
            <a:cxnSpLocks/>
            <a:stCxn id="16" idx="1"/>
          </p:cNvCxnSpPr>
          <p:nvPr/>
        </p:nvCxnSpPr>
        <p:spPr>
          <a:xfrm flipH="1" flipV="1">
            <a:off x="3416524" y="3624311"/>
            <a:ext cx="2654710" cy="413559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2415D1C-6FC4-4E69-B236-2123F411EA35}"/>
              </a:ext>
            </a:extLst>
          </p:cNvPr>
          <p:cNvSpPr/>
          <p:nvPr/>
        </p:nvSpPr>
        <p:spPr>
          <a:xfrm>
            <a:off x="4707007" y="5000100"/>
            <a:ext cx="3027104" cy="827118"/>
          </a:xfrm>
          <a:prstGeom prst="roundRect">
            <a:avLst>
              <a:gd name="adj" fmla="val 10917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Returns a string indicating who is winning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053BA42-B707-402D-B970-1145E5AB6919}"/>
              </a:ext>
            </a:extLst>
          </p:cNvPr>
          <p:cNvCxnSpPr>
            <a:cxnSpLocks/>
            <a:stCxn id="19" idx="1"/>
          </p:cNvCxnSpPr>
          <p:nvPr/>
        </p:nvCxnSpPr>
        <p:spPr>
          <a:xfrm flipH="1" flipV="1">
            <a:off x="3454623" y="4456701"/>
            <a:ext cx="1252384" cy="956958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24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1" grpId="0" animBg="1"/>
      <p:bldP spid="16" grpId="0" animBg="1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C9926-8066-4F95-9E67-A1D270D66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411" y="365125"/>
            <a:ext cx="10785389" cy="907621"/>
          </a:xfrm>
        </p:spPr>
        <p:txBody>
          <a:bodyPr anchor="t"/>
          <a:lstStyle/>
          <a:p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GameImpl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class (1)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3B6312D-5C25-4069-8EE7-51FFC03D1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231" y="1566910"/>
            <a:ext cx="7243916" cy="403187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List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&gt;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fans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home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visitor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homeScore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int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visitorScore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GameImpl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visitingTeam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homeTeam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fans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ArrayList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&gt;();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home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homeTeam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visitor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visitingTeam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homeScore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visitorScore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2556209-40FD-4138-8125-1372018CBDA7}"/>
              </a:ext>
            </a:extLst>
          </p:cNvPr>
          <p:cNvSpPr/>
          <p:nvPr/>
        </p:nvSpPr>
        <p:spPr>
          <a:xfrm>
            <a:off x="8219768" y="1788316"/>
            <a:ext cx="2900516" cy="846482"/>
          </a:xfrm>
          <a:prstGeom prst="roundRect">
            <a:avLst>
              <a:gd name="adj" fmla="val 10917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The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subject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 encapsulates a list of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observers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888EBC4-CB55-4C0C-B40B-C887B92491BF}"/>
              </a:ext>
            </a:extLst>
          </p:cNvPr>
          <p:cNvCxnSpPr>
            <a:cxnSpLocks/>
            <a:stCxn id="5" idx="1"/>
          </p:cNvCxnSpPr>
          <p:nvPr/>
        </p:nvCxnSpPr>
        <p:spPr>
          <a:xfrm flipH="1" flipV="1">
            <a:off x="3873910" y="2073912"/>
            <a:ext cx="4345858" cy="137645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8EAF4E7-26F2-4E60-BEB3-2E1908681DD7}"/>
              </a:ext>
            </a:extLst>
          </p:cNvPr>
          <p:cNvSpPr/>
          <p:nvPr/>
        </p:nvSpPr>
        <p:spPr>
          <a:xfrm>
            <a:off x="8316587" y="3481929"/>
            <a:ext cx="2900516" cy="846482"/>
          </a:xfrm>
          <a:prstGeom prst="roundRect">
            <a:avLst>
              <a:gd name="adj" fmla="val 10917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The list of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observers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 is initially empty</a:t>
            </a: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A414766-9D94-414C-8704-4758CD18E9F4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4688485" y="3905170"/>
            <a:ext cx="3628102" cy="73287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98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C9926-8066-4F95-9E67-A1D270D66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439" y="359453"/>
            <a:ext cx="10847173" cy="774092"/>
          </a:xfrm>
        </p:spPr>
        <p:txBody>
          <a:bodyPr anchor="t"/>
          <a:lstStyle/>
          <a:p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GameImpl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class (2)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3B6312D-5C25-4069-8EE7-51FFC03D1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655" y="1243313"/>
            <a:ext cx="10832690" cy="526297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scorePoints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team,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points)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home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.equals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(team))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homeScore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+= points;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visitor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.equals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(team))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visitorScore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+= points;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notifyObservers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printScore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visitor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 "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visitor</a:t>
            </a:r>
            <a:r>
              <a:rPr lang="en-US" altLang="en-US" sz="1600" dirty="0" err="1">
                <a:solidFill>
                  <a:srgbClr val="871094"/>
                </a:solidFill>
                <a:latin typeface="Consolas" panose="020B0609020204030204" pitchFamily="49" charset="0"/>
              </a:rPr>
              <a:t>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core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 - "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homeScore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 "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home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whoIsWinning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homeScore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&gt;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visitorScore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home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else 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homeScore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&lt;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visitorScore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visitor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"Tie Game"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2517483-92B0-48D8-B539-7F15CB6E5864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3319670" y="2568876"/>
            <a:ext cx="2540356" cy="313472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BBF516F-1DC0-4C30-AF57-98696FD9EBB4}"/>
              </a:ext>
            </a:extLst>
          </p:cNvPr>
          <p:cNvSpPr/>
          <p:nvPr/>
        </p:nvSpPr>
        <p:spPr>
          <a:xfrm>
            <a:off x="838200" y="1264784"/>
            <a:ext cx="5808406" cy="2078184"/>
          </a:xfrm>
          <a:prstGeom prst="roundRect">
            <a:avLst>
              <a:gd name="adj" fmla="val 6067"/>
            </a:avLst>
          </a:prstGeom>
          <a:noFill/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E0B0156-A427-4BC4-8119-C764C8CC72AF}"/>
              </a:ext>
            </a:extLst>
          </p:cNvPr>
          <p:cNvSpPr/>
          <p:nvPr/>
        </p:nvSpPr>
        <p:spPr>
          <a:xfrm>
            <a:off x="5860026" y="2145635"/>
            <a:ext cx="4108922" cy="846482"/>
          </a:xfrm>
          <a:prstGeom prst="roundRect">
            <a:avLst>
              <a:gd name="adj" fmla="val 10917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Call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</a:rPr>
              <a:t>notifyObservers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 inside the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subject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 when an event occurs</a:t>
            </a:r>
          </a:p>
        </p:txBody>
      </p:sp>
    </p:spTree>
    <p:extLst>
      <p:ext uri="{BB962C8B-B14F-4D97-AF65-F5344CB8AC3E}">
        <p14:creationId xmlns:p14="http://schemas.microsoft.com/office/powerpoint/2010/main" val="275081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C9926-8066-4F95-9E67-A1D270D66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341" y="365126"/>
            <a:ext cx="10822459" cy="943604"/>
          </a:xfrm>
        </p:spPr>
        <p:txBody>
          <a:bodyPr anchor="t"/>
          <a:lstStyle/>
          <a:p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GameImpl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class (3)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3B6312D-5C25-4069-8EE7-51FFC03D1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47" y="1427698"/>
            <a:ext cx="6941574" cy="452431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addObserver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f)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fans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.add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(f);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lang="en-US" altLang="en-US" sz="1600" dirty="0" err="1">
                <a:solidFill>
                  <a:srgbClr val="00627A"/>
                </a:solidFill>
                <a:latin typeface="Consolas" panose="020B0609020204030204" pitchFamily="49" charset="0"/>
              </a:rPr>
              <a:t>remove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Observer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f)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fans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.remove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(f);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notifyObservers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for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fans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6E53E6E-41BE-4C8F-A74E-CE4E0AAE0F16}"/>
              </a:ext>
            </a:extLst>
          </p:cNvPr>
          <p:cNvSpPr/>
          <p:nvPr/>
        </p:nvSpPr>
        <p:spPr>
          <a:xfrm>
            <a:off x="8050769" y="1246383"/>
            <a:ext cx="2900516" cy="1052512"/>
          </a:xfrm>
          <a:prstGeom prst="roundRect">
            <a:avLst>
              <a:gd name="adj" fmla="val 10917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The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subject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 provides methods to add and remove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observers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5F5A555-FF42-4202-A816-C74A645E75F3}"/>
              </a:ext>
            </a:extLst>
          </p:cNvPr>
          <p:cNvCxnSpPr>
            <a:cxnSpLocks/>
            <a:stCxn id="4" idx="1"/>
          </p:cNvCxnSpPr>
          <p:nvPr/>
        </p:nvCxnSpPr>
        <p:spPr>
          <a:xfrm flipH="1" flipV="1">
            <a:off x="4737298" y="1679463"/>
            <a:ext cx="3313471" cy="93176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B4B50B1-EA18-421B-A737-194EDEC46973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4983104" y="1772639"/>
            <a:ext cx="3067665" cy="1052512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7233029-2000-4A21-939E-DA1958334283}"/>
              </a:ext>
            </a:extLst>
          </p:cNvPr>
          <p:cNvSpPr/>
          <p:nvPr/>
        </p:nvSpPr>
        <p:spPr>
          <a:xfrm>
            <a:off x="6102833" y="3627699"/>
            <a:ext cx="3652364" cy="1098550"/>
          </a:xfrm>
          <a:prstGeom prst="roundRect">
            <a:avLst>
              <a:gd name="adj" fmla="val 10917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</a:rPr>
              <a:t>notifyObservers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</a:rPr>
              <a:t>()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 calls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</a:rPr>
              <a:t>update()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 on each one of the</a:t>
            </a:r>
          </a:p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registered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observers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4C5B325-5003-4FFC-977E-A3A0FB374B40}"/>
              </a:ext>
            </a:extLst>
          </p:cNvPr>
          <p:cNvCxnSpPr>
            <a:cxnSpLocks/>
            <a:stCxn id="15" idx="1"/>
          </p:cNvCxnSpPr>
          <p:nvPr/>
        </p:nvCxnSpPr>
        <p:spPr>
          <a:xfrm flipH="1" flipV="1">
            <a:off x="4647661" y="4091608"/>
            <a:ext cx="1455172" cy="85366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389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4B9C9986-E05E-4B3E-9ED4-6D79137DC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673" y="1807088"/>
            <a:ext cx="4565859" cy="12003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B4AAB1-6E61-45E9-8186-E6168BBB9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551" y="365125"/>
            <a:ext cx="10711249" cy="907621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Fan interface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E5906C1-C4AD-47DB-9E8B-284252E503A8}"/>
              </a:ext>
            </a:extLst>
          </p:cNvPr>
          <p:cNvSpPr/>
          <p:nvPr/>
        </p:nvSpPr>
        <p:spPr>
          <a:xfrm>
            <a:off x="6731711" y="1670965"/>
            <a:ext cx="3119285" cy="827118"/>
          </a:xfrm>
          <a:prstGeom prst="roundRect">
            <a:avLst>
              <a:gd name="adj" fmla="val 10917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Method for updating the </a:t>
            </a:r>
            <a:r>
              <a:rPr lang="en-US" sz="2000" b="1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Fan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 when an event occurs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F4C96FF-8283-4AC0-9718-8B3DCFD96F6B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5151179" y="2084524"/>
            <a:ext cx="1580532" cy="335947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254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4AAB1-6E61-45E9-8186-E6168BBB9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195" y="365126"/>
            <a:ext cx="10723605" cy="839319"/>
          </a:xfrm>
        </p:spPr>
        <p:txBody>
          <a:bodyPr anchor="t"/>
          <a:lstStyle/>
          <a:p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UNCFan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class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A8B42A3-9E0F-49D0-8D2C-3808145CC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788" y="1524234"/>
            <a:ext cx="5919019" cy="35394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game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g;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game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.addObserver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 public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game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.whoIsWinning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().equals(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 Fan: Go Heels!"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99E0034-AC52-4661-8F7B-ACB2632DFD8D}"/>
              </a:ext>
            </a:extLst>
          </p:cNvPr>
          <p:cNvSpPr/>
          <p:nvPr/>
        </p:nvSpPr>
        <p:spPr>
          <a:xfrm>
            <a:off x="6492067" y="1636749"/>
            <a:ext cx="3116826" cy="846482"/>
          </a:xfrm>
          <a:prstGeom prst="roundRect">
            <a:avLst>
              <a:gd name="adj" fmla="val 10917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Encapsulates the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</a:rPr>
              <a:t>Game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 being followed (for now)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EE3DDA5-4B9B-46F7-B4C1-53C7F37BBF6C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3247423" y="1976144"/>
            <a:ext cx="3244644" cy="83846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79421BB-8C83-45C9-8D28-B78068C6774B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2500171" y="2059990"/>
            <a:ext cx="3991896" cy="684075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7CCA2EF-05F2-4508-8B37-0E9E677D081D}"/>
              </a:ext>
            </a:extLst>
          </p:cNvPr>
          <p:cNvSpPr/>
          <p:nvPr/>
        </p:nvSpPr>
        <p:spPr>
          <a:xfrm>
            <a:off x="6904298" y="2767299"/>
            <a:ext cx="2959510" cy="846482"/>
          </a:xfrm>
          <a:prstGeom prst="roundRect">
            <a:avLst>
              <a:gd name="adj" fmla="val 10917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Adds itself as an observer to the game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E5122F9-C168-47D6-9C55-66CADEBA27DD}"/>
              </a:ext>
            </a:extLst>
          </p:cNvPr>
          <p:cNvCxnSpPr>
            <a:cxnSpLocks/>
            <a:stCxn id="17" idx="1"/>
          </p:cNvCxnSpPr>
          <p:nvPr/>
        </p:nvCxnSpPr>
        <p:spPr>
          <a:xfrm flipH="1" flipV="1">
            <a:off x="4121769" y="2985067"/>
            <a:ext cx="2782529" cy="205473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E2F6CE0-F5A2-4A07-AA7E-20D5987C25A5}"/>
              </a:ext>
            </a:extLst>
          </p:cNvPr>
          <p:cNvSpPr/>
          <p:nvPr/>
        </p:nvSpPr>
        <p:spPr>
          <a:xfrm>
            <a:off x="2642014" y="5223106"/>
            <a:ext cx="2959510" cy="846482"/>
          </a:xfrm>
          <a:prstGeom prst="roundRect">
            <a:avLst>
              <a:gd name="adj" fmla="val 10917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When an event occurs,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nsolas" panose="020B0609020204030204" pitchFamily="49" charset="0"/>
              </a:rPr>
              <a:t>update()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 is called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D4FA004-28FF-4277-9BC9-9D610D9C37A9}"/>
              </a:ext>
            </a:extLst>
          </p:cNvPr>
          <p:cNvCxnSpPr>
            <a:cxnSpLocks/>
            <a:stCxn id="21" idx="0"/>
          </p:cNvCxnSpPr>
          <p:nvPr/>
        </p:nvCxnSpPr>
        <p:spPr>
          <a:xfrm flipH="1" flipV="1">
            <a:off x="3826802" y="4470354"/>
            <a:ext cx="294967" cy="752752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FCBAA849-2E38-4E48-8D64-EC1FCD601867}"/>
              </a:ext>
            </a:extLst>
          </p:cNvPr>
          <p:cNvSpPr/>
          <p:nvPr/>
        </p:nvSpPr>
        <p:spPr>
          <a:xfrm>
            <a:off x="1062751" y="3510329"/>
            <a:ext cx="5270093" cy="1299067"/>
          </a:xfrm>
          <a:prstGeom prst="roundRect">
            <a:avLst>
              <a:gd name="adj" fmla="val 10960"/>
            </a:avLst>
          </a:prstGeom>
          <a:noFill/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8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 animBg="1"/>
      <p:bldP spid="21" grpId="0" animBg="1"/>
      <p:bldP spid="2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4AAB1-6E61-45E9-8186-E6168BBB9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124" y="365125"/>
            <a:ext cx="10760676" cy="870551"/>
          </a:xfrm>
        </p:spPr>
        <p:txBody>
          <a:bodyPr anchor="t"/>
          <a:lstStyle/>
          <a:p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DukeFan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class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A8B42A3-9E0F-49D0-8D2C-3808145CC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685" y="1444751"/>
            <a:ext cx="5919019" cy="353943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lang="en-US" alt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Duke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game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lang="en-US" altLang="en-US" sz="1600" dirty="0" err="1">
                <a:solidFill>
                  <a:srgbClr val="00627A"/>
                </a:solidFill>
                <a:latin typeface="Consolas" panose="020B0609020204030204" pitchFamily="49" charset="0"/>
              </a:rPr>
              <a:t>Duke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g;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game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.addObserver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 public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game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.whoIsWinning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().equals(</a:t>
            </a:r>
            <a:r>
              <a:rPr lang="en-US" altLang="en-US" sz="1600" dirty="0">
                <a:solidFill>
                  <a:srgbClr val="067D17"/>
                </a:solidFill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Duke"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067D17"/>
                </a:solidFill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Duke Fan: Go Devils!"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4291629" y="1848245"/>
            <a:ext cx="322729" cy="1366221"/>
          </a:xfrm>
          <a:prstGeom prst="rightBrac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16">
            <a:extLst>
              <a:ext uri="{FF2B5EF4-FFF2-40B4-BE49-F238E27FC236}">
                <a16:creationId xmlns:a16="http://schemas.microsoft.com/office/drawing/2014/main" id="{A7CCA2EF-05F2-4508-8B37-0E9E677D081D}"/>
              </a:ext>
            </a:extLst>
          </p:cNvPr>
          <p:cNvSpPr/>
          <p:nvPr/>
        </p:nvSpPr>
        <p:spPr>
          <a:xfrm rot="20875510">
            <a:off x="6509536" y="997456"/>
            <a:ext cx="3330256" cy="1173255"/>
          </a:xfrm>
          <a:prstGeom prst="roundRect">
            <a:avLst>
              <a:gd name="adj" fmla="val 10917"/>
            </a:avLst>
          </a:prstGeom>
          <a:solidFill>
            <a:schemeClr val="accent6">
              <a:lumMod val="20000"/>
              <a:lumOff val="80000"/>
              <a:alpha val="54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Same structure as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</a:rPr>
              <a:t>UNCFan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 observer</a:t>
            </a:r>
          </a:p>
        </p:txBody>
      </p:sp>
      <p:sp>
        <p:nvSpPr>
          <p:cNvPr id="7" name="Arc 6"/>
          <p:cNvSpPr/>
          <p:nvPr/>
        </p:nvSpPr>
        <p:spPr>
          <a:xfrm rot="399719" flipV="1">
            <a:off x="4727591" y="1860361"/>
            <a:ext cx="2491740" cy="1165860"/>
          </a:xfrm>
          <a:prstGeom prst="arc">
            <a:avLst>
              <a:gd name="adj1" fmla="val 11605862"/>
              <a:gd name="adj2" fmla="val 0"/>
            </a:avLst>
          </a:prstGeom>
          <a:ln w="34925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6423660" y="3623310"/>
            <a:ext cx="436341" cy="976901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16">
            <a:extLst>
              <a:ext uri="{FF2B5EF4-FFF2-40B4-BE49-F238E27FC236}">
                <a16:creationId xmlns:a16="http://schemas.microsoft.com/office/drawing/2014/main" id="{A7CCA2EF-05F2-4508-8B37-0E9E677D081D}"/>
              </a:ext>
            </a:extLst>
          </p:cNvPr>
          <p:cNvSpPr/>
          <p:nvPr/>
        </p:nvSpPr>
        <p:spPr>
          <a:xfrm rot="274608">
            <a:off x="7857196" y="4845815"/>
            <a:ext cx="3330256" cy="1173255"/>
          </a:xfrm>
          <a:prstGeom prst="roundRect">
            <a:avLst>
              <a:gd name="adj" fmla="val 10917"/>
            </a:avLst>
          </a:prstGeom>
          <a:solidFill>
            <a:schemeClr val="accent2">
              <a:lumMod val="20000"/>
              <a:lumOff val="80000"/>
              <a:alpha val="7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Different responses to game events</a:t>
            </a:r>
          </a:p>
        </p:txBody>
      </p:sp>
      <p:sp>
        <p:nvSpPr>
          <p:cNvPr id="10" name="Arc 9"/>
          <p:cNvSpPr/>
          <p:nvPr/>
        </p:nvSpPr>
        <p:spPr>
          <a:xfrm rot="690828">
            <a:off x="6978962" y="3823575"/>
            <a:ext cx="2148629" cy="1408602"/>
          </a:xfrm>
          <a:prstGeom prst="arc">
            <a:avLst>
              <a:gd name="adj1" fmla="val 11605862"/>
              <a:gd name="adj2" fmla="val 0"/>
            </a:avLst>
          </a:prstGeom>
          <a:ln w="3492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7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813" y="365126"/>
            <a:ext cx="10827987" cy="908031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Observer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Design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3580" y="1267512"/>
            <a:ext cx="8852452" cy="184472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100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Situation: </a:t>
            </a:r>
            <a:r>
              <a:rPr lang="en-US" sz="3100" dirty="0">
                <a:solidFill>
                  <a:schemeClr val="tx2"/>
                </a:solidFill>
                <a:latin typeface="Bahnschrift" panose="020B0502040204020203" pitchFamily="34" charset="0"/>
              </a:rPr>
              <a:t>Something happens (some event) inside one object to which another object must respond </a:t>
            </a: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3000" i="1" dirty="0">
                <a:solidFill>
                  <a:schemeClr val="tx2"/>
                </a:solidFill>
                <a:latin typeface="Bahnschrift" panose="020B0502040204020203" pitchFamily="34" charset="0"/>
              </a:rPr>
              <a:t>“</a:t>
            </a:r>
            <a:r>
              <a:rPr lang="en-US" sz="2200" i="1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Something” might be GUI event, </a:t>
            </a:r>
            <a:r>
              <a:rPr lang="en-US" sz="2200" i="1" dirty="0" err="1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var</a:t>
            </a:r>
            <a:r>
              <a:rPr lang="en-US" sz="2200" i="1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value hits some threshold, some method is called, etc. </a:t>
            </a:r>
            <a:endParaRPr lang="en-US" sz="3000" i="1" dirty="0">
              <a:solidFill>
                <a:schemeClr val="accent5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5" name="Rounded Rectangle 3">
            <a:extLst>
              <a:ext uri="{FF2B5EF4-FFF2-40B4-BE49-F238E27FC236}">
                <a16:creationId xmlns:a16="http://schemas.microsoft.com/office/drawing/2014/main" id="{B9037B89-F400-44AF-BDC7-0537C849E3D8}"/>
              </a:ext>
            </a:extLst>
          </p:cNvPr>
          <p:cNvSpPr/>
          <p:nvPr/>
        </p:nvSpPr>
        <p:spPr>
          <a:xfrm>
            <a:off x="7550594" y="4712410"/>
            <a:ext cx="3556934" cy="917391"/>
          </a:xfrm>
          <a:prstGeom prst="roundRect">
            <a:avLst>
              <a:gd name="adj" fmla="val 18821"/>
            </a:avLst>
          </a:prstGeom>
          <a:solidFill>
            <a:schemeClr val="accent5">
              <a:lumMod val="20000"/>
              <a:lumOff val="8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Subject</a:t>
            </a:r>
            <a:endParaRPr lang="en-US" sz="20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1C3CAADA-397E-4765-A857-D6C5AB9E038A}"/>
              </a:ext>
            </a:extLst>
          </p:cNvPr>
          <p:cNvSpPr/>
          <p:nvPr/>
        </p:nvSpPr>
        <p:spPr>
          <a:xfrm>
            <a:off x="1078087" y="4712410"/>
            <a:ext cx="3556932" cy="917391"/>
          </a:xfrm>
          <a:prstGeom prst="roundRect">
            <a:avLst>
              <a:gd name="adj" fmla="val 15606"/>
            </a:avLst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Observer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5" idx="1"/>
            <a:endCxn id="4" idx="3"/>
          </p:cNvCxnSpPr>
          <p:nvPr/>
        </p:nvCxnSpPr>
        <p:spPr>
          <a:xfrm flipH="1">
            <a:off x="4635019" y="5171106"/>
            <a:ext cx="2915575" cy="0"/>
          </a:xfrm>
          <a:prstGeom prst="line">
            <a:avLst/>
          </a:prstGeom>
          <a:ln w="44450">
            <a:solidFill>
              <a:srgbClr val="FF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36149" y="3823272"/>
            <a:ext cx="21960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accent5"/>
                </a:solidFill>
                <a:latin typeface="Consolas" panose="020B0609020204030204" pitchFamily="49" charset="0"/>
              </a:rPr>
              <a:t>Subject</a:t>
            </a:r>
            <a:r>
              <a:rPr lang="en-US" sz="2000" dirty="0"/>
              <a:t> object calls a method on </a:t>
            </a:r>
            <a:r>
              <a:rPr lang="en-US" sz="2000" dirty="0">
                <a:solidFill>
                  <a:schemeClr val="accent6"/>
                </a:solidFill>
                <a:latin typeface="Consolas" panose="020B0609020204030204" pitchFamily="49" charset="0"/>
              </a:rPr>
              <a:t>Observer</a:t>
            </a:r>
            <a:r>
              <a:rPr lang="en-US" sz="2000" dirty="0"/>
              <a:t> object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7550594" y="5745863"/>
            <a:ext cx="4184588" cy="518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2400" i="1" dirty="0">
                <a:latin typeface="+mj-lt"/>
              </a:rPr>
              <a:t>(Object where the “thing” happens)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50153" y="5745864"/>
            <a:ext cx="4109206" cy="518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2400" i="1" dirty="0">
                <a:latin typeface="+mj-lt"/>
              </a:rPr>
              <a:t>(Object interested in what happened)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8825947" y="3164058"/>
            <a:ext cx="2527853" cy="1469389"/>
            <a:chOff x="8825947" y="3319670"/>
            <a:chExt cx="2527853" cy="1469389"/>
          </a:xfrm>
        </p:grpSpPr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8825947" y="3319670"/>
              <a:ext cx="2527853" cy="864704"/>
            </a:xfrm>
            <a:prstGeom prst="roundRect">
              <a:avLst>
                <a:gd name="adj" fmla="val 10920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 fontScale="92500"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1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sz="2400" dirty="0">
                  <a:solidFill>
                    <a:schemeClr val="accent2">
                      <a:lumMod val="75000"/>
                    </a:schemeClr>
                  </a:solidFill>
                </a:rPr>
                <a:t>Something happens inside here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7095190-729E-486F-AEB1-8FAE64D80437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 flipH="1">
              <a:off x="9968948" y="4184374"/>
              <a:ext cx="120926" cy="604685"/>
            </a:xfrm>
            <a:prstGeom prst="line">
              <a:avLst/>
            </a:prstGeom>
            <a:ln w="44450">
              <a:solidFill>
                <a:srgbClr val="FF0000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657591" y="3196849"/>
            <a:ext cx="2998305" cy="1469389"/>
            <a:chOff x="8825947" y="3319670"/>
            <a:chExt cx="2998305" cy="1469389"/>
          </a:xfrm>
        </p:grpSpPr>
        <p:sp>
          <p:nvSpPr>
            <p:cNvPr id="17" name="Content Placeholder 2"/>
            <p:cNvSpPr txBox="1">
              <a:spLocks/>
            </p:cNvSpPr>
            <p:nvPr/>
          </p:nvSpPr>
          <p:spPr>
            <a:xfrm>
              <a:off x="8825947" y="3319670"/>
              <a:ext cx="2998305" cy="864704"/>
            </a:xfrm>
            <a:prstGeom prst="roundRect">
              <a:avLst>
                <a:gd name="adj" fmla="val 10920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vert="horz" lIns="91440" tIns="45720" rIns="91440" bIns="45720" rtlCol="0">
              <a:normAutofit fontScale="92500" lnSpcReduction="100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1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sz="2400" dirty="0">
                  <a:solidFill>
                    <a:schemeClr val="accent2">
                      <a:lumMod val="75000"/>
                    </a:schemeClr>
                  </a:solidFill>
                </a:rPr>
                <a:t>Want to run code inside here to respond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7095190-729E-486F-AEB1-8FAE64D80437}"/>
                </a:ext>
              </a:extLst>
            </p:cNvPr>
            <p:cNvCxnSpPr>
              <a:cxnSpLocks/>
              <a:stCxn id="17" idx="2"/>
            </p:cNvCxnSpPr>
            <p:nvPr/>
          </p:nvCxnSpPr>
          <p:spPr>
            <a:xfrm>
              <a:off x="10325100" y="4184374"/>
              <a:ext cx="103347" cy="604685"/>
            </a:xfrm>
            <a:prstGeom prst="line">
              <a:avLst/>
            </a:prstGeom>
            <a:ln w="44450">
              <a:solidFill>
                <a:srgbClr val="FF0000"/>
              </a:solidFill>
              <a:prstDash val="soli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/>
          <p:cNvSpPr/>
          <p:nvPr/>
        </p:nvSpPr>
        <p:spPr>
          <a:xfrm>
            <a:off x="5036149" y="4817162"/>
            <a:ext cx="21626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to “report” the event</a:t>
            </a:r>
          </a:p>
        </p:txBody>
      </p:sp>
    </p:spTree>
    <p:extLst>
      <p:ext uri="{BB962C8B-B14F-4D97-AF65-F5344CB8AC3E}">
        <p14:creationId xmlns:p14="http://schemas.microsoft.com/office/powerpoint/2010/main" val="206238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9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CB406-EB4A-4A91-86E5-271A8D1B1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908" y="365126"/>
            <a:ext cx="10698892" cy="932334"/>
          </a:xfrm>
        </p:spPr>
        <p:txBody>
          <a:bodyPr anchor="ctr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main( ) method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84B5F0C-079E-4491-9995-41930C740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4" y="2197456"/>
            <a:ext cx="7269316" cy="34163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[]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g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GameImpl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"Duke"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tarheel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DukeFan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devil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DukeFan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.scorePoints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"Duke"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 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.scorePoints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.printScore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3368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CB406-EB4A-4A91-86E5-271A8D1B1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124" y="365126"/>
            <a:ext cx="5857103" cy="957704"/>
          </a:xfrm>
        </p:spPr>
        <p:txBody>
          <a:bodyPr anchor="ctr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(1)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84B5F0C-079E-4491-9995-41930C740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4" y="2197456"/>
            <a:ext cx="7269316" cy="34163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[]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g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GameImpl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"Duke"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tarheel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DukeFan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devil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DukeFan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.scorePoints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"Duke"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 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.scorePoints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.printScore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0492161-60C2-416E-A7BE-D22FBC3F1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3356" y="3925936"/>
            <a:ext cx="3825240" cy="1354695"/>
          </a:xfrm>
          <a:ln>
            <a:noFill/>
          </a:ln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Prompt: </a:t>
            </a:r>
            <a:r>
              <a:rPr lang="en-US" dirty="0"/>
              <a:t>What gets printed to the console when this line executes?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8B2B581-68AC-4E28-B210-40456AA629CD}"/>
              </a:ext>
            </a:extLst>
          </p:cNvPr>
          <p:cNvCxnSpPr>
            <a:cxnSpLocks/>
          </p:cNvCxnSpPr>
          <p:nvPr/>
        </p:nvCxnSpPr>
        <p:spPr>
          <a:xfrm flipH="1">
            <a:off x="4917440" y="4603284"/>
            <a:ext cx="2804160" cy="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7F59A679-0924-4305-93E6-4D35DD1332FE}"/>
              </a:ext>
            </a:extLst>
          </p:cNvPr>
          <p:cNvSpPr/>
          <p:nvPr/>
        </p:nvSpPr>
        <p:spPr>
          <a:xfrm>
            <a:off x="1415845" y="4463887"/>
            <a:ext cx="3379839" cy="275262"/>
          </a:xfrm>
          <a:prstGeom prst="roundRect">
            <a:avLst>
              <a:gd name="adj" fmla="val 21676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29C0EE-46A3-CF41-9168-6F937CC4901C}"/>
              </a:ext>
            </a:extLst>
          </p:cNvPr>
          <p:cNvSpPr txBox="1"/>
          <p:nvPr/>
        </p:nvSpPr>
        <p:spPr>
          <a:xfrm>
            <a:off x="6962071" y="428479"/>
            <a:ext cx="4143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To answer, visit  </a:t>
            </a:r>
            <a:r>
              <a:rPr lang="en-US" sz="2400" dirty="0">
                <a:hlinkClick r:id="rId2"/>
              </a:rPr>
              <a:t>https://pollev.com/pds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6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CB406-EB4A-4A91-86E5-271A8D1B1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908" y="365126"/>
            <a:ext cx="10698892" cy="932334"/>
          </a:xfrm>
        </p:spPr>
        <p:txBody>
          <a:bodyPr anchor="ctr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main( ) method </a:t>
            </a:r>
            <a:r>
              <a:rPr lang="en-US" i="1" dirty="0">
                <a:solidFill>
                  <a:srgbClr val="C00000"/>
                </a:solidFill>
                <a:latin typeface="Bahnschrift SemiBold" panose="020B0502040204020203" pitchFamily="34" charset="0"/>
              </a:rPr>
              <a:t>( asynchronous 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84B5F0C-079E-4491-9995-41930C740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844" y="1297460"/>
            <a:ext cx="8306906" cy="397031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[]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g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GameImpl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"Duke"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tarheel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DukeFan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devil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DukeFan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for (int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=0;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&lt;10;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++)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C00000"/>
                </a:solidFill>
                <a:latin typeface="Consolas" panose="020B0609020204030204" pitchFamily="49" charset="0"/>
              </a:rPr>
              <a:t>     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nsolas" panose="020B0609020204030204" pitchFamily="49" charset="0"/>
              </a:rPr>
              <a:t>if 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nsolas" panose="020B0609020204030204" pitchFamily="49" charset="0"/>
              </a:rPr>
              <a:t>Math.random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nsolas" panose="020B0609020204030204" pitchFamily="49" charset="0"/>
              </a:rPr>
              <a:t>() &lt; 0.5) { </a:t>
            </a:r>
            <a:r>
              <a:rPr lang="en-US" altLang="en-US" dirty="0" err="1">
                <a:solidFill>
                  <a:srgbClr val="C00000"/>
                </a:solidFill>
                <a:latin typeface="Consolas" panose="020B0609020204030204" pitchFamily="49" charset="0"/>
              </a:rPr>
              <a:t>g.scorePoints</a:t>
            </a:r>
            <a:r>
              <a:rPr lang="en-US" altLang="en-US" dirty="0">
                <a:solidFill>
                  <a:srgbClr val="C00000"/>
                </a:solidFill>
                <a:latin typeface="Consolas" panose="020B0609020204030204" pitchFamily="49" charset="0"/>
              </a:rPr>
              <a:t>(“Duke”, 2); }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C00000"/>
                </a:solidFill>
                <a:latin typeface="Consolas" panose="020B0609020204030204" pitchFamily="49" charset="0"/>
              </a:rPr>
              <a:t>       else {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Consolas" panose="020B0609020204030204" pitchFamily="49" charset="0"/>
              </a:rPr>
              <a:t>g.scorePoints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nsolas" panose="020B0609020204030204" pitchFamily="49" charset="0"/>
              </a:rPr>
              <a:t>(“UNC”, 2); 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.printScore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F58779B-42F2-4709-807B-5D07987D6D46}"/>
              </a:ext>
            </a:extLst>
          </p:cNvPr>
          <p:cNvGrpSpPr/>
          <p:nvPr/>
        </p:nvGrpSpPr>
        <p:grpSpPr>
          <a:xfrm rot="20957852">
            <a:off x="7680316" y="1750148"/>
            <a:ext cx="3103770" cy="1020193"/>
            <a:chOff x="6353976" y="1981739"/>
            <a:chExt cx="3235794" cy="1020193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22B14382-ACEA-4103-A386-7DA3FC14C6C3}"/>
                </a:ext>
              </a:extLst>
            </p:cNvPr>
            <p:cNvSpPr/>
            <p:nvPr/>
          </p:nvSpPr>
          <p:spPr>
            <a:xfrm>
              <a:off x="6353976" y="1981739"/>
              <a:ext cx="3235794" cy="1020193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  <a:alpha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1">
              <a:extLst>
                <a:ext uri="{FF2B5EF4-FFF2-40B4-BE49-F238E27FC236}">
                  <a16:creationId xmlns:a16="http://schemas.microsoft.com/office/drawing/2014/main" id="{CC77A4FB-E063-4EE6-9A42-C44767D77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9204" y="2090048"/>
              <a:ext cx="2819001" cy="707886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000" i="1" dirty="0">
                  <a:solidFill>
                    <a:schemeClr val="accent6">
                      <a:lumMod val="75000"/>
                    </a:schemeClr>
                  </a:solidFill>
                  <a:latin typeface="Bahnschrift" panose="020B0502040204020203" pitchFamily="34" charset="0"/>
                </a:rPr>
                <a:t>Events are essentially randomly occurring</a:t>
              </a:r>
              <a:endPara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Bahnschrift" panose="020B0502040204020203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890BB40-3318-4B81-A421-754088DC8F96}"/>
              </a:ext>
            </a:extLst>
          </p:cNvPr>
          <p:cNvGrpSpPr/>
          <p:nvPr/>
        </p:nvGrpSpPr>
        <p:grpSpPr>
          <a:xfrm>
            <a:off x="3581566" y="4615503"/>
            <a:ext cx="7868590" cy="1651271"/>
            <a:chOff x="2983230" y="4786701"/>
            <a:chExt cx="7868590" cy="1651271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A8214C66-16E9-4E6A-9739-315D22A5A75E}"/>
                </a:ext>
              </a:extLst>
            </p:cNvPr>
            <p:cNvSpPr/>
            <p:nvPr/>
          </p:nvSpPr>
          <p:spPr>
            <a:xfrm>
              <a:off x="2983230" y="4786701"/>
              <a:ext cx="7868590" cy="165127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  <a:alpha val="2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1">
              <a:extLst>
                <a:ext uri="{FF2B5EF4-FFF2-40B4-BE49-F238E27FC236}">
                  <a16:creationId xmlns:a16="http://schemas.microsoft.com/office/drawing/2014/main" id="{FEA447F8-8CE3-4F15-BAD7-5447A0BEE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5004" y="4925347"/>
              <a:ext cx="7321394" cy="132343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1" u="none" strike="noStrike" cap="none" normalizeH="0" baseline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latin typeface="Bahnschrift SemiBold" panose="020B0502040204020203" pitchFamily="34" charset="0"/>
                </a:rPr>
                <a:t>Point is, we cannot predict statically </a:t>
              </a:r>
              <a:r>
                <a:rPr kumimoji="0" lang="en-US" altLang="en-US" sz="2000" b="0" i="1" u="none" strike="noStrike" cap="none" normalizeH="0" baseline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latin typeface="Bahnschrift SemiBold" panose="020B0502040204020203" pitchFamily="34" charset="0"/>
                </a:rPr>
                <a:t>what events </a:t>
              </a:r>
              <a:r>
                <a:rPr kumimoji="0" lang="en-US" altLang="en-US" sz="2000" b="0" i="1" u="none" strike="noStrike" cap="none" normalizeH="0" baseline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latin typeface="Bahnschrift SemiBold" panose="020B0502040204020203" pitchFamily="34" charset="0"/>
                </a:rPr>
                <a:t>will happen,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000" b="0" i="1" u="none" strike="noStrike" cap="none" normalizeH="0" baseline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latin typeface="Bahnschrift SemiBold" panose="020B0502040204020203" pitchFamily="34" charset="0"/>
                </a:rPr>
                <a:t>or </a:t>
              </a:r>
              <a:r>
                <a:rPr kumimoji="0" lang="en-US" altLang="en-US" sz="2000" b="0" i="1" u="none" strike="noStrike" cap="none" normalizeH="0" baseline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latin typeface="Bahnschrift SemiBold" panose="020B0502040204020203" pitchFamily="34" charset="0"/>
                </a:rPr>
                <a:t>if the events</a:t>
              </a:r>
              <a:r>
                <a:rPr kumimoji="0" lang="en-US" altLang="en-US" sz="2000" b="0" i="1" u="none" strike="noStrike" cap="none" normalizeH="0" baseline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latin typeface="Bahnschrift SemiBold" panose="020B0502040204020203" pitchFamily="34" charset="0"/>
                </a:rPr>
                <a:t> we care about will happen at all,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000" i="1" dirty="0">
                  <a:solidFill>
                    <a:schemeClr val="accent2">
                      <a:lumMod val="75000"/>
                    </a:schemeClr>
                  </a:solidFill>
                  <a:latin typeface="Bahnschrift SemiBold" panose="020B0502040204020203" pitchFamily="34" charset="0"/>
                </a:rPr>
                <a:t>or in what </a:t>
              </a:r>
              <a:r>
                <a:rPr lang="en-US" altLang="en-US" sz="2000" i="1" dirty="0">
                  <a:solidFill>
                    <a:schemeClr val="accent1">
                      <a:lumMod val="75000"/>
                    </a:schemeClr>
                  </a:solidFill>
                  <a:latin typeface="Bahnschrift SemiBold" panose="020B0502040204020203" pitchFamily="34" charset="0"/>
                </a:rPr>
                <a:t>order </a:t>
              </a:r>
              <a:r>
                <a:rPr lang="en-US" altLang="en-US" sz="2000" i="1" dirty="0">
                  <a:solidFill>
                    <a:schemeClr val="accent2">
                      <a:lumMod val="75000"/>
                    </a:schemeClr>
                  </a:solidFill>
                  <a:latin typeface="Bahnschrift SemiBold" panose="020B0502040204020203" pitchFamily="34" charset="0"/>
                </a:rPr>
                <a:t>events will happen,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000" i="1" dirty="0">
                  <a:solidFill>
                    <a:schemeClr val="accent2">
                      <a:lumMod val="75000"/>
                    </a:schemeClr>
                  </a:solidFill>
                  <a:latin typeface="Bahnschrift SemiBold" panose="020B0502040204020203" pitchFamily="34" charset="0"/>
                </a:rPr>
                <a:t>or with what</a:t>
              </a:r>
              <a:r>
                <a:rPr lang="en-US" altLang="en-US" sz="2000" i="1" dirty="0">
                  <a:solidFill>
                    <a:schemeClr val="accent1">
                      <a:lumMod val="75000"/>
                    </a:schemeClr>
                  </a:solidFill>
                  <a:latin typeface="Bahnschrift SemiBold" panose="020B0502040204020203" pitchFamily="34" charset="0"/>
                </a:rPr>
                <a:t> frequency </a:t>
              </a:r>
              <a:r>
                <a:rPr lang="en-US" altLang="en-US" sz="2000" i="1" dirty="0">
                  <a:solidFill>
                    <a:schemeClr val="accent2">
                      <a:lumMod val="75000"/>
                    </a:schemeClr>
                  </a:solidFill>
                  <a:latin typeface="Bahnschrift SemiBold" panose="020B0502040204020203" pitchFamily="34" charset="0"/>
                </a:rPr>
                <a:t>events will happen</a:t>
              </a:r>
              <a:endParaRPr lang="en-US" altLang="en-US" i="1" dirty="0">
                <a:solidFill>
                  <a:schemeClr val="accent2">
                    <a:lumMod val="75000"/>
                  </a:schemeClr>
                </a:solidFill>
                <a:latin typeface="Bahnschrift SemiBold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109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0C5A-04B2-418B-87F8-B520441C5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70162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Multiple subjects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6BE87-110B-47F7-A600-9FD797B299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485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45B1F-F69B-4B6E-B94C-F2E51EB9E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341" y="365126"/>
            <a:ext cx="10822459" cy="96635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Limitation of first 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F6CBF9-E028-4DA8-AE66-C1BB1A083DD5}"/>
              </a:ext>
            </a:extLst>
          </p:cNvPr>
          <p:cNvSpPr txBox="1"/>
          <p:nvPr/>
        </p:nvSpPr>
        <p:spPr>
          <a:xfrm>
            <a:off x="838200" y="5229363"/>
            <a:ext cx="10515600" cy="127419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3200" dirty="0">
                <a:solidFill>
                  <a:schemeClr val="tx2"/>
                </a:solidFill>
                <a:latin typeface="+mj-lt"/>
              </a:rPr>
              <a:t>What if a fan (</a:t>
            </a:r>
            <a:r>
              <a:rPr lang="en-US" sz="3200" b="1" dirty="0">
                <a:solidFill>
                  <a:schemeClr val="accent6"/>
                </a:solidFill>
                <a:latin typeface="+mj-lt"/>
              </a:rPr>
              <a:t>observer</a:t>
            </a:r>
            <a:r>
              <a:rPr lang="en-US" sz="3200" dirty="0">
                <a:solidFill>
                  <a:schemeClr val="tx2"/>
                </a:solidFill>
                <a:latin typeface="+mj-lt"/>
              </a:rPr>
              <a:t>) wants to be updated about more than one game (</a:t>
            </a:r>
            <a:r>
              <a:rPr lang="en-US" sz="3200" b="1" dirty="0">
                <a:solidFill>
                  <a:schemeClr val="accent5"/>
                </a:solidFill>
                <a:latin typeface="+mj-lt"/>
              </a:rPr>
              <a:t>subject</a:t>
            </a:r>
            <a:r>
              <a:rPr lang="en-US" sz="3200" dirty="0">
                <a:solidFill>
                  <a:schemeClr val="tx2"/>
                </a:solidFill>
                <a:latin typeface="+mj-lt"/>
              </a:rPr>
              <a:t>) at a time?</a:t>
            </a:r>
          </a:p>
        </p:txBody>
      </p:sp>
      <p:sp>
        <p:nvSpPr>
          <p:cNvPr id="5" name="Rounded Rectangle 3">
            <a:extLst>
              <a:ext uri="{FF2B5EF4-FFF2-40B4-BE49-F238E27FC236}">
                <a16:creationId xmlns:a16="http://schemas.microsoft.com/office/drawing/2014/main" id="{6F8903C6-7540-47C0-A464-F192466B9E0D}"/>
              </a:ext>
            </a:extLst>
          </p:cNvPr>
          <p:cNvSpPr/>
          <p:nvPr/>
        </p:nvSpPr>
        <p:spPr>
          <a:xfrm>
            <a:off x="7389246" y="3793453"/>
            <a:ext cx="2006568" cy="740206"/>
          </a:xfrm>
          <a:prstGeom prst="roundRect">
            <a:avLst>
              <a:gd name="adj" fmla="val 4888"/>
            </a:avLst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GameImpl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400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5D142ECB-2607-43D9-A22E-FCBDFA14D1B4}"/>
              </a:ext>
            </a:extLst>
          </p:cNvPr>
          <p:cNvSpPr/>
          <p:nvPr/>
        </p:nvSpPr>
        <p:spPr>
          <a:xfrm flipH="1">
            <a:off x="2594768" y="3793452"/>
            <a:ext cx="2053660" cy="740207"/>
          </a:xfrm>
          <a:prstGeom prst="roundRect">
            <a:avLst>
              <a:gd name="adj" fmla="val 4888"/>
            </a:avLst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UNCFan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400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2F2B89B-5F51-4E46-AC9C-8401FD30F5C4}"/>
              </a:ext>
            </a:extLst>
          </p:cNvPr>
          <p:cNvCxnSpPr>
            <a:cxnSpLocks/>
          </p:cNvCxnSpPr>
          <p:nvPr/>
        </p:nvCxnSpPr>
        <p:spPr>
          <a:xfrm>
            <a:off x="8412627" y="2712380"/>
            <a:ext cx="0" cy="1081072"/>
          </a:xfrm>
          <a:prstGeom prst="line">
            <a:avLst/>
          </a:prstGeom>
          <a:ln w="38100">
            <a:solidFill>
              <a:srgbClr val="C0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59E3163-8F03-444B-873F-4D9EBCB6A16D}"/>
              </a:ext>
            </a:extLst>
          </p:cNvPr>
          <p:cNvCxnSpPr>
            <a:cxnSpLocks/>
            <a:stCxn id="5" idx="1"/>
            <a:endCxn id="6" idx="1"/>
          </p:cNvCxnSpPr>
          <p:nvPr/>
        </p:nvCxnSpPr>
        <p:spPr>
          <a:xfrm flipH="1">
            <a:off x="4648428" y="4163556"/>
            <a:ext cx="2740818" cy="0"/>
          </a:xfrm>
          <a:prstGeom prst="line">
            <a:avLst/>
          </a:prstGeom>
          <a:ln w="38100">
            <a:solidFill>
              <a:srgbClr val="C0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44C8BCB-A558-4C4D-B289-C449AC6F6B48}"/>
              </a:ext>
            </a:extLst>
          </p:cNvPr>
          <p:cNvSpPr txBox="1"/>
          <p:nvPr/>
        </p:nvSpPr>
        <p:spPr>
          <a:xfrm>
            <a:off x="8503722" y="3002948"/>
            <a:ext cx="2018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nsolas" panose="020B0609020204030204" pitchFamily="49" charset="0"/>
              </a:rPr>
              <a:t>scorePoints</a:t>
            </a:r>
            <a:r>
              <a:rPr lang="en-US" sz="2000" dirty="0"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0B11E9-69E1-4A34-A166-8B1E9506E37D}"/>
              </a:ext>
            </a:extLst>
          </p:cNvPr>
          <p:cNvSpPr txBox="1"/>
          <p:nvPr/>
        </p:nvSpPr>
        <p:spPr>
          <a:xfrm>
            <a:off x="5331555" y="4194925"/>
            <a:ext cx="1313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update()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487C46-668F-4606-A655-E51BA5331FB2}"/>
              </a:ext>
            </a:extLst>
          </p:cNvPr>
          <p:cNvSpPr txBox="1"/>
          <p:nvPr/>
        </p:nvSpPr>
        <p:spPr>
          <a:xfrm>
            <a:off x="7542773" y="1762955"/>
            <a:ext cx="1739707" cy="8802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dirty="0"/>
              <a:t>User Action</a:t>
            </a:r>
          </a:p>
          <a:p>
            <a:pPr algn="ctr">
              <a:lnSpc>
                <a:spcPct val="120000"/>
              </a:lnSpc>
            </a:pPr>
            <a:r>
              <a:rPr lang="en-US" sz="2000" dirty="0"/>
              <a:t>(points scored)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F902EA8-4910-450E-BF4C-BC251983927D}"/>
              </a:ext>
            </a:extLst>
          </p:cNvPr>
          <p:cNvSpPr txBox="1"/>
          <p:nvPr/>
        </p:nvSpPr>
        <p:spPr>
          <a:xfrm>
            <a:off x="7101151" y="4595035"/>
            <a:ext cx="2582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nsolas" panose="020B0609020204030204" pitchFamily="49" charset="0"/>
              </a:rPr>
              <a:t>notifyObservers</a:t>
            </a:r>
            <a:r>
              <a:rPr lang="en-US" sz="2000" dirty="0">
                <a:latin typeface="Consolas" panose="020B06090202040302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415615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6" grpId="0"/>
      <p:bldP spid="1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45B1F-F69B-4B6E-B94C-F2E51EB9E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4" y="365125"/>
            <a:ext cx="10797746" cy="925019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Multiple Games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F6CBF9-E028-4DA8-AE66-C1BB1A083DD5}"/>
              </a:ext>
            </a:extLst>
          </p:cNvPr>
          <p:cNvSpPr txBox="1"/>
          <p:nvPr/>
        </p:nvSpPr>
        <p:spPr>
          <a:xfrm>
            <a:off x="838200" y="5229363"/>
            <a:ext cx="10515600" cy="127419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3200" dirty="0">
                <a:solidFill>
                  <a:schemeClr val="tx2"/>
                </a:solidFill>
                <a:latin typeface="+mj-lt"/>
              </a:rPr>
              <a:t>What if a fan (</a:t>
            </a:r>
            <a:r>
              <a:rPr lang="en-US" sz="3200" b="1" dirty="0">
                <a:solidFill>
                  <a:schemeClr val="accent6"/>
                </a:solidFill>
                <a:latin typeface="+mj-lt"/>
              </a:rPr>
              <a:t>observer</a:t>
            </a:r>
            <a:r>
              <a:rPr lang="en-US" sz="3200" dirty="0">
                <a:solidFill>
                  <a:schemeClr val="tx2"/>
                </a:solidFill>
                <a:latin typeface="+mj-lt"/>
              </a:rPr>
              <a:t>) wants to be updated about more than one game (</a:t>
            </a:r>
            <a:r>
              <a:rPr lang="en-US" sz="3200" b="1" dirty="0">
                <a:solidFill>
                  <a:schemeClr val="accent5"/>
                </a:solidFill>
                <a:latin typeface="+mj-lt"/>
              </a:rPr>
              <a:t>subject</a:t>
            </a:r>
            <a:r>
              <a:rPr lang="en-US" sz="3200" dirty="0">
                <a:solidFill>
                  <a:schemeClr val="tx2"/>
                </a:solidFill>
                <a:latin typeface="+mj-lt"/>
              </a:rPr>
              <a:t>) at a time?</a:t>
            </a:r>
          </a:p>
        </p:txBody>
      </p:sp>
      <p:sp>
        <p:nvSpPr>
          <p:cNvPr id="5" name="Rounded Rectangle 3">
            <a:extLst>
              <a:ext uri="{FF2B5EF4-FFF2-40B4-BE49-F238E27FC236}">
                <a16:creationId xmlns:a16="http://schemas.microsoft.com/office/drawing/2014/main" id="{6F8903C6-7540-47C0-A464-F192466B9E0D}"/>
              </a:ext>
            </a:extLst>
          </p:cNvPr>
          <p:cNvSpPr/>
          <p:nvPr/>
        </p:nvSpPr>
        <p:spPr>
          <a:xfrm>
            <a:off x="7389246" y="3793453"/>
            <a:ext cx="2006568" cy="740206"/>
          </a:xfrm>
          <a:prstGeom prst="roundRect">
            <a:avLst>
              <a:gd name="adj" fmla="val 4888"/>
            </a:avLst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GameImpl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400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5D142ECB-2607-43D9-A22E-FCBDFA14D1B4}"/>
              </a:ext>
            </a:extLst>
          </p:cNvPr>
          <p:cNvSpPr/>
          <p:nvPr/>
        </p:nvSpPr>
        <p:spPr>
          <a:xfrm flipH="1">
            <a:off x="2594768" y="3793452"/>
            <a:ext cx="2053660" cy="740207"/>
          </a:xfrm>
          <a:prstGeom prst="roundRect">
            <a:avLst>
              <a:gd name="adj" fmla="val 4888"/>
            </a:avLst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UNCFan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400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59E3163-8F03-444B-873F-4D9EBCB6A16D}"/>
              </a:ext>
            </a:extLst>
          </p:cNvPr>
          <p:cNvCxnSpPr>
            <a:cxnSpLocks/>
            <a:stCxn id="5" idx="1"/>
            <a:endCxn id="6" idx="1"/>
          </p:cNvCxnSpPr>
          <p:nvPr/>
        </p:nvCxnSpPr>
        <p:spPr>
          <a:xfrm flipH="1">
            <a:off x="4648428" y="4163556"/>
            <a:ext cx="2740818" cy="0"/>
          </a:xfrm>
          <a:prstGeom prst="line">
            <a:avLst/>
          </a:prstGeom>
          <a:ln w="38100">
            <a:solidFill>
              <a:srgbClr val="C0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A0B11E9-69E1-4A34-A166-8B1E9506E37D}"/>
              </a:ext>
            </a:extLst>
          </p:cNvPr>
          <p:cNvSpPr txBox="1"/>
          <p:nvPr/>
        </p:nvSpPr>
        <p:spPr>
          <a:xfrm>
            <a:off x="5331555" y="4194925"/>
            <a:ext cx="1313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update()</a:t>
            </a:r>
          </a:p>
        </p:txBody>
      </p:sp>
      <p:sp>
        <p:nvSpPr>
          <p:cNvPr id="14" name="Rounded Rectangle 3">
            <a:extLst>
              <a:ext uri="{FF2B5EF4-FFF2-40B4-BE49-F238E27FC236}">
                <a16:creationId xmlns:a16="http://schemas.microsoft.com/office/drawing/2014/main" id="{04AA3E0A-0ECC-4F40-8B58-2F37A2896DC2}"/>
              </a:ext>
            </a:extLst>
          </p:cNvPr>
          <p:cNvSpPr/>
          <p:nvPr/>
        </p:nvSpPr>
        <p:spPr>
          <a:xfrm>
            <a:off x="7389246" y="2470338"/>
            <a:ext cx="2006568" cy="740206"/>
          </a:xfrm>
          <a:prstGeom prst="roundRect">
            <a:avLst>
              <a:gd name="adj" fmla="val 4888"/>
            </a:avLst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000" dirty="0" err="1">
                <a:solidFill>
                  <a:schemeClr val="tx1"/>
                </a:solidFill>
                <a:latin typeface="Consolas" panose="020B0609020204030204" pitchFamily="49" charset="0"/>
              </a:rPr>
              <a:t>GameImpl</a:t>
            </a:r>
            <a:endParaRPr lang="en-US" sz="14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algn="ctr">
              <a:lnSpc>
                <a:spcPct val="120000"/>
              </a:lnSpc>
            </a:pPr>
            <a:r>
              <a:rPr lang="en-US" sz="1400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B63639C-D22E-477E-A56E-3C5E27B0BF9A}"/>
              </a:ext>
            </a:extLst>
          </p:cNvPr>
          <p:cNvCxnSpPr>
            <a:cxnSpLocks/>
          </p:cNvCxnSpPr>
          <p:nvPr/>
        </p:nvCxnSpPr>
        <p:spPr>
          <a:xfrm rot="20312954" flipH="1">
            <a:off x="4564508" y="3458557"/>
            <a:ext cx="2926080" cy="0"/>
          </a:xfrm>
          <a:prstGeom prst="line">
            <a:avLst/>
          </a:prstGeom>
          <a:ln w="38100">
            <a:solidFill>
              <a:srgbClr val="C0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C525CFE-016C-46D5-996B-493A1C0228AF}"/>
              </a:ext>
            </a:extLst>
          </p:cNvPr>
          <p:cNvSpPr txBox="1"/>
          <p:nvPr/>
        </p:nvSpPr>
        <p:spPr>
          <a:xfrm rot="20312954">
            <a:off x="5303875" y="3043534"/>
            <a:ext cx="13131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</a:rPr>
              <a:t>update()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8BEDAC6-2E9E-4434-9AE3-B7E4132ECDC1}"/>
              </a:ext>
            </a:extLst>
          </p:cNvPr>
          <p:cNvSpPr/>
          <p:nvPr/>
        </p:nvSpPr>
        <p:spPr>
          <a:xfrm rot="21295811">
            <a:off x="497185" y="1864926"/>
            <a:ext cx="4688762" cy="12741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r>
              <a:rPr lang="en-US" sz="2400" dirty="0">
                <a:solidFill>
                  <a:schemeClr val="tx1"/>
                </a:solidFill>
              </a:rPr>
              <a:t>Need a way to determine which </a:t>
            </a:r>
            <a:r>
              <a:rPr lang="en-US" sz="2400" dirty="0" err="1">
                <a:solidFill>
                  <a:schemeClr val="accent5"/>
                </a:solidFill>
                <a:latin typeface="Consolas" panose="020B0609020204030204" pitchFamily="49" charset="0"/>
              </a:rPr>
              <a:t>GameImpl</a:t>
            </a:r>
            <a:r>
              <a:rPr lang="en-US" sz="2400" dirty="0">
                <a:solidFill>
                  <a:schemeClr val="tx1"/>
                </a:solidFill>
              </a:rPr>
              <a:t> called 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update()</a:t>
            </a:r>
            <a:r>
              <a:rPr lang="en-US" sz="2400" dirty="0">
                <a:solidFill>
                  <a:schemeClr val="tx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0621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/>
      <p:bldP spid="1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B783F-4ED1-40B0-8C7B-F68280AE2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4" y="365126"/>
            <a:ext cx="10797746" cy="91997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Supporting Multiple Games</a:t>
            </a:r>
          </a:p>
        </p:txBody>
      </p:sp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1155D3FD-CAC3-4732-991F-579F445C1F09}"/>
              </a:ext>
            </a:extLst>
          </p:cNvPr>
          <p:cNvSpPr/>
          <p:nvPr/>
        </p:nvSpPr>
        <p:spPr>
          <a:xfrm>
            <a:off x="6256774" y="2534750"/>
            <a:ext cx="5269186" cy="3069976"/>
          </a:xfrm>
          <a:prstGeom prst="roundRect">
            <a:avLst>
              <a:gd name="adj" fmla="val 4193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class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GameImpl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implements</a:t>
            </a:r>
            <a:r>
              <a:rPr lang="en-US" dirty="0">
                <a:latin typeface="Consolas" panose="020B0609020204030204" pitchFamily="49" charset="0"/>
              </a:rPr>
              <a:t> Game {</a:t>
            </a:r>
          </a:p>
          <a:p>
            <a:pPr>
              <a:lnSpc>
                <a:spcPct val="11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6CA644"/>
                </a:solidFill>
                <a:latin typeface="Consolas" panose="020B0609020204030204" pitchFamily="49" charset="0"/>
              </a:rPr>
              <a:t>// ...</a:t>
            </a:r>
          </a:p>
          <a:p>
            <a:pPr>
              <a:lnSpc>
                <a:spcPct val="110000"/>
              </a:lnSpc>
            </a:pPr>
            <a:endParaRPr lang="en-US" dirty="0">
              <a:solidFill>
                <a:srgbClr val="6CA644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 void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notifyObservers</a:t>
            </a:r>
            <a:r>
              <a:rPr lang="en-US" dirty="0"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</a:rPr>
              <a:t> (Fan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f</a:t>
            </a:r>
            <a:r>
              <a:rPr lang="en-US" dirty="0">
                <a:latin typeface="Consolas" panose="020B0609020204030204" pitchFamily="49" charset="0"/>
              </a:rPr>
              <a:t> 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fans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   </a:t>
            </a:r>
            <a:r>
              <a:rPr lang="en-US" dirty="0" err="1">
                <a:solidFill>
                  <a:srgbClr val="996600"/>
                </a:solidFill>
                <a:latin typeface="Consolas" panose="020B0609020204030204" pitchFamily="49" charset="0"/>
              </a:rPr>
              <a:t>f</a:t>
            </a:r>
            <a:r>
              <a:rPr lang="en-US" dirty="0" err="1">
                <a:latin typeface="Consolas" panose="020B0609020204030204" pitchFamily="49" charset="0"/>
              </a:rPr>
              <a:t>.update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latin typeface="Consolas" panose="020B0609020204030204" pitchFamily="49" charset="0"/>
              </a:rPr>
              <a:t>  }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Rounded Rectangle 4">
            <a:extLst>
              <a:ext uri="{FF2B5EF4-FFF2-40B4-BE49-F238E27FC236}">
                <a16:creationId xmlns:a16="http://schemas.microsoft.com/office/drawing/2014/main" id="{4CDC8110-DDAB-4484-AC66-851C256917B4}"/>
              </a:ext>
            </a:extLst>
          </p:cNvPr>
          <p:cNvSpPr/>
          <p:nvPr/>
        </p:nvSpPr>
        <p:spPr>
          <a:xfrm>
            <a:off x="666040" y="2534750"/>
            <a:ext cx="4341718" cy="1037484"/>
          </a:xfrm>
          <a:prstGeom prst="roundRect">
            <a:avLst>
              <a:gd name="adj" fmla="val 9356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interface</a:t>
            </a:r>
            <a:r>
              <a:rPr lang="en-US" dirty="0">
                <a:latin typeface="Consolas" panose="020B0609020204030204" pitchFamily="49" charset="0"/>
              </a:rPr>
              <a:t> Fan {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 void</a:t>
            </a:r>
            <a:r>
              <a:rPr lang="en-US" dirty="0">
                <a:latin typeface="Consolas" panose="020B0609020204030204" pitchFamily="49" charset="0"/>
              </a:rPr>
              <a:t> update(Game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g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45FB486-AE44-4F76-8DAD-90F4DEC569EE}"/>
              </a:ext>
            </a:extLst>
          </p:cNvPr>
          <p:cNvGrpSpPr/>
          <p:nvPr/>
        </p:nvGrpSpPr>
        <p:grpSpPr>
          <a:xfrm>
            <a:off x="993059" y="3275764"/>
            <a:ext cx="7588233" cy="3024031"/>
            <a:chOff x="983119" y="2782603"/>
            <a:chExt cx="7588233" cy="302403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998674D-5B2A-40F2-A9D2-BDA196F4B958}"/>
                </a:ext>
              </a:extLst>
            </p:cNvPr>
            <p:cNvGrpSpPr/>
            <p:nvPr/>
          </p:nvGrpSpPr>
          <p:grpSpPr>
            <a:xfrm>
              <a:off x="983119" y="4223542"/>
              <a:ext cx="7588233" cy="1583092"/>
              <a:chOff x="1846389" y="3297692"/>
              <a:chExt cx="7588233" cy="1583092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A5C665B-9AA1-4C7E-B02E-C7B8FCECAE29}"/>
                  </a:ext>
                </a:extLst>
              </p:cNvPr>
              <p:cNvSpPr/>
              <p:nvPr/>
            </p:nvSpPr>
            <p:spPr>
              <a:xfrm>
                <a:off x="1846389" y="3877923"/>
                <a:ext cx="3246516" cy="100286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rgbClr val="C00000"/>
                    </a:solidFill>
                  </a:rPr>
                  <a:t>Big idea: </a:t>
                </a:r>
                <a:r>
                  <a:rPr lang="en-US" sz="2400" dirty="0">
                    <a:solidFill>
                      <a:schemeClr val="tx1"/>
                    </a:solidFill>
                  </a:rPr>
                  <a:t>A </a:t>
                </a:r>
                <a:r>
                  <a:rPr lang="en-US" sz="2400" b="1" dirty="0">
                    <a:solidFill>
                      <a:schemeClr val="accent5"/>
                    </a:solidFill>
                    <a:latin typeface="Consolas" panose="020B0609020204030204" pitchFamily="49" charset="0"/>
                  </a:rPr>
                  <a:t>Game</a:t>
                </a:r>
                <a:r>
                  <a:rPr lang="en-US" sz="2400" dirty="0">
                    <a:solidFill>
                      <a:schemeClr val="tx1"/>
                    </a:solidFill>
                  </a:rPr>
                  <a:t> is passed into </a:t>
                </a:r>
                <a:r>
                  <a:rPr lang="en-US" sz="2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update()</a:t>
                </a:r>
                <a:endParaRPr lang="en-US" sz="2400" b="1" dirty="0">
                  <a:solidFill>
                    <a:schemeClr val="tx1"/>
                  </a:solidFill>
                  <a:latin typeface="Consolas" panose="020B0609020204030204" pitchFamily="49" charset="0"/>
                </a:endParaRP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2BA0986D-5E35-4D7A-BD20-CC663B85F74D}"/>
                  </a:ext>
                </a:extLst>
              </p:cNvPr>
              <p:cNvCxnSpPr>
                <a:cxnSpLocks/>
                <a:stCxn id="10" idx="3"/>
              </p:cNvCxnSpPr>
              <p:nvPr/>
            </p:nvCxnSpPr>
            <p:spPr>
              <a:xfrm flipV="1">
                <a:off x="5092905" y="3297692"/>
                <a:ext cx="4341717" cy="1081662"/>
              </a:xfrm>
              <a:prstGeom prst="straightConnector1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  <a:tailEnd type="triangle" w="lg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2E1F43A-7AA1-4D89-BBD3-0DEEAD28952D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 flipV="1">
              <a:off x="2606377" y="2782603"/>
              <a:ext cx="589107" cy="2021170"/>
            </a:xfrm>
            <a:prstGeom prst="straightConnector1">
              <a:avLst/>
            </a:prstGeom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2137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1155D3FD-CAC3-4732-991F-579F445C1F09}"/>
              </a:ext>
            </a:extLst>
          </p:cNvPr>
          <p:cNvSpPr/>
          <p:nvPr/>
        </p:nvSpPr>
        <p:spPr>
          <a:xfrm>
            <a:off x="6256774" y="2534750"/>
            <a:ext cx="5269186" cy="3069976"/>
          </a:xfrm>
          <a:prstGeom prst="roundRect">
            <a:avLst>
              <a:gd name="adj" fmla="val 4193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class</a:t>
            </a:r>
            <a:r>
              <a:rPr lang="en-US" dirty="0">
                <a:latin typeface="Consolas" panose="020B0609020204030204" pitchFamily="49" charset="0"/>
              </a:rPr>
              <a:t> Subject {</a:t>
            </a:r>
          </a:p>
          <a:p>
            <a:pPr>
              <a:lnSpc>
                <a:spcPct val="11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6CA644"/>
                </a:solidFill>
                <a:latin typeface="Consolas" panose="020B0609020204030204" pitchFamily="49" charset="0"/>
              </a:rPr>
              <a:t>// ...</a:t>
            </a:r>
          </a:p>
          <a:p>
            <a:pPr>
              <a:lnSpc>
                <a:spcPct val="110000"/>
              </a:lnSpc>
            </a:pPr>
            <a:endParaRPr lang="en-US" dirty="0">
              <a:solidFill>
                <a:srgbClr val="6CA644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 void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notifyObservers</a:t>
            </a:r>
            <a:r>
              <a:rPr lang="en-US" dirty="0"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</a:rPr>
              <a:t> (Observer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>
                <a:latin typeface="Consolas" panose="020B0609020204030204" pitchFamily="49" charset="0"/>
              </a:rPr>
              <a:t> 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observers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   </a:t>
            </a:r>
            <a:r>
              <a:rPr lang="en-US" dirty="0" err="1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 err="1">
                <a:latin typeface="Consolas" panose="020B0609020204030204" pitchFamily="49" charset="0"/>
              </a:rPr>
              <a:t>.update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latin typeface="Consolas" panose="020B0609020204030204" pitchFamily="49" charset="0"/>
              </a:rPr>
              <a:t>  }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Rounded Rectangle 4">
            <a:extLst>
              <a:ext uri="{FF2B5EF4-FFF2-40B4-BE49-F238E27FC236}">
                <a16:creationId xmlns:a16="http://schemas.microsoft.com/office/drawing/2014/main" id="{4CDC8110-DDAB-4484-AC66-851C256917B4}"/>
              </a:ext>
            </a:extLst>
          </p:cNvPr>
          <p:cNvSpPr/>
          <p:nvPr/>
        </p:nvSpPr>
        <p:spPr>
          <a:xfrm>
            <a:off x="666040" y="2534750"/>
            <a:ext cx="4341718" cy="1037484"/>
          </a:xfrm>
          <a:prstGeom prst="roundRect">
            <a:avLst>
              <a:gd name="adj" fmla="val 9356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interface</a:t>
            </a:r>
            <a:r>
              <a:rPr lang="en-US" dirty="0">
                <a:latin typeface="Consolas" panose="020B0609020204030204" pitchFamily="49" charset="0"/>
              </a:rPr>
              <a:t> Observer {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 void</a:t>
            </a:r>
            <a:r>
              <a:rPr lang="en-US" dirty="0">
                <a:latin typeface="Consolas" panose="020B0609020204030204" pitchFamily="49" charset="0"/>
              </a:rPr>
              <a:t> update(Subject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45FB486-AE44-4F76-8DAD-90F4DEC569EE}"/>
              </a:ext>
            </a:extLst>
          </p:cNvPr>
          <p:cNvGrpSpPr/>
          <p:nvPr/>
        </p:nvGrpSpPr>
        <p:grpSpPr>
          <a:xfrm>
            <a:off x="511277" y="3275764"/>
            <a:ext cx="8070015" cy="3024031"/>
            <a:chOff x="501337" y="2782603"/>
            <a:chExt cx="8070015" cy="302403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998674D-5B2A-40F2-A9D2-BDA196F4B958}"/>
                </a:ext>
              </a:extLst>
            </p:cNvPr>
            <p:cNvGrpSpPr/>
            <p:nvPr/>
          </p:nvGrpSpPr>
          <p:grpSpPr>
            <a:xfrm>
              <a:off x="501337" y="4223542"/>
              <a:ext cx="8070015" cy="1583092"/>
              <a:chOff x="1364607" y="3297692"/>
              <a:chExt cx="8070015" cy="1583092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A5C665B-9AA1-4C7E-B02E-C7B8FCECAE29}"/>
                  </a:ext>
                </a:extLst>
              </p:cNvPr>
              <p:cNvSpPr/>
              <p:nvPr/>
            </p:nvSpPr>
            <p:spPr>
              <a:xfrm>
                <a:off x="1364607" y="3877923"/>
                <a:ext cx="3728298" cy="100286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More generally, a  </a:t>
                </a:r>
                <a:r>
                  <a:rPr lang="en-US" sz="2400" b="1" dirty="0">
                    <a:solidFill>
                      <a:schemeClr val="accent5"/>
                    </a:solidFill>
                    <a:latin typeface="Consolas" panose="020B0609020204030204" pitchFamily="49" charset="0"/>
                  </a:rPr>
                  <a:t>Subject</a:t>
                </a:r>
                <a:r>
                  <a:rPr lang="en-US" sz="2400" dirty="0">
                    <a:solidFill>
                      <a:schemeClr val="tx1"/>
                    </a:solidFill>
                  </a:rPr>
                  <a:t> is passed into </a:t>
                </a:r>
                <a:r>
                  <a:rPr lang="en-US" sz="2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update()</a:t>
                </a:r>
                <a:endParaRPr lang="en-US" sz="2400" b="1" dirty="0">
                  <a:solidFill>
                    <a:schemeClr val="tx1"/>
                  </a:solidFill>
                  <a:latin typeface="Consolas" panose="020B0609020204030204" pitchFamily="49" charset="0"/>
                </a:endParaRP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2BA0986D-5E35-4D7A-BD20-CC663B85F74D}"/>
                  </a:ext>
                </a:extLst>
              </p:cNvPr>
              <p:cNvCxnSpPr>
                <a:cxnSpLocks/>
                <a:stCxn id="10" idx="3"/>
              </p:cNvCxnSpPr>
              <p:nvPr/>
            </p:nvCxnSpPr>
            <p:spPr>
              <a:xfrm flipV="1">
                <a:off x="5092905" y="3297692"/>
                <a:ext cx="4341717" cy="1081662"/>
              </a:xfrm>
              <a:prstGeom prst="straightConnector1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  <a:tailEnd type="triangle" w="lg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2E1F43A-7AA1-4D89-BBD3-0DEEAD28952D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 flipV="1">
              <a:off x="2365486" y="2782603"/>
              <a:ext cx="829998" cy="2021170"/>
            </a:xfrm>
            <a:prstGeom prst="straightConnector1">
              <a:avLst/>
            </a:prstGeom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964B783F-4ED1-40B0-8C7B-F68280AE2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4" y="365126"/>
            <a:ext cx="10797746" cy="91997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Supporting Multiple Games</a:t>
            </a:r>
          </a:p>
        </p:txBody>
      </p:sp>
    </p:spTree>
    <p:extLst>
      <p:ext uri="{BB962C8B-B14F-4D97-AF65-F5344CB8AC3E}">
        <p14:creationId xmlns:p14="http://schemas.microsoft.com/office/powerpoint/2010/main" val="289643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>
            <a:extLst>
              <a:ext uri="{FF2B5EF4-FFF2-40B4-BE49-F238E27FC236}">
                <a16:creationId xmlns:a16="http://schemas.microsoft.com/office/drawing/2014/main" id="{944054A3-B13E-49D3-99F3-723E82355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1307" y="730529"/>
            <a:ext cx="4054186" cy="994767"/>
          </a:xfrm>
          <a:prstGeom prst="roundRect">
            <a:avLst>
              <a:gd name="adj" fmla="val 13607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A9D91B-BF8C-4518-B0F0-FD9B3A202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542" y="365125"/>
            <a:ext cx="6379101" cy="805095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Updated Fan classes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6BAFB21-C84B-4449-9265-71BE612EB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1307" y="736322"/>
            <a:ext cx="4054186" cy="985838"/>
          </a:xfrm>
          <a:prstGeom prst="roundRect">
            <a:avLst>
              <a:gd name="adj" fmla="val 12077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609EAE5-F464-43F3-87F6-317E0F542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1466" y="3078024"/>
            <a:ext cx="5511800" cy="2281476"/>
          </a:xfrm>
          <a:prstGeom prst="roundRect">
            <a:avLst>
              <a:gd name="adj" fmla="val 6425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g.whoIsWinning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().equals(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 Fan: Go Heels!"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9C38BA40-92B6-49E4-9BFF-286C64D18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542" y="3078024"/>
            <a:ext cx="5629458" cy="3607891"/>
          </a:xfrm>
          <a:prstGeom prst="roundRect">
            <a:avLst>
              <a:gd name="adj" fmla="val 4296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game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g;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game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.addObserver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  public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game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.whoIsWinning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().equals(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 Fan: Go Heels!"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4EC3AE-0801-4198-ACDB-BF7DCB1E749E}"/>
              </a:ext>
            </a:extLst>
          </p:cNvPr>
          <p:cNvSpPr txBox="1"/>
          <p:nvPr/>
        </p:nvSpPr>
        <p:spPr>
          <a:xfrm>
            <a:off x="8219440" y="1829879"/>
            <a:ext cx="2418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Update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Fan</a:t>
            </a:r>
            <a:r>
              <a:rPr lang="en-US" sz="2000" dirty="0">
                <a:solidFill>
                  <a:srgbClr val="C00000"/>
                </a:solidFill>
              </a:rPr>
              <a:t> interface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09A7F0C-615E-4087-A6D1-117B44C6B14D}"/>
              </a:ext>
            </a:extLst>
          </p:cNvPr>
          <p:cNvCxnSpPr>
            <a:cxnSpLocks/>
          </p:cNvCxnSpPr>
          <p:nvPr/>
        </p:nvCxnSpPr>
        <p:spPr>
          <a:xfrm flipH="1" flipV="1">
            <a:off x="9956800" y="1402080"/>
            <a:ext cx="152400" cy="427799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2BCFEB3-23AB-4CEE-8C58-029A8EB909F0}"/>
              </a:ext>
            </a:extLst>
          </p:cNvPr>
          <p:cNvSpPr txBox="1"/>
          <p:nvPr/>
        </p:nvSpPr>
        <p:spPr>
          <a:xfrm>
            <a:off x="6187786" y="5930128"/>
            <a:ext cx="24509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Update </a:t>
            </a:r>
            <a:r>
              <a:rPr lang="en-US" sz="2000" dirty="0" err="1">
                <a:solidFill>
                  <a:srgbClr val="C00000"/>
                </a:solidFill>
              </a:rPr>
              <a:t>UNC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</a:rPr>
              <a:t>Fan</a:t>
            </a:r>
            <a:r>
              <a:rPr lang="en-US" sz="2000" dirty="0">
                <a:solidFill>
                  <a:srgbClr val="C00000"/>
                </a:solidFill>
              </a:rPr>
              <a:t> class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C09B631-C774-4D44-A7D2-96DCD07837D1}"/>
              </a:ext>
            </a:extLst>
          </p:cNvPr>
          <p:cNvCxnSpPr>
            <a:cxnSpLocks/>
          </p:cNvCxnSpPr>
          <p:nvPr/>
        </p:nvCxnSpPr>
        <p:spPr>
          <a:xfrm flipV="1">
            <a:off x="8260426" y="4612640"/>
            <a:ext cx="172374" cy="1308984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43D62D1-3DD3-490B-B2FA-CF19FFE0526A}"/>
              </a:ext>
            </a:extLst>
          </p:cNvPr>
          <p:cNvCxnSpPr>
            <a:cxnSpLocks/>
          </p:cNvCxnSpPr>
          <p:nvPr/>
        </p:nvCxnSpPr>
        <p:spPr>
          <a:xfrm>
            <a:off x="4300472" y="2238099"/>
            <a:ext cx="2363920" cy="1549531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80A2BFB-21FF-4ED6-85A5-CA23BCD9A2B6}"/>
              </a:ext>
            </a:extLst>
          </p:cNvPr>
          <p:cNvSpPr/>
          <p:nvPr/>
        </p:nvSpPr>
        <p:spPr>
          <a:xfrm>
            <a:off x="1523245" y="1516442"/>
            <a:ext cx="3274142" cy="1215360"/>
          </a:xfrm>
          <a:prstGeom prst="roundRect">
            <a:avLst>
              <a:gd name="adj" fmla="val 10917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No longer need to encapsulate the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Game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object inside the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Fan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classes</a:t>
            </a: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363E3214-07ED-453E-A63D-A1BDDD1EE7A6}"/>
              </a:ext>
            </a:extLst>
          </p:cNvPr>
          <p:cNvSpPr/>
          <p:nvPr/>
        </p:nvSpPr>
        <p:spPr>
          <a:xfrm rot="21299312">
            <a:off x="5476568" y="3972232"/>
            <a:ext cx="1111045" cy="74725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B36D4BA-FC35-4ED2-A556-A5038C51D080}"/>
              </a:ext>
            </a:extLst>
          </p:cNvPr>
          <p:cNvSpPr/>
          <p:nvPr/>
        </p:nvSpPr>
        <p:spPr>
          <a:xfrm>
            <a:off x="975850" y="4387692"/>
            <a:ext cx="2721079" cy="275262"/>
          </a:xfrm>
          <a:prstGeom prst="roundRect">
            <a:avLst>
              <a:gd name="adj" fmla="val 21676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26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" grpId="0" animBg="1"/>
      <p:bldP spid="12" grpId="0"/>
      <p:bldP spid="20" grpId="0"/>
      <p:bldP spid="7" grpId="0" animBg="1"/>
      <p:bldP spid="27" grpId="0" animBg="1"/>
      <p:bldP spid="2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B6BAFB21-C84B-4449-9265-71BE612EB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1307" y="736322"/>
            <a:ext cx="4054186" cy="985838"/>
          </a:xfrm>
          <a:prstGeom prst="roundRect">
            <a:avLst>
              <a:gd name="adj" fmla="val 12077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g);</a:t>
            </a:r>
            <a:b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609EAE5-F464-43F3-87F6-317E0F542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1466" y="3078024"/>
            <a:ext cx="5511800" cy="2281476"/>
          </a:xfrm>
          <a:prstGeom prst="roundRect">
            <a:avLst>
              <a:gd name="adj" fmla="val 6425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g.whoIsWinning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().equals(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 Fan: Go Heels!"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4EC3AE-0801-4198-ACDB-BF7DCB1E749E}"/>
              </a:ext>
            </a:extLst>
          </p:cNvPr>
          <p:cNvSpPr txBox="1"/>
          <p:nvPr/>
        </p:nvSpPr>
        <p:spPr>
          <a:xfrm>
            <a:off x="8219440" y="1829879"/>
            <a:ext cx="2418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Update </a:t>
            </a:r>
            <a:r>
              <a:rPr lang="en-US" sz="2000" dirty="0">
                <a:solidFill>
                  <a:srgbClr val="C00000"/>
                </a:solidFill>
                <a:latin typeface="Consolas" panose="020B0609020204030204" pitchFamily="49" charset="0"/>
              </a:rPr>
              <a:t>Fan</a:t>
            </a:r>
            <a:r>
              <a:rPr lang="en-US" sz="2000" dirty="0">
                <a:solidFill>
                  <a:srgbClr val="C00000"/>
                </a:solidFill>
              </a:rPr>
              <a:t> interface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09A7F0C-615E-4087-A6D1-117B44C6B14D}"/>
              </a:ext>
            </a:extLst>
          </p:cNvPr>
          <p:cNvCxnSpPr>
            <a:cxnSpLocks/>
          </p:cNvCxnSpPr>
          <p:nvPr/>
        </p:nvCxnSpPr>
        <p:spPr>
          <a:xfrm flipH="1" flipV="1">
            <a:off x="9956800" y="1402080"/>
            <a:ext cx="152400" cy="427799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2BCFEB3-23AB-4CEE-8C58-029A8EB909F0}"/>
              </a:ext>
            </a:extLst>
          </p:cNvPr>
          <p:cNvSpPr txBox="1"/>
          <p:nvPr/>
        </p:nvSpPr>
        <p:spPr>
          <a:xfrm>
            <a:off x="6187786" y="5930128"/>
            <a:ext cx="24509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Update </a:t>
            </a:r>
            <a:r>
              <a:rPr lang="en-US" sz="2000" dirty="0" err="1">
                <a:solidFill>
                  <a:srgbClr val="C00000"/>
                </a:solidFill>
              </a:rPr>
              <a:t>UNC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</a:rPr>
              <a:t>Fan</a:t>
            </a:r>
            <a:r>
              <a:rPr lang="en-US" sz="2000" dirty="0">
                <a:solidFill>
                  <a:srgbClr val="C00000"/>
                </a:solidFill>
              </a:rPr>
              <a:t> class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C09B631-C774-4D44-A7D2-96DCD07837D1}"/>
              </a:ext>
            </a:extLst>
          </p:cNvPr>
          <p:cNvCxnSpPr>
            <a:cxnSpLocks/>
          </p:cNvCxnSpPr>
          <p:nvPr/>
        </p:nvCxnSpPr>
        <p:spPr>
          <a:xfrm flipV="1">
            <a:off x="8260426" y="4612640"/>
            <a:ext cx="172374" cy="1308984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>
            <a:extLst>
              <a:ext uri="{FF2B5EF4-FFF2-40B4-BE49-F238E27FC236}">
                <a16:creationId xmlns:a16="http://schemas.microsoft.com/office/drawing/2014/main" id="{9FFABC8F-F7F1-4EFD-B57C-6FA043C3C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471" y="3078024"/>
            <a:ext cx="5829529" cy="2281476"/>
          </a:xfrm>
          <a:prstGeom prst="roundRect">
            <a:avLst>
              <a:gd name="adj" fmla="val 6721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DukeFan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g.whoIsWinning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().equals(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"Duke"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System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out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.println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"Duke Fan: Go Devils!"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950824-3CA7-48A2-A273-BB2EF37E18B0}"/>
              </a:ext>
            </a:extLst>
          </p:cNvPr>
          <p:cNvSpPr txBox="1"/>
          <p:nvPr/>
        </p:nvSpPr>
        <p:spPr>
          <a:xfrm>
            <a:off x="2817314" y="5930128"/>
            <a:ext cx="2513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Update </a:t>
            </a:r>
            <a:r>
              <a:rPr lang="en-US" sz="2000" dirty="0" err="1">
                <a:solidFill>
                  <a:srgbClr val="C00000"/>
                </a:solidFill>
              </a:rPr>
              <a:t>Duke</a:t>
            </a:r>
            <a:r>
              <a:rPr lang="en-US" sz="2000" dirty="0" err="1">
                <a:solidFill>
                  <a:srgbClr val="C00000"/>
                </a:solidFill>
                <a:latin typeface="Consolas" panose="020B0609020204030204" pitchFamily="49" charset="0"/>
              </a:rPr>
              <a:t>Fan</a:t>
            </a:r>
            <a:r>
              <a:rPr lang="en-US" sz="2000" dirty="0">
                <a:solidFill>
                  <a:srgbClr val="C00000"/>
                </a:solidFill>
              </a:rPr>
              <a:t> class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3F68AD7-6015-4004-90BF-8D6AD155612A}"/>
              </a:ext>
            </a:extLst>
          </p:cNvPr>
          <p:cNvCxnSpPr>
            <a:cxnSpLocks/>
          </p:cNvCxnSpPr>
          <p:nvPr/>
        </p:nvCxnSpPr>
        <p:spPr>
          <a:xfrm flipH="1" flipV="1">
            <a:off x="2817314" y="4592320"/>
            <a:ext cx="363921" cy="1349624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>
            <a:extLst>
              <a:ext uri="{FF2B5EF4-FFF2-40B4-BE49-F238E27FC236}">
                <a16:creationId xmlns:a16="http://schemas.microsoft.com/office/drawing/2014/main" id="{32A9D91B-BF8C-4518-B0F0-FD9B3A202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542" y="365125"/>
            <a:ext cx="6379101" cy="805095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Updated Fan classes</a:t>
            </a:r>
          </a:p>
        </p:txBody>
      </p:sp>
    </p:spTree>
    <p:extLst>
      <p:ext uri="{BB962C8B-B14F-4D97-AF65-F5344CB8AC3E}">
        <p14:creationId xmlns:p14="http://schemas.microsoft.com/office/powerpoint/2010/main" val="335950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F700A-3698-41D2-921D-220714CD2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67" y="365125"/>
            <a:ext cx="10811933" cy="83149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01EED-359A-42D8-AAD8-25F4D7317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6622"/>
            <a:ext cx="10515600" cy="4980341"/>
          </a:xfrm>
        </p:spPr>
        <p:txBody>
          <a:bodyPr anchor="ctr">
            <a:normAutofit/>
          </a:bodyPr>
          <a:lstStyle/>
          <a:p>
            <a:pPr marL="91440" indent="0">
              <a:spcAft>
                <a:spcPts val="600"/>
              </a:spcAft>
              <a:buClr>
                <a:srgbClr val="C00000"/>
              </a:buClr>
              <a:buNone/>
            </a:pP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User Interfaces</a:t>
            </a:r>
          </a:p>
          <a:p>
            <a:pPr marL="914400" lvl="1" indent="-365760">
              <a:spcAft>
                <a:spcPts val="600"/>
              </a:spcAft>
              <a:buClr>
                <a:srgbClr val="C00000"/>
              </a:buClr>
            </a:pPr>
            <a:r>
              <a:rPr lang="en-US" dirty="0"/>
              <a:t>Web programming with </a:t>
            </a:r>
            <a:r>
              <a:rPr lang="en-US" b="1" dirty="0">
                <a:solidFill>
                  <a:schemeClr val="accent6"/>
                </a:solidFill>
              </a:rPr>
              <a:t>JavaScript</a:t>
            </a:r>
            <a:r>
              <a:rPr lang="en-US" dirty="0"/>
              <a:t> (COMP 426)</a:t>
            </a:r>
          </a:p>
          <a:p>
            <a:pPr marL="914400" lvl="1" indent="-365760">
              <a:spcAft>
                <a:spcPts val="600"/>
              </a:spcAft>
              <a:buClr>
                <a:srgbClr val="C00000"/>
              </a:buClr>
            </a:pPr>
            <a:r>
              <a:rPr lang="en-US" dirty="0"/>
              <a:t>Graphical User Interfaces (GUIs) like </a:t>
            </a:r>
            <a:r>
              <a:rPr lang="en-US" dirty="0">
                <a:solidFill>
                  <a:srgbClr val="7030A0"/>
                </a:solidFill>
              </a:rPr>
              <a:t>AWT</a:t>
            </a:r>
            <a:r>
              <a:rPr lang="en-US" dirty="0"/>
              <a:t> and </a:t>
            </a:r>
            <a:r>
              <a:rPr lang="en-US" dirty="0">
                <a:solidFill>
                  <a:srgbClr val="7030A0"/>
                </a:solidFill>
              </a:rPr>
              <a:t>Swing</a:t>
            </a:r>
          </a:p>
          <a:p>
            <a:pPr marL="91440" indent="0">
              <a:spcAft>
                <a:spcPts val="600"/>
              </a:spcAft>
              <a:buClr>
                <a:srgbClr val="C00000"/>
              </a:buClr>
              <a:buNone/>
            </a:pP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Event-driven programming</a:t>
            </a:r>
          </a:p>
          <a:p>
            <a:pPr marL="914400" lvl="1" indent="-365760">
              <a:spcAft>
                <a:spcPts val="600"/>
              </a:spcAft>
              <a:buClr>
                <a:srgbClr val="C00000"/>
              </a:buClr>
            </a:pPr>
            <a:r>
              <a:rPr lang="en-US" dirty="0"/>
              <a:t>Events may be caused, for example, by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hardware </a:t>
            </a:r>
            <a:r>
              <a:rPr lang="en-US" dirty="0"/>
              <a:t>or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user input</a:t>
            </a:r>
          </a:p>
          <a:p>
            <a:pPr marL="91440" indent="0">
              <a:spcAft>
                <a:spcPts val="600"/>
              </a:spcAft>
              <a:buClr>
                <a:srgbClr val="C00000"/>
              </a:buClr>
              <a:buNone/>
            </a:pP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Building block for other design patterns</a:t>
            </a:r>
          </a:p>
          <a:p>
            <a:pPr marL="914400" lvl="1" indent="-365760">
              <a:spcAft>
                <a:spcPts val="600"/>
              </a:spcAft>
              <a:buClr>
                <a:srgbClr val="C00000"/>
              </a:buClr>
            </a:pPr>
            <a:r>
              <a:rPr lang="en-US" dirty="0"/>
              <a:t>Model-View</a:t>
            </a:r>
          </a:p>
          <a:p>
            <a:pPr marL="914400" lvl="1" indent="-365760">
              <a:spcAft>
                <a:spcPts val="600"/>
              </a:spcAft>
              <a:buClr>
                <a:srgbClr val="C00000"/>
              </a:buClr>
            </a:pPr>
            <a:r>
              <a:rPr lang="en-US" dirty="0"/>
              <a:t>Model-View-Controller</a:t>
            </a:r>
          </a:p>
        </p:txBody>
      </p:sp>
    </p:spTree>
    <p:extLst>
      <p:ext uri="{BB962C8B-B14F-4D97-AF65-F5344CB8AC3E}">
        <p14:creationId xmlns:p14="http://schemas.microsoft.com/office/powerpoint/2010/main" val="16880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B6E324B9-7339-4AAD-BB64-C909CC16B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199" y="2052630"/>
            <a:ext cx="5515897" cy="32932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// 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 dirty="0">
                <a:solidFill>
                  <a:srgbClr val="8C8C8C"/>
                </a:solidFill>
                <a:latin typeface="Consolas" panose="020B0609020204030204" pitchFamily="49" charset="0"/>
              </a:rPr>
              <a:t>  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notify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for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fans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// 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3284A61-5510-4524-817E-31310AC5A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052630"/>
            <a:ext cx="5515897" cy="32932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// 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 dirty="0">
                <a:solidFill>
                  <a:srgbClr val="8C8C8C"/>
                </a:solidFill>
                <a:latin typeface="Consolas" panose="020B0609020204030204" pitchFamily="49" charset="0"/>
              </a:rPr>
              <a:t>  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notifyObservers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for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Fan f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fans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.update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// 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70C451-1BEC-4B99-AC48-B7FAE2768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481" y="365125"/>
            <a:ext cx="6573795" cy="882907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Updated Game class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AB1CC6F-E800-47F5-A728-D2A39085EB4F}"/>
              </a:ext>
            </a:extLst>
          </p:cNvPr>
          <p:cNvSpPr/>
          <p:nvPr/>
        </p:nvSpPr>
        <p:spPr>
          <a:xfrm>
            <a:off x="5545393" y="3055248"/>
            <a:ext cx="3126659" cy="1325563"/>
          </a:xfrm>
          <a:prstGeom prst="roundRect">
            <a:avLst>
              <a:gd name="adj" fmla="val 10917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Now we have to let the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fans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know which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game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caused the event to occur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3CCFDD2-2C66-46B0-BECB-72AD8F3E88A4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3392129" y="3718030"/>
            <a:ext cx="2153264" cy="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57EF797-3DA8-471E-87F7-DE7F5477D9B0}"/>
              </a:ext>
            </a:extLst>
          </p:cNvPr>
          <p:cNvSpPr/>
          <p:nvPr/>
        </p:nvSpPr>
        <p:spPr>
          <a:xfrm rot="278383">
            <a:off x="7639663" y="774420"/>
            <a:ext cx="2930013" cy="1161610"/>
          </a:xfrm>
          <a:prstGeom prst="roundRect">
            <a:avLst>
              <a:gd name="adj" fmla="val 10742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The Game class stays mostly the same, but with one minor change</a:t>
            </a:r>
          </a:p>
        </p:txBody>
      </p:sp>
    </p:spTree>
    <p:extLst>
      <p:ext uri="{BB962C8B-B14F-4D97-AF65-F5344CB8AC3E}">
        <p14:creationId xmlns:p14="http://schemas.microsoft.com/office/powerpoint/2010/main" val="342827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6" grpId="0" animBg="1"/>
      <p:bldP spid="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14592-8005-4BD3-9F08-AA625FA1D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984" y="365125"/>
            <a:ext cx="10834816" cy="907621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Updated main() method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DC50443-42A7-4A7A-B962-22205AC8E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755" y="1427188"/>
            <a:ext cx="8259097" cy="47705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[]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[]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Game[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];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GameImpl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"Duke"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GameImpl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"NC State"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GameImpl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"Duke"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"Georgetown"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tarheel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DukeFan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devil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DukeFan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for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.addObserver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tarheel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.addObserver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devil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games[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scorePoints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067D17"/>
                </a:solidFill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UNC"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games[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scorePoints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067D17"/>
                </a:solidFill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NC State"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4950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14592-8005-4BD3-9F08-AA625FA1D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343" y="374083"/>
            <a:ext cx="5708820" cy="919628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Poll Everywhere (2)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DC50443-42A7-4A7A-B962-22205AC8E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755" y="1427188"/>
            <a:ext cx="8259097" cy="477053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Main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[]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[]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Game[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3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];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GameImpl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"Duke"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GameImpl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"UNC"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"NC State"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[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] 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GameImpl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"Duke"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"Georgetown"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tarheel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UNCFan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DukeFan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devil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DukeFan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for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 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: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.addObserver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tarheel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.addObserver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devil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080808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games[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scorePoints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067D17"/>
                </a:solidFill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UNC"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games[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750EB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scorePoints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067D17"/>
                </a:solidFill>
                <a:latin typeface="Consolas" panose="020B06090202040302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67D17"/>
                </a:solidFill>
                <a:effectLst/>
                <a:latin typeface="Consolas" panose="020B0609020204030204" pitchFamily="49" charset="0"/>
              </a:rPr>
              <a:t>NC State"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79CFAF8-8E0E-4E1D-8B2B-75EA27A88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3356" y="3925936"/>
            <a:ext cx="3825240" cy="1354695"/>
          </a:xfrm>
          <a:ln>
            <a:noFill/>
          </a:ln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Prompt: </a:t>
            </a:r>
            <a:r>
              <a:rPr lang="en-US" dirty="0"/>
              <a:t>What gets printed to the console when this line executes?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9BEF6DE-633A-4DA3-B61C-4F93078C65B3}"/>
              </a:ext>
            </a:extLst>
          </p:cNvPr>
          <p:cNvCxnSpPr>
            <a:cxnSpLocks/>
          </p:cNvCxnSpPr>
          <p:nvPr/>
        </p:nvCxnSpPr>
        <p:spPr>
          <a:xfrm flipH="1">
            <a:off x="5397910" y="4603284"/>
            <a:ext cx="2323690" cy="798033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1712131-A229-47AF-8F2D-72871B9A7E3F}"/>
              </a:ext>
            </a:extLst>
          </p:cNvPr>
          <p:cNvSpPr/>
          <p:nvPr/>
        </p:nvSpPr>
        <p:spPr>
          <a:xfrm>
            <a:off x="1120877" y="5401317"/>
            <a:ext cx="4277033" cy="275262"/>
          </a:xfrm>
          <a:prstGeom prst="roundRect">
            <a:avLst>
              <a:gd name="adj" fmla="val 21676"/>
            </a:avLst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4A3F59A-AF2B-4B4E-B676-1781969F5573}"/>
              </a:ext>
            </a:extLst>
          </p:cNvPr>
          <p:cNvSpPr txBox="1"/>
          <p:nvPr/>
        </p:nvSpPr>
        <p:spPr>
          <a:xfrm>
            <a:off x="6905331" y="462714"/>
            <a:ext cx="4143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To answer, visit  </a:t>
            </a:r>
            <a:r>
              <a:rPr lang="en-US" sz="2400" dirty="0">
                <a:hlinkClick r:id="rId3"/>
              </a:rPr>
              <a:t>https://pollev.com/pds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078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0C5A-04B2-418B-87F8-B520441C5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29210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Event context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6BE87-110B-47F7-A600-9FD797B29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27755"/>
            <a:ext cx="10515600" cy="186189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We’ve seen multiple subjects… now what if an observer cares about </a:t>
            </a:r>
            <a:r>
              <a:rPr lang="en-US" dirty="0">
                <a:solidFill>
                  <a:srgbClr val="0070C0"/>
                </a:solidFill>
              </a:rPr>
              <a:t>several different “events”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in a subject? </a:t>
            </a:r>
          </a:p>
          <a:p>
            <a:pPr>
              <a:spcBef>
                <a:spcPts val="1200"/>
              </a:spcBef>
            </a:pPr>
            <a:r>
              <a:rPr lang="en-US" dirty="0"/>
              <a:t>Like, a team scores points, a team calls timeout, a player commits a foul …</a:t>
            </a:r>
          </a:p>
        </p:txBody>
      </p:sp>
    </p:spTree>
    <p:extLst>
      <p:ext uri="{BB962C8B-B14F-4D97-AF65-F5344CB8AC3E}">
        <p14:creationId xmlns:p14="http://schemas.microsoft.com/office/powerpoint/2010/main" val="241297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B783F-4ED1-40B0-8C7B-F68280AE2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984" y="365126"/>
            <a:ext cx="10834816" cy="104927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Passing Context to the </a:t>
            </a:r>
            <a:r>
              <a:rPr lang="en-US" b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Observer</a:t>
            </a:r>
          </a:p>
        </p:txBody>
      </p:sp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1155D3FD-CAC3-4732-991F-579F445C1F09}"/>
              </a:ext>
            </a:extLst>
          </p:cNvPr>
          <p:cNvSpPr/>
          <p:nvPr/>
        </p:nvSpPr>
        <p:spPr>
          <a:xfrm>
            <a:off x="6228080" y="2534750"/>
            <a:ext cx="5297880" cy="3069976"/>
          </a:xfrm>
          <a:prstGeom prst="roundRect">
            <a:avLst>
              <a:gd name="adj" fmla="val 4193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class</a:t>
            </a:r>
            <a:r>
              <a:rPr lang="en-US" dirty="0">
                <a:latin typeface="Consolas" panose="020B0609020204030204" pitchFamily="49" charset="0"/>
              </a:rPr>
              <a:t> Subject {</a:t>
            </a:r>
          </a:p>
          <a:p>
            <a:pPr>
              <a:lnSpc>
                <a:spcPct val="11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6CA644"/>
                </a:solidFill>
                <a:latin typeface="Consolas" panose="020B0609020204030204" pitchFamily="49" charset="0"/>
              </a:rPr>
              <a:t>// ...</a:t>
            </a:r>
          </a:p>
          <a:p>
            <a:pPr>
              <a:lnSpc>
                <a:spcPct val="110000"/>
              </a:lnSpc>
            </a:pPr>
            <a:endParaRPr lang="en-US" dirty="0">
              <a:solidFill>
                <a:srgbClr val="6CA644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 public void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notifyObservers</a:t>
            </a:r>
            <a:r>
              <a:rPr lang="en-US" dirty="0">
                <a:latin typeface="Consolas" panose="020B0609020204030204" pitchFamily="49" charset="0"/>
              </a:rPr>
              <a:t>(Event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</a:rPr>
              <a:t> (Observer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>
                <a:latin typeface="Consolas" panose="020B0609020204030204" pitchFamily="49" charset="0"/>
              </a:rPr>
              <a:t> 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observers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   </a:t>
            </a:r>
            <a:r>
              <a:rPr lang="en-US" dirty="0" err="1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 err="1">
                <a:latin typeface="Consolas" panose="020B0609020204030204" pitchFamily="49" charset="0"/>
              </a:rPr>
              <a:t>.update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latin typeface="Consolas" panose="020B0609020204030204" pitchFamily="49" charset="0"/>
              </a:rPr>
              <a:t>  }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Rounded Rectangle 4">
            <a:extLst>
              <a:ext uri="{FF2B5EF4-FFF2-40B4-BE49-F238E27FC236}">
                <a16:creationId xmlns:a16="http://schemas.microsoft.com/office/drawing/2014/main" id="{4CDC8110-DDAB-4484-AC66-851C256917B4}"/>
              </a:ext>
            </a:extLst>
          </p:cNvPr>
          <p:cNvSpPr/>
          <p:nvPr/>
        </p:nvSpPr>
        <p:spPr>
          <a:xfrm>
            <a:off x="666040" y="2534750"/>
            <a:ext cx="4900747" cy="1037484"/>
          </a:xfrm>
          <a:prstGeom prst="roundRect">
            <a:avLst>
              <a:gd name="adj" fmla="val 9356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interface</a:t>
            </a:r>
            <a:r>
              <a:rPr lang="en-US" dirty="0">
                <a:latin typeface="Consolas" panose="020B0609020204030204" pitchFamily="49" charset="0"/>
              </a:rPr>
              <a:t> Observer {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 void</a:t>
            </a:r>
            <a:r>
              <a:rPr lang="en-US" dirty="0">
                <a:latin typeface="Consolas" panose="020B0609020204030204" pitchFamily="49" charset="0"/>
              </a:rPr>
              <a:t> update(Subject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s</a:t>
            </a:r>
            <a:r>
              <a:rPr lang="en-US" dirty="0">
                <a:latin typeface="Consolas" panose="020B0609020204030204" pitchFamily="49" charset="0"/>
              </a:rPr>
              <a:t>, Event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45FB486-AE44-4F76-8DAD-90F4DEC569EE}"/>
              </a:ext>
            </a:extLst>
          </p:cNvPr>
          <p:cNvGrpSpPr/>
          <p:nvPr/>
        </p:nvGrpSpPr>
        <p:grpSpPr>
          <a:xfrm>
            <a:off x="666040" y="3264310"/>
            <a:ext cx="8457863" cy="3048000"/>
            <a:chOff x="585762" y="2625187"/>
            <a:chExt cx="8457863" cy="304800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998674D-5B2A-40F2-A9D2-BDA196F4B958}"/>
                </a:ext>
              </a:extLst>
            </p:cNvPr>
            <p:cNvGrpSpPr/>
            <p:nvPr/>
          </p:nvGrpSpPr>
          <p:grpSpPr>
            <a:xfrm>
              <a:off x="585762" y="4053458"/>
              <a:ext cx="8457863" cy="1619729"/>
              <a:chOff x="1449032" y="3127608"/>
              <a:chExt cx="8457863" cy="1619729"/>
            </a:xfrm>
          </p:grpSpPr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9A5C665B-9AA1-4C7E-B02E-C7B8FCECAE29}"/>
                  </a:ext>
                </a:extLst>
              </p:cNvPr>
              <p:cNvSpPr/>
              <p:nvPr/>
            </p:nvSpPr>
            <p:spPr>
              <a:xfrm>
                <a:off x="1449032" y="3447422"/>
                <a:ext cx="3353301" cy="1299915"/>
              </a:xfrm>
              <a:prstGeom prst="roundRect">
                <a:avLst>
                  <a:gd name="adj" fmla="val 9822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 w="254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Aft>
                    <a:spcPts val="600"/>
                  </a:spcAft>
                </a:pPr>
                <a:r>
                  <a:rPr lang="en-US" sz="2400" b="1" dirty="0">
                    <a:solidFill>
                      <a:schemeClr val="accent2">
                        <a:lumMod val="50000"/>
                      </a:schemeClr>
                    </a:solidFill>
                  </a:rPr>
                  <a:t>Another modification:</a:t>
                </a:r>
              </a:p>
              <a:p>
                <a:pPr algn="ctr">
                  <a:spcAft>
                    <a:spcPts val="1200"/>
                  </a:spcAft>
                </a:pPr>
                <a:r>
                  <a:rPr lang="en-US" sz="2000" u="sng" dirty="0">
                    <a:solidFill>
                      <a:schemeClr val="accent2">
                        <a:lumMod val="50000"/>
                      </a:schemeClr>
                    </a:solidFill>
                  </a:rPr>
                  <a:t>Event information</a:t>
                </a:r>
                <a:r>
                  <a:rPr lang="en-US" sz="2000" dirty="0">
                    <a:solidFill>
                      <a:schemeClr val="accent2">
                        <a:lumMod val="50000"/>
                      </a:schemeClr>
                    </a:solidFill>
                  </a:rPr>
                  <a:t> may now be passed into </a:t>
                </a:r>
                <a:r>
                  <a:rPr lang="en-US" sz="2000" b="1" dirty="0">
                    <a:solidFill>
                      <a:schemeClr val="accent2">
                        <a:lumMod val="50000"/>
                      </a:schemeClr>
                    </a:solidFill>
                    <a:latin typeface="Consolas" panose="020B0609020204030204" pitchFamily="49" charset="0"/>
                  </a:rPr>
                  <a:t>update()</a:t>
                </a:r>
                <a:endParaRPr lang="en-US" sz="2400" b="1" dirty="0">
                  <a:solidFill>
                    <a:schemeClr val="accent2">
                      <a:lumMod val="50000"/>
                    </a:schemeClr>
                  </a:solidFill>
                  <a:latin typeface="Consolas" panose="020B0609020204030204" pitchFamily="49" charset="0"/>
                </a:endParaRP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2BA0986D-5E35-4D7A-BD20-CC663B85F74D}"/>
                  </a:ext>
                </a:extLst>
              </p:cNvPr>
              <p:cNvCxnSpPr>
                <a:cxnSpLocks/>
                <a:stCxn id="10" idx="3"/>
              </p:cNvCxnSpPr>
              <p:nvPr/>
            </p:nvCxnSpPr>
            <p:spPr>
              <a:xfrm flipV="1">
                <a:off x="4802333" y="3127608"/>
                <a:ext cx="5104562" cy="969772"/>
              </a:xfrm>
              <a:prstGeom prst="straightConnector1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  <a:tailEnd type="triangle" w="lg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2E1F43A-7AA1-4D89-BBD3-0DEEAD2895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67757" y="2625187"/>
              <a:ext cx="656817" cy="1748086"/>
            </a:xfrm>
            <a:prstGeom prst="straightConnector1">
              <a:avLst/>
            </a:prstGeom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6065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4">
            <a:extLst>
              <a:ext uri="{FF2B5EF4-FFF2-40B4-BE49-F238E27FC236}">
                <a16:creationId xmlns:a16="http://schemas.microsoft.com/office/drawing/2014/main" id="{1155D3FD-CAC3-4732-991F-579F445C1F09}"/>
              </a:ext>
            </a:extLst>
          </p:cNvPr>
          <p:cNvSpPr/>
          <p:nvPr/>
        </p:nvSpPr>
        <p:spPr>
          <a:xfrm>
            <a:off x="6225548" y="2534750"/>
            <a:ext cx="5300411" cy="3069976"/>
          </a:xfrm>
          <a:prstGeom prst="roundRect">
            <a:avLst>
              <a:gd name="adj" fmla="val 4193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class</a:t>
            </a:r>
            <a:r>
              <a:rPr lang="en-US" dirty="0">
                <a:latin typeface="Consolas" panose="020B0609020204030204" pitchFamily="49" charset="0"/>
              </a:rPr>
              <a:t> Subject {</a:t>
            </a:r>
          </a:p>
          <a:p>
            <a:pPr>
              <a:lnSpc>
                <a:spcPct val="11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6CA644"/>
                </a:solidFill>
                <a:latin typeface="Consolas" panose="020B0609020204030204" pitchFamily="49" charset="0"/>
              </a:rPr>
              <a:t>// ...</a:t>
            </a:r>
          </a:p>
          <a:p>
            <a:pPr>
              <a:lnSpc>
                <a:spcPct val="110000"/>
              </a:lnSpc>
            </a:pPr>
            <a:endParaRPr lang="en-US" dirty="0">
              <a:solidFill>
                <a:srgbClr val="6CA644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 public void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notifyObservers</a:t>
            </a:r>
            <a:r>
              <a:rPr lang="en-US" dirty="0">
                <a:latin typeface="Consolas" panose="020B0609020204030204" pitchFamily="49" charset="0"/>
              </a:rPr>
              <a:t>(Event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</a:rPr>
              <a:t> (Observer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>
                <a:latin typeface="Consolas" panose="020B0609020204030204" pitchFamily="49" charset="0"/>
              </a:rPr>
              <a:t> 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observers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   </a:t>
            </a:r>
            <a:r>
              <a:rPr lang="en-US" dirty="0" err="1">
                <a:solidFill>
                  <a:srgbClr val="996600"/>
                </a:solidFill>
                <a:latin typeface="Consolas" panose="020B0609020204030204" pitchFamily="49" charset="0"/>
              </a:rPr>
              <a:t>o</a:t>
            </a:r>
            <a:r>
              <a:rPr lang="en-US" dirty="0" err="1">
                <a:latin typeface="Consolas" panose="020B0609020204030204" pitchFamily="49" charset="0"/>
              </a:rPr>
              <a:t>.update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latin typeface="Consolas" panose="020B0609020204030204" pitchFamily="49" charset="0"/>
              </a:rPr>
              <a:t>  }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Rounded Rectangle 4">
            <a:extLst>
              <a:ext uri="{FF2B5EF4-FFF2-40B4-BE49-F238E27FC236}">
                <a16:creationId xmlns:a16="http://schemas.microsoft.com/office/drawing/2014/main" id="{4CDC8110-DDAB-4484-AC66-851C256917B4}"/>
              </a:ext>
            </a:extLst>
          </p:cNvPr>
          <p:cNvSpPr/>
          <p:nvPr/>
        </p:nvSpPr>
        <p:spPr>
          <a:xfrm>
            <a:off x="666040" y="2534750"/>
            <a:ext cx="4900747" cy="1037484"/>
          </a:xfrm>
          <a:prstGeom prst="roundRect">
            <a:avLst>
              <a:gd name="adj" fmla="val 9356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interface</a:t>
            </a:r>
            <a:r>
              <a:rPr lang="en-US" dirty="0">
                <a:latin typeface="Consolas" panose="020B0609020204030204" pitchFamily="49" charset="0"/>
              </a:rPr>
              <a:t> Observer {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 void</a:t>
            </a:r>
            <a:r>
              <a:rPr lang="en-US" dirty="0">
                <a:latin typeface="Consolas" panose="020B0609020204030204" pitchFamily="49" charset="0"/>
              </a:rPr>
              <a:t> update(Subject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s</a:t>
            </a:r>
            <a:r>
              <a:rPr lang="en-US" dirty="0">
                <a:latin typeface="Consolas" panose="020B0609020204030204" pitchFamily="49" charset="0"/>
              </a:rPr>
              <a:t>, Event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45FB486-AE44-4F76-8DAD-90F4DEC569EE}"/>
              </a:ext>
            </a:extLst>
          </p:cNvPr>
          <p:cNvGrpSpPr/>
          <p:nvPr/>
        </p:nvGrpSpPr>
        <p:grpSpPr>
          <a:xfrm>
            <a:off x="912729" y="3295859"/>
            <a:ext cx="2723104" cy="1835928"/>
            <a:chOff x="832451" y="2656736"/>
            <a:chExt cx="2723104" cy="1835928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9A5C665B-9AA1-4C7E-B02E-C7B8FCECAE29}"/>
                </a:ext>
              </a:extLst>
            </p:cNvPr>
            <p:cNvSpPr/>
            <p:nvPr/>
          </p:nvSpPr>
          <p:spPr>
            <a:xfrm>
              <a:off x="832451" y="3455180"/>
              <a:ext cx="2723104" cy="103748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accent2">
                      <a:lumMod val="50000"/>
                    </a:schemeClr>
                  </a:solidFill>
                </a:rPr>
                <a:t>Which object produced the event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C2E1F43A-7AA1-4D89-BBD3-0DEEAD2895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15581" y="2656736"/>
              <a:ext cx="0" cy="798444"/>
            </a:xfrm>
            <a:prstGeom prst="straightConnector1">
              <a:avLst/>
            </a:prstGeom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07D4473-2E64-412B-8B3E-E1AADE142C47}"/>
              </a:ext>
            </a:extLst>
          </p:cNvPr>
          <p:cNvGrpSpPr/>
          <p:nvPr/>
        </p:nvGrpSpPr>
        <p:grpSpPr>
          <a:xfrm>
            <a:off x="3775587" y="3295859"/>
            <a:ext cx="2030671" cy="1835928"/>
            <a:chOff x="2166285" y="1339550"/>
            <a:chExt cx="2030671" cy="1835928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415A598E-CA34-4A2A-A280-C582C87D3990}"/>
                </a:ext>
              </a:extLst>
            </p:cNvPr>
            <p:cNvSpPr/>
            <p:nvPr/>
          </p:nvSpPr>
          <p:spPr>
            <a:xfrm>
              <a:off x="2166285" y="2137994"/>
              <a:ext cx="2030671" cy="103748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accent2">
                      <a:lumMod val="50000"/>
                    </a:schemeClr>
                  </a:solidFill>
                </a:rPr>
                <a:t>What actually happened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22DDE1E0-C2B6-49D7-B8FD-8F1174BDC33B}"/>
                </a:ext>
              </a:extLst>
            </p:cNvPr>
            <p:cNvCxnSpPr>
              <a:cxnSpLocks/>
              <a:stCxn id="15" idx="0"/>
            </p:cNvCxnSpPr>
            <p:nvPr/>
          </p:nvCxnSpPr>
          <p:spPr>
            <a:xfrm flipH="1" flipV="1">
              <a:off x="2825047" y="1339550"/>
              <a:ext cx="356574" cy="798444"/>
            </a:xfrm>
            <a:prstGeom prst="straightConnector1">
              <a:avLst/>
            </a:prstGeom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964B783F-4ED1-40B0-8C7B-F68280AE2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984" y="365126"/>
            <a:ext cx="10834816" cy="104927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Passing Context to the </a:t>
            </a:r>
            <a:r>
              <a:rPr lang="en-US" b="1" dirty="0">
                <a:solidFill>
                  <a:srgbClr val="0070C0"/>
                </a:solidFill>
                <a:latin typeface="Bahnschrift SemiBold" panose="020B0502040204020203" pitchFamily="34" charset="0"/>
              </a:rPr>
              <a:t>Observer</a:t>
            </a:r>
          </a:p>
        </p:txBody>
      </p:sp>
    </p:spTree>
    <p:extLst>
      <p:ext uri="{BB962C8B-B14F-4D97-AF65-F5344CB8AC3E}">
        <p14:creationId xmlns:p14="http://schemas.microsoft.com/office/powerpoint/2010/main" val="165162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FDF1C-FD5F-4A62-AE26-55068A0C9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70" y="365126"/>
            <a:ext cx="10859530" cy="101883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Different Event Types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36A3BF3-C95A-4B2F-9F49-CE443F7A31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379684"/>
              </p:ext>
            </p:extLst>
          </p:nvPr>
        </p:nvGraphicFramePr>
        <p:xfrm>
          <a:off x="494270" y="1940011"/>
          <a:ext cx="10515600" cy="3915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4504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88921-0E27-4A7E-B1D3-49B7A1266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40" y="365126"/>
            <a:ext cx="10687760" cy="1058262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GameEvent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Object</a:t>
            </a:r>
          </a:p>
        </p:txBody>
      </p:sp>
      <p:sp>
        <p:nvSpPr>
          <p:cNvPr id="15" name="Rounded Rectangle 4">
            <a:extLst>
              <a:ext uri="{FF2B5EF4-FFF2-40B4-BE49-F238E27FC236}">
                <a16:creationId xmlns:a16="http://schemas.microsoft.com/office/drawing/2014/main" id="{58B02F31-0A40-4039-AC2A-A285E11E2415}"/>
              </a:ext>
            </a:extLst>
          </p:cNvPr>
          <p:cNvSpPr/>
          <p:nvPr/>
        </p:nvSpPr>
        <p:spPr>
          <a:xfrm>
            <a:off x="666040" y="2534750"/>
            <a:ext cx="4800482" cy="1055096"/>
          </a:xfrm>
          <a:prstGeom prst="roundRect">
            <a:avLst>
              <a:gd name="adj" fmla="val 9356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interface</a:t>
            </a:r>
            <a:r>
              <a:rPr lang="en-US" dirty="0">
                <a:latin typeface="Consolas" panose="020B0609020204030204" pitchFamily="49" charset="0"/>
              </a:rPr>
              <a:t> Fan {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 void</a:t>
            </a:r>
            <a:r>
              <a:rPr lang="en-US" dirty="0">
                <a:latin typeface="Consolas" panose="020B0609020204030204" pitchFamily="49" charset="0"/>
              </a:rPr>
              <a:t> update(Game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g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</a:rPr>
              <a:t>GameEvent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Rounded Rectangle 4">
            <a:extLst>
              <a:ext uri="{FF2B5EF4-FFF2-40B4-BE49-F238E27FC236}">
                <a16:creationId xmlns:a16="http://schemas.microsoft.com/office/drawing/2014/main" id="{1155D3FD-CAC3-4732-991F-579F445C1F09}"/>
              </a:ext>
            </a:extLst>
          </p:cNvPr>
          <p:cNvSpPr/>
          <p:nvPr/>
        </p:nvSpPr>
        <p:spPr>
          <a:xfrm>
            <a:off x="6256774" y="2534750"/>
            <a:ext cx="5742186" cy="3069976"/>
          </a:xfrm>
          <a:prstGeom prst="roundRect">
            <a:avLst>
              <a:gd name="adj" fmla="val 4193"/>
            </a:avLst>
          </a:prstGeom>
          <a:solidFill>
            <a:schemeClr val="bg1"/>
          </a:solidFill>
          <a:ln w="25400"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public class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GameImpl</a:t>
            </a:r>
            <a:r>
              <a:rPr lang="en-US" dirty="0">
                <a:latin typeface="Consolas" panose="020B0609020204030204" pitchFamily="49" charset="0"/>
              </a:rPr>
              <a:t> {</a:t>
            </a:r>
          </a:p>
          <a:p>
            <a:pPr>
              <a:lnSpc>
                <a:spcPct val="110000"/>
              </a:lnSpc>
            </a:pPr>
            <a:endParaRPr lang="en-US" dirty="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6CA644"/>
                </a:solidFill>
                <a:latin typeface="Consolas" panose="020B0609020204030204" pitchFamily="49" charset="0"/>
              </a:rPr>
              <a:t>// ...</a:t>
            </a:r>
          </a:p>
          <a:p>
            <a:pPr>
              <a:lnSpc>
                <a:spcPct val="110000"/>
              </a:lnSpc>
            </a:pPr>
            <a:endParaRPr lang="en-US" dirty="0">
              <a:solidFill>
                <a:srgbClr val="6CA644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 public void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notifyObservers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GameEvent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latin typeface="Consolas" panose="020B0609020204030204" pitchFamily="49" charset="0"/>
              </a:rPr>
              <a:t> (Fan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f</a:t>
            </a:r>
            <a:r>
              <a:rPr lang="en-US" dirty="0">
                <a:latin typeface="Consolas" panose="020B0609020204030204" pitchFamily="49" charset="0"/>
              </a:rPr>
              <a:t> 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fans</a:t>
            </a:r>
            <a:r>
              <a:rPr lang="en-US" dirty="0"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latin typeface="Consolas" panose="020B0609020204030204" pitchFamily="49" charset="0"/>
              </a:rPr>
              <a:t>       </a:t>
            </a:r>
            <a:r>
              <a:rPr lang="en-US" dirty="0" err="1">
                <a:solidFill>
                  <a:srgbClr val="996600"/>
                </a:solidFill>
                <a:latin typeface="Consolas" panose="020B0609020204030204" pitchFamily="49" charset="0"/>
              </a:rPr>
              <a:t>f</a:t>
            </a:r>
            <a:r>
              <a:rPr lang="en-US" dirty="0" err="1">
                <a:latin typeface="Consolas" panose="020B0609020204030204" pitchFamily="49" charset="0"/>
              </a:rPr>
              <a:t>.update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996600"/>
                </a:solidFill>
                <a:latin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latin typeface="Consolas" panose="020B0609020204030204" pitchFamily="49" charset="0"/>
              </a:rPr>
              <a:t>  }</a:t>
            </a:r>
          </a:p>
          <a:p>
            <a:pPr>
              <a:lnSpc>
                <a:spcPct val="110000"/>
              </a:lnSpc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232453" y="3240157"/>
            <a:ext cx="7901608" cy="3216955"/>
            <a:chOff x="993914" y="3035897"/>
            <a:chExt cx="7901608" cy="3216955"/>
          </a:xfrm>
        </p:grpSpPr>
        <p:grpSp>
          <p:nvGrpSpPr>
            <p:cNvPr id="3" name="Group 2"/>
            <p:cNvGrpSpPr/>
            <p:nvPr/>
          </p:nvGrpSpPr>
          <p:grpSpPr>
            <a:xfrm>
              <a:off x="993914" y="3035897"/>
              <a:ext cx="3785716" cy="3216955"/>
              <a:chOff x="3876262" y="3145227"/>
              <a:chExt cx="3785716" cy="3216955"/>
            </a:xfrm>
          </p:grpSpPr>
          <p:sp>
            <p:nvSpPr>
              <p:cNvPr id="4" name="Rounded Rectangle 4">
                <a:extLst>
                  <a:ext uri="{FF2B5EF4-FFF2-40B4-BE49-F238E27FC236}">
                    <a16:creationId xmlns:a16="http://schemas.microsoft.com/office/drawing/2014/main" id="{71646B14-7E51-453B-8707-956B937A858E}"/>
                  </a:ext>
                </a:extLst>
              </p:cNvPr>
              <p:cNvSpPr/>
              <p:nvPr/>
            </p:nvSpPr>
            <p:spPr>
              <a:xfrm>
                <a:off x="3876262" y="4912751"/>
                <a:ext cx="3785716" cy="1449431"/>
              </a:xfrm>
              <a:prstGeom prst="roundRect">
                <a:avLst>
                  <a:gd name="adj" fmla="val 4193"/>
                </a:avLst>
              </a:prstGeom>
              <a:solidFill>
                <a:schemeClr val="bg1"/>
              </a:solidFill>
              <a:ln w="25400">
                <a:solidFill>
                  <a:schemeClr val="tx2"/>
                </a:solidFill>
              </a:ln>
            </p:spPr>
            <p:txBody>
              <a:bodyPr wrap="square" lIns="91440" tIns="45720" rIns="91440" bIns="4572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b="1" dirty="0">
                    <a:solidFill>
                      <a:srgbClr val="800080"/>
                    </a:solidFill>
                    <a:latin typeface="Consolas" panose="020B0609020204030204" pitchFamily="49" charset="0"/>
                  </a:rPr>
                  <a:t>public interface</a:t>
                </a:r>
                <a:r>
                  <a:rPr lang="en-US" dirty="0">
                    <a:latin typeface="Consolas" panose="020B0609020204030204" pitchFamily="49" charset="0"/>
                  </a:rPr>
                  <a:t> </a:t>
                </a:r>
                <a:r>
                  <a:rPr lang="en-US" dirty="0" err="1">
                    <a:latin typeface="Consolas" panose="020B0609020204030204" pitchFamily="49" charset="0"/>
                  </a:rPr>
                  <a:t>GameEvent</a:t>
                </a:r>
                <a:r>
                  <a:rPr lang="en-US" dirty="0">
                    <a:latin typeface="Consolas" panose="020B0609020204030204" pitchFamily="49" charset="0"/>
                  </a:rPr>
                  <a:t> {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>
                    <a:latin typeface="Consolas" panose="020B0609020204030204" pitchFamily="49" charset="0"/>
                  </a:rPr>
                  <a:t>  String </a:t>
                </a:r>
                <a:r>
                  <a:rPr lang="en-US" dirty="0" err="1">
                    <a:latin typeface="Consolas" panose="020B0609020204030204" pitchFamily="49" charset="0"/>
                  </a:rPr>
                  <a:t>getType</a:t>
                </a:r>
                <a:r>
                  <a:rPr lang="en-US" dirty="0">
                    <a:latin typeface="Consolas" panose="020B0609020204030204" pitchFamily="49" charset="0"/>
                  </a:rPr>
                  <a:t>();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>
                    <a:latin typeface="Consolas" panose="020B0609020204030204" pitchFamily="49" charset="0"/>
                  </a:rPr>
                  <a:t>  String </a:t>
                </a:r>
                <a:r>
                  <a:rPr lang="en-US" dirty="0" err="1">
                    <a:latin typeface="Consolas" panose="020B0609020204030204" pitchFamily="49" charset="0"/>
                  </a:rPr>
                  <a:t>getWhoScored</a:t>
                </a:r>
                <a:r>
                  <a:rPr lang="en-US" dirty="0">
                    <a:latin typeface="Consolas" panose="020B0609020204030204" pitchFamily="49" charset="0"/>
                  </a:rPr>
                  <a:t>();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dirty="0">
                    <a:latin typeface="Consolas" panose="020B0609020204030204" pitchFamily="49" charset="0"/>
                  </a:rPr>
                  <a:t>}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72ECC1B8-C3EE-4696-9CF4-5C38F03323A3}"/>
                  </a:ext>
                </a:extLst>
              </p:cNvPr>
              <p:cNvCxnSpPr>
                <a:cxnSpLocks/>
                <a:stCxn id="4" idx="0"/>
              </p:cNvCxnSpPr>
              <p:nvPr/>
            </p:nvCxnSpPr>
            <p:spPr>
              <a:xfrm flipV="1">
                <a:off x="5769120" y="3145227"/>
                <a:ext cx="939793" cy="1767524"/>
              </a:xfrm>
              <a:prstGeom prst="straightConnector1">
                <a:avLst/>
              </a:prstGeom>
              <a:ln w="25400">
                <a:solidFill>
                  <a:schemeClr val="accent2">
                    <a:lumMod val="50000"/>
                  </a:schemeClr>
                </a:solidFill>
                <a:tailEnd type="triangle" w="lg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ECC1B8-C3EE-4696-9CF4-5C38F03323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79629" y="4496949"/>
              <a:ext cx="4115893" cy="1451113"/>
            </a:xfrm>
            <a:prstGeom prst="straightConnector1">
              <a:avLst/>
            </a:prstGeom>
            <a:ln w="25400">
              <a:solidFill>
                <a:schemeClr val="accent2">
                  <a:lumMod val="50000"/>
                </a:schemeClr>
              </a:solidFill>
              <a:tailEnd type="triangle" w="lg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898890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E75B7-8AEA-4CE9-A712-FAFBFD5CC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768" y="365125"/>
            <a:ext cx="6586151" cy="808767"/>
          </a:xfrm>
        </p:spPr>
        <p:txBody>
          <a:bodyPr anchor="t"/>
          <a:lstStyle/>
          <a:p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GameEventImpl</a:t>
            </a:r>
            <a:endParaRPr lang="en-US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E8B1E73-E277-4F2C-B057-1FBABFCD1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020169"/>
            <a:ext cx="6194323" cy="4472706"/>
          </a:xfrm>
          <a:prstGeom prst="roundRect">
            <a:avLst>
              <a:gd name="adj" fmla="val 3996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GameEventImpl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implements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GameEvent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private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whoScored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GameEventImpl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type,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whoScored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type;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whoScored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whoScored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getType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getWhoScored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return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871094"/>
                </a:solidFill>
                <a:effectLst/>
                <a:latin typeface="Consolas" panose="020B0609020204030204" pitchFamily="49" charset="0"/>
              </a:rPr>
              <a:t>whoScored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}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958E521-F767-4976-A180-264AC8635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6906" y="431998"/>
            <a:ext cx="3786894" cy="1191816"/>
          </a:xfrm>
          <a:prstGeom prst="roundRect">
            <a:avLst>
              <a:gd name="adj" fmla="val 12542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interface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GameEvent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{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getType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8C8C8C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String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getWhoScored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187AAB1-F183-40F7-86E2-15F8FC9999EC}"/>
              </a:ext>
            </a:extLst>
          </p:cNvPr>
          <p:cNvGrpSpPr/>
          <p:nvPr/>
        </p:nvGrpSpPr>
        <p:grpSpPr>
          <a:xfrm>
            <a:off x="6549612" y="1391920"/>
            <a:ext cx="4900708" cy="3073083"/>
            <a:chOff x="6549612" y="1391920"/>
            <a:chExt cx="4900708" cy="3073083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9792D009-AD5E-450B-8852-4CB40208C1B0}"/>
                </a:ext>
              </a:extLst>
            </p:cNvPr>
            <p:cNvSpPr/>
            <p:nvPr/>
          </p:nvSpPr>
          <p:spPr>
            <a:xfrm>
              <a:off x="9288715" y="1391920"/>
              <a:ext cx="342964" cy="1554480"/>
            </a:xfrm>
            <a:custGeom>
              <a:avLst/>
              <a:gdLst>
                <a:gd name="connsiteX0" fmla="*/ 1280160 w 1280160"/>
                <a:gd name="connsiteY0" fmla="*/ 894080 h 894080"/>
                <a:gd name="connsiteX1" fmla="*/ 0 w 1280160"/>
                <a:gd name="connsiteY1" fmla="*/ 0 h 894080"/>
                <a:gd name="connsiteX0" fmla="*/ 2377440 w 2377440"/>
                <a:gd name="connsiteY0" fmla="*/ 1127760 h 1127760"/>
                <a:gd name="connsiteX1" fmla="*/ 0 w 2377440"/>
                <a:gd name="connsiteY1" fmla="*/ 0 h 1127760"/>
                <a:gd name="connsiteX0" fmla="*/ 123184 w 246367"/>
                <a:gd name="connsiteY0" fmla="*/ 1574800 h 1574800"/>
                <a:gd name="connsiteX1" fmla="*/ 123184 w 246367"/>
                <a:gd name="connsiteY1" fmla="*/ 0 h 1574800"/>
                <a:gd name="connsiteX0" fmla="*/ 252733 w 252733"/>
                <a:gd name="connsiteY0" fmla="*/ 1574800 h 1574800"/>
                <a:gd name="connsiteX1" fmla="*/ 252733 w 252733"/>
                <a:gd name="connsiteY1" fmla="*/ 0 h 1574800"/>
                <a:gd name="connsiteX0" fmla="*/ 276199 w 276199"/>
                <a:gd name="connsiteY0" fmla="*/ 1574800 h 1574800"/>
                <a:gd name="connsiteX1" fmla="*/ 276199 w 276199"/>
                <a:gd name="connsiteY1" fmla="*/ 0 h 1574800"/>
                <a:gd name="connsiteX0" fmla="*/ 342964 w 342964"/>
                <a:gd name="connsiteY0" fmla="*/ 1554480 h 1554480"/>
                <a:gd name="connsiteX1" fmla="*/ 210884 w 342964"/>
                <a:gd name="connsiteY1" fmla="*/ 0 h 1554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2964" h="1554480">
                  <a:moveTo>
                    <a:pt x="342964" y="1554480"/>
                  </a:moveTo>
                  <a:cubicBezTo>
                    <a:pt x="-83756" y="1256453"/>
                    <a:pt x="-93916" y="541867"/>
                    <a:pt x="210884" y="0"/>
                  </a:cubicBezTo>
                </a:path>
              </a:pathLst>
            </a:custGeom>
            <a:noFill/>
            <a:ln w="25400" cap="rnd">
              <a:solidFill>
                <a:schemeClr val="accent4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D6041764-1D61-4150-B5BB-735E924034F3}"/>
                </a:ext>
              </a:extLst>
            </p:cNvPr>
            <p:cNvSpPr/>
            <p:nvPr/>
          </p:nvSpPr>
          <p:spPr>
            <a:xfrm>
              <a:off x="7831066" y="2936241"/>
              <a:ext cx="3619254" cy="1528762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54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4">
                      <a:lumMod val="75000"/>
                    </a:schemeClr>
                  </a:solidFill>
                </a:rPr>
                <a:t>The </a:t>
              </a:r>
              <a:r>
                <a:rPr lang="en-US" sz="2000" dirty="0" err="1">
                  <a:solidFill>
                    <a:schemeClr val="accent4">
                      <a:lumMod val="75000"/>
                    </a:schemeClr>
                  </a:solidFill>
                  <a:latin typeface="Consolas" panose="020B0609020204030204" pitchFamily="49" charset="0"/>
                </a:rPr>
                <a:t>GameEventImpl</a:t>
              </a:r>
              <a:r>
                <a:rPr lang="en-US" sz="2000" dirty="0">
                  <a:solidFill>
                    <a:schemeClr val="accent4">
                      <a:lumMod val="75000"/>
                    </a:schemeClr>
                  </a:solidFill>
                </a:rPr>
                <a:t> class simply encapsulates useful </a:t>
              </a:r>
              <a:r>
                <a:rPr lang="en-US" sz="2000" u="sng" dirty="0">
                  <a:solidFill>
                    <a:schemeClr val="accent4">
                      <a:lumMod val="75000"/>
                    </a:schemeClr>
                  </a:solidFill>
                </a:rPr>
                <a:t>contextual information</a:t>
              </a:r>
              <a:r>
                <a:rPr lang="en-US" sz="2000" dirty="0">
                  <a:solidFill>
                    <a:schemeClr val="accent4">
                      <a:lumMod val="75000"/>
                    </a:schemeClr>
                  </a:solidFill>
                </a:rPr>
                <a:t> to describe exactly what occurred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E9F10294-FE37-453A-AFC8-A91AC8D66AF6}"/>
                </a:ext>
              </a:extLst>
            </p:cNvPr>
            <p:cNvSpPr/>
            <p:nvPr/>
          </p:nvSpPr>
          <p:spPr>
            <a:xfrm>
              <a:off x="6549612" y="2285151"/>
              <a:ext cx="1991360" cy="655336"/>
            </a:xfrm>
            <a:custGeom>
              <a:avLst/>
              <a:gdLst>
                <a:gd name="connsiteX0" fmla="*/ 1280160 w 1280160"/>
                <a:gd name="connsiteY0" fmla="*/ 894080 h 894080"/>
                <a:gd name="connsiteX1" fmla="*/ 0 w 1280160"/>
                <a:gd name="connsiteY1" fmla="*/ 0 h 894080"/>
                <a:gd name="connsiteX0" fmla="*/ 2377440 w 2377440"/>
                <a:gd name="connsiteY0" fmla="*/ 1127760 h 1127760"/>
                <a:gd name="connsiteX1" fmla="*/ 0 w 2377440"/>
                <a:gd name="connsiteY1" fmla="*/ 0 h 1127760"/>
                <a:gd name="connsiteX0" fmla="*/ 123184 w 246367"/>
                <a:gd name="connsiteY0" fmla="*/ 1574800 h 1574800"/>
                <a:gd name="connsiteX1" fmla="*/ 123184 w 246367"/>
                <a:gd name="connsiteY1" fmla="*/ 0 h 1574800"/>
                <a:gd name="connsiteX0" fmla="*/ 252733 w 252733"/>
                <a:gd name="connsiteY0" fmla="*/ 1574800 h 1574800"/>
                <a:gd name="connsiteX1" fmla="*/ 252733 w 252733"/>
                <a:gd name="connsiteY1" fmla="*/ 0 h 1574800"/>
                <a:gd name="connsiteX0" fmla="*/ 276199 w 276199"/>
                <a:gd name="connsiteY0" fmla="*/ 1574800 h 1574800"/>
                <a:gd name="connsiteX1" fmla="*/ 276199 w 276199"/>
                <a:gd name="connsiteY1" fmla="*/ 0 h 1574800"/>
                <a:gd name="connsiteX0" fmla="*/ 342964 w 342964"/>
                <a:gd name="connsiteY0" fmla="*/ 1554480 h 1554480"/>
                <a:gd name="connsiteX1" fmla="*/ 210884 w 342964"/>
                <a:gd name="connsiteY1" fmla="*/ 0 h 1554480"/>
                <a:gd name="connsiteX0" fmla="*/ 3342747 w 3342747"/>
                <a:gd name="connsiteY0" fmla="*/ 690880 h 690880"/>
                <a:gd name="connsiteX1" fmla="*/ 20427 w 3342747"/>
                <a:gd name="connsiteY1" fmla="*/ 0 h 690880"/>
                <a:gd name="connsiteX0" fmla="*/ 3322320 w 3322320"/>
                <a:gd name="connsiteY0" fmla="*/ 728071 h 728071"/>
                <a:gd name="connsiteX1" fmla="*/ 0 w 3322320"/>
                <a:gd name="connsiteY1" fmla="*/ 37191 h 728071"/>
                <a:gd name="connsiteX0" fmla="*/ 2204720 w 2204720"/>
                <a:gd name="connsiteY0" fmla="*/ 585164 h 585164"/>
                <a:gd name="connsiteX1" fmla="*/ 0 w 2204720"/>
                <a:gd name="connsiteY1" fmla="*/ 46684 h 585164"/>
                <a:gd name="connsiteX0" fmla="*/ 1991360 w 1991360"/>
                <a:gd name="connsiteY0" fmla="*/ 651336 h 651336"/>
                <a:gd name="connsiteX1" fmla="*/ 0 w 1991360"/>
                <a:gd name="connsiteY1" fmla="*/ 41736 h 651336"/>
                <a:gd name="connsiteX0" fmla="*/ 1991360 w 1991360"/>
                <a:gd name="connsiteY0" fmla="*/ 651942 h 651942"/>
                <a:gd name="connsiteX1" fmla="*/ 0 w 1991360"/>
                <a:gd name="connsiteY1" fmla="*/ 42342 h 651942"/>
                <a:gd name="connsiteX0" fmla="*/ 1991360 w 1991360"/>
                <a:gd name="connsiteY0" fmla="*/ 655336 h 655336"/>
                <a:gd name="connsiteX1" fmla="*/ 0 w 1991360"/>
                <a:gd name="connsiteY1" fmla="*/ 45736 h 655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91360" h="655336">
                  <a:moveTo>
                    <a:pt x="1991360" y="655336"/>
                  </a:moveTo>
                  <a:cubicBezTo>
                    <a:pt x="1747520" y="347149"/>
                    <a:pt x="934720" y="-154077"/>
                    <a:pt x="0" y="45736"/>
                  </a:cubicBezTo>
                </a:path>
              </a:pathLst>
            </a:custGeom>
            <a:noFill/>
            <a:ln w="25400" cap="rnd">
              <a:solidFill>
                <a:schemeClr val="accent4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22BBFE2-C4DD-425F-8315-67D1B9E4BCC4}"/>
              </a:ext>
            </a:extLst>
          </p:cNvPr>
          <p:cNvSpPr/>
          <p:nvPr/>
        </p:nvSpPr>
        <p:spPr>
          <a:xfrm>
            <a:off x="7831066" y="4846320"/>
            <a:ext cx="3619254" cy="1239519"/>
          </a:xfrm>
          <a:prstGeom prst="roundRect">
            <a:avLst>
              <a:gd name="adj" fmla="val 19946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In our case, this means (1) the type of event and (2) which team scored</a:t>
            </a:r>
          </a:p>
        </p:txBody>
      </p:sp>
    </p:spTree>
    <p:extLst>
      <p:ext uri="{BB962C8B-B14F-4D97-AF65-F5344CB8AC3E}">
        <p14:creationId xmlns:p14="http://schemas.microsoft.com/office/powerpoint/2010/main" val="364804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28B51-20E7-4CA4-8528-B644CA60F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489" y="397216"/>
            <a:ext cx="4333394" cy="1313085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Creating a </a:t>
            </a:r>
            <a:r>
              <a:rPr lang="en-US" dirty="0" err="1">
                <a:solidFill>
                  <a:srgbClr val="0070C0"/>
                </a:solidFill>
                <a:latin typeface="Bahnschrift SemiBold" panose="020B0502040204020203" pitchFamily="34" charset="0"/>
              </a:rPr>
              <a:t>GameEvent</a:t>
            </a:r>
            <a:endParaRPr lang="en-US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836C48A-6B35-4612-AC4A-C410EAB84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760" y="339725"/>
            <a:ext cx="6609080" cy="6178550"/>
          </a:xfrm>
          <a:prstGeom prst="roundRect">
            <a:avLst>
              <a:gd name="adj" fmla="val 3996"/>
            </a:avLst>
          </a:prstGeom>
          <a:solidFill>
            <a:srgbClr val="FFFFFF"/>
          </a:solidFill>
          <a:ln w="25400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33B3"/>
                </a:solidFill>
                <a:effectLst/>
                <a:latin typeface="Consolas" panose="020B0609020204030204" pitchFamily="49" charset="0"/>
              </a:rPr>
              <a:t>public void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00627A"/>
                </a:solidFill>
                <a:effectLst/>
                <a:latin typeface="Consolas" panose="020B0609020204030204" pitchFamily="49" charset="0"/>
              </a:rPr>
              <a:t>scorePoints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String team,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points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</a:rPr>
              <a:t>// Remember who was winning before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String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winning_before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=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whoIsWinning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080808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</a:rPr>
              <a:t>// Update the scoreboard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home.equals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(team))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homeScore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+= points;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}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else if 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visitor.equals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(team))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visitorScore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+= points;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}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080808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</a:rPr>
              <a:t>// Create event object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GameEvent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e;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if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(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winning_before.equals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067D17"/>
                </a:solidFill>
                <a:latin typeface="Consolas" panose="020B0609020204030204" pitchFamily="49" charset="0"/>
              </a:rPr>
              <a:t>"Tie Game"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))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e =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GameEventImpl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067D17"/>
                </a:solidFill>
                <a:latin typeface="Consolas" panose="020B0609020204030204" pitchFamily="49" charset="0"/>
              </a:rPr>
              <a:t>"Lead Change"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, team);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}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else if 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Math.abs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homeScore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-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visitorScore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) &gt; 10)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e =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GameEventImpl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067D17"/>
                </a:solidFill>
                <a:latin typeface="Consolas" panose="020B0609020204030204" pitchFamily="49" charset="0"/>
              </a:rPr>
              <a:t>"Big Lead"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, team);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}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else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  e = </a:t>
            </a:r>
            <a:r>
              <a:rPr lang="en-US" altLang="en-US" sz="1600" dirty="0">
                <a:solidFill>
                  <a:srgbClr val="0033B3"/>
                </a:solidFill>
                <a:latin typeface="Consolas" panose="020B0609020204030204" pitchFamily="49" charset="0"/>
              </a:rPr>
              <a:t>new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GameEventImpl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600" dirty="0">
                <a:solidFill>
                  <a:srgbClr val="067D17"/>
                </a:solidFill>
                <a:latin typeface="Consolas" panose="020B0609020204030204" pitchFamily="49" charset="0"/>
              </a:rPr>
              <a:t>"Score Change"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, team);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}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dirty="0">
              <a:solidFill>
                <a:srgbClr val="080808"/>
              </a:solidFill>
              <a:latin typeface="Consolas" panose="020B0609020204030204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</a:rPr>
              <a:t>// Notify observers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  </a:t>
            </a:r>
            <a:r>
              <a:rPr lang="en-US" altLang="en-US" sz="1600" dirty="0" err="1">
                <a:solidFill>
                  <a:srgbClr val="080808"/>
                </a:solidFill>
                <a:latin typeface="Consolas" panose="020B0609020204030204" pitchFamily="49" charset="0"/>
              </a:rPr>
              <a:t>notifyObservers</a:t>
            </a:r>
            <a:r>
              <a:rPr lang="en-US" altLang="en-US" sz="1600" dirty="0">
                <a:solidFill>
                  <a:srgbClr val="080808"/>
                </a:solidFill>
                <a:latin typeface="Consolas" panose="020B0609020204030204" pitchFamily="49" charset="0"/>
              </a:rPr>
              <a:t>(e);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80808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8223658-968A-49D0-A5BF-664382630213}"/>
              </a:ext>
            </a:extLst>
          </p:cNvPr>
          <p:cNvGrpSpPr/>
          <p:nvPr/>
        </p:nvGrpSpPr>
        <p:grpSpPr>
          <a:xfrm>
            <a:off x="608799" y="2067362"/>
            <a:ext cx="4918242" cy="1528762"/>
            <a:chOff x="6894251" y="2849682"/>
            <a:chExt cx="4918242" cy="1528762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5DD4CB7E-CBBC-44AC-8953-E38D3538E5F7}"/>
                </a:ext>
              </a:extLst>
            </p:cNvPr>
            <p:cNvSpPr/>
            <p:nvPr/>
          </p:nvSpPr>
          <p:spPr>
            <a:xfrm>
              <a:off x="6894251" y="2849682"/>
              <a:ext cx="3619254" cy="1528762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</a:rPr>
                <a:t>Inside the </a:t>
              </a:r>
              <a:r>
                <a:rPr lang="en-US" sz="2000" dirty="0" err="1">
                  <a:solidFill>
                    <a:schemeClr val="accent6">
                      <a:lumMod val="75000"/>
                    </a:schemeClr>
                  </a:solidFill>
                  <a:latin typeface="Consolas" panose="020B0609020204030204" pitchFamily="49" charset="0"/>
                </a:rPr>
                <a:t>GameImpl</a:t>
              </a:r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</a:rPr>
                <a:t> class, whenever an event occurs, we now must construct an appropriate </a:t>
              </a:r>
              <a:r>
                <a:rPr lang="en-US" sz="2000" dirty="0" err="1">
                  <a:solidFill>
                    <a:schemeClr val="accent6">
                      <a:lumMod val="75000"/>
                    </a:schemeClr>
                  </a:solidFill>
                  <a:latin typeface="Consolas" panose="020B0609020204030204" pitchFamily="49" charset="0"/>
                </a:rPr>
                <a:t>GameEvent</a:t>
              </a:r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</a:rPr>
                <a:t> object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0BFBE8-043A-4A1F-BC3C-FA884BDCBA8D}"/>
                </a:ext>
              </a:extLst>
            </p:cNvPr>
            <p:cNvSpPr/>
            <p:nvPr/>
          </p:nvSpPr>
          <p:spPr>
            <a:xfrm>
              <a:off x="10532333" y="3590728"/>
              <a:ext cx="1280160" cy="472248"/>
            </a:xfrm>
            <a:custGeom>
              <a:avLst/>
              <a:gdLst>
                <a:gd name="connsiteX0" fmla="*/ 1280160 w 1280160"/>
                <a:gd name="connsiteY0" fmla="*/ 894080 h 894080"/>
                <a:gd name="connsiteX1" fmla="*/ 0 w 1280160"/>
                <a:gd name="connsiteY1" fmla="*/ 0 h 894080"/>
                <a:gd name="connsiteX0" fmla="*/ 2377440 w 2377440"/>
                <a:gd name="connsiteY0" fmla="*/ 1127760 h 1127760"/>
                <a:gd name="connsiteX1" fmla="*/ 0 w 2377440"/>
                <a:gd name="connsiteY1" fmla="*/ 0 h 1127760"/>
                <a:gd name="connsiteX0" fmla="*/ 123184 w 246367"/>
                <a:gd name="connsiteY0" fmla="*/ 1574800 h 1574800"/>
                <a:gd name="connsiteX1" fmla="*/ 123184 w 246367"/>
                <a:gd name="connsiteY1" fmla="*/ 0 h 1574800"/>
                <a:gd name="connsiteX0" fmla="*/ 252733 w 252733"/>
                <a:gd name="connsiteY0" fmla="*/ 1574800 h 1574800"/>
                <a:gd name="connsiteX1" fmla="*/ 252733 w 252733"/>
                <a:gd name="connsiteY1" fmla="*/ 0 h 1574800"/>
                <a:gd name="connsiteX0" fmla="*/ 276199 w 276199"/>
                <a:gd name="connsiteY0" fmla="*/ 1574800 h 1574800"/>
                <a:gd name="connsiteX1" fmla="*/ 276199 w 276199"/>
                <a:gd name="connsiteY1" fmla="*/ 0 h 1574800"/>
                <a:gd name="connsiteX0" fmla="*/ 342964 w 342964"/>
                <a:gd name="connsiteY0" fmla="*/ 1554480 h 1554480"/>
                <a:gd name="connsiteX1" fmla="*/ 210884 w 342964"/>
                <a:gd name="connsiteY1" fmla="*/ 0 h 1554480"/>
                <a:gd name="connsiteX0" fmla="*/ 3342747 w 3342747"/>
                <a:gd name="connsiteY0" fmla="*/ 690880 h 690880"/>
                <a:gd name="connsiteX1" fmla="*/ 20427 w 3342747"/>
                <a:gd name="connsiteY1" fmla="*/ 0 h 690880"/>
                <a:gd name="connsiteX0" fmla="*/ 3322320 w 3322320"/>
                <a:gd name="connsiteY0" fmla="*/ 728071 h 728071"/>
                <a:gd name="connsiteX1" fmla="*/ 0 w 3322320"/>
                <a:gd name="connsiteY1" fmla="*/ 37191 h 728071"/>
                <a:gd name="connsiteX0" fmla="*/ 2204720 w 2204720"/>
                <a:gd name="connsiteY0" fmla="*/ 585164 h 585164"/>
                <a:gd name="connsiteX1" fmla="*/ 0 w 2204720"/>
                <a:gd name="connsiteY1" fmla="*/ 46684 h 585164"/>
                <a:gd name="connsiteX0" fmla="*/ 1991360 w 1991360"/>
                <a:gd name="connsiteY0" fmla="*/ 651336 h 651336"/>
                <a:gd name="connsiteX1" fmla="*/ 0 w 1991360"/>
                <a:gd name="connsiteY1" fmla="*/ 41736 h 651336"/>
                <a:gd name="connsiteX0" fmla="*/ 1991360 w 1991360"/>
                <a:gd name="connsiteY0" fmla="*/ 651942 h 651942"/>
                <a:gd name="connsiteX1" fmla="*/ 0 w 1991360"/>
                <a:gd name="connsiteY1" fmla="*/ 42342 h 651942"/>
                <a:gd name="connsiteX0" fmla="*/ 1991360 w 1991360"/>
                <a:gd name="connsiteY0" fmla="*/ 655336 h 655336"/>
                <a:gd name="connsiteX1" fmla="*/ 0 w 1991360"/>
                <a:gd name="connsiteY1" fmla="*/ 45736 h 655336"/>
                <a:gd name="connsiteX0" fmla="*/ 3962400 w 3962400"/>
                <a:gd name="connsiteY0" fmla="*/ 1153502 h 1153502"/>
                <a:gd name="connsiteX1" fmla="*/ 0 w 3962400"/>
                <a:gd name="connsiteY1" fmla="*/ 25742 h 1153502"/>
                <a:gd name="connsiteX0" fmla="*/ 3596640 w 3596640"/>
                <a:gd name="connsiteY0" fmla="*/ 165776 h 236896"/>
                <a:gd name="connsiteX1" fmla="*/ 0 w 3596640"/>
                <a:gd name="connsiteY1" fmla="*/ 236896 h 236896"/>
                <a:gd name="connsiteX0" fmla="*/ 15309 w 1794051"/>
                <a:gd name="connsiteY0" fmla="*/ 46189 h 1265389"/>
                <a:gd name="connsiteX1" fmla="*/ 1600269 w 1794051"/>
                <a:gd name="connsiteY1" fmla="*/ 1265389 h 1265389"/>
                <a:gd name="connsiteX0" fmla="*/ 33411 w 1618371"/>
                <a:gd name="connsiteY0" fmla="*/ 39647 h 1260749"/>
                <a:gd name="connsiteX1" fmla="*/ 1618371 w 1618371"/>
                <a:gd name="connsiteY1" fmla="*/ 1258847 h 1260749"/>
                <a:gd name="connsiteX0" fmla="*/ 32209 w 1667969"/>
                <a:gd name="connsiteY0" fmla="*/ 43056 h 1122099"/>
                <a:gd name="connsiteX1" fmla="*/ 1667969 w 1667969"/>
                <a:gd name="connsiteY1" fmla="*/ 1120016 h 1122099"/>
                <a:gd name="connsiteX0" fmla="*/ 44235 w 1293915"/>
                <a:gd name="connsiteY0" fmla="*/ 254000 h 254000"/>
                <a:gd name="connsiteX1" fmla="*/ 1293915 w 1293915"/>
                <a:gd name="connsiteY1" fmla="*/ 0 h 254000"/>
                <a:gd name="connsiteX0" fmla="*/ 0 w 1249680"/>
                <a:gd name="connsiteY0" fmla="*/ 254000 h 268089"/>
                <a:gd name="connsiteX1" fmla="*/ 1249680 w 1249680"/>
                <a:gd name="connsiteY1" fmla="*/ 0 h 268089"/>
                <a:gd name="connsiteX0" fmla="*/ 0 w 1249680"/>
                <a:gd name="connsiteY0" fmla="*/ 254000 h 278383"/>
                <a:gd name="connsiteX1" fmla="*/ 1249680 w 1249680"/>
                <a:gd name="connsiteY1" fmla="*/ 0 h 278383"/>
                <a:gd name="connsiteX0" fmla="*/ 0 w 1280160"/>
                <a:gd name="connsiteY0" fmla="*/ 0 h 504374"/>
                <a:gd name="connsiteX1" fmla="*/ 1280160 w 1280160"/>
                <a:gd name="connsiteY1" fmla="*/ 457200 h 504374"/>
                <a:gd name="connsiteX0" fmla="*/ 0 w 1280160"/>
                <a:gd name="connsiteY0" fmla="*/ 0 h 465430"/>
                <a:gd name="connsiteX1" fmla="*/ 1280160 w 1280160"/>
                <a:gd name="connsiteY1" fmla="*/ 457200 h 465430"/>
                <a:gd name="connsiteX0" fmla="*/ 0 w 1280160"/>
                <a:gd name="connsiteY0" fmla="*/ 0 h 472248"/>
                <a:gd name="connsiteX1" fmla="*/ 1280160 w 1280160"/>
                <a:gd name="connsiteY1" fmla="*/ 457200 h 472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80160" h="472248">
                  <a:moveTo>
                    <a:pt x="0" y="0"/>
                  </a:moveTo>
                  <a:cubicBezTo>
                    <a:pt x="416560" y="321733"/>
                    <a:pt x="792480" y="531707"/>
                    <a:pt x="1280160" y="457200"/>
                  </a:cubicBezTo>
                </a:path>
              </a:pathLst>
            </a:custGeom>
            <a:noFill/>
            <a:ln w="25400" cap="rnd">
              <a:solidFill>
                <a:schemeClr val="accent6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AF73B7A-362C-42DA-9AED-62B63C53C77F}"/>
              </a:ext>
            </a:extLst>
          </p:cNvPr>
          <p:cNvGrpSpPr/>
          <p:nvPr/>
        </p:nvGrpSpPr>
        <p:grpSpPr>
          <a:xfrm>
            <a:off x="482446" y="4378763"/>
            <a:ext cx="5130799" cy="1607332"/>
            <a:chOff x="482446" y="4378763"/>
            <a:chExt cx="5130799" cy="160733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DE7B76D-A524-4BB5-AB2B-405FB0E656BB}"/>
                </a:ext>
              </a:extLst>
            </p:cNvPr>
            <p:cNvSpPr/>
            <p:nvPr/>
          </p:nvSpPr>
          <p:spPr>
            <a:xfrm>
              <a:off x="4455005" y="5094409"/>
              <a:ext cx="1158240" cy="891686"/>
            </a:xfrm>
            <a:custGeom>
              <a:avLst/>
              <a:gdLst>
                <a:gd name="connsiteX0" fmla="*/ 1280160 w 1280160"/>
                <a:gd name="connsiteY0" fmla="*/ 894080 h 894080"/>
                <a:gd name="connsiteX1" fmla="*/ 0 w 1280160"/>
                <a:gd name="connsiteY1" fmla="*/ 0 h 894080"/>
                <a:gd name="connsiteX0" fmla="*/ 2377440 w 2377440"/>
                <a:gd name="connsiteY0" fmla="*/ 1127760 h 1127760"/>
                <a:gd name="connsiteX1" fmla="*/ 0 w 2377440"/>
                <a:gd name="connsiteY1" fmla="*/ 0 h 1127760"/>
                <a:gd name="connsiteX0" fmla="*/ 123184 w 246367"/>
                <a:gd name="connsiteY0" fmla="*/ 1574800 h 1574800"/>
                <a:gd name="connsiteX1" fmla="*/ 123184 w 246367"/>
                <a:gd name="connsiteY1" fmla="*/ 0 h 1574800"/>
                <a:gd name="connsiteX0" fmla="*/ 252733 w 252733"/>
                <a:gd name="connsiteY0" fmla="*/ 1574800 h 1574800"/>
                <a:gd name="connsiteX1" fmla="*/ 252733 w 252733"/>
                <a:gd name="connsiteY1" fmla="*/ 0 h 1574800"/>
                <a:gd name="connsiteX0" fmla="*/ 276199 w 276199"/>
                <a:gd name="connsiteY0" fmla="*/ 1574800 h 1574800"/>
                <a:gd name="connsiteX1" fmla="*/ 276199 w 276199"/>
                <a:gd name="connsiteY1" fmla="*/ 0 h 1574800"/>
                <a:gd name="connsiteX0" fmla="*/ 342964 w 342964"/>
                <a:gd name="connsiteY0" fmla="*/ 1554480 h 1554480"/>
                <a:gd name="connsiteX1" fmla="*/ 210884 w 342964"/>
                <a:gd name="connsiteY1" fmla="*/ 0 h 1554480"/>
                <a:gd name="connsiteX0" fmla="*/ 3342747 w 3342747"/>
                <a:gd name="connsiteY0" fmla="*/ 690880 h 690880"/>
                <a:gd name="connsiteX1" fmla="*/ 20427 w 3342747"/>
                <a:gd name="connsiteY1" fmla="*/ 0 h 690880"/>
                <a:gd name="connsiteX0" fmla="*/ 3322320 w 3322320"/>
                <a:gd name="connsiteY0" fmla="*/ 728071 h 728071"/>
                <a:gd name="connsiteX1" fmla="*/ 0 w 3322320"/>
                <a:gd name="connsiteY1" fmla="*/ 37191 h 728071"/>
                <a:gd name="connsiteX0" fmla="*/ 2204720 w 2204720"/>
                <a:gd name="connsiteY0" fmla="*/ 585164 h 585164"/>
                <a:gd name="connsiteX1" fmla="*/ 0 w 2204720"/>
                <a:gd name="connsiteY1" fmla="*/ 46684 h 585164"/>
                <a:gd name="connsiteX0" fmla="*/ 1991360 w 1991360"/>
                <a:gd name="connsiteY0" fmla="*/ 651336 h 651336"/>
                <a:gd name="connsiteX1" fmla="*/ 0 w 1991360"/>
                <a:gd name="connsiteY1" fmla="*/ 41736 h 651336"/>
                <a:gd name="connsiteX0" fmla="*/ 1991360 w 1991360"/>
                <a:gd name="connsiteY0" fmla="*/ 651942 h 651942"/>
                <a:gd name="connsiteX1" fmla="*/ 0 w 1991360"/>
                <a:gd name="connsiteY1" fmla="*/ 42342 h 651942"/>
                <a:gd name="connsiteX0" fmla="*/ 1991360 w 1991360"/>
                <a:gd name="connsiteY0" fmla="*/ 655336 h 655336"/>
                <a:gd name="connsiteX1" fmla="*/ 0 w 1991360"/>
                <a:gd name="connsiteY1" fmla="*/ 45736 h 655336"/>
                <a:gd name="connsiteX0" fmla="*/ 3962400 w 3962400"/>
                <a:gd name="connsiteY0" fmla="*/ 1153502 h 1153502"/>
                <a:gd name="connsiteX1" fmla="*/ 0 w 3962400"/>
                <a:gd name="connsiteY1" fmla="*/ 25742 h 1153502"/>
                <a:gd name="connsiteX0" fmla="*/ 3596640 w 3596640"/>
                <a:gd name="connsiteY0" fmla="*/ 165776 h 236896"/>
                <a:gd name="connsiteX1" fmla="*/ 0 w 3596640"/>
                <a:gd name="connsiteY1" fmla="*/ 236896 h 236896"/>
                <a:gd name="connsiteX0" fmla="*/ 15309 w 1794051"/>
                <a:gd name="connsiteY0" fmla="*/ 46189 h 1265389"/>
                <a:gd name="connsiteX1" fmla="*/ 1600269 w 1794051"/>
                <a:gd name="connsiteY1" fmla="*/ 1265389 h 1265389"/>
                <a:gd name="connsiteX0" fmla="*/ 33411 w 1618371"/>
                <a:gd name="connsiteY0" fmla="*/ 39647 h 1260749"/>
                <a:gd name="connsiteX1" fmla="*/ 1618371 w 1618371"/>
                <a:gd name="connsiteY1" fmla="*/ 1258847 h 1260749"/>
                <a:gd name="connsiteX0" fmla="*/ 32209 w 1667969"/>
                <a:gd name="connsiteY0" fmla="*/ 43056 h 1122099"/>
                <a:gd name="connsiteX1" fmla="*/ 1667969 w 1667969"/>
                <a:gd name="connsiteY1" fmla="*/ 1120016 h 1122099"/>
                <a:gd name="connsiteX0" fmla="*/ 44235 w 1293915"/>
                <a:gd name="connsiteY0" fmla="*/ 254000 h 254000"/>
                <a:gd name="connsiteX1" fmla="*/ 1293915 w 1293915"/>
                <a:gd name="connsiteY1" fmla="*/ 0 h 254000"/>
                <a:gd name="connsiteX0" fmla="*/ 0 w 1249680"/>
                <a:gd name="connsiteY0" fmla="*/ 254000 h 268089"/>
                <a:gd name="connsiteX1" fmla="*/ 1249680 w 1249680"/>
                <a:gd name="connsiteY1" fmla="*/ 0 h 268089"/>
                <a:gd name="connsiteX0" fmla="*/ 0 w 1249680"/>
                <a:gd name="connsiteY0" fmla="*/ 254000 h 278383"/>
                <a:gd name="connsiteX1" fmla="*/ 1249680 w 1249680"/>
                <a:gd name="connsiteY1" fmla="*/ 0 h 278383"/>
                <a:gd name="connsiteX0" fmla="*/ 0 w 1280160"/>
                <a:gd name="connsiteY0" fmla="*/ 0 h 504374"/>
                <a:gd name="connsiteX1" fmla="*/ 1280160 w 1280160"/>
                <a:gd name="connsiteY1" fmla="*/ 457200 h 504374"/>
                <a:gd name="connsiteX0" fmla="*/ 0 w 1280160"/>
                <a:gd name="connsiteY0" fmla="*/ 0 h 465430"/>
                <a:gd name="connsiteX1" fmla="*/ 1280160 w 1280160"/>
                <a:gd name="connsiteY1" fmla="*/ 457200 h 465430"/>
                <a:gd name="connsiteX0" fmla="*/ 0 w 1280160"/>
                <a:gd name="connsiteY0" fmla="*/ 0 h 472248"/>
                <a:gd name="connsiteX1" fmla="*/ 1280160 w 1280160"/>
                <a:gd name="connsiteY1" fmla="*/ 457200 h 472248"/>
                <a:gd name="connsiteX0" fmla="*/ 0 w 1351280"/>
                <a:gd name="connsiteY0" fmla="*/ 0 h 1425789"/>
                <a:gd name="connsiteX1" fmla="*/ 1351280 w 1351280"/>
                <a:gd name="connsiteY1" fmla="*/ 1422400 h 1425789"/>
                <a:gd name="connsiteX0" fmla="*/ 0 w 1158240"/>
                <a:gd name="connsiteY0" fmla="*/ 0 h 889930"/>
                <a:gd name="connsiteX1" fmla="*/ 1158240 w 1158240"/>
                <a:gd name="connsiteY1" fmla="*/ 883920 h 889930"/>
                <a:gd name="connsiteX0" fmla="*/ 0 w 1158240"/>
                <a:gd name="connsiteY0" fmla="*/ 0 h 891686"/>
                <a:gd name="connsiteX1" fmla="*/ 1158240 w 1158240"/>
                <a:gd name="connsiteY1" fmla="*/ 883920 h 891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58240" h="891686">
                  <a:moveTo>
                    <a:pt x="0" y="0"/>
                  </a:moveTo>
                  <a:cubicBezTo>
                    <a:pt x="254000" y="484293"/>
                    <a:pt x="670560" y="958427"/>
                    <a:pt x="1158240" y="883920"/>
                  </a:cubicBezTo>
                </a:path>
              </a:pathLst>
            </a:custGeom>
            <a:noFill/>
            <a:ln w="25400" cap="rnd">
              <a:solidFill>
                <a:schemeClr val="accent2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78255064-D27E-49D2-BD73-0222BBFCD0E9}"/>
                </a:ext>
              </a:extLst>
            </p:cNvPr>
            <p:cNvSpPr/>
            <p:nvPr/>
          </p:nvSpPr>
          <p:spPr>
            <a:xfrm>
              <a:off x="482446" y="4378763"/>
              <a:ext cx="3977639" cy="1528762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That event object gets passed to </a:t>
              </a:r>
              <a:r>
                <a:rPr lang="en-US" sz="2000" dirty="0" err="1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notifyObservers</a:t>
              </a:r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()</a:t>
              </a:r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 and forwarded along to each observer through the </a:t>
              </a:r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  <a:latin typeface="Consolas" panose="020B0609020204030204" pitchFamily="49" charset="0"/>
                </a:rPr>
                <a:t>update()</a:t>
              </a:r>
              <a:r>
                <a:rPr lang="en-US" sz="2000" dirty="0">
                  <a:solidFill>
                    <a:schemeClr val="accent2">
                      <a:lumMod val="75000"/>
                    </a:schemeClr>
                  </a:solidFill>
                </a:rPr>
                <a:t> method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012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178" y="365125"/>
            <a:ext cx="10721622" cy="89923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Today’s Example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8832884"/>
              </p:ext>
            </p:extLst>
          </p:nvPr>
        </p:nvGraphicFramePr>
        <p:xfrm>
          <a:off x="735189" y="167886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16412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A72E7-6FFB-CE4D-B4E8-8EF314722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3" y="365125"/>
            <a:ext cx="10882489" cy="80891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Bahnschrift SemiBold" panose="020B0502040204020203" pitchFamily="34" charset="0"/>
              </a:rPr>
              <a:t>Supporting multiple event types alternatives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DE4F6-683A-9B41-A66E-4DAD66CFA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978"/>
            <a:ext cx="10515600" cy="471875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Separate observer interfaces</a:t>
            </a:r>
          </a:p>
          <a:p>
            <a:pPr lvl="1"/>
            <a:r>
              <a:rPr lang="en-US" dirty="0"/>
              <a:t>Allows observer to only process what it wants.</a:t>
            </a:r>
          </a:p>
          <a:p>
            <a:pPr lvl="1"/>
            <a:r>
              <a:rPr lang="en-US" dirty="0"/>
              <a:t>Requires subject to provide (de)registration and notification methods for each event.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latin typeface="Bahnschrift" panose="020B0502040204020203" pitchFamily="34" charset="0"/>
              </a:rPr>
              <a:t>Single interface with multiple methods</a:t>
            </a:r>
          </a:p>
          <a:p>
            <a:pPr lvl="1"/>
            <a:r>
              <a:rPr lang="en-US" dirty="0"/>
              <a:t>Observer must provide all methods, even for event types they don't want.</a:t>
            </a:r>
          </a:p>
          <a:p>
            <a:pPr lvl="3"/>
            <a:r>
              <a:rPr lang="en-US" sz="2400" i="1" dirty="0">
                <a:solidFill>
                  <a:srgbClr val="0070C0"/>
                </a:solidFill>
              </a:rPr>
              <a:t>Method can just be empty.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Reasonable approach if most observers will want to process most event types.</a:t>
            </a:r>
          </a:p>
        </p:txBody>
      </p:sp>
    </p:spTree>
    <p:extLst>
      <p:ext uri="{BB962C8B-B14F-4D97-AF65-F5344CB8AC3E}">
        <p14:creationId xmlns:p14="http://schemas.microsoft.com/office/powerpoint/2010/main" val="65727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BD371C82-6C8E-4412-A8C8-539C69E88726}"/>
              </a:ext>
            </a:extLst>
          </p:cNvPr>
          <p:cNvSpPr/>
          <p:nvPr/>
        </p:nvSpPr>
        <p:spPr>
          <a:xfrm>
            <a:off x="149087" y="1659837"/>
            <a:ext cx="4330750" cy="37669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>
                <a:solidFill>
                  <a:schemeClr val="tx1"/>
                </a:solidFill>
              </a:rPr>
              <a:t>Observers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8F481F-726F-4886-8B07-14B5126440B1}"/>
              </a:ext>
            </a:extLst>
          </p:cNvPr>
          <p:cNvSpPr/>
          <p:nvPr/>
        </p:nvSpPr>
        <p:spPr>
          <a:xfrm>
            <a:off x="7722704" y="1659837"/>
            <a:ext cx="4330750" cy="37669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>
                <a:solidFill>
                  <a:schemeClr val="tx1"/>
                </a:solidFill>
              </a:rPr>
              <a:t>Subject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A3197C-6A94-4FAB-A89A-A1ACE9F63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93" y="365125"/>
            <a:ext cx="10817807" cy="836017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Step 1: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Register as an Observer</a:t>
            </a:r>
          </a:p>
        </p:txBody>
      </p:sp>
      <p:sp>
        <p:nvSpPr>
          <p:cNvPr id="14" name="Rounded Rectangle 3">
            <a:extLst>
              <a:ext uri="{FF2B5EF4-FFF2-40B4-BE49-F238E27FC236}">
                <a16:creationId xmlns:a16="http://schemas.microsoft.com/office/drawing/2014/main" id="{C3A58109-7445-452D-BBED-15247766BF9D}"/>
              </a:ext>
            </a:extLst>
          </p:cNvPr>
          <p:cNvSpPr/>
          <p:nvPr/>
        </p:nvSpPr>
        <p:spPr>
          <a:xfrm flipH="1">
            <a:off x="535993" y="1825848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sp>
        <p:nvSpPr>
          <p:cNvPr id="21" name="Rounded Rectangle 3">
            <a:extLst>
              <a:ext uri="{FF2B5EF4-FFF2-40B4-BE49-F238E27FC236}">
                <a16:creationId xmlns:a16="http://schemas.microsoft.com/office/drawing/2014/main" id="{2AFCF520-87EE-4E8E-988B-4AC78A99CAAA}"/>
              </a:ext>
            </a:extLst>
          </p:cNvPr>
          <p:cNvSpPr/>
          <p:nvPr/>
        </p:nvSpPr>
        <p:spPr>
          <a:xfrm>
            <a:off x="535996" y="2845286"/>
            <a:ext cx="3556932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1C3CAADA-397E-4765-A857-D6C5AB9E038A}"/>
              </a:ext>
            </a:extLst>
          </p:cNvPr>
          <p:cNvSpPr/>
          <p:nvPr/>
        </p:nvSpPr>
        <p:spPr>
          <a:xfrm>
            <a:off x="535996" y="3864724"/>
            <a:ext cx="3556932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sp>
        <p:nvSpPr>
          <p:cNvPr id="28" name="Rounded Rectangle 3">
            <a:extLst>
              <a:ext uri="{FF2B5EF4-FFF2-40B4-BE49-F238E27FC236}">
                <a16:creationId xmlns:a16="http://schemas.microsoft.com/office/drawing/2014/main" id="{B9037B89-F400-44AF-BDC7-0537C849E3D8}"/>
              </a:ext>
            </a:extLst>
          </p:cNvPr>
          <p:cNvSpPr/>
          <p:nvPr/>
        </p:nvSpPr>
        <p:spPr>
          <a:xfrm>
            <a:off x="8109612" y="2835347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Game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4092928" y="3498581"/>
            <a:ext cx="4016684" cy="824839"/>
          </a:xfrm>
          <a:prstGeom prst="line">
            <a:avLst/>
          </a:prstGeom>
          <a:ln w="44450">
            <a:solidFill>
              <a:srgbClr val="FF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21" idx="3"/>
          </p:cNvCxnSpPr>
          <p:nvPr/>
        </p:nvCxnSpPr>
        <p:spPr>
          <a:xfrm flipV="1">
            <a:off x="4092928" y="3303981"/>
            <a:ext cx="4016684" cy="1"/>
          </a:xfrm>
          <a:prstGeom prst="line">
            <a:avLst/>
          </a:prstGeom>
          <a:ln w="44450">
            <a:solidFill>
              <a:srgbClr val="FF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14" idx="1"/>
          </p:cNvCxnSpPr>
          <p:nvPr/>
        </p:nvCxnSpPr>
        <p:spPr>
          <a:xfrm>
            <a:off x="4092927" y="2284544"/>
            <a:ext cx="4016685" cy="833426"/>
          </a:xfrm>
          <a:prstGeom prst="line">
            <a:avLst/>
          </a:prstGeom>
          <a:ln w="44450">
            <a:solidFill>
              <a:srgbClr val="FF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2" descr="Image result for eye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2496" flipH="1">
            <a:off x="5450346" y="3538214"/>
            <a:ext cx="725806" cy="72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Image result for eye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87881" y="2864938"/>
            <a:ext cx="725806" cy="72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Image result for eye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8887" flipH="1">
            <a:off x="5446900" y="2209390"/>
            <a:ext cx="725806" cy="72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F7732667-FBC3-4565-B618-83C0F9B2B30A}"/>
              </a:ext>
            </a:extLst>
          </p:cNvPr>
          <p:cNvSpPr txBox="1"/>
          <p:nvPr/>
        </p:nvSpPr>
        <p:spPr>
          <a:xfrm>
            <a:off x="2011680" y="5525060"/>
            <a:ext cx="76837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ahnschrift" panose="020B0502040204020203" pitchFamily="34" charset="0"/>
              </a:rPr>
              <a:t>The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Fan</a:t>
            </a:r>
            <a:r>
              <a:rPr lang="en-US" sz="3200" dirty="0">
                <a:solidFill>
                  <a:schemeClr val="tx2"/>
                </a:solidFill>
                <a:latin typeface="Bahnschrift" panose="020B0502040204020203" pitchFamily="34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Bahnschrift" panose="020B0502040204020203" pitchFamily="34" charset="0"/>
              </a:rPr>
              <a:t>objects </a:t>
            </a:r>
            <a:r>
              <a:rPr lang="en-US" sz="2800" b="1" dirty="0">
                <a:solidFill>
                  <a:srgbClr val="C00000"/>
                </a:solidFill>
                <a:latin typeface="Bahnschrift" panose="020B0502040204020203" pitchFamily="34" charset="0"/>
              </a:rPr>
              <a:t>register</a:t>
            </a:r>
            <a:r>
              <a:rPr lang="en-US" sz="2800" dirty="0">
                <a:solidFill>
                  <a:schemeClr val="tx2"/>
                </a:solidFill>
                <a:latin typeface="Bahnschrift" panose="020B0502040204020203" pitchFamily="34" charset="0"/>
              </a:rPr>
              <a:t> as observers of the</a:t>
            </a:r>
          </a:p>
          <a:p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Game</a:t>
            </a:r>
            <a:r>
              <a:rPr lang="en-US" sz="3200" dirty="0">
                <a:solidFill>
                  <a:schemeClr val="tx2"/>
                </a:solidFill>
                <a:latin typeface="Bahnschrift" panose="020B0502040204020203" pitchFamily="34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Bahnschrift" panose="020B0502040204020203" pitchFamily="34" charset="0"/>
              </a:rPr>
              <a:t>object, and wait for an </a:t>
            </a:r>
            <a:r>
              <a:rPr lang="en-US" sz="2800" b="1" dirty="0">
                <a:solidFill>
                  <a:srgbClr val="C00000"/>
                </a:solidFill>
                <a:latin typeface="Bahnschrift" panose="020B0502040204020203" pitchFamily="34" charset="0"/>
              </a:rPr>
              <a:t>event</a:t>
            </a:r>
            <a:r>
              <a:rPr lang="en-US" sz="2800" dirty="0">
                <a:solidFill>
                  <a:schemeClr val="tx2"/>
                </a:solidFill>
                <a:latin typeface="Bahnschrift" panose="020B0502040204020203" pitchFamily="34" charset="0"/>
              </a:rPr>
              <a:t> to occur</a:t>
            </a:r>
          </a:p>
        </p:txBody>
      </p:sp>
    </p:spTree>
    <p:extLst>
      <p:ext uri="{BB962C8B-B14F-4D97-AF65-F5344CB8AC3E}">
        <p14:creationId xmlns:p14="http://schemas.microsoft.com/office/powerpoint/2010/main" val="119859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 animBg="1"/>
      <p:bldP spid="16" grpId="0" animBg="1"/>
      <p:bldP spid="28" grpId="0" animBg="1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4916774" y="6051475"/>
            <a:ext cx="6437026" cy="62902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D371C82-6C8E-4412-A8C8-539C69E88726}"/>
              </a:ext>
            </a:extLst>
          </p:cNvPr>
          <p:cNvSpPr/>
          <p:nvPr/>
        </p:nvSpPr>
        <p:spPr>
          <a:xfrm>
            <a:off x="149087" y="1659837"/>
            <a:ext cx="4330750" cy="37669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>
                <a:solidFill>
                  <a:schemeClr val="tx1"/>
                </a:solidFill>
              </a:rPr>
              <a:t>Observers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8F481F-726F-4886-8B07-14B5126440B1}"/>
              </a:ext>
            </a:extLst>
          </p:cNvPr>
          <p:cNvSpPr/>
          <p:nvPr/>
        </p:nvSpPr>
        <p:spPr>
          <a:xfrm>
            <a:off x="7722704" y="1659837"/>
            <a:ext cx="4330750" cy="37669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>
                <a:solidFill>
                  <a:schemeClr val="tx1"/>
                </a:solidFill>
              </a:rPr>
              <a:t>Subject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A3197C-6A94-4FAB-A89A-A1ACE9F63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93" y="365125"/>
            <a:ext cx="10817807" cy="836017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Step 1: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Register as an Observer</a:t>
            </a:r>
          </a:p>
        </p:txBody>
      </p:sp>
      <p:sp>
        <p:nvSpPr>
          <p:cNvPr id="14" name="Rounded Rectangle 3">
            <a:extLst>
              <a:ext uri="{FF2B5EF4-FFF2-40B4-BE49-F238E27FC236}">
                <a16:creationId xmlns:a16="http://schemas.microsoft.com/office/drawing/2014/main" id="{C3A58109-7445-452D-BBED-15247766BF9D}"/>
              </a:ext>
            </a:extLst>
          </p:cNvPr>
          <p:cNvSpPr/>
          <p:nvPr/>
        </p:nvSpPr>
        <p:spPr>
          <a:xfrm flipH="1">
            <a:off x="535993" y="1825848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sp>
        <p:nvSpPr>
          <p:cNvPr id="21" name="Rounded Rectangle 3">
            <a:extLst>
              <a:ext uri="{FF2B5EF4-FFF2-40B4-BE49-F238E27FC236}">
                <a16:creationId xmlns:a16="http://schemas.microsoft.com/office/drawing/2014/main" id="{2AFCF520-87EE-4E8E-988B-4AC78A99CAAA}"/>
              </a:ext>
            </a:extLst>
          </p:cNvPr>
          <p:cNvSpPr/>
          <p:nvPr/>
        </p:nvSpPr>
        <p:spPr>
          <a:xfrm>
            <a:off x="535996" y="2845286"/>
            <a:ext cx="3556932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1C3CAADA-397E-4765-A857-D6C5AB9E038A}"/>
              </a:ext>
            </a:extLst>
          </p:cNvPr>
          <p:cNvSpPr/>
          <p:nvPr/>
        </p:nvSpPr>
        <p:spPr>
          <a:xfrm>
            <a:off x="535996" y="3864724"/>
            <a:ext cx="3556932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sp>
        <p:nvSpPr>
          <p:cNvPr id="28" name="Rounded Rectangle 3">
            <a:extLst>
              <a:ext uri="{FF2B5EF4-FFF2-40B4-BE49-F238E27FC236}">
                <a16:creationId xmlns:a16="http://schemas.microsoft.com/office/drawing/2014/main" id="{B9037B89-F400-44AF-BDC7-0537C849E3D8}"/>
              </a:ext>
            </a:extLst>
          </p:cNvPr>
          <p:cNvSpPr/>
          <p:nvPr/>
        </p:nvSpPr>
        <p:spPr>
          <a:xfrm>
            <a:off x="8109612" y="2835347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Game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4092928" y="3498581"/>
            <a:ext cx="4016684" cy="824839"/>
          </a:xfrm>
          <a:prstGeom prst="line">
            <a:avLst/>
          </a:prstGeom>
          <a:ln w="44450">
            <a:solidFill>
              <a:srgbClr val="FF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21" idx="3"/>
          </p:cNvCxnSpPr>
          <p:nvPr/>
        </p:nvCxnSpPr>
        <p:spPr>
          <a:xfrm flipV="1">
            <a:off x="4092928" y="3303981"/>
            <a:ext cx="4016684" cy="1"/>
          </a:xfrm>
          <a:prstGeom prst="line">
            <a:avLst/>
          </a:prstGeom>
          <a:ln w="44450">
            <a:solidFill>
              <a:srgbClr val="FF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14" idx="1"/>
          </p:cNvCxnSpPr>
          <p:nvPr/>
        </p:nvCxnSpPr>
        <p:spPr>
          <a:xfrm>
            <a:off x="4092927" y="2284544"/>
            <a:ext cx="4016685" cy="833426"/>
          </a:xfrm>
          <a:prstGeom prst="line">
            <a:avLst/>
          </a:prstGeom>
          <a:ln w="44450">
            <a:solidFill>
              <a:srgbClr val="FF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2" descr="Image result for eye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2496" flipH="1">
            <a:off x="5450346" y="3538214"/>
            <a:ext cx="725806" cy="72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Image result for eye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87881" y="2864938"/>
            <a:ext cx="725806" cy="72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Image result for eye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8887" flipH="1">
            <a:off x="5446900" y="2209390"/>
            <a:ext cx="725806" cy="72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F7732667-FBC3-4565-B618-83C0F9B2B30A}"/>
              </a:ext>
            </a:extLst>
          </p:cNvPr>
          <p:cNvSpPr txBox="1"/>
          <p:nvPr/>
        </p:nvSpPr>
        <p:spPr>
          <a:xfrm>
            <a:off x="2011680" y="5525060"/>
            <a:ext cx="9778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Bahnschrift" panose="020B0502040204020203" pitchFamily="34" charset="0"/>
              </a:rPr>
              <a:t>The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</a:rPr>
              <a:t>Fan</a:t>
            </a:r>
            <a:r>
              <a:rPr lang="en-US" sz="3200" dirty="0">
                <a:solidFill>
                  <a:schemeClr val="tx2"/>
                </a:solidFill>
                <a:latin typeface="Bahnschrift" panose="020B0502040204020203" pitchFamily="34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Bahnschrift" panose="020B0502040204020203" pitchFamily="34" charset="0"/>
              </a:rPr>
              <a:t>objects </a:t>
            </a:r>
            <a:r>
              <a:rPr lang="en-US" sz="2800" b="1" dirty="0">
                <a:solidFill>
                  <a:srgbClr val="C00000"/>
                </a:solidFill>
                <a:latin typeface="Bahnschrift" panose="020B0502040204020203" pitchFamily="34" charset="0"/>
              </a:rPr>
              <a:t>register</a:t>
            </a:r>
            <a:r>
              <a:rPr lang="en-US" sz="2800" dirty="0">
                <a:solidFill>
                  <a:schemeClr val="tx2"/>
                </a:solidFill>
                <a:latin typeface="Bahnschrift" panose="020B0502040204020203" pitchFamily="34" charset="0"/>
              </a:rPr>
              <a:t> as observers of the</a:t>
            </a:r>
          </a:p>
          <a:p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Game</a:t>
            </a:r>
            <a:r>
              <a:rPr lang="en-US" sz="3200" dirty="0">
                <a:solidFill>
                  <a:schemeClr val="tx2"/>
                </a:solidFill>
                <a:latin typeface="Bahnschrift" panose="020B0502040204020203" pitchFamily="34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Bahnschrift" panose="020B0502040204020203" pitchFamily="34" charset="0"/>
              </a:rPr>
              <a:t>object, and </a:t>
            </a:r>
            <a:r>
              <a:rPr lang="en-US" sz="2800" b="1" dirty="0">
                <a:solidFill>
                  <a:srgbClr val="FF0000"/>
                </a:solidFill>
                <a:latin typeface="Bahnschrift" panose="020B0502040204020203" pitchFamily="34" charset="0"/>
              </a:rPr>
              <a:t>wait to be TOLD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an </a:t>
            </a:r>
            <a:r>
              <a:rPr lang="en-US" sz="2800" b="1" dirty="0">
                <a:solidFill>
                  <a:srgbClr val="C00000"/>
                </a:solidFill>
                <a:latin typeface="Bahnschrift" panose="020B0502040204020203" pitchFamily="34" charset="0"/>
              </a:rPr>
              <a:t>event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has occurred</a:t>
            </a:r>
          </a:p>
        </p:txBody>
      </p:sp>
    </p:spTree>
    <p:extLst>
      <p:ext uri="{BB962C8B-B14F-4D97-AF65-F5344CB8AC3E}">
        <p14:creationId xmlns:p14="http://schemas.microsoft.com/office/powerpoint/2010/main" val="398715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BD371C82-6C8E-4412-A8C8-539C69E88726}"/>
              </a:ext>
            </a:extLst>
          </p:cNvPr>
          <p:cNvSpPr/>
          <p:nvPr/>
        </p:nvSpPr>
        <p:spPr>
          <a:xfrm>
            <a:off x="149087" y="1659837"/>
            <a:ext cx="4330750" cy="37669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/>
              <a:t>Observers</a:t>
            </a:r>
            <a:endParaRPr lang="en-US" sz="24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8F481F-726F-4886-8B07-14B5126440B1}"/>
              </a:ext>
            </a:extLst>
          </p:cNvPr>
          <p:cNvSpPr/>
          <p:nvPr/>
        </p:nvSpPr>
        <p:spPr>
          <a:xfrm>
            <a:off x="7722704" y="1659837"/>
            <a:ext cx="4330750" cy="37669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/>
              <a:t>Subject</a:t>
            </a:r>
            <a:endParaRPr lang="en-US" sz="2400" dirty="0"/>
          </a:p>
        </p:txBody>
      </p:sp>
      <p:sp>
        <p:nvSpPr>
          <p:cNvPr id="14" name="Rounded Rectangle 3">
            <a:extLst>
              <a:ext uri="{FF2B5EF4-FFF2-40B4-BE49-F238E27FC236}">
                <a16:creationId xmlns:a16="http://schemas.microsoft.com/office/drawing/2014/main" id="{C3A58109-7445-452D-BBED-15247766BF9D}"/>
              </a:ext>
            </a:extLst>
          </p:cNvPr>
          <p:cNvSpPr/>
          <p:nvPr/>
        </p:nvSpPr>
        <p:spPr>
          <a:xfrm flipH="1">
            <a:off x="535993" y="1825848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sp>
        <p:nvSpPr>
          <p:cNvPr id="21" name="Rounded Rectangle 3">
            <a:extLst>
              <a:ext uri="{FF2B5EF4-FFF2-40B4-BE49-F238E27FC236}">
                <a16:creationId xmlns:a16="http://schemas.microsoft.com/office/drawing/2014/main" id="{2AFCF520-87EE-4E8E-988B-4AC78A99CAAA}"/>
              </a:ext>
            </a:extLst>
          </p:cNvPr>
          <p:cNvSpPr/>
          <p:nvPr/>
        </p:nvSpPr>
        <p:spPr>
          <a:xfrm>
            <a:off x="535996" y="2845286"/>
            <a:ext cx="3556932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1C3CAADA-397E-4765-A857-D6C5AB9E038A}"/>
              </a:ext>
            </a:extLst>
          </p:cNvPr>
          <p:cNvSpPr/>
          <p:nvPr/>
        </p:nvSpPr>
        <p:spPr>
          <a:xfrm>
            <a:off x="535996" y="3864724"/>
            <a:ext cx="3556932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sp>
        <p:nvSpPr>
          <p:cNvPr id="28" name="Rounded Rectangle 3">
            <a:extLst>
              <a:ext uri="{FF2B5EF4-FFF2-40B4-BE49-F238E27FC236}">
                <a16:creationId xmlns:a16="http://schemas.microsoft.com/office/drawing/2014/main" id="{B9037B89-F400-44AF-BDC7-0537C849E3D8}"/>
              </a:ext>
            </a:extLst>
          </p:cNvPr>
          <p:cNvSpPr/>
          <p:nvPr/>
        </p:nvSpPr>
        <p:spPr>
          <a:xfrm>
            <a:off x="8109612" y="2835347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Game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4092928" y="3498581"/>
            <a:ext cx="4016684" cy="824839"/>
          </a:xfrm>
          <a:prstGeom prst="line">
            <a:avLst/>
          </a:prstGeom>
          <a:ln w="44450">
            <a:solidFill>
              <a:srgbClr val="FF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21" idx="3"/>
          </p:cNvCxnSpPr>
          <p:nvPr/>
        </p:nvCxnSpPr>
        <p:spPr>
          <a:xfrm flipV="1">
            <a:off x="4092928" y="3303981"/>
            <a:ext cx="4016684" cy="1"/>
          </a:xfrm>
          <a:prstGeom prst="line">
            <a:avLst/>
          </a:prstGeom>
          <a:ln w="44450">
            <a:solidFill>
              <a:srgbClr val="FF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14" idx="1"/>
          </p:cNvCxnSpPr>
          <p:nvPr/>
        </p:nvCxnSpPr>
        <p:spPr>
          <a:xfrm>
            <a:off x="4092927" y="2284544"/>
            <a:ext cx="4016685" cy="833426"/>
          </a:xfrm>
          <a:prstGeom prst="line">
            <a:avLst/>
          </a:prstGeom>
          <a:ln w="44450">
            <a:solidFill>
              <a:srgbClr val="FF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2" descr="Image result for eye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2496" flipH="1">
            <a:off x="5450346" y="3538214"/>
            <a:ext cx="725806" cy="72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Image result for eye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87881" y="2864938"/>
            <a:ext cx="725806" cy="72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Image result for eye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8887" flipH="1">
            <a:off x="5446900" y="2209390"/>
            <a:ext cx="725806" cy="72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F7732667-FBC3-4565-B618-83C0F9B2B30A}"/>
              </a:ext>
            </a:extLst>
          </p:cNvPr>
          <p:cNvSpPr txBox="1"/>
          <p:nvPr/>
        </p:nvSpPr>
        <p:spPr>
          <a:xfrm>
            <a:off x="1331876" y="5583805"/>
            <a:ext cx="4910179" cy="127419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sz="2800" dirty="0" err="1">
                <a:solidFill>
                  <a:srgbClr val="996600"/>
                </a:solidFill>
                <a:latin typeface="Consolas" panose="020B0609020204030204" pitchFamily="49" charset="0"/>
              </a:rPr>
              <a:t>game</a:t>
            </a:r>
            <a:r>
              <a:rPr lang="en-US" sz="2800" dirty="0" err="1">
                <a:latin typeface="Consolas" panose="020B0609020204030204" pitchFamily="49" charset="0"/>
              </a:rPr>
              <a:t>.addObserver</a:t>
            </a:r>
            <a:r>
              <a:rPr lang="en-US" sz="2800" dirty="0">
                <a:latin typeface="Consolas" panose="020B0609020204030204" pitchFamily="49" charset="0"/>
              </a:rPr>
              <a:t>(</a:t>
            </a:r>
            <a:r>
              <a:rPr lang="en-US" sz="2800" dirty="0">
                <a:solidFill>
                  <a:srgbClr val="996600"/>
                </a:solidFill>
                <a:latin typeface="Consolas" panose="020B0609020204030204" pitchFamily="49" charset="0"/>
              </a:rPr>
              <a:t>fan1</a:t>
            </a:r>
            <a:r>
              <a:rPr lang="en-US" sz="2800" dirty="0"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DA3197C-6A94-4FAB-A89A-A1ACE9F63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93" y="365125"/>
            <a:ext cx="10817807" cy="836017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Step 1: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Register as an Observer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732667-FBC3-4565-B618-83C0F9B2B30A}"/>
              </a:ext>
            </a:extLst>
          </p:cNvPr>
          <p:cNvSpPr txBox="1"/>
          <p:nvPr/>
        </p:nvSpPr>
        <p:spPr>
          <a:xfrm>
            <a:off x="6756368" y="5426768"/>
            <a:ext cx="3931620" cy="127419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>
              <a:lnSpc>
                <a:spcPct val="120000"/>
              </a:lnSpc>
            </a:pP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</a:rPr>
              <a:t>observer </a:t>
            </a:r>
            <a:r>
              <a:rPr lang="en-US" sz="2800" i="1" dirty="0">
                <a:solidFill>
                  <a:srgbClr val="C00000"/>
                </a:solidFill>
              </a:rPr>
              <a:t>calls method in </a:t>
            </a:r>
            <a:r>
              <a:rPr lang="en-US" sz="2800" i="1" dirty="0">
                <a:solidFill>
                  <a:srgbClr val="0070C0"/>
                </a:solidFill>
              </a:rPr>
              <a:t>subject</a:t>
            </a:r>
            <a:r>
              <a:rPr lang="en-US" sz="2800" i="1" dirty="0">
                <a:solidFill>
                  <a:srgbClr val="C00000"/>
                </a:solidFill>
              </a:rPr>
              <a:t> to register</a:t>
            </a:r>
          </a:p>
        </p:txBody>
      </p:sp>
      <p:sp>
        <p:nvSpPr>
          <p:cNvPr id="7" name="Arc 6"/>
          <p:cNvSpPr/>
          <p:nvPr/>
        </p:nvSpPr>
        <p:spPr>
          <a:xfrm rot="1985875" flipH="1">
            <a:off x="4001047" y="5601845"/>
            <a:ext cx="3858509" cy="2733829"/>
          </a:xfrm>
          <a:prstGeom prst="arc">
            <a:avLst>
              <a:gd name="adj1" fmla="val 16200000"/>
              <a:gd name="adj2" fmla="val 123428"/>
            </a:avLst>
          </a:prstGeom>
          <a:ln w="41275">
            <a:solidFill>
              <a:schemeClr val="accent5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3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BD371C82-6C8E-4412-A8C8-539C69E88726}"/>
              </a:ext>
            </a:extLst>
          </p:cNvPr>
          <p:cNvSpPr/>
          <p:nvPr/>
        </p:nvSpPr>
        <p:spPr>
          <a:xfrm>
            <a:off x="149087" y="1659837"/>
            <a:ext cx="4330750" cy="37669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/>
              <a:t>Observers</a:t>
            </a:r>
            <a:endParaRPr lang="en-US" sz="24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48F481F-726F-4886-8B07-14B5126440B1}"/>
              </a:ext>
            </a:extLst>
          </p:cNvPr>
          <p:cNvSpPr/>
          <p:nvPr/>
        </p:nvSpPr>
        <p:spPr>
          <a:xfrm>
            <a:off x="7722704" y="1659837"/>
            <a:ext cx="4330750" cy="37669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3200" dirty="0"/>
              <a:t>Subject</a:t>
            </a:r>
            <a:endParaRPr lang="en-US" sz="2400" dirty="0"/>
          </a:p>
        </p:txBody>
      </p:sp>
      <p:sp>
        <p:nvSpPr>
          <p:cNvPr id="14" name="Rounded Rectangle 3">
            <a:extLst>
              <a:ext uri="{FF2B5EF4-FFF2-40B4-BE49-F238E27FC236}">
                <a16:creationId xmlns:a16="http://schemas.microsoft.com/office/drawing/2014/main" id="{C3A58109-7445-452D-BBED-15247766BF9D}"/>
              </a:ext>
            </a:extLst>
          </p:cNvPr>
          <p:cNvSpPr/>
          <p:nvPr/>
        </p:nvSpPr>
        <p:spPr>
          <a:xfrm flipH="1">
            <a:off x="535993" y="1825848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6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sp>
        <p:nvSpPr>
          <p:cNvPr id="21" name="Rounded Rectangle 3">
            <a:extLst>
              <a:ext uri="{FF2B5EF4-FFF2-40B4-BE49-F238E27FC236}">
                <a16:creationId xmlns:a16="http://schemas.microsoft.com/office/drawing/2014/main" id="{2AFCF520-87EE-4E8E-988B-4AC78A99CAAA}"/>
              </a:ext>
            </a:extLst>
          </p:cNvPr>
          <p:cNvSpPr/>
          <p:nvPr/>
        </p:nvSpPr>
        <p:spPr>
          <a:xfrm>
            <a:off x="535996" y="2845286"/>
            <a:ext cx="3556932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1C3CAADA-397E-4765-A857-D6C5AB9E038A}"/>
              </a:ext>
            </a:extLst>
          </p:cNvPr>
          <p:cNvSpPr/>
          <p:nvPr/>
        </p:nvSpPr>
        <p:spPr>
          <a:xfrm>
            <a:off x="535996" y="3864724"/>
            <a:ext cx="3556932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Fan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sp>
        <p:nvSpPr>
          <p:cNvPr id="28" name="Rounded Rectangle 3">
            <a:extLst>
              <a:ext uri="{FF2B5EF4-FFF2-40B4-BE49-F238E27FC236}">
                <a16:creationId xmlns:a16="http://schemas.microsoft.com/office/drawing/2014/main" id="{B9037B89-F400-44AF-BDC7-0537C849E3D8}"/>
              </a:ext>
            </a:extLst>
          </p:cNvPr>
          <p:cNvSpPr/>
          <p:nvPr/>
        </p:nvSpPr>
        <p:spPr>
          <a:xfrm>
            <a:off x="8109612" y="2835347"/>
            <a:ext cx="3556934" cy="917391"/>
          </a:xfrm>
          <a:prstGeom prst="roundRect">
            <a:avLst>
              <a:gd name="adj" fmla="val 4888"/>
            </a:avLst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tlCol="0" anchor="ctr"/>
          <a:lstStyle/>
          <a:p>
            <a:pPr algn="ctr">
              <a:lnSpc>
                <a:spcPct val="120000"/>
              </a:lnSpc>
            </a:pP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</a:rPr>
              <a:t>Game</a:t>
            </a:r>
          </a:p>
          <a:p>
            <a:pPr algn="ctr">
              <a:lnSpc>
                <a:spcPct val="120000"/>
              </a:lnSpc>
            </a:pPr>
            <a:r>
              <a:rPr lang="en-US" b="1" dirty="0">
                <a:solidFill>
                  <a:srgbClr val="800080"/>
                </a:solidFill>
                <a:latin typeface="Consolas" panose="020B0609020204030204" pitchFamily="49" charset="0"/>
              </a:rPr>
              <a:t>object</a:t>
            </a:r>
            <a:endParaRPr lang="en-US" sz="1400" b="1" dirty="0">
              <a:solidFill>
                <a:srgbClr val="800080"/>
              </a:solidFill>
              <a:latin typeface="Consolas" panose="020B0609020204030204" pitchFamily="49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4092928" y="3498581"/>
            <a:ext cx="4016684" cy="824839"/>
          </a:xfrm>
          <a:prstGeom prst="line">
            <a:avLst/>
          </a:prstGeom>
          <a:ln w="44450">
            <a:solidFill>
              <a:srgbClr val="FF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21" idx="3"/>
          </p:cNvCxnSpPr>
          <p:nvPr/>
        </p:nvCxnSpPr>
        <p:spPr>
          <a:xfrm flipV="1">
            <a:off x="4092928" y="3303981"/>
            <a:ext cx="4016684" cy="1"/>
          </a:xfrm>
          <a:prstGeom prst="line">
            <a:avLst/>
          </a:prstGeom>
          <a:ln w="44450">
            <a:solidFill>
              <a:srgbClr val="FF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7095190-729E-486F-AEB1-8FAE64D80437}"/>
              </a:ext>
            </a:extLst>
          </p:cNvPr>
          <p:cNvCxnSpPr>
            <a:cxnSpLocks/>
            <a:stCxn id="14" idx="1"/>
          </p:cNvCxnSpPr>
          <p:nvPr/>
        </p:nvCxnSpPr>
        <p:spPr>
          <a:xfrm>
            <a:off x="4092927" y="2284544"/>
            <a:ext cx="4016685" cy="833426"/>
          </a:xfrm>
          <a:prstGeom prst="line">
            <a:avLst/>
          </a:prstGeom>
          <a:ln w="44450">
            <a:solidFill>
              <a:srgbClr val="FF0000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2" descr="Image result for eye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2496" flipH="1">
            <a:off x="5450346" y="3538214"/>
            <a:ext cx="725806" cy="72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Image result for eye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87881" y="2864938"/>
            <a:ext cx="725806" cy="72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Image result for eyes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8887" flipH="1">
            <a:off x="5446900" y="2209390"/>
            <a:ext cx="725806" cy="728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F7732667-FBC3-4565-B618-83C0F9B2B30A}"/>
              </a:ext>
            </a:extLst>
          </p:cNvPr>
          <p:cNvSpPr txBox="1"/>
          <p:nvPr/>
        </p:nvSpPr>
        <p:spPr>
          <a:xfrm>
            <a:off x="5809803" y="5455235"/>
            <a:ext cx="4850853" cy="127419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dirty="0">
                <a:solidFill>
                  <a:srgbClr val="996600"/>
                </a:solidFill>
                <a:latin typeface="Consolas" panose="020B0609020204030204" pitchFamily="49" charset="0"/>
              </a:rPr>
              <a:t>game</a:t>
            </a:r>
            <a:r>
              <a:rPr lang="en-US" sz="2400" dirty="0">
                <a:latin typeface="Consolas" panose="020B0609020204030204" pitchFamily="49" charset="0"/>
              </a:rPr>
              <a:t>.addObserver(</a:t>
            </a:r>
            <a:r>
              <a:rPr lang="en-US" sz="2400" dirty="0">
                <a:solidFill>
                  <a:srgbClr val="996600"/>
                </a:solidFill>
                <a:latin typeface="Consolas" panose="020B0609020204030204" pitchFamily="49" charset="0"/>
              </a:rPr>
              <a:t>fan1</a:t>
            </a:r>
            <a:r>
              <a:rPr lang="en-US" sz="2400" dirty="0">
                <a:latin typeface="Consolas" panose="020B0609020204030204" pitchFamily="49" charset="0"/>
              </a:rPr>
              <a:t>);</a:t>
            </a:r>
          </a:p>
          <a:p>
            <a:pPr algn="ctr"/>
            <a:r>
              <a:rPr lang="en-US" sz="2400" dirty="0">
                <a:solidFill>
                  <a:srgbClr val="996600"/>
                </a:solidFill>
                <a:latin typeface="Consolas" panose="020B0609020204030204" pitchFamily="49" charset="0"/>
              </a:rPr>
              <a:t>game</a:t>
            </a:r>
            <a:r>
              <a:rPr lang="en-US" sz="2400" dirty="0">
                <a:latin typeface="Consolas" panose="020B0609020204030204" pitchFamily="49" charset="0"/>
              </a:rPr>
              <a:t>.addObserver(</a:t>
            </a:r>
            <a:r>
              <a:rPr lang="en-US" sz="2400" dirty="0">
                <a:solidFill>
                  <a:srgbClr val="996600"/>
                </a:solidFill>
                <a:latin typeface="Consolas" panose="020B0609020204030204" pitchFamily="49" charset="0"/>
              </a:rPr>
              <a:t>fan2</a:t>
            </a:r>
            <a:r>
              <a:rPr lang="en-US" sz="2400" dirty="0">
                <a:latin typeface="Consolas" panose="020B0609020204030204" pitchFamily="49" charset="0"/>
              </a:rPr>
              <a:t>);</a:t>
            </a:r>
          </a:p>
          <a:p>
            <a:pPr algn="ctr"/>
            <a:r>
              <a:rPr lang="en-US" sz="2400" dirty="0">
                <a:solidFill>
                  <a:srgbClr val="996600"/>
                </a:solidFill>
                <a:latin typeface="Consolas" panose="020B0609020204030204" pitchFamily="49" charset="0"/>
              </a:rPr>
              <a:t>game</a:t>
            </a:r>
            <a:r>
              <a:rPr lang="en-US" sz="2400" dirty="0">
                <a:latin typeface="Consolas" panose="020B0609020204030204" pitchFamily="49" charset="0"/>
              </a:rPr>
              <a:t>.addObserver(</a:t>
            </a:r>
            <a:r>
              <a:rPr lang="en-US" sz="2400" dirty="0">
                <a:solidFill>
                  <a:srgbClr val="996600"/>
                </a:solidFill>
                <a:latin typeface="Consolas" panose="020B0609020204030204" pitchFamily="49" charset="0"/>
              </a:rPr>
              <a:t>fan3</a:t>
            </a:r>
            <a:r>
              <a:rPr lang="en-US" sz="2400" dirty="0">
                <a:latin typeface="Consolas" panose="020B0609020204030204" pitchFamily="49" charset="0"/>
              </a:rPr>
              <a:t>);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DA3197C-6A94-4FAB-A89A-A1ACE9F63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93" y="365125"/>
            <a:ext cx="10817807" cy="836017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Bahnschrift SemiBold" panose="020B0502040204020203" pitchFamily="34" charset="0"/>
              </a:rPr>
              <a:t>Step 1: 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Register as an Observer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732667-FBC3-4565-B618-83C0F9B2B30A}"/>
              </a:ext>
            </a:extLst>
          </p:cNvPr>
          <p:cNvSpPr txBox="1"/>
          <p:nvPr/>
        </p:nvSpPr>
        <p:spPr>
          <a:xfrm>
            <a:off x="149087" y="5551634"/>
            <a:ext cx="4998144" cy="127419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sz="2800" i="1" dirty="0">
                <a:solidFill>
                  <a:srgbClr val="0070C0"/>
                </a:solidFill>
              </a:rPr>
              <a:t>Subject </a:t>
            </a:r>
            <a:r>
              <a:rPr lang="en-US" sz="2800" i="1" dirty="0">
                <a:solidFill>
                  <a:srgbClr val="C00000"/>
                </a:solidFill>
              </a:rPr>
              <a:t>must keep track of all observers that have registered</a:t>
            </a:r>
          </a:p>
        </p:txBody>
      </p:sp>
      <p:sp>
        <p:nvSpPr>
          <p:cNvPr id="3" name="Freeform 2"/>
          <p:cNvSpPr/>
          <p:nvPr/>
        </p:nvSpPr>
        <p:spPr>
          <a:xfrm rot="21215224">
            <a:off x="4731453" y="4997755"/>
            <a:ext cx="2038662" cy="539646"/>
          </a:xfrm>
          <a:custGeom>
            <a:avLst/>
            <a:gdLst>
              <a:gd name="connsiteX0" fmla="*/ 0 w 2038662"/>
              <a:gd name="connsiteY0" fmla="*/ 944381 h 959371"/>
              <a:gd name="connsiteX1" fmla="*/ 44971 w 2038662"/>
              <a:gd name="connsiteY1" fmla="*/ 839450 h 959371"/>
              <a:gd name="connsiteX2" fmla="*/ 134912 w 2038662"/>
              <a:gd name="connsiteY2" fmla="*/ 719528 h 959371"/>
              <a:gd name="connsiteX3" fmla="*/ 164892 w 2038662"/>
              <a:gd name="connsiteY3" fmla="*/ 659568 h 959371"/>
              <a:gd name="connsiteX4" fmla="*/ 194872 w 2038662"/>
              <a:gd name="connsiteY4" fmla="*/ 629587 h 959371"/>
              <a:gd name="connsiteX5" fmla="*/ 239843 w 2038662"/>
              <a:gd name="connsiteY5" fmla="*/ 539646 h 959371"/>
              <a:gd name="connsiteX6" fmla="*/ 314794 w 2038662"/>
              <a:gd name="connsiteY6" fmla="*/ 434715 h 959371"/>
              <a:gd name="connsiteX7" fmla="*/ 374754 w 2038662"/>
              <a:gd name="connsiteY7" fmla="*/ 374755 h 959371"/>
              <a:gd name="connsiteX8" fmla="*/ 524656 w 2038662"/>
              <a:gd name="connsiteY8" fmla="*/ 209863 h 959371"/>
              <a:gd name="connsiteX9" fmla="*/ 554636 w 2038662"/>
              <a:gd name="connsiteY9" fmla="*/ 149902 h 959371"/>
              <a:gd name="connsiteX10" fmla="*/ 569626 w 2038662"/>
              <a:gd name="connsiteY10" fmla="*/ 104932 h 959371"/>
              <a:gd name="connsiteX11" fmla="*/ 689548 w 2038662"/>
              <a:gd name="connsiteY11" fmla="*/ 14991 h 959371"/>
              <a:gd name="connsiteX12" fmla="*/ 764498 w 2038662"/>
              <a:gd name="connsiteY12" fmla="*/ 0 h 959371"/>
              <a:gd name="connsiteX13" fmla="*/ 1334125 w 2038662"/>
              <a:gd name="connsiteY13" fmla="*/ 29981 h 959371"/>
              <a:gd name="connsiteX14" fmla="*/ 1364105 w 2038662"/>
              <a:gd name="connsiteY14" fmla="*/ 74951 h 959371"/>
              <a:gd name="connsiteX15" fmla="*/ 1409076 w 2038662"/>
              <a:gd name="connsiteY15" fmla="*/ 104932 h 959371"/>
              <a:gd name="connsiteX16" fmla="*/ 1454046 w 2038662"/>
              <a:gd name="connsiteY16" fmla="*/ 149902 h 959371"/>
              <a:gd name="connsiteX17" fmla="*/ 1514007 w 2038662"/>
              <a:gd name="connsiteY17" fmla="*/ 194873 h 959371"/>
              <a:gd name="connsiteX18" fmla="*/ 1603948 w 2038662"/>
              <a:gd name="connsiteY18" fmla="*/ 284814 h 959371"/>
              <a:gd name="connsiteX19" fmla="*/ 1738859 w 2038662"/>
              <a:gd name="connsiteY19" fmla="*/ 539646 h 959371"/>
              <a:gd name="connsiteX20" fmla="*/ 1783830 w 2038662"/>
              <a:gd name="connsiteY20" fmla="*/ 584617 h 959371"/>
              <a:gd name="connsiteX21" fmla="*/ 1828800 w 2038662"/>
              <a:gd name="connsiteY21" fmla="*/ 659568 h 959371"/>
              <a:gd name="connsiteX22" fmla="*/ 1858780 w 2038662"/>
              <a:gd name="connsiteY22" fmla="*/ 704538 h 959371"/>
              <a:gd name="connsiteX23" fmla="*/ 1903751 w 2038662"/>
              <a:gd name="connsiteY23" fmla="*/ 779489 h 959371"/>
              <a:gd name="connsiteX24" fmla="*/ 1948721 w 2038662"/>
              <a:gd name="connsiteY24" fmla="*/ 809469 h 959371"/>
              <a:gd name="connsiteX25" fmla="*/ 1993692 w 2038662"/>
              <a:gd name="connsiteY25" fmla="*/ 914400 h 959371"/>
              <a:gd name="connsiteX26" fmla="*/ 2038662 w 2038662"/>
              <a:gd name="connsiteY26" fmla="*/ 959371 h 959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038662" h="959371">
                <a:moveTo>
                  <a:pt x="0" y="944381"/>
                </a:moveTo>
                <a:cubicBezTo>
                  <a:pt x="14990" y="909404"/>
                  <a:pt x="25392" y="872081"/>
                  <a:pt x="44971" y="839450"/>
                </a:cubicBezTo>
                <a:cubicBezTo>
                  <a:pt x="70679" y="796603"/>
                  <a:pt x="112566" y="764220"/>
                  <a:pt x="134912" y="719528"/>
                </a:cubicBezTo>
                <a:cubicBezTo>
                  <a:pt x="144905" y="699541"/>
                  <a:pt x="152497" y="678161"/>
                  <a:pt x="164892" y="659568"/>
                </a:cubicBezTo>
                <a:cubicBezTo>
                  <a:pt x="172731" y="647809"/>
                  <a:pt x="187382" y="641572"/>
                  <a:pt x="194872" y="629587"/>
                </a:cubicBezTo>
                <a:cubicBezTo>
                  <a:pt x="212637" y="601163"/>
                  <a:pt x="223565" y="568947"/>
                  <a:pt x="239843" y="539646"/>
                </a:cubicBezTo>
                <a:cubicBezTo>
                  <a:pt x="252010" y="517745"/>
                  <a:pt x="302935" y="448268"/>
                  <a:pt x="314794" y="434715"/>
                </a:cubicBezTo>
                <a:cubicBezTo>
                  <a:pt x="333407" y="413443"/>
                  <a:pt x="356496" y="396332"/>
                  <a:pt x="374754" y="374755"/>
                </a:cubicBezTo>
                <a:cubicBezTo>
                  <a:pt x="514139" y="210027"/>
                  <a:pt x="424884" y="276376"/>
                  <a:pt x="524656" y="209863"/>
                </a:cubicBezTo>
                <a:cubicBezTo>
                  <a:pt x="534649" y="189876"/>
                  <a:pt x="545834" y="170441"/>
                  <a:pt x="554636" y="149902"/>
                </a:cubicBezTo>
                <a:cubicBezTo>
                  <a:pt x="560860" y="135379"/>
                  <a:pt x="560861" y="118079"/>
                  <a:pt x="569626" y="104932"/>
                </a:cubicBezTo>
                <a:cubicBezTo>
                  <a:pt x="593073" y="69761"/>
                  <a:pt x="654314" y="29085"/>
                  <a:pt x="689548" y="14991"/>
                </a:cubicBezTo>
                <a:cubicBezTo>
                  <a:pt x="713204" y="5529"/>
                  <a:pt x="739515" y="4997"/>
                  <a:pt x="764498" y="0"/>
                </a:cubicBezTo>
                <a:cubicBezTo>
                  <a:pt x="954374" y="9994"/>
                  <a:pt x="1145455" y="6397"/>
                  <a:pt x="1334125" y="29981"/>
                </a:cubicBezTo>
                <a:cubicBezTo>
                  <a:pt x="1352002" y="32216"/>
                  <a:pt x="1351366" y="62212"/>
                  <a:pt x="1364105" y="74951"/>
                </a:cubicBezTo>
                <a:cubicBezTo>
                  <a:pt x="1376844" y="87690"/>
                  <a:pt x="1395236" y="93398"/>
                  <a:pt x="1409076" y="104932"/>
                </a:cubicBezTo>
                <a:cubicBezTo>
                  <a:pt x="1425362" y="118503"/>
                  <a:pt x="1437950" y="136106"/>
                  <a:pt x="1454046" y="149902"/>
                </a:cubicBezTo>
                <a:cubicBezTo>
                  <a:pt x="1473015" y="166161"/>
                  <a:pt x="1495437" y="178160"/>
                  <a:pt x="1514007" y="194873"/>
                </a:cubicBezTo>
                <a:cubicBezTo>
                  <a:pt x="1545522" y="223236"/>
                  <a:pt x="1603948" y="284814"/>
                  <a:pt x="1603948" y="284814"/>
                </a:cubicBezTo>
                <a:cubicBezTo>
                  <a:pt x="1657109" y="401769"/>
                  <a:pt x="1667310" y="447654"/>
                  <a:pt x="1738859" y="539646"/>
                </a:cubicBezTo>
                <a:cubicBezTo>
                  <a:pt x="1751874" y="556380"/>
                  <a:pt x="1771110" y="567657"/>
                  <a:pt x="1783830" y="584617"/>
                </a:cubicBezTo>
                <a:cubicBezTo>
                  <a:pt x="1801311" y="607926"/>
                  <a:pt x="1813358" y="634861"/>
                  <a:pt x="1828800" y="659568"/>
                </a:cubicBezTo>
                <a:cubicBezTo>
                  <a:pt x="1838348" y="674845"/>
                  <a:pt x="1849232" y="689261"/>
                  <a:pt x="1858780" y="704538"/>
                </a:cubicBezTo>
                <a:cubicBezTo>
                  <a:pt x="1874222" y="729245"/>
                  <a:pt x="1884790" y="757367"/>
                  <a:pt x="1903751" y="779489"/>
                </a:cubicBezTo>
                <a:cubicBezTo>
                  <a:pt x="1915475" y="793168"/>
                  <a:pt x="1933731" y="799476"/>
                  <a:pt x="1948721" y="809469"/>
                </a:cubicBezTo>
                <a:cubicBezTo>
                  <a:pt x="1963711" y="844446"/>
                  <a:pt x="1974113" y="881769"/>
                  <a:pt x="1993692" y="914400"/>
                </a:cubicBezTo>
                <a:cubicBezTo>
                  <a:pt x="2004599" y="932578"/>
                  <a:pt x="2038662" y="959371"/>
                  <a:pt x="2038662" y="959371"/>
                </a:cubicBezTo>
              </a:path>
            </a:pathLst>
          </a:custGeom>
          <a:noFill/>
          <a:ln w="44450"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10283252" y="5563126"/>
            <a:ext cx="377404" cy="1047536"/>
          </a:xfrm>
          <a:prstGeom prst="righ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10713077" y="3387777"/>
            <a:ext cx="861288" cy="2713220"/>
          </a:xfrm>
          <a:custGeom>
            <a:avLst/>
            <a:gdLst>
              <a:gd name="connsiteX0" fmla="*/ 199762 w 861288"/>
              <a:gd name="connsiteY0" fmla="*/ 2713220 h 2713220"/>
              <a:gd name="connsiteX1" fmla="*/ 274713 w 861288"/>
              <a:gd name="connsiteY1" fmla="*/ 2608289 h 2713220"/>
              <a:gd name="connsiteX2" fmla="*/ 334674 w 861288"/>
              <a:gd name="connsiteY2" fmla="*/ 2563318 h 2713220"/>
              <a:gd name="connsiteX3" fmla="*/ 529546 w 861288"/>
              <a:gd name="connsiteY3" fmla="*/ 2503357 h 2713220"/>
              <a:gd name="connsiteX4" fmla="*/ 604497 w 861288"/>
              <a:gd name="connsiteY4" fmla="*/ 2458387 h 2713220"/>
              <a:gd name="connsiteX5" fmla="*/ 634477 w 861288"/>
              <a:gd name="connsiteY5" fmla="*/ 2413416 h 2713220"/>
              <a:gd name="connsiteX6" fmla="*/ 754398 w 861288"/>
              <a:gd name="connsiteY6" fmla="*/ 2263515 h 2713220"/>
              <a:gd name="connsiteX7" fmla="*/ 814359 w 861288"/>
              <a:gd name="connsiteY7" fmla="*/ 2128603 h 2713220"/>
              <a:gd name="connsiteX8" fmla="*/ 829349 w 861288"/>
              <a:gd name="connsiteY8" fmla="*/ 2023672 h 2713220"/>
              <a:gd name="connsiteX9" fmla="*/ 859330 w 861288"/>
              <a:gd name="connsiteY9" fmla="*/ 1978702 h 2713220"/>
              <a:gd name="connsiteX10" fmla="*/ 844339 w 861288"/>
              <a:gd name="connsiteY10" fmla="*/ 1499016 h 2713220"/>
              <a:gd name="connsiteX11" fmla="*/ 799369 w 861288"/>
              <a:gd name="connsiteY11" fmla="*/ 1409075 h 2713220"/>
              <a:gd name="connsiteX12" fmla="*/ 724418 w 861288"/>
              <a:gd name="connsiteY12" fmla="*/ 1244184 h 2713220"/>
              <a:gd name="connsiteX13" fmla="*/ 679448 w 861288"/>
              <a:gd name="connsiteY13" fmla="*/ 1199213 h 2713220"/>
              <a:gd name="connsiteX14" fmla="*/ 664457 w 861288"/>
              <a:gd name="connsiteY14" fmla="*/ 1109272 h 2713220"/>
              <a:gd name="connsiteX15" fmla="*/ 454595 w 861288"/>
              <a:gd name="connsiteY15" fmla="*/ 854439 h 2713220"/>
              <a:gd name="connsiteX16" fmla="*/ 409625 w 861288"/>
              <a:gd name="connsiteY16" fmla="*/ 809469 h 2713220"/>
              <a:gd name="connsiteX17" fmla="*/ 379644 w 861288"/>
              <a:gd name="connsiteY17" fmla="*/ 779489 h 2713220"/>
              <a:gd name="connsiteX18" fmla="*/ 274713 w 861288"/>
              <a:gd name="connsiteY18" fmla="*/ 629587 h 2713220"/>
              <a:gd name="connsiteX19" fmla="*/ 229743 w 861288"/>
              <a:gd name="connsiteY19" fmla="*/ 584616 h 2713220"/>
              <a:gd name="connsiteX20" fmla="*/ 214753 w 861288"/>
              <a:gd name="connsiteY20" fmla="*/ 524656 h 2713220"/>
              <a:gd name="connsiteX21" fmla="*/ 169782 w 861288"/>
              <a:gd name="connsiteY21" fmla="*/ 479685 h 2713220"/>
              <a:gd name="connsiteX22" fmla="*/ 79841 w 861288"/>
              <a:gd name="connsiteY22" fmla="*/ 374754 h 2713220"/>
              <a:gd name="connsiteX23" fmla="*/ 4890 w 861288"/>
              <a:gd name="connsiteY23" fmla="*/ 0 h 2713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61288" h="2713220">
                <a:moveTo>
                  <a:pt x="199762" y="2713220"/>
                </a:moveTo>
                <a:cubicBezTo>
                  <a:pt x="224746" y="2678243"/>
                  <a:pt x="245959" y="2640238"/>
                  <a:pt x="274713" y="2608289"/>
                </a:cubicBezTo>
                <a:cubicBezTo>
                  <a:pt x="291426" y="2589719"/>
                  <a:pt x="311990" y="2573788"/>
                  <a:pt x="334674" y="2563318"/>
                </a:cubicBezTo>
                <a:cubicBezTo>
                  <a:pt x="395513" y="2535239"/>
                  <a:pt x="464285" y="2519673"/>
                  <a:pt x="529546" y="2503357"/>
                </a:cubicBezTo>
                <a:cubicBezTo>
                  <a:pt x="554530" y="2488367"/>
                  <a:pt x="582376" y="2477348"/>
                  <a:pt x="604497" y="2458387"/>
                </a:cubicBezTo>
                <a:cubicBezTo>
                  <a:pt x="618176" y="2446662"/>
                  <a:pt x="623492" y="2427696"/>
                  <a:pt x="634477" y="2413416"/>
                </a:cubicBezTo>
                <a:cubicBezTo>
                  <a:pt x="673492" y="2362697"/>
                  <a:pt x="714424" y="2313482"/>
                  <a:pt x="754398" y="2263515"/>
                </a:cubicBezTo>
                <a:cubicBezTo>
                  <a:pt x="790076" y="2156483"/>
                  <a:pt x="766850" y="2199869"/>
                  <a:pt x="814359" y="2128603"/>
                </a:cubicBezTo>
                <a:cubicBezTo>
                  <a:pt x="819356" y="2093626"/>
                  <a:pt x="819196" y="2057514"/>
                  <a:pt x="829349" y="2023672"/>
                </a:cubicBezTo>
                <a:cubicBezTo>
                  <a:pt x="834526" y="2006416"/>
                  <a:pt x="858815" y="1996711"/>
                  <a:pt x="859330" y="1978702"/>
                </a:cubicBezTo>
                <a:cubicBezTo>
                  <a:pt x="863899" y="1818794"/>
                  <a:pt x="861086" y="1658110"/>
                  <a:pt x="844339" y="1499016"/>
                </a:cubicBezTo>
                <a:cubicBezTo>
                  <a:pt x="840830" y="1465681"/>
                  <a:pt x="813415" y="1439509"/>
                  <a:pt x="799369" y="1409075"/>
                </a:cubicBezTo>
                <a:cubicBezTo>
                  <a:pt x="796544" y="1402954"/>
                  <a:pt x="741499" y="1268097"/>
                  <a:pt x="724418" y="1244184"/>
                </a:cubicBezTo>
                <a:cubicBezTo>
                  <a:pt x="712096" y="1226933"/>
                  <a:pt x="694438" y="1214203"/>
                  <a:pt x="679448" y="1199213"/>
                </a:cubicBezTo>
                <a:cubicBezTo>
                  <a:pt x="674451" y="1169233"/>
                  <a:pt x="677310" y="1136814"/>
                  <a:pt x="664457" y="1109272"/>
                </a:cubicBezTo>
                <a:cubicBezTo>
                  <a:pt x="611389" y="995556"/>
                  <a:pt x="541367" y="941211"/>
                  <a:pt x="454595" y="854439"/>
                </a:cubicBezTo>
                <a:lnTo>
                  <a:pt x="409625" y="809469"/>
                </a:lnTo>
                <a:lnTo>
                  <a:pt x="379644" y="779489"/>
                </a:lnTo>
                <a:cubicBezTo>
                  <a:pt x="354371" y="678395"/>
                  <a:pt x="379222" y="734097"/>
                  <a:pt x="274713" y="629587"/>
                </a:cubicBezTo>
                <a:lnTo>
                  <a:pt x="229743" y="584616"/>
                </a:lnTo>
                <a:cubicBezTo>
                  <a:pt x="224746" y="564629"/>
                  <a:pt x="224974" y="542543"/>
                  <a:pt x="214753" y="524656"/>
                </a:cubicBezTo>
                <a:cubicBezTo>
                  <a:pt x="204235" y="506250"/>
                  <a:pt x="183578" y="495781"/>
                  <a:pt x="169782" y="479685"/>
                </a:cubicBezTo>
                <a:cubicBezTo>
                  <a:pt x="54401" y="345074"/>
                  <a:pt x="191431" y="486344"/>
                  <a:pt x="79841" y="374754"/>
                </a:cubicBezTo>
                <a:cubicBezTo>
                  <a:pt x="-28629" y="157815"/>
                  <a:pt x="4890" y="280718"/>
                  <a:pt x="4890" y="0"/>
                </a:cubicBezTo>
              </a:path>
            </a:pathLst>
          </a:custGeom>
          <a:noFill/>
          <a:ln w="44450">
            <a:solidFill>
              <a:srgbClr val="FF0000"/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7732667-FBC3-4565-B618-83C0F9B2B30A}"/>
              </a:ext>
            </a:extLst>
          </p:cNvPr>
          <p:cNvSpPr txBox="1"/>
          <p:nvPr/>
        </p:nvSpPr>
        <p:spPr>
          <a:xfrm rot="20547095">
            <a:off x="9677706" y="4047533"/>
            <a:ext cx="2152113" cy="1274195"/>
          </a:xfrm>
          <a:prstGeom prst="rect">
            <a:avLst/>
          </a:prstGeom>
          <a:solidFill>
            <a:schemeClr val="accent4">
              <a:lumMod val="20000"/>
              <a:lumOff val="80000"/>
              <a:alpha val="68000"/>
            </a:schemeClr>
          </a:solidFill>
        </p:spPr>
        <p:txBody>
          <a:bodyPr wrap="square" rtlCol="0" anchor="ctr">
            <a:noAutofit/>
          </a:bodyPr>
          <a:lstStyle/>
          <a:p>
            <a:pPr algn="r">
              <a:lnSpc>
                <a:spcPct val="120000"/>
              </a:lnSpc>
            </a:pPr>
            <a:r>
              <a:rPr lang="en-US" sz="2400" i="1" dirty="0">
                <a:solidFill>
                  <a:srgbClr val="0070C0"/>
                </a:solidFill>
              </a:rPr>
              <a:t>Some collection data structure</a:t>
            </a:r>
            <a:endParaRPr lang="en-US" sz="24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79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 animBg="1"/>
      <p:bldP spid="5" grpId="0" animBg="1"/>
      <p:bldP spid="6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10162</TotalTime>
  <Words>3667</Words>
  <Application>Microsoft Office PowerPoint</Application>
  <PresentationFormat>Widescreen</PresentationFormat>
  <Paragraphs>517</Paragraphs>
  <Slides>50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9" baseType="lpstr">
      <vt:lpstr>Arial</vt:lpstr>
      <vt:lpstr>Bahnschrift</vt:lpstr>
      <vt:lpstr>Bahnschrift SemiBold</vt:lpstr>
      <vt:lpstr>Bahnschrift SemiLight</vt:lpstr>
      <vt:lpstr>Calibri</vt:lpstr>
      <vt:lpstr>Calibri Light</vt:lpstr>
      <vt:lpstr>Consolas</vt:lpstr>
      <vt:lpstr>Wingdings</vt:lpstr>
      <vt:lpstr>Office Theme</vt:lpstr>
      <vt:lpstr>Observer Design Pattern</vt:lpstr>
      <vt:lpstr>Observer design pattern</vt:lpstr>
      <vt:lpstr>Observer Design Pattern</vt:lpstr>
      <vt:lpstr>Use Cases</vt:lpstr>
      <vt:lpstr>Today’s Example</vt:lpstr>
      <vt:lpstr>Step 1: Register as an Observer</vt:lpstr>
      <vt:lpstr>Step 1: Register as an Observer</vt:lpstr>
      <vt:lpstr>Step 1: Register as an Observer</vt:lpstr>
      <vt:lpstr>Step 1: Register as an Observer</vt:lpstr>
      <vt:lpstr>Q: What is an event, anyway?</vt:lpstr>
      <vt:lpstr>PowerPoint Presentation</vt:lpstr>
      <vt:lpstr>Step 2: Notify when an event occurs</vt:lpstr>
      <vt:lpstr>Step 2: Notify when an event occurs</vt:lpstr>
      <vt:lpstr>Step 2: Notify when an event occurs</vt:lpstr>
      <vt:lpstr>Step 2: Notify when an event occurs</vt:lpstr>
      <vt:lpstr>Execution sequence</vt:lpstr>
      <vt:lpstr>Glossary</vt:lpstr>
      <vt:lpstr>Basic Subject class</vt:lpstr>
      <vt:lpstr>Basic Subject class</vt:lpstr>
      <vt:lpstr>Basic Observer Interface</vt:lpstr>
      <vt:lpstr>Basic observer example</vt:lpstr>
      <vt:lpstr>Today’s example</vt:lpstr>
      <vt:lpstr>Game interface</vt:lpstr>
      <vt:lpstr>GameImpl class (1)</vt:lpstr>
      <vt:lpstr>GameImpl class (2)</vt:lpstr>
      <vt:lpstr>GameImpl class (3)</vt:lpstr>
      <vt:lpstr>Fan interface</vt:lpstr>
      <vt:lpstr>UNCFan class</vt:lpstr>
      <vt:lpstr>DukeFan class</vt:lpstr>
      <vt:lpstr>main( ) method</vt:lpstr>
      <vt:lpstr>Poll Everywhere (1)</vt:lpstr>
      <vt:lpstr>main( ) method ( asynchronous )</vt:lpstr>
      <vt:lpstr>Multiple subjects</vt:lpstr>
      <vt:lpstr>Limitation of first example</vt:lpstr>
      <vt:lpstr>Multiple Games</vt:lpstr>
      <vt:lpstr>Supporting Multiple Games</vt:lpstr>
      <vt:lpstr>Supporting Multiple Games</vt:lpstr>
      <vt:lpstr>Updated Fan classes</vt:lpstr>
      <vt:lpstr>Updated Fan classes</vt:lpstr>
      <vt:lpstr>Updated Game class</vt:lpstr>
      <vt:lpstr>Updated main() method</vt:lpstr>
      <vt:lpstr>Poll Everywhere (2)</vt:lpstr>
      <vt:lpstr>Event context</vt:lpstr>
      <vt:lpstr>Passing Context to the Observer</vt:lpstr>
      <vt:lpstr>Passing Context to the Observer</vt:lpstr>
      <vt:lpstr>Different Event Types</vt:lpstr>
      <vt:lpstr>GameEvent Object</vt:lpstr>
      <vt:lpstr>GameEventImpl</vt:lpstr>
      <vt:lpstr>Creating a GameEvent</vt:lpstr>
      <vt:lpstr>Supporting multiple event types alternatives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u12p1 Observer | COMP 301</dc:title>
  <dc:creator>Aaron Smith</dc:creator>
  <cp:lastModifiedBy>David Stotts</cp:lastModifiedBy>
  <cp:revision>173</cp:revision>
  <dcterms:created xsi:type="dcterms:W3CDTF">2020-02-08T19:31:56Z</dcterms:created>
  <dcterms:modified xsi:type="dcterms:W3CDTF">2024-03-21T15:34:58Z</dcterms:modified>
</cp:coreProperties>
</file>