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539" r:id="rId2"/>
    <p:sldId id="547" r:id="rId3"/>
    <p:sldId id="548" r:id="rId4"/>
    <p:sldId id="549" r:id="rId5"/>
    <p:sldId id="550" r:id="rId6"/>
    <p:sldId id="551" r:id="rId7"/>
    <p:sldId id="552" r:id="rId8"/>
    <p:sldId id="553" r:id="rId9"/>
    <p:sldId id="554" r:id="rId10"/>
    <p:sldId id="439" r:id="rId11"/>
    <p:sldId id="541" r:id="rId12"/>
    <p:sldId id="556" r:id="rId13"/>
    <p:sldId id="557" r:id="rId14"/>
    <p:sldId id="391" r:id="rId15"/>
    <p:sldId id="438" r:id="rId16"/>
    <p:sldId id="416" r:id="rId17"/>
    <p:sldId id="431" r:id="rId18"/>
    <p:sldId id="433" r:id="rId19"/>
    <p:sldId id="435" r:id="rId20"/>
    <p:sldId id="440" r:id="rId21"/>
    <p:sldId id="441" r:id="rId22"/>
    <p:sldId id="442" r:id="rId23"/>
    <p:sldId id="558" r:id="rId24"/>
    <p:sldId id="555" r:id="rId25"/>
    <p:sldId id="436" r:id="rId26"/>
    <p:sldId id="443" r:id="rId27"/>
    <p:sldId id="444" r:id="rId28"/>
    <p:sldId id="43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D9"/>
    <a:srgbClr val="CFD5EA"/>
    <a:srgbClr val="00717E"/>
    <a:srgbClr val="4950B8"/>
    <a:srgbClr val="2F5597"/>
    <a:srgbClr val="266C00"/>
    <a:srgbClr val="FFCBCB"/>
    <a:srgbClr val="4472C4"/>
    <a:srgbClr val="C55A11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61" autoAdjust="0"/>
    <p:restoredTop sz="84490" autoAdjust="0"/>
  </p:normalViewPr>
  <p:slideViewPr>
    <p:cSldViewPr snapToGrid="0">
      <p:cViewPr varScale="1">
        <p:scale>
          <a:sx n="88" d="100"/>
          <a:sy n="88" d="100"/>
        </p:scale>
        <p:origin x="10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30D8E9-5DE1-46E4-8336-FE3709C8188A}" type="doc">
      <dgm:prSet loTypeId="urn:microsoft.com/office/officeart/2005/8/layout/hierarchy6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FF5BC1-1C07-498E-9B11-0181CC0BD977}">
      <dgm:prSet phldrT="[Text]"/>
      <dgm:spPr/>
      <dgm:t>
        <a:bodyPr/>
        <a:lstStyle/>
        <a:p>
          <a:r>
            <a:rPr lang="en-US" dirty="0"/>
            <a:t>Event</a:t>
          </a:r>
        </a:p>
      </dgm:t>
    </dgm:pt>
    <dgm:pt modelId="{95CD5F64-F769-45E6-9410-4A202B306FF7}" type="parTrans" cxnId="{CC29CD7C-5BE4-4AEB-8873-F8824E8FB6BA}">
      <dgm:prSet/>
      <dgm:spPr/>
      <dgm:t>
        <a:bodyPr/>
        <a:lstStyle/>
        <a:p>
          <a:endParaRPr lang="en-US"/>
        </a:p>
      </dgm:t>
    </dgm:pt>
    <dgm:pt modelId="{291AD475-E6A6-4A9E-94EC-ACC21C14E7BA}" type="sibTrans" cxnId="{CC29CD7C-5BE4-4AEB-8873-F8824E8FB6BA}">
      <dgm:prSet/>
      <dgm:spPr/>
      <dgm:t>
        <a:bodyPr/>
        <a:lstStyle/>
        <a:p>
          <a:endParaRPr lang="en-US"/>
        </a:p>
      </dgm:t>
    </dgm:pt>
    <dgm:pt modelId="{75C5038B-6221-44AF-BB5B-0D47D4AA2768}">
      <dgm:prSet phldrT="[Text]"/>
      <dgm:spPr/>
      <dgm:t>
        <a:bodyPr/>
        <a:lstStyle/>
        <a:p>
          <a:r>
            <a:rPr lang="en-US" dirty="0"/>
            <a:t>Lead Change</a:t>
          </a:r>
        </a:p>
      </dgm:t>
    </dgm:pt>
    <dgm:pt modelId="{95DBB4C7-42C2-4861-8229-4FFE66F4F6E7}" type="parTrans" cxnId="{901301EC-D9D8-401B-8D80-DD1F8D88ADF7}">
      <dgm:prSet/>
      <dgm:spPr>
        <a:ln w="254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ACC50226-6A06-4A63-A816-E47629EEE78F}" type="sibTrans" cxnId="{901301EC-D9D8-401B-8D80-DD1F8D88ADF7}">
      <dgm:prSet/>
      <dgm:spPr/>
      <dgm:t>
        <a:bodyPr/>
        <a:lstStyle/>
        <a:p>
          <a:endParaRPr lang="en-US"/>
        </a:p>
      </dgm:t>
    </dgm:pt>
    <dgm:pt modelId="{0760F18E-1BE3-4F6D-B1D7-CD8EA725AEFB}">
      <dgm:prSet phldrT="[Text]"/>
      <dgm:spPr/>
      <dgm:t>
        <a:bodyPr/>
        <a:lstStyle/>
        <a:p>
          <a:r>
            <a:rPr lang="en-US" dirty="0"/>
            <a:t>Big Lead</a:t>
          </a:r>
        </a:p>
      </dgm:t>
    </dgm:pt>
    <dgm:pt modelId="{7425D965-5DC0-49EC-A348-FD1072BF721F}" type="parTrans" cxnId="{7B0AD6F0-DB13-4616-A44C-9F2FDB099402}">
      <dgm:prSet/>
      <dgm:spPr>
        <a:ln w="254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BB84A75B-E295-4B53-A327-177BA58A417F}" type="sibTrans" cxnId="{7B0AD6F0-DB13-4616-A44C-9F2FDB099402}">
      <dgm:prSet/>
      <dgm:spPr/>
      <dgm:t>
        <a:bodyPr/>
        <a:lstStyle/>
        <a:p>
          <a:endParaRPr lang="en-US"/>
        </a:p>
      </dgm:t>
    </dgm:pt>
    <dgm:pt modelId="{7F3ECEE5-739A-4318-A11B-ED011D38F6DC}">
      <dgm:prSet phldrT="[Text]"/>
      <dgm:spPr/>
      <dgm:t>
        <a:bodyPr/>
        <a:lstStyle/>
        <a:p>
          <a:r>
            <a:rPr lang="en-US"/>
            <a:t>Score </a:t>
          </a:r>
          <a:r>
            <a:rPr lang="en-US" dirty="0"/>
            <a:t>Change</a:t>
          </a:r>
        </a:p>
      </dgm:t>
    </dgm:pt>
    <dgm:pt modelId="{76F99732-D41D-4727-9D88-C09F580FCDA1}" type="parTrans" cxnId="{2A36BE64-B178-469A-9ECB-79A6582AB7F3}">
      <dgm:prSet/>
      <dgm:spPr>
        <a:ln w="254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3B397A1B-9D21-4820-8C4B-7882F7823557}" type="sibTrans" cxnId="{2A36BE64-B178-469A-9ECB-79A6582AB7F3}">
      <dgm:prSet/>
      <dgm:spPr/>
      <dgm:t>
        <a:bodyPr/>
        <a:lstStyle/>
        <a:p>
          <a:endParaRPr lang="en-US"/>
        </a:p>
      </dgm:t>
    </dgm:pt>
    <dgm:pt modelId="{4C837C20-4F3E-4702-8E00-DBE1965537AA}" type="pres">
      <dgm:prSet presAssocID="{1C30D8E9-5DE1-46E4-8336-FE3709C8188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1BB985F-047D-4F53-85E7-70D674A6863D}" type="pres">
      <dgm:prSet presAssocID="{1C30D8E9-5DE1-46E4-8336-FE3709C8188A}" presName="hierFlow" presStyleCnt="0"/>
      <dgm:spPr/>
    </dgm:pt>
    <dgm:pt modelId="{91C4AA5A-E117-4622-B70B-DED79509F8E9}" type="pres">
      <dgm:prSet presAssocID="{1C30D8E9-5DE1-46E4-8336-FE3709C8188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033F1DF-01B8-4E0A-B77A-12CC41D13F4A}" type="pres">
      <dgm:prSet presAssocID="{F2FF5BC1-1C07-498E-9B11-0181CC0BD977}" presName="Name14" presStyleCnt="0"/>
      <dgm:spPr/>
    </dgm:pt>
    <dgm:pt modelId="{386AA162-69EF-4073-BA9F-6AC19041B490}" type="pres">
      <dgm:prSet presAssocID="{F2FF5BC1-1C07-498E-9B11-0181CC0BD977}" presName="level1Shape" presStyleLbl="node0" presStyleIdx="0" presStyleCnt="1">
        <dgm:presLayoutVars>
          <dgm:chPref val="3"/>
        </dgm:presLayoutVars>
      </dgm:prSet>
      <dgm:spPr/>
    </dgm:pt>
    <dgm:pt modelId="{77FD7AA6-0CB9-4340-AE91-505DBBE860C9}" type="pres">
      <dgm:prSet presAssocID="{F2FF5BC1-1C07-498E-9B11-0181CC0BD977}" presName="hierChild2" presStyleCnt="0"/>
      <dgm:spPr/>
    </dgm:pt>
    <dgm:pt modelId="{91623647-3EF6-42B5-9B0B-EAED88FD9D33}" type="pres">
      <dgm:prSet presAssocID="{76F99732-D41D-4727-9D88-C09F580FCDA1}" presName="Name19" presStyleLbl="parChTrans1D2" presStyleIdx="0" presStyleCnt="3"/>
      <dgm:spPr/>
    </dgm:pt>
    <dgm:pt modelId="{B33F1F92-F9C4-42DB-8EF2-46E84CC4421B}" type="pres">
      <dgm:prSet presAssocID="{7F3ECEE5-739A-4318-A11B-ED011D38F6DC}" presName="Name21" presStyleCnt="0"/>
      <dgm:spPr/>
    </dgm:pt>
    <dgm:pt modelId="{B7EF9088-2465-4DD4-8335-61D8FAE70223}" type="pres">
      <dgm:prSet presAssocID="{7F3ECEE5-739A-4318-A11B-ED011D38F6DC}" presName="level2Shape" presStyleLbl="node2" presStyleIdx="0" presStyleCnt="3"/>
      <dgm:spPr/>
    </dgm:pt>
    <dgm:pt modelId="{E16ED6D8-D2FB-436B-9275-68BFB62FEFF7}" type="pres">
      <dgm:prSet presAssocID="{7F3ECEE5-739A-4318-A11B-ED011D38F6DC}" presName="hierChild3" presStyleCnt="0"/>
      <dgm:spPr/>
    </dgm:pt>
    <dgm:pt modelId="{478DD21E-300F-49E3-A54F-30C1716CEBE2}" type="pres">
      <dgm:prSet presAssocID="{95DBB4C7-42C2-4861-8229-4FFE66F4F6E7}" presName="Name19" presStyleLbl="parChTrans1D2" presStyleIdx="1" presStyleCnt="3"/>
      <dgm:spPr/>
    </dgm:pt>
    <dgm:pt modelId="{34209CCD-E9B4-4529-9F42-6F861C688AEE}" type="pres">
      <dgm:prSet presAssocID="{75C5038B-6221-44AF-BB5B-0D47D4AA2768}" presName="Name21" presStyleCnt="0"/>
      <dgm:spPr/>
    </dgm:pt>
    <dgm:pt modelId="{964257C2-50B8-4431-AE95-A7F8E4D84A96}" type="pres">
      <dgm:prSet presAssocID="{75C5038B-6221-44AF-BB5B-0D47D4AA2768}" presName="level2Shape" presStyleLbl="node2" presStyleIdx="1" presStyleCnt="3"/>
      <dgm:spPr/>
    </dgm:pt>
    <dgm:pt modelId="{081DFA03-ECA0-448E-9F0D-A12C986C32A3}" type="pres">
      <dgm:prSet presAssocID="{75C5038B-6221-44AF-BB5B-0D47D4AA2768}" presName="hierChild3" presStyleCnt="0"/>
      <dgm:spPr/>
    </dgm:pt>
    <dgm:pt modelId="{E7A36271-A004-4564-9AD9-481A701E320A}" type="pres">
      <dgm:prSet presAssocID="{7425D965-5DC0-49EC-A348-FD1072BF721F}" presName="Name19" presStyleLbl="parChTrans1D2" presStyleIdx="2" presStyleCnt="3"/>
      <dgm:spPr/>
    </dgm:pt>
    <dgm:pt modelId="{F343E90E-AEC8-421A-B201-A70482079399}" type="pres">
      <dgm:prSet presAssocID="{0760F18E-1BE3-4F6D-B1D7-CD8EA725AEFB}" presName="Name21" presStyleCnt="0"/>
      <dgm:spPr/>
    </dgm:pt>
    <dgm:pt modelId="{F14079DF-6DB5-4292-95C0-5EB987D0D4C3}" type="pres">
      <dgm:prSet presAssocID="{0760F18E-1BE3-4F6D-B1D7-CD8EA725AEFB}" presName="level2Shape" presStyleLbl="node2" presStyleIdx="2" presStyleCnt="3"/>
      <dgm:spPr/>
    </dgm:pt>
    <dgm:pt modelId="{9870BE87-9ABA-4C12-8891-428D258C89BF}" type="pres">
      <dgm:prSet presAssocID="{0760F18E-1BE3-4F6D-B1D7-CD8EA725AEFB}" presName="hierChild3" presStyleCnt="0"/>
      <dgm:spPr/>
    </dgm:pt>
    <dgm:pt modelId="{7C2481EF-2FC9-4EA0-ACD6-1D1F7CB8BFF4}" type="pres">
      <dgm:prSet presAssocID="{1C30D8E9-5DE1-46E4-8336-FE3709C8188A}" presName="bgShapesFlow" presStyleCnt="0"/>
      <dgm:spPr/>
    </dgm:pt>
  </dgm:ptLst>
  <dgm:cxnLst>
    <dgm:cxn modelId="{987BFD12-EFA2-4169-A936-B4059727CA1C}" type="presOf" srcId="{1C30D8E9-5DE1-46E4-8336-FE3709C8188A}" destId="{4C837C20-4F3E-4702-8E00-DBE1965537AA}" srcOrd="0" destOrd="0" presId="urn:microsoft.com/office/officeart/2005/8/layout/hierarchy6"/>
    <dgm:cxn modelId="{A4665914-032A-4C48-BD10-6C901AE71DDC}" type="presOf" srcId="{75C5038B-6221-44AF-BB5B-0D47D4AA2768}" destId="{964257C2-50B8-4431-AE95-A7F8E4D84A96}" srcOrd="0" destOrd="0" presId="urn:microsoft.com/office/officeart/2005/8/layout/hierarchy6"/>
    <dgm:cxn modelId="{DF765D22-75C2-42C4-8C50-D662E2F1AC11}" type="presOf" srcId="{95DBB4C7-42C2-4861-8229-4FFE66F4F6E7}" destId="{478DD21E-300F-49E3-A54F-30C1716CEBE2}" srcOrd="0" destOrd="0" presId="urn:microsoft.com/office/officeart/2005/8/layout/hierarchy6"/>
    <dgm:cxn modelId="{7C7DDF3F-C392-419A-9501-F22778CF3196}" type="presOf" srcId="{F2FF5BC1-1C07-498E-9B11-0181CC0BD977}" destId="{386AA162-69EF-4073-BA9F-6AC19041B490}" srcOrd="0" destOrd="0" presId="urn:microsoft.com/office/officeart/2005/8/layout/hierarchy6"/>
    <dgm:cxn modelId="{2A36BE64-B178-469A-9ECB-79A6582AB7F3}" srcId="{F2FF5BC1-1C07-498E-9B11-0181CC0BD977}" destId="{7F3ECEE5-739A-4318-A11B-ED011D38F6DC}" srcOrd="0" destOrd="0" parTransId="{76F99732-D41D-4727-9D88-C09F580FCDA1}" sibTransId="{3B397A1B-9D21-4820-8C4B-7882F7823557}"/>
    <dgm:cxn modelId="{AE508051-75F6-4560-A794-E04E1A2E33C4}" type="presOf" srcId="{0760F18E-1BE3-4F6D-B1D7-CD8EA725AEFB}" destId="{F14079DF-6DB5-4292-95C0-5EB987D0D4C3}" srcOrd="0" destOrd="0" presId="urn:microsoft.com/office/officeart/2005/8/layout/hierarchy6"/>
    <dgm:cxn modelId="{CC29CD7C-5BE4-4AEB-8873-F8824E8FB6BA}" srcId="{1C30D8E9-5DE1-46E4-8336-FE3709C8188A}" destId="{F2FF5BC1-1C07-498E-9B11-0181CC0BD977}" srcOrd="0" destOrd="0" parTransId="{95CD5F64-F769-45E6-9410-4A202B306FF7}" sibTransId="{291AD475-E6A6-4A9E-94EC-ACC21C14E7BA}"/>
    <dgm:cxn modelId="{96B8988D-5B00-4688-A4A0-D2902B07B933}" type="presOf" srcId="{7425D965-5DC0-49EC-A348-FD1072BF721F}" destId="{E7A36271-A004-4564-9AD9-481A701E320A}" srcOrd="0" destOrd="0" presId="urn:microsoft.com/office/officeart/2005/8/layout/hierarchy6"/>
    <dgm:cxn modelId="{4D62B1BE-E1FE-46A2-8CC1-4C5D244B8C97}" type="presOf" srcId="{7F3ECEE5-739A-4318-A11B-ED011D38F6DC}" destId="{B7EF9088-2465-4DD4-8335-61D8FAE70223}" srcOrd="0" destOrd="0" presId="urn:microsoft.com/office/officeart/2005/8/layout/hierarchy6"/>
    <dgm:cxn modelId="{C2BEDFCD-7BC7-4469-84B6-F903D9A29B92}" type="presOf" srcId="{76F99732-D41D-4727-9D88-C09F580FCDA1}" destId="{91623647-3EF6-42B5-9B0B-EAED88FD9D33}" srcOrd="0" destOrd="0" presId="urn:microsoft.com/office/officeart/2005/8/layout/hierarchy6"/>
    <dgm:cxn modelId="{901301EC-D9D8-401B-8D80-DD1F8D88ADF7}" srcId="{F2FF5BC1-1C07-498E-9B11-0181CC0BD977}" destId="{75C5038B-6221-44AF-BB5B-0D47D4AA2768}" srcOrd="1" destOrd="0" parTransId="{95DBB4C7-42C2-4861-8229-4FFE66F4F6E7}" sibTransId="{ACC50226-6A06-4A63-A816-E47629EEE78F}"/>
    <dgm:cxn modelId="{7B0AD6F0-DB13-4616-A44C-9F2FDB099402}" srcId="{F2FF5BC1-1C07-498E-9B11-0181CC0BD977}" destId="{0760F18E-1BE3-4F6D-B1D7-CD8EA725AEFB}" srcOrd="2" destOrd="0" parTransId="{7425D965-5DC0-49EC-A348-FD1072BF721F}" sibTransId="{BB84A75B-E295-4B53-A327-177BA58A417F}"/>
    <dgm:cxn modelId="{B226F10B-7BC6-4745-850E-ACD7344584EF}" type="presParOf" srcId="{4C837C20-4F3E-4702-8E00-DBE1965537AA}" destId="{91BB985F-047D-4F53-85E7-70D674A6863D}" srcOrd="0" destOrd="0" presId="urn:microsoft.com/office/officeart/2005/8/layout/hierarchy6"/>
    <dgm:cxn modelId="{DED7B5B6-9DE7-4472-8E1D-7705ACAE435C}" type="presParOf" srcId="{91BB985F-047D-4F53-85E7-70D674A6863D}" destId="{91C4AA5A-E117-4622-B70B-DED79509F8E9}" srcOrd="0" destOrd="0" presId="urn:microsoft.com/office/officeart/2005/8/layout/hierarchy6"/>
    <dgm:cxn modelId="{E1A7DBAE-F602-4FFE-95F4-6917D773ED3A}" type="presParOf" srcId="{91C4AA5A-E117-4622-B70B-DED79509F8E9}" destId="{F033F1DF-01B8-4E0A-B77A-12CC41D13F4A}" srcOrd="0" destOrd="0" presId="urn:microsoft.com/office/officeart/2005/8/layout/hierarchy6"/>
    <dgm:cxn modelId="{CA103FB3-214B-41DE-9FFB-BC3AEFCE968D}" type="presParOf" srcId="{F033F1DF-01B8-4E0A-B77A-12CC41D13F4A}" destId="{386AA162-69EF-4073-BA9F-6AC19041B490}" srcOrd="0" destOrd="0" presId="urn:microsoft.com/office/officeart/2005/8/layout/hierarchy6"/>
    <dgm:cxn modelId="{812DEB97-F38D-4871-BECB-CF0A6B29F202}" type="presParOf" srcId="{F033F1DF-01B8-4E0A-B77A-12CC41D13F4A}" destId="{77FD7AA6-0CB9-4340-AE91-505DBBE860C9}" srcOrd="1" destOrd="0" presId="urn:microsoft.com/office/officeart/2005/8/layout/hierarchy6"/>
    <dgm:cxn modelId="{1B89CE9F-A3B7-468C-B19C-4FA7A8719EB8}" type="presParOf" srcId="{77FD7AA6-0CB9-4340-AE91-505DBBE860C9}" destId="{91623647-3EF6-42B5-9B0B-EAED88FD9D33}" srcOrd="0" destOrd="0" presId="urn:microsoft.com/office/officeart/2005/8/layout/hierarchy6"/>
    <dgm:cxn modelId="{F15D552A-F183-4B93-B81F-08298AC23992}" type="presParOf" srcId="{77FD7AA6-0CB9-4340-AE91-505DBBE860C9}" destId="{B33F1F92-F9C4-42DB-8EF2-46E84CC4421B}" srcOrd="1" destOrd="0" presId="urn:microsoft.com/office/officeart/2005/8/layout/hierarchy6"/>
    <dgm:cxn modelId="{3D16D9C4-B6F7-4CD1-BBB0-CE0018F2950F}" type="presParOf" srcId="{B33F1F92-F9C4-42DB-8EF2-46E84CC4421B}" destId="{B7EF9088-2465-4DD4-8335-61D8FAE70223}" srcOrd="0" destOrd="0" presId="urn:microsoft.com/office/officeart/2005/8/layout/hierarchy6"/>
    <dgm:cxn modelId="{0950A0EF-3805-4EDB-92F8-FBC79A1E70B6}" type="presParOf" srcId="{B33F1F92-F9C4-42DB-8EF2-46E84CC4421B}" destId="{E16ED6D8-D2FB-436B-9275-68BFB62FEFF7}" srcOrd="1" destOrd="0" presId="urn:microsoft.com/office/officeart/2005/8/layout/hierarchy6"/>
    <dgm:cxn modelId="{3207432A-E889-49A5-B502-DFF3218DB842}" type="presParOf" srcId="{77FD7AA6-0CB9-4340-AE91-505DBBE860C9}" destId="{478DD21E-300F-49E3-A54F-30C1716CEBE2}" srcOrd="2" destOrd="0" presId="urn:microsoft.com/office/officeart/2005/8/layout/hierarchy6"/>
    <dgm:cxn modelId="{3A81732B-D89A-44D4-9756-376125FE3C8D}" type="presParOf" srcId="{77FD7AA6-0CB9-4340-AE91-505DBBE860C9}" destId="{34209CCD-E9B4-4529-9F42-6F861C688AEE}" srcOrd="3" destOrd="0" presId="urn:microsoft.com/office/officeart/2005/8/layout/hierarchy6"/>
    <dgm:cxn modelId="{F0A42461-A7DC-4CA7-B8B7-0F8CD473302E}" type="presParOf" srcId="{34209CCD-E9B4-4529-9F42-6F861C688AEE}" destId="{964257C2-50B8-4431-AE95-A7F8E4D84A96}" srcOrd="0" destOrd="0" presId="urn:microsoft.com/office/officeart/2005/8/layout/hierarchy6"/>
    <dgm:cxn modelId="{C201AF87-61A2-49A4-BAF4-B74AF077A7C6}" type="presParOf" srcId="{34209CCD-E9B4-4529-9F42-6F861C688AEE}" destId="{081DFA03-ECA0-448E-9F0D-A12C986C32A3}" srcOrd="1" destOrd="0" presId="urn:microsoft.com/office/officeart/2005/8/layout/hierarchy6"/>
    <dgm:cxn modelId="{C2218E01-798B-400D-B96E-895E2CA39548}" type="presParOf" srcId="{77FD7AA6-0CB9-4340-AE91-505DBBE860C9}" destId="{E7A36271-A004-4564-9AD9-481A701E320A}" srcOrd="4" destOrd="0" presId="urn:microsoft.com/office/officeart/2005/8/layout/hierarchy6"/>
    <dgm:cxn modelId="{ED7555BA-04DD-4EC3-AA51-CDE1DA9C06E1}" type="presParOf" srcId="{77FD7AA6-0CB9-4340-AE91-505DBBE860C9}" destId="{F343E90E-AEC8-421A-B201-A70482079399}" srcOrd="5" destOrd="0" presId="urn:microsoft.com/office/officeart/2005/8/layout/hierarchy6"/>
    <dgm:cxn modelId="{668E42F7-4A4D-4E69-9268-D4E54228DCB1}" type="presParOf" srcId="{F343E90E-AEC8-421A-B201-A70482079399}" destId="{F14079DF-6DB5-4292-95C0-5EB987D0D4C3}" srcOrd="0" destOrd="0" presId="urn:microsoft.com/office/officeart/2005/8/layout/hierarchy6"/>
    <dgm:cxn modelId="{254393F1-CBF5-4C67-B48B-2A0D0E4BF42C}" type="presParOf" srcId="{F343E90E-AEC8-421A-B201-A70482079399}" destId="{9870BE87-9ABA-4C12-8891-428D258C89BF}" srcOrd="1" destOrd="0" presId="urn:microsoft.com/office/officeart/2005/8/layout/hierarchy6"/>
    <dgm:cxn modelId="{8562C8F0-22E2-4E69-BB02-4E29F4F445DC}" type="presParOf" srcId="{4C837C20-4F3E-4702-8E00-DBE1965537AA}" destId="{7C2481EF-2FC9-4EA0-ACD6-1D1F7CB8BFF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AA162-69EF-4073-BA9F-6AC19041B490}">
      <dsp:nvSpPr>
        <dsp:cNvPr id="0" name=""/>
        <dsp:cNvSpPr/>
      </dsp:nvSpPr>
      <dsp:spPr>
        <a:xfrm>
          <a:off x="4034488" y="539"/>
          <a:ext cx="2446622" cy="16310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Event</a:t>
          </a:r>
        </a:p>
      </dsp:txBody>
      <dsp:txXfrm>
        <a:off x="4082261" y="48312"/>
        <a:ext cx="2351076" cy="1535535"/>
      </dsp:txXfrm>
    </dsp:sp>
    <dsp:sp modelId="{91623647-3EF6-42B5-9B0B-EAED88FD9D33}">
      <dsp:nvSpPr>
        <dsp:cNvPr id="0" name=""/>
        <dsp:cNvSpPr/>
      </dsp:nvSpPr>
      <dsp:spPr>
        <a:xfrm>
          <a:off x="2077190" y="1631621"/>
          <a:ext cx="3180609" cy="652432"/>
        </a:xfrm>
        <a:custGeom>
          <a:avLst/>
          <a:gdLst/>
          <a:ahLst/>
          <a:cxnLst/>
          <a:rect l="0" t="0" r="0" b="0"/>
          <a:pathLst>
            <a:path>
              <a:moveTo>
                <a:pt x="3180609" y="0"/>
              </a:moveTo>
              <a:lnTo>
                <a:pt x="3180609" y="326216"/>
              </a:lnTo>
              <a:lnTo>
                <a:pt x="0" y="326216"/>
              </a:lnTo>
              <a:lnTo>
                <a:pt x="0" y="652432"/>
              </a:lnTo>
            </a:path>
          </a:pathLst>
        </a:custGeom>
        <a:noFill/>
        <a:ln w="254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F9088-2465-4DD4-8335-61D8FAE70223}">
      <dsp:nvSpPr>
        <dsp:cNvPr id="0" name=""/>
        <dsp:cNvSpPr/>
      </dsp:nvSpPr>
      <dsp:spPr>
        <a:xfrm>
          <a:off x="853879" y="2284054"/>
          <a:ext cx="2446622" cy="16310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Score </a:t>
          </a:r>
          <a:r>
            <a:rPr lang="en-US" sz="4300" kern="1200" dirty="0"/>
            <a:t>Change</a:t>
          </a:r>
        </a:p>
      </dsp:txBody>
      <dsp:txXfrm>
        <a:off x="901652" y="2331827"/>
        <a:ext cx="2351076" cy="1535535"/>
      </dsp:txXfrm>
    </dsp:sp>
    <dsp:sp modelId="{478DD21E-300F-49E3-A54F-30C1716CEBE2}">
      <dsp:nvSpPr>
        <dsp:cNvPr id="0" name=""/>
        <dsp:cNvSpPr/>
      </dsp:nvSpPr>
      <dsp:spPr>
        <a:xfrm>
          <a:off x="5212080" y="1631621"/>
          <a:ext cx="91440" cy="652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2432"/>
              </a:lnTo>
            </a:path>
          </a:pathLst>
        </a:custGeom>
        <a:noFill/>
        <a:ln w="254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4257C2-50B8-4431-AE95-A7F8E4D84A96}">
      <dsp:nvSpPr>
        <dsp:cNvPr id="0" name=""/>
        <dsp:cNvSpPr/>
      </dsp:nvSpPr>
      <dsp:spPr>
        <a:xfrm>
          <a:off x="4034488" y="2284054"/>
          <a:ext cx="2446622" cy="16310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Lead Change</a:t>
          </a:r>
        </a:p>
      </dsp:txBody>
      <dsp:txXfrm>
        <a:off x="4082261" y="2331827"/>
        <a:ext cx="2351076" cy="1535535"/>
      </dsp:txXfrm>
    </dsp:sp>
    <dsp:sp modelId="{E7A36271-A004-4564-9AD9-481A701E320A}">
      <dsp:nvSpPr>
        <dsp:cNvPr id="0" name=""/>
        <dsp:cNvSpPr/>
      </dsp:nvSpPr>
      <dsp:spPr>
        <a:xfrm>
          <a:off x="5257800" y="1631621"/>
          <a:ext cx="3180609" cy="652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216"/>
              </a:lnTo>
              <a:lnTo>
                <a:pt x="3180609" y="326216"/>
              </a:lnTo>
              <a:lnTo>
                <a:pt x="3180609" y="652432"/>
              </a:lnTo>
            </a:path>
          </a:pathLst>
        </a:custGeom>
        <a:noFill/>
        <a:ln w="254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4079DF-6DB5-4292-95C0-5EB987D0D4C3}">
      <dsp:nvSpPr>
        <dsp:cNvPr id="0" name=""/>
        <dsp:cNvSpPr/>
      </dsp:nvSpPr>
      <dsp:spPr>
        <a:xfrm>
          <a:off x="7215098" y="2284054"/>
          <a:ext cx="2446622" cy="16310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Big Lead</a:t>
          </a:r>
        </a:p>
      </dsp:txBody>
      <dsp:txXfrm>
        <a:off x="7262871" y="2331827"/>
        <a:ext cx="2351076" cy="1535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600" b="1" dirty="0"/>
              <a:t>NOTE to SP22 Aaron: This lecture needs work!</a:t>
            </a:r>
          </a:p>
          <a:p>
            <a:endParaRPr lang="en-US" dirty="0"/>
          </a:p>
          <a:p>
            <a:r>
              <a:rPr lang="en-US" b="1" dirty="0"/>
              <a:t>Multiple event types: </a:t>
            </a:r>
            <a:r>
              <a:rPr lang="en-US" dirty="0"/>
              <a:t>Show code for how events are constructed in the subject</a:t>
            </a:r>
          </a:p>
          <a:p>
            <a:r>
              <a:rPr lang="en-US" b="1" dirty="0"/>
              <a:t>Functional programming: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more conceptual slides for a smoother introduction to the concept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Focus on describing the use case: want to create an object that implements an interface, but don’t want to make a separate file for the class definition because it’s a one-time 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Maybe even show the final main method from the observer example, and how </a:t>
            </a:r>
            <a:r>
              <a:rPr lang="en-US" dirty="0" err="1"/>
              <a:t>UNCFan</a:t>
            </a:r>
            <a:r>
              <a:rPr lang="en-US" dirty="0"/>
              <a:t> and </a:t>
            </a:r>
            <a:r>
              <a:rPr lang="en-US" dirty="0" err="1"/>
              <a:t>DukeFan</a:t>
            </a:r>
            <a:r>
              <a:rPr lang="en-US" dirty="0"/>
              <a:t> are in separate classes, but it would be better if they were defined right in the main method</a:t>
            </a:r>
          </a:p>
          <a:p>
            <a:r>
              <a:rPr lang="en-US" b="1" dirty="0"/>
              <a:t>Anonymous classes: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Show a complete code example with the main method from the observer example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Show a different code example with a constructor parameter and a field definition</a:t>
            </a:r>
          </a:p>
          <a:p>
            <a:r>
              <a:rPr lang="en-US" b="1" dirty="0"/>
              <a:t>Lambda expressions: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Show a complete code example with the main method from the observer example</a:t>
            </a:r>
          </a:p>
          <a:p>
            <a:endParaRPr lang="en-US" dirty="0"/>
          </a:p>
          <a:p>
            <a:r>
              <a:rPr lang="en-US" dirty="0"/>
              <a:t>Aaron Smith</a:t>
            </a:r>
          </a:p>
          <a:p>
            <a:r>
              <a:rPr lang="en-US" dirty="0"/>
              <a:t>COMP 301</a:t>
            </a:r>
          </a:p>
          <a:p>
            <a:r>
              <a:rPr lang="en-US" dirty="0"/>
              <a:t>November 4, 2021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51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73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43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77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14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36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ambda_calculus" TargetMode="External"/><Relationship Id="rId2" Type="http://schemas.openxmlformats.org/officeDocument/2006/relationships/hyperlink" Target="https://en.wikipedia.org/wiki/Turing_machin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670324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Observer (part 2)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Anonymous Classes and </a:t>
            </a:r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Lamba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COMP 301</a:t>
            </a:r>
          </a:p>
          <a:p>
            <a:r>
              <a:rPr lang="en-US" i="1" dirty="0"/>
              <a:t>( adapted from Drs. K. Mayer-Patel and A. Smith )</a:t>
            </a:r>
          </a:p>
        </p:txBody>
      </p:sp>
    </p:spTree>
    <p:extLst>
      <p:ext uri="{BB962C8B-B14F-4D97-AF65-F5344CB8AC3E}">
        <p14:creationId xmlns:p14="http://schemas.microsoft.com/office/powerpoint/2010/main" val="2129753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D0B92-5FD9-49CB-A8B7-52B59007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4937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Functional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4029A-5E80-42CC-ADCF-272E4AA9F1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Java’s attempt at adding language features to support functional programming</a:t>
            </a:r>
          </a:p>
        </p:txBody>
      </p:sp>
    </p:spTree>
    <p:extLst>
      <p:ext uri="{BB962C8B-B14F-4D97-AF65-F5344CB8AC3E}">
        <p14:creationId xmlns:p14="http://schemas.microsoft.com/office/powerpoint/2010/main" val="903561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2E2B1-C88F-4111-934C-647485AB7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88652"/>
            <a:ext cx="5192324" cy="132820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Programming Paradigms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034B1B5-FDA2-4068-8923-3F1A4F9ADE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00927"/>
              </p:ext>
            </p:extLst>
          </p:nvPr>
        </p:nvGraphicFramePr>
        <p:xfrm>
          <a:off x="838200" y="1932008"/>
          <a:ext cx="10515600" cy="3371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7960">
                  <a:extLst>
                    <a:ext uri="{9D8B030D-6E8A-4147-A177-3AD203B41FA5}">
                      <a16:colId xmlns:a16="http://schemas.microsoft.com/office/drawing/2014/main" val="3848821570"/>
                    </a:ext>
                  </a:extLst>
                </a:gridCol>
                <a:gridCol w="3870960">
                  <a:extLst>
                    <a:ext uri="{9D8B030D-6E8A-4147-A177-3AD203B41FA5}">
                      <a16:colId xmlns:a16="http://schemas.microsoft.com/office/drawing/2014/main" val="1078057049"/>
                    </a:ext>
                  </a:extLst>
                </a:gridCol>
                <a:gridCol w="3916680">
                  <a:extLst>
                    <a:ext uri="{9D8B030D-6E8A-4147-A177-3AD203B41FA5}">
                      <a16:colId xmlns:a16="http://schemas.microsoft.com/office/drawing/2014/main" val="2774346491"/>
                    </a:ext>
                  </a:extLst>
                </a:gridCol>
              </a:tblGrid>
              <a:tr h="842878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7030A0"/>
                          </a:solidFill>
                        </a:rPr>
                        <a:t>Object-Oriented Programming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Functional Programming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05159"/>
                  </a:ext>
                </a:extLst>
              </a:tr>
              <a:tr h="842878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Primary unit of code organization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Classes / Objects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Functions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024482"/>
                  </a:ext>
                </a:extLst>
              </a:tr>
              <a:tr h="842878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Data storage and organization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Mutable fields grouped into classes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Immutable variables grouped into structs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980675"/>
                  </a:ext>
                </a:extLst>
              </a:tr>
              <a:tr h="842878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Code execution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Methods that mutate their data (i.e., with side effects)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First-class functions with no side effects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629588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D431FE3-3E90-486C-9A16-CD45605B1C45}"/>
              </a:ext>
            </a:extLst>
          </p:cNvPr>
          <p:cNvSpPr/>
          <p:nvPr/>
        </p:nvSpPr>
        <p:spPr>
          <a:xfrm rot="195476">
            <a:off x="5570715" y="264026"/>
            <a:ext cx="6188979" cy="1426001"/>
          </a:xfrm>
          <a:prstGeom prst="roundRect">
            <a:avLst>
              <a:gd name="adj" fmla="val 12204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Disclaimer: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This slide is not a formal or complete introduction to the difference between OOP and FP. It is intended only to point out important differences relevant to today’s lecture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0B45D5-E3E8-4FE9-8A86-E029474D97D6}"/>
              </a:ext>
            </a:extLst>
          </p:cNvPr>
          <p:cNvSpPr/>
          <p:nvPr/>
        </p:nvSpPr>
        <p:spPr>
          <a:xfrm>
            <a:off x="553720" y="5453298"/>
            <a:ext cx="6827520" cy="1200720"/>
          </a:xfrm>
          <a:prstGeom prst="roundRect">
            <a:avLst>
              <a:gd name="adj" fmla="val 1743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Takeaway: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The functional programming approach allows functions to be their own code “objects” to be executed, passed around as arguments, and stored as variables.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F202509-444A-42DF-990F-3CB12D78BBF1}"/>
              </a:ext>
            </a:extLst>
          </p:cNvPr>
          <p:cNvSpPr/>
          <p:nvPr/>
        </p:nvSpPr>
        <p:spPr>
          <a:xfrm rot="183416">
            <a:off x="7381240" y="5495423"/>
            <a:ext cx="4180840" cy="1200720"/>
          </a:xfrm>
          <a:prstGeom prst="roundRect">
            <a:avLst>
              <a:gd name="adj" fmla="val 17436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Turns out, functions as “first-class citizens” is a useful pattern for coding many real-world scenarios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8DBD1F0-DC65-4906-846E-41FF6FBAE798}"/>
              </a:ext>
            </a:extLst>
          </p:cNvPr>
          <p:cNvSpPr/>
          <p:nvPr/>
        </p:nvSpPr>
        <p:spPr>
          <a:xfrm>
            <a:off x="594360" y="4495800"/>
            <a:ext cx="10808802" cy="822959"/>
          </a:xfrm>
          <a:prstGeom prst="round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1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72E7-6FFB-CE4D-B4E8-8EF314722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365125"/>
            <a:ext cx="10882489" cy="80891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n-lt"/>
              </a:rPr>
              <a:t>Common Functional PLs</a:t>
            </a:r>
            <a:endParaRPr lang="en-US" sz="4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E4F6-683A-9B41-A66E-4DAD66CFA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044"/>
            <a:ext cx="10515600" cy="498968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Lisp (and now Common Lisp, Scheme)</a:t>
            </a:r>
          </a:p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ML (SML)</a:t>
            </a:r>
          </a:p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Clojure</a:t>
            </a:r>
          </a:p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Scala (defined on the JVM)</a:t>
            </a:r>
          </a:p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Erlang/Elixir</a:t>
            </a:r>
          </a:p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Julia</a:t>
            </a:r>
          </a:p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Kotlin</a:t>
            </a:r>
          </a:p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Rust</a:t>
            </a:r>
          </a:p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dirty="0"/>
              <a:t>Haskell, Miranda, Curry, </a:t>
            </a:r>
            <a:r>
              <a:rPr lang="en-US" i="1" dirty="0" err="1">
                <a:solidFill>
                  <a:srgbClr val="0070C0"/>
                </a:solidFill>
              </a:rPr>
              <a:t>etc</a:t>
            </a:r>
            <a:r>
              <a:rPr lang="en-US" i="1" dirty="0">
                <a:solidFill>
                  <a:srgbClr val="0070C0"/>
                </a:solidFill>
              </a:rPr>
              <a:t>… pure functional</a:t>
            </a:r>
          </a:p>
          <a:p>
            <a:pPr>
              <a:lnSpc>
                <a:spcPct val="110000"/>
              </a:lnSpc>
              <a:spcBef>
                <a:spcPts val="200"/>
              </a:spcBef>
            </a:pPr>
            <a:r>
              <a:rPr lang="en-US" sz="2600" i="1" dirty="0">
                <a:solidFill>
                  <a:srgbClr val="0070C0"/>
                </a:solidFill>
              </a:rPr>
              <a:t>Lots of “non-functional” PLs like </a:t>
            </a:r>
            <a:r>
              <a:rPr lang="en-US" sz="2600" b="1" i="1" dirty="0">
                <a:solidFill>
                  <a:schemeClr val="accent1">
                    <a:lumMod val="75000"/>
                  </a:schemeClr>
                </a:solidFill>
              </a:rPr>
              <a:t>Java</a:t>
            </a:r>
            <a:r>
              <a:rPr lang="en-US" sz="2600" i="1" dirty="0">
                <a:solidFill>
                  <a:srgbClr val="0070C0"/>
                </a:solidFill>
              </a:rPr>
              <a:t>, </a:t>
            </a:r>
            <a:r>
              <a:rPr lang="en-US" sz="2600" i="1" dirty="0" err="1">
                <a:solidFill>
                  <a:srgbClr val="0070C0"/>
                </a:solidFill>
              </a:rPr>
              <a:t>Javascript</a:t>
            </a:r>
            <a:r>
              <a:rPr lang="en-US" sz="2600" i="1" dirty="0">
                <a:solidFill>
                  <a:srgbClr val="0070C0"/>
                </a:solidFill>
              </a:rPr>
              <a:t>, Swift, Ruby, C++, C#, etc</a:t>
            </a:r>
            <a:r>
              <a:rPr lang="en-US" i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400"/>
              </a:spcBef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775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72E7-6FFB-CE4D-B4E8-8EF314722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365125"/>
            <a:ext cx="10882489" cy="80891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n-lt"/>
              </a:rPr>
              <a:t>Functional Programming Basics</a:t>
            </a:r>
            <a:endParaRPr lang="en-US" sz="4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E4F6-683A-9B41-A66E-4DAD66CFA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044"/>
            <a:ext cx="10515600" cy="498968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Methods in OO alter object state, objects are mutable state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Functions in Functional PL do not maintain state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0070C0"/>
                </a:solidFill>
              </a:rPr>
              <a:t>   --  This is the difference between “pure” and “impure” functional PLs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0070C0"/>
                </a:solidFill>
              </a:rPr>
              <a:t>   --  Pure is stateless… immutable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i="1" dirty="0">
                <a:solidFill>
                  <a:srgbClr val="0070C0"/>
                </a:solidFill>
              </a:rPr>
              <a:t>   --  Impure mixes functional with OO and/or imperative concepts like state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/>
              <a:t>Function is “black box” computation… pass in important info, compute a result, pass back the result… no state remains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0070C0"/>
                </a:solidFill>
              </a:rPr>
              <a:t>   -- call a </a:t>
            </a:r>
            <a:r>
              <a:rPr lang="en-US" sz="2000" i="1" dirty="0" err="1">
                <a:solidFill>
                  <a:srgbClr val="0070C0"/>
                </a:solidFill>
              </a:rPr>
              <a:t>fn</a:t>
            </a:r>
            <a:r>
              <a:rPr lang="en-US" sz="2000" i="1" dirty="0">
                <a:solidFill>
                  <a:srgbClr val="0070C0"/>
                </a:solidFill>
              </a:rPr>
              <a:t> twice with the same params, get the same result each time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0070C0"/>
                </a:solidFill>
              </a:rPr>
              <a:t>   -- this wont necessarily be true in OO/imperative language ( why ?? 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“Assignment” is the crucial capability…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0070C0"/>
                </a:solidFill>
              </a:rPr>
              <a:t>   --  Assignment mutates variable values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0070C0"/>
                </a:solidFill>
              </a:rPr>
              <a:t>   --  Functional PLs are often said to have no “variables”, or to allow single assignment,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0070C0"/>
                </a:solidFill>
              </a:rPr>
              <a:t>       or to “bind names to values” 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6336F1-D8FC-4F3D-8B61-62D01A9AB911}"/>
              </a:ext>
            </a:extLst>
          </p:cNvPr>
          <p:cNvSpPr/>
          <p:nvPr/>
        </p:nvSpPr>
        <p:spPr>
          <a:xfrm rot="20640882">
            <a:off x="8809256" y="3804735"/>
            <a:ext cx="2845104" cy="828751"/>
          </a:xfrm>
          <a:prstGeom prst="roundRect">
            <a:avLst>
              <a:gd name="adj" fmla="val 1743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This is called “referential transparency”</a:t>
            </a:r>
          </a:p>
        </p:txBody>
      </p:sp>
    </p:spTree>
    <p:extLst>
      <p:ext uri="{BB962C8B-B14F-4D97-AF65-F5344CB8AC3E}">
        <p14:creationId xmlns:p14="http://schemas.microsoft.com/office/powerpoint/2010/main" val="185437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9D91B-BF8C-4518-B0F0-FD9B3A202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62" y="338668"/>
            <a:ext cx="6897378" cy="1213630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Revisiting the final version of the observer (Fan) classes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6BAFB21-C84B-4449-9265-71BE612EB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4262" y="566459"/>
            <a:ext cx="4054186" cy="985838"/>
          </a:xfrm>
          <a:prstGeom prst="roundRect">
            <a:avLst>
              <a:gd name="adj" fmla="val 12077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609EAE5-F464-43F3-87F6-317E0F542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085" y="2328365"/>
            <a:ext cx="5826106" cy="1886129"/>
          </a:xfrm>
          <a:prstGeom prst="roundRect">
            <a:avLst>
              <a:gd name="adj" fmla="val 10074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g, </a:t>
            </a:r>
            <a:r>
              <a:rPr lang="en-US" sz="1600" dirty="0" err="1">
                <a:latin typeface="Consolas" panose="020B0609020204030204" pitchFamily="49" charset="0"/>
              </a:rPr>
              <a:t>GameEvent</a:t>
            </a:r>
            <a:r>
              <a:rPr lang="en-US" sz="1600" dirty="0">
                <a:latin typeface="Consolas" panose="020B0609020204030204" pitchFamily="49" charset="0"/>
              </a:rPr>
              <a:t> 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FFABC8F-F7F1-4EFD-B57C-6FA043C3C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62" y="4405412"/>
            <a:ext cx="5829529" cy="1886129"/>
          </a:xfrm>
          <a:prstGeom prst="roundRect">
            <a:avLst>
              <a:gd name="adj" fmla="val 7707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g, </a:t>
            </a:r>
            <a:r>
              <a:rPr lang="en-US" sz="1600" dirty="0" err="1">
                <a:latin typeface="Consolas" panose="020B0609020204030204" pitchFamily="49" charset="0"/>
              </a:rPr>
              <a:t>GameEvent</a:t>
            </a:r>
            <a:r>
              <a:rPr lang="en-US" sz="1600" dirty="0">
                <a:latin typeface="Consolas" panose="020B0609020204030204" pitchFamily="49" charset="0"/>
              </a:rPr>
              <a:t> 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 Fan: Go Devils!"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9750559-28D7-4014-8BA8-0AB754F71F26}"/>
              </a:ext>
            </a:extLst>
          </p:cNvPr>
          <p:cNvSpPr/>
          <p:nvPr/>
        </p:nvSpPr>
        <p:spPr>
          <a:xfrm>
            <a:off x="7262926" y="1704698"/>
            <a:ext cx="3601719" cy="1117159"/>
          </a:xfrm>
          <a:prstGeom prst="roundRect">
            <a:avLst>
              <a:gd name="adj" fmla="val 11874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The whole point of these entire classes is simply to define a single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update()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method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409FF1C-F66F-4604-B5BE-10828DCF7017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5860026" y="2263278"/>
            <a:ext cx="1402900" cy="30322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183CD90-D611-4BC6-995E-5CF75779D22E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5515898" y="2263278"/>
            <a:ext cx="1747028" cy="2387559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CCD5C622-2806-4DCF-8C5B-6FBA6823DB28}"/>
              </a:ext>
            </a:extLst>
          </p:cNvPr>
          <p:cNvSpPr/>
          <p:nvPr/>
        </p:nvSpPr>
        <p:spPr>
          <a:xfrm>
            <a:off x="7510370" y="2974258"/>
            <a:ext cx="3106829" cy="828751"/>
          </a:xfrm>
          <a:prstGeom prst="roundRect">
            <a:avLst>
              <a:gd name="adj" fmla="val 1743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They have no fields, no constructors; nothing!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EC5B27CD-F412-4B69-A3BB-08D7DE899A51}"/>
              </a:ext>
            </a:extLst>
          </p:cNvPr>
          <p:cNvSpPr/>
          <p:nvPr/>
        </p:nvSpPr>
        <p:spPr>
          <a:xfrm>
            <a:off x="6953209" y="3955410"/>
            <a:ext cx="4221150" cy="828751"/>
          </a:xfrm>
          <a:prstGeom prst="roundRect">
            <a:avLst>
              <a:gd name="adj" fmla="val 1743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This is common with observer classes in the observer design pattern</a:t>
            </a:r>
          </a:p>
        </p:txBody>
      </p:sp>
    </p:spTree>
    <p:extLst>
      <p:ext uri="{BB962C8B-B14F-4D97-AF65-F5344CB8AC3E}">
        <p14:creationId xmlns:p14="http://schemas.microsoft.com/office/powerpoint/2010/main" val="335950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7" grpId="0" animBg="1"/>
      <p:bldP spid="36" grpId="0" animBg="1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9D91B-BF8C-4518-B0F0-FD9B3A202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864" y="432312"/>
            <a:ext cx="6503292" cy="1416194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Functional programming in Java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6BAFB21-C84B-4449-9265-71BE612EB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4262" y="566459"/>
            <a:ext cx="4054186" cy="985838"/>
          </a:xfrm>
          <a:prstGeom prst="roundRect">
            <a:avLst>
              <a:gd name="adj" fmla="val 12077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9750559-28D7-4014-8BA8-0AB754F71F26}"/>
              </a:ext>
            </a:extLst>
          </p:cNvPr>
          <p:cNvSpPr/>
          <p:nvPr/>
        </p:nvSpPr>
        <p:spPr>
          <a:xfrm>
            <a:off x="1150456" y="2149499"/>
            <a:ext cx="4563261" cy="2559002"/>
          </a:xfrm>
          <a:prstGeom prst="roundRect">
            <a:avLst>
              <a:gd name="adj" fmla="val 6915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Other programming languages allow functions to be used more flexibly</a:t>
            </a:r>
          </a:p>
          <a:p>
            <a:pPr algn="ctr">
              <a:spcAft>
                <a:spcPts val="1200"/>
              </a:spcAft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For example, some languages allow a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function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 to be stored as a local variable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This idea is foundational to</a:t>
            </a:r>
          </a:p>
          <a:p>
            <a:pPr algn="ctr">
              <a:spcAft>
                <a:spcPts val="1200"/>
              </a:spcAft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functional programming</a:t>
            </a:r>
            <a:endParaRPr lang="en-US" sz="2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75B3307-1D9E-49F5-9024-CA0A06515AC6}"/>
              </a:ext>
            </a:extLst>
          </p:cNvPr>
          <p:cNvSpPr/>
          <p:nvPr/>
        </p:nvSpPr>
        <p:spPr>
          <a:xfrm>
            <a:off x="6478283" y="2144715"/>
            <a:ext cx="4563261" cy="2559001"/>
          </a:xfrm>
          <a:prstGeom prst="roundRect">
            <a:avLst>
              <a:gd name="adj" fmla="val 668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Later, Java began adding limited support for functional programming</a:t>
            </a:r>
          </a:p>
          <a:p>
            <a:pPr algn="ctr">
              <a:spcAft>
                <a:spcPts val="12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They added two new language constructs: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anonymous classes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lambda expressions </a:t>
            </a:r>
            <a:endParaRPr lang="en-US" sz="20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C68321F-CBBB-4CB4-9DF0-E9F5FB38748C}"/>
              </a:ext>
            </a:extLst>
          </p:cNvPr>
          <p:cNvSpPr/>
          <p:nvPr/>
        </p:nvSpPr>
        <p:spPr>
          <a:xfrm>
            <a:off x="1150456" y="4965978"/>
            <a:ext cx="9891088" cy="1710126"/>
          </a:xfrm>
          <a:prstGeom prst="roundRect">
            <a:avLst>
              <a:gd name="adj" fmla="val 1380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Java’s approach to supporting a “function object”: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Any time you have an interface (like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) that only defines one single method, there should be an easy way to: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Define a class that implements the interface</a:t>
            </a: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Immediately create an instance of that class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E48C5F-6420-439F-AE5E-0E2FB3649977}"/>
              </a:ext>
            </a:extLst>
          </p:cNvPr>
          <p:cNvGrpSpPr/>
          <p:nvPr/>
        </p:nvGrpSpPr>
        <p:grpSpPr>
          <a:xfrm>
            <a:off x="6638658" y="5888835"/>
            <a:ext cx="2781770" cy="580103"/>
            <a:chOff x="6051754" y="5850194"/>
            <a:chExt cx="2781770" cy="580103"/>
          </a:xfrm>
        </p:grpSpPr>
        <p:sp>
          <p:nvSpPr>
            <p:cNvPr id="3" name="Right Brace 2">
              <a:extLst>
                <a:ext uri="{FF2B5EF4-FFF2-40B4-BE49-F238E27FC236}">
                  <a16:creationId xmlns:a16="http://schemas.microsoft.com/office/drawing/2014/main" id="{801DDEE7-AC6B-43EC-8F13-179DEC0337A3}"/>
                </a:ext>
              </a:extLst>
            </p:cNvPr>
            <p:cNvSpPr/>
            <p:nvPr/>
          </p:nvSpPr>
          <p:spPr>
            <a:xfrm>
              <a:off x="6051754" y="5850194"/>
              <a:ext cx="167148" cy="580103"/>
            </a:xfrm>
            <a:prstGeom prst="rightBrace">
              <a:avLst>
                <a:gd name="adj1" fmla="val 49074"/>
                <a:gd name="adj2" fmla="val 50000"/>
              </a:avLst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212FE3C-6DB2-45C6-BECF-548416082174}"/>
                </a:ext>
              </a:extLst>
            </p:cNvPr>
            <p:cNvSpPr txBox="1"/>
            <p:nvPr/>
          </p:nvSpPr>
          <p:spPr>
            <a:xfrm>
              <a:off x="6361885" y="5940190"/>
              <a:ext cx="24716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</a:rPr>
                <a:t>All in one expression!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172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2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D0B92-5FD9-49CB-A8B7-52B59007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2679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Anonymous Classes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4029A-5E80-42CC-ADCF-272E4AA9F1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class definition that doesn’t get its own file</a:t>
            </a:r>
          </a:p>
        </p:txBody>
      </p:sp>
    </p:spTree>
    <p:extLst>
      <p:ext uri="{BB962C8B-B14F-4D97-AF65-F5344CB8AC3E}">
        <p14:creationId xmlns:p14="http://schemas.microsoft.com/office/powerpoint/2010/main" val="558150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0B95A2-72FF-4572-A678-B53D55C01311}"/>
              </a:ext>
            </a:extLst>
          </p:cNvPr>
          <p:cNvSpPr txBox="1"/>
          <p:nvPr/>
        </p:nvSpPr>
        <p:spPr>
          <a:xfrm>
            <a:off x="417689" y="329809"/>
            <a:ext cx="1034226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Anonymous classes </a:t>
            </a:r>
            <a:r>
              <a:rPr lang="en-US" sz="36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and </a:t>
            </a:r>
            <a:r>
              <a:rPr lang="en-US" sz="36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lambda expressions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are ways to quickly make an instance of an interface</a:t>
            </a:r>
          </a:p>
          <a:p>
            <a:r>
              <a:rPr lang="en-US" sz="3200" i="1" dirty="0">
                <a:solidFill>
                  <a:srgbClr val="0070C0"/>
                </a:solidFill>
              </a:rPr>
              <a:t>without needing to create a new .java file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850BC3-749C-4975-904E-713F540DC1FD}"/>
              </a:ext>
            </a:extLst>
          </p:cNvPr>
          <p:cNvSpPr txBox="1"/>
          <p:nvPr/>
        </p:nvSpPr>
        <p:spPr>
          <a:xfrm>
            <a:off x="943896" y="2544321"/>
            <a:ext cx="8885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1.  </a:t>
            </a:r>
            <a:r>
              <a:rPr lang="en-US" sz="2800" dirty="0"/>
              <a:t>Start with an </a:t>
            </a:r>
            <a:r>
              <a:rPr lang="en-US" sz="2800" u="sng" dirty="0"/>
              <a:t>interface</a:t>
            </a:r>
            <a:endParaRPr lang="en-US" sz="2400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6960BC9-BD3A-46E5-AD89-8D1DD2AFC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799" y="3568245"/>
            <a:ext cx="3598606" cy="996780"/>
          </a:xfrm>
          <a:prstGeom prst="roundRect">
            <a:avLst>
              <a:gd name="adj" fmla="val 10749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CA1845-81C5-456E-8479-1698DE4EFE6C}"/>
              </a:ext>
            </a:extLst>
          </p:cNvPr>
          <p:cNvSpPr txBox="1"/>
          <p:nvPr/>
        </p:nvSpPr>
        <p:spPr>
          <a:xfrm>
            <a:off x="943896" y="4942618"/>
            <a:ext cx="78721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2.  </a:t>
            </a:r>
            <a:r>
              <a:rPr lang="en-US" sz="2800" dirty="0"/>
              <a:t>Now imagine you want to make an object that implements the interface. How would you do it?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319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D6960BC9-BD3A-46E5-AD89-8D1DD2AFC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24" y="1919375"/>
            <a:ext cx="3598606" cy="996780"/>
          </a:xfrm>
          <a:prstGeom prst="roundRect">
            <a:avLst>
              <a:gd name="adj" fmla="val 10749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2B6A57D7-3F0F-4784-A152-2A721AC21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24" y="3315551"/>
            <a:ext cx="5791199" cy="2137862"/>
          </a:xfrm>
          <a:prstGeom prst="roundRect">
            <a:avLst>
              <a:gd name="adj" fmla="val 5622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860C4CAA-15D2-4BC5-A680-6F6CF2D3EA4A}"/>
              </a:ext>
            </a:extLst>
          </p:cNvPr>
          <p:cNvSpPr/>
          <p:nvPr/>
        </p:nvSpPr>
        <p:spPr>
          <a:xfrm rot="20546598">
            <a:off x="6558578" y="3052596"/>
            <a:ext cx="1274918" cy="525911"/>
          </a:xfrm>
          <a:prstGeom prst="left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7DDDE3-4BAC-4958-B699-6F45F5D899FE}"/>
              </a:ext>
            </a:extLst>
          </p:cNvPr>
          <p:cNvSpPr txBox="1"/>
          <p:nvPr/>
        </p:nvSpPr>
        <p:spPr>
          <a:xfrm>
            <a:off x="7985607" y="2148393"/>
            <a:ext cx="2997025" cy="1104067"/>
          </a:xfrm>
          <a:prstGeom prst="roundRect">
            <a:avLst>
              <a:gd name="adj" fmla="val 1509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First, you’ll need to write a class to implement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interface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C7AE88-69EA-4FA1-87C9-984F61390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506" y="5852809"/>
            <a:ext cx="3677265" cy="573103"/>
          </a:xfrm>
          <a:prstGeom prst="roundRect">
            <a:avLst>
              <a:gd name="adj" fmla="val 23210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AC50A5B-A2C3-4B08-A959-89A73B018C7F}"/>
              </a:ext>
            </a:extLst>
          </p:cNvPr>
          <p:cNvSpPr/>
          <p:nvPr/>
        </p:nvSpPr>
        <p:spPr>
          <a:xfrm>
            <a:off x="4461207" y="5876404"/>
            <a:ext cx="1155378" cy="525911"/>
          </a:xfrm>
          <a:prstGeom prst="lef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FD288A-B49C-4770-8888-BD26537AA22D}"/>
              </a:ext>
            </a:extLst>
          </p:cNvPr>
          <p:cNvSpPr txBox="1"/>
          <p:nvPr/>
        </p:nvSpPr>
        <p:spPr>
          <a:xfrm>
            <a:off x="5727021" y="5754608"/>
            <a:ext cx="3407146" cy="769501"/>
          </a:xfrm>
          <a:prstGeom prst="roundRect">
            <a:avLst>
              <a:gd name="adj" fmla="val 15096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Now you can use the new class to make a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instance!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44A6E6-E1E9-406C-9B02-F3D0646BB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85" y="329177"/>
            <a:ext cx="9214193" cy="1167207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Implementing an interface the old school way:</a:t>
            </a:r>
            <a:b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sz="34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with a named class</a:t>
            </a:r>
          </a:p>
        </p:txBody>
      </p:sp>
    </p:spTree>
    <p:extLst>
      <p:ext uri="{BB962C8B-B14F-4D97-AF65-F5344CB8AC3E}">
        <p14:creationId xmlns:p14="http://schemas.microsoft.com/office/powerpoint/2010/main" val="302333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9" grpId="0" animBg="1"/>
      <p:bldP spid="2" grpId="0" animBg="1"/>
      <p:bldP spid="11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D6960BC9-BD3A-46E5-AD89-8D1DD2AFC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24" y="1919375"/>
            <a:ext cx="3598606" cy="996780"/>
          </a:xfrm>
          <a:prstGeom prst="roundRect">
            <a:avLst>
              <a:gd name="adj" fmla="val 10749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2B6A57D7-3F0F-4784-A152-2A721AC21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24" y="3315551"/>
            <a:ext cx="5791199" cy="2137862"/>
          </a:xfrm>
          <a:prstGeom prst="roundRect">
            <a:avLst>
              <a:gd name="adj" fmla="val 5622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C7AE88-69EA-4FA1-87C9-984F61390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506" y="5852809"/>
            <a:ext cx="5791199" cy="573103"/>
          </a:xfrm>
          <a:prstGeom prst="roundRect">
            <a:avLst>
              <a:gd name="adj" fmla="val 23210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7998C779-CA18-4DDD-AC99-569EEDA39559}"/>
              </a:ext>
            </a:extLst>
          </p:cNvPr>
          <p:cNvSpPr/>
          <p:nvPr/>
        </p:nvSpPr>
        <p:spPr>
          <a:xfrm>
            <a:off x="6794090" y="3233021"/>
            <a:ext cx="304800" cy="3192891"/>
          </a:xfrm>
          <a:prstGeom prst="rightBrace">
            <a:avLst>
              <a:gd name="adj1" fmla="val 25617"/>
              <a:gd name="adj2" fmla="val 17861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B8DF74-945D-4A57-AF4F-F855EF8F5F85}"/>
              </a:ext>
            </a:extLst>
          </p:cNvPr>
          <p:cNvSpPr txBox="1"/>
          <p:nvPr/>
        </p:nvSpPr>
        <p:spPr>
          <a:xfrm>
            <a:off x="7423357" y="3184153"/>
            <a:ext cx="4350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If the </a:t>
            </a:r>
            <a:r>
              <a:rPr lang="en-US" sz="24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UNCFan</a:t>
            </a:r>
            <a:r>
              <a:rPr lang="en-US" sz="2400" dirty="0">
                <a:solidFill>
                  <a:srgbClr val="C00000"/>
                </a:solidFill>
              </a:rPr>
              <a:t> class is only used once in your program, this feels like too much code!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944A6E6-E1E9-406C-9B02-F3D0646BB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85" y="329177"/>
            <a:ext cx="9214193" cy="1167207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Implementing an interface the old school way:</a:t>
            </a:r>
            <a:b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sz="34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with a named class</a:t>
            </a:r>
          </a:p>
        </p:txBody>
      </p:sp>
    </p:spTree>
    <p:extLst>
      <p:ext uri="{BB962C8B-B14F-4D97-AF65-F5344CB8AC3E}">
        <p14:creationId xmlns:p14="http://schemas.microsoft.com/office/powerpoint/2010/main" val="379114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0C5A-04B2-418B-87F8-B520441C5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29210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Event context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6BE87-110B-47F7-A600-9FD797B2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27755"/>
            <a:ext cx="10515600" cy="186189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We’ve seen multiple subjects… now what if an observer cares about </a:t>
            </a:r>
            <a:r>
              <a:rPr lang="en-US" dirty="0">
                <a:solidFill>
                  <a:srgbClr val="0070C0"/>
                </a:solidFill>
              </a:rPr>
              <a:t>several different “events”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in a subject? </a:t>
            </a:r>
          </a:p>
          <a:p>
            <a:pPr>
              <a:spcBef>
                <a:spcPts val="1200"/>
              </a:spcBef>
            </a:pPr>
            <a:r>
              <a:rPr lang="en-US" dirty="0"/>
              <a:t>Like, a team scores points, a team calls timeout, a player commits a foul …</a:t>
            </a:r>
          </a:p>
        </p:txBody>
      </p:sp>
    </p:spTree>
    <p:extLst>
      <p:ext uri="{BB962C8B-B14F-4D97-AF65-F5344CB8AC3E}">
        <p14:creationId xmlns:p14="http://schemas.microsoft.com/office/powerpoint/2010/main" val="82292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3C18F4E-D70E-49BF-B295-21E3EF80F46A}"/>
              </a:ext>
            </a:extLst>
          </p:cNvPr>
          <p:cNvSpPr/>
          <p:nvPr/>
        </p:nvSpPr>
        <p:spPr>
          <a:xfrm>
            <a:off x="6302473" y="1936951"/>
            <a:ext cx="5407744" cy="3399444"/>
          </a:xfrm>
          <a:prstGeom prst="roundRect">
            <a:avLst>
              <a:gd name="adj" fmla="val 5368"/>
            </a:avLst>
          </a:prstGeom>
          <a:pattFill prst="wdUp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Creating a new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instance using an </a:t>
            </a:r>
            <a:r>
              <a:rPr lang="en-US" sz="2400" b="1" u="sng" dirty="0">
                <a:solidFill>
                  <a:schemeClr val="accent5">
                    <a:lumMod val="75000"/>
                  </a:schemeClr>
                </a:solidFill>
              </a:rPr>
              <a:t>anonymous class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938F088-A51E-4D46-A93E-94F8E7B1756D}"/>
              </a:ext>
            </a:extLst>
          </p:cNvPr>
          <p:cNvSpPr/>
          <p:nvPr/>
        </p:nvSpPr>
        <p:spPr>
          <a:xfrm>
            <a:off x="452283" y="1936951"/>
            <a:ext cx="5407744" cy="4093803"/>
          </a:xfrm>
          <a:prstGeom prst="roundRect">
            <a:avLst>
              <a:gd name="adj" fmla="val 3439"/>
            </a:avLst>
          </a:prstGeom>
          <a:pattFill prst="wdUp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Creating a new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instance using a </a:t>
            </a:r>
            <a:r>
              <a:rPr lang="en-US" sz="2400" b="1" u="sng" dirty="0">
                <a:solidFill>
                  <a:schemeClr val="accent5">
                    <a:lumMod val="75000"/>
                  </a:schemeClr>
                </a:solidFill>
              </a:rPr>
              <a:t>named class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6960BC9-BD3A-46E5-AD89-8D1DD2AFC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1611" y="431415"/>
            <a:ext cx="3598606" cy="996780"/>
          </a:xfrm>
          <a:prstGeom prst="roundRect">
            <a:avLst>
              <a:gd name="adj" fmla="val 10749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2B6A57D7-3F0F-4784-A152-2A721AC21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93" y="2853431"/>
            <a:ext cx="4965292" cy="2137862"/>
          </a:xfrm>
          <a:prstGeom prst="roundRect">
            <a:avLst>
              <a:gd name="adj" fmla="val 5622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C7AE88-69EA-4FA1-87C9-984F61390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92" y="5243205"/>
            <a:ext cx="4965293" cy="573103"/>
          </a:xfrm>
          <a:prstGeom prst="roundRect">
            <a:avLst>
              <a:gd name="adj" fmla="val 23210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44A6E6-E1E9-406C-9B02-F3D0646BB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284" y="365126"/>
            <a:ext cx="7423356" cy="1063070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Implementing an interface with</a:t>
            </a:r>
            <a:b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sz="34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an anonymous class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FAE5F1E3-5623-4EBC-9B2B-EB24440FD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783" y="2883746"/>
            <a:ext cx="4965292" cy="2235635"/>
          </a:xfrm>
          <a:prstGeom prst="roundRect">
            <a:avLst>
              <a:gd name="adj" fmla="val 6926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72D57E0-2A15-41E0-B87B-B1D3414FB05A}"/>
              </a:ext>
            </a:extLst>
          </p:cNvPr>
          <p:cNvGrpSpPr/>
          <p:nvPr/>
        </p:nvGrpSpPr>
        <p:grpSpPr>
          <a:xfrm>
            <a:off x="3598606" y="4926219"/>
            <a:ext cx="4458929" cy="1831484"/>
            <a:chOff x="3598606" y="4926219"/>
            <a:chExt cx="4458929" cy="183148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32C29B-327A-498F-BF3D-3B300EA906A3}"/>
                </a:ext>
              </a:extLst>
            </p:cNvPr>
            <p:cNvSpPr txBox="1"/>
            <p:nvPr/>
          </p:nvSpPr>
          <p:spPr>
            <a:xfrm>
              <a:off x="4134464" y="6296038"/>
              <a:ext cx="392307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i="1" dirty="0">
                  <a:solidFill>
                    <a:srgbClr val="FF0000"/>
                  </a:solidFill>
                </a:rPr>
                <a:t>These two are equivalent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5E9F603-58C1-4021-BC38-F82A67C16600}"/>
                </a:ext>
              </a:extLst>
            </p:cNvPr>
            <p:cNvCxnSpPr>
              <a:cxnSpLocks/>
              <a:stCxn id="13" idx="0"/>
            </p:cNvCxnSpPr>
            <p:nvPr/>
          </p:nvCxnSpPr>
          <p:spPr>
            <a:xfrm flipV="1">
              <a:off x="6096000" y="4926219"/>
              <a:ext cx="1032387" cy="136981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5D4C50E-E43D-469F-956F-7CFE0E14B404}"/>
                </a:ext>
              </a:extLst>
            </p:cNvPr>
            <p:cNvCxnSpPr>
              <a:cxnSpLocks/>
              <a:stCxn id="13" idx="0"/>
            </p:cNvCxnSpPr>
            <p:nvPr/>
          </p:nvCxnSpPr>
          <p:spPr>
            <a:xfrm flipH="1" flipV="1">
              <a:off x="3598606" y="5611128"/>
              <a:ext cx="2497394" cy="68491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676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3C18F4E-D70E-49BF-B295-21E3EF80F46A}"/>
              </a:ext>
            </a:extLst>
          </p:cNvPr>
          <p:cNvSpPr/>
          <p:nvPr/>
        </p:nvSpPr>
        <p:spPr>
          <a:xfrm>
            <a:off x="6302473" y="1936951"/>
            <a:ext cx="5407744" cy="3399444"/>
          </a:xfrm>
          <a:prstGeom prst="roundRect">
            <a:avLst>
              <a:gd name="adj" fmla="val 5368"/>
            </a:avLst>
          </a:prstGeom>
          <a:pattFill prst="wdUp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Creating a new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instance using an </a:t>
            </a:r>
            <a:r>
              <a:rPr lang="en-US" sz="2400" b="1" u="sng" dirty="0">
                <a:solidFill>
                  <a:schemeClr val="accent5">
                    <a:lumMod val="75000"/>
                  </a:schemeClr>
                </a:solidFill>
              </a:rPr>
              <a:t>anonymous class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6960BC9-BD3A-46E5-AD89-8D1DD2AFC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1611" y="431415"/>
            <a:ext cx="3598606" cy="996780"/>
          </a:xfrm>
          <a:prstGeom prst="roundRect">
            <a:avLst>
              <a:gd name="adj" fmla="val 10749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FAE5F1E3-5623-4EBC-9B2B-EB24440FD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783" y="2883746"/>
            <a:ext cx="4965292" cy="2235635"/>
          </a:xfrm>
          <a:prstGeom prst="roundRect">
            <a:avLst>
              <a:gd name="adj" fmla="val 6926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41AC527-D96B-4307-BFBF-1190A09D858A}"/>
              </a:ext>
            </a:extLst>
          </p:cNvPr>
          <p:cNvSpPr/>
          <p:nvPr/>
        </p:nvSpPr>
        <p:spPr>
          <a:xfrm>
            <a:off x="7973961" y="3089877"/>
            <a:ext cx="1012723" cy="33912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8CD0B66-C547-4253-8CEF-E6FC0F96DF15}"/>
              </a:ext>
            </a:extLst>
          </p:cNvPr>
          <p:cNvGrpSpPr/>
          <p:nvPr/>
        </p:nvGrpSpPr>
        <p:grpSpPr>
          <a:xfrm>
            <a:off x="838200" y="2274248"/>
            <a:ext cx="7086600" cy="830997"/>
            <a:chOff x="706694" y="6063522"/>
            <a:chExt cx="7086600" cy="830997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68DB4CA-8F4B-4B13-81FF-0F879C3A589F}"/>
                </a:ext>
              </a:extLst>
            </p:cNvPr>
            <p:cNvSpPr txBox="1"/>
            <p:nvPr/>
          </p:nvSpPr>
          <p:spPr>
            <a:xfrm>
              <a:off x="706694" y="6063522"/>
              <a:ext cx="499724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sz="2400" dirty="0">
                  <a:solidFill>
                    <a:srgbClr val="FF0000"/>
                  </a:solidFill>
                </a:rPr>
                <a:t>Uses the </a:t>
              </a:r>
              <a:r>
                <a:rPr lang="en-US" sz="24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new</a:t>
              </a:r>
              <a:r>
                <a:rPr lang="en-US" sz="2400" dirty="0">
                  <a:solidFill>
                    <a:srgbClr val="FF0000"/>
                  </a:solidFill>
                </a:rPr>
                <a:t> keyword because a new </a:t>
              </a:r>
              <a:r>
                <a:rPr lang="en-US" sz="24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Fan</a:t>
              </a:r>
              <a:r>
                <a:rPr lang="en-US" sz="2400" dirty="0">
                  <a:solidFill>
                    <a:srgbClr val="FF0000"/>
                  </a:solidFill>
                </a:rPr>
                <a:t> instance (?!) is being created 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EC542B5-A0EA-48F8-B355-58FE5858E03C}"/>
                </a:ext>
              </a:extLst>
            </p:cNvPr>
            <p:cNvCxnSpPr>
              <a:cxnSpLocks/>
              <a:stCxn id="17" idx="3"/>
            </p:cNvCxnSpPr>
            <p:nvPr/>
          </p:nvCxnSpPr>
          <p:spPr>
            <a:xfrm>
              <a:off x="5703935" y="6479021"/>
              <a:ext cx="2089359" cy="40013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FE635D8-9220-4EB6-8193-040B0A5CC5C6}"/>
              </a:ext>
            </a:extLst>
          </p:cNvPr>
          <p:cNvSpPr txBox="1"/>
          <p:nvPr/>
        </p:nvSpPr>
        <p:spPr>
          <a:xfrm>
            <a:off x="1936955" y="3429000"/>
            <a:ext cx="38984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rgbClr val="FF0000"/>
                </a:solidFill>
              </a:rPr>
              <a:t>The new object is an instance of an “</a:t>
            </a:r>
            <a:r>
              <a:rPr lang="en-US" sz="2400" i="1" dirty="0">
                <a:solidFill>
                  <a:srgbClr val="FF0000"/>
                </a:solidFill>
              </a:rPr>
              <a:t>anonymous class</a:t>
            </a:r>
            <a:r>
              <a:rPr lang="en-US" sz="2400" dirty="0">
                <a:solidFill>
                  <a:srgbClr val="FF0000"/>
                </a:solidFill>
              </a:rPr>
              <a:t>”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10BEAC4-663A-48CB-8AB7-4596D0F77095}"/>
              </a:ext>
            </a:extLst>
          </p:cNvPr>
          <p:cNvSpPr/>
          <p:nvPr/>
        </p:nvSpPr>
        <p:spPr>
          <a:xfrm>
            <a:off x="6744929" y="3365636"/>
            <a:ext cx="4601497" cy="1314519"/>
          </a:xfrm>
          <a:prstGeom prst="roundRect">
            <a:avLst>
              <a:gd name="adj" fmla="val 873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026CE61-933C-4CD3-9F32-318345CDB808}"/>
              </a:ext>
            </a:extLst>
          </p:cNvPr>
          <p:cNvGrpSpPr/>
          <p:nvPr/>
        </p:nvGrpSpPr>
        <p:grpSpPr>
          <a:xfrm>
            <a:off x="813619" y="4493342"/>
            <a:ext cx="5842820" cy="921407"/>
            <a:chOff x="706694" y="5973112"/>
            <a:chExt cx="5842820" cy="92140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D9B1F80-E8E9-40B1-8695-C00236AA3A99}"/>
                </a:ext>
              </a:extLst>
            </p:cNvPr>
            <p:cNvSpPr txBox="1"/>
            <p:nvPr/>
          </p:nvSpPr>
          <p:spPr>
            <a:xfrm>
              <a:off x="706694" y="6063522"/>
              <a:ext cx="4997241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sz="2400" dirty="0">
                  <a:solidFill>
                    <a:srgbClr val="FF0000"/>
                  </a:solidFill>
                </a:rPr>
                <a:t>Defines the class method(s) directly in the anonymous class body 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9AAD6D7-075B-4888-A0D1-5B1D62E1E820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 flipV="1">
              <a:off x="5703935" y="5973112"/>
              <a:ext cx="845579" cy="50590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F944A6E6-E1E9-406C-9B02-F3D0646BB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284" y="365126"/>
            <a:ext cx="7423356" cy="1063070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Implementing an interface with</a:t>
            </a:r>
            <a:b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sz="34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an anonymous class</a:t>
            </a:r>
          </a:p>
        </p:txBody>
      </p:sp>
    </p:spTree>
    <p:extLst>
      <p:ext uri="{BB962C8B-B14F-4D97-AF65-F5344CB8AC3E}">
        <p14:creationId xmlns:p14="http://schemas.microsoft.com/office/powerpoint/2010/main" val="363424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D0B92-5FD9-49CB-A8B7-52B59007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4937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Lambda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4029A-5E80-42CC-ADCF-272E4AA9F1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anonymous class with only one method</a:t>
            </a:r>
          </a:p>
        </p:txBody>
      </p:sp>
    </p:spTree>
    <p:extLst>
      <p:ext uri="{BB962C8B-B14F-4D97-AF65-F5344CB8AC3E}">
        <p14:creationId xmlns:p14="http://schemas.microsoft.com/office/powerpoint/2010/main" val="20644374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72E7-6FFB-CE4D-B4E8-8EF314722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365125"/>
            <a:ext cx="10882489" cy="80891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Symbol" panose="05050102010706020507" pitchFamily="18" charset="2"/>
              </a:rPr>
              <a:t>l</a:t>
            </a:r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E4F6-683A-9B41-A66E-4DAD66CFA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978"/>
            <a:ext cx="10515600" cy="471875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latin typeface="Bahnschrift" panose="020B0502040204020203" pitchFamily="34" charset="0"/>
              </a:rPr>
              <a:t>Lambda expression is a function definition, but no name is given to the defined function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latin typeface="Bahnschrift" panose="020B0502040204020203" pitchFamily="34" charset="0"/>
              </a:rPr>
              <a:t>Anonymous functions definition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latin typeface="Bahnschrift" panose="020B0502040204020203" pitchFamily="34" charset="0"/>
              </a:rPr>
              <a:t>It is also the invocation (execution) of a defined anonymous function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latin typeface="Bahnschrift" panose="020B0502040204020203" pitchFamily="34" charset="0"/>
              </a:rPr>
              <a:t>First class data item… can use a lambda expression to define a function, and in many language, bind that definition to a name… then the anonymous function becomes named</a:t>
            </a:r>
          </a:p>
        </p:txBody>
      </p:sp>
    </p:spTree>
    <p:extLst>
      <p:ext uri="{BB962C8B-B14F-4D97-AF65-F5344CB8AC3E}">
        <p14:creationId xmlns:p14="http://schemas.microsoft.com/office/powerpoint/2010/main" val="1837439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72E7-6FFB-CE4D-B4E8-8EF314722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365125"/>
            <a:ext cx="10882489" cy="80891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Symbol" panose="05050102010706020507" pitchFamily="18" charset="2"/>
              </a:rPr>
              <a:t>l</a:t>
            </a:r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Calculus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E4F6-683A-9B41-A66E-4DAD66CFA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978"/>
            <a:ext cx="10515600" cy="4718755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Lambda Calculus is where Lambda Expressions come from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Bahnschrift" panose="020B0502040204020203" pitchFamily="34" charset="0"/>
              </a:rPr>
              <a:t>Lambda Calculus is one of the major computational models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>
                <a:hlinkClick r:id="rId2"/>
              </a:rPr>
              <a:t>Turing Machine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>
                <a:hlinkClick r:id="rId3"/>
              </a:rPr>
              <a:t>Lambda calculus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Post production systems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Finite State Machines (FSM), Context free grammars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Predicate transition nets (Petri nets)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Actor model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Cellular Automata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Synchronous Data Flow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b="1" i="1" dirty="0" err="1">
                <a:solidFill>
                  <a:srgbClr val="0070C0"/>
                </a:solidFill>
              </a:rPr>
              <a:t>etc</a:t>
            </a:r>
            <a:r>
              <a:rPr lang="en-US" b="1" i="1" dirty="0">
                <a:solidFill>
                  <a:srgbClr val="0070C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9800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FB5DF55-2075-4A6E-828A-107BBA257D36}"/>
              </a:ext>
            </a:extLst>
          </p:cNvPr>
          <p:cNvSpPr txBox="1">
            <a:spLocks/>
          </p:cNvSpPr>
          <p:nvPr/>
        </p:nvSpPr>
        <p:spPr>
          <a:xfrm>
            <a:off x="508000" y="270933"/>
            <a:ext cx="7078339" cy="1131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Implementing an interface with</a:t>
            </a:r>
            <a:b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sz="34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a lambda expression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A181E6-4500-4FF5-BB9D-5B80293C8FDD}"/>
              </a:ext>
            </a:extLst>
          </p:cNvPr>
          <p:cNvSpPr txBox="1"/>
          <p:nvPr/>
        </p:nvSpPr>
        <p:spPr>
          <a:xfrm>
            <a:off x="7586339" y="1712405"/>
            <a:ext cx="4123878" cy="1304806"/>
          </a:xfrm>
          <a:prstGeom prst="roundRect">
            <a:avLst>
              <a:gd name="adj" fmla="val 15096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</a:rPr>
              <a:t>If the interface defines only one method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, you can simplify the code even more!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778BAD-CBAC-4C32-98E9-B644AF47888F}"/>
              </a:ext>
            </a:extLst>
          </p:cNvPr>
          <p:cNvSpPr txBox="1"/>
          <p:nvPr/>
        </p:nvSpPr>
        <p:spPr>
          <a:xfrm>
            <a:off x="7689661" y="3204945"/>
            <a:ext cx="3917234" cy="769501"/>
          </a:xfrm>
          <a:prstGeom prst="roundRect">
            <a:avLst>
              <a:gd name="adj" fmla="val 1509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Here is a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third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way to create a new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instance named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tarheel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BD3CE790-6533-4E0F-A8E9-0AC13DA9E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1611" y="431415"/>
            <a:ext cx="3598606" cy="996780"/>
          </a:xfrm>
          <a:prstGeom prst="roundRect">
            <a:avLst>
              <a:gd name="adj" fmla="val 10749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4291BCBC-696D-44D9-B3DF-FA1532792545}"/>
              </a:ext>
            </a:extLst>
          </p:cNvPr>
          <p:cNvSpPr/>
          <p:nvPr/>
        </p:nvSpPr>
        <p:spPr>
          <a:xfrm rot="6433679">
            <a:off x="8886198" y="1176572"/>
            <a:ext cx="670879" cy="432599"/>
          </a:xfrm>
          <a:prstGeom prst="lef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890AFFE-E92B-4A9F-B40E-D750AE54792E}"/>
              </a:ext>
            </a:extLst>
          </p:cNvPr>
          <p:cNvSpPr/>
          <p:nvPr/>
        </p:nvSpPr>
        <p:spPr>
          <a:xfrm>
            <a:off x="630558" y="1878894"/>
            <a:ext cx="5891944" cy="2748577"/>
          </a:xfrm>
          <a:prstGeom prst="roundRect">
            <a:avLst>
              <a:gd name="adj" fmla="val 5368"/>
            </a:avLst>
          </a:prstGeom>
          <a:pattFill prst="wdUp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Creating a new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instance using a</a:t>
            </a:r>
          </a:p>
          <a:p>
            <a:pPr algn="ctr"/>
            <a:r>
              <a:rPr lang="en-US" sz="2400" b="1" u="sng" dirty="0">
                <a:solidFill>
                  <a:schemeClr val="accent5">
                    <a:lumMod val="75000"/>
                  </a:schemeClr>
                </a:solidFill>
              </a:rPr>
              <a:t>lambda expression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7E7D674-31B0-4E99-A7B9-262672DBE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870" y="2833078"/>
            <a:ext cx="5595150" cy="1641989"/>
          </a:xfrm>
          <a:prstGeom prst="roundRect">
            <a:avLst>
              <a:gd name="adj" fmla="val 6926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(Game g) -&gt;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B65BD76B-CE20-4EDC-8B19-7839FA147F9A}"/>
              </a:ext>
            </a:extLst>
          </p:cNvPr>
          <p:cNvSpPr/>
          <p:nvPr/>
        </p:nvSpPr>
        <p:spPr>
          <a:xfrm>
            <a:off x="6018910" y="3326739"/>
            <a:ext cx="1567429" cy="525911"/>
          </a:xfrm>
          <a:prstGeom prst="left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3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9" grpId="0" animBg="1"/>
      <p:bldP spid="14" grpId="0" animBg="1"/>
      <p:bldP spid="3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>
            <a:extLst>
              <a:ext uri="{FF2B5EF4-FFF2-40B4-BE49-F238E27FC236}">
                <a16:creationId xmlns:a16="http://schemas.microsoft.com/office/drawing/2014/main" id="{BD3CE790-6533-4E0F-A8E9-0AC13DA9E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1611" y="431415"/>
            <a:ext cx="3598606" cy="996780"/>
          </a:xfrm>
          <a:prstGeom prst="roundRect">
            <a:avLst>
              <a:gd name="adj" fmla="val 10749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890AFFE-E92B-4A9F-B40E-D750AE54792E}"/>
              </a:ext>
            </a:extLst>
          </p:cNvPr>
          <p:cNvSpPr/>
          <p:nvPr/>
        </p:nvSpPr>
        <p:spPr>
          <a:xfrm>
            <a:off x="630558" y="1878894"/>
            <a:ext cx="5891944" cy="2748577"/>
          </a:xfrm>
          <a:prstGeom prst="roundRect">
            <a:avLst>
              <a:gd name="adj" fmla="val 5368"/>
            </a:avLst>
          </a:prstGeom>
          <a:pattFill prst="wdUp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Creating a new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instance using a</a:t>
            </a:r>
          </a:p>
          <a:p>
            <a:pPr algn="ctr"/>
            <a:r>
              <a:rPr lang="en-US" sz="2400" b="1" u="sng" dirty="0">
                <a:solidFill>
                  <a:schemeClr val="accent5">
                    <a:lumMod val="75000"/>
                  </a:schemeClr>
                </a:solidFill>
              </a:rPr>
              <a:t>lambda expression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7E7D674-31B0-4E99-A7B9-262672DBE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870" y="2833078"/>
            <a:ext cx="5595150" cy="1641989"/>
          </a:xfrm>
          <a:prstGeom prst="roundRect">
            <a:avLst>
              <a:gd name="adj" fmla="val 6926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(Game g) -&gt;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E74DAEE-9755-466A-9060-1F75CFA2158B}"/>
              </a:ext>
            </a:extLst>
          </p:cNvPr>
          <p:cNvGrpSpPr/>
          <p:nvPr/>
        </p:nvGrpSpPr>
        <p:grpSpPr>
          <a:xfrm>
            <a:off x="3421627" y="1951707"/>
            <a:ext cx="7334863" cy="1200329"/>
            <a:chOff x="-2610972" y="5836474"/>
            <a:chExt cx="7334863" cy="120032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CDCFD09-84C6-4735-B4C2-F9055FB5FCA6}"/>
                </a:ext>
              </a:extLst>
            </p:cNvPr>
            <p:cNvSpPr txBox="1"/>
            <p:nvPr/>
          </p:nvSpPr>
          <p:spPr>
            <a:xfrm>
              <a:off x="706694" y="5836474"/>
              <a:ext cx="4017197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The method’s parameter list goes in parentheses, followed by an “arrow” (</a:t>
              </a:r>
              <a:r>
                <a:rPr lang="en-US" sz="24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-&gt;</a:t>
              </a:r>
              <a:r>
                <a:rPr lang="en-US" sz="2400" dirty="0">
                  <a:solidFill>
                    <a:srgbClr val="FF0000"/>
                  </a:solidFill>
                </a:rPr>
                <a:t>)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0D039C0-C6BF-4344-9A95-8E4ABB0C24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610972" y="6479020"/>
              <a:ext cx="3317666" cy="4154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D9CF642-F158-435D-9956-2A9FD25C6E15}"/>
              </a:ext>
            </a:extLst>
          </p:cNvPr>
          <p:cNvSpPr/>
          <p:nvPr/>
        </p:nvSpPr>
        <p:spPr>
          <a:xfrm>
            <a:off x="2408904" y="2990088"/>
            <a:ext cx="1012723" cy="3170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C1A9292-F4FE-43C6-B30E-8AA5C428F9A7}"/>
              </a:ext>
            </a:extLst>
          </p:cNvPr>
          <p:cNvGrpSpPr/>
          <p:nvPr/>
        </p:nvGrpSpPr>
        <p:grpSpPr>
          <a:xfrm>
            <a:off x="5702710" y="3906049"/>
            <a:ext cx="5858731" cy="1038581"/>
            <a:chOff x="-659269" y="5391879"/>
            <a:chExt cx="5858731" cy="103858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97B5E5E-9162-47D7-99FB-6ADA58905FCF}"/>
                </a:ext>
              </a:extLst>
            </p:cNvPr>
            <p:cNvSpPr txBox="1"/>
            <p:nvPr/>
          </p:nvSpPr>
          <p:spPr>
            <a:xfrm>
              <a:off x="377313" y="5599463"/>
              <a:ext cx="482214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Next comes the method body surrounded, like usual, in braces (</a:t>
              </a:r>
              <a:r>
                <a:rPr lang="en-US" sz="24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{}</a:t>
              </a:r>
              <a:r>
                <a:rPr lang="en-US" sz="2400" dirty="0">
                  <a:solidFill>
                    <a:srgbClr val="FF0000"/>
                  </a:solidFill>
                </a:rPr>
                <a:t>)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066D49E1-A407-4C8D-827F-D2F63AEDAFA8}"/>
                </a:ext>
              </a:extLst>
            </p:cNvPr>
            <p:cNvCxnSpPr>
              <a:cxnSpLocks/>
              <a:stCxn id="21" idx="1"/>
            </p:cNvCxnSpPr>
            <p:nvPr/>
          </p:nvCxnSpPr>
          <p:spPr>
            <a:xfrm flipH="1" flipV="1">
              <a:off x="-659269" y="5391879"/>
              <a:ext cx="1036582" cy="62308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48E204-7C09-403D-A849-214F8925AC49}"/>
              </a:ext>
            </a:extLst>
          </p:cNvPr>
          <p:cNvSpPr/>
          <p:nvPr/>
        </p:nvSpPr>
        <p:spPr>
          <a:xfrm>
            <a:off x="934065" y="3287906"/>
            <a:ext cx="5161935" cy="76298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FB1F744-C92B-4770-85A2-0C9BA8242957}"/>
              </a:ext>
            </a:extLst>
          </p:cNvPr>
          <p:cNvSpPr/>
          <p:nvPr/>
        </p:nvSpPr>
        <p:spPr>
          <a:xfrm>
            <a:off x="1156519" y="5147275"/>
            <a:ext cx="4717026" cy="1200207"/>
          </a:xfrm>
          <a:prstGeom prst="roundRect">
            <a:avLst>
              <a:gd name="adj" fmla="val 13732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Do you see how this formulation makes </a:t>
            </a:r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tarheel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look like a function? In reality, it’s just an anonymous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instance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473CCD-236E-46BB-ACB4-DB3C7A134166}"/>
              </a:ext>
            </a:extLst>
          </p:cNvPr>
          <p:cNvSpPr txBox="1"/>
          <p:nvPr/>
        </p:nvSpPr>
        <p:spPr>
          <a:xfrm>
            <a:off x="6739292" y="3194418"/>
            <a:ext cx="48221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The method’s parameter list must match the interface’s method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EFB5DF55-2075-4A6E-828A-107BBA257D36}"/>
              </a:ext>
            </a:extLst>
          </p:cNvPr>
          <p:cNvSpPr txBox="1">
            <a:spLocks/>
          </p:cNvSpPr>
          <p:nvPr/>
        </p:nvSpPr>
        <p:spPr>
          <a:xfrm>
            <a:off x="508000" y="270933"/>
            <a:ext cx="7078339" cy="11319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Implementing an interface with</a:t>
            </a:r>
            <a:br>
              <a:rPr lang="en-US" sz="3400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sz="3400" dirty="0">
                <a:solidFill>
                  <a:srgbClr val="C00000"/>
                </a:solidFill>
                <a:latin typeface="Bahnschrift SemiBold" panose="020B0502040204020203" pitchFamily="34" charset="0"/>
              </a:rPr>
              <a:t>a lambda expression</a:t>
            </a:r>
          </a:p>
        </p:txBody>
      </p:sp>
    </p:spTree>
    <p:extLst>
      <p:ext uri="{BB962C8B-B14F-4D97-AF65-F5344CB8AC3E}">
        <p14:creationId xmlns:p14="http://schemas.microsoft.com/office/powerpoint/2010/main" val="318408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6" grpId="0" animBg="1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4592-8005-4BD3-9F08-AA625FA1D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8" y="365125"/>
            <a:ext cx="5814358" cy="1012119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(1)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9CFAF8-8E0E-4E1D-8B2B-75EA27A88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121" y="2398363"/>
            <a:ext cx="4925962" cy="1641989"/>
          </a:xfrm>
          <a:ln>
            <a:noFill/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Prompt: </a:t>
            </a:r>
            <a:r>
              <a:rPr lang="en-US" dirty="0"/>
              <a:t>What code would cause this function to be executed? Hint: </a:t>
            </a:r>
            <a:r>
              <a:rPr lang="en-US" i="1" dirty="0"/>
              <a:t>Use the </a:t>
            </a:r>
            <a:r>
              <a:rPr lang="en-US" i="1" dirty="0" err="1">
                <a:latin typeface="Consolas" panose="020B0609020204030204" pitchFamily="49" charset="0"/>
              </a:rPr>
              <a:t>tarheel</a:t>
            </a:r>
            <a:r>
              <a:rPr lang="en-US" i="1" dirty="0"/>
              <a:t> object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CEC318C5-F23E-4F40-99DB-A4B4CEAC9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637" y="2932064"/>
            <a:ext cx="5394334" cy="1641989"/>
          </a:xfrm>
          <a:prstGeom prst="roundRect">
            <a:avLst>
              <a:gd name="adj" fmla="val 6926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(Game g) -&gt;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AE95A27A-F541-41F2-A11C-C61EE55CD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637" y="1656264"/>
            <a:ext cx="3598606" cy="996780"/>
          </a:xfrm>
          <a:prstGeom prst="roundRect">
            <a:avLst>
              <a:gd name="adj" fmla="val 10749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2673F25-A125-47DE-8E18-958DFAFDB6CC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5673213" y="3219358"/>
            <a:ext cx="1128908" cy="2096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A6FA23D-8CDE-4676-B294-BF41EC3E5451}"/>
              </a:ext>
            </a:extLst>
          </p:cNvPr>
          <p:cNvSpPr txBox="1"/>
          <p:nvPr/>
        </p:nvSpPr>
        <p:spPr>
          <a:xfrm>
            <a:off x="6888079" y="4889267"/>
            <a:ext cx="4325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tarheel.update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(game);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017E4E-1850-4B94-A80F-FCF25F163AC1}"/>
              </a:ext>
            </a:extLst>
          </p:cNvPr>
          <p:cNvSpPr txBox="1"/>
          <p:nvPr/>
        </p:nvSpPr>
        <p:spPr>
          <a:xfrm>
            <a:off x="6888079" y="5519280"/>
            <a:ext cx="3536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Consolas" panose="020B0609020204030204" pitchFamily="49" charset="0"/>
              </a:rPr>
              <a:t>tarheel.update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C163EF-62B0-4E18-B92B-3970C35D7941}"/>
              </a:ext>
            </a:extLst>
          </p:cNvPr>
          <p:cNvSpPr txBox="1"/>
          <p:nvPr/>
        </p:nvSpPr>
        <p:spPr>
          <a:xfrm>
            <a:off x="6888079" y="6139354"/>
            <a:ext cx="2945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Consolas" panose="020B0609020204030204" pitchFamily="49" charset="0"/>
              </a:rPr>
              <a:t>tarheel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</a:rPr>
              <a:t>(game);</a:t>
            </a:r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4B0ED0E4-5CED-47C8-B422-6125DF1FFE05}"/>
              </a:ext>
            </a:extLst>
          </p:cNvPr>
          <p:cNvSpPr/>
          <p:nvPr/>
        </p:nvSpPr>
        <p:spPr>
          <a:xfrm>
            <a:off x="6888078" y="5446250"/>
            <a:ext cx="2945037" cy="1384896"/>
          </a:xfrm>
          <a:prstGeom prst="mathMultiply">
            <a:avLst>
              <a:gd name="adj1" fmla="val 414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C2CBC1-EF21-CC44-BEED-9C387D638185}"/>
              </a:ext>
            </a:extLst>
          </p:cNvPr>
          <p:cNvSpPr txBox="1"/>
          <p:nvPr/>
        </p:nvSpPr>
        <p:spPr>
          <a:xfrm>
            <a:off x="6802121" y="576966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3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710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/>
      <p:bldP spid="14" grpId="0"/>
      <p:bldP spid="15" grpId="0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E8BC7-B81A-4203-A570-A7F2E057B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219661"/>
            <a:ext cx="7021689" cy="13494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Summary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sz="3200" dirty="0">
                <a:solidFill>
                  <a:srgbClr val="C00000"/>
                </a:solidFill>
                <a:latin typeface="Bahnschrift" panose="020B0502040204020203" pitchFamily="34" charset="0"/>
              </a:rPr>
              <a:t>Three ways to do the same thing</a:t>
            </a:r>
            <a:endParaRPr lang="en-US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B8BAA6-3B43-44AB-B768-D5469AA4A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519" y="365125"/>
            <a:ext cx="3264311" cy="955037"/>
          </a:xfrm>
          <a:prstGeom prst="roundRect">
            <a:avLst>
              <a:gd name="adj" fmla="val 10749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Fan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(Game g)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5FAC2AC-0F1D-48BA-8147-03E9FD9731CF}"/>
              </a:ext>
            </a:extLst>
          </p:cNvPr>
          <p:cNvGrpSpPr/>
          <p:nvPr/>
        </p:nvGrpSpPr>
        <p:grpSpPr>
          <a:xfrm>
            <a:off x="6287730" y="1986116"/>
            <a:ext cx="5257800" cy="3255261"/>
            <a:chOff x="4640826" y="1189019"/>
            <a:chExt cx="4562168" cy="3255261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13C4EE2-CF17-4465-A129-A4512700F2A3}"/>
                </a:ext>
              </a:extLst>
            </p:cNvPr>
            <p:cNvSpPr/>
            <p:nvPr/>
          </p:nvSpPr>
          <p:spPr>
            <a:xfrm>
              <a:off x="4640826" y="1189019"/>
              <a:ext cx="4562168" cy="3255261"/>
            </a:xfrm>
            <a:prstGeom prst="roundRect">
              <a:avLst>
                <a:gd name="adj" fmla="val 491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</a:rPr>
                <a:t>Named Class</a:t>
              </a:r>
            </a:p>
          </p:txBody>
        </p:sp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710AF06F-6C08-4483-983E-E94C4BFC8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8478" y="2280624"/>
              <a:ext cx="4296696" cy="2051492"/>
            </a:xfrm>
            <a:prstGeom prst="roundRect">
              <a:avLst>
                <a:gd name="adj" fmla="val 5622"/>
              </a:avLst>
            </a:prstGeom>
            <a:solidFill>
              <a:srgbClr val="2B2B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class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UNCFan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implements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Fan 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  <a:t>@Override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void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FFC66D"/>
                  </a:solidFill>
                  <a:effectLst/>
                  <a:latin typeface="Consolas" panose="020B0609020204030204" pitchFamily="49" charset="0"/>
                </a:rPr>
                <a:t>update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(Game g) {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if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g.whoIsWinning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().equals(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"UNC"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)) {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 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System.</a:t>
              </a:r>
              <a:r>
                <a:rPr kumimoji="0" lang="en-US" altLang="en-US" sz="1400" b="0" i="1" u="none" strike="noStrike" cap="none" normalizeH="0" baseline="0" dirty="0" err="1">
                  <a:ln>
                    <a:noFill/>
                  </a:ln>
                  <a:solidFill>
                    <a:srgbClr val="9876AA"/>
                  </a:solidFill>
                  <a:effectLst/>
                  <a:latin typeface="Consolas" panose="020B0609020204030204" pitchFamily="49" charset="0"/>
                </a:rPr>
                <a:t>out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.println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"UNC Fan: Go Heels!"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}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B76B4FB3-4019-4F36-8B2E-5546CF4CC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3563" y="1720751"/>
              <a:ext cx="4296694" cy="426131"/>
            </a:xfrm>
            <a:prstGeom prst="roundRect">
              <a:avLst>
                <a:gd name="adj" fmla="val 23210"/>
              </a:avLst>
            </a:prstGeom>
            <a:solidFill>
              <a:srgbClr val="2B2B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Fan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tarheel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=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new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UNCFan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2D40843-22CE-427A-887C-EF3857B86101}"/>
              </a:ext>
            </a:extLst>
          </p:cNvPr>
          <p:cNvGrpSpPr/>
          <p:nvPr/>
        </p:nvGrpSpPr>
        <p:grpSpPr>
          <a:xfrm>
            <a:off x="646470" y="1986116"/>
            <a:ext cx="5257800" cy="2483192"/>
            <a:chOff x="838200" y="3606259"/>
            <a:chExt cx="4562168" cy="2558567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FCA8A42-B2E1-4514-B52B-AB26442B0861}"/>
                </a:ext>
              </a:extLst>
            </p:cNvPr>
            <p:cNvSpPr/>
            <p:nvPr/>
          </p:nvSpPr>
          <p:spPr>
            <a:xfrm>
              <a:off x="838200" y="3606259"/>
              <a:ext cx="4562168" cy="2558567"/>
            </a:xfrm>
            <a:prstGeom prst="roundRect">
              <a:avLst>
                <a:gd name="adj" fmla="val 491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</a:rPr>
                <a:t>Anonymous Class</a:t>
              </a:r>
            </a:p>
          </p:txBody>
        </p: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E903BCCD-1049-4D7D-A032-AF413A2BF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937" y="4153317"/>
              <a:ext cx="4296694" cy="1920448"/>
            </a:xfrm>
            <a:prstGeom prst="roundRect">
              <a:avLst>
                <a:gd name="adj" fmla="val 5793"/>
              </a:avLst>
            </a:prstGeom>
            <a:solidFill>
              <a:srgbClr val="2B2B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Fan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tarheel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=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new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Fan() {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  <a:t>@Override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void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FFC66D"/>
                  </a:solidFill>
                  <a:effectLst/>
                  <a:latin typeface="Consolas" panose="020B0609020204030204" pitchFamily="49" charset="0"/>
                </a:rPr>
                <a:t>update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(Game g) {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if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g.whoIsWinning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().equals(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"UNC"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)) {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 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System.</a:t>
              </a:r>
              <a:r>
                <a:rPr kumimoji="0" lang="en-US" altLang="en-US" sz="1400" b="0" i="1" u="none" strike="noStrike" cap="none" normalizeH="0" baseline="0" dirty="0" err="1">
                  <a:ln>
                    <a:noFill/>
                  </a:ln>
                  <a:solidFill>
                    <a:srgbClr val="9876AA"/>
                  </a:solidFill>
                  <a:effectLst/>
                  <a:latin typeface="Consolas" panose="020B0609020204030204" pitchFamily="49" charset="0"/>
                </a:rPr>
                <a:t>out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.println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"UNC Fan: Go Heels!"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}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2B2A416-4ABB-4F7B-919B-3CD33EA39419}"/>
              </a:ext>
            </a:extLst>
          </p:cNvPr>
          <p:cNvGrpSpPr/>
          <p:nvPr/>
        </p:nvGrpSpPr>
        <p:grpSpPr>
          <a:xfrm>
            <a:off x="646470" y="4782234"/>
            <a:ext cx="5257800" cy="1907286"/>
            <a:chOff x="5594553" y="1642158"/>
            <a:chExt cx="4562168" cy="1907286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FF4FF82C-E7D5-4B8E-A21D-3DA89D42D5C9}"/>
                </a:ext>
              </a:extLst>
            </p:cNvPr>
            <p:cNvSpPr/>
            <p:nvPr/>
          </p:nvSpPr>
          <p:spPr>
            <a:xfrm>
              <a:off x="5594553" y="1642158"/>
              <a:ext cx="4562168" cy="1907286"/>
            </a:xfrm>
            <a:prstGeom prst="roundRect">
              <a:avLst>
                <a:gd name="adj" fmla="val 491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</a:rPr>
                <a:t>Lambda Expression</a:t>
              </a:r>
            </a:p>
          </p:txBody>
        </p:sp>
        <p:sp>
          <p:nvSpPr>
            <p:cNvPr id="20" name="Rectangle 1">
              <a:extLst>
                <a:ext uri="{FF2B5EF4-FFF2-40B4-BE49-F238E27FC236}">
                  <a16:creationId xmlns:a16="http://schemas.microsoft.com/office/drawing/2014/main" id="{B252EC7F-EF5B-4B68-A11B-0FE460247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7290" y="2179960"/>
              <a:ext cx="4296694" cy="1257746"/>
            </a:xfrm>
            <a:prstGeom prst="roundRect">
              <a:avLst>
                <a:gd name="adj" fmla="val 6926"/>
              </a:avLst>
            </a:prstGeom>
            <a:solidFill>
              <a:srgbClr val="2B2B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Fan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tarheel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= (Game g) -&gt; {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if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g.whoIsWinning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().equals(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"UNC"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)) {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 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System.</a:t>
              </a:r>
              <a:r>
                <a:rPr kumimoji="0" lang="en-US" altLang="en-US" sz="1400" b="0" i="1" u="none" strike="noStrike" cap="none" normalizeH="0" baseline="0" dirty="0" err="1">
                  <a:ln>
                    <a:noFill/>
                  </a:ln>
                  <a:solidFill>
                    <a:srgbClr val="9876AA"/>
                  </a:solidFill>
                  <a:effectLst/>
                  <a:latin typeface="Consolas" panose="020B0609020204030204" pitchFamily="49" charset="0"/>
                </a:rPr>
                <a:t>out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.println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"UNC Fan: Go Heels!"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222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783F-4ED1-40B0-8C7B-F68280AE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4" y="365126"/>
            <a:ext cx="10834816" cy="104927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Passing Context to the </a:t>
            </a:r>
            <a:r>
              <a:rPr lang="en-US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1155D3FD-CAC3-4732-991F-579F445C1F09}"/>
              </a:ext>
            </a:extLst>
          </p:cNvPr>
          <p:cNvSpPr/>
          <p:nvPr/>
        </p:nvSpPr>
        <p:spPr>
          <a:xfrm>
            <a:off x="6228080" y="2534750"/>
            <a:ext cx="5297880" cy="3069976"/>
          </a:xfrm>
          <a:prstGeom prst="roundRect">
            <a:avLst>
              <a:gd name="adj" fmla="val 4193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Subject {</a:t>
            </a:r>
          </a:p>
          <a:p>
            <a:pPr>
              <a:lnSpc>
                <a:spcPct val="11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6CA644"/>
                </a:solidFill>
                <a:latin typeface="Consolas" panose="020B0609020204030204" pitchFamily="49" charset="0"/>
              </a:rPr>
              <a:t>// ...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rgbClr val="6CA64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public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(Event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4CDC8110-DDAB-4484-AC66-851C256917B4}"/>
              </a:ext>
            </a:extLst>
          </p:cNvPr>
          <p:cNvSpPr/>
          <p:nvPr/>
        </p:nvSpPr>
        <p:spPr>
          <a:xfrm>
            <a:off x="666040" y="2534750"/>
            <a:ext cx="4900747" cy="1037484"/>
          </a:xfrm>
          <a:prstGeom prst="roundRect">
            <a:avLst>
              <a:gd name="adj" fmla="val 9356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</a:t>
            </a:r>
            <a:r>
              <a:rPr lang="en-US" dirty="0">
                <a:latin typeface="Consolas" panose="020B0609020204030204" pitchFamily="49" charset="0"/>
              </a:rPr>
              <a:t> Observer {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update(Subject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latin typeface="Consolas" panose="020B0609020204030204" pitchFamily="49" charset="0"/>
              </a:rPr>
              <a:t>, Event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45FB486-AE44-4F76-8DAD-90F4DEC569EE}"/>
              </a:ext>
            </a:extLst>
          </p:cNvPr>
          <p:cNvGrpSpPr/>
          <p:nvPr/>
        </p:nvGrpSpPr>
        <p:grpSpPr>
          <a:xfrm>
            <a:off x="666040" y="3264310"/>
            <a:ext cx="8457863" cy="3048000"/>
            <a:chOff x="585762" y="2625187"/>
            <a:chExt cx="8457863" cy="30480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998674D-5B2A-40F2-A9D2-BDA196F4B958}"/>
                </a:ext>
              </a:extLst>
            </p:cNvPr>
            <p:cNvGrpSpPr/>
            <p:nvPr/>
          </p:nvGrpSpPr>
          <p:grpSpPr>
            <a:xfrm>
              <a:off x="585762" y="4053458"/>
              <a:ext cx="8457863" cy="1619729"/>
              <a:chOff x="1449032" y="3127608"/>
              <a:chExt cx="8457863" cy="1619729"/>
            </a:xfrm>
          </p:grpSpPr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9A5C665B-9AA1-4C7E-B02E-C7B8FCECAE29}"/>
                  </a:ext>
                </a:extLst>
              </p:cNvPr>
              <p:cNvSpPr/>
              <p:nvPr/>
            </p:nvSpPr>
            <p:spPr>
              <a:xfrm>
                <a:off x="1449032" y="3447422"/>
                <a:ext cx="3353301" cy="1299915"/>
              </a:xfrm>
              <a:prstGeom prst="roundRect">
                <a:avLst>
                  <a:gd name="adj" fmla="val 9822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2400" b="1" dirty="0">
                    <a:solidFill>
                      <a:schemeClr val="accent2">
                        <a:lumMod val="50000"/>
                      </a:schemeClr>
                    </a:solidFill>
                  </a:rPr>
                  <a:t>Another modification:</a:t>
                </a:r>
              </a:p>
              <a:p>
                <a:pPr algn="ctr">
                  <a:spcAft>
                    <a:spcPts val="1200"/>
                  </a:spcAft>
                </a:pPr>
                <a:r>
                  <a:rPr lang="en-US" sz="2000" u="sng" dirty="0">
                    <a:solidFill>
                      <a:schemeClr val="accent2">
                        <a:lumMod val="50000"/>
                      </a:schemeClr>
                    </a:solidFill>
                  </a:rPr>
                  <a:t>Event information</a:t>
                </a:r>
                <a:r>
                  <a:rPr lang="en-US" sz="2000" dirty="0">
                    <a:solidFill>
                      <a:schemeClr val="accent2">
                        <a:lumMod val="50000"/>
                      </a:schemeClr>
                    </a:solidFill>
                  </a:rPr>
                  <a:t> may now be passed into </a:t>
                </a:r>
                <a:r>
                  <a:rPr lang="en-US" sz="2000" b="1" dirty="0">
                    <a:solidFill>
                      <a:schemeClr val="accent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update()</a:t>
                </a:r>
                <a:endParaRPr lang="en-US" sz="2400" b="1" dirty="0">
                  <a:solidFill>
                    <a:schemeClr val="accent2">
                      <a:lumMod val="50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2BA0986D-5E35-4D7A-BD20-CC663B85F74D}"/>
                  </a:ext>
                </a:extLst>
              </p:cNvPr>
              <p:cNvCxnSpPr>
                <a:cxnSpLocks/>
                <a:stCxn id="10" idx="3"/>
              </p:cNvCxnSpPr>
              <p:nvPr/>
            </p:nvCxnSpPr>
            <p:spPr>
              <a:xfrm flipV="1">
                <a:off x="4802333" y="3127608"/>
                <a:ext cx="5104562" cy="969772"/>
              </a:xfrm>
              <a:prstGeom prst="straightConnector1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tailEnd type="triangle" w="lg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2E1F43A-7AA1-4D89-BBD3-0DEEAD2895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7757" y="2625187"/>
              <a:ext cx="656817" cy="1748086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222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1155D3FD-CAC3-4732-991F-579F445C1F09}"/>
              </a:ext>
            </a:extLst>
          </p:cNvPr>
          <p:cNvSpPr/>
          <p:nvPr/>
        </p:nvSpPr>
        <p:spPr>
          <a:xfrm>
            <a:off x="6225548" y="2534750"/>
            <a:ext cx="5300411" cy="3069976"/>
          </a:xfrm>
          <a:prstGeom prst="roundRect">
            <a:avLst>
              <a:gd name="adj" fmla="val 4193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Subject {</a:t>
            </a:r>
          </a:p>
          <a:p>
            <a:pPr>
              <a:lnSpc>
                <a:spcPct val="11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6CA644"/>
                </a:solidFill>
                <a:latin typeface="Consolas" panose="020B0609020204030204" pitchFamily="49" charset="0"/>
              </a:rPr>
              <a:t>// ...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rgbClr val="6CA64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public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(Event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4CDC8110-DDAB-4484-AC66-851C256917B4}"/>
              </a:ext>
            </a:extLst>
          </p:cNvPr>
          <p:cNvSpPr/>
          <p:nvPr/>
        </p:nvSpPr>
        <p:spPr>
          <a:xfrm>
            <a:off x="666040" y="2534750"/>
            <a:ext cx="4900747" cy="1037484"/>
          </a:xfrm>
          <a:prstGeom prst="roundRect">
            <a:avLst>
              <a:gd name="adj" fmla="val 9356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</a:t>
            </a:r>
            <a:r>
              <a:rPr lang="en-US" dirty="0">
                <a:latin typeface="Consolas" panose="020B0609020204030204" pitchFamily="49" charset="0"/>
              </a:rPr>
              <a:t> Observer {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update(Subject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latin typeface="Consolas" panose="020B0609020204030204" pitchFamily="49" charset="0"/>
              </a:rPr>
              <a:t>, Event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45FB486-AE44-4F76-8DAD-90F4DEC569EE}"/>
              </a:ext>
            </a:extLst>
          </p:cNvPr>
          <p:cNvGrpSpPr/>
          <p:nvPr/>
        </p:nvGrpSpPr>
        <p:grpSpPr>
          <a:xfrm>
            <a:off x="912729" y="3295859"/>
            <a:ext cx="2723104" cy="1835928"/>
            <a:chOff x="832451" y="2656736"/>
            <a:chExt cx="2723104" cy="183592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9A5C665B-9AA1-4C7E-B02E-C7B8FCECAE29}"/>
                </a:ext>
              </a:extLst>
            </p:cNvPr>
            <p:cNvSpPr/>
            <p:nvPr/>
          </p:nvSpPr>
          <p:spPr>
            <a:xfrm>
              <a:off x="832451" y="3455180"/>
              <a:ext cx="2723104" cy="103748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</a:rPr>
                <a:t>Which object produced the event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2E1F43A-7AA1-4D89-BBD3-0DEEAD2895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5581" y="2656736"/>
              <a:ext cx="0" cy="798444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7D4473-2E64-412B-8B3E-E1AADE142C47}"/>
              </a:ext>
            </a:extLst>
          </p:cNvPr>
          <p:cNvGrpSpPr/>
          <p:nvPr/>
        </p:nvGrpSpPr>
        <p:grpSpPr>
          <a:xfrm>
            <a:off x="3775587" y="3295859"/>
            <a:ext cx="2030671" cy="1835928"/>
            <a:chOff x="2166285" y="1339550"/>
            <a:chExt cx="2030671" cy="1835928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415A598E-CA34-4A2A-A280-C582C87D3990}"/>
                </a:ext>
              </a:extLst>
            </p:cNvPr>
            <p:cNvSpPr/>
            <p:nvPr/>
          </p:nvSpPr>
          <p:spPr>
            <a:xfrm>
              <a:off x="2166285" y="2137994"/>
              <a:ext cx="2030671" cy="103748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</a:rPr>
                <a:t>What actually happened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2DDE1E0-C2B6-49D7-B8FD-8F1174BDC33B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flipH="1" flipV="1">
              <a:off x="2825047" y="1339550"/>
              <a:ext cx="356574" cy="798444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64B783F-4ED1-40B0-8C7B-F68280AE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4" y="365126"/>
            <a:ext cx="10834816" cy="104927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Passing Context to the </a:t>
            </a:r>
            <a:r>
              <a:rPr lang="en-US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</p:spTree>
    <p:extLst>
      <p:ext uri="{BB962C8B-B14F-4D97-AF65-F5344CB8AC3E}">
        <p14:creationId xmlns:p14="http://schemas.microsoft.com/office/powerpoint/2010/main" val="59151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DF1C-FD5F-4A62-AE26-55068A0C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70" y="365126"/>
            <a:ext cx="10859530" cy="101883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Different Event 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6A3BF3-C95A-4B2F-9F49-CE443F7A31C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94270" y="1940011"/>
          <a:ext cx="10515600" cy="3915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778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88921-0E27-4A7E-B1D3-49B7A1266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40" y="365126"/>
            <a:ext cx="10687760" cy="1058262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GameEvent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Object</a:t>
            </a:r>
          </a:p>
        </p:txBody>
      </p:sp>
      <p:sp>
        <p:nvSpPr>
          <p:cNvPr id="15" name="Rounded Rectangle 4">
            <a:extLst>
              <a:ext uri="{FF2B5EF4-FFF2-40B4-BE49-F238E27FC236}">
                <a16:creationId xmlns:a16="http://schemas.microsoft.com/office/drawing/2014/main" id="{58B02F31-0A40-4039-AC2A-A285E11E2415}"/>
              </a:ext>
            </a:extLst>
          </p:cNvPr>
          <p:cNvSpPr/>
          <p:nvPr/>
        </p:nvSpPr>
        <p:spPr>
          <a:xfrm>
            <a:off x="666040" y="2534750"/>
            <a:ext cx="4800482" cy="1055096"/>
          </a:xfrm>
          <a:prstGeom prst="roundRect">
            <a:avLst>
              <a:gd name="adj" fmla="val 9356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</a:t>
            </a:r>
            <a:r>
              <a:rPr lang="en-US" dirty="0">
                <a:latin typeface="Consolas" panose="020B0609020204030204" pitchFamily="49" charset="0"/>
              </a:rPr>
              <a:t> Fan {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update(Game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g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GameEvent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1155D3FD-CAC3-4732-991F-579F445C1F09}"/>
              </a:ext>
            </a:extLst>
          </p:cNvPr>
          <p:cNvSpPr/>
          <p:nvPr/>
        </p:nvSpPr>
        <p:spPr>
          <a:xfrm>
            <a:off x="6256774" y="2534750"/>
            <a:ext cx="5742186" cy="3069976"/>
          </a:xfrm>
          <a:prstGeom prst="roundRect">
            <a:avLst>
              <a:gd name="adj" fmla="val 4193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GameImpl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1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6CA644"/>
                </a:solidFill>
                <a:latin typeface="Consolas" panose="020B0609020204030204" pitchFamily="49" charset="0"/>
              </a:rPr>
              <a:t>// ...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rgbClr val="6CA64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public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GameEvent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(Fan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fans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f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32453" y="3240157"/>
            <a:ext cx="7901608" cy="3216955"/>
            <a:chOff x="993914" y="3035897"/>
            <a:chExt cx="7901608" cy="3216955"/>
          </a:xfrm>
        </p:grpSpPr>
        <p:grpSp>
          <p:nvGrpSpPr>
            <p:cNvPr id="3" name="Group 2"/>
            <p:cNvGrpSpPr/>
            <p:nvPr/>
          </p:nvGrpSpPr>
          <p:grpSpPr>
            <a:xfrm>
              <a:off x="993914" y="3035897"/>
              <a:ext cx="3785716" cy="3216955"/>
              <a:chOff x="3876262" y="3145227"/>
              <a:chExt cx="3785716" cy="3216955"/>
            </a:xfrm>
          </p:grpSpPr>
          <p:sp>
            <p:nvSpPr>
              <p:cNvPr id="4" name="Rounded Rectangle 4">
                <a:extLst>
                  <a:ext uri="{FF2B5EF4-FFF2-40B4-BE49-F238E27FC236}">
                    <a16:creationId xmlns:a16="http://schemas.microsoft.com/office/drawing/2014/main" id="{71646B14-7E51-453B-8707-956B937A858E}"/>
                  </a:ext>
                </a:extLst>
              </p:cNvPr>
              <p:cNvSpPr/>
              <p:nvPr/>
            </p:nvSpPr>
            <p:spPr>
              <a:xfrm>
                <a:off x="3876262" y="4912751"/>
                <a:ext cx="3785716" cy="1449431"/>
              </a:xfrm>
              <a:prstGeom prst="roundRect">
                <a:avLst>
                  <a:gd name="adj" fmla="val 4193"/>
                </a:avLst>
              </a:prstGeom>
              <a:solidFill>
                <a:schemeClr val="bg1"/>
              </a:solidFill>
              <a:ln w="25400">
                <a:solidFill>
                  <a:schemeClr val="tx2"/>
                </a:solidFill>
              </a:ln>
            </p:spPr>
            <p:txBody>
              <a:bodyPr wrap="square" lIns="91440" tIns="45720" rIns="91440" bIns="4572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b="1" dirty="0">
                    <a:solidFill>
                      <a:srgbClr val="800080"/>
                    </a:solidFill>
                    <a:latin typeface="Consolas" panose="020B0609020204030204" pitchFamily="49" charset="0"/>
                  </a:rPr>
                  <a:t>public interface</a:t>
                </a:r>
                <a:r>
                  <a:rPr lang="en-US" dirty="0">
                    <a:latin typeface="Consolas" panose="020B0609020204030204" pitchFamily="49" charset="0"/>
                  </a:rPr>
                  <a:t> </a:t>
                </a:r>
                <a:r>
                  <a:rPr lang="en-US" dirty="0" err="1">
                    <a:latin typeface="Consolas" panose="020B0609020204030204" pitchFamily="49" charset="0"/>
                  </a:rPr>
                  <a:t>GameEvent</a:t>
                </a:r>
                <a:r>
                  <a:rPr lang="en-US" dirty="0">
                    <a:latin typeface="Consolas" panose="020B0609020204030204" pitchFamily="49" charset="0"/>
                  </a:rPr>
                  <a:t> {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>
                    <a:latin typeface="Consolas" panose="020B0609020204030204" pitchFamily="49" charset="0"/>
                  </a:rPr>
                  <a:t>  String </a:t>
                </a:r>
                <a:r>
                  <a:rPr lang="en-US" dirty="0" err="1">
                    <a:latin typeface="Consolas" panose="020B0609020204030204" pitchFamily="49" charset="0"/>
                  </a:rPr>
                  <a:t>getType</a:t>
                </a:r>
                <a:r>
                  <a:rPr lang="en-US" dirty="0">
                    <a:latin typeface="Consolas" panose="020B0609020204030204" pitchFamily="49" charset="0"/>
                  </a:rPr>
                  <a:t>();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>
                    <a:latin typeface="Consolas" panose="020B0609020204030204" pitchFamily="49" charset="0"/>
                  </a:rPr>
                  <a:t>  String </a:t>
                </a:r>
                <a:r>
                  <a:rPr lang="en-US" dirty="0" err="1">
                    <a:latin typeface="Consolas" panose="020B0609020204030204" pitchFamily="49" charset="0"/>
                  </a:rPr>
                  <a:t>getWhoScored</a:t>
                </a:r>
                <a:r>
                  <a:rPr lang="en-US" dirty="0">
                    <a:latin typeface="Consolas" panose="020B0609020204030204" pitchFamily="49" charset="0"/>
                  </a:rPr>
                  <a:t>();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>
                    <a:latin typeface="Consolas" panose="020B0609020204030204" pitchFamily="49" charset="0"/>
                  </a:rPr>
                  <a:t>}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72ECC1B8-C3EE-4696-9CF4-5C38F03323A3}"/>
                  </a:ext>
                </a:extLst>
              </p:cNvPr>
              <p:cNvCxnSpPr>
                <a:cxnSpLocks/>
                <a:stCxn id="4" idx="0"/>
              </p:cNvCxnSpPr>
              <p:nvPr/>
            </p:nvCxnSpPr>
            <p:spPr>
              <a:xfrm flipV="1">
                <a:off x="5769120" y="3145227"/>
                <a:ext cx="939793" cy="1767524"/>
              </a:xfrm>
              <a:prstGeom prst="straightConnector1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tailEnd type="triangle" w="lg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ECC1B8-C3EE-4696-9CF4-5C38F03323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79629" y="4496949"/>
              <a:ext cx="4115893" cy="1451113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268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E75B7-8AEA-4CE9-A712-FAFBFD5CC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68" y="365125"/>
            <a:ext cx="6586151" cy="808767"/>
          </a:xfrm>
        </p:spPr>
        <p:txBody>
          <a:bodyPr anchor="t"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GameEventImpl</a:t>
            </a:r>
            <a:endParaRPr lang="en-US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8B1E73-E277-4F2C-B057-1FBABFCD1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20169"/>
            <a:ext cx="6194323" cy="4472706"/>
          </a:xfrm>
          <a:prstGeom prst="roundRect">
            <a:avLst>
              <a:gd name="adj" fmla="val 3996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GameEventImpl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GameEvent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GameEventImpl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type,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type;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958E521-F767-4976-A180-264AC8635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6906" y="431998"/>
            <a:ext cx="3786894" cy="1191816"/>
          </a:xfrm>
          <a:prstGeom prst="roundRect">
            <a:avLst>
              <a:gd name="adj" fmla="val 12542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GameEvent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187AAB1-F183-40F7-86E2-15F8FC9999EC}"/>
              </a:ext>
            </a:extLst>
          </p:cNvPr>
          <p:cNvGrpSpPr/>
          <p:nvPr/>
        </p:nvGrpSpPr>
        <p:grpSpPr>
          <a:xfrm>
            <a:off x="6549612" y="1391920"/>
            <a:ext cx="4900708" cy="3073083"/>
            <a:chOff x="6549612" y="1391920"/>
            <a:chExt cx="4900708" cy="3073083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792D009-AD5E-450B-8852-4CB40208C1B0}"/>
                </a:ext>
              </a:extLst>
            </p:cNvPr>
            <p:cNvSpPr/>
            <p:nvPr/>
          </p:nvSpPr>
          <p:spPr>
            <a:xfrm>
              <a:off x="9288715" y="1391920"/>
              <a:ext cx="342964" cy="1554480"/>
            </a:xfrm>
            <a:custGeom>
              <a:avLst/>
              <a:gdLst>
                <a:gd name="connsiteX0" fmla="*/ 1280160 w 1280160"/>
                <a:gd name="connsiteY0" fmla="*/ 894080 h 894080"/>
                <a:gd name="connsiteX1" fmla="*/ 0 w 1280160"/>
                <a:gd name="connsiteY1" fmla="*/ 0 h 894080"/>
                <a:gd name="connsiteX0" fmla="*/ 2377440 w 2377440"/>
                <a:gd name="connsiteY0" fmla="*/ 1127760 h 1127760"/>
                <a:gd name="connsiteX1" fmla="*/ 0 w 2377440"/>
                <a:gd name="connsiteY1" fmla="*/ 0 h 1127760"/>
                <a:gd name="connsiteX0" fmla="*/ 123184 w 246367"/>
                <a:gd name="connsiteY0" fmla="*/ 1574800 h 1574800"/>
                <a:gd name="connsiteX1" fmla="*/ 123184 w 246367"/>
                <a:gd name="connsiteY1" fmla="*/ 0 h 1574800"/>
                <a:gd name="connsiteX0" fmla="*/ 252733 w 252733"/>
                <a:gd name="connsiteY0" fmla="*/ 1574800 h 1574800"/>
                <a:gd name="connsiteX1" fmla="*/ 252733 w 252733"/>
                <a:gd name="connsiteY1" fmla="*/ 0 h 1574800"/>
                <a:gd name="connsiteX0" fmla="*/ 276199 w 276199"/>
                <a:gd name="connsiteY0" fmla="*/ 1574800 h 1574800"/>
                <a:gd name="connsiteX1" fmla="*/ 276199 w 276199"/>
                <a:gd name="connsiteY1" fmla="*/ 0 h 1574800"/>
                <a:gd name="connsiteX0" fmla="*/ 342964 w 342964"/>
                <a:gd name="connsiteY0" fmla="*/ 1554480 h 1554480"/>
                <a:gd name="connsiteX1" fmla="*/ 210884 w 342964"/>
                <a:gd name="connsiteY1" fmla="*/ 0 h 1554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64" h="1554480">
                  <a:moveTo>
                    <a:pt x="342964" y="1554480"/>
                  </a:moveTo>
                  <a:cubicBezTo>
                    <a:pt x="-83756" y="1256453"/>
                    <a:pt x="-93916" y="541867"/>
                    <a:pt x="210884" y="0"/>
                  </a:cubicBezTo>
                </a:path>
              </a:pathLst>
            </a:custGeom>
            <a:noFill/>
            <a:ln w="25400" cap="rnd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D6041764-1D61-4150-B5BB-735E924034F3}"/>
                </a:ext>
              </a:extLst>
            </p:cNvPr>
            <p:cNvSpPr/>
            <p:nvPr/>
          </p:nvSpPr>
          <p:spPr>
            <a:xfrm>
              <a:off x="7831066" y="2936241"/>
              <a:ext cx="3619254" cy="1528762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</a:rPr>
                <a:t>The </a:t>
              </a:r>
              <a:r>
                <a:rPr lang="en-US" sz="2000" dirty="0" err="1">
                  <a:solidFill>
                    <a:schemeClr val="accent4">
                      <a:lumMod val="75000"/>
                    </a:schemeClr>
                  </a:solidFill>
                  <a:latin typeface="Consolas" panose="020B0609020204030204" pitchFamily="49" charset="0"/>
                </a:rPr>
                <a:t>GameEventImpl</a:t>
              </a:r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</a:rPr>
                <a:t> class simply encapsulates useful </a:t>
              </a:r>
              <a:r>
                <a:rPr lang="en-US" sz="2000" u="sng" dirty="0">
                  <a:solidFill>
                    <a:schemeClr val="accent4">
                      <a:lumMod val="75000"/>
                    </a:schemeClr>
                  </a:solidFill>
                </a:rPr>
                <a:t>contextual information</a:t>
              </a:r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</a:rPr>
                <a:t> to describe exactly what occurred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9F10294-FE37-453A-AFC8-A91AC8D66AF6}"/>
                </a:ext>
              </a:extLst>
            </p:cNvPr>
            <p:cNvSpPr/>
            <p:nvPr/>
          </p:nvSpPr>
          <p:spPr>
            <a:xfrm>
              <a:off x="6549612" y="2285151"/>
              <a:ext cx="1991360" cy="655336"/>
            </a:xfrm>
            <a:custGeom>
              <a:avLst/>
              <a:gdLst>
                <a:gd name="connsiteX0" fmla="*/ 1280160 w 1280160"/>
                <a:gd name="connsiteY0" fmla="*/ 894080 h 894080"/>
                <a:gd name="connsiteX1" fmla="*/ 0 w 1280160"/>
                <a:gd name="connsiteY1" fmla="*/ 0 h 894080"/>
                <a:gd name="connsiteX0" fmla="*/ 2377440 w 2377440"/>
                <a:gd name="connsiteY0" fmla="*/ 1127760 h 1127760"/>
                <a:gd name="connsiteX1" fmla="*/ 0 w 2377440"/>
                <a:gd name="connsiteY1" fmla="*/ 0 h 1127760"/>
                <a:gd name="connsiteX0" fmla="*/ 123184 w 246367"/>
                <a:gd name="connsiteY0" fmla="*/ 1574800 h 1574800"/>
                <a:gd name="connsiteX1" fmla="*/ 123184 w 246367"/>
                <a:gd name="connsiteY1" fmla="*/ 0 h 1574800"/>
                <a:gd name="connsiteX0" fmla="*/ 252733 w 252733"/>
                <a:gd name="connsiteY0" fmla="*/ 1574800 h 1574800"/>
                <a:gd name="connsiteX1" fmla="*/ 252733 w 252733"/>
                <a:gd name="connsiteY1" fmla="*/ 0 h 1574800"/>
                <a:gd name="connsiteX0" fmla="*/ 276199 w 276199"/>
                <a:gd name="connsiteY0" fmla="*/ 1574800 h 1574800"/>
                <a:gd name="connsiteX1" fmla="*/ 276199 w 276199"/>
                <a:gd name="connsiteY1" fmla="*/ 0 h 1574800"/>
                <a:gd name="connsiteX0" fmla="*/ 342964 w 342964"/>
                <a:gd name="connsiteY0" fmla="*/ 1554480 h 1554480"/>
                <a:gd name="connsiteX1" fmla="*/ 210884 w 342964"/>
                <a:gd name="connsiteY1" fmla="*/ 0 h 1554480"/>
                <a:gd name="connsiteX0" fmla="*/ 3342747 w 3342747"/>
                <a:gd name="connsiteY0" fmla="*/ 690880 h 690880"/>
                <a:gd name="connsiteX1" fmla="*/ 20427 w 3342747"/>
                <a:gd name="connsiteY1" fmla="*/ 0 h 690880"/>
                <a:gd name="connsiteX0" fmla="*/ 3322320 w 3322320"/>
                <a:gd name="connsiteY0" fmla="*/ 728071 h 728071"/>
                <a:gd name="connsiteX1" fmla="*/ 0 w 3322320"/>
                <a:gd name="connsiteY1" fmla="*/ 37191 h 728071"/>
                <a:gd name="connsiteX0" fmla="*/ 2204720 w 2204720"/>
                <a:gd name="connsiteY0" fmla="*/ 585164 h 585164"/>
                <a:gd name="connsiteX1" fmla="*/ 0 w 2204720"/>
                <a:gd name="connsiteY1" fmla="*/ 46684 h 585164"/>
                <a:gd name="connsiteX0" fmla="*/ 1991360 w 1991360"/>
                <a:gd name="connsiteY0" fmla="*/ 651336 h 651336"/>
                <a:gd name="connsiteX1" fmla="*/ 0 w 1991360"/>
                <a:gd name="connsiteY1" fmla="*/ 41736 h 651336"/>
                <a:gd name="connsiteX0" fmla="*/ 1991360 w 1991360"/>
                <a:gd name="connsiteY0" fmla="*/ 651942 h 651942"/>
                <a:gd name="connsiteX1" fmla="*/ 0 w 1991360"/>
                <a:gd name="connsiteY1" fmla="*/ 42342 h 651942"/>
                <a:gd name="connsiteX0" fmla="*/ 1991360 w 1991360"/>
                <a:gd name="connsiteY0" fmla="*/ 655336 h 655336"/>
                <a:gd name="connsiteX1" fmla="*/ 0 w 1991360"/>
                <a:gd name="connsiteY1" fmla="*/ 45736 h 65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91360" h="655336">
                  <a:moveTo>
                    <a:pt x="1991360" y="655336"/>
                  </a:moveTo>
                  <a:cubicBezTo>
                    <a:pt x="1747520" y="347149"/>
                    <a:pt x="934720" y="-154077"/>
                    <a:pt x="0" y="45736"/>
                  </a:cubicBezTo>
                </a:path>
              </a:pathLst>
            </a:custGeom>
            <a:noFill/>
            <a:ln w="25400" cap="rnd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22BBFE2-C4DD-425F-8315-67D1B9E4BCC4}"/>
              </a:ext>
            </a:extLst>
          </p:cNvPr>
          <p:cNvSpPr/>
          <p:nvPr/>
        </p:nvSpPr>
        <p:spPr>
          <a:xfrm>
            <a:off x="7831066" y="4846320"/>
            <a:ext cx="3619254" cy="1239519"/>
          </a:xfrm>
          <a:prstGeom prst="roundRect">
            <a:avLst>
              <a:gd name="adj" fmla="val 19946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In our case, this means (1) the type of event and (2) which team scored</a:t>
            </a:r>
          </a:p>
        </p:txBody>
      </p:sp>
    </p:spTree>
    <p:extLst>
      <p:ext uri="{BB962C8B-B14F-4D97-AF65-F5344CB8AC3E}">
        <p14:creationId xmlns:p14="http://schemas.microsoft.com/office/powerpoint/2010/main" val="60040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28B51-20E7-4CA4-8528-B644CA60F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89" y="397216"/>
            <a:ext cx="4333394" cy="1313085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Creating a </a:t>
            </a:r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GameEvent</a:t>
            </a:r>
            <a:endParaRPr lang="en-US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836C48A-6B35-4612-AC4A-C410EAB84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760" y="339725"/>
            <a:ext cx="6609080" cy="6178550"/>
          </a:xfrm>
          <a:prstGeom prst="roundRect">
            <a:avLst>
              <a:gd name="adj" fmla="val 3996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scorePoints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String team,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</a:rPr>
              <a:t>// Remember who was winning before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String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winning_before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whoIsWinning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080808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</a:rPr>
              <a:t>// Update the scoreboard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home.equals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(team))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homeScore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+= points;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else if 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visitor.equals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(team))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visitorScore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+= points;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080808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</a:rPr>
              <a:t>// Create event object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GameEvent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e;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winning_before.equals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"Tie Game"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))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e =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GameEventImpl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"Lead Change"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, team);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else if 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Math.abs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homeScore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-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visitorScore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) &gt; 10)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e =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GameEventImpl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"Big Lead"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, team);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else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e =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GameEventImpl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"Score Change"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, team);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080808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</a:rPr>
              <a:t>// Notify observers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notifyObservers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(e);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8223658-968A-49D0-A5BF-664382630213}"/>
              </a:ext>
            </a:extLst>
          </p:cNvPr>
          <p:cNvGrpSpPr/>
          <p:nvPr/>
        </p:nvGrpSpPr>
        <p:grpSpPr>
          <a:xfrm>
            <a:off x="608799" y="2067362"/>
            <a:ext cx="4918242" cy="1528762"/>
            <a:chOff x="6894251" y="2849682"/>
            <a:chExt cx="4918242" cy="1528762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5DD4CB7E-CBBC-44AC-8953-E38D3538E5F7}"/>
                </a:ext>
              </a:extLst>
            </p:cNvPr>
            <p:cNvSpPr/>
            <p:nvPr/>
          </p:nvSpPr>
          <p:spPr>
            <a:xfrm>
              <a:off x="6894251" y="2849682"/>
              <a:ext cx="3619254" cy="15287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</a:rPr>
                <a:t>Inside the </a:t>
              </a:r>
              <a:r>
                <a:rPr lang="en-US" sz="2000" dirty="0" err="1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GameImpl</a:t>
              </a: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</a:rPr>
                <a:t> class, whenever an event occurs, we now must construct an appropriate </a:t>
              </a:r>
              <a:r>
                <a:rPr lang="en-US" sz="2000" dirty="0" err="1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GameEvent</a:t>
              </a: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</a:rPr>
                <a:t> object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0BFBE8-043A-4A1F-BC3C-FA884BDCBA8D}"/>
                </a:ext>
              </a:extLst>
            </p:cNvPr>
            <p:cNvSpPr/>
            <p:nvPr/>
          </p:nvSpPr>
          <p:spPr>
            <a:xfrm>
              <a:off x="10532333" y="3590728"/>
              <a:ext cx="1280160" cy="472248"/>
            </a:xfrm>
            <a:custGeom>
              <a:avLst/>
              <a:gdLst>
                <a:gd name="connsiteX0" fmla="*/ 1280160 w 1280160"/>
                <a:gd name="connsiteY0" fmla="*/ 894080 h 894080"/>
                <a:gd name="connsiteX1" fmla="*/ 0 w 1280160"/>
                <a:gd name="connsiteY1" fmla="*/ 0 h 894080"/>
                <a:gd name="connsiteX0" fmla="*/ 2377440 w 2377440"/>
                <a:gd name="connsiteY0" fmla="*/ 1127760 h 1127760"/>
                <a:gd name="connsiteX1" fmla="*/ 0 w 2377440"/>
                <a:gd name="connsiteY1" fmla="*/ 0 h 1127760"/>
                <a:gd name="connsiteX0" fmla="*/ 123184 w 246367"/>
                <a:gd name="connsiteY0" fmla="*/ 1574800 h 1574800"/>
                <a:gd name="connsiteX1" fmla="*/ 123184 w 246367"/>
                <a:gd name="connsiteY1" fmla="*/ 0 h 1574800"/>
                <a:gd name="connsiteX0" fmla="*/ 252733 w 252733"/>
                <a:gd name="connsiteY0" fmla="*/ 1574800 h 1574800"/>
                <a:gd name="connsiteX1" fmla="*/ 252733 w 252733"/>
                <a:gd name="connsiteY1" fmla="*/ 0 h 1574800"/>
                <a:gd name="connsiteX0" fmla="*/ 276199 w 276199"/>
                <a:gd name="connsiteY0" fmla="*/ 1574800 h 1574800"/>
                <a:gd name="connsiteX1" fmla="*/ 276199 w 276199"/>
                <a:gd name="connsiteY1" fmla="*/ 0 h 1574800"/>
                <a:gd name="connsiteX0" fmla="*/ 342964 w 342964"/>
                <a:gd name="connsiteY0" fmla="*/ 1554480 h 1554480"/>
                <a:gd name="connsiteX1" fmla="*/ 210884 w 342964"/>
                <a:gd name="connsiteY1" fmla="*/ 0 h 1554480"/>
                <a:gd name="connsiteX0" fmla="*/ 3342747 w 3342747"/>
                <a:gd name="connsiteY0" fmla="*/ 690880 h 690880"/>
                <a:gd name="connsiteX1" fmla="*/ 20427 w 3342747"/>
                <a:gd name="connsiteY1" fmla="*/ 0 h 690880"/>
                <a:gd name="connsiteX0" fmla="*/ 3322320 w 3322320"/>
                <a:gd name="connsiteY0" fmla="*/ 728071 h 728071"/>
                <a:gd name="connsiteX1" fmla="*/ 0 w 3322320"/>
                <a:gd name="connsiteY1" fmla="*/ 37191 h 728071"/>
                <a:gd name="connsiteX0" fmla="*/ 2204720 w 2204720"/>
                <a:gd name="connsiteY0" fmla="*/ 585164 h 585164"/>
                <a:gd name="connsiteX1" fmla="*/ 0 w 2204720"/>
                <a:gd name="connsiteY1" fmla="*/ 46684 h 585164"/>
                <a:gd name="connsiteX0" fmla="*/ 1991360 w 1991360"/>
                <a:gd name="connsiteY0" fmla="*/ 651336 h 651336"/>
                <a:gd name="connsiteX1" fmla="*/ 0 w 1991360"/>
                <a:gd name="connsiteY1" fmla="*/ 41736 h 651336"/>
                <a:gd name="connsiteX0" fmla="*/ 1991360 w 1991360"/>
                <a:gd name="connsiteY0" fmla="*/ 651942 h 651942"/>
                <a:gd name="connsiteX1" fmla="*/ 0 w 1991360"/>
                <a:gd name="connsiteY1" fmla="*/ 42342 h 651942"/>
                <a:gd name="connsiteX0" fmla="*/ 1991360 w 1991360"/>
                <a:gd name="connsiteY0" fmla="*/ 655336 h 655336"/>
                <a:gd name="connsiteX1" fmla="*/ 0 w 1991360"/>
                <a:gd name="connsiteY1" fmla="*/ 45736 h 655336"/>
                <a:gd name="connsiteX0" fmla="*/ 3962400 w 3962400"/>
                <a:gd name="connsiteY0" fmla="*/ 1153502 h 1153502"/>
                <a:gd name="connsiteX1" fmla="*/ 0 w 3962400"/>
                <a:gd name="connsiteY1" fmla="*/ 25742 h 1153502"/>
                <a:gd name="connsiteX0" fmla="*/ 3596640 w 3596640"/>
                <a:gd name="connsiteY0" fmla="*/ 165776 h 236896"/>
                <a:gd name="connsiteX1" fmla="*/ 0 w 3596640"/>
                <a:gd name="connsiteY1" fmla="*/ 236896 h 236896"/>
                <a:gd name="connsiteX0" fmla="*/ 15309 w 1794051"/>
                <a:gd name="connsiteY0" fmla="*/ 46189 h 1265389"/>
                <a:gd name="connsiteX1" fmla="*/ 1600269 w 1794051"/>
                <a:gd name="connsiteY1" fmla="*/ 1265389 h 1265389"/>
                <a:gd name="connsiteX0" fmla="*/ 33411 w 1618371"/>
                <a:gd name="connsiteY0" fmla="*/ 39647 h 1260749"/>
                <a:gd name="connsiteX1" fmla="*/ 1618371 w 1618371"/>
                <a:gd name="connsiteY1" fmla="*/ 1258847 h 1260749"/>
                <a:gd name="connsiteX0" fmla="*/ 32209 w 1667969"/>
                <a:gd name="connsiteY0" fmla="*/ 43056 h 1122099"/>
                <a:gd name="connsiteX1" fmla="*/ 1667969 w 1667969"/>
                <a:gd name="connsiteY1" fmla="*/ 1120016 h 1122099"/>
                <a:gd name="connsiteX0" fmla="*/ 44235 w 1293915"/>
                <a:gd name="connsiteY0" fmla="*/ 254000 h 254000"/>
                <a:gd name="connsiteX1" fmla="*/ 1293915 w 1293915"/>
                <a:gd name="connsiteY1" fmla="*/ 0 h 254000"/>
                <a:gd name="connsiteX0" fmla="*/ 0 w 1249680"/>
                <a:gd name="connsiteY0" fmla="*/ 254000 h 268089"/>
                <a:gd name="connsiteX1" fmla="*/ 1249680 w 1249680"/>
                <a:gd name="connsiteY1" fmla="*/ 0 h 268089"/>
                <a:gd name="connsiteX0" fmla="*/ 0 w 1249680"/>
                <a:gd name="connsiteY0" fmla="*/ 254000 h 278383"/>
                <a:gd name="connsiteX1" fmla="*/ 1249680 w 1249680"/>
                <a:gd name="connsiteY1" fmla="*/ 0 h 278383"/>
                <a:gd name="connsiteX0" fmla="*/ 0 w 1280160"/>
                <a:gd name="connsiteY0" fmla="*/ 0 h 504374"/>
                <a:gd name="connsiteX1" fmla="*/ 1280160 w 1280160"/>
                <a:gd name="connsiteY1" fmla="*/ 457200 h 504374"/>
                <a:gd name="connsiteX0" fmla="*/ 0 w 1280160"/>
                <a:gd name="connsiteY0" fmla="*/ 0 h 465430"/>
                <a:gd name="connsiteX1" fmla="*/ 1280160 w 1280160"/>
                <a:gd name="connsiteY1" fmla="*/ 457200 h 465430"/>
                <a:gd name="connsiteX0" fmla="*/ 0 w 1280160"/>
                <a:gd name="connsiteY0" fmla="*/ 0 h 472248"/>
                <a:gd name="connsiteX1" fmla="*/ 1280160 w 1280160"/>
                <a:gd name="connsiteY1" fmla="*/ 457200 h 472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80160" h="472248">
                  <a:moveTo>
                    <a:pt x="0" y="0"/>
                  </a:moveTo>
                  <a:cubicBezTo>
                    <a:pt x="416560" y="321733"/>
                    <a:pt x="792480" y="531707"/>
                    <a:pt x="1280160" y="457200"/>
                  </a:cubicBezTo>
                </a:path>
              </a:pathLst>
            </a:custGeom>
            <a:noFill/>
            <a:ln w="25400" cap="rnd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AF73B7A-362C-42DA-9AED-62B63C53C77F}"/>
              </a:ext>
            </a:extLst>
          </p:cNvPr>
          <p:cNvGrpSpPr/>
          <p:nvPr/>
        </p:nvGrpSpPr>
        <p:grpSpPr>
          <a:xfrm>
            <a:off x="482446" y="4378763"/>
            <a:ext cx="5130799" cy="1607332"/>
            <a:chOff x="482446" y="4378763"/>
            <a:chExt cx="5130799" cy="160733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DE7B76D-A524-4BB5-AB2B-405FB0E656BB}"/>
                </a:ext>
              </a:extLst>
            </p:cNvPr>
            <p:cNvSpPr/>
            <p:nvPr/>
          </p:nvSpPr>
          <p:spPr>
            <a:xfrm>
              <a:off x="4455005" y="5094409"/>
              <a:ext cx="1158240" cy="891686"/>
            </a:xfrm>
            <a:custGeom>
              <a:avLst/>
              <a:gdLst>
                <a:gd name="connsiteX0" fmla="*/ 1280160 w 1280160"/>
                <a:gd name="connsiteY0" fmla="*/ 894080 h 894080"/>
                <a:gd name="connsiteX1" fmla="*/ 0 w 1280160"/>
                <a:gd name="connsiteY1" fmla="*/ 0 h 894080"/>
                <a:gd name="connsiteX0" fmla="*/ 2377440 w 2377440"/>
                <a:gd name="connsiteY0" fmla="*/ 1127760 h 1127760"/>
                <a:gd name="connsiteX1" fmla="*/ 0 w 2377440"/>
                <a:gd name="connsiteY1" fmla="*/ 0 h 1127760"/>
                <a:gd name="connsiteX0" fmla="*/ 123184 w 246367"/>
                <a:gd name="connsiteY0" fmla="*/ 1574800 h 1574800"/>
                <a:gd name="connsiteX1" fmla="*/ 123184 w 246367"/>
                <a:gd name="connsiteY1" fmla="*/ 0 h 1574800"/>
                <a:gd name="connsiteX0" fmla="*/ 252733 w 252733"/>
                <a:gd name="connsiteY0" fmla="*/ 1574800 h 1574800"/>
                <a:gd name="connsiteX1" fmla="*/ 252733 w 252733"/>
                <a:gd name="connsiteY1" fmla="*/ 0 h 1574800"/>
                <a:gd name="connsiteX0" fmla="*/ 276199 w 276199"/>
                <a:gd name="connsiteY0" fmla="*/ 1574800 h 1574800"/>
                <a:gd name="connsiteX1" fmla="*/ 276199 w 276199"/>
                <a:gd name="connsiteY1" fmla="*/ 0 h 1574800"/>
                <a:gd name="connsiteX0" fmla="*/ 342964 w 342964"/>
                <a:gd name="connsiteY0" fmla="*/ 1554480 h 1554480"/>
                <a:gd name="connsiteX1" fmla="*/ 210884 w 342964"/>
                <a:gd name="connsiteY1" fmla="*/ 0 h 1554480"/>
                <a:gd name="connsiteX0" fmla="*/ 3342747 w 3342747"/>
                <a:gd name="connsiteY0" fmla="*/ 690880 h 690880"/>
                <a:gd name="connsiteX1" fmla="*/ 20427 w 3342747"/>
                <a:gd name="connsiteY1" fmla="*/ 0 h 690880"/>
                <a:gd name="connsiteX0" fmla="*/ 3322320 w 3322320"/>
                <a:gd name="connsiteY0" fmla="*/ 728071 h 728071"/>
                <a:gd name="connsiteX1" fmla="*/ 0 w 3322320"/>
                <a:gd name="connsiteY1" fmla="*/ 37191 h 728071"/>
                <a:gd name="connsiteX0" fmla="*/ 2204720 w 2204720"/>
                <a:gd name="connsiteY0" fmla="*/ 585164 h 585164"/>
                <a:gd name="connsiteX1" fmla="*/ 0 w 2204720"/>
                <a:gd name="connsiteY1" fmla="*/ 46684 h 585164"/>
                <a:gd name="connsiteX0" fmla="*/ 1991360 w 1991360"/>
                <a:gd name="connsiteY0" fmla="*/ 651336 h 651336"/>
                <a:gd name="connsiteX1" fmla="*/ 0 w 1991360"/>
                <a:gd name="connsiteY1" fmla="*/ 41736 h 651336"/>
                <a:gd name="connsiteX0" fmla="*/ 1991360 w 1991360"/>
                <a:gd name="connsiteY0" fmla="*/ 651942 h 651942"/>
                <a:gd name="connsiteX1" fmla="*/ 0 w 1991360"/>
                <a:gd name="connsiteY1" fmla="*/ 42342 h 651942"/>
                <a:gd name="connsiteX0" fmla="*/ 1991360 w 1991360"/>
                <a:gd name="connsiteY0" fmla="*/ 655336 h 655336"/>
                <a:gd name="connsiteX1" fmla="*/ 0 w 1991360"/>
                <a:gd name="connsiteY1" fmla="*/ 45736 h 655336"/>
                <a:gd name="connsiteX0" fmla="*/ 3962400 w 3962400"/>
                <a:gd name="connsiteY0" fmla="*/ 1153502 h 1153502"/>
                <a:gd name="connsiteX1" fmla="*/ 0 w 3962400"/>
                <a:gd name="connsiteY1" fmla="*/ 25742 h 1153502"/>
                <a:gd name="connsiteX0" fmla="*/ 3596640 w 3596640"/>
                <a:gd name="connsiteY0" fmla="*/ 165776 h 236896"/>
                <a:gd name="connsiteX1" fmla="*/ 0 w 3596640"/>
                <a:gd name="connsiteY1" fmla="*/ 236896 h 236896"/>
                <a:gd name="connsiteX0" fmla="*/ 15309 w 1794051"/>
                <a:gd name="connsiteY0" fmla="*/ 46189 h 1265389"/>
                <a:gd name="connsiteX1" fmla="*/ 1600269 w 1794051"/>
                <a:gd name="connsiteY1" fmla="*/ 1265389 h 1265389"/>
                <a:gd name="connsiteX0" fmla="*/ 33411 w 1618371"/>
                <a:gd name="connsiteY0" fmla="*/ 39647 h 1260749"/>
                <a:gd name="connsiteX1" fmla="*/ 1618371 w 1618371"/>
                <a:gd name="connsiteY1" fmla="*/ 1258847 h 1260749"/>
                <a:gd name="connsiteX0" fmla="*/ 32209 w 1667969"/>
                <a:gd name="connsiteY0" fmla="*/ 43056 h 1122099"/>
                <a:gd name="connsiteX1" fmla="*/ 1667969 w 1667969"/>
                <a:gd name="connsiteY1" fmla="*/ 1120016 h 1122099"/>
                <a:gd name="connsiteX0" fmla="*/ 44235 w 1293915"/>
                <a:gd name="connsiteY0" fmla="*/ 254000 h 254000"/>
                <a:gd name="connsiteX1" fmla="*/ 1293915 w 1293915"/>
                <a:gd name="connsiteY1" fmla="*/ 0 h 254000"/>
                <a:gd name="connsiteX0" fmla="*/ 0 w 1249680"/>
                <a:gd name="connsiteY0" fmla="*/ 254000 h 268089"/>
                <a:gd name="connsiteX1" fmla="*/ 1249680 w 1249680"/>
                <a:gd name="connsiteY1" fmla="*/ 0 h 268089"/>
                <a:gd name="connsiteX0" fmla="*/ 0 w 1249680"/>
                <a:gd name="connsiteY0" fmla="*/ 254000 h 278383"/>
                <a:gd name="connsiteX1" fmla="*/ 1249680 w 1249680"/>
                <a:gd name="connsiteY1" fmla="*/ 0 h 278383"/>
                <a:gd name="connsiteX0" fmla="*/ 0 w 1280160"/>
                <a:gd name="connsiteY0" fmla="*/ 0 h 504374"/>
                <a:gd name="connsiteX1" fmla="*/ 1280160 w 1280160"/>
                <a:gd name="connsiteY1" fmla="*/ 457200 h 504374"/>
                <a:gd name="connsiteX0" fmla="*/ 0 w 1280160"/>
                <a:gd name="connsiteY0" fmla="*/ 0 h 465430"/>
                <a:gd name="connsiteX1" fmla="*/ 1280160 w 1280160"/>
                <a:gd name="connsiteY1" fmla="*/ 457200 h 465430"/>
                <a:gd name="connsiteX0" fmla="*/ 0 w 1280160"/>
                <a:gd name="connsiteY0" fmla="*/ 0 h 472248"/>
                <a:gd name="connsiteX1" fmla="*/ 1280160 w 1280160"/>
                <a:gd name="connsiteY1" fmla="*/ 457200 h 472248"/>
                <a:gd name="connsiteX0" fmla="*/ 0 w 1351280"/>
                <a:gd name="connsiteY0" fmla="*/ 0 h 1425789"/>
                <a:gd name="connsiteX1" fmla="*/ 1351280 w 1351280"/>
                <a:gd name="connsiteY1" fmla="*/ 1422400 h 1425789"/>
                <a:gd name="connsiteX0" fmla="*/ 0 w 1158240"/>
                <a:gd name="connsiteY0" fmla="*/ 0 h 889930"/>
                <a:gd name="connsiteX1" fmla="*/ 1158240 w 1158240"/>
                <a:gd name="connsiteY1" fmla="*/ 883920 h 889930"/>
                <a:gd name="connsiteX0" fmla="*/ 0 w 1158240"/>
                <a:gd name="connsiteY0" fmla="*/ 0 h 891686"/>
                <a:gd name="connsiteX1" fmla="*/ 1158240 w 1158240"/>
                <a:gd name="connsiteY1" fmla="*/ 883920 h 891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58240" h="891686">
                  <a:moveTo>
                    <a:pt x="0" y="0"/>
                  </a:moveTo>
                  <a:cubicBezTo>
                    <a:pt x="254000" y="484293"/>
                    <a:pt x="670560" y="958427"/>
                    <a:pt x="1158240" y="883920"/>
                  </a:cubicBezTo>
                </a:path>
              </a:pathLst>
            </a:custGeom>
            <a:noFill/>
            <a:ln w="25400" cap="rnd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8255064-D27E-49D2-BD73-0222BBFCD0E9}"/>
                </a:ext>
              </a:extLst>
            </p:cNvPr>
            <p:cNvSpPr/>
            <p:nvPr/>
          </p:nvSpPr>
          <p:spPr>
            <a:xfrm>
              <a:off x="482446" y="4378763"/>
              <a:ext cx="3977639" cy="1528762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That event object gets passed to </a:t>
              </a:r>
              <a:r>
                <a:rPr lang="en-US" sz="2000" dirty="0" err="1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notifyObservers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 and forwarded along to each observer through the 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update()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 method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72E7-6FFB-CE4D-B4E8-8EF314722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365125"/>
            <a:ext cx="10882489" cy="80891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Supporting multiple event types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E4F6-683A-9B41-A66E-4DAD66CFA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978"/>
            <a:ext cx="10515600" cy="471875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Separate observer interfaces</a:t>
            </a:r>
          </a:p>
          <a:p>
            <a:pPr lvl="1"/>
            <a:r>
              <a:rPr lang="en-US" dirty="0"/>
              <a:t>Allows observer to only process what it wants.</a:t>
            </a:r>
          </a:p>
          <a:p>
            <a:pPr lvl="1"/>
            <a:r>
              <a:rPr lang="en-US" dirty="0"/>
              <a:t>Requires subject to provide (de)registration and notification methods for each event.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Single interface with multiple methods</a:t>
            </a:r>
          </a:p>
          <a:p>
            <a:pPr lvl="1"/>
            <a:r>
              <a:rPr lang="en-US" dirty="0"/>
              <a:t>Observer must provide all methods, even for event types they don't want.</a:t>
            </a:r>
          </a:p>
          <a:p>
            <a:pPr lvl="3"/>
            <a:r>
              <a:rPr lang="en-US" sz="2400" i="1" dirty="0">
                <a:solidFill>
                  <a:srgbClr val="0070C0"/>
                </a:solidFill>
              </a:rPr>
              <a:t>Method can just be empty.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Reasonable approach if most observers will want to process most event types.</a:t>
            </a:r>
          </a:p>
        </p:txBody>
      </p:sp>
    </p:spTree>
    <p:extLst>
      <p:ext uri="{BB962C8B-B14F-4D97-AF65-F5344CB8AC3E}">
        <p14:creationId xmlns:p14="http://schemas.microsoft.com/office/powerpoint/2010/main" val="1907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12837</TotalTime>
  <Words>2745</Words>
  <Application>Microsoft Office PowerPoint</Application>
  <PresentationFormat>Widescreen</PresentationFormat>
  <Paragraphs>273</Paragraphs>
  <Slides>28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Bahnschrift</vt:lpstr>
      <vt:lpstr>Bahnschrift SemiBold</vt:lpstr>
      <vt:lpstr>Calibri</vt:lpstr>
      <vt:lpstr>Calibri Light</vt:lpstr>
      <vt:lpstr>Consolas</vt:lpstr>
      <vt:lpstr>Symbol</vt:lpstr>
      <vt:lpstr>Wingdings</vt:lpstr>
      <vt:lpstr>Office Theme</vt:lpstr>
      <vt:lpstr>Observer (part 2) Anonymous Classes and Lamba Functions</vt:lpstr>
      <vt:lpstr>Event context</vt:lpstr>
      <vt:lpstr>Passing Context to the Observer</vt:lpstr>
      <vt:lpstr>Passing Context to the Observer</vt:lpstr>
      <vt:lpstr>Different Event Types</vt:lpstr>
      <vt:lpstr>GameEvent Object</vt:lpstr>
      <vt:lpstr>GameEventImpl</vt:lpstr>
      <vt:lpstr>Creating a GameEvent</vt:lpstr>
      <vt:lpstr>Supporting multiple event types alternatives</vt:lpstr>
      <vt:lpstr>Functional Programming</vt:lpstr>
      <vt:lpstr>Programming Paradigms</vt:lpstr>
      <vt:lpstr>Common Functional PLs</vt:lpstr>
      <vt:lpstr>Functional Programming Basics</vt:lpstr>
      <vt:lpstr>Revisiting the final version of the observer (Fan) classes</vt:lpstr>
      <vt:lpstr>Functional programming in Java</vt:lpstr>
      <vt:lpstr>Anonymous Classes</vt:lpstr>
      <vt:lpstr>PowerPoint Presentation</vt:lpstr>
      <vt:lpstr>Implementing an interface the old school way: with a named class</vt:lpstr>
      <vt:lpstr>Implementing an interface the old school way: with a named class</vt:lpstr>
      <vt:lpstr>Implementing an interface with an anonymous class</vt:lpstr>
      <vt:lpstr>Implementing an interface with an anonymous class</vt:lpstr>
      <vt:lpstr>Lambda Expressions</vt:lpstr>
      <vt:lpstr>l Expressions</vt:lpstr>
      <vt:lpstr>l Calculus</vt:lpstr>
      <vt:lpstr>PowerPoint Presentation</vt:lpstr>
      <vt:lpstr>PowerPoint Presentation</vt:lpstr>
      <vt:lpstr>Poll Everywhere (1)</vt:lpstr>
      <vt:lpstr>Summary Three ways to do the same thing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Encapsulation | COMP 301</dc:title>
  <dc:creator>Aaron Smith</dc:creator>
  <cp:lastModifiedBy>David Stotts</cp:lastModifiedBy>
  <cp:revision>155</cp:revision>
  <cp:lastPrinted>2023-03-22T18:23:11Z</cp:lastPrinted>
  <dcterms:created xsi:type="dcterms:W3CDTF">2020-02-08T19:31:56Z</dcterms:created>
  <dcterms:modified xsi:type="dcterms:W3CDTF">2024-03-26T17:25:46Z</dcterms:modified>
</cp:coreProperties>
</file>