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6" r:id="rId2"/>
    <p:sldId id="259" r:id="rId3"/>
    <p:sldId id="539" r:id="rId4"/>
    <p:sldId id="261" r:id="rId5"/>
    <p:sldId id="262" r:id="rId6"/>
    <p:sldId id="392" r:id="rId7"/>
    <p:sldId id="265" r:id="rId8"/>
    <p:sldId id="542" r:id="rId9"/>
    <p:sldId id="541" r:id="rId10"/>
    <p:sldId id="260" r:id="rId11"/>
    <p:sldId id="266" r:id="rId12"/>
    <p:sldId id="393" r:id="rId13"/>
    <p:sldId id="394" r:id="rId14"/>
    <p:sldId id="395" r:id="rId15"/>
    <p:sldId id="396" r:id="rId16"/>
    <p:sldId id="267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5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B2B2B"/>
    <a:srgbClr val="FFD9D9"/>
    <a:srgbClr val="CFD5EA"/>
    <a:srgbClr val="00717E"/>
    <a:srgbClr val="4950B8"/>
    <a:srgbClr val="2F5597"/>
    <a:srgbClr val="266C00"/>
    <a:srgbClr val="FFCBCB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9ADD4-E513-4C3A-98E7-4C8EB6787CB2}" v="405" dt="2022-04-11T17:04:36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25" autoAdjust="0"/>
    <p:restoredTop sz="84490" autoAdjust="0"/>
  </p:normalViewPr>
  <p:slideViewPr>
    <p:cSldViewPr snapToGrid="0">
      <p:cViewPr>
        <p:scale>
          <a:sx n="70" d="100"/>
          <a:sy n="70" d="100"/>
        </p:scale>
        <p:origin x="17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F77173-3685-40B9-B73C-16ADE62092D9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968E17-B449-4FD3-BB22-85B23CCE4149}">
      <dgm:prSet phldrT="[Text]"/>
      <dgm:spPr/>
      <dgm:t>
        <a:bodyPr/>
        <a:lstStyle/>
        <a:p>
          <a:r>
            <a:rPr lang="en-US" dirty="0"/>
            <a:t>AWT</a:t>
          </a:r>
        </a:p>
      </dgm:t>
    </dgm:pt>
    <dgm:pt modelId="{A186D295-53FE-4F0A-A147-323B26A5A951}" type="parTrans" cxnId="{CC0C0536-1891-404A-B42E-614E2DE2E9A1}">
      <dgm:prSet/>
      <dgm:spPr/>
      <dgm:t>
        <a:bodyPr/>
        <a:lstStyle/>
        <a:p>
          <a:endParaRPr lang="en-US"/>
        </a:p>
      </dgm:t>
    </dgm:pt>
    <dgm:pt modelId="{112B2D05-6879-476F-83C7-493F42329863}" type="sibTrans" cxnId="{CC0C0536-1891-404A-B42E-614E2DE2E9A1}">
      <dgm:prSet/>
      <dgm:spPr/>
      <dgm:t>
        <a:bodyPr/>
        <a:lstStyle/>
        <a:p>
          <a:endParaRPr lang="en-US"/>
        </a:p>
      </dgm:t>
    </dgm:pt>
    <dgm:pt modelId="{0BD4E79D-CA1E-4D5A-B802-6ADB81989E08}">
      <dgm:prSet phldrT="[Text]"/>
      <dgm:spPr/>
      <dgm:t>
        <a:bodyPr/>
        <a:lstStyle/>
        <a:p>
          <a:r>
            <a:rPr lang="en-US" dirty="0"/>
            <a:t>Java’s original GUI library</a:t>
          </a:r>
        </a:p>
      </dgm:t>
    </dgm:pt>
    <dgm:pt modelId="{4614B658-68B3-47AD-9366-C263701ADA37}" type="parTrans" cxnId="{C828D7DF-DFC9-43DF-8E19-27FE9C2A1337}">
      <dgm:prSet/>
      <dgm:spPr/>
      <dgm:t>
        <a:bodyPr/>
        <a:lstStyle/>
        <a:p>
          <a:endParaRPr lang="en-US"/>
        </a:p>
      </dgm:t>
    </dgm:pt>
    <dgm:pt modelId="{525ED019-EE9B-42CD-A4A0-3A9CDD7296A5}" type="sibTrans" cxnId="{C828D7DF-DFC9-43DF-8E19-27FE9C2A1337}">
      <dgm:prSet/>
      <dgm:spPr/>
      <dgm:t>
        <a:bodyPr/>
        <a:lstStyle/>
        <a:p>
          <a:endParaRPr lang="en-US"/>
        </a:p>
      </dgm:t>
    </dgm:pt>
    <dgm:pt modelId="{46D722C4-C750-4D54-86CF-ACCDEE27F58E}">
      <dgm:prSet phldrT="[Text]"/>
      <dgm:spPr/>
      <dgm:t>
        <a:bodyPr/>
        <a:lstStyle/>
        <a:p>
          <a:r>
            <a:rPr lang="en-US" dirty="0"/>
            <a:t>Swing</a:t>
          </a:r>
        </a:p>
      </dgm:t>
    </dgm:pt>
    <dgm:pt modelId="{E6FA9CD6-6973-4769-B4D1-4A9BCB193CFB}" type="parTrans" cxnId="{D9193E16-7F16-4E69-9293-1C82AE7C4CB9}">
      <dgm:prSet/>
      <dgm:spPr/>
      <dgm:t>
        <a:bodyPr/>
        <a:lstStyle/>
        <a:p>
          <a:endParaRPr lang="en-US"/>
        </a:p>
      </dgm:t>
    </dgm:pt>
    <dgm:pt modelId="{5B5BAAAE-74B8-448F-8DAC-E483F4FEF830}" type="sibTrans" cxnId="{D9193E16-7F16-4E69-9293-1C82AE7C4CB9}">
      <dgm:prSet/>
      <dgm:spPr/>
      <dgm:t>
        <a:bodyPr/>
        <a:lstStyle/>
        <a:p>
          <a:endParaRPr lang="en-US"/>
        </a:p>
      </dgm:t>
    </dgm:pt>
    <dgm:pt modelId="{D6D01E8B-3856-4C6F-8193-610334A5D3EC}">
      <dgm:prSet phldrT="[Text]"/>
      <dgm:spPr/>
      <dgm:t>
        <a:bodyPr/>
        <a:lstStyle/>
        <a:p>
          <a:r>
            <a:rPr lang="en-US" dirty="0"/>
            <a:t>An </a:t>
          </a:r>
          <a:r>
            <a:rPr lang="en-US" i="1" dirty="0"/>
            <a:t>extension </a:t>
          </a:r>
          <a:r>
            <a:rPr lang="en-US" i="0" dirty="0"/>
            <a:t>of AWT</a:t>
          </a:r>
          <a:endParaRPr lang="en-US" dirty="0"/>
        </a:p>
      </dgm:t>
    </dgm:pt>
    <dgm:pt modelId="{41EC7E45-3B6E-425D-BA02-D6E0F3C2001A}" type="parTrans" cxnId="{50EC0E09-F019-49DB-8C68-C79CE5E61985}">
      <dgm:prSet/>
      <dgm:spPr/>
      <dgm:t>
        <a:bodyPr/>
        <a:lstStyle/>
        <a:p>
          <a:endParaRPr lang="en-US"/>
        </a:p>
      </dgm:t>
    </dgm:pt>
    <dgm:pt modelId="{D38367CF-7D7D-402E-B1BA-388B1772D4F7}" type="sibTrans" cxnId="{50EC0E09-F019-49DB-8C68-C79CE5E61985}">
      <dgm:prSet/>
      <dgm:spPr/>
      <dgm:t>
        <a:bodyPr/>
        <a:lstStyle/>
        <a:p>
          <a:endParaRPr lang="en-US"/>
        </a:p>
      </dgm:t>
    </dgm:pt>
    <dgm:pt modelId="{1179B798-9DA9-4EA1-A18B-7AAFE0604FE5}">
      <dgm:prSet phldrT="[Text]"/>
      <dgm:spPr/>
      <dgm:t>
        <a:bodyPr/>
        <a:lstStyle/>
        <a:p>
          <a:r>
            <a:rPr lang="en-US" dirty="0"/>
            <a:t>JavaFX</a:t>
          </a:r>
        </a:p>
      </dgm:t>
    </dgm:pt>
    <dgm:pt modelId="{74D7A7DE-910F-4D5F-B12A-423471AF365E}" type="parTrans" cxnId="{23E4E1C1-9A7E-4AA9-A200-BA914699B356}">
      <dgm:prSet/>
      <dgm:spPr/>
      <dgm:t>
        <a:bodyPr/>
        <a:lstStyle/>
        <a:p>
          <a:endParaRPr lang="en-US"/>
        </a:p>
      </dgm:t>
    </dgm:pt>
    <dgm:pt modelId="{A0663183-EA9E-42A1-910D-18BF2ACD47B5}" type="sibTrans" cxnId="{23E4E1C1-9A7E-4AA9-A200-BA914699B356}">
      <dgm:prSet/>
      <dgm:spPr/>
      <dgm:t>
        <a:bodyPr/>
        <a:lstStyle/>
        <a:p>
          <a:endParaRPr lang="en-US"/>
        </a:p>
      </dgm:t>
    </dgm:pt>
    <dgm:pt modelId="{8027C7BE-9967-4DA3-BA3C-FE4360F451A5}">
      <dgm:prSet phldrT="[Text]"/>
      <dgm:spPr/>
      <dgm:t>
        <a:bodyPr/>
        <a:lstStyle/>
        <a:p>
          <a:r>
            <a:rPr lang="en-US" dirty="0"/>
            <a:t>Designed to be mobile/web friendly</a:t>
          </a:r>
        </a:p>
      </dgm:t>
    </dgm:pt>
    <dgm:pt modelId="{94C84298-CA69-487F-92D8-9424DF8E2C98}" type="parTrans" cxnId="{517E544D-240C-4B8F-AB66-FAED3B7C326C}">
      <dgm:prSet/>
      <dgm:spPr/>
      <dgm:t>
        <a:bodyPr/>
        <a:lstStyle/>
        <a:p>
          <a:endParaRPr lang="en-US"/>
        </a:p>
      </dgm:t>
    </dgm:pt>
    <dgm:pt modelId="{7C817B17-EE0B-43A8-AEAD-F6D72CE9F925}" type="sibTrans" cxnId="{517E544D-240C-4B8F-AB66-FAED3B7C326C}">
      <dgm:prSet/>
      <dgm:spPr/>
      <dgm:t>
        <a:bodyPr/>
        <a:lstStyle/>
        <a:p>
          <a:endParaRPr lang="en-US"/>
        </a:p>
      </dgm:t>
    </dgm:pt>
    <dgm:pt modelId="{EDE7B773-1509-4BF8-BDAC-8305C3649A18}">
      <dgm:prSet phldrT="[Text]"/>
      <dgm:spPr/>
      <dgm:t>
        <a:bodyPr/>
        <a:lstStyle/>
        <a:p>
          <a:r>
            <a:rPr lang="en-US" dirty="0"/>
            <a:t>Basic UI components</a:t>
          </a:r>
        </a:p>
      </dgm:t>
    </dgm:pt>
    <dgm:pt modelId="{62AA33D6-4ACB-4BA6-8A28-41957433F039}" type="parTrans" cxnId="{4157554C-551E-4D60-875D-C0BEEDD36E13}">
      <dgm:prSet/>
      <dgm:spPr/>
      <dgm:t>
        <a:bodyPr/>
        <a:lstStyle/>
        <a:p>
          <a:endParaRPr lang="en-US"/>
        </a:p>
      </dgm:t>
    </dgm:pt>
    <dgm:pt modelId="{A67FE9CF-2617-4E6E-A6FE-53AB9885BE08}" type="sibTrans" cxnId="{4157554C-551E-4D60-875D-C0BEEDD36E13}">
      <dgm:prSet/>
      <dgm:spPr/>
      <dgm:t>
        <a:bodyPr/>
        <a:lstStyle/>
        <a:p>
          <a:endParaRPr lang="en-US"/>
        </a:p>
      </dgm:t>
    </dgm:pt>
    <dgm:pt modelId="{6C6638EF-E256-4AD4-9C01-7A6AF41490E0}">
      <dgm:prSet phldrT="[Text]"/>
      <dgm:spPr/>
      <dgm:t>
        <a:bodyPr/>
        <a:lstStyle/>
        <a:p>
          <a:r>
            <a:rPr lang="en-US" dirty="0"/>
            <a:t>Intended for desktop first</a:t>
          </a:r>
        </a:p>
      </dgm:t>
    </dgm:pt>
    <dgm:pt modelId="{FA121EC9-568D-4127-9188-91CA49F56606}" type="parTrans" cxnId="{0FC5D0CA-7F12-4C8E-A05C-0AAFCAF3FAB3}">
      <dgm:prSet/>
      <dgm:spPr/>
      <dgm:t>
        <a:bodyPr/>
        <a:lstStyle/>
        <a:p>
          <a:endParaRPr lang="en-US"/>
        </a:p>
      </dgm:t>
    </dgm:pt>
    <dgm:pt modelId="{57477196-7E32-4F80-A27F-9FA7039B0453}" type="sibTrans" cxnId="{0FC5D0CA-7F12-4C8E-A05C-0AAFCAF3FAB3}">
      <dgm:prSet/>
      <dgm:spPr/>
      <dgm:t>
        <a:bodyPr/>
        <a:lstStyle/>
        <a:p>
          <a:endParaRPr lang="en-US"/>
        </a:p>
      </dgm:t>
    </dgm:pt>
    <dgm:pt modelId="{309B60CD-01FC-42EF-9C4F-55207B9CCFBC}">
      <dgm:prSet phldrT="[Text]"/>
      <dgm:spPr/>
      <dgm:t>
        <a:bodyPr/>
        <a:lstStyle/>
        <a:p>
          <a:r>
            <a:rPr lang="en-US" dirty="0"/>
            <a:t>Redesigned UI components</a:t>
          </a:r>
        </a:p>
      </dgm:t>
    </dgm:pt>
    <dgm:pt modelId="{58258EEF-7E7D-4B85-8690-E205F9CE06C4}" type="parTrans" cxnId="{6A005F30-3433-457E-B164-260D0CB0D6AB}">
      <dgm:prSet/>
      <dgm:spPr/>
      <dgm:t>
        <a:bodyPr/>
        <a:lstStyle/>
        <a:p>
          <a:endParaRPr lang="en-US"/>
        </a:p>
      </dgm:t>
    </dgm:pt>
    <dgm:pt modelId="{2A4D1513-2F9A-4FF0-B0E9-389D549C736C}" type="sibTrans" cxnId="{6A005F30-3433-457E-B164-260D0CB0D6AB}">
      <dgm:prSet/>
      <dgm:spPr/>
      <dgm:t>
        <a:bodyPr/>
        <a:lstStyle/>
        <a:p>
          <a:endParaRPr lang="en-US"/>
        </a:p>
      </dgm:t>
    </dgm:pt>
    <dgm:pt modelId="{2228E6A1-7B5A-48CA-8A73-173CFAAFD736}">
      <dgm:prSet phldrT="[Text]"/>
      <dgm:spPr/>
      <dgm:t>
        <a:bodyPr/>
        <a:lstStyle/>
        <a:p>
          <a:r>
            <a:rPr lang="en-US" dirty="0"/>
            <a:t>Platform-dependent</a:t>
          </a:r>
        </a:p>
      </dgm:t>
    </dgm:pt>
    <dgm:pt modelId="{402AA306-D6DF-4050-B929-55A9AEC4B1F4}" type="parTrans" cxnId="{435FB34A-7517-430E-8046-15D2EC4BE5EA}">
      <dgm:prSet/>
      <dgm:spPr/>
      <dgm:t>
        <a:bodyPr/>
        <a:lstStyle/>
        <a:p>
          <a:endParaRPr lang="en-US"/>
        </a:p>
      </dgm:t>
    </dgm:pt>
    <dgm:pt modelId="{FEA6223B-19BF-4EF5-B5BA-96ED4F0D85C6}" type="sibTrans" cxnId="{435FB34A-7517-430E-8046-15D2EC4BE5EA}">
      <dgm:prSet/>
      <dgm:spPr/>
      <dgm:t>
        <a:bodyPr/>
        <a:lstStyle/>
        <a:p>
          <a:endParaRPr lang="en-US"/>
        </a:p>
      </dgm:t>
    </dgm:pt>
    <dgm:pt modelId="{C35BD693-452E-449D-927F-38DBE4440CD8}" type="pres">
      <dgm:prSet presAssocID="{CFF77173-3685-40B9-B73C-16ADE62092D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B64E9-89F6-49DD-A064-E82146A939BA}" type="pres">
      <dgm:prSet presAssocID="{44968E17-B449-4FD3-BB22-85B23CCE4149}" presName="composite" presStyleCnt="0"/>
      <dgm:spPr/>
    </dgm:pt>
    <dgm:pt modelId="{3B4E2081-AE7B-4838-90C4-C82A41E80C35}" type="pres">
      <dgm:prSet presAssocID="{44968E17-B449-4FD3-BB22-85B23CCE414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33C48-0F54-4DB2-94D2-34E780EE0CD1}" type="pres">
      <dgm:prSet presAssocID="{44968E17-B449-4FD3-BB22-85B23CCE4149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E4A1D-9E17-4E4B-8834-9D0E1AF19F59}" type="pres">
      <dgm:prSet presAssocID="{112B2D05-6879-476F-83C7-493F42329863}" presName="space" presStyleCnt="0"/>
      <dgm:spPr/>
    </dgm:pt>
    <dgm:pt modelId="{2DCC8580-893A-4097-95A0-231F0D61E9E7}" type="pres">
      <dgm:prSet presAssocID="{46D722C4-C750-4D54-86CF-ACCDEE27F58E}" presName="composite" presStyleCnt="0"/>
      <dgm:spPr/>
    </dgm:pt>
    <dgm:pt modelId="{1490F7A5-3CC1-436B-8123-5CEC8A45A4DA}" type="pres">
      <dgm:prSet presAssocID="{46D722C4-C750-4D54-86CF-ACCDEE27F58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2FC10-1ADF-408C-BECE-9EF087CBC0F7}" type="pres">
      <dgm:prSet presAssocID="{46D722C4-C750-4D54-86CF-ACCDEE27F58E}" presName="desTx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4119E-B83D-408C-99C2-F90C0961B1BC}" type="pres">
      <dgm:prSet presAssocID="{5B5BAAAE-74B8-448F-8DAC-E483F4FEF830}" presName="space" presStyleCnt="0"/>
      <dgm:spPr/>
    </dgm:pt>
    <dgm:pt modelId="{EC36A075-62A6-4E6D-9E86-B013E420A691}" type="pres">
      <dgm:prSet presAssocID="{1179B798-9DA9-4EA1-A18B-7AAFE0604FE5}" presName="composite" presStyleCnt="0"/>
      <dgm:spPr/>
    </dgm:pt>
    <dgm:pt modelId="{C1D80449-27CB-4CF8-9477-0105A9C37049}" type="pres">
      <dgm:prSet presAssocID="{1179B798-9DA9-4EA1-A18B-7AAFE0604FE5}" presName="par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A2568-1D19-45DF-B6B7-E839AF7796F8}" type="pres">
      <dgm:prSet presAssocID="{1179B798-9DA9-4EA1-A18B-7AAFE0604FE5}" presName="desTx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50CA9C-AF71-4B4D-96FF-BA869F9EC2C5}" type="presOf" srcId="{CFF77173-3685-40B9-B73C-16ADE62092D9}" destId="{C35BD693-452E-449D-927F-38DBE4440CD8}" srcOrd="0" destOrd="0" presId="urn:microsoft.com/office/officeart/2005/8/layout/chevron1"/>
    <dgm:cxn modelId="{5D8C9158-E47E-4967-AFC8-71A90886D781}" type="presOf" srcId="{8027C7BE-9967-4DA3-BA3C-FE4360F451A5}" destId="{9EAA2568-1D19-45DF-B6B7-E839AF7796F8}" srcOrd="0" destOrd="0" presId="urn:microsoft.com/office/officeart/2005/8/layout/chevron1"/>
    <dgm:cxn modelId="{641D64C5-17BD-41EE-ADF0-E6C8FAF5F0AB}" type="presOf" srcId="{46D722C4-C750-4D54-86CF-ACCDEE27F58E}" destId="{1490F7A5-3CC1-436B-8123-5CEC8A45A4DA}" srcOrd="0" destOrd="0" presId="urn:microsoft.com/office/officeart/2005/8/layout/chevron1"/>
    <dgm:cxn modelId="{6BF6D17A-FD0A-47FA-9922-842C6ACCF4D3}" type="presOf" srcId="{1179B798-9DA9-4EA1-A18B-7AAFE0604FE5}" destId="{C1D80449-27CB-4CF8-9477-0105A9C37049}" srcOrd="0" destOrd="0" presId="urn:microsoft.com/office/officeart/2005/8/layout/chevron1"/>
    <dgm:cxn modelId="{EF11F467-08E9-4A71-B6E5-995C47351E15}" type="presOf" srcId="{309B60CD-01FC-42EF-9C4F-55207B9CCFBC}" destId="{F252FC10-1ADF-408C-BECE-9EF087CBC0F7}" srcOrd="0" destOrd="1" presId="urn:microsoft.com/office/officeart/2005/8/layout/chevron1"/>
    <dgm:cxn modelId="{CC0C0536-1891-404A-B42E-614E2DE2E9A1}" srcId="{CFF77173-3685-40B9-B73C-16ADE62092D9}" destId="{44968E17-B449-4FD3-BB22-85B23CCE4149}" srcOrd="0" destOrd="0" parTransId="{A186D295-53FE-4F0A-A147-323B26A5A951}" sibTransId="{112B2D05-6879-476F-83C7-493F42329863}"/>
    <dgm:cxn modelId="{255B8854-365F-412D-AE73-74606E38BEDA}" type="presOf" srcId="{2228E6A1-7B5A-48CA-8A73-173CFAAFD736}" destId="{BE333C48-0F54-4DB2-94D2-34E780EE0CD1}" srcOrd="0" destOrd="2" presId="urn:microsoft.com/office/officeart/2005/8/layout/chevron1"/>
    <dgm:cxn modelId="{310F9F68-F850-45AC-918A-8792A95F26F0}" type="presOf" srcId="{EDE7B773-1509-4BF8-BDAC-8305C3649A18}" destId="{BE333C48-0F54-4DB2-94D2-34E780EE0CD1}" srcOrd="0" destOrd="1" presId="urn:microsoft.com/office/officeart/2005/8/layout/chevron1"/>
    <dgm:cxn modelId="{545E9258-4A20-4898-8B95-FA286CD43895}" type="presOf" srcId="{44968E17-B449-4FD3-BB22-85B23CCE4149}" destId="{3B4E2081-AE7B-4838-90C4-C82A41E80C35}" srcOrd="0" destOrd="0" presId="urn:microsoft.com/office/officeart/2005/8/layout/chevron1"/>
    <dgm:cxn modelId="{B82A0B62-F47E-43D6-8AAF-EEADCE73A35F}" type="presOf" srcId="{D6D01E8B-3856-4C6F-8193-610334A5D3EC}" destId="{F252FC10-1ADF-408C-BECE-9EF087CBC0F7}" srcOrd="0" destOrd="0" presId="urn:microsoft.com/office/officeart/2005/8/layout/chevron1"/>
    <dgm:cxn modelId="{517E544D-240C-4B8F-AB66-FAED3B7C326C}" srcId="{1179B798-9DA9-4EA1-A18B-7AAFE0604FE5}" destId="{8027C7BE-9967-4DA3-BA3C-FE4360F451A5}" srcOrd="0" destOrd="0" parTransId="{94C84298-CA69-487F-92D8-9424DF8E2C98}" sibTransId="{7C817B17-EE0B-43A8-AEAD-F6D72CE9F925}"/>
    <dgm:cxn modelId="{0FC5D0CA-7F12-4C8E-A05C-0AAFCAF3FAB3}" srcId="{46D722C4-C750-4D54-86CF-ACCDEE27F58E}" destId="{6C6638EF-E256-4AD4-9C01-7A6AF41490E0}" srcOrd="2" destOrd="0" parTransId="{FA121EC9-568D-4127-9188-91CA49F56606}" sibTransId="{57477196-7E32-4F80-A27F-9FA7039B0453}"/>
    <dgm:cxn modelId="{D9193E16-7F16-4E69-9293-1C82AE7C4CB9}" srcId="{CFF77173-3685-40B9-B73C-16ADE62092D9}" destId="{46D722C4-C750-4D54-86CF-ACCDEE27F58E}" srcOrd="1" destOrd="0" parTransId="{E6FA9CD6-6973-4769-B4D1-4A9BCB193CFB}" sibTransId="{5B5BAAAE-74B8-448F-8DAC-E483F4FEF830}"/>
    <dgm:cxn modelId="{50EC0E09-F019-49DB-8C68-C79CE5E61985}" srcId="{46D722C4-C750-4D54-86CF-ACCDEE27F58E}" destId="{D6D01E8B-3856-4C6F-8193-610334A5D3EC}" srcOrd="0" destOrd="0" parTransId="{41EC7E45-3B6E-425D-BA02-D6E0F3C2001A}" sibTransId="{D38367CF-7D7D-402E-B1BA-388B1772D4F7}"/>
    <dgm:cxn modelId="{C828D7DF-DFC9-43DF-8E19-27FE9C2A1337}" srcId="{44968E17-B449-4FD3-BB22-85B23CCE4149}" destId="{0BD4E79D-CA1E-4D5A-B802-6ADB81989E08}" srcOrd="0" destOrd="0" parTransId="{4614B658-68B3-47AD-9366-C263701ADA37}" sibTransId="{525ED019-EE9B-42CD-A4A0-3A9CDD7296A5}"/>
    <dgm:cxn modelId="{23E4E1C1-9A7E-4AA9-A200-BA914699B356}" srcId="{CFF77173-3685-40B9-B73C-16ADE62092D9}" destId="{1179B798-9DA9-4EA1-A18B-7AAFE0604FE5}" srcOrd="2" destOrd="0" parTransId="{74D7A7DE-910F-4D5F-B12A-423471AF365E}" sibTransId="{A0663183-EA9E-42A1-910D-18BF2ACD47B5}"/>
    <dgm:cxn modelId="{435FB34A-7517-430E-8046-15D2EC4BE5EA}" srcId="{44968E17-B449-4FD3-BB22-85B23CCE4149}" destId="{2228E6A1-7B5A-48CA-8A73-173CFAAFD736}" srcOrd="2" destOrd="0" parTransId="{402AA306-D6DF-4050-B929-55A9AEC4B1F4}" sibTransId="{FEA6223B-19BF-4EF5-B5BA-96ED4F0D85C6}"/>
    <dgm:cxn modelId="{4157554C-551E-4D60-875D-C0BEEDD36E13}" srcId="{44968E17-B449-4FD3-BB22-85B23CCE4149}" destId="{EDE7B773-1509-4BF8-BDAC-8305C3649A18}" srcOrd="1" destOrd="0" parTransId="{62AA33D6-4ACB-4BA6-8A28-41957433F039}" sibTransId="{A67FE9CF-2617-4E6E-A6FE-53AB9885BE08}"/>
    <dgm:cxn modelId="{AB12CD9C-87A5-4471-9C85-6824A6320916}" type="presOf" srcId="{6C6638EF-E256-4AD4-9C01-7A6AF41490E0}" destId="{F252FC10-1ADF-408C-BECE-9EF087CBC0F7}" srcOrd="0" destOrd="2" presId="urn:microsoft.com/office/officeart/2005/8/layout/chevron1"/>
    <dgm:cxn modelId="{D5B40127-88F4-445C-BF62-A0E08B31753C}" type="presOf" srcId="{0BD4E79D-CA1E-4D5A-B802-6ADB81989E08}" destId="{BE333C48-0F54-4DB2-94D2-34E780EE0CD1}" srcOrd="0" destOrd="0" presId="urn:microsoft.com/office/officeart/2005/8/layout/chevron1"/>
    <dgm:cxn modelId="{6A005F30-3433-457E-B164-260D0CB0D6AB}" srcId="{46D722C4-C750-4D54-86CF-ACCDEE27F58E}" destId="{309B60CD-01FC-42EF-9C4F-55207B9CCFBC}" srcOrd="1" destOrd="0" parTransId="{58258EEF-7E7D-4B85-8690-E205F9CE06C4}" sibTransId="{2A4D1513-2F9A-4FF0-B0E9-389D549C736C}"/>
    <dgm:cxn modelId="{6C51D8D8-A0A7-453D-9948-5551A03EB427}" type="presParOf" srcId="{C35BD693-452E-449D-927F-38DBE4440CD8}" destId="{15CB64E9-89F6-49DD-A064-E82146A939BA}" srcOrd="0" destOrd="0" presId="urn:microsoft.com/office/officeart/2005/8/layout/chevron1"/>
    <dgm:cxn modelId="{8C8020E1-A4C8-40FB-AF3B-658E1138BB2E}" type="presParOf" srcId="{15CB64E9-89F6-49DD-A064-E82146A939BA}" destId="{3B4E2081-AE7B-4838-90C4-C82A41E80C35}" srcOrd="0" destOrd="0" presId="urn:microsoft.com/office/officeart/2005/8/layout/chevron1"/>
    <dgm:cxn modelId="{58280B5B-0DEE-426D-878F-18CC851F4A2E}" type="presParOf" srcId="{15CB64E9-89F6-49DD-A064-E82146A939BA}" destId="{BE333C48-0F54-4DB2-94D2-34E780EE0CD1}" srcOrd="1" destOrd="0" presId="urn:microsoft.com/office/officeart/2005/8/layout/chevron1"/>
    <dgm:cxn modelId="{624A4DD6-41A9-420F-A9F8-2C498523FD2A}" type="presParOf" srcId="{C35BD693-452E-449D-927F-38DBE4440CD8}" destId="{E59E4A1D-9E17-4E4B-8834-9D0E1AF19F59}" srcOrd="1" destOrd="0" presId="urn:microsoft.com/office/officeart/2005/8/layout/chevron1"/>
    <dgm:cxn modelId="{70C82D48-D434-44DA-B9BF-B21351AF8777}" type="presParOf" srcId="{C35BD693-452E-449D-927F-38DBE4440CD8}" destId="{2DCC8580-893A-4097-95A0-231F0D61E9E7}" srcOrd="2" destOrd="0" presId="urn:microsoft.com/office/officeart/2005/8/layout/chevron1"/>
    <dgm:cxn modelId="{4D0F6798-0571-4173-8750-381312993B86}" type="presParOf" srcId="{2DCC8580-893A-4097-95A0-231F0D61E9E7}" destId="{1490F7A5-3CC1-436B-8123-5CEC8A45A4DA}" srcOrd="0" destOrd="0" presId="urn:microsoft.com/office/officeart/2005/8/layout/chevron1"/>
    <dgm:cxn modelId="{75BC328F-4988-432A-882C-1C18555CABB4}" type="presParOf" srcId="{2DCC8580-893A-4097-95A0-231F0D61E9E7}" destId="{F252FC10-1ADF-408C-BECE-9EF087CBC0F7}" srcOrd="1" destOrd="0" presId="urn:microsoft.com/office/officeart/2005/8/layout/chevron1"/>
    <dgm:cxn modelId="{71AA55E1-B804-4597-815E-90F0284B77D9}" type="presParOf" srcId="{C35BD693-452E-449D-927F-38DBE4440CD8}" destId="{DDC4119E-B83D-408C-99C2-F90C0961B1BC}" srcOrd="3" destOrd="0" presId="urn:microsoft.com/office/officeart/2005/8/layout/chevron1"/>
    <dgm:cxn modelId="{ED759594-88C2-4205-ABB7-5DABED552B3C}" type="presParOf" srcId="{C35BD693-452E-449D-927F-38DBE4440CD8}" destId="{EC36A075-62A6-4E6D-9E86-B013E420A691}" srcOrd="4" destOrd="0" presId="urn:microsoft.com/office/officeart/2005/8/layout/chevron1"/>
    <dgm:cxn modelId="{112815E4-942B-4785-9B48-09ED998351BE}" type="presParOf" srcId="{EC36A075-62A6-4E6D-9E86-B013E420A691}" destId="{C1D80449-27CB-4CF8-9477-0105A9C37049}" srcOrd="0" destOrd="0" presId="urn:microsoft.com/office/officeart/2005/8/layout/chevron1"/>
    <dgm:cxn modelId="{5305D044-502E-4F9E-B955-37D41FBD7991}" type="presParOf" srcId="{EC36A075-62A6-4E6D-9E86-B013E420A691}" destId="{9EAA2568-1D19-45DF-B6B7-E839AF7796F8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E2081-AE7B-4838-90C4-C82A41E80C35}">
      <dsp:nvSpPr>
        <dsp:cNvPr id="0" name=""/>
        <dsp:cNvSpPr/>
      </dsp:nvSpPr>
      <dsp:spPr>
        <a:xfrm>
          <a:off x="5482" y="33706"/>
          <a:ext cx="3645544" cy="145821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AWT</a:t>
          </a:r>
        </a:p>
      </dsp:txBody>
      <dsp:txXfrm>
        <a:off x="734591" y="33706"/>
        <a:ext cx="2187327" cy="1458217"/>
      </dsp:txXfrm>
    </dsp:sp>
    <dsp:sp modelId="{BE333C48-0F54-4DB2-94D2-34E780EE0CD1}">
      <dsp:nvSpPr>
        <dsp:cNvPr id="0" name=""/>
        <dsp:cNvSpPr/>
      </dsp:nvSpPr>
      <dsp:spPr>
        <a:xfrm>
          <a:off x="5482" y="1674202"/>
          <a:ext cx="2916435" cy="27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Java’s original GUI library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Basic UI components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Platform-dependent</a:t>
          </a:r>
        </a:p>
      </dsp:txBody>
      <dsp:txXfrm>
        <a:off x="5482" y="1674202"/>
        <a:ext cx="2916435" cy="2700000"/>
      </dsp:txXfrm>
    </dsp:sp>
    <dsp:sp modelId="{1490F7A5-3CC1-436B-8123-5CEC8A45A4DA}">
      <dsp:nvSpPr>
        <dsp:cNvPr id="0" name=""/>
        <dsp:cNvSpPr/>
      </dsp:nvSpPr>
      <dsp:spPr>
        <a:xfrm>
          <a:off x="3435027" y="33706"/>
          <a:ext cx="3645544" cy="1458217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Swing</a:t>
          </a:r>
        </a:p>
      </dsp:txBody>
      <dsp:txXfrm>
        <a:off x="4164136" y="33706"/>
        <a:ext cx="2187327" cy="1458217"/>
      </dsp:txXfrm>
    </dsp:sp>
    <dsp:sp modelId="{F252FC10-1ADF-408C-BECE-9EF087CBC0F7}">
      <dsp:nvSpPr>
        <dsp:cNvPr id="0" name=""/>
        <dsp:cNvSpPr/>
      </dsp:nvSpPr>
      <dsp:spPr>
        <a:xfrm>
          <a:off x="3435027" y="1674202"/>
          <a:ext cx="2916435" cy="27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An </a:t>
          </a:r>
          <a:r>
            <a:rPr lang="en-US" sz="3000" i="1" kern="1200" dirty="0"/>
            <a:t>extension </a:t>
          </a:r>
          <a:r>
            <a:rPr lang="en-US" sz="3000" i="0" kern="1200" dirty="0"/>
            <a:t>of AWT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Redesigned UI components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Intended for desktop first</a:t>
          </a:r>
        </a:p>
      </dsp:txBody>
      <dsp:txXfrm>
        <a:off x="3435027" y="1674202"/>
        <a:ext cx="2916435" cy="2700000"/>
      </dsp:txXfrm>
    </dsp:sp>
    <dsp:sp modelId="{C1D80449-27CB-4CF8-9477-0105A9C37049}">
      <dsp:nvSpPr>
        <dsp:cNvPr id="0" name=""/>
        <dsp:cNvSpPr/>
      </dsp:nvSpPr>
      <dsp:spPr>
        <a:xfrm>
          <a:off x="6864572" y="33706"/>
          <a:ext cx="3645544" cy="1458217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JavaFX</a:t>
          </a:r>
        </a:p>
      </dsp:txBody>
      <dsp:txXfrm>
        <a:off x="7593681" y="33706"/>
        <a:ext cx="2187327" cy="1458217"/>
      </dsp:txXfrm>
    </dsp:sp>
    <dsp:sp modelId="{9EAA2568-1D19-45DF-B6B7-E839AF7796F8}">
      <dsp:nvSpPr>
        <dsp:cNvPr id="0" name=""/>
        <dsp:cNvSpPr/>
      </dsp:nvSpPr>
      <dsp:spPr>
        <a:xfrm>
          <a:off x="6864572" y="1674202"/>
          <a:ext cx="2916435" cy="27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/>
            <a:t>Designed to be mobile/web friendly</a:t>
          </a:r>
        </a:p>
      </dsp:txBody>
      <dsp:txXfrm>
        <a:off x="6864572" y="1674202"/>
        <a:ext cx="2916435" cy="27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EA01F-317F-4D01-A2AA-23DCC9E76859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40AF7-62F0-4F6B-89D9-19DD7E421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98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8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01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3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2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40AF7-62F0-4F6B-89D9-19DD7E421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6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92DC-49D9-4F4C-B86E-39C2556209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F8910-20DD-4E9F-9A06-3E55841BD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FBA87-3E4A-4491-8E83-CFE9BBC0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9935B-256D-44E3-9215-9B5AB4E8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B4E6B-F195-491E-8ADD-4EB108E3E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756C6-4FDA-4368-B9C2-E9E18EEE7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04C0A-EFB8-48EE-9FA2-EE18E15A03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2BEBF-A4FB-4217-A733-23DD53A5D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1873-8427-49EA-8B75-884DE539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2E13B-81B6-4D18-8960-1D327F0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3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4A2BB-72D8-46C0-8D39-8A43BA9CD5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20644-60C1-4AF5-9A18-28CA9DFA5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813A-9CC3-4D91-B0E0-4198F3F6D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FEFB7-584F-46E0-BB29-930C15B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D958B-812A-4A33-9707-30F13A852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9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2B32-C372-434C-8AA5-36BB6AC10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F9AEE-9EEE-4B7A-9BFB-ED9079485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spcBef>
                <a:spcPts val="2400"/>
              </a:spcBef>
              <a:buClr>
                <a:srgbClr val="C00000"/>
              </a:buClr>
              <a:defRPr/>
            </a:lvl1pPr>
            <a:lvl2pPr marL="914400" indent="-457200"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79197-EEF4-46E4-93BD-A0D9FA36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9584A-671B-4493-8C91-21759F41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B93-F7CF-4438-9296-A96F58BF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CEFE-F098-4317-9F2D-8A119EB04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0C366-B06E-4DC1-911B-54033DE6C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D10D-F015-4649-ABAE-754D1B736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693C6-117A-491B-B206-4B62CEBC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78597-66CF-4BD6-8643-D23D4C5B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C759-6E6E-41E2-A432-B4D0C1DD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91CE2-B4E5-4DE5-95A9-3A19C3ABA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BAC16E-0FEC-4617-963D-199725792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E7257-B295-45B7-BD1F-5FE14659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C884E-ACDF-432C-AA5A-2B25272B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2440C-1F58-46B9-9E08-7144E3127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FEBD2-4A4A-4058-B03B-F371C3182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F4900-31A4-4179-851F-D9DFA476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9E76D-B534-4630-968E-8C156E43F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7D631-3F24-4C79-AD9B-45ECB1A4E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B7B9C-1CB3-461B-8C3C-42E9E90B5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0E1667-6F19-4436-9AFC-30C45097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298F4-3F93-4D61-B0EB-4C2564F9E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48EFB0-ADCD-415F-B50B-DD96DF90D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2E9E-8091-4D2D-AF55-FA987B1A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F40DE-CA4A-4A87-BF63-650C311F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11549-D3B1-4F99-80AD-920B243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8596-E7CF-48DF-8434-FB0F5AB85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0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6B6857-673B-4D44-9685-0E3DC9F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19C28-92F9-4910-A6E0-C6B582AEB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FD5E60-5BF7-4563-9578-8094BE91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3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5EAB-EC01-4DAB-96E5-138C6CEF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98E08-AB34-4278-8CC1-9F68F97A8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9BE1F-E6F8-453E-A7BE-3EB06D0F0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5B334-2B61-4F40-89DB-6256F6972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F4BF-6935-4662-A4F2-BB48745F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E723-858A-4A3B-83D6-0BBC53EF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8A41-2DC0-40ED-8347-3F0C9B0D3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72D57-4EED-444E-A4C3-3FC9D2FCFA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8FC6C-9C6A-49CF-96A3-B1AE8BA5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7EFA4E-476D-41D2-85E6-1A98A9E2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E6C6E-5DDA-491B-B00A-1E0C2050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8553-E567-4CFF-9AEB-E86000D69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6E4B6-41EE-40FD-AD81-EC9D4C6F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16399-3E6D-4405-9539-0754B4227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3E8DD-C099-4A20-BA9D-D09F4151E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F7147-32E4-4CFC-9474-FC10C5554957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FFDB-3506-4701-8DB8-AB05C3BD04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D97AE-E7C1-41C3-880C-85785D91A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C054-6ABA-4579-95CF-46EB3EC9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24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SzPct val="6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mp301unc/lec19-javafx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jfx.io/openjfx-docs/#mav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oracle.com/javafx/2/get_started/hello_world.ht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5E89-9887-4F55-867A-2B41CED238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JavaFX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60954-0FAD-48EA-9D6F-5444D75767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COMP 301</a:t>
            </a:r>
          </a:p>
          <a:p>
            <a:r>
              <a:rPr lang="en-US" i="1" dirty="0"/>
              <a:t>( adapted from Drs. K. Mayer-Patel and A. Smith )</a:t>
            </a:r>
          </a:p>
        </p:txBody>
      </p:sp>
    </p:spTree>
    <p:extLst>
      <p:ext uri="{BB962C8B-B14F-4D97-AF65-F5344CB8AC3E}">
        <p14:creationId xmlns:p14="http://schemas.microsoft.com/office/powerpoint/2010/main" val="17968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EAFCD-D624-4A55-B0F0-8F59D88A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375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Setting up JavaFX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7F48C-54FB-495F-AE5E-D18403EEEB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lecture code: </a:t>
            </a:r>
            <a:r>
              <a:rPr lang="en-US" dirty="0">
                <a:hlinkClick r:id="rId2"/>
              </a:rPr>
              <a:t>https://github.com/comp301unc/lec19-javafx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5F1E9-3284-4470-9958-3ABF0617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65126"/>
            <a:ext cx="10855036" cy="82983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Importing JavaFX as a Maven dependency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C2FF8F-0800-42C2-9558-68403899A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186" y="1636717"/>
            <a:ext cx="5483942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&lt;dependencies&gt;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&lt;dependency&gt;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groupId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junit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groupId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artifactId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junit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artifactId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&lt;version&gt;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4.11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&lt;/version&gt;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&lt;scope&gt;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test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&lt;/scope&gt;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&lt;/dependency&gt;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&lt;dependency&gt;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groupId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org.openjfx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groupId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artifactId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javafx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-controls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artifactId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  &lt;version&gt;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14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&lt;/version&gt;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  &lt;/dependency&gt;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E8BF6A"/>
                </a:solidFill>
                <a:effectLst/>
                <a:latin typeface="Consolas" panose="020B0609020204030204" pitchFamily="49" charset="0"/>
              </a:rPr>
              <a:t>&lt;/dependencies&gt;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72241-B46A-4C78-8313-7A0D0F9FF4D4}"/>
              </a:ext>
            </a:extLst>
          </p:cNvPr>
          <p:cNvSpPr txBox="1"/>
          <p:nvPr/>
        </p:nvSpPr>
        <p:spPr>
          <a:xfrm>
            <a:off x="6934200" y="3580622"/>
            <a:ext cx="4261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JavaFX is an </a:t>
            </a:r>
            <a:r>
              <a:rPr lang="en-US" sz="2400" u="sng" dirty="0">
                <a:solidFill>
                  <a:srgbClr val="C00000"/>
                </a:solidFill>
              </a:rPr>
              <a:t>external library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so it must be included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as a </a:t>
            </a:r>
            <a:r>
              <a:rPr lang="en-US" sz="2400" u="sng" dirty="0">
                <a:solidFill>
                  <a:srgbClr val="C00000"/>
                </a:solidFill>
              </a:rPr>
              <a:t>dependency</a:t>
            </a:r>
            <a:r>
              <a:rPr lang="en-US" sz="2400" dirty="0">
                <a:solidFill>
                  <a:srgbClr val="C00000"/>
                </a:solidFill>
              </a:rPr>
              <a:t> using Maven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04811-8356-4CB4-829C-43DAA343E839}"/>
              </a:ext>
            </a:extLst>
          </p:cNvPr>
          <p:cNvSpPr txBox="1"/>
          <p:nvPr/>
        </p:nvSpPr>
        <p:spPr>
          <a:xfrm>
            <a:off x="848186" y="561790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https://openjfx.io/openjfx-docs/#maven</a:t>
            </a:r>
            <a:endParaRPr lang="en-US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10D67B-5496-424C-8C78-5D6457FCD372}"/>
              </a:ext>
            </a:extLst>
          </p:cNvPr>
          <p:cNvSpPr/>
          <p:nvPr/>
        </p:nvSpPr>
        <p:spPr>
          <a:xfrm>
            <a:off x="1054818" y="3580622"/>
            <a:ext cx="5070678" cy="1334278"/>
          </a:xfrm>
          <a:prstGeom prst="roundRect">
            <a:avLst>
              <a:gd name="adj" fmla="val 9523"/>
            </a:avLst>
          </a:prstGeom>
          <a:noFill/>
          <a:ln w="317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0921F0D-20D5-4FCC-8B91-A0171FA56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" y="0"/>
            <a:ext cx="12173812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9BEA2F8-D68F-4342-B4FF-02E46C4E97C6}"/>
              </a:ext>
            </a:extLst>
          </p:cNvPr>
          <p:cNvSpPr/>
          <p:nvPr/>
        </p:nvSpPr>
        <p:spPr>
          <a:xfrm>
            <a:off x="2966720" y="2420840"/>
            <a:ext cx="355600" cy="34268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44C42C-B6DA-4CC9-8739-5D38B50D2441}"/>
              </a:ext>
            </a:extLst>
          </p:cNvPr>
          <p:cNvCxnSpPr>
            <a:cxnSpLocks/>
          </p:cNvCxnSpPr>
          <p:nvPr/>
        </p:nvCxnSpPr>
        <p:spPr>
          <a:xfrm flipH="1">
            <a:off x="3230880" y="1808480"/>
            <a:ext cx="670560" cy="53848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F51DA6-05AE-43E0-837F-414DB8B26E93}"/>
              </a:ext>
            </a:extLst>
          </p:cNvPr>
          <p:cNvSpPr/>
          <p:nvPr/>
        </p:nvSpPr>
        <p:spPr>
          <a:xfrm>
            <a:off x="3830320" y="711200"/>
            <a:ext cx="3251200" cy="1198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With JavaFX apps, the play button might not work to run the program</a:t>
            </a:r>
          </a:p>
        </p:txBody>
      </p:sp>
    </p:spTree>
    <p:extLst>
      <p:ext uri="{BB962C8B-B14F-4D97-AF65-F5344CB8AC3E}">
        <p14:creationId xmlns:p14="http://schemas.microsoft.com/office/powerpoint/2010/main" val="284911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D371986-4E87-4B34-9602-BC6E3AB22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" y="0"/>
            <a:ext cx="12173812" cy="685800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9BEA2F8-D68F-4342-B4FF-02E46C4E97C6}"/>
              </a:ext>
            </a:extLst>
          </p:cNvPr>
          <p:cNvSpPr/>
          <p:nvPr/>
        </p:nvSpPr>
        <p:spPr>
          <a:xfrm>
            <a:off x="2966720" y="2420840"/>
            <a:ext cx="355600" cy="34268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5F85B7-2429-46AC-BF9A-18E5528BC166}"/>
              </a:ext>
            </a:extLst>
          </p:cNvPr>
          <p:cNvCxnSpPr>
            <a:cxnSpLocks/>
          </p:cNvCxnSpPr>
          <p:nvPr/>
        </p:nvCxnSpPr>
        <p:spPr>
          <a:xfrm flipH="1">
            <a:off x="3230880" y="1808480"/>
            <a:ext cx="670560" cy="53848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629D7E-DB31-4B20-99D0-EC910287EA3E}"/>
              </a:ext>
            </a:extLst>
          </p:cNvPr>
          <p:cNvSpPr/>
          <p:nvPr/>
        </p:nvSpPr>
        <p:spPr>
          <a:xfrm>
            <a:off x="3830320" y="711200"/>
            <a:ext cx="3251200" cy="1198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With JavaFX apps, the play button might not work to run the program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1EADD4-48B7-44A1-9EE5-D4AB511294A3}"/>
              </a:ext>
            </a:extLst>
          </p:cNvPr>
          <p:cNvSpPr/>
          <p:nvPr/>
        </p:nvSpPr>
        <p:spPr>
          <a:xfrm>
            <a:off x="11958320" y="467360"/>
            <a:ext cx="224586" cy="64008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13B5E7-1BD3-4E0E-99FF-AE13D481909A}"/>
              </a:ext>
            </a:extLst>
          </p:cNvPr>
          <p:cNvCxnSpPr>
            <a:cxnSpLocks/>
          </p:cNvCxnSpPr>
          <p:nvPr/>
        </p:nvCxnSpPr>
        <p:spPr>
          <a:xfrm flipV="1">
            <a:off x="8879840" y="2763520"/>
            <a:ext cx="1117600" cy="118894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4FDFB6-A8D9-422C-9595-940686DF6C71}"/>
              </a:ext>
            </a:extLst>
          </p:cNvPr>
          <p:cNvSpPr/>
          <p:nvPr/>
        </p:nvSpPr>
        <p:spPr>
          <a:xfrm>
            <a:off x="4876800" y="2420840"/>
            <a:ext cx="3251200" cy="1008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Instead, the program must be executed through Maven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E9B05B6-DD3D-4AB4-8724-132DD7E79D10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8128000" y="1027540"/>
            <a:ext cx="3718560" cy="189738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BAC1CE-D2FD-4D4F-A7D7-35F64DD8D37C}"/>
              </a:ext>
            </a:extLst>
          </p:cNvPr>
          <p:cNvSpPr/>
          <p:nvPr/>
        </p:nvSpPr>
        <p:spPr>
          <a:xfrm>
            <a:off x="5720080" y="3933081"/>
            <a:ext cx="3251200" cy="1008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Double click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javafx:run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and the program will run</a:t>
            </a:r>
          </a:p>
        </p:txBody>
      </p:sp>
    </p:spTree>
    <p:extLst>
      <p:ext uri="{BB962C8B-B14F-4D97-AF65-F5344CB8AC3E}">
        <p14:creationId xmlns:p14="http://schemas.microsoft.com/office/powerpoint/2010/main" val="336901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6F95E-E063-480B-B78A-E921CC35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" y="0"/>
            <a:ext cx="1217381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78D4E-D5F9-48C4-8C6A-6067EF482FAB}"/>
              </a:ext>
            </a:extLst>
          </p:cNvPr>
          <p:cNvSpPr/>
          <p:nvPr/>
        </p:nvSpPr>
        <p:spPr>
          <a:xfrm>
            <a:off x="3687546" y="3218400"/>
            <a:ext cx="4989093" cy="26140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FE4BDA-DFED-4D74-B69F-E06C7CFC323E}"/>
              </a:ext>
            </a:extLst>
          </p:cNvPr>
          <p:cNvCxnSpPr>
            <a:cxnSpLocks/>
          </p:cNvCxnSpPr>
          <p:nvPr/>
        </p:nvCxnSpPr>
        <p:spPr>
          <a:xfrm>
            <a:off x="3474720" y="3870960"/>
            <a:ext cx="599440" cy="59944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1178005-7DDC-472B-9964-C91AF38DC45D}"/>
              </a:ext>
            </a:extLst>
          </p:cNvPr>
          <p:cNvSpPr/>
          <p:nvPr/>
        </p:nvSpPr>
        <p:spPr>
          <a:xfrm>
            <a:off x="321781" y="2749660"/>
            <a:ext cx="3251200" cy="1198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When an exception occurs in your JavaFX program, the error might look unhelpful</a:t>
            </a:r>
          </a:p>
        </p:txBody>
      </p:sp>
    </p:spTree>
    <p:extLst>
      <p:ext uri="{BB962C8B-B14F-4D97-AF65-F5344CB8AC3E}">
        <p14:creationId xmlns:p14="http://schemas.microsoft.com/office/powerpoint/2010/main" val="37239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CC7EE-86E6-4FD9-B897-59B167A67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" y="0"/>
            <a:ext cx="12173812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2CD0CF-C8EC-407F-A041-3883EE9E421B}"/>
              </a:ext>
            </a:extLst>
          </p:cNvPr>
          <p:cNvSpPr/>
          <p:nvPr/>
        </p:nvSpPr>
        <p:spPr>
          <a:xfrm>
            <a:off x="3687546" y="3218400"/>
            <a:ext cx="4989093" cy="26140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11A73E-46C1-4174-9120-1EF0E483D74B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635762" y="4079240"/>
            <a:ext cx="225662" cy="10922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7EB8C53-BBE9-4760-AF37-4138FA534C79}"/>
              </a:ext>
            </a:extLst>
          </p:cNvPr>
          <p:cNvSpPr/>
          <p:nvPr/>
        </p:nvSpPr>
        <p:spPr>
          <a:xfrm>
            <a:off x="478390" y="3007360"/>
            <a:ext cx="2766068" cy="1071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Click “run” in the left panel to show the actual exception output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926DAB5-297B-4A8E-B7E0-8AB9DF1544F9}"/>
              </a:ext>
            </a:extLst>
          </p:cNvPr>
          <p:cNvSpPr/>
          <p:nvPr/>
        </p:nvSpPr>
        <p:spPr>
          <a:xfrm>
            <a:off x="3941546" y="5038200"/>
            <a:ext cx="6848374" cy="41772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1A0C0C8-1ECC-43D6-8581-D3ADF96DE99E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10489658" y="4094480"/>
            <a:ext cx="1092742" cy="58928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2A50136-0DF0-40A7-AE53-D9B94965721D}"/>
              </a:ext>
            </a:extLst>
          </p:cNvPr>
          <p:cNvSpPr/>
          <p:nvPr/>
        </p:nvSpPr>
        <p:spPr>
          <a:xfrm>
            <a:off x="9119727" y="3022600"/>
            <a:ext cx="2739861" cy="10718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printed output might be long, but the exception will be there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7189C5B-0BBB-4E1B-9A73-BDD85D6FF84E}"/>
              </a:ext>
            </a:extLst>
          </p:cNvPr>
          <p:cNvSpPr/>
          <p:nvPr/>
        </p:nvSpPr>
        <p:spPr>
          <a:xfrm>
            <a:off x="11582400" y="4399280"/>
            <a:ext cx="277188" cy="2113280"/>
          </a:xfrm>
          <a:prstGeom prst="roundRect">
            <a:avLst>
              <a:gd name="adj" fmla="val 1841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72761D-71AC-4C00-B12A-99B1A6235D8A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9652000" y="4094480"/>
            <a:ext cx="837658" cy="94372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B87D-BFA4-43C5-963B-AB199EB9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3757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Hello, World (JavaFX style)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81E63-5505-47BC-923F-6BED89E4F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Tutorial taken from: </a:t>
            </a:r>
            <a:r>
              <a:rPr lang="en-US" dirty="0">
                <a:hlinkClick r:id="rId2"/>
              </a:rPr>
              <a:t>https://docs.oracle.com/javafx/2/get_started/hello_world.htm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26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0" y="1"/>
            <a:ext cx="5867400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Bahnschrift" panose="020B0502040204020203" pitchFamily="34" charset="0"/>
              </a:rPr>
              <a:t>Hello, World (JavaFX style)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4" descr="Description of Figure 1-2 follows">
            <a:extLst>
              <a:ext uri="{FF2B5EF4-FFF2-40B4-BE49-F238E27FC236}">
                <a16:creationId xmlns:a16="http://schemas.microsoft.com/office/drawing/2014/main" id="{0F17CF4A-34F1-4F54-A634-A1F46AB2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69" y="1697294"/>
            <a:ext cx="29337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Bahnschrift" panose="020B0502040204020203" pitchFamily="34" charset="0"/>
              </a:rPr>
              <a:t>JavaFX </a:t>
            </a:r>
            <a:r>
              <a:rPr lang="en-US" sz="3600" dirty="0">
                <a:solidFill>
                  <a:srgbClr val="C00000"/>
                </a:solidFill>
                <a:latin typeface="Consolas" panose="020B0609020204030204" pitchFamily="49" charset="0"/>
              </a:rPr>
              <a:t>Application</a:t>
            </a:r>
            <a:r>
              <a:rPr lang="en-US" sz="3600" dirty="0">
                <a:solidFill>
                  <a:srgbClr val="0070C0"/>
                </a:solidFill>
                <a:latin typeface="Bahnschrift" panose="020B0502040204020203" pitchFamily="34" charset="0"/>
              </a:rPr>
              <a:t> class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7A9FA5-1A3F-4133-88E2-9AB3A71AC929}"/>
              </a:ext>
            </a:extLst>
          </p:cNvPr>
          <p:cNvSpPr/>
          <p:nvPr/>
        </p:nvSpPr>
        <p:spPr>
          <a:xfrm>
            <a:off x="1418612" y="24269"/>
            <a:ext cx="1658885" cy="270699"/>
          </a:xfrm>
          <a:prstGeom prst="roundRect">
            <a:avLst>
              <a:gd name="adj" fmla="val 2893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CED797-0EA3-428C-904E-DE2E4E7DF8F1}"/>
              </a:ext>
            </a:extLst>
          </p:cNvPr>
          <p:cNvSpPr txBox="1"/>
          <p:nvPr/>
        </p:nvSpPr>
        <p:spPr>
          <a:xfrm>
            <a:off x="6095996" y="1639356"/>
            <a:ext cx="5516876" cy="828973"/>
          </a:xfrm>
          <a:prstGeom prst="roundRect">
            <a:avLst>
              <a:gd name="adj" fmla="val 1254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1.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 class that extends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Application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represents the main entry point for a JavaFX app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1918D3-8007-4131-BB10-8C5B94368756}"/>
              </a:ext>
            </a:extLst>
          </p:cNvPr>
          <p:cNvSpPr txBox="1"/>
          <p:nvPr/>
        </p:nvSpPr>
        <p:spPr>
          <a:xfrm>
            <a:off x="6095996" y="4113417"/>
            <a:ext cx="5516879" cy="828973"/>
          </a:xfrm>
          <a:prstGeom prst="roundRect">
            <a:avLst>
              <a:gd name="adj" fmla="val 1254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3.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When it’s time to create the window, use the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launch()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static method 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3A346-9DBB-4B49-8198-5EDDE9B9FDAC}"/>
              </a:ext>
            </a:extLst>
          </p:cNvPr>
          <p:cNvSpPr txBox="1"/>
          <p:nvPr/>
        </p:nvSpPr>
        <p:spPr>
          <a:xfrm>
            <a:off x="6095998" y="2710592"/>
            <a:ext cx="5516880" cy="1160562"/>
          </a:xfrm>
          <a:prstGeom prst="roundRect">
            <a:avLst>
              <a:gd name="adj" fmla="val 1254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2.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Your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Application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subclass should override the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start()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method, which defines how to construct the display window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F3B3EB-2609-4CB5-B0C3-C20C8D1D790E}"/>
              </a:ext>
            </a:extLst>
          </p:cNvPr>
          <p:cNvSpPr/>
          <p:nvPr/>
        </p:nvSpPr>
        <p:spPr>
          <a:xfrm>
            <a:off x="115840" y="294968"/>
            <a:ext cx="5154252" cy="5643716"/>
          </a:xfrm>
          <a:prstGeom prst="roundRect">
            <a:avLst>
              <a:gd name="adj" fmla="val 2671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CB5D1C-3EA0-43CC-BC96-0FF361CCA57B}"/>
              </a:ext>
            </a:extLst>
          </p:cNvPr>
          <p:cNvCxnSpPr>
            <a:cxnSpLocks/>
          </p:cNvCxnSpPr>
          <p:nvPr/>
        </p:nvCxnSpPr>
        <p:spPr>
          <a:xfrm flipH="1" flipV="1">
            <a:off x="3077498" y="213128"/>
            <a:ext cx="3018498" cy="151703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042C167-6634-49DC-AA9A-A44900F7B7B5}"/>
              </a:ext>
            </a:extLst>
          </p:cNvPr>
          <p:cNvSpPr/>
          <p:nvPr/>
        </p:nvSpPr>
        <p:spPr>
          <a:xfrm>
            <a:off x="115840" y="5948518"/>
            <a:ext cx="5154252" cy="658760"/>
          </a:xfrm>
          <a:prstGeom prst="roundRect">
            <a:avLst>
              <a:gd name="adj" fmla="val 1611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CD2849-E752-47CC-836A-EE4C36A9F713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5270092" y="3189517"/>
            <a:ext cx="825906" cy="101356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70A8D00-DBB4-4EC5-92EB-2B2C41EDDEDE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618272" y="4527904"/>
            <a:ext cx="2477724" cy="161733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10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JavaFX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Stage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parameter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7" name="Picture 4" descr="Description of Figure 1-2 follows">
            <a:extLst>
              <a:ext uri="{FF2B5EF4-FFF2-40B4-BE49-F238E27FC236}">
                <a16:creationId xmlns:a16="http://schemas.microsoft.com/office/drawing/2014/main" id="{F6841C96-636E-4B18-9D1E-DEF55F6E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88" y="1782011"/>
            <a:ext cx="221491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4EF29B-CC6C-48A2-AB3A-1AA431EB9E98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9001760" y="2905760"/>
            <a:ext cx="699328" cy="32725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4B60A8-74AF-49E6-9B89-DA3B177FC54D}"/>
              </a:ext>
            </a:extLst>
          </p:cNvPr>
          <p:cNvSpPr/>
          <p:nvPr/>
        </p:nvSpPr>
        <p:spPr>
          <a:xfrm>
            <a:off x="5581214" y="1468768"/>
            <a:ext cx="3420546" cy="1175126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start()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method is always given 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Stage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object as a parameter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AB6CEF-5DF8-4D8D-B436-6899662486CC}"/>
              </a:ext>
            </a:extLst>
          </p:cNvPr>
          <p:cNvSpPr/>
          <p:nvPr/>
        </p:nvSpPr>
        <p:spPr>
          <a:xfrm>
            <a:off x="5581214" y="2808420"/>
            <a:ext cx="3420546" cy="849180"/>
          </a:xfrm>
          <a:prstGeom prst="roundRect">
            <a:avLst>
              <a:gd name="adj" fmla="val 15803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Stage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object represents the display window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BA2C3C-94EB-436E-8812-E35EC36C5CC9}"/>
              </a:ext>
            </a:extLst>
          </p:cNvPr>
          <p:cNvSpPr/>
          <p:nvPr/>
        </p:nvSpPr>
        <p:spPr>
          <a:xfrm>
            <a:off x="1605280" y="416560"/>
            <a:ext cx="1162013" cy="188116"/>
          </a:xfrm>
          <a:prstGeom prst="roundRect">
            <a:avLst>
              <a:gd name="adj" fmla="val 2893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6DEC44-A568-452D-805B-1CC9C7293F7F}"/>
              </a:ext>
            </a:extLst>
          </p:cNvPr>
          <p:cNvSpPr/>
          <p:nvPr/>
        </p:nvSpPr>
        <p:spPr>
          <a:xfrm>
            <a:off x="271204" y="594516"/>
            <a:ext cx="2675196" cy="392290"/>
          </a:xfrm>
          <a:prstGeom prst="roundRect">
            <a:avLst>
              <a:gd name="adj" fmla="val 211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B9B84B-B894-4A02-85CF-AD3222B02B0D}"/>
              </a:ext>
            </a:extLst>
          </p:cNvPr>
          <p:cNvCxnSpPr>
            <a:cxnSpLocks/>
            <a:stCxn id="20" idx="1"/>
            <a:endCxn id="23" idx="3"/>
          </p:cNvCxnSpPr>
          <p:nvPr/>
        </p:nvCxnSpPr>
        <p:spPr>
          <a:xfrm flipH="1" flipV="1">
            <a:off x="2767293" y="510618"/>
            <a:ext cx="2813921" cy="1545713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FB2A0D-443E-45BC-A8B3-3325132250E0}"/>
              </a:ext>
            </a:extLst>
          </p:cNvPr>
          <p:cNvSpPr/>
          <p:nvPr/>
        </p:nvSpPr>
        <p:spPr>
          <a:xfrm>
            <a:off x="5581214" y="3788132"/>
            <a:ext cx="3420546" cy="849180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Stage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object can be used to set the title of the window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7A9426-C4A8-4ABF-9EC1-93EBE22DE793}"/>
              </a:ext>
            </a:extLst>
          </p:cNvPr>
          <p:cNvCxnSpPr>
            <a:cxnSpLocks/>
            <a:stCxn id="34" idx="1"/>
          </p:cNvCxnSpPr>
          <p:nvPr/>
        </p:nvCxnSpPr>
        <p:spPr>
          <a:xfrm flipH="1" flipV="1">
            <a:off x="2906018" y="986806"/>
            <a:ext cx="2675196" cy="322591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9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31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6CD1-E62F-49DB-BE91-CF384DDFE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7720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Graphical User Interfaces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8D9CA-D3B5-4B19-B39A-D3DB57311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5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JavaFX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Pane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 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7" name="Picture 4" descr="Description of Figure 1-2 follows">
            <a:extLst>
              <a:ext uri="{FF2B5EF4-FFF2-40B4-BE49-F238E27FC236}">
                <a16:creationId xmlns:a16="http://schemas.microsoft.com/office/drawing/2014/main" id="{F6841C96-636E-4B18-9D1E-DEF55F6EA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88" y="1782011"/>
            <a:ext cx="221491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4B60A8-74AF-49E6-9B89-DA3B177FC54D}"/>
              </a:ext>
            </a:extLst>
          </p:cNvPr>
          <p:cNvSpPr/>
          <p:nvPr/>
        </p:nvSpPr>
        <p:spPr>
          <a:xfrm>
            <a:off x="5581214" y="1468768"/>
            <a:ext cx="3755826" cy="1175126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JavaFX uses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objects to describe where the components should be placed in the window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AB6CEF-5DF8-4D8D-B436-6899662486CC}"/>
              </a:ext>
            </a:extLst>
          </p:cNvPr>
          <p:cNvSpPr/>
          <p:nvPr/>
        </p:nvSpPr>
        <p:spPr>
          <a:xfrm>
            <a:off x="5581214" y="2808420"/>
            <a:ext cx="3755826" cy="849180"/>
          </a:xfrm>
          <a:prstGeom prst="roundRect">
            <a:avLst>
              <a:gd name="adj" fmla="val 15803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Multiple “child” UI components can be added to 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object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6DEC44-A568-452D-805B-1CC9C7293F7F}"/>
              </a:ext>
            </a:extLst>
          </p:cNvPr>
          <p:cNvSpPr/>
          <p:nvPr/>
        </p:nvSpPr>
        <p:spPr>
          <a:xfrm>
            <a:off x="271204" y="1111373"/>
            <a:ext cx="3965516" cy="403753"/>
          </a:xfrm>
          <a:prstGeom prst="roundRect">
            <a:avLst>
              <a:gd name="adj" fmla="val 211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FB2A0D-443E-45BC-A8B3-3325132250E0}"/>
              </a:ext>
            </a:extLst>
          </p:cNvPr>
          <p:cNvSpPr/>
          <p:nvPr/>
        </p:nvSpPr>
        <p:spPr>
          <a:xfrm>
            <a:off x="5581214" y="3822126"/>
            <a:ext cx="3755826" cy="849180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But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objects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are UI components, too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7A9426-C4A8-4ABF-9EC1-93EBE22DE793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911600" y="1403592"/>
            <a:ext cx="1669614" cy="652739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110541C-BD31-448F-AE81-42A9E6DD9B36}"/>
              </a:ext>
            </a:extLst>
          </p:cNvPr>
          <p:cNvSpPr/>
          <p:nvPr/>
        </p:nvSpPr>
        <p:spPr>
          <a:xfrm>
            <a:off x="271204" y="4045172"/>
            <a:ext cx="3965516" cy="476028"/>
          </a:xfrm>
          <a:prstGeom prst="roundRect">
            <a:avLst>
              <a:gd name="adj" fmla="val 211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7E09368-427F-4E67-AC2F-4D63B7583C54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3911600" y="3233010"/>
            <a:ext cx="1669614" cy="1013706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C0B1322-C553-4559-AF7A-B3D2ABF50819}"/>
              </a:ext>
            </a:extLst>
          </p:cNvPr>
          <p:cNvSpPr/>
          <p:nvPr/>
        </p:nvSpPr>
        <p:spPr>
          <a:xfrm>
            <a:off x="5581214" y="4834278"/>
            <a:ext cx="3755826" cy="1139801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Pane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objects can therefore be nested, creating 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tree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of UI components</a:t>
            </a:r>
          </a:p>
        </p:txBody>
      </p:sp>
    </p:spTree>
    <p:extLst>
      <p:ext uri="{BB962C8B-B14F-4D97-AF65-F5344CB8AC3E}">
        <p14:creationId xmlns:p14="http://schemas.microsoft.com/office/powerpoint/2010/main" val="227683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1" grpId="0" animBg="1"/>
      <p:bldP spid="34" grpId="0" animBg="1"/>
      <p:bldP spid="1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JavaFX 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Pane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objects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A1D461-1D3E-4E09-B452-79318B3094FB}"/>
              </a:ext>
            </a:extLst>
          </p:cNvPr>
          <p:cNvSpPr/>
          <p:nvPr/>
        </p:nvSpPr>
        <p:spPr>
          <a:xfrm>
            <a:off x="4450080" y="3089414"/>
            <a:ext cx="3616960" cy="1130573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Different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Pane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subclasses position their children using different layouts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4CC955B-C308-4F7D-AD78-84C3E6903F02}"/>
              </a:ext>
            </a:extLst>
          </p:cNvPr>
          <p:cNvSpPr/>
          <p:nvPr/>
        </p:nvSpPr>
        <p:spPr>
          <a:xfrm>
            <a:off x="4450080" y="2055864"/>
            <a:ext cx="3616960" cy="857223"/>
          </a:xfrm>
          <a:prstGeom prst="roundRect">
            <a:avLst>
              <a:gd name="adj" fmla="val 1618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StackPane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stacks its children directly on top of each other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1DAFEAAA-2E60-4BEC-A4F3-7E5457C7C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920" y="2778759"/>
            <a:ext cx="2539072" cy="209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8A5787-C1FA-4886-9577-D9F934E8A099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3428536" y="2484476"/>
            <a:ext cx="1021544" cy="817524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C8A1D0-A4E5-4C95-889A-12BEA0209184}"/>
              </a:ext>
            </a:extLst>
          </p:cNvPr>
          <p:cNvSpPr/>
          <p:nvPr/>
        </p:nvSpPr>
        <p:spPr>
          <a:xfrm>
            <a:off x="4450080" y="4395808"/>
            <a:ext cx="3616960" cy="947159"/>
          </a:xfrm>
          <a:prstGeom prst="roundRect">
            <a:avLst>
              <a:gd name="adj" fmla="val 1703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We’ll learn about other layout types next class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JavaFX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Button</a:t>
            </a:r>
            <a:r>
              <a:rPr lang="en-US" dirty="0"/>
              <a:t> 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209733-B80B-4534-9226-2241A22EF9FC}"/>
              </a:ext>
            </a:extLst>
          </p:cNvPr>
          <p:cNvSpPr/>
          <p:nvPr/>
        </p:nvSpPr>
        <p:spPr>
          <a:xfrm>
            <a:off x="281364" y="1595120"/>
            <a:ext cx="3233996" cy="660400"/>
          </a:xfrm>
          <a:prstGeom prst="roundRect">
            <a:avLst>
              <a:gd name="adj" fmla="val 211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 descr="Description of Figure 1-2 follows">
            <a:extLst>
              <a:ext uri="{FF2B5EF4-FFF2-40B4-BE49-F238E27FC236}">
                <a16:creationId xmlns:a16="http://schemas.microsoft.com/office/drawing/2014/main" id="{C53E4885-654A-44C8-82B6-4DB4EED7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088" y="1782011"/>
            <a:ext cx="221491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920E5A-5865-4B92-9C53-DB75D5995E64}"/>
              </a:ext>
            </a:extLst>
          </p:cNvPr>
          <p:cNvSpPr txBox="1"/>
          <p:nvPr/>
        </p:nvSpPr>
        <p:spPr>
          <a:xfrm>
            <a:off x="5994400" y="1639356"/>
            <a:ext cx="3393440" cy="839684"/>
          </a:xfrm>
          <a:prstGeom prst="roundRect">
            <a:avLst>
              <a:gd name="adj" fmla="val 12542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Button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object represents a button UI component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43F5921-4D99-4A9D-91A5-2329EA2D4B1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3210560" y="1899920"/>
            <a:ext cx="2783840" cy="159278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98CE28F-10B9-49E7-8502-E97BD9B723F2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387840" y="2059198"/>
            <a:ext cx="965200" cy="724642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A8059CA-BAEA-42C4-827F-BD5D66931ABA}"/>
              </a:ext>
            </a:extLst>
          </p:cNvPr>
          <p:cNvSpPr/>
          <p:nvPr/>
        </p:nvSpPr>
        <p:spPr>
          <a:xfrm>
            <a:off x="281364" y="4027371"/>
            <a:ext cx="3020636" cy="493829"/>
          </a:xfrm>
          <a:prstGeom prst="roundRect">
            <a:avLst>
              <a:gd name="adj" fmla="val 2116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59DD6B9-2C65-4F4F-858A-06F7C4DEC5F7}"/>
              </a:ext>
            </a:extLst>
          </p:cNvPr>
          <p:cNvSpPr/>
          <p:nvPr/>
        </p:nvSpPr>
        <p:spPr>
          <a:xfrm>
            <a:off x="4138428" y="4638298"/>
            <a:ext cx="5249412" cy="839683"/>
          </a:xfrm>
          <a:prstGeom prst="roundRect">
            <a:avLst>
              <a:gd name="adj" fmla="val 19227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If the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Button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wasn’t added to the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Consolas" panose="020B0609020204030204" pitchFamily="49" charset="0"/>
              </a:rPr>
              <a:t>Pane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it would never be displayed on the screen!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806FF7B-DEAE-440B-81F1-0D1A3DD63D31}"/>
              </a:ext>
            </a:extLst>
          </p:cNvPr>
          <p:cNvSpPr/>
          <p:nvPr/>
        </p:nvSpPr>
        <p:spPr>
          <a:xfrm>
            <a:off x="4138428" y="5600962"/>
            <a:ext cx="5249412" cy="839683"/>
          </a:xfrm>
          <a:prstGeom prst="roundRect">
            <a:avLst>
              <a:gd name="adj" fmla="val 1879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Just because a UI component object was 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instantiated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, doesn’t mean it will be 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displayed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93B2DA3-330B-4E99-9E39-AE265A056803}"/>
              </a:ext>
            </a:extLst>
          </p:cNvPr>
          <p:cNvCxnSpPr>
            <a:cxnSpLocks/>
          </p:cNvCxnSpPr>
          <p:nvPr/>
        </p:nvCxnSpPr>
        <p:spPr>
          <a:xfrm flipH="1" flipV="1">
            <a:off x="3039147" y="4274285"/>
            <a:ext cx="1704733" cy="364013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9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3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JavaFX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Scene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object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1E20032-0B95-463A-86E4-928AE6F1B092}"/>
              </a:ext>
            </a:extLst>
          </p:cNvPr>
          <p:cNvSpPr/>
          <p:nvPr/>
        </p:nvSpPr>
        <p:spPr>
          <a:xfrm>
            <a:off x="284480" y="4596564"/>
            <a:ext cx="3627120" cy="625676"/>
          </a:xfrm>
          <a:prstGeom prst="roundRect">
            <a:avLst>
              <a:gd name="adj" fmla="val 12987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4B1450-15FB-48F9-9E34-1F4EBF8519FA}"/>
              </a:ext>
            </a:extLst>
          </p:cNvPr>
          <p:cNvSpPr/>
          <p:nvPr/>
        </p:nvSpPr>
        <p:spPr>
          <a:xfrm>
            <a:off x="6124482" y="2540958"/>
            <a:ext cx="3315190" cy="857223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The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Scene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constructor takes  as input a root UI component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50F0D1-B5BD-46DC-A696-C1505FEF3EFB}"/>
              </a:ext>
            </a:extLst>
          </p:cNvPr>
          <p:cNvSpPr/>
          <p:nvPr/>
        </p:nvSpPr>
        <p:spPr>
          <a:xfrm>
            <a:off x="5869858" y="3503088"/>
            <a:ext cx="3824439" cy="1111440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Optionally, the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Scene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constructor also takes 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width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height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used to size the window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B11A933-3871-46EE-AE36-AB4E6550AC01}"/>
              </a:ext>
            </a:extLst>
          </p:cNvPr>
          <p:cNvSpPr/>
          <p:nvPr/>
        </p:nvSpPr>
        <p:spPr>
          <a:xfrm>
            <a:off x="6048420" y="4719435"/>
            <a:ext cx="3467314" cy="1111440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Apps can have multiple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Scene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objects that get switched out to change the 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FD69A5F-3AD3-4789-AAE5-5F5041633F98}"/>
              </a:ext>
            </a:extLst>
          </p:cNvPr>
          <p:cNvSpPr/>
          <p:nvPr/>
        </p:nvSpPr>
        <p:spPr>
          <a:xfrm>
            <a:off x="5869858" y="1378369"/>
            <a:ext cx="3824439" cy="1057682"/>
          </a:xfrm>
          <a:prstGeom prst="roundRect">
            <a:avLst>
              <a:gd name="adj" fmla="val 12745"/>
            </a:avLst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</a:rPr>
              <a:t>Scene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object is a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container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for the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component tree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that will be displayed in the window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D89BD4F-200F-4551-98D6-3F6B6CDC9200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2590800" y="2969570"/>
            <a:ext cx="3533682" cy="182595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BF72EE-1DBC-4EB1-BFDD-82826553985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3535680" y="4058808"/>
            <a:ext cx="2334178" cy="736712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407B5D-A2AB-4388-9F21-C43D6BDFDF71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2255520" y="5090160"/>
            <a:ext cx="3792900" cy="184995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0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Button click handler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3" y="24269"/>
            <a:ext cx="5516880" cy="68172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//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TODO: This can be simplified to use a lambda expression</a:t>
            </a:r>
            <a:b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8C023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EventHandler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&gt;()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handle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event)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5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  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    })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316DDE-AF55-4103-805D-2501608AD4D6}"/>
              </a:ext>
            </a:extLst>
          </p:cNvPr>
          <p:cNvSpPr/>
          <p:nvPr/>
        </p:nvSpPr>
        <p:spPr>
          <a:xfrm>
            <a:off x="257116" y="2300404"/>
            <a:ext cx="5036244" cy="1682316"/>
          </a:xfrm>
          <a:prstGeom prst="roundRect">
            <a:avLst>
              <a:gd name="adj" fmla="val 8156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560C696-928F-4E18-9765-B0BC1C56E1A0}"/>
              </a:ext>
            </a:extLst>
          </p:cNvPr>
          <p:cNvSpPr/>
          <p:nvPr/>
        </p:nvSpPr>
        <p:spPr>
          <a:xfrm>
            <a:off x="5974080" y="2078868"/>
            <a:ext cx="3616960" cy="1101212"/>
          </a:xfrm>
          <a:prstGeom prst="roundRect">
            <a:avLst>
              <a:gd name="adj" fmla="val 15263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This code creates and registers a method to be executed every time the UI button is pressed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744105-F3D0-481E-B15A-0CCFDE72D6DD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4998720" y="2629474"/>
            <a:ext cx="975360" cy="36772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Description of Figure 1-2 follows">
            <a:extLst>
              <a:ext uri="{FF2B5EF4-FFF2-40B4-BE49-F238E27FC236}">
                <a16:creationId xmlns:a16="http://schemas.microsoft.com/office/drawing/2014/main" id="{2955D049-71D8-416D-B1DA-E4F93A7D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88" y="1477211"/>
            <a:ext cx="221491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5ADAA8-9381-49B8-BA9F-E2DC819BE612}"/>
              </a:ext>
            </a:extLst>
          </p:cNvPr>
          <p:cNvSpPr/>
          <p:nvPr/>
        </p:nvSpPr>
        <p:spPr>
          <a:xfrm>
            <a:off x="6324835" y="3444016"/>
            <a:ext cx="3033329" cy="759301"/>
          </a:xfrm>
          <a:prstGeom prst="roundRect">
            <a:avLst>
              <a:gd name="adj" fmla="val 26667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What technique is this?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80F4F3-9C6C-49A4-93A7-D01F329C411C}"/>
              </a:ext>
            </a:extLst>
          </p:cNvPr>
          <p:cNvSpPr/>
          <p:nvPr/>
        </p:nvSpPr>
        <p:spPr>
          <a:xfrm rot="212920">
            <a:off x="6352383" y="4554986"/>
            <a:ext cx="2860354" cy="823085"/>
          </a:xfrm>
          <a:prstGeom prst="roundRect">
            <a:avLst>
              <a:gd name="adj" fmla="val 2379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An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anonymous class!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6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1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Button click handler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2" y="24269"/>
            <a:ext cx="6818668" cy="6101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50" dirty="0">
                <a:solidFill>
                  <a:srgbClr val="808080"/>
                </a:solidFill>
                <a:latin typeface="Consolas" panose="020B0609020204030204" pitchFamily="49" charset="0"/>
              </a:rPr>
              <a:t>    </a:t>
            </a:r>
            <a:r>
              <a:rPr lang="en-US" altLang="en-US" sz="1100" dirty="0" err="1">
                <a:solidFill>
                  <a:srgbClr val="A9B7C6"/>
                </a:solidFill>
                <a:latin typeface="Consolas" panose="020B0609020204030204" pitchFamily="49" charset="0"/>
              </a:rPr>
              <a:t>EventHandler</a:t>
            </a:r>
            <a:r>
              <a:rPr lang="en-US" altLang="en-US" sz="1100" dirty="0">
                <a:solidFill>
                  <a:srgbClr val="A9B7C6"/>
                </a:solidFill>
                <a:latin typeface="Consolas" panose="020B0609020204030204" pitchFamily="49" charset="0"/>
              </a:rPr>
              <a:t>&lt;</a:t>
            </a:r>
            <a:r>
              <a:rPr lang="en-US" altLang="en-US" sz="1100" dirty="0" err="1">
                <a:solidFill>
                  <a:srgbClr val="A9B7C6"/>
                </a:solidFill>
                <a:latin typeface="Consolas" panose="020B0609020204030204" pitchFamily="49" charset="0"/>
              </a:rPr>
              <a:t>ActionEvent</a:t>
            </a:r>
            <a:r>
              <a:rPr lang="en-US" altLang="en-US" sz="1100" dirty="0">
                <a:solidFill>
                  <a:srgbClr val="A9B7C6"/>
                </a:solidFill>
                <a:latin typeface="Consolas" panose="020B0609020204030204" pitchFamily="49" charset="0"/>
              </a:rPr>
              <a:t>&gt; </a:t>
            </a:r>
            <a:r>
              <a:rPr lang="en-US" altLang="en-US" sz="1100" dirty="0" err="1">
                <a:solidFill>
                  <a:srgbClr val="A9B7C6"/>
                </a:solidFill>
                <a:latin typeface="Consolas" panose="020B0609020204030204" pitchFamily="49" charset="0"/>
              </a:rPr>
              <a:t>clickHandler</a:t>
            </a:r>
            <a:r>
              <a:rPr lang="en-US" altLang="en-US" sz="1100" dirty="0">
                <a:solidFill>
                  <a:srgbClr val="A9B7C6"/>
                </a:solidFill>
                <a:latin typeface="Consolas" panose="020B0609020204030204" pitchFamily="49" charset="0"/>
              </a:rPr>
              <a:t> = (</a:t>
            </a:r>
            <a:r>
              <a:rPr lang="en-US" altLang="en-US" sz="1100" dirty="0" err="1">
                <a:solidFill>
                  <a:srgbClr val="A9B7C6"/>
                </a:solidFill>
                <a:latin typeface="Consolas" panose="020B0609020204030204" pitchFamily="49" charset="0"/>
              </a:rPr>
              <a:t>ActionEvent</a:t>
            </a:r>
            <a:r>
              <a:rPr lang="en-US" altLang="en-US" sz="1100" dirty="0">
                <a:solidFill>
                  <a:srgbClr val="A9B7C6"/>
                </a:solidFill>
                <a:latin typeface="Consolas" panose="020B0609020204030204" pitchFamily="49" charset="0"/>
              </a:rPr>
              <a:t> event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-&gt;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 dirty="0">
                <a:solidFill>
                  <a:srgbClr val="A9B7C6"/>
                </a:solidFill>
                <a:latin typeface="Consolas" panose="020B0609020204030204" pitchFamily="49" charset="0"/>
              </a:rPr>
              <a:t>     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1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altLang="en-US" sz="1150" dirty="0">
                <a:solidFill>
                  <a:srgbClr val="808080"/>
                </a:solidFill>
                <a:latin typeface="Consolas" panose="020B0609020204030204" pitchFamily="49" charset="0"/>
              </a:rPr>
              <a:t>;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altLang="en-US" sz="1200" dirty="0" err="1">
                <a:solidFill>
                  <a:srgbClr val="A9B7C6"/>
                </a:solidFill>
                <a:latin typeface="Consolas" panose="020B0609020204030204" pitchFamily="49" charset="0"/>
              </a:rPr>
              <a:t>c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lickHandler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316DDE-AF55-4103-805D-2501608AD4D6}"/>
              </a:ext>
            </a:extLst>
          </p:cNvPr>
          <p:cNvSpPr/>
          <p:nvPr/>
        </p:nvSpPr>
        <p:spPr>
          <a:xfrm>
            <a:off x="257116" y="2286001"/>
            <a:ext cx="5737284" cy="993550"/>
          </a:xfrm>
          <a:prstGeom prst="roundRect">
            <a:avLst>
              <a:gd name="adj" fmla="val 20018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122398-CE41-4F58-9242-64196A1D3212}"/>
              </a:ext>
            </a:extLst>
          </p:cNvPr>
          <p:cNvCxnSpPr>
            <a:cxnSpLocks/>
          </p:cNvCxnSpPr>
          <p:nvPr/>
        </p:nvCxnSpPr>
        <p:spPr>
          <a:xfrm flipH="1" flipV="1">
            <a:off x="3058160" y="3139440"/>
            <a:ext cx="2245360" cy="38009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escription of Figure 1-2 follows">
            <a:extLst>
              <a:ext uri="{FF2B5EF4-FFF2-40B4-BE49-F238E27FC236}">
                <a16:creationId xmlns:a16="http://schemas.microsoft.com/office/drawing/2014/main" id="{BF5A2824-057B-4CF8-86D4-517ABFD2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88" y="1477211"/>
            <a:ext cx="221491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5F0F46-072A-488D-A3AD-9E769586343A}"/>
              </a:ext>
            </a:extLst>
          </p:cNvPr>
          <p:cNvSpPr/>
          <p:nvPr/>
        </p:nvSpPr>
        <p:spPr>
          <a:xfrm>
            <a:off x="4500880" y="3517490"/>
            <a:ext cx="3616960" cy="1101212"/>
          </a:xfrm>
          <a:prstGeom prst="roundRect">
            <a:avLst>
              <a:gd name="adj" fmla="val 15263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Now it uses a lambda expression!</a:t>
            </a:r>
          </a:p>
        </p:txBody>
      </p:sp>
    </p:spTree>
    <p:extLst>
      <p:ext uri="{BB962C8B-B14F-4D97-AF65-F5344CB8AC3E}">
        <p14:creationId xmlns:p14="http://schemas.microsoft.com/office/powerpoint/2010/main" val="6443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0022-DF4A-416E-9870-56A7673D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858" y="1"/>
            <a:ext cx="6322142" cy="110121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ahnschrift" panose="020B0502040204020203" pitchFamily="34" charset="0"/>
              </a:rPr>
              <a:t>Button click handler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C5A20-B64A-4C2E-9D26-74712467A65B}"/>
              </a:ext>
            </a:extLst>
          </p:cNvPr>
          <p:cNvSpPr txBox="1"/>
          <p:nvPr/>
        </p:nvSpPr>
        <p:spPr>
          <a:xfrm>
            <a:off x="8852" y="24269"/>
            <a:ext cx="6818668" cy="594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Application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@Override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start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(Stage stage)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Stage title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stage.setTitle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new Pane to hold the UI components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pane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StackPane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Create a Button component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Button()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btn.setText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"Say 'Hello World'"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a "click handler" action to the button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btn.setOnAction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ActionEvent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event) -&gt; {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A9B7C6"/>
                </a:solidFill>
                <a:latin typeface="Consolas" panose="020B0609020204030204" pitchFamily="49" charset="0"/>
              </a:rPr>
              <a:t>     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System.</a:t>
            </a:r>
            <a:r>
              <a:rPr kumimoji="0" lang="en-US" altLang="en-US" sz="12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.println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"Hello World!"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rgbClr val="A9B7C6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Add the Button to the Pane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pane.getChildren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().add(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btn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Set the Scene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Scene(pane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300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Consolas" panose="020B0609020204030204" pitchFamily="49" charset="0"/>
              </a:rPr>
              <a:t>250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stage.setScene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(scene)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// Show the Stage on the screen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stage.show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public static void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main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(String[] </a:t>
            </a:r>
            <a:r>
              <a:rPr kumimoji="0" lang="en-US" altLang="en-US" sz="115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args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kumimoji="0" lang="en-US" altLang="en-US" sz="1150" b="0" i="1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launch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  </a:t>
            </a: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115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}</a:t>
            </a:r>
            <a:endParaRPr kumimoji="0" lang="en-US" altLang="en-US" sz="11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316DDE-AF55-4103-805D-2501608AD4D6}"/>
              </a:ext>
            </a:extLst>
          </p:cNvPr>
          <p:cNvSpPr/>
          <p:nvPr/>
        </p:nvSpPr>
        <p:spPr>
          <a:xfrm>
            <a:off x="257116" y="2300403"/>
            <a:ext cx="5278445" cy="826255"/>
          </a:xfrm>
          <a:prstGeom prst="roundRect">
            <a:avLst>
              <a:gd name="adj" fmla="val 20018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122398-CE41-4F58-9242-64196A1D3212}"/>
              </a:ext>
            </a:extLst>
          </p:cNvPr>
          <p:cNvCxnSpPr>
            <a:cxnSpLocks/>
          </p:cNvCxnSpPr>
          <p:nvPr/>
        </p:nvCxnSpPr>
        <p:spPr>
          <a:xfrm flipH="1" flipV="1">
            <a:off x="3749040" y="2895600"/>
            <a:ext cx="1554480" cy="62393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Description of Figure 1-2 follows">
            <a:extLst>
              <a:ext uri="{FF2B5EF4-FFF2-40B4-BE49-F238E27FC236}">
                <a16:creationId xmlns:a16="http://schemas.microsoft.com/office/drawing/2014/main" id="{BF5A2824-057B-4CF8-86D4-517ABFD2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688" y="1477211"/>
            <a:ext cx="2214910" cy="204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5F0F46-072A-488D-A3AD-9E769586343A}"/>
              </a:ext>
            </a:extLst>
          </p:cNvPr>
          <p:cNvSpPr/>
          <p:nvPr/>
        </p:nvSpPr>
        <p:spPr>
          <a:xfrm>
            <a:off x="4500880" y="3517490"/>
            <a:ext cx="3576320" cy="1481230"/>
          </a:xfrm>
          <a:prstGeom prst="roundRect">
            <a:avLst>
              <a:gd name="adj" fmla="val 15263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For even more concise code, pass the result of the lambda expression directly into the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setOnAction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method</a:t>
            </a:r>
          </a:p>
        </p:txBody>
      </p:sp>
    </p:spTree>
    <p:extLst>
      <p:ext uri="{BB962C8B-B14F-4D97-AF65-F5344CB8AC3E}">
        <p14:creationId xmlns:p14="http://schemas.microsoft.com/office/powerpoint/2010/main" val="1656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appy Human Iconvector Illustration Flat Design Stock Vector (Royalty Free)  1530530387">
            <a:extLst>
              <a:ext uri="{FF2B5EF4-FFF2-40B4-BE49-F238E27FC236}">
                <a16:creationId xmlns:a16="http://schemas.microsoft.com/office/drawing/2014/main" id="{72668069-1C9E-403D-9B24-97F984FC1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19" t="16299" r="23946" b="23747"/>
          <a:stretch/>
        </p:blipFill>
        <p:spPr bwMode="auto">
          <a:xfrm>
            <a:off x="762353" y="2241268"/>
            <a:ext cx="2429961" cy="288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4208D28B-2327-41EC-95B7-453A0ED62821}"/>
              </a:ext>
            </a:extLst>
          </p:cNvPr>
          <p:cNvGrpSpPr/>
          <p:nvPr/>
        </p:nvGrpSpPr>
        <p:grpSpPr>
          <a:xfrm>
            <a:off x="4124820" y="1550570"/>
            <a:ext cx="3572245" cy="4824845"/>
            <a:chOff x="3844959" y="1962371"/>
            <a:chExt cx="4092800" cy="426225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5D8B5A-F4F3-4627-A218-3ABE513A22B4}"/>
                </a:ext>
              </a:extLst>
            </p:cNvPr>
            <p:cNvCxnSpPr>
              <a:cxnSpLocks/>
            </p:cNvCxnSpPr>
            <p:nvPr/>
          </p:nvCxnSpPr>
          <p:spPr>
            <a:xfrm>
              <a:off x="5891360" y="1962371"/>
              <a:ext cx="0" cy="3349387"/>
            </a:xfrm>
            <a:prstGeom prst="line">
              <a:avLst/>
            </a:prstGeom>
            <a:ln w="38100" cap="rnd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00F7BD-4557-4F70-A32C-E640B00611D5}"/>
                </a:ext>
              </a:extLst>
            </p:cNvPr>
            <p:cNvSpPr txBox="1"/>
            <p:nvPr/>
          </p:nvSpPr>
          <p:spPr>
            <a:xfrm>
              <a:off x="3844959" y="5327395"/>
              <a:ext cx="4092800" cy="89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C00000"/>
                  </a:solidFill>
                </a:rPr>
                <a:t>Interface</a:t>
              </a:r>
            </a:p>
            <a:p>
              <a:pPr algn="ctr"/>
              <a:r>
                <a:rPr lang="en-US" i="1" dirty="0">
                  <a:solidFill>
                    <a:schemeClr val="accent2">
                      <a:lumMod val="50000"/>
                    </a:schemeClr>
                  </a:solidFill>
                </a:rPr>
                <a:t>How can we do this exchange efficiently and effectively?</a:t>
              </a:r>
              <a:r>
                <a:rPr lang="en-US" sz="1600" i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E4DB6D-D4EE-423C-B1B9-9854C50E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65125"/>
            <a:ext cx="10885714" cy="86496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Human-Computer Interaction (HCI)</a:t>
            </a:r>
          </a:p>
        </p:txBody>
      </p:sp>
      <p:pic>
        <p:nvPicPr>
          <p:cNvPr id="1026" name="Picture 2" descr="Computer - Free computer icons">
            <a:extLst>
              <a:ext uri="{FF2B5EF4-FFF2-40B4-BE49-F238E27FC236}">
                <a16:creationId xmlns:a16="http://schemas.microsoft.com/office/drawing/2014/main" id="{FAE221CE-3CFA-4F5B-B196-54A46064B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69" y="2459454"/>
            <a:ext cx="2451177" cy="245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A121CDFC-338F-4D66-8259-06C3F2905650}"/>
              </a:ext>
            </a:extLst>
          </p:cNvPr>
          <p:cNvSpPr/>
          <p:nvPr/>
        </p:nvSpPr>
        <p:spPr>
          <a:xfrm>
            <a:off x="3593815" y="2270882"/>
            <a:ext cx="3701310" cy="120542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2A0293-F7E6-4843-892C-328D6D9855C3}"/>
              </a:ext>
            </a:extLst>
          </p:cNvPr>
          <p:cNvSpPr/>
          <p:nvPr/>
        </p:nvSpPr>
        <p:spPr>
          <a:xfrm flipH="1">
            <a:off x="4210492" y="3521757"/>
            <a:ext cx="3572245" cy="120542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Feedback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D7A94F-3A85-4EBD-8C7E-C21C4AB9CC6F}"/>
              </a:ext>
            </a:extLst>
          </p:cNvPr>
          <p:cNvGrpSpPr/>
          <p:nvPr/>
        </p:nvGrpSpPr>
        <p:grpSpPr>
          <a:xfrm>
            <a:off x="7584922" y="3529125"/>
            <a:ext cx="3882417" cy="2459257"/>
            <a:chOff x="6985482" y="3592943"/>
            <a:chExt cx="3882417" cy="24592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0093DA-FF7C-43B5-B906-584980FD23B3}"/>
                </a:ext>
              </a:extLst>
            </p:cNvPr>
            <p:cNvSpPr txBox="1"/>
            <p:nvPr/>
          </p:nvSpPr>
          <p:spPr>
            <a:xfrm>
              <a:off x="6985482" y="5405869"/>
              <a:ext cx="33174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The “computer” may be a robot, a medical device, a car, etc.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6C5BB7-1446-4C30-995A-FD99CC3386B1}"/>
                </a:ext>
              </a:extLst>
            </p:cNvPr>
            <p:cNvSpPr/>
            <p:nvPr/>
          </p:nvSpPr>
          <p:spPr>
            <a:xfrm>
              <a:off x="10109864" y="3592943"/>
              <a:ext cx="758035" cy="2153920"/>
            </a:xfrm>
            <a:custGeom>
              <a:avLst/>
              <a:gdLst>
                <a:gd name="connsiteX0" fmla="*/ 162152 w 2478632"/>
                <a:gd name="connsiteY0" fmla="*/ 233680 h 290258"/>
                <a:gd name="connsiteX1" fmla="*/ 243432 w 2478632"/>
                <a:gd name="connsiteY1" fmla="*/ 274320 h 290258"/>
                <a:gd name="connsiteX2" fmla="*/ 2478632 w 2478632"/>
                <a:gd name="connsiteY2" fmla="*/ 0 h 290258"/>
                <a:gd name="connsiteX0" fmla="*/ 20101 w 2336581"/>
                <a:gd name="connsiteY0" fmla="*/ 233680 h 784300"/>
                <a:gd name="connsiteX1" fmla="*/ 1005621 w 2336581"/>
                <a:gd name="connsiteY1" fmla="*/ 782320 h 784300"/>
                <a:gd name="connsiteX2" fmla="*/ 2336581 w 2336581"/>
                <a:gd name="connsiteY2" fmla="*/ 0 h 784300"/>
                <a:gd name="connsiteX0" fmla="*/ 0 w 2316480"/>
                <a:gd name="connsiteY0" fmla="*/ 233680 h 233680"/>
                <a:gd name="connsiteX1" fmla="*/ 2316480 w 2316480"/>
                <a:gd name="connsiteY1" fmla="*/ 0 h 233680"/>
                <a:gd name="connsiteX0" fmla="*/ 0 w 2316480"/>
                <a:gd name="connsiteY0" fmla="*/ 233680 h 317775"/>
                <a:gd name="connsiteX1" fmla="*/ 2316480 w 2316480"/>
                <a:gd name="connsiteY1" fmla="*/ 0 h 317775"/>
                <a:gd name="connsiteX0" fmla="*/ 0 w 2865120"/>
                <a:gd name="connsiteY0" fmla="*/ 6104 h 278149"/>
                <a:gd name="connsiteX1" fmla="*/ 2865120 w 2865120"/>
                <a:gd name="connsiteY1" fmla="*/ 36584 h 278149"/>
                <a:gd name="connsiteX0" fmla="*/ 3990357 w 4070075"/>
                <a:gd name="connsiteY0" fmla="*/ 60960 h 263408"/>
                <a:gd name="connsiteX1" fmla="*/ 17797 w 4070075"/>
                <a:gd name="connsiteY1" fmla="*/ 0 h 263408"/>
                <a:gd name="connsiteX0" fmla="*/ 0 w 802640"/>
                <a:gd name="connsiteY0" fmla="*/ 1300480 h 1300480"/>
                <a:gd name="connsiteX1" fmla="*/ 802640 w 802640"/>
                <a:gd name="connsiteY1" fmla="*/ 0 h 1300480"/>
                <a:gd name="connsiteX0" fmla="*/ 0 w 1071872"/>
                <a:gd name="connsiteY0" fmla="*/ 1300480 h 1300480"/>
                <a:gd name="connsiteX1" fmla="*/ 802640 w 1071872"/>
                <a:gd name="connsiteY1" fmla="*/ 0 h 1300480"/>
                <a:gd name="connsiteX0" fmla="*/ 0 w 906139"/>
                <a:gd name="connsiteY0" fmla="*/ 934720 h 934720"/>
                <a:gd name="connsiteX1" fmla="*/ 589280 w 906139"/>
                <a:gd name="connsiteY1" fmla="*/ 0 h 934720"/>
                <a:gd name="connsiteX0" fmla="*/ 0 w 917544"/>
                <a:gd name="connsiteY0" fmla="*/ 934720 h 1003023"/>
                <a:gd name="connsiteX1" fmla="*/ 589280 w 917544"/>
                <a:gd name="connsiteY1" fmla="*/ 0 h 1003023"/>
                <a:gd name="connsiteX0" fmla="*/ 0 w 871012"/>
                <a:gd name="connsiteY0" fmla="*/ 934720 h 934720"/>
                <a:gd name="connsiteX1" fmla="*/ 589280 w 871012"/>
                <a:gd name="connsiteY1" fmla="*/ 0 h 934720"/>
                <a:gd name="connsiteX0" fmla="*/ 0 w 777484"/>
                <a:gd name="connsiteY0" fmla="*/ 1615440 h 1615440"/>
                <a:gd name="connsiteX1" fmla="*/ 467360 w 777484"/>
                <a:gd name="connsiteY1" fmla="*/ 0 h 1615440"/>
                <a:gd name="connsiteX0" fmla="*/ 0 w 777484"/>
                <a:gd name="connsiteY0" fmla="*/ 1615440 h 1615440"/>
                <a:gd name="connsiteX1" fmla="*/ 467360 w 777484"/>
                <a:gd name="connsiteY1" fmla="*/ 0 h 1615440"/>
                <a:gd name="connsiteX0" fmla="*/ 0 w 798213"/>
                <a:gd name="connsiteY0" fmla="*/ 1615440 h 1615440"/>
                <a:gd name="connsiteX1" fmla="*/ 467360 w 798213"/>
                <a:gd name="connsiteY1" fmla="*/ 0 h 1615440"/>
                <a:gd name="connsiteX0" fmla="*/ 233680 w 643396"/>
                <a:gd name="connsiteY0" fmla="*/ 2153920 h 2153920"/>
                <a:gd name="connsiteX1" fmla="*/ 0 w 643396"/>
                <a:gd name="connsiteY1" fmla="*/ 0 h 2153920"/>
                <a:gd name="connsiteX0" fmla="*/ 233680 w 758035"/>
                <a:gd name="connsiteY0" fmla="*/ 2153920 h 2153920"/>
                <a:gd name="connsiteX1" fmla="*/ 0 w 758035"/>
                <a:gd name="connsiteY1" fmla="*/ 0 h 215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8035" h="2153920">
                  <a:moveTo>
                    <a:pt x="233680" y="2153920"/>
                  </a:moveTo>
                  <a:cubicBezTo>
                    <a:pt x="924560" y="2116667"/>
                    <a:pt x="1016000" y="667173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56CFA90-E69C-4D7B-AC64-7CCF6C922A6B}"/>
              </a:ext>
            </a:extLst>
          </p:cNvPr>
          <p:cNvSpPr/>
          <p:nvPr/>
        </p:nvSpPr>
        <p:spPr>
          <a:xfrm>
            <a:off x="619856" y="1310531"/>
            <a:ext cx="2597535" cy="731807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  <a:alpha val="58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HCI is an active area of CS research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3F495-C509-44E8-874B-7697561848CA}"/>
              </a:ext>
            </a:extLst>
          </p:cNvPr>
          <p:cNvSpPr txBox="1"/>
          <p:nvPr/>
        </p:nvSpPr>
        <p:spPr>
          <a:xfrm>
            <a:off x="6978722" y="1244850"/>
            <a:ext cx="1873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>
                <a:solidFill>
                  <a:srgbClr val="00B0F0"/>
                </a:solidFill>
              </a:rPr>
              <a:t>keybd</a:t>
            </a:r>
            <a:r>
              <a:rPr lang="en-US" sz="1600" i="1" dirty="0">
                <a:solidFill>
                  <a:srgbClr val="00B0F0"/>
                </a:solidFill>
              </a:rPr>
              <a:t>, mic, cam, brain chip, mouse, touch screen, joystick, steering, pedals, motion sensors, etc.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FB32A8-28CF-4FED-963E-77CD96478443}"/>
              </a:ext>
            </a:extLst>
          </p:cNvPr>
          <p:cNvSpPr txBox="1"/>
          <p:nvPr/>
        </p:nvSpPr>
        <p:spPr>
          <a:xfrm>
            <a:off x="2332967" y="4647448"/>
            <a:ext cx="2239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solidFill>
                  <a:srgbClr val="00B0F0"/>
                </a:solidFill>
              </a:rPr>
              <a:t>Natural language, numeric data, images, video, VR model actions, neural signals, sound, device control, car steering, etc.</a:t>
            </a:r>
          </a:p>
        </p:txBody>
      </p:sp>
    </p:spTree>
    <p:extLst>
      <p:ext uri="{BB962C8B-B14F-4D97-AF65-F5344CB8AC3E}">
        <p14:creationId xmlns:p14="http://schemas.microsoft.com/office/powerpoint/2010/main" val="5421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B1D81-3BB1-4A33-B3D1-6D9C8CB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365125"/>
            <a:ext cx="7490097" cy="843189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User interfaces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78B722-6864-4043-9356-1DCCDF285FD4}"/>
              </a:ext>
            </a:extLst>
          </p:cNvPr>
          <p:cNvGrpSpPr/>
          <p:nvPr/>
        </p:nvGrpSpPr>
        <p:grpSpPr>
          <a:xfrm>
            <a:off x="896521" y="1779199"/>
            <a:ext cx="3829783" cy="2731935"/>
            <a:chOff x="6799981" y="1429275"/>
            <a:chExt cx="3829783" cy="2731935"/>
          </a:xfrm>
        </p:grpSpPr>
        <p:pic>
          <p:nvPicPr>
            <p:cNvPr id="5" name="Picture 4" descr="Файл:FreeDOS Beta 9 pre-release5 (command line interface) on Bochs ...">
              <a:extLst>
                <a:ext uri="{FF2B5EF4-FFF2-40B4-BE49-F238E27FC236}">
                  <a16:creationId xmlns:a16="http://schemas.microsoft.com/office/drawing/2014/main" id="{D1723409-989F-49A3-A7AD-EC25B8355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9981" y="1429275"/>
              <a:ext cx="3829782" cy="212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0DA50C3-8C14-41BC-BB25-392906D8984E}"/>
                </a:ext>
              </a:extLst>
            </p:cNvPr>
            <p:cNvSpPr txBox="1"/>
            <p:nvPr/>
          </p:nvSpPr>
          <p:spPr>
            <a:xfrm>
              <a:off x="6799982" y="3699545"/>
              <a:ext cx="38297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Command line interface (CLI)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7CCDBB-A03C-4BFE-9375-5221862040AF}"/>
              </a:ext>
            </a:extLst>
          </p:cNvPr>
          <p:cNvGrpSpPr/>
          <p:nvPr/>
        </p:nvGrpSpPr>
        <p:grpSpPr>
          <a:xfrm>
            <a:off x="6639076" y="2717071"/>
            <a:ext cx="3880934" cy="2731934"/>
            <a:chOff x="1082889" y="1429275"/>
            <a:chExt cx="3880934" cy="273193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254358C-8F35-469A-951E-BE98FDAA59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309" y="1429275"/>
              <a:ext cx="3546095" cy="2127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C051F6-0606-41A9-9B68-7FF1DDA4B9BC}"/>
                </a:ext>
              </a:extLst>
            </p:cNvPr>
            <p:cNvSpPr txBox="1"/>
            <p:nvPr/>
          </p:nvSpPr>
          <p:spPr>
            <a:xfrm>
              <a:off x="1082889" y="3699544"/>
              <a:ext cx="3880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Graphical user interface (GUI)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67B77B-D422-4FD6-B93F-E30804505EAB}"/>
              </a:ext>
            </a:extLst>
          </p:cNvPr>
          <p:cNvSpPr/>
          <p:nvPr/>
        </p:nvSpPr>
        <p:spPr>
          <a:xfrm>
            <a:off x="995156" y="5158898"/>
            <a:ext cx="3038168" cy="1333977"/>
          </a:xfrm>
          <a:prstGeom prst="roundRect">
            <a:avLst>
              <a:gd name="adj" fmla="val 1274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Two well known, common examples of user interfaces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EA8777-FC46-48DE-8FD4-693F2AC32C38}"/>
              </a:ext>
            </a:extLst>
          </p:cNvPr>
          <p:cNvCxnSpPr>
            <a:cxnSpLocks/>
          </p:cNvCxnSpPr>
          <p:nvPr/>
        </p:nvCxnSpPr>
        <p:spPr>
          <a:xfrm flipV="1">
            <a:off x="2385934" y="4581201"/>
            <a:ext cx="157978" cy="593520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A6ADA3-B776-4F5D-ACBC-12A5A8BC9965}"/>
              </a:ext>
            </a:extLst>
          </p:cNvPr>
          <p:cNvCxnSpPr>
            <a:cxnSpLocks/>
          </p:cNvCxnSpPr>
          <p:nvPr/>
        </p:nvCxnSpPr>
        <p:spPr>
          <a:xfrm flipV="1">
            <a:off x="4033324" y="4829346"/>
            <a:ext cx="2261150" cy="830997"/>
          </a:xfrm>
          <a:prstGeom prst="straightConnector1">
            <a:avLst/>
          </a:prstGeom>
          <a:ln w="412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1880133-3E33-431F-8DEE-81A7CDDC67EA}"/>
              </a:ext>
            </a:extLst>
          </p:cNvPr>
          <p:cNvSpPr/>
          <p:nvPr/>
        </p:nvSpPr>
        <p:spPr>
          <a:xfrm rot="20740939">
            <a:off x="7161704" y="580193"/>
            <a:ext cx="2788761" cy="1002891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GUIs were first created in the late 1970’s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1CC1F2-602C-4CBE-AC1B-0A2B9715904B}"/>
              </a:ext>
            </a:extLst>
          </p:cNvPr>
          <p:cNvSpPr txBox="1"/>
          <p:nvPr/>
        </p:nvSpPr>
        <p:spPr>
          <a:xfrm>
            <a:off x="4726303" y="1378901"/>
            <a:ext cx="2451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keyboard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input</a:t>
            </a:r>
            <a:r>
              <a:rPr lang="en-US" sz="1600" i="1" dirty="0">
                <a:solidFill>
                  <a:srgbClr val="00B0F0"/>
                </a:solidFill>
              </a:rPr>
              <a:t>, 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printed language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feedback</a:t>
            </a:r>
            <a:r>
              <a:rPr lang="en-US" sz="1600" i="1" dirty="0">
                <a:solidFill>
                  <a:srgbClr val="00B0F0"/>
                </a:solidFill>
              </a:rPr>
              <a:t> </a:t>
            </a:r>
            <a:r>
              <a:rPr lang="en-US" sz="1600" i="1" dirty="0">
                <a:solidFill>
                  <a:srgbClr val="0070C0"/>
                </a:solidFill>
              </a:rPr>
              <a:t>(and bells, beeps, </a:t>
            </a:r>
            <a:r>
              <a:rPr lang="en-US" sz="1600" i="1" dirty="0" err="1">
                <a:solidFill>
                  <a:srgbClr val="0070C0"/>
                </a:solidFill>
              </a:rPr>
              <a:t>boops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34FC38-C223-4F52-8A02-FDB3265F2E06}"/>
              </a:ext>
            </a:extLst>
          </p:cNvPr>
          <p:cNvSpPr txBox="1"/>
          <p:nvPr/>
        </p:nvSpPr>
        <p:spPr>
          <a:xfrm>
            <a:off x="6639076" y="5479099"/>
            <a:ext cx="4036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accent5">
                    <a:lumMod val="75000"/>
                  </a:schemeClr>
                </a:solidFill>
              </a:rPr>
              <a:t>Keyboard, mouse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input</a:t>
            </a:r>
            <a:r>
              <a:rPr lang="en-US" sz="1600" i="1" dirty="0">
                <a:solidFill>
                  <a:srgbClr val="00B0F0"/>
                </a:solidFill>
              </a:rPr>
              <a:t>, </a:t>
            </a:r>
          </a:p>
          <a:p>
            <a:r>
              <a:rPr lang="en-US" sz="1600" i="1" dirty="0">
                <a:solidFill>
                  <a:srgbClr val="0070C0"/>
                </a:solidFill>
              </a:rPr>
              <a:t>printed language, images, video etc. 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</a:rPr>
              <a:t>feedback</a:t>
            </a:r>
            <a:r>
              <a:rPr lang="en-US" sz="1600" i="1" dirty="0">
                <a:solidFill>
                  <a:srgbClr val="00B0F0"/>
                </a:solidFill>
              </a:rPr>
              <a:t> </a:t>
            </a:r>
            <a:r>
              <a:rPr lang="en-US" sz="1600" i="1" dirty="0">
                <a:solidFill>
                  <a:srgbClr val="0070C0"/>
                </a:solidFill>
              </a:rPr>
              <a:t>(and bells, beeps, </a:t>
            </a:r>
            <a:r>
              <a:rPr lang="en-US" sz="1600" i="1" dirty="0" err="1">
                <a:solidFill>
                  <a:srgbClr val="0070C0"/>
                </a:solidFill>
              </a:rPr>
              <a:t>boops</a:t>
            </a:r>
            <a:r>
              <a:rPr lang="en-US" sz="1600" i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CC899FC-4E96-4789-B242-2A4053B7A3DB}"/>
              </a:ext>
            </a:extLst>
          </p:cNvPr>
          <p:cNvSpPr/>
          <p:nvPr/>
        </p:nvSpPr>
        <p:spPr>
          <a:xfrm rot="21391315">
            <a:off x="8474982" y="1323134"/>
            <a:ext cx="3112360" cy="1002891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Became well known late 1980’s with Apple, MSFT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Windows, X windows (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unix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4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3" grpId="0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3F9E-3C81-46AD-9174-DD68CCC04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63" y="365126"/>
            <a:ext cx="10890337" cy="92505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GUIs are made of 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UI components 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(</a:t>
            </a:r>
            <a:r>
              <a:rPr lang="en-US" dirty="0">
                <a:solidFill>
                  <a:srgbClr val="C00000"/>
                </a:solidFill>
                <a:latin typeface="Bahnschrift SemiBold" panose="020B0502040204020203" pitchFamily="34" charset="0"/>
              </a:rPr>
              <a:t>widgets</a:t>
            </a:r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175AD-E0D8-4519-BC06-1F415E5C2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881" y="1525000"/>
            <a:ext cx="9408091" cy="4850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Bahnschrift" panose="020B0502040204020203" pitchFamily="34" charset="0"/>
              </a:rPr>
              <a:t>Here are some common basic UI components:</a:t>
            </a:r>
          </a:p>
          <a:p>
            <a:pPr lvl="1"/>
            <a:r>
              <a:rPr lang="en-US" dirty="0"/>
              <a:t>Text label</a:t>
            </a:r>
          </a:p>
          <a:p>
            <a:pPr lvl="1"/>
            <a:r>
              <a:rPr lang="en-US" dirty="0"/>
              <a:t>Image</a:t>
            </a:r>
          </a:p>
          <a:p>
            <a:pPr lvl="1"/>
            <a:r>
              <a:rPr lang="en-US" dirty="0"/>
              <a:t>Geometric shape</a:t>
            </a:r>
          </a:p>
          <a:p>
            <a:pPr lvl="1"/>
            <a:r>
              <a:rPr lang="en-US" dirty="0"/>
              <a:t>Icon</a:t>
            </a:r>
          </a:p>
          <a:p>
            <a:pPr lvl="1"/>
            <a:r>
              <a:rPr lang="en-US" dirty="0"/>
              <a:t>Button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Bahnschrift" panose="020B0502040204020203" pitchFamily="34" charset="0"/>
              </a:rPr>
              <a:t>Basic UI components can be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composed together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Bahnschrift" panose="020B0502040204020203" pitchFamily="34" charset="0"/>
              </a:rPr>
              <a:t>to make </a:t>
            </a:r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compound UI components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Bahnschrift" panose="020B0502040204020203" pitchFamily="34" charset="0"/>
              </a:rPr>
              <a:t>:</a:t>
            </a:r>
          </a:p>
          <a:p>
            <a:pPr lvl="1"/>
            <a:r>
              <a:rPr lang="en-US" dirty="0"/>
              <a:t>Menu</a:t>
            </a:r>
          </a:p>
          <a:p>
            <a:pPr lvl="1"/>
            <a:r>
              <a:rPr lang="en-US" dirty="0"/>
              <a:t>Pop-up / modal / dialog</a:t>
            </a:r>
          </a:p>
          <a:p>
            <a:pPr lvl="1"/>
            <a:r>
              <a:rPr lang="en-US" dirty="0"/>
              <a:t>Panel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7B9E1B-263E-47B4-B2F7-6C857B0A89FB}"/>
              </a:ext>
            </a:extLst>
          </p:cNvPr>
          <p:cNvSpPr txBox="1">
            <a:spLocks/>
          </p:cNvSpPr>
          <p:nvPr/>
        </p:nvSpPr>
        <p:spPr>
          <a:xfrm>
            <a:off x="4640017" y="2064095"/>
            <a:ext cx="3519949" cy="1993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SzPct val="65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Input slider</a:t>
            </a:r>
          </a:p>
          <a:p>
            <a:pPr lvl="1"/>
            <a:r>
              <a:rPr lang="en-US" dirty="0"/>
              <a:t>Text input field</a:t>
            </a:r>
          </a:p>
          <a:p>
            <a:pPr lvl="1"/>
            <a:r>
              <a:rPr lang="en-US" dirty="0"/>
              <a:t>Password field</a:t>
            </a:r>
          </a:p>
          <a:p>
            <a:pPr lvl="1"/>
            <a:r>
              <a:rPr lang="en-US" dirty="0"/>
              <a:t>Hover tooltip</a:t>
            </a:r>
          </a:p>
        </p:txBody>
      </p:sp>
    </p:spTree>
    <p:extLst>
      <p:ext uri="{BB962C8B-B14F-4D97-AF65-F5344CB8AC3E}">
        <p14:creationId xmlns:p14="http://schemas.microsoft.com/office/powerpoint/2010/main" val="33086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A11EEF-3A04-4EAD-8120-7A7E86FB55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675736"/>
              </p:ext>
            </p:extLst>
          </p:nvPr>
        </p:nvGraphicFramePr>
        <p:xfrm>
          <a:off x="685800" y="1981200"/>
          <a:ext cx="10515600" cy="440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93D5ED4-65E3-491D-9F16-65A10109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15" y="466007"/>
            <a:ext cx="6829159" cy="78727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Java’s GUI libraries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554F91-6ADA-4668-9606-6B6BBCDE31B8}"/>
              </a:ext>
            </a:extLst>
          </p:cNvPr>
          <p:cNvSpPr/>
          <p:nvPr/>
        </p:nvSpPr>
        <p:spPr>
          <a:xfrm rot="230671">
            <a:off x="8011410" y="5272686"/>
            <a:ext cx="3529122" cy="1140319"/>
          </a:xfrm>
          <a:prstGeom prst="roundRect">
            <a:avLst>
              <a:gd name="adj" fmla="val 1274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GUI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programming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visual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style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has evolved </a:t>
            </a:r>
            <a:r>
              <a:rPr lang="en-US" sz="2000" i="1" dirty="0">
                <a:solidFill>
                  <a:schemeClr val="accent4">
                    <a:lumMod val="50000"/>
                  </a:schemeClr>
                </a:solidFill>
              </a:rPr>
              <a:t>a lot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in the past two decades</a:t>
            </a:r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D9554F91-6ADA-4668-9606-6B6BBCDE31B8}"/>
              </a:ext>
            </a:extLst>
          </p:cNvPr>
          <p:cNvSpPr/>
          <p:nvPr/>
        </p:nvSpPr>
        <p:spPr>
          <a:xfrm>
            <a:off x="5682431" y="1595720"/>
            <a:ext cx="1088483" cy="770960"/>
          </a:xfrm>
          <a:prstGeom prst="roundRect">
            <a:avLst>
              <a:gd name="adj" fmla="val 1274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1997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D9554F91-6ADA-4668-9606-6B6BBCDE31B8}"/>
              </a:ext>
            </a:extLst>
          </p:cNvPr>
          <p:cNvSpPr/>
          <p:nvPr/>
        </p:nvSpPr>
        <p:spPr>
          <a:xfrm>
            <a:off x="2329631" y="1595720"/>
            <a:ext cx="1088483" cy="770960"/>
          </a:xfrm>
          <a:prstGeom prst="roundRect">
            <a:avLst>
              <a:gd name="adj" fmla="val 1274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1995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id="{D9554F91-6ADA-4668-9606-6B6BBCDE31B8}"/>
              </a:ext>
            </a:extLst>
          </p:cNvPr>
          <p:cNvSpPr/>
          <p:nvPr/>
        </p:nvSpPr>
        <p:spPr>
          <a:xfrm>
            <a:off x="9231729" y="1563651"/>
            <a:ext cx="1088483" cy="770960"/>
          </a:xfrm>
          <a:prstGeom prst="roundRect">
            <a:avLst>
              <a:gd name="adj" fmla="val 12745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2008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8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0CB4-87AE-4F56-BCBB-09B36397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5126"/>
            <a:ext cx="7207045" cy="90757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Basic visual differences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AC65C2-7630-49AC-A883-CE37DB226804}"/>
              </a:ext>
            </a:extLst>
          </p:cNvPr>
          <p:cNvGrpSpPr/>
          <p:nvPr/>
        </p:nvGrpSpPr>
        <p:grpSpPr>
          <a:xfrm>
            <a:off x="266384" y="2934204"/>
            <a:ext cx="3274142" cy="2007642"/>
            <a:chOff x="737420" y="2758154"/>
            <a:chExt cx="3274142" cy="2007642"/>
          </a:xfrm>
        </p:grpSpPr>
        <p:pic>
          <p:nvPicPr>
            <p:cNvPr id="1030" name="Picture 6" descr="Chapter 14 JavaFX Basics Part 1 - ppt download">
              <a:extLst>
                <a:ext uri="{FF2B5EF4-FFF2-40B4-BE49-F238E27FC236}">
                  <a16:creationId xmlns:a16="http://schemas.microsoft.com/office/drawing/2014/main" id="{6D10D60C-3206-4F8F-996F-32D66ECD05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6" t="63512" r="21397" b="14983"/>
            <a:stretch/>
          </p:blipFill>
          <p:spPr bwMode="auto">
            <a:xfrm>
              <a:off x="737420" y="2758154"/>
              <a:ext cx="3274142" cy="147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F09C20-24F1-4FDE-A568-DEAFF008149C}"/>
                </a:ext>
              </a:extLst>
            </p:cNvPr>
            <p:cNvSpPr txBox="1"/>
            <p:nvPr/>
          </p:nvSpPr>
          <p:spPr>
            <a:xfrm>
              <a:off x="1220534" y="4181021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AWT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2BE4B4-4203-47E7-B19E-586AB681E6C5}"/>
              </a:ext>
            </a:extLst>
          </p:cNvPr>
          <p:cNvGrpSpPr/>
          <p:nvPr/>
        </p:nvGrpSpPr>
        <p:grpSpPr>
          <a:xfrm>
            <a:off x="4036717" y="2029791"/>
            <a:ext cx="3549446" cy="2912055"/>
            <a:chOff x="4395019" y="2217381"/>
            <a:chExt cx="3549446" cy="2912055"/>
          </a:xfrm>
        </p:grpSpPr>
        <p:pic>
          <p:nvPicPr>
            <p:cNvPr id="1026" name="Picture 2" descr="Chapter 14 JavaFX Basics Part 1 - ppt download">
              <a:extLst>
                <a:ext uri="{FF2B5EF4-FFF2-40B4-BE49-F238E27FC236}">
                  <a16:creationId xmlns:a16="http://schemas.microsoft.com/office/drawing/2014/main" id="{D5DD6349-1E92-4522-92A4-85D1D9722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2" t="22223" r="12581" b="47240"/>
            <a:stretch/>
          </p:blipFill>
          <p:spPr bwMode="auto">
            <a:xfrm>
              <a:off x="4395019" y="2217381"/>
              <a:ext cx="3549446" cy="2094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078C50-CDE5-4EF8-8B3F-B4301DCBE835}"/>
                </a:ext>
              </a:extLst>
            </p:cNvPr>
            <p:cNvSpPr txBox="1"/>
            <p:nvPr/>
          </p:nvSpPr>
          <p:spPr>
            <a:xfrm>
              <a:off x="4970206" y="4544661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Swing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5A33-AF01-44AF-956D-873E7654B12D}"/>
              </a:ext>
            </a:extLst>
          </p:cNvPr>
          <p:cNvGrpSpPr/>
          <p:nvPr/>
        </p:nvGrpSpPr>
        <p:grpSpPr>
          <a:xfrm>
            <a:off x="8253842" y="1054393"/>
            <a:ext cx="3126658" cy="4045066"/>
            <a:chOff x="8327922" y="1204657"/>
            <a:chExt cx="3126658" cy="4045066"/>
          </a:xfrm>
        </p:grpSpPr>
        <p:pic>
          <p:nvPicPr>
            <p:cNvPr id="1028" name="Picture 4" descr="Chapter 14 JavaFX Basics Part 1 - ppt download">
              <a:extLst>
                <a:ext uri="{FF2B5EF4-FFF2-40B4-BE49-F238E27FC236}">
                  <a16:creationId xmlns:a16="http://schemas.microsoft.com/office/drawing/2014/main" id="{9D87478F-DAAE-40D6-B738-5F25491502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" t="31828" r="61935" b="22867"/>
            <a:stretch/>
          </p:blipFill>
          <p:spPr bwMode="auto">
            <a:xfrm>
              <a:off x="8327922" y="1204657"/>
              <a:ext cx="3126658" cy="310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376A5C-7193-468B-BE32-DEB8A8625724}"/>
                </a:ext>
              </a:extLst>
            </p:cNvPr>
            <p:cNvSpPr txBox="1"/>
            <p:nvPr/>
          </p:nvSpPr>
          <p:spPr>
            <a:xfrm>
              <a:off x="8691715" y="4664948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JavaFX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204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0CB4-87AE-4F56-BCBB-09B36397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5126"/>
            <a:ext cx="7207045" cy="90757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Basic visual differences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AC65C2-7630-49AC-A883-CE37DB226804}"/>
              </a:ext>
            </a:extLst>
          </p:cNvPr>
          <p:cNvGrpSpPr/>
          <p:nvPr/>
        </p:nvGrpSpPr>
        <p:grpSpPr>
          <a:xfrm>
            <a:off x="318145" y="3021195"/>
            <a:ext cx="3274142" cy="1975813"/>
            <a:chOff x="737420" y="2758154"/>
            <a:chExt cx="3274142" cy="1975813"/>
          </a:xfrm>
        </p:grpSpPr>
        <p:pic>
          <p:nvPicPr>
            <p:cNvPr id="1030" name="Picture 6" descr="Chapter 14 JavaFX Basics Part 1 - ppt download">
              <a:extLst>
                <a:ext uri="{FF2B5EF4-FFF2-40B4-BE49-F238E27FC236}">
                  <a16:creationId xmlns:a16="http://schemas.microsoft.com/office/drawing/2014/main" id="{6D10D60C-3206-4F8F-996F-32D66ECD05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6" t="63512" r="21397" b="14983"/>
            <a:stretch/>
          </p:blipFill>
          <p:spPr bwMode="auto">
            <a:xfrm>
              <a:off x="737420" y="2758154"/>
              <a:ext cx="3274142" cy="147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F09C20-24F1-4FDE-A568-DEAFF008149C}"/>
                </a:ext>
              </a:extLst>
            </p:cNvPr>
            <p:cNvSpPr txBox="1"/>
            <p:nvPr/>
          </p:nvSpPr>
          <p:spPr>
            <a:xfrm>
              <a:off x="1236838" y="4149192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AWT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2BE4B4-4203-47E7-B19E-586AB681E6C5}"/>
              </a:ext>
            </a:extLst>
          </p:cNvPr>
          <p:cNvGrpSpPr/>
          <p:nvPr/>
        </p:nvGrpSpPr>
        <p:grpSpPr>
          <a:xfrm>
            <a:off x="4066261" y="2127898"/>
            <a:ext cx="3549446" cy="2869110"/>
            <a:chOff x="4395019" y="2217381"/>
            <a:chExt cx="3549446" cy="2869110"/>
          </a:xfrm>
        </p:grpSpPr>
        <p:pic>
          <p:nvPicPr>
            <p:cNvPr id="1026" name="Picture 2" descr="Chapter 14 JavaFX Basics Part 1 - ppt download">
              <a:extLst>
                <a:ext uri="{FF2B5EF4-FFF2-40B4-BE49-F238E27FC236}">
                  <a16:creationId xmlns:a16="http://schemas.microsoft.com/office/drawing/2014/main" id="{D5DD6349-1E92-4522-92A4-85D1D9722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2" t="22223" r="12581" b="47240"/>
            <a:stretch/>
          </p:blipFill>
          <p:spPr bwMode="auto">
            <a:xfrm>
              <a:off x="4395019" y="2217381"/>
              <a:ext cx="3549446" cy="2094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078C50-CDE5-4EF8-8B3F-B4301DCBE835}"/>
                </a:ext>
              </a:extLst>
            </p:cNvPr>
            <p:cNvSpPr txBox="1"/>
            <p:nvPr/>
          </p:nvSpPr>
          <p:spPr>
            <a:xfrm>
              <a:off x="4970206" y="4501716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Swing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5A33-AF01-44AF-956D-873E7654B12D}"/>
              </a:ext>
            </a:extLst>
          </p:cNvPr>
          <p:cNvGrpSpPr/>
          <p:nvPr/>
        </p:nvGrpSpPr>
        <p:grpSpPr>
          <a:xfrm>
            <a:off x="8257069" y="1002712"/>
            <a:ext cx="3126658" cy="4138930"/>
            <a:chOff x="8327922" y="1204657"/>
            <a:chExt cx="3126658" cy="4138930"/>
          </a:xfrm>
        </p:grpSpPr>
        <p:pic>
          <p:nvPicPr>
            <p:cNvPr id="1028" name="Picture 4" descr="Chapter 14 JavaFX Basics Part 1 - ppt download">
              <a:extLst>
                <a:ext uri="{FF2B5EF4-FFF2-40B4-BE49-F238E27FC236}">
                  <a16:creationId xmlns:a16="http://schemas.microsoft.com/office/drawing/2014/main" id="{9D87478F-DAAE-40D6-B738-5F25491502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" t="31828" r="61935" b="22867"/>
            <a:stretch/>
          </p:blipFill>
          <p:spPr bwMode="auto">
            <a:xfrm>
              <a:off x="8327922" y="1204657"/>
              <a:ext cx="3126658" cy="310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376A5C-7193-468B-BE32-DEB8A8625724}"/>
                </a:ext>
              </a:extLst>
            </p:cNvPr>
            <p:cNvSpPr txBox="1"/>
            <p:nvPr/>
          </p:nvSpPr>
          <p:spPr>
            <a:xfrm>
              <a:off x="8691715" y="4758812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JavaFX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53901E3-FD2D-48C3-947B-C900CFA3C70A}"/>
              </a:ext>
            </a:extLst>
          </p:cNvPr>
          <p:cNvGrpSpPr/>
          <p:nvPr/>
        </p:nvGrpSpPr>
        <p:grpSpPr>
          <a:xfrm>
            <a:off x="1653436" y="5047990"/>
            <a:ext cx="8442493" cy="1659698"/>
            <a:chOff x="5103871" y="5327592"/>
            <a:chExt cx="7086290" cy="17588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21302A-1C3C-42A9-BE9E-C04C935B074E}"/>
                </a:ext>
              </a:extLst>
            </p:cNvPr>
            <p:cNvSpPr txBox="1"/>
            <p:nvPr/>
          </p:nvSpPr>
          <p:spPr>
            <a:xfrm>
              <a:off x="5103871" y="5701474"/>
              <a:ext cx="61708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C00000"/>
                  </a:solidFill>
                </a:rPr>
                <a:t>Takeaway: </a:t>
              </a:r>
              <a:r>
                <a:rPr lang="en-US" sz="2800" dirty="0"/>
                <a:t>JavaFX was influenced by the web and was created with </a:t>
              </a:r>
              <a:r>
                <a:rPr lang="en-US" sz="2800" b="1" i="1" dirty="0">
                  <a:solidFill>
                    <a:schemeClr val="accent6">
                      <a:lumMod val="75000"/>
                    </a:schemeClr>
                  </a:solidFill>
                </a:rPr>
                <a:t>responsive design</a:t>
              </a:r>
              <a:r>
                <a:rPr lang="en-US" sz="2800" dirty="0"/>
                <a:t> in mind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C043BD-C082-4114-B845-55CB5CC0F452}"/>
                </a:ext>
              </a:extLst>
            </p:cNvPr>
            <p:cNvSpPr/>
            <p:nvPr/>
          </p:nvSpPr>
          <p:spPr>
            <a:xfrm>
              <a:off x="11380262" y="5327592"/>
              <a:ext cx="809899" cy="782376"/>
            </a:xfrm>
            <a:custGeom>
              <a:avLst/>
              <a:gdLst>
                <a:gd name="connsiteX0" fmla="*/ 162152 w 2478632"/>
                <a:gd name="connsiteY0" fmla="*/ 233680 h 290258"/>
                <a:gd name="connsiteX1" fmla="*/ 243432 w 2478632"/>
                <a:gd name="connsiteY1" fmla="*/ 274320 h 290258"/>
                <a:gd name="connsiteX2" fmla="*/ 2478632 w 2478632"/>
                <a:gd name="connsiteY2" fmla="*/ 0 h 290258"/>
                <a:gd name="connsiteX0" fmla="*/ 20101 w 2336581"/>
                <a:gd name="connsiteY0" fmla="*/ 233680 h 784300"/>
                <a:gd name="connsiteX1" fmla="*/ 1005621 w 2336581"/>
                <a:gd name="connsiteY1" fmla="*/ 782320 h 784300"/>
                <a:gd name="connsiteX2" fmla="*/ 2336581 w 2336581"/>
                <a:gd name="connsiteY2" fmla="*/ 0 h 784300"/>
                <a:gd name="connsiteX0" fmla="*/ 0 w 2316480"/>
                <a:gd name="connsiteY0" fmla="*/ 233680 h 233680"/>
                <a:gd name="connsiteX1" fmla="*/ 2316480 w 2316480"/>
                <a:gd name="connsiteY1" fmla="*/ 0 h 233680"/>
                <a:gd name="connsiteX0" fmla="*/ 0 w 2316480"/>
                <a:gd name="connsiteY0" fmla="*/ 233680 h 317775"/>
                <a:gd name="connsiteX1" fmla="*/ 2316480 w 2316480"/>
                <a:gd name="connsiteY1" fmla="*/ 0 h 317775"/>
                <a:gd name="connsiteX0" fmla="*/ 0 w 2865120"/>
                <a:gd name="connsiteY0" fmla="*/ 6104 h 278149"/>
                <a:gd name="connsiteX1" fmla="*/ 2865120 w 2865120"/>
                <a:gd name="connsiteY1" fmla="*/ 36584 h 278149"/>
                <a:gd name="connsiteX0" fmla="*/ 3990357 w 4070075"/>
                <a:gd name="connsiteY0" fmla="*/ 60960 h 263408"/>
                <a:gd name="connsiteX1" fmla="*/ 17797 w 4070075"/>
                <a:gd name="connsiteY1" fmla="*/ 0 h 263408"/>
                <a:gd name="connsiteX0" fmla="*/ 0 w 802640"/>
                <a:gd name="connsiteY0" fmla="*/ 1300480 h 1300480"/>
                <a:gd name="connsiteX1" fmla="*/ 802640 w 802640"/>
                <a:gd name="connsiteY1" fmla="*/ 0 h 1300480"/>
                <a:gd name="connsiteX0" fmla="*/ 0 w 1071872"/>
                <a:gd name="connsiteY0" fmla="*/ 1300480 h 1300480"/>
                <a:gd name="connsiteX1" fmla="*/ 802640 w 1071872"/>
                <a:gd name="connsiteY1" fmla="*/ 0 h 1300480"/>
                <a:gd name="connsiteX0" fmla="*/ 0 w 906139"/>
                <a:gd name="connsiteY0" fmla="*/ 934720 h 934720"/>
                <a:gd name="connsiteX1" fmla="*/ 589280 w 906139"/>
                <a:gd name="connsiteY1" fmla="*/ 0 h 934720"/>
                <a:gd name="connsiteX0" fmla="*/ 0 w 917544"/>
                <a:gd name="connsiteY0" fmla="*/ 934720 h 1003023"/>
                <a:gd name="connsiteX1" fmla="*/ 589280 w 917544"/>
                <a:gd name="connsiteY1" fmla="*/ 0 h 1003023"/>
                <a:gd name="connsiteX0" fmla="*/ 0 w 871012"/>
                <a:gd name="connsiteY0" fmla="*/ 934720 h 934720"/>
                <a:gd name="connsiteX1" fmla="*/ 589280 w 871012"/>
                <a:gd name="connsiteY1" fmla="*/ 0 h 934720"/>
                <a:gd name="connsiteX0" fmla="*/ 0 w 777484"/>
                <a:gd name="connsiteY0" fmla="*/ 1615440 h 1615440"/>
                <a:gd name="connsiteX1" fmla="*/ 467360 w 777484"/>
                <a:gd name="connsiteY1" fmla="*/ 0 h 1615440"/>
                <a:gd name="connsiteX0" fmla="*/ 0 w 777484"/>
                <a:gd name="connsiteY0" fmla="*/ 1615440 h 1615440"/>
                <a:gd name="connsiteX1" fmla="*/ 467360 w 777484"/>
                <a:gd name="connsiteY1" fmla="*/ 0 h 1615440"/>
                <a:gd name="connsiteX0" fmla="*/ 0 w 798213"/>
                <a:gd name="connsiteY0" fmla="*/ 1615440 h 1615440"/>
                <a:gd name="connsiteX1" fmla="*/ 467360 w 798213"/>
                <a:gd name="connsiteY1" fmla="*/ 0 h 1615440"/>
                <a:gd name="connsiteX0" fmla="*/ 233680 w 643396"/>
                <a:gd name="connsiteY0" fmla="*/ 2153920 h 2153920"/>
                <a:gd name="connsiteX1" fmla="*/ 0 w 643396"/>
                <a:gd name="connsiteY1" fmla="*/ 0 h 2153920"/>
                <a:gd name="connsiteX0" fmla="*/ 233680 w 758035"/>
                <a:gd name="connsiteY0" fmla="*/ 2153920 h 2153920"/>
                <a:gd name="connsiteX1" fmla="*/ 0 w 758035"/>
                <a:gd name="connsiteY1" fmla="*/ 0 h 2153920"/>
                <a:gd name="connsiteX0" fmla="*/ 0 w 2366914"/>
                <a:gd name="connsiteY0" fmla="*/ 792480 h 792480"/>
                <a:gd name="connsiteX1" fmla="*/ 2123440 w 2366914"/>
                <a:gd name="connsiteY1" fmla="*/ 0 h 792480"/>
                <a:gd name="connsiteX0" fmla="*/ 0 w 2154950"/>
                <a:gd name="connsiteY0" fmla="*/ 792480 h 792480"/>
                <a:gd name="connsiteX1" fmla="*/ 2123440 w 2154950"/>
                <a:gd name="connsiteY1" fmla="*/ 0 h 792480"/>
                <a:gd name="connsiteX0" fmla="*/ 0 w 1125130"/>
                <a:gd name="connsiteY0" fmla="*/ 762000 h 762000"/>
                <a:gd name="connsiteX1" fmla="*/ 1056640 w 1125130"/>
                <a:gd name="connsiteY1" fmla="*/ 0 h 762000"/>
                <a:gd name="connsiteX0" fmla="*/ 0 w 1115408"/>
                <a:gd name="connsiteY0" fmla="*/ 762000 h 762000"/>
                <a:gd name="connsiteX1" fmla="*/ 1056640 w 1115408"/>
                <a:gd name="connsiteY1" fmla="*/ 0 h 762000"/>
                <a:gd name="connsiteX0" fmla="*/ 0 w 851890"/>
                <a:gd name="connsiteY0" fmla="*/ 782320 h 782320"/>
                <a:gd name="connsiteX1" fmla="*/ 772160 w 851890"/>
                <a:gd name="connsiteY1" fmla="*/ 0 h 782320"/>
                <a:gd name="connsiteX0" fmla="*/ 0 w 815206"/>
                <a:gd name="connsiteY0" fmla="*/ 782320 h 782320"/>
                <a:gd name="connsiteX1" fmla="*/ 772160 w 815206"/>
                <a:gd name="connsiteY1" fmla="*/ 0 h 782320"/>
                <a:gd name="connsiteX0" fmla="*/ 0 w 809899"/>
                <a:gd name="connsiteY0" fmla="*/ 782320 h 782376"/>
                <a:gd name="connsiteX1" fmla="*/ 772160 w 809899"/>
                <a:gd name="connsiteY1" fmla="*/ 0 h 78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899" h="782376">
                  <a:moveTo>
                    <a:pt x="0" y="782320"/>
                  </a:moveTo>
                  <a:cubicBezTo>
                    <a:pt x="436880" y="785707"/>
                    <a:pt x="955040" y="636693"/>
                    <a:pt x="772160" y="0"/>
                  </a:cubicBezTo>
                </a:path>
              </a:pathLst>
            </a:custGeom>
            <a:noFill/>
            <a:ln w="38100" cap="rnd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D9554F91-6ADA-4668-9606-6B6BBCDE31B8}"/>
              </a:ext>
            </a:extLst>
          </p:cNvPr>
          <p:cNvSpPr/>
          <p:nvPr/>
        </p:nvSpPr>
        <p:spPr>
          <a:xfrm>
            <a:off x="677425" y="1481285"/>
            <a:ext cx="2914862" cy="1293225"/>
          </a:xfrm>
          <a:prstGeom prst="roundRect">
            <a:avLst>
              <a:gd name="adj" fmla="val 12745"/>
            </a:avLst>
          </a:prstGeom>
          <a:solidFill>
            <a:schemeClr val="accent2">
              <a:lumMod val="20000"/>
              <a:lumOff val="80000"/>
              <a:alpha val="58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AWT app on a Mac looks like a Mac windows style, on MSFT Windows looks like Windows style</a:t>
            </a:r>
            <a:endParaRPr lang="en-US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D9554F91-6ADA-4668-9606-6B6BBCDE31B8}"/>
              </a:ext>
            </a:extLst>
          </p:cNvPr>
          <p:cNvSpPr/>
          <p:nvPr/>
        </p:nvSpPr>
        <p:spPr>
          <a:xfrm>
            <a:off x="4641448" y="1450093"/>
            <a:ext cx="2914862" cy="1058983"/>
          </a:xfrm>
          <a:prstGeom prst="roundRect">
            <a:avLst>
              <a:gd name="adj" fmla="val 12745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</a:rPr>
              <a:t>Swing app on a Mac or on MSFT Windows looks like “Java” style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1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53901E3-FD2D-48C3-947B-C900CFA3C70A}"/>
              </a:ext>
            </a:extLst>
          </p:cNvPr>
          <p:cNvGrpSpPr/>
          <p:nvPr/>
        </p:nvGrpSpPr>
        <p:grpSpPr>
          <a:xfrm>
            <a:off x="1653436" y="5047990"/>
            <a:ext cx="8442493" cy="1659698"/>
            <a:chOff x="5103871" y="5327592"/>
            <a:chExt cx="7086290" cy="17588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21302A-1C3C-42A9-BE9E-C04C935B074E}"/>
                </a:ext>
              </a:extLst>
            </p:cNvPr>
            <p:cNvSpPr txBox="1"/>
            <p:nvPr/>
          </p:nvSpPr>
          <p:spPr>
            <a:xfrm>
              <a:off x="5103871" y="5701474"/>
              <a:ext cx="61708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rgbClr val="C00000"/>
                  </a:solidFill>
                </a:rPr>
                <a:t>Takeaway: </a:t>
              </a:r>
              <a:r>
                <a:rPr lang="en-US" sz="2800" dirty="0"/>
                <a:t>JavaFX was influenced by the web and was created with </a:t>
              </a:r>
              <a:r>
                <a:rPr lang="en-US" sz="2800" b="1" i="1" dirty="0">
                  <a:solidFill>
                    <a:schemeClr val="accent6">
                      <a:lumMod val="75000"/>
                    </a:schemeClr>
                  </a:solidFill>
                </a:rPr>
                <a:t>responsive design</a:t>
              </a:r>
              <a:r>
                <a:rPr lang="en-US" sz="2800" dirty="0"/>
                <a:t> in mind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C043BD-C082-4114-B845-55CB5CC0F452}"/>
                </a:ext>
              </a:extLst>
            </p:cNvPr>
            <p:cNvSpPr/>
            <p:nvPr/>
          </p:nvSpPr>
          <p:spPr>
            <a:xfrm>
              <a:off x="11380262" y="5327592"/>
              <a:ext cx="809899" cy="782376"/>
            </a:xfrm>
            <a:custGeom>
              <a:avLst/>
              <a:gdLst>
                <a:gd name="connsiteX0" fmla="*/ 162152 w 2478632"/>
                <a:gd name="connsiteY0" fmla="*/ 233680 h 290258"/>
                <a:gd name="connsiteX1" fmla="*/ 243432 w 2478632"/>
                <a:gd name="connsiteY1" fmla="*/ 274320 h 290258"/>
                <a:gd name="connsiteX2" fmla="*/ 2478632 w 2478632"/>
                <a:gd name="connsiteY2" fmla="*/ 0 h 290258"/>
                <a:gd name="connsiteX0" fmla="*/ 20101 w 2336581"/>
                <a:gd name="connsiteY0" fmla="*/ 233680 h 784300"/>
                <a:gd name="connsiteX1" fmla="*/ 1005621 w 2336581"/>
                <a:gd name="connsiteY1" fmla="*/ 782320 h 784300"/>
                <a:gd name="connsiteX2" fmla="*/ 2336581 w 2336581"/>
                <a:gd name="connsiteY2" fmla="*/ 0 h 784300"/>
                <a:gd name="connsiteX0" fmla="*/ 0 w 2316480"/>
                <a:gd name="connsiteY0" fmla="*/ 233680 h 233680"/>
                <a:gd name="connsiteX1" fmla="*/ 2316480 w 2316480"/>
                <a:gd name="connsiteY1" fmla="*/ 0 h 233680"/>
                <a:gd name="connsiteX0" fmla="*/ 0 w 2316480"/>
                <a:gd name="connsiteY0" fmla="*/ 233680 h 317775"/>
                <a:gd name="connsiteX1" fmla="*/ 2316480 w 2316480"/>
                <a:gd name="connsiteY1" fmla="*/ 0 h 317775"/>
                <a:gd name="connsiteX0" fmla="*/ 0 w 2865120"/>
                <a:gd name="connsiteY0" fmla="*/ 6104 h 278149"/>
                <a:gd name="connsiteX1" fmla="*/ 2865120 w 2865120"/>
                <a:gd name="connsiteY1" fmla="*/ 36584 h 278149"/>
                <a:gd name="connsiteX0" fmla="*/ 3990357 w 4070075"/>
                <a:gd name="connsiteY0" fmla="*/ 60960 h 263408"/>
                <a:gd name="connsiteX1" fmla="*/ 17797 w 4070075"/>
                <a:gd name="connsiteY1" fmla="*/ 0 h 263408"/>
                <a:gd name="connsiteX0" fmla="*/ 0 w 802640"/>
                <a:gd name="connsiteY0" fmla="*/ 1300480 h 1300480"/>
                <a:gd name="connsiteX1" fmla="*/ 802640 w 802640"/>
                <a:gd name="connsiteY1" fmla="*/ 0 h 1300480"/>
                <a:gd name="connsiteX0" fmla="*/ 0 w 1071872"/>
                <a:gd name="connsiteY0" fmla="*/ 1300480 h 1300480"/>
                <a:gd name="connsiteX1" fmla="*/ 802640 w 1071872"/>
                <a:gd name="connsiteY1" fmla="*/ 0 h 1300480"/>
                <a:gd name="connsiteX0" fmla="*/ 0 w 906139"/>
                <a:gd name="connsiteY0" fmla="*/ 934720 h 934720"/>
                <a:gd name="connsiteX1" fmla="*/ 589280 w 906139"/>
                <a:gd name="connsiteY1" fmla="*/ 0 h 934720"/>
                <a:gd name="connsiteX0" fmla="*/ 0 w 917544"/>
                <a:gd name="connsiteY0" fmla="*/ 934720 h 1003023"/>
                <a:gd name="connsiteX1" fmla="*/ 589280 w 917544"/>
                <a:gd name="connsiteY1" fmla="*/ 0 h 1003023"/>
                <a:gd name="connsiteX0" fmla="*/ 0 w 871012"/>
                <a:gd name="connsiteY0" fmla="*/ 934720 h 934720"/>
                <a:gd name="connsiteX1" fmla="*/ 589280 w 871012"/>
                <a:gd name="connsiteY1" fmla="*/ 0 h 934720"/>
                <a:gd name="connsiteX0" fmla="*/ 0 w 777484"/>
                <a:gd name="connsiteY0" fmla="*/ 1615440 h 1615440"/>
                <a:gd name="connsiteX1" fmla="*/ 467360 w 777484"/>
                <a:gd name="connsiteY1" fmla="*/ 0 h 1615440"/>
                <a:gd name="connsiteX0" fmla="*/ 0 w 777484"/>
                <a:gd name="connsiteY0" fmla="*/ 1615440 h 1615440"/>
                <a:gd name="connsiteX1" fmla="*/ 467360 w 777484"/>
                <a:gd name="connsiteY1" fmla="*/ 0 h 1615440"/>
                <a:gd name="connsiteX0" fmla="*/ 0 w 798213"/>
                <a:gd name="connsiteY0" fmla="*/ 1615440 h 1615440"/>
                <a:gd name="connsiteX1" fmla="*/ 467360 w 798213"/>
                <a:gd name="connsiteY1" fmla="*/ 0 h 1615440"/>
                <a:gd name="connsiteX0" fmla="*/ 233680 w 643396"/>
                <a:gd name="connsiteY0" fmla="*/ 2153920 h 2153920"/>
                <a:gd name="connsiteX1" fmla="*/ 0 w 643396"/>
                <a:gd name="connsiteY1" fmla="*/ 0 h 2153920"/>
                <a:gd name="connsiteX0" fmla="*/ 233680 w 758035"/>
                <a:gd name="connsiteY0" fmla="*/ 2153920 h 2153920"/>
                <a:gd name="connsiteX1" fmla="*/ 0 w 758035"/>
                <a:gd name="connsiteY1" fmla="*/ 0 h 2153920"/>
                <a:gd name="connsiteX0" fmla="*/ 0 w 2366914"/>
                <a:gd name="connsiteY0" fmla="*/ 792480 h 792480"/>
                <a:gd name="connsiteX1" fmla="*/ 2123440 w 2366914"/>
                <a:gd name="connsiteY1" fmla="*/ 0 h 792480"/>
                <a:gd name="connsiteX0" fmla="*/ 0 w 2154950"/>
                <a:gd name="connsiteY0" fmla="*/ 792480 h 792480"/>
                <a:gd name="connsiteX1" fmla="*/ 2123440 w 2154950"/>
                <a:gd name="connsiteY1" fmla="*/ 0 h 792480"/>
                <a:gd name="connsiteX0" fmla="*/ 0 w 1125130"/>
                <a:gd name="connsiteY0" fmla="*/ 762000 h 762000"/>
                <a:gd name="connsiteX1" fmla="*/ 1056640 w 1125130"/>
                <a:gd name="connsiteY1" fmla="*/ 0 h 762000"/>
                <a:gd name="connsiteX0" fmla="*/ 0 w 1115408"/>
                <a:gd name="connsiteY0" fmla="*/ 762000 h 762000"/>
                <a:gd name="connsiteX1" fmla="*/ 1056640 w 1115408"/>
                <a:gd name="connsiteY1" fmla="*/ 0 h 762000"/>
                <a:gd name="connsiteX0" fmla="*/ 0 w 851890"/>
                <a:gd name="connsiteY0" fmla="*/ 782320 h 782320"/>
                <a:gd name="connsiteX1" fmla="*/ 772160 w 851890"/>
                <a:gd name="connsiteY1" fmla="*/ 0 h 782320"/>
                <a:gd name="connsiteX0" fmla="*/ 0 w 815206"/>
                <a:gd name="connsiteY0" fmla="*/ 782320 h 782320"/>
                <a:gd name="connsiteX1" fmla="*/ 772160 w 815206"/>
                <a:gd name="connsiteY1" fmla="*/ 0 h 782320"/>
                <a:gd name="connsiteX0" fmla="*/ 0 w 809899"/>
                <a:gd name="connsiteY0" fmla="*/ 782320 h 782376"/>
                <a:gd name="connsiteX1" fmla="*/ 772160 w 809899"/>
                <a:gd name="connsiteY1" fmla="*/ 0 h 78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9899" h="782376">
                  <a:moveTo>
                    <a:pt x="0" y="782320"/>
                  </a:moveTo>
                  <a:cubicBezTo>
                    <a:pt x="436880" y="785707"/>
                    <a:pt x="955040" y="636693"/>
                    <a:pt x="772160" y="0"/>
                  </a:cubicBezTo>
                </a:path>
              </a:pathLst>
            </a:custGeom>
            <a:noFill/>
            <a:ln w="38100" cap="rnd">
              <a:solidFill>
                <a:srgbClr val="FF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066852" y="5786250"/>
            <a:ext cx="2690799" cy="550004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BE0CB4-87AE-4F56-BCBB-09B36397A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365126"/>
            <a:ext cx="7207045" cy="90757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Bahnschrift SemiBold" panose="020B0502040204020203" pitchFamily="34" charset="0"/>
              </a:rPr>
              <a:t>Basic visual differences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AAC65C2-7630-49AC-A883-CE37DB226804}"/>
              </a:ext>
            </a:extLst>
          </p:cNvPr>
          <p:cNvGrpSpPr/>
          <p:nvPr/>
        </p:nvGrpSpPr>
        <p:grpSpPr>
          <a:xfrm>
            <a:off x="301250" y="2846538"/>
            <a:ext cx="3274142" cy="2066080"/>
            <a:chOff x="737420" y="2758154"/>
            <a:chExt cx="3274142" cy="2066080"/>
          </a:xfrm>
        </p:grpSpPr>
        <p:pic>
          <p:nvPicPr>
            <p:cNvPr id="1030" name="Picture 6" descr="Chapter 14 JavaFX Basics Part 1 - ppt download">
              <a:extLst>
                <a:ext uri="{FF2B5EF4-FFF2-40B4-BE49-F238E27FC236}">
                  <a16:creationId xmlns:a16="http://schemas.microsoft.com/office/drawing/2014/main" id="{6D10D60C-3206-4F8F-996F-32D66ECD05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96" t="63512" r="21397" b="14983"/>
            <a:stretch/>
          </p:blipFill>
          <p:spPr bwMode="auto">
            <a:xfrm>
              <a:off x="737420" y="2758154"/>
              <a:ext cx="3274142" cy="147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CF09C20-24F1-4FDE-A568-DEAFF008149C}"/>
                </a:ext>
              </a:extLst>
            </p:cNvPr>
            <p:cNvSpPr txBox="1"/>
            <p:nvPr/>
          </p:nvSpPr>
          <p:spPr>
            <a:xfrm>
              <a:off x="1174955" y="4239459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AWT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2BE4B4-4203-47E7-B19E-586AB681E6C5}"/>
              </a:ext>
            </a:extLst>
          </p:cNvPr>
          <p:cNvGrpSpPr/>
          <p:nvPr/>
        </p:nvGrpSpPr>
        <p:grpSpPr>
          <a:xfrm>
            <a:off x="4103023" y="2109239"/>
            <a:ext cx="3549446" cy="2957708"/>
            <a:chOff x="4395019" y="2217381"/>
            <a:chExt cx="3549446" cy="2957708"/>
          </a:xfrm>
        </p:grpSpPr>
        <p:pic>
          <p:nvPicPr>
            <p:cNvPr id="1026" name="Picture 2" descr="Chapter 14 JavaFX Basics Part 1 - ppt download">
              <a:extLst>
                <a:ext uri="{FF2B5EF4-FFF2-40B4-BE49-F238E27FC236}">
                  <a16:creationId xmlns:a16="http://schemas.microsoft.com/office/drawing/2014/main" id="{D5DD6349-1E92-4522-92A4-85D1D97220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02" t="22223" r="12581" b="47240"/>
            <a:stretch/>
          </p:blipFill>
          <p:spPr bwMode="auto">
            <a:xfrm>
              <a:off x="4395019" y="2217381"/>
              <a:ext cx="3549446" cy="2094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078C50-CDE5-4EF8-8B3F-B4301DCBE835}"/>
                </a:ext>
              </a:extLst>
            </p:cNvPr>
            <p:cNvSpPr txBox="1"/>
            <p:nvPr/>
          </p:nvSpPr>
          <p:spPr>
            <a:xfrm>
              <a:off x="4873882" y="4590314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Swing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15A33-AF01-44AF-956D-873E7654B12D}"/>
              </a:ext>
            </a:extLst>
          </p:cNvPr>
          <p:cNvGrpSpPr/>
          <p:nvPr/>
        </p:nvGrpSpPr>
        <p:grpSpPr>
          <a:xfrm>
            <a:off x="8253842" y="831030"/>
            <a:ext cx="3126658" cy="3985395"/>
            <a:chOff x="8327922" y="1204657"/>
            <a:chExt cx="3126658" cy="3985395"/>
          </a:xfrm>
        </p:grpSpPr>
        <p:pic>
          <p:nvPicPr>
            <p:cNvPr id="1028" name="Picture 4" descr="Chapter 14 JavaFX Basics Part 1 - ppt download">
              <a:extLst>
                <a:ext uri="{FF2B5EF4-FFF2-40B4-BE49-F238E27FC236}">
                  <a16:creationId xmlns:a16="http://schemas.microsoft.com/office/drawing/2014/main" id="{9D87478F-DAAE-40D6-B738-5F25491502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" t="31828" r="61935" b="22867"/>
            <a:stretch/>
          </p:blipFill>
          <p:spPr bwMode="auto">
            <a:xfrm>
              <a:off x="8327922" y="1204657"/>
              <a:ext cx="3126658" cy="3106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376A5C-7193-468B-BE32-DEB8A8625724}"/>
                </a:ext>
              </a:extLst>
            </p:cNvPr>
            <p:cNvSpPr txBox="1"/>
            <p:nvPr/>
          </p:nvSpPr>
          <p:spPr>
            <a:xfrm>
              <a:off x="8691715" y="4605277"/>
              <a:ext cx="2399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JavaFX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74662" y="365126"/>
            <a:ext cx="6806167" cy="4971848"/>
            <a:chOff x="2936838" y="365125"/>
            <a:chExt cx="7498080" cy="5712945"/>
          </a:xfrm>
        </p:grpSpPr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D9554F91-6ADA-4668-9606-6B6BBCDE31B8}"/>
                </a:ext>
              </a:extLst>
            </p:cNvPr>
            <p:cNvSpPr/>
            <p:nvPr/>
          </p:nvSpPr>
          <p:spPr>
            <a:xfrm>
              <a:off x="2936838" y="365125"/>
              <a:ext cx="7498080" cy="5712945"/>
            </a:xfrm>
            <a:prstGeom prst="roundRect">
              <a:avLst>
                <a:gd name="adj" fmla="val 1274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accent4">
                      <a:lumMod val="50000"/>
                    </a:schemeClr>
                  </a:solidFill>
                  <a:latin typeface="Bahnschrift SemiBold" panose="020B0502040204020203" pitchFamily="34" charset="0"/>
                </a:rPr>
                <a:t>Interface layout and component structure is adapted to the “real estate” and format of the devices users have</a:t>
              </a:r>
            </a:p>
            <a:p>
              <a:pPr algn="ctr"/>
              <a:endParaRPr lang="en-US" i="1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n-US" i="1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n-US" i="1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n-US" i="1" dirty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/>
              <a:r>
                <a:rPr lang="en-US" i="1" dirty="0">
                  <a:solidFill>
                    <a:schemeClr val="accent2">
                      <a:lumMod val="75000"/>
                    </a:schemeClr>
                  </a:solidFill>
                </a:rPr>
                <a:t>Credit: https://www.interaction-design.org/literature/topics/responsive-design#what_is_responsive_design_(rd)?-0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689" y="1331164"/>
              <a:ext cx="6385482" cy="3556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14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11209</TotalTime>
  <Words>2865</Words>
  <Application>Microsoft Office PowerPoint</Application>
  <PresentationFormat>Widescreen</PresentationFormat>
  <Paragraphs>160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Bahnschrift</vt:lpstr>
      <vt:lpstr>Bahnschrift SemiBold</vt:lpstr>
      <vt:lpstr>Calibri</vt:lpstr>
      <vt:lpstr>Calibri Light</vt:lpstr>
      <vt:lpstr>Consolas</vt:lpstr>
      <vt:lpstr>Wingdings</vt:lpstr>
      <vt:lpstr>Office Theme</vt:lpstr>
      <vt:lpstr>JavaFX</vt:lpstr>
      <vt:lpstr>Graphical User Interfaces</vt:lpstr>
      <vt:lpstr>Human-Computer Interaction (HCI)</vt:lpstr>
      <vt:lpstr>User interfaces</vt:lpstr>
      <vt:lpstr>GUIs are made of UI components (widgets)</vt:lpstr>
      <vt:lpstr>Java’s GUI libraries</vt:lpstr>
      <vt:lpstr>Basic visual differences</vt:lpstr>
      <vt:lpstr>Basic visual differences</vt:lpstr>
      <vt:lpstr>Basic visual differences</vt:lpstr>
      <vt:lpstr>Setting up JavaFX</vt:lpstr>
      <vt:lpstr>Importing JavaFX as a Maven dependency</vt:lpstr>
      <vt:lpstr>PowerPoint Presentation</vt:lpstr>
      <vt:lpstr>PowerPoint Presentation</vt:lpstr>
      <vt:lpstr>PowerPoint Presentation</vt:lpstr>
      <vt:lpstr>PowerPoint Presentation</vt:lpstr>
      <vt:lpstr>Hello, World (JavaFX style)</vt:lpstr>
      <vt:lpstr>Hello, World (JavaFX style)</vt:lpstr>
      <vt:lpstr>JavaFX Application class</vt:lpstr>
      <vt:lpstr>JavaFX  Stage parameter</vt:lpstr>
      <vt:lpstr>JavaFX Pane objects</vt:lpstr>
      <vt:lpstr>JavaFX  Pane objects</vt:lpstr>
      <vt:lpstr>JavaFX Button object</vt:lpstr>
      <vt:lpstr>JavaFX Scene object</vt:lpstr>
      <vt:lpstr>Button click handler</vt:lpstr>
      <vt:lpstr>Button click handler</vt:lpstr>
      <vt:lpstr>Button click handler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u13p1 JavaFX | COMP 301</dc:title>
  <dc:creator>Aaron Smith</dc:creator>
  <cp:lastModifiedBy>Administrator</cp:lastModifiedBy>
  <cp:revision>153</cp:revision>
  <cp:lastPrinted>2023-11-01T20:32:01Z</cp:lastPrinted>
  <dcterms:created xsi:type="dcterms:W3CDTF">2020-02-08T19:31:56Z</dcterms:created>
  <dcterms:modified xsi:type="dcterms:W3CDTF">2024-04-02T03:04:57Z</dcterms:modified>
</cp:coreProperties>
</file>