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97" r:id="rId3"/>
    <p:sldId id="395" r:id="rId4"/>
    <p:sldId id="399" r:id="rId5"/>
    <p:sldId id="398" r:id="rId6"/>
    <p:sldId id="396" r:id="rId7"/>
    <p:sldId id="400" r:id="rId8"/>
    <p:sldId id="417" r:id="rId9"/>
    <p:sldId id="401" r:id="rId10"/>
    <p:sldId id="429" r:id="rId11"/>
    <p:sldId id="413" r:id="rId12"/>
    <p:sldId id="402" r:id="rId13"/>
    <p:sldId id="403" r:id="rId14"/>
    <p:sldId id="404" r:id="rId15"/>
    <p:sldId id="405" r:id="rId16"/>
    <p:sldId id="406" r:id="rId17"/>
    <p:sldId id="407" r:id="rId18"/>
    <p:sldId id="408" r:id="rId19"/>
    <p:sldId id="409" r:id="rId20"/>
    <p:sldId id="410" r:id="rId21"/>
    <p:sldId id="414" r:id="rId22"/>
    <p:sldId id="415" r:id="rId23"/>
    <p:sldId id="430" r:id="rId24"/>
    <p:sldId id="431" r:id="rId25"/>
    <p:sldId id="432" r:id="rId26"/>
    <p:sldId id="433" r:id="rId27"/>
    <p:sldId id="434" r:id="rId28"/>
    <p:sldId id="435" r:id="rId29"/>
    <p:sldId id="436" r:id="rId30"/>
    <p:sldId id="437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  <a:srgbClr val="2B2B2B"/>
    <a:srgbClr val="FFD9D9"/>
    <a:srgbClr val="00717E"/>
    <a:srgbClr val="4950B8"/>
    <a:srgbClr val="2F5597"/>
    <a:srgbClr val="266C00"/>
    <a:srgbClr val="FFCBCB"/>
    <a:srgbClr val="4472C4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4" autoAdjust="0"/>
    <p:restoredTop sz="84490" autoAdjust="0"/>
  </p:normalViewPr>
  <p:slideViewPr>
    <p:cSldViewPr snapToGrid="0">
      <p:cViewPr varScale="1">
        <p:scale>
          <a:sx n="97" d="100"/>
          <a:sy n="97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A01F-317F-4D01-A2AA-23DCC9E76859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40AF7-62F0-4F6B-89D9-19DD7E421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3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79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79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143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14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C40AF7-62F0-4F6B-89D9-19DD7E4217B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F92DC-49D9-4F4C-B86E-39C2556209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0F8910-20DD-4E9F-9A06-3E55841BD1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anchor="ctr"/>
          <a:lstStyle>
            <a:lvl1pPr marL="0" indent="0" algn="ctr">
              <a:spcBef>
                <a:spcPts val="1200"/>
              </a:spcBef>
              <a:buNone/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FBA87-3E4A-4491-8E83-CFE9BBC0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9935B-256D-44E3-9215-9B5AB4E8B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B4E6B-F195-491E-8ADD-4EB108E3E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56C6-4FDA-4368-B9C2-E9E18EEE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C04C0A-EFB8-48EE-9FA2-EE18E15A03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2BEBF-A4FB-4217-A733-23DD53A5D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21873-8427-49EA-8B75-884DE539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2E13B-81B6-4D18-8960-1D327F017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37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04A2BB-72D8-46C0-8D39-8A43BA9CD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920644-60C1-4AF5-9A18-28CA9DFA5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813A-9CC3-4D91-B0E0-4198F3F6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FEFB7-584F-46E0-BB29-930C15B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958B-812A-4A33-9707-30F13A852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9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E2B32-C372-434C-8AA5-36BB6AC1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F9AEE-9EEE-4B7A-9BFB-ED9079485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spcBef>
                <a:spcPts val="2400"/>
              </a:spcBef>
              <a:buClr>
                <a:srgbClr val="C00000"/>
              </a:buClr>
              <a:defRPr/>
            </a:lvl1pPr>
            <a:lvl2pPr marL="914400" indent="-457200">
              <a:buClr>
                <a:srgbClr val="C00000"/>
              </a:buClr>
              <a:buSzPct val="65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9197-EEF4-46E4-93BD-A0D9FA362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9584A-671B-4493-8C91-21759F41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C7B93-F7CF-4438-9296-A96F58BF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ACEFE-F098-4317-9F2D-8A119EB04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0C366-B06E-4DC1-911B-54033DE6C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6D10D-F015-4649-ABAE-754D1B736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693C6-117A-491B-B206-4B62CEBC3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8597-66CF-4BD6-8643-D23D4C5B8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6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9C759-6E6E-41E2-A432-B4D0C1DD2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91CE2-B4E5-4DE5-95A9-3A19C3ABAC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AC16E-0FEC-4617-963D-199725792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FE7257-B295-45B7-BD1F-5FE146596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0C884E-ACDF-432C-AA5A-2B25272B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2440C-1F58-46B9-9E08-7144E312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EBD2-4A4A-4058-B03B-F371C3182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AF4900-31A4-4179-851F-D9DFA476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E76D-B534-4630-968E-8C156E43F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F7D631-3F24-4C79-AD9B-45ECB1A4E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B7B9C-1CB3-461B-8C3C-42E9E90B5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E1667-6F19-4436-9AFC-30C45097A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298F4-3F93-4D61-B0EB-4C2564F9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8EFB0-ADCD-415F-B50B-DD96DF90D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2E9E-8091-4D2D-AF55-FA987B1AD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2F40DE-CA4A-4A87-BF63-650C311F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11549-D3B1-4F99-80AD-920B243EE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E48596-E7CF-48DF-8434-FB0F5AB85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02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B6857-673B-4D44-9685-0E3DC9FE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219C28-92F9-4910-A6E0-C6B582AE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D5E60-5BF7-4563-9578-8094BE91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39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5EAB-EC01-4DAB-96E5-138C6CEF9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98E08-AB34-4278-8CC1-9F68F97A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9BE1F-E6F8-453E-A7BE-3EB06D0F0B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5B334-2B61-4F40-89DB-6256F697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1F4BF-6935-4662-A4F2-BB48745F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4E723-858A-4A3B-83D6-0BBC53EF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18A41-2DC0-40ED-8347-3F0C9B0D3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72D57-4EED-444E-A4C3-3FC9D2FCFA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8FC6C-9C6A-49CF-96A3-B1AE8BA58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EFA4E-476D-41D2-85E6-1A98A9E2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E6C6E-5DDA-491B-B00A-1E0C2050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28553-E567-4CFF-9AEB-E86000D6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56E4B6-41EE-40FD-AD81-EC9D4C6FA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16399-3E6D-4405-9539-0754B4227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3E8DD-C099-4A20-BA9D-D09F4151E1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F7147-32E4-4CFC-9474-FC10C5554957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0FFDB-3506-4701-8DB8-AB05C3BD04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D97AE-E7C1-41C3-880C-85785D91AB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C054-6ABA-4579-95CF-46EB3EC9B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24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SzPct val="6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fx/2/layout/builtin_layout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ocs.oracle.com/javafx/2/layout/builtin_layouts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javafx/user-interface-tutorial/ui_controls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comp301unc/lec20-javafx-sty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github.com/comp301unc/lec20-javafx-styl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javafx/api/javafx/stage/Stag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javafx/api/javafx/scene/Scen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javafx/api/javafx/scene/Scen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45E89-9887-4F55-867A-2B41CED238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60954-0FAD-48EA-9D6F-5444D75767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COMP 301</a:t>
            </a:r>
          </a:p>
          <a:p>
            <a:r>
              <a:rPr lang="en-US" i="1" dirty="0"/>
              <a:t>( adapted from Drs. K. Mayer-Patel and A. Smith )</a:t>
            </a:r>
          </a:p>
        </p:txBody>
      </p:sp>
    </p:spTree>
    <p:extLst>
      <p:ext uri="{BB962C8B-B14F-4D97-AF65-F5344CB8AC3E}">
        <p14:creationId xmlns:p14="http://schemas.microsoft.com/office/powerpoint/2010/main" val="23190322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89853A8D-35B8-46BD-A3A6-A4D9AB00FBDF}"/>
              </a:ext>
            </a:extLst>
          </p:cNvPr>
          <p:cNvSpPr/>
          <p:nvPr/>
        </p:nvSpPr>
        <p:spPr>
          <a:xfrm>
            <a:off x="7317661" y="2192594"/>
            <a:ext cx="4471216" cy="2812026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1FE8C-E2DA-47BC-A55F-41A3224F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42" y="1537273"/>
            <a:ext cx="6234245" cy="1479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An application can have multiple “</a:t>
            </a:r>
            <a:r>
              <a:rPr lang="en-US" sz="2400" b="1" dirty="0">
                <a:solidFill>
                  <a:srgbClr val="C00000"/>
                </a:solidFill>
              </a:rPr>
              <a:t>scene graphs</a:t>
            </a:r>
            <a:r>
              <a:rPr lang="en-US" sz="2400" dirty="0"/>
              <a:t>”, but only one can be displayed in a window at a time!</a:t>
            </a:r>
            <a:endParaRPr lang="en-US" sz="20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E650E37-5232-4B97-BC94-A3F6BEC3D608}"/>
              </a:ext>
            </a:extLst>
          </p:cNvPr>
          <p:cNvSpPr/>
          <p:nvPr/>
        </p:nvSpPr>
        <p:spPr>
          <a:xfrm>
            <a:off x="8219769" y="1155663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5B86E5B-75C4-43E6-A46F-5470010F82C7}"/>
              </a:ext>
            </a:extLst>
          </p:cNvPr>
          <p:cNvSpPr/>
          <p:nvPr/>
        </p:nvSpPr>
        <p:spPr>
          <a:xfrm>
            <a:off x="8219769" y="1954621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A1ADCF-289A-436D-A3FB-ACF84E52C45B}"/>
              </a:ext>
            </a:extLst>
          </p:cNvPr>
          <p:cNvSpPr/>
          <p:nvPr/>
        </p:nvSpPr>
        <p:spPr>
          <a:xfrm>
            <a:off x="8219769" y="365125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C892C2-1FC8-4A82-AD98-C01F52CA879A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>
            <a:off x="9153834" y="837970"/>
            <a:ext cx="0" cy="31769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CF1A15-ECB8-4799-B6C8-F794A64CD567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9153834" y="1628508"/>
            <a:ext cx="0" cy="32611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A340A6A-FF99-4971-BA30-EB3D61774A33}"/>
              </a:ext>
            </a:extLst>
          </p:cNvPr>
          <p:cNvSpPr/>
          <p:nvPr/>
        </p:nvSpPr>
        <p:spPr>
          <a:xfrm>
            <a:off x="7823199" y="2736874"/>
            <a:ext cx="2651973" cy="476737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Pane (graph1)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F480B2-05C5-490D-AC91-9F1EB6EDFBF2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flipH="1">
            <a:off x="9149186" y="2427466"/>
            <a:ext cx="0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84BB02F-5B9B-40FC-9DD9-B233EE1DEFC7}"/>
              </a:ext>
            </a:extLst>
          </p:cNvPr>
          <p:cNvSpPr/>
          <p:nvPr/>
        </p:nvSpPr>
        <p:spPr>
          <a:xfrm>
            <a:off x="9242332" y="3523019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Pane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1002889-CFAA-4EF7-B5D2-2FC679747296}"/>
              </a:ext>
            </a:extLst>
          </p:cNvPr>
          <p:cNvSpPr/>
          <p:nvPr/>
        </p:nvSpPr>
        <p:spPr>
          <a:xfrm>
            <a:off x="8391828" y="4309164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Button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4A8990F-5220-4F8C-B57F-76184D1D5008}"/>
              </a:ext>
            </a:extLst>
          </p:cNvPr>
          <p:cNvSpPr/>
          <p:nvPr/>
        </p:nvSpPr>
        <p:spPr>
          <a:xfrm>
            <a:off x="7543809" y="3523019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TextField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E27AB20-6D4D-42AA-BF81-CACBF08512DA}"/>
              </a:ext>
            </a:extLst>
          </p:cNvPr>
          <p:cNvSpPr/>
          <p:nvPr/>
        </p:nvSpPr>
        <p:spPr>
          <a:xfrm>
            <a:off x="10087898" y="4309164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92A647D-3574-47D9-A30B-BDF36C9907C7}"/>
              </a:ext>
            </a:extLst>
          </p:cNvPr>
          <p:cNvCxnSpPr>
            <a:cxnSpLocks/>
            <a:stCxn id="16" idx="2"/>
            <a:endCxn id="31" idx="0"/>
          </p:cNvCxnSpPr>
          <p:nvPr/>
        </p:nvCxnSpPr>
        <p:spPr>
          <a:xfrm flipH="1">
            <a:off x="8300888" y="3213611"/>
            <a:ext cx="848298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180B19A-4729-40B8-B2C5-F62B0FE98E35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9149186" y="3213611"/>
            <a:ext cx="850225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332DFA6-931A-4200-9F37-C5BB615453A5}"/>
              </a:ext>
            </a:extLst>
          </p:cNvPr>
          <p:cNvCxnSpPr>
            <a:cxnSpLocks/>
            <a:stCxn id="22" idx="2"/>
            <a:endCxn id="29" idx="0"/>
          </p:cNvCxnSpPr>
          <p:nvPr/>
        </p:nvCxnSpPr>
        <p:spPr>
          <a:xfrm flipH="1">
            <a:off x="9148907" y="3999756"/>
            <a:ext cx="850504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A0F0CD9-34CE-4270-9E32-35ED8BACA6BF}"/>
              </a:ext>
            </a:extLst>
          </p:cNvPr>
          <p:cNvCxnSpPr>
            <a:cxnSpLocks/>
            <a:stCxn id="22" idx="2"/>
            <a:endCxn id="33" idx="0"/>
          </p:cNvCxnSpPr>
          <p:nvPr/>
        </p:nvCxnSpPr>
        <p:spPr>
          <a:xfrm>
            <a:off x="9999411" y="3999756"/>
            <a:ext cx="845566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8CDDE9F-BD5B-4D8B-87E9-14C21A25B413}"/>
              </a:ext>
            </a:extLst>
          </p:cNvPr>
          <p:cNvGrpSpPr/>
          <p:nvPr/>
        </p:nvGrpSpPr>
        <p:grpSpPr>
          <a:xfrm>
            <a:off x="2387388" y="3647329"/>
            <a:ext cx="4471216" cy="2960046"/>
            <a:chOff x="3764537" y="3140598"/>
            <a:chExt cx="4471216" cy="29600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3A46795-DDF5-4029-9110-F4069ECF7C35}"/>
                </a:ext>
              </a:extLst>
            </p:cNvPr>
            <p:cNvGrpSpPr/>
            <p:nvPr/>
          </p:nvGrpSpPr>
          <p:grpSpPr>
            <a:xfrm>
              <a:off x="3764537" y="3381663"/>
              <a:ext cx="4471216" cy="2718981"/>
              <a:chOff x="1715123" y="2718258"/>
              <a:chExt cx="4471216" cy="2718981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51C5C53-F695-4E01-84EF-52E292C35E54}"/>
                  </a:ext>
                </a:extLst>
              </p:cNvPr>
              <p:cNvSpPr/>
              <p:nvPr/>
            </p:nvSpPr>
            <p:spPr>
              <a:xfrm>
                <a:off x="1715123" y="2718258"/>
                <a:ext cx="4471216" cy="2718981"/>
              </a:xfrm>
              <a:prstGeom prst="rect">
                <a:avLst/>
              </a:prstGeom>
              <a:pattFill prst="pct20">
                <a:fgClr>
                  <a:srgbClr val="C00000"/>
                </a:fgClr>
                <a:bgClr>
                  <a:schemeClr val="bg1"/>
                </a:bgClr>
              </a:pattFill>
              <a:ln w="25400">
                <a:solidFill>
                  <a:srgbClr val="C0000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8552FF75-7CD3-4B91-B86E-C4DF653B2E71}"/>
                  </a:ext>
                </a:extLst>
              </p:cNvPr>
              <p:cNvSpPr/>
              <p:nvPr/>
            </p:nvSpPr>
            <p:spPr>
              <a:xfrm>
                <a:off x="2619575" y="3238423"/>
                <a:ext cx="2631440" cy="476737"/>
              </a:xfrm>
              <a:prstGeom prst="roundRect">
                <a:avLst>
                  <a:gd name="adj" fmla="val 11259"/>
                </a:avLst>
              </a:prstGeom>
              <a:solidFill>
                <a:schemeClr val="accent4">
                  <a:lumMod val="20000"/>
                  <a:lumOff val="80000"/>
                </a:schemeClr>
              </a:solidFill>
              <a:ln w="2540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accent4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Pane (graph2)</a:t>
                </a:r>
                <a:endParaRPr lang="en-US" sz="1600" dirty="0">
                  <a:solidFill>
                    <a:schemeClr val="accent4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8CD87F56-44D9-4044-AF52-332FE0BDCF2D}"/>
                  </a:ext>
                </a:extLst>
              </p:cNvPr>
              <p:cNvSpPr/>
              <p:nvPr/>
            </p:nvSpPr>
            <p:spPr>
              <a:xfrm>
                <a:off x="3177674" y="4766251"/>
                <a:ext cx="1514158" cy="476737"/>
              </a:xfrm>
              <a:prstGeom prst="roundRect">
                <a:avLst>
                  <a:gd name="adj" fmla="val 11259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Button</a:t>
                </a:r>
                <a:endParaRPr lang="en-US" sz="16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A5CCEFD8-F530-47F6-8D02-E40039895821}"/>
                  </a:ext>
                </a:extLst>
              </p:cNvPr>
              <p:cNvSpPr/>
              <p:nvPr/>
            </p:nvSpPr>
            <p:spPr>
              <a:xfrm>
                <a:off x="1941271" y="4035117"/>
                <a:ext cx="1514158" cy="476737"/>
              </a:xfrm>
              <a:prstGeom prst="roundRect">
                <a:avLst>
                  <a:gd name="adj" fmla="val 11259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TextField</a:t>
                </a:r>
                <a:endParaRPr lang="en-US" sz="16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BDFED92E-A1D2-469B-9750-320C04372335}"/>
                  </a:ext>
                </a:extLst>
              </p:cNvPr>
              <p:cNvSpPr/>
              <p:nvPr/>
            </p:nvSpPr>
            <p:spPr>
              <a:xfrm>
                <a:off x="4438656" y="4035116"/>
                <a:ext cx="1514158" cy="476737"/>
              </a:xfrm>
              <a:prstGeom prst="roundRect">
                <a:avLst>
                  <a:gd name="adj" fmla="val 11259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 w="254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>
                    <a:solidFill>
                      <a:schemeClr val="bg2">
                        <a:lumMod val="50000"/>
                      </a:schemeClr>
                    </a:solidFill>
                    <a:latin typeface="Consolas" panose="020B0609020204030204" pitchFamily="49" charset="0"/>
                  </a:rPr>
                  <a:t>Label</a:t>
                </a:r>
                <a:endParaRPr lang="en-US" sz="16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2530218-A08D-4FDD-BC1B-43C6ECC60E3E}"/>
                  </a:ext>
                </a:extLst>
              </p:cNvPr>
              <p:cNvCxnSpPr>
                <a:cxnSpLocks/>
                <a:stCxn id="24" idx="2"/>
                <a:endCxn id="27" idx="0"/>
              </p:cNvCxnSpPr>
              <p:nvPr/>
            </p:nvCxnSpPr>
            <p:spPr>
              <a:xfrm flipH="1">
                <a:off x="2698350" y="3715160"/>
                <a:ext cx="1236945" cy="319957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7C03ADB-D718-46ED-AF2A-AA6FB2733BDA}"/>
                  </a:ext>
                </a:extLst>
              </p:cNvPr>
              <p:cNvCxnSpPr>
                <a:cxnSpLocks/>
                <a:stCxn id="24" idx="2"/>
                <a:endCxn id="28" idx="0"/>
              </p:cNvCxnSpPr>
              <p:nvPr/>
            </p:nvCxnSpPr>
            <p:spPr>
              <a:xfrm>
                <a:off x="3935295" y="3715160"/>
                <a:ext cx="1260440" cy="319956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0018778A-C504-4D18-8918-AB51F81F38DE}"/>
                  </a:ext>
                </a:extLst>
              </p:cNvPr>
              <p:cNvCxnSpPr>
                <a:cxnSpLocks/>
                <a:stCxn id="24" idx="2"/>
                <a:endCxn id="26" idx="0"/>
              </p:cNvCxnSpPr>
              <p:nvPr/>
            </p:nvCxnSpPr>
            <p:spPr>
              <a:xfrm flipH="1">
                <a:off x="3934753" y="3715160"/>
                <a:ext cx="542" cy="1051091"/>
              </a:xfrm>
              <a:prstGeom prst="line">
                <a:avLst/>
              </a:prstGeom>
              <a:ln w="254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97E24563-108D-4530-AB0F-5D0FCEC365EA}"/>
                </a:ext>
              </a:extLst>
            </p:cNvPr>
            <p:cNvSpPr/>
            <p:nvPr/>
          </p:nvSpPr>
          <p:spPr>
            <a:xfrm>
              <a:off x="5050102" y="3140598"/>
              <a:ext cx="1868129" cy="472845"/>
            </a:xfrm>
            <a:prstGeom prst="roundRect">
              <a:avLst>
                <a:gd name="adj" fmla="val 11259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254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Scene</a:t>
              </a:r>
              <a:endParaRPr lang="en-US" sz="24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AE03870-40E4-415C-B205-742E5E994DDB}"/>
                </a:ext>
              </a:extLst>
            </p:cNvPr>
            <p:cNvCxnSpPr>
              <a:cxnSpLocks/>
              <a:stCxn id="45" idx="2"/>
              <a:endCxn id="24" idx="0"/>
            </p:cNvCxnSpPr>
            <p:nvPr/>
          </p:nvCxnSpPr>
          <p:spPr>
            <a:xfrm>
              <a:off x="5984167" y="3613443"/>
              <a:ext cx="542" cy="288385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449F675-DC64-4AC6-872C-A0E6706F0F3A}"/>
              </a:ext>
            </a:extLst>
          </p:cNvPr>
          <p:cNvSpPr/>
          <p:nvPr/>
        </p:nvSpPr>
        <p:spPr>
          <a:xfrm>
            <a:off x="1372020" y="2663162"/>
            <a:ext cx="4683972" cy="645310"/>
          </a:xfrm>
          <a:prstGeom prst="roundRect">
            <a:avLst/>
          </a:prstGeom>
          <a:solidFill>
            <a:srgbClr val="2B2B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Scene scene1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Scene(graph1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350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450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nsolas" panose="020B06090202040302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Scene scene2 =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new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Scene(graph2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500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nsolas" panose="020B0609020204030204" pitchFamily="49" charset="0"/>
              </a:rPr>
              <a:t>500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2CD16D-22A8-4C76-B04A-B7267DFCD551}"/>
              </a:ext>
            </a:extLst>
          </p:cNvPr>
          <p:cNvCxnSpPr>
            <a:cxnSpLocks/>
          </p:cNvCxnSpPr>
          <p:nvPr/>
        </p:nvCxnSpPr>
        <p:spPr>
          <a:xfrm flipV="1">
            <a:off x="5791200" y="2296160"/>
            <a:ext cx="2103120" cy="619760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7DD6896-CE6A-4306-B7D8-529BDE288BD3}"/>
              </a:ext>
            </a:extLst>
          </p:cNvPr>
          <p:cNvCxnSpPr>
            <a:cxnSpLocks/>
          </p:cNvCxnSpPr>
          <p:nvPr/>
        </p:nvCxnSpPr>
        <p:spPr>
          <a:xfrm flipH="1">
            <a:off x="5364097" y="3108960"/>
            <a:ext cx="427103" cy="538369"/>
          </a:xfrm>
          <a:prstGeom prst="straightConnector1">
            <a:avLst/>
          </a:prstGeom>
          <a:ln w="25400">
            <a:solidFill>
              <a:srgbClr val="FF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>
            <a:extLst>
              <a:ext uri="{FF2B5EF4-FFF2-40B4-BE49-F238E27FC236}">
                <a16:creationId xmlns:a16="http://schemas.microsoft.com/office/drawing/2014/main" id="{6C4FDFF0-C5DE-4812-B13D-F2DBD6CE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365126"/>
            <a:ext cx="7021286" cy="790537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Scene Graph</a:t>
            </a:r>
          </a:p>
        </p:txBody>
      </p:sp>
    </p:spTree>
    <p:extLst>
      <p:ext uri="{BB962C8B-B14F-4D97-AF65-F5344CB8AC3E}">
        <p14:creationId xmlns:p14="http://schemas.microsoft.com/office/powerpoint/2010/main" val="162296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D622-F02D-4B9F-BF4D-14828C947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098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Positioning Components with</a:t>
            </a:r>
            <a:b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</a:b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321FE-A2B3-4DD2-B924-12191784F1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48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64510" cy="3798427"/>
          </a:xfrm>
        </p:spPr>
        <p:txBody>
          <a:bodyPr anchor="t"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Built-in layout panes: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BorderPane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HBox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VBox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StackPane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GridPane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FlowPane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TilePane</a:t>
            </a:r>
            <a:endParaRPr lang="en-US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AnchorPane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1AEEA7-13A0-4D23-B817-D0C88847E40F}"/>
              </a:ext>
            </a:extLst>
          </p:cNvPr>
          <p:cNvGrpSpPr/>
          <p:nvPr/>
        </p:nvGrpSpPr>
        <p:grpSpPr>
          <a:xfrm>
            <a:off x="4188542" y="2389239"/>
            <a:ext cx="5712542" cy="2969342"/>
            <a:chOff x="4188542" y="2389239"/>
            <a:chExt cx="5712542" cy="2969342"/>
          </a:xfrm>
        </p:grpSpPr>
        <p:sp>
          <p:nvSpPr>
            <p:cNvPr id="4" name="Right Brace 3">
              <a:extLst>
                <a:ext uri="{FF2B5EF4-FFF2-40B4-BE49-F238E27FC236}">
                  <a16:creationId xmlns:a16="http://schemas.microsoft.com/office/drawing/2014/main" id="{BE242E56-6295-4C04-B5DB-CBCD171F868E}"/>
                </a:ext>
              </a:extLst>
            </p:cNvPr>
            <p:cNvSpPr/>
            <p:nvPr/>
          </p:nvSpPr>
          <p:spPr>
            <a:xfrm>
              <a:off x="4188542" y="2389239"/>
              <a:ext cx="363793" cy="2969342"/>
            </a:xfrm>
            <a:prstGeom prst="rightBrace">
              <a:avLst>
                <a:gd name="adj1" fmla="val 49074"/>
                <a:gd name="adj2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F966400-7B96-4C6A-B658-31980601D381}"/>
                </a:ext>
              </a:extLst>
            </p:cNvPr>
            <p:cNvSpPr txBox="1"/>
            <p:nvPr/>
          </p:nvSpPr>
          <p:spPr>
            <a:xfrm>
              <a:off x="4654403" y="3273745"/>
              <a:ext cx="524668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8 built-in layout pane classes! Each one provides a different scheme for positioning its children on the screen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0359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53000" cy="3850290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BorderPane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pic>
        <p:nvPicPr>
          <p:cNvPr id="2050" name="Picture 2" descr="Description of Figure 1-1 follows">
            <a:extLst>
              <a:ext uri="{FF2B5EF4-FFF2-40B4-BE49-F238E27FC236}">
                <a16:creationId xmlns:a16="http://schemas.microsoft.com/office/drawing/2014/main" id="{E48F1CC1-A2FA-4D91-BE8F-0E699F4CC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99" y="895055"/>
            <a:ext cx="4629404" cy="3256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4C2FF0-F833-4FE6-AED6-890C4B6AA1B3}"/>
              </a:ext>
            </a:extLst>
          </p:cNvPr>
          <p:cNvSpPr txBox="1"/>
          <p:nvPr/>
        </p:nvSpPr>
        <p:spPr>
          <a:xfrm>
            <a:off x="7570259" y="4321698"/>
            <a:ext cx="2671483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BorderPane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Five “regions” where children can be positioned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261619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11994" cy="3837756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HBox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77F515-6E7C-42C3-B239-953DB8749F0E}"/>
              </a:ext>
            </a:extLst>
          </p:cNvPr>
          <p:cNvSpPr txBox="1"/>
          <p:nvPr/>
        </p:nvSpPr>
        <p:spPr>
          <a:xfrm>
            <a:off x="7291710" y="4180516"/>
            <a:ext cx="361885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HBox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 </a:t>
            </a:r>
            <a:r>
              <a:rPr lang="en-US" u="sng" dirty="0"/>
              <a:t>horizontally</a:t>
            </a:r>
            <a:r>
              <a:rPr lang="en-US" dirty="0"/>
              <a:t>, either left-to-right or right-to-left</a:t>
            </a:r>
            <a:endParaRPr lang="en-US" u="sng" dirty="0"/>
          </a:p>
        </p:txBody>
      </p:sp>
      <p:pic>
        <p:nvPicPr>
          <p:cNvPr id="3076" name="Picture 4" descr="Description of Figure 1-3 follows">
            <a:extLst>
              <a:ext uri="{FF2B5EF4-FFF2-40B4-BE49-F238E27FC236}">
                <a16:creationId xmlns:a16="http://schemas.microsoft.com/office/drawing/2014/main" id="{8B902EAA-B328-4C86-94A5-9BCF80B3B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411" y="1065750"/>
            <a:ext cx="47434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295203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79142" cy="3808259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VBox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0F59CE-6D62-43FC-AE60-84153C9F46DD}"/>
              </a:ext>
            </a:extLst>
          </p:cNvPr>
          <p:cNvSpPr txBox="1"/>
          <p:nvPr/>
        </p:nvSpPr>
        <p:spPr>
          <a:xfrm>
            <a:off x="7062333" y="4236491"/>
            <a:ext cx="383948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VBox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 </a:t>
            </a:r>
            <a:r>
              <a:rPr lang="en-US" u="sng" dirty="0"/>
              <a:t>vertically</a:t>
            </a:r>
            <a:r>
              <a:rPr lang="en-US" dirty="0"/>
              <a:t>, either top-to-bottom or bottom-to-top</a:t>
            </a:r>
            <a:endParaRPr lang="en-US" u="sng" dirty="0"/>
          </a:p>
        </p:txBody>
      </p:sp>
      <p:pic>
        <p:nvPicPr>
          <p:cNvPr id="4098" name="Picture 2" descr="Description of Figure 1-5 follows">
            <a:extLst>
              <a:ext uri="{FF2B5EF4-FFF2-40B4-BE49-F238E27FC236}">
                <a16:creationId xmlns:a16="http://schemas.microsoft.com/office/drawing/2014/main" id="{6FF2F406-3EE8-427C-AB01-8EC14DC3E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49" y="1027906"/>
            <a:ext cx="47434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201908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22058" cy="3926246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StackPane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B41BF1-711C-45E8-BE07-4133AE10C4EF}"/>
              </a:ext>
            </a:extLst>
          </p:cNvPr>
          <p:cNvSpPr txBox="1"/>
          <p:nvPr/>
        </p:nvSpPr>
        <p:spPr>
          <a:xfrm>
            <a:off x="7373902" y="4269881"/>
            <a:ext cx="32206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StackPane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</a:t>
            </a:r>
          </a:p>
          <a:p>
            <a:pPr algn="ctr"/>
            <a:r>
              <a:rPr lang="en-US" dirty="0"/>
              <a:t>directly over each other</a:t>
            </a:r>
            <a:endParaRPr lang="en-US" u="sng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3834DF2-0840-4472-8F26-6DD41BF8D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305" y="1233902"/>
            <a:ext cx="3465855" cy="285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154737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77697" cy="3906581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GridPane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16DAB3-7D2D-46F6-8D5E-5EF22E6E4355}"/>
              </a:ext>
            </a:extLst>
          </p:cNvPr>
          <p:cNvSpPr txBox="1"/>
          <p:nvPr/>
        </p:nvSpPr>
        <p:spPr>
          <a:xfrm>
            <a:off x="7373902" y="4269881"/>
            <a:ext cx="32206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GridPane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</a:t>
            </a:r>
          </a:p>
          <a:p>
            <a:pPr algn="ctr"/>
            <a:r>
              <a:rPr lang="en-US" dirty="0"/>
              <a:t>in a grid with rows and columns</a:t>
            </a:r>
            <a:endParaRPr lang="en-US" u="sng" dirty="0"/>
          </a:p>
        </p:txBody>
      </p:sp>
      <p:pic>
        <p:nvPicPr>
          <p:cNvPr id="8194" name="Picture 2" descr="Description of Figure 1-8 follows">
            <a:extLst>
              <a:ext uri="{FF2B5EF4-FFF2-40B4-BE49-F238E27FC236}">
                <a16:creationId xmlns:a16="http://schemas.microsoft.com/office/drawing/2014/main" id="{EC536BF7-171E-413F-9AF8-698D1BCB5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474" y="1950573"/>
            <a:ext cx="4637515" cy="205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113706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71219" cy="3798427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FlowPane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69D796-A360-4F01-BBA1-4E85D56C3C19}"/>
              </a:ext>
            </a:extLst>
          </p:cNvPr>
          <p:cNvSpPr txBox="1"/>
          <p:nvPr/>
        </p:nvSpPr>
        <p:spPr>
          <a:xfrm>
            <a:off x="6924228" y="4299378"/>
            <a:ext cx="41200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FlowPane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 left-to-right (or top-to-bottom) and wrap to the next row (or column) when the edge is reached</a:t>
            </a:r>
            <a:endParaRPr lang="en-US" u="sng" dirty="0"/>
          </a:p>
        </p:txBody>
      </p:sp>
      <p:pic>
        <p:nvPicPr>
          <p:cNvPr id="7170" name="Picture 2" descr="Description of Figure 1-10 follows">
            <a:extLst>
              <a:ext uri="{FF2B5EF4-FFF2-40B4-BE49-F238E27FC236}">
                <a16:creationId xmlns:a16="http://schemas.microsoft.com/office/drawing/2014/main" id="{161EB17A-7A45-465D-AB66-FD5203CA9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549" y="439840"/>
            <a:ext cx="1699366" cy="35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44600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35245" cy="3857420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TilePane</a:t>
            </a:r>
            <a:endParaRPr lang="en-US" b="1" dirty="0"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AnchorPane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3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E59786-C998-4A8D-BDBB-5F60C8A491D0}"/>
              </a:ext>
            </a:extLst>
          </p:cNvPr>
          <p:cNvSpPr txBox="1"/>
          <p:nvPr/>
        </p:nvSpPr>
        <p:spPr>
          <a:xfrm>
            <a:off x="7278189" y="4309210"/>
            <a:ext cx="341208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TilePane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positioned just like </a:t>
            </a:r>
            <a:r>
              <a:rPr lang="en-US" dirty="0" err="1">
                <a:latin typeface="Consolas" panose="020B0609020204030204" pitchFamily="49" charset="0"/>
              </a:rPr>
              <a:t>FlowPane</a:t>
            </a:r>
            <a:r>
              <a:rPr lang="en-US" dirty="0"/>
              <a:t>, but every child is forced to be the same dimensions</a:t>
            </a:r>
            <a:endParaRPr lang="en-US" u="sng" dirty="0"/>
          </a:p>
        </p:txBody>
      </p:sp>
      <p:pic>
        <p:nvPicPr>
          <p:cNvPr id="4" name="Picture 2" descr="Description of Figure 1-10 follows">
            <a:extLst>
              <a:ext uri="{FF2B5EF4-FFF2-40B4-BE49-F238E27FC236}">
                <a16:creationId xmlns:a16="http://schemas.microsoft.com/office/drawing/2014/main" id="{35D080F0-3898-4499-906D-6CEFC61E4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549" y="439840"/>
            <a:ext cx="1699366" cy="357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1591272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695E4-573F-4762-9FC4-549E72DB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5543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Essential JavaFX Classes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BDF27-A99C-4E90-89EE-5011EA3F80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from last class</a:t>
            </a:r>
          </a:p>
        </p:txBody>
      </p:sp>
    </p:spTree>
    <p:extLst>
      <p:ext uri="{BB962C8B-B14F-4D97-AF65-F5344CB8AC3E}">
        <p14:creationId xmlns:p14="http://schemas.microsoft.com/office/powerpoint/2010/main" val="3770169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89548-61C4-4CA5-96DC-60F0B22E1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294239" cy="3906581"/>
          </a:xfrm>
        </p:spPr>
        <p:txBody>
          <a:bodyPr anchor="t"/>
          <a:lstStyle/>
          <a:p>
            <a:pPr marL="0" indent="0">
              <a:buNone/>
            </a:pPr>
            <a:r>
              <a:rPr lang="en-US" dirty="0"/>
              <a:t>Built-in layout panes:</a:t>
            </a: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BorderPane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StackPane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FlowPane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chemeClr val="bg2">
                    <a:lumMod val="75000"/>
                  </a:schemeClr>
                </a:solidFill>
                <a:latin typeface="Consolas" panose="020B0609020204030204" pitchFamily="49" charset="0"/>
              </a:rPr>
              <a:t>TilePane</a:t>
            </a:r>
            <a:endParaRPr lang="en-US" dirty="0">
              <a:solidFill>
                <a:schemeClr val="bg2">
                  <a:lumMod val="75000"/>
                </a:schemeClr>
              </a:solidFill>
              <a:latin typeface="Consolas" panose="020B0609020204030204" pitchFamily="49" charset="0"/>
            </a:endParaRP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AnchorPane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86CCAF-796E-4AED-988C-54CE4C5CFB81}"/>
              </a:ext>
            </a:extLst>
          </p:cNvPr>
          <p:cNvSpPr txBox="1"/>
          <p:nvPr/>
        </p:nvSpPr>
        <p:spPr>
          <a:xfrm>
            <a:off x="838200" y="5846544"/>
            <a:ext cx="60640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on layout panes, see:</a:t>
            </a:r>
          </a:p>
          <a:p>
            <a:r>
              <a:rPr lang="en-US" dirty="0">
                <a:hlinkClick r:id="rId2"/>
              </a:rPr>
              <a:t>https://docs.oracle.com/javafx/2/layout/builtin_layouts.htm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67595A-0B94-4162-AE0D-CD61FB79F4FB}"/>
              </a:ext>
            </a:extLst>
          </p:cNvPr>
          <p:cNvSpPr txBox="1"/>
          <p:nvPr/>
        </p:nvSpPr>
        <p:spPr>
          <a:xfrm>
            <a:off x="7163743" y="4358371"/>
            <a:ext cx="36409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Consolas" panose="020B0609020204030204" pitchFamily="49" charset="0"/>
              </a:rPr>
              <a:t>AnchorPane</a:t>
            </a:r>
            <a:endParaRPr lang="en-US" dirty="0">
              <a:latin typeface="Consolas" panose="020B0609020204030204" pitchFamily="49" charset="0"/>
            </a:endParaRPr>
          </a:p>
          <a:p>
            <a:pPr algn="ctr"/>
            <a:endParaRPr lang="en-US" dirty="0"/>
          </a:p>
          <a:p>
            <a:pPr algn="ctr"/>
            <a:r>
              <a:rPr lang="en-US" dirty="0"/>
              <a:t>Children are anchored to an</a:t>
            </a:r>
          </a:p>
          <a:p>
            <a:pPr algn="ctr"/>
            <a:r>
              <a:rPr lang="en-US" dirty="0"/>
              <a:t>edge of the window</a:t>
            </a:r>
          </a:p>
          <a:p>
            <a:pPr algn="ctr"/>
            <a:r>
              <a:rPr lang="en-US" dirty="0"/>
              <a:t>(top, bottom, left, right, or center)</a:t>
            </a:r>
            <a:endParaRPr lang="en-US" u="sng" dirty="0"/>
          </a:p>
        </p:txBody>
      </p:sp>
      <p:pic>
        <p:nvPicPr>
          <p:cNvPr id="5122" name="Picture 2" descr="Description of Figure 1-12 follows">
            <a:extLst>
              <a:ext uri="{FF2B5EF4-FFF2-40B4-BE49-F238E27FC236}">
                <a16:creationId xmlns:a16="http://schemas.microsoft.com/office/drawing/2014/main" id="{512943F6-495A-486E-B647-93D625E1A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742" y="1027906"/>
            <a:ext cx="3640980" cy="310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75D75AC-1098-4E49-946F-9E9A600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365126"/>
            <a:ext cx="7870372" cy="87413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Layout Panes</a:t>
            </a:r>
          </a:p>
        </p:txBody>
      </p:sp>
    </p:spTree>
    <p:extLst>
      <p:ext uri="{BB962C8B-B14F-4D97-AF65-F5344CB8AC3E}">
        <p14:creationId xmlns:p14="http://schemas.microsoft.com/office/powerpoint/2010/main" val="61897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C40D-CE11-4467-87F3-AE84AFB0C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622776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UI Components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70B39-0509-49A0-9A47-D9B0974A9A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14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95C7-0017-4C3F-B83D-09EA69DA4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86" y="365126"/>
            <a:ext cx="6727371" cy="973818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UI Components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55688-8ED2-4297-8BA4-7288C9BF5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6298"/>
            <a:ext cx="9043219" cy="4093392"/>
          </a:xfrm>
        </p:spPr>
        <p:txBody>
          <a:bodyPr anchor="ctr">
            <a:normAutofit/>
          </a:bodyPr>
          <a:lstStyle/>
          <a:p>
            <a:pPr lvl="1"/>
            <a:r>
              <a:rPr lang="en-US" b="1" dirty="0">
                <a:latin typeface="Consolas" panose="020B0609020204030204" pitchFamily="49" charset="0"/>
              </a:rPr>
              <a:t>Label</a:t>
            </a:r>
            <a:r>
              <a:rPr lang="en-US" dirty="0"/>
              <a:t> – For displaying text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Button</a:t>
            </a:r>
            <a:r>
              <a:rPr lang="en-US" dirty="0"/>
              <a:t> – A clickable button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ToggleButton</a:t>
            </a:r>
            <a:r>
              <a:rPr lang="en-US" dirty="0"/>
              <a:t> – A togglable button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TextField</a:t>
            </a:r>
            <a:r>
              <a:rPr lang="en-US" dirty="0"/>
              <a:t> – A text input box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Checkbox</a:t>
            </a:r>
            <a:r>
              <a:rPr lang="en-US" dirty="0"/>
              <a:t> – A checkbox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Rectangle</a:t>
            </a:r>
            <a:r>
              <a:rPr lang="en-US" dirty="0"/>
              <a:t> – A colored rectangle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Circle</a:t>
            </a:r>
            <a:r>
              <a:rPr lang="en-US" dirty="0"/>
              <a:t> – A colored circle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Slider</a:t>
            </a:r>
            <a:r>
              <a:rPr lang="en-US" dirty="0"/>
              <a:t> – A slider bar</a:t>
            </a:r>
          </a:p>
          <a:p>
            <a:pPr lvl="1"/>
            <a:r>
              <a:rPr lang="en-US" b="1" dirty="0" err="1">
                <a:latin typeface="Consolas" panose="020B0609020204030204" pitchFamily="49" charset="0"/>
              </a:rPr>
              <a:t>ImageView</a:t>
            </a:r>
            <a:r>
              <a:rPr lang="en-US" dirty="0"/>
              <a:t> – For displaying an image</a:t>
            </a:r>
          </a:p>
          <a:p>
            <a:pPr lvl="1"/>
            <a:r>
              <a:rPr lang="en-US" dirty="0"/>
              <a:t>...and more!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50530F-A666-42CA-A627-048561539B7A}"/>
              </a:ext>
            </a:extLst>
          </p:cNvPr>
          <p:cNvSpPr txBox="1"/>
          <p:nvPr/>
        </p:nvSpPr>
        <p:spPr>
          <a:xfrm>
            <a:off x="838200" y="5988734"/>
            <a:ext cx="85835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more information about supported UI components, see:</a:t>
            </a:r>
          </a:p>
          <a:p>
            <a:r>
              <a:rPr lang="en-US" dirty="0">
                <a:hlinkClick r:id="rId2"/>
              </a:rPr>
              <a:t>https://docs.oracle.com/javase/8/javafx/user-interface-tutorial/ui_controls.htm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3264717-330B-4FCF-9B86-8CDA62149229}"/>
              </a:ext>
            </a:extLst>
          </p:cNvPr>
          <p:cNvSpPr/>
          <p:nvPr/>
        </p:nvSpPr>
        <p:spPr>
          <a:xfrm rot="243694">
            <a:off x="7875639" y="786581"/>
            <a:ext cx="3736258" cy="1325563"/>
          </a:xfrm>
          <a:prstGeom prst="roundRect">
            <a:avLst>
              <a:gd name="adj" fmla="val 15475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We aren’t going to cover these in class; use Google to look them up if you need to use them!</a:t>
            </a:r>
          </a:p>
        </p:txBody>
      </p:sp>
    </p:spTree>
    <p:extLst>
      <p:ext uri="{BB962C8B-B14F-4D97-AF65-F5344CB8AC3E}">
        <p14:creationId xmlns:p14="http://schemas.microsoft.com/office/powerpoint/2010/main" val="386116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27B24-CBA4-4577-A483-8086561FA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8809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Example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E671-AB2E-47F3-BB45-9FAC8190FC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code: </a:t>
            </a:r>
            <a:r>
              <a:rPr lang="en-US" dirty="0">
                <a:hlinkClick r:id="rId3"/>
              </a:rPr>
              <a:t>https://github.com/comp301unc/lec20-javafx-style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140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7604A-0E99-45DB-A727-90A3C3DA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65125"/>
            <a:ext cx="7195457" cy="941161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Mock-Up 2048 in JavaFX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5D04A-C008-4CE3-B6AB-8AD8948B8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771969" cy="4351338"/>
          </a:xfrm>
        </p:spPr>
        <p:txBody>
          <a:bodyPr/>
          <a:lstStyle/>
          <a:p>
            <a:r>
              <a:rPr lang="en-US" dirty="0"/>
              <a:t>Let’s recreate this GUI in JavaFX</a:t>
            </a:r>
          </a:p>
          <a:p>
            <a:r>
              <a:rPr lang="en-US" dirty="0">
                <a:hlinkClick r:id="rId2"/>
              </a:rPr>
              <a:t>https://github.com/comp301unc/lec20-javafx-style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378760-C60F-40BB-8C34-438B992BA1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6865" y="464881"/>
            <a:ext cx="3352800" cy="4591050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398273A-53A5-4B31-AA52-3046D8DD1386}"/>
              </a:ext>
            </a:extLst>
          </p:cNvPr>
          <p:cNvCxnSpPr>
            <a:cxnSpLocks/>
          </p:cNvCxnSpPr>
          <p:nvPr/>
        </p:nvCxnSpPr>
        <p:spPr>
          <a:xfrm flipV="1">
            <a:off x="6096000" y="1690688"/>
            <a:ext cx="1877961" cy="354422"/>
          </a:xfrm>
          <a:prstGeom prst="straightConnector1">
            <a:avLst/>
          </a:prstGeom>
          <a:ln w="25400">
            <a:solidFill>
              <a:srgbClr val="C0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27885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9951156-C6AB-4542-8878-C7E43E6B765A}"/>
              </a:ext>
            </a:extLst>
          </p:cNvPr>
          <p:cNvSpPr/>
          <p:nvPr/>
        </p:nvSpPr>
        <p:spPr>
          <a:xfrm>
            <a:off x="6282815" y="78658"/>
            <a:ext cx="5466734" cy="5220929"/>
          </a:xfrm>
          <a:prstGeom prst="roundRect">
            <a:avLst>
              <a:gd name="adj" fmla="val 1955"/>
            </a:avLst>
          </a:prstGeom>
          <a:solidFill>
            <a:schemeClr val="accent2">
              <a:lumMod val="20000"/>
              <a:lumOff val="80000"/>
              <a:alpha val="28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Application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C7604A-0E99-45DB-A727-90A3C3DA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30" y="365126"/>
            <a:ext cx="5554876" cy="75794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2048 Scene Graph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378760-C60F-40BB-8C34-438B992BA1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865" y="553370"/>
            <a:ext cx="3352800" cy="459105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B0CDCA-1C24-4815-B992-3623E6377E1D}"/>
              </a:ext>
            </a:extLst>
          </p:cNvPr>
          <p:cNvSpPr/>
          <p:nvPr/>
        </p:nvSpPr>
        <p:spPr>
          <a:xfrm>
            <a:off x="2615383" y="1851960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3C7C6A-6EC5-4A3E-9624-148B6FE5B7D0}"/>
              </a:ext>
            </a:extLst>
          </p:cNvPr>
          <p:cNvSpPr/>
          <p:nvPr/>
        </p:nvSpPr>
        <p:spPr>
          <a:xfrm>
            <a:off x="2615383" y="2395277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A98BB9-7BB2-43AC-B8E4-1C46351F7ED9}"/>
              </a:ext>
            </a:extLst>
          </p:cNvPr>
          <p:cNvSpPr/>
          <p:nvPr/>
        </p:nvSpPr>
        <p:spPr>
          <a:xfrm>
            <a:off x="2615383" y="1314014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CAD832-2844-42E7-8A01-FBB5A7105B64}"/>
              </a:ext>
            </a:extLst>
          </p:cNvPr>
          <p:cNvCxnSpPr>
            <a:cxnSpLocks/>
            <a:stCxn id="10" idx="2"/>
            <a:endCxn id="8" idx="0"/>
          </p:cNvCxnSpPr>
          <p:nvPr/>
        </p:nvCxnSpPr>
        <p:spPr>
          <a:xfrm>
            <a:off x="3537322" y="1666385"/>
            <a:ext cx="0" cy="18557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BC8341-1B0C-47CF-8165-FDD029AB7B7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537322" y="2204331"/>
            <a:ext cx="0" cy="19094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826E2643-D511-4CD1-89D8-8E1F7AFC9874}"/>
              </a:ext>
            </a:extLst>
          </p:cNvPr>
          <p:cNvSpPr/>
          <p:nvPr/>
        </p:nvSpPr>
        <p:spPr>
          <a:xfrm>
            <a:off x="6857986" y="472562"/>
            <a:ext cx="4807989" cy="4752665"/>
          </a:xfrm>
          <a:prstGeom prst="roundRect">
            <a:avLst>
              <a:gd name="adj" fmla="val 1955"/>
            </a:avLst>
          </a:prstGeom>
          <a:solidFill>
            <a:schemeClr val="accent6">
              <a:lumMod val="20000"/>
              <a:lumOff val="80000"/>
              <a:alpha val="36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Stage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52D1781E-942C-44B9-B175-C08DE90F2FE5}"/>
              </a:ext>
            </a:extLst>
          </p:cNvPr>
          <p:cNvSpPr/>
          <p:nvPr/>
        </p:nvSpPr>
        <p:spPr>
          <a:xfrm>
            <a:off x="7204752" y="910099"/>
            <a:ext cx="4365359" cy="4234321"/>
          </a:xfrm>
          <a:prstGeom prst="roundRect">
            <a:avLst>
              <a:gd name="adj" fmla="val 1955"/>
            </a:avLst>
          </a:prstGeom>
          <a:solidFill>
            <a:schemeClr val="accent5">
              <a:lumMod val="20000"/>
              <a:lumOff val="80000"/>
              <a:alpha val="28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Scene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D9F059A5-2112-4E22-B199-A75C9154BF4F}"/>
              </a:ext>
            </a:extLst>
          </p:cNvPr>
          <p:cNvSpPr/>
          <p:nvPr/>
        </p:nvSpPr>
        <p:spPr>
          <a:xfrm rot="21376867">
            <a:off x="746101" y="4793868"/>
            <a:ext cx="4308403" cy="1618265"/>
          </a:xfrm>
          <a:prstGeom prst="roundRect">
            <a:avLst>
              <a:gd name="adj" fmla="val 1493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 big part of GUI programming is deciding how to best position the content on the screen. I recommend starting by making a sketch on paper!</a:t>
            </a:r>
          </a:p>
        </p:txBody>
      </p:sp>
    </p:spTree>
    <p:extLst>
      <p:ext uri="{BB962C8B-B14F-4D97-AF65-F5344CB8AC3E}">
        <p14:creationId xmlns:p14="http://schemas.microsoft.com/office/powerpoint/2010/main" val="3331141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8" grpId="0" animBg="1"/>
      <p:bldP spid="9" grpId="0" animBg="1"/>
      <p:bldP spid="10" grpId="0" animBg="1"/>
      <p:bldP spid="111" grpId="0" animBg="1"/>
      <p:bldP spid="112" grpId="0" animBg="1"/>
      <p:bldP spid="1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>
            <a:extLst>
              <a:ext uri="{FF2B5EF4-FFF2-40B4-BE49-F238E27FC236}">
                <a16:creationId xmlns:a16="http://schemas.microsoft.com/office/drawing/2014/main" id="{F5673CDD-2143-4AF5-8CAE-109181171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865" y="553370"/>
            <a:ext cx="3352800" cy="4591050"/>
          </a:xfrm>
          <a:prstGeom prst="rect">
            <a:avLst/>
          </a:prstGeom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EDB3021-FB89-4F64-96DC-A89DA6AF282A}"/>
              </a:ext>
            </a:extLst>
          </p:cNvPr>
          <p:cNvSpPr/>
          <p:nvPr/>
        </p:nvSpPr>
        <p:spPr>
          <a:xfrm>
            <a:off x="8013290" y="884901"/>
            <a:ext cx="3519949" cy="649236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B0CDCA-1C24-4815-B992-3623E6377E1D}"/>
              </a:ext>
            </a:extLst>
          </p:cNvPr>
          <p:cNvSpPr/>
          <p:nvPr/>
        </p:nvSpPr>
        <p:spPr>
          <a:xfrm>
            <a:off x="2615383" y="1851960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3C7C6A-6EC5-4A3E-9624-148B6FE5B7D0}"/>
              </a:ext>
            </a:extLst>
          </p:cNvPr>
          <p:cNvSpPr/>
          <p:nvPr/>
        </p:nvSpPr>
        <p:spPr>
          <a:xfrm>
            <a:off x="2615383" y="2395277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A98BB9-7BB2-43AC-B8E4-1C46351F7ED9}"/>
              </a:ext>
            </a:extLst>
          </p:cNvPr>
          <p:cNvSpPr/>
          <p:nvPr/>
        </p:nvSpPr>
        <p:spPr>
          <a:xfrm>
            <a:off x="2615383" y="1314014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CAD832-2844-42E7-8A01-FBB5A7105B64}"/>
              </a:ext>
            </a:extLst>
          </p:cNvPr>
          <p:cNvCxnSpPr>
            <a:cxnSpLocks/>
            <a:stCxn id="10" idx="2"/>
            <a:endCxn id="8" idx="0"/>
          </p:cNvCxnSpPr>
          <p:nvPr/>
        </p:nvCxnSpPr>
        <p:spPr>
          <a:xfrm>
            <a:off x="3537322" y="1666385"/>
            <a:ext cx="0" cy="18557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BC8341-1B0C-47CF-8165-FDD029AB7B7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537322" y="2204331"/>
            <a:ext cx="0" cy="19094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54EC19-214A-4058-A6DA-6A7CC6381788}"/>
              </a:ext>
            </a:extLst>
          </p:cNvPr>
          <p:cNvSpPr/>
          <p:nvPr/>
        </p:nvSpPr>
        <p:spPr>
          <a:xfrm>
            <a:off x="3073810" y="2929264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A101CBA-9829-48CE-8468-807431A61BE9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flipH="1">
            <a:off x="3534692" y="2747648"/>
            <a:ext cx="2630" cy="18161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7E9C6C-A025-42D0-9DBB-AA401D1196EE}"/>
              </a:ext>
            </a:extLst>
          </p:cNvPr>
          <p:cNvSpPr/>
          <p:nvPr/>
        </p:nvSpPr>
        <p:spPr>
          <a:xfrm>
            <a:off x="3444969" y="3609714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98A1E5-F12E-4B25-A438-74AD5311E7BD}"/>
              </a:ext>
            </a:extLst>
          </p:cNvPr>
          <p:cNvCxnSpPr>
            <a:cxnSpLocks/>
            <a:stCxn id="13" idx="2"/>
            <a:endCxn id="46" idx="0"/>
          </p:cNvCxnSpPr>
          <p:nvPr/>
        </p:nvCxnSpPr>
        <p:spPr>
          <a:xfrm flipH="1">
            <a:off x="2190185" y="3284535"/>
            <a:ext cx="1344507" cy="32517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AE8065-EF33-4E42-9048-4F7AC0950606}"/>
              </a:ext>
            </a:extLst>
          </p:cNvPr>
          <p:cNvCxnSpPr>
            <a:cxnSpLocks/>
            <a:stCxn id="13" idx="2"/>
            <a:endCxn id="47" idx="0"/>
          </p:cNvCxnSpPr>
          <p:nvPr/>
        </p:nvCxnSpPr>
        <p:spPr>
          <a:xfrm>
            <a:off x="3534692" y="3284535"/>
            <a:ext cx="2360977" cy="32517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826D9CC-1562-4B53-87D4-9AD225CDE2EA}"/>
              </a:ext>
            </a:extLst>
          </p:cNvPr>
          <p:cNvSpPr/>
          <p:nvPr/>
        </p:nvSpPr>
        <p:spPr>
          <a:xfrm>
            <a:off x="8013289" y="1559024"/>
            <a:ext cx="3519949" cy="189874"/>
          </a:xfrm>
          <a:prstGeom prst="roundRect">
            <a:avLst>
              <a:gd name="adj" fmla="val 505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9951156-C6AB-4542-8878-C7E43E6B765A}"/>
              </a:ext>
            </a:extLst>
          </p:cNvPr>
          <p:cNvSpPr/>
          <p:nvPr/>
        </p:nvSpPr>
        <p:spPr>
          <a:xfrm>
            <a:off x="8013289" y="1773785"/>
            <a:ext cx="3519949" cy="3270162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A928E934-4D71-45E6-BABD-BC91E2BEFE40}"/>
              </a:ext>
            </a:extLst>
          </p:cNvPr>
          <p:cNvSpPr/>
          <p:nvPr/>
        </p:nvSpPr>
        <p:spPr>
          <a:xfrm>
            <a:off x="1729303" y="3609714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D1A96000-F039-4AC5-87E1-0353C4ABAF98}"/>
              </a:ext>
            </a:extLst>
          </p:cNvPr>
          <p:cNvSpPr/>
          <p:nvPr/>
        </p:nvSpPr>
        <p:spPr>
          <a:xfrm>
            <a:off x="5148418" y="3609713"/>
            <a:ext cx="1494501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512C7FB-0E23-4272-9C9E-77EBC041E514}"/>
              </a:ext>
            </a:extLst>
          </p:cNvPr>
          <p:cNvCxnSpPr>
            <a:cxnSpLocks/>
            <a:stCxn id="13" idx="2"/>
            <a:endCxn id="18" idx="0"/>
          </p:cNvCxnSpPr>
          <p:nvPr/>
        </p:nvCxnSpPr>
        <p:spPr>
          <a:xfrm>
            <a:off x="3534692" y="3284535"/>
            <a:ext cx="406794" cy="32517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FFC7604A-0E99-45DB-A727-90A3C3DA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30" y="365126"/>
            <a:ext cx="5554876" cy="75794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2048 Scene Graph</a:t>
            </a:r>
          </a:p>
        </p:txBody>
      </p:sp>
    </p:spTree>
    <p:extLst>
      <p:ext uri="{BB962C8B-B14F-4D97-AF65-F5344CB8AC3E}">
        <p14:creationId xmlns:p14="http://schemas.microsoft.com/office/powerpoint/2010/main" val="283503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8" grpId="0" animBg="1"/>
      <p:bldP spid="23" grpId="0" animBg="1"/>
      <p:bldP spid="24" grpId="0" animBg="1"/>
      <p:bldP spid="46" grpId="0" animBg="1"/>
      <p:bldP spid="4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B0CDCA-1C24-4815-B992-3623E6377E1D}"/>
              </a:ext>
            </a:extLst>
          </p:cNvPr>
          <p:cNvSpPr/>
          <p:nvPr/>
        </p:nvSpPr>
        <p:spPr>
          <a:xfrm>
            <a:off x="2615383" y="1851960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3C7C6A-6EC5-4A3E-9624-148B6FE5B7D0}"/>
              </a:ext>
            </a:extLst>
          </p:cNvPr>
          <p:cNvSpPr/>
          <p:nvPr/>
        </p:nvSpPr>
        <p:spPr>
          <a:xfrm>
            <a:off x="2615383" y="2395277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2A98BB9-7BB2-43AC-B8E4-1C46351F7ED9}"/>
              </a:ext>
            </a:extLst>
          </p:cNvPr>
          <p:cNvSpPr/>
          <p:nvPr/>
        </p:nvSpPr>
        <p:spPr>
          <a:xfrm>
            <a:off x="2615383" y="1314014"/>
            <a:ext cx="1843877" cy="352371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CAD832-2844-42E7-8A01-FBB5A7105B64}"/>
              </a:ext>
            </a:extLst>
          </p:cNvPr>
          <p:cNvCxnSpPr>
            <a:cxnSpLocks/>
            <a:stCxn id="10" idx="2"/>
            <a:endCxn id="8" idx="0"/>
          </p:cNvCxnSpPr>
          <p:nvPr/>
        </p:nvCxnSpPr>
        <p:spPr>
          <a:xfrm>
            <a:off x="3537322" y="1666385"/>
            <a:ext cx="0" cy="185575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9BC8341-1B0C-47CF-8165-FDD029AB7B72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3537322" y="2204331"/>
            <a:ext cx="0" cy="19094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54EC19-214A-4058-A6DA-6A7CC6381788}"/>
              </a:ext>
            </a:extLst>
          </p:cNvPr>
          <p:cNvSpPr/>
          <p:nvPr/>
        </p:nvSpPr>
        <p:spPr>
          <a:xfrm>
            <a:off x="3073810" y="2929264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A101CBA-9829-48CE-8468-807431A61BE9}"/>
              </a:ext>
            </a:extLst>
          </p:cNvPr>
          <p:cNvCxnSpPr>
            <a:cxnSpLocks/>
            <a:stCxn id="9" idx="2"/>
            <a:endCxn id="13" idx="0"/>
          </p:cNvCxnSpPr>
          <p:nvPr/>
        </p:nvCxnSpPr>
        <p:spPr>
          <a:xfrm flipH="1">
            <a:off x="3534692" y="2747648"/>
            <a:ext cx="2630" cy="18161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17E9C6C-A025-42D0-9DBB-AA401D1196EE}"/>
              </a:ext>
            </a:extLst>
          </p:cNvPr>
          <p:cNvSpPr/>
          <p:nvPr/>
        </p:nvSpPr>
        <p:spPr>
          <a:xfrm>
            <a:off x="3444969" y="3609714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198A1E5-F12E-4B25-A438-74AD5311E7BD}"/>
              </a:ext>
            </a:extLst>
          </p:cNvPr>
          <p:cNvCxnSpPr>
            <a:cxnSpLocks/>
            <a:stCxn id="13" idx="2"/>
            <a:endCxn id="46" idx="0"/>
          </p:cNvCxnSpPr>
          <p:nvPr/>
        </p:nvCxnSpPr>
        <p:spPr>
          <a:xfrm flipH="1">
            <a:off x="2190185" y="3284535"/>
            <a:ext cx="1344507" cy="32517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AE8065-EF33-4E42-9048-4F7AC0950606}"/>
              </a:ext>
            </a:extLst>
          </p:cNvPr>
          <p:cNvCxnSpPr>
            <a:cxnSpLocks/>
            <a:stCxn id="13" idx="2"/>
            <a:endCxn id="47" idx="0"/>
          </p:cNvCxnSpPr>
          <p:nvPr/>
        </p:nvCxnSpPr>
        <p:spPr>
          <a:xfrm>
            <a:off x="3534692" y="3284535"/>
            <a:ext cx="2360977" cy="32517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A928E934-4D71-45E6-BABD-BC91E2BEFE40}"/>
              </a:ext>
            </a:extLst>
          </p:cNvPr>
          <p:cNvSpPr/>
          <p:nvPr/>
        </p:nvSpPr>
        <p:spPr>
          <a:xfrm>
            <a:off x="1729303" y="3609714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D1A96000-F039-4AC5-87E1-0353C4ABAF98}"/>
              </a:ext>
            </a:extLst>
          </p:cNvPr>
          <p:cNvSpPr/>
          <p:nvPr/>
        </p:nvSpPr>
        <p:spPr>
          <a:xfrm>
            <a:off x="5148418" y="3609713"/>
            <a:ext cx="1494501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GridPane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512C7FB-0E23-4272-9C9E-77EBC041E514}"/>
              </a:ext>
            </a:extLst>
          </p:cNvPr>
          <p:cNvCxnSpPr>
            <a:cxnSpLocks/>
            <a:stCxn id="13" idx="2"/>
            <a:endCxn id="18" idx="0"/>
          </p:cNvCxnSpPr>
          <p:nvPr/>
        </p:nvCxnSpPr>
        <p:spPr>
          <a:xfrm>
            <a:off x="3534692" y="3284535"/>
            <a:ext cx="406794" cy="325179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E78A0A1A-A7C7-41BA-BB85-CDD5841E6956}"/>
              </a:ext>
            </a:extLst>
          </p:cNvPr>
          <p:cNvSpPr/>
          <p:nvPr/>
        </p:nvSpPr>
        <p:spPr>
          <a:xfrm>
            <a:off x="317539" y="5444321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48EACAD9-5EC8-4A13-8B9D-B0D3A9B3BB6F}"/>
              </a:ext>
            </a:extLst>
          </p:cNvPr>
          <p:cNvSpPr/>
          <p:nvPr/>
        </p:nvSpPr>
        <p:spPr>
          <a:xfrm>
            <a:off x="353174" y="4826982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HBox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F02C86A8-3E99-4018-A332-A4CD83CADE54}"/>
              </a:ext>
            </a:extLst>
          </p:cNvPr>
          <p:cNvSpPr/>
          <p:nvPr/>
        </p:nvSpPr>
        <p:spPr>
          <a:xfrm>
            <a:off x="1823973" y="5444321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7B980C07-2B0A-4EA7-951E-E3040D20CE5D}"/>
              </a:ext>
            </a:extLst>
          </p:cNvPr>
          <p:cNvSpPr/>
          <p:nvPr/>
        </p:nvSpPr>
        <p:spPr>
          <a:xfrm>
            <a:off x="3086743" y="5444321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B1B6886E-26B7-410C-8045-F774DD8E9961}"/>
              </a:ext>
            </a:extLst>
          </p:cNvPr>
          <p:cNvSpPr/>
          <p:nvPr/>
        </p:nvSpPr>
        <p:spPr>
          <a:xfrm>
            <a:off x="2356125" y="4826982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3" name="Rectangle: Rounded Corners 62">
            <a:extLst>
              <a:ext uri="{FF2B5EF4-FFF2-40B4-BE49-F238E27FC236}">
                <a16:creationId xmlns:a16="http://schemas.microsoft.com/office/drawing/2014/main" id="{80DF23CE-05C9-4DA9-AEC7-E787063313B7}"/>
              </a:ext>
            </a:extLst>
          </p:cNvPr>
          <p:cNvSpPr/>
          <p:nvPr/>
        </p:nvSpPr>
        <p:spPr>
          <a:xfrm>
            <a:off x="4602183" y="5444321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1C492492-7761-4A37-AEA5-F5FEC2D05E4D}"/>
              </a:ext>
            </a:extLst>
          </p:cNvPr>
          <p:cNvSpPr/>
          <p:nvPr/>
        </p:nvSpPr>
        <p:spPr>
          <a:xfrm>
            <a:off x="5864953" y="5444321"/>
            <a:ext cx="993034" cy="355271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E013B3B-D0AA-4035-804A-9A149F1F38D9}"/>
              </a:ext>
            </a:extLst>
          </p:cNvPr>
          <p:cNvSpPr/>
          <p:nvPr/>
        </p:nvSpPr>
        <p:spPr>
          <a:xfrm>
            <a:off x="5134335" y="4826982"/>
            <a:ext cx="921763" cy="355271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VBox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B030250-BF96-48D9-88E6-AAF36208892B}"/>
              </a:ext>
            </a:extLst>
          </p:cNvPr>
          <p:cNvCxnSpPr>
            <a:cxnSpLocks/>
            <a:stCxn id="46" idx="2"/>
            <a:endCxn id="59" idx="0"/>
          </p:cNvCxnSpPr>
          <p:nvPr/>
        </p:nvCxnSpPr>
        <p:spPr>
          <a:xfrm flipH="1">
            <a:off x="814056" y="3964985"/>
            <a:ext cx="1376129" cy="86199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ADD09DE-7484-46B0-9460-1C693D5DE872}"/>
              </a:ext>
            </a:extLst>
          </p:cNvPr>
          <p:cNvCxnSpPr>
            <a:cxnSpLocks/>
            <a:stCxn id="62" idx="0"/>
            <a:endCxn id="46" idx="2"/>
          </p:cNvCxnSpPr>
          <p:nvPr/>
        </p:nvCxnSpPr>
        <p:spPr>
          <a:xfrm flipH="1" flipV="1">
            <a:off x="2190185" y="3964985"/>
            <a:ext cx="626822" cy="86199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9DFE4D2D-B85E-4BD2-86AB-EDF37614D30C}"/>
              </a:ext>
            </a:extLst>
          </p:cNvPr>
          <p:cNvCxnSpPr>
            <a:cxnSpLocks/>
            <a:stCxn id="65" idx="0"/>
            <a:endCxn id="46" idx="2"/>
          </p:cNvCxnSpPr>
          <p:nvPr/>
        </p:nvCxnSpPr>
        <p:spPr>
          <a:xfrm flipH="1" flipV="1">
            <a:off x="2190185" y="3964985"/>
            <a:ext cx="3405032" cy="861997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6C496D5-0F0A-468D-9FC9-9D7A74E6876F}"/>
              </a:ext>
            </a:extLst>
          </p:cNvPr>
          <p:cNvCxnSpPr>
            <a:cxnSpLocks/>
            <a:stCxn id="65" idx="2"/>
            <a:endCxn id="63" idx="0"/>
          </p:cNvCxnSpPr>
          <p:nvPr/>
        </p:nvCxnSpPr>
        <p:spPr>
          <a:xfrm flipH="1">
            <a:off x="5098700" y="5182253"/>
            <a:ext cx="496517" cy="2620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B91C054-4406-43E7-BBD4-9C990409981A}"/>
              </a:ext>
            </a:extLst>
          </p:cNvPr>
          <p:cNvCxnSpPr>
            <a:cxnSpLocks/>
            <a:stCxn id="65" idx="2"/>
            <a:endCxn id="64" idx="0"/>
          </p:cNvCxnSpPr>
          <p:nvPr/>
        </p:nvCxnSpPr>
        <p:spPr>
          <a:xfrm>
            <a:off x="5595217" y="5182253"/>
            <a:ext cx="766253" cy="2620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B654E39-90BF-4DCF-8DEA-C4CE1B6FD006}"/>
              </a:ext>
            </a:extLst>
          </p:cNvPr>
          <p:cNvCxnSpPr>
            <a:cxnSpLocks/>
            <a:stCxn id="62" idx="2"/>
            <a:endCxn id="61" idx="0"/>
          </p:cNvCxnSpPr>
          <p:nvPr/>
        </p:nvCxnSpPr>
        <p:spPr>
          <a:xfrm>
            <a:off x="2817007" y="5182253"/>
            <a:ext cx="766253" cy="2620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A69973B-C24D-4B37-8AC9-84A09114C293}"/>
              </a:ext>
            </a:extLst>
          </p:cNvPr>
          <p:cNvCxnSpPr>
            <a:cxnSpLocks/>
            <a:stCxn id="62" idx="2"/>
            <a:endCxn id="60" idx="0"/>
          </p:cNvCxnSpPr>
          <p:nvPr/>
        </p:nvCxnSpPr>
        <p:spPr>
          <a:xfrm flipH="1">
            <a:off x="2320490" y="5182253"/>
            <a:ext cx="496517" cy="2620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B3CDA4C-F809-4BBB-A822-1ACDAEF36A28}"/>
              </a:ext>
            </a:extLst>
          </p:cNvPr>
          <p:cNvCxnSpPr>
            <a:cxnSpLocks/>
            <a:stCxn id="59" idx="2"/>
            <a:endCxn id="58" idx="0"/>
          </p:cNvCxnSpPr>
          <p:nvPr/>
        </p:nvCxnSpPr>
        <p:spPr>
          <a:xfrm>
            <a:off x="814056" y="5182253"/>
            <a:ext cx="0" cy="26206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8892FAB4-715B-4C2A-A63A-5904CBB5F5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1" y="591203"/>
            <a:ext cx="3352800" cy="4591050"/>
          </a:xfrm>
          <a:prstGeom prst="rect">
            <a:avLst/>
          </a:prstGeom>
        </p:spPr>
      </p:pic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9B42AAC1-0121-4757-8A56-341B3673421C}"/>
              </a:ext>
            </a:extLst>
          </p:cNvPr>
          <p:cNvSpPr/>
          <p:nvPr/>
        </p:nvSpPr>
        <p:spPr>
          <a:xfrm>
            <a:off x="8013290" y="884901"/>
            <a:ext cx="3519949" cy="649236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42755E1-F0C6-4FCD-93AA-22E90CBB1A22}"/>
              </a:ext>
            </a:extLst>
          </p:cNvPr>
          <p:cNvGrpSpPr/>
          <p:nvPr/>
        </p:nvGrpSpPr>
        <p:grpSpPr>
          <a:xfrm>
            <a:off x="5895669" y="3964984"/>
            <a:ext cx="1782138" cy="1090947"/>
            <a:chOff x="5895669" y="3964984"/>
            <a:chExt cx="1782138" cy="1090947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F49F7817-D586-4D32-A982-BF82974D72DC}"/>
                </a:ext>
              </a:extLst>
            </p:cNvPr>
            <p:cNvSpPr/>
            <p:nvPr/>
          </p:nvSpPr>
          <p:spPr>
            <a:xfrm>
              <a:off x="6075173" y="4091060"/>
              <a:ext cx="993034" cy="355271"/>
            </a:xfrm>
            <a:prstGeom prst="roundRect">
              <a:avLst>
                <a:gd name="adj" fmla="val 1125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rPr>
                <a:t>Label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1AACDFD9-F86F-4367-A713-0EF448C7282F}"/>
                </a:ext>
              </a:extLst>
            </p:cNvPr>
            <p:cNvSpPr/>
            <p:nvPr/>
          </p:nvSpPr>
          <p:spPr>
            <a:xfrm>
              <a:off x="6227573" y="4243460"/>
              <a:ext cx="993034" cy="355271"/>
            </a:xfrm>
            <a:prstGeom prst="roundRect">
              <a:avLst>
                <a:gd name="adj" fmla="val 1125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rPr>
                <a:t>Label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550BD707-AB94-4E93-B021-8D4C86123BD1}"/>
                </a:ext>
              </a:extLst>
            </p:cNvPr>
            <p:cNvSpPr/>
            <p:nvPr/>
          </p:nvSpPr>
          <p:spPr>
            <a:xfrm>
              <a:off x="6379973" y="4395860"/>
              <a:ext cx="993034" cy="355271"/>
            </a:xfrm>
            <a:prstGeom prst="roundRect">
              <a:avLst>
                <a:gd name="adj" fmla="val 1125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rPr>
                <a:t>Label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0EC251A2-07DF-48AA-96C1-54BF834F3F70}"/>
                </a:ext>
              </a:extLst>
            </p:cNvPr>
            <p:cNvSpPr/>
            <p:nvPr/>
          </p:nvSpPr>
          <p:spPr>
            <a:xfrm>
              <a:off x="6532373" y="4548260"/>
              <a:ext cx="993034" cy="355271"/>
            </a:xfrm>
            <a:prstGeom prst="roundRect">
              <a:avLst>
                <a:gd name="adj" fmla="val 1125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rPr>
                <a:t>Label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DFB8B2A3-3AE6-48E4-B009-F6D44C7C07E0}"/>
                </a:ext>
              </a:extLst>
            </p:cNvPr>
            <p:cNvSpPr/>
            <p:nvPr/>
          </p:nvSpPr>
          <p:spPr>
            <a:xfrm>
              <a:off x="6684773" y="4700660"/>
              <a:ext cx="993034" cy="355271"/>
            </a:xfrm>
            <a:prstGeom prst="roundRect">
              <a:avLst>
                <a:gd name="adj" fmla="val 11259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54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bg2">
                      <a:lumMod val="50000"/>
                    </a:schemeClr>
                  </a:solidFill>
                  <a:latin typeface="Consolas" panose="020B0609020204030204" pitchFamily="49" charset="0"/>
                </a:rPr>
                <a:t>Label</a:t>
              </a:r>
              <a:endParaRPr lang="en-US" sz="16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EE6B03CC-AB67-4B55-B5EC-EFF9F3FB517E}"/>
                </a:ext>
              </a:extLst>
            </p:cNvPr>
            <p:cNvCxnSpPr>
              <a:cxnSpLocks/>
              <a:endCxn id="55" idx="0"/>
            </p:cNvCxnSpPr>
            <p:nvPr/>
          </p:nvCxnSpPr>
          <p:spPr>
            <a:xfrm>
              <a:off x="5895669" y="3964984"/>
              <a:ext cx="1285621" cy="73567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8D4F80A-809D-4684-AA02-15125F7DD714}"/>
                </a:ext>
              </a:extLst>
            </p:cNvPr>
            <p:cNvCxnSpPr>
              <a:cxnSpLocks/>
              <a:endCxn id="53" idx="0"/>
            </p:cNvCxnSpPr>
            <p:nvPr/>
          </p:nvCxnSpPr>
          <p:spPr>
            <a:xfrm>
              <a:off x="5895669" y="3964984"/>
              <a:ext cx="1133221" cy="58327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F79CC01-3A70-4CD8-8226-EACCDB1D2970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>
              <a:off x="5895669" y="3964984"/>
              <a:ext cx="980821" cy="43087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054716CB-1F61-45B6-925C-A67E0350FB91}"/>
                </a:ext>
              </a:extLst>
            </p:cNvPr>
            <p:cNvCxnSpPr>
              <a:cxnSpLocks/>
              <a:endCxn id="50" idx="0"/>
            </p:cNvCxnSpPr>
            <p:nvPr/>
          </p:nvCxnSpPr>
          <p:spPr>
            <a:xfrm>
              <a:off x="5895669" y="3964984"/>
              <a:ext cx="676021" cy="12607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B1A594E9-3103-4438-880D-F5ADDC346FB3}"/>
                </a:ext>
              </a:extLst>
            </p:cNvPr>
            <p:cNvCxnSpPr>
              <a:cxnSpLocks/>
              <a:endCxn id="51" idx="0"/>
            </p:cNvCxnSpPr>
            <p:nvPr/>
          </p:nvCxnSpPr>
          <p:spPr>
            <a:xfrm>
              <a:off x="5895669" y="3964984"/>
              <a:ext cx="828421" cy="278476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449B9E59-69A8-4398-AF4D-3F24C2BA0461}"/>
              </a:ext>
            </a:extLst>
          </p:cNvPr>
          <p:cNvSpPr/>
          <p:nvPr/>
        </p:nvSpPr>
        <p:spPr>
          <a:xfrm>
            <a:off x="8013289" y="1773785"/>
            <a:ext cx="3519949" cy="3270162"/>
          </a:xfrm>
          <a:prstGeom prst="roundRect">
            <a:avLst>
              <a:gd name="adj" fmla="val 0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FA5B90-27D3-4618-BB27-FFEDA630C825}"/>
              </a:ext>
            </a:extLst>
          </p:cNvPr>
          <p:cNvCxnSpPr>
            <a:cxnSpLocks/>
          </p:cNvCxnSpPr>
          <p:nvPr/>
        </p:nvCxnSpPr>
        <p:spPr>
          <a:xfrm>
            <a:off x="9930840" y="884901"/>
            <a:ext cx="0" cy="6492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68F758F-FC75-4978-95B3-4544C340E2A2}"/>
              </a:ext>
            </a:extLst>
          </p:cNvPr>
          <p:cNvCxnSpPr>
            <a:cxnSpLocks/>
          </p:cNvCxnSpPr>
          <p:nvPr/>
        </p:nvCxnSpPr>
        <p:spPr>
          <a:xfrm>
            <a:off x="10680140" y="884901"/>
            <a:ext cx="0" cy="6492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itle 1">
            <a:extLst>
              <a:ext uri="{FF2B5EF4-FFF2-40B4-BE49-F238E27FC236}">
                <a16:creationId xmlns:a16="http://schemas.microsoft.com/office/drawing/2014/main" id="{FFC7604A-0E99-45DB-A727-90A3C3DAC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30" y="365126"/>
            <a:ext cx="5554876" cy="75794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2048 Scene Graph</a:t>
            </a:r>
          </a:p>
        </p:txBody>
      </p:sp>
    </p:spTree>
    <p:extLst>
      <p:ext uri="{BB962C8B-B14F-4D97-AF65-F5344CB8AC3E}">
        <p14:creationId xmlns:p14="http://schemas.microsoft.com/office/powerpoint/2010/main" val="130476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7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54B6-9A61-4009-8374-49914D4AB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620" y="365126"/>
            <a:ext cx="7266038" cy="832304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Style in JavaFX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716B9-05CC-4DD8-91B6-9FCDE032B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20" y="1786295"/>
            <a:ext cx="7266038" cy="45948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Common GUI programming pattern:</a:t>
            </a:r>
          </a:p>
          <a:p>
            <a:pPr lvl="1"/>
            <a:r>
              <a:rPr lang="en-US" dirty="0"/>
              <a:t>Separate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content code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/>
              <a:t>from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style code</a:t>
            </a:r>
          </a:p>
          <a:p>
            <a:pPr marL="1371600" lvl="2" indent="-457200">
              <a:buClr>
                <a:srgbClr val="C00000"/>
              </a:buClr>
            </a:pPr>
            <a:r>
              <a:rPr lang="en-US" b="1" dirty="0"/>
              <a:t>Content code: 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defines what gets displayed</a:t>
            </a:r>
          </a:p>
          <a:p>
            <a:pPr marL="1371600" lvl="2" indent="-457200">
              <a:buClr>
                <a:srgbClr val="C00000"/>
              </a:buClr>
            </a:pPr>
            <a:r>
              <a:rPr lang="en-US" b="1" dirty="0"/>
              <a:t>Style code: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defines how to display it (colors, size, etc.)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en-US" dirty="0"/>
              <a:t>Maven project organization:</a:t>
            </a:r>
          </a:p>
          <a:p>
            <a:pPr lvl="1">
              <a:spcBef>
                <a:spcPts val="12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Content code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goes in: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	/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src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/main/java/...</a:t>
            </a:r>
          </a:p>
          <a:p>
            <a:pPr lvl="1">
              <a:spcBef>
                <a:spcPts val="12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Style code </a:t>
            </a:r>
            <a:r>
              <a:rPr lang="en-US" dirty="0"/>
              <a:t>goes in: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	/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src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/main/resources/style/...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12F4CF-08B7-4F89-B65F-EFA29503C6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6336" y="515731"/>
            <a:ext cx="3591426" cy="4410691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B1058AC-BE36-4FDC-9113-465410035AB0}"/>
              </a:ext>
            </a:extLst>
          </p:cNvPr>
          <p:cNvSpPr/>
          <p:nvPr/>
        </p:nvSpPr>
        <p:spPr>
          <a:xfrm>
            <a:off x="8044860" y="2678983"/>
            <a:ext cx="3734186" cy="585326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04E3ADD-B49F-411F-9815-6D8303019109}"/>
              </a:ext>
            </a:extLst>
          </p:cNvPr>
          <p:cNvSpPr/>
          <p:nvPr/>
        </p:nvSpPr>
        <p:spPr>
          <a:xfrm>
            <a:off x="8044860" y="2064161"/>
            <a:ext cx="3734186" cy="585326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0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BC009-2B33-4FD2-A1C7-8282E2C1A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4" y="365125"/>
            <a:ext cx="8498613" cy="842146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Connecting components and styles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9C42745-3098-4EC2-A117-819B98EC4330}"/>
              </a:ext>
            </a:extLst>
          </p:cNvPr>
          <p:cNvGrpSpPr/>
          <p:nvPr/>
        </p:nvGrpSpPr>
        <p:grpSpPr>
          <a:xfrm>
            <a:off x="838199" y="1697094"/>
            <a:ext cx="6139826" cy="1514425"/>
            <a:chOff x="838199" y="1533757"/>
            <a:chExt cx="6139826" cy="1514425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7C37AD1E-A217-4857-93AE-8EBFB4C10990}"/>
                </a:ext>
              </a:extLst>
            </p:cNvPr>
            <p:cNvSpPr/>
            <p:nvPr/>
          </p:nvSpPr>
          <p:spPr>
            <a:xfrm>
              <a:off x="838200" y="1903089"/>
              <a:ext cx="6139825" cy="1145093"/>
            </a:xfrm>
            <a:prstGeom prst="roundRect">
              <a:avLst>
                <a:gd name="adj" fmla="val 10657"/>
              </a:avLst>
            </a:prstGeom>
            <a:solidFill>
              <a:srgbClr val="2B2B2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.instructions {</a:t>
              </a:r>
              <a:b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 -</a:t>
              </a: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fx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-text-fill: #</a:t>
              </a:r>
              <a:r>
                <a:rPr lang="en-US" altLang="en-US" sz="1400" dirty="0">
                  <a:solidFill>
                    <a:srgbClr val="6897BB"/>
                  </a:solidFill>
                  <a:latin typeface="Consolas" panose="020B0609020204030204" pitchFamily="49" charset="0"/>
                </a:rPr>
                <a:t>766f65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;</a:t>
              </a:r>
              <a:b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 -</a:t>
              </a: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fx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-padding: </a:t>
              </a:r>
              <a:r>
                <a:rPr lang="en-US" altLang="en-US" sz="1400" dirty="0">
                  <a:solidFill>
                    <a:srgbClr val="6897BB"/>
                  </a:solidFill>
                  <a:latin typeface="Consolas" panose="020B0609020204030204" pitchFamily="49" charset="0"/>
                </a:rPr>
                <a:t>10 0 10 0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; </a:t>
              </a:r>
              <a:r>
                <a:rPr lang="en-US" altLang="en-US" sz="1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/* top, right, bottom, left */</a:t>
              </a:r>
              <a:br>
                <a:rPr lang="en-US" altLang="en-US" sz="1400" dirty="0">
                  <a:solidFill>
                    <a:srgbClr val="808080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}</a:t>
              </a:r>
              <a:endParaRPr lang="en-US" altLang="en-US" sz="3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DD2AED7-D764-4F36-90DE-03F95214A459}"/>
                </a:ext>
              </a:extLst>
            </p:cNvPr>
            <p:cNvSpPr txBox="1"/>
            <p:nvPr/>
          </p:nvSpPr>
          <p:spPr>
            <a:xfrm>
              <a:off x="838199" y="1533757"/>
              <a:ext cx="5995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src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/main/resources/style/main.css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9FED4C-6A9E-466A-A787-37069CBA2095}"/>
              </a:ext>
            </a:extLst>
          </p:cNvPr>
          <p:cNvGrpSpPr/>
          <p:nvPr/>
        </p:nvGrpSpPr>
        <p:grpSpPr>
          <a:xfrm>
            <a:off x="838199" y="4036346"/>
            <a:ext cx="8386499" cy="2708584"/>
            <a:chOff x="838199" y="4036346"/>
            <a:chExt cx="8386499" cy="2708584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2C013139-24BF-4D31-8EF3-1B3CB564C4CE}"/>
                </a:ext>
              </a:extLst>
            </p:cNvPr>
            <p:cNvSpPr/>
            <p:nvPr/>
          </p:nvSpPr>
          <p:spPr>
            <a:xfrm>
              <a:off x="838200" y="4405678"/>
              <a:ext cx="8386498" cy="2339252"/>
            </a:xfrm>
            <a:prstGeom prst="roundRect">
              <a:avLst>
                <a:gd name="adj" fmla="val 6874"/>
              </a:avLst>
            </a:prstGeom>
            <a:solidFill>
              <a:srgbClr val="2B2B2B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Label instructions = 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new 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Label(</a:t>
              </a:r>
              <a:r>
                <a:rPr lang="en-US" altLang="en-US" sz="1400" dirty="0">
                  <a:solidFill>
                    <a:srgbClr val="6A8759"/>
                  </a:solidFill>
                  <a:latin typeface="Consolas" panose="020B0609020204030204" pitchFamily="49" charset="0"/>
                </a:rPr>
                <a:t>"Join the numbers and get to the 2048 tile!"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  <a:b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instructions.getStyleClass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().add(</a:t>
              </a:r>
              <a:r>
                <a:rPr lang="en-US" altLang="en-US" sz="1400" dirty="0">
                  <a:solidFill>
                    <a:srgbClr val="6A8759"/>
                  </a:solidFill>
                  <a:latin typeface="Consolas" panose="020B0609020204030204" pitchFamily="49" charset="0"/>
                </a:rPr>
                <a:t>"instructions"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  <a:b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layout.getChildren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().add(instructions)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808080"/>
                  </a:solidFill>
                  <a:latin typeface="Consolas" panose="020B0609020204030204" pitchFamily="49" charset="0"/>
                </a:rPr>
                <a:t>// ...</a:t>
              </a:r>
              <a:endPara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400" dirty="0">
                <a:solidFill>
                  <a:srgbClr val="CC7832"/>
                </a:solidFill>
                <a:latin typeface="Consolas" panose="020B0609020204030204" pitchFamily="49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Scene </a:t>
              </a: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scene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= 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new 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Scene(layout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400" dirty="0">
                  <a:solidFill>
                    <a:srgbClr val="6897BB"/>
                  </a:solidFill>
                  <a:latin typeface="Consolas" panose="020B0609020204030204" pitchFamily="49" charset="0"/>
                </a:rPr>
                <a:t>350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, </a:t>
              </a:r>
              <a:r>
                <a:rPr lang="en-US" altLang="en-US" sz="1400" dirty="0">
                  <a:solidFill>
                    <a:srgbClr val="6897BB"/>
                  </a:solidFill>
                  <a:latin typeface="Consolas" panose="020B0609020204030204" pitchFamily="49" charset="0"/>
                </a:rPr>
                <a:t>450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  <a:b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scene.getStylesheets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().add(</a:t>
              </a:r>
              <a:r>
                <a:rPr lang="en-US" altLang="en-US" sz="1400" dirty="0">
                  <a:solidFill>
                    <a:srgbClr val="6A8759"/>
                  </a:solidFill>
                  <a:latin typeface="Consolas" panose="020B0609020204030204" pitchFamily="49" charset="0"/>
                </a:rPr>
                <a:t>"style/main.css"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  <a:b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</a:b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stage.setScene</a:t>
              </a: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(scene)</a:t>
              </a:r>
              <a:r>
                <a:rPr lang="en-US" altLang="en-US" sz="1400" dirty="0">
                  <a:solidFill>
                    <a:srgbClr val="CC7832"/>
                  </a:solidFill>
                  <a:latin typeface="Consolas" panose="020B0609020204030204" pitchFamily="49" charset="0"/>
                </a:rPr>
                <a:t>;</a:t>
              </a:r>
              <a:endParaRPr lang="en-US" altLang="en-US" sz="14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1B7EC4D-9DA0-4D31-8D3C-B756123015A8}"/>
                </a:ext>
              </a:extLst>
            </p:cNvPr>
            <p:cNvSpPr txBox="1"/>
            <p:nvPr/>
          </p:nvSpPr>
          <p:spPr>
            <a:xfrm>
              <a:off x="838199" y="4036346"/>
              <a:ext cx="64573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src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Consolas" panose="020B0609020204030204" pitchFamily="49" charset="0"/>
                </a:rPr>
                <a:t>/main/java/com/comp301/lec20/App.java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4BCDF5D-3588-48CB-B52C-E8F53237931A}"/>
              </a:ext>
            </a:extLst>
          </p:cNvPr>
          <p:cNvGrpSpPr/>
          <p:nvPr/>
        </p:nvGrpSpPr>
        <p:grpSpPr>
          <a:xfrm>
            <a:off x="6583683" y="2038751"/>
            <a:ext cx="4959387" cy="1015663"/>
            <a:chOff x="6583683" y="2038751"/>
            <a:chExt cx="4959387" cy="1015663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B3A02F5-7AEF-471C-80EB-E0C39E0958B1}"/>
                </a:ext>
              </a:extLst>
            </p:cNvPr>
            <p:cNvCxnSpPr>
              <a:cxnSpLocks/>
              <a:stCxn id="21" idx="1"/>
            </p:cNvCxnSpPr>
            <p:nvPr/>
          </p:nvCxnSpPr>
          <p:spPr>
            <a:xfrm flipH="1">
              <a:off x="6583683" y="2546583"/>
              <a:ext cx="736904" cy="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1196AC2-0FAE-47CE-87A2-CCBF6F043110}"/>
                </a:ext>
              </a:extLst>
            </p:cNvPr>
            <p:cNvSpPr txBox="1"/>
            <p:nvPr/>
          </p:nvSpPr>
          <p:spPr>
            <a:xfrm>
              <a:off x="7320587" y="2038751"/>
              <a:ext cx="422248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1. </a:t>
              </a:r>
              <a:r>
                <a:rPr lang="en-US" sz="2000" dirty="0">
                  <a:solidFill>
                    <a:srgbClr val="FF0000"/>
                  </a:solidFill>
                </a:rPr>
                <a:t>Add style code for a UI component in </a:t>
              </a:r>
              <a:r>
                <a:rPr lang="en-US" sz="2000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main.css</a:t>
              </a:r>
              <a:r>
                <a:rPr lang="en-US" sz="2000" dirty="0">
                  <a:solidFill>
                    <a:srgbClr val="FF0000"/>
                  </a:solidFill>
                </a:rPr>
                <a:t>, and give the style a unique ID/name</a:t>
              </a: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415BF9B0-8A41-4A80-B7B0-3FA22ADC6F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8527"/>
          <a:stretch/>
        </p:blipFill>
        <p:spPr>
          <a:xfrm>
            <a:off x="9021129" y="148335"/>
            <a:ext cx="3065854" cy="1741108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8794CE3-C094-42AD-8923-B9725A9546B2}"/>
              </a:ext>
            </a:extLst>
          </p:cNvPr>
          <p:cNvSpPr/>
          <p:nvPr/>
        </p:nvSpPr>
        <p:spPr>
          <a:xfrm>
            <a:off x="9021128" y="1083801"/>
            <a:ext cx="2313007" cy="194389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3DFBBB6-8CB6-4F52-A36E-036FBDA0EE1D}"/>
              </a:ext>
            </a:extLst>
          </p:cNvPr>
          <p:cNvSpPr/>
          <p:nvPr/>
        </p:nvSpPr>
        <p:spPr>
          <a:xfrm>
            <a:off x="955041" y="2209310"/>
            <a:ext cx="1351280" cy="226448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207109A-C0E0-40AE-9721-B0356660B5FF}"/>
              </a:ext>
            </a:extLst>
          </p:cNvPr>
          <p:cNvSpPr/>
          <p:nvPr/>
        </p:nvSpPr>
        <p:spPr>
          <a:xfrm>
            <a:off x="955041" y="4815650"/>
            <a:ext cx="4917438" cy="244030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9E72BE4-CBDE-4C0C-810E-3676DB2C23B1}"/>
              </a:ext>
            </a:extLst>
          </p:cNvPr>
          <p:cNvGrpSpPr/>
          <p:nvPr/>
        </p:nvGrpSpPr>
        <p:grpSpPr>
          <a:xfrm>
            <a:off x="5872479" y="3433884"/>
            <a:ext cx="3881121" cy="1381766"/>
            <a:chOff x="5872479" y="3433884"/>
            <a:chExt cx="3881121" cy="1381766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C2FFD52-9781-45AE-BC09-4180591A9759}"/>
                </a:ext>
              </a:extLst>
            </p:cNvPr>
            <p:cNvSpPr txBox="1"/>
            <p:nvPr/>
          </p:nvSpPr>
          <p:spPr>
            <a:xfrm>
              <a:off x="6657533" y="3433884"/>
              <a:ext cx="309606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2. </a:t>
              </a:r>
              <a:r>
                <a:rPr lang="en-US" sz="2000" dirty="0">
                  <a:solidFill>
                    <a:srgbClr val="FF0000"/>
                  </a:solidFill>
                </a:rPr>
                <a:t>Link the UI component to the ID/name of its style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6FE465C-4962-49D2-9BBF-FA5AFB21C26C}"/>
                </a:ext>
              </a:extLst>
            </p:cNvPr>
            <p:cNvCxnSpPr>
              <a:cxnSpLocks/>
              <a:stCxn id="29" idx="1"/>
            </p:cNvCxnSpPr>
            <p:nvPr/>
          </p:nvCxnSpPr>
          <p:spPr>
            <a:xfrm flipH="1">
              <a:off x="5872479" y="3787827"/>
              <a:ext cx="785054" cy="102782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9E16754-C657-4C53-9CF7-9877F9765F86}"/>
              </a:ext>
            </a:extLst>
          </p:cNvPr>
          <p:cNvSpPr/>
          <p:nvPr/>
        </p:nvSpPr>
        <p:spPr>
          <a:xfrm>
            <a:off x="929639" y="6101088"/>
            <a:ext cx="4902201" cy="244030"/>
          </a:xfrm>
          <a:prstGeom prst="roundRect">
            <a:avLst>
              <a:gd name="adj" fmla="val 15144"/>
            </a:avLst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6F7C861-78DC-43E3-AEA4-228749CA85EC}"/>
              </a:ext>
            </a:extLst>
          </p:cNvPr>
          <p:cNvGrpSpPr/>
          <p:nvPr/>
        </p:nvGrpSpPr>
        <p:grpSpPr>
          <a:xfrm>
            <a:off x="5872479" y="5407717"/>
            <a:ext cx="3271521" cy="783193"/>
            <a:chOff x="5872479" y="5407717"/>
            <a:chExt cx="3271521" cy="783193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785FC3D-1D97-4FF6-8F5A-3B93CEB66DE0}"/>
                </a:ext>
              </a:extLst>
            </p:cNvPr>
            <p:cNvSpPr txBox="1"/>
            <p:nvPr/>
          </p:nvSpPr>
          <p:spPr>
            <a:xfrm>
              <a:off x="6583681" y="5407717"/>
              <a:ext cx="2560319" cy="78319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3. </a:t>
              </a:r>
              <a:r>
                <a:rPr lang="en-US" sz="2000" dirty="0">
                  <a:solidFill>
                    <a:srgbClr val="FF0000"/>
                  </a:solidFill>
                </a:rPr>
                <a:t>Link the stylesheet file to the scene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C56EA686-38E2-48CB-ADEB-AB000EB4B9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72479" y="5799313"/>
              <a:ext cx="711202" cy="331997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141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8" grpId="0" animBg="1"/>
      <p:bldP spid="31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846B-A9D7-4E58-975F-CB8003BE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4200" cy="821405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Application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758C-DBE1-41A1-B687-5E58465D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006"/>
            <a:ext cx="9800303" cy="217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Extend this class to make a JavaFX application</a:t>
            </a:r>
          </a:p>
          <a:p>
            <a:pPr lvl="1"/>
            <a:r>
              <a:rPr lang="en-US" dirty="0"/>
              <a:t>Override the </a:t>
            </a:r>
            <a:r>
              <a:rPr lang="en-US" b="1" dirty="0">
                <a:latin typeface="Consolas" panose="020B0609020204030204" pitchFamily="49" charset="0"/>
              </a:rPr>
              <a:t>start()</a:t>
            </a:r>
            <a:r>
              <a:rPr lang="en-US" b="1" dirty="0"/>
              <a:t> </a:t>
            </a:r>
            <a:r>
              <a:rPr lang="en-US" dirty="0"/>
              <a:t>method to set up the GUI</a:t>
            </a:r>
          </a:p>
          <a:p>
            <a:pPr lvl="1"/>
            <a:r>
              <a:rPr lang="en-US" dirty="0"/>
              <a:t>Call the (built-in) </a:t>
            </a:r>
            <a:r>
              <a:rPr lang="en-US" b="1" dirty="0">
                <a:latin typeface="Consolas" panose="020B0609020204030204" pitchFamily="49" charset="0"/>
              </a:rPr>
              <a:t>launch()</a:t>
            </a:r>
            <a:r>
              <a:rPr lang="en-US" b="1" dirty="0"/>
              <a:t> </a:t>
            </a:r>
            <a:r>
              <a:rPr lang="en-US" dirty="0"/>
              <a:t>class method to launch the app</a:t>
            </a:r>
          </a:p>
          <a:p>
            <a:pPr lvl="1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E10DDD-F3FD-46D1-9065-8244FBC75355}"/>
              </a:ext>
            </a:extLst>
          </p:cNvPr>
          <p:cNvSpPr/>
          <p:nvPr/>
        </p:nvSpPr>
        <p:spPr>
          <a:xfrm>
            <a:off x="8918628" y="1666704"/>
            <a:ext cx="2172929" cy="943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BB78059-27A7-4223-B422-CAB392B948AC}"/>
              </a:ext>
            </a:extLst>
          </p:cNvPr>
          <p:cNvSpPr/>
          <p:nvPr/>
        </p:nvSpPr>
        <p:spPr>
          <a:xfrm>
            <a:off x="766913" y="3775586"/>
            <a:ext cx="4640829" cy="2861175"/>
          </a:xfrm>
          <a:prstGeom prst="roundRect">
            <a:avLst>
              <a:gd name="adj" fmla="val 5208"/>
            </a:avLst>
          </a:prstGeom>
          <a:solidFill>
            <a:srgbClr val="2B2B2B"/>
          </a:solidFill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Example </a:t>
            </a:r>
            <a:r>
              <a:rPr lang="en-US" sz="2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Consolas" panose="020B0609020204030204" pitchFamily="49" charset="0"/>
              </a:rPr>
              <a:t>Application</a:t>
            </a: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usage:</a:t>
            </a:r>
          </a:p>
          <a:p>
            <a:pPr>
              <a:spcAft>
                <a:spcPts val="600"/>
              </a:spcAft>
            </a:pP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5DA1C01-C7E7-4CA6-B32F-4F84447D6C96}"/>
              </a:ext>
            </a:extLst>
          </p:cNvPr>
          <p:cNvSpPr txBox="1"/>
          <p:nvPr/>
        </p:nvSpPr>
        <p:spPr>
          <a:xfrm>
            <a:off x="5769085" y="3887831"/>
            <a:ext cx="269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extends Application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6E82250-1E9F-45C1-984B-29F75D3A9E34}"/>
              </a:ext>
            </a:extLst>
          </p:cNvPr>
          <p:cNvSpPr txBox="1"/>
          <p:nvPr/>
        </p:nvSpPr>
        <p:spPr>
          <a:xfrm>
            <a:off x="5810869" y="5595854"/>
            <a:ext cx="2612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Call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launch()</a:t>
            </a:r>
            <a:r>
              <a:rPr lang="en-US" dirty="0">
                <a:solidFill>
                  <a:srgbClr val="C00000"/>
                </a:solidFill>
              </a:rPr>
              <a:t> to launch the application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5113D3-EDC8-4416-A5B1-73B55F26DFF9}"/>
              </a:ext>
            </a:extLst>
          </p:cNvPr>
          <p:cNvSpPr txBox="1"/>
          <p:nvPr/>
        </p:nvSpPr>
        <p:spPr>
          <a:xfrm>
            <a:off x="5769085" y="4664686"/>
            <a:ext cx="2986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Overrides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start()</a:t>
            </a:r>
            <a:r>
              <a:rPr lang="en-US" dirty="0">
                <a:solidFill>
                  <a:srgbClr val="C00000"/>
                </a:solidFill>
              </a:rPr>
              <a:t> method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DA217F4C-F472-4292-B1D3-8C5FDECED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249090"/>
            <a:ext cx="4380274" cy="2246769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class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App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extends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Application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@Override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start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(Stage stage)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nsolas" panose="020B0609020204030204" pitchFamily="49" charset="0"/>
              </a:rPr>
              <a:t>// ...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public static void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nsolas" panose="020B0609020204030204" pitchFamily="49" charset="0"/>
              </a:rPr>
              <a:t>main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(String[]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args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kumimoji="0" lang="en-US" altLang="en-US" sz="1400" b="0" i="1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launch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()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nsolas" panose="020B06090202040302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rPr>
              <a:t>}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C3B060-7379-4A89-8274-CEC54298BD98}"/>
              </a:ext>
            </a:extLst>
          </p:cNvPr>
          <p:cNvCxnSpPr>
            <a:cxnSpLocks/>
          </p:cNvCxnSpPr>
          <p:nvPr/>
        </p:nvCxnSpPr>
        <p:spPr>
          <a:xfrm flipH="1">
            <a:off x="4513013" y="4135445"/>
            <a:ext cx="1190927" cy="276426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8EE5DD-68B0-4169-8CF0-F9384AD50C3C}"/>
              </a:ext>
            </a:extLst>
          </p:cNvPr>
          <p:cNvCxnSpPr>
            <a:cxnSpLocks/>
          </p:cNvCxnSpPr>
          <p:nvPr/>
        </p:nvCxnSpPr>
        <p:spPr>
          <a:xfrm flipH="1">
            <a:off x="2320413" y="5919020"/>
            <a:ext cx="3417938" cy="1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47D3479-2D25-4AD5-82B3-51F63F64A6BA}"/>
              </a:ext>
            </a:extLst>
          </p:cNvPr>
          <p:cNvCxnSpPr>
            <a:cxnSpLocks/>
          </p:cNvCxnSpPr>
          <p:nvPr/>
        </p:nvCxnSpPr>
        <p:spPr>
          <a:xfrm flipH="1">
            <a:off x="4413456" y="4856053"/>
            <a:ext cx="1324895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95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A216F-4784-4A0B-991B-C146B2272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855" y="309937"/>
            <a:ext cx="10896600" cy="87292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main.css (partial file)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D59730-D4F9-4E0F-96AB-562E55521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5048955" cy="4867954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112EAC2-73B0-4406-A14E-B64984D8A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7600" y="1690688"/>
            <a:ext cx="5658465" cy="3287712"/>
          </a:xfrm>
        </p:spPr>
        <p:txBody>
          <a:bodyPr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This language is called “CSS”</a:t>
            </a:r>
          </a:p>
          <a:p>
            <a:pPr lvl="1">
              <a:spcBef>
                <a:spcPts val="600"/>
              </a:spcBef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Cascading Style Sheets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It will not be covered in COMP 301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Take COMP 426 if interested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en-US" dirty="0"/>
              <a:t>However, feel free to use it to style your JavaFX components!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B56B3B6-6724-448B-A373-E06014278979}"/>
              </a:ext>
            </a:extLst>
          </p:cNvPr>
          <p:cNvGrpSpPr/>
          <p:nvPr/>
        </p:nvGrpSpPr>
        <p:grpSpPr>
          <a:xfrm>
            <a:off x="3271522" y="2397762"/>
            <a:ext cx="5803651" cy="3956005"/>
            <a:chOff x="3271522" y="2397762"/>
            <a:chExt cx="5803651" cy="395600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CA8FE86-A879-4236-92AA-A085292501AD}"/>
                </a:ext>
              </a:extLst>
            </p:cNvPr>
            <p:cNvSpPr txBox="1"/>
            <p:nvPr/>
          </p:nvSpPr>
          <p:spPr>
            <a:xfrm>
              <a:off x="6096000" y="5338104"/>
              <a:ext cx="297917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</a:rPr>
                <a:t>One </a:t>
              </a:r>
              <a:r>
                <a:rPr lang="en-US" sz="2000" dirty="0">
                  <a:solidFill>
                    <a:srgbClr val="FF0000"/>
                  </a:solidFill>
                  <a:latin typeface="Consolas" panose="020B0609020204030204" pitchFamily="49" charset="0"/>
                </a:rPr>
                <a:t>.</a:t>
              </a:r>
              <a:r>
                <a:rPr lang="en-US" sz="2000" dirty="0" err="1">
                  <a:solidFill>
                    <a:srgbClr val="FF0000"/>
                  </a:solidFill>
                  <a:latin typeface="Consolas" panose="020B0609020204030204" pitchFamily="49" charset="0"/>
                </a:rPr>
                <a:t>css</a:t>
              </a:r>
              <a:r>
                <a:rPr lang="en-US" sz="2000" dirty="0">
                  <a:solidFill>
                    <a:srgbClr val="FF0000"/>
                  </a:solidFill>
                </a:rPr>
                <a:t> file can define multiple styles for multiple components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83CC670-312B-408B-A89B-9B2CBF79A6D9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 flipV="1">
              <a:off x="3901442" y="5692048"/>
              <a:ext cx="2194558" cy="153888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19BADF1-76CF-4078-887D-DE660543D956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 flipV="1">
              <a:off x="3708402" y="4460242"/>
              <a:ext cx="2387598" cy="138569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684D9BC8-D9DE-4797-BD4C-31C11E0852AB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 flipV="1">
              <a:off x="3637282" y="3525522"/>
              <a:ext cx="2458718" cy="232041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B4C74411-50D8-4E12-8238-E90DED61E1AF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 flipV="1">
              <a:off x="3271522" y="2397762"/>
              <a:ext cx="2824478" cy="344817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637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846B-A9D7-4E58-975F-CB8003BE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365126"/>
            <a:ext cx="6662057" cy="77224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Stage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758C-DBE1-41A1-B687-5E58465D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006"/>
            <a:ext cx="7116097" cy="217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Represents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the window itself</a:t>
            </a:r>
          </a:p>
          <a:p>
            <a:pPr lvl="1"/>
            <a:r>
              <a:rPr lang="en-US" dirty="0"/>
              <a:t>Displays one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at a time</a:t>
            </a:r>
          </a:p>
          <a:p>
            <a:pPr lvl="1"/>
            <a:r>
              <a:rPr lang="en-US" dirty="0"/>
              <a:t>The current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can be swapped out to change the application’s layout/view</a:t>
            </a:r>
          </a:p>
        </p:txBody>
      </p:sp>
      <p:pic>
        <p:nvPicPr>
          <p:cNvPr id="5" name="Picture 4" descr="Description of Figure 1-2 follows">
            <a:extLst>
              <a:ext uri="{FF2B5EF4-FFF2-40B4-BE49-F238E27FC236}">
                <a16:creationId xmlns:a16="http://schemas.microsoft.com/office/drawing/2014/main" id="{F4943929-DB7E-4FB7-AE2E-75942B6C2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071" y="651660"/>
            <a:ext cx="3012045" cy="277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9E10DDD-F3FD-46D1-9065-8244FBC75355}"/>
              </a:ext>
            </a:extLst>
          </p:cNvPr>
          <p:cNvSpPr/>
          <p:nvPr/>
        </p:nvSpPr>
        <p:spPr>
          <a:xfrm>
            <a:off x="8918628" y="1666704"/>
            <a:ext cx="2172929" cy="9438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6A5F28-131A-4922-9694-0F2680F2237A}"/>
              </a:ext>
            </a:extLst>
          </p:cNvPr>
          <p:cNvGrpSpPr/>
          <p:nvPr/>
        </p:nvGrpSpPr>
        <p:grpSpPr>
          <a:xfrm>
            <a:off x="766914" y="3775586"/>
            <a:ext cx="4513006" cy="2717289"/>
            <a:chOff x="1317523" y="3889988"/>
            <a:chExt cx="4513006" cy="2717289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BB78059-27A7-4223-B422-CAB392B948AC}"/>
                </a:ext>
              </a:extLst>
            </p:cNvPr>
            <p:cNvSpPr/>
            <p:nvPr/>
          </p:nvSpPr>
          <p:spPr>
            <a:xfrm>
              <a:off x="1317523" y="3889988"/>
              <a:ext cx="4513006" cy="2717289"/>
            </a:xfrm>
            <a:prstGeom prst="roundRect">
              <a:avLst>
                <a:gd name="adj" fmla="val 5208"/>
              </a:avLst>
            </a:prstGeom>
            <a:solidFill>
              <a:srgbClr val="2B2B2B"/>
            </a:solidFill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600"/>
                </a:spcAft>
              </a:pPr>
              <a:r>
                <a:rPr lang="en-US" sz="24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Example </a:t>
              </a:r>
              <a:r>
                <a:rPr lang="en-US" sz="2400" b="1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onsolas" panose="020B0609020204030204" pitchFamily="49" charset="0"/>
                </a:rPr>
                <a:t>Stage</a:t>
              </a:r>
              <a:r>
                <a:rPr lang="en-US" sz="24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usage:</a:t>
              </a:r>
            </a:p>
            <a:p>
              <a:pPr>
                <a:spcAft>
                  <a:spcPts val="600"/>
                </a:spcAft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740AF360-85C0-4460-939D-0B5D49F14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40" y="4449331"/>
              <a:ext cx="4363064" cy="2031325"/>
            </a:xfrm>
            <a:prstGeom prst="rect">
              <a:avLst/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void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start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(Stage stage)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stage.setTitle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A8759"/>
                  </a:solidFill>
                  <a:effectLst/>
                  <a:latin typeface="Consolas" panose="020B0609020204030204" pitchFamily="49" charset="0"/>
                </a:rPr>
                <a:t>"Hello World!"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Scene scene =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new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Scene(root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,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897BB"/>
                  </a:solidFill>
                  <a:effectLst/>
                  <a:latin typeface="Consolas" panose="020B0609020204030204" pitchFamily="49" charset="0"/>
                </a:rPr>
                <a:t>300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,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897BB"/>
                  </a:solidFill>
                  <a:effectLst/>
                  <a:latin typeface="Consolas" panose="020B0609020204030204" pitchFamily="49" charset="0"/>
                </a:rPr>
                <a:t>250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s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tage.setScene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(scene)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  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stage.show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CC3B060-7379-4A89-8274-CEC54298BD98}"/>
              </a:ext>
            </a:extLst>
          </p:cNvPr>
          <p:cNvCxnSpPr>
            <a:cxnSpLocks/>
          </p:cNvCxnSpPr>
          <p:nvPr/>
        </p:nvCxnSpPr>
        <p:spPr>
          <a:xfrm flipH="1">
            <a:off x="3952566" y="4334929"/>
            <a:ext cx="1573161" cy="36489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5DA1C01-C7E7-4CA6-B32F-4F84447D6C96}"/>
              </a:ext>
            </a:extLst>
          </p:cNvPr>
          <p:cNvSpPr txBox="1"/>
          <p:nvPr/>
        </p:nvSpPr>
        <p:spPr>
          <a:xfrm>
            <a:off x="5624049" y="4011763"/>
            <a:ext cx="3313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start()</a:t>
            </a:r>
            <a:r>
              <a:rPr lang="en-US" dirty="0">
                <a:solidFill>
                  <a:srgbClr val="C00000"/>
                </a:solidFill>
              </a:rPr>
              <a:t> method is passed a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stage</a:t>
            </a:r>
            <a:r>
              <a:rPr lang="en-US" dirty="0">
                <a:solidFill>
                  <a:srgbClr val="C00000"/>
                </a:solidFill>
              </a:rPr>
              <a:t> object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8EE5DD-68B0-4169-8CF0-F9384AD50C3C}"/>
              </a:ext>
            </a:extLst>
          </p:cNvPr>
          <p:cNvCxnSpPr>
            <a:cxnSpLocks/>
          </p:cNvCxnSpPr>
          <p:nvPr/>
        </p:nvCxnSpPr>
        <p:spPr>
          <a:xfrm flipH="1">
            <a:off x="2536721" y="6002594"/>
            <a:ext cx="2989007" cy="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6E82250-1E9F-45C1-984B-29F75D3A9E34}"/>
              </a:ext>
            </a:extLst>
          </p:cNvPr>
          <p:cNvSpPr txBox="1"/>
          <p:nvPr/>
        </p:nvSpPr>
        <p:spPr>
          <a:xfrm>
            <a:off x="5624050" y="5679428"/>
            <a:ext cx="2330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Call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show()</a:t>
            </a:r>
            <a:r>
              <a:rPr lang="en-US" dirty="0">
                <a:solidFill>
                  <a:srgbClr val="C00000"/>
                </a:solidFill>
              </a:rPr>
              <a:t> to make the window appear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A38428C-F707-447F-942B-A2BDED339EE6}"/>
              </a:ext>
            </a:extLst>
          </p:cNvPr>
          <p:cNvCxnSpPr>
            <a:cxnSpLocks/>
          </p:cNvCxnSpPr>
          <p:nvPr/>
        </p:nvCxnSpPr>
        <p:spPr>
          <a:xfrm flipH="1" flipV="1">
            <a:off x="4247533" y="4955458"/>
            <a:ext cx="1278196" cy="20477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165113D3-EDC8-4416-A5B1-73B55F26DFF9}"/>
              </a:ext>
            </a:extLst>
          </p:cNvPr>
          <p:cNvSpPr txBox="1"/>
          <p:nvPr/>
        </p:nvSpPr>
        <p:spPr>
          <a:xfrm>
            <a:off x="5624049" y="4837062"/>
            <a:ext cx="3608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Use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setTitle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en-US" dirty="0" err="1">
                <a:solidFill>
                  <a:srgbClr val="C00000"/>
                </a:solidFill>
                <a:latin typeface="Consolas" panose="020B0609020204030204" pitchFamily="49" charset="0"/>
              </a:rPr>
              <a:t>setScene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()</a:t>
            </a:r>
            <a:r>
              <a:rPr lang="en-US" dirty="0">
                <a:solidFill>
                  <a:srgbClr val="C00000"/>
                </a:solidFill>
              </a:rPr>
              <a:t> to change the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stage</a:t>
            </a:r>
            <a:r>
              <a:rPr lang="en-US" dirty="0">
                <a:solidFill>
                  <a:srgbClr val="C00000"/>
                </a:solidFill>
              </a:rPr>
              <a:t> properties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47D3479-2D25-4AD5-82B3-51F63F64A6BA}"/>
              </a:ext>
            </a:extLst>
          </p:cNvPr>
          <p:cNvCxnSpPr>
            <a:cxnSpLocks/>
          </p:cNvCxnSpPr>
          <p:nvPr/>
        </p:nvCxnSpPr>
        <p:spPr>
          <a:xfrm flipH="1">
            <a:off x="3451121" y="5160228"/>
            <a:ext cx="2074606" cy="424495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258F48-C3D3-4368-98DB-C3E721C7334B}"/>
              </a:ext>
            </a:extLst>
          </p:cNvPr>
          <p:cNvCxnSpPr>
            <a:cxnSpLocks/>
          </p:cNvCxnSpPr>
          <p:nvPr/>
        </p:nvCxnSpPr>
        <p:spPr>
          <a:xfrm flipV="1">
            <a:off x="3077497" y="878064"/>
            <a:ext cx="5264258" cy="727588"/>
          </a:xfrm>
          <a:prstGeom prst="straightConnector1">
            <a:avLst/>
          </a:prstGeom>
          <a:ln w="25400">
            <a:solidFill>
              <a:srgbClr val="C0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539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758C-DBE1-41A1-B687-5E58465D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006"/>
            <a:ext cx="7116097" cy="217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Represents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the window itself</a:t>
            </a:r>
          </a:p>
          <a:p>
            <a:pPr lvl="1"/>
            <a:r>
              <a:rPr lang="en-US" dirty="0"/>
              <a:t>Displays one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at a time</a:t>
            </a:r>
          </a:p>
          <a:p>
            <a:pPr lvl="1"/>
            <a:r>
              <a:rPr lang="en-US" dirty="0"/>
              <a:t>The current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can be swapped out to change the application’s layout/view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56BDA2-B562-4E77-A3A2-7D49D48E787A}"/>
              </a:ext>
            </a:extLst>
          </p:cNvPr>
          <p:cNvGrpSpPr/>
          <p:nvPr/>
        </p:nvGrpSpPr>
        <p:grpSpPr>
          <a:xfrm>
            <a:off x="8499071" y="651660"/>
            <a:ext cx="3012045" cy="2777340"/>
            <a:chOff x="3559276" y="1690688"/>
            <a:chExt cx="3012045" cy="2777340"/>
          </a:xfrm>
        </p:grpSpPr>
        <p:pic>
          <p:nvPicPr>
            <p:cNvPr id="5" name="Picture 4" descr="Description of Figure 1-2 follows">
              <a:extLst>
                <a:ext uri="{FF2B5EF4-FFF2-40B4-BE49-F238E27FC236}">
                  <a16:creationId xmlns:a16="http://schemas.microsoft.com/office/drawing/2014/main" id="{F4943929-DB7E-4FB7-AE2E-75942B6C2D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276" y="1690688"/>
              <a:ext cx="3012045" cy="2777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E10DDD-F3FD-46D1-9065-8244FBC75355}"/>
                </a:ext>
              </a:extLst>
            </p:cNvPr>
            <p:cNvSpPr/>
            <p:nvPr/>
          </p:nvSpPr>
          <p:spPr>
            <a:xfrm>
              <a:off x="3978833" y="2705732"/>
              <a:ext cx="2172929" cy="943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BB78059-27A7-4223-B422-CAB392B948AC}"/>
              </a:ext>
            </a:extLst>
          </p:cNvPr>
          <p:cNvSpPr/>
          <p:nvPr/>
        </p:nvSpPr>
        <p:spPr>
          <a:xfrm>
            <a:off x="838200" y="3762943"/>
            <a:ext cx="4709652" cy="2856706"/>
          </a:xfrm>
          <a:prstGeom prst="roundRect">
            <a:avLst>
              <a:gd name="adj" fmla="val 520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Useful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setter methods: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setTitle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(String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setScene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(Scene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setResizable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setMaximized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setFullScreen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setMinWidth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(double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setMaxWidth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(double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setMinHeight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(double value)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setMaxHeight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(double value)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C74F9EA-D495-4273-BF1E-B2596A05DD1F}"/>
              </a:ext>
            </a:extLst>
          </p:cNvPr>
          <p:cNvCxnSpPr>
            <a:cxnSpLocks/>
          </p:cNvCxnSpPr>
          <p:nvPr/>
        </p:nvCxnSpPr>
        <p:spPr>
          <a:xfrm flipV="1">
            <a:off x="3077497" y="878064"/>
            <a:ext cx="5264258" cy="727588"/>
          </a:xfrm>
          <a:prstGeom prst="straightConnector1">
            <a:avLst/>
          </a:prstGeom>
          <a:ln w="25400">
            <a:solidFill>
              <a:srgbClr val="C0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FE3C94F-0B58-41BE-8E01-524D36F36261}"/>
              </a:ext>
            </a:extLst>
          </p:cNvPr>
          <p:cNvSpPr/>
          <p:nvPr/>
        </p:nvSpPr>
        <p:spPr>
          <a:xfrm rot="215642">
            <a:off x="6153872" y="4549208"/>
            <a:ext cx="3396829" cy="1325563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See all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methods here:</a:t>
            </a:r>
          </a:p>
          <a:p>
            <a:pPr algn="ctr"/>
            <a:r>
              <a:rPr lang="en-US" sz="1600" dirty="0">
                <a:hlinkClick r:id="rId3"/>
              </a:rPr>
              <a:t>https://docs.oracle.com/javase/8/javafx/api/javafx/stage/Stage.html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34E846B-A9D7-4E58-975F-CB8003BE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365126"/>
            <a:ext cx="6662057" cy="772242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Stage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306643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E846B-A9D7-4E58-975F-CB8003BE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2" y="365125"/>
            <a:ext cx="7107672" cy="72142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Scene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758C-DBE1-41A1-B687-5E58465D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006"/>
            <a:ext cx="7398628" cy="2313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Represents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the complete contents of the window</a:t>
            </a:r>
          </a:p>
          <a:p>
            <a:pPr lvl="1"/>
            <a:r>
              <a:rPr lang="en-US" dirty="0"/>
              <a:t>Acts as a container for all displayed content</a:t>
            </a:r>
          </a:p>
          <a:p>
            <a:pPr lvl="1"/>
            <a:r>
              <a:rPr lang="en-US" dirty="0"/>
              <a:t>An application can have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Scenes</a:t>
            </a:r>
            <a:r>
              <a:rPr lang="en-US" dirty="0"/>
              <a:t>, but only one can be displayed per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dirty="0"/>
              <a:t> at a time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56BDA2-B562-4E77-A3A2-7D49D48E787A}"/>
              </a:ext>
            </a:extLst>
          </p:cNvPr>
          <p:cNvGrpSpPr/>
          <p:nvPr/>
        </p:nvGrpSpPr>
        <p:grpSpPr>
          <a:xfrm>
            <a:off x="8499071" y="651660"/>
            <a:ext cx="3012045" cy="2777340"/>
            <a:chOff x="3559276" y="1690688"/>
            <a:chExt cx="3012045" cy="2777340"/>
          </a:xfrm>
        </p:grpSpPr>
        <p:pic>
          <p:nvPicPr>
            <p:cNvPr id="5" name="Picture 4" descr="Description of Figure 1-2 follows">
              <a:extLst>
                <a:ext uri="{FF2B5EF4-FFF2-40B4-BE49-F238E27FC236}">
                  <a16:creationId xmlns:a16="http://schemas.microsoft.com/office/drawing/2014/main" id="{F4943929-DB7E-4FB7-AE2E-75942B6C2D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276" y="1690688"/>
              <a:ext cx="3012045" cy="2777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E10DDD-F3FD-46D1-9065-8244FBC75355}"/>
                </a:ext>
              </a:extLst>
            </p:cNvPr>
            <p:cNvSpPr/>
            <p:nvPr/>
          </p:nvSpPr>
          <p:spPr>
            <a:xfrm>
              <a:off x="3978833" y="2705732"/>
              <a:ext cx="2172929" cy="943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434E09D-0638-4DC9-9C23-96A103DCDE26}"/>
              </a:ext>
            </a:extLst>
          </p:cNvPr>
          <p:cNvSpPr/>
          <p:nvPr/>
        </p:nvSpPr>
        <p:spPr>
          <a:xfrm>
            <a:off x="8593394" y="1012723"/>
            <a:ext cx="2819398" cy="2300748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C74F9EA-D495-4273-BF1E-B2596A05DD1F}"/>
              </a:ext>
            </a:extLst>
          </p:cNvPr>
          <p:cNvCxnSpPr>
            <a:cxnSpLocks/>
          </p:cNvCxnSpPr>
          <p:nvPr/>
        </p:nvCxnSpPr>
        <p:spPr>
          <a:xfrm flipV="1">
            <a:off x="3152156" y="1474839"/>
            <a:ext cx="5539560" cy="142511"/>
          </a:xfrm>
          <a:prstGeom prst="straightConnector1">
            <a:avLst/>
          </a:prstGeom>
          <a:ln w="25400">
            <a:solidFill>
              <a:srgbClr val="C0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75168E0-66CE-47ED-A733-AD73F22E5341}"/>
              </a:ext>
            </a:extLst>
          </p:cNvPr>
          <p:cNvGrpSpPr/>
          <p:nvPr/>
        </p:nvGrpSpPr>
        <p:grpSpPr>
          <a:xfrm>
            <a:off x="501442" y="4178914"/>
            <a:ext cx="4513006" cy="1907256"/>
            <a:chOff x="1317523" y="4126165"/>
            <a:chExt cx="4513006" cy="2172727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71F4582D-A59D-45D9-A6AE-5B86C631C4C3}"/>
                </a:ext>
              </a:extLst>
            </p:cNvPr>
            <p:cNvSpPr/>
            <p:nvPr/>
          </p:nvSpPr>
          <p:spPr>
            <a:xfrm>
              <a:off x="1317523" y="4126165"/>
              <a:ext cx="4513006" cy="2172727"/>
            </a:xfrm>
            <a:prstGeom prst="roundRect">
              <a:avLst>
                <a:gd name="adj" fmla="val 5208"/>
              </a:avLst>
            </a:prstGeom>
            <a:solidFill>
              <a:srgbClr val="2B2B2B"/>
            </a:solidFill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spcAft>
                  <a:spcPts val="600"/>
                </a:spcAft>
              </a:pPr>
              <a:r>
                <a:rPr lang="en-US" sz="24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Example </a:t>
              </a:r>
              <a:r>
                <a:rPr lang="en-US" sz="2400" b="1" dirty="0">
                  <a:solidFill>
                    <a:schemeClr val="accent5">
                      <a:lumMod val="20000"/>
                      <a:lumOff val="80000"/>
                    </a:schemeClr>
                  </a:solidFill>
                  <a:latin typeface="Consolas" panose="020B0609020204030204" pitchFamily="49" charset="0"/>
                </a:rPr>
                <a:t>Scene</a:t>
              </a:r>
              <a:r>
                <a:rPr lang="en-US" sz="2400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 usage:</a:t>
              </a:r>
            </a:p>
            <a:p>
              <a:pPr>
                <a:spcAft>
                  <a:spcPts val="600"/>
                </a:spcAft>
              </a:pPr>
              <a:endParaRPr lang="en-US" sz="20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2E4BC689-AB57-4118-9C94-CC469E9B9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8640" y="4880217"/>
              <a:ext cx="4363064" cy="1169551"/>
            </a:xfrm>
            <a:prstGeom prst="rect">
              <a:avLst/>
            </a:prstGeom>
            <a:solidFill>
              <a:srgbClr val="2B2B2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  <a:t>@Override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BBB529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public void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FFC66D"/>
                  </a:solidFill>
                  <a:effectLst/>
                  <a:latin typeface="Consolas" panose="020B0609020204030204" pitchFamily="49" charset="0"/>
                </a:rPr>
                <a:t>start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(Stage stage) {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  Scene scene =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new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Scene(root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,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897BB"/>
                  </a:solidFill>
                  <a:effectLst/>
                  <a:latin typeface="Consolas" panose="020B0609020204030204" pitchFamily="49" charset="0"/>
                </a:rPr>
                <a:t>300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, 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6897BB"/>
                  </a:solidFill>
                  <a:effectLst/>
                  <a:latin typeface="Consolas" panose="020B0609020204030204" pitchFamily="49" charset="0"/>
                </a:rPr>
                <a:t>250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nsolas" panose="020B0609020204030204" pitchFamily="49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400" dirty="0">
                  <a:solidFill>
                    <a:srgbClr val="A9B7C6"/>
                  </a:solidFill>
                  <a:latin typeface="Consolas" panose="020B0609020204030204" pitchFamily="49" charset="0"/>
                </a:rPr>
                <a:t>  </a:t>
              </a:r>
              <a:r>
                <a:rPr lang="en-US" altLang="en-US" sz="1400" dirty="0" err="1">
                  <a:solidFill>
                    <a:srgbClr val="A9B7C6"/>
                  </a:solidFill>
                  <a:latin typeface="Consolas" panose="020B0609020204030204" pitchFamily="49" charset="0"/>
                </a:rPr>
                <a:t>s</a:t>
              </a:r>
              <a:r>
                <a:rPr kumimoji="0" lang="en-US" altLang="en-US" sz="1400" b="0" i="0" u="none" strike="noStrike" cap="none" normalizeH="0" baseline="0" dirty="0" err="1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tage.setScene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(scene)</a:t>
              </a: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  <a:t>;</a:t>
              </a:r>
              <a:b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CC7832"/>
                  </a:solidFill>
                  <a:effectLst/>
                  <a:latin typeface="Consolas" panose="020B0609020204030204" pitchFamily="49" charset="0"/>
                </a:rPr>
              </a:br>
              <a:r>
                <a:rPr kumimoji="0" lang="en-US" altLang="en-US" sz="1400" b="0" i="0" u="none" strike="noStrike" cap="none" normalizeH="0" baseline="0" dirty="0">
                  <a:ln>
                    <a:noFill/>
                  </a:ln>
                  <a:solidFill>
                    <a:srgbClr val="A9B7C6"/>
                  </a:solidFill>
                  <a:effectLst/>
                  <a:latin typeface="Consolas" panose="020B0609020204030204" pitchFamily="49" charset="0"/>
                </a:rPr>
                <a:t>}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endParaRPr>
            </a:p>
          </p:txBody>
        </p:sp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C9C71F-DB34-4B6A-A8AE-2C43AD090BC8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3667430" y="4659159"/>
            <a:ext cx="1626008" cy="628167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2A401F7-518F-4046-8FEE-43F0D4AFB17F}"/>
              </a:ext>
            </a:extLst>
          </p:cNvPr>
          <p:cNvSpPr txBox="1"/>
          <p:nvPr/>
        </p:nvSpPr>
        <p:spPr>
          <a:xfrm>
            <a:off x="5293438" y="4335993"/>
            <a:ext cx="30443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Pass a UI component tree into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Scene</a:t>
            </a:r>
            <a:r>
              <a:rPr lang="en-US" dirty="0">
                <a:solidFill>
                  <a:srgbClr val="C00000"/>
                </a:solidFill>
              </a:rPr>
              <a:t>’s constructor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2E8E238-67EA-43F0-9AA0-4BD998595EB4}"/>
              </a:ext>
            </a:extLst>
          </p:cNvPr>
          <p:cNvCxnSpPr>
            <a:cxnSpLocks/>
            <a:stCxn id="31" idx="1"/>
          </p:cNvCxnSpPr>
          <p:nvPr/>
        </p:nvCxnSpPr>
        <p:spPr>
          <a:xfrm flipH="1" flipV="1">
            <a:off x="4444178" y="5520816"/>
            <a:ext cx="849260" cy="394690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464190AA-F285-4664-9DC1-60611740E1BD}"/>
              </a:ext>
            </a:extLst>
          </p:cNvPr>
          <p:cNvSpPr txBox="1"/>
          <p:nvPr/>
        </p:nvSpPr>
        <p:spPr>
          <a:xfrm>
            <a:off x="5293438" y="5592340"/>
            <a:ext cx="29754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Optionally set the width and height of the </a:t>
            </a:r>
            <a:r>
              <a:rPr lang="en-US" dirty="0">
                <a:solidFill>
                  <a:srgbClr val="C00000"/>
                </a:solidFill>
                <a:latin typeface="Consolas" panose="020B0609020204030204" pitchFamily="49" charset="0"/>
              </a:rPr>
              <a:t>Scene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9FC2643-B99D-4240-8D40-CEAE4EEF984C}"/>
              </a:ext>
            </a:extLst>
          </p:cNvPr>
          <p:cNvSpPr/>
          <p:nvPr/>
        </p:nvSpPr>
        <p:spPr>
          <a:xfrm rot="355460">
            <a:off x="8558408" y="3925168"/>
            <a:ext cx="3396829" cy="1325563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See all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methods here:</a:t>
            </a:r>
          </a:p>
          <a:p>
            <a:pPr algn="ctr"/>
            <a:r>
              <a:rPr lang="en-US" sz="1600" dirty="0">
                <a:hlinkClick r:id="rId3"/>
              </a:rPr>
              <a:t>https://docs.oracle.com/javase/8/javafx/api/javafx/scene/Scene.html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14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4" grpId="0"/>
      <p:bldP spid="31" grpId="0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0758C-DBE1-41A1-B687-5E58465D3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006"/>
            <a:ext cx="7398628" cy="2313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dirty="0"/>
              <a:t> object</a:t>
            </a:r>
          </a:p>
          <a:p>
            <a:pPr lvl="1"/>
            <a:r>
              <a:rPr lang="en-US" dirty="0"/>
              <a:t>Represents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the complete contents of the window</a:t>
            </a:r>
          </a:p>
          <a:p>
            <a:pPr lvl="1"/>
            <a:r>
              <a:rPr lang="en-US" dirty="0"/>
              <a:t>Acts as a container for all displayed content</a:t>
            </a:r>
          </a:p>
          <a:p>
            <a:pPr lvl="1"/>
            <a:r>
              <a:rPr lang="en-US" dirty="0"/>
              <a:t>An application can have multiple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Scenes</a:t>
            </a:r>
            <a:r>
              <a:rPr lang="en-US" dirty="0"/>
              <a:t>, but only one can be displayed per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r>
              <a:rPr lang="en-US" dirty="0"/>
              <a:t> at a time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56BDA2-B562-4E77-A3A2-7D49D48E787A}"/>
              </a:ext>
            </a:extLst>
          </p:cNvPr>
          <p:cNvGrpSpPr/>
          <p:nvPr/>
        </p:nvGrpSpPr>
        <p:grpSpPr>
          <a:xfrm>
            <a:off x="8499071" y="651660"/>
            <a:ext cx="3012045" cy="2777340"/>
            <a:chOff x="3559276" y="1690688"/>
            <a:chExt cx="3012045" cy="2777340"/>
          </a:xfrm>
        </p:grpSpPr>
        <p:pic>
          <p:nvPicPr>
            <p:cNvPr id="5" name="Picture 4" descr="Description of Figure 1-2 follows">
              <a:extLst>
                <a:ext uri="{FF2B5EF4-FFF2-40B4-BE49-F238E27FC236}">
                  <a16:creationId xmlns:a16="http://schemas.microsoft.com/office/drawing/2014/main" id="{F4943929-DB7E-4FB7-AE2E-75942B6C2DA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59276" y="1690688"/>
              <a:ext cx="3012045" cy="27773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9E10DDD-F3FD-46D1-9065-8244FBC75355}"/>
                </a:ext>
              </a:extLst>
            </p:cNvPr>
            <p:cNvSpPr/>
            <p:nvPr/>
          </p:nvSpPr>
          <p:spPr>
            <a:xfrm>
              <a:off x="3978833" y="2705732"/>
              <a:ext cx="2172929" cy="943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434E09D-0638-4DC9-9C23-96A103DCDE26}"/>
              </a:ext>
            </a:extLst>
          </p:cNvPr>
          <p:cNvSpPr/>
          <p:nvPr/>
        </p:nvSpPr>
        <p:spPr>
          <a:xfrm>
            <a:off x="8593394" y="1012723"/>
            <a:ext cx="2819398" cy="2300748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C74F9EA-D495-4273-BF1E-B2596A05DD1F}"/>
              </a:ext>
            </a:extLst>
          </p:cNvPr>
          <p:cNvCxnSpPr>
            <a:cxnSpLocks/>
          </p:cNvCxnSpPr>
          <p:nvPr/>
        </p:nvCxnSpPr>
        <p:spPr>
          <a:xfrm flipV="1">
            <a:off x="3152156" y="1474839"/>
            <a:ext cx="5539560" cy="142511"/>
          </a:xfrm>
          <a:prstGeom prst="straightConnector1">
            <a:avLst/>
          </a:prstGeom>
          <a:ln w="25400">
            <a:solidFill>
              <a:srgbClr val="C00000"/>
            </a:solidFill>
            <a:headEnd type="oval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99FC2643-B99D-4240-8D40-CEAE4EEF984C}"/>
              </a:ext>
            </a:extLst>
          </p:cNvPr>
          <p:cNvSpPr/>
          <p:nvPr/>
        </p:nvSpPr>
        <p:spPr>
          <a:xfrm rot="355460">
            <a:off x="7205761" y="4347953"/>
            <a:ext cx="3396829" cy="1325563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See all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 methods here:</a:t>
            </a:r>
          </a:p>
          <a:p>
            <a:pPr algn="ctr"/>
            <a:r>
              <a:rPr lang="en-US" sz="1600" dirty="0">
                <a:hlinkClick r:id="rId3"/>
              </a:rPr>
              <a:t>https://docs.oracle.com/javase/8/javafx/api/javafx/scene/Scene.html</a:t>
            </a:r>
            <a:endParaRPr lang="en-U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02197C8-E36A-4FB6-BAF7-ABCBAF363AF3}"/>
              </a:ext>
            </a:extLst>
          </p:cNvPr>
          <p:cNvSpPr/>
          <p:nvPr/>
        </p:nvSpPr>
        <p:spPr>
          <a:xfrm>
            <a:off x="1530071" y="4089224"/>
            <a:ext cx="3920613" cy="1290838"/>
          </a:xfrm>
          <a:prstGeom prst="roundRect">
            <a:avLst>
              <a:gd name="adj" fmla="val 12138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Useful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setter methods: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setRoot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(Parent value)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D1EE3E9-1170-4FCC-BEB8-82E7FCA35DE9}"/>
              </a:ext>
            </a:extLst>
          </p:cNvPr>
          <p:cNvCxnSpPr>
            <a:cxnSpLocks/>
            <a:stCxn id="22" idx="1"/>
          </p:cNvCxnSpPr>
          <p:nvPr/>
        </p:nvCxnSpPr>
        <p:spPr>
          <a:xfrm flipH="1" flipV="1">
            <a:off x="3083720" y="5073447"/>
            <a:ext cx="682108" cy="913922"/>
          </a:xfrm>
          <a:prstGeom prst="straightConnector1">
            <a:avLst/>
          </a:prstGeom>
          <a:ln w="254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30C2DA5-AC90-4587-B8CE-DDE4A85B305D}"/>
              </a:ext>
            </a:extLst>
          </p:cNvPr>
          <p:cNvSpPr txBox="1"/>
          <p:nvPr/>
        </p:nvSpPr>
        <p:spPr>
          <a:xfrm>
            <a:off x="3765828" y="5664203"/>
            <a:ext cx="2664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Next, let’s talk about the JavaFX </a:t>
            </a:r>
            <a:r>
              <a:rPr lang="en-US" b="1" i="1" dirty="0">
                <a:solidFill>
                  <a:srgbClr val="C00000"/>
                </a:solidFill>
              </a:rPr>
              <a:t>scene graph</a:t>
            </a:r>
            <a:endParaRPr lang="en-US" b="1" i="1" dirty="0">
              <a:solidFill>
                <a:srgbClr val="C00000"/>
              </a:solidFill>
              <a:latin typeface="Consolas" panose="020B0609020204030204" pitchFamily="49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34E846B-A9D7-4E58-975F-CB8003BE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2" y="365125"/>
            <a:ext cx="7107672" cy="721421"/>
          </a:xfrm>
        </p:spPr>
        <p:txBody>
          <a:bodyPr anchor="t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</a:t>
            </a:r>
            <a:r>
              <a:rPr lang="en-US" b="1" dirty="0">
                <a:solidFill>
                  <a:srgbClr val="C00000"/>
                </a:solidFill>
                <a:latin typeface="Consolas" panose="020B0609020204030204" pitchFamily="49" charset="0"/>
              </a:rPr>
              <a:t>Scene</a:t>
            </a:r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 Object</a:t>
            </a:r>
          </a:p>
        </p:txBody>
      </p:sp>
    </p:spTree>
    <p:extLst>
      <p:ext uri="{BB962C8B-B14F-4D97-AF65-F5344CB8AC3E}">
        <p14:creationId xmlns:p14="http://schemas.microsoft.com/office/powerpoint/2010/main" val="262235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19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D622-F02D-4B9F-BF4D-14828C947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709862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Scene Graph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321FE-A2B3-4DD2-B924-12191784F1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02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A2078EAB-6071-4512-AD19-1661DD6EB5D0}"/>
              </a:ext>
            </a:extLst>
          </p:cNvPr>
          <p:cNvSpPr/>
          <p:nvPr/>
        </p:nvSpPr>
        <p:spPr>
          <a:xfrm>
            <a:off x="7317661" y="2202426"/>
            <a:ext cx="4471216" cy="2802194"/>
          </a:xfrm>
          <a:prstGeom prst="rect">
            <a:avLst/>
          </a:prstGeom>
          <a:pattFill prst="pct20">
            <a:fgClr>
              <a:srgbClr val="C00000"/>
            </a:fgClr>
            <a:bgClr>
              <a:schemeClr val="bg1"/>
            </a:bgClr>
          </a:pattFill>
          <a:ln w="254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4FDFF0-C5DE-4812-B13D-F2DBD6CE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314" y="365126"/>
            <a:ext cx="7021286" cy="790537"/>
          </a:xfrm>
        </p:spPr>
        <p:txBody>
          <a:bodyPr anchor="ctr"/>
          <a:lstStyle/>
          <a:p>
            <a:r>
              <a:rPr lang="en-US" dirty="0">
                <a:solidFill>
                  <a:srgbClr val="0070C0"/>
                </a:solidFill>
                <a:latin typeface="Bahnschrift SemiBold" panose="020B0502040204020203" pitchFamily="34" charset="0"/>
              </a:rPr>
              <a:t>JavaFX Scene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1FE8C-E2DA-47BC-A55F-41A3224FF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642" y="1534886"/>
            <a:ext cx="5998267" cy="4543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“</a:t>
            </a:r>
            <a:r>
              <a:rPr lang="en-US" sz="2400" b="1" dirty="0">
                <a:solidFill>
                  <a:srgbClr val="C00000"/>
                </a:solidFill>
              </a:rPr>
              <a:t>scene graph</a:t>
            </a:r>
            <a:r>
              <a:rPr lang="en-US" sz="2400" dirty="0"/>
              <a:t>” is a </a:t>
            </a:r>
            <a:r>
              <a:rPr lang="en-US" sz="2400" b="1" u="sng" dirty="0"/>
              <a:t>tree</a:t>
            </a:r>
            <a:r>
              <a:rPr lang="en-US" sz="2400" dirty="0"/>
              <a:t> of UI components that is attached to a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r>
              <a:rPr lang="en-US" sz="2400" dirty="0"/>
              <a:t> object as the </a:t>
            </a:r>
            <a:r>
              <a:rPr lang="en-US" sz="2400" dirty="0">
                <a:latin typeface="Consolas" panose="020B0609020204030204" pitchFamily="49" charset="0"/>
              </a:rPr>
              <a:t>root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Bahnschrift" panose="020B0502040204020203" pitchFamily="34" charset="0"/>
              </a:rPr>
              <a:t>Scene graph classes: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</a:rPr>
              <a:t>Node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– Base class for every component in the scene graph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</a:rPr>
              <a:t>Parent</a:t>
            </a:r>
            <a:r>
              <a:rPr lang="en-US" sz="2000" dirty="0"/>
              <a:t> – A subclass of </a:t>
            </a:r>
            <a:r>
              <a:rPr lang="en-US" sz="2000" b="1" dirty="0">
                <a:latin typeface="Consolas" panose="020B0609020204030204" pitchFamily="49" charset="0"/>
              </a:rPr>
              <a:t>Node</a:t>
            </a:r>
            <a:r>
              <a:rPr lang="en-US" sz="2000" dirty="0"/>
              <a:t> representing an internal node of the scene graph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</a:rPr>
              <a:t>Region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– A subclass of </a:t>
            </a:r>
            <a:r>
              <a:rPr lang="en-US" sz="2000" b="1" dirty="0">
                <a:latin typeface="Consolas" panose="020B0609020204030204" pitchFamily="49" charset="0"/>
              </a:rPr>
              <a:t>Parent</a:t>
            </a:r>
            <a:r>
              <a:rPr lang="en-US" sz="2000" dirty="0"/>
              <a:t> which can be styled using JavaFX’s implementation of CSS</a:t>
            </a:r>
          </a:p>
          <a:p>
            <a:pPr lvl="1"/>
            <a:r>
              <a:rPr lang="en-US" sz="2000" b="1" dirty="0">
                <a:solidFill>
                  <a:srgbClr val="0070C0"/>
                </a:solidFill>
                <a:latin typeface="Consolas" panose="020B0609020204030204" pitchFamily="49" charset="0"/>
              </a:rPr>
              <a:t>Pane</a:t>
            </a:r>
            <a:r>
              <a:rPr lang="en-US" sz="2000" dirty="0"/>
              <a:t> – A subclass of </a:t>
            </a:r>
            <a:r>
              <a:rPr lang="en-US" sz="2000" b="1" dirty="0">
                <a:latin typeface="Consolas" panose="020B0609020204030204" pitchFamily="49" charset="0"/>
              </a:rPr>
              <a:t>Region</a:t>
            </a:r>
            <a:r>
              <a:rPr lang="en-US" sz="2000" dirty="0"/>
              <a:t> which allows adding/removing children and specifies how they should be </a:t>
            </a:r>
            <a:r>
              <a:rPr lang="en-US" sz="2000" b="1" i="1" dirty="0">
                <a:solidFill>
                  <a:srgbClr val="7030A0"/>
                </a:solidFill>
              </a:rPr>
              <a:t>positioned </a:t>
            </a:r>
            <a:r>
              <a:rPr lang="en-US" sz="2000" dirty="0"/>
              <a:t>on the screen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E650E37-5232-4B97-BC94-A3F6BEC3D608}"/>
              </a:ext>
            </a:extLst>
          </p:cNvPr>
          <p:cNvSpPr/>
          <p:nvPr/>
        </p:nvSpPr>
        <p:spPr>
          <a:xfrm>
            <a:off x="8219769" y="1155663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onsolas" panose="020B0609020204030204" pitchFamily="49" charset="0"/>
              </a:rPr>
              <a:t>Stage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5B86E5B-75C4-43E6-A46F-5470010F82C7}"/>
              </a:ext>
            </a:extLst>
          </p:cNvPr>
          <p:cNvSpPr/>
          <p:nvPr/>
        </p:nvSpPr>
        <p:spPr>
          <a:xfrm>
            <a:off x="8219769" y="1954621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5">
              <a:lumMod val="20000"/>
              <a:lumOff val="80000"/>
            </a:schemeClr>
          </a:solidFill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onsolas" panose="020B0609020204030204" pitchFamily="49" charset="0"/>
              </a:rPr>
              <a:t>Scene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22A1ADCF-289A-436D-A3FB-ACF84E52C45B}"/>
              </a:ext>
            </a:extLst>
          </p:cNvPr>
          <p:cNvSpPr/>
          <p:nvPr/>
        </p:nvSpPr>
        <p:spPr>
          <a:xfrm>
            <a:off x="8219769" y="365125"/>
            <a:ext cx="1868129" cy="472845"/>
          </a:xfrm>
          <a:prstGeom prst="roundRect">
            <a:avLst>
              <a:gd name="adj" fmla="val 11259"/>
            </a:avLst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Application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0C892C2-1FC8-4A82-AD98-C01F52CA879A}"/>
              </a:ext>
            </a:extLst>
          </p:cNvPr>
          <p:cNvCxnSpPr>
            <a:cxnSpLocks/>
            <a:stCxn id="9" idx="2"/>
            <a:endCxn id="5" idx="0"/>
          </p:cNvCxnSpPr>
          <p:nvPr/>
        </p:nvCxnSpPr>
        <p:spPr>
          <a:xfrm>
            <a:off x="9153834" y="837970"/>
            <a:ext cx="0" cy="31769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0CF1A15-ECB8-4799-B6C8-F794A64CD567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>
            <a:off x="9153834" y="1628508"/>
            <a:ext cx="0" cy="326113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A340A6A-FF99-4971-BA30-EB3D61774A33}"/>
              </a:ext>
            </a:extLst>
          </p:cNvPr>
          <p:cNvSpPr/>
          <p:nvPr/>
        </p:nvSpPr>
        <p:spPr>
          <a:xfrm>
            <a:off x="8445911" y="2736874"/>
            <a:ext cx="1415844" cy="476737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Pane</a:t>
            </a:r>
            <a:endParaRPr lang="en-US" sz="1600" dirty="0">
              <a:solidFill>
                <a:schemeClr val="accent4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F480B2-05C5-490D-AC91-9F1EB6EDFBF2}"/>
              </a:ext>
            </a:extLst>
          </p:cNvPr>
          <p:cNvCxnSpPr>
            <a:cxnSpLocks/>
            <a:stCxn id="7" idx="2"/>
            <a:endCxn id="16" idx="0"/>
          </p:cNvCxnSpPr>
          <p:nvPr/>
        </p:nvCxnSpPr>
        <p:spPr>
          <a:xfrm flipH="1">
            <a:off x="9153833" y="2427466"/>
            <a:ext cx="1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A84BB02F-5B9B-40FC-9DD9-B233EE1DEFC7}"/>
              </a:ext>
            </a:extLst>
          </p:cNvPr>
          <p:cNvSpPr/>
          <p:nvPr/>
        </p:nvSpPr>
        <p:spPr>
          <a:xfrm>
            <a:off x="9242332" y="3523019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4">
              <a:lumMod val="20000"/>
              <a:lumOff val="80000"/>
            </a:schemeClr>
          </a:solidFill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Consolas" panose="020B0609020204030204" pitchFamily="49" charset="0"/>
              </a:rPr>
              <a:t>Pane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1002889-CFAA-4EF7-B5D2-2FC679747296}"/>
              </a:ext>
            </a:extLst>
          </p:cNvPr>
          <p:cNvSpPr/>
          <p:nvPr/>
        </p:nvSpPr>
        <p:spPr>
          <a:xfrm>
            <a:off x="8391828" y="4309164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Button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94A8990F-5220-4F8C-B57F-76184D1D5008}"/>
              </a:ext>
            </a:extLst>
          </p:cNvPr>
          <p:cNvSpPr/>
          <p:nvPr/>
        </p:nvSpPr>
        <p:spPr>
          <a:xfrm>
            <a:off x="7543809" y="3523019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TextField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E27AB20-6D4D-42AA-BF81-CACBF08512DA}"/>
              </a:ext>
            </a:extLst>
          </p:cNvPr>
          <p:cNvSpPr/>
          <p:nvPr/>
        </p:nvSpPr>
        <p:spPr>
          <a:xfrm>
            <a:off x="10087898" y="4309164"/>
            <a:ext cx="1514158" cy="476737"/>
          </a:xfrm>
          <a:prstGeom prst="roundRect">
            <a:avLst>
              <a:gd name="adj" fmla="val 11259"/>
            </a:avLst>
          </a:prstGeom>
          <a:solidFill>
            <a:schemeClr val="accent3">
              <a:lumMod val="20000"/>
              <a:lumOff val="80000"/>
            </a:schemeClr>
          </a:solidFill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</a:rPr>
              <a:t>Label</a:t>
            </a:r>
            <a:endParaRPr lang="en-US" sz="1600" dirty="0">
              <a:solidFill>
                <a:schemeClr val="bg2">
                  <a:lumMod val="50000"/>
                </a:schemeClr>
              </a:solidFill>
              <a:latin typeface="Consolas" panose="020B0609020204030204" pitchFamily="49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92A647D-3574-47D9-A30B-BDF36C9907C7}"/>
              </a:ext>
            </a:extLst>
          </p:cNvPr>
          <p:cNvCxnSpPr>
            <a:cxnSpLocks/>
            <a:stCxn id="16" idx="2"/>
            <a:endCxn id="31" idx="0"/>
          </p:cNvCxnSpPr>
          <p:nvPr/>
        </p:nvCxnSpPr>
        <p:spPr>
          <a:xfrm flipH="1">
            <a:off x="8300888" y="3213611"/>
            <a:ext cx="852945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180B19A-4729-40B8-B2C5-F62B0FE98E35}"/>
              </a:ext>
            </a:extLst>
          </p:cNvPr>
          <p:cNvCxnSpPr>
            <a:cxnSpLocks/>
            <a:stCxn id="16" idx="2"/>
            <a:endCxn id="22" idx="0"/>
          </p:cNvCxnSpPr>
          <p:nvPr/>
        </p:nvCxnSpPr>
        <p:spPr>
          <a:xfrm>
            <a:off x="9153833" y="3213611"/>
            <a:ext cx="845578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332DFA6-931A-4200-9F37-C5BB615453A5}"/>
              </a:ext>
            </a:extLst>
          </p:cNvPr>
          <p:cNvCxnSpPr>
            <a:cxnSpLocks/>
            <a:stCxn id="22" idx="2"/>
            <a:endCxn id="29" idx="0"/>
          </p:cNvCxnSpPr>
          <p:nvPr/>
        </p:nvCxnSpPr>
        <p:spPr>
          <a:xfrm flipH="1">
            <a:off x="9148907" y="3999756"/>
            <a:ext cx="850504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A0F0CD9-34CE-4270-9E32-35ED8BACA6BF}"/>
              </a:ext>
            </a:extLst>
          </p:cNvPr>
          <p:cNvCxnSpPr>
            <a:cxnSpLocks/>
            <a:stCxn id="22" idx="2"/>
            <a:endCxn id="33" idx="0"/>
          </p:cNvCxnSpPr>
          <p:nvPr/>
        </p:nvCxnSpPr>
        <p:spPr>
          <a:xfrm>
            <a:off x="9999411" y="3999756"/>
            <a:ext cx="845566" cy="30940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5403A255-7610-4B82-8FF4-8EFDE2362389}"/>
              </a:ext>
            </a:extLst>
          </p:cNvPr>
          <p:cNvGrpSpPr/>
          <p:nvPr/>
        </p:nvGrpSpPr>
        <p:grpSpPr>
          <a:xfrm>
            <a:off x="7171295" y="4727421"/>
            <a:ext cx="2932570" cy="1598729"/>
            <a:chOff x="7171295" y="4727421"/>
            <a:chExt cx="2932570" cy="159872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2251D826-0C08-4E76-A5D9-F71BD6A28134}"/>
                </a:ext>
              </a:extLst>
            </p:cNvPr>
            <p:cNvSpPr txBox="1"/>
            <p:nvPr/>
          </p:nvSpPr>
          <p:spPr>
            <a:xfrm>
              <a:off x="7639660" y="5802930"/>
              <a:ext cx="24642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00000"/>
                  </a:solidFill>
                </a:rPr>
                <a:t>Scene graph</a:t>
              </a:r>
              <a:endParaRPr lang="en-US" sz="2800" dirty="0">
                <a:solidFill>
                  <a:srgbClr val="C00000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372DD368-85E5-45DD-BC8F-4A18341136A3}"/>
                </a:ext>
              </a:extLst>
            </p:cNvPr>
            <p:cNvSpPr/>
            <p:nvPr/>
          </p:nvSpPr>
          <p:spPr>
            <a:xfrm>
              <a:off x="7171295" y="4727421"/>
              <a:ext cx="468365" cy="1337119"/>
            </a:xfrm>
            <a:custGeom>
              <a:avLst/>
              <a:gdLst>
                <a:gd name="connsiteX0" fmla="*/ 83638 w 2118915"/>
                <a:gd name="connsiteY0" fmla="*/ 0 h 59069"/>
                <a:gd name="connsiteX1" fmla="*/ 240954 w 2118915"/>
                <a:gd name="connsiteY1" fmla="*/ 58994 h 59069"/>
                <a:gd name="connsiteX2" fmla="*/ 2118915 w 2118915"/>
                <a:gd name="connsiteY2" fmla="*/ 9832 h 59069"/>
                <a:gd name="connsiteX0" fmla="*/ 0 w 2035277"/>
                <a:gd name="connsiteY0" fmla="*/ 0 h 9832"/>
                <a:gd name="connsiteX1" fmla="*/ 2035277 w 2035277"/>
                <a:gd name="connsiteY1" fmla="*/ 9832 h 9832"/>
                <a:gd name="connsiteX0" fmla="*/ 0 w 4831"/>
                <a:gd name="connsiteY0" fmla="*/ 650017 h 650017"/>
                <a:gd name="connsiteX1" fmla="*/ 4831 w 4831"/>
                <a:gd name="connsiteY1" fmla="*/ 0 h 650017"/>
                <a:gd name="connsiteX0" fmla="*/ 0 w 4600"/>
                <a:gd name="connsiteY0" fmla="*/ 18462 h 18462"/>
                <a:gd name="connsiteX1" fmla="*/ 4600 w 4600"/>
                <a:gd name="connsiteY1" fmla="*/ 0 h 18462"/>
                <a:gd name="connsiteX0" fmla="*/ 284 w 10284"/>
                <a:gd name="connsiteY0" fmla="*/ 10000 h 10000"/>
                <a:gd name="connsiteX1" fmla="*/ 10284 w 10284"/>
                <a:gd name="connsiteY1" fmla="*/ 0 h 10000"/>
                <a:gd name="connsiteX0" fmla="*/ 2727 w 12727"/>
                <a:gd name="connsiteY0" fmla="*/ 10000 h 10000"/>
                <a:gd name="connsiteX1" fmla="*/ 12727 w 12727"/>
                <a:gd name="connsiteY1" fmla="*/ 0 h 10000"/>
                <a:gd name="connsiteX0" fmla="*/ 5127 w 6214"/>
                <a:gd name="connsiteY0" fmla="*/ 11833 h 11833"/>
                <a:gd name="connsiteX1" fmla="*/ 6214 w 6214"/>
                <a:gd name="connsiteY1" fmla="*/ 0 h 11833"/>
                <a:gd name="connsiteX0" fmla="*/ 12366 w 14115"/>
                <a:gd name="connsiteY0" fmla="*/ 10000 h 10000"/>
                <a:gd name="connsiteX1" fmla="*/ 14115 w 14115"/>
                <a:gd name="connsiteY1" fmla="*/ 0 h 10000"/>
                <a:gd name="connsiteX0" fmla="*/ 13886 w 13886"/>
                <a:gd name="connsiteY0" fmla="*/ 9577 h 9577"/>
                <a:gd name="connsiteX1" fmla="*/ 11787 w 13886"/>
                <a:gd name="connsiteY1" fmla="*/ 0 h 9577"/>
                <a:gd name="connsiteX0" fmla="*/ 12001 w 12001"/>
                <a:gd name="connsiteY0" fmla="*/ 10000 h 10000"/>
                <a:gd name="connsiteX1" fmla="*/ 10489 w 12001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2001" h="10000">
                  <a:moveTo>
                    <a:pt x="12001" y="10000"/>
                  </a:moveTo>
                  <a:cubicBezTo>
                    <a:pt x="-4040" y="7966"/>
                    <a:pt x="-3451" y="1592"/>
                    <a:pt x="10489" y="0"/>
                  </a:cubicBezTo>
                </a:path>
              </a:pathLst>
            </a:custGeom>
            <a:noFill/>
            <a:ln w="25400" cap="rnd">
              <a:solidFill>
                <a:srgbClr val="C0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28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5" grpId="0" animBg="1"/>
      <p:bldP spid="7" grpId="0" animBg="1"/>
      <p:bldP spid="9" grpId="0" animBg="1"/>
      <p:bldP spid="16" grpId="0" animBg="1"/>
      <p:bldP spid="22" grpId="0" animBg="1"/>
      <p:bldP spid="29" grpId="0" animBg="1"/>
      <p:bldP spid="31" grpId="0" animBg="1"/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12932</TotalTime>
  <Words>1763</Words>
  <Application>Microsoft Office PowerPoint</Application>
  <PresentationFormat>Widescreen</PresentationFormat>
  <Paragraphs>330</Paragraphs>
  <Slides>30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Bahnschrift</vt:lpstr>
      <vt:lpstr>Bahnschrift SemiBold</vt:lpstr>
      <vt:lpstr>Calibri</vt:lpstr>
      <vt:lpstr>Calibri Light</vt:lpstr>
      <vt:lpstr>Consolas</vt:lpstr>
      <vt:lpstr>Wingdings</vt:lpstr>
      <vt:lpstr>Office Theme</vt:lpstr>
      <vt:lpstr>JavaFX Style</vt:lpstr>
      <vt:lpstr>Essential JavaFX Classes</vt:lpstr>
      <vt:lpstr>JavaFX Application Object</vt:lpstr>
      <vt:lpstr>JavaFX Stage Object</vt:lpstr>
      <vt:lpstr>JavaFX Stage Object</vt:lpstr>
      <vt:lpstr>JavaFX Scene Object</vt:lpstr>
      <vt:lpstr>JavaFX Scene Object</vt:lpstr>
      <vt:lpstr>JavaFX Scene Graph</vt:lpstr>
      <vt:lpstr>JavaFX Scene Graph</vt:lpstr>
      <vt:lpstr>JavaFX Scene Graph</vt:lpstr>
      <vt:lpstr>Positioning Components with JavaFX Layout Panes</vt:lpstr>
      <vt:lpstr>JavaFX Layout Panes</vt:lpstr>
      <vt:lpstr>JavaFX Layout Panes</vt:lpstr>
      <vt:lpstr>JavaFX Layout Panes</vt:lpstr>
      <vt:lpstr>JavaFX Layout Panes</vt:lpstr>
      <vt:lpstr>JavaFX Layout Panes</vt:lpstr>
      <vt:lpstr>JavaFX Layout Panes</vt:lpstr>
      <vt:lpstr>JavaFX Layout Panes</vt:lpstr>
      <vt:lpstr>JavaFX Layout Panes</vt:lpstr>
      <vt:lpstr>JavaFX Layout Panes</vt:lpstr>
      <vt:lpstr>JavaFX UI Components</vt:lpstr>
      <vt:lpstr>JavaFX UI Components</vt:lpstr>
      <vt:lpstr>JavaFX Example</vt:lpstr>
      <vt:lpstr>Mock-Up 2048 in JavaFX</vt:lpstr>
      <vt:lpstr>2048 Scene Graph</vt:lpstr>
      <vt:lpstr>2048 Scene Graph</vt:lpstr>
      <vt:lpstr>2048 Scene Graph</vt:lpstr>
      <vt:lpstr>Style in JavaFX</vt:lpstr>
      <vt:lpstr>Connecting components and styles</vt:lpstr>
      <vt:lpstr>main.css (partial file)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u13p2 JavaFX | COMP 301</dc:title>
  <dc:creator>Aaron Smith</dc:creator>
  <cp:lastModifiedBy>David Stotts</cp:lastModifiedBy>
  <cp:revision>150</cp:revision>
  <cp:lastPrinted>2023-11-01T20:32:11Z</cp:lastPrinted>
  <dcterms:created xsi:type="dcterms:W3CDTF">2020-02-08T19:31:56Z</dcterms:created>
  <dcterms:modified xsi:type="dcterms:W3CDTF">2024-03-27T19:32:10Z</dcterms:modified>
</cp:coreProperties>
</file>