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429" r:id="rId3"/>
    <p:sldId id="438" r:id="rId4"/>
    <p:sldId id="439" r:id="rId5"/>
    <p:sldId id="454" r:id="rId6"/>
    <p:sldId id="448" r:id="rId7"/>
    <p:sldId id="455" r:id="rId8"/>
    <p:sldId id="458" r:id="rId9"/>
    <p:sldId id="457" r:id="rId10"/>
    <p:sldId id="450" r:id="rId11"/>
    <p:sldId id="460" r:id="rId12"/>
    <p:sldId id="459" r:id="rId13"/>
    <p:sldId id="451" r:id="rId14"/>
    <p:sldId id="461" r:id="rId15"/>
    <p:sldId id="462" r:id="rId16"/>
    <p:sldId id="456" r:id="rId17"/>
    <p:sldId id="445" r:id="rId18"/>
    <p:sldId id="465" r:id="rId19"/>
    <p:sldId id="466" r:id="rId20"/>
    <p:sldId id="467" r:id="rId21"/>
    <p:sldId id="469" r:id="rId22"/>
    <p:sldId id="463" r:id="rId23"/>
    <p:sldId id="470" r:id="rId24"/>
    <p:sldId id="464" r:id="rId25"/>
    <p:sldId id="539" r:id="rId26"/>
    <p:sldId id="540" r:id="rId27"/>
    <p:sldId id="491" r:id="rId28"/>
    <p:sldId id="446" r:id="rId29"/>
    <p:sldId id="480" r:id="rId30"/>
    <p:sldId id="492" r:id="rId31"/>
    <p:sldId id="447" r:id="rId32"/>
    <p:sldId id="542" r:id="rId33"/>
    <p:sldId id="549" r:id="rId34"/>
    <p:sldId id="550" r:id="rId35"/>
    <p:sldId id="551" r:id="rId36"/>
    <p:sldId id="548" r:id="rId37"/>
    <p:sldId id="547" r:id="rId38"/>
    <p:sldId id="543" r:id="rId39"/>
    <p:sldId id="546" r:id="rId40"/>
    <p:sldId id="544" r:id="rId41"/>
    <p:sldId id="545" r:id="rId42"/>
    <p:sldId id="555" r:id="rId43"/>
    <p:sldId id="554" r:id="rId44"/>
    <p:sldId id="556" r:id="rId45"/>
    <p:sldId id="558" r:id="rId46"/>
    <p:sldId id="557" r:id="rId47"/>
    <p:sldId id="553" r:id="rId48"/>
    <p:sldId id="559" r:id="rId49"/>
    <p:sldId id="552" r:id="rId50"/>
    <p:sldId id="541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6D15"/>
    <a:srgbClr val="2B2B2B"/>
    <a:srgbClr val="266C00"/>
    <a:srgbClr val="FFD9D9"/>
    <a:srgbClr val="CFD5EA"/>
    <a:srgbClr val="00717E"/>
    <a:srgbClr val="4950B8"/>
    <a:srgbClr val="2F5597"/>
    <a:srgbClr val="FFCBCB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71" autoAdjust="0"/>
    <p:restoredTop sz="84490" autoAdjust="0"/>
  </p:normalViewPr>
  <p:slideViewPr>
    <p:cSldViewPr snapToGrid="0">
      <p:cViewPr varScale="1">
        <p:scale>
          <a:sx n="102" d="100"/>
          <a:sy n="102" d="100"/>
        </p:scale>
        <p:origin x="12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66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23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358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29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1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400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79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91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42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35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3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56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22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78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53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9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etwork/articles/javase/mvc-136693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hyperlink" Target="https://www.google.com/url?sa=i&amp;rct=j&amp;q=&amp;esrc=s&amp;source=images&amp;cd=&amp;ved=2ahUKEwjj07eK3p_eAhUPh-AKHSxeDiYQjRx6BAgBEAU&amp;url=https://pngtree.com/so/cartoon-eyes&amp;psig=AOvVaw0aA3X7tCxoUUqKWbtitN1i&amp;ust=1540493074583249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etwork/articles/javase/mvc-136693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hyperlink" Target="https://www.google.com/url?sa=i&amp;rct=j&amp;q=&amp;esrc=s&amp;source=images&amp;cd=&amp;ved=2ahUKEwjj07eK3p_eAhUPh-AKHSxeDiYQjRx6BAgBEAU&amp;url=https://pngtree.com/so/cartoon-eyes&amp;psig=AOvVaw0aA3X7tCxoUUqKWbtitN1i&amp;ust=1540493074583249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Model-View-Controller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COMP 301</a:t>
            </a:r>
          </a:p>
          <a:p>
            <a:r>
              <a:rPr lang="en-US" i="1" dirty="0"/>
              <a:t>( adapted from Drs. K. Mayer-</a:t>
            </a:r>
            <a:r>
              <a:rPr lang="en-US" i="1" dirty="0" err="1"/>
              <a:t>Paterl</a:t>
            </a:r>
            <a:r>
              <a:rPr lang="en-US" i="1" dirty="0"/>
              <a:t> and A. Smith )</a:t>
            </a:r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FF248-D94B-4DD4-9827-C5540980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4" y="365126"/>
            <a:ext cx="7632078" cy="8976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MVC Example 1: Song playlist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914D17-2192-47C3-B396-85E9F612E3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250" y="1990228"/>
            <a:ext cx="5953956" cy="30865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81D5EA1-09D6-49E9-9DCF-1F57531ECBEA}"/>
              </a:ext>
            </a:extLst>
          </p:cNvPr>
          <p:cNvSpPr txBox="1"/>
          <p:nvPr/>
        </p:nvSpPr>
        <p:spPr>
          <a:xfrm rot="253403">
            <a:off x="8161341" y="659953"/>
            <a:ext cx="3493345" cy="903327"/>
          </a:xfrm>
          <a:prstGeom prst="roundRect">
            <a:avLst>
              <a:gd name="adj" fmla="val 14008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The model encapsulates the application state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38DD76-A6D0-49DE-8FB7-C5557868F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366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values</a:t>
            </a:r>
            <a:r>
              <a:rPr lang="en-US" sz="2400" dirty="0"/>
              <a:t> might be part of the application state for this example?</a:t>
            </a:r>
          </a:p>
          <a:p>
            <a:pPr lvl="1"/>
            <a:r>
              <a:rPr lang="en-US" sz="2000" b="1" dirty="0">
                <a:latin typeface="Consolas" panose="020B0609020204030204" pitchFamily="49" charset="0"/>
              </a:rPr>
              <a:t>List&lt;Song&gt; songs</a:t>
            </a:r>
          </a:p>
          <a:p>
            <a:pPr marL="0" indent="0">
              <a:buNone/>
            </a:pPr>
            <a:r>
              <a:rPr lang="en-US" sz="2400" dirty="0"/>
              <a:t>What values should be encapsulated in each </a:t>
            </a:r>
            <a:r>
              <a:rPr lang="en-US" sz="2400" b="1" dirty="0">
                <a:latin typeface="Consolas" panose="020B0609020204030204" pitchFamily="49" charset="0"/>
              </a:rPr>
              <a:t>Song</a:t>
            </a:r>
            <a:r>
              <a:rPr lang="en-US" sz="2400" dirty="0"/>
              <a:t>?</a:t>
            </a:r>
          </a:p>
          <a:p>
            <a:pPr lvl="1"/>
            <a:r>
              <a:rPr lang="en-US" sz="2000" b="1" dirty="0">
                <a:latin typeface="Consolas" panose="020B0609020204030204" pitchFamily="49" charset="0"/>
              </a:rPr>
              <a:t>String name</a:t>
            </a:r>
          </a:p>
          <a:p>
            <a:pPr lvl="1"/>
            <a:r>
              <a:rPr lang="en-US" sz="2000" b="1" dirty="0">
                <a:latin typeface="Consolas" panose="020B0609020204030204" pitchFamily="49" charset="0"/>
              </a:rPr>
              <a:t>String artist</a:t>
            </a:r>
          </a:p>
          <a:p>
            <a:pPr lvl="1"/>
            <a:r>
              <a:rPr lang="en-US" sz="2000" b="1" dirty="0">
                <a:latin typeface="Consolas" panose="020B0609020204030204" pitchFamily="49" charset="0"/>
              </a:rPr>
              <a:t>int rating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F98C98-3AE5-4962-B4E8-195D92807C18}"/>
              </a:ext>
            </a:extLst>
          </p:cNvPr>
          <p:cNvSpPr txBox="1"/>
          <p:nvPr/>
        </p:nvSpPr>
        <p:spPr>
          <a:xfrm>
            <a:off x="929591" y="5421330"/>
            <a:ext cx="4055364" cy="903327"/>
          </a:xfrm>
          <a:prstGeom prst="roundRect">
            <a:avLst>
              <a:gd name="adj" fmla="val 15096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These values should be stored as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fields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in the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model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16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914D17-2192-47C3-B396-85E9F612E3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250" y="1990228"/>
            <a:ext cx="5953956" cy="30865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81D5EA1-09D6-49E9-9DCF-1F57531ECBEA}"/>
              </a:ext>
            </a:extLst>
          </p:cNvPr>
          <p:cNvSpPr txBox="1"/>
          <p:nvPr/>
        </p:nvSpPr>
        <p:spPr>
          <a:xfrm rot="253403">
            <a:off x="8161341" y="659953"/>
            <a:ext cx="3493345" cy="903327"/>
          </a:xfrm>
          <a:prstGeom prst="roundRect">
            <a:avLst>
              <a:gd name="adj" fmla="val 14008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The model encapsulates the application state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38DD76-A6D0-49DE-8FB7-C5557868F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36691" cy="30865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methods</a:t>
            </a:r>
            <a:r>
              <a:rPr lang="en-US" sz="2400" dirty="0"/>
              <a:t> might be exposed by the model in this example for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accessing</a:t>
            </a:r>
            <a:r>
              <a:rPr lang="en-US" sz="2400" dirty="0"/>
              <a:t> the state?</a:t>
            </a:r>
          </a:p>
          <a:p>
            <a:pPr lvl="1"/>
            <a:r>
              <a:rPr lang="en-US" sz="2000" b="1" dirty="0" err="1">
                <a:latin typeface="Consolas" panose="020B0609020204030204" pitchFamily="49" charset="0"/>
              </a:rPr>
              <a:t>getSong</a:t>
            </a:r>
            <a:r>
              <a:rPr lang="en-US" sz="2000" b="1" dirty="0">
                <a:latin typeface="Consolas" panose="020B0609020204030204" pitchFamily="49" charset="0"/>
              </a:rPr>
              <a:t>(int index)</a:t>
            </a:r>
          </a:p>
          <a:p>
            <a:pPr lvl="1"/>
            <a:r>
              <a:rPr lang="en-US" sz="2000" b="1" dirty="0" err="1">
                <a:latin typeface="Consolas" panose="020B0609020204030204" pitchFamily="49" charset="0"/>
              </a:rPr>
              <a:t>getNumSongs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77FF248-D94B-4DD4-9827-C5540980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4" y="365126"/>
            <a:ext cx="7632078" cy="8976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MVC Example 1: Song playlist</a:t>
            </a:r>
          </a:p>
        </p:txBody>
      </p:sp>
    </p:spTree>
    <p:extLst>
      <p:ext uri="{BB962C8B-B14F-4D97-AF65-F5344CB8AC3E}">
        <p14:creationId xmlns:p14="http://schemas.microsoft.com/office/powerpoint/2010/main" val="231177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D914D17-2192-47C3-B396-85E9F612E3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250" y="1990228"/>
            <a:ext cx="5953956" cy="30865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81D5EA1-09D6-49E9-9DCF-1F57531ECBEA}"/>
              </a:ext>
            </a:extLst>
          </p:cNvPr>
          <p:cNvSpPr txBox="1"/>
          <p:nvPr/>
        </p:nvSpPr>
        <p:spPr>
          <a:xfrm rot="253403">
            <a:off x="8161341" y="659953"/>
            <a:ext cx="3493345" cy="903327"/>
          </a:xfrm>
          <a:prstGeom prst="roundRect">
            <a:avLst>
              <a:gd name="adj" fmla="val 14008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The model encapsulates the application state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38DD76-A6D0-49DE-8FB7-C5557868F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36691" cy="30865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methods</a:t>
            </a:r>
            <a:r>
              <a:rPr lang="en-US" sz="2400" dirty="0"/>
              <a:t> might be exposed by the model in this example for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modifying</a:t>
            </a:r>
            <a:r>
              <a:rPr lang="en-US" sz="2400" dirty="0"/>
              <a:t> the state?</a:t>
            </a:r>
          </a:p>
          <a:p>
            <a:pPr lvl="1"/>
            <a:r>
              <a:rPr lang="en-US" sz="2000" b="1" dirty="0" err="1">
                <a:latin typeface="Consolas" panose="020B0609020204030204" pitchFamily="49" charset="0"/>
              </a:rPr>
              <a:t>addSong</a:t>
            </a:r>
            <a:r>
              <a:rPr lang="en-US" sz="2000" b="1" dirty="0">
                <a:latin typeface="Consolas" panose="020B0609020204030204" pitchFamily="49" charset="0"/>
              </a:rPr>
              <a:t>(Song s)</a:t>
            </a:r>
          </a:p>
          <a:p>
            <a:pPr lvl="1"/>
            <a:r>
              <a:rPr lang="en-US" sz="2000" b="1" dirty="0" err="1">
                <a:latin typeface="Consolas" panose="020B0609020204030204" pitchFamily="49" charset="0"/>
              </a:rPr>
              <a:t>removeSong</a:t>
            </a:r>
            <a:r>
              <a:rPr lang="en-US" sz="2000" b="1" dirty="0">
                <a:latin typeface="Consolas" panose="020B0609020204030204" pitchFamily="49" charset="0"/>
              </a:rPr>
              <a:t>(int index)</a:t>
            </a:r>
          </a:p>
          <a:p>
            <a:pPr lvl="1"/>
            <a:r>
              <a:rPr lang="en-US" sz="2000" b="1" dirty="0" err="1">
                <a:latin typeface="Consolas" panose="020B0609020204030204" pitchFamily="49" charset="0"/>
              </a:rPr>
              <a:t>moveSong</a:t>
            </a:r>
            <a:r>
              <a:rPr lang="en-US" sz="2000" b="1" dirty="0">
                <a:latin typeface="Consolas" panose="020B0609020204030204" pitchFamily="49" charset="0"/>
              </a:rPr>
              <a:t>(int </a:t>
            </a:r>
            <a:r>
              <a:rPr lang="en-US" sz="2000" b="1" dirty="0" err="1">
                <a:latin typeface="Consolas" panose="020B0609020204030204" pitchFamily="49" charset="0"/>
              </a:rPr>
              <a:t>oldIndex</a:t>
            </a:r>
            <a:r>
              <a:rPr lang="en-US" sz="2000" b="1" dirty="0">
                <a:latin typeface="Consolas" panose="020B0609020204030204" pitchFamily="49" charset="0"/>
              </a:rPr>
              <a:t>,  int </a:t>
            </a:r>
            <a:r>
              <a:rPr lang="en-US" sz="2000" b="1" dirty="0" err="1">
                <a:latin typeface="Consolas" panose="020B0609020204030204" pitchFamily="49" charset="0"/>
              </a:rPr>
              <a:t>newIndex</a:t>
            </a:r>
            <a:r>
              <a:rPr lang="en-US" sz="2000" b="1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77FF248-D94B-4DD4-9827-C5540980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744" y="365126"/>
            <a:ext cx="7632078" cy="8976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MVC Example 1: Song playlist</a:t>
            </a:r>
          </a:p>
        </p:txBody>
      </p:sp>
    </p:spTree>
    <p:extLst>
      <p:ext uri="{BB962C8B-B14F-4D97-AF65-F5344CB8AC3E}">
        <p14:creationId xmlns:p14="http://schemas.microsoft.com/office/powerpoint/2010/main" val="91993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FF248-D94B-4DD4-9827-C5540980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6"/>
            <a:ext cx="6215743" cy="8976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MVC Example: 2048</a:t>
            </a:r>
          </a:p>
        </p:txBody>
      </p:sp>
      <p:pic>
        <p:nvPicPr>
          <p:cNvPr id="1030" name="Picture 6" descr="2048 for Android - APK Download">
            <a:extLst>
              <a:ext uri="{FF2B5EF4-FFF2-40B4-BE49-F238E27FC236}">
                <a16:creationId xmlns:a16="http://schemas.microsoft.com/office/drawing/2014/main" id="{DF481327-C3A8-4044-924E-CB9C3A35D2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0" t="404" r="3500" b="7567"/>
          <a:stretch/>
        </p:blipFill>
        <p:spPr bwMode="auto">
          <a:xfrm>
            <a:off x="7403692" y="491542"/>
            <a:ext cx="3519948" cy="464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762B11D-9F02-492F-BF8A-7DA1B57AB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366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values</a:t>
            </a:r>
            <a:r>
              <a:rPr lang="en-US" sz="2400" dirty="0"/>
              <a:t> might be encapsulated as part of the application state for this example?</a:t>
            </a:r>
          </a:p>
          <a:p>
            <a:pPr lvl="1"/>
            <a:r>
              <a:rPr lang="en-US" sz="2000" b="1" dirty="0">
                <a:latin typeface="Consolas" panose="020B0609020204030204" pitchFamily="49" charset="0"/>
              </a:rPr>
              <a:t>int[][] board</a:t>
            </a:r>
          </a:p>
          <a:p>
            <a:pPr lvl="1"/>
            <a:r>
              <a:rPr lang="en-US" sz="2000" b="1" dirty="0">
                <a:latin typeface="Consolas" panose="020B0609020204030204" pitchFamily="49" charset="0"/>
              </a:rPr>
              <a:t>int score</a:t>
            </a:r>
          </a:p>
          <a:p>
            <a:pPr lvl="1"/>
            <a:r>
              <a:rPr lang="en-US" sz="2000" b="1" dirty="0">
                <a:latin typeface="Consolas" panose="020B0609020204030204" pitchFamily="49" charset="0"/>
              </a:rPr>
              <a:t>int best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2BDFD9-0353-4002-AC7D-AE14C1DD9B70}"/>
              </a:ext>
            </a:extLst>
          </p:cNvPr>
          <p:cNvSpPr txBox="1"/>
          <p:nvPr/>
        </p:nvSpPr>
        <p:spPr>
          <a:xfrm>
            <a:off x="929591" y="5421330"/>
            <a:ext cx="4055364" cy="903327"/>
          </a:xfrm>
          <a:prstGeom prst="roundRect">
            <a:avLst>
              <a:gd name="adj" fmla="val 15096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These values should be stored as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fields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in the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model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60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2048 for Android - APK Download">
            <a:extLst>
              <a:ext uri="{FF2B5EF4-FFF2-40B4-BE49-F238E27FC236}">
                <a16:creationId xmlns:a16="http://schemas.microsoft.com/office/drawing/2014/main" id="{DF481327-C3A8-4044-924E-CB9C3A35D2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0" t="404" r="3500" b="7567"/>
          <a:stretch/>
        </p:blipFill>
        <p:spPr bwMode="auto">
          <a:xfrm>
            <a:off x="7403692" y="491542"/>
            <a:ext cx="3519948" cy="464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762B11D-9F02-492F-BF8A-7DA1B57AB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366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methods</a:t>
            </a:r>
            <a:r>
              <a:rPr lang="en-US" sz="2400" dirty="0"/>
              <a:t> might be exposed by the model in this example for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accessing</a:t>
            </a:r>
            <a:r>
              <a:rPr lang="en-US" sz="2400" dirty="0"/>
              <a:t> the state?</a:t>
            </a:r>
          </a:p>
          <a:p>
            <a:pPr lvl="1"/>
            <a:r>
              <a:rPr lang="en-US" sz="2000" b="1" dirty="0" err="1">
                <a:latin typeface="Consolas" panose="020B0609020204030204" pitchFamily="49" charset="0"/>
              </a:rPr>
              <a:t>getTile</a:t>
            </a:r>
            <a:r>
              <a:rPr lang="en-US" sz="2000" b="1" dirty="0">
                <a:latin typeface="Consolas" panose="020B0609020204030204" pitchFamily="49" charset="0"/>
              </a:rPr>
              <a:t>(int x, int y)</a:t>
            </a:r>
          </a:p>
          <a:p>
            <a:pPr lvl="1"/>
            <a:r>
              <a:rPr lang="en-US" sz="2000" b="1" dirty="0" err="1">
                <a:latin typeface="Consolas" panose="020B0609020204030204" pitchFamily="49" charset="0"/>
              </a:rPr>
              <a:t>getCurrentScore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  <a:p>
            <a:pPr lvl="1"/>
            <a:r>
              <a:rPr lang="en-US" sz="2000" b="1" dirty="0" err="1">
                <a:latin typeface="Consolas" panose="020B0609020204030204" pitchFamily="49" charset="0"/>
              </a:rPr>
              <a:t>getBestScore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  <a:p>
            <a:pPr lvl="1"/>
            <a:r>
              <a:rPr lang="en-US" sz="2000" b="1" dirty="0" err="1">
                <a:latin typeface="Consolas" panose="020B0609020204030204" pitchFamily="49" charset="0"/>
              </a:rPr>
              <a:t>isGameOver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77FF248-D94B-4DD4-9827-C5540980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6"/>
            <a:ext cx="6215743" cy="8976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MVC Example: 2048</a:t>
            </a:r>
          </a:p>
        </p:txBody>
      </p:sp>
    </p:spTree>
    <p:extLst>
      <p:ext uri="{BB962C8B-B14F-4D97-AF65-F5344CB8AC3E}">
        <p14:creationId xmlns:p14="http://schemas.microsoft.com/office/powerpoint/2010/main" val="276634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2048 for Android - APK Download">
            <a:extLst>
              <a:ext uri="{FF2B5EF4-FFF2-40B4-BE49-F238E27FC236}">
                <a16:creationId xmlns:a16="http://schemas.microsoft.com/office/drawing/2014/main" id="{DF481327-C3A8-4044-924E-CB9C3A35D2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0" t="404" r="3500" b="7567"/>
          <a:stretch/>
        </p:blipFill>
        <p:spPr bwMode="auto">
          <a:xfrm>
            <a:off x="7403692" y="491542"/>
            <a:ext cx="3519948" cy="464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762B11D-9F02-492F-BF8A-7DA1B57AB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5289"/>
            <a:ext cx="4736691" cy="2903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methods</a:t>
            </a:r>
            <a:r>
              <a:rPr lang="en-US" sz="2400" dirty="0"/>
              <a:t> might be exposed by the model in this example for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modifying</a:t>
            </a:r>
            <a:r>
              <a:rPr lang="en-US" sz="2400" dirty="0"/>
              <a:t> the state?</a:t>
            </a:r>
          </a:p>
          <a:p>
            <a:pPr marL="548640" lvl="1" indent="-274320"/>
            <a:r>
              <a:rPr lang="en-US" sz="2000" b="1" dirty="0" err="1">
                <a:latin typeface="Consolas" panose="020B0609020204030204" pitchFamily="49" charset="0"/>
              </a:rPr>
              <a:t>swipeLeft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  <a:p>
            <a:pPr marL="548640" lvl="1" indent="-274320"/>
            <a:r>
              <a:rPr lang="en-US" sz="2000" b="1" dirty="0" err="1">
                <a:latin typeface="Consolas" panose="020B0609020204030204" pitchFamily="49" charset="0"/>
              </a:rPr>
              <a:t>swipeRight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  <a:p>
            <a:pPr marL="548640" lvl="1" indent="-274320"/>
            <a:r>
              <a:rPr lang="en-US" sz="2000" b="1" dirty="0" err="1">
                <a:latin typeface="Consolas" panose="020B0609020204030204" pitchFamily="49" charset="0"/>
              </a:rPr>
              <a:t>swipeUp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  <a:p>
            <a:pPr marL="548640" lvl="1" indent="-274320"/>
            <a:r>
              <a:rPr lang="en-US" sz="2000" b="1" dirty="0" err="1">
                <a:latin typeface="Consolas" panose="020B0609020204030204" pitchFamily="49" charset="0"/>
              </a:rPr>
              <a:t>swipeDown</a:t>
            </a:r>
            <a:r>
              <a:rPr lang="en-US" sz="2000" b="1" dirty="0">
                <a:latin typeface="Consolas" panose="020B0609020204030204" pitchFamily="49" charset="0"/>
              </a:rPr>
              <a:t>()</a:t>
            </a:r>
          </a:p>
          <a:p>
            <a:pPr marL="548640" lvl="1" indent="-274320"/>
            <a:r>
              <a:rPr lang="en-US" sz="2000" b="1" dirty="0">
                <a:latin typeface="Consolas" panose="020B0609020204030204" pitchFamily="49" charset="0"/>
              </a:rPr>
              <a:t>reset()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77FF248-D94B-4DD4-9827-C5540980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6"/>
            <a:ext cx="6215743" cy="8976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MVC Example: 2048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68AF99A-8BBF-4E74-9866-1DB7D98F5004}"/>
              </a:ext>
            </a:extLst>
          </p:cNvPr>
          <p:cNvGrpSpPr/>
          <p:nvPr/>
        </p:nvGrpSpPr>
        <p:grpSpPr>
          <a:xfrm>
            <a:off x="2338047" y="4407850"/>
            <a:ext cx="1983639" cy="1847349"/>
            <a:chOff x="3543197" y="3001061"/>
            <a:chExt cx="1983639" cy="184734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C335D1CA-AA9B-4D9B-9484-A49ECF730246}"/>
                </a:ext>
              </a:extLst>
            </p:cNvPr>
            <p:cNvSpPr/>
            <p:nvPr/>
          </p:nvSpPr>
          <p:spPr>
            <a:xfrm>
              <a:off x="3543197" y="3001061"/>
              <a:ext cx="1964063" cy="184734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  <a:alpha val="3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ontent Placeholder 2">
              <a:extLst>
                <a:ext uri="{FF2B5EF4-FFF2-40B4-BE49-F238E27FC236}">
                  <a16:creationId xmlns:a16="http://schemas.microsoft.com/office/drawing/2014/main" id="{947FC65C-1A5A-4948-B045-2D6D25056424}"/>
                </a:ext>
              </a:extLst>
            </p:cNvPr>
            <p:cNvSpPr txBox="1">
              <a:spLocks/>
            </p:cNvSpPr>
            <p:nvPr/>
          </p:nvSpPr>
          <p:spPr>
            <a:xfrm>
              <a:off x="3642203" y="3120154"/>
              <a:ext cx="1884633" cy="16484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457200" indent="-457200" algn="l" defTabSz="914400" rtl="0" eaLnBrk="1" latinLnBrk="0" hangingPunct="1">
                <a:lnSpc>
                  <a:spcPct val="90000"/>
                </a:lnSpc>
                <a:spcBef>
                  <a:spcPts val="24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4572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00000"/>
                </a:buClr>
                <a:buSzPct val="65000"/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4320" lvl="1" indent="-274320"/>
              <a:r>
                <a:rPr lang="en-US" sz="1800" b="1" i="1" dirty="0" err="1">
                  <a:latin typeface="Consolas" panose="020B0609020204030204" pitchFamily="49" charset="0"/>
                </a:rPr>
                <a:t>moveLeft</a:t>
              </a:r>
              <a:r>
                <a:rPr lang="en-US" sz="1800" b="1" i="1" dirty="0">
                  <a:latin typeface="Consolas" panose="020B0609020204030204" pitchFamily="49" charset="0"/>
                </a:rPr>
                <a:t>()</a:t>
              </a:r>
            </a:p>
            <a:p>
              <a:pPr marL="274320" lvl="1" indent="-274320"/>
              <a:r>
                <a:rPr lang="en-US" sz="1800" b="1" i="1" dirty="0" err="1">
                  <a:latin typeface="Consolas" panose="020B0609020204030204" pitchFamily="49" charset="0"/>
                </a:rPr>
                <a:t>moveRight</a:t>
              </a:r>
              <a:r>
                <a:rPr lang="en-US" sz="1800" b="1" i="1" dirty="0">
                  <a:latin typeface="Consolas" panose="020B0609020204030204" pitchFamily="49" charset="0"/>
                </a:rPr>
                <a:t>()</a:t>
              </a:r>
            </a:p>
            <a:p>
              <a:pPr marL="274320" lvl="1" indent="-274320"/>
              <a:r>
                <a:rPr lang="en-US" sz="1800" b="1" i="1" dirty="0" err="1">
                  <a:latin typeface="Consolas" panose="020B0609020204030204" pitchFamily="49" charset="0"/>
                </a:rPr>
                <a:t>moveUp</a:t>
              </a:r>
              <a:r>
                <a:rPr lang="en-US" sz="1800" b="1" i="1" dirty="0">
                  <a:latin typeface="Consolas" panose="020B0609020204030204" pitchFamily="49" charset="0"/>
                </a:rPr>
                <a:t>()</a:t>
              </a:r>
            </a:p>
            <a:p>
              <a:pPr marL="274320" lvl="1" indent="-274320"/>
              <a:r>
                <a:rPr lang="en-US" sz="1800" b="1" i="1" dirty="0" err="1">
                  <a:latin typeface="Consolas" panose="020B0609020204030204" pitchFamily="49" charset="0"/>
                </a:rPr>
                <a:t>moveDown</a:t>
              </a:r>
              <a:r>
                <a:rPr lang="en-US" sz="1800" b="1" i="1" dirty="0">
                  <a:latin typeface="Consolas" panose="020B0609020204030204" pitchFamily="49" charset="0"/>
                </a:rPr>
                <a:t>()</a:t>
              </a:r>
            </a:p>
            <a:p>
              <a:pPr marL="274320" lvl="1" indent="-274320"/>
              <a:r>
                <a:rPr lang="en-US" sz="1800" b="1" i="1" dirty="0">
                  <a:latin typeface="Consolas" panose="020B0609020204030204" pitchFamily="49" charset="0"/>
                </a:rPr>
                <a:t>reset()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B21D2DC-22BE-4368-A5A3-5EAB9880CD52}"/>
              </a:ext>
            </a:extLst>
          </p:cNvPr>
          <p:cNvGrpSpPr/>
          <p:nvPr/>
        </p:nvGrpSpPr>
        <p:grpSpPr>
          <a:xfrm rot="367246">
            <a:off x="4243831" y="4645798"/>
            <a:ext cx="2143596" cy="1847349"/>
            <a:chOff x="5272021" y="4808464"/>
            <a:chExt cx="2008152" cy="1847349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983E2F9-D5E9-43C8-B06C-FAB61FC4EA67}"/>
                </a:ext>
              </a:extLst>
            </p:cNvPr>
            <p:cNvSpPr/>
            <p:nvPr/>
          </p:nvSpPr>
          <p:spPr>
            <a:xfrm>
              <a:off x="5272021" y="4808464"/>
              <a:ext cx="1964063" cy="184734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5C7B05C9-3F5D-4129-BA8A-6C91042A3271}"/>
                </a:ext>
              </a:extLst>
            </p:cNvPr>
            <p:cNvSpPr txBox="1">
              <a:spLocks/>
            </p:cNvSpPr>
            <p:nvPr/>
          </p:nvSpPr>
          <p:spPr>
            <a:xfrm>
              <a:off x="5395540" y="4907894"/>
              <a:ext cx="1884633" cy="16484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457200" indent="-457200" algn="l" defTabSz="914400" rtl="0" eaLnBrk="1" latinLnBrk="0" hangingPunct="1">
                <a:lnSpc>
                  <a:spcPct val="90000"/>
                </a:lnSpc>
                <a:spcBef>
                  <a:spcPts val="24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4572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00000"/>
                </a:buClr>
                <a:buSzPct val="65000"/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4320" lvl="1" indent="-274320"/>
              <a:r>
                <a:rPr lang="en-US" sz="1800" b="1" i="1" dirty="0" err="1">
                  <a:latin typeface="Consolas" panose="020B0609020204030204" pitchFamily="49" charset="0"/>
                </a:rPr>
                <a:t>goWest</a:t>
              </a:r>
              <a:r>
                <a:rPr lang="en-US" sz="1800" b="1" i="1" dirty="0">
                  <a:latin typeface="Consolas" panose="020B0609020204030204" pitchFamily="49" charset="0"/>
                </a:rPr>
                <a:t>()</a:t>
              </a:r>
            </a:p>
            <a:p>
              <a:pPr marL="274320" lvl="1" indent="-274320"/>
              <a:r>
                <a:rPr lang="en-US" sz="1800" b="1" i="1" dirty="0" err="1">
                  <a:latin typeface="Consolas" panose="020B0609020204030204" pitchFamily="49" charset="0"/>
                </a:rPr>
                <a:t>goEast</a:t>
              </a:r>
              <a:r>
                <a:rPr lang="en-US" sz="1800" b="1" i="1" dirty="0">
                  <a:latin typeface="Consolas" panose="020B0609020204030204" pitchFamily="49" charset="0"/>
                </a:rPr>
                <a:t>()</a:t>
              </a:r>
            </a:p>
            <a:p>
              <a:pPr marL="274320" lvl="1" indent="-274320"/>
              <a:r>
                <a:rPr lang="en-US" sz="1800" b="1" i="1" dirty="0" err="1">
                  <a:latin typeface="Consolas" panose="020B0609020204030204" pitchFamily="49" charset="0"/>
                </a:rPr>
                <a:t>goNorth</a:t>
              </a:r>
              <a:r>
                <a:rPr lang="en-US" sz="1800" b="1" i="1" dirty="0">
                  <a:latin typeface="Consolas" panose="020B0609020204030204" pitchFamily="49" charset="0"/>
                </a:rPr>
                <a:t>()</a:t>
              </a:r>
            </a:p>
            <a:p>
              <a:pPr marL="274320" lvl="1" indent="-274320"/>
              <a:r>
                <a:rPr lang="en-US" sz="1800" b="1" i="1" dirty="0" err="1">
                  <a:latin typeface="Consolas" panose="020B0609020204030204" pitchFamily="49" charset="0"/>
                </a:rPr>
                <a:t>goSouth</a:t>
              </a:r>
              <a:r>
                <a:rPr lang="en-US" sz="1800" b="1" i="1" dirty="0">
                  <a:latin typeface="Consolas" panose="020B0609020204030204" pitchFamily="49" charset="0"/>
                </a:rPr>
                <a:t>()</a:t>
              </a:r>
            </a:p>
            <a:p>
              <a:pPr marL="274320" lvl="1" indent="-274320"/>
              <a:r>
                <a:rPr lang="en-US" sz="1800" b="1" i="1" dirty="0">
                  <a:latin typeface="Consolas" panose="020B0609020204030204" pitchFamily="49" charset="0"/>
                </a:rPr>
                <a:t>reset()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7F5936B-289A-4309-92C9-7A68C636B5EF}"/>
              </a:ext>
            </a:extLst>
          </p:cNvPr>
          <p:cNvSpPr txBox="1"/>
          <p:nvPr/>
        </p:nvSpPr>
        <p:spPr>
          <a:xfrm>
            <a:off x="4011895" y="3134097"/>
            <a:ext cx="2833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These method names imply some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view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  or UI capability like “swiping” </a:t>
            </a: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DFA1439F-C555-4F1C-9F0A-39FD5F91CC41}"/>
              </a:ext>
            </a:extLst>
          </p:cNvPr>
          <p:cNvSpPr/>
          <p:nvPr/>
        </p:nvSpPr>
        <p:spPr>
          <a:xfrm>
            <a:off x="3092822" y="3428999"/>
            <a:ext cx="871448" cy="268941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230E2B-033D-4146-AFDF-418E27C2FE65}"/>
              </a:ext>
            </a:extLst>
          </p:cNvPr>
          <p:cNvSpPr txBox="1"/>
          <p:nvPr/>
        </p:nvSpPr>
        <p:spPr>
          <a:xfrm>
            <a:off x="7632182" y="5529103"/>
            <a:ext cx="2964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66C00"/>
                </a:solidFill>
                <a:latin typeface="Bahnschrift SemiBold" panose="020B0502040204020203" pitchFamily="34" charset="0"/>
              </a:rPr>
              <a:t>Style Note</a:t>
            </a:r>
            <a:r>
              <a:rPr lang="en-US" i="1" dirty="0">
                <a:solidFill>
                  <a:srgbClr val="266C00"/>
                </a:solidFill>
                <a:latin typeface="Bahnschrift SemiBold" panose="020B0502040204020203" pitchFamily="34" charset="0"/>
              </a:rPr>
              <a:t>: These names are a bit more “decoupled”</a:t>
            </a:r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EDF28277-88AB-4329-918B-C749EC5E0CE2}"/>
              </a:ext>
            </a:extLst>
          </p:cNvPr>
          <p:cNvSpPr/>
          <p:nvPr/>
        </p:nvSpPr>
        <p:spPr>
          <a:xfrm>
            <a:off x="6618586" y="5714363"/>
            <a:ext cx="921703" cy="275809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1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9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3" grpId="0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8A13A-94DA-4B88-941C-BBF8D63F4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3163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The 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914B1-DB8B-450E-8EB1-4B60910FB5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view knows how the </a:t>
            </a:r>
            <a:r>
              <a:rPr lang="en-US" b="1" dirty="0"/>
              <a:t>application looks</a:t>
            </a:r>
          </a:p>
        </p:txBody>
      </p:sp>
    </p:spTree>
    <p:extLst>
      <p:ext uri="{BB962C8B-B14F-4D97-AF65-F5344CB8AC3E}">
        <p14:creationId xmlns:p14="http://schemas.microsoft.com/office/powerpoint/2010/main" val="2542897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7D0E7-9C31-4B74-8194-1C6296642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365126"/>
            <a:ext cx="6281057" cy="88673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View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813E5-FAE0-46DC-AD8D-3E024AE3B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0825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view </a:t>
            </a:r>
            <a:r>
              <a:rPr lang="en-US" u="sng" dirty="0"/>
              <a:t>generates the UI</a:t>
            </a:r>
          </a:p>
          <a:p>
            <a:pPr lvl="1"/>
            <a:r>
              <a:rPr lang="en-US" dirty="0"/>
              <a:t>Uses the current state values from the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view </a:t>
            </a:r>
            <a:r>
              <a:rPr lang="en-US" u="sng" dirty="0"/>
              <a:t>refreshes the UI when the app state changes</a:t>
            </a:r>
          </a:p>
          <a:p>
            <a:pPr lvl="1"/>
            <a:r>
              <a:rPr lang="en-US" dirty="0"/>
              <a:t>Needs to observe the model, either directly or through the controller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view </a:t>
            </a:r>
            <a:r>
              <a:rPr lang="en-US" u="sng" dirty="0"/>
              <a:t>observes for user interactions</a:t>
            </a:r>
          </a:p>
          <a:p>
            <a:pPr lvl="1"/>
            <a:r>
              <a:rPr lang="en-US" dirty="0"/>
              <a:t>Needs to call methods on the controller to handle user interactions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2001873-F0B9-4C67-9B40-8FD79EFF7DDA}"/>
              </a:ext>
            </a:extLst>
          </p:cNvPr>
          <p:cNvSpPr/>
          <p:nvPr/>
        </p:nvSpPr>
        <p:spPr>
          <a:xfrm rot="186259">
            <a:off x="7282242" y="643387"/>
            <a:ext cx="4169475" cy="113661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We are using JavaFX as our UI library. This means the view package should hold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all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JavaFX code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15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943CA-364E-40E4-9C8B-DEB660540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0820400" cy="99558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Suggested pattern for view classes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D2D9ED1-60A7-42E6-AB05-95EA92A64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40" y="3116194"/>
            <a:ext cx="4168877" cy="1169604"/>
          </a:xfrm>
          <a:prstGeom prst="roundRect">
            <a:avLst>
              <a:gd name="adj" fmla="val 7937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FXComponent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Parent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render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F19702B-FCA2-4E21-84E5-7898B6DC1BB5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2547004" y="3039986"/>
            <a:ext cx="739136" cy="35115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969DB2C-357F-45F0-A44E-593AED9DDD3C}"/>
              </a:ext>
            </a:extLst>
          </p:cNvPr>
          <p:cNvSpPr txBox="1"/>
          <p:nvPr/>
        </p:nvSpPr>
        <p:spPr>
          <a:xfrm>
            <a:off x="533400" y="2578321"/>
            <a:ext cx="20136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</a:rPr>
              <a:t>Define an interface like this for writing your view classes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F146679-B6CE-4476-A28E-024FC65AEF36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4810889" y="3867592"/>
            <a:ext cx="1771348" cy="157352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2CAD7E9-2712-47F5-AD1C-314B366231A9}"/>
              </a:ext>
            </a:extLst>
          </p:cNvPr>
          <p:cNvSpPr txBox="1"/>
          <p:nvPr/>
        </p:nvSpPr>
        <p:spPr>
          <a:xfrm>
            <a:off x="6582237" y="4840949"/>
            <a:ext cx="3223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render()</a:t>
            </a:r>
            <a:r>
              <a:rPr lang="en-US" dirty="0">
                <a:solidFill>
                  <a:srgbClr val="C00000"/>
                </a:solidFill>
              </a:rPr>
              <a:t> method generates and returns a scene graph representing the UI tree for the view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D726FEC-7341-46C0-84CD-2E278929DF14}"/>
              </a:ext>
            </a:extLst>
          </p:cNvPr>
          <p:cNvCxnSpPr>
            <a:cxnSpLocks/>
            <a:stCxn id="20" idx="0"/>
          </p:cNvCxnSpPr>
          <p:nvPr/>
        </p:nvCxnSpPr>
        <p:spPr>
          <a:xfrm flipV="1">
            <a:off x="3566960" y="3867592"/>
            <a:ext cx="189774" cy="79024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0290BDE-E260-48F2-9CE5-3C1A3A759961}"/>
              </a:ext>
            </a:extLst>
          </p:cNvPr>
          <p:cNvSpPr txBox="1"/>
          <p:nvPr/>
        </p:nvSpPr>
        <p:spPr>
          <a:xfrm>
            <a:off x="1981006" y="4657838"/>
            <a:ext cx="3171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The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render()</a:t>
            </a:r>
            <a:r>
              <a:rPr lang="en-US" dirty="0">
                <a:solidFill>
                  <a:srgbClr val="C00000"/>
                </a:solidFill>
              </a:rPr>
              <a:t> method returns the generated scene graph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DB5F9A1-6637-4E6D-9965-6BB49991B783}"/>
              </a:ext>
            </a:extLst>
          </p:cNvPr>
          <p:cNvSpPr/>
          <p:nvPr/>
        </p:nvSpPr>
        <p:spPr>
          <a:xfrm rot="471959">
            <a:off x="6806684" y="1623054"/>
            <a:ext cx="3911938" cy="11366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Bahnschrift Light SemiCondensed" panose="020B0502040204020203" pitchFamily="34" charset="0"/>
              </a:rPr>
              <a:t>Note this is something WE do, not part of JavaFX… we invent this interface and name it</a:t>
            </a:r>
          </a:p>
        </p:txBody>
      </p:sp>
      <p:sp>
        <p:nvSpPr>
          <p:cNvPr id="7" name="Arrow: Curved Right 6">
            <a:extLst>
              <a:ext uri="{FF2B5EF4-FFF2-40B4-BE49-F238E27FC236}">
                <a16:creationId xmlns:a16="http://schemas.microsoft.com/office/drawing/2014/main" id="{8E28AD20-BC08-48E7-9637-C0C53C1842FA}"/>
              </a:ext>
            </a:extLst>
          </p:cNvPr>
          <p:cNvSpPr/>
          <p:nvPr/>
        </p:nvSpPr>
        <p:spPr>
          <a:xfrm rot="2469507">
            <a:off x="5795829" y="1572286"/>
            <a:ext cx="511140" cy="1930128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3E8E5F2-2064-4DF2-B680-773B22AD2B35}"/>
              </a:ext>
            </a:extLst>
          </p:cNvPr>
          <p:cNvSpPr/>
          <p:nvPr/>
        </p:nvSpPr>
        <p:spPr>
          <a:xfrm rot="21011512">
            <a:off x="8294286" y="2795382"/>
            <a:ext cx="3153527" cy="144621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Better name might be “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UICompo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” or something more general that does not use “FX” name</a:t>
            </a:r>
          </a:p>
        </p:txBody>
      </p:sp>
    </p:spTree>
    <p:extLst>
      <p:ext uri="{BB962C8B-B14F-4D97-AF65-F5344CB8AC3E}">
        <p14:creationId xmlns:p14="http://schemas.microsoft.com/office/powerpoint/2010/main" val="401024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20" grpId="0"/>
      <p:bldP spid="11" grpId="0" animBg="1"/>
      <p:bldP spid="7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06716-66DE-40AF-A374-8F36722B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29" y="365126"/>
            <a:ext cx="10842171" cy="73575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Implementing the suggested pattern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05650F6-414A-4FC5-A89C-631F451B8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526319"/>
            <a:ext cx="5464277" cy="5143537"/>
          </a:xfrm>
          <a:prstGeom prst="roundRect">
            <a:avLst>
              <a:gd name="adj" fmla="val 2582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AppView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FXComponent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Controller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AppView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(Controller controller)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Parent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render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VBox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layout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VBox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Create UI components and add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// them to the layout here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layout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1DE21FE-B057-4249-B5D2-0ED4266832F5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5305734" y="2038210"/>
            <a:ext cx="1210594" cy="217973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53D1B5C-0E49-4AD3-83E1-882C225F465D}"/>
              </a:ext>
            </a:extLst>
          </p:cNvPr>
          <p:cNvSpPr/>
          <p:nvPr/>
        </p:nvSpPr>
        <p:spPr>
          <a:xfrm>
            <a:off x="1032387" y="1863195"/>
            <a:ext cx="4513007" cy="1155308"/>
          </a:xfrm>
          <a:prstGeom prst="roundRect">
            <a:avLst>
              <a:gd name="adj" fmla="val 637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D23937-652C-4287-A1B8-52EADAE19FA0}"/>
              </a:ext>
            </a:extLst>
          </p:cNvPr>
          <p:cNvSpPr txBox="1"/>
          <p:nvPr/>
        </p:nvSpPr>
        <p:spPr>
          <a:xfrm>
            <a:off x="6516328" y="1794518"/>
            <a:ext cx="3099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Most UI components need to encapsulate a reference to the controller.</a:t>
            </a:r>
            <a:r>
              <a:rPr lang="en-US" b="1" dirty="0">
                <a:solidFill>
                  <a:srgbClr val="C00000"/>
                </a:solidFill>
              </a:rPr>
              <a:t> Why?</a:t>
            </a:r>
          </a:p>
        </p:txBody>
      </p:sp>
    </p:spTree>
    <p:extLst>
      <p:ext uri="{BB962C8B-B14F-4D97-AF65-F5344CB8AC3E}">
        <p14:creationId xmlns:p14="http://schemas.microsoft.com/office/powerpoint/2010/main" val="30685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D8C1B-A1FE-41AD-A6FD-5FB06770F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3163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Model-View-Controller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57DD0-6874-4E51-ADB9-877C718240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“super pattern”</a:t>
            </a:r>
          </a:p>
        </p:txBody>
      </p:sp>
    </p:spTree>
    <p:extLst>
      <p:ext uri="{BB962C8B-B14F-4D97-AF65-F5344CB8AC3E}">
        <p14:creationId xmlns:p14="http://schemas.microsoft.com/office/powerpoint/2010/main" val="3022427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06716-66DE-40AF-A374-8F36722B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the suggested pattern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05650F6-414A-4FC5-A89C-631F451B8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526319"/>
            <a:ext cx="5464277" cy="5143537"/>
          </a:xfrm>
          <a:prstGeom prst="roundRect">
            <a:avLst>
              <a:gd name="adj" fmla="val 2582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AppView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FXComponent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Controller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AppView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(Controller controller)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Parent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render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VBox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layout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VBox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Create UI components and add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// them to the layout here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Button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Button(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"click me"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button.setOnAction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ActionEvent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event) -&gt;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controller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.handleClick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layout.getChildren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().add(button)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layout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1E3E782-B786-4030-A66C-6E3812DC163A}"/>
              </a:ext>
            </a:extLst>
          </p:cNvPr>
          <p:cNvCxnSpPr>
            <a:cxnSpLocks/>
          </p:cNvCxnSpPr>
          <p:nvPr/>
        </p:nvCxnSpPr>
        <p:spPr>
          <a:xfrm flipH="1">
            <a:off x="5472882" y="4286865"/>
            <a:ext cx="1006578" cy="410989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DFE32AD-E621-499F-B02F-CE6130483E90}"/>
              </a:ext>
            </a:extLst>
          </p:cNvPr>
          <p:cNvSpPr/>
          <p:nvPr/>
        </p:nvSpPr>
        <p:spPr>
          <a:xfrm>
            <a:off x="1199535" y="4522840"/>
            <a:ext cx="4513007" cy="1325564"/>
          </a:xfrm>
          <a:prstGeom prst="roundRect">
            <a:avLst>
              <a:gd name="adj" fmla="val 637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24F973-0509-4ED0-9958-C84CF2B2AA42}"/>
              </a:ext>
            </a:extLst>
          </p:cNvPr>
          <p:cNvSpPr txBox="1"/>
          <p:nvPr/>
        </p:nvSpPr>
        <p:spPr>
          <a:xfrm>
            <a:off x="6575322" y="3963699"/>
            <a:ext cx="3099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User interaction events are forwarded to the controller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C2063A5-D021-4F1E-9613-0B4313EF090D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5305734" y="2038210"/>
            <a:ext cx="1210594" cy="217973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B049B1F-80C7-4161-897A-B5469B9B0848}"/>
              </a:ext>
            </a:extLst>
          </p:cNvPr>
          <p:cNvSpPr/>
          <p:nvPr/>
        </p:nvSpPr>
        <p:spPr>
          <a:xfrm>
            <a:off x="1032387" y="1863195"/>
            <a:ext cx="4513007" cy="1155308"/>
          </a:xfrm>
          <a:prstGeom prst="roundRect">
            <a:avLst>
              <a:gd name="adj" fmla="val 637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38433A-8F37-46C4-A8B0-E8610B4F06DF}"/>
              </a:ext>
            </a:extLst>
          </p:cNvPr>
          <p:cNvSpPr txBox="1"/>
          <p:nvPr/>
        </p:nvSpPr>
        <p:spPr>
          <a:xfrm>
            <a:off x="6516328" y="1794518"/>
            <a:ext cx="3099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Most UI components need to encapsulate a reference to the controller.</a:t>
            </a:r>
            <a:r>
              <a:rPr lang="en-US" b="1" dirty="0">
                <a:solidFill>
                  <a:srgbClr val="C00000"/>
                </a:solidFill>
              </a:rPr>
              <a:t> Why?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30CC6B-0329-4F7E-B24D-8FF2E27A3601}"/>
              </a:ext>
            </a:extLst>
          </p:cNvPr>
          <p:cNvCxnSpPr>
            <a:cxnSpLocks/>
          </p:cNvCxnSpPr>
          <p:nvPr/>
        </p:nvCxnSpPr>
        <p:spPr>
          <a:xfrm flipH="1">
            <a:off x="2812026" y="6015377"/>
            <a:ext cx="3667434" cy="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B84CB9-F03F-46AC-80A3-B30A43984EB9}"/>
              </a:ext>
            </a:extLst>
          </p:cNvPr>
          <p:cNvSpPr txBox="1"/>
          <p:nvPr/>
        </p:nvSpPr>
        <p:spPr>
          <a:xfrm>
            <a:off x="6575322" y="5692211"/>
            <a:ext cx="2578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render()</a:t>
            </a:r>
            <a:r>
              <a:rPr lang="en-US" dirty="0">
                <a:solidFill>
                  <a:srgbClr val="C00000"/>
                </a:solidFill>
              </a:rPr>
              <a:t> returns the generated scene graph</a:t>
            </a:r>
          </a:p>
        </p:txBody>
      </p:sp>
    </p:spTree>
    <p:extLst>
      <p:ext uri="{BB962C8B-B14F-4D97-AF65-F5344CB8AC3E}">
        <p14:creationId xmlns:p14="http://schemas.microsoft.com/office/powerpoint/2010/main" val="170626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06716-66DE-40AF-A374-8F36722B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365125"/>
            <a:ext cx="6868886" cy="91938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Compound components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05650F6-414A-4FC5-A89C-631F451B8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526319"/>
            <a:ext cx="5464277" cy="5143537"/>
          </a:xfrm>
          <a:prstGeom prst="roundRect">
            <a:avLst>
              <a:gd name="adj" fmla="val 2582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CompoundView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FXComponent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Controller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FXComponent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leftPanel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FXComponent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en-US" sz="1400" dirty="0" err="1">
                <a:solidFill>
                  <a:srgbClr val="9876AA"/>
                </a:solidFill>
                <a:latin typeface="Consolas" panose="020B0609020204030204" pitchFamily="49" charset="0"/>
              </a:rPr>
              <a:t>right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Panel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CompoundView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(Controller controller)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leftPanel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LeftPanel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(controller)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rightPanel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RightPanel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(controller)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Parent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render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H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Box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layout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HBox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layout.getChildren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().add(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leftPanel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.render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layout.getChildren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().add(</a:t>
            </a:r>
            <a:r>
              <a:rPr lang="en-US" altLang="en-US" sz="1400" dirty="0" err="1">
                <a:solidFill>
                  <a:srgbClr val="9876AA"/>
                </a:solidFill>
                <a:latin typeface="Consolas" panose="020B0609020204030204" pitchFamily="49" charset="0"/>
              </a:rPr>
              <a:t>right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Panel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.render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return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layout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428633A-FB81-4B44-BB67-ADDB535F15E2}"/>
              </a:ext>
            </a:extLst>
          </p:cNvPr>
          <p:cNvCxnSpPr>
            <a:cxnSpLocks/>
          </p:cNvCxnSpPr>
          <p:nvPr/>
        </p:nvCxnSpPr>
        <p:spPr>
          <a:xfrm flipH="1">
            <a:off x="5496850" y="4232820"/>
            <a:ext cx="1102439" cy="771799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087E6FD-0A2D-4E1A-8796-188124AD77BE}"/>
              </a:ext>
            </a:extLst>
          </p:cNvPr>
          <p:cNvSpPr/>
          <p:nvPr/>
        </p:nvSpPr>
        <p:spPr>
          <a:xfrm>
            <a:off x="1061884" y="4149213"/>
            <a:ext cx="4916129" cy="2005781"/>
          </a:xfrm>
          <a:prstGeom prst="roundRect">
            <a:avLst>
              <a:gd name="adj" fmla="val 637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3245AB-96E2-4678-A171-45EF9FED17F0}"/>
              </a:ext>
            </a:extLst>
          </p:cNvPr>
          <p:cNvSpPr txBox="1"/>
          <p:nvPr/>
        </p:nvSpPr>
        <p:spPr>
          <a:xfrm>
            <a:off x="6695151" y="3909654"/>
            <a:ext cx="2498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Renders the internal components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E07A30C-EEA5-4838-8362-85FC2FDF47EB}"/>
              </a:ext>
            </a:extLst>
          </p:cNvPr>
          <p:cNvSpPr/>
          <p:nvPr/>
        </p:nvSpPr>
        <p:spPr>
          <a:xfrm rot="186259">
            <a:off x="7707766" y="1004782"/>
            <a:ext cx="2970790" cy="1136613"/>
          </a:xfrm>
          <a:prstGeom prst="roundRect">
            <a:avLst>
              <a:gd name="adj" fmla="val 13212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Here’s a great way to split up your view code into smaller classes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23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8A13A-94DA-4B88-941C-BBF8D63F4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78606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The Controller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914B1-DB8B-450E-8EB1-4B60910FB5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controller handles </a:t>
            </a:r>
            <a:r>
              <a:rPr lang="en-US" b="1" dirty="0"/>
              <a:t>user interactions</a:t>
            </a:r>
          </a:p>
        </p:txBody>
      </p:sp>
    </p:spTree>
    <p:extLst>
      <p:ext uri="{BB962C8B-B14F-4D97-AF65-F5344CB8AC3E}">
        <p14:creationId xmlns:p14="http://schemas.microsoft.com/office/powerpoint/2010/main" val="1073458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06716-66DE-40AF-A374-8F36722B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926" y="323592"/>
            <a:ext cx="5582920" cy="792150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 controller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05650F6-414A-4FC5-A89C-631F451B8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572" y="1188121"/>
            <a:ext cx="5464277" cy="5638800"/>
          </a:xfrm>
          <a:prstGeom prst="roundRect">
            <a:avLst>
              <a:gd name="adj" fmla="val 2582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Controller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private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Model </a:t>
            </a:r>
            <a:r>
              <a:rPr lang="en-US" altLang="en-US" sz="1400" dirty="0" err="1">
                <a:solidFill>
                  <a:srgbClr val="9876AA"/>
                </a:solidFill>
                <a:latin typeface="Consolas" panose="020B0609020204030204" pitchFamily="49" charset="0"/>
              </a:rPr>
              <a:t>model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public </a:t>
            </a:r>
            <a:r>
              <a:rPr lang="en-US" altLang="en-US" sz="1400" dirty="0">
                <a:solidFill>
                  <a:srgbClr val="FFC66D"/>
                </a:solidFill>
                <a:latin typeface="Consolas" panose="020B0609020204030204" pitchFamily="49" charset="0"/>
              </a:rPr>
              <a:t>Controller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(Model model)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 err="1">
                <a:solidFill>
                  <a:srgbClr val="CC7832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1400" dirty="0" err="1">
                <a:solidFill>
                  <a:srgbClr val="9876AA"/>
                </a:solidFill>
                <a:latin typeface="Consolas" panose="020B0609020204030204" pitchFamily="49" charset="0"/>
              </a:rPr>
              <a:t>model</a:t>
            </a:r>
            <a:r>
              <a:rPr lang="en-US" altLang="en-US" sz="1400" dirty="0">
                <a:solidFill>
                  <a:srgbClr val="9876AA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= model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i="1" dirty="0">
                <a:solidFill>
                  <a:srgbClr val="629755"/>
                </a:solidFill>
                <a:latin typeface="Consolas" panose="020B0609020204030204" pitchFamily="49" charset="0"/>
              </a:rPr>
              <a:t>/** Handle the swipe event */</a:t>
            </a:r>
            <a:br>
              <a:rPr lang="en-US" altLang="en-US" sz="1400" i="1" dirty="0">
                <a:solidFill>
                  <a:srgbClr val="629755"/>
                </a:solidFill>
                <a:latin typeface="Consolas" panose="020B0609020204030204" pitchFamily="49" charset="0"/>
              </a:rPr>
            </a:br>
            <a:r>
              <a:rPr lang="en-US" altLang="en-US" sz="1400" i="1" dirty="0">
                <a:solidFill>
                  <a:srgbClr val="629755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1400" dirty="0" err="1">
                <a:solidFill>
                  <a:srgbClr val="FFC66D"/>
                </a:solidFill>
                <a:latin typeface="Consolas" panose="020B0609020204030204" pitchFamily="49" charset="0"/>
              </a:rPr>
              <a:t>handleSwipe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(Direction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dir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switch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dir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case </a:t>
            </a:r>
            <a:r>
              <a:rPr lang="en-US" altLang="en-US" sz="1400" i="1" dirty="0">
                <a:solidFill>
                  <a:srgbClr val="9876AA"/>
                </a:solidFill>
                <a:latin typeface="Consolas" panose="020B0609020204030204" pitchFamily="49" charset="0"/>
              </a:rPr>
              <a:t>UP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: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400" dirty="0" err="1">
                <a:solidFill>
                  <a:srgbClr val="9876AA"/>
                </a:solidFill>
                <a:latin typeface="Consolas" panose="020B0609020204030204" pitchFamily="49" charset="0"/>
              </a:rPr>
              <a:t>model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.swipeUp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  break;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case </a:t>
            </a:r>
            <a:r>
              <a:rPr lang="en-US" altLang="en-US" sz="1400" i="1" dirty="0">
                <a:solidFill>
                  <a:srgbClr val="9876AA"/>
                </a:solidFill>
                <a:latin typeface="Consolas" panose="020B0609020204030204" pitchFamily="49" charset="0"/>
              </a:rPr>
              <a:t>DOWN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: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400" dirty="0" err="1">
                <a:solidFill>
                  <a:srgbClr val="9876AA"/>
                </a:solidFill>
                <a:latin typeface="Consolas" panose="020B0609020204030204" pitchFamily="49" charset="0"/>
              </a:rPr>
              <a:t>model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.swipeDown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  break;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case </a:t>
            </a:r>
            <a:r>
              <a:rPr lang="en-US" altLang="en-US" sz="1400" i="1" dirty="0">
                <a:solidFill>
                  <a:srgbClr val="9876AA"/>
                </a:solidFill>
                <a:latin typeface="Consolas" panose="020B0609020204030204" pitchFamily="49" charset="0"/>
              </a:rPr>
              <a:t>LEFT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: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400" dirty="0" err="1">
                <a:solidFill>
                  <a:srgbClr val="9876AA"/>
                </a:solidFill>
                <a:latin typeface="Consolas" panose="020B0609020204030204" pitchFamily="49" charset="0"/>
              </a:rPr>
              <a:t>model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.swipeLeft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  break;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case </a:t>
            </a:r>
            <a:r>
              <a:rPr lang="en-US" altLang="en-US" sz="1400" i="1" dirty="0">
                <a:solidFill>
                  <a:srgbClr val="9876AA"/>
                </a:solidFill>
                <a:latin typeface="Consolas" panose="020B0609020204030204" pitchFamily="49" charset="0"/>
              </a:rPr>
              <a:t>RIGHT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: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400" dirty="0" err="1">
                <a:solidFill>
                  <a:srgbClr val="9876AA"/>
                </a:solidFill>
                <a:latin typeface="Consolas" panose="020B0609020204030204" pitchFamily="49" charset="0"/>
              </a:rPr>
              <a:t>model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.swipeRight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    break;</a:t>
            </a:r>
            <a:b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}</a:t>
            </a:r>
            <a:b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3600" dirty="0">
              <a:latin typeface="Consolas" panose="020B0609020204030204" pitchFamily="49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38CC9E9-B0C4-4D96-AAD3-E3735D7023ED}"/>
              </a:ext>
            </a:extLst>
          </p:cNvPr>
          <p:cNvSpPr/>
          <p:nvPr/>
        </p:nvSpPr>
        <p:spPr>
          <a:xfrm>
            <a:off x="1061883" y="1552930"/>
            <a:ext cx="4513007" cy="1155307"/>
          </a:xfrm>
          <a:prstGeom prst="roundRect">
            <a:avLst>
              <a:gd name="adj" fmla="val 637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D6DEA0-7170-43B8-84E4-C4DA4ED8E24F}"/>
              </a:ext>
            </a:extLst>
          </p:cNvPr>
          <p:cNvSpPr txBox="1"/>
          <p:nvPr/>
        </p:nvSpPr>
        <p:spPr>
          <a:xfrm>
            <a:off x="7225035" y="3728026"/>
            <a:ext cx="3099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controller usually needs to encapsulate a reference to the model.</a:t>
            </a:r>
            <a:r>
              <a:rPr lang="en-US" b="1" dirty="0">
                <a:solidFill>
                  <a:srgbClr val="C00000"/>
                </a:solidFill>
              </a:rPr>
              <a:t> Why?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F9E0CE-E4AB-49B5-B645-0BDC64D45C8B}"/>
              </a:ext>
            </a:extLst>
          </p:cNvPr>
          <p:cNvSpPr txBox="1"/>
          <p:nvPr/>
        </p:nvSpPr>
        <p:spPr>
          <a:xfrm>
            <a:off x="7225035" y="4977153"/>
            <a:ext cx="37477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controller consists of methods that translate user interaction events into commands for the model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4C01432-F45A-4F95-AEFB-CF592DC64957}"/>
              </a:ext>
            </a:extLst>
          </p:cNvPr>
          <p:cNvSpPr/>
          <p:nvPr/>
        </p:nvSpPr>
        <p:spPr>
          <a:xfrm>
            <a:off x="1041563" y="2789517"/>
            <a:ext cx="4513007" cy="3723678"/>
          </a:xfrm>
          <a:prstGeom prst="roundRect">
            <a:avLst>
              <a:gd name="adj" fmla="val 364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6" descr="2048 for Android - APK Download">
            <a:extLst>
              <a:ext uri="{FF2B5EF4-FFF2-40B4-BE49-F238E27FC236}">
                <a16:creationId xmlns:a16="http://schemas.microsoft.com/office/drawing/2014/main" id="{0065FB34-EFBD-4363-9CF5-75C74DDC5C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0" t="404" r="3500" b="7567"/>
          <a:stretch/>
        </p:blipFill>
        <p:spPr bwMode="auto">
          <a:xfrm>
            <a:off x="9212172" y="365125"/>
            <a:ext cx="2224966" cy="293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2A60F12-4097-49FF-9500-C681149E3E35}"/>
              </a:ext>
            </a:extLst>
          </p:cNvPr>
          <p:cNvSpPr/>
          <p:nvPr/>
        </p:nvSpPr>
        <p:spPr>
          <a:xfrm>
            <a:off x="4716780" y="2122058"/>
            <a:ext cx="2425700" cy="1930584"/>
          </a:xfrm>
          <a:custGeom>
            <a:avLst/>
            <a:gdLst>
              <a:gd name="connsiteX0" fmla="*/ 1625600 w 1625600"/>
              <a:gd name="connsiteY0" fmla="*/ 0 h 182880"/>
              <a:gd name="connsiteX1" fmla="*/ 0 w 1625600"/>
              <a:gd name="connsiteY1" fmla="*/ 182880 h 182880"/>
              <a:gd name="connsiteX0" fmla="*/ 4521200 w 4521200"/>
              <a:gd name="connsiteY0" fmla="*/ 200913 h 208786"/>
              <a:gd name="connsiteX1" fmla="*/ 0 w 4521200"/>
              <a:gd name="connsiteY1" fmla="*/ 7873 h 208786"/>
              <a:gd name="connsiteX0" fmla="*/ 4521200 w 4521200"/>
              <a:gd name="connsiteY0" fmla="*/ 193040 h 222392"/>
              <a:gd name="connsiteX1" fmla="*/ 0 w 4521200"/>
              <a:gd name="connsiteY1" fmla="*/ 0 h 222392"/>
              <a:gd name="connsiteX0" fmla="*/ 3271520 w 3271520"/>
              <a:gd name="connsiteY0" fmla="*/ 0 h 976958"/>
              <a:gd name="connsiteX1" fmla="*/ 0 w 3271520"/>
              <a:gd name="connsiteY1" fmla="*/ 944880 h 976958"/>
              <a:gd name="connsiteX0" fmla="*/ 3271520 w 3271520"/>
              <a:gd name="connsiteY0" fmla="*/ 0 h 996098"/>
              <a:gd name="connsiteX1" fmla="*/ 0 w 3271520"/>
              <a:gd name="connsiteY1" fmla="*/ 944880 h 996098"/>
              <a:gd name="connsiteX0" fmla="*/ 2184400 w 2184400"/>
              <a:gd name="connsiteY0" fmla="*/ 1940560 h 2031556"/>
              <a:gd name="connsiteX1" fmla="*/ 0 w 2184400"/>
              <a:gd name="connsiteY1" fmla="*/ 0 h 2031556"/>
              <a:gd name="connsiteX0" fmla="*/ 2184400 w 2184400"/>
              <a:gd name="connsiteY0" fmla="*/ 1940681 h 2024063"/>
              <a:gd name="connsiteX1" fmla="*/ 0 w 2184400"/>
              <a:gd name="connsiteY1" fmla="*/ 121 h 2024063"/>
              <a:gd name="connsiteX0" fmla="*/ 2346960 w 2346960"/>
              <a:gd name="connsiteY0" fmla="*/ 1930522 h 2014196"/>
              <a:gd name="connsiteX1" fmla="*/ 0 w 2346960"/>
              <a:gd name="connsiteY1" fmla="*/ 122 h 2014196"/>
              <a:gd name="connsiteX0" fmla="*/ 2346960 w 2346960"/>
              <a:gd name="connsiteY0" fmla="*/ 1930650 h 1930650"/>
              <a:gd name="connsiteX1" fmla="*/ 0 w 2346960"/>
              <a:gd name="connsiteY1" fmla="*/ 250 h 1930650"/>
              <a:gd name="connsiteX0" fmla="*/ 2346960 w 2346960"/>
              <a:gd name="connsiteY0" fmla="*/ 1930614 h 1930614"/>
              <a:gd name="connsiteX1" fmla="*/ 0 w 2346960"/>
              <a:gd name="connsiteY1" fmla="*/ 214 h 1930614"/>
              <a:gd name="connsiteX0" fmla="*/ 2346960 w 2346960"/>
              <a:gd name="connsiteY0" fmla="*/ 1930584 h 1930584"/>
              <a:gd name="connsiteX1" fmla="*/ 0 w 2346960"/>
              <a:gd name="connsiteY1" fmla="*/ 184 h 1930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6960" h="1930584">
                <a:moveTo>
                  <a:pt x="2346960" y="1930584"/>
                </a:moveTo>
                <a:cubicBezTo>
                  <a:pt x="2089573" y="1656264"/>
                  <a:pt x="1263227" y="-20136"/>
                  <a:pt x="0" y="184"/>
                </a:cubicBezTo>
              </a:path>
            </a:pathLst>
          </a:custGeom>
          <a:noFill/>
          <a:ln w="25400" cap="rnd">
            <a:solidFill>
              <a:srgbClr val="C0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E156512-DD36-4929-AACF-9EA9864CB503}"/>
              </a:ext>
            </a:extLst>
          </p:cNvPr>
          <p:cNvSpPr/>
          <p:nvPr/>
        </p:nvSpPr>
        <p:spPr>
          <a:xfrm>
            <a:off x="4565018" y="3928719"/>
            <a:ext cx="2618740" cy="1371600"/>
          </a:xfrm>
          <a:custGeom>
            <a:avLst/>
            <a:gdLst>
              <a:gd name="connsiteX0" fmla="*/ 1625600 w 1625600"/>
              <a:gd name="connsiteY0" fmla="*/ 0 h 182880"/>
              <a:gd name="connsiteX1" fmla="*/ 0 w 1625600"/>
              <a:gd name="connsiteY1" fmla="*/ 182880 h 182880"/>
              <a:gd name="connsiteX0" fmla="*/ 4521200 w 4521200"/>
              <a:gd name="connsiteY0" fmla="*/ 200913 h 208786"/>
              <a:gd name="connsiteX1" fmla="*/ 0 w 4521200"/>
              <a:gd name="connsiteY1" fmla="*/ 7873 h 208786"/>
              <a:gd name="connsiteX0" fmla="*/ 4521200 w 4521200"/>
              <a:gd name="connsiteY0" fmla="*/ 193040 h 222392"/>
              <a:gd name="connsiteX1" fmla="*/ 0 w 4521200"/>
              <a:gd name="connsiteY1" fmla="*/ 0 h 222392"/>
              <a:gd name="connsiteX0" fmla="*/ 3271520 w 3271520"/>
              <a:gd name="connsiteY0" fmla="*/ 0 h 976958"/>
              <a:gd name="connsiteX1" fmla="*/ 0 w 3271520"/>
              <a:gd name="connsiteY1" fmla="*/ 944880 h 976958"/>
              <a:gd name="connsiteX0" fmla="*/ 3271520 w 3271520"/>
              <a:gd name="connsiteY0" fmla="*/ 0 h 996098"/>
              <a:gd name="connsiteX1" fmla="*/ 0 w 3271520"/>
              <a:gd name="connsiteY1" fmla="*/ 944880 h 996098"/>
              <a:gd name="connsiteX0" fmla="*/ 2184400 w 2184400"/>
              <a:gd name="connsiteY0" fmla="*/ 1940560 h 2031556"/>
              <a:gd name="connsiteX1" fmla="*/ 0 w 2184400"/>
              <a:gd name="connsiteY1" fmla="*/ 0 h 2031556"/>
              <a:gd name="connsiteX0" fmla="*/ 2184400 w 2184400"/>
              <a:gd name="connsiteY0" fmla="*/ 1940681 h 2024063"/>
              <a:gd name="connsiteX1" fmla="*/ 0 w 2184400"/>
              <a:gd name="connsiteY1" fmla="*/ 121 h 2024063"/>
              <a:gd name="connsiteX0" fmla="*/ 2346960 w 2346960"/>
              <a:gd name="connsiteY0" fmla="*/ 1930522 h 2014196"/>
              <a:gd name="connsiteX1" fmla="*/ 0 w 2346960"/>
              <a:gd name="connsiteY1" fmla="*/ 122 h 2014196"/>
              <a:gd name="connsiteX0" fmla="*/ 2346960 w 2346960"/>
              <a:gd name="connsiteY0" fmla="*/ 1930650 h 1930650"/>
              <a:gd name="connsiteX1" fmla="*/ 0 w 2346960"/>
              <a:gd name="connsiteY1" fmla="*/ 250 h 1930650"/>
              <a:gd name="connsiteX0" fmla="*/ 2346960 w 2346960"/>
              <a:gd name="connsiteY0" fmla="*/ 1930614 h 1930614"/>
              <a:gd name="connsiteX1" fmla="*/ 0 w 2346960"/>
              <a:gd name="connsiteY1" fmla="*/ 214 h 1930614"/>
              <a:gd name="connsiteX0" fmla="*/ 2346960 w 2346960"/>
              <a:gd name="connsiteY0" fmla="*/ 1930584 h 1930584"/>
              <a:gd name="connsiteX1" fmla="*/ 0 w 2346960"/>
              <a:gd name="connsiteY1" fmla="*/ 184 h 1930584"/>
              <a:gd name="connsiteX0" fmla="*/ 2523904 w 2523904"/>
              <a:gd name="connsiteY0" fmla="*/ 1148421 h 1148421"/>
              <a:gd name="connsiteX1" fmla="*/ 0 w 2523904"/>
              <a:gd name="connsiteY1" fmla="*/ 341 h 1148421"/>
              <a:gd name="connsiteX0" fmla="*/ 2523904 w 2523904"/>
              <a:gd name="connsiteY0" fmla="*/ 1148349 h 1148349"/>
              <a:gd name="connsiteX1" fmla="*/ 0 w 2523904"/>
              <a:gd name="connsiteY1" fmla="*/ 269 h 1148349"/>
              <a:gd name="connsiteX0" fmla="*/ 2533734 w 2533734"/>
              <a:gd name="connsiteY0" fmla="*/ 1371825 h 1371825"/>
              <a:gd name="connsiteX1" fmla="*/ 0 w 2533734"/>
              <a:gd name="connsiteY1" fmla="*/ 225 h 1371825"/>
              <a:gd name="connsiteX0" fmla="*/ 2533734 w 2533734"/>
              <a:gd name="connsiteY0" fmla="*/ 1371600 h 1371600"/>
              <a:gd name="connsiteX1" fmla="*/ 0 w 2533734"/>
              <a:gd name="connsiteY1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33734" h="1371600">
                <a:moveTo>
                  <a:pt x="2533734" y="1371600"/>
                </a:moveTo>
                <a:cubicBezTo>
                  <a:pt x="2128894" y="1341120"/>
                  <a:pt x="1066623" y="233680"/>
                  <a:pt x="0" y="0"/>
                </a:cubicBezTo>
              </a:path>
            </a:pathLst>
          </a:custGeom>
          <a:noFill/>
          <a:ln w="25400" cap="rnd">
            <a:solidFill>
              <a:srgbClr val="C0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31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4" grpId="0"/>
      <p:bldP spid="15" grpId="0" animBg="1"/>
      <p:bldP spid="16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99901-5E6B-46A6-908D-EE7908ED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6429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MVC Interactions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1F9A57-C902-4150-A20B-171C6B6414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where the MVC pattern varies from app to app</a:t>
            </a:r>
          </a:p>
        </p:txBody>
      </p:sp>
    </p:spTree>
    <p:extLst>
      <p:ext uri="{BB962C8B-B14F-4D97-AF65-F5344CB8AC3E}">
        <p14:creationId xmlns:p14="http://schemas.microsoft.com/office/powerpoint/2010/main" val="205687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16D5A-2E90-4484-A27D-C3744F7D9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365126"/>
            <a:ext cx="10907486" cy="100325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Review: Model, View, and Controller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CF5E36E-8BA4-4520-A494-9CEC9C6F7D71}"/>
              </a:ext>
            </a:extLst>
          </p:cNvPr>
          <p:cNvSpPr/>
          <p:nvPr/>
        </p:nvSpPr>
        <p:spPr>
          <a:xfrm>
            <a:off x="668593" y="2222090"/>
            <a:ext cx="2644877" cy="4011562"/>
          </a:xfrm>
          <a:prstGeom prst="roundRect">
            <a:avLst>
              <a:gd name="adj" fmla="val 432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Model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(application state)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A3BE163-45C2-467B-AEBB-C4878A78CB86}"/>
              </a:ext>
            </a:extLst>
          </p:cNvPr>
          <p:cNvSpPr/>
          <p:nvPr/>
        </p:nvSpPr>
        <p:spPr>
          <a:xfrm>
            <a:off x="788392" y="3205316"/>
            <a:ext cx="2438400" cy="65876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Application state</a:t>
            </a:r>
          </a:p>
          <a:p>
            <a:pPr algn="ctr"/>
            <a:r>
              <a:rPr lang="en-US" sz="1600" dirty="0"/>
              <a:t>in </a:t>
            </a:r>
            <a:r>
              <a:rPr lang="en-US" sz="1600" dirty="0">
                <a:latin typeface="Consolas" panose="020B0609020204030204" pitchFamily="49" charset="0"/>
              </a:rPr>
              <a:t>private</a:t>
            </a:r>
            <a:r>
              <a:rPr lang="en-US" sz="1600" dirty="0"/>
              <a:t> fields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ABADB13-4F2C-43A8-AEFD-0748A331EE53}"/>
              </a:ext>
            </a:extLst>
          </p:cNvPr>
          <p:cNvSpPr/>
          <p:nvPr/>
        </p:nvSpPr>
        <p:spPr>
          <a:xfrm>
            <a:off x="788392" y="3963247"/>
            <a:ext cx="2438400" cy="65876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Getter methods</a:t>
            </a:r>
          </a:p>
          <a:p>
            <a:pPr algn="ctr"/>
            <a:r>
              <a:rPr lang="en-US" sz="1600" dirty="0"/>
              <a:t>to expose state</a:t>
            </a:r>
            <a:endParaRPr lang="en-US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273A161-36FC-44AA-8163-61FD6CD56D78}"/>
              </a:ext>
            </a:extLst>
          </p:cNvPr>
          <p:cNvSpPr/>
          <p:nvPr/>
        </p:nvSpPr>
        <p:spPr>
          <a:xfrm>
            <a:off x="788391" y="4721178"/>
            <a:ext cx="2438401" cy="65876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Modifier methods</a:t>
            </a:r>
          </a:p>
          <a:p>
            <a:pPr algn="ctr"/>
            <a:r>
              <a:rPr lang="en-US" sz="1600" dirty="0"/>
              <a:t>to change state</a:t>
            </a:r>
            <a:endParaRPr lang="en-US" sz="1400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2F2CD3C-DD03-4B1F-9CA9-B1EA92D9344E}"/>
              </a:ext>
            </a:extLst>
          </p:cNvPr>
          <p:cNvSpPr/>
          <p:nvPr/>
        </p:nvSpPr>
        <p:spPr>
          <a:xfrm>
            <a:off x="786840" y="5487143"/>
            <a:ext cx="2438401" cy="65876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Notify observers</a:t>
            </a:r>
          </a:p>
          <a:p>
            <a:pPr algn="ctr"/>
            <a:r>
              <a:rPr lang="en-US" sz="1600" dirty="0"/>
              <a:t>when state changes</a:t>
            </a:r>
            <a:endParaRPr lang="en-US" sz="1400" dirty="0"/>
          </a:p>
        </p:txBody>
      </p:sp>
      <p:grpSp>
        <p:nvGrpSpPr>
          <p:cNvPr id="4" name="Group 3"/>
          <p:cNvGrpSpPr/>
          <p:nvPr/>
        </p:nvGrpSpPr>
        <p:grpSpPr>
          <a:xfrm>
            <a:off x="4108769" y="2222090"/>
            <a:ext cx="2644877" cy="4011562"/>
            <a:chOff x="3609988" y="2222090"/>
            <a:chExt cx="2644877" cy="4011562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924B6F4-CAB6-49C8-8F64-07E7411AD549}"/>
                </a:ext>
              </a:extLst>
            </p:cNvPr>
            <p:cNvSpPr/>
            <p:nvPr/>
          </p:nvSpPr>
          <p:spPr>
            <a:xfrm>
              <a:off x="3609988" y="2222090"/>
              <a:ext cx="2644877" cy="4011562"/>
            </a:xfrm>
            <a:prstGeom prst="roundRect">
              <a:avLst>
                <a:gd name="adj" fmla="val 402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3200" dirty="0">
                  <a:solidFill>
                    <a:schemeClr val="accent5">
                      <a:lumMod val="75000"/>
                    </a:schemeClr>
                  </a:solidFill>
                </a:rPr>
                <a:t>Controller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r>
                <a:rPr lang="en-US" dirty="0">
                  <a:solidFill>
                    <a:schemeClr val="accent5">
                      <a:lumMod val="75000"/>
                    </a:schemeClr>
                  </a:solidFill>
                </a:rPr>
                <a:t>(event handler)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A744273-6E85-466B-A6DA-8FFBC99A095F}"/>
                </a:ext>
              </a:extLst>
            </p:cNvPr>
            <p:cNvSpPr/>
            <p:nvPr/>
          </p:nvSpPr>
          <p:spPr>
            <a:xfrm>
              <a:off x="3713226" y="3462590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Handles user events</a:t>
              </a:r>
            </a:p>
            <a:p>
              <a:pPr algn="ctr"/>
              <a:r>
                <a:rPr lang="en-US" sz="1600" dirty="0"/>
                <a:t>with </a:t>
              </a:r>
              <a:r>
                <a:rPr lang="en-US" sz="1600" dirty="0">
                  <a:latin typeface="Consolas" panose="020B0609020204030204" pitchFamily="49" charset="0"/>
                </a:rPr>
                <a:t>public</a:t>
              </a:r>
              <a:r>
                <a:rPr lang="en-US" sz="1600" dirty="0"/>
                <a:t> methods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FCA3FC35-6677-4CEA-BD12-75D042933285}"/>
                </a:ext>
              </a:extLst>
            </p:cNvPr>
            <p:cNvSpPr/>
            <p:nvPr/>
          </p:nvSpPr>
          <p:spPr>
            <a:xfrm>
              <a:off x="3713226" y="4721176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Controls model</a:t>
              </a:r>
            </a:p>
            <a:p>
              <a:pPr algn="ctr"/>
              <a:r>
                <a:rPr lang="en-US" sz="1600" dirty="0"/>
                <a:t>in response to events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548945" y="2222090"/>
            <a:ext cx="2644877" cy="4011562"/>
            <a:chOff x="6571045" y="2222090"/>
            <a:chExt cx="2644877" cy="4011562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AD8E1CE0-DA5C-489F-B706-32831EB97578}"/>
                </a:ext>
              </a:extLst>
            </p:cNvPr>
            <p:cNvSpPr/>
            <p:nvPr/>
          </p:nvSpPr>
          <p:spPr>
            <a:xfrm>
              <a:off x="6571045" y="2222090"/>
              <a:ext cx="2644877" cy="4011562"/>
            </a:xfrm>
            <a:prstGeom prst="roundRect">
              <a:avLst>
                <a:gd name="adj" fmla="val 461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3200" dirty="0">
                  <a:solidFill>
                    <a:schemeClr val="accent5">
                      <a:lumMod val="75000"/>
                    </a:schemeClr>
                  </a:solidFill>
                </a:rPr>
                <a:t>View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r>
                <a:rPr lang="en-US" dirty="0">
                  <a:solidFill>
                    <a:schemeClr val="accent5">
                      <a:lumMod val="75000"/>
                    </a:schemeClr>
                  </a:solidFill>
                </a:rPr>
                <a:t>(user interface)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FDE9AD0C-C12A-4AB4-923B-438069BE9B83}"/>
                </a:ext>
              </a:extLst>
            </p:cNvPr>
            <p:cNvSpPr/>
            <p:nvPr/>
          </p:nvSpPr>
          <p:spPr>
            <a:xfrm>
              <a:off x="6667817" y="3205315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Renders UI</a:t>
              </a:r>
            </a:p>
            <a:p>
              <a:pPr algn="ctr"/>
              <a:r>
                <a:rPr lang="en-US" sz="1600" dirty="0"/>
                <a:t>produces a scene graph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74518E0A-4806-40AF-BF97-C601ABF9D11B}"/>
                </a:ext>
              </a:extLst>
            </p:cNvPr>
            <p:cNvSpPr/>
            <p:nvPr/>
          </p:nvSpPr>
          <p:spPr>
            <a:xfrm>
              <a:off x="6667817" y="3963247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Displays UI</a:t>
              </a:r>
            </a:p>
            <a:p>
              <a:pPr algn="ctr"/>
              <a:r>
                <a:rPr lang="en-US" sz="1600" dirty="0">
                  <a:latin typeface="Consolas" panose="020B0609020204030204" pitchFamily="49" charset="0"/>
                </a:rPr>
                <a:t>Application</a:t>
              </a:r>
              <a:r>
                <a:rPr lang="en-US" sz="1600" dirty="0"/>
                <a:t> subclass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9200882E-E534-4BA4-95CD-16CB54211CB4}"/>
                </a:ext>
              </a:extLst>
            </p:cNvPr>
            <p:cNvSpPr/>
            <p:nvPr/>
          </p:nvSpPr>
          <p:spPr>
            <a:xfrm>
              <a:off x="6667817" y="4721177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Forwards UI events</a:t>
              </a:r>
            </a:p>
            <a:p>
              <a:pPr algn="ctr"/>
              <a:r>
                <a:rPr lang="en-US" sz="1600" dirty="0"/>
                <a:t>to the controller</a:t>
              </a: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42AF0025-AE00-4641-A0DA-8AF9F141772B}"/>
                </a:ext>
              </a:extLst>
            </p:cNvPr>
            <p:cNvSpPr/>
            <p:nvPr/>
          </p:nvSpPr>
          <p:spPr>
            <a:xfrm>
              <a:off x="6667817" y="5487988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Refreshes UI</a:t>
              </a:r>
            </a:p>
            <a:p>
              <a:pPr algn="ctr"/>
              <a:r>
                <a:rPr lang="en-US" sz="1600" dirty="0"/>
                <a:t>upon state change</a:t>
              </a:r>
            </a:p>
          </p:txBody>
        </p:sp>
      </p:grp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50D9ED1-F25D-4EF8-AF65-3FAA47D48896}"/>
              </a:ext>
            </a:extLst>
          </p:cNvPr>
          <p:cNvCxnSpPr>
            <a:cxnSpLocks/>
            <a:stCxn id="30" idx="1"/>
            <a:endCxn id="20" idx="3"/>
          </p:cNvCxnSpPr>
          <p:nvPr/>
        </p:nvCxnSpPr>
        <p:spPr>
          <a:xfrm flipH="1">
            <a:off x="3226792" y="5050557"/>
            <a:ext cx="985215" cy="2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AB2D0D22-9845-4678-B49C-D4A9D4C282E7}"/>
              </a:ext>
            </a:extLst>
          </p:cNvPr>
          <p:cNvCxnSpPr>
            <a:cxnSpLocks/>
            <a:stCxn id="34" idx="1"/>
          </p:cNvCxnSpPr>
          <p:nvPr/>
        </p:nvCxnSpPr>
        <p:spPr>
          <a:xfrm flipH="1" flipV="1">
            <a:off x="6650407" y="3864076"/>
            <a:ext cx="995310" cy="1186482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FBCD4A0-E595-48B2-9585-879FDCBB2355}"/>
              </a:ext>
            </a:extLst>
          </p:cNvPr>
          <p:cNvCxnSpPr>
            <a:cxnSpLocks/>
          </p:cNvCxnSpPr>
          <p:nvPr/>
        </p:nvCxnSpPr>
        <p:spPr>
          <a:xfrm>
            <a:off x="6057900" y="4121351"/>
            <a:ext cx="25400" cy="599825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61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18" grpId="0" animBg="1"/>
      <p:bldP spid="20" grpId="0" animBg="1"/>
      <p:bldP spid="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16D5A-2E90-4484-A27D-C3744F7D9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365125"/>
            <a:ext cx="6807200" cy="96837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“Classic” MVC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68593" y="2234814"/>
            <a:ext cx="2644877" cy="4011562"/>
            <a:chOff x="668593" y="2234814"/>
            <a:chExt cx="2644877" cy="4011562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CCF5E36E-8BA4-4520-A494-9CEC9C6F7D71}"/>
                </a:ext>
              </a:extLst>
            </p:cNvPr>
            <p:cNvSpPr/>
            <p:nvPr/>
          </p:nvSpPr>
          <p:spPr>
            <a:xfrm>
              <a:off x="668593" y="2234814"/>
              <a:ext cx="2644877" cy="4011562"/>
            </a:xfrm>
            <a:prstGeom prst="roundRect">
              <a:avLst>
                <a:gd name="adj" fmla="val 432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3200" dirty="0">
                  <a:solidFill>
                    <a:schemeClr val="accent5">
                      <a:lumMod val="75000"/>
                    </a:schemeClr>
                  </a:solidFill>
                </a:rPr>
                <a:t>Model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r>
                <a:rPr lang="en-US" dirty="0">
                  <a:solidFill>
                    <a:schemeClr val="accent5">
                      <a:lumMod val="75000"/>
                    </a:schemeClr>
                  </a:solidFill>
                </a:rPr>
                <a:t>(application state)</a:t>
              </a:r>
              <a:endParaRPr lang="en-US" sz="24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BA3BE163-45C2-467B-AEBB-C4878A78CB86}"/>
                </a:ext>
              </a:extLst>
            </p:cNvPr>
            <p:cNvSpPr/>
            <p:nvPr/>
          </p:nvSpPr>
          <p:spPr>
            <a:xfrm>
              <a:off x="788392" y="3218040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Application state</a:t>
              </a:r>
            </a:p>
            <a:p>
              <a:pPr algn="ctr"/>
              <a:r>
                <a:rPr lang="en-US" sz="1600" dirty="0"/>
                <a:t>in </a:t>
              </a:r>
              <a:r>
                <a:rPr lang="en-US" sz="1600" dirty="0">
                  <a:latin typeface="Consolas" panose="020B0609020204030204" pitchFamily="49" charset="0"/>
                </a:rPr>
                <a:t>private</a:t>
              </a:r>
              <a:r>
                <a:rPr lang="en-US" sz="1600" dirty="0"/>
                <a:t> fields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ABADB13-4F2C-43A8-AEFD-0748A331EE53}"/>
                </a:ext>
              </a:extLst>
            </p:cNvPr>
            <p:cNvSpPr/>
            <p:nvPr/>
          </p:nvSpPr>
          <p:spPr>
            <a:xfrm>
              <a:off x="788392" y="3975971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Getter methods</a:t>
              </a:r>
            </a:p>
            <a:p>
              <a:pPr algn="ctr"/>
              <a:r>
                <a:rPr lang="en-US" sz="1600" dirty="0"/>
                <a:t>to expose state</a:t>
              </a:r>
              <a:endParaRPr lang="en-US" dirty="0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8273A161-36FC-44AA-8163-61FD6CD56D78}"/>
                </a:ext>
              </a:extLst>
            </p:cNvPr>
            <p:cNvSpPr/>
            <p:nvPr/>
          </p:nvSpPr>
          <p:spPr>
            <a:xfrm>
              <a:off x="788391" y="4721178"/>
              <a:ext cx="2438401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Modifier methods</a:t>
              </a:r>
            </a:p>
            <a:p>
              <a:pPr algn="ctr"/>
              <a:r>
                <a:rPr lang="en-US" sz="1600" dirty="0"/>
                <a:t>to change state</a:t>
              </a:r>
              <a:endParaRPr lang="en-US" sz="1400" dirty="0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72F2CD3C-DD03-4B1F-9CA9-B1EA92D9344E}"/>
                </a:ext>
              </a:extLst>
            </p:cNvPr>
            <p:cNvSpPr/>
            <p:nvPr/>
          </p:nvSpPr>
          <p:spPr>
            <a:xfrm>
              <a:off x="786840" y="5487143"/>
              <a:ext cx="2438401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Notify observers</a:t>
              </a:r>
            </a:p>
            <a:p>
              <a:pPr algn="ctr"/>
              <a:r>
                <a:rPr lang="en-US" sz="1600" dirty="0"/>
                <a:t>when state changes</a:t>
              </a:r>
              <a:endParaRPr lang="en-US" sz="1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33518" y="2259780"/>
            <a:ext cx="2644877" cy="4011562"/>
            <a:chOff x="3609988" y="2222090"/>
            <a:chExt cx="2644877" cy="4011562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924B6F4-CAB6-49C8-8F64-07E7411AD549}"/>
                </a:ext>
              </a:extLst>
            </p:cNvPr>
            <p:cNvSpPr/>
            <p:nvPr/>
          </p:nvSpPr>
          <p:spPr>
            <a:xfrm>
              <a:off x="3609988" y="2222090"/>
              <a:ext cx="2644877" cy="4011562"/>
            </a:xfrm>
            <a:prstGeom prst="roundRect">
              <a:avLst>
                <a:gd name="adj" fmla="val 402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3200" dirty="0">
                  <a:solidFill>
                    <a:schemeClr val="accent5">
                      <a:lumMod val="75000"/>
                    </a:schemeClr>
                  </a:solidFill>
                </a:rPr>
                <a:t>Controller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r>
                <a:rPr lang="en-US" dirty="0">
                  <a:solidFill>
                    <a:schemeClr val="accent5">
                      <a:lumMod val="75000"/>
                    </a:schemeClr>
                  </a:solidFill>
                </a:rPr>
                <a:t>(event handler)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A744273-6E85-466B-A6DA-8FFBC99A095F}"/>
                </a:ext>
              </a:extLst>
            </p:cNvPr>
            <p:cNvSpPr/>
            <p:nvPr/>
          </p:nvSpPr>
          <p:spPr>
            <a:xfrm>
              <a:off x="3713226" y="3478969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Handles user events</a:t>
              </a:r>
            </a:p>
            <a:p>
              <a:pPr algn="ctr"/>
              <a:r>
                <a:rPr lang="en-US" sz="1600" dirty="0"/>
                <a:t>with </a:t>
              </a:r>
              <a:r>
                <a:rPr lang="en-US" sz="1600" dirty="0">
                  <a:latin typeface="Consolas" panose="020B0609020204030204" pitchFamily="49" charset="0"/>
                </a:rPr>
                <a:t>public</a:t>
              </a:r>
              <a:r>
                <a:rPr lang="en-US" sz="1600" dirty="0"/>
                <a:t> methods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FCA3FC35-6677-4CEA-BD12-75D042933285}"/>
                </a:ext>
              </a:extLst>
            </p:cNvPr>
            <p:cNvSpPr/>
            <p:nvPr/>
          </p:nvSpPr>
          <p:spPr>
            <a:xfrm>
              <a:off x="3713226" y="4721176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Controls model</a:t>
              </a:r>
            </a:p>
            <a:p>
              <a:pPr algn="ctr"/>
              <a:r>
                <a:rPr lang="en-US" sz="1600" dirty="0"/>
                <a:t>in response to events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739448" y="2222090"/>
            <a:ext cx="2644877" cy="4011562"/>
            <a:chOff x="6571048" y="2222090"/>
            <a:chExt cx="2644877" cy="4011562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AD8E1CE0-DA5C-489F-B706-32831EB97578}"/>
                </a:ext>
              </a:extLst>
            </p:cNvPr>
            <p:cNvSpPr/>
            <p:nvPr/>
          </p:nvSpPr>
          <p:spPr>
            <a:xfrm>
              <a:off x="6571048" y="2222090"/>
              <a:ext cx="2644877" cy="4011562"/>
            </a:xfrm>
            <a:prstGeom prst="roundRect">
              <a:avLst>
                <a:gd name="adj" fmla="val 461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3200" dirty="0">
                  <a:solidFill>
                    <a:schemeClr val="accent5">
                      <a:lumMod val="75000"/>
                    </a:schemeClr>
                  </a:solidFill>
                </a:rPr>
                <a:t>View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r>
                <a:rPr lang="en-US" dirty="0">
                  <a:solidFill>
                    <a:schemeClr val="accent5">
                      <a:lumMod val="75000"/>
                    </a:schemeClr>
                  </a:solidFill>
                </a:rPr>
                <a:t>(user interface)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FDE9AD0C-C12A-4AB4-923B-438069BE9B83}"/>
                </a:ext>
              </a:extLst>
            </p:cNvPr>
            <p:cNvSpPr/>
            <p:nvPr/>
          </p:nvSpPr>
          <p:spPr>
            <a:xfrm>
              <a:off x="6667820" y="3205315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Renders UI</a:t>
              </a:r>
            </a:p>
            <a:p>
              <a:pPr algn="ctr"/>
              <a:r>
                <a:rPr lang="en-US" sz="1600" dirty="0"/>
                <a:t>produces a scene graph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74518E0A-4806-40AF-BF97-C601ABF9D11B}"/>
                </a:ext>
              </a:extLst>
            </p:cNvPr>
            <p:cNvSpPr/>
            <p:nvPr/>
          </p:nvSpPr>
          <p:spPr>
            <a:xfrm>
              <a:off x="6667820" y="3963247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Displays UI</a:t>
              </a:r>
            </a:p>
            <a:p>
              <a:pPr algn="ctr"/>
              <a:r>
                <a:rPr lang="en-US" sz="1600" dirty="0">
                  <a:latin typeface="Consolas" panose="020B0609020204030204" pitchFamily="49" charset="0"/>
                </a:rPr>
                <a:t>Application</a:t>
              </a:r>
              <a:r>
                <a:rPr lang="en-US" sz="1600" dirty="0"/>
                <a:t> subclass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9200882E-E534-4BA4-95CD-16CB54211CB4}"/>
                </a:ext>
              </a:extLst>
            </p:cNvPr>
            <p:cNvSpPr/>
            <p:nvPr/>
          </p:nvSpPr>
          <p:spPr>
            <a:xfrm>
              <a:off x="6667820" y="4721177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Forwards UI events</a:t>
              </a:r>
            </a:p>
            <a:p>
              <a:pPr algn="ctr"/>
              <a:r>
                <a:rPr lang="en-US" sz="1600" dirty="0"/>
                <a:t>to the controller</a:t>
              </a: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42AF0025-AE00-4641-A0DA-8AF9F141772B}"/>
                </a:ext>
              </a:extLst>
            </p:cNvPr>
            <p:cNvSpPr/>
            <p:nvPr/>
          </p:nvSpPr>
          <p:spPr>
            <a:xfrm>
              <a:off x="6667820" y="5487988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Refreshes UI</a:t>
              </a:r>
            </a:p>
            <a:p>
              <a:pPr algn="ctr"/>
              <a:r>
                <a:rPr lang="en-US" sz="1600" dirty="0"/>
                <a:t>upon state change</a:t>
              </a:r>
            </a:p>
          </p:txBody>
        </p: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A5272CC-FA60-4301-B92F-8FE6F5700450}"/>
              </a:ext>
            </a:extLst>
          </p:cNvPr>
          <p:cNvCxnSpPr>
            <a:cxnSpLocks/>
            <a:stCxn id="30" idx="1"/>
            <a:endCxn id="20" idx="3"/>
          </p:cNvCxnSpPr>
          <p:nvPr/>
        </p:nvCxnSpPr>
        <p:spPr>
          <a:xfrm flipH="1" flipV="1">
            <a:off x="3226792" y="5050559"/>
            <a:ext cx="1109964" cy="37688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99AFAC7-A012-4D5C-BDEA-5592385FE6F2}"/>
              </a:ext>
            </a:extLst>
          </p:cNvPr>
          <p:cNvCxnSpPr>
            <a:cxnSpLocks/>
            <a:stCxn id="34" idx="1"/>
            <a:endCxn id="26" idx="3"/>
          </p:cNvCxnSpPr>
          <p:nvPr/>
        </p:nvCxnSpPr>
        <p:spPr>
          <a:xfrm flipH="1" flipV="1">
            <a:off x="6775156" y="3846040"/>
            <a:ext cx="1061064" cy="1204518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1AF5B3C-1E45-43D6-8212-FA04B4EE0E43}"/>
              </a:ext>
            </a:extLst>
          </p:cNvPr>
          <p:cNvCxnSpPr>
            <a:cxnSpLocks/>
            <a:stCxn id="24" idx="3"/>
            <a:endCxn id="36" idx="1"/>
          </p:cNvCxnSpPr>
          <p:nvPr/>
        </p:nvCxnSpPr>
        <p:spPr>
          <a:xfrm>
            <a:off x="3225241" y="5816524"/>
            <a:ext cx="4610979" cy="845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1A5EB9D-FD98-4969-9EFF-513A17AA9443}"/>
              </a:ext>
            </a:extLst>
          </p:cNvPr>
          <p:cNvCxnSpPr>
            <a:cxnSpLocks/>
            <a:stCxn id="28" idx="1"/>
            <a:endCxn id="18" idx="3"/>
          </p:cNvCxnSpPr>
          <p:nvPr/>
        </p:nvCxnSpPr>
        <p:spPr>
          <a:xfrm flipH="1">
            <a:off x="3226792" y="3534696"/>
            <a:ext cx="4609428" cy="770656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8555CC6-4EE0-46D1-AB1A-CABE4426E018}"/>
              </a:ext>
            </a:extLst>
          </p:cNvPr>
          <p:cNvSpPr/>
          <p:nvPr/>
        </p:nvSpPr>
        <p:spPr>
          <a:xfrm rot="244131">
            <a:off x="8151139" y="681750"/>
            <a:ext cx="2964347" cy="1115512"/>
          </a:xfrm>
          <a:prstGeom prst="roundRect">
            <a:avLst>
              <a:gd name="adj" fmla="val 16593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This is </a:t>
            </a:r>
            <a:r>
              <a:rPr lang="en-US" sz="2400" u="sng" dirty="0">
                <a:solidFill>
                  <a:schemeClr val="accent2">
                    <a:lumMod val="75000"/>
                  </a:schemeClr>
                </a:solidFill>
              </a:rPr>
              <a:t>one way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to organize MVC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E7498C-02D4-404A-BE7B-7E5214B7ECF8}"/>
              </a:ext>
            </a:extLst>
          </p:cNvPr>
          <p:cNvCxnSpPr>
            <a:cxnSpLocks/>
          </p:cNvCxnSpPr>
          <p:nvPr/>
        </p:nvCxnSpPr>
        <p:spPr>
          <a:xfrm>
            <a:off x="6093541" y="4148441"/>
            <a:ext cx="2459" cy="572736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86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D90C9-56CD-45DD-8153-F3E77B4BC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365126"/>
            <a:ext cx="7112000" cy="85894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Classic MVC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C2AFD1F-0BCA-46DA-BE77-FD126B9EECC9}"/>
              </a:ext>
            </a:extLst>
          </p:cNvPr>
          <p:cNvSpPr/>
          <p:nvPr/>
        </p:nvSpPr>
        <p:spPr>
          <a:xfrm>
            <a:off x="4892843" y="5069753"/>
            <a:ext cx="2406314" cy="896352"/>
          </a:xfrm>
          <a:prstGeom prst="roundRect">
            <a:avLst>
              <a:gd name="adj" fmla="val 990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Model</a:t>
            </a: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(application state)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5F6B34A-FD4F-4168-ABBF-7D187F622540}"/>
              </a:ext>
            </a:extLst>
          </p:cNvPr>
          <p:cNvSpPr/>
          <p:nvPr/>
        </p:nvSpPr>
        <p:spPr>
          <a:xfrm>
            <a:off x="1584157" y="2119699"/>
            <a:ext cx="2406314" cy="896352"/>
          </a:xfrm>
          <a:prstGeom prst="roundRect">
            <a:avLst>
              <a:gd name="adj" fmla="val 990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View</a:t>
            </a: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(user interface)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0D06C9B-1AFB-480F-A4C1-4103BB013DA1}"/>
              </a:ext>
            </a:extLst>
          </p:cNvPr>
          <p:cNvSpPr/>
          <p:nvPr/>
        </p:nvSpPr>
        <p:spPr>
          <a:xfrm>
            <a:off x="8201531" y="2119699"/>
            <a:ext cx="2406314" cy="896352"/>
          </a:xfrm>
          <a:prstGeom prst="roundRect">
            <a:avLst>
              <a:gd name="adj" fmla="val 990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Controller</a:t>
            </a: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(event handler)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87806C-AE74-4683-BD6D-04DACC862B0C}"/>
              </a:ext>
            </a:extLst>
          </p:cNvPr>
          <p:cNvCxnSpPr>
            <a:cxnSpLocks/>
          </p:cNvCxnSpPr>
          <p:nvPr/>
        </p:nvCxnSpPr>
        <p:spPr>
          <a:xfrm flipH="1">
            <a:off x="7333250" y="3230479"/>
            <a:ext cx="880315" cy="1624262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150B7AB-D774-46EE-9BFA-766812448DAD}"/>
              </a:ext>
            </a:extLst>
          </p:cNvPr>
          <p:cNvSpPr txBox="1"/>
          <p:nvPr/>
        </p:nvSpPr>
        <p:spPr>
          <a:xfrm>
            <a:off x="8099263" y="3710716"/>
            <a:ext cx="2723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Controller</a:t>
            </a:r>
            <a:r>
              <a:rPr lang="en-US" dirty="0">
                <a:solidFill>
                  <a:srgbClr val="C00000"/>
                </a:solidFill>
              </a:rPr>
              <a:t> calls </a:t>
            </a:r>
            <a:r>
              <a:rPr lang="en-US" b="1" dirty="0">
                <a:solidFill>
                  <a:srgbClr val="C00000"/>
                </a:solidFill>
              </a:rPr>
              <a:t>model</a:t>
            </a:r>
            <a:r>
              <a:rPr lang="en-US" dirty="0">
                <a:solidFill>
                  <a:srgbClr val="C00000"/>
                </a:solidFill>
              </a:rPr>
              <a:t> setter methods in response to user interaction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A082F7A-1BA3-4FB2-A2A5-707D568796DE}"/>
              </a:ext>
            </a:extLst>
          </p:cNvPr>
          <p:cNvCxnSpPr>
            <a:cxnSpLocks/>
          </p:cNvCxnSpPr>
          <p:nvPr/>
        </p:nvCxnSpPr>
        <p:spPr>
          <a:xfrm flipH="1" flipV="1">
            <a:off x="3699709" y="3308683"/>
            <a:ext cx="932450" cy="1546059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E94BDF1-FE2E-4A2D-867C-61A39A02D863}"/>
              </a:ext>
            </a:extLst>
          </p:cNvPr>
          <p:cNvSpPr txBox="1"/>
          <p:nvPr/>
        </p:nvSpPr>
        <p:spPr>
          <a:xfrm>
            <a:off x="784891" y="4133807"/>
            <a:ext cx="3298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C00000"/>
                </a:solidFill>
              </a:rPr>
              <a:t>View</a:t>
            </a:r>
            <a:r>
              <a:rPr lang="en-US" dirty="0">
                <a:solidFill>
                  <a:srgbClr val="C00000"/>
                </a:solidFill>
              </a:rPr>
              <a:t> observes the </a:t>
            </a:r>
            <a:r>
              <a:rPr lang="en-US" b="1" dirty="0">
                <a:solidFill>
                  <a:srgbClr val="C00000"/>
                </a:solidFill>
              </a:rPr>
              <a:t>model</a:t>
            </a:r>
            <a:r>
              <a:rPr lang="en-US" dirty="0">
                <a:solidFill>
                  <a:srgbClr val="C00000"/>
                </a:solidFill>
              </a:rPr>
              <a:t> for state changes, and refreshes the UI when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update()</a:t>
            </a:r>
            <a:r>
              <a:rPr lang="en-US" dirty="0">
                <a:solidFill>
                  <a:srgbClr val="C00000"/>
                </a:solidFill>
              </a:rPr>
              <a:t> is called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EF7AD84-19F5-45B9-ADDD-CCD2CEAD08A9}"/>
              </a:ext>
            </a:extLst>
          </p:cNvPr>
          <p:cNvCxnSpPr>
            <a:cxnSpLocks/>
          </p:cNvCxnSpPr>
          <p:nvPr/>
        </p:nvCxnSpPr>
        <p:spPr>
          <a:xfrm flipV="1">
            <a:off x="4186989" y="2304047"/>
            <a:ext cx="3789948" cy="1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0159B39-8B89-4596-AF83-B7BA4F2E4E72}"/>
              </a:ext>
            </a:extLst>
          </p:cNvPr>
          <p:cNvSpPr txBox="1"/>
          <p:nvPr/>
        </p:nvSpPr>
        <p:spPr>
          <a:xfrm>
            <a:off x="4454691" y="1399915"/>
            <a:ext cx="3124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View</a:t>
            </a:r>
            <a:r>
              <a:rPr lang="en-US" dirty="0">
                <a:solidFill>
                  <a:srgbClr val="C00000"/>
                </a:solidFill>
              </a:rPr>
              <a:t> calls </a:t>
            </a:r>
            <a:r>
              <a:rPr lang="en-US" b="1" dirty="0">
                <a:solidFill>
                  <a:srgbClr val="C00000"/>
                </a:solidFill>
              </a:rPr>
              <a:t>controller</a:t>
            </a:r>
            <a:r>
              <a:rPr lang="en-US" dirty="0">
                <a:solidFill>
                  <a:srgbClr val="C00000"/>
                </a:solidFill>
              </a:rPr>
              <a:t> methods to handle user interactions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33E6867-B4E3-4BA2-865A-55BD579850B1}"/>
              </a:ext>
            </a:extLst>
          </p:cNvPr>
          <p:cNvSpPr txBox="1"/>
          <p:nvPr/>
        </p:nvSpPr>
        <p:spPr>
          <a:xfrm>
            <a:off x="4533902" y="3174282"/>
            <a:ext cx="20169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View</a:t>
            </a:r>
            <a:r>
              <a:rPr lang="en-US" dirty="0">
                <a:solidFill>
                  <a:srgbClr val="C00000"/>
                </a:solidFill>
              </a:rPr>
              <a:t> calls </a:t>
            </a:r>
            <a:r>
              <a:rPr lang="en-US" b="1" dirty="0">
                <a:solidFill>
                  <a:srgbClr val="C00000"/>
                </a:solidFill>
              </a:rPr>
              <a:t>model</a:t>
            </a:r>
            <a:r>
              <a:rPr lang="en-US" dirty="0">
                <a:solidFill>
                  <a:srgbClr val="C00000"/>
                </a:solidFill>
              </a:rPr>
              <a:t> getter methods to generate the UI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747E4C-895E-4255-90BE-A8B90B231676}"/>
              </a:ext>
            </a:extLst>
          </p:cNvPr>
          <p:cNvSpPr txBox="1"/>
          <p:nvPr/>
        </p:nvSpPr>
        <p:spPr>
          <a:xfrm>
            <a:off x="2677307" y="6284742"/>
            <a:ext cx="6837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http://www.oracle.com/technetwork/articles/javase/mvc-136693.html</a:t>
            </a:r>
            <a:endParaRPr lang="en-US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02F9063-0DE9-45BD-BC67-F6BFAF23CC97}"/>
              </a:ext>
            </a:extLst>
          </p:cNvPr>
          <p:cNvCxnSpPr>
            <a:cxnSpLocks/>
          </p:cNvCxnSpPr>
          <p:nvPr/>
        </p:nvCxnSpPr>
        <p:spPr>
          <a:xfrm>
            <a:off x="3994483" y="3230479"/>
            <a:ext cx="920416" cy="1534026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887DB3C-262F-4C82-9CB4-24080246F004}"/>
              </a:ext>
            </a:extLst>
          </p:cNvPr>
          <p:cNvGrpSpPr/>
          <p:nvPr/>
        </p:nvGrpSpPr>
        <p:grpSpPr>
          <a:xfrm>
            <a:off x="8280386" y="368004"/>
            <a:ext cx="3239857" cy="1153852"/>
            <a:chOff x="7760427" y="444808"/>
            <a:chExt cx="3239857" cy="1153852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3A5F978B-5344-4DC1-8370-92D408E827B7}"/>
                </a:ext>
              </a:extLst>
            </p:cNvPr>
            <p:cNvSpPr/>
            <p:nvPr/>
          </p:nvSpPr>
          <p:spPr>
            <a:xfrm rot="186259">
              <a:off x="7760427" y="462047"/>
              <a:ext cx="3239857" cy="1136613"/>
            </a:xfrm>
            <a:prstGeom prst="roundRect">
              <a:avLst>
                <a:gd name="adj" fmla="val 13212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The          icon indicates places where the observer design pattern is used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8" name="Picture 2" descr="Image result for eyes">
              <a:hlinkClick r:id="rId4"/>
              <a:extLst>
                <a:ext uri="{FF2B5EF4-FFF2-40B4-BE49-F238E27FC236}">
                  <a16:creationId xmlns:a16="http://schemas.microsoft.com/office/drawing/2014/main" id="{EB592897-7E98-4A73-AA68-515DDCC41E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70332" flipH="1">
              <a:off x="8609997" y="444808"/>
              <a:ext cx="540945" cy="543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9" name="Picture 2" descr="Image result for eyes">
            <a:hlinkClick r:id="rId4"/>
            <a:extLst>
              <a:ext uri="{FF2B5EF4-FFF2-40B4-BE49-F238E27FC236}">
                <a16:creationId xmlns:a16="http://schemas.microsoft.com/office/drawing/2014/main" id="{8B9E66FE-299F-4946-8F38-F8CDC49AF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06657" flipV="1">
            <a:off x="3931150" y="3922570"/>
            <a:ext cx="540945" cy="5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1636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365126"/>
            <a:ext cx="10782300" cy="102586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Setup for “classic” MVC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61B41C2-47E3-4346-9D92-88FBAEEFE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0610" y="2642273"/>
            <a:ext cx="5630779" cy="2194421"/>
          </a:xfrm>
          <a:prstGeom prst="roundRect">
            <a:avLst>
              <a:gd name="adj" fmla="val 10437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Controller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controller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Controller(model)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View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view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View(controller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model.addObserver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(view)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A727521-239A-4F4E-91EE-700019ABF8A9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8596569" y="2920550"/>
            <a:ext cx="965529" cy="664858"/>
          </a:xfrm>
          <a:prstGeom prst="straightConnector1">
            <a:avLst/>
          </a:prstGeom>
          <a:ln w="412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F163D16-33C4-4639-9349-3B6DB6653285}"/>
              </a:ext>
            </a:extLst>
          </p:cNvPr>
          <p:cNvSpPr txBox="1"/>
          <p:nvPr/>
        </p:nvSpPr>
        <p:spPr>
          <a:xfrm>
            <a:off x="9562098" y="2458885"/>
            <a:ext cx="2114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Controller</a:t>
            </a:r>
            <a:r>
              <a:rPr lang="en-US" dirty="0">
                <a:solidFill>
                  <a:srgbClr val="C00000"/>
                </a:solidFill>
              </a:rPr>
              <a:t> calls </a:t>
            </a:r>
            <a:r>
              <a:rPr lang="en-US" b="1" dirty="0">
                <a:solidFill>
                  <a:srgbClr val="C00000"/>
                </a:solidFill>
              </a:rPr>
              <a:t>model</a:t>
            </a:r>
            <a:r>
              <a:rPr lang="en-US" dirty="0">
                <a:solidFill>
                  <a:srgbClr val="C00000"/>
                </a:solidFill>
              </a:rPr>
              <a:t> methods to handle UI events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2F5D710-468E-44C9-B9F3-F8752EA897AD}"/>
              </a:ext>
            </a:extLst>
          </p:cNvPr>
          <p:cNvCxnSpPr>
            <a:cxnSpLocks/>
          </p:cNvCxnSpPr>
          <p:nvPr/>
        </p:nvCxnSpPr>
        <p:spPr>
          <a:xfrm>
            <a:off x="2629901" y="3585408"/>
            <a:ext cx="667754" cy="573505"/>
          </a:xfrm>
          <a:prstGeom prst="straightConnector1">
            <a:avLst/>
          </a:prstGeom>
          <a:ln w="412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651893C-2028-4840-AECD-DF5A1085CDA7}"/>
              </a:ext>
            </a:extLst>
          </p:cNvPr>
          <p:cNvSpPr txBox="1"/>
          <p:nvPr/>
        </p:nvSpPr>
        <p:spPr>
          <a:xfrm>
            <a:off x="325854" y="2635418"/>
            <a:ext cx="2312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C00000"/>
                </a:solidFill>
              </a:rPr>
              <a:t>View </a:t>
            </a:r>
            <a:r>
              <a:rPr lang="en-US" dirty="0">
                <a:solidFill>
                  <a:srgbClr val="C00000"/>
                </a:solidFill>
              </a:rPr>
              <a:t>uses </a:t>
            </a:r>
            <a:r>
              <a:rPr lang="en-US" b="1" dirty="0">
                <a:solidFill>
                  <a:srgbClr val="C00000"/>
                </a:solidFill>
              </a:rPr>
              <a:t>model</a:t>
            </a:r>
            <a:r>
              <a:rPr lang="en-US" dirty="0">
                <a:solidFill>
                  <a:srgbClr val="C00000"/>
                </a:solidFill>
              </a:rPr>
              <a:t> getter methods and forwards UI events to the </a:t>
            </a:r>
            <a:r>
              <a:rPr lang="en-US" b="1" dirty="0">
                <a:solidFill>
                  <a:srgbClr val="C00000"/>
                </a:solidFill>
              </a:rPr>
              <a:t>controller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A3A1CBA-76EF-48A6-88F4-86334AD69418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2337299" y="4508738"/>
            <a:ext cx="960356" cy="419430"/>
          </a:xfrm>
          <a:prstGeom prst="straightConnector1">
            <a:avLst/>
          </a:prstGeom>
          <a:ln w="412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A096249-D021-4CF4-BDD4-EB6DFBC38B90}"/>
              </a:ext>
            </a:extLst>
          </p:cNvPr>
          <p:cNvSpPr txBox="1"/>
          <p:nvPr/>
        </p:nvSpPr>
        <p:spPr>
          <a:xfrm>
            <a:off x="626812" y="4605002"/>
            <a:ext cx="1710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C00000"/>
                </a:solidFill>
              </a:rPr>
              <a:t>View </a:t>
            </a:r>
            <a:r>
              <a:rPr lang="en-US" dirty="0">
                <a:solidFill>
                  <a:srgbClr val="C00000"/>
                </a:solidFill>
              </a:rPr>
              <a:t>observes the </a:t>
            </a:r>
            <a:r>
              <a:rPr lang="en-US" b="1" dirty="0">
                <a:solidFill>
                  <a:srgbClr val="C00000"/>
                </a:solidFill>
              </a:rPr>
              <a:t>model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70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16D5A-2E90-4484-A27D-C3744F7D9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65125"/>
            <a:ext cx="7404100" cy="93027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“Alternate” MVC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CF5E36E-8BA4-4520-A494-9CEC9C6F7D71}"/>
              </a:ext>
            </a:extLst>
          </p:cNvPr>
          <p:cNvSpPr/>
          <p:nvPr/>
        </p:nvSpPr>
        <p:spPr>
          <a:xfrm>
            <a:off x="668593" y="2222090"/>
            <a:ext cx="2644877" cy="4011562"/>
          </a:xfrm>
          <a:prstGeom prst="roundRect">
            <a:avLst>
              <a:gd name="adj" fmla="val 4323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Model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(application state)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A3BE163-45C2-467B-AEBB-C4878A78CB86}"/>
              </a:ext>
            </a:extLst>
          </p:cNvPr>
          <p:cNvSpPr/>
          <p:nvPr/>
        </p:nvSpPr>
        <p:spPr>
          <a:xfrm>
            <a:off x="788392" y="3205316"/>
            <a:ext cx="2438400" cy="65876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Application state</a:t>
            </a:r>
          </a:p>
          <a:p>
            <a:pPr algn="ctr"/>
            <a:r>
              <a:rPr lang="en-US" sz="1600" dirty="0"/>
              <a:t>in </a:t>
            </a:r>
            <a:r>
              <a:rPr lang="en-US" sz="1600" dirty="0">
                <a:latin typeface="Consolas" panose="020B0609020204030204" pitchFamily="49" charset="0"/>
              </a:rPr>
              <a:t>private</a:t>
            </a:r>
            <a:r>
              <a:rPr lang="en-US" sz="1600" dirty="0"/>
              <a:t> fields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ABADB13-4F2C-43A8-AEFD-0748A331EE53}"/>
              </a:ext>
            </a:extLst>
          </p:cNvPr>
          <p:cNvSpPr/>
          <p:nvPr/>
        </p:nvSpPr>
        <p:spPr>
          <a:xfrm>
            <a:off x="788392" y="3963247"/>
            <a:ext cx="2438400" cy="65876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Getter methods</a:t>
            </a:r>
          </a:p>
          <a:p>
            <a:pPr algn="ctr"/>
            <a:r>
              <a:rPr lang="en-US" sz="1600" dirty="0"/>
              <a:t>to expose state</a:t>
            </a:r>
            <a:endParaRPr lang="en-US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273A161-36FC-44AA-8163-61FD6CD56D78}"/>
              </a:ext>
            </a:extLst>
          </p:cNvPr>
          <p:cNvSpPr/>
          <p:nvPr/>
        </p:nvSpPr>
        <p:spPr>
          <a:xfrm>
            <a:off x="788391" y="4721178"/>
            <a:ext cx="2438401" cy="65876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Modifier methods</a:t>
            </a:r>
          </a:p>
          <a:p>
            <a:pPr algn="ctr"/>
            <a:r>
              <a:rPr lang="en-US" sz="1600" dirty="0"/>
              <a:t>to change state</a:t>
            </a:r>
            <a:endParaRPr lang="en-US" sz="1400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2F2CD3C-DD03-4B1F-9CA9-B1EA92D9344E}"/>
              </a:ext>
            </a:extLst>
          </p:cNvPr>
          <p:cNvSpPr/>
          <p:nvPr/>
        </p:nvSpPr>
        <p:spPr>
          <a:xfrm>
            <a:off x="786840" y="5487143"/>
            <a:ext cx="2438401" cy="65876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Notify observers</a:t>
            </a:r>
          </a:p>
          <a:p>
            <a:pPr algn="ctr"/>
            <a:r>
              <a:rPr lang="en-US" sz="1600" dirty="0"/>
              <a:t>when state changes</a:t>
            </a:r>
            <a:endParaRPr lang="en-US" sz="1400" dirty="0"/>
          </a:p>
        </p:txBody>
      </p:sp>
      <p:grpSp>
        <p:nvGrpSpPr>
          <p:cNvPr id="3" name="Group 2"/>
          <p:cNvGrpSpPr/>
          <p:nvPr/>
        </p:nvGrpSpPr>
        <p:grpSpPr>
          <a:xfrm>
            <a:off x="7764848" y="2222090"/>
            <a:ext cx="2644877" cy="4011562"/>
            <a:chOff x="6571048" y="2222090"/>
            <a:chExt cx="2644877" cy="4011562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AD8E1CE0-DA5C-489F-B706-32831EB97578}"/>
                </a:ext>
              </a:extLst>
            </p:cNvPr>
            <p:cNvSpPr/>
            <p:nvPr/>
          </p:nvSpPr>
          <p:spPr>
            <a:xfrm>
              <a:off x="6571048" y="2222090"/>
              <a:ext cx="2644877" cy="4011562"/>
            </a:xfrm>
            <a:prstGeom prst="roundRect">
              <a:avLst>
                <a:gd name="adj" fmla="val 461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3200" dirty="0">
                  <a:solidFill>
                    <a:schemeClr val="accent5">
                      <a:lumMod val="75000"/>
                    </a:schemeClr>
                  </a:solidFill>
                </a:rPr>
                <a:t>View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r>
                <a:rPr lang="en-US" dirty="0">
                  <a:solidFill>
                    <a:schemeClr val="accent5">
                      <a:lumMod val="75000"/>
                    </a:schemeClr>
                  </a:solidFill>
                </a:rPr>
                <a:t>(user interface)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FDE9AD0C-C12A-4AB4-923B-438069BE9B83}"/>
                </a:ext>
              </a:extLst>
            </p:cNvPr>
            <p:cNvSpPr/>
            <p:nvPr/>
          </p:nvSpPr>
          <p:spPr>
            <a:xfrm>
              <a:off x="6667820" y="3205315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Renders UI</a:t>
              </a:r>
            </a:p>
            <a:p>
              <a:pPr algn="ctr"/>
              <a:r>
                <a:rPr lang="en-US" sz="1600" dirty="0"/>
                <a:t>produces a scene graph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74518E0A-4806-40AF-BF97-C601ABF9D11B}"/>
                </a:ext>
              </a:extLst>
            </p:cNvPr>
            <p:cNvSpPr/>
            <p:nvPr/>
          </p:nvSpPr>
          <p:spPr>
            <a:xfrm>
              <a:off x="6667820" y="3963247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Displays UI</a:t>
              </a:r>
            </a:p>
            <a:p>
              <a:pPr algn="ctr"/>
              <a:r>
                <a:rPr lang="en-US" sz="1600" dirty="0">
                  <a:latin typeface="Consolas" panose="020B0609020204030204" pitchFamily="49" charset="0"/>
                </a:rPr>
                <a:t>Application</a:t>
              </a:r>
              <a:r>
                <a:rPr lang="en-US" sz="1600" dirty="0"/>
                <a:t> subclass</a:t>
              </a: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9200882E-E534-4BA4-95CD-16CB54211CB4}"/>
                </a:ext>
              </a:extLst>
            </p:cNvPr>
            <p:cNvSpPr/>
            <p:nvPr/>
          </p:nvSpPr>
          <p:spPr>
            <a:xfrm>
              <a:off x="6667820" y="4721177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Forwards UI events</a:t>
              </a:r>
            </a:p>
            <a:p>
              <a:pPr algn="ctr"/>
              <a:r>
                <a:rPr lang="en-US" sz="1600" dirty="0"/>
                <a:t>to the controller</a:t>
              </a: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42AF0025-AE00-4641-A0DA-8AF9F141772B}"/>
                </a:ext>
              </a:extLst>
            </p:cNvPr>
            <p:cNvSpPr/>
            <p:nvPr/>
          </p:nvSpPr>
          <p:spPr>
            <a:xfrm>
              <a:off x="6667820" y="5487988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Refreshes UI</a:t>
              </a:r>
            </a:p>
            <a:p>
              <a:pPr algn="ctr"/>
              <a:r>
                <a:rPr lang="en-US" sz="1600" dirty="0"/>
                <a:t>upon state change</a:t>
              </a:r>
            </a:p>
          </p:txBody>
        </p: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A5272CC-FA60-4301-B92F-8FE6F5700450}"/>
              </a:ext>
            </a:extLst>
          </p:cNvPr>
          <p:cNvCxnSpPr>
            <a:cxnSpLocks/>
            <a:stCxn id="30" idx="1"/>
            <a:endCxn id="20" idx="3"/>
          </p:cNvCxnSpPr>
          <p:nvPr/>
        </p:nvCxnSpPr>
        <p:spPr>
          <a:xfrm flipH="1">
            <a:off x="3226792" y="5039392"/>
            <a:ext cx="1093166" cy="11167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99AFAC7-A012-4D5C-BDEA-5592385FE6F2}"/>
              </a:ext>
            </a:extLst>
          </p:cNvPr>
          <p:cNvCxnSpPr>
            <a:cxnSpLocks/>
            <a:stCxn id="34" idx="1"/>
            <a:endCxn id="26" idx="3"/>
          </p:cNvCxnSpPr>
          <p:nvPr/>
        </p:nvCxnSpPr>
        <p:spPr>
          <a:xfrm flipH="1" flipV="1">
            <a:off x="6758358" y="4277917"/>
            <a:ext cx="1103262" cy="772641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1AF5B3C-1E45-43D6-8212-FA04B4EE0E43}"/>
              </a:ext>
            </a:extLst>
          </p:cNvPr>
          <p:cNvCxnSpPr>
            <a:cxnSpLocks/>
            <a:stCxn id="24" idx="3"/>
            <a:endCxn id="6" idx="1"/>
          </p:cNvCxnSpPr>
          <p:nvPr/>
        </p:nvCxnSpPr>
        <p:spPr>
          <a:xfrm flipV="1">
            <a:off x="3225241" y="5773982"/>
            <a:ext cx="1094717" cy="42542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1A5EB9D-FD98-4969-9EFF-513A17AA9443}"/>
              </a:ext>
            </a:extLst>
          </p:cNvPr>
          <p:cNvCxnSpPr>
            <a:cxnSpLocks/>
            <a:stCxn id="28" idx="1"/>
            <a:endCxn id="5" idx="3"/>
          </p:cNvCxnSpPr>
          <p:nvPr/>
        </p:nvCxnSpPr>
        <p:spPr>
          <a:xfrm flipH="1" flipV="1">
            <a:off x="6758358" y="3534691"/>
            <a:ext cx="1103262" cy="5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E7498C-02D4-404A-BE7B-7E5214B7ECF8}"/>
              </a:ext>
            </a:extLst>
          </p:cNvPr>
          <p:cNvCxnSpPr>
            <a:cxnSpLocks/>
          </p:cNvCxnSpPr>
          <p:nvPr/>
        </p:nvCxnSpPr>
        <p:spPr>
          <a:xfrm>
            <a:off x="6017341" y="4416370"/>
            <a:ext cx="0" cy="510434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FC57A8E-FD1A-44A6-BA39-B553BB7F0C05}"/>
              </a:ext>
            </a:extLst>
          </p:cNvPr>
          <p:cNvSpPr/>
          <p:nvPr/>
        </p:nvSpPr>
        <p:spPr>
          <a:xfrm rot="244131">
            <a:off x="8189648" y="694095"/>
            <a:ext cx="3096212" cy="1131677"/>
          </a:xfrm>
          <a:prstGeom prst="roundRect">
            <a:avLst>
              <a:gd name="adj" fmla="val 1659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Here is </a:t>
            </a:r>
            <a:r>
              <a:rPr lang="en-US" sz="2400" u="sng" dirty="0">
                <a:solidFill>
                  <a:schemeClr val="accent4">
                    <a:lumMod val="50000"/>
                  </a:schemeClr>
                </a:solidFill>
              </a:rPr>
              <a:t>another way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to organize MVC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216720" y="2222090"/>
            <a:ext cx="2644877" cy="4011562"/>
            <a:chOff x="4216720" y="2222090"/>
            <a:chExt cx="2644877" cy="4011562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924B6F4-CAB6-49C8-8F64-07E7411AD549}"/>
                </a:ext>
              </a:extLst>
            </p:cNvPr>
            <p:cNvSpPr/>
            <p:nvPr/>
          </p:nvSpPr>
          <p:spPr>
            <a:xfrm>
              <a:off x="4216720" y="2222090"/>
              <a:ext cx="2644877" cy="4011562"/>
            </a:xfrm>
            <a:prstGeom prst="roundRect">
              <a:avLst>
                <a:gd name="adj" fmla="val 402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3200" dirty="0">
                  <a:solidFill>
                    <a:schemeClr val="accent5">
                      <a:lumMod val="75000"/>
                    </a:schemeClr>
                  </a:solidFill>
                </a:rPr>
                <a:t>Controller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r>
                <a:rPr lang="en-US" dirty="0">
                  <a:solidFill>
                    <a:schemeClr val="accent5">
                      <a:lumMod val="75000"/>
                    </a:schemeClr>
                  </a:solidFill>
                </a:rPr>
                <a:t>(event handler)</a:t>
              </a:r>
              <a:endParaRPr lang="en-US" sz="28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A744273-6E85-466B-A6DA-8FFBC99A095F}"/>
                </a:ext>
              </a:extLst>
            </p:cNvPr>
            <p:cNvSpPr/>
            <p:nvPr/>
          </p:nvSpPr>
          <p:spPr>
            <a:xfrm>
              <a:off x="4319958" y="3948536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Handles user events</a:t>
              </a:r>
            </a:p>
            <a:p>
              <a:pPr algn="ctr"/>
              <a:r>
                <a:rPr lang="en-US" sz="1600" dirty="0"/>
                <a:t>with </a:t>
              </a:r>
              <a:r>
                <a:rPr lang="en-US" sz="1600" dirty="0">
                  <a:latin typeface="Consolas" panose="020B0609020204030204" pitchFamily="49" charset="0"/>
                </a:rPr>
                <a:t>public</a:t>
              </a:r>
              <a:r>
                <a:rPr lang="en-US" sz="1600" dirty="0"/>
                <a:t> methods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FCA3FC35-6677-4CEA-BD12-75D042933285}"/>
                </a:ext>
              </a:extLst>
            </p:cNvPr>
            <p:cNvSpPr/>
            <p:nvPr/>
          </p:nvSpPr>
          <p:spPr>
            <a:xfrm>
              <a:off x="4319958" y="4710011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Controls model</a:t>
              </a:r>
            </a:p>
            <a:p>
              <a:pPr algn="ctr"/>
              <a:r>
                <a:rPr lang="en-US" sz="1600" dirty="0"/>
                <a:t>in response to events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880CFA4A-CB08-4460-AF63-43154D3D1E19}"/>
                </a:ext>
              </a:extLst>
            </p:cNvPr>
            <p:cNvSpPr/>
            <p:nvPr/>
          </p:nvSpPr>
          <p:spPr>
            <a:xfrm>
              <a:off x="4319958" y="3205310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State getter methods</a:t>
              </a:r>
            </a:p>
            <a:p>
              <a:pPr algn="ctr"/>
              <a:r>
                <a:rPr lang="en-US" sz="1600" dirty="0"/>
                <a:t>expose state to view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41C880FE-22E5-442E-9EDA-B977887EFFF3}"/>
                </a:ext>
              </a:extLst>
            </p:cNvPr>
            <p:cNvSpPr/>
            <p:nvPr/>
          </p:nvSpPr>
          <p:spPr>
            <a:xfrm>
              <a:off x="4319958" y="5444601"/>
              <a:ext cx="2438400" cy="6587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Forwards updates</a:t>
              </a:r>
            </a:p>
            <a:p>
              <a:pPr algn="ctr"/>
              <a:r>
                <a:rPr lang="en-US" sz="1600" dirty="0"/>
                <a:t>from model to view</a:t>
              </a:r>
            </a:p>
          </p:txBody>
        </p: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0FDFE4A-8018-4A24-9AD0-F6AAB38DDFC0}"/>
              </a:ext>
            </a:extLst>
          </p:cNvPr>
          <p:cNvCxnSpPr>
            <a:cxnSpLocks/>
            <a:stCxn id="6" idx="3"/>
            <a:endCxn id="36" idx="1"/>
          </p:cNvCxnSpPr>
          <p:nvPr/>
        </p:nvCxnSpPr>
        <p:spPr>
          <a:xfrm>
            <a:off x="6758358" y="5773982"/>
            <a:ext cx="1103262" cy="43387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5208535-E66F-4774-B049-59C81BE0F909}"/>
              </a:ext>
            </a:extLst>
          </p:cNvPr>
          <p:cNvCxnSpPr>
            <a:cxnSpLocks/>
            <a:stCxn id="5" idx="1"/>
            <a:endCxn id="18" idx="3"/>
          </p:cNvCxnSpPr>
          <p:nvPr/>
        </p:nvCxnSpPr>
        <p:spPr>
          <a:xfrm flipH="1">
            <a:off x="3226792" y="3534691"/>
            <a:ext cx="1093166" cy="757937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360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F3FC9-33B5-4865-94F6-7402A508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171" y="365126"/>
            <a:ext cx="10798629" cy="8976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76AD6-6485-4AED-B0CE-5DB543F5E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629"/>
            <a:ext cx="10515600" cy="452233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What is model-view-controller (MVC)?</a:t>
            </a:r>
          </a:p>
          <a:p>
            <a:pPr lvl="1"/>
            <a:r>
              <a:rPr lang="en-US" dirty="0"/>
              <a:t>MVC is a </a:t>
            </a:r>
            <a:r>
              <a:rPr lang="en-US" i="1" dirty="0"/>
              <a:t>software design pattern</a:t>
            </a:r>
            <a:r>
              <a:rPr lang="en-US" dirty="0"/>
              <a:t> used for structuring and organizing your code for applications with a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user interface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Big idea: </a:t>
            </a:r>
            <a:r>
              <a:rPr lang="en-US" dirty="0"/>
              <a:t>Separate the app’s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UI code</a:t>
            </a:r>
            <a:r>
              <a:rPr lang="en-US" dirty="0"/>
              <a:t> from the </a:t>
            </a:r>
            <a:r>
              <a:rPr lang="en-US" b="1" dirty="0">
                <a:solidFill>
                  <a:srgbClr val="266C00"/>
                </a:solidFill>
              </a:rPr>
              <a:t>state management code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History of MVC</a:t>
            </a:r>
          </a:p>
          <a:p>
            <a:pPr lvl="1"/>
            <a:r>
              <a:rPr lang="en-US" dirty="0"/>
              <a:t>Used in the 1970’s and 1980’s when GUIs were first developed</a:t>
            </a:r>
          </a:p>
          <a:p>
            <a:pPr lvl="1"/>
            <a:r>
              <a:rPr lang="en-US" dirty="0"/>
              <a:t>Has remained popular ever since</a:t>
            </a:r>
          </a:p>
          <a:p>
            <a:pPr lvl="1"/>
            <a:r>
              <a:rPr lang="en-US" dirty="0"/>
              <a:t>Has evolved and changed, but the big idea remains the same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MVC can be used in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desktop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,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mobile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, and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web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 applications</a:t>
            </a:r>
          </a:p>
        </p:txBody>
      </p:sp>
    </p:spTree>
    <p:extLst>
      <p:ext uri="{BB962C8B-B14F-4D97-AF65-F5344CB8AC3E}">
        <p14:creationId xmlns:p14="http://schemas.microsoft.com/office/powerpoint/2010/main" val="276991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D90C9-56CD-45DD-8153-F3E77B4BC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1" y="365125"/>
            <a:ext cx="4707194" cy="82937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“Alternate” MVC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C2AFD1F-0BCA-46DA-BE77-FD126B9EECC9}"/>
              </a:ext>
            </a:extLst>
          </p:cNvPr>
          <p:cNvSpPr/>
          <p:nvPr/>
        </p:nvSpPr>
        <p:spPr>
          <a:xfrm>
            <a:off x="9113929" y="3296811"/>
            <a:ext cx="2406314" cy="896352"/>
          </a:xfrm>
          <a:prstGeom prst="roundRect">
            <a:avLst>
              <a:gd name="adj" fmla="val 990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Model</a:t>
            </a: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(application state)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5F6B34A-FD4F-4168-ABBF-7D187F622540}"/>
              </a:ext>
            </a:extLst>
          </p:cNvPr>
          <p:cNvSpPr/>
          <p:nvPr/>
        </p:nvSpPr>
        <p:spPr>
          <a:xfrm>
            <a:off x="637557" y="3277956"/>
            <a:ext cx="2406314" cy="896352"/>
          </a:xfrm>
          <a:prstGeom prst="roundRect">
            <a:avLst>
              <a:gd name="adj" fmla="val 990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View</a:t>
            </a: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(user interface)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0D06C9B-1AFB-480F-A4C1-4103BB013DA1}"/>
              </a:ext>
            </a:extLst>
          </p:cNvPr>
          <p:cNvSpPr/>
          <p:nvPr/>
        </p:nvSpPr>
        <p:spPr>
          <a:xfrm>
            <a:off x="4931951" y="3291445"/>
            <a:ext cx="2406314" cy="896352"/>
          </a:xfrm>
          <a:prstGeom prst="roundRect">
            <a:avLst>
              <a:gd name="adj" fmla="val 990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Controller</a:t>
            </a: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(event handler)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87806C-AE74-4683-BD6D-04DACC862B0C}"/>
              </a:ext>
            </a:extLst>
          </p:cNvPr>
          <p:cNvCxnSpPr>
            <a:cxnSpLocks/>
          </p:cNvCxnSpPr>
          <p:nvPr/>
        </p:nvCxnSpPr>
        <p:spPr>
          <a:xfrm flipH="1">
            <a:off x="7503551" y="3489158"/>
            <a:ext cx="1435912" cy="0"/>
          </a:xfrm>
          <a:prstGeom prst="straightConnector1">
            <a:avLst/>
          </a:prstGeom>
          <a:ln w="4445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150B7AB-D774-46EE-9BFA-766812448DAD}"/>
              </a:ext>
            </a:extLst>
          </p:cNvPr>
          <p:cNvSpPr txBox="1"/>
          <p:nvPr/>
        </p:nvSpPr>
        <p:spPr>
          <a:xfrm>
            <a:off x="6450336" y="4279438"/>
            <a:ext cx="35909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Model </a:t>
            </a:r>
            <a:r>
              <a:rPr lang="en-US" dirty="0">
                <a:solidFill>
                  <a:srgbClr val="C00000"/>
                </a:solidFill>
              </a:rPr>
              <a:t>notifies </a:t>
            </a:r>
            <a:r>
              <a:rPr lang="en-US" b="1" dirty="0">
                <a:solidFill>
                  <a:srgbClr val="C00000"/>
                </a:solidFill>
              </a:rPr>
              <a:t>controller</a:t>
            </a:r>
            <a:r>
              <a:rPr lang="en-US" dirty="0">
                <a:solidFill>
                  <a:srgbClr val="C00000"/>
                </a:solidFill>
              </a:rPr>
              <a:t> when application state changes</a:t>
            </a:r>
          </a:p>
          <a:p>
            <a:pPr algn="ctr"/>
            <a:endParaRPr lang="en-US" dirty="0">
              <a:solidFill>
                <a:srgbClr val="C00000"/>
              </a:solidFill>
            </a:endParaRP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Controller</a:t>
            </a:r>
            <a:r>
              <a:rPr lang="en-US" dirty="0">
                <a:solidFill>
                  <a:srgbClr val="C00000"/>
                </a:solidFill>
              </a:rPr>
              <a:t> calls </a:t>
            </a:r>
            <a:r>
              <a:rPr lang="en-US" b="1" dirty="0">
                <a:solidFill>
                  <a:srgbClr val="C00000"/>
                </a:solidFill>
              </a:rPr>
              <a:t>model</a:t>
            </a:r>
            <a:r>
              <a:rPr lang="en-US" dirty="0">
                <a:solidFill>
                  <a:srgbClr val="C00000"/>
                </a:solidFill>
              </a:rPr>
              <a:t> getter methods to access application state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A082F7A-1BA3-4FB2-A2A5-707D568796DE}"/>
              </a:ext>
            </a:extLst>
          </p:cNvPr>
          <p:cNvCxnSpPr>
            <a:cxnSpLocks/>
          </p:cNvCxnSpPr>
          <p:nvPr/>
        </p:nvCxnSpPr>
        <p:spPr>
          <a:xfrm flipH="1">
            <a:off x="3137365" y="3976437"/>
            <a:ext cx="1569236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E94BDF1-FE2E-4A2D-867C-61A39A02D863}"/>
              </a:ext>
            </a:extLst>
          </p:cNvPr>
          <p:cNvSpPr txBox="1"/>
          <p:nvPr/>
        </p:nvSpPr>
        <p:spPr>
          <a:xfrm>
            <a:off x="2029846" y="4279438"/>
            <a:ext cx="37842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Controller </a:t>
            </a:r>
            <a:r>
              <a:rPr lang="en-US" dirty="0">
                <a:solidFill>
                  <a:srgbClr val="C00000"/>
                </a:solidFill>
              </a:rPr>
              <a:t>notifies </a:t>
            </a:r>
            <a:r>
              <a:rPr lang="en-US" b="1" dirty="0">
                <a:solidFill>
                  <a:srgbClr val="C00000"/>
                </a:solidFill>
              </a:rPr>
              <a:t>view</a:t>
            </a:r>
            <a:r>
              <a:rPr lang="en-US" dirty="0">
                <a:solidFill>
                  <a:srgbClr val="C00000"/>
                </a:solidFill>
              </a:rPr>
              <a:t> when application state changes</a:t>
            </a:r>
          </a:p>
          <a:p>
            <a:pPr algn="ctr"/>
            <a:endParaRPr lang="en-US" dirty="0">
              <a:solidFill>
                <a:srgbClr val="C00000"/>
              </a:solidFill>
            </a:endParaRP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View</a:t>
            </a:r>
            <a:r>
              <a:rPr lang="en-US" dirty="0">
                <a:solidFill>
                  <a:srgbClr val="C00000"/>
                </a:solidFill>
              </a:rPr>
              <a:t> calls </a:t>
            </a:r>
            <a:r>
              <a:rPr lang="en-US" b="1" dirty="0">
                <a:solidFill>
                  <a:srgbClr val="C00000"/>
                </a:solidFill>
              </a:rPr>
              <a:t>controller</a:t>
            </a:r>
            <a:r>
              <a:rPr lang="en-US" dirty="0">
                <a:solidFill>
                  <a:srgbClr val="C00000"/>
                </a:solidFill>
              </a:rPr>
              <a:t> getter methods to access application state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33E6867-B4E3-4BA2-865A-55BD579850B1}"/>
              </a:ext>
            </a:extLst>
          </p:cNvPr>
          <p:cNvSpPr txBox="1"/>
          <p:nvPr/>
        </p:nvSpPr>
        <p:spPr>
          <a:xfrm>
            <a:off x="2644114" y="2507504"/>
            <a:ext cx="2615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View</a:t>
            </a:r>
            <a:r>
              <a:rPr lang="en-US" dirty="0">
                <a:solidFill>
                  <a:srgbClr val="C00000"/>
                </a:solidFill>
              </a:rPr>
              <a:t> forwards user events to </a:t>
            </a:r>
            <a:r>
              <a:rPr lang="en-US" b="1" dirty="0">
                <a:solidFill>
                  <a:srgbClr val="C00000"/>
                </a:solidFill>
              </a:rPr>
              <a:t>controller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747E4C-895E-4255-90BE-A8B90B231676}"/>
              </a:ext>
            </a:extLst>
          </p:cNvPr>
          <p:cNvSpPr txBox="1"/>
          <p:nvPr/>
        </p:nvSpPr>
        <p:spPr>
          <a:xfrm>
            <a:off x="2677307" y="6284742"/>
            <a:ext cx="6837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http://www.oracle.com/technetwork/articles/javase/mvc-136693.html</a:t>
            </a:r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B014BA6-EB84-4350-9D11-BE6AACB5C4F4}"/>
              </a:ext>
            </a:extLst>
          </p:cNvPr>
          <p:cNvCxnSpPr>
            <a:cxnSpLocks/>
          </p:cNvCxnSpPr>
          <p:nvPr/>
        </p:nvCxnSpPr>
        <p:spPr>
          <a:xfrm>
            <a:off x="3137365" y="3489158"/>
            <a:ext cx="1629301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8118CE8-9F29-46EC-9C78-E1CB600BDB44}"/>
              </a:ext>
            </a:extLst>
          </p:cNvPr>
          <p:cNvCxnSpPr>
            <a:cxnSpLocks/>
          </p:cNvCxnSpPr>
          <p:nvPr/>
        </p:nvCxnSpPr>
        <p:spPr>
          <a:xfrm>
            <a:off x="7512731" y="3988217"/>
            <a:ext cx="1354543" cy="0"/>
          </a:xfrm>
          <a:prstGeom prst="straightConnector1">
            <a:avLst/>
          </a:prstGeom>
          <a:ln w="44450">
            <a:solidFill>
              <a:srgbClr val="FF0000"/>
            </a:solidFill>
            <a:headEnd type="triangle" w="lg" len="lg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A9D5EFB-55AD-45DD-8024-37373483A692}"/>
              </a:ext>
            </a:extLst>
          </p:cNvPr>
          <p:cNvSpPr txBox="1"/>
          <p:nvPr/>
        </p:nvSpPr>
        <p:spPr>
          <a:xfrm>
            <a:off x="6401705" y="2496144"/>
            <a:ext cx="363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Controller</a:t>
            </a:r>
            <a:r>
              <a:rPr lang="en-US" dirty="0">
                <a:solidFill>
                  <a:srgbClr val="C00000"/>
                </a:solidFill>
              </a:rPr>
              <a:t> handles user events by calling </a:t>
            </a:r>
            <a:r>
              <a:rPr lang="en-US" b="1" dirty="0">
                <a:solidFill>
                  <a:srgbClr val="C00000"/>
                </a:solidFill>
              </a:rPr>
              <a:t>model </a:t>
            </a:r>
            <a:r>
              <a:rPr lang="en-US" dirty="0">
                <a:solidFill>
                  <a:srgbClr val="C00000"/>
                </a:solidFill>
              </a:rPr>
              <a:t>setter methods</a:t>
            </a:r>
          </a:p>
        </p:txBody>
      </p:sp>
      <p:pic>
        <p:nvPicPr>
          <p:cNvPr id="16" name="Picture 2" descr="Image result for eyes">
            <a:hlinkClick r:id="rId4"/>
            <a:extLst>
              <a:ext uri="{FF2B5EF4-FFF2-40B4-BE49-F238E27FC236}">
                <a16:creationId xmlns:a16="http://schemas.microsoft.com/office/drawing/2014/main" id="{8C060198-2B92-4AAC-B1D0-AB15FD6F2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51509" y="3699138"/>
            <a:ext cx="540945" cy="5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eyes">
            <a:hlinkClick r:id="rId4"/>
            <a:extLst>
              <a:ext uri="{FF2B5EF4-FFF2-40B4-BE49-F238E27FC236}">
                <a16:creationId xmlns:a16="http://schemas.microsoft.com/office/drawing/2014/main" id="{9B77655B-B9A6-4F7E-864E-00879421C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51033" y="3716704"/>
            <a:ext cx="540945" cy="5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AE6197D-7BA8-45BC-878F-8291573E8BC7}"/>
              </a:ext>
            </a:extLst>
          </p:cNvPr>
          <p:cNvGrpSpPr/>
          <p:nvPr/>
        </p:nvGrpSpPr>
        <p:grpSpPr>
          <a:xfrm rot="21428044">
            <a:off x="8740412" y="450412"/>
            <a:ext cx="3239857" cy="1154420"/>
            <a:chOff x="7760427" y="444240"/>
            <a:chExt cx="3239857" cy="1154420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AE5F0724-A4BA-4617-9E3E-3F8589CE6963}"/>
                </a:ext>
              </a:extLst>
            </p:cNvPr>
            <p:cNvSpPr/>
            <p:nvPr/>
          </p:nvSpPr>
          <p:spPr>
            <a:xfrm rot="186259">
              <a:off x="7760427" y="462047"/>
              <a:ext cx="3239857" cy="1136613"/>
            </a:xfrm>
            <a:prstGeom prst="roundRect">
              <a:avLst>
                <a:gd name="adj" fmla="val 13212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The          icon indicates places where the observer design pattern is used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8" name="Picture 2" descr="Image result for eyes">
              <a:hlinkClick r:id="rId4"/>
              <a:extLst>
                <a:ext uri="{FF2B5EF4-FFF2-40B4-BE49-F238E27FC236}">
                  <a16:creationId xmlns:a16="http://schemas.microsoft.com/office/drawing/2014/main" id="{0BFF57B7-E831-41C0-9441-2B628FB8EB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70332" flipH="1">
              <a:off x="8598651" y="444240"/>
              <a:ext cx="540945" cy="543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9985E43-E174-4920-87DA-828195A51EDF}"/>
              </a:ext>
            </a:extLst>
          </p:cNvPr>
          <p:cNvSpPr/>
          <p:nvPr/>
        </p:nvSpPr>
        <p:spPr>
          <a:xfrm>
            <a:off x="4945354" y="416441"/>
            <a:ext cx="3612118" cy="1472214"/>
          </a:xfrm>
          <a:prstGeom prst="roundRect">
            <a:avLst>
              <a:gd name="adj" fmla="val 1659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>
                <a:solidFill>
                  <a:schemeClr val="accent6">
                    <a:lumMod val="75000"/>
                  </a:schemeClr>
                </a:solidFill>
              </a:rPr>
              <a:t>Alternate MVC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focuses on fully decoupling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model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and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view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so they </a:t>
            </a:r>
            <a:r>
              <a:rPr lang="en-US" sz="2000" u="sng" dirty="0">
                <a:solidFill>
                  <a:schemeClr val="accent6">
                    <a:lumMod val="75000"/>
                  </a:schemeClr>
                </a:solidFill>
              </a:rPr>
              <a:t>never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need to reference each other</a:t>
            </a:r>
          </a:p>
        </p:txBody>
      </p:sp>
    </p:spTree>
    <p:extLst>
      <p:ext uri="{BB962C8B-B14F-4D97-AF65-F5344CB8AC3E}">
        <p14:creationId xmlns:p14="http://schemas.microsoft.com/office/powerpoint/2010/main" val="1542803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91131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Setup for “alternate” MVC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61B41C2-47E3-4346-9D92-88FBAEEFE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0610" y="2600411"/>
            <a:ext cx="5630779" cy="2266610"/>
          </a:xfrm>
          <a:prstGeom prst="roundRect">
            <a:avLst>
              <a:gd name="adj" fmla="val 10437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Controller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controller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Controller(model)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model.addObserver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(controller)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View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view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View(controller)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controller.addObserver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(view)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86F9917-7442-49A6-9354-F30FA28E4D54}"/>
              </a:ext>
            </a:extLst>
          </p:cNvPr>
          <p:cNvCxnSpPr>
            <a:cxnSpLocks/>
          </p:cNvCxnSpPr>
          <p:nvPr/>
        </p:nvCxnSpPr>
        <p:spPr>
          <a:xfrm>
            <a:off x="2634412" y="3041398"/>
            <a:ext cx="663243" cy="684374"/>
          </a:xfrm>
          <a:prstGeom prst="straightConnector1">
            <a:avLst/>
          </a:prstGeom>
          <a:ln w="412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072B42B-D378-4B9B-A9A9-25B85C098F92}"/>
              </a:ext>
            </a:extLst>
          </p:cNvPr>
          <p:cNvSpPr txBox="1"/>
          <p:nvPr/>
        </p:nvSpPr>
        <p:spPr>
          <a:xfrm>
            <a:off x="302794" y="2355275"/>
            <a:ext cx="2271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C00000"/>
                </a:solidFill>
              </a:rPr>
              <a:t>Controller </a:t>
            </a:r>
            <a:r>
              <a:rPr lang="en-US" dirty="0">
                <a:solidFill>
                  <a:srgbClr val="C00000"/>
                </a:solidFill>
              </a:rPr>
              <a:t>observes for state changes on</a:t>
            </a:r>
          </a:p>
          <a:p>
            <a:pPr algn="r"/>
            <a:r>
              <a:rPr lang="en-US" dirty="0">
                <a:solidFill>
                  <a:srgbClr val="C00000"/>
                </a:solidFill>
              </a:rPr>
              <a:t>the </a:t>
            </a:r>
            <a:r>
              <a:rPr lang="en-US" b="1" dirty="0">
                <a:solidFill>
                  <a:srgbClr val="C00000"/>
                </a:solidFill>
              </a:rPr>
              <a:t>model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3EFC9F2-A39C-4084-91DC-89404F2799FF}"/>
              </a:ext>
            </a:extLst>
          </p:cNvPr>
          <p:cNvCxnSpPr>
            <a:cxnSpLocks/>
          </p:cNvCxnSpPr>
          <p:nvPr/>
        </p:nvCxnSpPr>
        <p:spPr>
          <a:xfrm flipV="1">
            <a:off x="2655968" y="4578016"/>
            <a:ext cx="641687" cy="248652"/>
          </a:xfrm>
          <a:prstGeom prst="straightConnector1">
            <a:avLst/>
          </a:prstGeom>
          <a:ln w="412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DFA8586-0512-4131-9DA1-5020898C40EB}"/>
              </a:ext>
            </a:extLst>
          </p:cNvPr>
          <p:cNvSpPr txBox="1"/>
          <p:nvPr/>
        </p:nvSpPr>
        <p:spPr>
          <a:xfrm>
            <a:off x="174458" y="4404652"/>
            <a:ext cx="24002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C00000"/>
                </a:solidFill>
              </a:rPr>
              <a:t>View </a:t>
            </a:r>
            <a:r>
              <a:rPr lang="en-US" dirty="0">
                <a:solidFill>
                  <a:srgbClr val="C00000"/>
                </a:solidFill>
              </a:rPr>
              <a:t>observes</a:t>
            </a:r>
          </a:p>
          <a:p>
            <a:pPr algn="r"/>
            <a:r>
              <a:rPr lang="en-US" dirty="0">
                <a:solidFill>
                  <a:srgbClr val="C00000"/>
                </a:solidFill>
              </a:rPr>
              <a:t>for state changes on</a:t>
            </a:r>
          </a:p>
          <a:p>
            <a:pPr algn="r"/>
            <a:r>
              <a:rPr lang="en-US" dirty="0">
                <a:solidFill>
                  <a:srgbClr val="C00000"/>
                </a:solidFill>
              </a:rPr>
              <a:t>the </a:t>
            </a:r>
            <a:r>
              <a:rPr lang="en-US" b="1" dirty="0">
                <a:solidFill>
                  <a:srgbClr val="C00000"/>
                </a:solidFill>
              </a:rPr>
              <a:t>controller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CF90C74-C7CF-465D-871D-83BDA9E725CC}"/>
              </a:ext>
            </a:extLst>
          </p:cNvPr>
          <p:cNvCxnSpPr>
            <a:cxnSpLocks/>
          </p:cNvCxnSpPr>
          <p:nvPr/>
        </p:nvCxnSpPr>
        <p:spPr>
          <a:xfrm flipH="1">
            <a:off x="8644697" y="3041398"/>
            <a:ext cx="972547" cy="453773"/>
          </a:xfrm>
          <a:prstGeom prst="straightConnector1">
            <a:avLst/>
          </a:prstGeom>
          <a:ln w="412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B6EB8F2-0F93-4552-B9CF-F56630FA1649}"/>
              </a:ext>
            </a:extLst>
          </p:cNvPr>
          <p:cNvSpPr txBox="1"/>
          <p:nvPr/>
        </p:nvSpPr>
        <p:spPr>
          <a:xfrm>
            <a:off x="9683232" y="2460255"/>
            <a:ext cx="2003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Controller</a:t>
            </a:r>
            <a:r>
              <a:rPr lang="en-US" dirty="0">
                <a:solidFill>
                  <a:srgbClr val="C00000"/>
                </a:solidFill>
              </a:rPr>
              <a:t> calls </a:t>
            </a:r>
            <a:r>
              <a:rPr lang="en-US" b="1" dirty="0">
                <a:solidFill>
                  <a:srgbClr val="C00000"/>
                </a:solidFill>
              </a:rPr>
              <a:t>model</a:t>
            </a:r>
            <a:r>
              <a:rPr lang="en-US" dirty="0">
                <a:solidFill>
                  <a:srgbClr val="C00000"/>
                </a:solidFill>
              </a:rPr>
              <a:t> methods to handle UI events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33258EF-A41C-4EBD-A283-CAB105E63BDE}"/>
              </a:ext>
            </a:extLst>
          </p:cNvPr>
          <p:cNvCxnSpPr>
            <a:cxnSpLocks/>
          </p:cNvCxnSpPr>
          <p:nvPr/>
        </p:nvCxnSpPr>
        <p:spPr>
          <a:xfrm flipH="1" flipV="1">
            <a:off x="7080585" y="4404653"/>
            <a:ext cx="729915" cy="1043511"/>
          </a:xfrm>
          <a:prstGeom prst="straightConnector1">
            <a:avLst/>
          </a:prstGeom>
          <a:ln w="412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4E53B39-F5BD-47CA-A5E7-146E0AC42158}"/>
              </a:ext>
            </a:extLst>
          </p:cNvPr>
          <p:cNvSpPr txBox="1"/>
          <p:nvPr/>
        </p:nvSpPr>
        <p:spPr>
          <a:xfrm>
            <a:off x="7104653" y="5448164"/>
            <a:ext cx="2512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View</a:t>
            </a:r>
            <a:r>
              <a:rPr lang="en-US" dirty="0">
                <a:solidFill>
                  <a:srgbClr val="C00000"/>
                </a:solidFill>
              </a:rPr>
              <a:t> forwards UI events to the </a:t>
            </a:r>
            <a:r>
              <a:rPr lang="en-US" b="1" dirty="0">
                <a:solidFill>
                  <a:srgbClr val="C00000"/>
                </a:solidFill>
              </a:rPr>
              <a:t>controller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69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3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91131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Basic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644164" y="1336119"/>
            <a:ext cx="10795000" cy="5022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// Model</a:t>
            </a:r>
          </a:p>
          <a:p>
            <a:pPr>
              <a:lnSpc>
                <a:spcPct val="90000"/>
              </a:lnSpc>
            </a:pPr>
            <a:endParaRPr lang="en-US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public class </a:t>
            </a:r>
            <a:r>
              <a:rPr lang="en-US" dirty="0" err="1">
                <a:latin typeface="Consolas" panose="020B0609020204030204" pitchFamily="49" charset="0"/>
              </a:rPr>
              <a:t>UserModel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private String name;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private int age;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public </a:t>
            </a:r>
            <a:r>
              <a:rPr lang="en-US" dirty="0" err="1">
                <a:latin typeface="Consolas" panose="020B0609020204030204" pitchFamily="49" charset="0"/>
              </a:rPr>
              <a:t>UserModel</a:t>
            </a:r>
            <a:r>
              <a:rPr lang="en-US" dirty="0">
                <a:latin typeface="Consolas" panose="020B0609020204030204" pitchFamily="49" charset="0"/>
              </a:rPr>
              <a:t>(String name, int age) { this.name = name; </a:t>
            </a:r>
            <a:r>
              <a:rPr lang="en-US" dirty="0" err="1">
                <a:latin typeface="Consolas" panose="020B0609020204030204" pitchFamily="49" charset="0"/>
              </a:rPr>
              <a:t>this.age</a:t>
            </a:r>
            <a:r>
              <a:rPr lang="en-US" dirty="0">
                <a:latin typeface="Consolas" panose="020B0609020204030204" pitchFamily="49" charset="0"/>
              </a:rPr>
              <a:t> = age; }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// Getters and setters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public String </a:t>
            </a:r>
            <a:r>
              <a:rPr lang="en-US" dirty="0" err="1">
                <a:latin typeface="Consolas" panose="020B0609020204030204" pitchFamily="49" charset="0"/>
              </a:rPr>
              <a:t>getName</a:t>
            </a:r>
            <a:r>
              <a:rPr lang="en-US" dirty="0">
                <a:latin typeface="Consolas" panose="020B0609020204030204" pitchFamily="49" charset="0"/>
              </a:rPr>
              <a:t>() { return name; }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public void </a:t>
            </a:r>
            <a:r>
              <a:rPr lang="en-US" dirty="0" err="1">
                <a:latin typeface="Consolas" panose="020B0609020204030204" pitchFamily="49" charset="0"/>
              </a:rPr>
              <a:t>setName</a:t>
            </a:r>
            <a:r>
              <a:rPr lang="en-US" dirty="0">
                <a:latin typeface="Consolas" panose="020B0609020204030204" pitchFamily="49" charset="0"/>
              </a:rPr>
              <a:t>(String name) { this.name = name; }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public int </a:t>
            </a:r>
            <a:r>
              <a:rPr lang="en-US" dirty="0" err="1">
                <a:latin typeface="Consolas" panose="020B0609020204030204" pitchFamily="49" charset="0"/>
              </a:rPr>
              <a:t>getAge</a:t>
            </a:r>
            <a:r>
              <a:rPr lang="en-US" dirty="0">
                <a:latin typeface="Consolas" panose="020B0609020204030204" pitchFamily="49" charset="0"/>
              </a:rPr>
              <a:t>() { return age; }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public void </a:t>
            </a:r>
            <a:r>
              <a:rPr lang="en-US" dirty="0" err="1">
                <a:latin typeface="Consolas" panose="020B0609020204030204" pitchFamily="49" charset="0"/>
              </a:rPr>
              <a:t>setAge</a:t>
            </a:r>
            <a:r>
              <a:rPr lang="en-US" dirty="0">
                <a:latin typeface="Consolas" panose="020B0609020204030204" pitchFamily="49" charset="0"/>
              </a:rPr>
              <a:t>(int age) { </a:t>
            </a:r>
            <a:r>
              <a:rPr lang="en-US" dirty="0" err="1">
                <a:latin typeface="Consolas" panose="020B0609020204030204" pitchFamily="49" charset="0"/>
              </a:rPr>
              <a:t>this.age</a:t>
            </a:r>
            <a:r>
              <a:rPr lang="en-US" dirty="0">
                <a:latin typeface="Consolas" panose="020B0609020204030204" pitchFamily="49" charset="0"/>
              </a:rPr>
              <a:t> = age; }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US" sz="1600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400" i="1" dirty="0">
                <a:solidFill>
                  <a:srgbClr val="BD6D15"/>
                </a:solidFill>
                <a:latin typeface="Consolas" panose="020B0609020204030204" pitchFamily="49" charset="0"/>
              </a:rPr>
              <a:t>Adapted from </a:t>
            </a:r>
            <a:r>
              <a:rPr lang="en-US" sz="1400" i="1" dirty="0" err="1">
                <a:solidFill>
                  <a:srgbClr val="BD6D15"/>
                </a:solidFill>
                <a:latin typeface="Consolas" panose="020B0609020204030204" pitchFamily="49" charset="0"/>
              </a:rPr>
              <a:t>ChatGPT</a:t>
            </a:r>
            <a:r>
              <a:rPr lang="en-US" sz="1400" i="1" dirty="0">
                <a:solidFill>
                  <a:srgbClr val="BD6D15"/>
                </a:solidFill>
                <a:latin typeface="Consolas" panose="020B0609020204030204" pitchFamily="49" charset="0"/>
              </a:rPr>
              <a:t> example</a:t>
            </a:r>
            <a:endParaRPr lang="en-US" sz="1600" i="1" dirty="0">
              <a:solidFill>
                <a:srgbClr val="BD6D15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814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91131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Basic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644164" y="1336119"/>
            <a:ext cx="107950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// View (not a GUI)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nsolas" panose="020B0609020204030204" pitchFamily="49" charset="0"/>
              </a:rPr>
              <a:t>public class </a:t>
            </a:r>
            <a:r>
              <a:rPr lang="en-US" dirty="0" err="1">
                <a:latin typeface="Consolas" panose="020B0609020204030204" pitchFamily="49" charset="0"/>
              </a:rPr>
              <a:t>UserView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nsolas" panose="020B0609020204030204" pitchFamily="49" charset="0"/>
              </a:rPr>
              <a:t>   public void </a:t>
            </a:r>
            <a:r>
              <a:rPr lang="en-US" dirty="0" err="1">
                <a:latin typeface="Consolas" panose="020B0609020204030204" pitchFamily="49" charset="0"/>
              </a:rPr>
              <a:t>renderInfo</a:t>
            </a:r>
            <a:r>
              <a:rPr lang="en-US" dirty="0">
                <a:latin typeface="Consolas" panose="020B0609020204030204" pitchFamily="49" charset="0"/>
              </a:rPr>
              <a:t>(String name, int age)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latin typeface="Consolas" panose="020B0609020204030204" pitchFamily="49" charset="0"/>
              </a:rPr>
              <a:t>System.out.println</a:t>
            </a:r>
            <a:r>
              <a:rPr lang="en-US" dirty="0">
                <a:latin typeface="Consolas" panose="020B0609020204030204" pitchFamily="49" charset="0"/>
              </a:rPr>
              <a:t>("User: ");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latin typeface="Consolas" panose="020B0609020204030204" pitchFamily="49" charset="0"/>
              </a:rPr>
              <a:t>System.out.println</a:t>
            </a:r>
            <a:r>
              <a:rPr lang="en-US" dirty="0">
                <a:latin typeface="Consolas" panose="020B0609020204030204" pitchFamily="49" charset="0"/>
              </a:rPr>
              <a:t>("Name: " + name);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latin typeface="Consolas" panose="020B0609020204030204" pitchFamily="49" charset="0"/>
              </a:rPr>
              <a:t>System.out.println</a:t>
            </a:r>
            <a:r>
              <a:rPr lang="en-US" dirty="0">
                <a:latin typeface="Consolas" panose="020B0609020204030204" pitchFamily="49" charset="0"/>
              </a:rPr>
              <a:t>("Age: " + age);</a:t>
            </a:r>
          </a:p>
          <a:p>
            <a:r>
              <a:rPr lang="en-US" dirty="0">
                <a:latin typeface="Consolas" panose="020B0609020204030204" pitchFamily="49" charset="0"/>
              </a:rPr>
              <a:t>   } </a:t>
            </a:r>
          </a:p>
          <a:p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</a:rPr>
              <a:t>   // this could draw the info many different ways</a:t>
            </a:r>
          </a:p>
          <a:p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</a:rPr>
              <a:t>   // how the info is rendered is decoupled from the</a:t>
            </a:r>
          </a:p>
          <a:p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</a:rPr>
              <a:t>   // controller and the model</a:t>
            </a:r>
          </a:p>
          <a:p>
            <a:endParaRPr lang="en-US" i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AE05F2-B24D-4E7D-AEF0-806639D4506E}"/>
              </a:ext>
            </a:extLst>
          </p:cNvPr>
          <p:cNvSpPr txBox="1"/>
          <p:nvPr/>
        </p:nvSpPr>
        <p:spPr>
          <a:xfrm>
            <a:off x="8464031" y="3524668"/>
            <a:ext cx="25810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State of the model is passed in to the view from the controller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7090616-837C-4D76-9B02-2B006689AAB4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7041823" y="2658359"/>
            <a:ext cx="1422208" cy="1327974"/>
          </a:xfrm>
          <a:prstGeom prst="straightConnector1">
            <a:avLst/>
          </a:prstGeom>
          <a:ln w="412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50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73781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Basic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558800" y="1253765"/>
            <a:ext cx="10795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// Controller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public class </a:t>
            </a:r>
            <a:r>
              <a:rPr lang="en-US" sz="1600" dirty="0" err="1">
                <a:latin typeface="Consolas" panose="020B0609020204030204" pitchFamily="49" charset="0"/>
              </a:rPr>
              <a:t>UserController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endParaRPr lang="en-US" sz="4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private </a:t>
            </a:r>
            <a:r>
              <a:rPr lang="en-US" sz="1600" dirty="0" err="1">
                <a:latin typeface="Consolas" panose="020B0609020204030204" pitchFamily="49" charset="0"/>
              </a:rPr>
              <a:t>UserModel</a:t>
            </a:r>
            <a:r>
              <a:rPr lang="en-US" sz="1600" dirty="0">
                <a:latin typeface="Consolas" panose="020B0609020204030204" pitchFamily="49" charset="0"/>
              </a:rPr>
              <a:t> model;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private </a:t>
            </a:r>
            <a:r>
              <a:rPr lang="en-US" sz="1600" dirty="0" err="1">
                <a:latin typeface="Consolas" panose="020B0609020204030204" pitchFamily="49" charset="0"/>
              </a:rPr>
              <a:t>UserView</a:t>
            </a:r>
            <a:r>
              <a:rPr lang="en-US" sz="1600" dirty="0">
                <a:latin typeface="Consolas" panose="020B0609020204030204" pitchFamily="49" charset="0"/>
              </a:rPr>
              <a:t> view;</a:t>
            </a:r>
          </a:p>
          <a:p>
            <a:endParaRPr lang="en-US" sz="105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public </a:t>
            </a:r>
            <a:r>
              <a:rPr lang="en-US" sz="1600" dirty="0" err="1">
                <a:latin typeface="Consolas" panose="020B0609020204030204" pitchFamily="49" charset="0"/>
              </a:rPr>
              <a:t>UserController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UserModel</a:t>
            </a:r>
            <a:r>
              <a:rPr lang="en-US" sz="1600" dirty="0">
                <a:latin typeface="Consolas" panose="020B0609020204030204" pitchFamily="49" charset="0"/>
              </a:rPr>
              <a:t> model, </a:t>
            </a:r>
            <a:r>
              <a:rPr lang="en-US" sz="1600" dirty="0" err="1">
                <a:latin typeface="Consolas" panose="020B0609020204030204" pitchFamily="49" charset="0"/>
              </a:rPr>
              <a:t>UserView</a:t>
            </a:r>
            <a:r>
              <a:rPr lang="en-US" sz="1600" dirty="0">
                <a:latin typeface="Consolas" panose="020B0609020204030204" pitchFamily="49" charset="0"/>
              </a:rPr>
              <a:t> view) 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this.model</a:t>
            </a:r>
            <a:r>
              <a:rPr lang="en-US" sz="1600" dirty="0">
                <a:latin typeface="Consolas" panose="020B0609020204030204" pitchFamily="49" charset="0"/>
              </a:rPr>
              <a:t> = model;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this.view</a:t>
            </a:r>
            <a:r>
              <a:rPr lang="en-US" sz="1600" dirty="0">
                <a:latin typeface="Consolas" panose="020B0609020204030204" pitchFamily="49" charset="0"/>
              </a:rPr>
              <a:t> = view;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}</a:t>
            </a:r>
          </a:p>
          <a:p>
            <a:endParaRPr lang="en-US" sz="105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public void </a:t>
            </a:r>
            <a:r>
              <a:rPr lang="en-US" sz="1600" dirty="0" err="1">
                <a:latin typeface="Consolas" panose="020B0609020204030204" pitchFamily="49" charset="0"/>
              </a:rPr>
              <a:t>setUserName</a:t>
            </a:r>
            <a:r>
              <a:rPr lang="en-US" sz="1600" dirty="0">
                <a:latin typeface="Consolas" panose="020B0609020204030204" pitchFamily="49" charset="0"/>
              </a:rPr>
              <a:t>(String name) { </a:t>
            </a:r>
            <a:r>
              <a:rPr lang="en-US" sz="1600" dirty="0" err="1">
                <a:latin typeface="Consolas" panose="020B0609020204030204" pitchFamily="49" charset="0"/>
              </a:rPr>
              <a:t>model.setName</a:t>
            </a:r>
            <a:r>
              <a:rPr lang="en-US" sz="1600" dirty="0">
                <a:latin typeface="Consolas" panose="020B0609020204030204" pitchFamily="49" charset="0"/>
              </a:rPr>
              <a:t>(name);}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public String </a:t>
            </a:r>
            <a:r>
              <a:rPr lang="en-US" sz="1600" dirty="0" err="1">
                <a:latin typeface="Consolas" panose="020B0609020204030204" pitchFamily="49" charset="0"/>
              </a:rPr>
              <a:t>getUserName</a:t>
            </a:r>
            <a:r>
              <a:rPr lang="en-US" sz="1600" dirty="0">
                <a:latin typeface="Consolas" panose="020B0609020204030204" pitchFamily="49" charset="0"/>
              </a:rPr>
              <a:t>() { return </a:t>
            </a:r>
            <a:r>
              <a:rPr lang="en-US" sz="1600" dirty="0" err="1">
                <a:latin typeface="Consolas" panose="020B0609020204030204" pitchFamily="49" charset="0"/>
              </a:rPr>
              <a:t>model.getName</a:t>
            </a:r>
            <a:r>
              <a:rPr lang="en-US" sz="1600" dirty="0">
                <a:latin typeface="Consolas" panose="020B0609020204030204" pitchFamily="49" charset="0"/>
              </a:rPr>
              <a:t>(); }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public void </a:t>
            </a:r>
            <a:r>
              <a:rPr lang="en-US" sz="1600" dirty="0" err="1">
                <a:latin typeface="Consolas" panose="020B0609020204030204" pitchFamily="49" charset="0"/>
              </a:rPr>
              <a:t>setUserAge</a:t>
            </a:r>
            <a:r>
              <a:rPr lang="en-US" sz="1600" dirty="0">
                <a:latin typeface="Consolas" panose="020B0609020204030204" pitchFamily="49" charset="0"/>
              </a:rPr>
              <a:t>(int age) { </a:t>
            </a:r>
            <a:r>
              <a:rPr lang="en-US" sz="1600" dirty="0" err="1">
                <a:latin typeface="Consolas" panose="020B0609020204030204" pitchFamily="49" charset="0"/>
              </a:rPr>
              <a:t>model.setAge</a:t>
            </a:r>
            <a:r>
              <a:rPr lang="en-US" sz="1600" dirty="0">
                <a:latin typeface="Consolas" panose="020B0609020204030204" pitchFamily="49" charset="0"/>
              </a:rPr>
              <a:t>(age); }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public int </a:t>
            </a:r>
            <a:r>
              <a:rPr lang="en-US" sz="1600" dirty="0" err="1">
                <a:latin typeface="Consolas" panose="020B0609020204030204" pitchFamily="49" charset="0"/>
              </a:rPr>
              <a:t>getUserAge</a:t>
            </a:r>
            <a:r>
              <a:rPr lang="en-US" sz="1600" dirty="0">
                <a:latin typeface="Consolas" panose="020B0609020204030204" pitchFamily="49" charset="0"/>
              </a:rPr>
              <a:t>() { return </a:t>
            </a:r>
            <a:r>
              <a:rPr lang="en-US" sz="1600" dirty="0" err="1">
                <a:latin typeface="Consolas" panose="020B0609020204030204" pitchFamily="49" charset="0"/>
              </a:rPr>
              <a:t>model.getAge</a:t>
            </a:r>
            <a:r>
              <a:rPr lang="en-US" sz="1600" dirty="0">
                <a:latin typeface="Consolas" panose="020B0609020204030204" pitchFamily="49" charset="0"/>
              </a:rPr>
              <a:t>(); }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public void </a:t>
            </a:r>
            <a:r>
              <a:rPr lang="en-US" sz="1600" dirty="0" err="1">
                <a:latin typeface="Consolas" panose="020B0609020204030204" pitchFamily="49" charset="0"/>
              </a:rPr>
              <a:t>updateUserView</a:t>
            </a:r>
            <a:r>
              <a:rPr lang="en-US" sz="1600" dirty="0">
                <a:latin typeface="Consolas" panose="020B0609020204030204" pitchFamily="49" charset="0"/>
              </a:rPr>
              <a:t>() 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view.renderInfo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model.getName</a:t>
            </a:r>
            <a:r>
              <a:rPr lang="en-US" sz="1600" dirty="0">
                <a:latin typeface="Consolas" panose="020B0609020204030204" pitchFamily="49" charset="0"/>
              </a:rPr>
              <a:t>(), </a:t>
            </a:r>
            <a:r>
              <a:rPr lang="en-US" sz="1600" dirty="0" err="1">
                <a:latin typeface="Consolas" panose="020B0609020204030204" pitchFamily="49" charset="0"/>
              </a:rPr>
              <a:t>model.getAge</a:t>
            </a:r>
            <a:r>
              <a:rPr lang="en-US" sz="1600" dirty="0">
                <a:latin typeface="Consolas" panose="020B0609020204030204" pitchFamily="49" charset="0"/>
              </a:rPr>
              <a:t>());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615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73781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Basic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558800" y="1102936"/>
            <a:ext cx="1079500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// Main class</a:t>
            </a:r>
          </a:p>
          <a:p>
            <a:r>
              <a:rPr lang="en-US" dirty="0">
                <a:latin typeface="Consolas" panose="020B0609020204030204" pitchFamily="49" charset="0"/>
              </a:rPr>
              <a:t>public class Main {</a:t>
            </a:r>
          </a:p>
          <a:p>
            <a:r>
              <a:rPr lang="en-US" dirty="0">
                <a:latin typeface="Consolas" panose="020B0609020204030204" pitchFamily="49" charset="0"/>
              </a:rPr>
              <a:t>    public static void main(String[] </a:t>
            </a:r>
            <a:r>
              <a:rPr lang="en-US" dirty="0" err="1">
                <a:latin typeface="Consolas" panose="020B0609020204030204" pitchFamily="49" charset="0"/>
              </a:rPr>
              <a:t>args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 // Create model, view, and controller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UserModel</a:t>
            </a:r>
            <a:r>
              <a:rPr lang="en-US" dirty="0">
                <a:latin typeface="Consolas" panose="020B0609020204030204" pitchFamily="49" charset="0"/>
              </a:rPr>
              <a:t> model = new </a:t>
            </a:r>
            <a:r>
              <a:rPr lang="en-US" dirty="0" err="1">
                <a:latin typeface="Consolas" panose="020B0609020204030204" pitchFamily="49" charset="0"/>
              </a:rPr>
              <a:t>UserModel</a:t>
            </a:r>
            <a:r>
              <a:rPr lang="en-US" dirty="0">
                <a:latin typeface="Consolas" panose="020B0609020204030204" pitchFamily="49" charset="0"/>
              </a:rPr>
              <a:t>("John", 30);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// initial state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UserView</a:t>
            </a:r>
            <a:r>
              <a:rPr lang="en-US" dirty="0">
                <a:latin typeface="Consolas" panose="020B0609020204030204" pitchFamily="49" charset="0"/>
              </a:rPr>
              <a:t> view = new </a:t>
            </a:r>
            <a:r>
              <a:rPr lang="en-US" dirty="0" err="1">
                <a:latin typeface="Consolas" panose="020B0609020204030204" pitchFamily="49" charset="0"/>
              </a:rPr>
              <a:t>UserView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UserController</a:t>
            </a:r>
            <a:r>
              <a:rPr lang="en-US" dirty="0">
                <a:latin typeface="Consolas" panose="020B0609020204030204" pitchFamily="49" charset="0"/>
              </a:rPr>
              <a:t> controller = new </a:t>
            </a:r>
            <a:r>
              <a:rPr lang="en-US" dirty="0" err="1">
                <a:latin typeface="Consolas" panose="020B0609020204030204" pitchFamily="49" charset="0"/>
              </a:rPr>
              <a:t>UserController</a:t>
            </a:r>
            <a:r>
              <a:rPr lang="en-US" dirty="0">
                <a:latin typeface="Consolas" panose="020B0609020204030204" pitchFamily="49" charset="0"/>
              </a:rPr>
              <a:t>(model, view);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// Update model data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// is this a view duty?  Perhaps the info is coming not</a:t>
            </a:r>
          </a:p>
          <a:p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</a:rPr>
              <a:t>        // from a UI but from a stream… data from a lab device, etc.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controller.setUserName</a:t>
            </a:r>
            <a:r>
              <a:rPr lang="en-US" dirty="0">
                <a:latin typeface="Consolas" panose="020B0609020204030204" pitchFamily="49" charset="0"/>
              </a:rPr>
              <a:t>("Alice");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controller.setUserAge</a:t>
            </a:r>
            <a:r>
              <a:rPr lang="en-US" dirty="0">
                <a:latin typeface="Consolas" panose="020B0609020204030204" pitchFamily="49" charset="0"/>
              </a:rPr>
              <a:t>(25);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// Update view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controller.updateUserView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9181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90AD4-8D83-4CF5-9680-507D7666F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505" y="3212019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rgbClr val="0070C0"/>
                </a:solidFill>
              </a:rPr>
              <a:t>Let’s get more complicated</a:t>
            </a:r>
          </a:p>
        </p:txBody>
      </p:sp>
    </p:spTree>
    <p:extLst>
      <p:ext uri="{BB962C8B-B14F-4D97-AF65-F5344CB8AC3E}">
        <p14:creationId xmlns:p14="http://schemas.microsoft.com/office/powerpoint/2010/main" val="33915306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91131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Basic++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644164" y="1336119"/>
            <a:ext cx="10795000" cy="532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// Model</a:t>
            </a:r>
          </a:p>
          <a:p>
            <a:pPr>
              <a:lnSpc>
                <a:spcPct val="90000"/>
              </a:lnSpc>
            </a:pPr>
            <a:endParaRPr lang="en-US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public class </a:t>
            </a:r>
            <a:r>
              <a:rPr lang="en-US" dirty="0" err="1">
                <a:latin typeface="Consolas" panose="020B0609020204030204" pitchFamily="49" charset="0"/>
              </a:rPr>
              <a:t>UserModel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private String name;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private int age;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private Controller control;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// do we need this?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public </a:t>
            </a:r>
            <a:r>
              <a:rPr lang="en-US" dirty="0" err="1">
                <a:latin typeface="Consolas" panose="020B0609020204030204" pitchFamily="49" charset="0"/>
              </a:rPr>
              <a:t>UserModel</a:t>
            </a:r>
            <a:r>
              <a:rPr lang="en-US" dirty="0">
                <a:latin typeface="Consolas" panose="020B0609020204030204" pitchFamily="49" charset="0"/>
              </a:rPr>
              <a:t>(String name, int age) { this.name = name; </a:t>
            </a:r>
            <a:r>
              <a:rPr lang="en-US" dirty="0" err="1">
                <a:latin typeface="Consolas" panose="020B0609020204030204" pitchFamily="49" charset="0"/>
              </a:rPr>
              <a:t>this.age</a:t>
            </a:r>
            <a:r>
              <a:rPr lang="en-US" dirty="0">
                <a:latin typeface="Consolas" panose="020B0609020204030204" pitchFamily="49" charset="0"/>
              </a:rPr>
              <a:t> = age; }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public </a:t>
            </a:r>
            <a:r>
              <a:rPr lang="en-US" dirty="0" err="1">
                <a:latin typeface="Consolas" panose="020B0609020204030204" pitchFamily="49" charset="0"/>
              </a:rPr>
              <a:t>regController</a:t>
            </a:r>
            <a:r>
              <a:rPr lang="en-US" dirty="0">
                <a:latin typeface="Consolas" panose="020B0609020204030204" pitchFamily="49" charset="0"/>
              </a:rPr>
              <a:t>(Controller control) { </a:t>
            </a:r>
            <a:r>
              <a:rPr lang="en-US" dirty="0" err="1">
                <a:latin typeface="Consolas" panose="020B0609020204030204" pitchFamily="49" charset="0"/>
              </a:rPr>
              <a:t>this.control</a:t>
            </a:r>
            <a:r>
              <a:rPr lang="en-US" dirty="0">
                <a:latin typeface="Consolas" panose="020B0609020204030204" pitchFamily="49" charset="0"/>
              </a:rPr>
              <a:t> = control; }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// Getters and setters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public String </a:t>
            </a:r>
            <a:r>
              <a:rPr lang="en-US" dirty="0" err="1">
                <a:latin typeface="Consolas" panose="020B0609020204030204" pitchFamily="49" charset="0"/>
              </a:rPr>
              <a:t>getName</a:t>
            </a:r>
            <a:r>
              <a:rPr lang="en-US" dirty="0">
                <a:latin typeface="Consolas" panose="020B0609020204030204" pitchFamily="49" charset="0"/>
              </a:rPr>
              <a:t>() { return name; }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public void </a:t>
            </a:r>
            <a:r>
              <a:rPr lang="en-US" dirty="0" err="1">
                <a:latin typeface="Consolas" panose="020B0609020204030204" pitchFamily="49" charset="0"/>
              </a:rPr>
              <a:t>setName</a:t>
            </a:r>
            <a:r>
              <a:rPr lang="en-US" dirty="0">
                <a:latin typeface="Consolas" panose="020B0609020204030204" pitchFamily="49" charset="0"/>
              </a:rPr>
              <a:t>(String name) { this.name = name; }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public int </a:t>
            </a:r>
            <a:r>
              <a:rPr lang="en-US" dirty="0" err="1">
                <a:latin typeface="Consolas" panose="020B0609020204030204" pitchFamily="49" charset="0"/>
              </a:rPr>
              <a:t>getAge</a:t>
            </a:r>
            <a:r>
              <a:rPr lang="en-US" dirty="0">
                <a:latin typeface="Consolas" panose="020B0609020204030204" pitchFamily="49" charset="0"/>
              </a:rPr>
              <a:t>() { return age; }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    public void </a:t>
            </a:r>
            <a:r>
              <a:rPr lang="en-US" dirty="0" err="1">
                <a:latin typeface="Consolas" panose="020B0609020204030204" pitchFamily="49" charset="0"/>
              </a:rPr>
              <a:t>setAge</a:t>
            </a:r>
            <a:r>
              <a:rPr lang="en-US" dirty="0">
                <a:latin typeface="Consolas" panose="020B0609020204030204" pitchFamily="49" charset="0"/>
              </a:rPr>
              <a:t>(int age) { </a:t>
            </a:r>
            <a:r>
              <a:rPr lang="en-US" dirty="0" err="1">
                <a:latin typeface="Consolas" panose="020B0609020204030204" pitchFamily="49" charset="0"/>
              </a:rPr>
              <a:t>this.age</a:t>
            </a:r>
            <a:r>
              <a:rPr lang="en-US" dirty="0">
                <a:latin typeface="Consolas" panose="020B0609020204030204" pitchFamily="49" charset="0"/>
              </a:rPr>
              <a:t> = age; }</a:t>
            </a:r>
          </a:p>
          <a:p>
            <a:pPr>
              <a:lnSpc>
                <a:spcPct val="9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8928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91131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Basic++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644164" y="1336119"/>
            <a:ext cx="10795000" cy="4806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// View (not a GUI)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nsolas" panose="020B0609020204030204" pitchFamily="49" charset="0"/>
              </a:rPr>
              <a:t>public class </a:t>
            </a:r>
            <a:r>
              <a:rPr lang="en-US" dirty="0" err="1">
                <a:latin typeface="Consolas" panose="020B0609020204030204" pitchFamily="49" charset="0"/>
              </a:rPr>
              <a:t>UserView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nsolas" panose="020B0609020204030204" pitchFamily="49" charset="0"/>
              </a:rPr>
              <a:t>    private Controller control;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>
                <a:latin typeface="Consolas" panose="020B0609020204030204" pitchFamily="49" charset="0"/>
              </a:rPr>
              <a:t>    public void </a:t>
            </a:r>
            <a:r>
              <a:rPr lang="en-US" dirty="0" err="1">
                <a:latin typeface="Consolas" panose="020B0609020204030204" pitchFamily="49" charset="0"/>
              </a:rPr>
              <a:t>regController</a:t>
            </a:r>
            <a:r>
              <a:rPr lang="en-US" dirty="0">
                <a:latin typeface="Consolas" panose="020B0609020204030204" pitchFamily="49" charset="0"/>
              </a:rPr>
              <a:t>(Controller control) { </a:t>
            </a:r>
            <a:r>
              <a:rPr lang="en-US" dirty="0" err="1">
                <a:latin typeface="Consolas" panose="020B0609020204030204" pitchFamily="49" charset="0"/>
              </a:rPr>
              <a:t>this.control</a:t>
            </a:r>
            <a:r>
              <a:rPr lang="en-US" dirty="0">
                <a:latin typeface="Consolas" panose="020B0609020204030204" pitchFamily="49" charset="0"/>
              </a:rPr>
              <a:t> = control };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nsolas" panose="020B0609020204030204" pitchFamily="49" charset="0"/>
              </a:rPr>
              <a:t>    public void </a:t>
            </a:r>
            <a:r>
              <a:rPr lang="en-US" dirty="0" err="1">
                <a:latin typeface="Consolas" panose="020B0609020204030204" pitchFamily="49" charset="0"/>
              </a:rPr>
              <a:t>renderInfo</a:t>
            </a:r>
            <a:r>
              <a:rPr lang="en-US" dirty="0">
                <a:latin typeface="Consolas" panose="020B0609020204030204" pitchFamily="49" charset="0"/>
              </a:rPr>
              <a:t>(String name, int age) {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System.out.println</a:t>
            </a:r>
            <a:r>
              <a:rPr lang="en-US" dirty="0">
                <a:latin typeface="Consolas" panose="020B0609020204030204" pitchFamily="49" charset="0"/>
              </a:rPr>
              <a:t>("User: ");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System.out.println</a:t>
            </a:r>
            <a:r>
              <a:rPr lang="en-US" dirty="0">
                <a:latin typeface="Consolas" panose="020B0609020204030204" pitchFamily="49" charset="0"/>
              </a:rPr>
              <a:t>("Name: " + name);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System.out.println</a:t>
            </a:r>
            <a:r>
              <a:rPr lang="en-US" dirty="0">
                <a:latin typeface="Consolas" panose="020B0609020204030204" pitchFamily="49" charset="0"/>
              </a:rPr>
              <a:t>("Age: " + age);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Consolas" panose="020B0609020204030204" pitchFamily="49" charset="0"/>
              </a:rPr>
              <a:t>    } </a:t>
            </a:r>
          </a:p>
          <a:p>
            <a:pPr>
              <a:lnSpc>
                <a:spcPct val="110000"/>
              </a:lnSpc>
            </a:pP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</a:rPr>
              <a:t>    // this could draw the info many different ways</a:t>
            </a:r>
          </a:p>
          <a:p>
            <a:pPr>
              <a:lnSpc>
                <a:spcPct val="110000"/>
              </a:lnSpc>
            </a:pP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</a:rPr>
              <a:t>    // how the info is rendered is decoupled from the</a:t>
            </a:r>
          </a:p>
          <a:p>
            <a:pPr>
              <a:lnSpc>
                <a:spcPct val="110000"/>
              </a:lnSpc>
            </a:pP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</a:rPr>
              <a:t>    // controller and the model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</a:rPr>
              <a:t>// continued… </a:t>
            </a:r>
          </a:p>
        </p:txBody>
      </p:sp>
    </p:spTree>
    <p:extLst>
      <p:ext uri="{BB962C8B-B14F-4D97-AF65-F5344CB8AC3E}">
        <p14:creationId xmlns:p14="http://schemas.microsoft.com/office/powerpoint/2010/main" val="22250428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91131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Basic++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644164" y="1336119"/>
            <a:ext cx="10795000" cy="4341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// View (continued)</a:t>
            </a:r>
          </a:p>
          <a:p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latin typeface="Consolas" panose="020B0609020204030204" pitchFamily="49" charset="0"/>
              </a:rPr>
              <a:t>public void </a:t>
            </a:r>
            <a:r>
              <a:rPr lang="en-US" dirty="0" err="1">
                <a:latin typeface="Consolas" panose="020B0609020204030204" pitchFamily="49" charset="0"/>
              </a:rPr>
              <a:t>newInfo</a:t>
            </a:r>
            <a:r>
              <a:rPr lang="en-US" dirty="0"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latin typeface="Consolas" panose="020B0609020204030204" pitchFamily="49" charset="0"/>
              </a:rPr>
              <a:t>      // query user for new user name and age</a:t>
            </a:r>
          </a:p>
          <a:p>
            <a:r>
              <a:rPr lang="en-US" dirty="0">
                <a:latin typeface="Consolas" panose="020B0609020204030204" pitchFamily="49" charset="0"/>
              </a:rPr>
              <a:t>      </a:t>
            </a:r>
            <a:r>
              <a:rPr lang="en-US" dirty="0" err="1">
                <a:latin typeface="Consolas" panose="020B0609020204030204" pitchFamily="49" charset="0"/>
              </a:rPr>
              <a:t>control.newInfo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newName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newAge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 }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</a:p>
          <a:p>
            <a:endParaRPr lang="en-US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latin typeface="Consolas" panose="020B0609020204030204" pitchFamily="49" charset="0"/>
              </a:rPr>
              <a:t>public void run() {</a:t>
            </a:r>
          </a:p>
          <a:p>
            <a:r>
              <a:rPr lang="en-US" dirty="0">
                <a:latin typeface="Consolas" panose="020B0609020204030204" pitchFamily="49" charset="0"/>
              </a:rPr>
              <a:t>      // loop… ask user… what shall we do?  New info, see info, quit</a:t>
            </a:r>
          </a:p>
          <a:p>
            <a:r>
              <a:rPr lang="en-US" dirty="0">
                <a:latin typeface="Consolas" panose="020B0609020204030204" pitchFamily="49" charset="0"/>
              </a:rPr>
              <a:t>      if (“</a:t>
            </a:r>
            <a:r>
              <a:rPr lang="en-US" dirty="0" err="1">
                <a:latin typeface="Consolas" panose="020B0609020204030204" pitchFamily="49" charset="0"/>
              </a:rPr>
              <a:t>newInfo</a:t>
            </a:r>
            <a:r>
              <a:rPr lang="en-US" dirty="0">
                <a:latin typeface="Consolas" panose="020B0609020204030204" pitchFamily="49" charset="0"/>
              </a:rPr>
              <a:t>”) {  </a:t>
            </a:r>
            <a:r>
              <a:rPr lang="en-US" dirty="0" err="1">
                <a:latin typeface="Consolas" panose="020B0609020204030204" pitchFamily="49" charset="0"/>
              </a:rPr>
              <a:t>newInfo</a:t>
            </a:r>
            <a:r>
              <a:rPr lang="en-US" dirty="0">
                <a:latin typeface="Consolas" panose="020B0609020204030204" pitchFamily="49" charset="0"/>
              </a:rPr>
              <a:t>(); }</a:t>
            </a:r>
          </a:p>
          <a:p>
            <a:r>
              <a:rPr lang="en-US" dirty="0">
                <a:latin typeface="Consolas" panose="020B0609020204030204" pitchFamily="49" charset="0"/>
              </a:rPr>
              <a:t>      if (“</a:t>
            </a:r>
            <a:r>
              <a:rPr lang="en-US" dirty="0" err="1">
                <a:latin typeface="Consolas" panose="020B0609020204030204" pitchFamily="49" charset="0"/>
              </a:rPr>
              <a:t>seeInfo</a:t>
            </a:r>
            <a:r>
              <a:rPr lang="en-US" dirty="0">
                <a:latin typeface="Consolas" panose="020B0609020204030204" pitchFamily="49" charset="0"/>
              </a:rPr>
              <a:t>”) {  </a:t>
            </a:r>
            <a:r>
              <a:rPr lang="en-US" dirty="0" err="1">
                <a:latin typeface="Consolas" panose="020B0609020204030204" pitchFamily="49" charset="0"/>
              </a:rPr>
              <a:t>renderInfo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control.getName</a:t>
            </a:r>
            <a:r>
              <a:rPr lang="en-US" dirty="0">
                <a:latin typeface="Consolas" panose="020B0609020204030204" pitchFamily="49" charset="0"/>
              </a:rPr>
              <a:t>(), </a:t>
            </a:r>
            <a:r>
              <a:rPr lang="en-US" dirty="0" err="1">
                <a:latin typeface="Consolas" panose="020B0609020204030204" pitchFamily="49" charset="0"/>
              </a:rPr>
              <a:t>control.getAge</a:t>
            </a:r>
            <a:r>
              <a:rPr lang="en-US" dirty="0">
                <a:latin typeface="Consolas" panose="020B0609020204030204" pitchFamily="49" charset="0"/>
              </a:rPr>
              <a:t>()); </a:t>
            </a:r>
          </a:p>
          <a:p>
            <a:r>
              <a:rPr lang="en-US" dirty="0">
                <a:latin typeface="Consolas" panose="020B0609020204030204" pitchFamily="49" charset="0"/>
              </a:rPr>
              <a:t>      }</a:t>
            </a:r>
          </a:p>
          <a:p>
            <a:r>
              <a:rPr lang="en-US" dirty="0">
                <a:latin typeface="Consolas" panose="020B0609020204030204" pitchFamily="49" charset="0"/>
              </a:rPr>
              <a:t>      else return; 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// quit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nsolas" panose="020B0609020204030204" pitchFamily="49" charset="0"/>
              </a:rPr>
              <a:t>   }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3128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23F4E-8A4E-4747-8667-E26476A4F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3" y="365125"/>
            <a:ext cx="10776857" cy="85407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Model, View, and Controller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2117AA0-F9FC-41A6-A0A3-8B44C47A4CD9}"/>
              </a:ext>
            </a:extLst>
          </p:cNvPr>
          <p:cNvSpPr/>
          <p:nvPr/>
        </p:nvSpPr>
        <p:spPr>
          <a:xfrm>
            <a:off x="839483" y="1825625"/>
            <a:ext cx="3337470" cy="4351338"/>
          </a:xfrm>
          <a:custGeom>
            <a:avLst/>
            <a:gdLst>
              <a:gd name="connsiteX0" fmla="*/ 0 w 3337470"/>
              <a:gd name="connsiteY0" fmla="*/ 333747 h 4351338"/>
              <a:gd name="connsiteX1" fmla="*/ 333747 w 3337470"/>
              <a:gd name="connsiteY1" fmla="*/ 0 h 4351338"/>
              <a:gd name="connsiteX2" fmla="*/ 3003723 w 3337470"/>
              <a:gd name="connsiteY2" fmla="*/ 0 h 4351338"/>
              <a:gd name="connsiteX3" fmla="*/ 3337470 w 3337470"/>
              <a:gd name="connsiteY3" fmla="*/ 333747 h 4351338"/>
              <a:gd name="connsiteX4" fmla="*/ 3337470 w 3337470"/>
              <a:gd name="connsiteY4" fmla="*/ 4017591 h 4351338"/>
              <a:gd name="connsiteX5" fmla="*/ 3003723 w 3337470"/>
              <a:gd name="connsiteY5" fmla="*/ 4351338 h 4351338"/>
              <a:gd name="connsiteX6" fmla="*/ 333747 w 3337470"/>
              <a:gd name="connsiteY6" fmla="*/ 4351338 h 4351338"/>
              <a:gd name="connsiteX7" fmla="*/ 0 w 3337470"/>
              <a:gd name="connsiteY7" fmla="*/ 4017591 h 4351338"/>
              <a:gd name="connsiteX8" fmla="*/ 0 w 3337470"/>
              <a:gd name="connsiteY8" fmla="*/ 333747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37470" h="4351338">
                <a:moveTo>
                  <a:pt x="0" y="333747"/>
                </a:moveTo>
                <a:cubicBezTo>
                  <a:pt x="0" y="149424"/>
                  <a:pt x="149424" y="0"/>
                  <a:pt x="333747" y="0"/>
                </a:cubicBezTo>
                <a:lnTo>
                  <a:pt x="3003723" y="0"/>
                </a:lnTo>
                <a:cubicBezTo>
                  <a:pt x="3188046" y="0"/>
                  <a:pt x="3337470" y="149424"/>
                  <a:pt x="3337470" y="333747"/>
                </a:cubicBezTo>
                <a:lnTo>
                  <a:pt x="3337470" y="4017591"/>
                </a:lnTo>
                <a:cubicBezTo>
                  <a:pt x="3337470" y="4201914"/>
                  <a:pt x="3188046" y="4351338"/>
                  <a:pt x="3003723" y="4351338"/>
                </a:cubicBezTo>
                <a:lnTo>
                  <a:pt x="333747" y="4351338"/>
                </a:lnTo>
                <a:cubicBezTo>
                  <a:pt x="149424" y="4351338"/>
                  <a:pt x="0" y="4201914"/>
                  <a:pt x="0" y="4017591"/>
                </a:cubicBezTo>
                <a:lnTo>
                  <a:pt x="0" y="333747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3360" tIns="213360" rIns="213360" bIns="3259297" numCol="1" spcCol="1270" anchor="ctr" anchorCtr="0">
            <a:noAutofit/>
          </a:bodyPr>
          <a:lstStyle/>
          <a:p>
            <a:pPr marL="0" lvl="0" indent="0" algn="ctr" defTabSz="2489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600" kern="1200" dirty="0"/>
              <a:t>Model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46B9231-5971-4534-9EBD-8587DB4921EA}"/>
              </a:ext>
            </a:extLst>
          </p:cNvPr>
          <p:cNvSpPr/>
          <p:nvPr/>
        </p:nvSpPr>
        <p:spPr>
          <a:xfrm>
            <a:off x="1173230" y="3132301"/>
            <a:ext cx="2669976" cy="1311987"/>
          </a:xfrm>
          <a:custGeom>
            <a:avLst/>
            <a:gdLst>
              <a:gd name="connsiteX0" fmla="*/ 0 w 2669976"/>
              <a:gd name="connsiteY0" fmla="*/ 131199 h 1311987"/>
              <a:gd name="connsiteX1" fmla="*/ 131199 w 2669976"/>
              <a:gd name="connsiteY1" fmla="*/ 0 h 1311987"/>
              <a:gd name="connsiteX2" fmla="*/ 2538777 w 2669976"/>
              <a:gd name="connsiteY2" fmla="*/ 0 h 1311987"/>
              <a:gd name="connsiteX3" fmla="*/ 2669976 w 2669976"/>
              <a:gd name="connsiteY3" fmla="*/ 131199 h 1311987"/>
              <a:gd name="connsiteX4" fmla="*/ 2669976 w 2669976"/>
              <a:gd name="connsiteY4" fmla="*/ 1180788 h 1311987"/>
              <a:gd name="connsiteX5" fmla="*/ 2538777 w 2669976"/>
              <a:gd name="connsiteY5" fmla="*/ 1311987 h 1311987"/>
              <a:gd name="connsiteX6" fmla="*/ 131199 w 2669976"/>
              <a:gd name="connsiteY6" fmla="*/ 1311987 h 1311987"/>
              <a:gd name="connsiteX7" fmla="*/ 0 w 2669976"/>
              <a:gd name="connsiteY7" fmla="*/ 1180788 h 1311987"/>
              <a:gd name="connsiteX8" fmla="*/ 0 w 2669976"/>
              <a:gd name="connsiteY8" fmla="*/ 131199 h 1311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69976" h="1311987">
                <a:moveTo>
                  <a:pt x="0" y="131199"/>
                </a:moveTo>
                <a:cubicBezTo>
                  <a:pt x="0" y="58740"/>
                  <a:pt x="58740" y="0"/>
                  <a:pt x="131199" y="0"/>
                </a:cubicBezTo>
                <a:lnTo>
                  <a:pt x="2538777" y="0"/>
                </a:lnTo>
                <a:cubicBezTo>
                  <a:pt x="2611236" y="0"/>
                  <a:pt x="2669976" y="58740"/>
                  <a:pt x="2669976" y="131199"/>
                </a:cubicBezTo>
                <a:lnTo>
                  <a:pt x="2669976" y="1180788"/>
                </a:lnTo>
                <a:cubicBezTo>
                  <a:pt x="2669976" y="1253247"/>
                  <a:pt x="2611236" y="1311987"/>
                  <a:pt x="2538777" y="1311987"/>
                </a:cubicBezTo>
                <a:lnTo>
                  <a:pt x="131199" y="1311987"/>
                </a:lnTo>
                <a:cubicBezTo>
                  <a:pt x="58740" y="1311987"/>
                  <a:pt x="0" y="1253247"/>
                  <a:pt x="0" y="1180788"/>
                </a:cubicBezTo>
                <a:lnTo>
                  <a:pt x="0" y="1311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4467" tIns="87957" rIns="104467" bIns="87957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/>
              <a:t>Stores the application state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0080A36-B1F3-4A4F-90BF-B634DE2E7A91}"/>
              </a:ext>
            </a:extLst>
          </p:cNvPr>
          <p:cNvSpPr/>
          <p:nvPr/>
        </p:nvSpPr>
        <p:spPr>
          <a:xfrm>
            <a:off x="1173230" y="4646133"/>
            <a:ext cx="2669976" cy="1311987"/>
          </a:xfrm>
          <a:custGeom>
            <a:avLst/>
            <a:gdLst>
              <a:gd name="connsiteX0" fmla="*/ 0 w 2669976"/>
              <a:gd name="connsiteY0" fmla="*/ 131199 h 1311987"/>
              <a:gd name="connsiteX1" fmla="*/ 131199 w 2669976"/>
              <a:gd name="connsiteY1" fmla="*/ 0 h 1311987"/>
              <a:gd name="connsiteX2" fmla="*/ 2538777 w 2669976"/>
              <a:gd name="connsiteY2" fmla="*/ 0 h 1311987"/>
              <a:gd name="connsiteX3" fmla="*/ 2669976 w 2669976"/>
              <a:gd name="connsiteY3" fmla="*/ 131199 h 1311987"/>
              <a:gd name="connsiteX4" fmla="*/ 2669976 w 2669976"/>
              <a:gd name="connsiteY4" fmla="*/ 1180788 h 1311987"/>
              <a:gd name="connsiteX5" fmla="*/ 2538777 w 2669976"/>
              <a:gd name="connsiteY5" fmla="*/ 1311987 h 1311987"/>
              <a:gd name="connsiteX6" fmla="*/ 131199 w 2669976"/>
              <a:gd name="connsiteY6" fmla="*/ 1311987 h 1311987"/>
              <a:gd name="connsiteX7" fmla="*/ 0 w 2669976"/>
              <a:gd name="connsiteY7" fmla="*/ 1180788 h 1311987"/>
              <a:gd name="connsiteX8" fmla="*/ 0 w 2669976"/>
              <a:gd name="connsiteY8" fmla="*/ 131199 h 1311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69976" h="1311987">
                <a:moveTo>
                  <a:pt x="0" y="131199"/>
                </a:moveTo>
                <a:cubicBezTo>
                  <a:pt x="0" y="58740"/>
                  <a:pt x="58740" y="0"/>
                  <a:pt x="131199" y="0"/>
                </a:cubicBezTo>
                <a:lnTo>
                  <a:pt x="2538777" y="0"/>
                </a:lnTo>
                <a:cubicBezTo>
                  <a:pt x="2611236" y="0"/>
                  <a:pt x="2669976" y="58740"/>
                  <a:pt x="2669976" y="131199"/>
                </a:cubicBezTo>
                <a:lnTo>
                  <a:pt x="2669976" y="1180788"/>
                </a:lnTo>
                <a:cubicBezTo>
                  <a:pt x="2669976" y="1253247"/>
                  <a:pt x="2611236" y="1311987"/>
                  <a:pt x="2538777" y="1311987"/>
                </a:cubicBezTo>
                <a:lnTo>
                  <a:pt x="131199" y="1311987"/>
                </a:lnTo>
                <a:cubicBezTo>
                  <a:pt x="58740" y="1311987"/>
                  <a:pt x="0" y="1253247"/>
                  <a:pt x="0" y="1180788"/>
                </a:cubicBezTo>
                <a:lnTo>
                  <a:pt x="0" y="1311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677650"/>
              <a:satOff val="25000"/>
              <a:lumOff val="-3676"/>
              <a:alphaOff val="0"/>
            </a:schemeClr>
          </a:fillRef>
          <a:effectRef idx="0">
            <a:schemeClr val="accent3">
              <a:hueOff val="677650"/>
              <a:satOff val="25000"/>
              <a:lumOff val="-367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4467" tIns="87957" rIns="104467" bIns="87957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/>
              <a:t>Provides algorithms for data manipulation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3CFEFC7-5B43-4D2A-927A-071F704167FE}"/>
              </a:ext>
            </a:extLst>
          </p:cNvPr>
          <p:cNvSpPr/>
          <p:nvPr/>
        </p:nvSpPr>
        <p:spPr>
          <a:xfrm>
            <a:off x="4427264" y="1825625"/>
            <a:ext cx="3337470" cy="4351338"/>
          </a:xfrm>
          <a:custGeom>
            <a:avLst/>
            <a:gdLst>
              <a:gd name="connsiteX0" fmla="*/ 0 w 3337470"/>
              <a:gd name="connsiteY0" fmla="*/ 333747 h 4351338"/>
              <a:gd name="connsiteX1" fmla="*/ 333747 w 3337470"/>
              <a:gd name="connsiteY1" fmla="*/ 0 h 4351338"/>
              <a:gd name="connsiteX2" fmla="*/ 3003723 w 3337470"/>
              <a:gd name="connsiteY2" fmla="*/ 0 h 4351338"/>
              <a:gd name="connsiteX3" fmla="*/ 3337470 w 3337470"/>
              <a:gd name="connsiteY3" fmla="*/ 333747 h 4351338"/>
              <a:gd name="connsiteX4" fmla="*/ 3337470 w 3337470"/>
              <a:gd name="connsiteY4" fmla="*/ 4017591 h 4351338"/>
              <a:gd name="connsiteX5" fmla="*/ 3003723 w 3337470"/>
              <a:gd name="connsiteY5" fmla="*/ 4351338 h 4351338"/>
              <a:gd name="connsiteX6" fmla="*/ 333747 w 3337470"/>
              <a:gd name="connsiteY6" fmla="*/ 4351338 h 4351338"/>
              <a:gd name="connsiteX7" fmla="*/ 0 w 3337470"/>
              <a:gd name="connsiteY7" fmla="*/ 4017591 h 4351338"/>
              <a:gd name="connsiteX8" fmla="*/ 0 w 3337470"/>
              <a:gd name="connsiteY8" fmla="*/ 333747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37470" h="4351338">
                <a:moveTo>
                  <a:pt x="0" y="333747"/>
                </a:moveTo>
                <a:cubicBezTo>
                  <a:pt x="0" y="149424"/>
                  <a:pt x="149424" y="0"/>
                  <a:pt x="333747" y="0"/>
                </a:cubicBezTo>
                <a:lnTo>
                  <a:pt x="3003723" y="0"/>
                </a:lnTo>
                <a:cubicBezTo>
                  <a:pt x="3188046" y="0"/>
                  <a:pt x="3337470" y="149424"/>
                  <a:pt x="3337470" y="333747"/>
                </a:cubicBezTo>
                <a:lnTo>
                  <a:pt x="3337470" y="4017591"/>
                </a:lnTo>
                <a:cubicBezTo>
                  <a:pt x="3337470" y="4201914"/>
                  <a:pt x="3188046" y="4351338"/>
                  <a:pt x="3003723" y="4351338"/>
                </a:cubicBezTo>
                <a:lnTo>
                  <a:pt x="333747" y="4351338"/>
                </a:lnTo>
                <a:cubicBezTo>
                  <a:pt x="149424" y="4351338"/>
                  <a:pt x="0" y="4201914"/>
                  <a:pt x="0" y="4017591"/>
                </a:cubicBezTo>
                <a:lnTo>
                  <a:pt x="0" y="333747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3360" tIns="213360" rIns="213360" bIns="3259297" numCol="1" spcCol="1270" anchor="ctr" anchorCtr="0">
            <a:noAutofit/>
          </a:bodyPr>
          <a:lstStyle/>
          <a:p>
            <a:pPr marL="0" lvl="0" indent="0" algn="ctr" defTabSz="2489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600" kern="1200" dirty="0"/>
              <a:t>Controller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2448079-0BE5-464B-B80B-DB90E1609567}"/>
              </a:ext>
            </a:extLst>
          </p:cNvPr>
          <p:cNvSpPr/>
          <p:nvPr/>
        </p:nvSpPr>
        <p:spPr>
          <a:xfrm>
            <a:off x="4761011" y="3131026"/>
            <a:ext cx="2669976" cy="2828369"/>
          </a:xfrm>
          <a:custGeom>
            <a:avLst/>
            <a:gdLst>
              <a:gd name="connsiteX0" fmla="*/ 0 w 2669976"/>
              <a:gd name="connsiteY0" fmla="*/ 266998 h 2828369"/>
              <a:gd name="connsiteX1" fmla="*/ 266998 w 2669976"/>
              <a:gd name="connsiteY1" fmla="*/ 0 h 2828369"/>
              <a:gd name="connsiteX2" fmla="*/ 2402978 w 2669976"/>
              <a:gd name="connsiteY2" fmla="*/ 0 h 2828369"/>
              <a:gd name="connsiteX3" fmla="*/ 2669976 w 2669976"/>
              <a:gd name="connsiteY3" fmla="*/ 266998 h 2828369"/>
              <a:gd name="connsiteX4" fmla="*/ 2669976 w 2669976"/>
              <a:gd name="connsiteY4" fmla="*/ 2561371 h 2828369"/>
              <a:gd name="connsiteX5" fmla="*/ 2402978 w 2669976"/>
              <a:gd name="connsiteY5" fmla="*/ 2828369 h 2828369"/>
              <a:gd name="connsiteX6" fmla="*/ 266998 w 2669976"/>
              <a:gd name="connsiteY6" fmla="*/ 2828369 h 2828369"/>
              <a:gd name="connsiteX7" fmla="*/ 0 w 2669976"/>
              <a:gd name="connsiteY7" fmla="*/ 2561371 h 2828369"/>
              <a:gd name="connsiteX8" fmla="*/ 0 w 2669976"/>
              <a:gd name="connsiteY8" fmla="*/ 266998 h 2828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69976" h="2828369">
                <a:moveTo>
                  <a:pt x="0" y="266998"/>
                </a:moveTo>
                <a:cubicBezTo>
                  <a:pt x="0" y="119539"/>
                  <a:pt x="119539" y="0"/>
                  <a:pt x="266998" y="0"/>
                </a:cubicBezTo>
                <a:lnTo>
                  <a:pt x="2402978" y="0"/>
                </a:lnTo>
                <a:cubicBezTo>
                  <a:pt x="2550437" y="0"/>
                  <a:pt x="2669976" y="119539"/>
                  <a:pt x="2669976" y="266998"/>
                </a:cubicBezTo>
                <a:lnTo>
                  <a:pt x="2669976" y="2561371"/>
                </a:lnTo>
                <a:cubicBezTo>
                  <a:pt x="2669976" y="2708830"/>
                  <a:pt x="2550437" y="2828369"/>
                  <a:pt x="2402978" y="2828369"/>
                </a:cubicBezTo>
                <a:lnTo>
                  <a:pt x="266998" y="2828369"/>
                </a:lnTo>
                <a:cubicBezTo>
                  <a:pt x="119539" y="2828369"/>
                  <a:pt x="0" y="2708830"/>
                  <a:pt x="0" y="2561371"/>
                </a:cubicBezTo>
                <a:lnTo>
                  <a:pt x="0" y="26699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355300"/>
              <a:satOff val="50000"/>
              <a:lumOff val="-7353"/>
              <a:alphaOff val="0"/>
            </a:schemeClr>
          </a:fillRef>
          <a:effectRef idx="0">
            <a:schemeClr val="accent3">
              <a:hueOff val="1355300"/>
              <a:satOff val="50000"/>
              <a:lumOff val="-7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241" tIns="127731" rIns="144241" bIns="127731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/>
              <a:t>Handles user interactions by calling appropriate model methods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0532861-1D8B-4BD5-AA2F-17A85663B49D}"/>
              </a:ext>
            </a:extLst>
          </p:cNvPr>
          <p:cNvSpPr/>
          <p:nvPr/>
        </p:nvSpPr>
        <p:spPr>
          <a:xfrm>
            <a:off x="8015045" y="1825625"/>
            <a:ext cx="3337470" cy="4351338"/>
          </a:xfrm>
          <a:custGeom>
            <a:avLst/>
            <a:gdLst>
              <a:gd name="connsiteX0" fmla="*/ 0 w 3337470"/>
              <a:gd name="connsiteY0" fmla="*/ 333747 h 4351338"/>
              <a:gd name="connsiteX1" fmla="*/ 333747 w 3337470"/>
              <a:gd name="connsiteY1" fmla="*/ 0 h 4351338"/>
              <a:gd name="connsiteX2" fmla="*/ 3003723 w 3337470"/>
              <a:gd name="connsiteY2" fmla="*/ 0 h 4351338"/>
              <a:gd name="connsiteX3" fmla="*/ 3337470 w 3337470"/>
              <a:gd name="connsiteY3" fmla="*/ 333747 h 4351338"/>
              <a:gd name="connsiteX4" fmla="*/ 3337470 w 3337470"/>
              <a:gd name="connsiteY4" fmla="*/ 4017591 h 4351338"/>
              <a:gd name="connsiteX5" fmla="*/ 3003723 w 3337470"/>
              <a:gd name="connsiteY5" fmla="*/ 4351338 h 4351338"/>
              <a:gd name="connsiteX6" fmla="*/ 333747 w 3337470"/>
              <a:gd name="connsiteY6" fmla="*/ 4351338 h 4351338"/>
              <a:gd name="connsiteX7" fmla="*/ 0 w 3337470"/>
              <a:gd name="connsiteY7" fmla="*/ 4017591 h 4351338"/>
              <a:gd name="connsiteX8" fmla="*/ 0 w 3337470"/>
              <a:gd name="connsiteY8" fmla="*/ 333747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37470" h="4351338">
                <a:moveTo>
                  <a:pt x="0" y="333747"/>
                </a:moveTo>
                <a:cubicBezTo>
                  <a:pt x="0" y="149424"/>
                  <a:pt x="149424" y="0"/>
                  <a:pt x="333747" y="0"/>
                </a:cubicBezTo>
                <a:lnTo>
                  <a:pt x="3003723" y="0"/>
                </a:lnTo>
                <a:cubicBezTo>
                  <a:pt x="3188046" y="0"/>
                  <a:pt x="3337470" y="149424"/>
                  <a:pt x="3337470" y="333747"/>
                </a:cubicBezTo>
                <a:lnTo>
                  <a:pt x="3337470" y="4017591"/>
                </a:lnTo>
                <a:cubicBezTo>
                  <a:pt x="3337470" y="4201914"/>
                  <a:pt x="3188046" y="4351338"/>
                  <a:pt x="3003723" y="4351338"/>
                </a:cubicBezTo>
                <a:lnTo>
                  <a:pt x="333747" y="4351338"/>
                </a:lnTo>
                <a:cubicBezTo>
                  <a:pt x="149424" y="4351338"/>
                  <a:pt x="0" y="4201914"/>
                  <a:pt x="0" y="4017591"/>
                </a:cubicBezTo>
                <a:lnTo>
                  <a:pt x="0" y="333747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13360" tIns="213360" rIns="213360" bIns="3259297" numCol="1" spcCol="1270" anchor="ctr" anchorCtr="0">
            <a:noAutofit/>
          </a:bodyPr>
          <a:lstStyle/>
          <a:p>
            <a:pPr marL="0" lvl="0" indent="0" algn="ctr" defTabSz="2489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600" kern="1200" dirty="0"/>
              <a:t>View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942B820-5F60-4835-8034-E4837B6667A8}"/>
              </a:ext>
            </a:extLst>
          </p:cNvPr>
          <p:cNvSpPr/>
          <p:nvPr/>
        </p:nvSpPr>
        <p:spPr>
          <a:xfrm>
            <a:off x="8348792" y="3132301"/>
            <a:ext cx="2669976" cy="1311987"/>
          </a:xfrm>
          <a:custGeom>
            <a:avLst/>
            <a:gdLst>
              <a:gd name="connsiteX0" fmla="*/ 0 w 2669976"/>
              <a:gd name="connsiteY0" fmla="*/ 131199 h 1311987"/>
              <a:gd name="connsiteX1" fmla="*/ 131199 w 2669976"/>
              <a:gd name="connsiteY1" fmla="*/ 0 h 1311987"/>
              <a:gd name="connsiteX2" fmla="*/ 2538777 w 2669976"/>
              <a:gd name="connsiteY2" fmla="*/ 0 h 1311987"/>
              <a:gd name="connsiteX3" fmla="*/ 2669976 w 2669976"/>
              <a:gd name="connsiteY3" fmla="*/ 131199 h 1311987"/>
              <a:gd name="connsiteX4" fmla="*/ 2669976 w 2669976"/>
              <a:gd name="connsiteY4" fmla="*/ 1180788 h 1311987"/>
              <a:gd name="connsiteX5" fmla="*/ 2538777 w 2669976"/>
              <a:gd name="connsiteY5" fmla="*/ 1311987 h 1311987"/>
              <a:gd name="connsiteX6" fmla="*/ 131199 w 2669976"/>
              <a:gd name="connsiteY6" fmla="*/ 1311987 h 1311987"/>
              <a:gd name="connsiteX7" fmla="*/ 0 w 2669976"/>
              <a:gd name="connsiteY7" fmla="*/ 1180788 h 1311987"/>
              <a:gd name="connsiteX8" fmla="*/ 0 w 2669976"/>
              <a:gd name="connsiteY8" fmla="*/ 131199 h 1311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69976" h="1311987">
                <a:moveTo>
                  <a:pt x="0" y="131199"/>
                </a:moveTo>
                <a:cubicBezTo>
                  <a:pt x="0" y="58740"/>
                  <a:pt x="58740" y="0"/>
                  <a:pt x="131199" y="0"/>
                </a:cubicBezTo>
                <a:lnTo>
                  <a:pt x="2538777" y="0"/>
                </a:lnTo>
                <a:cubicBezTo>
                  <a:pt x="2611236" y="0"/>
                  <a:pt x="2669976" y="58740"/>
                  <a:pt x="2669976" y="131199"/>
                </a:cubicBezTo>
                <a:lnTo>
                  <a:pt x="2669976" y="1180788"/>
                </a:lnTo>
                <a:cubicBezTo>
                  <a:pt x="2669976" y="1253247"/>
                  <a:pt x="2611236" y="1311987"/>
                  <a:pt x="2538777" y="1311987"/>
                </a:cubicBezTo>
                <a:lnTo>
                  <a:pt x="131199" y="1311987"/>
                </a:lnTo>
                <a:cubicBezTo>
                  <a:pt x="58740" y="1311987"/>
                  <a:pt x="0" y="1253247"/>
                  <a:pt x="0" y="1180788"/>
                </a:cubicBezTo>
                <a:lnTo>
                  <a:pt x="0" y="1311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032949"/>
              <a:satOff val="75000"/>
              <a:lumOff val="-11029"/>
              <a:alphaOff val="0"/>
            </a:schemeClr>
          </a:fillRef>
          <a:effectRef idx="0">
            <a:schemeClr val="accent3">
              <a:hueOff val="2032949"/>
              <a:satOff val="75000"/>
              <a:lumOff val="-1102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4467" tIns="87957" rIns="104467" bIns="87957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/>
              <a:t>Creates and displays the user interface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11A7653-AA54-4855-B129-0B5DA44E2279}"/>
              </a:ext>
            </a:extLst>
          </p:cNvPr>
          <p:cNvSpPr/>
          <p:nvPr/>
        </p:nvSpPr>
        <p:spPr>
          <a:xfrm>
            <a:off x="8348792" y="4646133"/>
            <a:ext cx="2669976" cy="1311987"/>
          </a:xfrm>
          <a:custGeom>
            <a:avLst/>
            <a:gdLst>
              <a:gd name="connsiteX0" fmla="*/ 0 w 2669976"/>
              <a:gd name="connsiteY0" fmla="*/ 131199 h 1311987"/>
              <a:gd name="connsiteX1" fmla="*/ 131199 w 2669976"/>
              <a:gd name="connsiteY1" fmla="*/ 0 h 1311987"/>
              <a:gd name="connsiteX2" fmla="*/ 2538777 w 2669976"/>
              <a:gd name="connsiteY2" fmla="*/ 0 h 1311987"/>
              <a:gd name="connsiteX3" fmla="*/ 2669976 w 2669976"/>
              <a:gd name="connsiteY3" fmla="*/ 131199 h 1311987"/>
              <a:gd name="connsiteX4" fmla="*/ 2669976 w 2669976"/>
              <a:gd name="connsiteY4" fmla="*/ 1180788 h 1311987"/>
              <a:gd name="connsiteX5" fmla="*/ 2538777 w 2669976"/>
              <a:gd name="connsiteY5" fmla="*/ 1311987 h 1311987"/>
              <a:gd name="connsiteX6" fmla="*/ 131199 w 2669976"/>
              <a:gd name="connsiteY6" fmla="*/ 1311987 h 1311987"/>
              <a:gd name="connsiteX7" fmla="*/ 0 w 2669976"/>
              <a:gd name="connsiteY7" fmla="*/ 1180788 h 1311987"/>
              <a:gd name="connsiteX8" fmla="*/ 0 w 2669976"/>
              <a:gd name="connsiteY8" fmla="*/ 131199 h 1311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69976" h="1311987">
                <a:moveTo>
                  <a:pt x="0" y="131199"/>
                </a:moveTo>
                <a:cubicBezTo>
                  <a:pt x="0" y="58740"/>
                  <a:pt x="58740" y="0"/>
                  <a:pt x="131199" y="0"/>
                </a:cubicBezTo>
                <a:lnTo>
                  <a:pt x="2538777" y="0"/>
                </a:lnTo>
                <a:cubicBezTo>
                  <a:pt x="2611236" y="0"/>
                  <a:pt x="2669976" y="58740"/>
                  <a:pt x="2669976" y="131199"/>
                </a:cubicBezTo>
                <a:lnTo>
                  <a:pt x="2669976" y="1180788"/>
                </a:lnTo>
                <a:cubicBezTo>
                  <a:pt x="2669976" y="1253247"/>
                  <a:pt x="2611236" y="1311987"/>
                  <a:pt x="2538777" y="1311987"/>
                </a:cubicBezTo>
                <a:lnTo>
                  <a:pt x="131199" y="1311987"/>
                </a:lnTo>
                <a:cubicBezTo>
                  <a:pt x="58740" y="1311987"/>
                  <a:pt x="0" y="1253247"/>
                  <a:pt x="0" y="1180788"/>
                </a:cubicBezTo>
                <a:lnTo>
                  <a:pt x="0" y="1311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710599"/>
              <a:satOff val="100000"/>
              <a:lumOff val="-14706"/>
              <a:alphaOff val="0"/>
            </a:schemeClr>
          </a:fillRef>
          <a:effectRef idx="0">
            <a:schemeClr val="accent3">
              <a:hueOff val="2710599"/>
              <a:satOff val="100000"/>
              <a:lumOff val="-147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4467" tIns="87957" rIns="104467" bIns="87957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/>
              <a:t>Observes for user interactions</a:t>
            </a:r>
          </a:p>
        </p:txBody>
      </p:sp>
    </p:spTree>
    <p:extLst>
      <p:ext uri="{BB962C8B-B14F-4D97-AF65-F5344CB8AC3E}">
        <p14:creationId xmlns:p14="http://schemas.microsoft.com/office/powerpoint/2010/main" val="35043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73781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Basic++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558800" y="1102936"/>
            <a:ext cx="10795000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// Controller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public class </a:t>
            </a:r>
            <a:r>
              <a:rPr lang="en-US" sz="1600" dirty="0" err="1">
                <a:latin typeface="Consolas" panose="020B0609020204030204" pitchFamily="49" charset="0"/>
              </a:rPr>
              <a:t>UserController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endParaRPr lang="en-US" sz="4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private </a:t>
            </a:r>
            <a:r>
              <a:rPr lang="en-US" sz="1600" dirty="0" err="1">
                <a:latin typeface="Consolas" panose="020B0609020204030204" pitchFamily="49" charset="0"/>
              </a:rPr>
              <a:t>UserModel</a:t>
            </a:r>
            <a:r>
              <a:rPr lang="en-US" sz="1600" dirty="0">
                <a:latin typeface="Consolas" panose="020B0609020204030204" pitchFamily="49" charset="0"/>
              </a:rPr>
              <a:t> model;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private </a:t>
            </a:r>
            <a:r>
              <a:rPr lang="en-US" sz="1600" dirty="0" err="1">
                <a:latin typeface="Consolas" panose="020B0609020204030204" pitchFamily="49" charset="0"/>
              </a:rPr>
              <a:t>UserView</a:t>
            </a:r>
            <a:r>
              <a:rPr lang="en-US" sz="1600" dirty="0">
                <a:latin typeface="Consolas" panose="020B0609020204030204" pitchFamily="49" charset="0"/>
              </a:rPr>
              <a:t> view;</a:t>
            </a:r>
          </a:p>
          <a:p>
            <a:endParaRPr lang="en-US" sz="105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public </a:t>
            </a:r>
            <a:r>
              <a:rPr lang="en-US" sz="1600" dirty="0" err="1">
                <a:latin typeface="Consolas" panose="020B0609020204030204" pitchFamily="49" charset="0"/>
              </a:rPr>
              <a:t>UserController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UserModel</a:t>
            </a:r>
            <a:r>
              <a:rPr lang="en-US" sz="1600" dirty="0">
                <a:latin typeface="Consolas" panose="020B0609020204030204" pitchFamily="49" charset="0"/>
              </a:rPr>
              <a:t> model, </a:t>
            </a:r>
            <a:r>
              <a:rPr lang="en-US" sz="1600" dirty="0" err="1">
                <a:latin typeface="Consolas" panose="020B0609020204030204" pitchFamily="49" charset="0"/>
              </a:rPr>
              <a:t>UserView</a:t>
            </a:r>
            <a:r>
              <a:rPr lang="en-US" sz="1600" dirty="0">
                <a:latin typeface="Consolas" panose="020B0609020204030204" pitchFamily="49" charset="0"/>
              </a:rPr>
              <a:t> view) 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this.model</a:t>
            </a:r>
            <a:r>
              <a:rPr lang="en-US" sz="1600" dirty="0">
                <a:latin typeface="Consolas" panose="020B0609020204030204" pitchFamily="49" charset="0"/>
              </a:rPr>
              <a:t> = model; </a:t>
            </a:r>
            <a:r>
              <a:rPr lang="en-US" sz="1600" dirty="0" err="1">
                <a:latin typeface="Consolas" panose="020B0609020204030204" pitchFamily="49" charset="0"/>
              </a:rPr>
              <a:t>this.view</a:t>
            </a:r>
            <a:r>
              <a:rPr lang="en-US" sz="1600" dirty="0">
                <a:latin typeface="Consolas" panose="020B0609020204030204" pitchFamily="49" charset="0"/>
              </a:rPr>
              <a:t> = view;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model.regController</a:t>
            </a:r>
            <a:r>
              <a:rPr lang="en-US" sz="1600" dirty="0">
                <a:latin typeface="Consolas" panose="020B0609020204030204" pitchFamily="49" charset="0"/>
              </a:rPr>
              <a:t>(this); </a:t>
            </a:r>
            <a:r>
              <a:rPr lang="en-US" sz="1600" dirty="0" err="1">
                <a:latin typeface="Consolas" panose="020B0609020204030204" pitchFamily="49" charset="0"/>
              </a:rPr>
              <a:t>view.regController</a:t>
            </a:r>
            <a:r>
              <a:rPr lang="en-US" sz="1600" dirty="0">
                <a:latin typeface="Consolas" panose="020B0609020204030204" pitchFamily="49" charset="0"/>
              </a:rPr>
              <a:t>(this);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}</a:t>
            </a:r>
          </a:p>
          <a:p>
            <a:endParaRPr lang="en-US" sz="105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public void </a:t>
            </a:r>
            <a:r>
              <a:rPr lang="en-US" sz="1600" dirty="0" err="1">
                <a:latin typeface="Consolas" panose="020B0609020204030204" pitchFamily="49" charset="0"/>
              </a:rPr>
              <a:t>setUserName</a:t>
            </a:r>
            <a:r>
              <a:rPr lang="en-US" sz="1600" dirty="0">
                <a:latin typeface="Consolas" panose="020B0609020204030204" pitchFamily="49" charset="0"/>
              </a:rPr>
              <a:t>(String name) { </a:t>
            </a:r>
            <a:r>
              <a:rPr lang="en-US" sz="1600" dirty="0" err="1">
                <a:latin typeface="Consolas" panose="020B0609020204030204" pitchFamily="49" charset="0"/>
              </a:rPr>
              <a:t>model.setName</a:t>
            </a:r>
            <a:r>
              <a:rPr lang="en-US" sz="1600" dirty="0">
                <a:latin typeface="Consolas" panose="020B0609020204030204" pitchFamily="49" charset="0"/>
              </a:rPr>
              <a:t>(name);}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public String </a:t>
            </a:r>
            <a:r>
              <a:rPr lang="en-US" sz="1600" dirty="0" err="1">
                <a:latin typeface="Consolas" panose="020B0609020204030204" pitchFamily="49" charset="0"/>
              </a:rPr>
              <a:t>getUserName</a:t>
            </a:r>
            <a:r>
              <a:rPr lang="en-US" sz="1600" dirty="0">
                <a:latin typeface="Consolas" panose="020B0609020204030204" pitchFamily="49" charset="0"/>
              </a:rPr>
              <a:t>() { return </a:t>
            </a:r>
            <a:r>
              <a:rPr lang="en-US" sz="1600" dirty="0" err="1">
                <a:latin typeface="Consolas" panose="020B0609020204030204" pitchFamily="49" charset="0"/>
              </a:rPr>
              <a:t>model.getName</a:t>
            </a:r>
            <a:r>
              <a:rPr lang="en-US" sz="1600" dirty="0">
                <a:latin typeface="Consolas" panose="020B0609020204030204" pitchFamily="49" charset="0"/>
              </a:rPr>
              <a:t>(); }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public void </a:t>
            </a:r>
            <a:r>
              <a:rPr lang="en-US" sz="1600" dirty="0" err="1">
                <a:latin typeface="Consolas" panose="020B0609020204030204" pitchFamily="49" charset="0"/>
              </a:rPr>
              <a:t>setUserAge</a:t>
            </a:r>
            <a:r>
              <a:rPr lang="en-US" sz="1600" dirty="0">
                <a:latin typeface="Consolas" panose="020B0609020204030204" pitchFamily="49" charset="0"/>
              </a:rPr>
              <a:t>(int age) { </a:t>
            </a:r>
            <a:r>
              <a:rPr lang="en-US" sz="1600" dirty="0" err="1">
                <a:latin typeface="Consolas" panose="020B0609020204030204" pitchFamily="49" charset="0"/>
              </a:rPr>
              <a:t>model.setAge</a:t>
            </a:r>
            <a:r>
              <a:rPr lang="en-US" sz="1600" dirty="0">
                <a:latin typeface="Consolas" panose="020B0609020204030204" pitchFamily="49" charset="0"/>
              </a:rPr>
              <a:t>(age); }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public int </a:t>
            </a:r>
            <a:r>
              <a:rPr lang="en-US" sz="1600" dirty="0" err="1">
                <a:latin typeface="Consolas" panose="020B0609020204030204" pitchFamily="49" charset="0"/>
              </a:rPr>
              <a:t>getUserAge</a:t>
            </a:r>
            <a:r>
              <a:rPr lang="en-US" sz="1600" dirty="0">
                <a:latin typeface="Consolas" panose="020B0609020204030204" pitchFamily="49" charset="0"/>
              </a:rPr>
              <a:t>() { return </a:t>
            </a:r>
            <a:r>
              <a:rPr lang="en-US" sz="1600" dirty="0" err="1">
                <a:latin typeface="Consolas" panose="020B0609020204030204" pitchFamily="49" charset="0"/>
              </a:rPr>
              <a:t>model.getAge</a:t>
            </a:r>
            <a:r>
              <a:rPr lang="en-US" sz="1600" dirty="0">
                <a:latin typeface="Consolas" panose="020B0609020204030204" pitchFamily="49" charset="0"/>
              </a:rPr>
              <a:t>(); }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public void </a:t>
            </a:r>
            <a:r>
              <a:rPr lang="en-US" sz="1600" dirty="0" err="1">
                <a:latin typeface="Consolas" panose="020B0609020204030204" pitchFamily="49" charset="0"/>
              </a:rPr>
              <a:t>newInfo</a:t>
            </a:r>
            <a:r>
              <a:rPr lang="en-US" sz="1600" dirty="0">
                <a:latin typeface="Consolas" panose="020B0609020204030204" pitchFamily="49" charset="0"/>
              </a:rPr>
              <a:t>(String name, int age);  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</a:t>
            </a:r>
            <a:r>
              <a:rPr lang="en-US" sz="1600" dirty="0" err="1">
                <a:latin typeface="Consolas" panose="020B0609020204030204" pitchFamily="49" charset="0"/>
              </a:rPr>
              <a:t>setUserName</a:t>
            </a:r>
            <a:r>
              <a:rPr lang="en-US" sz="1600" dirty="0">
                <a:latin typeface="Consolas" panose="020B0609020204030204" pitchFamily="49" charset="0"/>
              </a:rPr>
              <a:t>(name); </a:t>
            </a:r>
            <a:r>
              <a:rPr lang="en-US" sz="1600" dirty="0" err="1">
                <a:latin typeface="Consolas" panose="020B0609020204030204" pitchFamily="49" charset="0"/>
              </a:rPr>
              <a:t>setUserAge</a:t>
            </a:r>
            <a:r>
              <a:rPr lang="en-US" sz="1600" dirty="0">
                <a:latin typeface="Consolas" panose="020B0609020204030204" pitchFamily="49" charset="0"/>
              </a:rPr>
              <a:t>(age);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}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public void </a:t>
            </a:r>
            <a:r>
              <a:rPr lang="en-US" sz="1600" dirty="0" err="1">
                <a:latin typeface="Consolas" panose="020B0609020204030204" pitchFamily="49" charset="0"/>
              </a:rPr>
              <a:t>updateUserView</a:t>
            </a:r>
            <a:r>
              <a:rPr lang="en-US" sz="1600" dirty="0">
                <a:latin typeface="Consolas" panose="020B0609020204030204" pitchFamily="49" charset="0"/>
              </a:rPr>
              <a:t>() 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view.renderInfo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model.getName</a:t>
            </a:r>
            <a:r>
              <a:rPr lang="en-US" sz="1600" dirty="0">
                <a:latin typeface="Consolas" panose="020B0609020204030204" pitchFamily="49" charset="0"/>
              </a:rPr>
              <a:t>(), </a:t>
            </a:r>
            <a:r>
              <a:rPr lang="en-US" sz="1600" dirty="0" err="1">
                <a:latin typeface="Consolas" panose="020B0609020204030204" pitchFamily="49" charset="0"/>
              </a:rPr>
              <a:t>model.getAge</a:t>
            </a:r>
            <a:r>
              <a:rPr lang="en-US" sz="1600" dirty="0">
                <a:latin typeface="Consolas" panose="020B0609020204030204" pitchFamily="49" charset="0"/>
              </a:rPr>
              <a:t>());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525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73781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Basic++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558800" y="1102936"/>
            <a:ext cx="10795000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// Main class</a:t>
            </a:r>
          </a:p>
          <a:p>
            <a:r>
              <a:rPr lang="en-US" dirty="0">
                <a:latin typeface="Consolas" panose="020B0609020204030204" pitchFamily="49" charset="0"/>
              </a:rPr>
              <a:t>public class Main {</a:t>
            </a:r>
          </a:p>
          <a:p>
            <a:r>
              <a:rPr lang="en-US" dirty="0">
                <a:latin typeface="Consolas" panose="020B0609020204030204" pitchFamily="49" charset="0"/>
              </a:rPr>
              <a:t>    public static void main(String[] </a:t>
            </a:r>
            <a:r>
              <a:rPr lang="en-US" dirty="0" err="1">
                <a:latin typeface="Consolas" panose="020B0609020204030204" pitchFamily="49" charset="0"/>
              </a:rPr>
              <a:t>args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 // Create model, view, and controller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UserModel</a:t>
            </a:r>
            <a:r>
              <a:rPr lang="en-US" dirty="0">
                <a:latin typeface="Consolas" panose="020B0609020204030204" pitchFamily="49" charset="0"/>
              </a:rPr>
              <a:t> model = new </a:t>
            </a:r>
            <a:r>
              <a:rPr lang="en-US" dirty="0" err="1">
                <a:latin typeface="Consolas" panose="020B0609020204030204" pitchFamily="49" charset="0"/>
              </a:rPr>
              <a:t>UserModel</a:t>
            </a:r>
            <a:r>
              <a:rPr lang="en-US" dirty="0">
                <a:latin typeface="Consolas" panose="020B0609020204030204" pitchFamily="49" charset="0"/>
              </a:rPr>
              <a:t>("John", 30);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// initial state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UserView</a:t>
            </a:r>
            <a:r>
              <a:rPr lang="en-US" dirty="0">
                <a:latin typeface="Consolas" panose="020B0609020204030204" pitchFamily="49" charset="0"/>
              </a:rPr>
              <a:t> view = new </a:t>
            </a:r>
            <a:r>
              <a:rPr lang="en-US" dirty="0" err="1">
                <a:latin typeface="Consolas" panose="020B0609020204030204" pitchFamily="49" charset="0"/>
              </a:rPr>
              <a:t>UserView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UserController</a:t>
            </a:r>
            <a:r>
              <a:rPr lang="en-US" dirty="0">
                <a:latin typeface="Consolas" panose="020B0609020204030204" pitchFamily="49" charset="0"/>
              </a:rPr>
              <a:t> controller = new </a:t>
            </a:r>
            <a:r>
              <a:rPr lang="en-US" dirty="0" err="1">
                <a:latin typeface="Consolas" panose="020B0609020204030204" pitchFamily="49" charset="0"/>
              </a:rPr>
              <a:t>UserController</a:t>
            </a:r>
            <a:r>
              <a:rPr lang="en-US" dirty="0">
                <a:latin typeface="Consolas" panose="020B0609020204030204" pitchFamily="49" charset="0"/>
              </a:rPr>
              <a:t>(model, view);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latin typeface="Consolas" panose="020B0609020204030204" pitchFamily="49" charset="0"/>
              </a:rPr>
              <a:t>        // Update model data</a:t>
            </a:r>
          </a:p>
          <a:p>
            <a:r>
              <a:rPr lang="en-US" dirty="0">
                <a:latin typeface="Consolas" panose="020B0609020204030204" pitchFamily="49" charset="0"/>
              </a:rPr>
              <a:t>        //</a:t>
            </a:r>
            <a:r>
              <a:rPr lang="en-US" dirty="0" err="1">
                <a:latin typeface="Consolas" panose="020B0609020204030204" pitchFamily="49" charset="0"/>
              </a:rPr>
              <a:t>controller.setUserName</a:t>
            </a:r>
            <a:r>
              <a:rPr lang="en-US" dirty="0">
                <a:latin typeface="Consolas" panose="020B0609020204030204" pitchFamily="49" charset="0"/>
              </a:rPr>
              <a:t>("Alice");</a:t>
            </a:r>
          </a:p>
          <a:p>
            <a:r>
              <a:rPr lang="en-US" dirty="0">
                <a:latin typeface="Consolas" panose="020B0609020204030204" pitchFamily="49" charset="0"/>
              </a:rPr>
              <a:t>        //</a:t>
            </a:r>
            <a:r>
              <a:rPr lang="en-US" dirty="0" err="1">
                <a:latin typeface="Consolas" panose="020B0609020204030204" pitchFamily="49" charset="0"/>
              </a:rPr>
              <a:t>controller.setUserAge</a:t>
            </a:r>
            <a:r>
              <a:rPr lang="en-US" dirty="0">
                <a:latin typeface="Consolas" panose="020B0609020204030204" pitchFamily="49" charset="0"/>
              </a:rPr>
              <a:t>(25);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     // Update view</a:t>
            </a:r>
          </a:p>
          <a:p>
            <a:r>
              <a:rPr lang="en-US" dirty="0">
                <a:latin typeface="Consolas" panose="020B0609020204030204" pitchFamily="49" charset="0"/>
              </a:rPr>
              <a:t>        //</a:t>
            </a:r>
            <a:r>
              <a:rPr lang="en-US" dirty="0" err="1">
                <a:latin typeface="Consolas" panose="020B0609020204030204" pitchFamily="49" charset="0"/>
              </a:rPr>
              <a:t>controller.updateUserView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view.run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751974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90AD4-8D83-4CF5-9680-507D7666F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505" y="3212019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rgbClr val="0070C0"/>
                </a:solidFill>
              </a:rPr>
              <a:t>Another Variant, using </a:t>
            </a:r>
            <a:r>
              <a:rPr lang="en-US" sz="4800" b="1" i="1" dirty="0">
                <a:solidFill>
                  <a:schemeClr val="accent2">
                    <a:lumMod val="75000"/>
                  </a:schemeClr>
                </a:solidFill>
              </a:rPr>
              <a:t>Observer </a:t>
            </a:r>
            <a:r>
              <a:rPr lang="en-US" sz="4800" b="1" i="1" dirty="0">
                <a:solidFill>
                  <a:srgbClr val="0070C0"/>
                </a:solidFill>
              </a:rPr>
              <a:t>directly</a:t>
            </a:r>
          </a:p>
        </p:txBody>
      </p:sp>
    </p:spTree>
    <p:extLst>
      <p:ext uri="{BB962C8B-B14F-4D97-AF65-F5344CB8AC3E}">
        <p14:creationId xmlns:p14="http://schemas.microsoft.com/office/powerpoint/2010/main" val="39352425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73781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MVC w.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Observer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558800" y="1479452"/>
            <a:ext cx="10795000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Observer interface</a:t>
            </a:r>
            <a:br>
              <a:rPr lang="en-US" sz="20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20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interface</a:t>
            </a: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Observer {</a:t>
            </a:r>
            <a:b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void update(</a:t>
            </a:r>
            <a:r>
              <a:rPr lang="en-US" sz="20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value);</a:t>
            </a:r>
            <a:b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b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endParaRPr lang="en-US" sz="2000" dirty="0"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Subject interface</a:t>
            </a:r>
            <a:b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20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interface</a:t>
            </a: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Subject {</a:t>
            </a:r>
            <a:b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void </a:t>
            </a:r>
            <a:r>
              <a:rPr lang="en-US" sz="20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addObserver</a:t>
            </a: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(Observer observer);</a:t>
            </a:r>
            <a:b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void </a:t>
            </a:r>
            <a:r>
              <a:rPr lang="en-US" sz="20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removeObserver</a:t>
            </a: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(Observer observer);</a:t>
            </a:r>
            <a:b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void </a:t>
            </a:r>
            <a:r>
              <a:rPr lang="en-US" sz="20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notifyObservers</a:t>
            </a: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20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value);</a:t>
            </a:r>
            <a:b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20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179318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73781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MVC w.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Observer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558800" y="1232026"/>
            <a:ext cx="10795000" cy="525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</a:t>
            </a:r>
            <a:r>
              <a:rPr lang="en-US" sz="14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java.util.ArrayList</a:t>
            </a: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</a:t>
            </a:r>
            <a:r>
              <a:rPr lang="en-US" sz="14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java.util.List</a:t>
            </a: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br>
              <a:rPr lang="en-US" sz="7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Model</a:t>
            </a:r>
            <a:b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class Counter implements Subject {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private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count = 0;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private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List&lt;Observer&gt; observers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ArrayList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&lt;&gt;();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getCount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count; }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void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increment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count++;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notifyObservers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(count); }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@Override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void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addObserver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(Observer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obs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observers.add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obs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}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@Override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void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removeObserver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(Observer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obs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observers.remove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obs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}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@Override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void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notifyObservers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value) {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for (Observer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obs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 observers) {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obs.update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(value); }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45967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73781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MVC w.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Observer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558800" y="1199754"/>
            <a:ext cx="10795000" cy="527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View</a:t>
            </a:r>
            <a:b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class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CounterView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implements Observer {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void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displayCount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count) {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("Count: " + count);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@Override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void update(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value) {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displayCount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(value);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this is a “print only” view… gives information to a user,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does not accept events or input so it does not contact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the controller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endParaRPr lang="en-US" dirty="0"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23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73781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MVC w.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Observer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558800" y="1264300"/>
            <a:ext cx="10795000" cy="4642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Controller</a:t>
            </a:r>
            <a:b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class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CounterController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private Counter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private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CounterView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view;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CounterController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(Counter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CounterView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view) {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this.counter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counter;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this.view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view;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counter.addObserver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(view);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void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incrementCounter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counter.increment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833859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73781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 Example: MVC w.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Observer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558800" y="1307331"/>
            <a:ext cx="10795000" cy="471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// Main class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Main {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public static void main(String[]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Counter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Counter();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CounterView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view = new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CounterView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CounterController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controller = new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CounterController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(counter, view);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controller.incrementCounter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// Increment the counter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en-US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controller.incrementCounter</a:t>
            </a: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// Increment the counter again</a:t>
            </a:r>
          </a:p>
          <a:p>
            <a:pPr>
              <a:lnSpc>
                <a:spcPct val="110000"/>
              </a:lnSpc>
            </a:pP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// with a more complicated view, one that allows user events as</a:t>
            </a:r>
            <a:b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// input, these would be called from the view, and the controller</a:t>
            </a:r>
            <a:b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// then communicates with the model</a:t>
            </a:r>
            <a:b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  <a:b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427459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73781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Good </a:t>
            </a:r>
            <a:r>
              <a:rPr lang="en-US">
                <a:solidFill>
                  <a:srgbClr val="0070C0"/>
                </a:solidFill>
                <a:latin typeface="Bahnschrift SemiBold" panose="020B0502040204020203" pitchFamily="34" charset="0"/>
              </a:rPr>
              <a:t>Exercise: MVC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w.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rPr>
              <a:t>Observer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558800" y="1199754"/>
            <a:ext cx="101343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i="1" dirty="0">
                <a:latin typeface="Bahnschrift SemiBold" panose="020B0502040204020203" pitchFamily="34" charset="0"/>
              </a:rPr>
              <a:t>Main here is acting like View “user input” </a:t>
            </a:r>
            <a:endParaRPr lang="en-US" sz="3200" i="1" dirty="0">
              <a:latin typeface="Bahnschrift SemiBold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689685" y="2096501"/>
            <a:ext cx="101343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Fully develop the view  (as a keyboard/screen interface)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Develop a more complicated View with user inputs, </a:t>
            </a: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and connect it to the Controller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Make the View call Controller methods, and the Controller call Model methods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Then use View as a Model Observer, get changes communicated to the </a:t>
            </a:r>
            <a:r>
              <a:rPr lang="en-US" sz="2400" dirty="0" err="1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</a:t>
            </a: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View for altering the View display</a:t>
            </a:r>
          </a:p>
        </p:txBody>
      </p:sp>
    </p:spTree>
    <p:extLst>
      <p:ext uri="{BB962C8B-B14F-4D97-AF65-F5344CB8AC3E}">
        <p14:creationId xmlns:p14="http://schemas.microsoft.com/office/powerpoint/2010/main" val="29825908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73781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Controller… the middle “adapter”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4A7C6-96D5-477E-9087-2960F75F1365}"/>
              </a:ext>
            </a:extLst>
          </p:cNvPr>
          <p:cNvSpPr/>
          <p:nvPr/>
        </p:nvSpPr>
        <p:spPr>
          <a:xfrm>
            <a:off x="624788" y="1432874"/>
            <a:ext cx="10795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Bahnschrift" panose="020B0502040204020203" pitchFamily="34" charset="0"/>
              </a:rPr>
              <a:t>Having a controller in the middle decouples model from view</a:t>
            </a:r>
          </a:p>
          <a:p>
            <a:endParaRPr lang="en-US" sz="2400" dirty="0">
              <a:latin typeface="Bahnschrift" panose="020B0502040204020203" pitchFamily="34" charset="0"/>
            </a:endParaRPr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400" i="1" dirty="0">
                <a:latin typeface="Bahnschrift" panose="020B0502040204020203" pitchFamily="34" charset="0"/>
              </a:rPr>
              <a:t>Can change one model into several cooperating models… change controller code but not view code</a:t>
            </a:r>
          </a:p>
          <a:p>
            <a:pPr marL="640080" lvl="1" indent="-274320">
              <a:buFont typeface="Arial" panose="020B0604020202020204" pitchFamily="34" charset="0"/>
              <a:buChar char="•"/>
            </a:pPr>
            <a:endParaRPr lang="en-US" sz="2400" i="1" dirty="0">
              <a:latin typeface="Bahnschrift" panose="020B0502040204020203" pitchFamily="34" charset="0"/>
            </a:endParaRPr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400" i="1" dirty="0">
                <a:latin typeface="Bahnschrift" panose="020B0502040204020203" pitchFamily="34" charset="0"/>
              </a:rPr>
              <a:t>Can have several different views using one controller</a:t>
            </a:r>
          </a:p>
          <a:p>
            <a:pPr marL="640080" lvl="1" indent="-274320"/>
            <a:endParaRPr lang="en-US" sz="2400" i="1" dirty="0">
              <a:latin typeface="Bahnschrift" panose="020B0502040204020203" pitchFamily="34" charset="0"/>
            </a:endParaRPr>
          </a:p>
          <a:p>
            <a:pPr marL="640080" lvl="1" indent="-274320">
              <a:buFont typeface="Arial" panose="020B0604020202020204" pitchFamily="34" charset="0"/>
              <a:buChar char="•"/>
            </a:pPr>
            <a:r>
              <a:rPr lang="en-US" sz="2400" i="1" dirty="0">
                <a:latin typeface="Bahnschrift" panose="020B0502040204020203" pitchFamily="34" charset="0"/>
              </a:rPr>
              <a:t>Different views can either be total views each, or each view can give part of the ways a model can be manipulated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i="1" dirty="0">
              <a:latin typeface="Bahnschrift" panose="020B0502040204020203" pitchFamily="34" charset="0"/>
            </a:endParaRPr>
          </a:p>
          <a:p>
            <a:pPr lvl="1"/>
            <a:r>
              <a:rPr lang="en-US" sz="2400" i="1" dirty="0">
                <a:latin typeface="Bahnschrift" panose="020B0502040204020203" pitchFamily="34" charset="0"/>
              </a:rPr>
              <a:t>           </a:t>
            </a:r>
            <a:r>
              <a:rPr lang="en-US" sz="2400" i="1" dirty="0">
                <a:solidFill>
                  <a:srgbClr val="0070C0"/>
                </a:solidFill>
                <a:latin typeface="Bahnschrift" panose="020B0502040204020203" pitchFamily="34" charset="0"/>
              </a:rPr>
              <a:t>e.g., instructor view of class materials, vs. student views </a:t>
            </a:r>
            <a:endParaRPr lang="en-US" sz="2800" i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68744-DE04-4063-B686-4BE33DE9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3" y="365126"/>
            <a:ext cx="10776857" cy="107572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Bahnschrift SemiBold" panose="020B0502040204020203" pitchFamily="34" charset="0"/>
              </a:rPr>
              <a:t>Decoupling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the model, view, and controller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B42526C-11F2-479B-AD90-DEC57C0C3D35}"/>
              </a:ext>
            </a:extLst>
          </p:cNvPr>
          <p:cNvSpPr/>
          <p:nvPr/>
        </p:nvSpPr>
        <p:spPr>
          <a:xfrm>
            <a:off x="1530211" y="2531027"/>
            <a:ext cx="2406314" cy="896352"/>
          </a:xfrm>
          <a:prstGeom prst="roundRect">
            <a:avLst>
              <a:gd name="adj" fmla="val 990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Model</a:t>
            </a: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(application state)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1AA4CC5-A294-4F99-BD18-C522A8CE33D8}"/>
              </a:ext>
            </a:extLst>
          </p:cNvPr>
          <p:cNvSpPr/>
          <p:nvPr/>
        </p:nvSpPr>
        <p:spPr>
          <a:xfrm>
            <a:off x="8255475" y="2531027"/>
            <a:ext cx="2406314" cy="896352"/>
          </a:xfrm>
          <a:prstGeom prst="roundRect">
            <a:avLst>
              <a:gd name="adj" fmla="val 990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View</a:t>
            </a: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(user interface)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D54F42A-6D57-43A9-A3DF-580018BBB7EB}"/>
              </a:ext>
            </a:extLst>
          </p:cNvPr>
          <p:cNvSpPr/>
          <p:nvPr/>
        </p:nvSpPr>
        <p:spPr>
          <a:xfrm>
            <a:off x="4892843" y="4953837"/>
            <a:ext cx="2406314" cy="896352"/>
          </a:xfrm>
          <a:prstGeom prst="roundRect">
            <a:avLst>
              <a:gd name="adj" fmla="val 990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Controller</a:t>
            </a: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(event handler)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713B548C-C8F0-49AB-B48F-39354BA29263}"/>
              </a:ext>
            </a:extLst>
          </p:cNvPr>
          <p:cNvSpPr/>
          <p:nvPr/>
        </p:nvSpPr>
        <p:spPr>
          <a:xfrm rot="1540066">
            <a:off x="1736234" y="1286409"/>
            <a:ext cx="2880852" cy="3385588"/>
          </a:xfrm>
          <a:prstGeom prst="arc">
            <a:avLst>
              <a:gd name="adj1" fmla="val 18526737"/>
              <a:gd name="adj2" fmla="val 3226019"/>
            </a:avLst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92DCE69C-720D-4075-8656-BB70E69D166F}"/>
              </a:ext>
            </a:extLst>
          </p:cNvPr>
          <p:cNvSpPr/>
          <p:nvPr/>
        </p:nvSpPr>
        <p:spPr>
          <a:xfrm rot="8940250">
            <a:off x="7515465" y="1243229"/>
            <a:ext cx="2880852" cy="3385588"/>
          </a:xfrm>
          <a:prstGeom prst="arc">
            <a:avLst>
              <a:gd name="adj1" fmla="val 18481024"/>
              <a:gd name="adj2" fmla="val 3226019"/>
            </a:avLst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31B180-083E-4D07-9EB4-2C412F5ED82E}"/>
              </a:ext>
            </a:extLst>
          </p:cNvPr>
          <p:cNvSpPr txBox="1"/>
          <p:nvPr/>
        </p:nvSpPr>
        <p:spPr>
          <a:xfrm>
            <a:off x="157316" y="3619571"/>
            <a:ext cx="34008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The </a:t>
            </a:r>
            <a:r>
              <a:rPr lang="en-US" sz="2000" b="1" dirty="0">
                <a:solidFill>
                  <a:srgbClr val="C00000"/>
                </a:solidFill>
              </a:rPr>
              <a:t>model</a:t>
            </a:r>
            <a:r>
              <a:rPr lang="en-US" sz="2000" dirty="0">
                <a:solidFill>
                  <a:srgbClr val="C00000"/>
                </a:solidFill>
              </a:rPr>
              <a:t> knows how the application works, but not how to show it to the user</a:t>
            </a:r>
            <a:endParaRPr lang="en-US" sz="2000" b="1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6C8130-A8BC-4004-9A08-B8CF30695600}"/>
              </a:ext>
            </a:extLst>
          </p:cNvPr>
          <p:cNvSpPr txBox="1"/>
          <p:nvPr/>
        </p:nvSpPr>
        <p:spPr>
          <a:xfrm>
            <a:off x="8712530" y="3619571"/>
            <a:ext cx="32238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rgbClr val="C00000"/>
                </a:solidFill>
              </a:rPr>
              <a:t>The </a:t>
            </a:r>
            <a:r>
              <a:rPr lang="en-US" sz="2000" b="1" dirty="0">
                <a:solidFill>
                  <a:srgbClr val="C00000"/>
                </a:solidFill>
              </a:rPr>
              <a:t>view</a:t>
            </a:r>
            <a:r>
              <a:rPr lang="en-US" sz="2000" dirty="0">
                <a:solidFill>
                  <a:srgbClr val="C00000"/>
                </a:solidFill>
              </a:rPr>
              <a:t> knows how to show the application to the user, but not how it works</a:t>
            </a:r>
            <a:endParaRPr lang="en-US" sz="2000" b="1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FB7B3FDD-8495-4DCE-9754-C0C623D9679B}"/>
              </a:ext>
            </a:extLst>
          </p:cNvPr>
          <p:cNvSpPr/>
          <p:nvPr/>
        </p:nvSpPr>
        <p:spPr>
          <a:xfrm rot="3278273">
            <a:off x="3572037" y="3911273"/>
            <a:ext cx="1584451" cy="668594"/>
          </a:xfrm>
          <a:prstGeom prst="lef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4019C446-F40E-4DC8-9444-EE612181AEBF}"/>
              </a:ext>
            </a:extLst>
          </p:cNvPr>
          <p:cNvSpPr/>
          <p:nvPr/>
        </p:nvSpPr>
        <p:spPr>
          <a:xfrm rot="7371810">
            <a:off x="7046719" y="3927076"/>
            <a:ext cx="1582843" cy="668594"/>
          </a:xfrm>
          <a:prstGeom prst="lef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95FB1B-C5E8-4921-B6C6-25706BEE0040}"/>
              </a:ext>
            </a:extLst>
          </p:cNvPr>
          <p:cNvSpPr txBox="1"/>
          <p:nvPr/>
        </p:nvSpPr>
        <p:spPr>
          <a:xfrm>
            <a:off x="4395593" y="5959626"/>
            <a:ext cx="34008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The </a:t>
            </a:r>
            <a:r>
              <a:rPr lang="en-US" sz="2000" b="1" dirty="0">
                <a:solidFill>
                  <a:srgbClr val="C00000"/>
                </a:solidFill>
              </a:rPr>
              <a:t>controller </a:t>
            </a:r>
            <a:r>
              <a:rPr lang="en-US" sz="2000" dirty="0">
                <a:solidFill>
                  <a:srgbClr val="C00000"/>
                </a:solidFill>
              </a:rPr>
              <a:t>translates </a:t>
            </a:r>
            <a:r>
              <a:rPr lang="en-US" sz="2000" b="1" dirty="0">
                <a:solidFill>
                  <a:srgbClr val="C00000"/>
                </a:solidFill>
              </a:rPr>
              <a:t>view</a:t>
            </a:r>
            <a:r>
              <a:rPr lang="en-US" sz="2000" dirty="0">
                <a:solidFill>
                  <a:srgbClr val="C00000"/>
                </a:solidFill>
              </a:rPr>
              <a:t> events into </a:t>
            </a:r>
            <a:r>
              <a:rPr lang="en-US" sz="2000" b="1" dirty="0">
                <a:solidFill>
                  <a:srgbClr val="C00000"/>
                </a:solidFill>
              </a:rPr>
              <a:t>model</a:t>
            </a:r>
            <a:r>
              <a:rPr lang="en-US" sz="2000" dirty="0">
                <a:solidFill>
                  <a:srgbClr val="C00000"/>
                </a:solidFill>
              </a:rPr>
              <a:t> commands</a:t>
            </a:r>
            <a:endParaRPr lang="en-US" sz="2000" b="1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648CD6F-C32B-484C-B947-7A1CDB4B678B}"/>
              </a:ext>
            </a:extLst>
          </p:cNvPr>
          <p:cNvSpPr/>
          <p:nvPr/>
        </p:nvSpPr>
        <p:spPr>
          <a:xfrm>
            <a:off x="4863347" y="4906190"/>
            <a:ext cx="2447771" cy="99493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1503D0EA-CB52-4683-8F6A-24659CBE35D4}"/>
              </a:ext>
            </a:extLst>
          </p:cNvPr>
          <p:cNvSpPr/>
          <p:nvPr/>
        </p:nvSpPr>
        <p:spPr>
          <a:xfrm>
            <a:off x="4894972" y="4953837"/>
            <a:ext cx="2406314" cy="896352"/>
          </a:xfrm>
          <a:prstGeom prst="roundRect">
            <a:avLst>
              <a:gd name="adj" fmla="val 9905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Controller</a:t>
            </a:r>
          </a:p>
          <a:p>
            <a:pPr algn="ctr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(event handler)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Arrow: Left-Right 27">
            <a:extLst>
              <a:ext uri="{FF2B5EF4-FFF2-40B4-BE49-F238E27FC236}">
                <a16:creationId xmlns:a16="http://schemas.microsoft.com/office/drawing/2014/main" id="{2F221CF1-D033-49E1-A6D3-E920AC41FDD5}"/>
              </a:ext>
            </a:extLst>
          </p:cNvPr>
          <p:cNvSpPr/>
          <p:nvPr/>
        </p:nvSpPr>
        <p:spPr>
          <a:xfrm>
            <a:off x="4917278" y="2162162"/>
            <a:ext cx="2299267" cy="767246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Decoupled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BCC200F-BCBD-45D3-8E9D-551A462CDEA2}"/>
              </a:ext>
            </a:extLst>
          </p:cNvPr>
          <p:cNvSpPr/>
          <p:nvPr/>
        </p:nvSpPr>
        <p:spPr>
          <a:xfrm rot="21302233">
            <a:off x="238670" y="5332814"/>
            <a:ext cx="3710697" cy="113661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Although the model and view are decoupled,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they still must interact with each other</a:t>
            </a:r>
          </a:p>
        </p:txBody>
      </p:sp>
    </p:spTree>
    <p:extLst>
      <p:ext uri="{BB962C8B-B14F-4D97-AF65-F5344CB8AC3E}">
        <p14:creationId xmlns:p14="http://schemas.microsoft.com/office/powerpoint/2010/main" val="422865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2" grpId="0" animBg="1"/>
      <p:bldP spid="14" grpId="0" animBg="1"/>
      <p:bldP spid="13" grpId="0"/>
      <p:bldP spid="6" grpId="0"/>
      <p:bldP spid="8" grpId="0" animBg="1"/>
      <p:bldP spid="10" grpId="0" animBg="1"/>
      <p:bldP spid="19" grpId="0"/>
      <p:bldP spid="26" grpId="0" animBg="1"/>
      <p:bldP spid="25" grpId="0" animBg="1"/>
      <p:bldP spid="28" grpId="0" animBg="1"/>
      <p:bldP spid="2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22AE-38B2-48EA-B9EF-A5F46847B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65125"/>
            <a:ext cx="10795000" cy="91131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Code Example App with MVC pattern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6EB8F2-0F93-4552-B9CF-F56630FA1649}"/>
              </a:ext>
            </a:extLst>
          </p:cNvPr>
          <p:cNvSpPr txBox="1"/>
          <p:nvPr/>
        </p:nvSpPr>
        <p:spPr>
          <a:xfrm>
            <a:off x="1112363" y="5324195"/>
            <a:ext cx="5570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Bahnschrift SemiBold" panose="020B0502040204020203" pitchFamily="34" charset="0"/>
              </a:rPr>
              <a:t>https://github.com/COMP301F23/mvc-example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0C7482B-96C7-416E-B307-B5686CBAC3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615" y="1660290"/>
            <a:ext cx="5953956" cy="308653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7703D0B-CB4F-4F0F-98A3-4EB1DB24DC72}"/>
              </a:ext>
            </a:extLst>
          </p:cNvPr>
          <p:cNvSpPr/>
          <p:nvPr/>
        </p:nvSpPr>
        <p:spPr>
          <a:xfrm>
            <a:off x="8139704" y="3455894"/>
            <a:ext cx="2939933" cy="2812217"/>
          </a:xfrm>
          <a:prstGeom prst="roundRect">
            <a:avLst>
              <a:gd name="adj" fmla="val 16593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Look this over in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Bahnschrift Light SemiCondensed" panose="020B0502040204020203" pitchFamily="34" charset="0"/>
              </a:rPr>
              <a:t>IntellliJ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Bahnschrift Light SemiCondensed" panose="020B0502040204020203" pitchFamily="34" charset="0"/>
            </a:endParaRPr>
          </a:p>
          <a:p>
            <a:pPr algn="ctr"/>
            <a:endParaRPr lang="en-US" sz="2800" b="1" dirty="0">
              <a:solidFill>
                <a:schemeClr val="accent2">
                  <a:lumMod val="50000"/>
                </a:schemeClr>
              </a:solidFill>
              <a:latin typeface="Bahnschrift Light SemiCondensed" panose="020B0502040204020203" pitchFamily="34" charset="0"/>
            </a:endParaRPr>
          </a:p>
          <a:p>
            <a:pPr algn="ctr"/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Bahnschrift SemiLight" panose="020B0502040204020203" pitchFamily="34" charset="0"/>
              </a:rPr>
              <a:t>We will develop this code in the next class meetings</a:t>
            </a:r>
          </a:p>
        </p:txBody>
      </p:sp>
      <p:sp>
        <p:nvSpPr>
          <p:cNvPr id="3" name="Arrow: Left 2">
            <a:extLst>
              <a:ext uri="{FF2B5EF4-FFF2-40B4-BE49-F238E27FC236}">
                <a16:creationId xmlns:a16="http://schemas.microsoft.com/office/drawing/2014/main" id="{F552515E-D4FD-43CE-9483-FC86DAB0D320}"/>
              </a:ext>
            </a:extLst>
          </p:cNvPr>
          <p:cNvSpPr/>
          <p:nvPr/>
        </p:nvSpPr>
        <p:spPr>
          <a:xfrm>
            <a:off x="6858000" y="5424223"/>
            <a:ext cx="1281704" cy="196648"/>
          </a:xfrm>
          <a:prstGeom prst="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7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8A13A-94DA-4B88-941C-BBF8D63F4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3163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The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914B1-DB8B-450E-8EB1-4B60910FB5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model knows how the </a:t>
            </a:r>
            <a:r>
              <a:rPr lang="en-US" b="1" dirty="0"/>
              <a:t>application works … </a:t>
            </a:r>
            <a:r>
              <a:rPr lang="en-US" dirty="0"/>
              <a:t>the</a:t>
            </a:r>
            <a:r>
              <a:rPr lang="en-US" b="1" dirty="0"/>
              <a:t> “business logic”</a:t>
            </a:r>
          </a:p>
        </p:txBody>
      </p:sp>
    </p:spTree>
    <p:extLst>
      <p:ext uri="{BB962C8B-B14F-4D97-AF65-F5344CB8AC3E}">
        <p14:creationId xmlns:p14="http://schemas.microsoft.com/office/powerpoint/2010/main" val="2186853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E3AD-4115-4CD3-BD78-EAA94102B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0" y="365125"/>
            <a:ext cx="5987142" cy="86390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Model responsibilities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94771AA-57D2-4115-8005-211456418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34" y="1612029"/>
            <a:ext cx="5810865" cy="5054241"/>
          </a:xfrm>
          <a:prstGeom prst="roundRect">
            <a:avLst>
              <a:gd name="adj" fmla="val 310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List&lt;Player&gt;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players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turn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Player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getActivePlayer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players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.get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turn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endTurn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%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players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.size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}</a:t>
            </a: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132B443-9863-4585-B9A0-B34CCC11EC36}"/>
              </a:ext>
            </a:extLst>
          </p:cNvPr>
          <p:cNvSpPr txBox="1">
            <a:spLocks/>
          </p:cNvSpPr>
          <p:nvPr/>
        </p:nvSpPr>
        <p:spPr>
          <a:xfrm>
            <a:off x="6319682" y="1088206"/>
            <a:ext cx="53315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/>
              <a:t>The model </a:t>
            </a:r>
            <a:r>
              <a:rPr lang="en-US" u="sng" dirty="0"/>
              <a:t>encapsulates the application state</a:t>
            </a:r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01BF96-602E-404D-BFE3-488A6583CAAA}"/>
              </a:ext>
            </a:extLst>
          </p:cNvPr>
          <p:cNvCxnSpPr>
            <a:cxnSpLocks/>
          </p:cNvCxnSpPr>
          <p:nvPr/>
        </p:nvCxnSpPr>
        <p:spPr>
          <a:xfrm flipH="1">
            <a:off x="4070555" y="1514168"/>
            <a:ext cx="2249127" cy="5997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14A3DEC-A1D7-4E22-86C7-54C60746F35A}"/>
              </a:ext>
            </a:extLst>
          </p:cNvPr>
          <p:cNvSpPr/>
          <p:nvPr/>
        </p:nvSpPr>
        <p:spPr>
          <a:xfrm>
            <a:off x="540774" y="1907458"/>
            <a:ext cx="3765755" cy="491613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76C42A-5C80-43AA-8CCB-F9C07632EA87}"/>
              </a:ext>
            </a:extLst>
          </p:cNvPr>
          <p:cNvSpPr txBox="1"/>
          <p:nvPr/>
        </p:nvSpPr>
        <p:spPr>
          <a:xfrm>
            <a:off x="3721510" y="5982933"/>
            <a:ext cx="4748980" cy="783193"/>
          </a:xfrm>
          <a:prstGeom prst="roundRect">
            <a:avLst>
              <a:gd name="adj" fmla="val 17831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For this example, imagine a multiplayer, turn-based game like poker or D&amp;D</a:t>
            </a:r>
          </a:p>
        </p:txBody>
      </p:sp>
    </p:spTree>
    <p:extLst>
      <p:ext uri="{BB962C8B-B14F-4D97-AF65-F5344CB8AC3E}">
        <p14:creationId xmlns:p14="http://schemas.microsoft.com/office/powerpoint/2010/main" val="74295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94771AA-57D2-4115-8005-211456418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34" y="1612029"/>
            <a:ext cx="5810865" cy="5054241"/>
          </a:xfrm>
          <a:prstGeom prst="roundRect">
            <a:avLst>
              <a:gd name="adj" fmla="val 310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List&lt;Player&gt;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players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private int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turn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Player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getActivePlayer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players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.get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turn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endTurn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%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players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.size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dirty="0">
              <a:solidFill>
                <a:srgbClr val="A9B7C6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132B443-9863-4585-B9A0-B34CCC11EC36}"/>
              </a:ext>
            </a:extLst>
          </p:cNvPr>
          <p:cNvSpPr txBox="1">
            <a:spLocks/>
          </p:cNvSpPr>
          <p:nvPr/>
        </p:nvSpPr>
        <p:spPr>
          <a:xfrm>
            <a:off x="6319682" y="1088206"/>
            <a:ext cx="53315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/>
              <a:t>The model </a:t>
            </a:r>
            <a:r>
              <a:rPr lang="en-US" u="sng" dirty="0"/>
              <a:t>encapsulates the application state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model </a:t>
            </a:r>
            <a:r>
              <a:rPr lang="en-US" u="sng" dirty="0"/>
              <a:t>exposes methods to access and modify the state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01BF96-602E-404D-BFE3-488A6583CAAA}"/>
              </a:ext>
            </a:extLst>
          </p:cNvPr>
          <p:cNvCxnSpPr>
            <a:cxnSpLocks/>
          </p:cNvCxnSpPr>
          <p:nvPr/>
        </p:nvCxnSpPr>
        <p:spPr>
          <a:xfrm flipH="1">
            <a:off x="4070557" y="2573132"/>
            <a:ext cx="2249127" cy="5997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14A3DEC-A1D7-4E22-86C7-54C60746F35A}"/>
              </a:ext>
            </a:extLst>
          </p:cNvPr>
          <p:cNvSpPr/>
          <p:nvPr/>
        </p:nvSpPr>
        <p:spPr>
          <a:xfrm>
            <a:off x="540774" y="2507227"/>
            <a:ext cx="3765755" cy="1729493"/>
          </a:xfrm>
          <a:prstGeom prst="roundRect">
            <a:avLst>
              <a:gd name="adj" fmla="val 637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5BCB8B-8D06-4D14-A7CE-BB15EDD4ED49}"/>
              </a:ext>
            </a:extLst>
          </p:cNvPr>
          <p:cNvSpPr txBox="1"/>
          <p:nvPr/>
        </p:nvSpPr>
        <p:spPr>
          <a:xfrm>
            <a:off x="3721510" y="5982933"/>
            <a:ext cx="4748980" cy="783193"/>
          </a:xfrm>
          <a:prstGeom prst="roundRect">
            <a:avLst>
              <a:gd name="adj" fmla="val 17831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For this example, imagine a multiplayer, turn-based game like poker or D&amp;D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A7EE3AD-4115-4CD3-BD78-EAA94102B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0" y="365125"/>
            <a:ext cx="5987142" cy="86390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Model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347741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94771AA-57D2-4115-8005-211456418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594" y="1612029"/>
            <a:ext cx="5808406" cy="5057826"/>
          </a:xfrm>
          <a:prstGeom prst="roundRect">
            <a:avLst>
              <a:gd name="adj" fmla="val 3103"/>
            </a:avLst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Model {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List&lt;Observer&gt;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observers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addObserver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(Observer observer)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observers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.add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(observer)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notifyObservers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(Observer o :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observers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o.update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endTurn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turn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%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players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.size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 err="1">
                <a:solidFill>
                  <a:srgbClr val="A9B7C6"/>
                </a:solidFill>
                <a:latin typeface="Consolas" panose="020B0609020204030204" pitchFamily="49" charset="0"/>
              </a:rPr>
              <a:t>notifyObservers</a:t>
            </a:r>
            <a:r>
              <a:rPr lang="en-US" altLang="en-US" sz="14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D78DB56-A7EE-426E-B3F2-A9B4F43E0D22}"/>
              </a:ext>
            </a:extLst>
          </p:cNvPr>
          <p:cNvSpPr txBox="1">
            <a:spLocks/>
          </p:cNvSpPr>
          <p:nvPr/>
        </p:nvSpPr>
        <p:spPr>
          <a:xfrm>
            <a:off x="6319682" y="1088206"/>
            <a:ext cx="53315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/>
              <a:t>The model </a:t>
            </a:r>
            <a:r>
              <a:rPr lang="en-US" u="sng" dirty="0"/>
              <a:t>encapsulates the application state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model </a:t>
            </a:r>
            <a:r>
              <a:rPr lang="en-US" u="sng" dirty="0"/>
              <a:t>exposes methods to access and modify the state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Often, the model </a:t>
            </a:r>
            <a:r>
              <a:rPr lang="en-US" u="sng" dirty="0"/>
              <a:t>is an observable subject</a:t>
            </a:r>
          </a:p>
          <a:p>
            <a:pPr lvl="1"/>
            <a:r>
              <a:rPr lang="en-US" dirty="0"/>
              <a:t>The rest of the app needs to know when the state is changed!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8A11075-FC05-40F5-9293-87ED7B7E2381}"/>
              </a:ext>
            </a:extLst>
          </p:cNvPr>
          <p:cNvCxnSpPr>
            <a:cxnSpLocks/>
          </p:cNvCxnSpPr>
          <p:nvPr/>
        </p:nvCxnSpPr>
        <p:spPr>
          <a:xfrm flipH="1" flipV="1">
            <a:off x="4670324" y="3146324"/>
            <a:ext cx="1649357" cy="74725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230796A-8997-4F75-84C1-AE61C2986B45}"/>
              </a:ext>
            </a:extLst>
          </p:cNvPr>
          <p:cNvSpPr/>
          <p:nvPr/>
        </p:nvSpPr>
        <p:spPr>
          <a:xfrm>
            <a:off x="540774" y="1917290"/>
            <a:ext cx="4522839" cy="2428569"/>
          </a:xfrm>
          <a:prstGeom prst="roundRect">
            <a:avLst>
              <a:gd name="adj" fmla="val 5158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76F77DC-C8D9-4A36-818A-586D3E014678}"/>
              </a:ext>
            </a:extLst>
          </p:cNvPr>
          <p:cNvSpPr/>
          <p:nvPr/>
        </p:nvSpPr>
        <p:spPr>
          <a:xfrm>
            <a:off x="717755" y="4913682"/>
            <a:ext cx="2290916" cy="257431"/>
          </a:xfrm>
          <a:prstGeom prst="roundRect">
            <a:avLst>
              <a:gd name="adj" fmla="val 3189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9BD16E-7886-42FD-B0ED-73BBC04046C7}"/>
              </a:ext>
            </a:extLst>
          </p:cNvPr>
          <p:cNvSpPr txBox="1"/>
          <p:nvPr/>
        </p:nvSpPr>
        <p:spPr>
          <a:xfrm>
            <a:off x="3721510" y="5982933"/>
            <a:ext cx="4748980" cy="783193"/>
          </a:xfrm>
          <a:prstGeom prst="roundRect">
            <a:avLst>
              <a:gd name="adj" fmla="val 17831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For this example, imagine a multiplayer, turn-based game like poker or D&amp;D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556F33E-AD26-4F0A-8D29-26B19D70A132}"/>
              </a:ext>
            </a:extLst>
          </p:cNvPr>
          <p:cNvSpPr/>
          <p:nvPr/>
        </p:nvSpPr>
        <p:spPr>
          <a:xfrm>
            <a:off x="3048000" y="4124960"/>
            <a:ext cx="3271520" cy="996098"/>
          </a:xfrm>
          <a:custGeom>
            <a:avLst/>
            <a:gdLst>
              <a:gd name="connsiteX0" fmla="*/ 1625600 w 1625600"/>
              <a:gd name="connsiteY0" fmla="*/ 0 h 182880"/>
              <a:gd name="connsiteX1" fmla="*/ 0 w 1625600"/>
              <a:gd name="connsiteY1" fmla="*/ 182880 h 182880"/>
              <a:gd name="connsiteX0" fmla="*/ 4521200 w 4521200"/>
              <a:gd name="connsiteY0" fmla="*/ 200913 h 208786"/>
              <a:gd name="connsiteX1" fmla="*/ 0 w 4521200"/>
              <a:gd name="connsiteY1" fmla="*/ 7873 h 208786"/>
              <a:gd name="connsiteX0" fmla="*/ 4521200 w 4521200"/>
              <a:gd name="connsiteY0" fmla="*/ 193040 h 222392"/>
              <a:gd name="connsiteX1" fmla="*/ 0 w 4521200"/>
              <a:gd name="connsiteY1" fmla="*/ 0 h 222392"/>
              <a:gd name="connsiteX0" fmla="*/ 3271520 w 3271520"/>
              <a:gd name="connsiteY0" fmla="*/ 0 h 976958"/>
              <a:gd name="connsiteX1" fmla="*/ 0 w 3271520"/>
              <a:gd name="connsiteY1" fmla="*/ 944880 h 976958"/>
              <a:gd name="connsiteX0" fmla="*/ 3271520 w 3271520"/>
              <a:gd name="connsiteY0" fmla="*/ 0 h 996098"/>
              <a:gd name="connsiteX1" fmla="*/ 0 w 3271520"/>
              <a:gd name="connsiteY1" fmla="*/ 944880 h 996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71520" h="996098">
                <a:moveTo>
                  <a:pt x="3271520" y="0"/>
                </a:moveTo>
                <a:cubicBezTo>
                  <a:pt x="2871893" y="568960"/>
                  <a:pt x="673947" y="1178560"/>
                  <a:pt x="0" y="944880"/>
                </a:cubicBezTo>
              </a:path>
            </a:pathLst>
          </a:custGeom>
          <a:noFill/>
          <a:ln w="25400" cap="rnd">
            <a:solidFill>
              <a:srgbClr val="C0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A7EE3AD-4115-4CD3-BD78-EAA94102B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0" y="365125"/>
            <a:ext cx="5987142" cy="86390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Model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407089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15703</TotalTime>
  <Words>4008</Words>
  <Application>Microsoft Office PowerPoint</Application>
  <PresentationFormat>Widescreen</PresentationFormat>
  <Paragraphs>542</Paragraphs>
  <Slides>50</Slides>
  <Notes>16</Notes>
  <HiddenSlides>3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2" baseType="lpstr">
      <vt:lpstr>Arial</vt:lpstr>
      <vt:lpstr>Bahnschrift</vt:lpstr>
      <vt:lpstr>Bahnschrift Light SemiCondensed</vt:lpstr>
      <vt:lpstr>Bahnschrift SemiBold</vt:lpstr>
      <vt:lpstr>Bahnschrift SemiBold SemiConden</vt:lpstr>
      <vt:lpstr>Bahnschrift SemiLight</vt:lpstr>
      <vt:lpstr>Calibri</vt:lpstr>
      <vt:lpstr>Calibri Light</vt:lpstr>
      <vt:lpstr>Cascadia Code</vt:lpstr>
      <vt:lpstr>Consolas</vt:lpstr>
      <vt:lpstr>Wingdings</vt:lpstr>
      <vt:lpstr>Office Theme</vt:lpstr>
      <vt:lpstr>Model-View-Controller</vt:lpstr>
      <vt:lpstr>Model-View-Controller</vt:lpstr>
      <vt:lpstr>Background</vt:lpstr>
      <vt:lpstr>Model, View, and Controller</vt:lpstr>
      <vt:lpstr>Decoupling the model, view, and controller</vt:lpstr>
      <vt:lpstr>The Model</vt:lpstr>
      <vt:lpstr>Model responsibilities</vt:lpstr>
      <vt:lpstr>Model responsibilities</vt:lpstr>
      <vt:lpstr>Model responsibilities</vt:lpstr>
      <vt:lpstr>MVC Example 1: Song playlist</vt:lpstr>
      <vt:lpstr>MVC Example 1: Song playlist</vt:lpstr>
      <vt:lpstr>MVC Example 1: Song playlist</vt:lpstr>
      <vt:lpstr>MVC Example: 2048</vt:lpstr>
      <vt:lpstr>MVC Example: 2048</vt:lpstr>
      <vt:lpstr>MVC Example: 2048</vt:lpstr>
      <vt:lpstr>The View</vt:lpstr>
      <vt:lpstr>View responsibilities</vt:lpstr>
      <vt:lpstr>Suggested pattern for view classes</vt:lpstr>
      <vt:lpstr>Implementing the suggested pattern</vt:lpstr>
      <vt:lpstr>Implementing the suggested pattern</vt:lpstr>
      <vt:lpstr>Compound components</vt:lpstr>
      <vt:lpstr>The Controller</vt:lpstr>
      <vt:lpstr>Example controller</vt:lpstr>
      <vt:lpstr>MVC Interactions</vt:lpstr>
      <vt:lpstr>Review: Model, View, and Controller</vt:lpstr>
      <vt:lpstr>“Classic” MVC</vt:lpstr>
      <vt:lpstr>Classic MVC</vt:lpstr>
      <vt:lpstr>Setup for “classic” MVC</vt:lpstr>
      <vt:lpstr>“Alternate” MVC</vt:lpstr>
      <vt:lpstr>“Alternate” MVC</vt:lpstr>
      <vt:lpstr>Setup for “alternate” MVC</vt:lpstr>
      <vt:lpstr>Java Example: Basic</vt:lpstr>
      <vt:lpstr>Java Example: Basic</vt:lpstr>
      <vt:lpstr>Java Example: Basic</vt:lpstr>
      <vt:lpstr>Java Example: Basic</vt:lpstr>
      <vt:lpstr>Let’s get more complicated</vt:lpstr>
      <vt:lpstr>Java Example: Basic++</vt:lpstr>
      <vt:lpstr>Java Example: Basic++</vt:lpstr>
      <vt:lpstr>Java Example: Basic++</vt:lpstr>
      <vt:lpstr>Java Example: Basic++</vt:lpstr>
      <vt:lpstr>Java Example: Basic++</vt:lpstr>
      <vt:lpstr>Another Variant, using Observer directly</vt:lpstr>
      <vt:lpstr>Java Example: MVC w. Observer</vt:lpstr>
      <vt:lpstr>Java Example: MVC w. Observer</vt:lpstr>
      <vt:lpstr>Java Example: MVC w. Observer</vt:lpstr>
      <vt:lpstr>Java Example: MVC w. Observer</vt:lpstr>
      <vt:lpstr>Java Example: MVC w. Observer</vt:lpstr>
      <vt:lpstr>Good Exercise: MVC w. Observer</vt:lpstr>
      <vt:lpstr>Controller… the middle “adapter”</vt:lpstr>
      <vt:lpstr>Code Example App with MVC pattern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u13p3 MVC | COMP 301</dc:title>
  <dc:creator>Aaron Smith</dc:creator>
  <cp:lastModifiedBy>David Stotts</cp:lastModifiedBy>
  <cp:revision>267</cp:revision>
  <cp:lastPrinted>2023-04-11T11:31:25Z</cp:lastPrinted>
  <dcterms:created xsi:type="dcterms:W3CDTF">2020-02-08T19:31:56Z</dcterms:created>
  <dcterms:modified xsi:type="dcterms:W3CDTF">2024-04-18T14:56:38Z</dcterms:modified>
</cp:coreProperties>
</file>