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59" r:id="rId4"/>
    <p:sldId id="261" r:id="rId5"/>
    <p:sldId id="262" r:id="rId6"/>
    <p:sldId id="263" r:id="rId7"/>
    <p:sldId id="288" r:id="rId8"/>
    <p:sldId id="266" r:id="rId9"/>
    <p:sldId id="269" r:id="rId10"/>
    <p:sldId id="273" r:id="rId11"/>
    <p:sldId id="267" r:id="rId12"/>
    <p:sldId id="271" r:id="rId13"/>
    <p:sldId id="272" r:id="rId14"/>
    <p:sldId id="312" r:id="rId15"/>
    <p:sldId id="585" r:id="rId16"/>
    <p:sldId id="586" r:id="rId17"/>
    <p:sldId id="587" r:id="rId18"/>
    <p:sldId id="280" r:id="rId19"/>
    <p:sldId id="588" r:id="rId20"/>
    <p:sldId id="268" r:id="rId21"/>
    <p:sldId id="275" r:id="rId22"/>
    <p:sldId id="590" r:id="rId23"/>
    <p:sldId id="591" r:id="rId24"/>
    <p:sldId id="276" r:id="rId25"/>
    <p:sldId id="277" r:id="rId26"/>
    <p:sldId id="279" r:id="rId27"/>
    <p:sldId id="592" r:id="rId28"/>
    <p:sldId id="282" r:id="rId29"/>
    <p:sldId id="593" r:id="rId30"/>
    <p:sldId id="283" r:id="rId31"/>
    <p:sldId id="278" r:id="rId32"/>
    <p:sldId id="594" r:id="rId33"/>
    <p:sldId id="584" r:id="rId34"/>
    <p:sldId id="289" r:id="rId35"/>
    <p:sldId id="293" r:id="rId36"/>
    <p:sldId id="290" r:id="rId37"/>
    <p:sldId id="291" r:id="rId38"/>
    <p:sldId id="589" r:id="rId39"/>
    <p:sldId id="5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0FECE"/>
    <a:srgbClr val="C55A11"/>
    <a:srgbClr val="C03090"/>
    <a:srgbClr val="9644AC"/>
    <a:srgbClr val="CFD5EA"/>
    <a:srgbClr val="FFD9D9"/>
    <a:srgbClr val="266C00"/>
    <a:srgbClr val="4472C4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85149" autoAdjust="0"/>
  </p:normalViewPr>
  <p:slideViewPr>
    <p:cSldViewPr snapToGrid="0">
      <p:cViewPr varScale="1">
        <p:scale>
          <a:sx n="77" d="100"/>
          <a:sy n="77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C99B5-1FCC-4C5E-8E46-437CCDD5CDCF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D35DBD-41B0-4E39-A371-08A9E9FBDC97}">
      <dgm:prSet/>
      <dgm:spPr/>
      <dgm:t>
        <a:bodyPr/>
        <a:lstStyle/>
        <a:p>
          <a:r>
            <a:rPr lang="en-US" dirty="0"/>
            <a:t>Measure the dry ingredients</a:t>
          </a:r>
        </a:p>
      </dgm:t>
    </dgm:pt>
    <dgm:pt modelId="{54E9C26B-4D41-4339-9E06-1299754DABEA}" type="parTrans" cxnId="{CDE3CB6D-376B-4E4D-801E-415DF6EC262C}">
      <dgm:prSet/>
      <dgm:spPr/>
      <dgm:t>
        <a:bodyPr/>
        <a:lstStyle/>
        <a:p>
          <a:endParaRPr lang="en-US"/>
        </a:p>
      </dgm:t>
    </dgm:pt>
    <dgm:pt modelId="{604444E4-A8FB-430A-A531-9F66194FFF3E}" type="sibTrans" cxnId="{CDE3CB6D-376B-4E4D-801E-415DF6EC262C}">
      <dgm:prSet/>
      <dgm:spPr/>
      <dgm:t>
        <a:bodyPr/>
        <a:lstStyle/>
        <a:p>
          <a:endParaRPr lang="en-US"/>
        </a:p>
      </dgm:t>
    </dgm:pt>
    <dgm:pt modelId="{EDD6F8E1-7491-4CBB-B9CE-193D279508C8}">
      <dgm:prSet/>
      <dgm:spPr/>
      <dgm:t>
        <a:bodyPr/>
        <a:lstStyle/>
        <a:p>
          <a:r>
            <a:rPr lang="en-US" dirty="0"/>
            <a:t>Measure the wet ingredients</a:t>
          </a:r>
        </a:p>
      </dgm:t>
    </dgm:pt>
    <dgm:pt modelId="{215E6538-BF7D-4237-BB8A-3A6708FB9443}" type="parTrans" cxnId="{FE54B2FC-F31E-42BF-BD2C-F085B318F1A1}">
      <dgm:prSet/>
      <dgm:spPr/>
      <dgm:t>
        <a:bodyPr/>
        <a:lstStyle/>
        <a:p>
          <a:endParaRPr lang="en-US"/>
        </a:p>
      </dgm:t>
    </dgm:pt>
    <dgm:pt modelId="{7E298378-AA9C-4CD2-8892-A558275AF8BE}" type="sibTrans" cxnId="{FE54B2FC-F31E-42BF-BD2C-F085B318F1A1}">
      <dgm:prSet/>
      <dgm:spPr/>
      <dgm:t>
        <a:bodyPr/>
        <a:lstStyle/>
        <a:p>
          <a:endParaRPr lang="en-US"/>
        </a:p>
      </dgm:t>
    </dgm:pt>
    <dgm:pt modelId="{CE74EADA-B7A6-403C-9B4A-924503D36287}">
      <dgm:prSet/>
      <dgm:spPr/>
      <dgm:t>
        <a:bodyPr/>
        <a:lstStyle/>
        <a:p>
          <a:r>
            <a:rPr lang="en-US"/>
            <a:t>Combine the wet and dry ingredients</a:t>
          </a:r>
        </a:p>
      </dgm:t>
    </dgm:pt>
    <dgm:pt modelId="{2B3BB59D-01B3-4090-9877-315E6B6C13EE}" type="parTrans" cxnId="{C6546E5E-8631-40E5-B47D-D52961051F89}">
      <dgm:prSet/>
      <dgm:spPr/>
      <dgm:t>
        <a:bodyPr/>
        <a:lstStyle/>
        <a:p>
          <a:endParaRPr lang="en-US"/>
        </a:p>
      </dgm:t>
    </dgm:pt>
    <dgm:pt modelId="{A40D5B72-9C8B-45CF-B811-3B71BFA06418}" type="sibTrans" cxnId="{C6546E5E-8631-40E5-B47D-D52961051F89}">
      <dgm:prSet/>
      <dgm:spPr/>
      <dgm:t>
        <a:bodyPr/>
        <a:lstStyle/>
        <a:p>
          <a:endParaRPr lang="en-US"/>
        </a:p>
      </dgm:t>
    </dgm:pt>
    <dgm:pt modelId="{DE162DDE-03C2-44F9-BF57-6C9134B657B1}">
      <dgm:prSet/>
      <dgm:spPr/>
      <dgm:t>
        <a:bodyPr/>
        <a:lstStyle/>
        <a:p>
          <a:r>
            <a:rPr lang="en-US" dirty="0"/>
            <a:t>Put the cookie dough on the sheet</a:t>
          </a:r>
        </a:p>
      </dgm:t>
    </dgm:pt>
    <dgm:pt modelId="{EF725FC1-888A-451D-9BE8-1AF6644AD897}" type="parTrans" cxnId="{1D4DEAE7-232E-4D55-B7CD-11D54DBA1D1E}">
      <dgm:prSet/>
      <dgm:spPr/>
      <dgm:t>
        <a:bodyPr/>
        <a:lstStyle/>
        <a:p>
          <a:endParaRPr lang="en-US"/>
        </a:p>
      </dgm:t>
    </dgm:pt>
    <dgm:pt modelId="{857B1487-2192-430E-AEB7-AF52A1F5384F}" type="sibTrans" cxnId="{1D4DEAE7-232E-4D55-B7CD-11D54DBA1D1E}">
      <dgm:prSet/>
      <dgm:spPr/>
      <dgm:t>
        <a:bodyPr/>
        <a:lstStyle/>
        <a:p>
          <a:endParaRPr lang="en-US"/>
        </a:p>
      </dgm:t>
    </dgm:pt>
    <dgm:pt modelId="{2D45CA75-8C74-4BF3-BDEF-3EF62011B219}">
      <dgm:prSet/>
      <dgm:spPr/>
      <dgm:t>
        <a:bodyPr/>
        <a:lstStyle/>
        <a:p>
          <a:r>
            <a:rPr lang="en-US"/>
            <a:t>Preheat the oven</a:t>
          </a:r>
        </a:p>
      </dgm:t>
    </dgm:pt>
    <dgm:pt modelId="{F9A523B1-4FF2-4705-98E1-5868620CD9CC}" type="parTrans" cxnId="{A71B6358-793D-4ED5-AEAE-7CC048916159}">
      <dgm:prSet/>
      <dgm:spPr/>
      <dgm:t>
        <a:bodyPr/>
        <a:lstStyle/>
        <a:p>
          <a:endParaRPr lang="en-US"/>
        </a:p>
      </dgm:t>
    </dgm:pt>
    <dgm:pt modelId="{788CA8FD-F76A-4668-AC88-DA3261850389}" type="sibTrans" cxnId="{A71B6358-793D-4ED5-AEAE-7CC048916159}">
      <dgm:prSet/>
      <dgm:spPr/>
      <dgm:t>
        <a:bodyPr/>
        <a:lstStyle/>
        <a:p>
          <a:endParaRPr lang="en-US"/>
        </a:p>
      </dgm:t>
    </dgm:pt>
    <dgm:pt modelId="{970126F0-012B-4652-A563-4AED088FBD04}">
      <dgm:prSet/>
      <dgm:spPr/>
      <dgm:t>
        <a:bodyPr/>
        <a:lstStyle/>
        <a:p>
          <a:r>
            <a:rPr lang="en-US"/>
            <a:t>Bake the cookies</a:t>
          </a:r>
        </a:p>
      </dgm:t>
    </dgm:pt>
    <dgm:pt modelId="{A2E14886-3DFD-4C93-B5F8-F3E02DE46205}" type="parTrans" cxnId="{62DE9F6F-5267-4403-AB31-1791A187E289}">
      <dgm:prSet/>
      <dgm:spPr/>
      <dgm:t>
        <a:bodyPr/>
        <a:lstStyle/>
        <a:p>
          <a:endParaRPr lang="en-US"/>
        </a:p>
      </dgm:t>
    </dgm:pt>
    <dgm:pt modelId="{7CD5A013-1B24-4C01-B101-ECFFB49F3C52}" type="sibTrans" cxnId="{62DE9F6F-5267-4403-AB31-1791A187E289}">
      <dgm:prSet/>
      <dgm:spPr/>
      <dgm:t>
        <a:bodyPr/>
        <a:lstStyle/>
        <a:p>
          <a:endParaRPr lang="en-US"/>
        </a:p>
      </dgm:t>
    </dgm:pt>
    <dgm:pt modelId="{B9B65055-3FC4-4DF3-A82A-B9FFF067E840}" type="pres">
      <dgm:prSet presAssocID="{8CDC99B5-1FCC-4C5E-8E46-437CCDD5CDCF}" presName="Name0" presStyleCnt="0">
        <dgm:presLayoutVars>
          <dgm:dir/>
          <dgm:resizeHandles val="exact"/>
        </dgm:presLayoutVars>
      </dgm:prSet>
      <dgm:spPr/>
    </dgm:pt>
    <dgm:pt modelId="{4FA0D760-ECF8-4779-BFCB-F1A5622BBA79}" type="pres">
      <dgm:prSet presAssocID="{8CDC99B5-1FCC-4C5E-8E46-437CCDD5CDCF}" presName="fgShape" presStyleLbl="fgShp" presStyleIdx="0" presStyleCnt="1"/>
      <dgm:spPr>
        <a:prstGeom prst="rightArrow">
          <a:avLst/>
        </a:prstGeom>
      </dgm:spPr>
    </dgm:pt>
    <dgm:pt modelId="{93477DF0-9758-4B50-BE9E-C82F5F9044A2}" type="pres">
      <dgm:prSet presAssocID="{8CDC99B5-1FCC-4C5E-8E46-437CCDD5CDCF}" presName="linComp" presStyleCnt="0"/>
      <dgm:spPr/>
    </dgm:pt>
    <dgm:pt modelId="{407CFDB7-43A0-4C1F-A7E4-4632ADE6D712}" type="pres">
      <dgm:prSet presAssocID="{96D35DBD-41B0-4E39-A371-08A9E9FBDC97}" presName="compNode" presStyleCnt="0"/>
      <dgm:spPr/>
    </dgm:pt>
    <dgm:pt modelId="{16853563-ECC7-4456-96F0-7DD14F54CC8E}" type="pres">
      <dgm:prSet presAssocID="{96D35DBD-41B0-4E39-A371-08A9E9FBDC97}" presName="bkgdShape" presStyleLbl="node1" presStyleIdx="0" presStyleCnt="6"/>
      <dgm:spPr/>
    </dgm:pt>
    <dgm:pt modelId="{6FAE5BD0-DD98-4FCF-8963-D7C0FEB99EDB}" type="pres">
      <dgm:prSet presAssocID="{96D35DBD-41B0-4E39-A371-08A9E9FBDC97}" presName="nodeTx" presStyleLbl="node1" presStyleIdx="0" presStyleCnt="6">
        <dgm:presLayoutVars>
          <dgm:bulletEnabled val="1"/>
        </dgm:presLayoutVars>
      </dgm:prSet>
      <dgm:spPr/>
    </dgm:pt>
    <dgm:pt modelId="{2FE880B5-AA92-4AA9-A221-CFD283B461D7}" type="pres">
      <dgm:prSet presAssocID="{96D35DBD-41B0-4E39-A371-08A9E9FBDC97}" presName="invisiNode" presStyleLbl="node1" presStyleIdx="0" presStyleCnt="6"/>
      <dgm:spPr/>
    </dgm:pt>
    <dgm:pt modelId="{8F7581EE-1B72-4C99-BFC0-37089E49FE2D}" type="pres">
      <dgm:prSet presAssocID="{96D35DBD-41B0-4E39-A371-08A9E9FBDC97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B0DD7C-439F-4DD8-92D9-319E0D1B1289}" type="pres">
      <dgm:prSet presAssocID="{604444E4-A8FB-430A-A531-9F66194FFF3E}" presName="sibTrans" presStyleLbl="sibTrans2D1" presStyleIdx="0" presStyleCnt="0"/>
      <dgm:spPr/>
    </dgm:pt>
    <dgm:pt modelId="{46C4CD8F-84C6-49BA-ACE1-25B50857D5FA}" type="pres">
      <dgm:prSet presAssocID="{EDD6F8E1-7491-4CBB-B9CE-193D279508C8}" presName="compNode" presStyleCnt="0"/>
      <dgm:spPr/>
    </dgm:pt>
    <dgm:pt modelId="{5C03B9C0-F649-46D2-A873-7336AA7347A9}" type="pres">
      <dgm:prSet presAssocID="{EDD6F8E1-7491-4CBB-B9CE-193D279508C8}" presName="bkgdShape" presStyleLbl="node1" presStyleIdx="1" presStyleCnt="6"/>
      <dgm:spPr/>
    </dgm:pt>
    <dgm:pt modelId="{B58A3F4A-E936-440A-BB5A-C3EC046D6683}" type="pres">
      <dgm:prSet presAssocID="{EDD6F8E1-7491-4CBB-B9CE-193D279508C8}" presName="nodeTx" presStyleLbl="node1" presStyleIdx="1" presStyleCnt="6">
        <dgm:presLayoutVars>
          <dgm:bulletEnabled val="1"/>
        </dgm:presLayoutVars>
      </dgm:prSet>
      <dgm:spPr/>
    </dgm:pt>
    <dgm:pt modelId="{3DD988EA-F657-4EC1-AF31-7AA587259EA4}" type="pres">
      <dgm:prSet presAssocID="{EDD6F8E1-7491-4CBB-B9CE-193D279508C8}" presName="invisiNode" presStyleLbl="node1" presStyleIdx="1" presStyleCnt="6"/>
      <dgm:spPr/>
    </dgm:pt>
    <dgm:pt modelId="{E9DFD714-5B55-44AF-A596-16FCE8FEE6BE}" type="pres">
      <dgm:prSet presAssocID="{EDD6F8E1-7491-4CBB-B9CE-193D279508C8}" presName="imagNode" presStyleLbl="fgImgPlace1" presStyleIdx="1" presStyleCnt="6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5A78BDD-2EDD-4510-B8C7-152207A863FF}" type="pres">
      <dgm:prSet presAssocID="{7E298378-AA9C-4CD2-8892-A558275AF8BE}" presName="sibTrans" presStyleLbl="sibTrans2D1" presStyleIdx="0" presStyleCnt="0"/>
      <dgm:spPr/>
    </dgm:pt>
    <dgm:pt modelId="{76414AB0-F3D0-442A-81D9-63FBDBF1C710}" type="pres">
      <dgm:prSet presAssocID="{CE74EADA-B7A6-403C-9B4A-924503D36287}" presName="compNode" presStyleCnt="0"/>
      <dgm:spPr/>
    </dgm:pt>
    <dgm:pt modelId="{C55915F0-22D2-480D-A754-2001ACF064F3}" type="pres">
      <dgm:prSet presAssocID="{CE74EADA-B7A6-403C-9B4A-924503D36287}" presName="bkgdShape" presStyleLbl="node1" presStyleIdx="2" presStyleCnt="6"/>
      <dgm:spPr/>
    </dgm:pt>
    <dgm:pt modelId="{3302DFFE-6EEC-4715-814A-1F128CD9E63D}" type="pres">
      <dgm:prSet presAssocID="{CE74EADA-B7A6-403C-9B4A-924503D36287}" presName="nodeTx" presStyleLbl="node1" presStyleIdx="2" presStyleCnt="6">
        <dgm:presLayoutVars>
          <dgm:bulletEnabled val="1"/>
        </dgm:presLayoutVars>
      </dgm:prSet>
      <dgm:spPr/>
    </dgm:pt>
    <dgm:pt modelId="{412EE2E3-90CC-4964-A276-22CF859BF1F4}" type="pres">
      <dgm:prSet presAssocID="{CE74EADA-B7A6-403C-9B4A-924503D36287}" presName="invisiNode" presStyleLbl="node1" presStyleIdx="2" presStyleCnt="6"/>
      <dgm:spPr/>
    </dgm:pt>
    <dgm:pt modelId="{58265B50-34FA-4F67-A751-8E03E545CB02}" type="pres">
      <dgm:prSet presAssocID="{CE74EADA-B7A6-403C-9B4A-924503D3628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7734923-75BE-4772-8C8C-1500A2D66574}" type="pres">
      <dgm:prSet presAssocID="{A40D5B72-9C8B-45CF-B811-3B71BFA06418}" presName="sibTrans" presStyleLbl="sibTrans2D1" presStyleIdx="0" presStyleCnt="0"/>
      <dgm:spPr/>
    </dgm:pt>
    <dgm:pt modelId="{851AA9DE-0632-4A23-B642-4E52C8ACFC4B}" type="pres">
      <dgm:prSet presAssocID="{DE162DDE-03C2-44F9-BF57-6C9134B657B1}" presName="compNode" presStyleCnt="0"/>
      <dgm:spPr/>
    </dgm:pt>
    <dgm:pt modelId="{1A83302D-D8E9-40AD-9E82-1E1CA01E72F8}" type="pres">
      <dgm:prSet presAssocID="{DE162DDE-03C2-44F9-BF57-6C9134B657B1}" presName="bkgdShape" presStyleLbl="node1" presStyleIdx="3" presStyleCnt="6"/>
      <dgm:spPr/>
    </dgm:pt>
    <dgm:pt modelId="{A67CB396-B3CE-49AB-84A5-46235C5E6FC3}" type="pres">
      <dgm:prSet presAssocID="{DE162DDE-03C2-44F9-BF57-6C9134B657B1}" presName="nodeTx" presStyleLbl="node1" presStyleIdx="3" presStyleCnt="6">
        <dgm:presLayoutVars>
          <dgm:bulletEnabled val="1"/>
        </dgm:presLayoutVars>
      </dgm:prSet>
      <dgm:spPr/>
    </dgm:pt>
    <dgm:pt modelId="{35C90D38-84BC-45F8-B89E-BB007C193FCE}" type="pres">
      <dgm:prSet presAssocID="{DE162DDE-03C2-44F9-BF57-6C9134B657B1}" presName="invisiNode" presStyleLbl="node1" presStyleIdx="3" presStyleCnt="6"/>
      <dgm:spPr/>
    </dgm:pt>
    <dgm:pt modelId="{0185C7B6-86E1-4BCB-9E4B-7AF80431515F}" type="pres">
      <dgm:prSet presAssocID="{DE162DDE-03C2-44F9-BF57-6C9134B657B1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3401C6-4310-42C4-9014-CAA7B0CE8A41}" type="pres">
      <dgm:prSet presAssocID="{857B1487-2192-430E-AEB7-AF52A1F5384F}" presName="sibTrans" presStyleLbl="sibTrans2D1" presStyleIdx="0" presStyleCnt="0"/>
      <dgm:spPr/>
    </dgm:pt>
    <dgm:pt modelId="{BAE67538-0864-440F-9112-569F7BC0835D}" type="pres">
      <dgm:prSet presAssocID="{2D45CA75-8C74-4BF3-BDEF-3EF62011B219}" presName="compNode" presStyleCnt="0"/>
      <dgm:spPr/>
    </dgm:pt>
    <dgm:pt modelId="{C2E6B5A9-2B73-449E-846D-F98A2D81C36E}" type="pres">
      <dgm:prSet presAssocID="{2D45CA75-8C74-4BF3-BDEF-3EF62011B219}" presName="bkgdShape" presStyleLbl="node1" presStyleIdx="4" presStyleCnt="6"/>
      <dgm:spPr/>
    </dgm:pt>
    <dgm:pt modelId="{3DE65662-9175-4357-BF7D-7463A15923CF}" type="pres">
      <dgm:prSet presAssocID="{2D45CA75-8C74-4BF3-BDEF-3EF62011B219}" presName="nodeTx" presStyleLbl="node1" presStyleIdx="4" presStyleCnt="6">
        <dgm:presLayoutVars>
          <dgm:bulletEnabled val="1"/>
        </dgm:presLayoutVars>
      </dgm:prSet>
      <dgm:spPr/>
    </dgm:pt>
    <dgm:pt modelId="{9E6EA497-93D3-4FB8-B76E-A6BE7FCF9DB2}" type="pres">
      <dgm:prSet presAssocID="{2D45CA75-8C74-4BF3-BDEF-3EF62011B219}" presName="invisiNode" presStyleLbl="node1" presStyleIdx="4" presStyleCnt="6"/>
      <dgm:spPr/>
    </dgm:pt>
    <dgm:pt modelId="{4B366C3F-3D71-4474-B516-C4448401D173}" type="pres">
      <dgm:prSet presAssocID="{2D45CA75-8C74-4BF3-BDEF-3EF62011B219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075410-A5F9-4762-A2E4-CF54BF01DBCD}" type="pres">
      <dgm:prSet presAssocID="{788CA8FD-F76A-4668-AC88-DA3261850389}" presName="sibTrans" presStyleLbl="sibTrans2D1" presStyleIdx="0" presStyleCnt="0"/>
      <dgm:spPr/>
    </dgm:pt>
    <dgm:pt modelId="{156F92F2-1199-4D99-9008-204EF0D9CBA5}" type="pres">
      <dgm:prSet presAssocID="{970126F0-012B-4652-A563-4AED088FBD04}" presName="compNode" presStyleCnt="0"/>
      <dgm:spPr/>
    </dgm:pt>
    <dgm:pt modelId="{BA6EE1D7-3C0A-4F27-A084-3F748B266CDC}" type="pres">
      <dgm:prSet presAssocID="{970126F0-012B-4652-A563-4AED088FBD04}" presName="bkgdShape" presStyleLbl="node1" presStyleIdx="5" presStyleCnt="6"/>
      <dgm:spPr/>
    </dgm:pt>
    <dgm:pt modelId="{D4800D63-EAD2-4D4C-A12E-7252B6494B22}" type="pres">
      <dgm:prSet presAssocID="{970126F0-012B-4652-A563-4AED088FBD04}" presName="nodeTx" presStyleLbl="node1" presStyleIdx="5" presStyleCnt="6">
        <dgm:presLayoutVars>
          <dgm:bulletEnabled val="1"/>
        </dgm:presLayoutVars>
      </dgm:prSet>
      <dgm:spPr/>
    </dgm:pt>
    <dgm:pt modelId="{CCAC3FCF-D852-4659-BA4B-DAE358F25C54}" type="pres">
      <dgm:prSet presAssocID="{970126F0-012B-4652-A563-4AED088FBD04}" presName="invisiNode" presStyleLbl="node1" presStyleIdx="5" presStyleCnt="6"/>
      <dgm:spPr/>
    </dgm:pt>
    <dgm:pt modelId="{328D25ED-38E9-4ADB-BE61-D9FD3C069540}" type="pres">
      <dgm:prSet presAssocID="{970126F0-012B-4652-A563-4AED088FBD04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D2F1B302-1380-41E6-BD82-1D29F579F702}" type="presOf" srcId="{604444E4-A8FB-430A-A531-9F66194FFF3E}" destId="{5AB0DD7C-439F-4DD8-92D9-319E0D1B1289}" srcOrd="0" destOrd="0" presId="urn:microsoft.com/office/officeart/2005/8/layout/hList7"/>
    <dgm:cxn modelId="{79A3EB0A-D17A-47BD-AF31-0C0A4DC2A3EC}" type="presOf" srcId="{CE74EADA-B7A6-403C-9B4A-924503D36287}" destId="{3302DFFE-6EEC-4715-814A-1F128CD9E63D}" srcOrd="1" destOrd="0" presId="urn:microsoft.com/office/officeart/2005/8/layout/hList7"/>
    <dgm:cxn modelId="{191B221F-D4DA-4713-B577-BAC2DAAC3461}" type="presOf" srcId="{788CA8FD-F76A-4668-AC88-DA3261850389}" destId="{BF075410-A5F9-4762-A2E4-CF54BF01DBCD}" srcOrd="0" destOrd="0" presId="urn:microsoft.com/office/officeart/2005/8/layout/hList7"/>
    <dgm:cxn modelId="{F4F6C121-09A5-49F9-92AE-B02D4E212DB7}" type="presOf" srcId="{970126F0-012B-4652-A563-4AED088FBD04}" destId="{BA6EE1D7-3C0A-4F27-A084-3F748B266CDC}" srcOrd="0" destOrd="0" presId="urn:microsoft.com/office/officeart/2005/8/layout/hList7"/>
    <dgm:cxn modelId="{769C7B2E-4FDB-4662-BD40-6E3FEE6EC4F1}" type="presOf" srcId="{A40D5B72-9C8B-45CF-B811-3B71BFA06418}" destId="{57734923-75BE-4772-8C8C-1500A2D66574}" srcOrd="0" destOrd="0" presId="urn:microsoft.com/office/officeart/2005/8/layout/hList7"/>
    <dgm:cxn modelId="{3A607131-A935-4C62-9D38-18A4C9BBD9AD}" type="presOf" srcId="{970126F0-012B-4652-A563-4AED088FBD04}" destId="{D4800D63-EAD2-4D4C-A12E-7252B6494B22}" srcOrd="1" destOrd="0" presId="urn:microsoft.com/office/officeart/2005/8/layout/hList7"/>
    <dgm:cxn modelId="{2A7F9437-DC79-4D6B-A688-9319622BE16E}" type="presOf" srcId="{8CDC99B5-1FCC-4C5E-8E46-437CCDD5CDCF}" destId="{B9B65055-3FC4-4DF3-A82A-B9FFF067E840}" srcOrd="0" destOrd="0" presId="urn:microsoft.com/office/officeart/2005/8/layout/hList7"/>
    <dgm:cxn modelId="{3D244738-C853-47AB-8200-0323BC3547FC}" type="presOf" srcId="{CE74EADA-B7A6-403C-9B4A-924503D36287}" destId="{C55915F0-22D2-480D-A754-2001ACF064F3}" srcOrd="0" destOrd="0" presId="urn:microsoft.com/office/officeart/2005/8/layout/hList7"/>
    <dgm:cxn modelId="{C6546E5E-8631-40E5-B47D-D52961051F89}" srcId="{8CDC99B5-1FCC-4C5E-8E46-437CCDD5CDCF}" destId="{CE74EADA-B7A6-403C-9B4A-924503D36287}" srcOrd="2" destOrd="0" parTransId="{2B3BB59D-01B3-4090-9877-315E6B6C13EE}" sibTransId="{A40D5B72-9C8B-45CF-B811-3B71BFA06418}"/>
    <dgm:cxn modelId="{94FA1E42-AE35-4EE5-904E-391C9B55AAA6}" type="presOf" srcId="{DE162DDE-03C2-44F9-BF57-6C9134B657B1}" destId="{A67CB396-B3CE-49AB-84A5-46235C5E6FC3}" srcOrd="1" destOrd="0" presId="urn:microsoft.com/office/officeart/2005/8/layout/hList7"/>
    <dgm:cxn modelId="{CDE3CB6D-376B-4E4D-801E-415DF6EC262C}" srcId="{8CDC99B5-1FCC-4C5E-8E46-437CCDD5CDCF}" destId="{96D35DBD-41B0-4E39-A371-08A9E9FBDC97}" srcOrd="0" destOrd="0" parTransId="{54E9C26B-4D41-4339-9E06-1299754DABEA}" sibTransId="{604444E4-A8FB-430A-A531-9F66194FFF3E}"/>
    <dgm:cxn modelId="{F60F106F-77B0-4AA6-982F-BB8647AEA981}" type="presOf" srcId="{857B1487-2192-430E-AEB7-AF52A1F5384F}" destId="{D13401C6-4310-42C4-9014-CAA7B0CE8A41}" srcOrd="0" destOrd="0" presId="urn:microsoft.com/office/officeart/2005/8/layout/hList7"/>
    <dgm:cxn modelId="{62DE9F6F-5267-4403-AB31-1791A187E289}" srcId="{8CDC99B5-1FCC-4C5E-8E46-437CCDD5CDCF}" destId="{970126F0-012B-4652-A563-4AED088FBD04}" srcOrd="5" destOrd="0" parTransId="{A2E14886-3DFD-4C93-B5F8-F3E02DE46205}" sibTransId="{7CD5A013-1B24-4C01-B101-ECFFB49F3C52}"/>
    <dgm:cxn modelId="{CECD4656-FD1D-4B2F-A750-85BA117CC1C0}" type="presOf" srcId="{EDD6F8E1-7491-4CBB-B9CE-193D279508C8}" destId="{5C03B9C0-F649-46D2-A873-7336AA7347A9}" srcOrd="0" destOrd="0" presId="urn:microsoft.com/office/officeart/2005/8/layout/hList7"/>
    <dgm:cxn modelId="{A71B6358-793D-4ED5-AEAE-7CC048916159}" srcId="{8CDC99B5-1FCC-4C5E-8E46-437CCDD5CDCF}" destId="{2D45CA75-8C74-4BF3-BDEF-3EF62011B219}" srcOrd="4" destOrd="0" parTransId="{F9A523B1-4FF2-4705-98E1-5868620CD9CC}" sibTransId="{788CA8FD-F76A-4668-AC88-DA3261850389}"/>
    <dgm:cxn modelId="{8A736E99-FF81-48F4-BFF1-ECFEA87E7A58}" type="presOf" srcId="{EDD6F8E1-7491-4CBB-B9CE-193D279508C8}" destId="{B58A3F4A-E936-440A-BB5A-C3EC046D6683}" srcOrd="1" destOrd="0" presId="urn:microsoft.com/office/officeart/2005/8/layout/hList7"/>
    <dgm:cxn modelId="{165D619D-DFE8-4D19-978B-3885B6D1D692}" type="presOf" srcId="{DE162DDE-03C2-44F9-BF57-6C9134B657B1}" destId="{1A83302D-D8E9-40AD-9E82-1E1CA01E72F8}" srcOrd="0" destOrd="0" presId="urn:microsoft.com/office/officeart/2005/8/layout/hList7"/>
    <dgm:cxn modelId="{BEB5CEC4-B06B-4563-B705-CCD39C55EBD4}" type="presOf" srcId="{96D35DBD-41B0-4E39-A371-08A9E9FBDC97}" destId="{16853563-ECC7-4456-96F0-7DD14F54CC8E}" srcOrd="0" destOrd="0" presId="urn:microsoft.com/office/officeart/2005/8/layout/hList7"/>
    <dgm:cxn modelId="{B45D30CB-FFB3-44A1-87D4-699DBFD61BE7}" type="presOf" srcId="{2D45CA75-8C74-4BF3-BDEF-3EF62011B219}" destId="{3DE65662-9175-4357-BF7D-7463A15923CF}" srcOrd="1" destOrd="0" presId="urn:microsoft.com/office/officeart/2005/8/layout/hList7"/>
    <dgm:cxn modelId="{6DCD65E1-A238-4AC7-94DE-49670B26AC9F}" type="presOf" srcId="{2D45CA75-8C74-4BF3-BDEF-3EF62011B219}" destId="{C2E6B5A9-2B73-449E-846D-F98A2D81C36E}" srcOrd="0" destOrd="0" presId="urn:microsoft.com/office/officeart/2005/8/layout/hList7"/>
    <dgm:cxn modelId="{1D4DEAE7-232E-4D55-B7CD-11D54DBA1D1E}" srcId="{8CDC99B5-1FCC-4C5E-8E46-437CCDD5CDCF}" destId="{DE162DDE-03C2-44F9-BF57-6C9134B657B1}" srcOrd="3" destOrd="0" parTransId="{EF725FC1-888A-451D-9BE8-1AF6644AD897}" sibTransId="{857B1487-2192-430E-AEB7-AF52A1F5384F}"/>
    <dgm:cxn modelId="{84A0E4E9-E644-4E9A-839F-CF483E37318C}" type="presOf" srcId="{7E298378-AA9C-4CD2-8892-A558275AF8BE}" destId="{55A78BDD-2EDD-4510-B8C7-152207A863FF}" srcOrd="0" destOrd="0" presId="urn:microsoft.com/office/officeart/2005/8/layout/hList7"/>
    <dgm:cxn modelId="{A8B79BEF-572E-4B22-B1C5-15D12C0A401E}" type="presOf" srcId="{96D35DBD-41B0-4E39-A371-08A9E9FBDC97}" destId="{6FAE5BD0-DD98-4FCF-8963-D7C0FEB99EDB}" srcOrd="1" destOrd="0" presId="urn:microsoft.com/office/officeart/2005/8/layout/hList7"/>
    <dgm:cxn modelId="{FE54B2FC-F31E-42BF-BD2C-F085B318F1A1}" srcId="{8CDC99B5-1FCC-4C5E-8E46-437CCDD5CDCF}" destId="{EDD6F8E1-7491-4CBB-B9CE-193D279508C8}" srcOrd="1" destOrd="0" parTransId="{215E6538-BF7D-4237-BB8A-3A6708FB9443}" sibTransId="{7E298378-AA9C-4CD2-8892-A558275AF8BE}"/>
    <dgm:cxn modelId="{98D8EBAD-F0F7-4F2E-A25E-7F539463C3F5}" type="presParOf" srcId="{B9B65055-3FC4-4DF3-A82A-B9FFF067E840}" destId="{4FA0D760-ECF8-4779-BFCB-F1A5622BBA79}" srcOrd="0" destOrd="0" presId="urn:microsoft.com/office/officeart/2005/8/layout/hList7"/>
    <dgm:cxn modelId="{57F6C897-4184-4B3E-A0F6-504EFF049E89}" type="presParOf" srcId="{B9B65055-3FC4-4DF3-A82A-B9FFF067E840}" destId="{93477DF0-9758-4B50-BE9E-C82F5F9044A2}" srcOrd="1" destOrd="0" presId="urn:microsoft.com/office/officeart/2005/8/layout/hList7"/>
    <dgm:cxn modelId="{06C4A92A-1571-4F69-9DB9-20E3C5DC883F}" type="presParOf" srcId="{93477DF0-9758-4B50-BE9E-C82F5F9044A2}" destId="{407CFDB7-43A0-4C1F-A7E4-4632ADE6D712}" srcOrd="0" destOrd="0" presId="urn:microsoft.com/office/officeart/2005/8/layout/hList7"/>
    <dgm:cxn modelId="{E7522295-D4B4-477C-B9BF-F1033061A751}" type="presParOf" srcId="{407CFDB7-43A0-4C1F-A7E4-4632ADE6D712}" destId="{16853563-ECC7-4456-96F0-7DD14F54CC8E}" srcOrd="0" destOrd="0" presId="urn:microsoft.com/office/officeart/2005/8/layout/hList7"/>
    <dgm:cxn modelId="{AE041BB3-3084-40D7-B6CA-F1208000C6DF}" type="presParOf" srcId="{407CFDB7-43A0-4C1F-A7E4-4632ADE6D712}" destId="{6FAE5BD0-DD98-4FCF-8963-D7C0FEB99EDB}" srcOrd="1" destOrd="0" presId="urn:microsoft.com/office/officeart/2005/8/layout/hList7"/>
    <dgm:cxn modelId="{80A014A5-0C25-46F6-ACCC-748F2D453944}" type="presParOf" srcId="{407CFDB7-43A0-4C1F-A7E4-4632ADE6D712}" destId="{2FE880B5-AA92-4AA9-A221-CFD283B461D7}" srcOrd="2" destOrd="0" presId="urn:microsoft.com/office/officeart/2005/8/layout/hList7"/>
    <dgm:cxn modelId="{2527182C-B982-4712-BB69-DBE8BC1799C2}" type="presParOf" srcId="{407CFDB7-43A0-4C1F-A7E4-4632ADE6D712}" destId="{8F7581EE-1B72-4C99-BFC0-37089E49FE2D}" srcOrd="3" destOrd="0" presId="urn:microsoft.com/office/officeart/2005/8/layout/hList7"/>
    <dgm:cxn modelId="{98E4469B-7658-4FE0-91D8-02EEBB089A59}" type="presParOf" srcId="{93477DF0-9758-4B50-BE9E-C82F5F9044A2}" destId="{5AB0DD7C-439F-4DD8-92D9-319E0D1B1289}" srcOrd="1" destOrd="0" presId="urn:microsoft.com/office/officeart/2005/8/layout/hList7"/>
    <dgm:cxn modelId="{12EC24EC-CAEF-4A0A-9F6E-2B10E6585B5F}" type="presParOf" srcId="{93477DF0-9758-4B50-BE9E-C82F5F9044A2}" destId="{46C4CD8F-84C6-49BA-ACE1-25B50857D5FA}" srcOrd="2" destOrd="0" presId="urn:microsoft.com/office/officeart/2005/8/layout/hList7"/>
    <dgm:cxn modelId="{110152A9-1548-4E1E-A794-02781E593C86}" type="presParOf" srcId="{46C4CD8F-84C6-49BA-ACE1-25B50857D5FA}" destId="{5C03B9C0-F649-46D2-A873-7336AA7347A9}" srcOrd="0" destOrd="0" presId="urn:microsoft.com/office/officeart/2005/8/layout/hList7"/>
    <dgm:cxn modelId="{83D2C250-E6C8-49BA-9C30-6143B7793F6E}" type="presParOf" srcId="{46C4CD8F-84C6-49BA-ACE1-25B50857D5FA}" destId="{B58A3F4A-E936-440A-BB5A-C3EC046D6683}" srcOrd="1" destOrd="0" presId="urn:microsoft.com/office/officeart/2005/8/layout/hList7"/>
    <dgm:cxn modelId="{EC42C792-4048-49EC-8073-DC7DC45011B0}" type="presParOf" srcId="{46C4CD8F-84C6-49BA-ACE1-25B50857D5FA}" destId="{3DD988EA-F657-4EC1-AF31-7AA587259EA4}" srcOrd="2" destOrd="0" presId="urn:microsoft.com/office/officeart/2005/8/layout/hList7"/>
    <dgm:cxn modelId="{5E08A7A6-A8DF-4FD3-8890-2689BB651376}" type="presParOf" srcId="{46C4CD8F-84C6-49BA-ACE1-25B50857D5FA}" destId="{E9DFD714-5B55-44AF-A596-16FCE8FEE6BE}" srcOrd="3" destOrd="0" presId="urn:microsoft.com/office/officeart/2005/8/layout/hList7"/>
    <dgm:cxn modelId="{FE283A3B-41BE-4B6F-8E40-9F62CA9B0DCF}" type="presParOf" srcId="{93477DF0-9758-4B50-BE9E-C82F5F9044A2}" destId="{55A78BDD-2EDD-4510-B8C7-152207A863FF}" srcOrd="3" destOrd="0" presId="urn:microsoft.com/office/officeart/2005/8/layout/hList7"/>
    <dgm:cxn modelId="{3525C01E-B543-4352-B6B3-1F7EF779BFF5}" type="presParOf" srcId="{93477DF0-9758-4B50-BE9E-C82F5F9044A2}" destId="{76414AB0-F3D0-442A-81D9-63FBDBF1C710}" srcOrd="4" destOrd="0" presId="urn:microsoft.com/office/officeart/2005/8/layout/hList7"/>
    <dgm:cxn modelId="{71E1D812-F289-4422-974A-39647510329B}" type="presParOf" srcId="{76414AB0-F3D0-442A-81D9-63FBDBF1C710}" destId="{C55915F0-22D2-480D-A754-2001ACF064F3}" srcOrd="0" destOrd="0" presId="urn:microsoft.com/office/officeart/2005/8/layout/hList7"/>
    <dgm:cxn modelId="{A9E145B8-A673-4FC6-BF67-94D917C9BAC0}" type="presParOf" srcId="{76414AB0-F3D0-442A-81D9-63FBDBF1C710}" destId="{3302DFFE-6EEC-4715-814A-1F128CD9E63D}" srcOrd="1" destOrd="0" presId="urn:microsoft.com/office/officeart/2005/8/layout/hList7"/>
    <dgm:cxn modelId="{6A28DFA0-B73C-4AC3-B35A-DE70B69FFFDE}" type="presParOf" srcId="{76414AB0-F3D0-442A-81D9-63FBDBF1C710}" destId="{412EE2E3-90CC-4964-A276-22CF859BF1F4}" srcOrd="2" destOrd="0" presId="urn:microsoft.com/office/officeart/2005/8/layout/hList7"/>
    <dgm:cxn modelId="{33DD1EF8-24BB-4F6D-9EB0-27F7860B45D4}" type="presParOf" srcId="{76414AB0-F3D0-442A-81D9-63FBDBF1C710}" destId="{58265B50-34FA-4F67-A751-8E03E545CB02}" srcOrd="3" destOrd="0" presId="urn:microsoft.com/office/officeart/2005/8/layout/hList7"/>
    <dgm:cxn modelId="{7E34D12F-2487-4281-BB59-6E36F7061254}" type="presParOf" srcId="{93477DF0-9758-4B50-BE9E-C82F5F9044A2}" destId="{57734923-75BE-4772-8C8C-1500A2D66574}" srcOrd="5" destOrd="0" presId="urn:microsoft.com/office/officeart/2005/8/layout/hList7"/>
    <dgm:cxn modelId="{476A4FF8-9553-403C-A164-75B03E26C9FC}" type="presParOf" srcId="{93477DF0-9758-4B50-BE9E-C82F5F9044A2}" destId="{851AA9DE-0632-4A23-B642-4E52C8ACFC4B}" srcOrd="6" destOrd="0" presId="urn:microsoft.com/office/officeart/2005/8/layout/hList7"/>
    <dgm:cxn modelId="{2C0CCA8B-BFD3-41E3-86B0-5959965B2FFA}" type="presParOf" srcId="{851AA9DE-0632-4A23-B642-4E52C8ACFC4B}" destId="{1A83302D-D8E9-40AD-9E82-1E1CA01E72F8}" srcOrd="0" destOrd="0" presId="urn:microsoft.com/office/officeart/2005/8/layout/hList7"/>
    <dgm:cxn modelId="{3944F639-2054-44C0-83EA-4E9B87B362E3}" type="presParOf" srcId="{851AA9DE-0632-4A23-B642-4E52C8ACFC4B}" destId="{A67CB396-B3CE-49AB-84A5-46235C5E6FC3}" srcOrd="1" destOrd="0" presId="urn:microsoft.com/office/officeart/2005/8/layout/hList7"/>
    <dgm:cxn modelId="{36AE1D49-B129-4C4A-9304-B384CCCF0E2E}" type="presParOf" srcId="{851AA9DE-0632-4A23-B642-4E52C8ACFC4B}" destId="{35C90D38-84BC-45F8-B89E-BB007C193FCE}" srcOrd="2" destOrd="0" presId="urn:microsoft.com/office/officeart/2005/8/layout/hList7"/>
    <dgm:cxn modelId="{31238EA2-8BD0-44E1-91CA-B28E508CFB7D}" type="presParOf" srcId="{851AA9DE-0632-4A23-B642-4E52C8ACFC4B}" destId="{0185C7B6-86E1-4BCB-9E4B-7AF80431515F}" srcOrd="3" destOrd="0" presId="urn:microsoft.com/office/officeart/2005/8/layout/hList7"/>
    <dgm:cxn modelId="{692D3CE5-A386-4C40-B3AA-D37900B3CB2E}" type="presParOf" srcId="{93477DF0-9758-4B50-BE9E-C82F5F9044A2}" destId="{D13401C6-4310-42C4-9014-CAA7B0CE8A41}" srcOrd="7" destOrd="0" presId="urn:microsoft.com/office/officeart/2005/8/layout/hList7"/>
    <dgm:cxn modelId="{0BE663E4-7721-454C-87DD-1495BDC05E1E}" type="presParOf" srcId="{93477DF0-9758-4B50-BE9E-C82F5F9044A2}" destId="{BAE67538-0864-440F-9112-569F7BC0835D}" srcOrd="8" destOrd="0" presId="urn:microsoft.com/office/officeart/2005/8/layout/hList7"/>
    <dgm:cxn modelId="{F5E2B2C1-0B72-40E4-AA34-CFA788AE9D8F}" type="presParOf" srcId="{BAE67538-0864-440F-9112-569F7BC0835D}" destId="{C2E6B5A9-2B73-449E-846D-F98A2D81C36E}" srcOrd="0" destOrd="0" presId="urn:microsoft.com/office/officeart/2005/8/layout/hList7"/>
    <dgm:cxn modelId="{5AA26419-74EA-430D-94C6-70E876D0C38E}" type="presParOf" srcId="{BAE67538-0864-440F-9112-569F7BC0835D}" destId="{3DE65662-9175-4357-BF7D-7463A15923CF}" srcOrd="1" destOrd="0" presId="urn:microsoft.com/office/officeart/2005/8/layout/hList7"/>
    <dgm:cxn modelId="{FB53A972-EADC-41FF-B412-31F5E5FFB698}" type="presParOf" srcId="{BAE67538-0864-440F-9112-569F7BC0835D}" destId="{9E6EA497-93D3-4FB8-B76E-A6BE7FCF9DB2}" srcOrd="2" destOrd="0" presId="urn:microsoft.com/office/officeart/2005/8/layout/hList7"/>
    <dgm:cxn modelId="{F09920FC-2B2B-4236-B72E-58A6A29DABB4}" type="presParOf" srcId="{BAE67538-0864-440F-9112-569F7BC0835D}" destId="{4B366C3F-3D71-4474-B516-C4448401D173}" srcOrd="3" destOrd="0" presId="urn:microsoft.com/office/officeart/2005/8/layout/hList7"/>
    <dgm:cxn modelId="{C13E608B-B0B9-489E-B71F-1D9B56CDBCA7}" type="presParOf" srcId="{93477DF0-9758-4B50-BE9E-C82F5F9044A2}" destId="{BF075410-A5F9-4762-A2E4-CF54BF01DBCD}" srcOrd="9" destOrd="0" presId="urn:microsoft.com/office/officeart/2005/8/layout/hList7"/>
    <dgm:cxn modelId="{90AFB652-5540-4E5F-BFD6-A64747C7754D}" type="presParOf" srcId="{93477DF0-9758-4B50-BE9E-C82F5F9044A2}" destId="{156F92F2-1199-4D99-9008-204EF0D9CBA5}" srcOrd="10" destOrd="0" presId="urn:microsoft.com/office/officeart/2005/8/layout/hList7"/>
    <dgm:cxn modelId="{2318D18D-106A-406E-82C2-B6DC0B555379}" type="presParOf" srcId="{156F92F2-1199-4D99-9008-204EF0D9CBA5}" destId="{BA6EE1D7-3C0A-4F27-A084-3F748B266CDC}" srcOrd="0" destOrd="0" presId="urn:microsoft.com/office/officeart/2005/8/layout/hList7"/>
    <dgm:cxn modelId="{0454EC4B-51F5-4912-994D-33D6818DF15C}" type="presParOf" srcId="{156F92F2-1199-4D99-9008-204EF0D9CBA5}" destId="{D4800D63-EAD2-4D4C-A12E-7252B6494B22}" srcOrd="1" destOrd="0" presId="urn:microsoft.com/office/officeart/2005/8/layout/hList7"/>
    <dgm:cxn modelId="{CBFF2B88-16E2-4E2B-A3BC-8B2F494287D9}" type="presParOf" srcId="{156F92F2-1199-4D99-9008-204EF0D9CBA5}" destId="{CCAC3FCF-D852-4659-BA4B-DAE358F25C54}" srcOrd="2" destOrd="0" presId="urn:microsoft.com/office/officeart/2005/8/layout/hList7"/>
    <dgm:cxn modelId="{4E896077-DBBB-4294-B5C9-F8831F58FB8E}" type="presParOf" srcId="{156F92F2-1199-4D99-9008-204EF0D9CBA5}" destId="{328D25ED-38E9-4ADB-BE61-D9FD3C0695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53563-ECC7-4456-96F0-7DD14F54CC8E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Measure the dry ingredients</a:t>
          </a:r>
        </a:p>
      </dsp:txBody>
      <dsp:txXfrm>
        <a:off x="128" y="1740535"/>
        <a:ext cx="1709811" cy="1740535"/>
      </dsp:txXfrm>
    </dsp:sp>
    <dsp:sp modelId="{8F7581EE-1B72-4C99-BFC0-37089E49FE2D}">
      <dsp:nvSpPr>
        <dsp:cNvPr id="0" name=""/>
        <dsp:cNvSpPr/>
      </dsp:nvSpPr>
      <dsp:spPr>
        <a:xfrm>
          <a:off x="13053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9C0-F649-46D2-A873-7336AA7347A9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Measure the wet ingredients</a:t>
          </a:r>
        </a:p>
      </dsp:txBody>
      <dsp:txXfrm>
        <a:off x="1761234" y="1740535"/>
        <a:ext cx="1709811" cy="1740535"/>
      </dsp:txXfrm>
    </dsp:sp>
    <dsp:sp modelId="{E9DFD714-5B55-44AF-A596-16FCE8FEE6BE}">
      <dsp:nvSpPr>
        <dsp:cNvPr id="0" name=""/>
        <dsp:cNvSpPr/>
      </dsp:nvSpPr>
      <dsp:spPr>
        <a:xfrm>
          <a:off x="189164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915F0-22D2-480D-A754-2001ACF064F3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Combine the wet and dry ingredients</a:t>
          </a:r>
        </a:p>
      </dsp:txBody>
      <dsp:txXfrm>
        <a:off x="3522340" y="1740535"/>
        <a:ext cx="1709811" cy="1740535"/>
      </dsp:txXfrm>
    </dsp:sp>
    <dsp:sp modelId="{58265B50-34FA-4F67-A751-8E03E545CB02}">
      <dsp:nvSpPr>
        <dsp:cNvPr id="0" name=""/>
        <dsp:cNvSpPr/>
      </dsp:nvSpPr>
      <dsp:spPr>
        <a:xfrm>
          <a:off x="365274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3302D-D8E9-40AD-9E82-1E1CA01E72F8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Put the cookie dough on the sheet</a:t>
          </a:r>
        </a:p>
      </dsp:txBody>
      <dsp:txXfrm>
        <a:off x="5283447" y="1740535"/>
        <a:ext cx="1709811" cy="1740535"/>
      </dsp:txXfrm>
    </dsp:sp>
    <dsp:sp modelId="{0185C7B6-86E1-4BCB-9E4B-7AF80431515F}">
      <dsp:nvSpPr>
        <dsp:cNvPr id="0" name=""/>
        <dsp:cNvSpPr/>
      </dsp:nvSpPr>
      <dsp:spPr>
        <a:xfrm>
          <a:off x="541385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6B5A9-2B73-449E-846D-F98A2D81C36E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Preheat the oven</a:t>
          </a:r>
        </a:p>
      </dsp:txBody>
      <dsp:txXfrm>
        <a:off x="7044553" y="1740535"/>
        <a:ext cx="1709811" cy="1740535"/>
      </dsp:txXfrm>
    </dsp:sp>
    <dsp:sp modelId="{4B366C3F-3D71-4474-B516-C4448401D173}">
      <dsp:nvSpPr>
        <dsp:cNvPr id="0" name=""/>
        <dsp:cNvSpPr/>
      </dsp:nvSpPr>
      <dsp:spPr>
        <a:xfrm>
          <a:off x="717496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EE1D7-3C0A-4F27-A084-3F748B266CDC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Bake the cookies</a:t>
          </a:r>
        </a:p>
      </dsp:txBody>
      <dsp:txXfrm>
        <a:off x="8805659" y="1740535"/>
        <a:ext cx="1709811" cy="1740535"/>
      </dsp:txXfrm>
    </dsp:sp>
    <dsp:sp modelId="{328D25ED-38E9-4ADB-BE61-D9FD3C069540}">
      <dsp:nvSpPr>
        <dsp:cNvPr id="0" name=""/>
        <dsp:cNvSpPr/>
      </dsp:nvSpPr>
      <dsp:spPr>
        <a:xfrm>
          <a:off x="8936067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0D760-ECF8-4779-BFCB-F1A5622BBA79}">
      <dsp:nvSpPr>
        <dsp:cNvPr id="0" name=""/>
        <dsp:cNvSpPr/>
      </dsp:nvSpPr>
      <dsp:spPr>
        <a:xfrm>
          <a:off x="420623" y="3481070"/>
          <a:ext cx="9674352" cy="6527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A01F-317F-4D01-A2AA-23DCC9E7685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0AF7-62F0-4F6B-89D9-19DD7E42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2DC-49D9-4F4C-B86E-39C25562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F8910-20DD-4E9F-9A06-3E55841BD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BA87-3E4A-4491-8E83-CFE9BB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935B-256D-44E3-9215-9B5AB4E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4E6B-F195-491E-8ADD-4EB108E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6C6-4FDA-4368-B9C2-E9E18EEE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C0A-EFB8-48EE-9FA2-EE18E15A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BEBF-A4FB-4217-A733-23DD53A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873-8427-49EA-8B75-884DE53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E13B-81B6-4D18-8960-1D327F0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4A2BB-72D8-46C0-8D39-8A43BA9C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20644-60C1-4AF5-9A18-28CA9DF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813A-9CC3-4D91-B0E0-4198F3F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FB7-584F-46E0-BB29-930C15B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958B-812A-4A33-9707-30F13A85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2B32-C372-434C-8AA5-36BB6AC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9AEE-9EEE-4B7A-9BFB-ED90794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2400"/>
              </a:spcBef>
              <a:buClr>
                <a:srgbClr val="C00000"/>
              </a:buClr>
              <a:defRPr/>
            </a:lvl1pPr>
            <a:lvl2pPr marL="914400" indent="-457200"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9197-EEF4-46E4-93BD-A0D9FA36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584A-671B-4493-8C91-21759F4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B93-F7CF-4438-9296-A96F58B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EFE-F098-4317-9F2D-8A119EB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C366-B06E-4DC1-911B-54033DE6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D10D-F015-4649-ABAE-754D1B73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3C6-117A-491B-B206-4B62C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597-66CF-4BD6-8643-D23D4C5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759-6E6E-41E2-A432-B4D0C1DD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E2-B4E5-4DE5-95A9-3A19C3AB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AC16E-0FEC-4617-963D-199725792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E7257-B295-45B7-BD1F-5FE14659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884E-ACDF-432C-AA5A-2B25272B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2440C-1F58-46B9-9E08-7144E312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BD2-4A4A-4058-B03B-F371C318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4900-31A4-4179-851F-D9DFA476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E76D-B534-4630-968E-8C156E43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D631-3F24-4C79-AD9B-45ECB1A4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7B9C-1CB3-461B-8C3C-42E9E90B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E1667-6F19-4436-9AFC-30C4509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98F4-3F93-4D61-B0EB-4C2564F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EFB0-ADCD-415F-B50B-DD96DF90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E9E-8091-4D2D-AF55-FA987B1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40DE-CA4A-4A87-BF63-650C3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549-D3B1-4F99-80AD-920B243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8596-E7CF-48DF-8434-FB0F5AB8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6857-673B-4D44-9685-0E3DC9F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9C28-92F9-4910-A6E0-C6B582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5E60-5BF7-4563-9578-8094BE9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EAB-EC01-4DAB-96E5-138C6CEF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8E08-AB34-4278-8CC1-9F68F97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BE1F-E6F8-453E-A7BE-3EB06D0F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B334-2B61-4F40-89DB-6256F697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F4BF-6935-4662-A4F2-BB48745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E723-858A-4A3B-83D6-0BBC53EF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8A41-2DC0-40ED-8347-3F0C9B0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2D57-4EED-444E-A4C3-3FC9D2FC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FC6C-9C6A-49CF-96A3-B1AE8BA5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FA4E-476D-41D2-85E6-1A98A9E2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6C6E-5DDA-491B-B00A-1E0C2050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8553-E567-4CFF-9AEB-E86000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E4B6-41EE-40FD-AD81-EC9D4C6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16399-3E6D-4405-9539-0754B4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E8DD-C099-4A20-BA9D-D09F4151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FFDB-3506-4701-8DB8-AB05C3B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7AE-E7C1-41C3-880C-85785D9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24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rAndroid/java-multithreading-part-1-java-memory-model-fb8e0cfab9d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rAndroid/java-multithreading-part-1-java-memory-model-fb8e0cfab9d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pd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5E89-9887-4F55-867A-2B41CED23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Concurrent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60954-0FAD-48EA-9D6F-5444D757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COMP 301</a:t>
            </a:r>
          </a:p>
          <a:p>
            <a:r>
              <a:rPr lang="en-US" i="1" dirty="0"/>
              <a:t>( adapted from Drs. K. Mayer-Patel and A. Smith )</a:t>
            </a:r>
          </a:p>
        </p:txBody>
      </p:sp>
    </p:spTree>
    <p:extLst>
      <p:ext uri="{BB962C8B-B14F-4D97-AF65-F5344CB8AC3E}">
        <p14:creationId xmlns:p14="http://schemas.microsoft.com/office/powerpoint/2010/main" val="231903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365125"/>
            <a:ext cx="10805160" cy="98355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86951" cy="112712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Concurrent computing </a:t>
            </a:r>
            <a:r>
              <a:rPr lang="en-US" dirty="0"/>
              <a:t>– </a:t>
            </a:r>
            <a:r>
              <a:rPr lang="en-US" sz="2400" dirty="0"/>
              <a:t>When a series of computations are executed </a:t>
            </a:r>
            <a:r>
              <a:rPr lang="en-US" sz="2400" b="1" i="1" dirty="0">
                <a:solidFill>
                  <a:srgbClr val="C00000"/>
                </a:solidFill>
              </a:rPr>
              <a:t>during overlapping time periods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4873DC-2C65-4B5D-BD6E-B2C8832CF650}"/>
              </a:ext>
            </a:extLst>
          </p:cNvPr>
          <p:cNvSpPr/>
          <p:nvPr/>
        </p:nvSpPr>
        <p:spPr>
          <a:xfrm>
            <a:off x="1207969" y="3181605"/>
            <a:ext cx="2261937" cy="369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task1()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BB175B-C674-45C2-B848-C213F1E20AC2}"/>
              </a:ext>
            </a:extLst>
          </p:cNvPr>
          <p:cNvSpPr/>
          <p:nvPr/>
        </p:nvSpPr>
        <p:spPr>
          <a:xfrm>
            <a:off x="1865521" y="3653946"/>
            <a:ext cx="2261937" cy="3693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task2()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2B4889-E0A8-47DB-8618-76E14B0CFB22}"/>
              </a:ext>
            </a:extLst>
          </p:cNvPr>
          <p:cNvSpPr/>
          <p:nvPr/>
        </p:nvSpPr>
        <p:spPr>
          <a:xfrm>
            <a:off x="2455744" y="4126287"/>
            <a:ext cx="2261937" cy="369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task3()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7C90E6-EBDC-4454-8BAC-730046BAB791}"/>
              </a:ext>
            </a:extLst>
          </p:cNvPr>
          <p:cNvGrpSpPr/>
          <p:nvPr/>
        </p:nvGrpSpPr>
        <p:grpSpPr>
          <a:xfrm>
            <a:off x="1207969" y="5196812"/>
            <a:ext cx="6747310" cy="369332"/>
            <a:chOff x="2338938" y="3734602"/>
            <a:chExt cx="6747310" cy="3693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84D9281-B0A1-4B38-8BFC-98020C13DF1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7DFECD-DA51-452D-8E68-A8587D831F71}"/>
                </a:ext>
              </a:extLst>
            </p:cNvPr>
            <p:cNvSpPr txBox="1"/>
            <p:nvPr/>
          </p:nvSpPr>
          <p:spPr>
            <a:xfrm>
              <a:off x="2338938" y="373460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FE00EE-6300-4F2B-BD01-A5A87E52E478}"/>
              </a:ext>
            </a:extLst>
          </p:cNvPr>
          <p:cNvSpPr/>
          <p:nvPr/>
        </p:nvSpPr>
        <p:spPr>
          <a:xfrm rot="21323052">
            <a:off x="5343623" y="2792930"/>
            <a:ext cx="3004255" cy="8020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tasks might be executed simultaneously…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D291ED-AB2A-45F2-9D2C-4DAA50221A85}"/>
              </a:ext>
            </a:extLst>
          </p:cNvPr>
          <p:cNvSpPr/>
          <p:nvPr/>
        </p:nvSpPr>
        <p:spPr>
          <a:xfrm rot="166983">
            <a:off x="6819366" y="3939398"/>
            <a:ext cx="4490446" cy="831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…or maybe one computer is taking turns switching back and forth between them</a:t>
            </a:r>
          </a:p>
        </p:txBody>
      </p:sp>
    </p:spTree>
    <p:extLst>
      <p:ext uri="{BB962C8B-B14F-4D97-AF65-F5344CB8AC3E}">
        <p14:creationId xmlns:p14="http://schemas.microsoft.com/office/powerpoint/2010/main" val="29307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540C-DBDF-44CF-8F79-7C5D9128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1165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3090"/>
                </a:solidFill>
                <a:latin typeface="Bahnschrift SemiBold" panose="020B0502040204020203" pitchFamily="34" charset="0"/>
              </a:rPr>
              <a:t>Synchronous</a:t>
            </a: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 and </a:t>
            </a:r>
            <a:r>
              <a:rPr lang="en-US" sz="5400" dirty="0">
                <a:solidFill>
                  <a:srgbClr val="C03090"/>
                </a:solidFill>
                <a:latin typeface="Bahnschrift SemiBold" panose="020B0502040204020203" pitchFamily="34" charset="0"/>
              </a:rPr>
              <a:t>asynchronous</a:t>
            </a:r>
            <a:r>
              <a:rPr lang="en-US" sz="5400" dirty="0">
                <a:solidFill>
                  <a:srgbClr val="00B0F0"/>
                </a:solidFill>
                <a:latin typeface="Bahnschrift SemiBold" panose="020B0502040204020203" pitchFamily="34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programming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F28E-E285-481A-AF43-75B249D4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" y="365126"/>
            <a:ext cx="10719099" cy="10010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2624"/>
            <a:ext cx="10515587" cy="16302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266C00"/>
                </a:solidFill>
              </a:rPr>
              <a:t>Synchronous programming 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A model of programming where a task may be started, and the program </a:t>
            </a:r>
            <a:r>
              <a:rPr lang="en-US" sz="2400" b="1" i="1" dirty="0">
                <a:solidFill>
                  <a:srgbClr val="C00000"/>
                </a:solidFill>
              </a:rPr>
              <a:t>waits for it to complete</a:t>
            </a:r>
            <a:r>
              <a:rPr lang="en-US" sz="2400" dirty="0"/>
              <a:t> before continuing 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C004F0-B7B1-4362-B1A3-8764E755D8FE}"/>
              </a:ext>
            </a:extLst>
          </p:cNvPr>
          <p:cNvSpPr/>
          <p:nvPr/>
        </p:nvSpPr>
        <p:spPr>
          <a:xfrm>
            <a:off x="5683719" y="4745845"/>
            <a:ext cx="3758665" cy="355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Main program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27F44-451D-4312-8389-AE9DD6B737C0}"/>
              </a:ext>
            </a:extLst>
          </p:cNvPr>
          <p:cNvSpPr/>
          <p:nvPr/>
        </p:nvSpPr>
        <p:spPr>
          <a:xfrm>
            <a:off x="3421784" y="3525124"/>
            <a:ext cx="2261937" cy="355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8E900-5AD3-4E17-B933-BF753E3B939A}"/>
              </a:ext>
            </a:extLst>
          </p:cNvPr>
          <p:cNvGrpSpPr/>
          <p:nvPr/>
        </p:nvGrpSpPr>
        <p:grpSpPr>
          <a:xfrm>
            <a:off x="1212785" y="5942568"/>
            <a:ext cx="6747310" cy="369332"/>
            <a:chOff x="2338938" y="3734602"/>
            <a:chExt cx="6747310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329D25-82F1-4B81-A6D4-FD3EEC65CC5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C69F1-79E3-453C-994F-F40B9EB9FE75}"/>
                </a:ext>
              </a:extLst>
            </p:cNvPr>
            <p:cNvSpPr txBox="1"/>
            <p:nvPr/>
          </p:nvSpPr>
          <p:spPr>
            <a:xfrm>
              <a:off x="2338938" y="373460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DB9CE-A7A7-41F6-AC00-3EAF9CD1EE97}"/>
              </a:ext>
            </a:extLst>
          </p:cNvPr>
          <p:cNvGrpSpPr/>
          <p:nvPr/>
        </p:nvGrpSpPr>
        <p:grpSpPr>
          <a:xfrm>
            <a:off x="1328291" y="3967891"/>
            <a:ext cx="2093494" cy="693926"/>
            <a:chOff x="1328291" y="3967891"/>
            <a:chExt cx="2093494" cy="6939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1C5936-822B-4C4B-BFE1-484C86D1A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1784" y="3967891"/>
              <a:ext cx="0" cy="6833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167B2-CCB7-4FFC-B940-B503BD3089E3}"/>
                </a:ext>
              </a:extLst>
            </p:cNvPr>
            <p:cNvSpPr txBox="1"/>
            <p:nvPr/>
          </p:nvSpPr>
          <p:spPr>
            <a:xfrm>
              <a:off x="1328291" y="4015486"/>
              <a:ext cx="2093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dirty="0">
                  <a:solidFill>
                    <a:srgbClr val="C00000"/>
                  </a:solidFill>
                </a:rPr>
                <a:t> method</a:t>
              </a:r>
            </a:p>
            <a:p>
              <a:pPr algn="r"/>
              <a:r>
                <a:rPr lang="en-US" dirty="0">
                  <a:solidFill>
                    <a:srgbClr val="C00000"/>
                  </a:solidFill>
                </a:rPr>
                <a:t>executed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B6576-6DF7-4C0F-950F-797D233BB04C}"/>
              </a:ext>
            </a:extLst>
          </p:cNvPr>
          <p:cNvGrpSpPr/>
          <p:nvPr/>
        </p:nvGrpSpPr>
        <p:grpSpPr>
          <a:xfrm>
            <a:off x="5683720" y="3937675"/>
            <a:ext cx="1958740" cy="748062"/>
            <a:chOff x="5683720" y="3937675"/>
            <a:chExt cx="1958740" cy="74806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5F4F4A-0C89-40CA-8126-BD1D799AC1E0}"/>
                </a:ext>
              </a:extLst>
            </p:cNvPr>
            <p:cNvCxnSpPr>
              <a:cxnSpLocks/>
            </p:cNvCxnSpPr>
            <p:nvPr/>
          </p:nvCxnSpPr>
          <p:spPr>
            <a:xfrm>
              <a:off x="5683721" y="3967891"/>
              <a:ext cx="0" cy="7178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75618-C29B-4994-AD4E-AC00564FBB78}"/>
                </a:ext>
              </a:extLst>
            </p:cNvPr>
            <p:cNvSpPr txBox="1"/>
            <p:nvPr/>
          </p:nvSpPr>
          <p:spPr>
            <a:xfrm>
              <a:off x="5683720" y="3937675"/>
              <a:ext cx="1958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dirty="0">
                  <a:solidFill>
                    <a:srgbClr val="C00000"/>
                  </a:solidFill>
                </a:rPr>
                <a:t> method completed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4AA2387-0AA5-4EE4-83A6-75902428282E}"/>
              </a:ext>
            </a:extLst>
          </p:cNvPr>
          <p:cNvSpPr/>
          <p:nvPr/>
        </p:nvSpPr>
        <p:spPr>
          <a:xfrm>
            <a:off x="1212785" y="4744534"/>
            <a:ext cx="2208999" cy="355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Main program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2F5E80-A15C-44F1-A297-6D5DAFBBC2F0}"/>
              </a:ext>
            </a:extLst>
          </p:cNvPr>
          <p:cNvCxnSpPr>
            <a:cxnSpLocks/>
            <a:stCxn id="25" idx="3"/>
            <a:endCxn id="4" idx="1"/>
          </p:cNvCxnSpPr>
          <p:nvPr/>
        </p:nvCxnSpPr>
        <p:spPr>
          <a:xfrm>
            <a:off x="3421784" y="4922247"/>
            <a:ext cx="2261935" cy="1311"/>
          </a:xfrm>
          <a:prstGeom prst="line">
            <a:avLst/>
          </a:prstGeom>
          <a:ln w="25400">
            <a:solidFill>
              <a:srgbClr val="4472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365125"/>
            <a:ext cx="10665311" cy="9795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31" y="1504164"/>
            <a:ext cx="10586978" cy="1861501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None/>
            </a:pPr>
            <a:r>
              <a:rPr lang="en-US" b="1" dirty="0">
                <a:solidFill>
                  <a:srgbClr val="266C00"/>
                </a:solidFill>
              </a:rPr>
              <a:t>Asynchronous programming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A model of programming where a task may be started, but the program </a:t>
            </a:r>
            <a:r>
              <a:rPr lang="en-US" sz="2400" b="1" i="1" dirty="0">
                <a:solidFill>
                  <a:srgbClr val="C00000"/>
                </a:solidFill>
              </a:rPr>
              <a:t>continues on without waiting</a:t>
            </a:r>
            <a:r>
              <a:rPr lang="en-US" sz="2400" dirty="0"/>
              <a:t> for it to complete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27F44-451D-4312-8389-AE9DD6B737C0}"/>
              </a:ext>
            </a:extLst>
          </p:cNvPr>
          <p:cNvSpPr/>
          <p:nvPr/>
        </p:nvSpPr>
        <p:spPr>
          <a:xfrm>
            <a:off x="3421784" y="3525124"/>
            <a:ext cx="2261937" cy="3554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8E900-5AD3-4E17-B933-BF753E3B939A}"/>
              </a:ext>
            </a:extLst>
          </p:cNvPr>
          <p:cNvGrpSpPr/>
          <p:nvPr/>
        </p:nvGrpSpPr>
        <p:grpSpPr>
          <a:xfrm>
            <a:off x="1212785" y="5942568"/>
            <a:ext cx="6747310" cy="369332"/>
            <a:chOff x="2338938" y="3734602"/>
            <a:chExt cx="6747310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329D25-82F1-4B81-A6D4-FD3EEC65CC5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C69F1-79E3-453C-994F-F40B9EB9FE75}"/>
                </a:ext>
              </a:extLst>
            </p:cNvPr>
            <p:cNvSpPr txBox="1"/>
            <p:nvPr/>
          </p:nvSpPr>
          <p:spPr>
            <a:xfrm>
              <a:off x="2338938" y="373460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DB9CE-A7A7-41F6-AC00-3EAF9CD1EE97}"/>
              </a:ext>
            </a:extLst>
          </p:cNvPr>
          <p:cNvGrpSpPr/>
          <p:nvPr/>
        </p:nvGrpSpPr>
        <p:grpSpPr>
          <a:xfrm>
            <a:off x="1328291" y="3967891"/>
            <a:ext cx="2093494" cy="693926"/>
            <a:chOff x="1328291" y="3967891"/>
            <a:chExt cx="2093494" cy="6939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1C5936-822B-4C4B-BFE1-484C86D1A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1784" y="3967891"/>
              <a:ext cx="0" cy="68339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167B2-CCB7-4FFC-B940-B503BD3089E3}"/>
                </a:ext>
              </a:extLst>
            </p:cNvPr>
            <p:cNvSpPr txBox="1"/>
            <p:nvPr/>
          </p:nvSpPr>
          <p:spPr>
            <a:xfrm>
              <a:off x="1328291" y="4015486"/>
              <a:ext cx="2093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dirty="0">
                  <a:solidFill>
                    <a:srgbClr val="C00000"/>
                  </a:solidFill>
                </a:rPr>
                <a:t> method</a:t>
              </a:r>
            </a:p>
            <a:p>
              <a:pPr algn="r"/>
              <a:r>
                <a:rPr lang="en-US" dirty="0">
                  <a:solidFill>
                    <a:srgbClr val="C00000"/>
                  </a:solidFill>
                </a:rPr>
                <a:t>executed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B6576-6DF7-4C0F-950F-797D233BB04C}"/>
              </a:ext>
            </a:extLst>
          </p:cNvPr>
          <p:cNvGrpSpPr/>
          <p:nvPr/>
        </p:nvGrpSpPr>
        <p:grpSpPr>
          <a:xfrm>
            <a:off x="5683720" y="3937675"/>
            <a:ext cx="1958740" cy="748062"/>
            <a:chOff x="5683720" y="3937675"/>
            <a:chExt cx="1958740" cy="74806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5F4F4A-0C89-40CA-8126-BD1D799AC1E0}"/>
                </a:ext>
              </a:extLst>
            </p:cNvPr>
            <p:cNvCxnSpPr>
              <a:cxnSpLocks/>
            </p:cNvCxnSpPr>
            <p:nvPr/>
          </p:nvCxnSpPr>
          <p:spPr>
            <a:xfrm>
              <a:off x="5683721" y="3967891"/>
              <a:ext cx="0" cy="7178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75618-C29B-4994-AD4E-AC00564FBB78}"/>
                </a:ext>
              </a:extLst>
            </p:cNvPr>
            <p:cNvSpPr txBox="1"/>
            <p:nvPr/>
          </p:nvSpPr>
          <p:spPr>
            <a:xfrm>
              <a:off x="5683720" y="3937675"/>
              <a:ext cx="1958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task()</a:t>
              </a:r>
              <a:r>
                <a:rPr lang="en-US" dirty="0">
                  <a:solidFill>
                    <a:srgbClr val="C00000"/>
                  </a:solidFill>
                </a:rPr>
                <a:t> method completed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4AA2387-0AA5-4EE4-83A6-75902428282E}"/>
              </a:ext>
            </a:extLst>
          </p:cNvPr>
          <p:cNvSpPr/>
          <p:nvPr/>
        </p:nvSpPr>
        <p:spPr>
          <a:xfrm>
            <a:off x="1212785" y="4744534"/>
            <a:ext cx="2208999" cy="355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Main program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6EEC36-B2D2-475B-8ED2-AAFAB5B5CA70}"/>
              </a:ext>
            </a:extLst>
          </p:cNvPr>
          <p:cNvSpPr/>
          <p:nvPr/>
        </p:nvSpPr>
        <p:spPr>
          <a:xfrm>
            <a:off x="1212784" y="4743464"/>
            <a:ext cx="8229598" cy="355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     Main program</a:t>
            </a:r>
          </a:p>
        </p:txBody>
      </p:sp>
    </p:spTree>
    <p:extLst>
      <p:ext uri="{BB962C8B-B14F-4D97-AF65-F5344CB8AC3E}">
        <p14:creationId xmlns:p14="http://schemas.microsoft.com/office/powerpoint/2010/main" val="37160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2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ED8D-127F-4EE7-BF0D-376ED639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3" y="278915"/>
            <a:ext cx="10712523" cy="811696"/>
          </a:xfrm>
        </p:spPr>
        <p:txBody>
          <a:bodyPr anchor="t"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Summary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6BAB01-B629-4CF6-B949-7DE0D0FF2563}"/>
              </a:ext>
            </a:extLst>
          </p:cNvPr>
          <p:cNvSpPr/>
          <p:nvPr/>
        </p:nvSpPr>
        <p:spPr>
          <a:xfrm>
            <a:off x="717382" y="4276475"/>
            <a:ext cx="10741193" cy="2324350"/>
          </a:xfrm>
          <a:prstGeom prst="roundRect">
            <a:avLst>
              <a:gd name="adj" fmla="val 600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Programming models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5E7352-F042-4564-A852-5ACF1FAD960E}"/>
              </a:ext>
            </a:extLst>
          </p:cNvPr>
          <p:cNvSpPr/>
          <p:nvPr/>
        </p:nvSpPr>
        <p:spPr>
          <a:xfrm>
            <a:off x="717382" y="1200151"/>
            <a:ext cx="10741193" cy="2900114"/>
          </a:xfrm>
          <a:prstGeom prst="roundRect">
            <a:avLst>
              <a:gd name="adj" fmla="val 600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Computing models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0F89F-9B0F-45AC-A8B7-1B5A44C09921}"/>
              </a:ext>
            </a:extLst>
          </p:cNvPr>
          <p:cNvSpPr/>
          <p:nvPr/>
        </p:nvSpPr>
        <p:spPr>
          <a:xfrm>
            <a:off x="1000126" y="1800225"/>
            <a:ext cx="3232484" cy="2190750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55A11"/>
                </a:solidFill>
              </a:rPr>
              <a:t>Sequential Computing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Only one task can be executed at a time; the current task must complete before the next one can begin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DC73AC-192D-4BE7-9E0F-B3C451A28EE6}"/>
              </a:ext>
            </a:extLst>
          </p:cNvPr>
          <p:cNvSpPr/>
          <p:nvPr/>
        </p:nvSpPr>
        <p:spPr>
          <a:xfrm>
            <a:off x="4476750" y="1800223"/>
            <a:ext cx="3232484" cy="2190750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55A11"/>
                </a:solidFill>
              </a:rPr>
              <a:t>Concurrent Computing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Multiple tasks can be executed during overlapping time periods, either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in parallel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or by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context switching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C30CD-2E63-4663-A38A-FB557E1E3832}"/>
              </a:ext>
            </a:extLst>
          </p:cNvPr>
          <p:cNvSpPr/>
          <p:nvPr/>
        </p:nvSpPr>
        <p:spPr>
          <a:xfrm>
            <a:off x="7953375" y="1800222"/>
            <a:ext cx="3232484" cy="2190750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55A11"/>
                </a:solidFill>
              </a:rPr>
              <a:t>Parallel Computing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Multiple tasks can simultaneously be executed on separate processing elements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83F1BC-543D-4FAB-BB95-0D4840CB6EE8}"/>
              </a:ext>
            </a:extLst>
          </p:cNvPr>
          <p:cNvSpPr/>
          <p:nvPr/>
        </p:nvSpPr>
        <p:spPr>
          <a:xfrm>
            <a:off x="1000126" y="4838701"/>
            <a:ext cx="3799971" cy="1659854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55A11"/>
                </a:solidFill>
              </a:rPr>
              <a:t>Synchronous Programming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program waits for a task to finish completely before continuing 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6C0945-9294-474C-8090-A99E29022415}"/>
              </a:ext>
            </a:extLst>
          </p:cNvPr>
          <p:cNvSpPr/>
          <p:nvPr/>
        </p:nvSpPr>
        <p:spPr>
          <a:xfrm>
            <a:off x="5082841" y="4838701"/>
            <a:ext cx="3799971" cy="1659854"/>
          </a:xfrm>
          <a:prstGeom prst="roundRect">
            <a:avLst>
              <a:gd name="adj" fmla="val 1069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55A11"/>
                </a:solidFill>
              </a:rPr>
              <a:t>Asynchronous Programming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program continues on without waiting for a method to finish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593F3-E320-43B9-A9B1-E468F9EFACF6}"/>
              </a:ext>
            </a:extLst>
          </p:cNvPr>
          <p:cNvGrpSpPr/>
          <p:nvPr/>
        </p:nvGrpSpPr>
        <p:grpSpPr>
          <a:xfrm>
            <a:off x="8943975" y="3429001"/>
            <a:ext cx="1343025" cy="367062"/>
            <a:chOff x="8943975" y="3429001"/>
            <a:chExt cx="1343025" cy="3670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874C8D7-6A84-46D7-8FD1-B79A0BF47058}"/>
                </a:ext>
              </a:extLst>
            </p:cNvPr>
            <p:cNvSpPr/>
            <p:nvPr/>
          </p:nvSpPr>
          <p:spPr>
            <a:xfrm>
              <a:off x="8943975" y="3429001"/>
              <a:ext cx="1038225" cy="622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523816-A8E4-4DF4-B62F-C036C6931C79}"/>
                </a:ext>
              </a:extLst>
            </p:cNvPr>
            <p:cNvSpPr/>
            <p:nvPr/>
          </p:nvSpPr>
          <p:spPr>
            <a:xfrm>
              <a:off x="9096375" y="3581401"/>
              <a:ext cx="1038225" cy="6226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7FFB0F-6B70-4DBD-BEAD-07B75FC4CA6A}"/>
                </a:ext>
              </a:extLst>
            </p:cNvPr>
            <p:cNvSpPr/>
            <p:nvPr/>
          </p:nvSpPr>
          <p:spPr>
            <a:xfrm>
              <a:off x="9248775" y="3733801"/>
              <a:ext cx="1038225" cy="6226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FFB11D-AE48-419D-B7F7-648DD6E9858F}"/>
              </a:ext>
            </a:extLst>
          </p:cNvPr>
          <p:cNvGrpSpPr/>
          <p:nvPr/>
        </p:nvGrpSpPr>
        <p:grpSpPr>
          <a:xfrm>
            <a:off x="1370597" y="3713743"/>
            <a:ext cx="2504949" cy="67684"/>
            <a:chOff x="1370597" y="3713743"/>
            <a:chExt cx="2504949" cy="6768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5A0CCF-F174-4BD3-92E0-709576C791BE}"/>
                </a:ext>
              </a:extLst>
            </p:cNvPr>
            <p:cNvSpPr/>
            <p:nvPr/>
          </p:nvSpPr>
          <p:spPr>
            <a:xfrm>
              <a:off x="1370597" y="3717254"/>
              <a:ext cx="742825" cy="641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24AF5BE-0037-4533-916B-97E158356290}"/>
                </a:ext>
              </a:extLst>
            </p:cNvPr>
            <p:cNvSpPr/>
            <p:nvPr/>
          </p:nvSpPr>
          <p:spPr>
            <a:xfrm>
              <a:off x="2251659" y="3713743"/>
              <a:ext cx="742825" cy="641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D081F3-0629-451E-AFEA-70B5DAFD3A96}"/>
                </a:ext>
              </a:extLst>
            </p:cNvPr>
            <p:cNvSpPr/>
            <p:nvPr/>
          </p:nvSpPr>
          <p:spPr>
            <a:xfrm>
              <a:off x="3132721" y="3713743"/>
              <a:ext cx="742825" cy="6417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9BE6FC-484A-41DB-9E9A-8F7B4AA22D63}"/>
              </a:ext>
            </a:extLst>
          </p:cNvPr>
          <p:cNvGrpSpPr/>
          <p:nvPr/>
        </p:nvGrpSpPr>
        <p:grpSpPr>
          <a:xfrm>
            <a:off x="4682541" y="3605213"/>
            <a:ext cx="846472" cy="276220"/>
            <a:chOff x="6526505" y="3571876"/>
            <a:chExt cx="846472" cy="2762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C345FCC-D831-4F4E-AF5D-C0703DA1FD1A}"/>
                </a:ext>
              </a:extLst>
            </p:cNvPr>
            <p:cNvSpPr/>
            <p:nvPr/>
          </p:nvSpPr>
          <p:spPr>
            <a:xfrm>
              <a:off x="6526505" y="3571876"/>
              <a:ext cx="541672" cy="666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1CB0B6D-6AA8-4664-9E0D-8EE63345F1A2}"/>
                </a:ext>
              </a:extLst>
            </p:cNvPr>
            <p:cNvSpPr/>
            <p:nvPr/>
          </p:nvSpPr>
          <p:spPr>
            <a:xfrm>
              <a:off x="6678905" y="3676651"/>
              <a:ext cx="541672" cy="6667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9DCF12D-6C1B-4850-BB3E-2DF586992592}"/>
                </a:ext>
              </a:extLst>
            </p:cNvPr>
            <p:cNvSpPr/>
            <p:nvPr/>
          </p:nvSpPr>
          <p:spPr>
            <a:xfrm>
              <a:off x="6831305" y="3781426"/>
              <a:ext cx="541672" cy="6667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2233-C34A-46D7-A23E-8E6A1BB3AA33}"/>
              </a:ext>
            </a:extLst>
          </p:cNvPr>
          <p:cNvGrpSpPr/>
          <p:nvPr/>
        </p:nvGrpSpPr>
        <p:grpSpPr>
          <a:xfrm>
            <a:off x="6098005" y="3581401"/>
            <a:ext cx="1439280" cy="300032"/>
            <a:chOff x="4725151" y="3581401"/>
            <a:chExt cx="1439280" cy="30003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313B9E1-9E4B-472C-B69C-C4089D60589E}"/>
                </a:ext>
              </a:extLst>
            </p:cNvPr>
            <p:cNvSpPr/>
            <p:nvPr/>
          </p:nvSpPr>
          <p:spPr>
            <a:xfrm>
              <a:off x="4725151" y="3581401"/>
              <a:ext cx="232110" cy="666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5304737-829D-46B1-90E3-A594434D924D}"/>
                </a:ext>
              </a:extLst>
            </p:cNvPr>
            <p:cNvSpPr/>
            <p:nvPr/>
          </p:nvSpPr>
          <p:spPr>
            <a:xfrm>
              <a:off x="4966786" y="3693320"/>
              <a:ext cx="232110" cy="666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E2ECFFC-6804-439D-B0E3-92D03E52E143}"/>
                </a:ext>
              </a:extLst>
            </p:cNvPr>
            <p:cNvSpPr/>
            <p:nvPr/>
          </p:nvSpPr>
          <p:spPr>
            <a:xfrm>
              <a:off x="5208421" y="3814758"/>
              <a:ext cx="232110" cy="6667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69AD16E-6BC2-42B9-A6FB-7B7B8D906A02}"/>
                </a:ext>
              </a:extLst>
            </p:cNvPr>
            <p:cNvSpPr/>
            <p:nvPr/>
          </p:nvSpPr>
          <p:spPr>
            <a:xfrm>
              <a:off x="5449051" y="3590926"/>
              <a:ext cx="232110" cy="666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39E804-7551-43D5-A70D-C91AD68F5675}"/>
                </a:ext>
              </a:extLst>
            </p:cNvPr>
            <p:cNvSpPr/>
            <p:nvPr/>
          </p:nvSpPr>
          <p:spPr>
            <a:xfrm>
              <a:off x="5690686" y="3693320"/>
              <a:ext cx="232110" cy="6667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8CAFE56-0C9E-462E-B7FE-1F34D4815788}"/>
                </a:ext>
              </a:extLst>
            </p:cNvPr>
            <p:cNvSpPr/>
            <p:nvPr/>
          </p:nvSpPr>
          <p:spPr>
            <a:xfrm>
              <a:off x="5932321" y="3814758"/>
              <a:ext cx="232110" cy="6667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46E482-9455-4040-AF08-4F3B8465962F}"/>
              </a:ext>
            </a:extLst>
          </p:cNvPr>
          <p:cNvGrpSpPr/>
          <p:nvPr/>
        </p:nvGrpSpPr>
        <p:grpSpPr>
          <a:xfrm>
            <a:off x="1703908" y="6121062"/>
            <a:ext cx="2581152" cy="222339"/>
            <a:chOff x="1703908" y="6054387"/>
            <a:chExt cx="2581152" cy="22233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28D3DEC-85FC-47D3-A154-04DDB14D61E8}"/>
                </a:ext>
              </a:extLst>
            </p:cNvPr>
            <p:cNvSpPr/>
            <p:nvPr/>
          </p:nvSpPr>
          <p:spPr>
            <a:xfrm>
              <a:off x="1703908" y="6212554"/>
              <a:ext cx="900112" cy="641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1AA068F-21BE-4AEF-8942-501C1F1FAEC5}"/>
                </a:ext>
              </a:extLst>
            </p:cNvPr>
            <p:cNvSpPr/>
            <p:nvPr/>
          </p:nvSpPr>
          <p:spPr>
            <a:xfrm>
              <a:off x="2623071" y="6054387"/>
              <a:ext cx="742825" cy="641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4E7101C-8D48-4077-A60A-AC5D11D66D57}"/>
                </a:ext>
              </a:extLst>
            </p:cNvPr>
            <p:cNvSpPr/>
            <p:nvPr/>
          </p:nvSpPr>
          <p:spPr>
            <a:xfrm>
              <a:off x="3384948" y="6212554"/>
              <a:ext cx="900112" cy="641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1DC834-27C8-421F-8C16-D7DBCCA6BDC5}"/>
              </a:ext>
            </a:extLst>
          </p:cNvPr>
          <p:cNvGrpSpPr/>
          <p:nvPr/>
        </p:nvGrpSpPr>
        <p:grpSpPr>
          <a:xfrm>
            <a:off x="5701775" y="6100755"/>
            <a:ext cx="2670700" cy="222339"/>
            <a:chOff x="1703908" y="6054387"/>
            <a:chExt cx="2670700" cy="22233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55AFF3B-6F49-42A6-9E1B-E2600958F704}"/>
                </a:ext>
              </a:extLst>
            </p:cNvPr>
            <p:cNvSpPr/>
            <p:nvPr/>
          </p:nvSpPr>
          <p:spPr>
            <a:xfrm>
              <a:off x="1703908" y="6212554"/>
              <a:ext cx="2670700" cy="641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D58D535-68C4-4E8D-8CE5-FB12FF84522F}"/>
                </a:ext>
              </a:extLst>
            </p:cNvPr>
            <p:cNvSpPr/>
            <p:nvPr/>
          </p:nvSpPr>
          <p:spPr>
            <a:xfrm>
              <a:off x="2623071" y="6054387"/>
              <a:ext cx="742825" cy="641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1DE2F29-3D71-4AA2-B63E-70A2AA5147B9}"/>
              </a:ext>
            </a:extLst>
          </p:cNvPr>
          <p:cNvCxnSpPr>
            <a:cxnSpLocks/>
          </p:cNvCxnSpPr>
          <p:nvPr/>
        </p:nvCxnSpPr>
        <p:spPr>
          <a:xfrm>
            <a:off x="5819775" y="3533776"/>
            <a:ext cx="0" cy="400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522" y="4515521"/>
            <a:ext cx="6174889" cy="6911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The </a:t>
            </a:r>
            <a:r>
              <a:rPr lang="en-US" dirty="0" err="1">
                <a:solidFill>
                  <a:srgbClr val="0070C0"/>
                </a:solidFill>
                <a:latin typeface="Bahnschrift SemiBold" panose="020B0502040204020203" pitchFamily="34" charset="0"/>
              </a:rPr>
              <a:t>Multicore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Revolution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66D4-24A1-8D45-B802-7B08BF9AA89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8" y="0"/>
            <a:ext cx="8926157" cy="70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92" r="-310"/>
          <a:stretch/>
        </p:blipFill>
        <p:spPr>
          <a:xfrm>
            <a:off x="1672961" y="274639"/>
            <a:ext cx="8796181" cy="6367925"/>
          </a:xfrm>
        </p:spPr>
      </p:pic>
    </p:spTree>
    <p:extLst>
      <p:ext uri="{BB962C8B-B14F-4D97-AF65-F5344CB8AC3E}">
        <p14:creationId xmlns:p14="http://schemas.microsoft.com/office/powerpoint/2010/main" val="292419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79" r="-6166" b="45312"/>
          <a:stretch/>
        </p:blipFill>
        <p:spPr>
          <a:xfrm>
            <a:off x="1981200" y="321005"/>
            <a:ext cx="9456312" cy="6143774"/>
          </a:xfrm>
        </p:spPr>
      </p:pic>
    </p:spTree>
    <p:extLst>
      <p:ext uri="{BB962C8B-B14F-4D97-AF65-F5344CB8AC3E}">
        <p14:creationId xmlns:p14="http://schemas.microsoft.com/office/powerpoint/2010/main" val="145840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25" y="365125"/>
            <a:ext cx="10826675" cy="80745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Core Count Driving Moore’s Law</a:t>
            </a:r>
          </a:p>
        </p:txBody>
      </p:sp>
      <p:pic>
        <p:nvPicPr>
          <p:cNvPr id="5" name="Content Placeholder 4" descr="core_counts_cpu_per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463"/>
          <a:stretch>
            <a:fillRect/>
          </a:stretch>
        </p:blipFill>
        <p:spPr>
          <a:xfrm>
            <a:off x="838200" y="1043492"/>
            <a:ext cx="10515600" cy="5133471"/>
          </a:xfrm>
        </p:spPr>
      </p:pic>
      <p:sp>
        <p:nvSpPr>
          <p:cNvPr id="6" name="TextBox 5"/>
          <p:cNvSpPr txBox="1"/>
          <p:nvPr/>
        </p:nvSpPr>
        <p:spPr>
          <a:xfrm>
            <a:off x="2026380" y="6224710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madusudanan.com</a:t>
            </a:r>
            <a:r>
              <a:rPr lang="en-US" dirty="0"/>
              <a:t>/blog/scala-tutorials-part-9-intro-to-functional-programming/</a:t>
            </a:r>
          </a:p>
        </p:txBody>
      </p:sp>
    </p:spTree>
    <p:extLst>
      <p:ext uri="{BB962C8B-B14F-4D97-AF65-F5344CB8AC3E}">
        <p14:creationId xmlns:p14="http://schemas.microsoft.com/office/powerpoint/2010/main" val="270692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74" y="410368"/>
            <a:ext cx="10515600" cy="837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Parallel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374"/>
            <a:ext cx="10515600" cy="4595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Multicore</a:t>
            </a:r>
            <a:r>
              <a:rPr lang="en-US" sz="3200" dirty="0"/>
              <a:t> increases performance only if we can find ways to parallelize our </a:t>
            </a:r>
            <a:r>
              <a:rPr lang="en-US" sz="3200" i="1" dirty="0"/>
              <a:t>task.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C00000"/>
                </a:solidFill>
              </a:rPr>
              <a:t>Sometimes very easy.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i="1" dirty="0"/>
              <a:t>No data or logic dependencies.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i="1" dirty="0"/>
              <a:t>Aggregating data operations (arrays, matrices)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rgbClr val="C00000"/>
                </a:solidFill>
              </a:rPr>
              <a:t>Sometimes very hard.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66D4-24A1-8D45-B802-7B08BF9AA8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7D08-436A-4DF4-A5C5-79AD4B26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392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Motivating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D7135-60FA-49B4-8E74-E75ADA9F5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Baking cookies!</a:t>
            </a:r>
          </a:p>
        </p:txBody>
      </p:sp>
    </p:spTree>
    <p:extLst>
      <p:ext uri="{BB962C8B-B14F-4D97-AF65-F5344CB8AC3E}">
        <p14:creationId xmlns:p14="http://schemas.microsoft.com/office/powerpoint/2010/main" val="360810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FE93-E164-44B7-BAAD-DE233C88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2241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Threads and multithreading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09EF-47D6-4753-A95A-6719AEE41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BE72-D0AB-4A26-B6BC-34252703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5" y="365125"/>
            <a:ext cx="10783645" cy="90427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97DF-1749-4A18-A8B6-6DE2909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61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“</a:t>
            </a:r>
            <a:r>
              <a:rPr lang="en-US" b="1" dirty="0">
                <a:solidFill>
                  <a:srgbClr val="C00000"/>
                </a:solidFill>
              </a:rPr>
              <a:t>thread</a:t>
            </a:r>
            <a:r>
              <a:rPr lang="en-US" dirty="0"/>
              <a:t>” is an abstraction for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executing a program</a:t>
            </a:r>
          </a:p>
          <a:p>
            <a:pPr lvl="1"/>
            <a:r>
              <a:rPr lang="en-US" dirty="0"/>
              <a:t>To execute any program, your operating system creates a </a:t>
            </a:r>
            <a:r>
              <a:rPr lang="en-US" dirty="0">
                <a:solidFill>
                  <a:srgbClr val="C00000"/>
                </a:solidFill>
              </a:rPr>
              <a:t>thread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thread</a:t>
            </a:r>
            <a:r>
              <a:rPr lang="en-US" dirty="0"/>
              <a:t> encapsulates the following information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 pointer</a:t>
            </a:r>
            <a:r>
              <a:rPr lang="en-US" dirty="0"/>
              <a:t>: the current point of execution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Call stack</a:t>
            </a:r>
            <a:r>
              <a:rPr lang="en-US" dirty="0"/>
              <a:t>: which methods are currently executing</a:t>
            </a:r>
          </a:p>
          <a:p>
            <a:pPr lvl="1"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Memory</a:t>
            </a:r>
            <a:r>
              <a:rPr lang="en-US" dirty="0"/>
              <a:t>: the contents of memory, including the heap</a:t>
            </a:r>
          </a:p>
          <a:p>
            <a:pPr marL="0" indent="0">
              <a:buNone/>
            </a:pPr>
            <a:r>
              <a:rPr lang="en-US" dirty="0"/>
              <a:t>A single program can run </a:t>
            </a:r>
            <a:r>
              <a:rPr lang="en-US" i="1" dirty="0"/>
              <a:t>multiple </a:t>
            </a:r>
            <a:r>
              <a:rPr lang="en-US" i="1" dirty="0">
                <a:solidFill>
                  <a:srgbClr val="C00000"/>
                </a:solidFill>
              </a:rPr>
              <a:t>threads</a:t>
            </a:r>
            <a:r>
              <a:rPr lang="en-US" i="1" dirty="0"/>
              <a:t> at the same time</a:t>
            </a:r>
            <a:r>
              <a:rPr lang="en-US" u="sng" dirty="0"/>
              <a:t> </a:t>
            </a:r>
          </a:p>
          <a:p>
            <a:pPr lvl="1"/>
            <a:r>
              <a:rPr lang="en-US" dirty="0"/>
              <a:t>Separate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 pointer</a:t>
            </a:r>
          </a:p>
          <a:p>
            <a:pPr lvl="1"/>
            <a:r>
              <a:rPr lang="en-US" dirty="0"/>
              <a:t>Separate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call stack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Shared memory</a:t>
            </a:r>
          </a:p>
        </p:txBody>
      </p:sp>
    </p:spTree>
    <p:extLst>
      <p:ext uri="{BB962C8B-B14F-4D97-AF65-F5344CB8AC3E}">
        <p14:creationId xmlns:p14="http://schemas.microsoft.com/office/powerpoint/2010/main" val="20645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6"/>
            <a:ext cx="5916706" cy="882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Process vs. Thread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0DE12-962F-4E6E-B83D-4B83F50A8411}"/>
              </a:ext>
            </a:extLst>
          </p:cNvPr>
          <p:cNvSpPr txBox="1"/>
          <p:nvPr/>
        </p:nvSpPr>
        <p:spPr>
          <a:xfrm>
            <a:off x="6929371" y="3666601"/>
            <a:ext cx="4915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Each thread has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Bahnschrift SemiBold" panose="020B0502040204020203" pitchFamily="34" charset="0"/>
              </a:rPr>
              <a:t>-- its own call stack (its own private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Bahnschrift SemiBold" panose="020B0502040204020203" pitchFamily="34" charset="0"/>
              </a:rPr>
              <a:t>    chunk of the process stack space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Bahnschrift SemiBold" panose="020B0502040204020203" pitchFamily="34" charset="0"/>
              </a:rPr>
              <a:t>-- shares the one heap in the</a:t>
            </a:r>
          </a:p>
          <a:p>
            <a:r>
              <a:rPr lang="en-US" sz="2000" i="1" dirty="0">
                <a:latin typeface="Bahnschrift SemiBold" panose="020B0502040204020203" pitchFamily="34" charset="0"/>
              </a:rPr>
              <a:t>    process with all other threads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4" y="1409251"/>
            <a:ext cx="6013992" cy="5104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FF0B2-DD50-43F5-AB36-13D26D7B8D15}"/>
              </a:ext>
            </a:extLst>
          </p:cNvPr>
          <p:cNvSpPr txBox="1"/>
          <p:nvPr/>
        </p:nvSpPr>
        <p:spPr>
          <a:xfrm>
            <a:off x="10464761" y="6213000"/>
            <a:ext cx="139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  <a:hlinkClick r:id="rId3"/>
              </a:rPr>
              <a:t>medium.com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AD9BC-73D1-4E71-90C8-CE7C8EFC5025}"/>
              </a:ext>
            </a:extLst>
          </p:cNvPr>
          <p:cNvSpPr txBox="1"/>
          <p:nvPr/>
        </p:nvSpPr>
        <p:spPr>
          <a:xfrm>
            <a:off x="7089167" y="1200530"/>
            <a:ext cx="434125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A process has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Bahnschrift SemiBold" panose="020B0502040204020203" pitchFamily="34" charset="0"/>
              </a:rPr>
              <a:t>-- one (or more) thread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Bahnschrift SemiBold" panose="020B0502040204020203" pitchFamily="34" charset="0"/>
              </a:rPr>
              <a:t>-- a heap for dynamic stuff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Bahnschrift SemiBold" panose="020B0502040204020203" pitchFamily="34" charset="0"/>
              </a:rPr>
              <a:t>-- memory for call stack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6EE8FCBF-B86A-4E25-89AB-89420EADC422}"/>
              </a:ext>
            </a:extLst>
          </p:cNvPr>
          <p:cNvSpPr/>
          <p:nvPr/>
        </p:nvSpPr>
        <p:spPr>
          <a:xfrm rot="5144006">
            <a:off x="7092109" y="18632"/>
            <a:ext cx="539419" cy="2155844"/>
          </a:xfrm>
          <a:prstGeom prst="curvedRightArrow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094AFC28-45C8-496B-9F6F-4AF814EA7A81}"/>
              </a:ext>
            </a:extLst>
          </p:cNvPr>
          <p:cNvSpPr/>
          <p:nvPr/>
        </p:nvSpPr>
        <p:spPr>
          <a:xfrm rot="6758851">
            <a:off x="7009920" y="1578439"/>
            <a:ext cx="527035" cy="2906725"/>
          </a:xfrm>
          <a:prstGeom prst="curvedRightArrow">
            <a:avLst/>
          </a:prstGeom>
          <a:solidFill>
            <a:srgbClr val="C0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1E574-7DFF-43AC-B32F-719AC1A9B370}"/>
              </a:ext>
            </a:extLst>
          </p:cNvPr>
          <p:cNvGrpSpPr/>
          <p:nvPr/>
        </p:nvGrpSpPr>
        <p:grpSpPr>
          <a:xfrm>
            <a:off x="8716204" y="274909"/>
            <a:ext cx="2885533" cy="882650"/>
            <a:chOff x="8716204" y="274909"/>
            <a:chExt cx="2885533" cy="8826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D66DA1C-E9FE-482F-8F33-34E5A0B09EF4}"/>
                </a:ext>
              </a:extLst>
            </p:cNvPr>
            <p:cNvSpPr/>
            <p:nvPr/>
          </p:nvSpPr>
          <p:spPr>
            <a:xfrm>
              <a:off x="8716204" y="274909"/>
              <a:ext cx="2885533" cy="8826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E86389-34B1-4342-8551-8F5DC2BED70B}"/>
                </a:ext>
              </a:extLst>
            </p:cNvPr>
            <p:cNvSpPr txBox="1"/>
            <p:nvPr/>
          </p:nvSpPr>
          <p:spPr>
            <a:xfrm>
              <a:off x="8803845" y="379997"/>
              <a:ext cx="271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</a:rPr>
                <a:t>program that is under execution is a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2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1" y="1861309"/>
            <a:ext cx="9918551" cy="4332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6"/>
            <a:ext cx="5916706" cy="882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Process vs. Thread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6B01FD-595D-41A5-AC80-45DEAAD8418F}"/>
              </a:ext>
            </a:extLst>
          </p:cNvPr>
          <p:cNvGrpSpPr/>
          <p:nvPr/>
        </p:nvGrpSpPr>
        <p:grpSpPr>
          <a:xfrm>
            <a:off x="7695721" y="790659"/>
            <a:ext cx="2515134" cy="608957"/>
            <a:chOff x="7695721" y="790659"/>
            <a:chExt cx="2515134" cy="6089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3D42DCC-D2C9-405E-B4AF-FCEB27C8D93F}"/>
                </a:ext>
              </a:extLst>
            </p:cNvPr>
            <p:cNvSpPr/>
            <p:nvPr/>
          </p:nvSpPr>
          <p:spPr>
            <a:xfrm rot="20067514">
              <a:off x="7706539" y="831834"/>
              <a:ext cx="2504316" cy="56778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90DE12-962F-4E6E-B83D-4B83F50A8411}"/>
                </a:ext>
              </a:extLst>
            </p:cNvPr>
            <p:cNvSpPr txBox="1"/>
            <p:nvPr/>
          </p:nvSpPr>
          <p:spPr>
            <a:xfrm rot="20028527">
              <a:off x="7695721" y="790659"/>
              <a:ext cx="2459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C55A11"/>
                  </a:solidFill>
                  <a:latin typeface="Bahnschrift SemiBold" panose="020B0502040204020203" pitchFamily="34" charset="0"/>
                </a:rPr>
                <a:t>CPU is a Core</a:t>
              </a:r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5ADB5C34-76C4-472A-A328-E02CCFA0244E}"/>
              </a:ext>
            </a:extLst>
          </p:cNvPr>
          <p:cNvSpPr/>
          <p:nvPr/>
        </p:nvSpPr>
        <p:spPr>
          <a:xfrm rot="3062279">
            <a:off x="6943215" y="578998"/>
            <a:ext cx="452754" cy="2173927"/>
          </a:xfrm>
          <a:prstGeom prst="curvedRightArrow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AD5BBE5E-AFA8-4E1F-961A-FF9A806E07BF}"/>
              </a:ext>
            </a:extLst>
          </p:cNvPr>
          <p:cNvSpPr/>
          <p:nvPr/>
        </p:nvSpPr>
        <p:spPr>
          <a:xfrm rot="8380541" flipH="1" flipV="1">
            <a:off x="8430078" y="1577410"/>
            <a:ext cx="383254" cy="1487540"/>
          </a:xfrm>
          <a:prstGeom prst="curvedRightArrow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8AE62-3CB8-406D-B46E-3A286C1A0B15}"/>
              </a:ext>
            </a:extLst>
          </p:cNvPr>
          <p:cNvSpPr txBox="1"/>
          <p:nvPr/>
        </p:nvSpPr>
        <p:spPr>
          <a:xfrm>
            <a:off x="10619566" y="6225392"/>
            <a:ext cx="139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  <a:hlinkClick r:id="rId3"/>
              </a:rPr>
              <a:t>medium.com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5521-67EB-4C5B-99DC-BFE61BAF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interface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D69C0D-8E69-4A28-A4C9-AF2C1567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89959"/>
            <a:ext cx="4248150" cy="1325562"/>
          </a:xfrm>
          <a:prstGeom prst="roundRect">
            <a:avLst>
              <a:gd name="adj" fmla="val 1379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public interface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Runnable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run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ABF16-5EED-46F5-911F-D8E9D548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sz="2800" dirty="0"/>
              <a:t> interface is built-in to Java</a:t>
            </a:r>
          </a:p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object represents a task that can be performed</a:t>
            </a:r>
          </a:p>
          <a:p>
            <a:pPr>
              <a:spcBef>
                <a:spcPts val="1200"/>
              </a:spcBef>
            </a:pPr>
            <a:r>
              <a:rPr lang="en-US" dirty="0"/>
              <a:t>The task is performed by calling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run()</a:t>
            </a:r>
            <a:r>
              <a:rPr lang="en-US" dirty="0"/>
              <a:t> method</a:t>
            </a:r>
          </a:p>
          <a:p>
            <a:pPr>
              <a:spcBef>
                <a:spcPts val="1200"/>
              </a:spcBef>
            </a:pPr>
            <a:r>
              <a:rPr lang="en-US" dirty="0"/>
              <a:t>The task might be performed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synchronously</a:t>
            </a:r>
            <a:r>
              <a:rPr lang="en-US" dirty="0"/>
              <a:t> or </a:t>
            </a:r>
            <a:r>
              <a:rPr lang="en-US" b="1" i="1" dirty="0">
                <a:solidFill>
                  <a:srgbClr val="0070C0"/>
                </a:solidFill>
              </a:rPr>
              <a:t>asynchronously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32857-5918-4431-9904-5969A75B407E}"/>
              </a:ext>
            </a:extLst>
          </p:cNvPr>
          <p:cNvSpPr txBox="1"/>
          <p:nvPr/>
        </p:nvSpPr>
        <p:spPr>
          <a:xfrm>
            <a:off x="5781675" y="4497387"/>
            <a:ext cx="393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Java syntax shortcut might be used to create a new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>
                <a:solidFill>
                  <a:srgbClr val="C00000"/>
                </a:solidFill>
              </a:rPr>
              <a:t> object?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BF6D5B-3D5D-4E14-9B95-1FBDF0EE74C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733925" y="4820553"/>
            <a:ext cx="1047750" cy="2181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Creating 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object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FAF351-4DD4-41B8-8423-79E211AE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00224"/>
            <a:ext cx="7153275" cy="3449507"/>
          </a:xfrm>
          <a:prstGeom prst="roundRect">
            <a:avLst>
              <a:gd name="adj" fmla="val 7122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Multithreader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Runnable task1 =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() -&gt;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for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 + 1)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6"/>
            <a:ext cx="5916706" cy="88265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Poll Everywhere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0DE12-962F-4E6E-B83D-4B83F50A8411}"/>
              </a:ext>
            </a:extLst>
          </p:cNvPr>
          <p:cNvSpPr txBox="1"/>
          <p:nvPr/>
        </p:nvSpPr>
        <p:spPr>
          <a:xfrm>
            <a:off x="968799" y="5287495"/>
            <a:ext cx="574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Prompt: </a:t>
            </a:r>
            <a:r>
              <a:rPr lang="en-US" sz="2800" dirty="0"/>
              <a:t>What will this program print?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4DC47C-B8FC-4D81-8787-77F49DBD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57" y="1552799"/>
            <a:ext cx="7153275" cy="3257550"/>
          </a:xfrm>
          <a:prstGeom prst="roundRect">
            <a:avLst>
              <a:gd name="adj" fmla="val 7122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Multithreader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Runnable task1 =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() -&gt;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for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 + 1)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7D32E-0C78-1540-AAE3-A53B49516291}"/>
              </a:ext>
            </a:extLst>
          </p:cNvPr>
          <p:cNvSpPr txBox="1"/>
          <p:nvPr/>
        </p:nvSpPr>
        <p:spPr>
          <a:xfrm>
            <a:off x="8169836" y="5133606"/>
            <a:ext cx="3609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 answer, visit  </a:t>
            </a:r>
            <a:r>
              <a:rPr lang="en-US" sz="2400" dirty="0">
                <a:hlinkClick r:id="rId2"/>
              </a:rPr>
              <a:t>https://pollev.com/pds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2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" y="365125"/>
            <a:ext cx="10719099" cy="95806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Alt: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No anonymous class, no lambda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634701" y="1323192"/>
            <a:ext cx="11058861" cy="4389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Main {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static void main(String[]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Runnable task1 = new </a:t>
            </a:r>
            <a:r>
              <a:rPr lang="en-US" sz="2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10000"/>
              </a:lnSpc>
            </a:pPr>
            <a:endParaRPr 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</a:t>
            </a:r>
            <a:r>
              <a:rPr lang="en-US" sz="2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implements Runnable 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void run() 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for (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=0;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&lt;10;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++) { 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(i+1);  }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945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0" y="365125"/>
            <a:ext cx="770247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Running a Runnable object</a:t>
            </a:r>
            <a:br>
              <a:rPr lang="en-US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sz="4000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synchronously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D72C5F-A641-4879-9A12-7523E2A3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10" y="2158566"/>
            <a:ext cx="7153275" cy="3771900"/>
          </a:xfrm>
          <a:prstGeom prst="roundRect">
            <a:avLst>
              <a:gd name="adj" fmla="val 5859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Multithreader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Runnable task1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 + 1)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"Printing 1 to 10"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task1.run()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"Done"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D51F7-D7A3-49AB-85FB-616785277B74}"/>
              </a:ext>
            </a:extLst>
          </p:cNvPr>
          <p:cNvSpPr txBox="1"/>
          <p:nvPr/>
        </p:nvSpPr>
        <p:spPr>
          <a:xfrm>
            <a:off x="8572500" y="3121186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concurrency here; we simply created 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>
                <a:solidFill>
                  <a:srgbClr val="C00000"/>
                </a:solidFill>
              </a:rPr>
              <a:t> object and executed its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run()</a:t>
            </a:r>
            <a:r>
              <a:rPr lang="en-US" dirty="0">
                <a:solidFill>
                  <a:srgbClr val="C00000"/>
                </a:solidFill>
              </a:rPr>
              <a:t> method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5868DB-07B6-4600-9DF6-1C36948FACA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067168" y="3582851"/>
            <a:ext cx="2505332" cy="9295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752017-3D02-4901-BC28-DEF1687C586B}"/>
              </a:ext>
            </a:extLst>
          </p:cNvPr>
          <p:cNvSpPr/>
          <p:nvPr/>
        </p:nvSpPr>
        <p:spPr>
          <a:xfrm>
            <a:off x="1256963" y="4415814"/>
            <a:ext cx="4543426" cy="89759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49F605-96E6-437A-B434-02085F985EE0}"/>
              </a:ext>
            </a:extLst>
          </p:cNvPr>
          <p:cNvSpPr/>
          <p:nvPr/>
        </p:nvSpPr>
        <p:spPr>
          <a:xfrm rot="314926">
            <a:off x="8617922" y="981153"/>
            <a:ext cx="2647950" cy="1114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This program will execute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sequentially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synchronously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6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96" y="365125"/>
            <a:ext cx="10819504" cy="7213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Alt: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No anonymous class, no lambda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534296" y="1194099"/>
            <a:ext cx="11123407" cy="522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Main {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static void main(String[]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Runnable task1 = new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endParaRPr lang="en-US" alt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220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("Printing 1 to 10");</a:t>
            </a:r>
            <a:b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task1.run(); </a:t>
            </a:r>
            <a:b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220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("Done"); </a:t>
            </a:r>
          </a:p>
          <a:p>
            <a:pPr>
              <a:lnSpc>
                <a:spcPct val="100000"/>
              </a:lnSpc>
            </a:pP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  <a:endParaRPr 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implements Runnable {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public void run() {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for (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=0;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&lt;10;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++) {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(i+1); }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693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D382-EEE5-43DF-A944-DB889DCF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365126"/>
            <a:ext cx="10805160" cy="8827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Baking cookies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8CDA75-BE20-493C-9969-40A1F82DE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604144"/>
              </p:ext>
            </p:extLst>
          </p:nvPr>
        </p:nvGraphicFramePr>
        <p:xfrm>
          <a:off x="838201" y="16535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C1CDAA-DEDB-426E-8179-C3760E344A47}"/>
              </a:ext>
            </a:extLst>
          </p:cNvPr>
          <p:cNvSpPr txBox="1"/>
          <p:nvPr/>
        </p:nvSpPr>
        <p:spPr>
          <a:xfrm>
            <a:off x="6477918" y="5279010"/>
            <a:ext cx="25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55A11"/>
                </a:solidFill>
                <a:latin typeface="Arial Rounded MT Bold" panose="020F0704030504030204" pitchFamily="34" charset="0"/>
              </a:rPr>
              <a:t>progress of time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65B1F4-3AFA-49AB-A4FB-C519AD950379}"/>
              </a:ext>
            </a:extLst>
          </p:cNvPr>
          <p:cNvCxnSpPr/>
          <p:nvPr/>
        </p:nvCxnSpPr>
        <p:spPr>
          <a:xfrm>
            <a:off x="5551705" y="5481033"/>
            <a:ext cx="810706" cy="0"/>
          </a:xfrm>
          <a:prstGeom prst="line">
            <a:avLst/>
          </a:prstGeom>
          <a:ln w="25400">
            <a:solidFill>
              <a:srgbClr val="C55A1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82B7EA-17FF-4F02-91D3-7CEC698B627E}"/>
              </a:ext>
            </a:extLst>
          </p:cNvPr>
          <p:cNvCxnSpPr/>
          <p:nvPr/>
        </p:nvCxnSpPr>
        <p:spPr>
          <a:xfrm>
            <a:off x="8606672" y="5455820"/>
            <a:ext cx="810706" cy="0"/>
          </a:xfrm>
          <a:prstGeom prst="line">
            <a:avLst/>
          </a:prstGeom>
          <a:ln w="25400">
            <a:solidFill>
              <a:srgbClr val="C55A1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A0D760-ECF8-4779-BFCB-F1A5622BB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FA0D760-ECF8-4779-BFCB-F1A5622BB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581EE-1B72-4C99-BFC0-37089E49F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F7581EE-1B72-4C99-BFC0-37089E49F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53563-ECC7-4456-96F0-7DD14F54C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16853563-ECC7-4456-96F0-7DD14F54C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FD714-5B55-44AF-A596-16FCE8FE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9DFD714-5B55-44AF-A596-16FCE8FE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3B9C0-F649-46D2-A873-7336AA73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C03B9C0-F649-46D2-A873-7336AA734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65B50-34FA-4F67-A751-8E03E545C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8265B50-34FA-4F67-A751-8E03E545C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915F0-22D2-480D-A754-2001ACF06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55915F0-22D2-480D-A754-2001ACF06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5C7B6-86E1-4BCB-9E4B-7AF804315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185C7B6-86E1-4BCB-9E4B-7AF804315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3302D-D8E9-40AD-9E82-1E1CA01E7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A83302D-D8E9-40AD-9E82-1E1CA01E7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66C3F-3D71-4474-B516-C4448401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B366C3F-3D71-4474-B516-C4448401D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6B5A9-2B73-449E-846D-F98A2D81C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C2E6B5A9-2B73-449E-846D-F98A2D81C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D25ED-38E9-4ADB-BE61-D9FD3C069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28D25ED-38E9-4ADB-BE61-D9FD3C069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EE1D7-3C0A-4F27-A084-3F748B266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BA6EE1D7-3C0A-4F27-A084-3F748B266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1514-AE0C-4067-AE9A-AEB72548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398800"/>
            <a:ext cx="10515600" cy="9512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Thread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485E-4188-4082-ABA4-02EBD0F4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2578"/>
            <a:ext cx="9467851" cy="29597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Java’s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Thread</a:t>
            </a:r>
            <a:r>
              <a:rPr lang="en-US" sz="3200" dirty="0"/>
              <a:t> class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Built-in to Java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Represents a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thread of execution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Must be given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object to execute in the constructor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Has a special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start()</a:t>
            </a:r>
            <a:r>
              <a:rPr lang="en-US" dirty="0"/>
              <a:t> method for executing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Runnable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Executes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Runnable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asynchronously (in parallel)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BBD8DE-7969-43E8-A12C-FE06E30E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4987925"/>
            <a:ext cx="4610100" cy="1012150"/>
          </a:xfrm>
          <a:prstGeom prst="round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Thread(task1)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thread.start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6D7F5-FFD8-4DC1-88FA-B5BB00C08140}"/>
              </a:ext>
            </a:extLst>
          </p:cNvPr>
          <p:cNvSpPr/>
          <p:nvPr/>
        </p:nvSpPr>
        <p:spPr>
          <a:xfrm>
            <a:off x="5153025" y="5190451"/>
            <a:ext cx="838200" cy="3340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EDAB0-AE0E-48F4-95AE-41900A71710E}"/>
              </a:ext>
            </a:extLst>
          </p:cNvPr>
          <p:cNvSpPr/>
          <p:nvPr/>
        </p:nvSpPr>
        <p:spPr>
          <a:xfrm>
            <a:off x="1819275" y="5465426"/>
            <a:ext cx="1943100" cy="3340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349312"/>
            <a:ext cx="7353299" cy="10820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Running a Runnable object</a:t>
            </a:r>
            <a:b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i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asynchronously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D72C5F-A641-4879-9A12-7523E2A3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00224"/>
            <a:ext cx="7153275" cy="4143375"/>
          </a:xfrm>
          <a:prstGeom prst="roundRect">
            <a:avLst>
              <a:gd name="adj" fmla="val 5859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Multithreader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Runnable task1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 + 1)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"Printing 1 to 10"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Thread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thread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Thread(task1)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dirty="0" err="1">
                <a:solidFill>
                  <a:srgbClr val="A9B7C6"/>
                </a:solidFill>
                <a:latin typeface="Consolas" panose="020B0609020204030204" pitchFamily="49" charset="0"/>
              </a:rPr>
              <a:t>thread.start</a:t>
            </a: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"Done"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D51F7-D7A3-49AB-85FB-616785277B74}"/>
              </a:ext>
            </a:extLst>
          </p:cNvPr>
          <p:cNvSpPr txBox="1"/>
          <p:nvPr/>
        </p:nvSpPr>
        <p:spPr>
          <a:xfrm>
            <a:off x="8353424" y="265048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Runnable</a:t>
            </a:r>
            <a:r>
              <a:rPr lang="en-US" dirty="0" err="1">
                <a:solidFill>
                  <a:srgbClr val="C00000"/>
                </a:solidFill>
              </a:rPr>
              <a:t>’s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run()</a:t>
            </a:r>
            <a:r>
              <a:rPr lang="en-US" dirty="0">
                <a:solidFill>
                  <a:srgbClr val="C00000"/>
                </a:solidFill>
              </a:rPr>
              <a:t> method will execute </a:t>
            </a:r>
            <a:r>
              <a:rPr lang="en-US" b="1" i="1" dirty="0">
                <a:solidFill>
                  <a:srgbClr val="C00000"/>
                </a:solidFill>
              </a:rPr>
              <a:t>at the same time as the rest of the program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5868DB-07B6-4600-9DF6-1C36948FACA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15023" y="3112145"/>
            <a:ext cx="243840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752017-3D02-4901-BC28-DEF1687C586B}"/>
              </a:ext>
            </a:extLst>
          </p:cNvPr>
          <p:cNvSpPr/>
          <p:nvPr/>
        </p:nvSpPr>
        <p:spPr>
          <a:xfrm>
            <a:off x="1838324" y="2650480"/>
            <a:ext cx="3867153" cy="12642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49F605-96E6-437A-B434-02085F985EE0}"/>
              </a:ext>
            </a:extLst>
          </p:cNvPr>
          <p:cNvSpPr/>
          <p:nvPr/>
        </p:nvSpPr>
        <p:spPr>
          <a:xfrm rot="328625">
            <a:off x="8572757" y="890060"/>
            <a:ext cx="2857501" cy="1082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This program will execute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concurrently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asynchronously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993690-DCF2-416B-BA6C-58137723583E}"/>
              </a:ext>
            </a:extLst>
          </p:cNvPr>
          <p:cNvSpPr/>
          <p:nvPr/>
        </p:nvSpPr>
        <p:spPr>
          <a:xfrm>
            <a:off x="1395411" y="4885731"/>
            <a:ext cx="3867153" cy="3736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3D1A0A-F859-4A3E-B72F-74758C0B987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400676" y="3112145"/>
            <a:ext cx="2952748" cy="17735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42E7B8-11DA-4042-9178-B8E01263ADA1}"/>
              </a:ext>
            </a:extLst>
          </p:cNvPr>
          <p:cNvCxnSpPr>
            <a:cxnSpLocks/>
          </p:cNvCxnSpPr>
          <p:nvPr/>
        </p:nvCxnSpPr>
        <p:spPr>
          <a:xfrm>
            <a:off x="476250" y="4733837"/>
            <a:ext cx="78105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621669-7FF2-4D81-A7E3-AA1E75B0912A}"/>
              </a:ext>
            </a:extLst>
          </p:cNvPr>
          <p:cNvCxnSpPr>
            <a:cxnSpLocks/>
          </p:cNvCxnSpPr>
          <p:nvPr/>
        </p:nvCxnSpPr>
        <p:spPr>
          <a:xfrm>
            <a:off x="476250" y="4733837"/>
            <a:ext cx="0" cy="1638388"/>
          </a:xfrm>
          <a:prstGeom prst="straightConnector1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A8146E-9413-4934-97E0-F52BEE77B9DD}"/>
              </a:ext>
            </a:extLst>
          </p:cNvPr>
          <p:cNvSpPr txBox="1"/>
          <p:nvPr/>
        </p:nvSpPr>
        <p:spPr>
          <a:xfrm>
            <a:off x="542925" y="6123543"/>
            <a:ext cx="2857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What happens at this line?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9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96" y="365125"/>
            <a:ext cx="10819504" cy="7213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Alt: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No anonymous class, no lambda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534296" y="1312433"/>
            <a:ext cx="11123407" cy="5109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Main {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static void main(String[]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Runnable task1 = new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Thread </a:t>
            </a:r>
            <a:r>
              <a:rPr lang="en-US" altLang="en-US" sz="2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</a:t>
            </a:r>
            <a: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new Thread(task1);</a:t>
            </a:r>
            <a:endParaRPr lang="en-US" alt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220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("Printing 1 to 10");</a:t>
            </a:r>
            <a:b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2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thread.start</a:t>
            </a:r>
            <a:r>
              <a:rPr lang="en-US" altLang="en-US" sz="2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</a:t>
            </a:r>
            <a:r>
              <a:rPr lang="en-US" altLang="en-US" sz="2200" i="1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</a:t>
            </a:r>
            <a:r>
              <a:rPr lang="en-US" alt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.println</a:t>
            </a: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("Done"); </a:t>
            </a:r>
          </a:p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  <a:endParaRPr 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AlgOne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implements Runnable {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void run() {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for (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=0;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&lt;10;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++) { </a:t>
            </a:r>
            <a:r>
              <a:rPr lang="en-US" sz="22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(i+1); }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9096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8BD1-C540-4484-B728-DA6155FB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7375"/>
            <a:ext cx="10515600" cy="27139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494A4-9CAC-4202-952D-4471B0FA9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join()</a:t>
            </a:r>
            <a:r>
              <a:rPr lang="en-US" dirty="0"/>
              <a:t> method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C81EE8-3A7E-4CE0-9694-4BE8507D9B9B}"/>
              </a:ext>
            </a:extLst>
          </p:cNvPr>
          <p:cNvSpPr/>
          <p:nvPr/>
        </p:nvSpPr>
        <p:spPr>
          <a:xfrm>
            <a:off x="1979112" y="2101746"/>
            <a:ext cx="9482203" cy="1082619"/>
          </a:xfrm>
          <a:prstGeom prst="roundRect">
            <a:avLst/>
          </a:prstGeom>
          <a:solidFill>
            <a:srgbClr val="FFFFCC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Alt title:  </a:t>
            </a:r>
            <a:r>
              <a:rPr lang="en-US" sz="48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Synchronizing</a:t>
            </a:r>
            <a:r>
              <a:rPr lang="en-US" sz="4800" b="1" dirty="0">
                <a:solidFill>
                  <a:srgbClr val="7030A0"/>
                </a:solidFill>
                <a:latin typeface="Bahnschrift" panose="020B0502040204020203" pitchFamily="34" charset="0"/>
              </a:rPr>
              <a:t> </a:t>
            </a:r>
            <a:r>
              <a:rPr lang="en-US" sz="48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5137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365126"/>
            <a:ext cx="8386375" cy="100115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00223"/>
            <a:ext cx="4985084" cy="4450182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Runnable task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thread1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thread1.start()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thread2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thread2.start()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"Finished!"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D2293-64BA-48EE-AE4F-CCC5D0544739}"/>
              </a:ext>
            </a:extLst>
          </p:cNvPr>
          <p:cNvGrpSpPr/>
          <p:nvPr/>
        </p:nvGrpSpPr>
        <p:grpSpPr>
          <a:xfrm>
            <a:off x="5378116" y="2165026"/>
            <a:ext cx="3551956" cy="1015663"/>
            <a:chOff x="7718258" y="2314882"/>
            <a:chExt cx="3551956" cy="101566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C3BA436-5681-4464-83F1-766245560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8258" y="2822714"/>
              <a:ext cx="676049" cy="13651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5C8BF3-750C-4BAB-B53B-AB36EC08B3E4}"/>
                </a:ext>
              </a:extLst>
            </p:cNvPr>
            <p:cNvSpPr txBox="1"/>
            <p:nvPr/>
          </p:nvSpPr>
          <p:spPr>
            <a:xfrm>
              <a:off x="8436142" y="2314882"/>
              <a:ext cx="2834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This task prints the numbers 1 – 10 with a space in between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7ECBC8-6148-474A-A288-4EA722FD7779}"/>
              </a:ext>
            </a:extLst>
          </p:cNvPr>
          <p:cNvGrpSpPr/>
          <p:nvPr/>
        </p:nvGrpSpPr>
        <p:grpSpPr>
          <a:xfrm>
            <a:off x="5125453" y="3929724"/>
            <a:ext cx="3804619" cy="991192"/>
            <a:chOff x="5125453" y="3929724"/>
            <a:chExt cx="3804619" cy="9911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1B09EC1-2BED-4E16-82EA-C8F2159FDC52}"/>
                </a:ext>
              </a:extLst>
            </p:cNvPr>
            <p:cNvGrpSpPr/>
            <p:nvPr/>
          </p:nvGrpSpPr>
          <p:grpSpPr>
            <a:xfrm>
              <a:off x="5179595" y="3929724"/>
              <a:ext cx="3750477" cy="707886"/>
              <a:chOff x="7519737" y="2559120"/>
              <a:chExt cx="3750477" cy="707886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2C97847-6CC2-4789-96FE-F748CDE056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9737" y="2822714"/>
                <a:ext cx="874571" cy="4781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EF414E-339E-4D52-A856-046D318AA1F0}"/>
                  </a:ext>
                </a:extLst>
              </p:cNvPr>
              <p:cNvSpPr txBox="1"/>
              <p:nvPr/>
            </p:nvSpPr>
            <p:spPr>
              <a:xfrm>
                <a:off x="8436142" y="2559120"/>
                <a:ext cx="2834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Perform the task twice asynchronously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0EFE12B-F75B-4FCC-868C-BDAF79A2A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5453" y="4193318"/>
              <a:ext cx="928714" cy="72759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80BD15-AC92-402F-8224-35C17F7D3625}"/>
              </a:ext>
            </a:extLst>
          </p:cNvPr>
          <p:cNvGrpSpPr/>
          <p:nvPr/>
        </p:nvGrpSpPr>
        <p:grpSpPr>
          <a:xfrm>
            <a:off x="4938963" y="5309445"/>
            <a:ext cx="3991109" cy="400110"/>
            <a:chOff x="7279105" y="2559120"/>
            <a:chExt cx="3991109" cy="40011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1E964A-3203-40B9-9A1E-C9DC1417E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105" y="2822714"/>
              <a:ext cx="1115203" cy="13651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9884A8-669C-4FB7-B559-1AF55CBF1EFC}"/>
                </a:ext>
              </a:extLst>
            </p:cNvPr>
            <p:cNvSpPr txBox="1"/>
            <p:nvPr/>
          </p:nvSpPr>
          <p:spPr>
            <a:xfrm>
              <a:off x="8436142" y="2559120"/>
              <a:ext cx="2834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Print “Finished!”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F2273A-D90B-407B-9896-5E546B4F8EF2}"/>
              </a:ext>
            </a:extLst>
          </p:cNvPr>
          <p:cNvGrpSpPr/>
          <p:nvPr/>
        </p:nvGrpSpPr>
        <p:grpSpPr>
          <a:xfrm>
            <a:off x="8853473" y="1235297"/>
            <a:ext cx="2711340" cy="1205179"/>
            <a:chOff x="9227711" y="1493190"/>
            <a:chExt cx="2711340" cy="1205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BD665A-F92D-408C-8A69-48E06951C7B8}"/>
                </a:ext>
              </a:extLst>
            </p:cNvPr>
            <p:cNvSpPr txBox="1"/>
            <p:nvPr/>
          </p:nvSpPr>
          <p:spPr>
            <a:xfrm>
              <a:off x="9447059" y="1493190"/>
              <a:ext cx="2491992" cy="517247"/>
            </a:xfrm>
            <a:prstGeom prst="roundRect">
              <a:avLst>
                <a:gd name="adj" fmla="val 31700"/>
              </a:avLst>
            </a:prstGeom>
            <a:solidFill>
              <a:srgbClr val="2B2B2B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90000"/>
                    </a:schemeClr>
                  </a:solidFill>
                  <a:latin typeface="Consolas" panose="020B0609020204030204" pitchFamily="49" charset="0"/>
                </a:rPr>
                <a:t>0 1 2 3 4 5 6 7 8 9 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84B6E90-7FFD-46CC-BFC8-2909C3785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9282" y="2165026"/>
              <a:ext cx="274320" cy="27432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1F19EF-E6DE-4C21-BD87-FFE227BA85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919" y="2460185"/>
              <a:ext cx="165978" cy="165978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149B86-D3EB-49DD-9E74-71AFABF5C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7711" y="2615380"/>
              <a:ext cx="82989" cy="82989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33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7" y="365126"/>
            <a:ext cx="10847173" cy="86359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00223"/>
            <a:ext cx="4985084" cy="4450182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Runnable task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thread1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thread1.start()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thread2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thread2.start()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"Finished!"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D2293-64BA-48EE-AE4F-CCC5D0544739}"/>
              </a:ext>
            </a:extLst>
          </p:cNvPr>
          <p:cNvGrpSpPr/>
          <p:nvPr/>
        </p:nvGrpSpPr>
        <p:grpSpPr>
          <a:xfrm>
            <a:off x="4902868" y="4291986"/>
            <a:ext cx="4099668" cy="1386919"/>
            <a:chOff x="7128710" y="2462647"/>
            <a:chExt cx="4099668" cy="138691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C3BA436-5681-4464-83F1-766245560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710" y="2822714"/>
              <a:ext cx="1265596" cy="1026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5C8BF3-750C-4BAB-B53B-AB36EC08B3E4}"/>
                </a:ext>
              </a:extLst>
            </p:cNvPr>
            <p:cNvSpPr txBox="1"/>
            <p:nvPr/>
          </p:nvSpPr>
          <p:spPr>
            <a:xfrm>
              <a:off x="8394306" y="2462647"/>
              <a:ext cx="2834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Will this line run after the threads complete?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8D4FE5B-1C65-4EEF-893E-94B7F7DB35F5}"/>
              </a:ext>
            </a:extLst>
          </p:cNvPr>
          <p:cNvSpPr txBox="1"/>
          <p:nvPr/>
        </p:nvSpPr>
        <p:spPr>
          <a:xfrm>
            <a:off x="6466975" y="5278795"/>
            <a:ext cx="247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No! It’s asynchronous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F9F3F-6726-4156-811E-0B05B87A4416}"/>
              </a:ext>
            </a:extLst>
          </p:cNvPr>
          <p:cNvSpPr txBox="1"/>
          <p:nvPr/>
        </p:nvSpPr>
        <p:spPr>
          <a:xfrm>
            <a:off x="6168464" y="1800223"/>
            <a:ext cx="5231457" cy="1325563"/>
          </a:xfrm>
          <a:prstGeom prst="roundRect">
            <a:avLst>
              <a:gd name="adj" fmla="val 18101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6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Finished!</a:t>
            </a: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00  1 1 2 3 2 4 3 5 4 5 6 7 8 6 9 7 8 9 </a:t>
            </a:r>
          </a:p>
        </p:txBody>
      </p:sp>
    </p:spTree>
    <p:extLst>
      <p:ext uri="{BB962C8B-B14F-4D97-AF65-F5344CB8AC3E}">
        <p14:creationId xmlns:p14="http://schemas.microsoft.com/office/powerpoint/2010/main" val="604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365125"/>
            <a:ext cx="10157905" cy="9794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00223"/>
            <a:ext cx="4985084" cy="4450182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Runnable task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thread1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thread1.start()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thread2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thread2.start()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"Finished!"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19ACE-E704-4A33-B340-83FE519893F5}"/>
              </a:ext>
            </a:extLst>
          </p:cNvPr>
          <p:cNvCxnSpPr>
            <a:cxnSpLocks/>
          </p:cNvCxnSpPr>
          <p:nvPr/>
        </p:nvCxnSpPr>
        <p:spPr>
          <a:xfrm>
            <a:off x="481263" y="2273968"/>
            <a:ext cx="583532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16AB0E-FC32-4786-9C83-6379F46EDCA7}"/>
              </a:ext>
            </a:extLst>
          </p:cNvPr>
          <p:cNvCxnSpPr>
            <a:cxnSpLocks/>
          </p:cNvCxnSpPr>
          <p:nvPr/>
        </p:nvCxnSpPr>
        <p:spPr>
          <a:xfrm>
            <a:off x="481263" y="2729666"/>
            <a:ext cx="1251284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55A6DFA-538A-4824-9306-F5F9517DFA05}"/>
              </a:ext>
            </a:extLst>
          </p:cNvPr>
          <p:cNvCxnSpPr>
            <a:cxnSpLocks/>
          </p:cNvCxnSpPr>
          <p:nvPr/>
        </p:nvCxnSpPr>
        <p:spPr>
          <a:xfrm>
            <a:off x="481263" y="2858003"/>
            <a:ext cx="1251284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5B0693-2E8E-41A8-AC52-131E521D746F}"/>
              </a:ext>
            </a:extLst>
          </p:cNvPr>
          <p:cNvSpPr txBox="1"/>
          <p:nvPr/>
        </p:nvSpPr>
        <p:spPr>
          <a:xfrm>
            <a:off x="6168464" y="1800223"/>
            <a:ext cx="5231457" cy="1325563"/>
          </a:xfrm>
          <a:prstGeom prst="roundRect">
            <a:avLst>
              <a:gd name="adj" fmla="val 18101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6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Finished!</a:t>
            </a: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00  1 1 2 3 2 4 3 5 4 5 6 7 8 6 9 7 8 9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5EAE90-5842-424E-9986-25B562672D3C}"/>
              </a:ext>
            </a:extLst>
          </p:cNvPr>
          <p:cNvSpPr/>
          <p:nvPr/>
        </p:nvSpPr>
        <p:spPr>
          <a:xfrm rot="776327">
            <a:off x="6920183" y="3816379"/>
            <a:ext cx="3404196" cy="168418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Note: each thread has a separate call stack, so the local var “ 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 “ here in thread1 does not conflict with “ 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 “ in thread2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455B8D-B366-4839-9E23-657539A6C2A2}"/>
              </a:ext>
            </a:extLst>
          </p:cNvPr>
          <p:cNvCxnSpPr>
            <a:cxnSpLocks/>
          </p:cNvCxnSpPr>
          <p:nvPr/>
        </p:nvCxnSpPr>
        <p:spPr>
          <a:xfrm flipH="1" flipV="1">
            <a:off x="4459266" y="2981196"/>
            <a:ext cx="2567835" cy="9269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0026 0.287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28704 L -0.00026 0.321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2107 L 0.00078 0.392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54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3.33333E-6 C 0.00898 3.33333E-6 0.0151 0.02824 0.0151 0.06319 C 0.0151 0.09791 0.00898 0.12662 0.00169 0.12662 C -0.0056 0.12662 -0.01146 0.09791 -0.01146 0.06319 C -0.01146 0.02824 -0.0056 3.33333E-6 0.00169 3.33333E-6 Z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38912 L -0.00078 0.4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3.33333E-6 C 0.00873 3.33333E-6 0.01485 0.02801 0.01485 0.06273 C 0.01485 0.09745 0.00873 0.12569 0.0017 0.12569 C -0.0052 0.12569 -0.0108 0.09745 -0.0108 0.06273 C -0.0108 0.02801 -0.0052 3.33333E-6 0.0017 3.33333E-6 Z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2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42616 L -0.00026 0.5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C 0.00755 -3.7037E-6 0.0138 0.02686 0.0138 0.06042 C 0.0138 0.09422 0.00755 0.12199 2.08333E-6 0.12199 C -0.00755 0.12199 -0.01341 0.09422 -0.01341 0.06042 C -0.01341 0.02686 -0.00755 -3.7037E-6 2.08333E-6 -3.7037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0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3.33333E-6 C 0.00925 3.33333E-6 0.0155 0.02662 0.0155 0.05972 C 0.0155 0.09282 0.00925 0.11967 0.0017 0.11967 C -0.00599 0.11967 -0.01211 0.09282 -0.01211 0.05972 C -0.01211 0.02662 -0.00599 3.33333E-6 0.0017 3.33333E-6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C 0.00768 3.33333E-6 0.01406 0.03032 0.01406 0.06852 C 0.01406 0.10671 0.00768 0.13796 2.08333E-6 0.13796 C -0.00781 0.13796 -0.01406 0.10671 -0.01406 0.06852 C -0.01406 0.03032 -0.00781 3.33333E-6 2.08333E-6 3.33333E-6 Z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365125"/>
            <a:ext cx="10735962" cy="79291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Waiting for a Thread to finish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487400"/>
            <a:ext cx="4985084" cy="5141999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Runnable task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thread1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thread1.start()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thread2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thread2.start()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thread1.join();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thread2.join();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"Finished!"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19ACE-E704-4A33-B340-83FE519893F5}"/>
              </a:ext>
            </a:extLst>
          </p:cNvPr>
          <p:cNvCxnSpPr>
            <a:cxnSpLocks/>
          </p:cNvCxnSpPr>
          <p:nvPr/>
        </p:nvCxnSpPr>
        <p:spPr>
          <a:xfrm>
            <a:off x="481263" y="1961146"/>
            <a:ext cx="583532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16AB0E-FC32-4786-9C83-6379F46EDCA7}"/>
              </a:ext>
            </a:extLst>
          </p:cNvPr>
          <p:cNvCxnSpPr>
            <a:cxnSpLocks/>
          </p:cNvCxnSpPr>
          <p:nvPr/>
        </p:nvCxnSpPr>
        <p:spPr>
          <a:xfrm>
            <a:off x="481263" y="2416844"/>
            <a:ext cx="1251284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55A6DFA-538A-4824-9306-F5F9517DFA05}"/>
              </a:ext>
            </a:extLst>
          </p:cNvPr>
          <p:cNvCxnSpPr>
            <a:cxnSpLocks/>
          </p:cNvCxnSpPr>
          <p:nvPr/>
        </p:nvCxnSpPr>
        <p:spPr>
          <a:xfrm>
            <a:off x="481263" y="2545181"/>
            <a:ext cx="1251284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A6073-105F-4F10-A7A3-EA9DEDA308B8}"/>
              </a:ext>
            </a:extLst>
          </p:cNvPr>
          <p:cNvSpPr/>
          <p:nvPr/>
        </p:nvSpPr>
        <p:spPr>
          <a:xfrm>
            <a:off x="1064795" y="5223709"/>
            <a:ext cx="4572000" cy="593560"/>
          </a:xfrm>
          <a:prstGeom prst="roundRect">
            <a:avLst>
              <a:gd name="adj" fmla="val 22748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352602-4DA7-48C5-8777-2A48A8E7DB9F}"/>
              </a:ext>
            </a:extLst>
          </p:cNvPr>
          <p:cNvGrpSpPr/>
          <p:nvPr/>
        </p:nvGrpSpPr>
        <p:grpSpPr>
          <a:xfrm>
            <a:off x="5281863" y="4291986"/>
            <a:ext cx="4000499" cy="1078614"/>
            <a:chOff x="7507705" y="2462647"/>
            <a:chExt cx="4000499" cy="107861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3A90B6-C319-4A86-899A-E19FFA9B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7705" y="2822714"/>
              <a:ext cx="886601" cy="71854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9E44E-6A3B-423B-BA31-DD90C1C8296A}"/>
                </a:ext>
              </a:extLst>
            </p:cNvPr>
            <p:cNvSpPr txBox="1"/>
            <p:nvPr/>
          </p:nvSpPr>
          <p:spPr>
            <a:xfrm>
              <a:off x="8394305" y="2462647"/>
              <a:ext cx="31138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Pause the </a:t>
              </a:r>
              <a:r>
                <a:rPr lang="en-US" sz="200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main()</a:t>
              </a:r>
              <a:r>
                <a:rPr lang="en-US" sz="2000" b="1" dirty="0">
                  <a:solidFill>
                    <a:srgbClr val="C00000"/>
                  </a:solidFill>
                </a:rPr>
                <a:t> thread until </a:t>
              </a:r>
              <a:r>
                <a:rPr lang="en-US" sz="200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thread1</a:t>
              </a:r>
              <a:r>
                <a:rPr lang="en-US" sz="2000" b="1" dirty="0">
                  <a:solidFill>
                    <a:srgbClr val="C00000"/>
                  </a:solidFill>
                </a:rPr>
                <a:t> and </a:t>
              </a:r>
              <a:r>
                <a:rPr lang="en-US" sz="2000" b="1" dirty="0">
                  <a:solidFill>
                    <a:srgbClr val="C00000"/>
                  </a:solidFill>
                  <a:latin typeface="Consolas" panose="020B0609020204030204" pitchFamily="49" charset="0"/>
                </a:rPr>
                <a:t>thread2</a:t>
              </a:r>
              <a:r>
                <a:rPr lang="en-US" sz="2000" b="1" dirty="0">
                  <a:solidFill>
                    <a:srgbClr val="C00000"/>
                  </a:solidFill>
                </a:rPr>
                <a:t> are finished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53721B-393D-4A3F-B3BF-E88EB81A2AA8}"/>
              </a:ext>
            </a:extLst>
          </p:cNvPr>
          <p:cNvSpPr txBox="1"/>
          <p:nvPr/>
        </p:nvSpPr>
        <p:spPr>
          <a:xfrm>
            <a:off x="6096000" y="1487400"/>
            <a:ext cx="5975433" cy="1325563"/>
          </a:xfrm>
          <a:prstGeom prst="roundRect">
            <a:avLst>
              <a:gd name="adj" fmla="val 20824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6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 1 2 3 0 1 2 3 4 5 64  7 8 9 5 6 7 8 9 Finished!</a:t>
            </a:r>
          </a:p>
        </p:txBody>
      </p:sp>
    </p:spTree>
    <p:extLst>
      <p:ext uri="{BB962C8B-B14F-4D97-AF65-F5344CB8AC3E}">
        <p14:creationId xmlns:p14="http://schemas.microsoft.com/office/powerpoint/2010/main" val="40116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0026 0.287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28704 L -0.00026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2106 L 0.00078 0.39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5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4.81481E-6 C 0.00898 -4.81481E-6 0.0151 0.02825 0.0151 0.0632 C 0.0151 0.09792 0.00898 0.12663 0.00169 0.12663 C -0.0056 0.12663 -0.01146 0.09792 -0.01146 0.0632 C -0.01146 0.02825 -0.0056 -4.81481E-6 0.00169 -4.81481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38912 L -0.00078 0.429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4.81481E-6 C 0.00872 -4.81481E-6 0.01484 0.02801 0.01484 0.06274 C 0.01484 0.09746 0.00872 0.1257 0.00169 0.1257 C -0.00521 0.1257 -0.01081 0.09746 -0.01081 0.06274 C -0.01081 0.02801 -0.00521 -4.81481E-6 0.00169 -4.81481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27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42616 L -0.00026 0.5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81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C 0.00755 -4.81481E-6 0.0138 0.02686 0.0138 0.06042 C 0.0138 0.09422 0.00755 0.122 4.79167E-6 0.122 C -0.00756 0.122 -0.01342 0.09422 -0.01342 0.06042 C -0.01342 0.02686 -0.00756 -4.81481E-6 4.79167E-6 -4.81481E-6 Z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08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4.81481E-6 C 0.00924 -4.81481E-6 0.01549 0.02663 0.01549 0.05973 C 0.01549 0.09283 0.00924 0.11968 0.00169 0.11968 C -0.00599 0.11968 -0.01211 0.09283 -0.01211 0.05973 C -0.01211 0.02663 -0.00599 -4.81481E-6 0.00169 -4.81481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C 0.00768 -4.81481E-6 0.01406 0.03033 0.01406 0.06852 C 0.01406 0.10672 0.00768 0.13797 4.79167E-6 0.13797 C -0.00782 0.13797 -0.01407 0.10672 -0.01407 0.06852 C -0.01407 0.03033 -0.00782 -4.81481E-6 4.79167E-6 -4.81481E-6 Z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50278 L -0.00078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53333 L 0.00026 0.610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E3C9-DD2D-4469-AB79-B2B6D54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365125"/>
            <a:ext cx="10735962" cy="792919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0070C0"/>
                </a:solidFill>
                <a:latin typeface="Bahnschrift SemiBold" panose="020B0502040204020203" pitchFamily="34" charset="0"/>
              </a:rPr>
              <a:t>A Question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. . 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5E8B21B-186C-48D8-94CB-174634EA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487400"/>
            <a:ext cx="4985084" cy="5141999"/>
          </a:xfrm>
          <a:prstGeom prst="roundRect">
            <a:avLst>
              <a:gd name="adj" fmla="val 4833"/>
            </a:avLst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Runnable task =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() -&gt;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thread1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thread1.start()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 thread2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Thread(task)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thread2.start()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thread1.join();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thread2.join();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"Finished!"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A6073-105F-4F10-A7A3-EA9DEDA308B8}"/>
              </a:ext>
            </a:extLst>
          </p:cNvPr>
          <p:cNvSpPr/>
          <p:nvPr/>
        </p:nvSpPr>
        <p:spPr>
          <a:xfrm>
            <a:off x="1064795" y="5223709"/>
            <a:ext cx="4572000" cy="593560"/>
          </a:xfrm>
          <a:prstGeom prst="roundRect">
            <a:avLst>
              <a:gd name="adj" fmla="val 22748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352602-4DA7-48C5-8777-2A48A8E7DB9F}"/>
              </a:ext>
            </a:extLst>
          </p:cNvPr>
          <p:cNvGrpSpPr/>
          <p:nvPr/>
        </p:nvGrpSpPr>
        <p:grpSpPr>
          <a:xfrm>
            <a:off x="7601251" y="2999629"/>
            <a:ext cx="3565394" cy="485650"/>
            <a:chOff x="8497242" y="2135080"/>
            <a:chExt cx="3565394" cy="48565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3A90B6-C319-4A86-899A-E19FFA9B1F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97242" y="2135080"/>
              <a:ext cx="33989" cy="31507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89E44E-6A3B-423B-BA31-DD90C1C8296A}"/>
                </a:ext>
              </a:extLst>
            </p:cNvPr>
            <p:cNvSpPr txBox="1"/>
            <p:nvPr/>
          </p:nvSpPr>
          <p:spPr>
            <a:xfrm>
              <a:off x="8555758" y="2220620"/>
              <a:ext cx="3506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Numbers are still interleaved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E53721B-393D-4A3F-B3BF-E88EB81A2AA8}"/>
              </a:ext>
            </a:extLst>
          </p:cNvPr>
          <p:cNvSpPr txBox="1"/>
          <p:nvPr/>
        </p:nvSpPr>
        <p:spPr>
          <a:xfrm>
            <a:off x="6096000" y="1487400"/>
            <a:ext cx="5975433" cy="1325563"/>
          </a:xfrm>
          <a:prstGeom prst="roundRect">
            <a:avLst>
              <a:gd name="adj" fmla="val 20824"/>
            </a:avLst>
          </a:prstGeom>
          <a:solidFill>
            <a:srgbClr val="2B2B2B"/>
          </a:solidFill>
        </p:spPr>
        <p:txBody>
          <a:bodyPr wrap="square">
            <a:no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 output:</a:t>
            </a:r>
          </a:p>
          <a:p>
            <a:endParaRPr lang="en-US" sz="16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0 1 2 3 0 1 2 3 4 5 64  7 8 9 5 6 7 8 9 Finished!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9E44E-6A3B-423B-BA31-DD90C1C8296A}"/>
              </a:ext>
            </a:extLst>
          </p:cNvPr>
          <p:cNvSpPr txBox="1"/>
          <p:nvPr/>
        </p:nvSpPr>
        <p:spPr>
          <a:xfrm>
            <a:off x="6237373" y="375748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What can we do to get the sequences printed not interleaved?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Like: 0 1 2 3 4 5 6 7 8 9 0 1 2 3 4 5 6 7 8 9 </a:t>
            </a:r>
          </a:p>
        </p:txBody>
      </p:sp>
    </p:spTree>
    <p:extLst>
      <p:ext uri="{BB962C8B-B14F-4D97-AF65-F5344CB8AC3E}">
        <p14:creationId xmlns:p14="http://schemas.microsoft.com/office/powerpoint/2010/main" val="34528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48" y="3929635"/>
            <a:ext cx="10819504" cy="1650193"/>
          </a:xfrm>
        </p:spPr>
        <p:txBody>
          <a:bodyPr>
            <a:normAutofit/>
          </a:bodyPr>
          <a:lstStyle/>
          <a:p>
            <a:pPr algn="r"/>
            <a:r>
              <a:rPr lang="en-US" sz="4800" b="1" i="1" dirty="0">
                <a:solidFill>
                  <a:srgbClr val="0070C0"/>
                </a:solidFill>
                <a:latin typeface="+mn-lt"/>
              </a:rPr>
              <a:t>View example threads code </a:t>
            </a:r>
            <a:br>
              <a:rPr lang="en-US" sz="4800" b="1" i="1" dirty="0">
                <a:solidFill>
                  <a:srgbClr val="0070C0"/>
                </a:solidFill>
                <a:latin typeface="+mn-lt"/>
              </a:rPr>
            </a:br>
            <a:r>
              <a:rPr lang="en-US" sz="4800" b="1" i="1" dirty="0">
                <a:solidFill>
                  <a:srgbClr val="0070C0"/>
                </a:solidFill>
                <a:latin typeface="+mn-lt"/>
              </a:rPr>
              <a:t>from </a:t>
            </a:r>
            <a:r>
              <a:rPr lang="en-US" sz="4800" b="1" i="1" dirty="0" err="1">
                <a:solidFill>
                  <a:srgbClr val="0070C0"/>
                </a:solidFill>
                <a:latin typeface="+mn-lt"/>
              </a:rPr>
              <a:t>github</a:t>
            </a:r>
            <a:endParaRPr lang="en-US" sz="4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3A60F-FA66-4650-B86D-6C4070371D22}"/>
              </a:ext>
            </a:extLst>
          </p:cNvPr>
          <p:cNvSpPr txBox="1">
            <a:spLocks/>
          </p:cNvSpPr>
          <p:nvPr/>
        </p:nvSpPr>
        <p:spPr>
          <a:xfrm>
            <a:off x="534296" y="5812077"/>
            <a:ext cx="11123407" cy="610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2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2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0D9-BB48-4F19-8E24-3007F59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365126"/>
            <a:ext cx="10837433" cy="78602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Improving the algorithm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AF6B75-D7B8-44A3-A6FF-7DC9969A96B5}"/>
              </a:ext>
            </a:extLst>
          </p:cNvPr>
          <p:cNvSpPr/>
          <p:nvPr/>
        </p:nvSpPr>
        <p:spPr>
          <a:xfrm>
            <a:off x="611818" y="3429003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Dry ingredients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FB3C42-799B-4206-9AF9-37A313923C7A}"/>
              </a:ext>
            </a:extLst>
          </p:cNvPr>
          <p:cNvSpPr/>
          <p:nvPr/>
        </p:nvSpPr>
        <p:spPr>
          <a:xfrm>
            <a:off x="2086931" y="3429002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Wet ingredients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FEE0B-CA43-4E3D-A4F4-360F8BC618AD}"/>
              </a:ext>
            </a:extLst>
          </p:cNvPr>
          <p:cNvSpPr/>
          <p:nvPr/>
        </p:nvSpPr>
        <p:spPr>
          <a:xfrm>
            <a:off x="3562044" y="3429002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/>
              <a:t>Mix c</a:t>
            </a:r>
            <a:r>
              <a:rPr lang="en-US" sz="1700" kern="1200" dirty="0"/>
              <a:t>ookie dough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0F4CD1-BCD9-463F-B0C8-5F36DC425EF6}"/>
              </a:ext>
            </a:extLst>
          </p:cNvPr>
          <p:cNvSpPr/>
          <p:nvPr/>
        </p:nvSpPr>
        <p:spPr>
          <a:xfrm>
            <a:off x="5037157" y="3429002"/>
            <a:ext cx="169410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Baking sheet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035FB0-BD07-4B29-8B4D-0F472DDED674}"/>
              </a:ext>
            </a:extLst>
          </p:cNvPr>
          <p:cNvSpPr/>
          <p:nvPr/>
        </p:nvSpPr>
        <p:spPr>
          <a:xfrm>
            <a:off x="6783575" y="3429001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Preheat oven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868EAC-BE86-44DC-B63C-F7DC0414AC2A}"/>
              </a:ext>
            </a:extLst>
          </p:cNvPr>
          <p:cNvSpPr/>
          <p:nvPr/>
        </p:nvSpPr>
        <p:spPr>
          <a:xfrm>
            <a:off x="8530158" y="3429000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rm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4E4F9D-1051-460D-8AB6-61D72FBE1F08}"/>
              </a:ext>
            </a:extLst>
          </p:cNvPr>
          <p:cNvSpPr/>
          <p:nvPr/>
        </p:nvSpPr>
        <p:spPr>
          <a:xfrm>
            <a:off x="611818" y="2147250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Dry ingredients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32BD45-33FD-4895-9664-C32202E85373}"/>
              </a:ext>
            </a:extLst>
          </p:cNvPr>
          <p:cNvSpPr/>
          <p:nvPr/>
        </p:nvSpPr>
        <p:spPr>
          <a:xfrm>
            <a:off x="2359752" y="2147250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Wet ingredients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7560F4C-BBE9-4CC1-ACA0-46A7EAB09A43}"/>
              </a:ext>
            </a:extLst>
          </p:cNvPr>
          <p:cNvSpPr/>
          <p:nvPr/>
        </p:nvSpPr>
        <p:spPr>
          <a:xfrm>
            <a:off x="4107686" y="2147250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Mix cookie dough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54DE69-E6A2-4F3C-B700-FC54E36F000E}"/>
              </a:ext>
            </a:extLst>
          </p:cNvPr>
          <p:cNvSpPr/>
          <p:nvPr/>
        </p:nvSpPr>
        <p:spPr>
          <a:xfrm>
            <a:off x="5855620" y="2147252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Baking sheet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9B4BAD-DDFD-4AFD-BB7A-D2FEF1CD7ACE}"/>
              </a:ext>
            </a:extLst>
          </p:cNvPr>
          <p:cNvSpPr/>
          <p:nvPr/>
        </p:nvSpPr>
        <p:spPr>
          <a:xfrm>
            <a:off x="7589803" y="2147250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Preheat oven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9009356-91EE-4543-9778-E1700967B26F}"/>
              </a:ext>
            </a:extLst>
          </p:cNvPr>
          <p:cNvSpPr/>
          <p:nvPr/>
        </p:nvSpPr>
        <p:spPr>
          <a:xfrm>
            <a:off x="9337737" y="2147250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rm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45AC55-8819-4971-8417-3486ADBE524E}"/>
              </a:ext>
            </a:extLst>
          </p:cNvPr>
          <p:cNvSpPr/>
          <p:nvPr/>
        </p:nvSpPr>
        <p:spPr>
          <a:xfrm>
            <a:off x="5505111" y="5214222"/>
            <a:ext cx="4441372" cy="1024931"/>
          </a:xfrm>
          <a:prstGeom prst="roundRect">
            <a:avLst>
              <a:gd name="adj" fmla="val 1372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You got a new mixer! Now you can mix the ingredients faster!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4FCDA1-413C-4D00-B90A-F977E61243CF}"/>
              </a:ext>
            </a:extLst>
          </p:cNvPr>
          <p:cNvGrpSpPr/>
          <p:nvPr/>
        </p:nvGrpSpPr>
        <p:grpSpPr>
          <a:xfrm>
            <a:off x="9969348" y="2836754"/>
            <a:ext cx="1317412" cy="2184255"/>
            <a:chOff x="9969348" y="2836754"/>
            <a:chExt cx="1317412" cy="2184255"/>
          </a:xfrm>
        </p:grpSpPr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5744D101-67EA-4DA5-805F-5339BE18D2A6}"/>
                </a:ext>
              </a:extLst>
            </p:cNvPr>
            <p:cNvSpPr/>
            <p:nvPr/>
          </p:nvSpPr>
          <p:spPr>
            <a:xfrm rot="16200000">
              <a:off x="10521426" y="3984581"/>
              <a:ext cx="213256" cy="807578"/>
            </a:xfrm>
            <a:prstGeom prst="leftBrace">
              <a:avLst>
                <a:gd name="adj1" fmla="val 32266"/>
                <a:gd name="adj2" fmla="val 50000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CBF610-F11A-4686-9881-B85F56EEA4A2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11031844" y="2836754"/>
              <a:ext cx="0" cy="1358361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289C6E-FA6B-4B48-A6DF-57A9D470AE05}"/>
                </a:ext>
              </a:extLst>
            </p:cNvPr>
            <p:cNvSpPr txBox="1"/>
            <p:nvPr/>
          </p:nvSpPr>
          <p:spPr>
            <a:xfrm>
              <a:off x="9969348" y="4651677"/>
              <a:ext cx="1317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Saved time!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08EF0E-5363-4F58-8F99-F98114416417}"/>
              </a:ext>
            </a:extLst>
          </p:cNvPr>
          <p:cNvGrpSpPr/>
          <p:nvPr/>
        </p:nvGrpSpPr>
        <p:grpSpPr>
          <a:xfrm>
            <a:off x="611818" y="2836754"/>
            <a:ext cx="5189975" cy="592249"/>
            <a:chOff x="611818" y="2836754"/>
            <a:chExt cx="5189975" cy="59224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6E8B30-913A-4886-B9F7-38AAA7E5A08B}"/>
                </a:ext>
              </a:extLst>
            </p:cNvPr>
            <p:cNvCxnSpPr>
              <a:cxnSpLocks/>
              <a:stCxn id="18" idx="4"/>
              <a:endCxn id="6" idx="2"/>
            </p:cNvCxnSpPr>
            <p:nvPr/>
          </p:nvCxnSpPr>
          <p:spPr>
            <a:xfrm flipH="1">
              <a:off x="1949096" y="2836754"/>
              <a:ext cx="356829" cy="592249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479191-3FF8-479F-B3B7-FDFA673B8BF8}"/>
                </a:ext>
              </a:extLst>
            </p:cNvPr>
            <p:cNvCxnSpPr>
              <a:cxnSpLocks/>
              <a:stCxn id="18" idx="7"/>
              <a:endCxn id="6" idx="1"/>
            </p:cNvCxnSpPr>
            <p:nvPr/>
          </p:nvCxnSpPr>
          <p:spPr>
            <a:xfrm>
              <a:off x="611818" y="2836754"/>
              <a:ext cx="85358" cy="592249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FBDD1F-EAEF-46AA-87CF-ED7831280238}"/>
                </a:ext>
              </a:extLst>
            </p:cNvPr>
            <p:cNvCxnSpPr>
              <a:cxnSpLocks/>
              <a:stCxn id="20" idx="7"/>
              <a:endCxn id="8" idx="1"/>
            </p:cNvCxnSpPr>
            <p:nvPr/>
          </p:nvCxnSpPr>
          <p:spPr>
            <a:xfrm flipH="1">
              <a:off x="2172289" y="2836754"/>
              <a:ext cx="187463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50830-53BC-45E6-A976-759D25B4CDFA}"/>
                </a:ext>
              </a:extLst>
            </p:cNvPr>
            <p:cNvCxnSpPr>
              <a:cxnSpLocks/>
              <a:stCxn id="20" idx="4"/>
              <a:endCxn id="8" idx="2"/>
            </p:cNvCxnSpPr>
            <p:nvPr/>
          </p:nvCxnSpPr>
          <p:spPr>
            <a:xfrm flipH="1">
              <a:off x="3424209" y="2836754"/>
              <a:ext cx="629650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0EC0A3-A4E2-40DB-B2AE-F35F6433FAFA}"/>
                </a:ext>
              </a:extLst>
            </p:cNvPr>
            <p:cNvCxnSpPr>
              <a:cxnSpLocks/>
              <a:stCxn id="22" idx="7"/>
              <a:endCxn id="10" idx="1"/>
            </p:cNvCxnSpPr>
            <p:nvPr/>
          </p:nvCxnSpPr>
          <p:spPr>
            <a:xfrm flipH="1">
              <a:off x="3647402" y="2836754"/>
              <a:ext cx="460284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C20F0B-8B70-43F3-AB23-4BF54565A0FD}"/>
                </a:ext>
              </a:extLst>
            </p:cNvPr>
            <p:cNvCxnSpPr>
              <a:cxnSpLocks/>
              <a:stCxn id="22" idx="4"/>
              <a:endCxn id="10" idx="2"/>
            </p:cNvCxnSpPr>
            <p:nvPr/>
          </p:nvCxnSpPr>
          <p:spPr>
            <a:xfrm flipH="1">
              <a:off x="4899322" y="2836754"/>
              <a:ext cx="902471" cy="592248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01154F-9457-4DD6-A957-193BCFC6DC04}"/>
              </a:ext>
            </a:extLst>
          </p:cNvPr>
          <p:cNvGrpSpPr/>
          <p:nvPr/>
        </p:nvGrpSpPr>
        <p:grpSpPr>
          <a:xfrm>
            <a:off x="611818" y="1575052"/>
            <a:ext cx="8872809" cy="369332"/>
            <a:chOff x="654497" y="4550703"/>
            <a:chExt cx="8872809" cy="880879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9C5E7B0D-DD0A-4BBE-8402-A3E57515E7E2}"/>
                </a:ext>
              </a:extLst>
            </p:cNvPr>
            <p:cNvSpPr/>
            <p:nvPr/>
          </p:nvSpPr>
          <p:spPr>
            <a:xfrm>
              <a:off x="654497" y="4651677"/>
              <a:ext cx="8872809" cy="69622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62C968-11A8-4005-A88C-227B35A667BA}"/>
                </a:ext>
              </a:extLst>
            </p:cNvPr>
            <p:cNvSpPr txBox="1"/>
            <p:nvPr/>
          </p:nvSpPr>
          <p:spPr>
            <a:xfrm>
              <a:off x="8048024" y="4550703"/>
              <a:ext cx="859316" cy="880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55A11"/>
                  </a:solidFill>
                  <a:latin typeface="Arial Rounded MT Bold" panose="020F0704030504030204" pitchFamily="34" charset="0"/>
                </a:rPr>
                <a:t>time 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1F1EFC-6BB6-4EF1-9EA5-1CCDFFC82E59}"/>
              </a:ext>
            </a:extLst>
          </p:cNvPr>
          <p:cNvSpPr/>
          <p:nvPr/>
        </p:nvSpPr>
        <p:spPr>
          <a:xfrm rot="375545">
            <a:off x="2313523" y="4901817"/>
            <a:ext cx="2392086" cy="1378310"/>
          </a:xfrm>
          <a:prstGeom prst="roundRect">
            <a:avLst>
              <a:gd name="adj" fmla="val 13726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Make individual computation steps take less time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“speed them up”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98E3C76-0555-403E-B1CC-1B20AB13BE2C}"/>
              </a:ext>
            </a:extLst>
          </p:cNvPr>
          <p:cNvSpPr/>
          <p:nvPr/>
        </p:nvSpPr>
        <p:spPr>
          <a:xfrm rot="5400000">
            <a:off x="1135155" y="3849009"/>
            <a:ext cx="338410" cy="1385084"/>
          </a:xfrm>
          <a:prstGeom prst="rightBrac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DE2D411-B151-441F-9131-416EADF80B07}"/>
              </a:ext>
            </a:extLst>
          </p:cNvPr>
          <p:cNvSpPr/>
          <p:nvPr/>
        </p:nvSpPr>
        <p:spPr>
          <a:xfrm rot="7509008">
            <a:off x="1439688" y="4701488"/>
            <a:ext cx="424437" cy="1451878"/>
          </a:xfrm>
          <a:prstGeom prst="curvedLeft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0D9-BB48-4F19-8E24-3007F59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365126"/>
            <a:ext cx="10837433" cy="77518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Improving the algorithm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AF6B75-D7B8-44A3-A6FF-7DC9969A96B5}"/>
              </a:ext>
            </a:extLst>
          </p:cNvPr>
          <p:cNvSpPr/>
          <p:nvPr/>
        </p:nvSpPr>
        <p:spPr>
          <a:xfrm>
            <a:off x="717531" y="3062266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Dry ingredients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FB3C42-799B-4206-9AF9-37A313923C7A}"/>
              </a:ext>
            </a:extLst>
          </p:cNvPr>
          <p:cNvSpPr/>
          <p:nvPr/>
        </p:nvSpPr>
        <p:spPr>
          <a:xfrm>
            <a:off x="2192479" y="3062262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Wet ingredients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FEE0B-CA43-4E3D-A4F4-360F8BC618AD}"/>
              </a:ext>
            </a:extLst>
          </p:cNvPr>
          <p:cNvSpPr/>
          <p:nvPr/>
        </p:nvSpPr>
        <p:spPr>
          <a:xfrm>
            <a:off x="3667757" y="3062265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/>
              <a:t>Mix c</a:t>
            </a:r>
            <a:r>
              <a:rPr lang="en-US" sz="1700" kern="1200" dirty="0"/>
              <a:t>ookie dough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0F4CD1-BCD9-463F-B0C8-5F36DC425EF6}"/>
              </a:ext>
            </a:extLst>
          </p:cNvPr>
          <p:cNvSpPr/>
          <p:nvPr/>
        </p:nvSpPr>
        <p:spPr>
          <a:xfrm>
            <a:off x="5142870" y="3062265"/>
            <a:ext cx="169410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Baking sheet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035FB0-BD07-4B29-8B4D-0F472DDED674}"/>
              </a:ext>
            </a:extLst>
          </p:cNvPr>
          <p:cNvSpPr/>
          <p:nvPr/>
        </p:nvSpPr>
        <p:spPr>
          <a:xfrm>
            <a:off x="5142870" y="3895535"/>
            <a:ext cx="169410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Preheat oven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868EAC-BE86-44DC-B63C-F7DC0414AC2A}"/>
              </a:ext>
            </a:extLst>
          </p:cNvPr>
          <p:cNvSpPr/>
          <p:nvPr/>
        </p:nvSpPr>
        <p:spPr>
          <a:xfrm>
            <a:off x="6889453" y="3062262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rm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45AC55-8819-4971-8417-3486ADBE524E}"/>
              </a:ext>
            </a:extLst>
          </p:cNvPr>
          <p:cNvSpPr/>
          <p:nvPr/>
        </p:nvSpPr>
        <p:spPr>
          <a:xfrm>
            <a:off x="632011" y="4661649"/>
            <a:ext cx="2908549" cy="1291203"/>
          </a:xfrm>
          <a:prstGeom prst="roundRect">
            <a:avLst>
              <a:gd name="adj" fmla="val 1372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You can preheat the oven while mixing the ingredients!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E3AFD5-DED5-4FA2-9B75-E07127F22A8C}"/>
              </a:ext>
            </a:extLst>
          </p:cNvPr>
          <p:cNvSpPr/>
          <p:nvPr/>
        </p:nvSpPr>
        <p:spPr>
          <a:xfrm>
            <a:off x="717696" y="1843190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Dry ingredients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0F665E-84E9-4E07-9FD5-793643F718F3}"/>
              </a:ext>
            </a:extLst>
          </p:cNvPr>
          <p:cNvSpPr/>
          <p:nvPr/>
        </p:nvSpPr>
        <p:spPr>
          <a:xfrm>
            <a:off x="2192809" y="1843189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Wet ingredients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A684221-3011-4117-B417-8E214EA5B702}"/>
              </a:ext>
            </a:extLst>
          </p:cNvPr>
          <p:cNvSpPr/>
          <p:nvPr/>
        </p:nvSpPr>
        <p:spPr>
          <a:xfrm>
            <a:off x="3667922" y="1843189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/>
              <a:t>Mix c</a:t>
            </a:r>
            <a:r>
              <a:rPr lang="en-US" sz="1700" kern="1200" dirty="0"/>
              <a:t>ookie dough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3B0F4F-97FA-4573-8767-FCE21002DE70}"/>
              </a:ext>
            </a:extLst>
          </p:cNvPr>
          <p:cNvSpPr/>
          <p:nvPr/>
        </p:nvSpPr>
        <p:spPr>
          <a:xfrm>
            <a:off x="5143035" y="1843189"/>
            <a:ext cx="169410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Baking sheet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61077B0-67C5-4DF0-A441-87A6940CD951}"/>
              </a:ext>
            </a:extLst>
          </p:cNvPr>
          <p:cNvSpPr/>
          <p:nvPr/>
        </p:nvSpPr>
        <p:spPr>
          <a:xfrm>
            <a:off x="6889453" y="1843188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Preheat oven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63784CB-0045-4D30-B4A6-FCC990C122E6}"/>
              </a:ext>
            </a:extLst>
          </p:cNvPr>
          <p:cNvSpPr/>
          <p:nvPr/>
        </p:nvSpPr>
        <p:spPr>
          <a:xfrm>
            <a:off x="8636036" y="1843187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rm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98CCA-F8FB-4C5E-A772-5CD81DD09DFB}"/>
              </a:ext>
            </a:extLst>
          </p:cNvPr>
          <p:cNvGrpSpPr/>
          <p:nvPr/>
        </p:nvGrpSpPr>
        <p:grpSpPr>
          <a:xfrm>
            <a:off x="8568661" y="2609307"/>
            <a:ext cx="1761481" cy="2898743"/>
            <a:chOff x="8568661" y="2609307"/>
            <a:chExt cx="1761481" cy="289874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A4FCDA1-413C-4D00-B90A-F977E61243CF}"/>
                </a:ext>
              </a:extLst>
            </p:cNvPr>
            <p:cNvGrpSpPr/>
            <p:nvPr/>
          </p:nvGrpSpPr>
          <p:grpSpPr>
            <a:xfrm>
              <a:off x="8568664" y="2609307"/>
              <a:ext cx="1761478" cy="2898743"/>
              <a:chOff x="9286707" y="2836754"/>
              <a:chExt cx="1761478" cy="1981884"/>
            </a:xfrm>
          </p:grpSpPr>
          <p:sp>
            <p:nvSpPr>
              <p:cNvPr id="39" name="Left Brace 38">
                <a:extLst>
                  <a:ext uri="{FF2B5EF4-FFF2-40B4-BE49-F238E27FC236}">
                    <a16:creationId xmlns:a16="http://schemas.microsoft.com/office/drawing/2014/main" id="{5744D101-67EA-4DA5-805F-5339BE18D2A6}"/>
                  </a:ext>
                </a:extLst>
              </p:cNvPr>
              <p:cNvSpPr/>
              <p:nvPr/>
            </p:nvSpPr>
            <p:spPr>
              <a:xfrm rot="16200000">
                <a:off x="10052648" y="3515801"/>
                <a:ext cx="213256" cy="1745138"/>
              </a:xfrm>
              <a:prstGeom prst="leftBrace">
                <a:avLst>
                  <a:gd name="adj1" fmla="val 32266"/>
                  <a:gd name="adj2" fmla="val 50000"/>
                </a:avLst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ACBF610-F11A-4686-9881-B85F56EEA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31844" y="2836754"/>
                <a:ext cx="0" cy="1403196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289C6E-FA6B-4B48-A6DF-57A9D470AE05}"/>
                  </a:ext>
                </a:extLst>
              </p:cNvPr>
              <p:cNvSpPr txBox="1"/>
              <p:nvPr/>
            </p:nvSpPr>
            <p:spPr>
              <a:xfrm>
                <a:off x="9337736" y="4566124"/>
                <a:ext cx="1710449" cy="2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Saved time!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DD2B8-CDA0-4229-927F-CDF707B0F61E}"/>
                </a:ext>
              </a:extLst>
            </p:cNvPr>
            <p:cNvCxnSpPr>
              <a:cxnSpLocks/>
            </p:cNvCxnSpPr>
            <p:nvPr/>
          </p:nvCxnSpPr>
          <p:spPr>
            <a:xfrm>
              <a:off x="8568661" y="3828377"/>
              <a:ext cx="0" cy="838596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44D532-E495-4D40-801B-094E426496CC}"/>
              </a:ext>
            </a:extLst>
          </p:cNvPr>
          <p:cNvSpPr/>
          <p:nvPr/>
        </p:nvSpPr>
        <p:spPr>
          <a:xfrm rot="375545">
            <a:off x="4261437" y="5057120"/>
            <a:ext cx="3719511" cy="1213336"/>
          </a:xfrm>
          <a:prstGeom prst="roundRect">
            <a:avLst>
              <a:gd name="adj" fmla="val 13726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Two steps overlap in time;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they do not affect each other so we do them 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“at the same time”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1E20BC9-5D32-49AE-9A91-6412EC881818}"/>
              </a:ext>
            </a:extLst>
          </p:cNvPr>
          <p:cNvSpPr/>
          <p:nvPr/>
        </p:nvSpPr>
        <p:spPr>
          <a:xfrm rot="10800000" flipH="1">
            <a:off x="6803912" y="3429000"/>
            <a:ext cx="559497" cy="1216330"/>
          </a:xfrm>
          <a:prstGeom prst="rightBrac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79D00C1B-6921-4A89-A2F8-F0B39AC13BEC}"/>
              </a:ext>
            </a:extLst>
          </p:cNvPr>
          <p:cNvSpPr/>
          <p:nvPr/>
        </p:nvSpPr>
        <p:spPr>
          <a:xfrm rot="10033923" flipH="1">
            <a:off x="7748311" y="3896354"/>
            <a:ext cx="474809" cy="1836870"/>
          </a:xfrm>
          <a:prstGeom prst="curvedLeftArrow">
            <a:avLst/>
          </a:prstGeom>
          <a:solidFill>
            <a:srgbClr val="0070C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D9EC41-A375-46FB-B0D1-EB82DA5EED07}"/>
              </a:ext>
            </a:extLst>
          </p:cNvPr>
          <p:cNvGrpSpPr/>
          <p:nvPr/>
        </p:nvGrpSpPr>
        <p:grpSpPr>
          <a:xfrm>
            <a:off x="653988" y="1364122"/>
            <a:ext cx="8872809" cy="369332"/>
            <a:chOff x="654497" y="4550703"/>
            <a:chExt cx="8872809" cy="880879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A43FBBD8-4663-4172-958D-1409248BB3C6}"/>
                </a:ext>
              </a:extLst>
            </p:cNvPr>
            <p:cNvSpPr/>
            <p:nvPr/>
          </p:nvSpPr>
          <p:spPr>
            <a:xfrm>
              <a:off x="654497" y="4651677"/>
              <a:ext cx="8872809" cy="69622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ADC203-56BF-4DC2-90E7-C75BDE47E3AA}"/>
                </a:ext>
              </a:extLst>
            </p:cNvPr>
            <p:cNvSpPr txBox="1"/>
            <p:nvPr/>
          </p:nvSpPr>
          <p:spPr>
            <a:xfrm>
              <a:off x="8048024" y="4550703"/>
              <a:ext cx="859316" cy="880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55A11"/>
                  </a:solidFill>
                  <a:latin typeface="Arial Rounded MT Bold" panose="020F0704030504030204" pitchFamily="34" charset="0"/>
                </a:rPr>
                <a:t>time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9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F0D9-BB48-4F19-8E24-3007F591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6" y="365126"/>
            <a:ext cx="10740614" cy="87200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Improving the algorithm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AF6B75-D7B8-44A3-A6FF-7DC9969A96B5}"/>
              </a:ext>
            </a:extLst>
          </p:cNvPr>
          <p:cNvSpPr/>
          <p:nvPr/>
        </p:nvSpPr>
        <p:spPr>
          <a:xfrm>
            <a:off x="746407" y="1829616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Dry ingredients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FB3C42-799B-4206-9AF9-37A313923C7A}"/>
              </a:ext>
            </a:extLst>
          </p:cNvPr>
          <p:cNvSpPr/>
          <p:nvPr/>
        </p:nvSpPr>
        <p:spPr>
          <a:xfrm>
            <a:off x="2221355" y="1829612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Wet ingredients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3FEE0B-CA43-4E3D-A4F4-360F8BC618AD}"/>
              </a:ext>
            </a:extLst>
          </p:cNvPr>
          <p:cNvSpPr/>
          <p:nvPr/>
        </p:nvSpPr>
        <p:spPr>
          <a:xfrm>
            <a:off x="3696633" y="1829615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/>
              <a:t>Mix c</a:t>
            </a:r>
            <a:r>
              <a:rPr lang="en-US" sz="1700" kern="1200" dirty="0"/>
              <a:t>ookie dough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0F4CD1-BCD9-463F-B0C8-5F36DC425EF6}"/>
              </a:ext>
            </a:extLst>
          </p:cNvPr>
          <p:cNvSpPr/>
          <p:nvPr/>
        </p:nvSpPr>
        <p:spPr>
          <a:xfrm>
            <a:off x="5171746" y="1829615"/>
            <a:ext cx="169410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Baking sheet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035FB0-BD07-4B29-8B4D-0F472DDED674}"/>
              </a:ext>
            </a:extLst>
          </p:cNvPr>
          <p:cNvSpPr/>
          <p:nvPr/>
        </p:nvSpPr>
        <p:spPr>
          <a:xfrm>
            <a:off x="5171745" y="2662885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Preheat oven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868EAC-BE86-44DC-B63C-F7DC0414AC2A}"/>
              </a:ext>
            </a:extLst>
          </p:cNvPr>
          <p:cNvSpPr/>
          <p:nvPr/>
        </p:nvSpPr>
        <p:spPr>
          <a:xfrm>
            <a:off x="6918329" y="1829612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rm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45AC55-8819-4971-8417-3486ADBE524E}"/>
              </a:ext>
            </a:extLst>
          </p:cNvPr>
          <p:cNvSpPr/>
          <p:nvPr/>
        </p:nvSpPr>
        <p:spPr>
          <a:xfrm>
            <a:off x="9307500" y="2212669"/>
            <a:ext cx="1998085" cy="1687715"/>
          </a:xfrm>
          <a:prstGeom prst="roundRect">
            <a:avLst>
              <a:gd name="adj" fmla="val 1372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You can have a friend help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98CCA-F8FB-4C5E-A772-5CD81DD09DFB}"/>
              </a:ext>
            </a:extLst>
          </p:cNvPr>
          <p:cNvGrpSpPr/>
          <p:nvPr/>
        </p:nvGrpSpPr>
        <p:grpSpPr>
          <a:xfrm>
            <a:off x="6654434" y="2595727"/>
            <a:ext cx="2437842" cy="3635684"/>
            <a:chOff x="8088825" y="1917909"/>
            <a:chExt cx="2437842" cy="363568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A4FCDA1-413C-4D00-B90A-F977E61243CF}"/>
                </a:ext>
              </a:extLst>
            </p:cNvPr>
            <p:cNvGrpSpPr/>
            <p:nvPr/>
          </p:nvGrpSpPr>
          <p:grpSpPr>
            <a:xfrm>
              <a:off x="8088825" y="1917909"/>
              <a:ext cx="2437842" cy="3635684"/>
              <a:chOff x="8806868" y="2364042"/>
              <a:chExt cx="2437842" cy="2485734"/>
            </a:xfrm>
          </p:grpSpPr>
          <p:sp>
            <p:nvSpPr>
              <p:cNvPr id="39" name="Left Brace 38">
                <a:extLst>
                  <a:ext uri="{FF2B5EF4-FFF2-40B4-BE49-F238E27FC236}">
                    <a16:creationId xmlns:a16="http://schemas.microsoft.com/office/drawing/2014/main" id="{5744D101-67EA-4DA5-805F-5339BE18D2A6}"/>
                  </a:ext>
                </a:extLst>
              </p:cNvPr>
              <p:cNvSpPr/>
              <p:nvPr/>
            </p:nvSpPr>
            <p:spPr>
              <a:xfrm rot="16200000">
                <a:off x="9919161" y="3649288"/>
                <a:ext cx="213256" cy="1478163"/>
              </a:xfrm>
              <a:prstGeom prst="leftBrace">
                <a:avLst>
                  <a:gd name="adj1" fmla="val 32266"/>
                  <a:gd name="adj2" fmla="val 50000"/>
                </a:avLst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ACBF610-F11A-4686-9881-B85F56EEA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4870" y="2364042"/>
                <a:ext cx="0" cy="1885720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289C6E-FA6B-4B48-A6DF-57A9D470AE05}"/>
                  </a:ext>
                </a:extLst>
              </p:cNvPr>
              <p:cNvSpPr txBox="1"/>
              <p:nvPr/>
            </p:nvSpPr>
            <p:spPr>
              <a:xfrm>
                <a:off x="8806868" y="4597262"/>
                <a:ext cx="2437842" cy="2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More Saved time!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DD2B8-CDA0-4229-927F-CDF707B0F61E}"/>
                </a:ext>
              </a:extLst>
            </p:cNvPr>
            <p:cNvCxnSpPr>
              <a:cxnSpLocks/>
            </p:cNvCxnSpPr>
            <p:nvPr/>
          </p:nvCxnSpPr>
          <p:spPr>
            <a:xfrm>
              <a:off x="8568661" y="3828377"/>
              <a:ext cx="0" cy="838596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1345FF4-F2E6-4CC7-92BD-95E1145A18D8}"/>
              </a:ext>
            </a:extLst>
          </p:cNvPr>
          <p:cNvSpPr/>
          <p:nvPr/>
        </p:nvSpPr>
        <p:spPr>
          <a:xfrm>
            <a:off x="746407" y="3754437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Dry ingredients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2D076E9-8224-40CD-947D-112C0CBE07AE}"/>
              </a:ext>
            </a:extLst>
          </p:cNvPr>
          <p:cNvSpPr/>
          <p:nvPr/>
        </p:nvSpPr>
        <p:spPr>
          <a:xfrm>
            <a:off x="746407" y="4587705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Wet ingredients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DC4ABA-5BF1-4513-ADD6-3A3BBCF36F73}"/>
              </a:ext>
            </a:extLst>
          </p:cNvPr>
          <p:cNvSpPr/>
          <p:nvPr/>
        </p:nvSpPr>
        <p:spPr>
          <a:xfrm>
            <a:off x="2221355" y="3754433"/>
            <a:ext cx="1422636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/>
              <a:t>Mix c</a:t>
            </a:r>
            <a:r>
              <a:rPr lang="en-US" sz="1700" kern="1200" dirty="0"/>
              <a:t>ookie dough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99B9F7-0096-4830-90C5-3EC211DF35D9}"/>
              </a:ext>
            </a:extLst>
          </p:cNvPr>
          <p:cNvSpPr/>
          <p:nvPr/>
        </p:nvSpPr>
        <p:spPr>
          <a:xfrm>
            <a:off x="3695023" y="3754433"/>
            <a:ext cx="1694093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Baking sheet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10A5BC-78FC-49DD-834F-4CEEDC55D05F}"/>
              </a:ext>
            </a:extLst>
          </p:cNvPr>
          <p:cNvSpPr/>
          <p:nvPr/>
        </p:nvSpPr>
        <p:spPr>
          <a:xfrm>
            <a:off x="3695009" y="4587703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Preheat oven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30490C-D629-4FDD-A51B-E3DFEFBF874E}"/>
              </a:ext>
            </a:extLst>
          </p:cNvPr>
          <p:cNvSpPr/>
          <p:nvPr/>
        </p:nvSpPr>
        <p:spPr>
          <a:xfrm>
            <a:off x="5440163" y="3756885"/>
            <a:ext cx="1694107" cy="76611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2" tIns="155632" rIns="155632" bIns="155632" numCol="1" spcCol="1270" anchor="ctr" anchorCtr="0">
            <a:norm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Bake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A3A3BD-BD5A-469A-9F3F-98D267BA489C}"/>
              </a:ext>
            </a:extLst>
          </p:cNvPr>
          <p:cNvSpPr/>
          <p:nvPr/>
        </p:nvSpPr>
        <p:spPr>
          <a:xfrm rot="375545">
            <a:off x="2771755" y="5323598"/>
            <a:ext cx="2986020" cy="989848"/>
          </a:xfrm>
          <a:prstGeom prst="roundRect">
            <a:avLst>
              <a:gd name="adj" fmla="val 13726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two separate bakers,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two “computers”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working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at 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“the same time”</a:t>
            </a: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879E220B-C1BE-45E2-9B94-831050FA1AED}"/>
              </a:ext>
            </a:extLst>
          </p:cNvPr>
          <p:cNvSpPr/>
          <p:nvPr/>
        </p:nvSpPr>
        <p:spPr>
          <a:xfrm rot="7654513">
            <a:off x="1962510" y="5246711"/>
            <a:ext cx="453361" cy="1377835"/>
          </a:xfrm>
          <a:prstGeom prst="curvedLeftArrow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0553FD23-79D9-44D1-B749-00743C7FEC00}"/>
              </a:ext>
            </a:extLst>
          </p:cNvPr>
          <p:cNvSpPr/>
          <p:nvPr/>
        </p:nvSpPr>
        <p:spPr>
          <a:xfrm rot="7654513" flipH="1">
            <a:off x="2402960" y="3963051"/>
            <a:ext cx="385599" cy="1377835"/>
          </a:xfrm>
          <a:prstGeom prst="curvedLeftArrow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6D73F4-2BA4-46D2-9C5A-473799E0C9BB}"/>
              </a:ext>
            </a:extLst>
          </p:cNvPr>
          <p:cNvGrpSpPr/>
          <p:nvPr/>
        </p:nvGrpSpPr>
        <p:grpSpPr>
          <a:xfrm>
            <a:off x="735340" y="1387012"/>
            <a:ext cx="8872809" cy="369332"/>
            <a:chOff x="654497" y="4550703"/>
            <a:chExt cx="8872809" cy="880879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5C6E608-F9E3-4410-B62B-2679DC25E189}"/>
                </a:ext>
              </a:extLst>
            </p:cNvPr>
            <p:cNvSpPr/>
            <p:nvPr/>
          </p:nvSpPr>
          <p:spPr>
            <a:xfrm>
              <a:off x="654497" y="4651677"/>
              <a:ext cx="8872809" cy="69622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0F59B2-D70A-4314-8C10-C02C14158C2D}"/>
                </a:ext>
              </a:extLst>
            </p:cNvPr>
            <p:cNvSpPr txBox="1"/>
            <p:nvPr/>
          </p:nvSpPr>
          <p:spPr>
            <a:xfrm>
              <a:off x="8048024" y="4550703"/>
              <a:ext cx="859316" cy="880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55A11"/>
                  </a:solidFill>
                  <a:latin typeface="Arial Rounded MT Bold" panose="020F0704030504030204" pitchFamily="34" charset="0"/>
                </a:rPr>
                <a:t>time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1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 animBg="1"/>
      <p:bldP spid="7" grpId="0" animBg="1"/>
      <p:bldP spid="9" grpId="0" animBg="1"/>
      <p:bldP spid="11" grpId="0" animBg="1"/>
      <p:bldP spid="1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469A-7484-4971-824E-11686476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5" y="365126"/>
            <a:ext cx="10826675" cy="93655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How to speed up completing a task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AABB7B-4F28-4709-BF23-6DFCE07C0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24044"/>
              </p:ext>
            </p:extLst>
          </p:nvPr>
        </p:nvGraphicFramePr>
        <p:xfrm>
          <a:off x="878390" y="1599716"/>
          <a:ext cx="8699242" cy="444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902">
                  <a:extLst>
                    <a:ext uri="{9D8B030D-6E8A-4147-A177-3AD203B41FA5}">
                      <a16:colId xmlns:a16="http://schemas.microsoft.com/office/drawing/2014/main" val="605686916"/>
                    </a:ext>
                  </a:extLst>
                </a:gridCol>
                <a:gridCol w="2444507">
                  <a:extLst>
                    <a:ext uri="{9D8B030D-6E8A-4147-A177-3AD203B41FA5}">
                      <a16:colId xmlns:a16="http://schemas.microsoft.com/office/drawing/2014/main" val="2089430062"/>
                    </a:ext>
                  </a:extLst>
                </a:gridCol>
                <a:gridCol w="2710833">
                  <a:extLst>
                    <a:ext uri="{9D8B030D-6E8A-4147-A177-3AD203B41FA5}">
                      <a16:colId xmlns:a16="http://schemas.microsoft.com/office/drawing/2014/main" val="2504060584"/>
                    </a:ext>
                  </a:extLst>
                </a:gridCol>
              </a:tblGrid>
              <a:tr h="1085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Baking cookies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Executing a program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893813"/>
                  </a:ext>
                </a:extLst>
              </a:tr>
              <a:tr h="10859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Do the same steps, </a:t>
                      </a:r>
                      <a:r>
                        <a:rPr lang="en-US" sz="2400" b="1" i="1" dirty="0"/>
                        <a:t>only faster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Upgrade your mixer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Upgrade your computer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221876"/>
                  </a:ext>
                </a:extLst>
              </a:tr>
              <a:tr h="11063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Rearrange tasks so you can do one while waiting for the other to finish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Preheat while portioning on the baking 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Asynchronous 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095273"/>
                  </a:ext>
                </a:extLst>
              </a:tr>
              <a:tr h="10859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Get a friend to help you do tasks at the same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Wet ingredients and dry ingredients at the same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Parallel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368892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AD6A0DC6-3122-4327-88A2-71CE405FB571}"/>
              </a:ext>
            </a:extLst>
          </p:cNvPr>
          <p:cNvSpPr/>
          <p:nvPr/>
        </p:nvSpPr>
        <p:spPr>
          <a:xfrm rot="10800000">
            <a:off x="9773241" y="3738788"/>
            <a:ext cx="311912" cy="2307477"/>
          </a:xfrm>
          <a:prstGeom prst="leftBrace">
            <a:avLst>
              <a:gd name="adj1" fmla="val 32266"/>
              <a:gd name="adj2" fmla="val 50000"/>
            </a:avLst>
          </a:prstGeom>
          <a:ln w="3492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696C2-1813-4D15-9E92-61F2F6A5FA7A}"/>
              </a:ext>
            </a:extLst>
          </p:cNvPr>
          <p:cNvSpPr txBox="1"/>
          <p:nvPr/>
        </p:nvSpPr>
        <p:spPr>
          <a:xfrm>
            <a:off x="10173370" y="4477028"/>
            <a:ext cx="171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7030A0"/>
                </a:solidFill>
              </a:rPr>
              <a:t>Concurrent Computing</a:t>
            </a:r>
          </a:p>
        </p:txBody>
      </p:sp>
    </p:spTree>
    <p:extLst>
      <p:ext uri="{BB962C8B-B14F-4D97-AF65-F5344CB8AC3E}">
        <p14:creationId xmlns:p14="http://schemas.microsoft.com/office/powerpoint/2010/main" val="384511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540C-DBDF-44CF-8F79-7C5D9128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68624"/>
          </a:xfrm>
        </p:spPr>
        <p:txBody>
          <a:bodyPr/>
          <a:lstStyle/>
          <a:p>
            <a:r>
              <a:rPr lang="en-US" dirty="0">
                <a:solidFill>
                  <a:srgbClr val="C03090"/>
                </a:solidFill>
                <a:latin typeface="Bahnschrift SemiBold" panose="020B0502040204020203" pitchFamily="34" charset="0"/>
              </a:rPr>
              <a:t>Concurrent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vs </a:t>
            </a:r>
            <a:r>
              <a:rPr lang="en-US" dirty="0">
                <a:solidFill>
                  <a:srgbClr val="C03090"/>
                </a:solidFill>
                <a:latin typeface="Bahnschrift SemiBold" panose="020B0502040204020203" pitchFamily="34" charset="0"/>
              </a:rPr>
              <a:t>sequential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 computing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F28E-E285-481A-AF43-75B249D4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9E7-AF4F-48BD-BB2A-3122F935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3" y="365126"/>
            <a:ext cx="10772887" cy="9903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8C34-B59E-43C0-863D-EC73776C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277475" cy="1197774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Sequential computing </a:t>
            </a:r>
            <a:r>
              <a:rPr lang="en-US" dirty="0"/>
              <a:t>– </a:t>
            </a:r>
            <a:r>
              <a:rPr lang="en-US" sz="2400" dirty="0"/>
              <a:t>When a series of computations are executed </a:t>
            </a:r>
            <a:r>
              <a:rPr lang="en-US" sz="2400" b="1" i="1" dirty="0">
                <a:solidFill>
                  <a:srgbClr val="C00000"/>
                </a:solidFill>
              </a:rPr>
              <a:t>one at a time</a:t>
            </a:r>
            <a:r>
              <a:rPr lang="en-US" sz="2400" dirty="0"/>
              <a:t>, such that each computation must finish before the next can begin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C004F0-B7B1-4362-B1A3-8764E755D8FE}"/>
              </a:ext>
            </a:extLst>
          </p:cNvPr>
          <p:cNvSpPr/>
          <p:nvPr/>
        </p:nvSpPr>
        <p:spPr>
          <a:xfrm>
            <a:off x="1207969" y="4010031"/>
            <a:ext cx="2261937" cy="390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task1()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03CFE1-8B95-4C70-863B-BFA8DD1EADAB}"/>
              </a:ext>
            </a:extLst>
          </p:cNvPr>
          <p:cNvSpPr/>
          <p:nvPr/>
        </p:nvSpPr>
        <p:spPr>
          <a:xfrm>
            <a:off x="3554929" y="4010031"/>
            <a:ext cx="2261937" cy="3906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task2()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027F44-451D-4312-8389-AE9DD6B737C0}"/>
              </a:ext>
            </a:extLst>
          </p:cNvPr>
          <p:cNvSpPr/>
          <p:nvPr/>
        </p:nvSpPr>
        <p:spPr>
          <a:xfrm>
            <a:off x="5901889" y="4010030"/>
            <a:ext cx="2261937" cy="3906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task3()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A8E900-5AD3-4E17-B933-BF753E3B939A}"/>
              </a:ext>
            </a:extLst>
          </p:cNvPr>
          <p:cNvGrpSpPr/>
          <p:nvPr/>
        </p:nvGrpSpPr>
        <p:grpSpPr>
          <a:xfrm>
            <a:off x="1207969" y="4972560"/>
            <a:ext cx="6747310" cy="369332"/>
            <a:chOff x="2338938" y="3734602"/>
            <a:chExt cx="6747310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329D25-82F1-4B81-A6D4-FD3EEC65CC57}"/>
                </a:ext>
              </a:extLst>
            </p:cNvPr>
            <p:cNvCxnSpPr/>
            <p:nvPr/>
          </p:nvCxnSpPr>
          <p:spPr>
            <a:xfrm>
              <a:off x="2338938" y="3734602"/>
              <a:ext cx="674731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4C69F1-79E3-453C-994F-F40B9EB9FE75}"/>
                </a:ext>
              </a:extLst>
            </p:cNvPr>
            <p:cNvSpPr txBox="1"/>
            <p:nvPr/>
          </p:nvSpPr>
          <p:spPr>
            <a:xfrm>
              <a:off x="2338938" y="373460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19991</TotalTime>
  <Words>2427</Words>
  <Application>Microsoft Office PowerPoint</Application>
  <PresentationFormat>Widescreen</PresentationFormat>
  <Paragraphs>297</Paragraphs>
  <Slides>39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Rounded MT Bold</vt:lpstr>
      <vt:lpstr>Bahnschrift</vt:lpstr>
      <vt:lpstr>Bahnschrift SemiBold</vt:lpstr>
      <vt:lpstr>Calibri</vt:lpstr>
      <vt:lpstr>Calibri Light</vt:lpstr>
      <vt:lpstr>Cascadia Code</vt:lpstr>
      <vt:lpstr>Consolas</vt:lpstr>
      <vt:lpstr>Courier New</vt:lpstr>
      <vt:lpstr>Wingdings</vt:lpstr>
      <vt:lpstr>Office Theme</vt:lpstr>
      <vt:lpstr>Concurrent Programming</vt:lpstr>
      <vt:lpstr>Motivating example</vt:lpstr>
      <vt:lpstr>Baking cookies</vt:lpstr>
      <vt:lpstr>Improving the algorithm</vt:lpstr>
      <vt:lpstr>Improving the algorithm</vt:lpstr>
      <vt:lpstr>Improving the algorithm</vt:lpstr>
      <vt:lpstr>How to speed up completing a task</vt:lpstr>
      <vt:lpstr>Concurrent vs sequential computing</vt:lpstr>
      <vt:lpstr>Definitions</vt:lpstr>
      <vt:lpstr>Definitions</vt:lpstr>
      <vt:lpstr>Synchronous and asynchronous programming models</vt:lpstr>
      <vt:lpstr>Definitions</vt:lpstr>
      <vt:lpstr>Definitions</vt:lpstr>
      <vt:lpstr>Summary</vt:lpstr>
      <vt:lpstr>The Multicore Revolution</vt:lpstr>
      <vt:lpstr>PowerPoint Presentation</vt:lpstr>
      <vt:lpstr>PowerPoint Presentation</vt:lpstr>
      <vt:lpstr>Core Count Driving Moore’s Law</vt:lpstr>
      <vt:lpstr>Parallel Programming</vt:lpstr>
      <vt:lpstr>Threads and multithreading</vt:lpstr>
      <vt:lpstr>Definitions</vt:lpstr>
      <vt:lpstr>Java Process vs. Thread</vt:lpstr>
      <vt:lpstr>Java Process vs. Thread</vt:lpstr>
      <vt:lpstr>Java Runnable interface</vt:lpstr>
      <vt:lpstr>Creating a Runnable object</vt:lpstr>
      <vt:lpstr>Poll Everywhere</vt:lpstr>
      <vt:lpstr>Alt: No anonymous class, no lambda</vt:lpstr>
      <vt:lpstr>Running a Runnable object synchronously</vt:lpstr>
      <vt:lpstr>Alt: No anonymous class, no lambda</vt:lpstr>
      <vt:lpstr>Java Thread class</vt:lpstr>
      <vt:lpstr>Running a Runnable object asynchronously</vt:lpstr>
      <vt:lpstr>Alt: No anonymous class, no lambda</vt:lpstr>
      <vt:lpstr>Waiting for a Thread to finish</vt:lpstr>
      <vt:lpstr>Waiting for a Thread to finish</vt:lpstr>
      <vt:lpstr>Waiting for a Thread to finish</vt:lpstr>
      <vt:lpstr>Waiting for a Thread to finish</vt:lpstr>
      <vt:lpstr>Waiting for a Thread to finish</vt:lpstr>
      <vt:lpstr>A Question . . .</vt:lpstr>
      <vt:lpstr>View example threads code  from github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u14p1 Concurrent Programming | COMP 301</dc:title>
  <dc:creator>Aaron Smith</dc:creator>
  <cp:lastModifiedBy>David Stotts</cp:lastModifiedBy>
  <cp:revision>298</cp:revision>
  <cp:lastPrinted>2023-04-19T20:41:15Z</cp:lastPrinted>
  <dcterms:created xsi:type="dcterms:W3CDTF">2020-02-08T19:31:56Z</dcterms:created>
  <dcterms:modified xsi:type="dcterms:W3CDTF">2024-04-18T17:50:07Z</dcterms:modified>
</cp:coreProperties>
</file>