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94" r:id="rId3"/>
    <p:sldId id="296" r:id="rId4"/>
    <p:sldId id="295" r:id="rId5"/>
    <p:sldId id="297" r:id="rId6"/>
    <p:sldId id="298" r:id="rId7"/>
    <p:sldId id="299" r:id="rId8"/>
    <p:sldId id="300" r:id="rId9"/>
    <p:sldId id="303" r:id="rId10"/>
    <p:sldId id="301" r:id="rId11"/>
    <p:sldId id="305" r:id="rId12"/>
    <p:sldId id="304" r:id="rId13"/>
    <p:sldId id="321" r:id="rId14"/>
    <p:sldId id="306" r:id="rId15"/>
    <p:sldId id="315" r:id="rId16"/>
    <p:sldId id="316" r:id="rId17"/>
    <p:sldId id="322" r:id="rId18"/>
    <p:sldId id="317" r:id="rId19"/>
    <p:sldId id="318" r:id="rId20"/>
    <p:sldId id="319" r:id="rId21"/>
    <p:sldId id="307" r:id="rId22"/>
    <p:sldId id="32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EF53"/>
    <a:srgbClr val="1BE0E5"/>
    <a:srgbClr val="FFD9D9"/>
    <a:srgbClr val="CFD5EA"/>
    <a:srgbClr val="C55A11"/>
    <a:srgbClr val="4472C4"/>
    <a:srgbClr val="00717E"/>
    <a:srgbClr val="4950B8"/>
    <a:srgbClr val="FFCBCB"/>
    <a:srgbClr val="2B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4" autoAdjust="0"/>
    <p:restoredTop sz="88435" autoAdjust="0"/>
  </p:normalViewPr>
  <p:slideViewPr>
    <p:cSldViewPr snapToGrid="0">
      <p:cViewPr varScale="1">
        <p:scale>
          <a:sx n="73" d="100"/>
          <a:sy n="73" d="100"/>
        </p:scale>
        <p:origin x="90" y="8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37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20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35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7/docs/api/java/util/concurrent/locks/Lock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essential/concurrency/syncmeth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Concurrent Programming </a:t>
            </a:r>
            <a:r>
              <a:rPr lang="en-US" sz="4800" i="1" dirty="0"/>
              <a:t>part 2</a:t>
            </a:r>
            <a:endParaRPr lang="en-US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COMP 301</a:t>
            </a:r>
          </a:p>
          <a:p>
            <a:r>
              <a:rPr lang="en-US" i="1" dirty="0"/>
              <a:t>( adapted from Drs. K. Mayer-Patel and A. Smith )</a:t>
            </a:r>
          </a:p>
        </p:txBody>
      </p:sp>
    </p:spTree>
    <p:extLst>
      <p:ext uri="{BB962C8B-B14F-4D97-AF65-F5344CB8AC3E}">
        <p14:creationId xmlns:p14="http://schemas.microsoft.com/office/powerpoint/2010/main" val="231903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92286-A2EA-4F4F-8667-5E8E85073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74796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Synchronized 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096A47-8B77-465D-9760-0C52131FE0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Enforcing </a:t>
            </a:r>
            <a:r>
              <a:rPr lang="en-US" b="1" dirty="0"/>
              <a:t>mutual exclusion</a:t>
            </a:r>
            <a:r>
              <a:rPr lang="en-US" dirty="0"/>
              <a:t> in Java</a:t>
            </a:r>
          </a:p>
        </p:txBody>
      </p:sp>
    </p:spTree>
    <p:extLst>
      <p:ext uri="{BB962C8B-B14F-4D97-AF65-F5344CB8AC3E}">
        <p14:creationId xmlns:p14="http://schemas.microsoft.com/office/powerpoint/2010/main" val="1905974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BC12E-A65C-4391-89D7-99E50288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064" y="365125"/>
            <a:ext cx="5616914" cy="98067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Mutual exclusion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B3B60-5642-4FC9-AC89-AD16C9CC7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5435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These methods simply can’t be executed at the same time</a:t>
            </a:r>
          </a:p>
          <a:p>
            <a:pPr lvl="1"/>
            <a:r>
              <a:rPr lang="en-US" dirty="0"/>
              <a:t>Concurrency of these methods results in a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race condition</a:t>
            </a:r>
          </a:p>
          <a:p>
            <a:pPr lvl="1"/>
            <a:r>
              <a:rPr lang="en-US" dirty="0"/>
              <a:t>In general, this occurs </a:t>
            </a:r>
            <a:r>
              <a:rPr lang="en-US" i="1" dirty="0"/>
              <a:t>any time </a:t>
            </a:r>
            <a:r>
              <a:rPr lang="en-US" dirty="0"/>
              <a:t>you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read</a:t>
            </a:r>
            <a:r>
              <a:rPr lang="en-US" dirty="0"/>
              <a:t> or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write</a:t>
            </a:r>
            <a:r>
              <a:rPr lang="en-US" dirty="0"/>
              <a:t> to data that in memory shared between threads</a:t>
            </a:r>
          </a:p>
          <a:p>
            <a:pPr marL="0" indent="0">
              <a:buNone/>
            </a:pPr>
            <a:r>
              <a:rPr lang="en-US" dirty="0"/>
              <a:t>We say that these methods must be made </a:t>
            </a:r>
            <a:r>
              <a:rPr lang="en-US" b="1" dirty="0">
                <a:solidFill>
                  <a:srgbClr val="C00000"/>
                </a:solidFill>
              </a:rPr>
              <a:t>mutually exclusive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6EE7E8B-AA76-4077-9185-BB22D5A5C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2830" y="281771"/>
            <a:ext cx="4530969" cy="4280182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40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int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3600" dirty="0">
              <a:latin typeface="Consolas" panose="020B0609020204030204" pitchFamily="49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D314125-628D-4498-9EE8-B356D7D26789}"/>
              </a:ext>
            </a:extLst>
          </p:cNvPr>
          <p:cNvGrpSpPr/>
          <p:nvPr/>
        </p:nvGrpSpPr>
        <p:grpSpPr>
          <a:xfrm>
            <a:off x="5878286" y="2039815"/>
            <a:ext cx="1195754" cy="1678075"/>
            <a:chOff x="5878286" y="2090057"/>
            <a:chExt cx="1195754" cy="1627833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702AE301-0315-43A6-BAF1-3A1DE1D118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78286" y="2090057"/>
              <a:ext cx="1195754" cy="170822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18643E4-25A6-4988-80FC-7DE42B9374D7}"/>
                </a:ext>
              </a:extLst>
            </p:cNvPr>
            <p:cNvCxnSpPr>
              <a:cxnSpLocks/>
            </p:cNvCxnSpPr>
            <p:nvPr/>
          </p:nvCxnSpPr>
          <p:spPr>
            <a:xfrm>
              <a:off x="5878286" y="2260879"/>
              <a:ext cx="1195754" cy="61295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9657FCC5-83E1-4A04-A8E1-4C1E099BAFBA}"/>
                </a:ext>
              </a:extLst>
            </p:cNvPr>
            <p:cNvCxnSpPr>
              <a:cxnSpLocks/>
            </p:cNvCxnSpPr>
            <p:nvPr/>
          </p:nvCxnSpPr>
          <p:spPr>
            <a:xfrm>
              <a:off x="5878286" y="2260879"/>
              <a:ext cx="1195754" cy="1457011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922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BC12E-A65C-4391-89D7-99E50288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064" y="365125"/>
            <a:ext cx="5616914" cy="93373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B3B60-5642-4FC9-AC89-AD16C9CC7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6291"/>
            <a:ext cx="5642987" cy="3148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Solution: </a:t>
            </a:r>
            <a:r>
              <a:rPr lang="en-US" dirty="0"/>
              <a:t>add the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synchronized</a:t>
            </a:r>
            <a:r>
              <a:rPr lang="en-US" dirty="0"/>
              <a:t> keyword to all methods that must be made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mutually exclusive</a:t>
            </a:r>
          </a:p>
          <a:p>
            <a:pPr lvl="1"/>
            <a:r>
              <a:rPr lang="en-US" dirty="0"/>
              <a:t>Usually, every method that reads or writes field values should be synchronized</a:t>
            </a:r>
          </a:p>
          <a:p>
            <a:pPr marL="0" indent="0">
              <a:buNone/>
            </a:pPr>
            <a:r>
              <a:rPr lang="en-US" dirty="0"/>
              <a:t>What does this do?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6EE7E8B-AA76-4077-9185-BB22D5A5C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2830" y="281771"/>
            <a:ext cx="4530969" cy="4280182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40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int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3600" dirty="0">
              <a:latin typeface="Consolas" panose="020B0609020204030204" pitchFamily="49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724AD11-0D18-4374-9486-358078CA64CD}"/>
              </a:ext>
            </a:extLst>
          </p:cNvPr>
          <p:cNvSpPr/>
          <p:nvPr/>
        </p:nvSpPr>
        <p:spPr>
          <a:xfrm>
            <a:off x="7787473" y="2717152"/>
            <a:ext cx="1336430" cy="255381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83F40DD-14E1-4C7F-9D57-396BB9E357D2}"/>
              </a:ext>
            </a:extLst>
          </p:cNvPr>
          <p:cNvSpPr/>
          <p:nvPr/>
        </p:nvSpPr>
        <p:spPr>
          <a:xfrm>
            <a:off x="7787473" y="1864457"/>
            <a:ext cx="1336430" cy="255381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440C795-1E63-4274-875B-6AF3B35C3AC5}"/>
              </a:ext>
            </a:extLst>
          </p:cNvPr>
          <p:cNvSpPr/>
          <p:nvPr/>
        </p:nvSpPr>
        <p:spPr>
          <a:xfrm>
            <a:off x="7787473" y="3569843"/>
            <a:ext cx="1336430" cy="255381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3C654B0-526C-4D30-8471-6E296553D9A0}"/>
              </a:ext>
            </a:extLst>
          </p:cNvPr>
          <p:cNvSpPr/>
          <p:nvPr/>
        </p:nvSpPr>
        <p:spPr>
          <a:xfrm>
            <a:off x="931718" y="4842163"/>
            <a:ext cx="6272964" cy="1436914"/>
          </a:xfrm>
          <a:prstGeom prst="roundRect">
            <a:avLst>
              <a:gd name="adj" fmla="val 1211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Java ensures that no two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synchronized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methods of a given instance will ever be executed at the same time by different threads</a:t>
            </a:r>
          </a:p>
        </p:txBody>
      </p:sp>
    </p:spTree>
    <p:extLst>
      <p:ext uri="{BB962C8B-B14F-4D97-AF65-F5344CB8AC3E}">
        <p14:creationId xmlns:p14="http://schemas.microsoft.com/office/powerpoint/2010/main" val="382193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BC12E-A65C-4391-89D7-99E50288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064" y="365125"/>
            <a:ext cx="5616914" cy="93373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B3B60-5642-4FC9-AC89-AD16C9CC7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6291"/>
            <a:ext cx="5642987" cy="3148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Solution: </a:t>
            </a:r>
            <a:r>
              <a:rPr lang="en-US" dirty="0"/>
              <a:t>add the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synchronized</a:t>
            </a:r>
            <a:r>
              <a:rPr lang="en-US" dirty="0"/>
              <a:t> keyword to all methods that must be made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mutually exclusive</a:t>
            </a:r>
          </a:p>
          <a:p>
            <a:pPr lvl="1"/>
            <a:r>
              <a:rPr lang="en-US" dirty="0"/>
              <a:t>Usually, every method that reads or writes field values should be synchronized</a:t>
            </a:r>
          </a:p>
          <a:p>
            <a:pPr marL="0" indent="0">
              <a:buNone/>
            </a:pPr>
            <a:r>
              <a:rPr lang="en-US" dirty="0"/>
              <a:t>What does this do?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6EE7E8B-AA76-4077-9185-BB22D5A5C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2830" y="281771"/>
            <a:ext cx="4530969" cy="4280182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40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int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3600" dirty="0">
              <a:latin typeface="Consolas" panose="020B0609020204030204" pitchFamily="49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724AD11-0D18-4374-9486-358078CA64CD}"/>
              </a:ext>
            </a:extLst>
          </p:cNvPr>
          <p:cNvSpPr/>
          <p:nvPr/>
        </p:nvSpPr>
        <p:spPr>
          <a:xfrm>
            <a:off x="7787473" y="2717152"/>
            <a:ext cx="1336430" cy="255381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83F40DD-14E1-4C7F-9D57-396BB9E357D2}"/>
              </a:ext>
            </a:extLst>
          </p:cNvPr>
          <p:cNvSpPr/>
          <p:nvPr/>
        </p:nvSpPr>
        <p:spPr>
          <a:xfrm>
            <a:off x="7787473" y="1864457"/>
            <a:ext cx="1336430" cy="255381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440C795-1E63-4274-875B-6AF3B35C3AC5}"/>
              </a:ext>
            </a:extLst>
          </p:cNvPr>
          <p:cNvSpPr/>
          <p:nvPr/>
        </p:nvSpPr>
        <p:spPr>
          <a:xfrm>
            <a:off x="7787473" y="3569843"/>
            <a:ext cx="1336430" cy="255381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3C654B0-526C-4D30-8471-6E296553D9A0}"/>
              </a:ext>
            </a:extLst>
          </p:cNvPr>
          <p:cNvSpPr/>
          <p:nvPr/>
        </p:nvSpPr>
        <p:spPr>
          <a:xfrm>
            <a:off x="931718" y="4842163"/>
            <a:ext cx="6272964" cy="1436914"/>
          </a:xfrm>
          <a:prstGeom prst="roundRect">
            <a:avLst>
              <a:gd name="adj" fmla="val 1211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Java ensures that no two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synchronized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methods of a given instance will ever be executed at the same time by </a:t>
            </a:r>
            <a:r>
              <a:rPr lang="en-US" sz="2400" b="1" dirty="0">
                <a:solidFill>
                  <a:srgbClr val="C00000"/>
                </a:solidFill>
              </a:rPr>
              <a:t>different threads</a:t>
            </a:r>
          </a:p>
        </p:txBody>
      </p:sp>
      <p:sp>
        <p:nvSpPr>
          <p:cNvPr id="9" name="Rectangle: Rounded Corners 27">
            <a:extLst>
              <a:ext uri="{FF2B5EF4-FFF2-40B4-BE49-F238E27FC236}">
                <a16:creationId xmlns:a16="http://schemas.microsoft.com/office/drawing/2014/main" id="{B3C654B0-526C-4D30-8471-6E296553D9A0}"/>
              </a:ext>
            </a:extLst>
          </p:cNvPr>
          <p:cNvSpPr/>
          <p:nvPr/>
        </p:nvSpPr>
        <p:spPr>
          <a:xfrm>
            <a:off x="613064" y="2421862"/>
            <a:ext cx="6362749" cy="2930236"/>
          </a:xfrm>
          <a:prstGeom prst="roundRect">
            <a:avLst>
              <a:gd name="adj" fmla="val 1211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800" i="1" dirty="0">
                <a:solidFill>
                  <a:schemeClr val="accent6">
                    <a:lumMod val="50000"/>
                  </a:schemeClr>
                </a:solidFill>
              </a:rPr>
              <a:t>When one thread is executing a synchronized method for an object, all </a:t>
            </a:r>
            <a:r>
              <a:rPr lang="en-US" sz="2800" b="1" i="1" dirty="0">
                <a:solidFill>
                  <a:srgbClr val="0070C0"/>
                </a:solidFill>
              </a:rPr>
              <a:t>other </a:t>
            </a: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</a:rPr>
              <a:t>threads that invoke synchronized methods for the same object block (suspend execution) until the first thread is done with the object.</a:t>
            </a:r>
          </a:p>
        </p:txBody>
      </p:sp>
      <p:sp>
        <p:nvSpPr>
          <p:cNvPr id="7" name="Freeform 6"/>
          <p:cNvSpPr/>
          <p:nvPr/>
        </p:nvSpPr>
        <p:spPr>
          <a:xfrm>
            <a:off x="6951518" y="3948545"/>
            <a:ext cx="2836718" cy="713746"/>
          </a:xfrm>
          <a:custGeom>
            <a:avLst/>
            <a:gdLst>
              <a:gd name="connsiteX0" fmla="*/ 0 w 2836718"/>
              <a:gd name="connsiteY0" fmla="*/ 311728 h 713746"/>
              <a:gd name="connsiteX1" fmla="*/ 1693718 w 2836718"/>
              <a:gd name="connsiteY1" fmla="*/ 706582 h 713746"/>
              <a:gd name="connsiteX2" fmla="*/ 2743200 w 2836718"/>
              <a:gd name="connsiteY2" fmla="*/ 10391 h 713746"/>
              <a:gd name="connsiteX3" fmla="*/ 2743200 w 2836718"/>
              <a:gd name="connsiteY3" fmla="*/ 10391 h 713746"/>
              <a:gd name="connsiteX4" fmla="*/ 2836718 w 2836718"/>
              <a:gd name="connsiteY4" fmla="*/ 0 h 71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6718" h="713746">
                <a:moveTo>
                  <a:pt x="0" y="311728"/>
                </a:moveTo>
                <a:cubicBezTo>
                  <a:pt x="618259" y="534266"/>
                  <a:pt x="1236518" y="756805"/>
                  <a:pt x="1693718" y="706582"/>
                </a:cubicBezTo>
                <a:cubicBezTo>
                  <a:pt x="2150918" y="656359"/>
                  <a:pt x="2743200" y="10391"/>
                  <a:pt x="2743200" y="10391"/>
                </a:cubicBezTo>
                <a:lnTo>
                  <a:pt x="2743200" y="10391"/>
                </a:lnTo>
                <a:lnTo>
                  <a:pt x="2836718" y="0"/>
                </a:lnTo>
              </a:path>
            </a:pathLst>
          </a:custGeom>
          <a:noFill/>
          <a:ln w="44450">
            <a:solidFill>
              <a:srgbClr val="FF0000"/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951518" y="3221765"/>
            <a:ext cx="1805334" cy="1058318"/>
          </a:xfrm>
          <a:custGeom>
            <a:avLst/>
            <a:gdLst>
              <a:gd name="connsiteX0" fmla="*/ 0 w 2836718"/>
              <a:gd name="connsiteY0" fmla="*/ 311728 h 713746"/>
              <a:gd name="connsiteX1" fmla="*/ 1693718 w 2836718"/>
              <a:gd name="connsiteY1" fmla="*/ 706582 h 713746"/>
              <a:gd name="connsiteX2" fmla="*/ 2743200 w 2836718"/>
              <a:gd name="connsiteY2" fmla="*/ 10391 h 713746"/>
              <a:gd name="connsiteX3" fmla="*/ 2743200 w 2836718"/>
              <a:gd name="connsiteY3" fmla="*/ 10391 h 713746"/>
              <a:gd name="connsiteX4" fmla="*/ 2836718 w 2836718"/>
              <a:gd name="connsiteY4" fmla="*/ 0 h 71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6718" h="713746">
                <a:moveTo>
                  <a:pt x="0" y="311728"/>
                </a:moveTo>
                <a:cubicBezTo>
                  <a:pt x="618259" y="534266"/>
                  <a:pt x="1236518" y="756805"/>
                  <a:pt x="1693718" y="706582"/>
                </a:cubicBezTo>
                <a:cubicBezTo>
                  <a:pt x="2150918" y="656359"/>
                  <a:pt x="2743200" y="10391"/>
                  <a:pt x="2743200" y="10391"/>
                </a:cubicBezTo>
                <a:lnTo>
                  <a:pt x="2743200" y="10391"/>
                </a:lnTo>
                <a:lnTo>
                  <a:pt x="2836718" y="0"/>
                </a:lnTo>
              </a:path>
            </a:pathLst>
          </a:custGeom>
          <a:noFill/>
          <a:ln w="44450">
            <a:solidFill>
              <a:srgbClr val="FF0000"/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2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DCF80-BBBE-42E5-B034-C201B1A1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365125"/>
            <a:ext cx="10782300" cy="798657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Using synchronized methods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A1E3C94-E7C4-4B3C-B35D-D941C8F2F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351760"/>
            <a:ext cx="7106013" cy="5212118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(String[]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InterruptedException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Counter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 thread1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Thread(() -&gt;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&lt;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100000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i++)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389C5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.addOne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 thread2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Thread(() -&gt;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&lt;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100000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i++)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389C5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.subtractOne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thread1.start()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thread2.start()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thread1.join()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thread2.join()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counter.getValue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latin typeface="Consolas" panose="020B0609020204030204" pitchFamily="49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6E584B-BFA9-4053-B072-9ADDAB9997C1}"/>
              </a:ext>
            </a:extLst>
          </p:cNvPr>
          <p:cNvSpPr txBox="1"/>
          <p:nvPr/>
        </p:nvSpPr>
        <p:spPr>
          <a:xfrm>
            <a:off x="8214059" y="2753370"/>
            <a:ext cx="3696498" cy="1085899"/>
          </a:xfrm>
          <a:prstGeom prst="roundRect">
            <a:avLst>
              <a:gd name="adj" fmla="val 18083"/>
            </a:avLst>
          </a:prstGeom>
          <a:solidFill>
            <a:srgbClr val="2B2B2B"/>
          </a:solidFill>
        </p:spPr>
        <p:txBody>
          <a:bodyPr wrap="square">
            <a:noAutofit/>
          </a:bodyPr>
          <a:lstStyle/>
          <a:p>
            <a:r>
              <a:rPr lang="en-US" sz="16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Sample output:</a:t>
            </a:r>
          </a:p>
          <a:p>
            <a:endParaRPr lang="en-US" sz="16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0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DDBF25D-960A-42FC-AF35-8009C67170CD}"/>
              </a:ext>
            </a:extLst>
          </p:cNvPr>
          <p:cNvSpPr/>
          <p:nvPr/>
        </p:nvSpPr>
        <p:spPr>
          <a:xfrm>
            <a:off x="8603253" y="1351760"/>
            <a:ext cx="2918109" cy="8990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With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synchronization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, the output is predictable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16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A3C24-D761-455A-8661-6BE2B39E9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373" y="365126"/>
            <a:ext cx="10865427" cy="105843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Synchronization is achieved using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locks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FC7029E-D4CC-44C6-B2EA-0751B719A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825625"/>
            <a:ext cx="4530969" cy="4280182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40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int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3600" dirty="0">
              <a:latin typeface="Consolas" panose="020B06090202040302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52F6DBF-7774-46F6-AD61-79EFB6C0B851}"/>
              </a:ext>
            </a:extLst>
          </p:cNvPr>
          <p:cNvSpPr/>
          <p:nvPr/>
        </p:nvSpPr>
        <p:spPr>
          <a:xfrm>
            <a:off x="6274156" y="1825625"/>
            <a:ext cx="4987212" cy="10580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How does Java enforce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mutual exclusion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of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synchronized methods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DEF4356-6E59-4D24-91AF-5B93C4183D9A}"/>
              </a:ext>
            </a:extLst>
          </p:cNvPr>
          <p:cNvSpPr/>
          <p:nvPr/>
        </p:nvSpPr>
        <p:spPr>
          <a:xfrm>
            <a:off x="6274156" y="3041317"/>
            <a:ext cx="4987212" cy="12876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Internally, the JVM creates a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lock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for every instance of the class that is synchronized (e.g.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Counter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A4A92B6-B462-4ED2-9625-F792F945F402}"/>
              </a:ext>
            </a:extLst>
          </p:cNvPr>
          <p:cNvSpPr/>
          <p:nvPr/>
        </p:nvSpPr>
        <p:spPr>
          <a:xfrm>
            <a:off x="5734049" y="4486557"/>
            <a:ext cx="6067425" cy="1619250"/>
          </a:xfrm>
          <a:prstGeom prst="roundRect">
            <a:avLst>
              <a:gd name="adj" fmla="val 11565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From Oracle’s documentation: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lock is a tool for controlling access to a shared resource by multiple threads. Commonly, a lock provides exclusive access to a shared resource: only one thread at a time can acquire the lock and all access to the shared resource requires that the lock be acquired first.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BC6A4C-F57B-4076-BDD9-EFB6F6FBEF65}"/>
              </a:ext>
            </a:extLst>
          </p:cNvPr>
          <p:cNvSpPr txBox="1"/>
          <p:nvPr/>
        </p:nvSpPr>
        <p:spPr>
          <a:xfrm>
            <a:off x="847863" y="6308209"/>
            <a:ext cx="10852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Read about the </a:t>
            </a:r>
            <a:r>
              <a:rPr lang="en-US" dirty="0">
                <a:latin typeface="Consolas" panose="020B0609020204030204" pitchFamily="49" charset="0"/>
              </a:rPr>
              <a:t>Lock</a:t>
            </a:r>
            <a:r>
              <a:rPr lang="en-US" dirty="0"/>
              <a:t> interface: </a:t>
            </a:r>
            <a:r>
              <a:rPr lang="en-US" dirty="0">
                <a:hlinkClick r:id="rId2"/>
              </a:rPr>
              <a:t>https://docs.oracle.com/javase/7/docs/api/java/util/concurrent/locks/Lock.html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4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81C4-CA11-454E-B750-575F9F79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589" y="377941"/>
            <a:ext cx="5482213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Manually using</a:t>
            </a:r>
            <a:b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Java’s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Lock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interface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C7737AA-4640-4283-9ECE-073F1217E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149" y="248696"/>
            <a:ext cx="3493060" cy="6360607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Lock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new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ReentrantLock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addOne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getValue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+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.unlock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subtractOne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getValue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-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.unlock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.unlock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F1328E5-44C9-4AEA-B9BF-141BF00AB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57" y="2212693"/>
            <a:ext cx="4530969" cy="4280182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40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int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3600" dirty="0">
              <a:latin typeface="Consolas" panose="020B0609020204030204" pitchFamily="49" charset="0"/>
            </a:endParaRPr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20890303-7F14-43D3-9B23-4FF0D344B705}"/>
              </a:ext>
            </a:extLst>
          </p:cNvPr>
          <p:cNvSpPr/>
          <p:nvPr/>
        </p:nvSpPr>
        <p:spPr>
          <a:xfrm>
            <a:off x="4546145" y="5649251"/>
            <a:ext cx="4119293" cy="1138521"/>
          </a:xfrm>
          <a:prstGeom prst="leftRightArrow">
            <a:avLst>
              <a:gd name="adj1" fmla="val 59969"/>
              <a:gd name="adj2" fmla="val 4310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Illustration of how</a:t>
            </a:r>
          </a:p>
          <a:p>
            <a:pPr algn="ctr"/>
            <a:r>
              <a:rPr lang="en-US" dirty="0">
                <a:latin typeface="Consolas" panose="020B0609020204030204" pitchFamily="49" charset="0"/>
              </a:rPr>
              <a:t>synchronized</a:t>
            </a:r>
            <a:r>
              <a:rPr lang="en-US" dirty="0"/>
              <a:t> is implemented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2144656-E850-4BD0-999F-4269A3CE6647}"/>
              </a:ext>
            </a:extLst>
          </p:cNvPr>
          <p:cNvGrpSpPr/>
          <p:nvPr/>
        </p:nvGrpSpPr>
        <p:grpSpPr>
          <a:xfrm>
            <a:off x="5134708" y="3058427"/>
            <a:ext cx="3909621" cy="813222"/>
            <a:chOff x="4468174" y="1760810"/>
            <a:chExt cx="3909621" cy="81322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771D447-6D04-420D-A6C5-033762178279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>
              <a:off x="7432849" y="2083976"/>
              <a:ext cx="944946" cy="49005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19EBF4B-F817-4522-8658-3E8B54AD4E3F}"/>
                </a:ext>
              </a:extLst>
            </p:cNvPr>
            <p:cNvSpPr txBox="1"/>
            <p:nvPr/>
          </p:nvSpPr>
          <p:spPr>
            <a:xfrm>
              <a:off x="4468174" y="1760810"/>
              <a:ext cx="29646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Acquire the lock, waiting if necessary until it is available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BFA2BAA-C183-40F8-BE5F-776A1E5496DE}"/>
              </a:ext>
            </a:extLst>
          </p:cNvPr>
          <p:cNvGrpSpPr/>
          <p:nvPr/>
        </p:nvGrpSpPr>
        <p:grpSpPr>
          <a:xfrm>
            <a:off x="5777802" y="4321183"/>
            <a:ext cx="3266527" cy="807437"/>
            <a:chOff x="5247556" y="1551386"/>
            <a:chExt cx="3266527" cy="807437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38EC448-8F29-4504-A93E-B134EFDE6648}"/>
                </a:ext>
              </a:extLst>
            </p:cNvPr>
            <p:cNvCxnSpPr>
              <a:cxnSpLocks/>
              <a:stCxn id="22" idx="3"/>
            </p:cNvCxnSpPr>
            <p:nvPr/>
          </p:nvCxnSpPr>
          <p:spPr>
            <a:xfrm flipV="1">
              <a:off x="7602000" y="1551386"/>
              <a:ext cx="912083" cy="48427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6DA42C0-D225-412A-A11C-528803813729}"/>
                </a:ext>
              </a:extLst>
            </p:cNvPr>
            <p:cNvSpPr txBox="1"/>
            <p:nvPr/>
          </p:nvSpPr>
          <p:spPr>
            <a:xfrm>
              <a:off x="5247556" y="1712492"/>
              <a:ext cx="23544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Release lock after critical section finishes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9CE9C56-79B1-4F97-B412-B38E0CE473CB}"/>
              </a:ext>
            </a:extLst>
          </p:cNvPr>
          <p:cNvGrpSpPr/>
          <p:nvPr/>
        </p:nvGrpSpPr>
        <p:grpSpPr>
          <a:xfrm>
            <a:off x="5660929" y="358259"/>
            <a:ext cx="3179416" cy="646331"/>
            <a:chOff x="5283338" y="1760810"/>
            <a:chExt cx="3179416" cy="646331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DEB30256-8591-4015-9449-805ADC4972D1}"/>
                </a:ext>
              </a:extLst>
            </p:cNvPr>
            <p:cNvCxnSpPr>
              <a:cxnSpLocks/>
              <a:stCxn id="27" idx="3"/>
            </p:cNvCxnSpPr>
            <p:nvPr/>
          </p:nvCxnSpPr>
          <p:spPr>
            <a:xfrm>
              <a:off x="7814791" y="2083976"/>
              <a:ext cx="647963" cy="20544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F3F5139-AB5E-4BF2-8AED-9AB17ECF02DD}"/>
                </a:ext>
              </a:extLst>
            </p:cNvPr>
            <p:cNvSpPr txBox="1"/>
            <p:nvPr/>
          </p:nvSpPr>
          <p:spPr>
            <a:xfrm>
              <a:off x="5283338" y="1760810"/>
              <a:ext cx="25314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Every </a:t>
              </a:r>
              <a:r>
                <a:rPr lang="en-US" dirty="0">
                  <a:latin typeface="Consolas" panose="020B0609020204030204" pitchFamily="49" charset="0"/>
                </a:rPr>
                <a:t>Counter</a:t>
              </a:r>
              <a:r>
                <a:rPr lang="en-US" dirty="0"/>
                <a:t> instance has its own lock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0447F66-864E-462D-8AFB-80EA30E98DD8}"/>
              </a:ext>
            </a:extLst>
          </p:cNvPr>
          <p:cNvGrpSpPr/>
          <p:nvPr/>
        </p:nvGrpSpPr>
        <p:grpSpPr>
          <a:xfrm>
            <a:off x="5668516" y="1337993"/>
            <a:ext cx="3414241" cy="923330"/>
            <a:chOff x="5283338" y="1760810"/>
            <a:chExt cx="3414241" cy="923330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9309ECFE-9EDF-4C9B-BBC2-4F1B6560A6DC}"/>
                </a:ext>
              </a:extLst>
            </p:cNvPr>
            <p:cNvCxnSpPr>
              <a:cxnSpLocks/>
              <a:stCxn id="34" idx="3"/>
            </p:cNvCxnSpPr>
            <p:nvPr/>
          </p:nvCxnSpPr>
          <p:spPr>
            <a:xfrm flipV="1">
              <a:off x="7814791" y="2141087"/>
              <a:ext cx="882788" cy="8138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D628F34-BB05-475D-9891-F2D1A7CE6B76}"/>
                </a:ext>
              </a:extLst>
            </p:cNvPr>
            <p:cNvSpPr txBox="1"/>
            <p:nvPr/>
          </p:nvSpPr>
          <p:spPr>
            <a:xfrm>
              <a:off x="5283338" y="1760810"/>
              <a:ext cx="25314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i="1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ReentrantLock</a:t>
              </a:r>
              <a:r>
                <a:rPr lang="en-US" dirty="0"/>
                <a:t> is the lock implementation used for </a:t>
              </a:r>
              <a:r>
                <a:rPr lang="en-US" dirty="0">
                  <a:latin typeface="Consolas" panose="020B0609020204030204" pitchFamily="49" charset="0"/>
                </a:rPr>
                <a:t>synchronized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DDB7932-865E-4F23-B355-93895AB0009B}"/>
              </a:ext>
            </a:extLst>
          </p:cNvPr>
          <p:cNvGrpSpPr/>
          <p:nvPr/>
        </p:nvGrpSpPr>
        <p:grpSpPr>
          <a:xfrm>
            <a:off x="5530457" y="3766010"/>
            <a:ext cx="3513872" cy="646331"/>
            <a:chOff x="5283338" y="1760810"/>
            <a:chExt cx="3513872" cy="646331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92D39D55-6B2E-4C67-AF69-642396C3E2FD}"/>
                </a:ext>
              </a:extLst>
            </p:cNvPr>
            <p:cNvCxnSpPr>
              <a:cxnSpLocks/>
              <a:stCxn id="38" idx="3"/>
            </p:cNvCxnSpPr>
            <p:nvPr/>
          </p:nvCxnSpPr>
          <p:spPr>
            <a:xfrm>
              <a:off x="7888579" y="2083976"/>
              <a:ext cx="90863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8A4F8FE-C509-4DC6-B6ED-9AB5097366EC}"/>
                </a:ext>
              </a:extLst>
            </p:cNvPr>
            <p:cNvSpPr txBox="1"/>
            <p:nvPr/>
          </p:nvSpPr>
          <p:spPr>
            <a:xfrm>
              <a:off x="5283338" y="1760810"/>
              <a:ext cx="26052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i="1" dirty="0">
                  <a:solidFill>
                    <a:srgbClr val="C00000"/>
                  </a:solidFill>
                </a:rPr>
                <a:t>Critical section </a:t>
              </a:r>
              <a:r>
                <a:rPr lang="en-US" dirty="0"/>
                <a:t>occurs once the lock is acquired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843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81C4-CA11-454E-B750-575F9F79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589" y="377941"/>
            <a:ext cx="5482213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Manually using</a:t>
            </a:r>
            <a:b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Java’s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Lock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interface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C7737AA-4640-4283-9ECE-073F1217E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149" y="248696"/>
            <a:ext cx="3493060" cy="6360607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Lock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new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ReentrantLock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addOne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getValue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+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.unlock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subtractOne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getValue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-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.unlock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.unlock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F1328E5-44C9-4AEA-B9BF-141BF00AB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57" y="2212693"/>
            <a:ext cx="4530969" cy="4280182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40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4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synchronized int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3600" dirty="0">
              <a:latin typeface="Consolas" panose="020B0609020204030204" pitchFamily="49" charset="0"/>
            </a:endParaRPr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20890303-7F14-43D3-9B23-4FF0D344B705}"/>
              </a:ext>
            </a:extLst>
          </p:cNvPr>
          <p:cNvSpPr/>
          <p:nvPr/>
        </p:nvSpPr>
        <p:spPr>
          <a:xfrm>
            <a:off x="4546145" y="5649251"/>
            <a:ext cx="4119293" cy="1138521"/>
          </a:xfrm>
          <a:prstGeom prst="leftRightArrow">
            <a:avLst>
              <a:gd name="adj1" fmla="val 59969"/>
              <a:gd name="adj2" fmla="val 4310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Illustration of how</a:t>
            </a:r>
          </a:p>
          <a:p>
            <a:pPr algn="ctr"/>
            <a:r>
              <a:rPr lang="en-US" dirty="0">
                <a:latin typeface="Consolas" panose="020B0609020204030204" pitchFamily="49" charset="0"/>
              </a:rPr>
              <a:t>synchronized</a:t>
            </a:r>
            <a:r>
              <a:rPr lang="en-US" dirty="0"/>
              <a:t> is implemented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2144656-E850-4BD0-999F-4269A3CE6647}"/>
              </a:ext>
            </a:extLst>
          </p:cNvPr>
          <p:cNvGrpSpPr/>
          <p:nvPr/>
        </p:nvGrpSpPr>
        <p:grpSpPr>
          <a:xfrm>
            <a:off x="5134708" y="3058427"/>
            <a:ext cx="3909621" cy="813222"/>
            <a:chOff x="4468174" y="1760810"/>
            <a:chExt cx="3909621" cy="81322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771D447-6D04-420D-A6C5-033762178279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>
              <a:off x="7432849" y="2083976"/>
              <a:ext cx="944946" cy="49005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19EBF4B-F817-4522-8658-3E8B54AD4E3F}"/>
                </a:ext>
              </a:extLst>
            </p:cNvPr>
            <p:cNvSpPr txBox="1"/>
            <p:nvPr/>
          </p:nvSpPr>
          <p:spPr>
            <a:xfrm>
              <a:off x="4468174" y="1760810"/>
              <a:ext cx="29646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Acquire the lock, waiting if necessary until it is available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BFA2BAA-C183-40F8-BE5F-776A1E5496DE}"/>
              </a:ext>
            </a:extLst>
          </p:cNvPr>
          <p:cNvGrpSpPr/>
          <p:nvPr/>
        </p:nvGrpSpPr>
        <p:grpSpPr>
          <a:xfrm>
            <a:off x="5777802" y="4321183"/>
            <a:ext cx="3266527" cy="807437"/>
            <a:chOff x="5247556" y="1551386"/>
            <a:chExt cx="3266527" cy="807437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38EC448-8F29-4504-A93E-B134EFDE6648}"/>
                </a:ext>
              </a:extLst>
            </p:cNvPr>
            <p:cNvCxnSpPr>
              <a:cxnSpLocks/>
              <a:stCxn id="22" idx="3"/>
            </p:cNvCxnSpPr>
            <p:nvPr/>
          </p:nvCxnSpPr>
          <p:spPr>
            <a:xfrm flipV="1">
              <a:off x="7602000" y="1551386"/>
              <a:ext cx="912083" cy="48427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6DA42C0-D225-412A-A11C-528803813729}"/>
                </a:ext>
              </a:extLst>
            </p:cNvPr>
            <p:cNvSpPr txBox="1"/>
            <p:nvPr/>
          </p:nvSpPr>
          <p:spPr>
            <a:xfrm>
              <a:off x="5247556" y="1712492"/>
              <a:ext cx="23544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Release lock after critical section finishes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9CE9C56-79B1-4F97-B412-B38E0CE473CB}"/>
              </a:ext>
            </a:extLst>
          </p:cNvPr>
          <p:cNvGrpSpPr/>
          <p:nvPr/>
        </p:nvGrpSpPr>
        <p:grpSpPr>
          <a:xfrm>
            <a:off x="5660929" y="358259"/>
            <a:ext cx="3179416" cy="646331"/>
            <a:chOff x="5283338" y="1760810"/>
            <a:chExt cx="3179416" cy="646331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DEB30256-8591-4015-9449-805ADC4972D1}"/>
                </a:ext>
              </a:extLst>
            </p:cNvPr>
            <p:cNvCxnSpPr>
              <a:cxnSpLocks/>
              <a:stCxn id="27" idx="3"/>
            </p:cNvCxnSpPr>
            <p:nvPr/>
          </p:nvCxnSpPr>
          <p:spPr>
            <a:xfrm>
              <a:off x="7814791" y="2083976"/>
              <a:ext cx="647963" cy="20544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F3F5139-AB5E-4BF2-8AED-9AB17ECF02DD}"/>
                </a:ext>
              </a:extLst>
            </p:cNvPr>
            <p:cNvSpPr txBox="1"/>
            <p:nvPr/>
          </p:nvSpPr>
          <p:spPr>
            <a:xfrm>
              <a:off x="5283338" y="1760810"/>
              <a:ext cx="25314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Every </a:t>
              </a:r>
              <a:r>
                <a:rPr lang="en-US" dirty="0">
                  <a:latin typeface="Consolas" panose="020B0609020204030204" pitchFamily="49" charset="0"/>
                </a:rPr>
                <a:t>Counter</a:t>
              </a:r>
              <a:r>
                <a:rPr lang="en-US" dirty="0"/>
                <a:t> instance has its own lock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0447F66-864E-462D-8AFB-80EA30E98DD8}"/>
              </a:ext>
            </a:extLst>
          </p:cNvPr>
          <p:cNvGrpSpPr/>
          <p:nvPr/>
        </p:nvGrpSpPr>
        <p:grpSpPr>
          <a:xfrm>
            <a:off x="5668516" y="1337993"/>
            <a:ext cx="3414241" cy="923330"/>
            <a:chOff x="5283338" y="1760810"/>
            <a:chExt cx="3414241" cy="923330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9309ECFE-9EDF-4C9B-BBC2-4F1B6560A6DC}"/>
                </a:ext>
              </a:extLst>
            </p:cNvPr>
            <p:cNvCxnSpPr>
              <a:cxnSpLocks/>
              <a:stCxn id="34" idx="3"/>
            </p:cNvCxnSpPr>
            <p:nvPr/>
          </p:nvCxnSpPr>
          <p:spPr>
            <a:xfrm flipV="1">
              <a:off x="7814791" y="2141087"/>
              <a:ext cx="882788" cy="8138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D628F34-BB05-475D-9891-F2D1A7CE6B76}"/>
                </a:ext>
              </a:extLst>
            </p:cNvPr>
            <p:cNvSpPr txBox="1"/>
            <p:nvPr/>
          </p:nvSpPr>
          <p:spPr>
            <a:xfrm>
              <a:off x="5283338" y="1760810"/>
              <a:ext cx="25314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ReentrantLock</a:t>
              </a:r>
              <a:r>
                <a:rPr lang="en-US" dirty="0"/>
                <a:t> is the lock implementation used for </a:t>
              </a:r>
              <a:r>
                <a:rPr lang="en-US" dirty="0">
                  <a:latin typeface="Consolas" panose="020B0609020204030204" pitchFamily="49" charset="0"/>
                </a:rPr>
                <a:t>synchronized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DDB7932-865E-4F23-B355-93895AB0009B}"/>
              </a:ext>
            </a:extLst>
          </p:cNvPr>
          <p:cNvGrpSpPr/>
          <p:nvPr/>
        </p:nvGrpSpPr>
        <p:grpSpPr>
          <a:xfrm>
            <a:off x="5530457" y="3766010"/>
            <a:ext cx="3513872" cy="646331"/>
            <a:chOff x="5283338" y="1760810"/>
            <a:chExt cx="3513872" cy="646331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92D39D55-6B2E-4C67-AF69-642396C3E2FD}"/>
                </a:ext>
              </a:extLst>
            </p:cNvPr>
            <p:cNvCxnSpPr>
              <a:cxnSpLocks/>
              <a:stCxn id="38" idx="3"/>
            </p:cNvCxnSpPr>
            <p:nvPr/>
          </p:nvCxnSpPr>
          <p:spPr>
            <a:xfrm>
              <a:off x="7888579" y="2083976"/>
              <a:ext cx="90863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8A4F8FE-C509-4DC6-B6ED-9AB5097366EC}"/>
                </a:ext>
              </a:extLst>
            </p:cNvPr>
            <p:cNvSpPr txBox="1"/>
            <p:nvPr/>
          </p:nvSpPr>
          <p:spPr>
            <a:xfrm>
              <a:off x="5283338" y="1760810"/>
              <a:ext cx="26052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Critical section occurs once the lock is acquired</a:t>
              </a:r>
            </a:p>
          </p:txBody>
        </p:sp>
      </p:grpSp>
      <p:sp>
        <p:nvSpPr>
          <p:cNvPr id="23" name="Rectangle: Rounded Corners 27">
            <a:extLst>
              <a:ext uri="{FF2B5EF4-FFF2-40B4-BE49-F238E27FC236}">
                <a16:creationId xmlns:a16="http://schemas.microsoft.com/office/drawing/2014/main" id="{B3C654B0-526C-4D30-8471-6E296553D9A0}"/>
              </a:ext>
            </a:extLst>
          </p:cNvPr>
          <p:cNvSpPr/>
          <p:nvPr/>
        </p:nvSpPr>
        <p:spPr>
          <a:xfrm>
            <a:off x="717118" y="2643663"/>
            <a:ext cx="6678369" cy="2574619"/>
          </a:xfrm>
          <a:prstGeom prst="roundRect">
            <a:avLst>
              <a:gd name="adj" fmla="val 9282"/>
            </a:avLst>
          </a:prstGeom>
          <a:solidFill>
            <a:schemeClr val="bg1">
              <a:lumMod val="95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lnSpc>
                <a:spcPct val="120000"/>
              </a:lnSpc>
            </a:pPr>
            <a:r>
              <a:rPr lang="en-US" sz="2000" i="1" dirty="0">
                <a:solidFill>
                  <a:srgbClr val="00717E"/>
                </a:solidFill>
                <a:latin typeface="Bahnschrift SemiCondensed" panose="020B0502040204020203" pitchFamily="34" charset="0"/>
              </a:rPr>
              <a:t>A </a:t>
            </a:r>
            <a:r>
              <a:rPr lang="en-US" sz="2000" i="1" dirty="0" err="1">
                <a:solidFill>
                  <a:srgbClr val="C55A11"/>
                </a:solidFill>
                <a:latin typeface="Bahnschrift SemiCondensed" panose="020B0502040204020203" pitchFamily="34" charset="0"/>
              </a:rPr>
              <a:t>ReentrantLock</a:t>
            </a:r>
            <a:r>
              <a:rPr lang="en-US" sz="2000" i="1" dirty="0">
                <a:solidFill>
                  <a:srgbClr val="00717E"/>
                </a:solidFill>
                <a:latin typeface="Bahnschrift SemiCondensed" panose="020B0502040204020203" pitchFamily="34" charset="0"/>
              </a:rPr>
              <a:t> is owned by the thread last successfully locking, but not yet unlocking it. A thread invoking  </a:t>
            </a:r>
            <a:r>
              <a:rPr lang="en-US" sz="2000" dirty="0">
                <a:solidFill>
                  <a:srgbClr val="C55A1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lock</a:t>
            </a:r>
            <a:r>
              <a:rPr lang="en-US" sz="2000" dirty="0">
                <a:solidFill>
                  <a:srgbClr val="00717E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2000" i="1" dirty="0">
                <a:solidFill>
                  <a:srgbClr val="00717E"/>
                </a:solidFill>
                <a:latin typeface="Bahnschrift SemiCondensed" panose="020B0502040204020203" pitchFamily="34" charset="0"/>
              </a:rPr>
              <a:t>will return, successfully acquiring the lock, when the lock is not owned by another thread. </a:t>
            </a:r>
          </a:p>
          <a:p>
            <a:pPr marL="0" lvl="1" algn="ctr">
              <a:lnSpc>
                <a:spcPct val="120000"/>
              </a:lnSpc>
            </a:pPr>
            <a:r>
              <a:rPr lang="en-US" sz="2000" i="1" dirty="0">
                <a:solidFill>
                  <a:srgbClr val="C00000"/>
                </a:solidFill>
                <a:latin typeface="Bahnschrift SemiCondensed" panose="020B0502040204020203" pitchFamily="34" charset="0"/>
              </a:rPr>
              <a:t>The method will return immediately if the current thread </a:t>
            </a:r>
            <a:r>
              <a:rPr lang="en-US" sz="2000" b="1" i="1" dirty="0">
                <a:solidFill>
                  <a:srgbClr val="C00000"/>
                </a:solidFill>
                <a:latin typeface="Bahnschrift SemiCondensed" panose="020B0502040204020203" pitchFamily="34" charset="0"/>
              </a:rPr>
              <a:t>already owns the lock. </a:t>
            </a:r>
          </a:p>
        </p:txBody>
      </p:sp>
    </p:spTree>
    <p:extLst>
      <p:ext uri="{BB962C8B-B14F-4D97-AF65-F5344CB8AC3E}">
        <p14:creationId xmlns:p14="http://schemas.microsoft.com/office/powerpoint/2010/main" val="179445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EA97503-0095-4B9A-97A5-58A031F31B9A}"/>
              </a:ext>
            </a:extLst>
          </p:cNvPr>
          <p:cNvSpPr/>
          <p:nvPr/>
        </p:nvSpPr>
        <p:spPr>
          <a:xfrm>
            <a:off x="7506123" y="1644546"/>
            <a:ext cx="4052835" cy="4848329"/>
          </a:xfrm>
          <a:prstGeom prst="roundRect">
            <a:avLst>
              <a:gd name="adj" fmla="val 5342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Best Practice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98D126-E243-47D1-9339-9DE493280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91" y="365126"/>
            <a:ext cx="10886209" cy="751880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Best practice: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unlock()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in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finally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81750840-B7E0-46B9-A4E8-8C0F8578A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1433" y="2663018"/>
            <a:ext cx="3340667" cy="1278654"/>
          </a:xfrm>
          <a:prstGeom prst="roundRect">
            <a:avLst>
              <a:gd name="adj" fmla="val 9548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subtractOne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getValue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-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.unlock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4A981E7-C837-42AF-AFD4-2E5ECD450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0147" y="2353439"/>
            <a:ext cx="3340667" cy="1891139"/>
          </a:xfrm>
          <a:prstGeom prst="roundRect">
            <a:avLst>
              <a:gd name="adj" fmla="val 10678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try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getValue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finally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.unlock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52436C1C-5AC3-4238-B3C9-C6E055E1D14E}"/>
              </a:ext>
            </a:extLst>
          </p:cNvPr>
          <p:cNvSpPr/>
          <p:nvPr/>
        </p:nvSpPr>
        <p:spPr>
          <a:xfrm>
            <a:off x="6864777" y="2864869"/>
            <a:ext cx="1195607" cy="82150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4A4A5D65-67ED-496B-9A05-BFC15E239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1432" y="4662421"/>
            <a:ext cx="3340667" cy="1457883"/>
          </a:xfrm>
          <a:prstGeom prst="roundRect">
            <a:avLst>
              <a:gd name="adj" fmla="val 9658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.unlock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957B08AB-B5CE-4702-95DF-F39F81387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0146" y="4445792"/>
            <a:ext cx="3340667" cy="1891139"/>
          </a:xfrm>
          <a:prstGeom prst="roundRect">
            <a:avLst>
              <a:gd name="adj" fmla="val 8552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lock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.lock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try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return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finally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 err="1">
                <a:solidFill>
                  <a:srgbClr val="9876AA"/>
                </a:solidFill>
                <a:latin typeface="Consolas" panose="020B0609020204030204" pitchFamily="49" charset="0"/>
              </a:rPr>
              <a:t>lock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.unlock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A0A92D6-E1A0-4775-B2DB-5115B3098240}"/>
              </a:ext>
            </a:extLst>
          </p:cNvPr>
          <p:cNvSpPr/>
          <p:nvPr/>
        </p:nvSpPr>
        <p:spPr>
          <a:xfrm>
            <a:off x="6833162" y="4987883"/>
            <a:ext cx="1195607" cy="82150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73B9EB8-158A-47E3-B1BB-174D6D2DD0ED}"/>
              </a:ext>
            </a:extLst>
          </p:cNvPr>
          <p:cNvGrpSpPr/>
          <p:nvPr/>
        </p:nvGrpSpPr>
        <p:grpSpPr>
          <a:xfrm>
            <a:off x="0" y="3686376"/>
            <a:ext cx="3868615" cy="1200329"/>
            <a:chOff x="0" y="3686376"/>
            <a:chExt cx="3868615" cy="1200329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98D81AB-5F31-434C-BB85-2AB12A634BBE}"/>
                </a:ext>
              </a:extLst>
            </p:cNvPr>
            <p:cNvGrpSpPr/>
            <p:nvPr/>
          </p:nvGrpSpPr>
          <p:grpSpPr>
            <a:xfrm>
              <a:off x="0" y="3686376"/>
              <a:ext cx="3791432" cy="1200329"/>
              <a:chOff x="4933449" y="1760810"/>
              <a:chExt cx="3791432" cy="1200329"/>
            </a:xfrm>
          </p:grpSpPr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FB2DCB1E-6407-4C87-B4F9-857A485B90AD}"/>
                  </a:ext>
                </a:extLst>
              </p:cNvPr>
              <p:cNvCxnSpPr>
                <a:cxnSpLocks/>
                <a:stCxn id="19" idx="3"/>
              </p:cNvCxnSpPr>
              <p:nvPr/>
            </p:nvCxnSpPr>
            <p:spPr>
              <a:xfrm flipV="1">
                <a:off x="7968051" y="1922136"/>
                <a:ext cx="756830" cy="43883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E912FE-8EFF-4956-ADDE-951B893F8480}"/>
                  </a:ext>
                </a:extLst>
              </p:cNvPr>
              <p:cNvSpPr txBox="1"/>
              <p:nvPr/>
            </p:nvSpPr>
            <p:spPr>
              <a:xfrm>
                <a:off x="4933449" y="1760810"/>
                <a:ext cx="303460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dirty="0"/>
                  <a:t>Need to ensure the lock is always released! What if an exception is thrown and the method never finishes?</a:t>
                </a:r>
              </a:p>
            </p:txBody>
          </p:sp>
        </p:grp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E289291-2240-4234-BD67-7487E698185C}"/>
                </a:ext>
              </a:extLst>
            </p:cNvPr>
            <p:cNvCxnSpPr>
              <a:cxnSpLocks/>
              <a:stCxn id="19" idx="3"/>
            </p:cNvCxnSpPr>
            <p:nvPr/>
          </p:nvCxnSpPr>
          <p:spPr>
            <a:xfrm>
              <a:off x="3034602" y="4286541"/>
              <a:ext cx="834013" cy="52661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9CC3EF50-EDB5-4D1B-8DA1-F51757CBDEC1}"/>
              </a:ext>
            </a:extLst>
          </p:cNvPr>
          <p:cNvSpPr/>
          <p:nvPr/>
        </p:nvSpPr>
        <p:spPr>
          <a:xfrm>
            <a:off x="185580" y="5158029"/>
            <a:ext cx="3193491" cy="13348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If the thread never releases the lock, other threads will never be able to acquire it! This is called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deadlock</a:t>
            </a:r>
          </a:p>
        </p:txBody>
      </p:sp>
    </p:spTree>
    <p:extLst>
      <p:ext uri="{BB962C8B-B14F-4D97-AF65-F5344CB8AC3E}">
        <p14:creationId xmlns:p14="http://schemas.microsoft.com/office/powerpoint/2010/main" val="97277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" grpId="0" animBg="1"/>
      <p:bldP spid="7" grpId="0" animBg="1"/>
      <p:bldP spid="8" grpId="0" animBg="1"/>
      <p:bldP spid="14" grpId="0" animBg="1"/>
      <p:bldP spid="15" grpId="0" animBg="1"/>
      <p:bldP spid="9" grpId="0" animBg="1"/>
      <p:bldP spid="3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EEF9D-0045-2E41-93A9-540C9D9A8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327" y="405246"/>
            <a:ext cx="10813473" cy="88322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Deadlock between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0FD38-A22E-854C-BC49-28F98964A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728"/>
            <a:ext cx="10515600" cy="4722236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Synchronization can be tricky.</a:t>
            </a:r>
          </a:p>
          <a:p>
            <a:pPr lvl="1">
              <a:spcBef>
                <a:spcPts val="1200"/>
              </a:spcBef>
            </a:pPr>
            <a:r>
              <a:rPr lang="en-US" i="1" dirty="0"/>
              <a:t>Synchronized method in object A calling a synchronized method in object B</a:t>
            </a:r>
            <a:r>
              <a:rPr lang="en-US" dirty="0"/>
              <a:t>.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Obtained lock on A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Waiting for lock on B</a:t>
            </a:r>
          </a:p>
          <a:p>
            <a:pPr lvl="1">
              <a:spcBef>
                <a:spcPts val="1200"/>
              </a:spcBef>
            </a:pPr>
            <a:r>
              <a:rPr lang="en-US" i="1" dirty="0"/>
              <a:t>At same time in another thread, suppose synch. method of object B is calling synch. method in object A.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Obtained lock on B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Waiting for lock on A</a:t>
            </a:r>
          </a:p>
          <a:p>
            <a:pPr lvl="1">
              <a:spcBef>
                <a:spcPts val="1200"/>
              </a:spcBef>
            </a:pPr>
            <a:r>
              <a:rPr lang="en-US" i="1" dirty="0"/>
              <a:t>Now neither thread can continue.</a:t>
            </a:r>
          </a:p>
        </p:txBody>
      </p:sp>
    </p:spTree>
    <p:extLst>
      <p:ext uri="{BB962C8B-B14F-4D97-AF65-F5344CB8AC3E}">
        <p14:creationId xmlns:p14="http://schemas.microsoft.com/office/powerpoint/2010/main" val="3524519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92286-A2EA-4F4F-8667-5E8E85073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5835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Race conditions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096A47-8B77-465D-9760-0C52131FE0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the </a:t>
            </a:r>
            <a:r>
              <a:rPr lang="en-US" b="1" dirty="0"/>
              <a:t>timing of execution</a:t>
            </a:r>
            <a:r>
              <a:rPr lang="en-US" dirty="0"/>
              <a:t> affects the result</a:t>
            </a:r>
          </a:p>
        </p:txBody>
      </p:sp>
    </p:spTree>
    <p:extLst>
      <p:ext uri="{BB962C8B-B14F-4D97-AF65-F5344CB8AC3E}">
        <p14:creationId xmlns:p14="http://schemas.microsoft.com/office/powerpoint/2010/main" val="2794318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7287-E5BB-D54C-910A-D69DD4400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673" y="365126"/>
            <a:ext cx="10751127" cy="88178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wait( ) and notify( 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C3E55-D0F0-C84C-B8BC-D035D935C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464"/>
            <a:ext cx="10515600" cy="4946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Bahnschrift SemiBold" panose="020B0502040204020203" pitchFamily="34" charset="0"/>
              </a:rPr>
              <a:t>Mechanisms for coordination among running threads.</a:t>
            </a: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These are methods defined by Object</a:t>
            </a:r>
          </a:p>
          <a:p>
            <a:pPr lvl="2"/>
            <a:r>
              <a:rPr lang="en-US" dirty="0"/>
              <a:t>Must own the lock associated with the object in order to call any of these methods.</a:t>
            </a:r>
          </a:p>
          <a:p>
            <a:pPr lvl="3"/>
            <a:r>
              <a:rPr lang="en-US" dirty="0"/>
              <a:t>Effectively means call to wait() / notify() must be within a synchronized method / statement.</a:t>
            </a: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wait( )</a:t>
            </a:r>
          </a:p>
          <a:p>
            <a:pPr lvl="2"/>
            <a:r>
              <a:rPr lang="en-US" dirty="0"/>
              <a:t>Calling thread waits until notified.</a:t>
            </a: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notify( )</a:t>
            </a:r>
          </a:p>
          <a:p>
            <a:pPr lvl="2"/>
            <a:r>
              <a:rPr lang="en-US" dirty="0"/>
              <a:t>Releases one waiting thread (as soon as lock is available)</a:t>
            </a: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notifyAll( )</a:t>
            </a:r>
          </a:p>
          <a:p>
            <a:pPr lvl="2"/>
            <a:r>
              <a:rPr lang="en-US" dirty="0"/>
              <a:t>Releases all waiting threads</a:t>
            </a:r>
          </a:p>
          <a:p>
            <a:pPr lvl="3"/>
            <a:r>
              <a:rPr lang="en-US" dirty="0"/>
              <a:t>Each resumes in turn as lock becomes available.</a:t>
            </a:r>
          </a:p>
        </p:txBody>
      </p:sp>
    </p:spTree>
    <p:extLst>
      <p:ext uri="{BB962C8B-B14F-4D97-AF65-F5344CB8AC3E}">
        <p14:creationId xmlns:p14="http://schemas.microsoft.com/office/powerpoint/2010/main" val="2944355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39C6-C8B4-4926-8EB5-28D6A36F7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764" y="333952"/>
            <a:ext cx="10605655" cy="95452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Bottom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E12D0-BAE4-401A-A50C-3714DAF85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23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Parallelization</a:t>
            </a:r>
            <a:r>
              <a:rPr lang="en-US" dirty="0"/>
              <a:t> can speed up your job by doing multiple tasks at once</a:t>
            </a:r>
          </a:p>
          <a:p>
            <a:pPr lvl="1"/>
            <a:r>
              <a:rPr lang="en-US" dirty="0"/>
              <a:t>Must have tasks that inherently can be parallelized</a:t>
            </a:r>
          </a:p>
          <a:p>
            <a:pPr marL="0" indent="0">
              <a:buNone/>
            </a:pPr>
            <a:r>
              <a:rPr lang="en-US" dirty="0"/>
              <a:t>Concurrent read/write to shared memory causes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race conditions</a:t>
            </a:r>
          </a:p>
          <a:p>
            <a:pPr lvl="1"/>
            <a:r>
              <a:rPr lang="en-US" dirty="0"/>
              <a:t>Program behavior is unpredictable because it depends on timing</a:t>
            </a:r>
          </a:p>
          <a:p>
            <a:pPr marL="0" indent="0">
              <a:buNone/>
            </a:pPr>
            <a:r>
              <a:rPr lang="en-US" dirty="0"/>
              <a:t>Methods that read or write shared state must be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synchronized</a:t>
            </a:r>
          </a:p>
          <a:p>
            <a:pPr lvl="1"/>
            <a:r>
              <a:rPr lang="en-US" dirty="0"/>
              <a:t>Forces the methods to be executed with </a:t>
            </a:r>
            <a:r>
              <a:rPr lang="en-US" b="1" dirty="0">
                <a:solidFill>
                  <a:srgbClr val="C00000"/>
                </a:solidFill>
              </a:rPr>
              <a:t>mutual exclusion</a:t>
            </a:r>
          </a:p>
          <a:p>
            <a:pPr lvl="1"/>
            <a:r>
              <a:rPr lang="en-US" dirty="0"/>
              <a:t>This behavior is enforced with a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lock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</a:rPr>
              <a:t>Deadlock</a:t>
            </a:r>
            <a:r>
              <a:rPr lang="en-US" dirty="0"/>
              <a:t> occurs when a thread can’t acquire the lock it needs to finish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ADF429-AD60-4A09-8B73-4D674CDF7151}"/>
              </a:ext>
            </a:extLst>
          </p:cNvPr>
          <p:cNvSpPr txBox="1"/>
          <p:nvPr/>
        </p:nvSpPr>
        <p:spPr>
          <a:xfrm>
            <a:off x="838200" y="6203929"/>
            <a:ext cx="10515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Learn more at </a:t>
            </a:r>
            <a:r>
              <a:rPr lang="en-US" sz="2000" dirty="0">
                <a:hlinkClick r:id="rId3"/>
              </a:rPr>
              <a:t>https://docs.oracle.com/javase/tutorial/essential/concurrency/syncmeth.html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9554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39C6-C8B4-4926-8EB5-28D6A36F7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764" y="333952"/>
            <a:ext cx="10605655" cy="95452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By the way . . 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E12D0-BAE4-401A-A50C-3714DAF85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23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Concurrent read/write to shared memory causes race conditions</a:t>
            </a:r>
          </a:p>
          <a:p>
            <a:pPr marL="0" indent="0">
              <a:buNone/>
            </a:pPr>
            <a:r>
              <a:rPr lang="en-US" sz="2400" dirty="0">
                <a:latin typeface="Bahnschrift" panose="020B0502040204020203" pitchFamily="34" charset="0"/>
              </a:rPr>
              <a:t>Shared memory is not the only way</a:t>
            </a:r>
          </a:p>
          <a:p>
            <a:pPr marL="0" indent="0">
              <a:buNone/>
            </a:pPr>
            <a:r>
              <a:rPr lang="en-US" sz="2400" dirty="0">
                <a:latin typeface="Bahnschrift" panose="020B0502040204020203" pitchFamily="34" charset="0"/>
              </a:rPr>
              <a:t>This in one </a:t>
            </a:r>
            <a:r>
              <a:rPr lang="en-US" sz="2400" b="1" dirty="0">
                <a:solidFill>
                  <a:srgbClr val="0070C0"/>
                </a:solidFill>
                <a:latin typeface="Bahnschrift" panose="020B0502040204020203" pitchFamily="34" charset="0"/>
              </a:rPr>
              <a:t>model of concurrent computation</a:t>
            </a:r>
            <a:r>
              <a:rPr lang="en-US" sz="2400" dirty="0">
                <a:latin typeface="Bahnschrift" panose="020B0502040204020203" pitchFamily="34" charset="0"/>
              </a:rPr>
              <a:t>, used in Java and several other popular programming languages</a:t>
            </a:r>
          </a:p>
          <a:p>
            <a:pPr marL="0" indent="0">
              <a:buNone/>
            </a:pPr>
            <a:r>
              <a:rPr lang="en-US" sz="2400" dirty="0">
                <a:latin typeface="Bahnschrift" panose="020B0502040204020203" pitchFamily="34" charset="0"/>
              </a:rPr>
              <a:t>There are other models of concurrent computation that are fundamentally different (without shared memory, e.g., and other ways)</a:t>
            </a:r>
          </a:p>
          <a:p>
            <a:pPr marL="0" indent="0">
              <a:buNone/>
            </a:pPr>
            <a:r>
              <a:rPr lang="en-US" sz="2400" dirty="0">
                <a:latin typeface="Bahnschrift" panose="020B0502040204020203" pitchFamily="34" charset="0"/>
              </a:rPr>
              <a:t>There are programming languages based on these models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</a:rPr>
              <a:t>Topic (one of) of my fall 590 “Beyond Objects”</a:t>
            </a:r>
          </a:p>
        </p:txBody>
      </p:sp>
    </p:spTree>
    <p:extLst>
      <p:ext uri="{BB962C8B-B14F-4D97-AF65-F5344CB8AC3E}">
        <p14:creationId xmlns:p14="http://schemas.microsoft.com/office/powerpoint/2010/main" val="183019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B10D-68EB-449B-A807-EAFECD447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936" y="365125"/>
            <a:ext cx="10823864" cy="91295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Race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50217-8CF4-4AD9-9599-F6CCFFD18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855"/>
            <a:ext cx="10515600" cy="46391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Race condition </a:t>
            </a:r>
            <a:r>
              <a:rPr lang="en-US" dirty="0"/>
              <a:t>– A segment of concurrent code where the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timing of execution</a:t>
            </a:r>
            <a:r>
              <a:rPr lang="en-US" dirty="0"/>
              <a:t> affects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the result</a:t>
            </a:r>
          </a:p>
          <a:p>
            <a:pPr marL="0" indent="0">
              <a:buNone/>
            </a:pPr>
            <a:r>
              <a:rPr lang="en-US" dirty="0"/>
              <a:t>Race conditions occur when two or more threads </a:t>
            </a:r>
            <a:r>
              <a:rPr lang="en-US" b="1" u="sng" dirty="0">
                <a:solidFill>
                  <a:schemeClr val="accent5">
                    <a:lumMod val="75000"/>
                  </a:schemeClr>
                </a:solidFill>
              </a:rPr>
              <a:t>share memory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Multiple threads </a:t>
            </a:r>
            <a:r>
              <a:rPr lang="en-US" i="1" u="sng" dirty="0">
                <a:solidFill>
                  <a:srgbClr val="0070C0"/>
                </a:solidFill>
              </a:rPr>
              <a:t>reading from</a:t>
            </a:r>
            <a:r>
              <a:rPr lang="en-US" i="1" dirty="0">
                <a:solidFill>
                  <a:srgbClr val="0070C0"/>
                </a:solidFill>
              </a:rPr>
              <a:t> or </a:t>
            </a:r>
            <a:r>
              <a:rPr lang="en-US" i="1" u="sng" dirty="0">
                <a:solidFill>
                  <a:srgbClr val="0070C0"/>
                </a:solidFill>
              </a:rPr>
              <a:t>writing to</a:t>
            </a:r>
            <a:r>
              <a:rPr lang="en-US" i="1" dirty="0"/>
              <a:t>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the same object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What can go wrong?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Two threads write to a field at the same time </a:t>
            </a:r>
          </a:p>
          <a:p>
            <a:pPr lvl="2">
              <a:buClr>
                <a:srgbClr val="C00000"/>
              </a:buClr>
              <a:buFont typeface="Calibri" panose="020F0502020204030204" pitchFamily="34" charset="0"/>
              <a:buChar char="–"/>
            </a:pPr>
            <a:r>
              <a:rPr lang="en-US" dirty="0"/>
              <a:t>Who wins? It’s a race! ( where the loser wins )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One thread reads a field, but then another thread overwrites it</a:t>
            </a:r>
          </a:p>
          <a:p>
            <a:pPr lvl="2">
              <a:buClr>
                <a:srgbClr val="C00000"/>
              </a:buClr>
              <a:buFont typeface="Calibri" panose="020F0502020204030204" pitchFamily="34" charset="0"/>
              <a:buChar char="–"/>
            </a:pPr>
            <a:r>
              <a:rPr lang="en-US" dirty="0"/>
              <a:t>Stale values</a:t>
            </a:r>
          </a:p>
        </p:txBody>
      </p:sp>
    </p:spTree>
    <p:extLst>
      <p:ext uri="{BB962C8B-B14F-4D97-AF65-F5344CB8AC3E}">
        <p14:creationId xmlns:p14="http://schemas.microsoft.com/office/powerpoint/2010/main" val="412251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8740E-AE70-4B31-87EF-EE47AC4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365125"/>
            <a:ext cx="10834255" cy="99961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Example: A shared Counter class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D366DB1-439A-4660-9B9C-526F1F46B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1" y="1718685"/>
            <a:ext cx="4985084" cy="4897611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int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latin typeface="Consolas" panose="020B0609020204030204" pitchFamily="49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E7A880A-BE20-4423-AD59-8EE892DF1B90}"/>
              </a:ext>
            </a:extLst>
          </p:cNvPr>
          <p:cNvGrpSpPr/>
          <p:nvPr/>
        </p:nvGrpSpPr>
        <p:grpSpPr>
          <a:xfrm>
            <a:off x="3330743" y="1610301"/>
            <a:ext cx="6102347" cy="610385"/>
            <a:chOff x="5405857" y="2462647"/>
            <a:chExt cx="6102347" cy="61038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BE28E84A-BB56-4A5E-97FC-446A363E4E96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5405857" y="2662702"/>
              <a:ext cx="2988448" cy="41033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E170FC1-54DC-426C-9DD1-36957945B71C}"/>
                </a:ext>
              </a:extLst>
            </p:cNvPr>
            <p:cNvSpPr txBox="1"/>
            <p:nvPr/>
          </p:nvSpPr>
          <p:spPr>
            <a:xfrm>
              <a:off x="8394305" y="2462647"/>
              <a:ext cx="31138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Encapsulates an integer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A2B5224-FD2D-4117-A898-BE26ADCE28EE}"/>
              </a:ext>
            </a:extLst>
          </p:cNvPr>
          <p:cNvGrpSpPr/>
          <p:nvPr/>
        </p:nvGrpSpPr>
        <p:grpSpPr>
          <a:xfrm>
            <a:off x="2652765" y="2325479"/>
            <a:ext cx="6780325" cy="610385"/>
            <a:chOff x="4727879" y="2462647"/>
            <a:chExt cx="6780325" cy="610385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3E05624-7FF0-480B-9DDB-689CBC48C6F1}"/>
                </a:ext>
              </a:extLst>
            </p:cNvPr>
            <p:cNvCxnSpPr>
              <a:cxnSpLocks/>
              <a:stCxn id="11" idx="1"/>
            </p:cNvCxnSpPr>
            <p:nvPr/>
          </p:nvCxnSpPr>
          <p:spPr>
            <a:xfrm flipH="1">
              <a:off x="4727879" y="2662702"/>
              <a:ext cx="3666426" cy="41033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752262F-4032-424C-967F-233069CC612C}"/>
                </a:ext>
              </a:extLst>
            </p:cNvPr>
            <p:cNvSpPr txBox="1"/>
            <p:nvPr/>
          </p:nvSpPr>
          <p:spPr>
            <a:xfrm>
              <a:off x="8394305" y="2462647"/>
              <a:ext cx="31138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The integer starts at 0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BB90C6A-15A7-425A-8438-1FAC7A9AC94A}"/>
              </a:ext>
            </a:extLst>
          </p:cNvPr>
          <p:cNvGrpSpPr/>
          <p:nvPr/>
        </p:nvGrpSpPr>
        <p:grpSpPr>
          <a:xfrm>
            <a:off x="4238026" y="3429000"/>
            <a:ext cx="4202590" cy="707886"/>
            <a:chOff x="6313140" y="2462647"/>
            <a:chExt cx="4202590" cy="707886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3DBFF2C-3387-4B7B-B7D6-25A11834644D}"/>
                </a:ext>
              </a:extLst>
            </p:cNvPr>
            <p:cNvCxnSpPr>
              <a:cxnSpLocks/>
              <a:stCxn id="15" idx="1"/>
            </p:cNvCxnSpPr>
            <p:nvPr/>
          </p:nvCxnSpPr>
          <p:spPr>
            <a:xfrm flipH="1">
              <a:off x="6313140" y="2816590"/>
              <a:ext cx="2081166" cy="46167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AEA6F3F-787D-4CBC-861F-2A041FAED72C}"/>
                </a:ext>
              </a:extLst>
            </p:cNvPr>
            <p:cNvSpPr txBox="1"/>
            <p:nvPr/>
          </p:nvSpPr>
          <p:spPr>
            <a:xfrm>
              <a:off x="8394306" y="2462647"/>
              <a:ext cx="21214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Can “increment” the integer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D85D2A0-E899-4C3D-B941-38DF36895F6A}"/>
              </a:ext>
            </a:extLst>
          </p:cNvPr>
          <p:cNvGrpSpPr/>
          <p:nvPr/>
        </p:nvGrpSpPr>
        <p:grpSpPr>
          <a:xfrm>
            <a:off x="4391131" y="4322246"/>
            <a:ext cx="4049485" cy="707886"/>
            <a:chOff x="6466245" y="2462647"/>
            <a:chExt cx="4049485" cy="707886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60E79AB6-B5A9-4A21-BC63-600BFA49D2B6}"/>
                </a:ext>
              </a:extLst>
            </p:cNvPr>
            <p:cNvCxnSpPr>
              <a:cxnSpLocks/>
              <a:stCxn id="19" idx="1"/>
            </p:cNvCxnSpPr>
            <p:nvPr/>
          </p:nvCxnSpPr>
          <p:spPr>
            <a:xfrm flipH="1" flipV="1">
              <a:off x="6466245" y="2816454"/>
              <a:ext cx="1928060" cy="136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6ADF91F-138A-4C82-BE9D-2446AE0C87B6}"/>
                </a:ext>
              </a:extLst>
            </p:cNvPr>
            <p:cNvSpPr txBox="1"/>
            <p:nvPr/>
          </p:nvSpPr>
          <p:spPr>
            <a:xfrm>
              <a:off x="8394305" y="2462647"/>
              <a:ext cx="21214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Can “decrement” the integer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7A1D998-27FF-475D-85CE-6610D69CA416}"/>
              </a:ext>
            </a:extLst>
          </p:cNvPr>
          <p:cNvGrpSpPr/>
          <p:nvPr/>
        </p:nvGrpSpPr>
        <p:grpSpPr>
          <a:xfrm>
            <a:off x="3938954" y="5383939"/>
            <a:ext cx="4783015" cy="707886"/>
            <a:chOff x="6110751" y="2462647"/>
            <a:chExt cx="4783015" cy="707886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38E36F39-1A49-42CA-81BD-401B3D596B5A}"/>
                </a:ext>
              </a:extLst>
            </p:cNvPr>
            <p:cNvCxnSpPr>
              <a:cxnSpLocks/>
              <a:stCxn id="26" idx="1"/>
            </p:cNvCxnSpPr>
            <p:nvPr/>
          </p:nvCxnSpPr>
          <p:spPr>
            <a:xfrm flipH="1">
              <a:off x="6110751" y="2816590"/>
              <a:ext cx="2283554" cy="1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A9BA6D4-5825-4369-864F-83AEFCAAE1C4}"/>
                </a:ext>
              </a:extLst>
            </p:cNvPr>
            <p:cNvSpPr txBox="1"/>
            <p:nvPr/>
          </p:nvSpPr>
          <p:spPr>
            <a:xfrm>
              <a:off x="8394305" y="2462647"/>
              <a:ext cx="24994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Can get the current integer value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366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DCF80-BBBE-42E5-B034-C201B1A1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936" y="365126"/>
            <a:ext cx="10823864" cy="902058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Example: Using the Counter class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A1E3C94-E7C4-4B3C-B35D-D941C8F2F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351760"/>
            <a:ext cx="7106013" cy="5212118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(String[]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InterruptedException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Counter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 thread1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Thread(() -&gt;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&lt;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100000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i++)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389C5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.addOne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 thread2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Thread(() -&gt;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&lt;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100000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i++)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389C5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.subtractOne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thread1.start()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thread2.start()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thread1.join()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thread2.join()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counter.getValue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latin typeface="Consolas" panose="020B0609020204030204" pitchFamily="49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4CE193D-D1AB-4BE0-99C2-D03465951822}"/>
              </a:ext>
            </a:extLst>
          </p:cNvPr>
          <p:cNvSpPr/>
          <p:nvPr/>
        </p:nvSpPr>
        <p:spPr>
          <a:xfrm>
            <a:off x="1082267" y="2083104"/>
            <a:ext cx="4299297" cy="1160978"/>
          </a:xfrm>
          <a:prstGeom prst="roundRect">
            <a:avLst>
              <a:gd name="adj" fmla="val 11711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2AAC448-EB4E-4BF0-A214-4B675193E37A}"/>
              </a:ext>
            </a:extLst>
          </p:cNvPr>
          <p:cNvGrpSpPr/>
          <p:nvPr/>
        </p:nvGrpSpPr>
        <p:grpSpPr>
          <a:xfrm>
            <a:off x="5154420" y="1690688"/>
            <a:ext cx="6102347" cy="813720"/>
            <a:chOff x="5405857" y="2462647"/>
            <a:chExt cx="6102347" cy="813720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98A2D4C-F1EB-49D6-913E-BDD07FDDFD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05857" y="2822714"/>
              <a:ext cx="2988450" cy="453653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BE0D4BC-0059-46EC-85E2-4E3687583458}"/>
                </a:ext>
              </a:extLst>
            </p:cNvPr>
            <p:cNvSpPr txBox="1"/>
            <p:nvPr/>
          </p:nvSpPr>
          <p:spPr>
            <a:xfrm>
              <a:off x="8394305" y="2462647"/>
              <a:ext cx="31138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One thread </a:t>
              </a:r>
              <a:r>
                <a:rPr lang="en-US" sz="2000" b="1" dirty="0">
                  <a:solidFill>
                    <a:srgbClr val="C00000"/>
                  </a:solidFill>
                </a:rPr>
                <a:t>increments</a:t>
              </a:r>
              <a:r>
                <a:rPr lang="en-US" sz="2000" dirty="0">
                  <a:solidFill>
                    <a:srgbClr val="C00000"/>
                  </a:solidFill>
                </a:rPr>
                <a:t> the counter 100,000 times</a:t>
              </a:r>
            </a:p>
          </p:txBody>
        </p:sp>
      </p:grp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C0BB457-5B5C-4227-87C4-ED1C08990B82}"/>
              </a:ext>
            </a:extLst>
          </p:cNvPr>
          <p:cNvSpPr/>
          <p:nvPr/>
        </p:nvSpPr>
        <p:spPr>
          <a:xfrm>
            <a:off x="1082267" y="3370765"/>
            <a:ext cx="4299297" cy="1160978"/>
          </a:xfrm>
          <a:prstGeom prst="roundRect">
            <a:avLst>
              <a:gd name="adj" fmla="val 11711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21BFC8D-D998-45C2-8FDB-C90A89F14E6C}"/>
              </a:ext>
            </a:extLst>
          </p:cNvPr>
          <p:cNvGrpSpPr/>
          <p:nvPr/>
        </p:nvGrpSpPr>
        <p:grpSpPr>
          <a:xfrm>
            <a:off x="5154420" y="2978349"/>
            <a:ext cx="6387609" cy="813720"/>
            <a:chOff x="5405857" y="2462647"/>
            <a:chExt cx="6387609" cy="813720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3C7292AE-8CE7-45A1-983E-AD96F18653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05857" y="2822714"/>
              <a:ext cx="2988450" cy="453653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0E71E5D-AEB9-4954-A458-EBC2865E7651}"/>
                </a:ext>
              </a:extLst>
            </p:cNvPr>
            <p:cNvSpPr txBox="1"/>
            <p:nvPr/>
          </p:nvSpPr>
          <p:spPr>
            <a:xfrm>
              <a:off x="8394305" y="2462647"/>
              <a:ext cx="33991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The other thread </a:t>
              </a:r>
              <a:r>
                <a:rPr lang="en-US" sz="2000" b="1" dirty="0">
                  <a:solidFill>
                    <a:srgbClr val="C00000"/>
                  </a:solidFill>
                </a:rPr>
                <a:t>decrements</a:t>
              </a:r>
              <a:r>
                <a:rPr lang="en-US" sz="2000" dirty="0">
                  <a:solidFill>
                    <a:srgbClr val="C00000"/>
                  </a:solidFill>
                </a:rPr>
                <a:t> the counter 100,000 times</a:t>
              </a:r>
            </a:p>
          </p:txBody>
        </p:sp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7A72346-7EF2-4CCA-8592-A0BDA491B73D}"/>
              </a:ext>
            </a:extLst>
          </p:cNvPr>
          <p:cNvSpPr/>
          <p:nvPr/>
        </p:nvSpPr>
        <p:spPr>
          <a:xfrm>
            <a:off x="1082267" y="5869952"/>
            <a:ext cx="4299297" cy="379607"/>
          </a:xfrm>
          <a:prstGeom prst="roundRect">
            <a:avLst>
              <a:gd name="adj" fmla="val 33191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D8DE436-17E4-493D-8410-CEA279FEA6AA}"/>
              </a:ext>
            </a:extLst>
          </p:cNvPr>
          <p:cNvGrpSpPr/>
          <p:nvPr/>
        </p:nvGrpSpPr>
        <p:grpSpPr>
          <a:xfrm>
            <a:off x="5177321" y="3948479"/>
            <a:ext cx="6062132" cy="2053468"/>
            <a:chOff x="5446072" y="2462647"/>
            <a:chExt cx="6062132" cy="2053468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58C259A-2BD8-4D2D-874F-CC94A62E2E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46072" y="2692519"/>
              <a:ext cx="2948232" cy="1823596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E5DE35F-3C6A-4538-B51B-E259E28CD980}"/>
                </a:ext>
              </a:extLst>
            </p:cNvPr>
            <p:cNvSpPr txBox="1"/>
            <p:nvPr/>
          </p:nvSpPr>
          <p:spPr>
            <a:xfrm>
              <a:off x="8394305" y="2462647"/>
              <a:ext cx="31138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Afterwards, print the value</a:t>
              </a:r>
            </a:p>
          </p:txBody>
        </p:sp>
      </p:grp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01AD821-D027-4D03-9C4C-AF5A81282100}"/>
              </a:ext>
            </a:extLst>
          </p:cNvPr>
          <p:cNvSpPr/>
          <p:nvPr/>
        </p:nvSpPr>
        <p:spPr>
          <a:xfrm rot="579726">
            <a:off x="7753562" y="4828101"/>
            <a:ext cx="2943952" cy="1624049"/>
          </a:xfrm>
          <a:prstGeom prst="roundRect">
            <a:avLst>
              <a:gd name="adj" fmla="val 9526"/>
            </a:avLst>
          </a:prstGeom>
          <a:solidFill>
            <a:schemeClr val="bg1">
              <a:lumMod val="5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i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BTW, in Java, a thread </a:t>
            </a:r>
            <a:r>
              <a:rPr lang="en-US" i="1" dirty="0">
                <a:solidFill>
                  <a:srgbClr val="96EF53"/>
                </a:solidFill>
                <a:latin typeface="Bahnschrift SemiCondensed" panose="020B0502040204020203" pitchFamily="34" charset="0"/>
              </a:rPr>
              <a:t>terminates </a:t>
            </a:r>
            <a:r>
              <a:rPr lang="en-US" i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when the top-level method, i.e., the one that implements </a:t>
            </a:r>
            <a:r>
              <a:rPr lang="en-US" i="1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Runnable.run</a:t>
            </a:r>
            <a:r>
              <a:rPr lang="en-US" i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( ) naturally exits.</a:t>
            </a:r>
            <a:endParaRPr lang="en-US" b="1" i="1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254727D-0BAA-4F9A-940F-5693A049B09E}"/>
              </a:ext>
            </a:extLst>
          </p:cNvPr>
          <p:cNvSpPr/>
          <p:nvPr/>
        </p:nvSpPr>
        <p:spPr>
          <a:xfrm>
            <a:off x="2875401" y="4658426"/>
            <a:ext cx="5166912" cy="1278106"/>
          </a:xfrm>
          <a:custGeom>
            <a:avLst/>
            <a:gdLst>
              <a:gd name="connsiteX0" fmla="*/ 0 w 5629012"/>
              <a:gd name="connsiteY0" fmla="*/ 333172 h 1268046"/>
              <a:gd name="connsiteX1" fmla="*/ 484743 w 5629012"/>
              <a:gd name="connsiteY1" fmla="*/ 79784 h 1268046"/>
              <a:gd name="connsiteX2" fmla="*/ 1156771 w 5629012"/>
              <a:gd name="connsiteY2" fmla="*/ 2666 h 1268046"/>
              <a:gd name="connsiteX3" fmla="*/ 1542362 w 5629012"/>
              <a:gd name="connsiteY3" fmla="*/ 156902 h 1268046"/>
              <a:gd name="connsiteX4" fmla="*/ 2115239 w 5629012"/>
              <a:gd name="connsiteY4" fmla="*/ 432324 h 1268046"/>
              <a:gd name="connsiteX5" fmla="*/ 2952521 w 5629012"/>
              <a:gd name="connsiteY5" fmla="*/ 972150 h 1268046"/>
              <a:gd name="connsiteX6" fmla="*/ 3371162 w 5629012"/>
              <a:gd name="connsiteY6" fmla="*/ 1093336 h 1268046"/>
              <a:gd name="connsiteX7" fmla="*/ 3966073 w 5629012"/>
              <a:gd name="connsiteY7" fmla="*/ 1258589 h 1268046"/>
              <a:gd name="connsiteX8" fmla="*/ 4472849 w 5629012"/>
              <a:gd name="connsiteY8" fmla="*/ 1214521 h 1268046"/>
              <a:gd name="connsiteX9" fmla="*/ 4847422 w 5629012"/>
              <a:gd name="connsiteY9" fmla="*/ 939100 h 1268046"/>
              <a:gd name="connsiteX10" fmla="*/ 5122844 w 5629012"/>
              <a:gd name="connsiteY10" fmla="*/ 564526 h 1268046"/>
              <a:gd name="connsiteX11" fmla="*/ 5563518 w 5629012"/>
              <a:gd name="connsiteY11" fmla="*/ 454357 h 1268046"/>
              <a:gd name="connsiteX12" fmla="*/ 5618603 w 5629012"/>
              <a:gd name="connsiteY12" fmla="*/ 454357 h 1268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29012" h="1268046">
                <a:moveTo>
                  <a:pt x="0" y="333172"/>
                </a:moveTo>
                <a:cubicBezTo>
                  <a:pt x="145974" y="234020"/>
                  <a:pt x="291948" y="134868"/>
                  <a:pt x="484743" y="79784"/>
                </a:cubicBezTo>
                <a:cubicBezTo>
                  <a:pt x="677538" y="24700"/>
                  <a:pt x="980501" y="-10187"/>
                  <a:pt x="1156771" y="2666"/>
                </a:cubicBezTo>
                <a:cubicBezTo>
                  <a:pt x="1333041" y="15519"/>
                  <a:pt x="1382617" y="85292"/>
                  <a:pt x="1542362" y="156902"/>
                </a:cubicBezTo>
                <a:cubicBezTo>
                  <a:pt x="1702107" y="228512"/>
                  <a:pt x="1880213" y="296449"/>
                  <a:pt x="2115239" y="432324"/>
                </a:cubicBezTo>
                <a:cubicBezTo>
                  <a:pt x="2350265" y="568199"/>
                  <a:pt x="2743200" y="861981"/>
                  <a:pt x="2952521" y="972150"/>
                </a:cubicBezTo>
                <a:cubicBezTo>
                  <a:pt x="3161842" y="1082319"/>
                  <a:pt x="3371162" y="1093336"/>
                  <a:pt x="3371162" y="1093336"/>
                </a:cubicBezTo>
                <a:cubicBezTo>
                  <a:pt x="3540087" y="1141076"/>
                  <a:pt x="3782459" y="1238392"/>
                  <a:pt x="3966073" y="1258589"/>
                </a:cubicBezTo>
                <a:cubicBezTo>
                  <a:pt x="4149687" y="1278786"/>
                  <a:pt x="4325958" y="1267769"/>
                  <a:pt x="4472849" y="1214521"/>
                </a:cubicBezTo>
                <a:cubicBezTo>
                  <a:pt x="4619740" y="1161273"/>
                  <a:pt x="4739090" y="1047432"/>
                  <a:pt x="4847422" y="939100"/>
                </a:cubicBezTo>
                <a:cubicBezTo>
                  <a:pt x="4955754" y="830768"/>
                  <a:pt x="5003495" y="645316"/>
                  <a:pt x="5122844" y="564526"/>
                </a:cubicBezTo>
                <a:cubicBezTo>
                  <a:pt x="5242193" y="483736"/>
                  <a:pt x="5480892" y="472718"/>
                  <a:pt x="5563518" y="454357"/>
                </a:cubicBezTo>
                <a:cubicBezTo>
                  <a:pt x="5646144" y="435996"/>
                  <a:pt x="5632373" y="445176"/>
                  <a:pt x="5618603" y="454357"/>
                </a:cubicBezTo>
              </a:path>
            </a:pathLst>
          </a:custGeom>
          <a:noFill/>
          <a:ln w="44450">
            <a:solidFill>
              <a:srgbClr val="FFC000">
                <a:alpha val="62000"/>
              </a:srgbClr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6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20" grpId="0" animBg="1"/>
      <p:bldP spid="24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DCF80-BBBE-42E5-B034-C201B1A1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109" y="365126"/>
            <a:ext cx="10792691" cy="767484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Example: Using the Counter class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A1E3C94-E7C4-4B3C-B35D-D941C8F2F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351760"/>
            <a:ext cx="7106013" cy="5212118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(String[]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InterruptedException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Counter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 thread1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Thread(() -&gt;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&lt;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100000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i++)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389C5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.addOne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 thread2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Thread(() -&gt;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&lt;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100000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i++)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389C5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.subtractOne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thread1.start()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thread2.start()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thread1.join()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thread2.join()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counter.getValue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latin typeface="Consolas" panose="020B0609020204030204" pitchFamily="49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0984D43-B4EC-408D-BB89-00FDE63303E7}"/>
              </a:ext>
            </a:extLst>
          </p:cNvPr>
          <p:cNvSpPr/>
          <p:nvPr/>
        </p:nvSpPr>
        <p:spPr>
          <a:xfrm rot="286728">
            <a:off x="8741085" y="1365451"/>
            <a:ext cx="2412331" cy="105195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What would you expect the answer to be?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6E584B-BFA9-4053-B072-9ADDAB9997C1}"/>
              </a:ext>
            </a:extLst>
          </p:cNvPr>
          <p:cNvSpPr txBox="1"/>
          <p:nvPr/>
        </p:nvSpPr>
        <p:spPr>
          <a:xfrm>
            <a:off x="8214059" y="2753370"/>
            <a:ext cx="3696498" cy="1085899"/>
          </a:xfrm>
          <a:prstGeom prst="roundRect">
            <a:avLst>
              <a:gd name="adj" fmla="val 18083"/>
            </a:avLst>
          </a:prstGeom>
          <a:solidFill>
            <a:srgbClr val="2B2B2B"/>
          </a:solidFill>
        </p:spPr>
        <p:txBody>
          <a:bodyPr wrap="square">
            <a:noAutofit/>
          </a:bodyPr>
          <a:lstStyle/>
          <a:p>
            <a:r>
              <a:rPr lang="en-US" sz="16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Sample output:</a:t>
            </a:r>
          </a:p>
          <a:p>
            <a:endParaRPr lang="en-US" sz="16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-2782</a:t>
            </a:r>
          </a:p>
        </p:txBody>
      </p:sp>
    </p:spTree>
    <p:extLst>
      <p:ext uri="{BB962C8B-B14F-4D97-AF65-F5344CB8AC3E}">
        <p14:creationId xmlns:p14="http://schemas.microsoft.com/office/powerpoint/2010/main" val="425021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8740E-AE70-4B31-87EF-EE47AC4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365125"/>
            <a:ext cx="10834255" cy="86667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 closer look at Counter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D366DB1-439A-4660-9B9C-526F1F46B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1" y="1718685"/>
            <a:ext cx="4985084" cy="4897611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int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latin typeface="Consolas" panose="020B06090202040302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4AE4B19-C749-408F-A175-FAD0B4853634}"/>
              </a:ext>
            </a:extLst>
          </p:cNvPr>
          <p:cNvSpPr/>
          <p:nvPr/>
        </p:nvSpPr>
        <p:spPr>
          <a:xfrm>
            <a:off x="999180" y="3784767"/>
            <a:ext cx="3760546" cy="278560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3AD4FBF-9590-4E81-B171-8BEBBA804799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4323720" y="2642535"/>
            <a:ext cx="2634198" cy="1269401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B4826CB-3840-4DCC-B0BF-F0690B51FC8C}"/>
              </a:ext>
            </a:extLst>
          </p:cNvPr>
          <p:cNvSpPr/>
          <p:nvPr/>
        </p:nvSpPr>
        <p:spPr>
          <a:xfrm>
            <a:off x="6957918" y="1657577"/>
            <a:ext cx="3192641" cy="1969916"/>
          </a:xfrm>
          <a:prstGeom prst="roundRect">
            <a:avLst>
              <a:gd name="adj" fmla="val 9526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This 1 line of code is actually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3 operations!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59E46A-5225-4AB5-BFD1-B0373E59267B}"/>
              </a:ext>
            </a:extLst>
          </p:cNvPr>
          <p:cNvSpPr txBox="1"/>
          <p:nvPr/>
        </p:nvSpPr>
        <p:spPr>
          <a:xfrm>
            <a:off x="7196851" y="2518042"/>
            <a:ext cx="27846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C00000"/>
              </a:buClr>
              <a:buAutoNum type="arabicPeriod"/>
            </a:pPr>
            <a:r>
              <a:rPr lang="en-US" sz="2000" dirty="0"/>
              <a:t>Get the value</a:t>
            </a:r>
          </a:p>
          <a:p>
            <a:pPr marL="342900" indent="-342900">
              <a:buClr>
                <a:srgbClr val="C00000"/>
              </a:buClr>
              <a:buAutoNum type="arabicPeriod"/>
            </a:pPr>
            <a:r>
              <a:rPr lang="en-US" sz="2000" dirty="0"/>
              <a:t>Add 1 to that number</a:t>
            </a:r>
          </a:p>
          <a:p>
            <a:pPr marL="342900" indent="-342900">
              <a:buClr>
                <a:srgbClr val="C00000"/>
              </a:buClr>
              <a:buAutoNum type="arabicPeriod"/>
            </a:pPr>
            <a:r>
              <a:rPr lang="en-US" sz="2000" dirty="0"/>
              <a:t>Set the value</a:t>
            </a:r>
          </a:p>
        </p:txBody>
      </p:sp>
    </p:spTree>
    <p:extLst>
      <p:ext uri="{BB962C8B-B14F-4D97-AF65-F5344CB8AC3E}">
        <p14:creationId xmlns:p14="http://schemas.microsoft.com/office/powerpoint/2010/main" val="261871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8740E-AE70-4B31-87EF-EE47AC4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109" y="365125"/>
            <a:ext cx="10792691" cy="90491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 closer look at Counter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D366DB1-439A-4660-9B9C-526F1F46B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1" y="1718685"/>
            <a:ext cx="4985084" cy="4897611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Counter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private int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addOne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subtractOne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-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int </a:t>
            </a:r>
            <a:r>
              <a:rPr lang="en-US" altLang="en-US" sz="1600" dirty="0" err="1">
                <a:solidFill>
                  <a:srgbClr val="FFC66D"/>
                </a:solidFill>
                <a:latin typeface="Consolas" panose="020B0609020204030204" pitchFamily="49" charset="0"/>
              </a:rPr>
              <a:t>getValue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latin typeface="Consolas" panose="020B06090202040302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4AE4B19-C749-408F-A175-FAD0B4853634}"/>
              </a:ext>
            </a:extLst>
          </p:cNvPr>
          <p:cNvSpPr/>
          <p:nvPr/>
        </p:nvSpPr>
        <p:spPr>
          <a:xfrm>
            <a:off x="999180" y="3784767"/>
            <a:ext cx="3760546" cy="278560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59E46A-5225-4AB5-BFD1-B0373E59267B}"/>
              </a:ext>
            </a:extLst>
          </p:cNvPr>
          <p:cNvSpPr txBox="1"/>
          <p:nvPr/>
        </p:nvSpPr>
        <p:spPr>
          <a:xfrm>
            <a:off x="5976855" y="2058914"/>
            <a:ext cx="2737195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C00000"/>
              </a:buClr>
            </a:pPr>
            <a:r>
              <a:rPr lang="en-US" sz="2000" b="1" dirty="0"/>
              <a:t>Thread 1, </a:t>
            </a:r>
            <a:r>
              <a:rPr lang="en-US" sz="2000" b="1" dirty="0" err="1">
                <a:latin typeface="Consolas" panose="020B0609020204030204" pitchFamily="49" charset="0"/>
              </a:rPr>
              <a:t>addOne</a:t>
            </a:r>
            <a:r>
              <a:rPr lang="en-US" sz="2000" b="1" dirty="0">
                <a:latin typeface="Consolas" panose="020B0609020204030204" pitchFamily="49" charset="0"/>
              </a:rPr>
              <a:t>()</a:t>
            </a:r>
          </a:p>
          <a:p>
            <a:pPr marL="342900" indent="-342900">
              <a:buClr>
                <a:srgbClr val="C00000"/>
              </a:buClr>
              <a:buAutoNum type="arabicPeriod"/>
            </a:pPr>
            <a:r>
              <a:rPr lang="en-US" dirty="0"/>
              <a:t>Get the value (0)</a:t>
            </a:r>
          </a:p>
          <a:p>
            <a:pPr marL="342900" indent="-342900">
              <a:buClr>
                <a:srgbClr val="C00000"/>
              </a:buClr>
              <a:buAutoNum type="arabicPeriod"/>
            </a:pPr>
            <a:r>
              <a:rPr lang="en-US" dirty="0"/>
              <a:t>Add 1 to that number</a:t>
            </a:r>
          </a:p>
          <a:p>
            <a:pPr>
              <a:buClr>
                <a:srgbClr val="C00000"/>
              </a:buClr>
            </a:pPr>
            <a:endParaRPr lang="en-US" dirty="0"/>
          </a:p>
          <a:p>
            <a:pPr marL="347472" indent="-347472">
              <a:buClr>
                <a:srgbClr val="C00000"/>
              </a:buClr>
              <a:buFont typeface="+mj-lt"/>
              <a:buAutoNum type="arabicPeriod" startAt="3"/>
            </a:pPr>
            <a:r>
              <a:rPr lang="en-US" dirty="0"/>
              <a:t>Set the value (1)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DC40F90-26CB-4444-9198-0C8820AB1D3F}"/>
              </a:ext>
            </a:extLst>
          </p:cNvPr>
          <p:cNvSpPr/>
          <p:nvPr/>
        </p:nvSpPr>
        <p:spPr>
          <a:xfrm>
            <a:off x="999180" y="4747611"/>
            <a:ext cx="3760546" cy="278560"/>
          </a:xfrm>
          <a:prstGeom prst="roundRect">
            <a:avLst>
              <a:gd name="adj" fmla="val 5000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EC1127-1C13-42ED-B908-09E8DA884D81}"/>
              </a:ext>
            </a:extLst>
          </p:cNvPr>
          <p:cNvSpPr txBox="1"/>
          <p:nvPr/>
        </p:nvSpPr>
        <p:spPr>
          <a:xfrm>
            <a:off x="8816943" y="2058913"/>
            <a:ext cx="327004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C00000"/>
              </a:buClr>
            </a:pPr>
            <a:r>
              <a:rPr lang="en-US" sz="2000" b="1" dirty="0"/>
              <a:t>Thread 2, </a:t>
            </a:r>
            <a:r>
              <a:rPr lang="en-US" sz="2000" b="1" dirty="0" err="1">
                <a:latin typeface="Consolas" panose="020B0609020204030204" pitchFamily="49" charset="0"/>
              </a:rPr>
              <a:t>subtractOne</a:t>
            </a:r>
            <a:r>
              <a:rPr lang="en-US" sz="2000" b="1" dirty="0">
                <a:latin typeface="Consolas" panose="020B0609020204030204" pitchFamily="49" charset="0"/>
              </a:rPr>
              <a:t>()</a:t>
            </a:r>
          </a:p>
          <a:p>
            <a:pPr marL="342900" indent="-342900">
              <a:buClr>
                <a:srgbClr val="C00000"/>
              </a:buClr>
              <a:buAutoNum type="arabicPeriod"/>
            </a:pPr>
            <a:r>
              <a:rPr lang="en-US" dirty="0"/>
              <a:t>Get the value (0)</a:t>
            </a:r>
          </a:p>
          <a:p>
            <a:pPr marL="342900" indent="-342900">
              <a:buClr>
                <a:srgbClr val="C00000"/>
              </a:buClr>
              <a:buAutoNum type="arabicPeriod"/>
            </a:pPr>
            <a:r>
              <a:rPr lang="en-US" dirty="0"/>
              <a:t>Subtract 1 from that number</a:t>
            </a:r>
          </a:p>
          <a:p>
            <a:pPr marL="342900" indent="-342900">
              <a:buClr>
                <a:srgbClr val="C00000"/>
              </a:buClr>
              <a:buAutoNum type="arabicPeriod"/>
            </a:pPr>
            <a:endParaRPr lang="en-US" dirty="0"/>
          </a:p>
          <a:p>
            <a:pPr marL="342900" indent="-342900">
              <a:buClr>
                <a:srgbClr val="C00000"/>
              </a:buClr>
              <a:buAutoNum type="arabicPeriod"/>
            </a:pPr>
            <a:r>
              <a:rPr lang="en-US" dirty="0"/>
              <a:t>Set the value (-1)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CDC11D6-54D2-49DD-869E-AFC79B8FD2CD}"/>
              </a:ext>
            </a:extLst>
          </p:cNvPr>
          <p:cNvSpPr/>
          <p:nvPr/>
        </p:nvSpPr>
        <p:spPr>
          <a:xfrm>
            <a:off x="5932236" y="3263984"/>
            <a:ext cx="6045798" cy="379978"/>
          </a:xfrm>
          <a:prstGeom prst="roundRect">
            <a:avLst>
              <a:gd name="adj" fmla="val 31195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5A3F324-E2DF-43F1-974F-CD5E2535F84E}"/>
              </a:ext>
            </a:extLst>
          </p:cNvPr>
          <p:cNvGrpSpPr/>
          <p:nvPr/>
        </p:nvGrpSpPr>
        <p:grpSpPr>
          <a:xfrm>
            <a:off x="6096000" y="3784768"/>
            <a:ext cx="3320503" cy="1971505"/>
            <a:chOff x="6096000" y="3784768"/>
            <a:chExt cx="3320503" cy="197150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AD0DE70-4808-41A4-A551-A5BCFDD8AC36}"/>
                </a:ext>
              </a:extLst>
            </p:cNvPr>
            <p:cNvGrpSpPr/>
            <p:nvPr/>
          </p:nvGrpSpPr>
          <p:grpSpPr>
            <a:xfrm>
              <a:off x="6096000" y="3784768"/>
              <a:ext cx="3229669" cy="1971505"/>
              <a:chOff x="8394305" y="1814581"/>
              <a:chExt cx="3229669" cy="1971505"/>
            </a:xfrm>
          </p:grpSpPr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3B7BCB02-4442-4862-92D7-CA64A3F3FD69}"/>
                  </a:ext>
                </a:extLst>
              </p:cNvPr>
              <p:cNvCxnSpPr>
                <a:cxnSpLocks/>
                <a:stCxn id="17" idx="0"/>
              </p:cNvCxnSpPr>
              <p:nvPr/>
            </p:nvCxnSpPr>
            <p:spPr>
              <a:xfrm flipH="1" flipV="1">
                <a:off x="9643758" y="1814581"/>
                <a:ext cx="365382" cy="648066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80D5D7F-6E21-497C-8ABE-6A38E2072120}"/>
                  </a:ext>
                </a:extLst>
              </p:cNvPr>
              <p:cNvSpPr txBox="1"/>
              <p:nvPr/>
            </p:nvSpPr>
            <p:spPr>
              <a:xfrm>
                <a:off x="8394305" y="2462647"/>
                <a:ext cx="3229669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rgbClr val="C00000"/>
                    </a:solidFill>
                  </a:rPr>
                  <a:t>This is a </a:t>
                </a:r>
                <a:r>
                  <a:rPr lang="en-US" sz="2000" b="1" dirty="0">
                    <a:solidFill>
                      <a:srgbClr val="C00000"/>
                    </a:solidFill>
                  </a:rPr>
                  <a:t>race condition</a:t>
                </a:r>
                <a:r>
                  <a:rPr lang="en-US" sz="2000" dirty="0">
                    <a:solidFill>
                      <a:srgbClr val="C00000"/>
                    </a:solidFill>
                  </a:rPr>
                  <a:t>! Depending on which line executes first, </a:t>
                </a:r>
                <a:r>
                  <a:rPr lang="en-US" sz="2000" dirty="0">
                    <a:solidFill>
                      <a:srgbClr val="C00000"/>
                    </a:solidFill>
                    <a:latin typeface="Consolas" panose="020B0609020204030204" pitchFamily="49" charset="0"/>
                  </a:rPr>
                  <a:t>value</a:t>
                </a:r>
              </a:p>
              <a:p>
                <a:pPr algn="ctr"/>
                <a:r>
                  <a:rPr lang="en-US" sz="2000" dirty="0">
                    <a:solidFill>
                      <a:srgbClr val="C00000"/>
                    </a:solidFill>
                  </a:rPr>
                  <a:t>might be </a:t>
                </a:r>
                <a:r>
                  <a:rPr lang="en-US" sz="2000" dirty="0">
                    <a:solidFill>
                      <a:srgbClr val="C00000"/>
                    </a:solidFill>
                    <a:latin typeface="Consolas" panose="020B0609020204030204" pitchFamily="49" charset="0"/>
                  </a:rPr>
                  <a:t>1</a:t>
                </a:r>
                <a:r>
                  <a:rPr lang="en-US" sz="2000" dirty="0">
                    <a:solidFill>
                      <a:srgbClr val="C00000"/>
                    </a:solidFill>
                  </a:rPr>
                  <a:t> or </a:t>
                </a:r>
                <a:r>
                  <a:rPr lang="en-US" sz="2000" dirty="0">
                    <a:solidFill>
                      <a:srgbClr val="C00000"/>
                    </a:solidFill>
                    <a:latin typeface="Consolas" panose="020B0609020204030204" pitchFamily="49" charset="0"/>
                  </a:rPr>
                  <a:t>-1</a:t>
                </a:r>
                <a:r>
                  <a:rPr lang="en-US" sz="2000" dirty="0">
                    <a:solidFill>
                      <a:srgbClr val="C00000"/>
                    </a:solidFill>
                  </a:rPr>
                  <a:t>!</a:t>
                </a:r>
              </a:p>
            </p:txBody>
          </p:sp>
        </p:grp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45B94BB-8FF0-4B94-B5DF-B601A9B520E7}"/>
                </a:ext>
              </a:extLst>
            </p:cNvPr>
            <p:cNvCxnSpPr>
              <a:cxnSpLocks/>
              <a:stCxn id="17" idx="0"/>
            </p:cNvCxnSpPr>
            <p:nvPr/>
          </p:nvCxnSpPr>
          <p:spPr>
            <a:xfrm flipV="1">
              <a:off x="7710835" y="3784768"/>
              <a:ext cx="1705668" cy="648066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ED0037F-19E2-4151-BE62-41AD452B1DB7}"/>
              </a:ext>
            </a:extLst>
          </p:cNvPr>
          <p:cNvSpPr/>
          <p:nvPr/>
        </p:nvSpPr>
        <p:spPr>
          <a:xfrm>
            <a:off x="7778516" y="516774"/>
            <a:ext cx="3575284" cy="1022263"/>
          </a:xfrm>
          <a:prstGeom prst="roundRect">
            <a:avLst>
              <a:gd name="adj" fmla="val 1211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Imagine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value = 0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when both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addOne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and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subtractOne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are called </a:t>
            </a:r>
            <a:r>
              <a:rPr lang="en-US" b="1" u="sng" dirty="0">
                <a:solidFill>
                  <a:schemeClr val="accent5">
                    <a:lumMod val="75000"/>
                  </a:schemeClr>
                </a:solidFill>
              </a:rPr>
              <a:t>concurrently</a:t>
            </a:r>
          </a:p>
        </p:txBody>
      </p:sp>
    </p:spTree>
    <p:extLst>
      <p:ext uri="{BB962C8B-B14F-4D97-AF65-F5344CB8AC3E}">
        <p14:creationId xmlns:p14="http://schemas.microsoft.com/office/powerpoint/2010/main" val="271373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DCF80-BBBE-42E5-B034-C201B1A1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327" y="365125"/>
            <a:ext cx="10813473" cy="886847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Example: Using the Counter class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A1E3C94-E7C4-4B3C-B35D-D941C8F2F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351760"/>
            <a:ext cx="7106013" cy="5212118"/>
          </a:xfrm>
          <a:prstGeom prst="roundRect">
            <a:avLst>
              <a:gd name="adj" fmla="val 483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(String[]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InterruptedException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Counter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 thread1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Thread(() -&gt;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&lt;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100000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i++)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389C5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.addOne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 thread2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Thread(() -&gt;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&lt;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100000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i++)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389C5"/>
                </a:solidFill>
                <a:effectLst/>
                <a:latin typeface="Consolas" panose="020B0609020204030204" pitchFamily="49" charset="0"/>
              </a:rPr>
              <a:t>counter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.subtractOne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thread1.start()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thread2.start()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thread1.join()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thread2.join()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counter.getValue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CD86A75-CDD5-45BA-8862-180F468B7C37}"/>
              </a:ext>
            </a:extLst>
          </p:cNvPr>
          <p:cNvSpPr/>
          <p:nvPr/>
        </p:nvSpPr>
        <p:spPr>
          <a:xfrm>
            <a:off x="1497204" y="2536949"/>
            <a:ext cx="4360984" cy="266542"/>
          </a:xfrm>
          <a:prstGeom prst="roundRect">
            <a:avLst>
              <a:gd name="adj" fmla="val 26791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DD6E8DA-6D7C-484C-8AC9-67E7B76994C2}"/>
              </a:ext>
            </a:extLst>
          </p:cNvPr>
          <p:cNvSpPr/>
          <p:nvPr/>
        </p:nvSpPr>
        <p:spPr>
          <a:xfrm>
            <a:off x="1497203" y="3796786"/>
            <a:ext cx="4360985" cy="266542"/>
          </a:xfrm>
          <a:prstGeom prst="roundRect">
            <a:avLst>
              <a:gd name="adj" fmla="val 26791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B1AD118-2FE3-4C9F-97F9-178AAD5F4BB0}"/>
              </a:ext>
            </a:extLst>
          </p:cNvPr>
          <p:cNvGrpSpPr/>
          <p:nvPr/>
        </p:nvGrpSpPr>
        <p:grpSpPr>
          <a:xfrm>
            <a:off x="5415676" y="1863603"/>
            <a:ext cx="6371040" cy="2075351"/>
            <a:chOff x="5415676" y="1863603"/>
            <a:chExt cx="6371040" cy="207535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3D97FE8-3C64-49EF-BD61-ADAE18D50107}"/>
                </a:ext>
              </a:extLst>
            </p:cNvPr>
            <p:cNvGrpSpPr/>
            <p:nvPr/>
          </p:nvGrpSpPr>
          <p:grpSpPr>
            <a:xfrm>
              <a:off x="5415678" y="1863603"/>
              <a:ext cx="6371038" cy="1015663"/>
              <a:chOff x="5405857" y="2462647"/>
              <a:chExt cx="6371038" cy="1015663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F9ABA31E-4F45-44EF-A128-24BFA51903F9}"/>
                  </a:ext>
                </a:extLst>
              </p:cNvPr>
              <p:cNvCxnSpPr>
                <a:cxnSpLocks/>
                <a:stCxn id="10" idx="1"/>
              </p:cNvCxnSpPr>
              <p:nvPr/>
            </p:nvCxnSpPr>
            <p:spPr>
              <a:xfrm flipH="1">
                <a:off x="5405857" y="2970479"/>
                <a:ext cx="2988448" cy="305888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0963C9-3091-4C13-8EF8-44BC9654B5D1}"/>
                  </a:ext>
                </a:extLst>
              </p:cNvPr>
              <p:cNvSpPr txBox="1"/>
              <p:nvPr/>
            </p:nvSpPr>
            <p:spPr>
              <a:xfrm>
                <a:off x="8394305" y="2462647"/>
                <a:ext cx="338259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If both methods execute at the same time, there’s a chance that only one will take effect</a:t>
                </a:r>
              </a:p>
            </p:txBody>
          </p:sp>
        </p:grp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4F385B2-F7F5-45F3-9468-AA065866CF5C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5415676" y="2371435"/>
              <a:ext cx="2988450" cy="1567519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06BD3B2-0330-4F7A-9D17-435F2C3830C5}"/>
              </a:ext>
            </a:extLst>
          </p:cNvPr>
          <p:cNvSpPr/>
          <p:nvPr/>
        </p:nvSpPr>
        <p:spPr>
          <a:xfrm>
            <a:off x="8603216" y="3085647"/>
            <a:ext cx="2842691" cy="110530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But which method takes effect is 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completely unpredictable!</a:t>
            </a:r>
          </a:p>
        </p:txBody>
      </p:sp>
    </p:spTree>
    <p:extLst>
      <p:ext uri="{BB962C8B-B14F-4D97-AF65-F5344CB8AC3E}">
        <p14:creationId xmlns:p14="http://schemas.microsoft.com/office/powerpoint/2010/main" val="264112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16695</TotalTime>
  <Words>3004</Words>
  <Application>Microsoft Office PowerPoint</Application>
  <PresentationFormat>Widescreen</PresentationFormat>
  <Paragraphs>171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Bahnschrift</vt:lpstr>
      <vt:lpstr>Bahnschrift SemiBold</vt:lpstr>
      <vt:lpstr>Bahnschrift SemiCondensed</vt:lpstr>
      <vt:lpstr>Calibri</vt:lpstr>
      <vt:lpstr>Calibri Light</vt:lpstr>
      <vt:lpstr>Cascadia Code</vt:lpstr>
      <vt:lpstr>Consolas</vt:lpstr>
      <vt:lpstr>Wingdings</vt:lpstr>
      <vt:lpstr>Office Theme</vt:lpstr>
      <vt:lpstr>Concurrent Programming part 2</vt:lpstr>
      <vt:lpstr>Race conditions</vt:lpstr>
      <vt:lpstr>Race conditions</vt:lpstr>
      <vt:lpstr>Example: A shared Counter class</vt:lpstr>
      <vt:lpstr>Example: Using the Counter class</vt:lpstr>
      <vt:lpstr>Example: Using the Counter class</vt:lpstr>
      <vt:lpstr>A closer look at Counter</vt:lpstr>
      <vt:lpstr>A closer look at Counter</vt:lpstr>
      <vt:lpstr>Example: Using the Counter class</vt:lpstr>
      <vt:lpstr>Synchronized methods</vt:lpstr>
      <vt:lpstr>Mutual exclusion</vt:lpstr>
      <vt:lpstr>Synchronization</vt:lpstr>
      <vt:lpstr>Synchronization</vt:lpstr>
      <vt:lpstr>Using synchronized methods</vt:lpstr>
      <vt:lpstr>Synchronization is achieved using locks</vt:lpstr>
      <vt:lpstr>Manually using Java’s Lock interface</vt:lpstr>
      <vt:lpstr>Manually using Java’s Lock interface</vt:lpstr>
      <vt:lpstr>Best practice: unlock() in finally</vt:lpstr>
      <vt:lpstr>Deadlock between threads</vt:lpstr>
      <vt:lpstr>wait( ) and notify( )</vt:lpstr>
      <vt:lpstr>Bottom line</vt:lpstr>
      <vt:lpstr>By the way . . 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u14p2 Race Conditions | COMP 301</dc:title>
  <dc:creator>Aaron Smith</dc:creator>
  <cp:lastModifiedBy>David Stotts</cp:lastModifiedBy>
  <cp:revision>277</cp:revision>
  <cp:lastPrinted>2022-11-28T17:27:01Z</cp:lastPrinted>
  <dcterms:created xsi:type="dcterms:W3CDTF">2020-02-08T19:31:56Z</dcterms:created>
  <dcterms:modified xsi:type="dcterms:W3CDTF">2024-04-23T16:48:55Z</dcterms:modified>
</cp:coreProperties>
</file>