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5" r:id="rId12"/>
    <p:sldId id="263" r:id="rId13"/>
    <p:sldId id="264" r:id="rId14"/>
    <p:sldId id="266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1" autoAdjust="0"/>
    <p:restoredTop sz="94660"/>
  </p:normalViewPr>
  <p:slideViewPr>
    <p:cSldViewPr snapToGrid="0">
      <p:cViewPr varScale="1">
        <p:scale>
          <a:sx n="159" d="100"/>
          <a:sy n="159" d="100"/>
        </p:scale>
        <p:origin x="150" y="5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2017578-7FAA-4248-BE0A-508B8D91A118}" type="doc">
      <dgm:prSet loTypeId="urn:microsoft.com/office/officeart/2005/8/layout/default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C0FA3943-79BB-4981-B91D-A6A8EBF4E9A2}">
      <dgm:prSet/>
      <dgm:spPr/>
      <dgm:t>
        <a:bodyPr/>
        <a:lstStyle/>
        <a:p>
          <a:r>
            <a:rPr lang="en-US"/>
            <a:t>Kerri Erb </a:t>
          </a:r>
        </a:p>
      </dgm:t>
    </dgm:pt>
    <dgm:pt modelId="{B3F2C4BD-9160-4696-8C7B-968EA06F6891}" type="parTrans" cxnId="{063DBBB0-C4E5-41D4-9EB9-947241C993CF}">
      <dgm:prSet/>
      <dgm:spPr/>
      <dgm:t>
        <a:bodyPr/>
        <a:lstStyle/>
        <a:p>
          <a:endParaRPr lang="en-US"/>
        </a:p>
      </dgm:t>
    </dgm:pt>
    <dgm:pt modelId="{4D6A1C0F-C2E7-49F9-9798-5761B5D27F9F}" type="sibTrans" cxnId="{063DBBB0-C4E5-41D4-9EB9-947241C993CF}">
      <dgm:prSet/>
      <dgm:spPr/>
      <dgm:t>
        <a:bodyPr/>
        <a:lstStyle/>
        <a:p>
          <a:endParaRPr lang="en-US"/>
        </a:p>
      </dgm:t>
    </dgm:pt>
    <dgm:pt modelId="{CCA01096-52B6-41DB-859C-99F51DF7ED05}">
      <dgm:prSet/>
      <dgm:spPr/>
      <dgm:t>
        <a:bodyPr/>
        <a:lstStyle/>
        <a:p>
          <a:r>
            <a:rPr lang="en-US"/>
            <a:t>Kim Tizzard</a:t>
          </a:r>
        </a:p>
      </dgm:t>
    </dgm:pt>
    <dgm:pt modelId="{9301A3DE-A315-49F1-BE93-501568B8B235}" type="parTrans" cxnId="{04390191-DBA0-475C-B7F3-B47F6687439E}">
      <dgm:prSet/>
      <dgm:spPr/>
      <dgm:t>
        <a:bodyPr/>
        <a:lstStyle/>
        <a:p>
          <a:endParaRPr lang="en-US"/>
        </a:p>
      </dgm:t>
    </dgm:pt>
    <dgm:pt modelId="{27DBB1B4-2020-4C97-B279-E4611E197137}" type="sibTrans" cxnId="{04390191-DBA0-475C-B7F3-B47F6687439E}">
      <dgm:prSet/>
      <dgm:spPr/>
      <dgm:t>
        <a:bodyPr/>
        <a:lstStyle/>
        <a:p>
          <a:endParaRPr lang="en-US"/>
        </a:p>
      </dgm:t>
    </dgm:pt>
    <dgm:pt modelId="{F77B63E2-32DA-4FDD-B626-46B8A148D33C}">
      <dgm:prSet/>
      <dgm:spPr/>
      <dgm:t>
        <a:bodyPr/>
        <a:lstStyle/>
        <a:p>
          <a:r>
            <a:rPr lang="en-US"/>
            <a:t>Melissa Roper </a:t>
          </a:r>
        </a:p>
      </dgm:t>
    </dgm:pt>
    <dgm:pt modelId="{519A595D-B53F-414C-B096-24E6A00C36EF}" type="parTrans" cxnId="{E94ADF49-8390-4D2B-AA97-625D65CAB49A}">
      <dgm:prSet/>
      <dgm:spPr/>
      <dgm:t>
        <a:bodyPr/>
        <a:lstStyle/>
        <a:p>
          <a:endParaRPr lang="en-US"/>
        </a:p>
      </dgm:t>
    </dgm:pt>
    <dgm:pt modelId="{09E07522-8A58-47D6-B1ED-E1662088202E}" type="sibTrans" cxnId="{E94ADF49-8390-4D2B-AA97-625D65CAB49A}">
      <dgm:prSet/>
      <dgm:spPr/>
      <dgm:t>
        <a:bodyPr/>
        <a:lstStyle/>
        <a:p>
          <a:endParaRPr lang="en-US"/>
        </a:p>
      </dgm:t>
    </dgm:pt>
    <dgm:pt modelId="{A847CEE1-3711-4BFF-A11E-38331FE68B89}">
      <dgm:prSet/>
      <dgm:spPr/>
      <dgm:t>
        <a:bodyPr/>
        <a:lstStyle/>
        <a:p>
          <a:r>
            <a:rPr lang="en-US"/>
            <a:t>Whitney Sukonick </a:t>
          </a:r>
        </a:p>
      </dgm:t>
    </dgm:pt>
    <dgm:pt modelId="{F28F1645-55DB-4B31-AA0D-845B72889667}" type="parTrans" cxnId="{634B0E91-E19E-426A-AF60-FB89F4FFC63F}">
      <dgm:prSet/>
      <dgm:spPr/>
      <dgm:t>
        <a:bodyPr/>
        <a:lstStyle/>
        <a:p>
          <a:endParaRPr lang="en-US"/>
        </a:p>
      </dgm:t>
    </dgm:pt>
    <dgm:pt modelId="{C3A25D9C-CE75-4F05-817D-5B22C5855A54}" type="sibTrans" cxnId="{634B0E91-E19E-426A-AF60-FB89F4FFC63F}">
      <dgm:prSet/>
      <dgm:spPr/>
      <dgm:t>
        <a:bodyPr/>
        <a:lstStyle/>
        <a:p>
          <a:endParaRPr lang="en-US"/>
        </a:p>
      </dgm:t>
    </dgm:pt>
    <dgm:pt modelId="{7CE3DC46-6FE3-4805-A20E-77723E3BC361}">
      <dgm:prSet/>
      <dgm:spPr/>
      <dgm:t>
        <a:bodyPr/>
        <a:lstStyle/>
        <a:p>
          <a:r>
            <a:rPr lang="en-US"/>
            <a:t>Becky Baum </a:t>
          </a:r>
        </a:p>
      </dgm:t>
    </dgm:pt>
    <dgm:pt modelId="{AF4DFFDF-5896-4F7B-AD02-DEF912A44F7E}" type="parTrans" cxnId="{9602F278-209C-4DD2-9FB9-DED29D6AEDBB}">
      <dgm:prSet/>
      <dgm:spPr/>
      <dgm:t>
        <a:bodyPr/>
        <a:lstStyle/>
        <a:p>
          <a:endParaRPr lang="en-US"/>
        </a:p>
      </dgm:t>
    </dgm:pt>
    <dgm:pt modelId="{434D745B-5629-4ED7-8E37-6F239D1D4277}" type="sibTrans" cxnId="{9602F278-209C-4DD2-9FB9-DED29D6AEDBB}">
      <dgm:prSet/>
      <dgm:spPr/>
      <dgm:t>
        <a:bodyPr/>
        <a:lstStyle/>
        <a:p>
          <a:endParaRPr lang="en-US"/>
        </a:p>
      </dgm:t>
    </dgm:pt>
    <dgm:pt modelId="{8DEC0BEA-D828-4814-A222-A4B0E8B70600}">
      <dgm:prSet/>
      <dgm:spPr/>
      <dgm:t>
        <a:bodyPr/>
        <a:lstStyle/>
        <a:p>
          <a:r>
            <a:rPr lang="en-US"/>
            <a:t>Carl Seashore</a:t>
          </a:r>
        </a:p>
      </dgm:t>
    </dgm:pt>
    <dgm:pt modelId="{BE109055-75BE-462A-AB95-72FEE56F4289}" type="parTrans" cxnId="{683A1C8E-3C44-44A0-86F8-351B7E36DFE3}">
      <dgm:prSet/>
      <dgm:spPr/>
      <dgm:t>
        <a:bodyPr/>
        <a:lstStyle/>
        <a:p>
          <a:endParaRPr lang="en-US"/>
        </a:p>
      </dgm:t>
    </dgm:pt>
    <dgm:pt modelId="{FCF8C650-F53D-4E91-9FCE-BDD0B1F157BF}" type="sibTrans" cxnId="{683A1C8E-3C44-44A0-86F8-351B7E36DFE3}">
      <dgm:prSet/>
      <dgm:spPr/>
      <dgm:t>
        <a:bodyPr/>
        <a:lstStyle/>
        <a:p>
          <a:endParaRPr lang="en-US"/>
        </a:p>
      </dgm:t>
    </dgm:pt>
    <dgm:pt modelId="{2DF8B4C7-EA32-4331-AFC7-F28386E18D7C}" type="pres">
      <dgm:prSet presAssocID="{62017578-7FAA-4248-BE0A-508B8D91A118}" presName="diagram" presStyleCnt="0">
        <dgm:presLayoutVars>
          <dgm:dir/>
          <dgm:resizeHandles val="exact"/>
        </dgm:presLayoutVars>
      </dgm:prSet>
      <dgm:spPr/>
    </dgm:pt>
    <dgm:pt modelId="{64FD7CEB-66E2-4471-B770-05CF7E0F1F37}" type="pres">
      <dgm:prSet presAssocID="{C0FA3943-79BB-4981-B91D-A6A8EBF4E9A2}" presName="node" presStyleLbl="node1" presStyleIdx="0" presStyleCnt="6">
        <dgm:presLayoutVars>
          <dgm:bulletEnabled val="1"/>
        </dgm:presLayoutVars>
      </dgm:prSet>
      <dgm:spPr/>
    </dgm:pt>
    <dgm:pt modelId="{8F101880-D868-4499-95C5-EC577C013BC3}" type="pres">
      <dgm:prSet presAssocID="{4D6A1C0F-C2E7-49F9-9798-5761B5D27F9F}" presName="sibTrans" presStyleCnt="0"/>
      <dgm:spPr/>
    </dgm:pt>
    <dgm:pt modelId="{690F48FA-FD6E-4606-ADAD-8D234D1257FD}" type="pres">
      <dgm:prSet presAssocID="{CCA01096-52B6-41DB-859C-99F51DF7ED05}" presName="node" presStyleLbl="node1" presStyleIdx="1" presStyleCnt="6">
        <dgm:presLayoutVars>
          <dgm:bulletEnabled val="1"/>
        </dgm:presLayoutVars>
      </dgm:prSet>
      <dgm:spPr/>
    </dgm:pt>
    <dgm:pt modelId="{6B4650D7-FC64-417B-8A91-BB7CA5F02884}" type="pres">
      <dgm:prSet presAssocID="{27DBB1B4-2020-4C97-B279-E4611E197137}" presName="sibTrans" presStyleCnt="0"/>
      <dgm:spPr/>
    </dgm:pt>
    <dgm:pt modelId="{3A3D17BD-48B6-42F5-84C4-260847C55F4B}" type="pres">
      <dgm:prSet presAssocID="{F77B63E2-32DA-4FDD-B626-46B8A148D33C}" presName="node" presStyleLbl="node1" presStyleIdx="2" presStyleCnt="6">
        <dgm:presLayoutVars>
          <dgm:bulletEnabled val="1"/>
        </dgm:presLayoutVars>
      </dgm:prSet>
      <dgm:spPr/>
    </dgm:pt>
    <dgm:pt modelId="{1691263B-B798-4B4A-94A8-86401D3A672B}" type="pres">
      <dgm:prSet presAssocID="{09E07522-8A58-47D6-B1ED-E1662088202E}" presName="sibTrans" presStyleCnt="0"/>
      <dgm:spPr/>
    </dgm:pt>
    <dgm:pt modelId="{4D4549D4-015C-40C7-A6FB-4F5311C993AB}" type="pres">
      <dgm:prSet presAssocID="{A847CEE1-3711-4BFF-A11E-38331FE68B89}" presName="node" presStyleLbl="node1" presStyleIdx="3" presStyleCnt="6">
        <dgm:presLayoutVars>
          <dgm:bulletEnabled val="1"/>
        </dgm:presLayoutVars>
      </dgm:prSet>
      <dgm:spPr/>
    </dgm:pt>
    <dgm:pt modelId="{687EE239-EEE3-48B6-81C3-D2CFDB8407C5}" type="pres">
      <dgm:prSet presAssocID="{C3A25D9C-CE75-4F05-817D-5B22C5855A54}" presName="sibTrans" presStyleCnt="0"/>
      <dgm:spPr/>
    </dgm:pt>
    <dgm:pt modelId="{01016CCE-614A-4AAF-9EEF-8CA73D16D631}" type="pres">
      <dgm:prSet presAssocID="{7CE3DC46-6FE3-4805-A20E-77723E3BC361}" presName="node" presStyleLbl="node1" presStyleIdx="4" presStyleCnt="6">
        <dgm:presLayoutVars>
          <dgm:bulletEnabled val="1"/>
        </dgm:presLayoutVars>
      </dgm:prSet>
      <dgm:spPr/>
    </dgm:pt>
    <dgm:pt modelId="{5EFAD0A0-894E-4354-8F1F-30CD8FE68715}" type="pres">
      <dgm:prSet presAssocID="{434D745B-5629-4ED7-8E37-6F239D1D4277}" presName="sibTrans" presStyleCnt="0"/>
      <dgm:spPr/>
    </dgm:pt>
    <dgm:pt modelId="{7226BE28-4DE8-4C44-A2C1-BBE09C8598BA}" type="pres">
      <dgm:prSet presAssocID="{8DEC0BEA-D828-4814-A222-A4B0E8B70600}" presName="node" presStyleLbl="node1" presStyleIdx="5" presStyleCnt="6">
        <dgm:presLayoutVars>
          <dgm:bulletEnabled val="1"/>
        </dgm:presLayoutVars>
      </dgm:prSet>
      <dgm:spPr/>
    </dgm:pt>
  </dgm:ptLst>
  <dgm:cxnLst>
    <dgm:cxn modelId="{1711F713-DDEA-4CCF-9E65-6EB7214D909F}" type="presOf" srcId="{7CE3DC46-6FE3-4805-A20E-77723E3BC361}" destId="{01016CCE-614A-4AAF-9EEF-8CA73D16D631}" srcOrd="0" destOrd="0" presId="urn:microsoft.com/office/officeart/2005/8/layout/default"/>
    <dgm:cxn modelId="{9DC4D021-2CEF-48F2-BE06-9543C2F1ECF4}" type="presOf" srcId="{C0FA3943-79BB-4981-B91D-A6A8EBF4E9A2}" destId="{64FD7CEB-66E2-4471-B770-05CF7E0F1F37}" srcOrd="0" destOrd="0" presId="urn:microsoft.com/office/officeart/2005/8/layout/default"/>
    <dgm:cxn modelId="{64205837-3E02-47FC-AC73-8549364D4647}" type="presOf" srcId="{CCA01096-52B6-41DB-859C-99F51DF7ED05}" destId="{690F48FA-FD6E-4606-ADAD-8D234D1257FD}" srcOrd="0" destOrd="0" presId="urn:microsoft.com/office/officeart/2005/8/layout/default"/>
    <dgm:cxn modelId="{8CBA8B3B-B033-4D92-A71D-1555D21D4A43}" type="presOf" srcId="{F77B63E2-32DA-4FDD-B626-46B8A148D33C}" destId="{3A3D17BD-48B6-42F5-84C4-260847C55F4B}" srcOrd="0" destOrd="0" presId="urn:microsoft.com/office/officeart/2005/8/layout/default"/>
    <dgm:cxn modelId="{D30C995E-7410-401F-8C4C-F976AF41B86C}" type="presOf" srcId="{8DEC0BEA-D828-4814-A222-A4B0E8B70600}" destId="{7226BE28-4DE8-4C44-A2C1-BBE09C8598BA}" srcOrd="0" destOrd="0" presId="urn:microsoft.com/office/officeart/2005/8/layout/default"/>
    <dgm:cxn modelId="{E94ADF49-8390-4D2B-AA97-625D65CAB49A}" srcId="{62017578-7FAA-4248-BE0A-508B8D91A118}" destId="{F77B63E2-32DA-4FDD-B626-46B8A148D33C}" srcOrd="2" destOrd="0" parTransId="{519A595D-B53F-414C-B096-24E6A00C36EF}" sibTransId="{09E07522-8A58-47D6-B1ED-E1662088202E}"/>
    <dgm:cxn modelId="{EC2FB577-4798-4EBB-8CF1-1FE72C0B4E71}" type="presOf" srcId="{A847CEE1-3711-4BFF-A11E-38331FE68B89}" destId="{4D4549D4-015C-40C7-A6FB-4F5311C993AB}" srcOrd="0" destOrd="0" presId="urn:microsoft.com/office/officeart/2005/8/layout/default"/>
    <dgm:cxn modelId="{9602F278-209C-4DD2-9FB9-DED29D6AEDBB}" srcId="{62017578-7FAA-4248-BE0A-508B8D91A118}" destId="{7CE3DC46-6FE3-4805-A20E-77723E3BC361}" srcOrd="4" destOrd="0" parTransId="{AF4DFFDF-5896-4F7B-AD02-DEF912A44F7E}" sibTransId="{434D745B-5629-4ED7-8E37-6F239D1D4277}"/>
    <dgm:cxn modelId="{683A1C8E-3C44-44A0-86F8-351B7E36DFE3}" srcId="{62017578-7FAA-4248-BE0A-508B8D91A118}" destId="{8DEC0BEA-D828-4814-A222-A4B0E8B70600}" srcOrd="5" destOrd="0" parTransId="{BE109055-75BE-462A-AB95-72FEE56F4289}" sibTransId="{FCF8C650-F53D-4E91-9FCE-BDD0B1F157BF}"/>
    <dgm:cxn modelId="{04390191-DBA0-475C-B7F3-B47F6687439E}" srcId="{62017578-7FAA-4248-BE0A-508B8D91A118}" destId="{CCA01096-52B6-41DB-859C-99F51DF7ED05}" srcOrd="1" destOrd="0" parTransId="{9301A3DE-A315-49F1-BE93-501568B8B235}" sibTransId="{27DBB1B4-2020-4C97-B279-E4611E197137}"/>
    <dgm:cxn modelId="{634B0E91-E19E-426A-AF60-FB89F4FFC63F}" srcId="{62017578-7FAA-4248-BE0A-508B8D91A118}" destId="{A847CEE1-3711-4BFF-A11E-38331FE68B89}" srcOrd="3" destOrd="0" parTransId="{F28F1645-55DB-4B31-AA0D-845B72889667}" sibTransId="{C3A25D9C-CE75-4F05-817D-5B22C5855A54}"/>
    <dgm:cxn modelId="{063DBBB0-C4E5-41D4-9EB9-947241C993CF}" srcId="{62017578-7FAA-4248-BE0A-508B8D91A118}" destId="{C0FA3943-79BB-4981-B91D-A6A8EBF4E9A2}" srcOrd="0" destOrd="0" parTransId="{B3F2C4BD-9160-4696-8C7B-968EA06F6891}" sibTransId="{4D6A1C0F-C2E7-49F9-9798-5761B5D27F9F}"/>
    <dgm:cxn modelId="{20B631D2-7CC9-461F-B850-951FEF6CE6BC}" type="presOf" srcId="{62017578-7FAA-4248-BE0A-508B8D91A118}" destId="{2DF8B4C7-EA32-4331-AFC7-F28386E18D7C}" srcOrd="0" destOrd="0" presId="urn:microsoft.com/office/officeart/2005/8/layout/default"/>
    <dgm:cxn modelId="{1046517B-5C81-459E-A0CB-1B7401093DBF}" type="presParOf" srcId="{2DF8B4C7-EA32-4331-AFC7-F28386E18D7C}" destId="{64FD7CEB-66E2-4471-B770-05CF7E0F1F37}" srcOrd="0" destOrd="0" presId="urn:microsoft.com/office/officeart/2005/8/layout/default"/>
    <dgm:cxn modelId="{7DD3FF59-1B79-4D51-A7F1-93CC541DAE5D}" type="presParOf" srcId="{2DF8B4C7-EA32-4331-AFC7-F28386E18D7C}" destId="{8F101880-D868-4499-95C5-EC577C013BC3}" srcOrd="1" destOrd="0" presId="urn:microsoft.com/office/officeart/2005/8/layout/default"/>
    <dgm:cxn modelId="{E6EFA5F4-ECF1-4DA2-AE76-984A14ADF610}" type="presParOf" srcId="{2DF8B4C7-EA32-4331-AFC7-F28386E18D7C}" destId="{690F48FA-FD6E-4606-ADAD-8D234D1257FD}" srcOrd="2" destOrd="0" presId="urn:microsoft.com/office/officeart/2005/8/layout/default"/>
    <dgm:cxn modelId="{EF0E4A54-00D6-451F-BCAE-E6F288B6DD3E}" type="presParOf" srcId="{2DF8B4C7-EA32-4331-AFC7-F28386E18D7C}" destId="{6B4650D7-FC64-417B-8A91-BB7CA5F02884}" srcOrd="3" destOrd="0" presId="urn:microsoft.com/office/officeart/2005/8/layout/default"/>
    <dgm:cxn modelId="{350E6FEC-82FB-448B-B80A-5CAE13A9E728}" type="presParOf" srcId="{2DF8B4C7-EA32-4331-AFC7-F28386E18D7C}" destId="{3A3D17BD-48B6-42F5-84C4-260847C55F4B}" srcOrd="4" destOrd="0" presId="urn:microsoft.com/office/officeart/2005/8/layout/default"/>
    <dgm:cxn modelId="{3DEF56B3-18C0-4777-BEE5-36BD716B10BB}" type="presParOf" srcId="{2DF8B4C7-EA32-4331-AFC7-F28386E18D7C}" destId="{1691263B-B798-4B4A-94A8-86401D3A672B}" srcOrd="5" destOrd="0" presId="urn:microsoft.com/office/officeart/2005/8/layout/default"/>
    <dgm:cxn modelId="{337AAB33-D4FC-4937-A897-027108771804}" type="presParOf" srcId="{2DF8B4C7-EA32-4331-AFC7-F28386E18D7C}" destId="{4D4549D4-015C-40C7-A6FB-4F5311C993AB}" srcOrd="6" destOrd="0" presId="urn:microsoft.com/office/officeart/2005/8/layout/default"/>
    <dgm:cxn modelId="{07339916-2243-4344-A102-5545EAAD936A}" type="presParOf" srcId="{2DF8B4C7-EA32-4331-AFC7-F28386E18D7C}" destId="{687EE239-EEE3-48B6-81C3-D2CFDB8407C5}" srcOrd="7" destOrd="0" presId="urn:microsoft.com/office/officeart/2005/8/layout/default"/>
    <dgm:cxn modelId="{AF95D81D-57F0-460C-9006-97776E7AB8F4}" type="presParOf" srcId="{2DF8B4C7-EA32-4331-AFC7-F28386E18D7C}" destId="{01016CCE-614A-4AAF-9EEF-8CA73D16D631}" srcOrd="8" destOrd="0" presId="urn:microsoft.com/office/officeart/2005/8/layout/default"/>
    <dgm:cxn modelId="{2ADC6A66-40F6-44F6-AA53-A733E446D45D}" type="presParOf" srcId="{2DF8B4C7-EA32-4331-AFC7-F28386E18D7C}" destId="{5EFAD0A0-894E-4354-8F1F-30CD8FE68715}" srcOrd="9" destOrd="0" presId="urn:microsoft.com/office/officeart/2005/8/layout/default"/>
    <dgm:cxn modelId="{71A42557-6239-42A9-ADBB-9BBCDF39066A}" type="presParOf" srcId="{2DF8B4C7-EA32-4331-AFC7-F28386E18D7C}" destId="{7226BE28-4DE8-4C44-A2C1-BBE09C8598BA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FD7CEB-66E2-4471-B770-05CF7E0F1F37}">
      <dsp:nvSpPr>
        <dsp:cNvPr id="0" name=""/>
        <dsp:cNvSpPr/>
      </dsp:nvSpPr>
      <dsp:spPr>
        <a:xfrm>
          <a:off x="709" y="72581"/>
          <a:ext cx="2766528" cy="165991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600" kern="1200"/>
            <a:t>Kerri Erb </a:t>
          </a:r>
        </a:p>
      </dsp:txBody>
      <dsp:txXfrm>
        <a:off x="709" y="72581"/>
        <a:ext cx="2766528" cy="1659916"/>
      </dsp:txXfrm>
    </dsp:sp>
    <dsp:sp modelId="{690F48FA-FD6E-4606-ADAD-8D234D1257FD}">
      <dsp:nvSpPr>
        <dsp:cNvPr id="0" name=""/>
        <dsp:cNvSpPr/>
      </dsp:nvSpPr>
      <dsp:spPr>
        <a:xfrm>
          <a:off x="3043890" y="72581"/>
          <a:ext cx="2766528" cy="1659916"/>
        </a:xfrm>
        <a:prstGeom prst="rect">
          <a:avLst/>
        </a:prstGeom>
        <a:solidFill>
          <a:schemeClr val="accent5">
            <a:hueOff val="-2430430"/>
            <a:satOff val="-165"/>
            <a:lumOff val="392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600" kern="1200"/>
            <a:t>Kim Tizzard</a:t>
          </a:r>
        </a:p>
      </dsp:txBody>
      <dsp:txXfrm>
        <a:off x="3043890" y="72581"/>
        <a:ext cx="2766528" cy="1659916"/>
      </dsp:txXfrm>
    </dsp:sp>
    <dsp:sp modelId="{3A3D17BD-48B6-42F5-84C4-260847C55F4B}">
      <dsp:nvSpPr>
        <dsp:cNvPr id="0" name=""/>
        <dsp:cNvSpPr/>
      </dsp:nvSpPr>
      <dsp:spPr>
        <a:xfrm>
          <a:off x="709" y="2009151"/>
          <a:ext cx="2766528" cy="1659916"/>
        </a:xfrm>
        <a:prstGeom prst="rect">
          <a:avLst/>
        </a:prstGeom>
        <a:solidFill>
          <a:schemeClr val="accent5">
            <a:hueOff val="-4860860"/>
            <a:satOff val="-330"/>
            <a:lumOff val="78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600" kern="1200"/>
            <a:t>Melissa Roper </a:t>
          </a:r>
        </a:p>
      </dsp:txBody>
      <dsp:txXfrm>
        <a:off x="709" y="2009151"/>
        <a:ext cx="2766528" cy="1659916"/>
      </dsp:txXfrm>
    </dsp:sp>
    <dsp:sp modelId="{4D4549D4-015C-40C7-A6FB-4F5311C993AB}">
      <dsp:nvSpPr>
        <dsp:cNvPr id="0" name=""/>
        <dsp:cNvSpPr/>
      </dsp:nvSpPr>
      <dsp:spPr>
        <a:xfrm>
          <a:off x="3043890" y="2009151"/>
          <a:ext cx="2766528" cy="1659916"/>
        </a:xfrm>
        <a:prstGeom prst="rect">
          <a:avLst/>
        </a:prstGeom>
        <a:solidFill>
          <a:schemeClr val="accent5">
            <a:hueOff val="-7291290"/>
            <a:satOff val="-496"/>
            <a:lumOff val="117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600" kern="1200"/>
            <a:t>Whitney Sukonick </a:t>
          </a:r>
        </a:p>
      </dsp:txBody>
      <dsp:txXfrm>
        <a:off x="3043890" y="2009151"/>
        <a:ext cx="2766528" cy="1659916"/>
      </dsp:txXfrm>
    </dsp:sp>
    <dsp:sp modelId="{01016CCE-614A-4AAF-9EEF-8CA73D16D631}">
      <dsp:nvSpPr>
        <dsp:cNvPr id="0" name=""/>
        <dsp:cNvSpPr/>
      </dsp:nvSpPr>
      <dsp:spPr>
        <a:xfrm>
          <a:off x="709" y="3945720"/>
          <a:ext cx="2766528" cy="1659916"/>
        </a:xfrm>
        <a:prstGeom prst="rect">
          <a:avLst/>
        </a:prstGeom>
        <a:solidFill>
          <a:schemeClr val="accent5">
            <a:hueOff val="-9721720"/>
            <a:satOff val="-661"/>
            <a:lumOff val="156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600" kern="1200"/>
            <a:t>Becky Baum </a:t>
          </a:r>
        </a:p>
      </dsp:txBody>
      <dsp:txXfrm>
        <a:off x="709" y="3945720"/>
        <a:ext cx="2766528" cy="1659916"/>
      </dsp:txXfrm>
    </dsp:sp>
    <dsp:sp modelId="{7226BE28-4DE8-4C44-A2C1-BBE09C8598BA}">
      <dsp:nvSpPr>
        <dsp:cNvPr id="0" name=""/>
        <dsp:cNvSpPr/>
      </dsp:nvSpPr>
      <dsp:spPr>
        <a:xfrm>
          <a:off x="3043890" y="3945720"/>
          <a:ext cx="2766528" cy="1659916"/>
        </a:xfrm>
        <a:prstGeom prst="rect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600" kern="1200"/>
            <a:t>Carl Seashore</a:t>
          </a:r>
        </a:p>
      </dsp:txBody>
      <dsp:txXfrm>
        <a:off x="3043890" y="3945720"/>
        <a:ext cx="2766528" cy="16599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7B75BA-ACE3-8560-0B6C-D1154A50CF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0298F0-B4E4-C746-D491-011C75CC2B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65529D-8091-2E7E-F6A0-62254B2EE8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33DF6-FC90-4F8E-88AF-5310E865F35C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8D6494-AC40-2D66-0EE0-70473BDCD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23A50B-3BE7-14BF-9521-9D35223274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0DCF1-BB92-4ECF-817F-7C1DEDDD7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341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47098E-88E3-E5C8-DB36-B46DE39818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925D08-1E00-0E02-8A5A-AB05AB8310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106660-5EDE-73BD-92B8-06C19529B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33DF6-FC90-4F8E-88AF-5310E865F35C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FB90A7-17F0-5A66-321F-CC6172A78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2B4AC6-3B7F-A986-C829-CE715D008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0DCF1-BB92-4ECF-817F-7C1DEDDD7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277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D67546E-0013-6C42-5D94-BF49C98896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93623C-AE8E-AC93-EC35-D423411F8B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90B62A-FE09-83FC-BADC-F6F0F31C9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33DF6-FC90-4F8E-88AF-5310E865F35C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FA7954-A372-8008-DA1F-CF17E3773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42F8BF-750B-F092-D3AB-C9CBE579A4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0DCF1-BB92-4ECF-817F-7C1DEDDD7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79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D2976E-E4CC-03C7-0D12-A69477458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3D6349-0725-838C-673D-1713A2D454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DB79D0-8F99-5014-AD58-CED9F726BD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33DF6-FC90-4F8E-88AF-5310E865F35C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B16879-0D68-7979-260D-B63D50B0B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A8A177-7144-803A-0C73-1D64DB297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0DCF1-BB92-4ECF-817F-7C1DEDDD7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2240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3C8815-6882-630B-AEBA-4D12BF443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2DF9BF-669E-582D-45C5-E98FE2E580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9A4FEA-C4FB-CC46-0DF3-475C430BB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33DF6-FC90-4F8E-88AF-5310E865F35C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33D8F7-99B1-6961-E822-70308748E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1C847F-344F-B810-5E82-472657D431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0DCF1-BB92-4ECF-817F-7C1DEDDD7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438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182239-3579-8550-A764-9AFD6372C9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E85BC0-90C5-C8D2-E4CF-B8EF11ECC0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42D9F5-3570-63CA-B116-9422046658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1FEB15-B9A3-A76B-40D4-FE9FE3B08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33DF6-FC90-4F8E-88AF-5310E865F35C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EDAAAD-924A-3AE6-CD3E-54E29B7C89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75C5A2-D4D3-C7F9-5D10-44EEAC5015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0DCF1-BB92-4ECF-817F-7C1DEDDD7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5249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FB87F6-5BD2-BBF8-76C7-11B038B946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13BA59-4B12-102A-2F67-63B23C96EB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0DA775-17A2-DAEB-C244-F3CD16294B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35CB23B-1B06-5634-880A-45FDE599BB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D27EAD6-C89B-8563-B67D-E37862192C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BE99F77-2D9C-A636-A899-F3FDCC863B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33DF6-FC90-4F8E-88AF-5310E865F35C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C978DB1-EB94-AD7F-251D-8E4B6580C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7C5FCF7-4D4D-8ED0-D2F7-10F1CCA0D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0DCF1-BB92-4ECF-817F-7C1DEDDD7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253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93B681-09A0-9C2B-420A-38A0941E74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8BE0012-BB80-7113-B207-7C0F6FEBCC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33DF6-FC90-4F8E-88AF-5310E865F35C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C0CB77A-F246-DB14-3834-6BCC4FC6D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92F673D-8CFA-8D55-3475-EB0771051C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0DCF1-BB92-4ECF-817F-7C1DEDDD7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1557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4B21CA-5CFE-324F-0081-88CA82E02C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33DF6-FC90-4F8E-88AF-5310E865F35C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1D03BD7-4B59-0B51-F4EF-51327770AC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3124B0-413A-0621-A1C0-6568D58AE8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0DCF1-BB92-4ECF-817F-7C1DEDDD7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8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A2EE9A-B06D-2933-4C39-F10681920B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85CEE-D6E9-5E39-0759-1274A3D6CA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FE471F-84E8-7E05-69DE-2280345EA7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9D04FD-3003-4479-5087-88E79FFBCD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33DF6-FC90-4F8E-88AF-5310E865F35C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C3044A-2F7C-5F68-B17F-C4B83495E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F67230-2DC1-E95D-E42D-0868D0C9E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0DCF1-BB92-4ECF-817F-7C1DEDDD7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631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0E0700-4585-9844-A508-911E0D009C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F6B0F19-2F60-13C1-2759-8A85832ACAE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3B64DC-5099-4DB9-7FC8-B2711CEE5A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CBC1C2-615F-FB34-C0DC-5186DA67E7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33DF6-FC90-4F8E-88AF-5310E865F35C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F406BB-06FA-CB27-AB67-E7315F7F8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E7FCF9-1C30-4CBA-5580-805735427F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0DCF1-BB92-4ECF-817F-7C1DEDDD7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778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BBA5ED1-15D0-27D3-A9F4-08F30E5A79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F8F528-113D-5F21-B0D9-3DC645C10C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D6EAA2-D97C-628B-92F9-7C97BBBC0E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CF33DF6-FC90-4F8E-88AF-5310E865F35C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14B259-1FDE-4681-0357-84BEF8FDD5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B28DE4-99F4-93AE-F976-E076EC9C1F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980DCF1-BB92-4ECF-817F-7C1DEDDD7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600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Freeform: Shape 9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4425" y="0"/>
            <a:ext cx="9963150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1664" y="0"/>
            <a:ext cx="9948672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2ACA72A-6097-1DAD-E7A9-D163A012FC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3" y="1999615"/>
            <a:ext cx="9144000" cy="2764028"/>
          </a:xfrm>
        </p:spPr>
        <p:txBody>
          <a:bodyPr anchor="ctr">
            <a:normAutofit/>
          </a:bodyPr>
          <a:lstStyle/>
          <a:p>
            <a:r>
              <a:rPr lang="en-US" sz="6100"/>
              <a:t>North Carolina Autism Support and Knowledge Tool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9F5D62-BDC1-EDB5-B540-0624A57387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66912" y="5645150"/>
            <a:ext cx="8258176" cy="631825"/>
          </a:xfrm>
        </p:spPr>
        <p:txBody>
          <a:bodyPr anchor="ctr">
            <a:normAutofit/>
          </a:bodyPr>
          <a:lstStyle/>
          <a:p>
            <a:r>
              <a:rPr lang="en-US" sz="2800"/>
              <a:t>Rohan Patel 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0" y="5524786"/>
            <a:ext cx="475488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28727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64BE30-AA35-2C1A-EF9D-9072B3CC59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EDB6F4-ACB0-4123-258A-548B3C58EC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project is funded by the Junior Faculty Development Grant, UNC Provost Office for the FY26</a:t>
            </a:r>
          </a:p>
          <a:p>
            <a:r>
              <a:rPr lang="en-US" dirty="0"/>
              <a:t>There is opportunity to apply for potential grants in the future 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97497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BC5E82-FD0E-D156-372E-F2E8990019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Steps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8E465A-1364-A31F-9768-4E9D97167F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Finalizing infrastructure setup and Azure licensing under UNC research compliance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Collaboration opportunity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While NC ASK can connect to public-facing websites via API, there's an opportunity to collaborate more directly.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This aligns with shared goals to improve </a:t>
            </a:r>
            <a:r>
              <a:rPr lang="en-US" b="1" dirty="0"/>
              <a:t>access, navigation, and equitable delivery</a:t>
            </a:r>
            <a:r>
              <a:rPr lang="en-US" dirty="0"/>
              <a:t> of services.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Medicaid can shape how its programs and resources are represented in NC ASK, with the potential to elevate IDD-specific pathways.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Think of NC ASK as a </a:t>
            </a:r>
            <a:r>
              <a:rPr lang="en-US" b="1" dirty="0"/>
              <a:t>proof of concept. </a:t>
            </a:r>
            <a:r>
              <a:rPr lang="en-US" dirty="0"/>
              <a:t>We could explore the development of an IDD-specific companion tool or feature within the platform, or something even more robust and like NC ASK in the future</a:t>
            </a:r>
          </a:p>
        </p:txBody>
      </p:sp>
    </p:spTree>
    <p:extLst>
      <p:ext uri="{BB962C8B-B14F-4D97-AF65-F5344CB8AC3E}">
        <p14:creationId xmlns:p14="http://schemas.microsoft.com/office/powerpoint/2010/main" val="15337612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D1D34770-47A8-402C-AF23-2B653F2D88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A83E080-07BA-DB87-A0EC-95FCF1EF5A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79" y="723898"/>
            <a:ext cx="6002110" cy="1495425"/>
          </a:xfrm>
        </p:spPr>
        <p:txBody>
          <a:bodyPr>
            <a:normAutofit/>
          </a:bodyPr>
          <a:lstStyle/>
          <a:p>
            <a:r>
              <a:rPr lang="en-US" sz="4000"/>
              <a:t>NC ASK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D22D39-92CE-7BD1-8E36-3EFA7156FD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6680" y="2405067"/>
            <a:ext cx="6002110" cy="3729034"/>
          </a:xfrm>
        </p:spPr>
        <p:txBody>
          <a:bodyPr>
            <a:normAutofit/>
          </a:bodyPr>
          <a:lstStyle/>
          <a:p>
            <a:r>
              <a:rPr lang="en-US" sz="2000" b="1"/>
              <a:t>Mission:</a:t>
            </a:r>
            <a:r>
              <a:rPr lang="en-US" sz="2000"/>
              <a:t> To deliver accessible, AI-powered educational resources to families, caregivers, and providers across North Carolina.</a:t>
            </a:r>
          </a:p>
          <a:p>
            <a:endParaRPr lang="en-US" sz="2000"/>
          </a:p>
        </p:txBody>
      </p:sp>
      <p:pic>
        <p:nvPicPr>
          <p:cNvPr id="5" name="Picture 4" descr="A dog sitting in front of a school bus&#10;&#10;AI-generated content may be incorrect.">
            <a:extLst>
              <a:ext uri="{FF2B5EF4-FFF2-40B4-BE49-F238E27FC236}">
                <a16:creationId xmlns:a16="http://schemas.microsoft.com/office/drawing/2014/main" id="{577048CE-37A1-0C33-5FA4-6856D1A981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 b="22732"/>
          <a:stretch>
            <a:fillRect/>
          </a:stretch>
        </p:blipFill>
        <p:spPr>
          <a:xfrm>
            <a:off x="7199440" y="10"/>
            <a:ext cx="4992560" cy="6857990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25704781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BFB0CF-49FA-C379-2455-A975FBD343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200"/>
              <a:t>Background-The problem we’re trying to solve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343C39-3724-C78D-C63B-6A7630EA56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r>
              <a:rPr lang="en-US" sz="2200" b="1"/>
              <a:t>Fragmented Systems, Overwhelming Information, Limited Agency</a:t>
            </a:r>
            <a:endParaRPr lang="en-US" sz="2200"/>
          </a:p>
          <a:p>
            <a:pPr>
              <a:buFont typeface="Arial" panose="020B0604020202020204" pitchFamily="34" charset="0"/>
              <a:buChar char="•"/>
            </a:pPr>
            <a:r>
              <a:rPr lang="en-US" sz="2200"/>
              <a:t>Families face </a:t>
            </a:r>
            <a:r>
              <a:rPr lang="en-US" sz="2200" b="1"/>
              <a:t>fragmented service landscapes</a:t>
            </a:r>
            <a:r>
              <a:rPr lang="en-US" sz="2200"/>
              <a:t> across medical, educational, and insurance systems.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200"/>
              <a:t>Information is </a:t>
            </a:r>
            <a:r>
              <a:rPr lang="en-US" sz="2200" b="1"/>
              <a:t>buried across websites, PDFs, and policies</a:t>
            </a:r>
            <a:r>
              <a:rPr lang="en-US" sz="2200"/>
              <a:t> — difficult to navigate without expert guidance.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200"/>
              <a:t>Parents and caregivers often feel </a:t>
            </a:r>
            <a:r>
              <a:rPr lang="en-US" sz="2200" b="1"/>
              <a:t>disempowered</a:t>
            </a:r>
            <a:r>
              <a:rPr lang="en-US" sz="2200"/>
              <a:t> and forced to rely on others for coordination and understanding.</a:t>
            </a:r>
          </a:p>
          <a:p>
            <a:r>
              <a:rPr lang="en-US" sz="2200" b="1"/>
              <a:t>Equality, Geographiacl, accessibility issues across NC. </a:t>
            </a:r>
          </a:p>
        </p:txBody>
      </p:sp>
    </p:spTree>
    <p:extLst>
      <p:ext uri="{BB962C8B-B14F-4D97-AF65-F5344CB8AC3E}">
        <p14:creationId xmlns:p14="http://schemas.microsoft.com/office/powerpoint/2010/main" val="40804259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Colorful carved figures of humans">
            <a:extLst>
              <a:ext uri="{FF2B5EF4-FFF2-40B4-BE49-F238E27FC236}">
                <a16:creationId xmlns:a16="http://schemas.microsoft.com/office/drawing/2014/main" id="{D0F9F5A1-F666-181B-99B2-C8FCADBBFD3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459"/>
          <a:stretch>
            <a:fillRect/>
          </a:stretch>
        </p:blipFill>
        <p:spPr>
          <a:xfrm>
            <a:off x="1" y="10"/>
            <a:ext cx="9669642" cy="6857990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87E36F-1909-FB2A-E142-1042C9CC2E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31610" y="2434201"/>
            <a:ext cx="3822189" cy="3742762"/>
          </a:xfrm>
        </p:spPr>
        <p:txBody>
          <a:bodyPr>
            <a:normAutofit/>
          </a:bodyPr>
          <a:lstStyle/>
          <a:p>
            <a:r>
              <a:rPr lang="en-US" sz="2000" dirty="0"/>
              <a:t>By using a Large Language Model and AI innovation, we hope to offer Individualized, tailored information to families and providers in a timely manner.  </a:t>
            </a:r>
          </a:p>
          <a:p>
            <a:r>
              <a:rPr lang="en-US" sz="2000" dirty="0"/>
              <a:t>The core of this includes having north Carolina specific information in the Educational, Medical and Insurance realm(TCM)</a:t>
            </a:r>
          </a:p>
        </p:txBody>
      </p:sp>
    </p:spTree>
    <p:extLst>
      <p:ext uri="{BB962C8B-B14F-4D97-AF65-F5344CB8AC3E}">
        <p14:creationId xmlns:p14="http://schemas.microsoft.com/office/powerpoint/2010/main" val="16286901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ED63C1-E381-29A4-6230-4D675A0264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Terms to Know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6B1B1E-447B-2374-CF45-A6B8A057DD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/>
              <a:t>Large Language Model (LLM):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"The Brain" of NC ASK.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Understands natural questions and generates human-like responses.</a:t>
            </a:r>
          </a:p>
          <a:p>
            <a:r>
              <a:rPr lang="en-US" b="1" dirty="0"/>
              <a:t>Vector Database + Azure Search: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"The Smart Librarian."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Stores and retrieves information based on meaning and context.</a:t>
            </a:r>
          </a:p>
          <a:p>
            <a:r>
              <a:rPr lang="en-US" b="1" dirty="0"/>
              <a:t>Knowledge Graph (KG):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"The Map."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Organizes autism-related resources by connecting concepts and entities.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69423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008072-6248-EE88-05BA-43369A2B18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it Works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384FAB-E2D9-4B42-B7D1-3F263EF4C2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/>
              <a:t>1. User Interaction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A user types a question into the NC ASK app or website.</a:t>
            </a:r>
          </a:p>
          <a:p>
            <a:pPr marL="0" indent="0">
              <a:buNone/>
            </a:pPr>
            <a:r>
              <a:rPr lang="en-US" b="1" dirty="0"/>
              <a:t>2. Query Processing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The LLM interprets the question to understand user intent.</a:t>
            </a:r>
          </a:p>
          <a:p>
            <a:pPr marL="0" indent="0">
              <a:buNone/>
            </a:pPr>
            <a:r>
              <a:rPr lang="en-US" b="1" dirty="0"/>
              <a:t>3. Information Retrieval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The vector database and Azure Search find relevant, trusted documents.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The KG supports contextual understanding of relationships and concepts.</a:t>
            </a:r>
          </a:p>
          <a:p>
            <a:pPr marL="0" indent="0">
              <a:buNone/>
            </a:pPr>
            <a:r>
              <a:rPr lang="en-US" b="1" dirty="0"/>
              <a:t>4. Response Generation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The LLM uses retrieved data to generate a clear, structured answer.</a:t>
            </a:r>
          </a:p>
          <a:p>
            <a:pPr marL="0" indent="0">
              <a:buNone/>
            </a:pPr>
            <a:r>
              <a:rPr lang="en-US" b="1" dirty="0"/>
              <a:t>5. Answer Delivered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The app presents the result in a user-friendly format.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47827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diagram of a parrot&#10;&#10;AI-generated content may be incorrect.">
            <a:extLst>
              <a:ext uri="{FF2B5EF4-FFF2-40B4-BE49-F238E27FC236}">
                <a16:creationId xmlns:a16="http://schemas.microsoft.com/office/drawing/2014/main" id="{A3DE338C-8E47-057C-14C9-B65B7C57D57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467" y="661840"/>
            <a:ext cx="10905066" cy="5534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34293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A171878-CA39-C2BD-B794-4199BAABA6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200" b="1"/>
              <a:t>What Makes NC ASK Practical for Families</a:t>
            </a:r>
            <a:br>
              <a:rPr lang="en-US" sz="4200" b="1"/>
            </a:br>
            <a:endParaRPr lang="en-US" sz="4200"/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B539E7-D477-52D7-1366-49AC5A8801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200" b="1" dirty="0"/>
              <a:t>No login required</a:t>
            </a:r>
            <a:r>
              <a:rPr lang="en-US" sz="2200" dirty="0"/>
              <a:t> – Parents can use it without creating accounts or remembering passwords.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200" b="1" dirty="0"/>
              <a:t>Mobile and web access</a:t>
            </a:r>
            <a:r>
              <a:rPr lang="en-US" sz="2200" dirty="0"/>
              <a:t> – Designed for smartphones, tablets, and desktops alike.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200" b="1" dirty="0"/>
              <a:t>Plain language responses</a:t>
            </a:r>
            <a:r>
              <a:rPr lang="en-US" sz="2200" dirty="0"/>
              <a:t> – No jargon. Just clear, step-by-step guidance.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200" b="1" dirty="0"/>
              <a:t>Always up to date</a:t>
            </a:r>
            <a:r>
              <a:rPr lang="en-US" sz="2200" dirty="0"/>
              <a:t> – Pulls directly from trusted sources like NC Medicaid, DPI, and ASNC.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200" b="1" dirty="0"/>
              <a:t>No data storage or tracking</a:t>
            </a:r>
            <a:r>
              <a:rPr lang="en-US" sz="2200" dirty="0"/>
              <a:t> – User privacy is protected. Nothing is saved.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200" b="1" dirty="0"/>
              <a:t>Email-to-self</a:t>
            </a:r>
            <a:r>
              <a:rPr lang="en-US" sz="2200" dirty="0"/>
              <a:t> – Users can send responses to their own inboxes for later reference.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200" b="1" dirty="0"/>
              <a:t>Equity-first design</a:t>
            </a:r>
            <a:r>
              <a:rPr lang="en-US" sz="2200" dirty="0"/>
              <a:t> – NC ASK is built to work for all families, including those with limited digital literacy or internet access.</a:t>
            </a:r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70356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05CBC3C-2E5A-4839-8B9B-2E5A6ADF0F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DB5B423A-57CC-4C58-AA26-8E2E862B03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5217023" cy="3994777"/>
          </a:xfrm>
          <a:custGeom>
            <a:avLst/>
            <a:gdLst>
              <a:gd name="connsiteX0" fmla="*/ 1945461 w 5217023"/>
              <a:gd name="connsiteY0" fmla="*/ 3787398 h 3994777"/>
              <a:gd name="connsiteX1" fmla="*/ 1942113 w 5217023"/>
              <a:gd name="connsiteY1" fmla="*/ 3790053 h 3994777"/>
              <a:gd name="connsiteX2" fmla="*/ 1946982 w 5217023"/>
              <a:gd name="connsiteY2" fmla="*/ 3787990 h 3994777"/>
              <a:gd name="connsiteX3" fmla="*/ 1945461 w 5217023"/>
              <a:gd name="connsiteY3" fmla="*/ 3787398 h 3994777"/>
              <a:gd name="connsiteX4" fmla="*/ 0 w 5217023"/>
              <a:gd name="connsiteY4" fmla="*/ 0 h 3994777"/>
              <a:gd name="connsiteX5" fmla="*/ 5030958 w 5217023"/>
              <a:gd name="connsiteY5" fmla="*/ 0 h 3994777"/>
              <a:gd name="connsiteX6" fmla="*/ 5046198 w 5217023"/>
              <a:gd name="connsiteY6" fmla="*/ 153449 h 3994777"/>
              <a:gd name="connsiteX7" fmla="*/ 5055729 w 5217023"/>
              <a:gd name="connsiteY7" fmla="*/ 415828 h 3994777"/>
              <a:gd name="connsiteX8" fmla="*/ 4735242 w 5217023"/>
              <a:gd name="connsiteY8" fmla="*/ 1867130 h 3994777"/>
              <a:gd name="connsiteX9" fmla="*/ 3907395 w 5217023"/>
              <a:gd name="connsiteY9" fmla="*/ 2938441 h 3994777"/>
              <a:gd name="connsiteX10" fmla="*/ 3946497 w 5217023"/>
              <a:gd name="connsiteY10" fmla="*/ 2908567 h 3994777"/>
              <a:gd name="connsiteX11" fmla="*/ 4585421 w 5217023"/>
              <a:gd name="connsiteY11" fmla="*/ 2188401 h 3994777"/>
              <a:gd name="connsiteX12" fmla="*/ 5142585 w 5217023"/>
              <a:gd name="connsiteY12" fmla="*/ 276891 h 3994777"/>
              <a:gd name="connsiteX13" fmla="*/ 5121833 w 5217023"/>
              <a:gd name="connsiteY13" fmla="*/ 30208 h 3994777"/>
              <a:gd name="connsiteX14" fmla="*/ 5116229 w 5217023"/>
              <a:gd name="connsiteY14" fmla="*/ 0 h 3994777"/>
              <a:gd name="connsiteX15" fmla="*/ 5184724 w 5217023"/>
              <a:gd name="connsiteY15" fmla="*/ 0 h 3994777"/>
              <a:gd name="connsiteX16" fmla="*/ 5196265 w 5217023"/>
              <a:gd name="connsiteY16" fmla="*/ 66113 h 3994777"/>
              <a:gd name="connsiteX17" fmla="*/ 5058603 w 5217023"/>
              <a:gd name="connsiteY17" fmla="*/ 1368242 h 3994777"/>
              <a:gd name="connsiteX18" fmla="*/ 4096624 w 5217023"/>
              <a:gd name="connsiteY18" fmla="*/ 2870829 h 3994777"/>
              <a:gd name="connsiteX19" fmla="*/ 3833203 w 5217023"/>
              <a:gd name="connsiteY19" fmla="*/ 3092190 h 3994777"/>
              <a:gd name="connsiteX20" fmla="*/ 3536509 w 5217023"/>
              <a:gd name="connsiteY20" fmla="*/ 3297128 h 3994777"/>
              <a:gd name="connsiteX21" fmla="*/ 3148966 w 5217023"/>
              <a:gd name="connsiteY21" fmla="*/ 3485478 h 3994777"/>
              <a:gd name="connsiteX22" fmla="*/ 1860557 w 5217023"/>
              <a:gd name="connsiteY22" fmla="*/ 3880910 h 3994777"/>
              <a:gd name="connsiteX23" fmla="*/ 573715 w 5217023"/>
              <a:gd name="connsiteY23" fmla="*/ 3983764 h 3994777"/>
              <a:gd name="connsiteX24" fmla="*/ 108410 w 5217023"/>
              <a:gd name="connsiteY24" fmla="*/ 3908816 h 3994777"/>
              <a:gd name="connsiteX25" fmla="*/ 0 w 5217023"/>
              <a:gd name="connsiteY25" fmla="*/ 3876793 h 3994777"/>
              <a:gd name="connsiteX26" fmla="*/ 0 w 5217023"/>
              <a:gd name="connsiteY26" fmla="*/ 3802912 h 3994777"/>
              <a:gd name="connsiteX27" fmla="*/ 36975 w 5217023"/>
              <a:gd name="connsiteY27" fmla="*/ 3815954 h 3994777"/>
              <a:gd name="connsiteX28" fmla="*/ 561628 w 5217023"/>
              <a:gd name="connsiteY28" fmla="*/ 3912655 h 3994777"/>
              <a:gd name="connsiteX29" fmla="*/ 1683086 w 5217023"/>
              <a:gd name="connsiteY29" fmla="*/ 3844334 h 3994777"/>
              <a:gd name="connsiteX30" fmla="*/ 1806023 w 5217023"/>
              <a:gd name="connsiteY30" fmla="*/ 3820992 h 3994777"/>
              <a:gd name="connsiteX31" fmla="*/ 1921817 w 5217023"/>
              <a:gd name="connsiteY31" fmla="*/ 3795747 h 3994777"/>
              <a:gd name="connsiteX32" fmla="*/ 1243689 w 5217023"/>
              <a:gd name="connsiteY32" fmla="*/ 3846539 h 3994777"/>
              <a:gd name="connsiteX33" fmla="*/ 62875 w 5217023"/>
              <a:gd name="connsiteY33" fmla="*/ 3668143 h 3994777"/>
              <a:gd name="connsiteX34" fmla="*/ 0 w 5217023"/>
              <a:gd name="connsiteY34" fmla="*/ 3644185 h 39947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5217023" h="3994777">
                <a:moveTo>
                  <a:pt x="1945461" y="3787398"/>
                </a:moveTo>
                <a:lnTo>
                  <a:pt x="1942113" y="3790053"/>
                </a:lnTo>
                <a:lnTo>
                  <a:pt x="1946982" y="3787990"/>
                </a:lnTo>
                <a:cubicBezTo>
                  <a:pt x="1946982" y="3787990"/>
                  <a:pt x="1946379" y="3787019"/>
                  <a:pt x="1945461" y="3787398"/>
                </a:cubicBezTo>
                <a:close/>
                <a:moveTo>
                  <a:pt x="0" y="0"/>
                </a:moveTo>
                <a:lnTo>
                  <a:pt x="5030958" y="0"/>
                </a:lnTo>
                <a:lnTo>
                  <a:pt x="5046198" y="153449"/>
                </a:lnTo>
                <a:cubicBezTo>
                  <a:pt x="5052189" y="240558"/>
                  <a:pt x="5055458" y="328007"/>
                  <a:pt x="5055729" y="415828"/>
                </a:cubicBezTo>
                <a:cubicBezTo>
                  <a:pt x="5057604" y="923672"/>
                  <a:pt x="4959210" y="1409054"/>
                  <a:pt x="4735242" y="1867130"/>
                </a:cubicBezTo>
                <a:cubicBezTo>
                  <a:pt x="4533284" y="2280198"/>
                  <a:pt x="4248921" y="2629330"/>
                  <a:pt x="3907395" y="2938441"/>
                </a:cubicBezTo>
                <a:cubicBezTo>
                  <a:pt x="3922498" y="2931535"/>
                  <a:pt x="3935859" y="2921330"/>
                  <a:pt x="3946497" y="2908567"/>
                </a:cubicBezTo>
                <a:cubicBezTo>
                  <a:pt x="4193494" y="2700987"/>
                  <a:pt x="4408756" y="2458364"/>
                  <a:pt x="4585421" y="2188401"/>
                </a:cubicBezTo>
                <a:cubicBezTo>
                  <a:pt x="4967641" y="1608533"/>
                  <a:pt x="5169304" y="975361"/>
                  <a:pt x="5142585" y="276891"/>
                </a:cubicBezTo>
                <a:cubicBezTo>
                  <a:pt x="5139764" y="194215"/>
                  <a:pt x="5132824" y="111888"/>
                  <a:pt x="5121833" y="30208"/>
                </a:cubicBezTo>
                <a:lnTo>
                  <a:pt x="5116229" y="0"/>
                </a:lnTo>
                <a:lnTo>
                  <a:pt x="5184724" y="0"/>
                </a:lnTo>
                <a:lnTo>
                  <a:pt x="5196265" y="66113"/>
                </a:lnTo>
                <a:cubicBezTo>
                  <a:pt x="5249921" y="496647"/>
                  <a:pt x="5197997" y="931171"/>
                  <a:pt x="5058603" y="1368242"/>
                </a:cubicBezTo>
                <a:cubicBezTo>
                  <a:pt x="4872414" y="1953929"/>
                  <a:pt x="4544298" y="2451351"/>
                  <a:pt x="4096624" y="2870829"/>
                </a:cubicBezTo>
                <a:cubicBezTo>
                  <a:pt x="4012832" y="2949426"/>
                  <a:pt x="3924415" y="3022439"/>
                  <a:pt x="3833203" y="3092190"/>
                </a:cubicBezTo>
                <a:cubicBezTo>
                  <a:pt x="3741992" y="3161943"/>
                  <a:pt x="3648667" y="3225510"/>
                  <a:pt x="3536509" y="3297128"/>
                </a:cubicBezTo>
                <a:cubicBezTo>
                  <a:pt x="3427215" y="3372735"/>
                  <a:pt x="3288598" y="3430233"/>
                  <a:pt x="3148966" y="3485478"/>
                </a:cubicBezTo>
                <a:cubicBezTo>
                  <a:pt x="2729930" y="3651299"/>
                  <a:pt x="2302194" y="3788890"/>
                  <a:pt x="1860557" y="3880910"/>
                </a:cubicBezTo>
                <a:cubicBezTo>
                  <a:pt x="1435974" y="3969444"/>
                  <a:pt x="1008052" y="4017957"/>
                  <a:pt x="573715" y="3983764"/>
                </a:cubicBezTo>
                <a:cubicBezTo>
                  <a:pt x="415134" y="3971300"/>
                  <a:pt x="259585" y="3947743"/>
                  <a:pt x="108410" y="3908816"/>
                </a:cubicBezTo>
                <a:lnTo>
                  <a:pt x="0" y="3876793"/>
                </a:lnTo>
                <a:lnTo>
                  <a:pt x="0" y="3802912"/>
                </a:lnTo>
                <a:lnTo>
                  <a:pt x="36975" y="3815954"/>
                </a:lnTo>
                <a:cubicBezTo>
                  <a:pt x="206404" y="3867475"/>
                  <a:pt x="382020" y="3897326"/>
                  <a:pt x="561628" y="3912655"/>
                </a:cubicBezTo>
                <a:cubicBezTo>
                  <a:pt x="938583" y="3944832"/>
                  <a:pt x="1311814" y="3910697"/>
                  <a:pt x="1683086" y="3844334"/>
                </a:cubicBezTo>
                <a:cubicBezTo>
                  <a:pt x="1724123" y="3837151"/>
                  <a:pt x="1765097" y="3829374"/>
                  <a:pt x="1806023" y="3820992"/>
                </a:cubicBezTo>
                <a:cubicBezTo>
                  <a:pt x="1844740" y="3813079"/>
                  <a:pt x="1883218" y="3804161"/>
                  <a:pt x="1921817" y="3795747"/>
                </a:cubicBezTo>
                <a:cubicBezTo>
                  <a:pt x="1697011" y="3826435"/>
                  <a:pt x="1470551" y="3843387"/>
                  <a:pt x="1243689" y="3846539"/>
                </a:cubicBezTo>
                <a:cubicBezTo>
                  <a:pt x="839058" y="3849054"/>
                  <a:pt x="443424" y="3800206"/>
                  <a:pt x="62875" y="3668143"/>
                </a:cubicBezTo>
                <a:lnTo>
                  <a:pt x="0" y="364418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2D6E9419-1761-7C94-DD1E-7F4AE127F0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673770"/>
            <a:ext cx="3220329" cy="202722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6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NC ASK Advisory Commitee</a:t>
            </a: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BB648382-7055-D7F7-7C1D-C2F67F4E1CA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2934950"/>
              </p:ext>
            </p:extLst>
          </p:nvPr>
        </p:nvGraphicFramePr>
        <p:xfrm>
          <a:off x="5542672" y="541606"/>
          <a:ext cx="5811128" cy="56782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957225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3116fce1-e3d4-4939-a975-339f259ef262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5A63943F0EFE34592C41E9C1456C933" ma:contentTypeVersion="16" ma:contentTypeDescription="Create a new document." ma:contentTypeScope="" ma:versionID="9805e85bbc764da7754b7818b1d1a61c">
  <xsd:schema xmlns:xsd="http://www.w3.org/2001/XMLSchema" xmlns:xs="http://www.w3.org/2001/XMLSchema" xmlns:p="http://schemas.microsoft.com/office/2006/metadata/properties" xmlns:ns3="3116fce1-e3d4-4939-a975-339f259ef262" xmlns:ns4="1810989e-a51a-43f2-8bf5-2666cd63303d" targetNamespace="http://schemas.microsoft.com/office/2006/metadata/properties" ma:root="true" ma:fieldsID="ed1e8079ab73922a18e29c028ba163b9" ns3:_="" ns4:_="">
    <xsd:import namespace="3116fce1-e3d4-4939-a975-339f259ef262"/>
    <xsd:import namespace="1810989e-a51a-43f2-8bf5-2666cd63303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_activity" minOccurs="0"/>
                <xsd:element ref="ns3:MediaServiceObjectDetectorVersions" minOccurs="0"/>
                <xsd:element ref="ns3:MediaLengthInSecond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16fce1-e3d4-4939-a975-339f259ef26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_activity" ma:index="19" nillable="true" ma:displayName="_activity" ma:hidden="true" ma:internalName="_activity">
      <xsd:simpleType>
        <xsd:restriction base="dms:Note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ystemTags" ma:index="22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10989e-a51a-43f2-8bf5-2666cd63303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FB689A2-BBA6-4800-AEBA-19248C59DDE4}">
  <ds:schemaRefs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www.w3.org/XML/1998/namespace"/>
    <ds:schemaRef ds:uri="http://purl.org/dc/terms/"/>
    <ds:schemaRef ds:uri="http://schemas.microsoft.com/office/infopath/2007/PartnerControls"/>
    <ds:schemaRef ds:uri="3116fce1-e3d4-4939-a975-339f259ef262"/>
    <ds:schemaRef ds:uri="http://purl.org/dc/dcmitype/"/>
    <ds:schemaRef ds:uri="1810989e-a51a-43f2-8bf5-2666cd63303d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0FD93CBB-8AD7-4E64-B52C-CCC93C23B7B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06D5558-3D0D-4526-B64E-E8EA6188A89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116fce1-e3d4-4939-a975-339f259ef262"/>
    <ds:schemaRef ds:uri="1810989e-a51a-43f2-8bf5-2666cd63303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384</TotalTime>
  <Words>585</Words>
  <Application>Microsoft Office PowerPoint</Application>
  <PresentationFormat>Widescreen</PresentationFormat>
  <Paragraphs>61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Aptos</vt:lpstr>
      <vt:lpstr>Aptos Display</vt:lpstr>
      <vt:lpstr>Arial</vt:lpstr>
      <vt:lpstr>Calibri</vt:lpstr>
      <vt:lpstr>Office Theme</vt:lpstr>
      <vt:lpstr>North Carolina Autism Support and Knowledge Tool</vt:lpstr>
      <vt:lpstr>NC ASK</vt:lpstr>
      <vt:lpstr>Background-The problem we’re trying to solve</vt:lpstr>
      <vt:lpstr>PowerPoint Presentation</vt:lpstr>
      <vt:lpstr>Terms to Know</vt:lpstr>
      <vt:lpstr>How it Works</vt:lpstr>
      <vt:lpstr>PowerPoint Presentation</vt:lpstr>
      <vt:lpstr>What Makes NC ASK Practical for Families </vt:lpstr>
      <vt:lpstr>NC ASK Advisory Commitee</vt:lpstr>
      <vt:lpstr>Funding</vt:lpstr>
      <vt:lpstr>Next Steps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Rohan Patel</dc:creator>
  <cp:lastModifiedBy>Patel, Rohan</cp:lastModifiedBy>
  <cp:revision>1</cp:revision>
  <dcterms:created xsi:type="dcterms:W3CDTF">2025-05-22T19:48:55Z</dcterms:created>
  <dcterms:modified xsi:type="dcterms:W3CDTF">2025-05-23T02:16:21Z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0x01010025A63943F0EFE34592C41E9C1456C933</vt:lpwstr>
  </property>
</Properties>
</file>