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92" r:id="rId4"/>
  </p:sldMasterIdLst>
  <p:notesMasterIdLst>
    <p:notesMasterId r:id="rId16"/>
  </p:notesMasterIdLst>
  <p:sldIdLst>
    <p:sldId id="268" r:id="rId5"/>
    <p:sldId id="272" r:id="rId6"/>
    <p:sldId id="277" r:id="rId7"/>
    <p:sldId id="273" r:id="rId8"/>
    <p:sldId id="278" r:id="rId9"/>
    <p:sldId id="276" r:id="rId10"/>
    <p:sldId id="279" r:id="rId11"/>
    <p:sldId id="281" r:id="rId12"/>
    <p:sldId id="283" r:id="rId13"/>
    <p:sldId id="282" r:id="rId14"/>
    <p:sldId id="275"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552" autoAdjust="0"/>
  </p:normalViewPr>
  <p:slideViewPr>
    <p:cSldViewPr snapToGrid="0">
      <p:cViewPr>
        <p:scale>
          <a:sx n="90" d="100"/>
          <a:sy n="90" d="100"/>
        </p:scale>
        <p:origin x="534"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3FDBC8-8556-4593-92DC-4ADC92C3C94B}" type="datetimeFigureOut">
              <a:rPr lang="en-US" smtClean="0"/>
              <a:t>1/10/2019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AF2CF9C-B5AD-47AB-AB74-87ADD11EBD81}" type="slidenum">
              <a:rPr lang="en-US" smtClean="0"/>
              <a:t>‹#›</a:t>
            </a:fld>
            <a:endParaRPr lang="en-US"/>
          </a:p>
        </p:txBody>
      </p:sp>
    </p:spTree>
    <p:extLst>
      <p:ext uri="{BB962C8B-B14F-4D97-AF65-F5344CB8AC3E}">
        <p14:creationId xmlns:p14="http://schemas.microsoft.com/office/powerpoint/2010/main" val="4185470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2CF9C-B5AD-47AB-AB74-87ADD11EBD81}" type="slidenum">
              <a:rPr lang="en-US" smtClean="0"/>
              <a:t>1</a:t>
            </a:fld>
            <a:endParaRPr lang="en-US"/>
          </a:p>
        </p:txBody>
      </p:sp>
    </p:spTree>
    <p:extLst>
      <p:ext uri="{BB962C8B-B14F-4D97-AF65-F5344CB8AC3E}">
        <p14:creationId xmlns:p14="http://schemas.microsoft.com/office/powerpoint/2010/main" val="222049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5CF05-D4EB-41BA-9F20-235FDF90A6F2}" type="slidenum">
              <a:rPr lang="en-US" smtClean="0"/>
              <a:pPr/>
              <a:t>3</a:t>
            </a:fld>
            <a:endParaRPr lang="en-US"/>
          </a:p>
        </p:txBody>
      </p:sp>
    </p:spTree>
    <p:extLst>
      <p:ext uri="{BB962C8B-B14F-4D97-AF65-F5344CB8AC3E}">
        <p14:creationId xmlns:p14="http://schemas.microsoft.com/office/powerpoint/2010/main" val="422401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level 1 accreditation</a:t>
            </a:r>
            <a:r>
              <a:rPr lang="en-US" baseline="0" dirty="0" smtClean="0"/>
              <a:t> is very important</a:t>
            </a:r>
          </a:p>
          <a:p>
            <a:r>
              <a:rPr lang="en-US" baseline="0" dirty="0" smtClean="0"/>
              <a:t>North Carolina is broken down into regional advisory committees, each is led by a level 1 or level 2 trauma center</a:t>
            </a:r>
          </a:p>
          <a:p>
            <a:r>
              <a:rPr lang="en-US" baseline="0" dirty="0" smtClean="0"/>
              <a:t>UNC is the leading trauma center for the mid </a:t>
            </a:r>
            <a:r>
              <a:rPr lang="en-US" baseline="0" dirty="0" err="1" smtClean="0"/>
              <a:t>carolina</a:t>
            </a:r>
            <a:r>
              <a:rPr lang="en-US" baseline="0" dirty="0" smtClean="0"/>
              <a:t> RAC, which serves the 11 counties in the light blue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AB7C840-5B16-4E60-919B-D5E9D960929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289325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Daryhl</a:t>
            </a:r>
            <a:endParaRPr lang="en-US" dirty="0"/>
          </a:p>
        </p:txBody>
      </p:sp>
      <p:sp>
        <p:nvSpPr>
          <p:cNvPr id="4" name="Slide Number Placeholder 3"/>
          <p:cNvSpPr>
            <a:spLocks noGrp="1"/>
          </p:cNvSpPr>
          <p:nvPr>
            <p:ph type="sldNum" sz="quarter" idx="10"/>
          </p:nvPr>
        </p:nvSpPr>
        <p:spPr/>
        <p:txBody>
          <a:bodyPr/>
          <a:lstStyle/>
          <a:p>
            <a:pPr marL="0" marR="0" lvl="0" indent="0" algn="r" defTabSz="960760" rtl="0" eaLnBrk="0" fontAlgn="base" latinLnBrk="0" hangingPunct="0">
              <a:lnSpc>
                <a:spcPct val="100000"/>
              </a:lnSpc>
              <a:spcBef>
                <a:spcPct val="0"/>
              </a:spcBef>
              <a:spcAft>
                <a:spcPct val="0"/>
              </a:spcAft>
              <a:buClrTx/>
              <a:buSzTx/>
              <a:buFontTx/>
              <a:buNone/>
              <a:tabLst/>
              <a:defRPr/>
            </a:pPr>
            <a:fld id="{3C75CF05-D4EB-41BA-9F20-235FDF90A6F2}"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1" charset="-128"/>
                <a:cs typeface="+mn-cs"/>
              </a:rPr>
              <a:pPr marL="0" marR="0" lvl="0" indent="0" algn="r" defTabSz="96076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39898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4208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08000" y="6388100"/>
            <a:ext cx="2641600" cy="393700"/>
          </a:xfrm>
          <a:prstGeom prst="rect">
            <a:avLst/>
          </a:prstGeom>
        </p:spPr>
        <p:txBody>
          <a:bodyPr/>
          <a:lstStyle>
            <a:lvl1pPr>
              <a:defRPr/>
            </a:lvl1pPr>
          </a:lstStyle>
          <a:p>
            <a:fld id="{1BD3821B-510B-469F-8236-A5D95798D7D4}" type="datetime1">
              <a:rPr lang="en-US"/>
              <a:pPr/>
              <a:t>1/10/2019</a:t>
            </a:fld>
            <a:endParaRPr lang="en-US"/>
          </a:p>
        </p:txBody>
      </p:sp>
      <p:sp>
        <p:nvSpPr>
          <p:cNvPr id="6" name="Footer Placeholder 5"/>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9144000" y="6384926"/>
            <a:ext cx="2641600" cy="396875"/>
          </a:xfrm>
          <a:prstGeom prst="rect">
            <a:avLst/>
          </a:prstGeom>
        </p:spPr>
        <p:txBody>
          <a:bodyPr/>
          <a:lstStyle>
            <a:lvl1pPr>
              <a:defRPr/>
            </a:lvl1pPr>
          </a:lstStyle>
          <a:p>
            <a:fld id="{7125BAB3-FE89-4894-A884-41D108665273}" type="slidenum">
              <a:rPr lang="en-US"/>
              <a:pPr/>
              <a:t>‹#›</a:t>
            </a:fld>
            <a:endParaRPr lang="en-US"/>
          </a:p>
        </p:txBody>
      </p:sp>
    </p:spTree>
    <p:extLst>
      <p:ext uri="{BB962C8B-B14F-4D97-AF65-F5344CB8AC3E}">
        <p14:creationId xmlns:p14="http://schemas.microsoft.com/office/powerpoint/2010/main" val="15143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08000" y="6388100"/>
            <a:ext cx="2641600" cy="393700"/>
          </a:xfrm>
          <a:prstGeom prst="rect">
            <a:avLst/>
          </a:prstGeom>
        </p:spPr>
        <p:txBody>
          <a:bodyPr/>
          <a:lstStyle>
            <a:lvl1pPr>
              <a:defRPr/>
            </a:lvl1pPr>
          </a:lstStyle>
          <a:p>
            <a:fld id="{11366078-B265-4984-BB18-33981B66E184}" type="datetime1">
              <a:rPr lang="en-US"/>
              <a:pPr/>
              <a:t>1/10/2019</a:t>
            </a:fld>
            <a:endParaRPr lang="en-US"/>
          </a:p>
        </p:txBody>
      </p:sp>
      <p:sp>
        <p:nvSpPr>
          <p:cNvPr id="5" name="Footer Placeholder 4"/>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9144000" y="6384926"/>
            <a:ext cx="2641600" cy="396875"/>
          </a:xfrm>
          <a:prstGeom prst="rect">
            <a:avLst/>
          </a:prstGeom>
        </p:spPr>
        <p:txBody>
          <a:bodyPr/>
          <a:lstStyle>
            <a:lvl1pPr>
              <a:defRPr/>
            </a:lvl1pPr>
          </a:lstStyle>
          <a:p>
            <a:fld id="{83F836CC-B783-4E69-9EFD-8D3AF9DBFA31}" type="slidenum">
              <a:rPr lang="en-US"/>
              <a:pPr/>
              <a:t>‹#›</a:t>
            </a:fld>
            <a:endParaRPr lang="en-US"/>
          </a:p>
        </p:txBody>
      </p:sp>
    </p:spTree>
    <p:extLst>
      <p:ext uri="{BB962C8B-B14F-4D97-AF65-F5344CB8AC3E}">
        <p14:creationId xmlns:p14="http://schemas.microsoft.com/office/powerpoint/2010/main" val="2767188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685800"/>
            <a:ext cx="2819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685800"/>
            <a:ext cx="82550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08000" y="6388100"/>
            <a:ext cx="2641600" cy="393700"/>
          </a:xfrm>
          <a:prstGeom prst="rect">
            <a:avLst/>
          </a:prstGeom>
        </p:spPr>
        <p:txBody>
          <a:bodyPr/>
          <a:lstStyle>
            <a:lvl1pPr>
              <a:defRPr/>
            </a:lvl1pPr>
          </a:lstStyle>
          <a:p>
            <a:fld id="{4AFEDE01-382B-426E-A4ED-08E2FC7AA3FD}" type="datetime1">
              <a:rPr lang="en-US"/>
              <a:pPr/>
              <a:t>1/10/2019</a:t>
            </a:fld>
            <a:endParaRPr lang="en-US"/>
          </a:p>
        </p:txBody>
      </p:sp>
      <p:sp>
        <p:nvSpPr>
          <p:cNvPr id="5" name="Footer Placeholder 4"/>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9144000" y="6384926"/>
            <a:ext cx="2641600" cy="396875"/>
          </a:xfrm>
          <a:prstGeom prst="rect">
            <a:avLst/>
          </a:prstGeom>
        </p:spPr>
        <p:txBody>
          <a:bodyPr/>
          <a:lstStyle>
            <a:lvl1pPr>
              <a:defRPr/>
            </a:lvl1pPr>
          </a:lstStyle>
          <a:p>
            <a:fld id="{D5C7457E-0227-44F2-8F92-A042A287554D}" type="slidenum">
              <a:rPr lang="en-US"/>
              <a:pPr/>
              <a:t>‹#›</a:t>
            </a:fld>
            <a:endParaRPr lang="en-US"/>
          </a:p>
        </p:txBody>
      </p:sp>
    </p:spTree>
    <p:extLst>
      <p:ext uri="{BB962C8B-B14F-4D97-AF65-F5344CB8AC3E}">
        <p14:creationId xmlns:p14="http://schemas.microsoft.com/office/powerpoint/2010/main" val="1191177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48040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subTitle" idx="1"/>
          </p:nvPr>
        </p:nvSpPr>
        <p:spPr>
          <a:xfrm>
            <a:off x="1828800" y="3048000"/>
            <a:ext cx="8534400" cy="2895600"/>
          </a:xfrm>
        </p:spPr>
        <p:txBody>
          <a:bodyPr/>
          <a:lstStyle>
            <a:lvl1pPr marL="0" indent="0" algn="ctr">
              <a:buFontTx/>
              <a:buNone/>
              <a:defRPr b="1">
                <a:solidFill>
                  <a:srgbClr val="E7E58C"/>
                </a:solidFill>
              </a:defRPr>
            </a:lvl1pPr>
          </a:lstStyle>
          <a:p>
            <a:pPr lvl="0"/>
            <a:r>
              <a:rPr lang="en-US" noProof="0" smtClean="0"/>
              <a:t>Click to edit Master subtitle style</a:t>
            </a:r>
          </a:p>
        </p:txBody>
      </p:sp>
      <p:sp>
        <p:nvSpPr>
          <p:cNvPr id="9220" name="Rectangle 4"/>
          <p:cNvSpPr>
            <a:spLocks noGrp="1" noChangeArrowheads="1"/>
          </p:cNvSpPr>
          <p:nvPr>
            <p:ph type="dt" sz="half" idx="2"/>
          </p:nvPr>
        </p:nvSpPr>
        <p:spPr>
          <a:xfrm>
            <a:off x="609600" y="6245225"/>
            <a:ext cx="2844800" cy="476250"/>
          </a:xfrm>
          <a:prstGeom prst="rect">
            <a:avLst/>
          </a:prstGeom>
        </p:spPr>
        <p:txBody>
          <a:bodyPr/>
          <a:lstStyle>
            <a:lvl1pPr>
              <a:defRPr>
                <a:solidFill>
                  <a:schemeClr val="bg1"/>
                </a:solidFill>
              </a:defRPr>
            </a:lvl1pPr>
          </a:lstStyle>
          <a:p>
            <a:fld id="{4EB40125-7F13-44A6-BAB7-8F4B151C061C}" type="datetime1">
              <a:rPr lang="en-US"/>
              <a:pPr/>
              <a:t>1/10/2019</a:t>
            </a:fld>
            <a:endParaRPr lang="en-US"/>
          </a:p>
        </p:txBody>
      </p:sp>
      <p:sp>
        <p:nvSpPr>
          <p:cNvPr id="9221" name="Rectangle 5"/>
          <p:cNvSpPr>
            <a:spLocks noGrp="1" noChangeArrowheads="1"/>
          </p:cNvSpPr>
          <p:nvPr>
            <p:ph type="ftr" sz="quarter" idx="3"/>
          </p:nvPr>
        </p:nvSpPr>
        <p:spPr>
          <a:xfrm>
            <a:off x="4165600" y="6245225"/>
            <a:ext cx="3860800" cy="476250"/>
          </a:xfrm>
        </p:spPr>
        <p:txBody>
          <a:bodyPr/>
          <a:lstStyle>
            <a:lvl1pPr>
              <a:defRPr>
                <a:solidFill>
                  <a:schemeClr val="bg1"/>
                </a:solidFill>
              </a:defRPr>
            </a:lvl1pPr>
          </a:lstStyle>
          <a:p>
            <a:endParaRPr lang="en-US"/>
          </a:p>
        </p:txBody>
      </p:sp>
      <p:sp>
        <p:nvSpPr>
          <p:cNvPr id="9222" name="Rectangle 6"/>
          <p:cNvSpPr>
            <a:spLocks noGrp="1" noChangeArrowheads="1"/>
          </p:cNvSpPr>
          <p:nvPr>
            <p:ph type="sldNum" sz="quarter" idx="4"/>
          </p:nvPr>
        </p:nvSpPr>
        <p:spPr>
          <a:xfrm>
            <a:off x="8737600" y="6245225"/>
            <a:ext cx="2844800" cy="476250"/>
          </a:xfrm>
          <a:prstGeom prst="rect">
            <a:avLst/>
          </a:prstGeom>
        </p:spPr>
        <p:txBody>
          <a:bodyPr/>
          <a:lstStyle>
            <a:lvl1pPr>
              <a:defRPr>
                <a:solidFill>
                  <a:schemeClr val="bg1"/>
                </a:solidFill>
              </a:defRPr>
            </a:lvl1pPr>
          </a:lstStyle>
          <a:p>
            <a:fld id="{0CC45DAC-79B2-48E1-B622-F75E12243423}" type="slidenum">
              <a:rPr lang="en-US"/>
              <a:pPr/>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54866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7066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23839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43200" y="1143000"/>
            <a:ext cx="4368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15200" y="1143000"/>
            <a:ext cx="4368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5955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313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08000" y="6388100"/>
            <a:ext cx="2641600" cy="393700"/>
          </a:xfrm>
          <a:prstGeom prst="rect">
            <a:avLst/>
          </a:prstGeom>
        </p:spPr>
        <p:txBody>
          <a:bodyPr/>
          <a:lstStyle>
            <a:lvl1pPr>
              <a:defRPr/>
            </a:lvl1pPr>
          </a:lstStyle>
          <a:p>
            <a:fld id="{F5C5A4D5-22DB-4294-9D80-D186081F8BE0}" type="datetime1">
              <a:rPr lang="en-US"/>
              <a:pPr/>
              <a:t>1/10/2019</a:t>
            </a:fld>
            <a:endParaRPr lang="en-US"/>
          </a:p>
        </p:txBody>
      </p:sp>
      <p:sp>
        <p:nvSpPr>
          <p:cNvPr id="5" name="Footer Placeholder 4"/>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9144000" y="6384926"/>
            <a:ext cx="2641600" cy="396875"/>
          </a:xfrm>
          <a:prstGeom prst="rect">
            <a:avLst/>
          </a:prstGeom>
        </p:spPr>
        <p:txBody>
          <a:bodyPr/>
          <a:lstStyle>
            <a:lvl1pPr>
              <a:defRPr/>
            </a:lvl1pPr>
          </a:lstStyle>
          <a:p>
            <a:fld id="{5C1DDB1A-DAD6-44B0-8690-A61DD370EF2E}" type="slidenum">
              <a:rPr lang="en-US"/>
              <a:pPr/>
              <a:t>‹#›</a:t>
            </a:fld>
            <a:endParaRPr lang="en-US"/>
          </a:p>
        </p:txBody>
      </p:sp>
    </p:spTree>
    <p:extLst>
      <p:ext uri="{BB962C8B-B14F-4D97-AF65-F5344CB8AC3E}">
        <p14:creationId xmlns:p14="http://schemas.microsoft.com/office/powerpoint/2010/main" val="12773373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641600" y="6384926"/>
            <a:ext cx="2032000" cy="396875"/>
          </a:xfrm>
          <a:prstGeom prst="rect">
            <a:avLst/>
          </a:prstGeom>
        </p:spPr>
        <p:txBody>
          <a:bodyPr/>
          <a:lstStyle>
            <a:lvl1pPr>
              <a:defRPr/>
            </a:lvl1pPr>
          </a:lstStyle>
          <a:p>
            <a:fld id="{5894AC9F-61F9-44C7-8672-DF7F3A5EB475}" type="datetime1">
              <a:rPr lang="en-US"/>
              <a:pPr/>
              <a:t>1/10/2019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a:xfrm>
            <a:off x="9956800" y="6384926"/>
            <a:ext cx="1727200" cy="396875"/>
          </a:xfrm>
          <a:prstGeom prst="rect">
            <a:avLst/>
          </a:prstGeom>
        </p:spPr>
        <p:txBody>
          <a:bodyPr/>
          <a:lstStyle>
            <a:lvl1pPr>
              <a:defRPr/>
            </a:lvl1pPr>
          </a:lstStyle>
          <a:p>
            <a:fld id="{ACD74F45-5E00-458E-AEAF-0075668EBB28}" type="slidenum">
              <a:rPr lang="en-US"/>
              <a:pPr/>
              <a:t>‹#›</a:t>
            </a:fld>
            <a:endParaRPr lang="en-US"/>
          </a:p>
        </p:txBody>
      </p:sp>
    </p:spTree>
    <p:extLst>
      <p:ext uri="{BB962C8B-B14F-4D97-AF65-F5344CB8AC3E}">
        <p14:creationId xmlns:p14="http://schemas.microsoft.com/office/powerpoint/2010/main" val="3991436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41600" y="6384926"/>
            <a:ext cx="2032000" cy="396875"/>
          </a:xfrm>
          <a:prstGeom prst="rect">
            <a:avLst/>
          </a:prstGeom>
        </p:spPr>
        <p:txBody>
          <a:bodyPr/>
          <a:lstStyle>
            <a:lvl1pPr>
              <a:defRPr/>
            </a:lvl1pPr>
          </a:lstStyle>
          <a:p>
            <a:fld id="{F42464CF-F010-4991-9D0D-CA98840F62F5}" type="datetime1">
              <a:rPr lang="en-US"/>
              <a:pPr/>
              <a:t>1/10/2019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9956800" y="6384926"/>
            <a:ext cx="1727200" cy="396875"/>
          </a:xfrm>
          <a:prstGeom prst="rect">
            <a:avLst/>
          </a:prstGeom>
        </p:spPr>
        <p:txBody>
          <a:bodyPr/>
          <a:lstStyle>
            <a:lvl1pPr>
              <a:defRPr/>
            </a:lvl1pPr>
          </a:lstStyle>
          <a:p>
            <a:fld id="{8EBB0E7A-710F-40B8-86F5-4686BA678573}" type="slidenum">
              <a:rPr lang="en-US"/>
              <a:pPr/>
              <a:t>‹#›</a:t>
            </a:fld>
            <a:endParaRPr lang="en-US"/>
          </a:p>
        </p:txBody>
      </p:sp>
    </p:spTree>
    <p:extLst>
      <p:ext uri="{BB962C8B-B14F-4D97-AF65-F5344CB8AC3E}">
        <p14:creationId xmlns:p14="http://schemas.microsoft.com/office/powerpoint/2010/main" val="3176237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41600" y="6384926"/>
            <a:ext cx="2032000" cy="396875"/>
          </a:xfrm>
          <a:prstGeom prst="rect">
            <a:avLst/>
          </a:prstGeom>
        </p:spPr>
        <p:txBody>
          <a:bodyPr/>
          <a:lstStyle>
            <a:lvl1pPr>
              <a:defRPr/>
            </a:lvl1pPr>
          </a:lstStyle>
          <a:p>
            <a:fld id="{39C876D6-4019-4424-8939-52A05CCA40BB}" type="datetime1">
              <a:rPr lang="en-US"/>
              <a:pPr/>
              <a:t>1/10/2019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9956800" y="6384926"/>
            <a:ext cx="1727200" cy="396875"/>
          </a:xfrm>
          <a:prstGeom prst="rect">
            <a:avLst/>
          </a:prstGeom>
        </p:spPr>
        <p:txBody>
          <a:bodyPr/>
          <a:lstStyle>
            <a:lvl1pPr>
              <a:defRPr/>
            </a:lvl1pPr>
          </a:lstStyle>
          <a:p>
            <a:fld id="{7CD4886C-93FB-4B4B-8F62-47983C1CE64C}" type="slidenum">
              <a:rPr lang="en-US"/>
              <a:pPr/>
              <a:t>‹#›</a:t>
            </a:fld>
            <a:endParaRPr lang="en-US"/>
          </a:p>
        </p:txBody>
      </p:sp>
    </p:spTree>
    <p:extLst>
      <p:ext uri="{BB962C8B-B14F-4D97-AF65-F5344CB8AC3E}">
        <p14:creationId xmlns:p14="http://schemas.microsoft.com/office/powerpoint/2010/main" val="1766766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641600" y="6384926"/>
            <a:ext cx="2032000" cy="396875"/>
          </a:xfrm>
          <a:prstGeom prst="rect">
            <a:avLst/>
          </a:prstGeom>
        </p:spPr>
        <p:txBody>
          <a:bodyPr/>
          <a:lstStyle>
            <a:lvl1pPr>
              <a:defRPr/>
            </a:lvl1pPr>
          </a:lstStyle>
          <a:p>
            <a:fld id="{C3036672-F5A3-4FA5-933C-B04C0352F0BC}" type="datetime1">
              <a:rPr lang="en-US"/>
              <a:pPr/>
              <a:t>1/10/2019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9956800" y="6384926"/>
            <a:ext cx="1727200" cy="396875"/>
          </a:xfrm>
          <a:prstGeom prst="rect">
            <a:avLst/>
          </a:prstGeom>
        </p:spPr>
        <p:txBody>
          <a:bodyPr/>
          <a:lstStyle>
            <a:lvl1pPr>
              <a:defRPr/>
            </a:lvl1pPr>
          </a:lstStyle>
          <a:p>
            <a:fld id="{F30E402E-A5D9-42BD-9F1A-312CF033512E}" type="slidenum">
              <a:rPr lang="en-US"/>
              <a:pPr/>
              <a:t>‹#›</a:t>
            </a:fld>
            <a:endParaRPr lang="en-US"/>
          </a:p>
        </p:txBody>
      </p:sp>
    </p:spTree>
    <p:extLst>
      <p:ext uri="{BB962C8B-B14F-4D97-AF65-F5344CB8AC3E}">
        <p14:creationId xmlns:p14="http://schemas.microsoft.com/office/powerpoint/2010/main" val="3196812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3400" y="152400"/>
            <a:ext cx="22606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41600" y="152400"/>
            <a:ext cx="6578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641600" y="6384926"/>
            <a:ext cx="2032000" cy="396875"/>
          </a:xfrm>
          <a:prstGeom prst="rect">
            <a:avLst/>
          </a:prstGeom>
        </p:spPr>
        <p:txBody>
          <a:bodyPr/>
          <a:lstStyle>
            <a:lvl1pPr>
              <a:defRPr/>
            </a:lvl1pPr>
          </a:lstStyle>
          <a:p>
            <a:fld id="{039F81A7-C202-4AB2-BD3C-92764C183D5E}" type="datetime1">
              <a:rPr lang="en-US"/>
              <a:pPr/>
              <a:t>1/10/2019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9956800" y="6384926"/>
            <a:ext cx="1727200" cy="396875"/>
          </a:xfrm>
          <a:prstGeom prst="rect">
            <a:avLst/>
          </a:prstGeom>
        </p:spPr>
        <p:txBody>
          <a:bodyPr/>
          <a:lstStyle>
            <a:lvl1pPr>
              <a:defRPr/>
            </a:lvl1pPr>
          </a:lstStyle>
          <a:p>
            <a:fld id="{0C5ADE44-5E93-4592-AC86-372A390E9E60}" type="slidenum">
              <a:rPr lang="en-US"/>
              <a:pPr/>
              <a:t>‹#›</a:t>
            </a:fld>
            <a:endParaRPr lang="en-US"/>
          </a:p>
        </p:txBody>
      </p:sp>
    </p:spTree>
    <p:extLst>
      <p:ext uri="{BB962C8B-B14F-4D97-AF65-F5344CB8AC3E}">
        <p14:creationId xmlns:p14="http://schemas.microsoft.com/office/powerpoint/2010/main" val="992230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454445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0"/>
            <a:ext cx="12192000" cy="2438400"/>
          </a:xfrm>
          <a:prstGeom prst="rect">
            <a:avLst/>
          </a:prstGeom>
          <a:solidFill>
            <a:srgbClr val="66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sp>
        <p:nvSpPr>
          <p:cNvPr id="5" name="Rectangle 16"/>
          <p:cNvSpPr>
            <a:spLocks noChangeArrowheads="1"/>
          </p:cNvSpPr>
          <p:nvPr userDrawn="1"/>
        </p:nvSpPr>
        <p:spPr bwMode="auto">
          <a:xfrm>
            <a:off x="0" y="6705600"/>
            <a:ext cx="12192000" cy="152400"/>
          </a:xfrm>
          <a:prstGeom prst="rect">
            <a:avLst/>
          </a:prstGeom>
          <a:solidFill>
            <a:srgbClr val="66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sp>
        <p:nvSpPr>
          <p:cNvPr id="6" name="AutoShape 26" descr="https://www.med.unc.edu/obgyn/images/UNC_HealthCare_542.jpg"/>
          <p:cNvSpPr>
            <a:spLocks noChangeAspect="1" noChangeArrowheads="1"/>
          </p:cNvSpPr>
          <p:nvPr userDrawn="1"/>
        </p:nvSpPr>
        <p:spPr bwMode="auto">
          <a:xfrm>
            <a:off x="234951" y="-1554163"/>
            <a:ext cx="9537700" cy="324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sp>
        <p:nvSpPr>
          <p:cNvPr id="7" name="AutoShape 28" descr="https://www.med.unc.edu/obgyn/images/UNC_HealthCare_542.jpg"/>
          <p:cNvSpPr>
            <a:spLocks noChangeAspect="1" noChangeArrowheads="1"/>
          </p:cNvSpPr>
          <p:nvPr userDrawn="1"/>
        </p:nvSpPr>
        <p:spPr bwMode="auto">
          <a:xfrm>
            <a:off x="234951" y="-1554163"/>
            <a:ext cx="9537700" cy="324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sp>
        <p:nvSpPr>
          <p:cNvPr id="8" name="AutoShape 30" descr="https://www.med.unc.edu/obgyn/images/UNC_HealthCare_542.jpg"/>
          <p:cNvSpPr>
            <a:spLocks noChangeAspect="1" noChangeArrowheads="1"/>
          </p:cNvSpPr>
          <p:nvPr userDrawn="1"/>
        </p:nvSpPr>
        <p:spPr bwMode="auto">
          <a:xfrm>
            <a:off x="234951" y="-1554163"/>
            <a:ext cx="9537700" cy="324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sp>
        <p:nvSpPr>
          <p:cNvPr id="9" name="AutoShape 32" descr="https://www.med.unc.edu/obgyn/images/UNC_HealthCare_542.jpg"/>
          <p:cNvSpPr>
            <a:spLocks noChangeAspect="1" noChangeArrowheads="1"/>
          </p:cNvSpPr>
          <p:nvPr userDrawn="1"/>
        </p:nvSpPr>
        <p:spPr bwMode="auto">
          <a:xfrm>
            <a:off x="234951" y="-1554163"/>
            <a:ext cx="9537700" cy="324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sp>
        <p:nvSpPr>
          <p:cNvPr id="10" name="AutoShape 34" descr="https://www.med.unc.edu/obgyn/images/UNC_HealthCare_542.jpg"/>
          <p:cNvSpPr>
            <a:spLocks noChangeAspect="1" noChangeArrowheads="1"/>
          </p:cNvSpPr>
          <p:nvPr userDrawn="1"/>
        </p:nvSpPr>
        <p:spPr bwMode="auto">
          <a:xfrm>
            <a:off x="234951" y="-1825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sp>
        <p:nvSpPr>
          <p:cNvPr id="3078" name="Rectangle 6"/>
          <p:cNvSpPr>
            <a:spLocks noGrp="1" noChangeArrowheads="1"/>
          </p:cNvSpPr>
          <p:nvPr>
            <p:ph type="subTitle" idx="1"/>
          </p:nvPr>
        </p:nvSpPr>
        <p:spPr>
          <a:xfrm>
            <a:off x="1828800" y="2895600"/>
            <a:ext cx="8534400" cy="990600"/>
          </a:xfrm>
        </p:spPr>
        <p:txBody>
          <a:bodyPr/>
          <a:lstStyle>
            <a:lvl1pPr marL="0" indent="0" algn="ctr">
              <a:buFontTx/>
              <a:buNone/>
              <a:defRPr>
                <a:solidFill>
                  <a:srgbClr val="003366"/>
                </a:solidFill>
                <a:latin typeface="Times New Roman" pitchFamily="1" charset="0"/>
              </a:defRPr>
            </a:lvl1pPr>
          </a:lstStyle>
          <a:p>
            <a:r>
              <a:rPr lang="en-US"/>
              <a:t>Click to edit Master subtitle style</a:t>
            </a:r>
          </a:p>
        </p:txBody>
      </p:sp>
      <p:sp>
        <p:nvSpPr>
          <p:cNvPr id="3077" name="Rectangle 5"/>
          <p:cNvSpPr>
            <a:spLocks noGrp="1" noChangeArrowheads="1"/>
          </p:cNvSpPr>
          <p:nvPr>
            <p:ph type="ctrTitle"/>
          </p:nvPr>
        </p:nvSpPr>
        <p:spPr>
          <a:xfrm>
            <a:off x="1219200" y="533400"/>
            <a:ext cx="9753600" cy="1371600"/>
          </a:xfrm>
        </p:spPr>
        <p:txBody>
          <a:bodyPr/>
          <a:lstStyle>
            <a:lvl1pPr>
              <a:defRPr>
                <a:solidFill>
                  <a:schemeClr val="bg1"/>
                </a:solidFill>
              </a:defRPr>
            </a:lvl1pPr>
          </a:lstStyle>
          <a:p>
            <a:r>
              <a:rPr lang="en-US"/>
              <a:t>Click to edit Master title style</a:t>
            </a:r>
          </a:p>
        </p:txBody>
      </p:sp>
      <p:sp>
        <p:nvSpPr>
          <p:cNvPr id="12" name="Rectangle 7"/>
          <p:cNvSpPr>
            <a:spLocks noGrp="1" noChangeArrowheads="1"/>
          </p:cNvSpPr>
          <p:nvPr>
            <p:ph type="dt" sz="half" idx="10"/>
          </p:nvPr>
        </p:nvSpPr>
        <p:spPr>
          <a:xfrm>
            <a:off x="1828800" y="3962400"/>
            <a:ext cx="8534400" cy="457200"/>
          </a:xfrm>
          <a:prstGeom prst="rect">
            <a:avLst/>
          </a:prstGeom>
        </p:spPr>
        <p:txBody>
          <a:bodyPr/>
          <a:lstStyle>
            <a:lvl1pPr algn="ctr">
              <a:defRPr sz="1600">
                <a:solidFill>
                  <a:schemeClr val="tx1"/>
                </a:solidFill>
              </a:defRPr>
            </a:lvl1pPr>
          </a:lstStyle>
          <a:p>
            <a:pPr>
              <a:defRPr/>
            </a:pPr>
            <a:endParaRPr lang="en-US"/>
          </a:p>
        </p:txBody>
      </p:sp>
      <p:sp>
        <p:nvSpPr>
          <p:cNvPr id="13" name="Rectangle 8"/>
          <p:cNvSpPr>
            <a:spLocks noGrp="1" noChangeArrowheads="1"/>
          </p:cNvSpPr>
          <p:nvPr>
            <p:ph type="ftr" sz="quarter" idx="11"/>
          </p:nvPr>
        </p:nvSpPr>
        <p:spPr>
          <a:xfrm>
            <a:off x="1828800" y="4648200"/>
            <a:ext cx="8534400" cy="304800"/>
          </a:xfrm>
        </p:spPr>
        <p:txBody>
          <a:bodyPr/>
          <a:lstStyle>
            <a:lvl1pPr algn="ctr">
              <a:defRPr sz="1000"/>
            </a:lvl1pPr>
          </a:lstStyle>
          <a:p>
            <a:pPr>
              <a:defRPr/>
            </a:pPr>
            <a:endParaRPr lang="en-US"/>
          </a:p>
        </p:txBody>
      </p:sp>
    </p:spTree>
    <p:extLst>
      <p:ext uri="{BB962C8B-B14F-4D97-AF65-F5344CB8AC3E}">
        <p14:creationId xmlns:p14="http://schemas.microsoft.com/office/powerpoint/2010/main" val="23315360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762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99036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9296091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63674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08000" y="6388100"/>
            <a:ext cx="2641600" cy="393700"/>
          </a:xfrm>
          <a:prstGeom prst="rect">
            <a:avLst/>
          </a:prstGeom>
        </p:spPr>
        <p:txBody>
          <a:bodyPr/>
          <a:lstStyle>
            <a:lvl1pPr>
              <a:defRPr/>
            </a:lvl1pPr>
          </a:lstStyle>
          <a:p>
            <a:fld id="{0BB2C54A-E28D-4904-9A14-6F605DD774D6}" type="datetime1">
              <a:rPr lang="en-US"/>
              <a:pPr/>
              <a:t>1/10/2019</a:t>
            </a:fld>
            <a:endParaRPr lang="en-US"/>
          </a:p>
        </p:txBody>
      </p:sp>
      <p:sp>
        <p:nvSpPr>
          <p:cNvPr id="5" name="Footer Placeholder 4"/>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9144000" y="6384926"/>
            <a:ext cx="2641600" cy="396875"/>
          </a:xfrm>
          <a:prstGeom prst="rect">
            <a:avLst/>
          </a:prstGeom>
        </p:spPr>
        <p:txBody>
          <a:bodyPr/>
          <a:lstStyle>
            <a:lvl1pPr>
              <a:defRPr/>
            </a:lvl1pPr>
          </a:lstStyle>
          <a:p>
            <a:fld id="{0C3A586C-0FF0-4206-B0EB-E9C01C5061B6}" type="slidenum">
              <a:rPr lang="en-US"/>
              <a:pPr/>
              <a:t>‹#›</a:t>
            </a:fld>
            <a:endParaRPr lang="en-US"/>
          </a:p>
        </p:txBody>
      </p:sp>
    </p:spTree>
    <p:extLst>
      <p:ext uri="{BB962C8B-B14F-4D97-AF65-F5344CB8AC3E}">
        <p14:creationId xmlns:p14="http://schemas.microsoft.com/office/powerpoint/2010/main" val="245489267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76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782704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762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9640712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3075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C:\Documents and Settings\u27213\My Documents\Dropbox\UNC TRAUMA PROGRAM\CENTER\Graphics\Mid Carolina Logo - LG.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50400" y="5943600"/>
            <a:ext cx="2499784"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1930400" y="6477000"/>
            <a:ext cx="2032000" cy="304800"/>
          </a:xfrm>
          <a:prstGeom prst="rect">
            <a:avLst/>
          </a:prstGeom>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9550400" y="6477000"/>
            <a:ext cx="609600" cy="304800"/>
          </a:xfrm>
          <a:prstGeom prst="rect">
            <a:avLst/>
          </a:prstGeom>
        </p:spPr>
        <p:txBody>
          <a:bodyPr/>
          <a:lstStyle>
            <a:lvl1pPr>
              <a:defRPr/>
            </a:lvl1pPr>
          </a:lstStyle>
          <a:p>
            <a:pPr>
              <a:defRPr/>
            </a:pPr>
            <a:fld id="{D4D39BE6-17E3-47D5-909F-A2B08B1CE6B7}" type="slidenum">
              <a:rPr lang="en-US"/>
              <a:pPr>
                <a:defRPr/>
              </a:pPr>
              <a:t>‹#›</a:t>
            </a:fld>
            <a:endParaRPr lang="en-US"/>
          </a:p>
        </p:txBody>
      </p:sp>
    </p:spTree>
    <p:extLst>
      <p:ext uri="{BB962C8B-B14F-4D97-AF65-F5344CB8AC3E}">
        <p14:creationId xmlns:p14="http://schemas.microsoft.com/office/powerpoint/2010/main" val="3835671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687843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103386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37711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508000" y="6388100"/>
            <a:ext cx="2641600" cy="393700"/>
          </a:xfrm>
          <a:prstGeom prst="rect">
            <a:avLst/>
          </a:prstGeom>
        </p:spPr>
        <p:txBody>
          <a:bodyPr/>
          <a:lstStyle>
            <a:lvl1pPr>
              <a:defRPr/>
            </a:lvl1pPr>
          </a:lstStyle>
          <a:p>
            <a:fld id="{C4555052-AA66-48B0-B586-50F76BEF607C}" type="datetime1">
              <a:rPr lang="en-US"/>
              <a:pPr/>
              <a:t>1/10/2019</a:t>
            </a:fld>
            <a:endParaRPr lang="en-US"/>
          </a:p>
        </p:txBody>
      </p:sp>
      <p:sp>
        <p:nvSpPr>
          <p:cNvPr id="5" name="Footer Placeholder 4"/>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9144000" y="6384926"/>
            <a:ext cx="2641600" cy="396875"/>
          </a:xfrm>
          <a:prstGeom prst="rect">
            <a:avLst/>
          </a:prstGeom>
        </p:spPr>
        <p:txBody>
          <a:bodyPr/>
          <a:lstStyle>
            <a:lvl1pPr>
              <a:defRPr/>
            </a:lvl1pPr>
          </a:lstStyle>
          <a:p>
            <a:fld id="{C30E2596-9450-4E4B-9D2E-05EBE43311EE}" type="slidenum">
              <a:rPr lang="en-US"/>
              <a:pPr/>
              <a:t>‹#›</a:t>
            </a:fld>
            <a:endParaRPr lang="en-US"/>
          </a:p>
        </p:txBody>
      </p:sp>
    </p:spTree>
    <p:extLst>
      <p:ext uri="{BB962C8B-B14F-4D97-AF65-F5344CB8AC3E}">
        <p14:creationId xmlns:p14="http://schemas.microsoft.com/office/powerpoint/2010/main" val="26983433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7638"/>
            <a:ext cx="55372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1417638"/>
            <a:ext cx="55372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08000" y="6388100"/>
            <a:ext cx="2641600" cy="393700"/>
          </a:xfrm>
          <a:prstGeom prst="rect">
            <a:avLst/>
          </a:prstGeom>
        </p:spPr>
        <p:txBody>
          <a:bodyPr/>
          <a:lstStyle>
            <a:lvl1pPr>
              <a:defRPr/>
            </a:lvl1pPr>
          </a:lstStyle>
          <a:p>
            <a:fld id="{455C2F06-C3B2-4268-BE22-0F7180ABF4D1}" type="datetime1">
              <a:rPr lang="en-US"/>
              <a:pPr/>
              <a:t>1/10/2019</a:t>
            </a:fld>
            <a:endParaRPr lang="en-US"/>
          </a:p>
        </p:txBody>
      </p:sp>
      <p:sp>
        <p:nvSpPr>
          <p:cNvPr id="6" name="Footer Placeholder 5"/>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9144000" y="6384926"/>
            <a:ext cx="2641600" cy="396875"/>
          </a:xfrm>
          <a:prstGeom prst="rect">
            <a:avLst/>
          </a:prstGeom>
        </p:spPr>
        <p:txBody>
          <a:bodyPr/>
          <a:lstStyle>
            <a:lvl1pPr>
              <a:defRPr/>
            </a:lvl1pPr>
          </a:lstStyle>
          <a:p>
            <a:fld id="{A2F9880F-DAE2-4D2E-8D2B-D275A0A272E7}" type="slidenum">
              <a:rPr lang="en-US"/>
              <a:pPr/>
              <a:t>‹#›</a:t>
            </a:fld>
            <a:endParaRPr lang="en-US"/>
          </a:p>
        </p:txBody>
      </p:sp>
    </p:spTree>
    <p:extLst>
      <p:ext uri="{BB962C8B-B14F-4D97-AF65-F5344CB8AC3E}">
        <p14:creationId xmlns:p14="http://schemas.microsoft.com/office/powerpoint/2010/main" val="182746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08000" y="6388100"/>
            <a:ext cx="2641600" cy="393700"/>
          </a:xfrm>
          <a:prstGeom prst="rect">
            <a:avLst/>
          </a:prstGeom>
        </p:spPr>
        <p:txBody>
          <a:bodyPr/>
          <a:lstStyle>
            <a:lvl1pPr>
              <a:defRPr/>
            </a:lvl1pPr>
          </a:lstStyle>
          <a:p>
            <a:fld id="{672D6A9B-354F-4686-ADE2-E32124ACDA47}" type="datetime1">
              <a:rPr lang="en-US"/>
              <a:pPr/>
              <a:t>1/10/2019</a:t>
            </a:fld>
            <a:endParaRPr lang="en-US"/>
          </a:p>
        </p:txBody>
      </p:sp>
      <p:sp>
        <p:nvSpPr>
          <p:cNvPr id="8" name="Footer Placeholder 7"/>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9144000" y="6384926"/>
            <a:ext cx="2641600" cy="396875"/>
          </a:xfrm>
          <a:prstGeom prst="rect">
            <a:avLst/>
          </a:prstGeom>
        </p:spPr>
        <p:txBody>
          <a:bodyPr/>
          <a:lstStyle>
            <a:lvl1pPr>
              <a:defRPr/>
            </a:lvl1pPr>
          </a:lstStyle>
          <a:p>
            <a:fld id="{A9764F6A-501A-4695-A26B-A26D01DAFC02}" type="slidenum">
              <a:rPr lang="en-US"/>
              <a:pPr/>
              <a:t>‹#›</a:t>
            </a:fld>
            <a:endParaRPr lang="en-US"/>
          </a:p>
        </p:txBody>
      </p:sp>
    </p:spTree>
    <p:extLst>
      <p:ext uri="{BB962C8B-B14F-4D97-AF65-F5344CB8AC3E}">
        <p14:creationId xmlns:p14="http://schemas.microsoft.com/office/powerpoint/2010/main" val="373655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08000" y="6388100"/>
            <a:ext cx="2641600" cy="393700"/>
          </a:xfrm>
          <a:prstGeom prst="rect">
            <a:avLst/>
          </a:prstGeom>
        </p:spPr>
        <p:txBody>
          <a:bodyPr/>
          <a:lstStyle>
            <a:lvl1pPr>
              <a:defRPr/>
            </a:lvl1pPr>
          </a:lstStyle>
          <a:p>
            <a:fld id="{15ED2A4E-6238-4D7A-96A0-8CF15C714747}" type="datetime1">
              <a:rPr lang="en-US"/>
              <a:pPr/>
              <a:t>1/10/2019</a:t>
            </a:fld>
            <a:endParaRPr lang="en-US"/>
          </a:p>
        </p:txBody>
      </p:sp>
      <p:sp>
        <p:nvSpPr>
          <p:cNvPr id="4" name="Footer Placeholder 3"/>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9144000" y="6384926"/>
            <a:ext cx="2641600" cy="396875"/>
          </a:xfrm>
          <a:prstGeom prst="rect">
            <a:avLst/>
          </a:prstGeom>
        </p:spPr>
        <p:txBody>
          <a:bodyPr/>
          <a:lstStyle>
            <a:lvl1pPr>
              <a:defRPr/>
            </a:lvl1pPr>
          </a:lstStyle>
          <a:p>
            <a:fld id="{DF559E08-4194-4C67-9A7B-5E9C025BBBDD}" type="slidenum">
              <a:rPr lang="en-US"/>
              <a:pPr/>
              <a:t>‹#›</a:t>
            </a:fld>
            <a:endParaRPr lang="en-US"/>
          </a:p>
        </p:txBody>
      </p:sp>
    </p:spTree>
    <p:extLst>
      <p:ext uri="{BB962C8B-B14F-4D97-AF65-F5344CB8AC3E}">
        <p14:creationId xmlns:p14="http://schemas.microsoft.com/office/powerpoint/2010/main" val="92886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8000" y="6388100"/>
            <a:ext cx="2641600" cy="393700"/>
          </a:xfrm>
          <a:prstGeom prst="rect">
            <a:avLst/>
          </a:prstGeom>
        </p:spPr>
        <p:txBody>
          <a:bodyPr/>
          <a:lstStyle>
            <a:lvl1pPr>
              <a:defRPr/>
            </a:lvl1pPr>
          </a:lstStyle>
          <a:p>
            <a:fld id="{DC25E456-A5BD-4B1F-9922-B27A83107837}" type="datetime1">
              <a:rPr lang="en-US"/>
              <a:pPr/>
              <a:t>1/10/2019</a:t>
            </a:fld>
            <a:endParaRPr lang="en-US"/>
          </a:p>
        </p:txBody>
      </p:sp>
      <p:sp>
        <p:nvSpPr>
          <p:cNvPr id="3" name="Footer Placeholder 2"/>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9144000" y="6384926"/>
            <a:ext cx="2641600" cy="396875"/>
          </a:xfrm>
          <a:prstGeom prst="rect">
            <a:avLst/>
          </a:prstGeom>
        </p:spPr>
        <p:txBody>
          <a:bodyPr/>
          <a:lstStyle>
            <a:lvl1pPr>
              <a:defRPr/>
            </a:lvl1pPr>
          </a:lstStyle>
          <a:p>
            <a:fld id="{21B528F2-F409-4128-AE8C-73EF09DAD1FC}" type="slidenum">
              <a:rPr lang="en-US"/>
              <a:pPr/>
              <a:t>‹#›</a:t>
            </a:fld>
            <a:endParaRPr lang="en-US"/>
          </a:p>
        </p:txBody>
      </p:sp>
    </p:spTree>
    <p:extLst>
      <p:ext uri="{BB962C8B-B14F-4D97-AF65-F5344CB8AC3E}">
        <p14:creationId xmlns:p14="http://schemas.microsoft.com/office/powerpoint/2010/main" val="155172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08000" y="6388100"/>
            <a:ext cx="2641600" cy="393700"/>
          </a:xfrm>
          <a:prstGeom prst="rect">
            <a:avLst/>
          </a:prstGeom>
        </p:spPr>
        <p:txBody>
          <a:bodyPr/>
          <a:lstStyle>
            <a:lvl1pPr>
              <a:defRPr/>
            </a:lvl1pPr>
          </a:lstStyle>
          <a:p>
            <a:fld id="{BEDD0143-DC3E-4EC6-9F48-48B6665F7301}" type="datetime1">
              <a:rPr lang="en-US"/>
              <a:pPr/>
              <a:t>1/10/2019</a:t>
            </a:fld>
            <a:endParaRPr lang="en-US"/>
          </a:p>
        </p:txBody>
      </p:sp>
      <p:sp>
        <p:nvSpPr>
          <p:cNvPr id="6" name="Footer Placeholder 5"/>
          <p:cNvSpPr>
            <a:spLocks noGrp="1"/>
          </p:cNvSpPr>
          <p:nvPr>
            <p:ph type="ftr" sz="quarter" idx="11"/>
          </p:nvPr>
        </p:nvSpPr>
        <p:spPr>
          <a:xfrm>
            <a:off x="3454400" y="6384926"/>
            <a:ext cx="5384800" cy="39687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9144000" y="6384926"/>
            <a:ext cx="2641600" cy="396875"/>
          </a:xfrm>
          <a:prstGeom prst="rect">
            <a:avLst/>
          </a:prstGeom>
        </p:spPr>
        <p:txBody>
          <a:bodyPr/>
          <a:lstStyle>
            <a:lvl1pPr>
              <a:defRPr/>
            </a:lvl1pPr>
          </a:lstStyle>
          <a:p>
            <a:fld id="{2D33B6BF-CD30-4EB0-80A4-3EE6E252142E}" type="slidenum">
              <a:rPr lang="en-US"/>
              <a:pPr/>
              <a:t>‹#›</a:t>
            </a:fld>
            <a:endParaRPr lang="en-US"/>
          </a:p>
        </p:txBody>
      </p:sp>
    </p:spTree>
    <p:extLst>
      <p:ext uri="{BB962C8B-B14F-4D97-AF65-F5344CB8AC3E}">
        <p14:creationId xmlns:p14="http://schemas.microsoft.com/office/powerpoint/2010/main" val="10239725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10"/>
            <a:ext cx="12192000" cy="685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928559"/>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09600" y="685800"/>
            <a:ext cx="10972800"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508000" y="1417638"/>
            <a:ext cx="11277600" cy="48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 name="Picture 2"/>
          <p:cNvPicPr>
            <a:picLocks noChangeAspect="1"/>
          </p:cNvPicPr>
          <p:nvPr userDrawn="1"/>
        </p:nvPicPr>
        <p:blipFill rotWithShape="1">
          <a:blip r:embed="rId15"/>
          <a:srcRect l="43220" t="19774" r="43433" b="75706"/>
          <a:stretch/>
        </p:blipFill>
        <p:spPr>
          <a:xfrm>
            <a:off x="508000" y="115548"/>
            <a:ext cx="3013864" cy="430552"/>
          </a:xfrm>
          <a:prstGeom prst="rect">
            <a:avLst/>
          </a:prstGeom>
        </p:spPr>
      </p:pic>
      <p:pic>
        <p:nvPicPr>
          <p:cNvPr id="10" name="Picture 9"/>
          <p:cNvPicPr>
            <a:picLocks noChangeAspect="1"/>
          </p:cNvPicPr>
          <p:nvPr userDrawn="1"/>
        </p:nvPicPr>
        <p:blipFill>
          <a:blip r:embed="rId16"/>
          <a:stretch>
            <a:fillRect/>
          </a:stretch>
        </p:blipFill>
        <p:spPr>
          <a:xfrm>
            <a:off x="304801" y="6056812"/>
            <a:ext cx="1147481" cy="724989"/>
          </a:xfrm>
          <a:prstGeom prst="rect">
            <a:avLst/>
          </a:prstGeom>
          <a:ln>
            <a:noFill/>
          </a:ln>
        </p:spPr>
      </p:pic>
    </p:spTree>
    <p:extLst>
      <p:ext uri="{BB962C8B-B14F-4D97-AF65-F5344CB8AC3E}">
        <p14:creationId xmlns:p14="http://schemas.microsoft.com/office/powerpoint/2010/main" val="9819655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91" r:id="rId12"/>
  </p:sldLayoutIdLst>
  <p:timing>
    <p:tnLst>
      <p:par>
        <p:cTn id="1" dur="indefinite" restart="never" nodeType="tmRoot"/>
      </p:par>
    </p:tnLst>
  </p:timing>
  <p:hf hdr="0" ftr="0"/>
  <p:txStyles>
    <p:titleStyle>
      <a:lvl1pPr algn="ctr" rtl="0" fontAlgn="base">
        <a:spcBef>
          <a:spcPct val="0"/>
        </a:spcBef>
        <a:spcAft>
          <a:spcPct val="0"/>
        </a:spcAft>
        <a:defRPr sz="3400" b="1">
          <a:solidFill>
            <a:srgbClr val="284B9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2pPr>
      <a:lvl3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3pPr>
      <a:lvl4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4pPr>
      <a:lvl5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9pPr>
    </p:titleStyle>
    <p:bodyStyle>
      <a:lvl1pPr marL="342900" indent="-342900" algn="l" rtl="0" fontAlgn="base">
        <a:spcBef>
          <a:spcPct val="20000"/>
        </a:spcBef>
        <a:spcAft>
          <a:spcPct val="0"/>
        </a:spcAft>
        <a:buClr>
          <a:schemeClr val="bg2"/>
        </a:buClr>
        <a:buChar char="•"/>
        <a:defRPr sz="2400">
          <a:solidFill>
            <a:srgbClr val="335FB7"/>
          </a:solidFill>
          <a:latin typeface="+mn-lt"/>
          <a:ea typeface="+mn-ea"/>
          <a:cs typeface="+mn-cs"/>
        </a:defRPr>
      </a:lvl1pPr>
      <a:lvl2pPr marL="742950" indent="-285750" algn="l" rtl="0" fontAlgn="base">
        <a:spcBef>
          <a:spcPct val="20000"/>
        </a:spcBef>
        <a:spcAft>
          <a:spcPct val="0"/>
        </a:spcAft>
        <a:buClr>
          <a:srgbClr val="B2B2B2"/>
        </a:buClr>
        <a:buFont typeface="Arial" charset="0"/>
        <a:buChar char="»"/>
        <a:defRPr sz="2200">
          <a:solidFill>
            <a:srgbClr val="414141"/>
          </a:solidFill>
          <a:latin typeface="+mn-lt"/>
          <a:cs typeface="+mn-cs"/>
        </a:defRPr>
      </a:lvl2pPr>
      <a:lvl3pPr marL="1143000" indent="-228600" algn="l" rtl="0" fontAlgn="base">
        <a:spcBef>
          <a:spcPct val="20000"/>
        </a:spcBef>
        <a:spcAft>
          <a:spcPct val="0"/>
        </a:spcAft>
        <a:buClr>
          <a:srgbClr val="B2B2B2"/>
        </a:buClr>
        <a:buChar char="•"/>
        <a:defRPr sz="2000">
          <a:solidFill>
            <a:srgbClr val="414141"/>
          </a:solidFill>
          <a:latin typeface="+mn-lt"/>
          <a:cs typeface="+mn-cs"/>
        </a:defRPr>
      </a:lvl3pPr>
      <a:lvl4pPr marL="1600200" indent="-228600" algn="l" rtl="0" fontAlgn="base">
        <a:spcBef>
          <a:spcPct val="20000"/>
        </a:spcBef>
        <a:spcAft>
          <a:spcPct val="0"/>
        </a:spcAft>
        <a:buClr>
          <a:srgbClr val="B2B2B2"/>
        </a:buClr>
        <a:buFont typeface="Arial" charset="0"/>
        <a:buChar char="»"/>
        <a:defRPr>
          <a:solidFill>
            <a:srgbClr val="414141"/>
          </a:solidFill>
          <a:latin typeface="+mn-lt"/>
          <a:cs typeface="+mn-cs"/>
        </a:defRPr>
      </a:lvl4pPr>
      <a:lvl5pPr marL="2057400" indent="-228600" algn="l" rtl="0" fontAlgn="base">
        <a:spcBef>
          <a:spcPct val="20000"/>
        </a:spcBef>
        <a:spcAft>
          <a:spcPct val="0"/>
        </a:spcAft>
        <a:buClr>
          <a:srgbClr val="B2B2B2"/>
        </a:buClr>
        <a:buChar char="•"/>
        <a:defRPr>
          <a:solidFill>
            <a:srgbClr val="414141"/>
          </a:solidFill>
          <a:latin typeface="+mn-lt"/>
          <a:cs typeface="+mn-cs"/>
        </a:defRPr>
      </a:lvl5pPr>
      <a:lvl6pPr marL="2514600" indent="-228600" algn="l" rtl="0" fontAlgn="base">
        <a:spcBef>
          <a:spcPct val="20000"/>
        </a:spcBef>
        <a:spcAft>
          <a:spcPct val="0"/>
        </a:spcAft>
        <a:buClr>
          <a:srgbClr val="B2B2B2"/>
        </a:buClr>
        <a:buChar char="•"/>
        <a:defRPr>
          <a:solidFill>
            <a:srgbClr val="414141"/>
          </a:solidFill>
          <a:latin typeface="+mn-lt"/>
          <a:cs typeface="+mn-cs"/>
        </a:defRPr>
      </a:lvl6pPr>
      <a:lvl7pPr marL="2971800" indent="-228600" algn="l" rtl="0" fontAlgn="base">
        <a:spcBef>
          <a:spcPct val="20000"/>
        </a:spcBef>
        <a:spcAft>
          <a:spcPct val="0"/>
        </a:spcAft>
        <a:buClr>
          <a:srgbClr val="B2B2B2"/>
        </a:buClr>
        <a:buChar char="•"/>
        <a:defRPr>
          <a:solidFill>
            <a:srgbClr val="414141"/>
          </a:solidFill>
          <a:latin typeface="+mn-lt"/>
          <a:cs typeface="+mn-cs"/>
        </a:defRPr>
      </a:lvl7pPr>
      <a:lvl8pPr marL="3429000" indent="-228600" algn="l" rtl="0" fontAlgn="base">
        <a:spcBef>
          <a:spcPct val="20000"/>
        </a:spcBef>
        <a:spcAft>
          <a:spcPct val="0"/>
        </a:spcAft>
        <a:buClr>
          <a:srgbClr val="B2B2B2"/>
        </a:buClr>
        <a:buChar char="•"/>
        <a:defRPr>
          <a:solidFill>
            <a:srgbClr val="414141"/>
          </a:solidFill>
          <a:latin typeface="+mn-lt"/>
          <a:cs typeface="+mn-cs"/>
        </a:defRPr>
      </a:lvl8pPr>
      <a:lvl9pPr marL="3886200" indent="-228600" algn="l" rtl="0" fontAlgn="base">
        <a:spcBef>
          <a:spcPct val="20000"/>
        </a:spcBef>
        <a:spcAft>
          <a:spcPct val="0"/>
        </a:spcAft>
        <a:buClr>
          <a:srgbClr val="B2B2B2"/>
        </a:buClr>
        <a:buChar char="•"/>
        <a:defRPr>
          <a:solidFill>
            <a:srgbClr val="41414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641600" y="152400"/>
            <a:ext cx="904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743200" y="1143000"/>
            <a:ext cx="8940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4876800" y="6384926"/>
            <a:ext cx="487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chemeClr val="bg2"/>
                </a:solidFill>
              </a:defRPr>
            </a:lvl1pPr>
          </a:lstStyle>
          <a:p>
            <a:endParaRPr lang="en-US"/>
          </a:p>
        </p:txBody>
      </p:sp>
      <p:pic>
        <p:nvPicPr>
          <p:cNvPr id="5" name="Picture 4"/>
          <p:cNvPicPr>
            <a:picLocks noChangeAspect="1"/>
          </p:cNvPicPr>
          <p:nvPr userDrawn="1"/>
        </p:nvPicPr>
        <p:blipFill rotWithShape="1">
          <a:blip r:embed="rId15"/>
          <a:srcRect l="30866" t="20481" r="59646" b="72290"/>
          <a:stretch/>
        </p:blipFill>
        <p:spPr>
          <a:xfrm flipV="1">
            <a:off x="113212" y="5872843"/>
            <a:ext cx="2336800" cy="751114"/>
          </a:xfrm>
          <a:prstGeom prst="rect">
            <a:avLst/>
          </a:prstGeom>
        </p:spPr>
      </p:pic>
      <p:pic>
        <p:nvPicPr>
          <p:cNvPr id="14" name="Picture 13"/>
          <p:cNvPicPr>
            <a:picLocks noChangeAspect="1"/>
          </p:cNvPicPr>
          <p:nvPr userDrawn="1"/>
        </p:nvPicPr>
        <p:blipFill>
          <a:blip r:embed="rId16"/>
          <a:stretch>
            <a:fillRect/>
          </a:stretch>
        </p:blipFill>
        <p:spPr>
          <a:xfrm>
            <a:off x="10391690" y="6022431"/>
            <a:ext cx="1559373" cy="724989"/>
          </a:xfrm>
          <a:prstGeom prst="rect">
            <a:avLst/>
          </a:prstGeom>
          <a:ln>
            <a:noFill/>
          </a:ln>
        </p:spPr>
      </p:pic>
    </p:spTree>
    <p:extLst>
      <p:ext uri="{BB962C8B-B14F-4D97-AF65-F5344CB8AC3E}">
        <p14:creationId xmlns:p14="http://schemas.microsoft.com/office/powerpoint/2010/main" val="3803208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iming>
    <p:tnLst>
      <p:par>
        <p:cTn id="1" dur="indefinite" restart="never" nodeType="tmRoot"/>
      </p:par>
    </p:tnLst>
  </p:timing>
  <p:hf hdr="0" ftr="0"/>
  <p:txStyles>
    <p:titleStyle>
      <a:lvl1pPr algn="ctr" rtl="0" fontAlgn="base">
        <a:spcBef>
          <a:spcPct val="0"/>
        </a:spcBef>
        <a:spcAft>
          <a:spcPct val="0"/>
        </a:spcAft>
        <a:defRPr sz="3400" b="1">
          <a:solidFill>
            <a:srgbClr val="284B9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2pPr>
      <a:lvl3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3pPr>
      <a:lvl4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4pPr>
      <a:lvl5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9pPr>
    </p:titleStyle>
    <p:bodyStyle>
      <a:lvl1pPr marL="342900" indent="-342900" algn="l" rtl="0" fontAlgn="base">
        <a:spcBef>
          <a:spcPct val="20000"/>
        </a:spcBef>
        <a:spcAft>
          <a:spcPct val="0"/>
        </a:spcAft>
        <a:buClr>
          <a:schemeClr val="bg2"/>
        </a:buClr>
        <a:buChar char="•"/>
        <a:defRPr sz="2400">
          <a:solidFill>
            <a:srgbClr val="335FB7"/>
          </a:solidFill>
          <a:latin typeface="+mn-lt"/>
          <a:ea typeface="+mn-ea"/>
          <a:cs typeface="+mn-cs"/>
        </a:defRPr>
      </a:lvl1pPr>
      <a:lvl2pPr marL="742950" indent="-285750" algn="l" rtl="0" fontAlgn="base">
        <a:spcBef>
          <a:spcPct val="20000"/>
        </a:spcBef>
        <a:spcAft>
          <a:spcPct val="0"/>
        </a:spcAft>
        <a:buClr>
          <a:srgbClr val="B2B2B2"/>
        </a:buClr>
        <a:buFont typeface="Arial" charset="0"/>
        <a:buChar char="»"/>
        <a:defRPr sz="2200">
          <a:solidFill>
            <a:srgbClr val="414141"/>
          </a:solidFill>
          <a:latin typeface="+mn-lt"/>
          <a:cs typeface="+mn-cs"/>
        </a:defRPr>
      </a:lvl2pPr>
      <a:lvl3pPr marL="1143000" indent="-228600" algn="l" rtl="0" fontAlgn="base">
        <a:spcBef>
          <a:spcPct val="20000"/>
        </a:spcBef>
        <a:spcAft>
          <a:spcPct val="0"/>
        </a:spcAft>
        <a:buClr>
          <a:srgbClr val="B2B2B2"/>
        </a:buClr>
        <a:buChar char="•"/>
        <a:defRPr sz="2000">
          <a:solidFill>
            <a:srgbClr val="414141"/>
          </a:solidFill>
          <a:latin typeface="+mn-lt"/>
          <a:cs typeface="+mn-cs"/>
        </a:defRPr>
      </a:lvl3pPr>
      <a:lvl4pPr marL="1600200" indent="-228600" algn="l" rtl="0" fontAlgn="base">
        <a:spcBef>
          <a:spcPct val="20000"/>
        </a:spcBef>
        <a:spcAft>
          <a:spcPct val="0"/>
        </a:spcAft>
        <a:buClr>
          <a:srgbClr val="B2B2B2"/>
        </a:buClr>
        <a:buFont typeface="Arial" charset="0"/>
        <a:buChar char="»"/>
        <a:defRPr>
          <a:solidFill>
            <a:srgbClr val="414141"/>
          </a:solidFill>
          <a:latin typeface="+mn-lt"/>
          <a:cs typeface="+mn-cs"/>
        </a:defRPr>
      </a:lvl4pPr>
      <a:lvl5pPr marL="2057400" indent="-228600" algn="l" rtl="0" fontAlgn="base">
        <a:spcBef>
          <a:spcPct val="20000"/>
        </a:spcBef>
        <a:spcAft>
          <a:spcPct val="0"/>
        </a:spcAft>
        <a:buClr>
          <a:srgbClr val="B2B2B2"/>
        </a:buClr>
        <a:buChar char="•"/>
        <a:defRPr>
          <a:solidFill>
            <a:srgbClr val="414141"/>
          </a:solidFill>
          <a:latin typeface="+mn-lt"/>
          <a:cs typeface="+mn-cs"/>
        </a:defRPr>
      </a:lvl5pPr>
      <a:lvl6pPr marL="2514600" indent="-228600" algn="l" rtl="0" fontAlgn="base">
        <a:spcBef>
          <a:spcPct val="20000"/>
        </a:spcBef>
        <a:spcAft>
          <a:spcPct val="0"/>
        </a:spcAft>
        <a:buClr>
          <a:srgbClr val="B2B2B2"/>
        </a:buClr>
        <a:buChar char="•"/>
        <a:defRPr>
          <a:solidFill>
            <a:srgbClr val="414141"/>
          </a:solidFill>
          <a:latin typeface="+mn-lt"/>
          <a:cs typeface="+mn-cs"/>
        </a:defRPr>
      </a:lvl6pPr>
      <a:lvl7pPr marL="2971800" indent="-228600" algn="l" rtl="0" fontAlgn="base">
        <a:spcBef>
          <a:spcPct val="20000"/>
        </a:spcBef>
        <a:spcAft>
          <a:spcPct val="0"/>
        </a:spcAft>
        <a:buClr>
          <a:srgbClr val="B2B2B2"/>
        </a:buClr>
        <a:buChar char="•"/>
        <a:defRPr>
          <a:solidFill>
            <a:srgbClr val="414141"/>
          </a:solidFill>
          <a:latin typeface="+mn-lt"/>
          <a:cs typeface="+mn-cs"/>
        </a:defRPr>
      </a:lvl7pPr>
      <a:lvl8pPr marL="3429000" indent="-228600" algn="l" rtl="0" fontAlgn="base">
        <a:spcBef>
          <a:spcPct val="20000"/>
        </a:spcBef>
        <a:spcAft>
          <a:spcPct val="0"/>
        </a:spcAft>
        <a:buClr>
          <a:srgbClr val="B2B2B2"/>
        </a:buClr>
        <a:buChar char="•"/>
        <a:defRPr>
          <a:solidFill>
            <a:srgbClr val="414141"/>
          </a:solidFill>
          <a:latin typeface="+mn-lt"/>
          <a:cs typeface="+mn-cs"/>
        </a:defRPr>
      </a:lvl8pPr>
      <a:lvl9pPr marL="3886200" indent="-228600" algn="l" rtl="0" fontAlgn="base">
        <a:spcBef>
          <a:spcPct val="20000"/>
        </a:spcBef>
        <a:spcAft>
          <a:spcPct val="0"/>
        </a:spcAft>
        <a:buClr>
          <a:srgbClr val="B2B2B2"/>
        </a:buClr>
        <a:buChar char="•"/>
        <a:defRPr>
          <a:solidFill>
            <a:srgbClr val="41414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304800" y="6400800"/>
            <a:ext cx="5588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rgbClr val="003366"/>
                </a:solidFill>
              </a:defRPr>
            </a:lvl1pPr>
          </a:lstStyle>
          <a:p>
            <a:pPr>
              <a:defRPr/>
            </a:pPr>
            <a:endParaRPr lang="en-US"/>
          </a:p>
        </p:txBody>
      </p:sp>
      <p:sp>
        <p:nvSpPr>
          <p:cNvPr id="2" name="Rectangle 16"/>
          <p:cNvSpPr>
            <a:spLocks noChangeArrowheads="1"/>
          </p:cNvSpPr>
          <p:nvPr/>
        </p:nvSpPr>
        <p:spPr bwMode="auto">
          <a:xfrm>
            <a:off x="0" y="6781800"/>
            <a:ext cx="12192000" cy="76200"/>
          </a:xfrm>
          <a:prstGeom prst="rect">
            <a:avLst/>
          </a:prstGeom>
          <a:solidFill>
            <a:srgbClr val="66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sp>
        <p:nvSpPr>
          <p:cNvPr id="1030" name="AutoShape 23" descr="https://www.med.unc.edu/obgyn/images/UNC_HealthCare_542.jpg"/>
          <p:cNvSpPr>
            <a:spLocks noChangeAspect="1" noChangeArrowheads="1"/>
          </p:cNvSpPr>
          <p:nvPr/>
        </p:nvSpPr>
        <p:spPr bwMode="auto">
          <a:xfrm>
            <a:off x="234951" y="-1825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altLang="en-US" sz="2400"/>
          </a:p>
        </p:txBody>
      </p:sp>
      <p:pic>
        <p:nvPicPr>
          <p:cNvPr id="3" name="Picture 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33101" y="5991226"/>
            <a:ext cx="12573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0201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latin typeface="Times New Roman" pitchFamily="1" charset="0"/>
          <a:ea typeface="ＭＳ Ｐゴシック" pitchFamily="1" charset="-128"/>
        </a:defRPr>
      </a:lvl2pPr>
      <a:lvl3pPr algn="ctr" rtl="0" eaLnBrk="0" fontAlgn="base" hangingPunct="0">
        <a:spcBef>
          <a:spcPct val="0"/>
        </a:spcBef>
        <a:spcAft>
          <a:spcPct val="0"/>
        </a:spcAft>
        <a:defRPr sz="4400">
          <a:solidFill>
            <a:srgbClr val="003366"/>
          </a:solidFill>
          <a:latin typeface="Times New Roman" pitchFamily="1" charset="0"/>
          <a:ea typeface="ＭＳ Ｐゴシック" pitchFamily="1" charset="-128"/>
        </a:defRPr>
      </a:lvl3pPr>
      <a:lvl4pPr algn="ctr" rtl="0" eaLnBrk="0" fontAlgn="base" hangingPunct="0">
        <a:spcBef>
          <a:spcPct val="0"/>
        </a:spcBef>
        <a:spcAft>
          <a:spcPct val="0"/>
        </a:spcAft>
        <a:defRPr sz="4400">
          <a:solidFill>
            <a:srgbClr val="003366"/>
          </a:solidFill>
          <a:latin typeface="Times New Roman" pitchFamily="1" charset="0"/>
          <a:ea typeface="ＭＳ Ｐゴシック" pitchFamily="1" charset="-128"/>
        </a:defRPr>
      </a:lvl4pPr>
      <a:lvl5pPr algn="ctr" rtl="0" eaLnBrk="0" fontAlgn="base" hangingPunct="0">
        <a:spcBef>
          <a:spcPct val="0"/>
        </a:spcBef>
        <a:spcAft>
          <a:spcPct val="0"/>
        </a:spcAft>
        <a:defRPr sz="4400">
          <a:solidFill>
            <a:srgbClr val="003366"/>
          </a:solidFill>
          <a:latin typeface="Times New Roman" pitchFamily="1" charset="0"/>
          <a:ea typeface="ＭＳ Ｐゴシック" pitchFamily="1" charset="-128"/>
        </a:defRPr>
      </a:lvl5pPr>
      <a:lvl6pPr marL="457200" algn="ctr" rtl="0" fontAlgn="base">
        <a:spcBef>
          <a:spcPct val="0"/>
        </a:spcBef>
        <a:spcAft>
          <a:spcPct val="0"/>
        </a:spcAft>
        <a:defRPr sz="4400">
          <a:solidFill>
            <a:srgbClr val="003366"/>
          </a:solidFill>
          <a:latin typeface="Times New Roman" pitchFamily="1" charset="0"/>
          <a:ea typeface="ＭＳ Ｐゴシック" pitchFamily="1" charset="-128"/>
        </a:defRPr>
      </a:lvl6pPr>
      <a:lvl7pPr marL="914400" algn="ctr" rtl="0" fontAlgn="base">
        <a:spcBef>
          <a:spcPct val="0"/>
        </a:spcBef>
        <a:spcAft>
          <a:spcPct val="0"/>
        </a:spcAft>
        <a:defRPr sz="4400">
          <a:solidFill>
            <a:srgbClr val="003366"/>
          </a:solidFill>
          <a:latin typeface="Times New Roman" pitchFamily="1" charset="0"/>
          <a:ea typeface="ＭＳ Ｐゴシック" pitchFamily="1" charset="-128"/>
        </a:defRPr>
      </a:lvl7pPr>
      <a:lvl8pPr marL="1371600" algn="ctr" rtl="0" fontAlgn="base">
        <a:spcBef>
          <a:spcPct val="0"/>
        </a:spcBef>
        <a:spcAft>
          <a:spcPct val="0"/>
        </a:spcAft>
        <a:defRPr sz="4400">
          <a:solidFill>
            <a:srgbClr val="003366"/>
          </a:solidFill>
          <a:latin typeface="Times New Roman" pitchFamily="1" charset="0"/>
          <a:ea typeface="ＭＳ Ｐゴシック" pitchFamily="1" charset="-128"/>
        </a:defRPr>
      </a:lvl8pPr>
      <a:lvl9pPr marL="1828800" algn="ctr" rtl="0" fontAlgn="base">
        <a:spcBef>
          <a:spcPct val="0"/>
        </a:spcBef>
        <a:spcAft>
          <a:spcPct val="0"/>
        </a:spcAft>
        <a:defRPr sz="4400">
          <a:solidFill>
            <a:srgbClr val="003366"/>
          </a:solidFill>
          <a:latin typeface="Times New Roman" pitchFamily="1"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rgbClr val="333333"/>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33"/>
          </a:solidFill>
          <a:latin typeface="+mn-lt"/>
          <a:ea typeface="+mn-ea"/>
        </a:defRPr>
      </a:lvl2pPr>
      <a:lvl3pPr marL="1143000" indent="-228600" algn="l" rtl="0" eaLnBrk="0" fontAlgn="base" hangingPunct="0">
        <a:spcBef>
          <a:spcPct val="20000"/>
        </a:spcBef>
        <a:spcAft>
          <a:spcPct val="0"/>
        </a:spcAft>
        <a:buChar char="•"/>
        <a:defRPr sz="2400">
          <a:solidFill>
            <a:srgbClr val="333333"/>
          </a:solidFill>
          <a:latin typeface="+mn-lt"/>
          <a:ea typeface="+mn-ea"/>
        </a:defRPr>
      </a:lvl3pPr>
      <a:lvl4pPr marL="1600200" indent="-228600" algn="l" rtl="0" eaLnBrk="0" fontAlgn="base" hangingPunct="0">
        <a:spcBef>
          <a:spcPct val="20000"/>
        </a:spcBef>
        <a:spcAft>
          <a:spcPct val="0"/>
        </a:spcAft>
        <a:buChar char="–"/>
        <a:defRPr sz="2000">
          <a:solidFill>
            <a:srgbClr val="333333"/>
          </a:solidFill>
          <a:latin typeface="+mn-lt"/>
          <a:ea typeface="+mn-ea"/>
        </a:defRPr>
      </a:lvl4pPr>
      <a:lvl5pPr marL="2057400" indent="-228600" algn="l" rtl="0" eaLnBrk="0" fontAlgn="base" hangingPunct="0">
        <a:spcBef>
          <a:spcPct val="20000"/>
        </a:spcBef>
        <a:spcAft>
          <a:spcPct val="0"/>
        </a:spcAft>
        <a:buChar char="»"/>
        <a:defRPr sz="2000">
          <a:solidFill>
            <a:srgbClr val="333333"/>
          </a:solidFill>
          <a:latin typeface="+mn-lt"/>
          <a:ea typeface="+mn-ea"/>
        </a:defRPr>
      </a:lvl5pPr>
      <a:lvl6pPr marL="2514600" indent="-228600" algn="l" rtl="0" fontAlgn="base">
        <a:spcBef>
          <a:spcPct val="20000"/>
        </a:spcBef>
        <a:spcAft>
          <a:spcPct val="0"/>
        </a:spcAft>
        <a:buChar char="»"/>
        <a:defRPr sz="2000">
          <a:solidFill>
            <a:srgbClr val="333333"/>
          </a:solidFill>
          <a:latin typeface="+mn-lt"/>
          <a:ea typeface="+mn-ea"/>
        </a:defRPr>
      </a:lvl6pPr>
      <a:lvl7pPr marL="2971800" indent="-228600" algn="l" rtl="0" fontAlgn="base">
        <a:spcBef>
          <a:spcPct val="20000"/>
        </a:spcBef>
        <a:spcAft>
          <a:spcPct val="0"/>
        </a:spcAft>
        <a:buChar char="»"/>
        <a:defRPr sz="2000">
          <a:solidFill>
            <a:srgbClr val="333333"/>
          </a:solidFill>
          <a:latin typeface="+mn-lt"/>
          <a:ea typeface="+mn-ea"/>
        </a:defRPr>
      </a:lvl7pPr>
      <a:lvl8pPr marL="3429000" indent="-228600" algn="l" rtl="0" fontAlgn="base">
        <a:spcBef>
          <a:spcPct val="20000"/>
        </a:spcBef>
        <a:spcAft>
          <a:spcPct val="0"/>
        </a:spcAft>
        <a:buChar char="»"/>
        <a:defRPr sz="2000">
          <a:solidFill>
            <a:srgbClr val="333333"/>
          </a:solidFill>
          <a:latin typeface="+mn-lt"/>
          <a:ea typeface="+mn-ea"/>
        </a:defRPr>
      </a:lvl8pPr>
      <a:lvl9pPr marL="3886200" indent="-228600" algn="l" rtl="0" fontAlgn="base">
        <a:spcBef>
          <a:spcPct val="20000"/>
        </a:spcBef>
        <a:spcAft>
          <a:spcPct val="0"/>
        </a:spcAft>
        <a:buChar char="»"/>
        <a:defRPr sz="2000">
          <a:solidFill>
            <a:srgbClr val="333333"/>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hyperlink" Target="mailto:Paul.zarick@unchealth.unc.edu"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hyperlink" Target="mailto:Alberto.bonifacio@unchealth.unc.edu" TargetMode="External"/><Relationship Id="rId5" Type="http://schemas.openxmlformats.org/officeDocument/2006/relationships/hyperlink" Target="mailto:nakayamd@email.unc.edu" TargetMode="External"/><Relationship Id="rId4" Type="http://schemas.openxmlformats.org/officeDocument/2006/relationships/hyperlink" Target="mailto:Daryhl_Johnson@med.unc.ed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emf"/><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unc hospitals"/>
          <p:cNvPicPr>
            <a:picLocks noChangeAspect="1" noChangeArrowheads="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49000"/>
                    </a14:imgEffect>
                  </a14:imgLayer>
                </a14:imgProps>
              </a:ext>
              <a:ext uri="{28A0092B-C50C-407E-A947-70E740481C1C}">
                <a14:useLocalDpi xmlns:a14="http://schemas.microsoft.com/office/drawing/2010/main" val="0"/>
              </a:ext>
            </a:extLst>
          </a:blip>
          <a:srcRect l="8329" r="16116"/>
          <a:stretch/>
        </p:blipFill>
        <p:spPr bwMode="auto">
          <a:xfrm>
            <a:off x="94527" y="587022"/>
            <a:ext cx="12002947" cy="6318427"/>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6"/>
          <p:cNvSpPr>
            <a:spLocks noGrp="1"/>
          </p:cNvSpPr>
          <p:nvPr>
            <p:ph type="subTitle" idx="1"/>
          </p:nvPr>
        </p:nvSpPr>
        <p:spPr>
          <a:xfrm>
            <a:off x="2054041" y="6346248"/>
            <a:ext cx="8080054" cy="374037"/>
          </a:xfrm>
        </p:spPr>
        <p:txBody>
          <a:bodyPr/>
          <a:lstStyle/>
          <a:p>
            <a:pPr lvl="0"/>
            <a:r>
              <a:rPr lang="en-US" sz="2000" b="1" dirty="0" smtClean="0">
                <a:solidFill>
                  <a:schemeClr val="accent2">
                    <a:lumMod val="75000"/>
                  </a:schemeClr>
                </a:solidFill>
                <a:latin typeface="+mj-lt"/>
              </a:rPr>
              <a:t>Alberto </a:t>
            </a:r>
            <a:r>
              <a:rPr lang="en-US" sz="2000" b="1" dirty="0" smtClean="0">
                <a:solidFill>
                  <a:schemeClr val="accent2">
                    <a:lumMod val="75000"/>
                  </a:schemeClr>
                </a:solidFill>
                <a:latin typeface="+mj-lt"/>
              </a:rPr>
              <a:t>Bonifacio </a:t>
            </a:r>
            <a:r>
              <a:rPr lang="en-US" sz="2000" b="1" dirty="0" smtClean="0">
                <a:solidFill>
                  <a:schemeClr val="accent2">
                    <a:lumMod val="75000"/>
                  </a:schemeClr>
                </a:solidFill>
                <a:latin typeface="+mj-lt"/>
              </a:rPr>
              <a:t>RN BSN </a:t>
            </a:r>
            <a:r>
              <a:rPr lang="en-US" sz="2000" b="1" dirty="0" smtClean="0">
                <a:solidFill>
                  <a:schemeClr val="accent2">
                    <a:lumMod val="75000"/>
                  </a:schemeClr>
                </a:solidFill>
                <a:latin typeface="+mj-lt"/>
              </a:rPr>
              <a:t>MHA </a:t>
            </a:r>
            <a:r>
              <a:rPr lang="en-US" sz="2000" b="1" dirty="0" smtClean="0">
                <a:solidFill>
                  <a:schemeClr val="accent2">
                    <a:lumMod val="75000"/>
                  </a:schemeClr>
                </a:solidFill>
                <a:latin typeface="+mj-lt"/>
              </a:rPr>
              <a:t>CEN</a:t>
            </a:r>
            <a:endParaRPr lang="en-US" sz="2000" b="1" dirty="0">
              <a:solidFill>
                <a:schemeClr val="accent2">
                  <a:lumMod val="75000"/>
                </a:schemeClr>
              </a:solidFill>
              <a:latin typeface="+mj-lt"/>
            </a:endParaRPr>
          </a:p>
        </p:txBody>
      </p:sp>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7770" y="2907725"/>
            <a:ext cx="2232597" cy="1468085"/>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2630" y="4894482"/>
            <a:ext cx="3039845" cy="1266602"/>
          </a:xfrm>
          <a:prstGeom prst="rect">
            <a:avLst/>
          </a:prstGeom>
        </p:spPr>
      </p:pic>
      <p:sp>
        <p:nvSpPr>
          <p:cNvPr id="6" name="Rectangle 5"/>
          <p:cNvSpPr/>
          <p:nvPr/>
        </p:nvSpPr>
        <p:spPr>
          <a:xfrm>
            <a:off x="434218" y="1069136"/>
            <a:ext cx="11319702" cy="1569660"/>
          </a:xfrm>
          <a:prstGeom prst="rect">
            <a:avLst/>
          </a:prstGeom>
        </p:spPr>
        <p:txBody>
          <a:bodyPr wrap="none">
            <a:spAutoFit/>
          </a:bodyPr>
          <a:lstStyle/>
          <a:p>
            <a:pPr algn="ctr"/>
            <a:r>
              <a:rPr lang="en-US" sz="4800" b="1" dirty="0">
                <a:solidFill>
                  <a:srgbClr val="1F49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Simplifying The Activation of Trauma </a:t>
            </a:r>
            <a:r>
              <a:rPr lang="en-US" sz="4800" b="1" dirty="0" smtClean="0">
                <a:solidFill>
                  <a:srgbClr val="1F49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Teams</a:t>
            </a:r>
          </a:p>
          <a:p>
            <a:pPr algn="ctr"/>
            <a:r>
              <a:rPr lang="en-US" sz="4800" b="1" dirty="0" smtClean="0">
                <a:solidFill>
                  <a:srgbClr val="1F49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(Trauma STATT) </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4920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71632" y="5959097"/>
            <a:ext cx="5448736" cy="523220"/>
          </a:xfrm>
          <a:prstGeom prst="rect">
            <a:avLst/>
          </a:prstGeom>
          <a:noFill/>
          <a:ln w="28575">
            <a:solidFill>
              <a:schemeClr val="tx2"/>
            </a:solidFill>
          </a:ln>
        </p:spPr>
        <p:txBody>
          <a:bodyPr wrap="none" rtlCol="0">
            <a:spAutoFit/>
          </a:bodyPr>
          <a:lstStyle/>
          <a:p>
            <a:pPr eaLnBrk="0" fontAlgn="base" hangingPunct="0">
              <a:spcBef>
                <a:spcPct val="0"/>
              </a:spcBef>
              <a:spcAft>
                <a:spcPct val="0"/>
              </a:spcAft>
              <a:defRPr/>
            </a:pPr>
            <a:r>
              <a:rPr lang="en-US" sz="2800" b="1" dirty="0">
                <a:solidFill>
                  <a:srgbClr val="000000"/>
                </a:solidFill>
                <a:latin typeface="Calibri" panose="020F0502020204030204" pitchFamily="34" charset="0"/>
                <a:ea typeface="ＭＳ Ｐゴシック" pitchFamily="1" charset="-128"/>
              </a:rPr>
              <a:t>tarheeltrauma@unchealth.unc.edu</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874" y="614917"/>
            <a:ext cx="6546252" cy="24204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425027170"/>
              </p:ext>
            </p:extLst>
          </p:nvPr>
        </p:nvGraphicFramePr>
        <p:xfrm>
          <a:off x="4035082" y="3281917"/>
          <a:ext cx="4121836" cy="2438400"/>
        </p:xfrm>
        <a:graphic>
          <a:graphicData uri="http://schemas.openxmlformats.org/drawingml/2006/table">
            <a:tbl>
              <a:tblPr firstRow="1" bandRow="1">
                <a:tableStyleId>{5C22544A-7EE6-4342-B048-85BDC9FD1C3A}</a:tableStyleId>
              </a:tblPr>
              <a:tblGrid>
                <a:gridCol w="4121836">
                  <a:extLst>
                    <a:ext uri="{9D8B030D-6E8A-4147-A177-3AD203B41FA5}">
                      <a16:colId xmlns:a16="http://schemas.microsoft.com/office/drawing/2014/main" val="3021895589"/>
                    </a:ext>
                  </a:extLst>
                </a:gridCol>
              </a:tblGrid>
              <a:tr h="370840">
                <a:tc>
                  <a:txBody>
                    <a:bodyPr/>
                    <a:lstStyle/>
                    <a:p>
                      <a:pPr algn="ctr"/>
                      <a:r>
                        <a:rPr lang="en-US" sz="1400" dirty="0" smtClean="0">
                          <a:solidFill>
                            <a:schemeClr val="tx1"/>
                          </a:solidFill>
                        </a:rPr>
                        <a:t>Daryhl Johnson II MD MPH FACS</a:t>
                      </a:r>
                      <a:endParaRPr lang="en-US" sz="1400" baseline="0" dirty="0" smtClean="0">
                        <a:solidFill>
                          <a:schemeClr val="tx1"/>
                        </a:solidFill>
                      </a:endParaRPr>
                    </a:p>
                    <a:p>
                      <a:pPr algn="ctr"/>
                      <a:r>
                        <a:rPr lang="en-US" sz="1400" b="0" i="1" baseline="0" dirty="0" smtClean="0">
                          <a:solidFill>
                            <a:schemeClr val="tx1"/>
                          </a:solidFill>
                          <a:hlinkClick r:id="rId4"/>
                        </a:rPr>
                        <a:t>Daryhl_Johnson@med.unc.edu</a:t>
                      </a:r>
                      <a:r>
                        <a:rPr lang="en-US" sz="1400" b="0" i="1" baseline="0" dirty="0" smtClean="0">
                          <a:solidFill>
                            <a:schemeClr val="tx1"/>
                          </a:solidFill>
                        </a:rPr>
                        <a:t> </a:t>
                      </a:r>
                      <a:endParaRPr lang="en-US" sz="1400" dirty="0" smtClean="0">
                        <a:solidFill>
                          <a:schemeClr val="tx1"/>
                        </a:solidFill>
                      </a:endParaRPr>
                    </a:p>
                    <a:p>
                      <a:pPr algn="ctr"/>
                      <a:endParaRPr lang="en-US" sz="1400" i="1" baseline="0" dirty="0" smtClean="0">
                        <a:solidFill>
                          <a:schemeClr val="tx1"/>
                        </a:solidFill>
                      </a:endParaRPr>
                    </a:p>
                    <a:p>
                      <a:pPr algn="ctr"/>
                      <a:r>
                        <a:rPr lang="en-US" sz="1400" dirty="0" smtClean="0">
                          <a:solidFill>
                            <a:schemeClr val="tx1"/>
                          </a:solidFill>
                        </a:rPr>
                        <a:t>Don Nakayama MD FACS</a:t>
                      </a:r>
                      <a:endParaRPr lang="en-US" sz="1400" baseline="0" dirty="0" smtClean="0">
                        <a:solidFill>
                          <a:schemeClr val="tx1"/>
                        </a:solidFill>
                      </a:endParaRPr>
                    </a:p>
                    <a:p>
                      <a:pPr algn="ctr"/>
                      <a:r>
                        <a:rPr lang="en-US" sz="1400" b="0" i="1" baseline="0" dirty="0" smtClean="0">
                          <a:solidFill>
                            <a:schemeClr val="tx1"/>
                          </a:solidFill>
                          <a:hlinkClick r:id="rId5"/>
                        </a:rPr>
                        <a:t>nakayamd@email.unc.edu</a:t>
                      </a:r>
                      <a:r>
                        <a:rPr lang="en-US" sz="1400" b="0" i="1" baseline="0" dirty="0" smtClean="0">
                          <a:solidFill>
                            <a:schemeClr val="tx1"/>
                          </a:solidFill>
                        </a:rPr>
                        <a:t> </a:t>
                      </a:r>
                      <a:endParaRPr lang="en-US" sz="1400" dirty="0" smtClean="0">
                        <a:solidFill>
                          <a:schemeClr val="tx1"/>
                        </a:solidFill>
                      </a:endParaRPr>
                    </a:p>
                    <a:p>
                      <a:pPr algn="ctr"/>
                      <a:endParaRPr lang="en-US" sz="1400" i="1" baseline="0" dirty="0" smtClean="0">
                        <a:solidFill>
                          <a:schemeClr val="tx1"/>
                        </a:solidFill>
                      </a:endParaRPr>
                    </a:p>
                    <a:p>
                      <a:pPr algn="ctr"/>
                      <a:r>
                        <a:rPr lang="en-US" sz="1400" i="0" baseline="0" dirty="0" smtClean="0">
                          <a:solidFill>
                            <a:schemeClr val="tx1"/>
                          </a:solidFill>
                        </a:rPr>
                        <a:t>Alberto </a:t>
                      </a:r>
                      <a:r>
                        <a:rPr lang="en-US" sz="1400" i="0" baseline="0" dirty="0" err="1" smtClean="0">
                          <a:solidFill>
                            <a:schemeClr val="tx1"/>
                          </a:solidFill>
                        </a:rPr>
                        <a:t>Bonifacio</a:t>
                      </a:r>
                      <a:r>
                        <a:rPr lang="en-US" sz="1400" i="0" baseline="0" dirty="0" smtClean="0">
                          <a:solidFill>
                            <a:schemeClr val="tx1"/>
                          </a:solidFill>
                        </a:rPr>
                        <a:t> RN BSN MHA CEN</a:t>
                      </a:r>
                    </a:p>
                    <a:p>
                      <a:pPr algn="ctr"/>
                      <a:r>
                        <a:rPr lang="en-US" sz="1400" b="0" i="1" baseline="0" dirty="0" smtClean="0">
                          <a:solidFill>
                            <a:schemeClr val="tx1"/>
                          </a:solidFill>
                          <a:hlinkClick r:id="rId6"/>
                        </a:rPr>
                        <a:t>Alberto.bonifacio@unchealth.unc.edu</a:t>
                      </a:r>
                      <a:r>
                        <a:rPr lang="en-US" sz="1400" i="0" baseline="0" dirty="0" smtClean="0">
                          <a:solidFill>
                            <a:schemeClr val="tx1"/>
                          </a:solidFill>
                        </a:rPr>
                        <a:t> </a:t>
                      </a:r>
                    </a:p>
                    <a:p>
                      <a:pPr algn="ctr"/>
                      <a:endParaRPr lang="en-US" sz="1400" i="0" baseline="0" dirty="0" smtClean="0">
                        <a:solidFill>
                          <a:schemeClr val="tx1"/>
                        </a:solidFill>
                      </a:endParaRPr>
                    </a:p>
                    <a:p>
                      <a:pPr algn="ctr"/>
                      <a:r>
                        <a:rPr lang="en-US" sz="1400" i="0" baseline="0" dirty="0" smtClean="0">
                          <a:solidFill>
                            <a:schemeClr val="tx1"/>
                          </a:solidFill>
                        </a:rPr>
                        <a:t>Paul </a:t>
                      </a:r>
                      <a:r>
                        <a:rPr lang="en-US" sz="1400" i="0" baseline="0" dirty="0" err="1" smtClean="0">
                          <a:solidFill>
                            <a:schemeClr val="tx1"/>
                          </a:solidFill>
                        </a:rPr>
                        <a:t>Zarick</a:t>
                      </a:r>
                      <a:r>
                        <a:rPr lang="en-US" sz="1400" i="0" baseline="0" dirty="0" smtClean="0">
                          <a:solidFill>
                            <a:schemeClr val="tx1"/>
                          </a:solidFill>
                        </a:rPr>
                        <a:t> RN BSN CCRN</a:t>
                      </a:r>
                    </a:p>
                    <a:p>
                      <a:pPr algn="ctr"/>
                      <a:r>
                        <a:rPr lang="en-US" sz="1400" b="0" i="1" kern="1200" baseline="0" dirty="0" smtClean="0">
                          <a:solidFill>
                            <a:schemeClr val="tx1"/>
                          </a:solidFill>
                          <a:latin typeface="+mn-lt"/>
                          <a:ea typeface="+mn-ea"/>
                          <a:cs typeface="+mn-cs"/>
                          <a:hlinkClick r:id="rId7"/>
                        </a:rPr>
                        <a:t>Paul.zarick@unchealth.unc.edu</a:t>
                      </a:r>
                      <a:r>
                        <a:rPr lang="en-US" sz="1400" b="0" i="1" kern="1200" baseline="0" dirty="0" smtClean="0">
                          <a:solidFill>
                            <a:schemeClr val="tx1"/>
                          </a:solidFill>
                          <a:latin typeface="+mn-lt"/>
                          <a:ea typeface="+mn-ea"/>
                          <a:cs typeface="+mn-cs"/>
                        </a:rPr>
                        <a:t> </a:t>
                      </a:r>
                      <a:endParaRPr lang="en-US" sz="1400" b="0" i="1" kern="1200" baseline="0" dirty="0">
                        <a:solidFill>
                          <a:schemeClr val="tx1"/>
                        </a:solidFill>
                        <a:latin typeface="+mn-lt"/>
                        <a:ea typeface="+mn-ea"/>
                        <a:cs typeface="+mn-cs"/>
                      </a:endParaRPr>
                    </a:p>
                  </a:txBody>
                  <a:tcPr>
                    <a:noFill/>
                  </a:tcPr>
                </a:tc>
                <a:extLst>
                  <a:ext uri="{0D108BD9-81ED-4DB2-BD59-A6C34878D82A}">
                    <a16:rowId xmlns:a16="http://schemas.microsoft.com/office/drawing/2014/main" val="1227546633"/>
                  </a:ext>
                </a:extLst>
              </a:tr>
            </a:tbl>
          </a:graphicData>
        </a:graphic>
      </p:graphicFrame>
    </p:spTree>
    <p:extLst>
      <p:ext uri="{BB962C8B-B14F-4D97-AF65-F5344CB8AC3E}">
        <p14:creationId xmlns:p14="http://schemas.microsoft.com/office/powerpoint/2010/main" val="252179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9428" y="1285746"/>
            <a:ext cx="11306287" cy="4278094"/>
          </a:xfrm>
          <a:prstGeom prst="rect">
            <a:avLst/>
          </a:prstGeom>
        </p:spPr>
        <p:txBody>
          <a:bodyPr wrap="square">
            <a:spAutoFit/>
          </a:bodyPr>
          <a:lstStyle/>
          <a:p>
            <a:r>
              <a:rPr lang="en-US" sz="1400" b="1" dirty="0" smtClean="0">
                <a:solidFill>
                  <a:srgbClr val="1F497D"/>
                </a:solidFill>
                <a:latin typeface="Calibri" panose="020F0502020204030204" pitchFamily="34" charset="0"/>
                <a:ea typeface="Calibri" panose="020F0502020204030204" pitchFamily="34" charset="0"/>
              </a:rPr>
              <a:t>Project </a:t>
            </a:r>
            <a:r>
              <a:rPr lang="en-US" sz="1400" b="1" dirty="0">
                <a:solidFill>
                  <a:srgbClr val="1F497D"/>
                </a:solidFill>
                <a:latin typeface="Calibri" panose="020F0502020204030204" pitchFamily="34" charset="0"/>
                <a:ea typeface="Calibri" panose="020F0502020204030204" pitchFamily="34" charset="0"/>
              </a:rPr>
              <a:t>Idea</a:t>
            </a:r>
            <a:r>
              <a:rPr lang="en-US" sz="1400" dirty="0">
                <a:solidFill>
                  <a:srgbClr val="1F497D"/>
                </a:solidFill>
                <a:latin typeface="Calibri" panose="020F0502020204030204" pitchFamily="34" charset="0"/>
                <a:ea typeface="Calibri" panose="020F0502020204030204" pitchFamily="34" charset="0"/>
              </a:rPr>
              <a:t>:  Emergency crews work every day to save the lives trauma victims.  In addition to the already difficult task of treating the patient, paramedics are also faced with navigating a complex regional trauma system with hospitals providing different and often conflicting guidance on alerting respective trauma teams.  The inaccurate or delayed mobilization of trauma resources could mean the difference between life and death for many.</a:t>
            </a:r>
            <a:endParaRPr lang="en-US" sz="1600" dirty="0">
              <a:latin typeface="Times New Roman" panose="02020603050405020304" pitchFamily="18" charset="0"/>
              <a:ea typeface="Calibri" panose="020F0502020204030204" pitchFamily="34" charset="0"/>
            </a:endParaRPr>
          </a:p>
          <a:p>
            <a:endParaRPr lang="en-US" sz="1400" dirty="0" smtClean="0">
              <a:solidFill>
                <a:srgbClr val="1F497D"/>
              </a:solidFill>
              <a:latin typeface="Calibri" panose="020F0502020204030204" pitchFamily="34" charset="0"/>
              <a:ea typeface="Calibri" panose="020F0502020204030204" pitchFamily="34" charset="0"/>
            </a:endParaRPr>
          </a:p>
          <a:p>
            <a:r>
              <a:rPr lang="en-US" sz="1400" dirty="0" smtClean="0">
                <a:solidFill>
                  <a:srgbClr val="1F497D"/>
                </a:solidFill>
                <a:latin typeface="Calibri" panose="020F0502020204030204" pitchFamily="34" charset="0"/>
                <a:ea typeface="Calibri" panose="020F0502020204030204" pitchFamily="34" charset="0"/>
              </a:rPr>
              <a:t>The </a:t>
            </a:r>
            <a:r>
              <a:rPr lang="en-US" sz="1400" dirty="0">
                <a:solidFill>
                  <a:srgbClr val="1F497D"/>
                </a:solidFill>
                <a:latin typeface="Calibri" panose="020F0502020204030204" pitchFamily="34" charset="0"/>
                <a:ea typeface="Calibri" panose="020F0502020204030204" pitchFamily="34" charset="0"/>
              </a:rPr>
              <a:t>Mid Carolina Regional Advisory Committee would like help with developing an innovative </a:t>
            </a:r>
            <a:r>
              <a:rPr lang="en-US" sz="1400" b="1" i="1" dirty="0">
                <a:solidFill>
                  <a:srgbClr val="1F497D"/>
                </a:solidFill>
                <a:latin typeface="Calibri" panose="020F0502020204030204" pitchFamily="34" charset="0"/>
                <a:ea typeface="Calibri" panose="020F0502020204030204" pitchFamily="34" charset="0"/>
              </a:rPr>
              <a:t>mobile app that can assist emergency crews with correctly matching patient injury with the proper trauma alert criteria for trauma centers within the region</a:t>
            </a:r>
            <a:r>
              <a:rPr lang="en-US" sz="1400" dirty="0">
                <a:solidFill>
                  <a:srgbClr val="1F497D"/>
                </a:solidFill>
                <a:latin typeface="Calibri" panose="020F0502020204030204" pitchFamily="34" charset="0"/>
                <a:ea typeface="Calibri" panose="020F0502020204030204" pitchFamily="34" charset="0"/>
              </a:rPr>
              <a:t>.  The app will be used by pre-hospital personnel (e.g. paramedics, EMT’s dispatch), air ambulance crews (e.g. flight nurses and paramedics) and emergency department staff (e.g. nurses, physicians and administrators). </a:t>
            </a:r>
            <a:endParaRPr lang="en-US" sz="1400" dirty="0" smtClean="0">
              <a:solidFill>
                <a:srgbClr val="1F497D"/>
              </a:solidFill>
              <a:latin typeface="Calibri" panose="020F0502020204030204" pitchFamily="34" charset="0"/>
              <a:ea typeface="Calibri" panose="020F0502020204030204" pitchFamily="34" charset="0"/>
            </a:endParaRPr>
          </a:p>
          <a:p>
            <a:endParaRPr lang="en-US" sz="1600" dirty="0">
              <a:latin typeface="Times New Roman" panose="02020603050405020304" pitchFamily="18" charset="0"/>
              <a:ea typeface="Calibri" panose="020F0502020204030204" pitchFamily="34" charset="0"/>
            </a:endParaRPr>
          </a:p>
          <a:p>
            <a:r>
              <a:rPr lang="en-US" sz="1400" dirty="0">
                <a:solidFill>
                  <a:srgbClr val="1F497D"/>
                </a:solidFill>
                <a:latin typeface="Calibri" panose="020F0502020204030204" pitchFamily="34" charset="0"/>
                <a:ea typeface="Calibri" panose="020F0502020204030204" pitchFamily="34" charset="0"/>
              </a:rPr>
              <a:t>This app should be portable to all devices, intuitive enough to use in austere and low light environments (ambulances and helicopters) and intuitively designed to reduce cognitive strain.  The app should also be develop in a way that will allow for updates and refinements to the criteria with reasonable amounts of training.  </a:t>
            </a:r>
            <a:endParaRPr lang="en-US" sz="1400" dirty="0" smtClean="0">
              <a:solidFill>
                <a:srgbClr val="1F497D"/>
              </a:solidFill>
              <a:latin typeface="Calibri" panose="020F0502020204030204" pitchFamily="34" charset="0"/>
              <a:ea typeface="Calibri" panose="020F0502020204030204" pitchFamily="34" charset="0"/>
            </a:endParaRPr>
          </a:p>
          <a:p>
            <a:endParaRPr lang="en-US" sz="1600" dirty="0">
              <a:latin typeface="Times New Roman" panose="02020603050405020304" pitchFamily="18" charset="0"/>
              <a:ea typeface="Calibri" panose="020F0502020204030204" pitchFamily="34" charset="0"/>
            </a:endParaRPr>
          </a:p>
          <a:p>
            <a:r>
              <a:rPr lang="en-US" sz="1400" dirty="0">
                <a:solidFill>
                  <a:srgbClr val="1F497D"/>
                </a:solidFill>
                <a:latin typeface="Calibri" panose="020F0502020204030204" pitchFamily="34" charset="0"/>
                <a:ea typeface="Calibri" panose="020F0502020204030204" pitchFamily="34" charset="0"/>
              </a:rPr>
              <a:t>We will provide the triage trauma criteria and general guidance from end users, but will call on your creativity and expertise with the design of the product.  In addition, we will provide team members with opportunities to participate and attend trauma events</a:t>
            </a:r>
            <a:r>
              <a:rPr lang="en-US" sz="1400" dirty="0" smtClean="0">
                <a:solidFill>
                  <a:srgbClr val="1F497D"/>
                </a:solidFill>
                <a:latin typeface="Calibri" panose="020F0502020204030204" pitchFamily="34" charset="0"/>
                <a:ea typeface="Calibri" panose="020F0502020204030204" pitchFamily="34" charset="0"/>
              </a:rPr>
              <a:t>.</a:t>
            </a:r>
          </a:p>
          <a:p>
            <a:endParaRPr lang="en-US" sz="1600" dirty="0">
              <a:latin typeface="Times New Roman" panose="02020603050405020304" pitchFamily="18" charset="0"/>
              <a:ea typeface="Calibri" panose="020F0502020204030204" pitchFamily="34" charset="0"/>
            </a:endParaRPr>
          </a:p>
          <a:p>
            <a:r>
              <a:rPr lang="en-US" sz="1400" b="1" dirty="0" smtClean="0">
                <a:solidFill>
                  <a:srgbClr val="1F497D"/>
                </a:solidFill>
                <a:latin typeface="Calibri" panose="020F0502020204030204" pitchFamily="34" charset="0"/>
                <a:ea typeface="Calibri" panose="020F0502020204030204" pitchFamily="34" charset="0"/>
              </a:rPr>
              <a:t>Impact</a:t>
            </a:r>
            <a:r>
              <a:rPr lang="en-US" sz="1400" b="1" dirty="0">
                <a:solidFill>
                  <a:srgbClr val="1F497D"/>
                </a:solidFill>
                <a:latin typeface="Calibri" panose="020F0502020204030204" pitchFamily="34" charset="0"/>
                <a:ea typeface="Calibri" panose="020F0502020204030204" pitchFamily="34" charset="0"/>
              </a:rPr>
              <a:t>:</a:t>
            </a:r>
            <a:r>
              <a:rPr lang="en-US" sz="1400" dirty="0">
                <a:solidFill>
                  <a:srgbClr val="1F497D"/>
                </a:solidFill>
                <a:latin typeface="Calibri" panose="020F0502020204030204" pitchFamily="34" charset="0"/>
                <a:ea typeface="Calibri" panose="020F0502020204030204" pitchFamily="34" charset="0"/>
              </a:rPr>
              <a:t>  By helping emergency crews to more quickly and accurately identify trauma alert levels, this app has the potential reduce frustration, save precious minutes, mobilize the correct resources and ultimately save lives.  As  no such app has yet been developed, this project  has the potential for adoption across the state and beyond</a:t>
            </a:r>
            <a:r>
              <a:rPr lang="en-US" sz="1400" dirty="0" smtClean="0">
                <a:solidFill>
                  <a:srgbClr val="1F497D"/>
                </a:solidFill>
                <a:latin typeface="Calibri" panose="020F0502020204030204" pitchFamily="34" charset="0"/>
                <a:ea typeface="Calibri" panose="020F0502020204030204" pitchFamily="34" charset="0"/>
              </a:rPr>
              <a:t>.</a:t>
            </a:r>
            <a:endParaRPr lang="en-US" sz="1600" dirty="0">
              <a:latin typeface="Times New Roman" panose="02020603050405020304" pitchFamily="18" charset="0"/>
              <a:ea typeface="Calibri" panose="020F0502020204030204" pitchFamily="34" charset="0"/>
            </a:endParaRPr>
          </a:p>
        </p:txBody>
      </p:sp>
      <p:sp>
        <p:nvSpPr>
          <p:cNvPr id="10" name="Title 1"/>
          <p:cNvSpPr>
            <a:spLocks noGrp="1"/>
          </p:cNvSpPr>
          <p:nvPr>
            <p:ph type="title"/>
          </p:nvPr>
        </p:nvSpPr>
        <p:spPr>
          <a:xfrm>
            <a:off x="609600" y="636816"/>
            <a:ext cx="10972800" cy="655638"/>
          </a:xfrm>
        </p:spPr>
        <p:txBody>
          <a:bodyPr/>
          <a:lstStyle/>
          <a:p>
            <a:r>
              <a:rPr lang="en-US" dirty="0" smtClean="0"/>
              <a:t>Project Abstract</a:t>
            </a:r>
            <a:endParaRPr lang="en-US" dirty="0"/>
          </a:p>
        </p:txBody>
      </p:sp>
    </p:spTree>
    <p:extLst>
      <p:ext uri="{BB962C8B-B14F-4D97-AF65-F5344CB8AC3E}">
        <p14:creationId xmlns:p14="http://schemas.microsoft.com/office/powerpoint/2010/main" val="2810851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de 37 - Stork Section">
            <a:hlinkClick r:id="" action="ppaction://media"/>
          </p:cNvPr>
          <p:cNvPicPr>
            <a:picLocks noChangeAspect="1"/>
          </p:cNvPicPr>
          <p:nvPr>
            <a:videoFile r:link="rId1"/>
            <p:extLst>
              <p:ext uri="{DAA4B4D4-6D71-4841-9C94-3DE7FCFB9230}">
                <p14:media xmlns:p14="http://schemas.microsoft.com/office/powerpoint/2010/main" r:embed="rId2">
                  <p14:trim st="47548" end="21672.6458"/>
                  <p14:fade in="1000" out="1000"/>
                </p14:media>
              </p:ext>
            </p:extLst>
          </p:nvPr>
        </p:nvPicPr>
        <p:blipFill>
          <a:blip r:embed="rId4"/>
          <a:stretch>
            <a:fillRect/>
          </a:stretch>
        </p:blipFill>
        <p:spPr>
          <a:xfrm>
            <a:off x="1394676" y="720762"/>
            <a:ext cx="9402649" cy="5288990"/>
          </a:xfrm>
          <a:prstGeom prst="rect">
            <a:avLst/>
          </a:prstGeom>
        </p:spPr>
      </p:pic>
    </p:spTree>
    <p:extLst>
      <p:ext uri="{BB962C8B-B14F-4D97-AF65-F5344CB8AC3E}">
        <p14:creationId xmlns:p14="http://schemas.microsoft.com/office/powerpoint/2010/main" val="68005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1456372" y="752156"/>
            <a:ext cx="9279257"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400" b="1">
                <a:solidFill>
                  <a:srgbClr val="284B9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2pPr>
            <a:lvl3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3pPr>
            <a:lvl4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4pPr>
            <a:lvl5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9pPr>
          </a:lstStyle>
          <a:p>
            <a:pPr>
              <a:defRPr/>
            </a:pPr>
            <a:r>
              <a:rPr lang="en-US" kern="0" dirty="0">
                <a:latin typeface="Arial"/>
                <a:cs typeface="Arial"/>
              </a:rPr>
              <a:t>Level 1 Adult and </a:t>
            </a:r>
            <a:r>
              <a:rPr lang="en-US" kern="0" dirty="0" smtClean="0">
                <a:latin typeface="Arial"/>
                <a:cs typeface="Arial"/>
              </a:rPr>
              <a:t>Pediatric Trauma </a:t>
            </a:r>
            <a:r>
              <a:rPr lang="en-US" kern="0" dirty="0">
                <a:latin typeface="Arial"/>
                <a:cs typeface="Arial"/>
              </a:rPr>
              <a:t>Center</a:t>
            </a:r>
            <a:endParaRPr lang="en-US" kern="0" dirty="0">
              <a:latin typeface="Arial"/>
              <a:cs typeface="Arial"/>
            </a:endParaRPr>
          </a:p>
        </p:txBody>
      </p:sp>
      <p:grpSp>
        <p:nvGrpSpPr>
          <p:cNvPr id="4" name="Group 3"/>
          <p:cNvGrpSpPr/>
          <p:nvPr/>
        </p:nvGrpSpPr>
        <p:grpSpPr>
          <a:xfrm>
            <a:off x="1855327" y="4267200"/>
            <a:ext cx="8763000" cy="2484408"/>
            <a:chOff x="331327" y="4049397"/>
            <a:chExt cx="8763000" cy="2484408"/>
          </a:xfrm>
        </p:grpSpPr>
        <p:pic>
          <p:nvPicPr>
            <p:cNvPr id="16" name="Picture 3"/>
            <p:cNvPicPr>
              <a:picLocks noChangeAspect="1" noChangeArrowheads="1"/>
            </p:cNvPicPr>
            <p:nvPr/>
          </p:nvPicPr>
          <p:blipFill>
            <a:blip r:embed="rId3"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3133369" y="4851142"/>
              <a:ext cx="633549"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4" cstate="print">
              <a:grayscl/>
              <a:extLst>
                <a:ext uri="{28A0092B-C50C-407E-A947-70E740481C1C}">
                  <a14:useLocalDpi xmlns:a14="http://schemas.microsoft.com/office/drawing/2010/main"/>
                </a:ext>
              </a:extLst>
            </a:blip>
            <a:srcRect/>
            <a:stretch>
              <a:fillRect/>
            </a:stretch>
          </p:blipFill>
          <p:spPr bwMode="auto">
            <a:xfrm>
              <a:off x="5787279" y="4864966"/>
              <a:ext cx="64008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65579" y="4905274"/>
              <a:ext cx="823039"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6"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4943393" y="5710845"/>
              <a:ext cx="1084995"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rotWithShape="1">
            <a:blip r:embed="rId7"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4304020" y="5710845"/>
              <a:ext cx="59112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6"/>
            <p:cNvPicPr>
              <a:picLocks noChangeAspect="1" noChangeArrowheads="1"/>
            </p:cNvPicPr>
            <p:nvPr/>
          </p:nvPicPr>
          <p:blipFill rotWithShape="1">
            <a:blip r:embed="rId8"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3527058" y="5710845"/>
              <a:ext cx="616779"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9" cstate="print">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968955" y="4887868"/>
              <a:ext cx="156575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0"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p:blipFill>
          <p:spPr bwMode="auto">
            <a:xfrm>
              <a:off x="7026021" y="4851142"/>
              <a:ext cx="79913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31327" y="4049397"/>
              <a:ext cx="8763000" cy="794802"/>
            </a:xfrm>
            <a:prstGeom prst="rightArrow">
              <a:avLst/>
            </a:prstGeom>
            <a:solidFill>
              <a:schemeClr val="accent5"/>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dirty="0"/>
                <a:t>Optimal care for the trauma patient across continuum of trauma care.</a:t>
              </a:r>
              <a:endParaRPr lang="en-US" sz="2000" dirty="0"/>
            </a:p>
          </p:txBody>
        </p:sp>
      </p:grpSp>
      <p:sp>
        <p:nvSpPr>
          <p:cNvPr id="2" name="Rectangle 1"/>
          <p:cNvSpPr/>
          <p:nvPr/>
        </p:nvSpPr>
        <p:spPr>
          <a:xfrm>
            <a:off x="5889579" y="1919536"/>
            <a:ext cx="5705831" cy="2092881"/>
          </a:xfrm>
          <a:prstGeom prst="rect">
            <a:avLst/>
          </a:prstGeom>
        </p:spPr>
        <p:txBody>
          <a:bodyPr wrap="square">
            <a:spAutoFit/>
          </a:bodyPr>
          <a:lstStyle/>
          <a:p>
            <a:pPr marL="342900" indent="-342900">
              <a:spcBef>
                <a:spcPts val="1200"/>
              </a:spcBef>
              <a:buFont typeface="Arial" panose="020B0604020202020204" pitchFamily="34" charset="0"/>
              <a:buChar char="•"/>
            </a:pPr>
            <a:r>
              <a:rPr lang="en-US" sz="2000" dirty="0"/>
              <a:t>Manage the public health problem of injury (prevention)</a:t>
            </a:r>
          </a:p>
          <a:p>
            <a:pPr marL="342900" indent="-342900">
              <a:spcBef>
                <a:spcPts val="1200"/>
              </a:spcBef>
              <a:buFont typeface="Arial" panose="020B0604020202020204" pitchFamily="34" charset="0"/>
              <a:buChar char="•"/>
            </a:pPr>
            <a:r>
              <a:rPr lang="en-US" sz="2000" dirty="0"/>
              <a:t>Reduce the degree of injury </a:t>
            </a:r>
          </a:p>
          <a:p>
            <a:pPr marL="342900" indent="-342900">
              <a:spcBef>
                <a:spcPts val="1200"/>
              </a:spcBef>
              <a:buFont typeface="Arial" panose="020B0604020202020204" pitchFamily="34" charset="0"/>
              <a:buChar char="•"/>
            </a:pPr>
            <a:r>
              <a:rPr lang="en-US" sz="2000" dirty="0"/>
              <a:t>Optimize the outcome from injury</a:t>
            </a:r>
          </a:p>
          <a:p>
            <a:pPr marL="342900" indent="-342900">
              <a:spcBef>
                <a:spcPts val="1200"/>
              </a:spcBef>
              <a:buFont typeface="Arial" panose="020B0604020202020204" pitchFamily="34" charset="0"/>
              <a:buChar char="•"/>
            </a:pPr>
            <a:r>
              <a:rPr lang="en-US" sz="2000" dirty="0"/>
              <a:t>Reduce mortality and morbidity</a:t>
            </a:r>
          </a:p>
        </p:txBody>
      </p:sp>
      <p:pic>
        <p:nvPicPr>
          <p:cNvPr id="19"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87067" y="1716708"/>
            <a:ext cx="3694063" cy="106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rotWithShape="1">
          <a:blip r:embed="rId12" cstate="screen">
            <a:clrChange>
              <a:clrFrom>
                <a:srgbClr val="D9DCEB"/>
              </a:clrFrom>
              <a:clrTo>
                <a:srgbClr val="D9DCEB">
                  <a:alpha val="0"/>
                </a:srgbClr>
              </a:clrTo>
            </a:clrChange>
            <a:extLst>
              <a:ext uri="{28A0092B-C50C-407E-A947-70E740481C1C}">
                <a14:useLocalDpi xmlns:a14="http://schemas.microsoft.com/office/drawing/2010/main"/>
              </a:ext>
            </a:extLst>
          </a:blip>
          <a:srcRect/>
          <a:stretch/>
        </p:blipFill>
        <p:spPr bwMode="auto">
          <a:xfrm>
            <a:off x="1797101" y="2768454"/>
            <a:ext cx="1999292" cy="130202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a:off x="5594629" y="1866859"/>
            <a:ext cx="0" cy="2198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73599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_map 2018.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2500" t="14861" r="25000"/>
          <a:stretch/>
        </p:blipFill>
        <p:spPr>
          <a:xfrm>
            <a:off x="1678303" y="104775"/>
            <a:ext cx="8835395" cy="6564966"/>
          </a:xfrm>
          <a:prstGeom prst="rect">
            <a:avLst/>
          </a:prstGeom>
        </p:spPr>
      </p:pic>
    </p:spTree>
    <p:extLst>
      <p:ext uri="{BB962C8B-B14F-4D97-AF65-F5344CB8AC3E}">
        <p14:creationId xmlns:p14="http://schemas.microsoft.com/office/powerpoint/2010/main" val="4198896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444" y="3492393"/>
            <a:ext cx="3223113" cy="2194560"/>
          </a:xfrm>
          <a:prstGeom prst="rect">
            <a:avLst/>
          </a:prstGeom>
        </p:spPr>
      </p:pic>
      <p:pic>
        <p:nvPicPr>
          <p:cNvPr id="1026" name="Picture 2" descr="Image result for flight nursing"/>
          <p:cNvPicPr>
            <a:picLocks noChangeAspect="1" noChangeArrowheads="1"/>
          </p:cNvPicPr>
          <p:nvPr/>
        </p:nvPicPr>
        <p:blipFill rotWithShape="1">
          <a:blip r:embed="rId3">
            <a:extLst>
              <a:ext uri="{28A0092B-C50C-407E-A947-70E740481C1C}">
                <a14:useLocalDpi xmlns:a14="http://schemas.microsoft.com/office/drawing/2010/main" val="0"/>
              </a:ext>
            </a:extLst>
          </a:blip>
          <a:srcRect t="5900" b="5710"/>
          <a:stretch/>
        </p:blipFill>
        <p:spPr bwMode="auto">
          <a:xfrm>
            <a:off x="8452883" y="3492393"/>
            <a:ext cx="3310427"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mergency department trau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79" y="3492393"/>
            <a:ext cx="329118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5961"/>
          <a:stretch/>
        </p:blipFill>
        <p:spPr>
          <a:xfrm>
            <a:off x="1119849" y="2153154"/>
            <a:ext cx="1414494" cy="118872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2848" b="21135"/>
          <a:stretch/>
        </p:blipFill>
        <p:spPr>
          <a:xfrm>
            <a:off x="5314120" y="2153154"/>
            <a:ext cx="1563760" cy="1188720"/>
          </a:xfrm>
          <a:prstGeom prst="rect">
            <a:avLst/>
          </a:prstGeom>
        </p:spPr>
      </p:pic>
      <p:sp>
        <p:nvSpPr>
          <p:cNvPr id="7" name="TextBox 6"/>
          <p:cNvSpPr txBox="1"/>
          <p:nvPr/>
        </p:nvSpPr>
        <p:spPr>
          <a:xfrm>
            <a:off x="216412" y="6411433"/>
            <a:ext cx="2125903" cy="369332"/>
          </a:xfrm>
          <a:prstGeom prst="rect">
            <a:avLst/>
          </a:prstGeom>
          <a:noFill/>
        </p:spPr>
        <p:txBody>
          <a:bodyPr wrap="none" rtlCol="0">
            <a:spAutoFit/>
          </a:bodyPr>
          <a:lstStyle/>
          <a:p>
            <a:r>
              <a:rPr lang="en-US" sz="600" dirty="0">
                <a:solidFill>
                  <a:schemeClr val="bg1">
                    <a:lumMod val="50000"/>
                  </a:schemeClr>
                </a:solidFill>
              </a:rPr>
              <a:t>Hospital by </a:t>
            </a:r>
            <a:r>
              <a:rPr lang="en-US" sz="600" dirty="0" err="1">
                <a:solidFill>
                  <a:schemeClr val="bg1">
                    <a:lumMod val="50000"/>
                  </a:schemeClr>
                </a:solidFill>
              </a:rPr>
              <a:t>monkik</a:t>
            </a:r>
            <a:r>
              <a:rPr lang="en-US" sz="600" dirty="0">
                <a:solidFill>
                  <a:schemeClr val="bg1">
                    <a:lumMod val="50000"/>
                  </a:schemeClr>
                </a:solidFill>
              </a:rPr>
              <a:t> from the Noun Project</a:t>
            </a:r>
          </a:p>
          <a:p>
            <a:r>
              <a:rPr lang="en-US" sz="600" dirty="0" smtClean="0">
                <a:solidFill>
                  <a:schemeClr val="bg1">
                    <a:lumMod val="50000"/>
                  </a:schemeClr>
                </a:solidFill>
              </a:rPr>
              <a:t>Medicine </a:t>
            </a:r>
            <a:r>
              <a:rPr lang="en-US" sz="600" dirty="0">
                <a:solidFill>
                  <a:schemeClr val="bg1">
                    <a:lumMod val="50000"/>
                  </a:schemeClr>
                </a:solidFill>
              </a:rPr>
              <a:t>by Marc Anderson from the Noun </a:t>
            </a:r>
            <a:r>
              <a:rPr lang="en-US" sz="600" dirty="0" smtClean="0">
                <a:solidFill>
                  <a:schemeClr val="bg1">
                    <a:lumMod val="50000"/>
                  </a:schemeClr>
                </a:solidFill>
              </a:rPr>
              <a:t>Project</a:t>
            </a:r>
          </a:p>
          <a:p>
            <a:r>
              <a:rPr lang="en-US" sz="600" dirty="0">
                <a:solidFill>
                  <a:schemeClr val="bg1">
                    <a:lumMod val="50000"/>
                  </a:schemeClr>
                </a:solidFill>
              </a:rPr>
              <a:t>Air Ambulance by </a:t>
            </a:r>
            <a:r>
              <a:rPr lang="en-US" sz="600" dirty="0" err="1">
                <a:solidFill>
                  <a:schemeClr val="bg1">
                    <a:lumMod val="50000"/>
                  </a:schemeClr>
                </a:solidFill>
              </a:rPr>
              <a:t>Delwar</a:t>
            </a:r>
            <a:r>
              <a:rPr lang="en-US" sz="600" dirty="0">
                <a:solidFill>
                  <a:schemeClr val="bg1">
                    <a:lumMod val="50000"/>
                  </a:schemeClr>
                </a:solidFill>
              </a:rPr>
              <a:t> Hossain from the Noun Project</a:t>
            </a: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16574" b="28986"/>
          <a:stretch/>
        </p:blipFill>
        <p:spPr>
          <a:xfrm>
            <a:off x="9100301" y="2198874"/>
            <a:ext cx="2015589" cy="1097280"/>
          </a:xfrm>
          <a:prstGeom prst="rect">
            <a:avLst/>
          </a:prstGeom>
        </p:spPr>
      </p:pic>
      <p:sp>
        <p:nvSpPr>
          <p:cNvPr id="14" name="Title 1"/>
          <p:cNvSpPr txBox="1">
            <a:spLocks/>
          </p:cNvSpPr>
          <p:nvPr/>
        </p:nvSpPr>
        <p:spPr bwMode="auto">
          <a:xfrm>
            <a:off x="609600" y="339105"/>
            <a:ext cx="10972800"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400" b="1">
                <a:solidFill>
                  <a:srgbClr val="284B9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2pPr>
            <a:lvl3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3pPr>
            <a:lvl4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4pPr>
            <a:lvl5pPr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C0C0C0"/>
                  </a:outerShdw>
                </a:effectLst>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1" i="0" u="none" strike="noStrike" kern="0" cap="none" spc="0" normalizeH="0" baseline="0" noProof="0" dirty="0" smtClean="0">
                <a:ln>
                  <a:noFill/>
                </a:ln>
                <a:solidFill>
                  <a:srgbClr val="284B90"/>
                </a:solidFill>
                <a:effectLst>
                  <a:outerShdw blurRad="38100" dist="38100" dir="2700000" algn="tl">
                    <a:srgbClr val="C0C0C0"/>
                  </a:outerShdw>
                </a:effectLst>
                <a:uLnTx/>
                <a:uFillTx/>
                <a:latin typeface="Arial"/>
                <a:ea typeface="+mj-ea"/>
                <a:cs typeface="Arial"/>
              </a:rPr>
              <a:t>Users Across the Continuum</a:t>
            </a:r>
            <a:endParaRPr kumimoji="0" lang="en-US" sz="3400" b="1" i="0" u="none" strike="noStrike" kern="0" cap="none" spc="0" normalizeH="0" baseline="0" noProof="0" dirty="0">
              <a:ln>
                <a:noFill/>
              </a:ln>
              <a:solidFill>
                <a:srgbClr val="284B90"/>
              </a:solidFill>
              <a:effectLst>
                <a:outerShdw blurRad="38100" dist="38100" dir="2700000" algn="tl">
                  <a:srgbClr val="C0C0C0"/>
                </a:outerShdw>
              </a:effectLst>
              <a:uLnTx/>
              <a:uFillTx/>
              <a:latin typeface="Arial"/>
              <a:ea typeface="+mj-ea"/>
              <a:cs typeface="Arial"/>
            </a:endParaRPr>
          </a:p>
        </p:txBody>
      </p:sp>
      <p:sp>
        <p:nvSpPr>
          <p:cNvPr id="10" name="Rectangle 9"/>
          <p:cNvSpPr/>
          <p:nvPr/>
        </p:nvSpPr>
        <p:spPr>
          <a:xfrm>
            <a:off x="609600" y="1273643"/>
            <a:ext cx="11306110" cy="646331"/>
          </a:xfrm>
          <a:prstGeom prst="rect">
            <a:avLst/>
          </a:prstGeom>
          <a:solidFill>
            <a:schemeClr val="bg1">
              <a:lumMod val="95000"/>
            </a:schemeClr>
          </a:solidFill>
        </p:spPr>
        <p:txBody>
          <a:bodyPr wrap="square">
            <a:spAutoFit/>
          </a:bodyPr>
          <a:lstStyle/>
          <a:p>
            <a:r>
              <a:rPr lang="en-US" dirty="0"/>
              <a:t>The app will be used by pre-hospital personnel (e.g. paramedics, EMT’s dispatch), air ambulance crews (e.g. flight nurses and paramedics) and emergency department staff (e.g. nurses, physicians and administrators). </a:t>
            </a:r>
          </a:p>
        </p:txBody>
      </p:sp>
    </p:spTree>
    <p:extLst>
      <p:ext uri="{BB962C8B-B14F-4D97-AF65-F5344CB8AC3E}">
        <p14:creationId xmlns:p14="http://schemas.microsoft.com/office/powerpoint/2010/main" val="1256835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6816"/>
            <a:ext cx="10972800" cy="655638"/>
          </a:xfrm>
        </p:spPr>
        <p:txBody>
          <a:bodyPr/>
          <a:lstStyle/>
          <a:p>
            <a:r>
              <a:rPr lang="en-US" dirty="0" smtClean="0"/>
              <a:t>Non-standardized Trauma Triage Criteria</a:t>
            </a:r>
            <a:endParaRPr lang="en-US" dirty="0"/>
          </a:p>
        </p:txBody>
      </p:sp>
      <p:pic>
        <p:nvPicPr>
          <p:cNvPr id="6" name="Picture 5"/>
          <p:cNvPicPr>
            <a:picLocks noChangeAspect="1"/>
          </p:cNvPicPr>
          <p:nvPr/>
        </p:nvPicPr>
        <p:blipFill>
          <a:blip r:embed="rId2"/>
          <a:stretch>
            <a:fillRect/>
          </a:stretch>
        </p:blipFill>
        <p:spPr>
          <a:xfrm>
            <a:off x="8805923" y="1341438"/>
            <a:ext cx="3203197" cy="4587178"/>
          </a:xfrm>
          <a:prstGeom prst="rect">
            <a:avLst/>
          </a:prstGeom>
        </p:spPr>
      </p:pic>
      <p:grpSp>
        <p:nvGrpSpPr>
          <p:cNvPr id="10" name="Group 9"/>
          <p:cNvGrpSpPr/>
          <p:nvPr/>
        </p:nvGrpSpPr>
        <p:grpSpPr>
          <a:xfrm>
            <a:off x="430195" y="1409249"/>
            <a:ext cx="4047565" cy="4519367"/>
            <a:chOff x="430195" y="1409249"/>
            <a:chExt cx="4047565" cy="4519367"/>
          </a:xfrm>
        </p:grpSpPr>
        <p:pic>
          <p:nvPicPr>
            <p:cNvPr id="7" name="Picture 6"/>
            <p:cNvPicPr>
              <a:picLocks noChangeAspect="1"/>
            </p:cNvPicPr>
            <p:nvPr/>
          </p:nvPicPr>
          <p:blipFill>
            <a:blip r:embed="rId3"/>
            <a:stretch>
              <a:fillRect/>
            </a:stretch>
          </p:blipFill>
          <p:spPr>
            <a:xfrm>
              <a:off x="430195" y="1409249"/>
              <a:ext cx="4047565" cy="2194560"/>
            </a:xfrm>
            <a:prstGeom prst="rect">
              <a:avLst/>
            </a:prstGeom>
          </p:spPr>
        </p:pic>
        <p:pic>
          <p:nvPicPr>
            <p:cNvPr id="8" name="Picture 7"/>
            <p:cNvPicPr>
              <a:picLocks noChangeAspect="1"/>
            </p:cNvPicPr>
            <p:nvPr/>
          </p:nvPicPr>
          <p:blipFill>
            <a:blip r:embed="rId4"/>
            <a:stretch>
              <a:fillRect/>
            </a:stretch>
          </p:blipFill>
          <p:spPr>
            <a:xfrm>
              <a:off x="430195" y="3736169"/>
              <a:ext cx="3994713" cy="2192447"/>
            </a:xfrm>
            <a:prstGeom prst="rect">
              <a:avLst/>
            </a:prstGeom>
          </p:spPr>
        </p:pic>
      </p:grpSp>
      <p:pic>
        <p:nvPicPr>
          <p:cNvPr id="9" name="Picture 8"/>
          <p:cNvPicPr>
            <a:picLocks noChangeAspect="1"/>
          </p:cNvPicPr>
          <p:nvPr/>
        </p:nvPicPr>
        <p:blipFill rotWithShape="1">
          <a:blip r:embed="rId5"/>
          <a:srcRect r="7456"/>
          <a:stretch/>
        </p:blipFill>
        <p:spPr>
          <a:xfrm>
            <a:off x="5172508" y="1423438"/>
            <a:ext cx="2938668" cy="4423177"/>
          </a:xfrm>
          <a:prstGeom prst="rect">
            <a:avLst/>
          </a:prstGeom>
        </p:spPr>
      </p:pic>
    </p:spTree>
    <p:extLst>
      <p:ext uri="{BB962C8B-B14F-4D97-AF65-F5344CB8AC3E}">
        <p14:creationId xmlns:p14="http://schemas.microsoft.com/office/powerpoint/2010/main" val="3248813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 STATT: Concept</a:t>
            </a:r>
            <a:endParaRPr lang="en-US" dirty="0"/>
          </a:p>
        </p:txBody>
      </p:sp>
      <p:sp>
        <p:nvSpPr>
          <p:cNvPr id="5" name="Slide Number Placeholder 4"/>
          <p:cNvSpPr>
            <a:spLocks noGrp="1"/>
          </p:cNvSpPr>
          <p:nvPr>
            <p:ph type="sldNum" sz="quarter" idx="12"/>
          </p:nvPr>
        </p:nvSpPr>
        <p:spPr/>
        <p:txBody>
          <a:bodyPr/>
          <a:lstStyle/>
          <a:p>
            <a:fld id="{0C3A586C-0FF0-4206-B0EB-E9C01C5061B6}" type="slidenum">
              <a:rPr lang="en-US" smtClean="0"/>
              <a:pPr/>
              <a:t>7</a:t>
            </a:fld>
            <a:endParaRPr lang="en-US"/>
          </a:p>
        </p:txBody>
      </p:sp>
      <p:sp>
        <p:nvSpPr>
          <p:cNvPr id="7" name="TextBox 6"/>
          <p:cNvSpPr txBox="1"/>
          <p:nvPr/>
        </p:nvSpPr>
        <p:spPr>
          <a:xfrm>
            <a:off x="1988288" y="6475641"/>
            <a:ext cx="2534668" cy="215444"/>
          </a:xfrm>
          <a:prstGeom prst="rect">
            <a:avLst/>
          </a:prstGeom>
          <a:noFill/>
        </p:spPr>
        <p:txBody>
          <a:bodyPr wrap="none" rtlCol="0">
            <a:spAutoFit/>
          </a:bodyPr>
          <a:lstStyle/>
          <a:p>
            <a:r>
              <a:rPr lang="en-US" sz="800" dirty="0">
                <a:solidFill>
                  <a:schemeClr val="bg1">
                    <a:lumMod val="50000"/>
                  </a:schemeClr>
                </a:solidFill>
              </a:rPr>
              <a:t>medical emergency by Made from the Noun Project</a:t>
            </a:r>
          </a:p>
        </p:txBody>
      </p:sp>
      <p:cxnSp>
        <p:nvCxnSpPr>
          <p:cNvPr id="9" name="Straight Connector 8"/>
          <p:cNvCxnSpPr/>
          <p:nvPr/>
        </p:nvCxnSpPr>
        <p:spPr>
          <a:xfrm>
            <a:off x="5277293" y="1731354"/>
            <a:ext cx="0" cy="393404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876261" y="2135391"/>
            <a:ext cx="5543106" cy="2677656"/>
          </a:xfrm>
          <a:prstGeom prst="rect">
            <a:avLst/>
          </a:prstGeom>
        </p:spPr>
        <p:txBody>
          <a:bodyPr wrap="square">
            <a:spAutoFit/>
          </a:bodyPr>
          <a:lstStyle/>
          <a:p>
            <a:r>
              <a:rPr lang="en-US" sz="2400" dirty="0">
                <a:solidFill>
                  <a:srgbClr val="1F497D"/>
                </a:solidFill>
                <a:latin typeface="Calibri" panose="020F0502020204030204" pitchFamily="34" charset="0"/>
                <a:ea typeface="Calibri" panose="020F0502020204030204" pitchFamily="34" charset="0"/>
              </a:rPr>
              <a:t>The Mid Carolina Regional Advisory Committee would like help with developing an innovative </a:t>
            </a:r>
            <a:r>
              <a:rPr lang="en-US" sz="2400" b="1" i="1" dirty="0">
                <a:solidFill>
                  <a:srgbClr val="1F497D"/>
                </a:solidFill>
                <a:latin typeface="Calibri" panose="020F0502020204030204" pitchFamily="34" charset="0"/>
                <a:ea typeface="Calibri" panose="020F0502020204030204" pitchFamily="34" charset="0"/>
              </a:rPr>
              <a:t>mobile app that can assist emergency crews with correctly matching patient injury with the proper trauma alert criteria for trauma centers within the region</a:t>
            </a:r>
            <a:r>
              <a:rPr lang="en-US" sz="2400" dirty="0">
                <a:solidFill>
                  <a:srgbClr val="1F497D"/>
                </a:solidFill>
                <a:latin typeface="Calibri" panose="020F0502020204030204" pitchFamily="34" charset="0"/>
                <a:ea typeface="Calibri" panose="020F0502020204030204" pitchFamily="34" charset="0"/>
              </a:rPr>
              <a:t>.</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17503"/>
          <a:stretch/>
        </p:blipFill>
        <p:spPr>
          <a:xfrm>
            <a:off x="482010" y="1698810"/>
            <a:ext cx="4667693" cy="3850739"/>
          </a:xfrm>
          <a:prstGeom prst="rect">
            <a:avLst/>
          </a:prstGeom>
        </p:spPr>
      </p:pic>
    </p:spTree>
    <p:extLst>
      <p:ext uri="{BB962C8B-B14F-4D97-AF65-F5344CB8AC3E}">
        <p14:creationId xmlns:p14="http://schemas.microsoft.com/office/powerpoint/2010/main" val="2083532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 STATT: Technical Requirements</a:t>
            </a:r>
            <a:endParaRPr lang="en-US" dirty="0"/>
          </a:p>
        </p:txBody>
      </p:sp>
      <p:sp>
        <p:nvSpPr>
          <p:cNvPr id="5" name="Slide Number Placeholder 4"/>
          <p:cNvSpPr>
            <a:spLocks noGrp="1"/>
          </p:cNvSpPr>
          <p:nvPr>
            <p:ph type="sldNum" sz="quarter" idx="12"/>
          </p:nvPr>
        </p:nvSpPr>
        <p:spPr/>
        <p:txBody>
          <a:bodyPr/>
          <a:lstStyle/>
          <a:p>
            <a:fld id="{0C3A586C-0FF0-4206-B0EB-E9C01C5061B6}" type="slidenum">
              <a:rPr lang="en-US" smtClean="0"/>
              <a:pPr/>
              <a:t>8</a:t>
            </a:fld>
            <a:endParaRPr lang="en-US"/>
          </a:p>
        </p:txBody>
      </p:sp>
      <p:sp>
        <p:nvSpPr>
          <p:cNvPr id="7" name="TextBox 6"/>
          <p:cNvSpPr txBox="1"/>
          <p:nvPr/>
        </p:nvSpPr>
        <p:spPr>
          <a:xfrm>
            <a:off x="1988288" y="6475641"/>
            <a:ext cx="2760692" cy="215444"/>
          </a:xfrm>
          <a:prstGeom prst="rect">
            <a:avLst/>
          </a:prstGeom>
          <a:noFill/>
        </p:spPr>
        <p:txBody>
          <a:bodyPr wrap="none" rtlCol="0">
            <a:spAutoFit/>
          </a:bodyPr>
          <a:lstStyle/>
          <a:p>
            <a:r>
              <a:rPr lang="en-US" sz="800" dirty="0">
                <a:solidFill>
                  <a:schemeClr val="bg1">
                    <a:lumMod val="50000"/>
                  </a:schemeClr>
                </a:solidFill>
              </a:rPr>
              <a:t>API Integration by Vectors Market from the Noun Project</a:t>
            </a:r>
          </a:p>
        </p:txBody>
      </p:sp>
      <p:cxnSp>
        <p:nvCxnSpPr>
          <p:cNvPr id="9" name="Straight Connector 8"/>
          <p:cNvCxnSpPr/>
          <p:nvPr/>
        </p:nvCxnSpPr>
        <p:spPr>
          <a:xfrm>
            <a:off x="5277293" y="1731354"/>
            <a:ext cx="0" cy="393404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854996" y="1731354"/>
            <a:ext cx="5543106" cy="3785652"/>
          </a:xfrm>
          <a:prstGeom prst="rect">
            <a:avLst/>
          </a:prstGeom>
        </p:spPr>
        <p:txBody>
          <a:bodyPr wrap="square">
            <a:spAutoFit/>
          </a:bodyPr>
          <a:lstStyle/>
          <a:p>
            <a:r>
              <a:rPr lang="en-US" sz="2400" dirty="0">
                <a:solidFill>
                  <a:srgbClr val="1F497D"/>
                </a:solidFill>
                <a:latin typeface="Calibri" panose="020F0502020204030204" pitchFamily="34" charset="0"/>
                <a:ea typeface="Calibri" panose="020F0502020204030204" pitchFamily="34" charset="0"/>
              </a:rPr>
              <a:t>This app should be portable to all devices, intuitive enough to use in austere and low light environments (ambulances and helicopters) and intuitively designed to reduce cognitive strain.  </a:t>
            </a:r>
            <a:endParaRPr lang="en-US" sz="2400" dirty="0" smtClean="0">
              <a:solidFill>
                <a:srgbClr val="1F497D"/>
              </a:solidFill>
              <a:latin typeface="Calibri" panose="020F0502020204030204" pitchFamily="34" charset="0"/>
              <a:ea typeface="Calibri" panose="020F0502020204030204" pitchFamily="34" charset="0"/>
            </a:endParaRPr>
          </a:p>
          <a:p>
            <a:endParaRPr lang="en-US" sz="2400" dirty="0">
              <a:solidFill>
                <a:srgbClr val="1F497D"/>
              </a:solidFill>
              <a:latin typeface="Calibri" panose="020F0502020204030204" pitchFamily="34" charset="0"/>
              <a:ea typeface="Calibri" panose="020F0502020204030204" pitchFamily="34" charset="0"/>
            </a:endParaRPr>
          </a:p>
          <a:p>
            <a:r>
              <a:rPr lang="en-US" sz="2400" dirty="0" smtClean="0">
                <a:solidFill>
                  <a:srgbClr val="1F497D"/>
                </a:solidFill>
                <a:latin typeface="Calibri" panose="020F0502020204030204" pitchFamily="34" charset="0"/>
                <a:ea typeface="Calibri" panose="020F0502020204030204" pitchFamily="34" charset="0"/>
              </a:rPr>
              <a:t>The </a:t>
            </a:r>
            <a:r>
              <a:rPr lang="en-US" sz="2400" dirty="0">
                <a:solidFill>
                  <a:srgbClr val="1F497D"/>
                </a:solidFill>
                <a:latin typeface="Calibri" panose="020F0502020204030204" pitchFamily="34" charset="0"/>
                <a:ea typeface="Calibri" panose="020F0502020204030204" pitchFamily="34" charset="0"/>
              </a:rPr>
              <a:t>app should also be develop in a way that will allow for updates and refinements to the criteria with reasonable amounts of training.  </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3876"/>
          <a:stretch/>
        </p:blipFill>
        <p:spPr>
          <a:xfrm>
            <a:off x="850624" y="1842350"/>
            <a:ext cx="4137818" cy="3563660"/>
          </a:xfrm>
          <a:prstGeom prst="rect">
            <a:avLst/>
          </a:prstGeom>
        </p:spPr>
      </p:pic>
    </p:spTree>
    <p:extLst>
      <p:ext uri="{BB962C8B-B14F-4D97-AF65-F5344CB8AC3E}">
        <p14:creationId xmlns:p14="http://schemas.microsoft.com/office/powerpoint/2010/main" val="3077517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the App</a:t>
            </a:r>
            <a:endParaRPr lang="en-US" dirty="0"/>
          </a:p>
        </p:txBody>
      </p:sp>
      <p:pic>
        <p:nvPicPr>
          <p:cNvPr id="6" name="Picture 5" descr="C:\Users\u27213\Dropbox\Mid Carolina RAC - Client Content\Education\May Day Trauma Conference\Conference Page Header.jpg"/>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99416"/>
            <a:ext cx="5943600" cy="2151380"/>
          </a:xfrm>
          <a:prstGeom prst="rect">
            <a:avLst/>
          </a:prstGeom>
          <a:noFill/>
          <a:ln>
            <a:noFill/>
          </a:ln>
        </p:spPr>
      </p:pic>
      <p:pic>
        <p:nvPicPr>
          <p:cNvPr id="7" name="Picture 6"/>
          <p:cNvPicPr>
            <a:picLocks noChangeAspect="1"/>
          </p:cNvPicPr>
          <p:nvPr/>
        </p:nvPicPr>
        <p:blipFill>
          <a:blip r:embed="rId3"/>
          <a:stretch>
            <a:fillRect/>
          </a:stretch>
        </p:blipFill>
        <p:spPr>
          <a:xfrm>
            <a:off x="802152" y="4565473"/>
            <a:ext cx="2865195" cy="1143000"/>
          </a:xfrm>
          <a:prstGeom prst="rect">
            <a:avLst/>
          </a:prstGeom>
        </p:spPr>
      </p:pic>
      <p:pic>
        <p:nvPicPr>
          <p:cNvPr id="2050" name="Picture 2" descr="mid-carolina-rac"/>
          <p:cNvPicPr>
            <a:picLocks noChangeAspect="1" noChangeArrowheads="1"/>
          </p:cNvPicPr>
          <p:nvPr/>
        </p:nvPicPr>
        <p:blipFill rotWithShape="1">
          <a:blip r:embed="rId4">
            <a:extLst>
              <a:ext uri="{28A0092B-C50C-407E-A947-70E740481C1C}">
                <a14:useLocalDpi xmlns:a14="http://schemas.microsoft.com/office/drawing/2010/main" val="0"/>
              </a:ext>
            </a:extLst>
          </a:blip>
          <a:srcRect t="25484" b="12500"/>
          <a:stretch/>
        </p:blipFill>
        <p:spPr bwMode="auto">
          <a:xfrm>
            <a:off x="4380614" y="4279674"/>
            <a:ext cx="3349256" cy="201596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9209" y="4279674"/>
            <a:ext cx="3345712" cy="1881963"/>
          </a:xfrm>
          <a:prstGeom prst="rect">
            <a:avLst/>
          </a:prstGeom>
        </p:spPr>
      </p:pic>
    </p:spTree>
    <p:extLst>
      <p:ext uri="{BB962C8B-B14F-4D97-AF65-F5344CB8AC3E}">
        <p14:creationId xmlns:p14="http://schemas.microsoft.com/office/powerpoint/2010/main" val="2378570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Blank Presentation">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1579</TotalTime>
  <Words>318</Words>
  <Application>Microsoft Office PowerPoint</Application>
  <PresentationFormat>Widescreen</PresentationFormat>
  <Paragraphs>56</Paragraphs>
  <Slides>11</Slides>
  <Notes>4</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11</vt:i4>
      </vt:variant>
    </vt:vector>
  </HeadingPairs>
  <TitlesOfParts>
    <vt:vector size="19" baseType="lpstr">
      <vt:lpstr>ＭＳ Ｐゴシック</vt:lpstr>
      <vt:lpstr>Arial</vt:lpstr>
      <vt:lpstr>Calibri</vt:lpstr>
      <vt:lpstr>Times New Roman</vt:lpstr>
      <vt:lpstr>1_Custom Design</vt:lpstr>
      <vt:lpstr>Custom Design</vt:lpstr>
      <vt:lpstr>Default Design</vt:lpstr>
      <vt:lpstr>Blank Presentation</vt:lpstr>
      <vt:lpstr>PowerPoint Presentation</vt:lpstr>
      <vt:lpstr>PowerPoint Presentation</vt:lpstr>
      <vt:lpstr>PowerPoint Presentation</vt:lpstr>
      <vt:lpstr>PowerPoint Presentation</vt:lpstr>
      <vt:lpstr>PowerPoint Presentation</vt:lpstr>
      <vt:lpstr>Non-standardized Trauma Triage Criteria</vt:lpstr>
      <vt:lpstr>Trauma STATT: Concept</vt:lpstr>
      <vt:lpstr>Trauma STATT: Technical Requirements</vt:lpstr>
      <vt:lpstr>Beyond the App</vt:lpstr>
      <vt:lpstr>PowerPoint Presentation</vt:lpstr>
      <vt:lpstr>Project Abstract</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for Clinical Training at UNC Chapel Hill</dc:title>
  <dc:creator>King, Booker T COL WAMC-Ft Bragg</dc:creator>
  <cp:lastModifiedBy>Bonifacio, Alberto</cp:lastModifiedBy>
  <cp:revision>77</cp:revision>
  <cp:lastPrinted>2018-12-14T15:24:17Z</cp:lastPrinted>
  <dcterms:created xsi:type="dcterms:W3CDTF">2018-09-13T14:22:51Z</dcterms:created>
  <dcterms:modified xsi:type="dcterms:W3CDTF">2019-01-10T20:56:58Z</dcterms:modified>
</cp:coreProperties>
</file>