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61" r:id="rId5"/>
    <p:sldId id="258"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1/9/2019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1/9/2019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Security-n-Compliance: is Hard!</a:t>
            </a:r>
            <a:r>
              <a:rPr lang="en-US" dirty="0" smtClean="0"/>
              <a:t>	</a:t>
            </a:r>
            <a:endParaRPr lang="en-US" dirty="0"/>
          </a:p>
        </p:txBody>
      </p:sp>
      <p:sp>
        <p:nvSpPr>
          <p:cNvPr id="3" name="Subtitle 2"/>
          <p:cNvSpPr>
            <a:spLocks noGrp="1"/>
          </p:cNvSpPr>
          <p:nvPr>
            <p:ph type="subTitle" idx="1"/>
          </p:nvPr>
        </p:nvSpPr>
        <p:spPr/>
        <p:txBody>
          <a:bodyPr>
            <a:normAutofit/>
          </a:bodyPr>
          <a:lstStyle/>
          <a:p>
            <a:r>
              <a:rPr lang="en-US" sz="3600" i="1" dirty="0" smtClean="0">
                <a:latin typeface="Arial" panose="020B0604020202020204" pitchFamily="34" charset="0"/>
                <a:cs typeface="Arial" panose="020B0604020202020204" pitchFamily="34" charset="0"/>
              </a:rPr>
              <a:t>(Lets make it easy!)</a:t>
            </a: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674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Security-n-Compliance (Project Proposal)</a:t>
            </a:r>
          </a:p>
        </p:txBody>
      </p:sp>
      <p:pic>
        <p:nvPicPr>
          <p:cNvPr id="4098" name="Picture 2" descr="Image result for pci comp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036" y="4765865"/>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4440" y="1947672"/>
            <a:ext cx="8878824" cy="3139321"/>
          </a:xfrm>
          <a:prstGeom prst="rect">
            <a:avLst/>
          </a:prstGeom>
          <a:noFill/>
        </p:spPr>
        <p:txBody>
          <a:bodyPr wrap="square" rtlCol="0">
            <a:spAutoFit/>
          </a:bodyPr>
          <a:lstStyle/>
          <a:p>
            <a:r>
              <a:rPr lang="en-US" dirty="0" smtClean="0"/>
              <a:t>Problem:		Security and compliance are complex and difficult for small business entities to 				address. Many businesses but don’t have the resources either technical 					or financial to meet them. Many security and compliance lapses result in 					business failures due to fines and legal issues. Hiring security professionals is 				expensive.</a:t>
            </a:r>
          </a:p>
          <a:p>
            <a:endParaRPr lang="en-US" dirty="0"/>
          </a:p>
          <a:p>
            <a:r>
              <a:rPr lang="en-US" dirty="0" smtClean="0"/>
              <a:t>Solution:		Develop a web based portal to support to small business security and 						compliance needs. Put the knowledge of an expert in the portal. Build in 					examples of what the requirements are about, and provide automated 					reminders to business when they need to complete specific tasks to 						maintain security and compliance.</a:t>
            </a:r>
            <a:endParaRPr lang="en-US" dirty="0"/>
          </a:p>
        </p:txBody>
      </p:sp>
    </p:spTree>
    <p:extLst>
      <p:ext uri="{BB962C8B-B14F-4D97-AF65-F5344CB8AC3E}">
        <p14:creationId xmlns:p14="http://schemas.microsoft.com/office/powerpoint/2010/main" val="228664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Security-n-Compliance (Project Proposal)</a:t>
            </a:r>
          </a:p>
        </p:txBody>
      </p:sp>
      <p:sp>
        <p:nvSpPr>
          <p:cNvPr id="6" name="TextBox 5"/>
          <p:cNvSpPr txBox="1"/>
          <p:nvPr/>
        </p:nvSpPr>
        <p:spPr>
          <a:xfrm>
            <a:off x="1234440" y="1947672"/>
            <a:ext cx="8878824" cy="2308324"/>
          </a:xfrm>
          <a:prstGeom prst="rect">
            <a:avLst/>
          </a:prstGeom>
          <a:noFill/>
        </p:spPr>
        <p:txBody>
          <a:bodyPr wrap="square" rtlCol="0">
            <a:spAutoFit/>
          </a:bodyPr>
          <a:lstStyle/>
          <a:p>
            <a:r>
              <a:rPr lang="en-US" dirty="0" smtClean="0"/>
              <a:t>Ok there are lots of security and compliance standards!</a:t>
            </a:r>
          </a:p>
          <a:p>
            <a:r>
              <a:rPr lang="en-US" dirty="0" smtClean="0"/>
              <a:t>(THIS is the SHORT LIST!)</a:t>
            </a:r>
          </a:p>
          <a:p>
            <a:endParaRPr lang="en-US" dirty="0"/>
          </a:p>
          <a:p>
            <a:r>
              <a:rPr lang="en-US" dirty="0" smtClean="0"/>
              <a:t>Where does one start?</a:t>
            </a:r>
          </a:p>
          <a:p>
            <a:endParaRPr lang="en-US" dirty="0" smtClean="0"/>
          </a:p>
          <a:p>
            <a:r>
              <a:rPr lang="en-US" dirty="0"/>
              <a:t>	</a:t>
            </a:r>
            <a:r>
              <a:rPr lang="en-US" dirty="0" smtClean="0"/>
              <a:t>				</a:t>
            </a:r>
          </a:p>
          <a:p>
            <a:endParaRPr lang="en-US" dirty="0"/>
          </a:p>
          <a:p>
            <a:endParaRPr lang="en-US" dirty="0"/>
          </a:p>
        </p:txBody>
      </p:sp>
      <p:pic>
        <p:nvPicPr>
          <p:cNvPr id="4" name="Picture 3"/>
          <p:cNvPicPr>
            <a:picLocks noChangeAspect="1"/>
          </p:cNvPicPr>
          <p:nvPr/>
        </p:nvPicPr>
        <p:blipFill>
          <a:blip r:embed="rId2"/>
          <a:stretch>
            <a:fillRect/>
          </a:stretch>
        </p:blipFill>
        <p:spPr>
          <a:xfrm>
            <a:off x="6930771" y="1947672"/>
            <a:ext cx="3474720" cy="4589953"/>
          </a:xfrm>
          <a:prstGeom prst="rect">
            <a:avLst/>
          </a:prstGeom>
        </p:spPr>
      </p:pic>
      <p:pic>
        <p:nvPicPr>
          <p:cNvPr id="3078" name="Picture 6" descr="Image result for confused"/>
          <p:cNvPicPr>
            <a:picLocks noChangeAspect="1" noChangeArrowheads="1"/>
          </p:cNvPicPr>
          <p:nvPr/>
        </p:nvPicPr>
        <p:blipFill rotWithShape="1">
          <a:blip r:embed="rId3">
            <a:extLst>
              <a:ext uri="{28A0092B-C50C-407E-A947-70E740481C1C}">
                <a14:useLocalDpi xmlns:a14="http://schemas.microsoft.com/office/drawing/2010/main" val="0"/>
              </a:ext>
            </a:extLst>
          </a:blip>
          <a:srcRect l="28619" t="7461" r="29826" b="14051"/>
          <a:stretch/>
        </p:blipFill>
        <p:spPr bwMode="auto">
          <a:xfrm>
            <a:off x="4839270" y="3937222"/>
            <a:ext cx="1255142"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27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Security-n-Compliance (Project Proposal)</a:t>
            </a:r>
          </a:p>
        </p:txBody>
      </p:sp>
      <p:pic>
        <p:nvPicPr>
          <p:cNvPr id="3074" name="Picture 2" descr="Image result for pci compliance"/>
          <p:cNvPicPr>
            <a:picLocks noChangeAspect="1" noChangeArrowheads="1"/>
          </p:cNvPicPr>
          <p:nvPr/>
        </p:nvPicPr>
        <p:blipFill rotWithShape="1">
          <a:blip r:embed="rId2">
            <a:extLst>
              <a:ext uri="{28A0092B-C50C-407E-A947-70E740481C1C}">
                <a14:useLocalDpi xmlns:a14="http://schemas.microsoft.com/office/drawing/2010/main" val="0"/>
              </a:ext>
            </a:extLst>
          </a:blip>
          <a:srcRect l="9616" t="894" r="11389"/>
          <a:stretch/>
        </p:blipFill>
        <p:spPr bwMode="auto">
          <a:xfrm>
            <a:off x="8944291" y="2404872"/>
            <a:ext cx="2103120" cy="1460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34440" y="1947672"/>
            <a:ext cx="8878824" cy="4247317"/>
          </a:xfrm>
          <a:prstGeom prst="rect">
            <a:avLst/>
          </a:prstGeom>
          <a:noFill/>
        </p:spPr>
        <p:txBody>
          <a:bodyPr wrap="square" rtlCol="0">
            <a:spAutoFit/>
          </a:bodyPr>
          <a:lstStyle/>
          <a:p>
            <a:r>
              <a:rPr lang="en-US" dirty="0" smtClean="0"/>
              <a:t>Where to start?			PCI Compliance!</a:t>
            </a:r>
          </a:p>
          <a:p>
            <a:endParaRPr lang="en-US" dirty="0"/>
          </a:p>
          <a:p>
            <a:r>
              <a:rPr lang="en-US" dirty="0" smtClean="0"/>
              <a:t>What is PCI Compliance?		Payment Card Industry (Credit Card Security)</a:t>
            </a:r>
          </a:p>
          <a:p>
            <a:endParaRPr lang="en-US" dirty="0" smtClean="0"/>
          </a:p>
          <a:p>
            <a:r>
              <a:rPr lang="en-US" dirty="0" smtClean="0"/>
              <a:t>Why?					Well defined and mature security standard. </a:t>
            </a:r>
          </a:p>
          <a:p>
            <a:r>
              <a:rPr lang="en-US" dirty="0"/>
              <a:t>	</a:t>
            </a:r>
            <a:r>
              <a:rPr lang="en-US" dirty="0" smtClean="0"/>
              <a:t>					Standard form based questionnaires</a:t>
            </a:r>
          </a:p>
          <a:p>
            <a:r>
              <a:rPr lang="en-US" dirty="0"/>
              <a:t>	</a:t>
            </a:r>
            <a:r>
              <a:rPr lang="en-US" dirty="0" smtClean="0"/>
              <a:t>					Basic Responses (YES, Yes w/CCW, No, NA)</a:t>
            </a:r>
          </a:p>
          <a:p>
            <a:r>
              <a:rPr lang="en-US" dirty="0"/>
              <a:t>	</a:t>
            </a:r>
            <a:r>
              <a:rPr lang="en-US" dirty="0" smtClean="0"/>
              <a:t>					Supporting documentation can be PDF/DOC’s</a:t>
            </a:r>
          </a:p>
          <a:p>
            <a:r>
              <a:rPr lang="en-US" dirty="0"/>
              <a:t>	</a:t>
            </a:r>
            <a:r>
              <a:rPr lang="en-US" dirty="0" smtClean="0"/>
              <a:t>					Global Standard </a:t>
            </a:r>
          </a:p>
          <a:p>
            <a:r>
              <a:rPr lang="en-US" dirty="0"/>
              <a:t>	</a:t>
            </a:r>
            <a:r>
              <a:rPr lang="en-US" dirty="0" smtClean="0"/>
              <a:t>					Impacts companies large &amp; small! (Target/</a:t>
            </a:r>
            <a:r>
              <a:rPr lang="en-US" dirty="0" err="1" smtClean="0"/>
              <a:t>HomeDepot</a:t>
            </a:r>
            <a:r>
              <a:rPr lang="en-US" dirty="0" smtClean="0"/>
              <a:t>/Marriot)</a:t>
            </a:r>
            <a:endParaRPr lang="en-US" dirty="0"/>
          </a:p>
          <a:p>
            <a:endParaRPr lang="en-US" dirty="0"/>
          </a:p>
          <a:p>
            <a:r>
              <a:rPr lang="en-US" dirty="0" smtClean="0"/>
              <a:t>Who Can Help?			Your Project Sponsor!</a:t>
            </a:r>
          </a:p>
          <a:p>
            <a:r>
              <a:rPr lang="en-US" dirty="0"/>
              <a:t>	</a:t>
            </a:r>
            <a:r>
              <a:rPr lang="en-US" dirty="0" smtClean="0"/>
              <a:t>					10year + Veteran of PCI, PCI-</a:t>
            </a:r>
            <a:r>
              <a:rPr lang="en-US" dirty="0"/>
              <a:t>I</a:t>
            </a:r>
            <a:r>
              <a:rPr lang="en-US" dirty="0" smtClean="0"/>
              <a:t>SA, CISA, CISSP, CRISC</a:t>
            </a:r>
          </a:p>
          <a:p>
            <a:r>
              <a:rPr lang="en-US" dirty="0"/>
              <a:t>	</a:t>
            </a:r>
            <a:r>
              <a:rPr lang="en-US" dirty="0" smtClean="0"/>
              <a:t>					On campus everyday!</a:t>
            </a:r>
            <a:endParaRPr lang="en-US" dirty="0"/>
          </a:p>
          <a:p>
            <a:endParaRPr lang="en-US" dirty="0"/>
          </a:p>
        </p:txBody>
      </p:sp>
    </p:spTree>
    <p:extLst>
      <p:ext uri="{BB962C8B-B14F-4D97-AF65-F5344CB8AC3E}">
        <p14:creationId xmlns:p14="http://schemas.microsoft.com/office/powerpoint/2010/main" val="2582918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Security-n-Compliance (Project Proposal)</a:t>
            </a:r>
          </a:p>
        </p:txBody>
      </p:sp>
      <p:pic>
        <p:nvPicPr>
          <p:cNvPr id="1028" name="Picture 4" descr="Image result for pci compliance high le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449" y="2545144"/>
            <a:ext cx="8603045" cy="40677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34440" y="1947672"/>
            <a:ext cx="8878824" cy="369332"/>
          </a:xfrm>
          <a:prstGeom prst="rect">
            <a:avLst/>
          </a:prstGeom>
          <a:noFill/>
        </p:spPr>
        <p:txBody>
          <a:bodyPr wrap="square" rtlCol="0">
            <a:spAutoFit/>
          </a:bodyPr>
          <a:lstStyle/>
          <a:p>
            <a:r>
              <a:rPr lang="en-US" dirty="0" smtClean="0"/>
              <a:t>PCI is straight forward!</a:t>
            </a:r>
            <a:endParaRPr lang="en-US" dirty="0"/>
          </a:p>
        </p:txBody>
      </p:sp>
    </p:spTree>
    <p:extLst>
      <p:ext uri="{BB962C8B-B14F-4D97-AF65-F5344CB8AC3E}">
        <p14:creationId xmlns:p14="http://schemas.microsoft.com/office/powerpoint/2010/main" val="57721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Security-n-Compliance (Project Proposal)</a:t>
            </a:r>
          </a:p>
        </p:txBody>
      </p:sp>
      <p:pic>
        <p:nvPicPr>
          <p:cNvPr id="3" name="Picture 2"/>
          <p:cNvPicPr>
            <a:picLocks noChangeAspect="1"/>
          </p:cNvPicPr>
          <p:nvPr/>
        </p:nvPicPr>
        <p:blipFill>
          <a:blip r:embed="rId2"/>
          <a:stretch>
            <a:fillRect/>
          </a:stretch>
        </p:blipFill>
        <p:spPr>
          <a:xfrm>
            <a:off x="1934910" y="3492817"/>
            <a:ext cx="7447674" cy="3017520"/>
          </a:xfrm>
          <a:prstGeom prst="rect">
            <a:avLst/>
          </a:prstGeom>
        </p:spPr>
      </p:pic>
      <p:sp>
        <p:nvSpPr>
          <p:cNvPr id="5" name="TextBox 4"/>
          <p:cNvSpPr txBox="1"/>
          <p:nvPr/>
        </p:nvSpPr>
        <p:spPr>
          <a:xfrm>
            <a:off x="1234440" y="1947672"/>
            <a:ext cx="9125712" cy="1200329"/>
          </a:xfrm>
          <a:prstGeom prst="rect">
            <a:avLst/>
          </a:prstGeom>
          <a:noFill/>
        </p:spPr>
        <p:txBody>
          <a:bodyPr wrap="square" rtlCol="0">
            <a:spAutoFit/>
          </a:bodyPr>
          <a:lstStyle/>
          <a:p>
            <a:r>
              <a:rPr lang="en-US" dirty="0" smtClean="0"/>
              <a:t>The actual requirements are not overly technical, but this can be made SUPER EASY!</a:t>
            </a:r>
          </a:p>
          <a:p>
            <a:endParaRPr lang="en-US" dirty="0"/>
          </a:p>
          <a:p>
            <a:pPr marL="285750" indent="-285750">
              <a:buFont typeface="Wingdings" panose="05000000000000000000" pitchFamily="2" charset="2"/>
              <a:buChar char="§"/>
            </a:pPr>
            <a:r>
              <a:rPr lang="en-US" dirty="0" smtClean="0"/>
              <a:t>The web app forms will be made to look like PCI Forms, with links to expert tips &amp; examples!</a:t>
            </a:r>
          </a:p>
          <a:p>
            <a:pPr marL="285750" indent="-285750">
              <a:buFont typeface="Wingdings" panose="05000000000000000000" pitchFamily="2" charset="2"/>
              <a:buChar char="§"/>
            </a:pPr>
            <a:r>
              <a:rPr lang="en-US" dirty="0" smtClean="0"/>
              <a:t>The web app forms will support attached supporting documents and reminders</a:t>
            </a:r>
            <a:endParaRPr lang="en-US" dirty="0"/>
          </a:p>
        </p:txBody>
      </p:sp>
    </p:spTree>
    <p:extLst>
      <p:ext uri="{BB962C8B-B14F-4D97-AF65-F5344CB8AC3E}">
        <p14:creationId xmlns:p14="http://schemas.microsoft.com/office/powerpoint/2010/main" val="2905756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Security-n-Compliance (Project Proposal)</a:t>
            </a:r>
          </a:p>
        </p:txBody>
      </p:sp>
      <p:pic>
        <p:nvPicPr>
          <p:cNvPr id="6150" name="Picture 6" descr="Image result for skills nee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614" y="4883848"/>
            <a:ext cx="3007358"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34440" y="1947672"/>
            <a:ext cx="8878824" cy="3139321"/>
          </a:xfrm>
          <a:prstGeom prst="rect">
            <a:avLst/>
          </a:prstGeom>
          <a:noFill/>
        </p:spPr>
        <p:txBody>
          <a:bodyPr wrap="square" rtlCol="0">
            <a:spAutoFit/>
          </a:bodyPr>
          <a:lstStyle/>
          <a:p>
            <a:r>
              <a:rPr lang="en-US" dirty="0" smtClean="0"/>
              <a:t>What skills are needed?</a:t>
            </a:r>
          </a:p>
          <a:p>
            <a:endParaRPr lang="en-US" dirty="0"/>
          </a:p>
          <a:p>
            <a:pPr marL="285750" indent="-285750">
              <a:buFont typeface="Arial" panose="020B0604020202020204" pitchFamily="34" charset="0"/>
              <a:buChar char="•"/>
            </a:pPr>
            <a:r>
              <a:rPr lang="en-US" dirty="0" smtClean="0"/>
              <a:t>Database Design</a:t>
            </a:r>
          </a:p>
          <a:p>
            <a:pPr marL="285750" indent="-285750">
              <a:buFont typeface="Arial" panose="020B0604020202020204" pitchFamily="34" charset="0"/>
              <a:buChar char="•"/>
            </a:pPr>
            <a:r>
              <a:rPr lang="en-US" dirty="0" smtClean="0"/>
              <a:t>Web Design</a:t>
            </a:r>
          </a:p>
          <a:p>
            <a:pPr marL="285750" indent="-285750">
              <a:buFont typeface="Arial" panose="020B0604020202020204" pitchFamily="34" charset="0"/>
              <a:buChar char="•"/>
            </a:pPr>
            <a:r>
              <a:rPr lang="en-US" dirty="0" smtClean="0"/>
              <a:t>Data Integration</a:t>
            </a:r>
          </a:p>
          <a:p>
            <a:pPr marL="285750" indent="-285750">
              <a:buFont typeface="Arial" panose="020B0604020202020204" pitchFamily="34" charset="0"/>
              <a:buChar char="•"/>
            </a:pPr>
            <a:r>
              <a:rPr lang="en-US" dirty="0" smtClean="0"/>
              <a:t>Cloud Services</a:t>
            </a:r>
          </a:p>
          <a:p>
            <a:pPr marL="285750" indent="-285750">
              <a:buFont typeface="Arial" panose="020B0604020202020204" pitchFamily="34" charset="0"/>
              <a:buChar char="•"/>
            </a:pPr>
            <a:r>
              <a:rPr lang="en-US" dirty="0" smtClean="0"/>
              <a:t>Test / Development</a:t>
            </a:r>
          </a:p>
          <a:p>
            <a:pPr marL="285750" indent="-285750">
              <a:buFont typeface="Arial" panose="020B0604020202020204" pitchFamily="34" charset="0"/>
              <a:buChar char="•"/>
            </a:pPr>
            <a:r>
              <a:rPr lang="en-US" dirty="0" smtClean="0"/>
              <a:t>CAN DO ATTITUDE!</a:t>
            </a:r>
          </a:p>
          <a:p>
            <a:r>
              <a:rPr lang="en-US" dirty="0"/>
              <a:t>	</a:t>
            </a:r>
            <a:r>
              <a:rPr lang="en-US" dirty="0" smtClean="0"/>
              <a:t>				</a:t>
            </a:r>
          </a:p>
          <a:p>
            <a:endParaRPr lang="en-US" dirty="0"/>
          </a:p>
          <a:p>
            <a:endParaRPr lang="en-US" dirty="0"/>
          </a:p>
        </p:txBody>
      </p:sp>
    </p:spTree>
    <p:extLst>
      <p:ext uri="{BB962C8B-B14F-4D97-AF65-F5344CB8AC3E}">
        <p14:creationId xmlns:p14="http://schemas.microsoft.com/office/powerpoint/2010/main" val="2183221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Security-n-Compliance (Project Proposal)</a:t>
            </a:r>
          </a:p>
        </p:txBody>
      </p:sp>
      <p:pic>
        <p:nvPicPr>
          <p:cNvPr id="6146" name="Picture 2" descr="Image result for what do you th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724" y="4025201"/>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54842" y="2599479"/>
            <a:ext cx="6679137"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So what do you think?</a:t>
            </a:r>
          </a:p>
        </p:txBody>
      </p:sp>
    </p:spTree>
    <p:extLst>
      <p:ext uri="{BB962C8B-B14F-4D97-AF65-F5344CB8AC3E}">
        <p14:creationId xmlns:p14="http://schemas.microsoft.com/office/powerpoint/2010/main" val="110752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163</TotalTime>
  <Words>153</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Trebuchet MS</vt:lpstr>
      <vt:lpstr>Tw Cen MT</vt:lpstr>
      <vt:lpstr>Wingdings</vt:lpstr>
      <vt:lpstr>Circuit</vt:lpstr>
      <vt:lpstr>Security-n-Compliance: is Hard! </vt:lpstr>
      <vt:lpstr>Security-n-Compliance (Project Proposal)</vt:lpstr>
      <vt:lpstr>Security-n-Compliance (Project Proposal)</vt:lpstr>
      <vt:lpstr>Security-n-Compliance (Project Proposal)</vt:lpstr>
      <vt:lpstr>Security-n-Compliance (Project Proposal)</vt:lpstr>
      <vt:lpstr>Security-n-Compliance (Project Proposal)</vt:lpstr>
      <vt:lpstr>Security-n-Compliance (Project Proposal)</vt:lpstr>
      <vt:lpstr>Security-n-Compliance (Project Proposal)</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Security-n-Compliance: is Hard!</dc:title>
  <dc:creator>Morgan, Glenn</dc:creator>
  <cp:lastModifiedBy>Morgan, Glenn</cp:lastModifiedBy>
  <cp:revision>12</cp:revision>
  <dcterms:created xsi:type="dcterms:W3CDTF">2019-01-09T18:46:05Z</dcterms:created>
  <dcterms:modified xsi:type="dcterms:W3CDTF">2019-01-09T21:29:33Z</dcterms:modified>
</cp:coreProperties>
</file>