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2" r:id="rId4"/>
    <p:sldId id="261" r:id="rId5"/>
    <p:sldId id="264" r:id="rId6"/>
    <p:sldId id="281" r:id="rId7"/>
    <p:sldId id="282" r:id="rId8"/>
    <p:sldId id="283" r:id="rId9"/>
    <p:sldId id="284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3" autoAdjust="0"/>
    <p:restoredTop sz="95090" autoAdjust="0"/>
  </p:normalViewPr>
  <p:slideViewPr>
    <p:cSldViewPr snapToGrid="0">
      <p:cViewPr>
        <p:scale>
          <a:sx n="98" d="100"/>
          <a:sy n="98" d="100"/>
        </p:scale>
        <p:origin x="-360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2019/01/15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ZA" smtClean="0"/>
              <a:t>2019/01/15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xmlns="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xmlns="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xmlns="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xmlns="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xmlns="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xmlns="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xmlns="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xmlns="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xmlns="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xmlns="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xmlns="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xmlns="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xmlns="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xmlns="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xmlns="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xmlns="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xmlns="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xmlns="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xmlns="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xmlns="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xmlns="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xmlns="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xmlns="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xmlns="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xmlns="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xmlns="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xmlns="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xmlns="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Drag picture to placeholder or click icon to add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Drag picture to placeholder or click icon to add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xmlns="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Drag picture to placeholder or click icon to add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xmlns="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xmlns="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xmlns="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Drag picture to placeholder or click icon to add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xmlns="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xmlns="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xmlns="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Drag picture to placeholder or click icon to add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xmlns="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xmlns="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xmlns="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smtClean="0"/>
              <a:t>Drag picture to placeholder or click icon to add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xmlns="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xmlns="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xmlns="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3E3A8D-44B7-4CCB-AEEA-A0EF560F15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09829B2-67B8-42AF-A8F6-0483C504E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D0953015-A379-403E-8191-D885E217C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19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484CD98A-64EE-42B1-9A8B-F495FEF2E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99F7B39C-4DE9-4650-869E-0410A8E29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xmlns="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6F8D5478-FA4F-48AE-8588-59081070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0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xmlns="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E7336E73-8189-49DD-8813-80CD92FB5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24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xmlns="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xmlns="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0386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your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7190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40147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286063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xmlns="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xmlns="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xmlns="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xmlns="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="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3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xmlns="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xmlns="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xmlns="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xmlns="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 4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xmlns="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xmlns="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xmlns="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xmlns="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xmlns="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xmlns="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xmlns="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xmlns="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xmlns="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xmlns="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xmlns="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and Drop Photo </a:t>
            </a:r>
            <a:br>
              <a:rPr lang="en-ZA" dirty="0"/>
            </a:br>
            <a:r>
              <a:rPr lang="en-ZA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Emphasized Text</a:t>
            </a:r>
            <a:endParaRPr lang="en-ZA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C5C3D10-5CD7-421D-B7BB-581518EF0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xmlns="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xmlns="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Add</a:t>
            </a:r>
          </a:p>
          <a:p>
            <a:pPr marL="266700" lvl="0" indent="-266700" algn="ctr"/>
            <a:r>
              <a:rPr lang="en-US" dirty="0"/>
              <a:t>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6BF466B-33BA-42AC-AFB2-51FC72C2FA45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4A5CDF3-277F-457A-90F6-C20C9F0EF716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1509F7B-15BA-44E2-85A9-A5A242FAF0E0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D8A2F97-6D60-46FC-A9F8-93620815388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974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633" y="6456363"/>
            <a:ext cx="962795" cy="26433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‹#›</a:t>
            </a:fld>
            <a:endParaRPr lang="en-ZA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5B127E-AB96-49E0-8307-05174D7A6231}"/>
              </a:ext>
            </a:extLst>
          </p:cNvPr>
          <p:cNvSpPr txBox="1"/>
          <p:nvPr userDrawn="1"/>
        </p:nvSpPr>
        <p:spPr>
          <a:xfrm>
            <a:off x="11034141" y="5994000"/>
            <a:ext cx="1077777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ZA" sz="2400" b="1" spc="-150" baseline="0" dirty="0">
                <a:solidFill>
                  <a:schemeClr val="accent1"/>
                </a:solidFill>
              </a:rPr>
              <a:t>Contoso</a:t>
            </a:r>
            <a: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ZA" sz="2400" b="1" spc="-15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ZA" sz="1000" b="0" spc="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50" r:id="rId17"/>
    <p:sldLayoutId id="2147483652" r:id="rId18"/>
    <p:sldLayoutId id="2147483656" r:id="rId19"/>
    <p:sldLayoutId id="2147483657" r:id="rId20"/>
    <p:sldLayoutId id="2147483653" r:id="rId21"/>
    <p:sldLayoutId id="2147483677" r:id="rId22"/>
    <p:sldLayoutId id="2147483678" r:id="rId23"/>
    <p:sldLayoutId id="2147483654" r:id="rId24"/>
    <p:sldLayoutId id="2147483655" r:id="rId25"/>
    <p:sldLayoutId id="2147483660" r:id="rId26"/>
    <p:sldLayoutId id="2147483675" r:id="rId27"/>
    <p:sldLayoutId id="214748367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60.svg"/><Relationship Id="rId6" Type="http://schemas.openxmlformats.org/officeDocument/2006/relationships/image" Target="../media/image24.png"/><Relationship Id="rId7" Type="http://schemas.openxmlformats.org/officeDocument/2006/relationships/image" Target="../media/image62.svg"/><Relationship Id="rId8" Type="http://schemas.openxmlformats.org/officeDocument/2006/relationships/image" Target="../media/image25.png"/><Relationship Id="rId9" Type="http://schemas.openxmlformats.org/officeDocument/2006/relationships/image" Target="../media/image64.svg"/><Relationship Id="rId10" Type="http://schemas.openxmlformats.org/officeDocument/2006/relationships/image" Target="../media/image26.png"/><Relationship Id="rId11" Type="http://schemas.openxmlformats.org/officeDocument/2006/relationships/image" Target="../media/image66.sv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6.svg"/><Relationship Id="rId5" Type="http://schemas.openxmlformats.org/officeDocument/2006/relationships/image" Target="../media/image7.png"/><Relationship Id="rId7" Type="http://schemas.openxmlformats.org/officeDocument/2006/relationships/image" Target="../media/image25.svg"/><Relationship Id="rId8" Type="http://schemas.openxmlformats.org/officeDocument/2006/relationships/image" Target="../media/image8.png"/><Relationship Id="rId9" Type="http://schemas.openxmlformats.org/officeDocument/2006/relationships/image" Target="../media/image33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17" Type="http://schemas.openxmlformats.org/officeDocument/2006/relationships/image" Target="../media/image13.png"/><Relationship Id="rId18" Type="http://schemas.openxmlformats.org/officeDocument/2006/relationships/image" Target="../media/image14.svg"/><Relationship Id="rId10" Type="http://schemas.openxmlformats.org/officeDocument/2006/relationships/image" Target="../media/image11.png"/><Relationship Id="rId8" Type="http://schemas.openxmlformats.org/officeDocument/2006/relationships/image" Target="../media/image10.png"/><Relationship Id="rId9" Type="http://schemas.openxmlformats.org/officeDocument/2006/relationships/image" Target="../media/image12.svg"/><Relationship Id="rId7" Type="http://schemas.openxmlformats.org/officeDocument/2006/relationships/image" Target="../media/image10.svg"/><Relationship Id="rId11" Type="http://schemas.openxmlformats.org/officeDocument/2006/relationships/image" Target="../media/image12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tethescope and arms showing a medical professional taking a patient's blood pressure.  Picture includes blood pressure machine and clipboard.">
            <a:extLst>
              <a:ext uri="{FF2B5EF4-FFF2-40B4-BE49-F238E27FC236}">
                <a16:creationId xmlns:a16="http://schemas.microsoft.com/office/drawing/2014/main" xmlns="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25" y="136525"/>
            <a:ext cx="11909425" cy="6584950"/>
          </a:xfrm>
        </p:spPr>
      </p:pic>
      <p:sp>
        <p:nvSpPr>
          <p:cNvPr id="26" name="Rectangle 25" title="Overlay Graphic">
            <a:extLst>
              <a:ext uri="{FF2B5EF4-FFF2-40B4-BE49-F238E27FC236}">
                <a16:creationId xmlns:a16="http://schemas.microsoft.com/office/drawing/2014/main" xmlns="" id="{817B6E89-6474-4AB4-90D5-2C2FB4120F12}"/>
              </a:ext>
            </a:extLst>
          </p:cNvPr>
          <p:cNvSpPr/>
          <p:nvPr/>
        </p:nvSpPr>
        <p:spPr bwMode="ltGray"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5573044" y="3189899"/>
            <a:ext cx="5085650" cy="1870007"/>
          </a:xfrm>
        </p:spPr>
        <p:txBody>
          <a:bodyPr/>
          <a:lstStyle/>
          <a:p>
            <a:pPr algn="ctr"/>
            <a:r>
              <a:rPr lang="en-US" dirty="0"/>
              <a:t>BEDSIDE </a:t>
            </a:r>
            <a:r>
              <a:rPr lang="en-US" b="1" dirty="0"/>
              <a:t>SICU</a:t>
            </a:r>
            <a:r>
              <a:rPr lang="en-US" dirty="0"/>
              <a:t> PHARMACY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Mobile App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5573044" y="5544857"/>
            <a:ext cx="5085650" cy="691666"/>
          </a:xfrm>
        </p:spPr>
        <p:txBody>
          <a:bodyPr/>
          <a:lstStyle/>
          <a:p>
            <a:pPr algn="ctr"/>
            <a:r>
              <a:rPr lang="en-US" dirty="0"/>
              <a:t>Dr. John Yoon</a:t>
            </a:r>
          </a:p>
          <a:p>
            <a:pPr algn="ctr"/>
            <a:r>
              <a:rPr lang="en-US" dirty="0"/>
              <a:t>Dr. </a:t>
            </a:r>
            <a:r>
              <a:rPr lang="en-US" dirty="0" err="1"/>
              <a:t>Oyshik</a:t>
            </a:r>
            <a:r>
              <a:rPr lang="en-US" dirty="0"/>
              <a:t> Banerjee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044" y="832980"/>
            <a:ext cx="4832660" cy="17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16" descr="Image containing medical tweezers of various sizes, some pills, and a hand holding a pen writing on a piece of paper attached to a clipboard">
            <a:extLst>
              <a:ext uri="{FF2B5EF4-FFF2-40B4-BE49-F238E27FC236}">
                <a16:creationId xmlns:a16="http://schemas.microsoft.com/office/drawing/2014/main" xmlns="" id="{D29AD2ED-F2E1-42BA-A4F8-29194C963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" r="62"/>
          <a:stretch>
            <a:fillRect/>
          </a:stretch>
        </p:blipFill>
        <p:spPr/>
      </p:pic>
      <p:sp>
        <p:nvSpPr>
          <p:cNvPr id="11" name="Rectangle 10" title="Overlay Graphic">
            <a:extLst>
              <a:ext uri="{FF2B5EF4-FFF2-40B4-BE49-F238E27FC236}">
                <a16:creationId xmlns:a16="http://schemas.microsoft.com/office/drawing/2014/main" xmlns="" id="{5396BE43-2D46-4002-A946-60FC5900EC15}"/>
              </a:ext>
            </a:extLst>
          </p:cNvPr>
          <p:cNvSpPr/>
          <p:nvPr/>
        </p:nvSpPr>
        <p:spPr bwMode="invGray"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6DC15D2-04EB-42D6-9037-26AFBEAC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err="1" smtClean="0"/>
              <a:t>Dr.</a:t>
            </a:r>
            <a:r>
              <a:rPr lang="en-ZA" dirty="0" smtClean="0"/>
              <a:t> John Yoon and </a:t>
            </a:r>
            <a:r>
              <a:rPr lang="en-ZA" dirty="0" err="1" smtClean="0"/>
              <a:t>Dr.</a:t>
            </a:r>
            <a:r>
              <a:rPr lang="en-ZA" dirty="0" smtClean="0"/>
              <a:t> </a:t>
            </a:r>
            <a:r>
              <a:rPr lang="en-ZA" dirty="0" err="1" smtClean="0"/>
              <a:t>Oyshik</a:t>
            </a:r>
            <a:r>
              <a:rPr lang="en-ZA" dirty="0" smtClean="0"/>
              <a:t> Banerjee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 smtClean="0"/>
              <a:t>310-402-8093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 smtClean="0"/>
              <a:t>johnyoon08@gmail.com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https://</a:t>
            </a:r>
            <a:r>
              <a:rPr lang="en-ZA" dirty="0" err="1"/>
              <a:t>www.med.unc.edu</a:t>
            </a:r>
            <a:r>
              <a:rPr lang="en-ZA" dirty="0"/>
              <a:t>/surgery/trauma/</a:t>
            </a:r>
          </a:p>
        </p:txBody>
      </p:sp>
      <p:pic>
        <p:nvPicPr>
          <p:cNvPr id="12" name="Graphic 11" descr="User icon" title="Icon - Presenter Name">
            <a:extLst>
              <a:ext uri="{FF2B5EF4-FFF2-40B4-BE49-F238E27FC236}">
                <a16:creationId xmlns:a16="http://schemas.microsoft.com/office/drawing/2014/main" xmlns="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black">
          <a:xfrm>
            <a:off x="10387065" y="5059754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 icon" title="Icon - Presenter Phone Number">
            <a:extLst>
              <a:ext uri="{FF2B5EF4-FFF2-40B4-BE49-F238E27FC236}">
                <a16:creationId xmlns:a16="http://schemas.microsoft.com/office/drawing/2014/main" xmlns="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black">
          <a:xfrm>
            <a:off x="10387065" y="5468514"/>
            <a:ext cx="218900" cy="218900"/>
          </a:xfrm>
          <a:prstGeom prst="rect">
            <a:avLst/>
          </a:prstGeom>
        </p:spPr>
      </p:pic>
      <p:pic>
        <p:nvPicPr>
          <p:cNvPr id="13" name="Graphic 12" descr="Envelope icon" title="Icon Presenter Email">
            <a:extLst>
              <a:ext uri="{FF2B5EF4-FFF2-40B4-BE49-F238E27FC236}">
                <a16:creationId xmlns:a16="http://schemas.microsoft.com/office/drawing/2014/main" xmlns="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black">
          <a:xfrm>
            <a:off x="10387065" y="5836232"/>
            <a:ext cx="218900" cy="218900"/>
          </a:xfrm>
          <a:prstGeom prst="rect">
            <a:avLst/>
          </a:prstGeom>
        </p:spPr>
      </p:pic>
      <p:pic>
        <p:nvPicPr>
          <p:cNvPr id="15" name="Graphic 14" descr="Link icon">
            <a:extLst>
              <a:ext uri="{FF2B5EF4-FFF2-40B4-BE49-F238E27FC236}">
                <a16:creationId xmlns:a16="http://schemas.microsoft.com/office/drawing/2014/main" xmlns="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 bwMode="black">
          <a:xfrm>
            <a:off x="10370206" y="6203950"/>
            <a:ext cx="244786" cy="2447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rial image of computer laptop keyboard and clipboard with form on it.  Also contains hands folded.">
            <a:extLst>
              <a:ext uri="{FF2B5EF4-FFF2-40B4-BE49-F238E27FC236}">
                <a16:creationId xmlns:a16="http://schemas.microsoft.com/office/drawing/2014/main" xmlns="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678" y="136525"/>
            <a:ext cx="5676382" cy="6584950"/>
          </a:xfrm>
        </p:spPr>
      </p:pic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xmlns="" id="{670550D9-B72F-46D0-B3A1-179DADF002AC}"/>
              </a:ext>
            </a:extLst>
          </p:cNvPr>
          <p:cNvSpPr/>
          <p:nvPr/>
        </p:nvSpPr>
        <p:spPr bwMode="invGray"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ZA" dirty="0"/>
              <a:t>There are thousand of medications that are given on a daily basis in the Surgical Intensive Care Unit (SICU)</a:t>
            </a:r>
          </a:p>
          <a:p>
            <a:r>
              <a:rPr lang="en-ZA" dirty="0" smtClean="0"/>
              <a:t>Knowing the indications is only one part of deciding to give a certain medication</a:t>
            </a:r>
            <a:endParaRPr lang="en-ZA" dirty="0"/>
          </a:p>
          <a:p>
            <a:r>
              <a:rPr lang="en-ZA" dirty="0" smtClean="0"/>
              <a:t>Giving care for a patient in the intensive care unit requires a team of doctors, nurses, pharmacists, therapists, and technicians.</a:t>
            </a:r>
            <a:endParaRPr lang="en-ZA" dirty="0"/>
          </a:p>
          <a:p>
            <a:r>
              <a:rPr lang="en-ZA" dirty="0" smtClean="0"/>
              <a:t>Major hospitals are able to provide elite level of care because of these resources</a:t>
            </a:r>
          </a:p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ZA" dirty="0" smtClean="0"/>
              <a:t>The  Big PICTURE</a:t>
            </a:r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 smtClean="0"/>
              <a:t>Critically Ill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 smtClean="0"/>
              <a:t>Patients require multiple medications and quickly deteriorate 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ZA" dirty="0" smtClean="0"/>
              <a:t>Acuity</a:t>
            </a:r>
          </a:p>
          <a:p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pt-BR" dirty="0" err="1" smtClean="0"/>
              <a:t>When</a:t>
            </a:r>
            <a:r>
              <a:rPr lang="pt-BR" dirty="0" smtClean="0"/>
              <a:t> </a:t>
            </a:r>
            <a:r>
              <a:rPr lang="pt-BR" dirty="0" err="1" smtClean="0"/>
              <a:t>patients</a:t>
            </a:r>
            <a:r>
              <a:rPr lang="pt-BR" dirty="0" smtClean="0"/>
              <a:t> are “</a:t>
            </a:r>
            <a:r>
              <a:rPr lang="pt-BR" dirty="0" err="1" smtClean="0"/>
              <a:t>crashing</a:t>
            </a:r>
            <a:r>
              <a:rPr lang="pt-BR" dirty="0" smtClean="0"/>
              <a:t>”, </a:t>
            </a:r>
            <a:r>
              <a:rPr lang="pt-BR" dirty="0" err="1" smtClean="0"/>
              <a:t>physicians</a:t>
            </a:r>
            <a:r>
              <a:rPr lang="pt-BR" dirty="0" smtClean="0"/>
              <a:t> </a:t>
            </a:r>
            <a:r>
              <a:rPr lang="pt-BR" dirty="0" err="1" smtClean="0"/>
              <a:t>need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make</a:t>
            </a:r>
            <a:r>
              <a:rPr lang="pt-BR" dirty="0" smtClean="0"/>
              <a:t> </a:t>
            </a:r>
            <a:r>
              <a:rPr lang="pt-BR" dirty="0" err="1" smtClean="0"/>
              <a:t>quick</a:t>
            </a:r>
            <a:r>
              <a:rPr lang="pt-BR" dirty="0" smtClean="0"/>
              <a:t> </a:t>
            </a:r>
            <a:r>
              <a:rPr lang="pt-BR" dirty="0" err="1" smtClean="0"/>
              <a:t>decisions</a:t>
            </a:r>
            <a:endParaRPr lang="pt-B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ZA" dirty="0" smtClean="0"/>
              <a:t>Organ Systems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ZA" dirty="0" smtClean="0"/>
              <a:t>Each medication has a side effect affecting other organs</a:t>
            </a:r>
          </a:p>
          <a:p>
            <a:endParaRPr lang="en-ZA" dirty="0"/>
          </a:p>
        </p:txBody>
      </p:sp>
      <p:pic>
        <p:nvPicPr>
          <p:cNvPr id="21" name="Picture Placeholder 20" descr="Image of digital blood sugar machine and an empty bottle of test strips turned on its side.">
            <a:extLst>
              <a:ext uri="{FF2B5EF4-FFF2-40B4-BE49-F238E27FC236}">
                <a16:creationId xmlns:a16="http://schemas.microsoft.com/office/drawing/2014/main" xmlns="" id="{F4941105-96AE-42F4-A7DC-B53030B85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50FC2AC-377D-452C-9D03-2F9F7AC5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25" name="Rectangle 24" title="Primary Overlay Graphic">
            <a:extLst>
              <a:ext uri="{FF2B5EF4-FFF2-40B4-BE49-F238E27FC236}">
                <a16:creationId xmlns:a16="http://schemas.microsoft.com/office/drawing/2014/main" xmlns="" id="{856BDBEA-2EB9-46A6-9498-C171B6423C9B}"/>
              </a:ext>
            </a:extLst>
          </p:cNvPr>
          <p:cNvSpPr/>
          <p:nvPr/>
        </p:nvSpPr>
        <p:spPr bwMode="ltGray">
          <a:xfrm rot="5400000">
            <a:off x="7151843" y="-373217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7" name="Rectangle 16" title="Overlay Graphic">
            <a:extLst>
              <a:ext uri="{FF2B5EF4-FFF2-40B4-BE49-F238E27FC236}">
                <a16:creationId xmlns:a16="http://schemas.microsoft.com/office/drawing/2014/main" xmlns="" id="{C2754AEE-CBBA-41D9-960E-3119BC1B8D1B}"/>
              </a:ext>
            </a:extLst>
          </p:cNvPr>
          <p:cNvSpPr/>
          <p:nvPr/>
        </p:nvSpPr>
        <p:spPr bwMode="invGray"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ZA" dirty="0" smtClean="0"/>
              <a:t>The ICU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/>
          <a:lstStyle/>
          <a:p>
            <a:r>
              <a:rPr lang="en-ZA" dirty="0" smtClean="0"/>
              <a:t>Physicians need to make immediate life saving decisions</a:t>
            </a:r>
            <a:endParaRPr lang="en-ZA" dirty="0"/>
          </a:p>
        </p:txBody>
      </p:sp>
      <p:sp>
        <p:nvSpPr>
          <p:cNvPr id="18" name="Rectangle 17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40" descr="Downward trend icon">
            <a:extLst>
              <a:ext uri="{FF2B5EF4-FFF2-40B4-BE49-F238E27FC236}">
                <a16:creationId xmlns="" xmlns:a16="http://schemas.microsoft.com/office/drawing/2014/main" id="{B811075A-E743-458A-83DD-C9C3924D7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61763" y="2709492"/>
            <a:ext cx="621792" cy="621792"/>
          </a:xfrm>
          <a:prstGeom prst="rect">
            <a:avLst/>
          </a:prstGeom>
        </p:spPr>
      </p:pic>
      <p:pic>
        <p:nvPicPr>
          <p:cNvPr id="24" name="Picture Placeholder 34" descr="Network icon">
            <a:extLst>
              <a:ext uri="{FF2B5EF4-FFF2-40B4-BE49-F238E27FC236}">
                <a16:creationId xmlns="" xmlns:a16="http://schemas.microsoft.com/office/drawing/2014/main" id="{7AF56B60-D53D-40A4-82F9-B1DEB9644A3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2622" y="2727807"/>
            <a:ext cx="621792" cy="621792"/>
          </a:xfrm>
          <a:prstGeom prst="rect">
            <a:avLst/>
          </a:prstGeom>
        </p:spPr>
      </p:pic>
      <p:pic>
        <p:nvPicPr>
          <p:cNvPr id="28" name="Picture Placeholder 22" descr="Group of people icon">
            <a:extLst>
              <a:ext uri="{FF2B5EF4-FFF2-40B4-BE49-F238E27FC236}">
                <a16:creationId xmlns:a16="http://schemas.microsoft.com/office/drawing/2014/main" xmlns="" id="{E25DFC4C-7C37-49B1-B6A5-9145D825125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1733" y="2727807"/>
            <a:ext cx="621792" cy="621792"/>
          </a:xfrm>
        </p:spPr>
      </p:pic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 smtClean="0"/>
              <a:t>Resources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 smtClean="0"/>
              <a:t>Being able to memorize important facts are difficult</a:t>
            </a:r>
            <a:endParaRPr lang="en-ZA" dirty="0"/>
          </a:p>
          <a:p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ZA" dirty="0" smtClean="0"/>
              <a:t>Cost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A64044E-682B-419B-AB70-118D0597C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pt-BR" dirty="0"/>
              <a:t>M</a:t>
            </a:r>
            <a:r>
              <a:rPr lang="pt-BR" dirty="0" smtClean="0"/>
              <a:t>obile </a:t>
            </a:r>
            <a:r>
              <a:rPr lang="pt-BR" dirty="0" err="1" smtClean="0"/>
              <a:t>apps</a:t>
            </a:r>
            <a:r>
              <a:rPr lang="pt-BR" dirty="0" smtClean="0"/>
              <a:t> </a:t>
            </a:r>
            <a:r>
              <a:rPr lang="pt-BR" dirty="0" err="1" smtClean="0"/>
              <a:t>cost</a:t>
            </a:r>
            <a:r>
              <a:rPr lang="pt-BR" dirty="0" smtClean="0"/>
              <a:t> </a:t>
            </a:r>
            <a:r>
              <a:rPr lang="pt-BR" dirty="0" err="1" smtClean="0"/>
              <a:t>money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smaller</a:t>
            </a:r>
            <a:r>
              <a:rPr lang="pt-BR" dirty="0" smtClean="0"/>
              <a:t> </a:t>
            </a:r>
            <a:r>
              <a:rPr lang="pt-BR" dirty="0" err="1" smtClean="0"/>
              <a:t>hospitals</a:t>
            </a:r>
            <a:r>
              <a:rPr lang="pt-BR" dirty="0" smtClean="0"/>
              <a:t> do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have</a:t>
            </a:r>
            <a:r>
              <a:rPr lang="pt-BR" dirty="0" smtClean="0"/>
              <a:t> </a:t>
            </a:r>
            <a:r>
              <a:rPr lang="pt-BR" dirty="0" err="1" smtClean="0"/>
              <a:t>access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pharmacists</a:t>
            </a:r>
            <a:endParaRPr lang="pt-BR" dirty="0" smtClean="0"/>
          </a:p>
          <a:p>
            <a:endParaRPr lang="pt-BR" dirty="0"/>
          </a:p>
          <a:p>
            <a:endParaRPr lang="en-ZA" dirty="0"/>
          </a:p>
        </p:txBody>
      </p:sp>
      <p:pic>
        <p:nvPicPr>
          <p:cNvPr id="45" name="Picture Placeholder 44" descr="Handshake icon">
            <a:extLst>
              <a:ext uri="{FF2B5EF4-FFF2-40B4-BE49-F238E27FC236}">
                <a16:creationId xmlns:a16="http://schemas.microsoft.com/office/drawing/2014/main" xmlns="" id="{D18F8380-4F68-4979-BEC0-C897519AD43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192134" y="2709492"/>
            <a:ext cx="621792" cy="621792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ZA" dirty="0"/>
              <a:t>Trust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9357458-973E-473B-B43E-428D949A39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ZA" dirty="0" smtClean="0"/>
              <a:t>Numerous sources on the internet that cloud the important information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47" name="Picture Placeholder 46" descr="Tag icon">
            <a:extLst>
              <a:ext uri="{FF2B5EF4-FFF2-40B4-BE49-F238E27FC236}">
                <a16:creationId xmlns:a16="http://schemas.microsoft.com/office/drawing/2014/main" xmlns="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061763" y="2709492"/>
            <a:ext cx="621792" cy="621792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ZA" dirty="0" smtClean="0"/>
              <a:t>Accuracy</a:t>
            </a:r>
            <a:endParaRPr lang="en-ZA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820792B4-5A57-43A7-8C75-3B4261EE8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ZA" dirty="0" smtClean="0"/>
              <a:t>Current mobile apps do not reference to studies </a:t>
            </a:r>
            <a:endParaRPr lang="en-ZA" dirty="0"/>
          </a:p>
          <a:p>
            <a:endParaRPr lang="en-ZA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ZA" dirty="0" smtClean="0"/>
              <a:t>Audience</a:t>
            </a:r>
            <a:endParaRPr lang="en-ZA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4FD8E4F9-1B84-4707-95BE-9EC53D7ACB9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ZA" dirty="0" smtClean="0"/>
              <a:t>Apps need to focus on the providers</a:t>
            </a:r>
            <a:endParaRPr lang="en-ZA" dirty="0"/>
          </a:p>
          <a:p>
            <a:endParaRPr lang="en-Z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279E495-0BD4-426B-909E-18FDE27BDE6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22" name="Rectangle 21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Placeholder 30" descr="Bullseye icon">
            <a:extLst>
              <a:ext uri="{FF2B5EF4-FFF2-40B4-BE49-F238E27FC236}">
                <a16:creationId xmlns:a16="http://schemas.microsoft.com/office/drawing/2014/main" xmlns="" id="{146C3774-1A16-4CEA-B0D9-21F4D70DD68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23481" y="2709492"/>
            <a:ext cx="621792" cy="621792"/>
          </a:xfrm>
          <a:prstGeom prst="rect">
            <a:avLst/>
          </a:prstGeom>
        </p:spPr>
      </p:pic>
      <p:pic>
        <p:nvPicPr>
          <p:cNvPr id="25" name="Picture Placeholder 32" descr="Lecturer at podium icon">
            <a:extLst>
              <a:ext uri="{FF2B5EF4-FFF2-40B4-BE49-F238E27FC236}">
                <a16:creationId xmlns:a16="http://schemas.microsoft.com/office/drawing/2014/main" xmlns="" id="{34FE467F-DFCB-454B-9B3B-9C4BF433B3C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454339" y="2709492"/>
            <a:ext cx="621792" cy="621792"/>
          </a:xfrm>
          <a:prstGeom prst="rect">
            <a:avLst/>
          </a:prstGeom>
        </p:spPr>
      </p:pic>
      <p:pic>
        <p:nvPicPr>
          <p:cNvPr id="26" name="Picture Placeholder 48" descr="Bar chart icon">
            <a:extLst>
              <a:ext uri="{FF2B5EF4-FFF2-40B4-BE49-F238E27FC236}">
                <a16:creationId xmlns="" xmlns:a16="http://schemas.microsoft.com/office/drawing/2014/main" id="{B216FC82-4CDA-4982-85CF-C693A432A28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30416" y="2709492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Eye checking machine used at optomotrists office with the patient chair in background and a hand under the machine.">
            <a:extLst>
              <a:ext uri="{FF2B5EF4-FFF2-40B4-BE49-F238E27FC236}">
                <a16:creationId xmlns:a16="http://schemas.microsoft.com/office/drawing/2014/main" xmlns="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Arial image of laptop computer keyboard and an arm resting on the table">
            <a:extLst>
              <a:ext uri="{FF2B5EF4-FFF2-40B4-BE49-F238E27FC236}">
                <a16:creationId xmlns:a16="http://schemas.microsoft.com/office/drawing/2014/main" xmlns="" id="{F0CDEBE3-63F4-4845-BE8F-EF94E69657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641052" y="136525"/>
            <a:ext cx="4313008" cy="6584950"/>
          </a:xfrm>
        </p:spPr>
      </p:pic>
      <p:sp>
        <p:nvSpPr>
          <p:cNvPr id="9" name="Rectangle 8" title="Overlay Graphic">
            <a:extLst>
              <a:ext uri="{FF2B5EF4-FFF2-40B4-BE49-F238E27FC236}">
                <a16:creationId xmlns:a16="http://schemas.microsoft.com/office/drawing/2014/main" xmlns="" id="{3C4C820F-048F-4850-8903-A21A509419E9}"/>
              </a:ext>
            </a:extLst>
          </p:cNvPr>
          <p:cNvSpPr/>
          <p:nvPr/>
        </p:nvSpPr>
        <p:spPr bwMode="invGray"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65944" y="1362928"/>
            <a:ext cx="3863221" cy="630511"/>
          </a:xfrm>
        </p:spPr>
        <p:txBody>
          <a:bodyPr anchor="t"/>
          <a:lstStyle/>
          <a:p>
            <a:r>
              <a:rPr lang="en-ZA" dirty="0" smtClean="0"/>
              <a:t>Solution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865943" y="2112993"/>
            <a:ext cx="3863221" cy="3490973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smtClean="0"/>
              <a:t>Create a mobile app that is targeted for ICU </a:t>
            </a:r>
            <a:r>
              <a:rPr lang="en-ZA" sz="2800" dirty="0" smtClean="0"/>
              <a:t>physicians</a:t>
            </a:r>
            <a:endParaRPr lang="en-ZA" dirty="0" smtClean="0"/>
          </a:p>
          <a:p>
            <a:r>
              <a:rPr lang="en-ZA" dirty="0" smtClean="0"/>
              <a:t>Easy to navigate</a:t>
            </a:r>
          </a:p>
          <a:p>
            <a:r>
              <a:rPr lang="en-ZA" dirty="0" smtClean="0"/>
              <a:t>Intuitive and </a:t>
            </a:r>
            <a:r>
              <a:rPr lang="en-ZA" dirty="0" smtClean="0"/>
              <a:t>easy </a:t>
            </a:r>
            <a:r>
              <a:rPr lang="en-ZA" dirty="0" smtClean="0"/>
              <a:t>to use</a:t>
            </a:r>
          </a:p>
          <a:p>
            <a:r>
              <a:rPr lang="en-ZA" dirty="0" smtClean="0"/>
              <a:t>Allow providers to make educated decisions</a:t>
            </a:r>
          </a:p>
          <a:p>
            <a:r>
              <a:rPr lang="en-ZA" dirty="0" smtClean="0"/>
              <a:t>Create an ICU </a:t>
            </a:r>
            <a:r>
              <a:rPr lang="en-ZA" dirty="0"/>
              <a:t>p</a:t>
            </a:r>
            <a:r>
              <a:rPr lang="en-ZA" dirty="0" smtClean="0"/>
              <a:t>rovider </a:t>
            </a:r>
            <a:r>
              <a:rPr lang="en-ZA" dirty="0" smtClean="0"/>
              <a:t>community</a:t>
            </a:r>
          </a:p>
          <a:p>
            <a:r>
              <a:rPr lang="en-ZA" dirty="0" smtClean="0"/>
              <a:t>Free</a:t>
            </a:r>
            <a:endParaRPr lang="en-ZA" dirty="0" smtClean="0"/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CC57C3-9D13-4E2B-8E1F-6AF5D1A5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5</a:t>
            </a:fld>
            <a:endParaRPr lang="en-ZA" b="1" i="1" dirty="0"/>
          </a:p>
        </p:txBody>
      </p:sp>
      <p:sp>
        <p:nvSpPr>
          <p:cNvPr id="10" name="Rectangle 9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4462" y="134499"/>
            <a:ext cx="6510993" cy="6590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8" name="Picture Placeholder 27" descr="Arm and blood pressure machine reading scale">
            <a:extLst>
              <a:ext uri="{FF2B5EF4-FFF2-40B4-BE49-F238E27FC236}">
                <a16:creationId xmlns="" xmlns:a16="http://schemas.microsoft.com/office/drawing/2014/main" id="{4B4A8784-FED8-4626-8883-762E38E96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0431BB-7E59-4D2E-B4E7-CA454CF9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="" xmlns:a16="http://schemas.microsoft.com/office/drawing/2014/main" id="{C737364B-3FFB-4CAE-B936-630FCC5E93B5}"/>
              </a:ext>
            </a:extLst>
          </p:cNvPr>
          <p:cNvSpPr/>
          <p:nvPr/>
        </p:nvSpPr>
        <p:spPr bwMode="invGray">
          <a:xfrm rot="5400000">
            <a:off x="7151843" y="2919259"/>
            <a:ext cx="3292473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736870" y="3674372"/>
            <a:ext cx="3863221" cy="720000"/>
          </a:xfrm>
        </p:spPr>
        <p:txBody>
          <a:bodyPr/>
          <a:lstStyle/>
          <a:p>
            <a:r>
              <a:rPr lang="en-ZA" dirty="0" smtClean="0"/>
              <a:t>Scenario</a:t>
            </a:r>
            <a:endParaRPr lang="en-ZA" dirty="0"/>
          </a:p>
        </p:txBody>
      </p:sp>
      <p:sp>
        <p:nvSpPr>
          <p:cNvPr id="32" name="Rectangle 31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4382" y="1554959"/>
            <a:ext cx="2851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Clinician wants to use a benzodiazepine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11264" y="2653290"/>
            <a:ext cx="28511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Would like fastest acting one NOW, preferably short acting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3236849" y="3576620"/>
            <a:ext cx="1" cy="450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59985" y="4023738"/>
            <a:ext cx="28511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Bedside </a:t>
            </a:r>
            <a:r>
              <a:rPr lang="en-US" b="1" dirty="0"/>
              <a:t>SICU </a:t>
            </a:r>
            <a:r>
              <a:rPr lang="en-US" b="1" dirty="0" smtClean="0"/>
              <a:t>Pharmacy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33732" y="4393070"/>
            <a:ext cx="1" cy="447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59986" y="4840090"/>
            <a:ext cx="2851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Now need a longer acting agent to schedule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233730" y="5491303"/>
            <a:ext cx="1" cy="450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56866" y="5938421"/>
            <a:ext cx="285117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Bedside </a:t>
            </a:r>
            <a:r>
              <a:rPr lang="en-US" b="1" dirty="0"/>
              <a:t>SICU </a:t>
            </a:r>
            <a:r>
              <a:rPr lang="en-US" b="1" dirty="0" smtClean="0"/>
              <a:t>Pharmacy</a:t>
            </a:r>
            <a:endParaRPr lang="en-US" b="1" dirty="0"/>
          </a:p>
        </p:txBody>
      </p:sp>
      <p:sp>
        <p:nvSpPr>
          <p:cNvPr id="38" name="Subtitle 3">
            <a:extLst>
              <a:ext uri="{FF2B5EF4-FFF2-40B4-BE49-F238E27FC236}">
                <a16:creationId xmlns=""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8683116" y="4608000"/>
            <a:ext cx="2216138" cy="1800000"/>
          </a:xfrm>
        </p:spPr>
        <p:txBody>
          <a:bodyPr/>
          <a:lstStyle/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Urgent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Dynamic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Collaborative</a:t>
            </a:r>
            <a:endParaRPr lang="en-ZA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233730" y="2199981"/>
            <a:ext cx="1" cy="450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98304" y="437477"/>
            <a:ext cx="285117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Severely withdrawing patient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230612" y="1108417"/>
            <a:ext cx="1" cy="450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6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7" grpId="0" animBg="1"/>
      <p:bldP spid="30" grpId="0" animBg="1"/>
      <p:bldP spid="35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rm and blood pressure machine reading scale">
            <a:extLst>
              <a:ext uri="{FF2B5EF4-FFF2-40B4-BE49-F238E27FC236}">
                <a16:creationId xmlns="" xmlns:a16="http://schemas.microsoft.com/office/drawing/2014/main" id="{4B4A8784-FED8-4626-8883-762E38E96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0431BB-7E59-4D2E-B4E7-CA454CF9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="" xmlns:a16="http://schemas.microsoft.com/office/drawing/2014/main" id="{C737364B-3FFB-4CAE-B936-630FCC5E93B5}"/>
              </a:ext>
            </a:extLst>
          </p:cNvPr>
          <p:cNvSpPr/>
          <p:nvPr/>
        </p:nvSpPr>
        <p:spPr bwMode="invGray">
          <a:xfrm rot="5400000">
            <a:off x="7151843" y="2919259"/>
            <a:ext cx="3292473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ZA" dirty="0"/>
              <a:t>Product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8929352" y="4608000"/>
            <a:ext cx="1800339" cy="1800000"/>
          </a:xfrm>
        </p:spPr>
        <p:txBody>
          <a:bodyPr/>
          <a:lstStyle/>
          <a:p>
            <a:pPr marL="342900" indent="-342900" algn="l">
              <a:buFont typeface="Wingdings" charset="2"/>
              <a:buChar char="§"/>
            </a:pPr>
            <a:r>
              <a:rPr lang="en-ZA" dirty="0" smtClean="0">
                <a:solidFill>
                  <a:schemeClr val="accent1"/>
                </a:solidFill>
              </a:rPr>
              <a:t>Succinct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Organized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Intuitive</a:t>
            </a:r>
            <a:endParaRPr lang="en-ZA" dirty="0"/>
          </a:p>
        </p:txBody>
      </p:sp>
      <p:sp>
        <p:nvSpPr>
          <p:cNvPr id="32" name="Rectangle 31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9234" r="300"/>
          <a:stretch/>
        </p:blipFill>
        <p:spPr>
          <a:xfrm>
            <a:off x="132196" y="790436"/>
            <a:ext cx="6464379" cy="4457538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>
            <a:off x="2501255" y="5351638"/>
            <a:ext cx="1840302" cy="1205090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53095" y="181412"/>
            <a:ext cx="18580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Consider: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25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 descr="Arm and blood pressure machine reading scale">
            <a:extLst>
              <a:ext uri="{FF2B5EF4-FFF2-40B4-BE49-F238E27FC236}">
                <a16:creationId xmlns="" xmlns:a16="http://schemas.microsoft.com/office/drawing/2014/main" id="{4B4A8784-FED8-4626-8883-762E38E96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0431BB-7E59-4D2E-B4E7-CA454CF9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20" name="Rectangle 19" title="Overlay Graphic">
            <a:extLst>
              <a:ext uri="{FF2B5EF4-FFF2-40B4-BE49-F238E27FC236}">
                <a16:creationId xmlns="" xmlns:a16="http://schemas.microsoft.com/office/drawing/2014/main" id="{C737364B-3FFB-4CAE-B936-630FCC5E93B5}"/>
              </a:ext>
            </a:extLst>
          </p:cNvPr>
          <p:cNvSpPr/>
          <p:nvPr/>
        </p:nvSpPr>
        <p:spPr bwMode="invGray">
          <a:xfrm rot="5400000">
            <a:off x="7151843" y="2919259"/>
            <a:ext cx="3292473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ZA" dirty="0" smtClean="0">
                <a:solidFill>
                  <a:schemeClr val="accent1"/>
                </a:solidFill>
              </a:rPr>
              <a:t>Notecard </a:t>
            </a:r>
            <a:r>
              <a:rPr lang="en-ZA" dirty="0" smtClean="0"/>
              <a:t>Feel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9408870" y="4595042"/>
            <a:ext cx="1800339" cy="1800000"/>
          </a:xfrm>
        </p:spPr>
        <p:txBody>
          <a:bodyPr/>
          <a:lstStyle/>
          <a:p>
            <a:pPr marL="342900" indent="-342900" algn="l">
              <a:buFont typeface="Wingdings" charset="2"/>
              <a:buChar char="§"/>
            </a:pPr>
            <a:r>
              <a:rPr lang="en-ZA" dirty="0" smtClean="0">
                <a:solidFill>
                  <a:schemeClr val="accent1"/>
                </a:solidFill>
              </a:rPr>
              <a:t>Bedside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>
                <a:solidFill>
                  <a:schemeClr val="accent1"/>
                </a:solidFill>
              </a:rPr>
              <a:t>Rounds</a:t>
            </a:r>
            <a:endParaRPr lang="en-ZA" dirty="0">
              <a:solidFill>
                <a:schemeClr val="accent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28" y="101084"/>
            <a:ext cx="5308600" cy="6591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0213" y="289995"/>
            <a:ext cx="4165256" cy="6253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00" y="274481"/>
            <a:ext cx="4143048" cy="438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16470" y="1516081"/>
            <a:ext cx="3711272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Alprazolam (Xanax)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Chlordiazepoxide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(Librium)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Diazepam (Valium)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Lorazepam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(Ativan)</a:t>
            </a:r>
          </a:p>
          <a:p>
            <a:pPr marL="285750" indent="-285750">
              <a:buFont typeface="Wingdings" charset="2"/>
              <a:buChar char="u"/>
            </a:pP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Midazolam (Versed)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b="1" dirty="0" smtClean="0"/>
              <a:t>Dose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endParaRPr lang="en-US" b="1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b="1" dirty="0" smtClean="0"/>
              <a:t>Kinetics</a:t>
            </a:r>
            <a:endParaRPr lang="en-US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endParaRPr lang="en-US" b="1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b="1" dirty="0"/>
              <a:t>Metabolism/</a:t>
            </a:r>
            <a:r>
              <a:rPr lang="en-US" b="1" dirty="0" smtClean="0"/>
              <a:t>Excretion</a:t>
            </a:r>
            <a:endParaRPr lang="en-US" b="1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endParaRPr lang="en-US" b="1" dirty="0"/>
          </a:p>
          <a:p>
            <a:pPr marL="742950" lvl="1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r>
              <a:rPr lang="en-US" b="1" dirty="0"/>
              <a:t>Contraindications/</a:t>
            </a:r>
            <a:r>
              <a:rPr lang="en-US" b="1" dirty="0" smtClean="0"/>
              <a:t>Warnings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endParaRPr lang="en-US" b="1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u"/>
            </a:pP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Temazepam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b="1" u="sng" dirty="0" err="1" smtClean="0">
                <a:solidFill>
                  <a:schemeClr val="accent1">
                    <a:lumMod val="50000"/>
                  </a:schemeClr>
                </a:solidFill>
              </a:rPr>
              <a:t>Restoril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charset="2"/>
              <a:buChar char="Ø"/>
            </a:pPr>
            <a:endParaRPr lang="en-US" b="1" dirty="0"/>
          </a:p>
          <a:p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5702344" y="246201"/>
            <a:ext cx="285117" cy="6427148"/>
          </a:xfrm>
          <a:prstGeom prst="rightBrac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4165818" y="3819897"/>
            <a:ext cx="4104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Pharmaceutical classes</a:t>
            </a:r>
            <a:endParaRPr lang="en-US" sz="2400" dirty="0"/>
          </a:p>
        </p:txBody>
      </p:sp>
      <p:sp>
        <p:nvSpPr>
          <p:cNvPr id="19" name="Subtitle 3">
            <a:extLst>
              <a:ext uri="{FF2B5EF4-FFF2-40B4-BE49-F238E27FC236}">
                <a16:creationId xmlns="" xmlns:a16="http://schemas.microsoft.com/office/drawing/2014/main" id="{C154CB10-3BB7-4C3D-9275-80A6E79BD7C8}"/>
              </a:ext>
            </a:extLst>
          </p:cNvPr>
          <p:cNvSpPr txBox="1">
            <a:spLocks/>
          </p:cNvSpPr>
          <p:nvPr/>
        </p:nvSpPr>
        <p:spPr bwMode="black">
          <a:xfrm>
            <a:off x="6723055" y="4617862"/>
            <a:ext cx="1800339" cy="18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charset="2"/>
              <a:buChar char="§"/>
            </a:pPr>
            <a:r>
              <a:rPr lang="en-ZA" dirty="0" smtClean="0">
                <a:solidFill>
                  <a:srgbClr val="FFFFFF"/>
                </a:solidFill>
              </a:rPr>
              <a:t>Succinct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Organized</a:t>
            </a:r>
          </a:p>
          <a:p>
            <a:pPr marL="342900" indent="-342900" algn="l">
              <a:buFont typeface="Wingdings" charset="2"/>
              <a:buChar char="§"/>
            </a:pPr>
            <a:r>
              <a:rPr lang="en-ZA" dirty="0" smtClean="0"/>
              <a:t>Intuitive</a:t>
            </a:r>
            <a:endParaRPr lang="en-ZA" dirty="0"/>
          </a:p>
        </p:txBody>
      </p:sp>
      <p:sp>
        <p:nvSpPr>
          <p:cNvPr id="14" name="Right Arrow 13"/>
          <p:cNvSpPr/>
          <p:nvPr/>
        </p:nvSpPr>
        <p:spPr>
          <a:xfrm>
            <a:off x="8644236" y="4729655"/>
            <a:ext cx="505435" cy="544234"/>
          </a:xfrm>
          <a:prstGeom prst="rightArrow">
            <a:avLst/>
          </a:prstGeom>
          <a:solidFill>
            <a:srgbClr val="31B0C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879" y="5947703"/>
            <a:ext cx="344762" cy="4596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5824" y="6012494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Dynamic dose calculator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56443" y="6193905"/>
            <a:ext cx="401756" cy="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71990" y="932973"/>
            <a:ext cx="280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BENZODIAZIPINES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7178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rial image of laptop computer keyboard and an arm resting on the table">
            <a:extLst>
              <a:ext uri="{FF2B5EF4-FFF2-40B4-BE49-F238E27FC236}">
                <a16:creationId xmlns="" xmlns:a16="http://schemas.microsoft.com/office/drawing/2014/main" id="{F0CDEBE3-63F4-4845-BE8F-EF94E69657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6641052" y="136525"/>
            <a:ext cx="4313008" cy="6584950"/>
          </a:xfrm>
        </p:spPr>
      </p:pic>
      <p:sp>
        <p:nvSpPr>
          <p:cNvPr id="9" name="Rectangle 8" title="Overlay Graphic">
            <a:extLst>
              <a:ext uri="{FF2B5EF4-FFF2-40B4-BE49-F238E27FC236}">
                <a16:creationId xmlns="" xmlns:a16="http://schemas.microsoft.com/office/drawing/2014/main" id="{3C4C820F-048F-4850-8903-A21A509419E9}"/>
              </a:ext>
            </a:extLst>
          </p:cNvPr>
          <p:cNvSpPr/>
          <p:nvPr/>
        </p:nvSpPr>
        <p:spPr bwMode="invGray"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53510" y="601376"/>
            <a:ext cx="3863221" cy="2595353"/>
          </a:xfrm>
        </p:spPr>
        <p:txBody>
          <a:bodyPr/>
          <a:lstStyle/>
          <a:p>
            <a:r>
              <a:rPr lang="en-ZA" dirty="0" smtClean="0"/>
              <a:t>Dynamic Components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 bwMode="black">
          <a:xfrm>
            <a:off x="6853510" y="3441783"/>
            <a:ext cx="3863221" cy="1800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ZA" sz="2400" dirty="0" smtClean="0"/>
              <a:t>Up to date ticker for </a:t>
            </a:r>
            <a:r>
              <a:rPr lang="en-ZA" sz="2400" dirty="0" smtClean="0">
                <a:solidFill>
                  <a:srgbClr val="31B0C1"/>
                </a:solidFill>
              </a:rPr>
              <a:t>new evidence</a:t>
            </a:r>
            <a:endParaRPr lang="en-ZA" sz="2400" dirty="0">
              <a:solidFill>
                <a:srgbClr val="31B0C1"/>
              </a:solidFill>
            </a:endParaRPr>
          </a:p>
          <a:p>
            <a:pPr>
              <a:buFont typeface="Wingdings" charset="2"/>
              <a:buChar char="§"/>
            </a:pPr>
            <a:r>
              <a:rPr lang="en-ZA" sz="2400" dirty="0" smtClean="0">
                <a:solidFill>
                  <a:srgbClr val="31B0C1"/>
                </a:solidFill>
              </a:rPr>
              <a:t>Discussion</a:t>
            </a:r>
            <a:r>
              <a:rPr lang="en-ZA" sz="2400" dirty="0" smtClean="0"/>
              <a:t> board</a:t>
            </a:r>
          </a:p>
          <a:p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CC57C3-9D13-4E2B-8E1F-6AF5D1A5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ZA" dirty="0"/>
              <a:t>page </a:t>
            </a:r>
            <a:fld id="{19B51A1E-902D-48AF-9020-955120F399B6}" type="slidenum">
              <a:rPr lang="en-ZA" b="1" i="1" smtClean="0"/>
              <a:pPr/>
              <a:t>9</a:t>
            </a:fld>
            <a:endParaRPr lang="en-ZA" b="1" i="1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233" r="6233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11091633" y="5839097"/>
            <a:ext cx="962795" cy="8815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8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31B0C1"/>
      </a:accent1>
      <a:accent2>
        <a:srgbClr val="CB488B"/>
      </a:accent2>
      <a:accent3>
        <a:srgbClr val="BC9230"/>
      </a:accent3>
      <a:accent4>
        <a:srgbClr val="126974"/>
      </a:accent4>
      <a:accent5>
        <a:srgbClr val="C13131"/>
      </a:accent5>
      <a:accent6>
        <a:srgbClr val="8E8016"/>
      </a:accent6>
      <a:hlink>
        <a:srgbClr val="31B0C1"/>
      </a:hlink>
      <a:folHlink>
        <a:srgbClr val="31B0C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althcare Pitch Deck_SB - v8.potx" id="{09150694-2D10-47FB-9499-835637889593}" vid="{C9B4AEDE-1B81-453E-91DD-2B942C10F4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TF89652269</Template>
  <TotalTime>0</TotalTime>
  <Words>346</Words>
  <Application>Microsoft Macintosh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Corbel</vt:lpstr>
      <vt:lpstr>Times New Roman</vt:lpstr>
      <vt:lpstr>Wingdings</vt:lpstr>
      <vt:lpstr>Arial</vt:lpstr>
      <vt:lpstr>Office Theme</vt:lpstr>
      <vt:lpstr>BEDSIDE SICU PHARMACY  Mobile App</vt:lpstr>
      <vt:lpstr>The  Big PICTURE</vt:lpstr>
      <vt:lpstr>The ICU</vt:lpstr>
      <vt:lpstr>The Problem</vt:lpstr>
      <vt:lpstr>Solution</vt:lpstr>
      <vt:lpstr>Scenario</vt:lpstr>
      <vt:lpstr>Product</vt:lpstr>
      <vt:lpstr>Notecard Feel</vt:lpstr>
      <vt:lpstr>Dynamic Components</vt:lpstr>
      <vt:lpstr>Thank You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Yoon</dc:creator>
  <cp:lastModifiedBy/>
  <cp:revision>1</cp:revision>
  <dcterms:created xsi:type="dcterms:W3CDTF">2019-01-14T20:38:36Z</dcterms:created>
  <dcterms:modified xsi:type="dcterms:W3CDTF">2019-01-16T02:38:03Z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2018-08-01T18:30:10.3119981Z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