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3" r:id="rId3"/>
    <p:sldId id="285" r:id="rId4"/>
    <p:sldId id="286" r:id="rId5"/>
    <p:sldId id="269" r:id="rId6"/>
    <p:sldId id="288" r:id="rId7"/>
    <p:sldId id="273" r:id="rId8"/>
    <p:sldId id="276" r:id="rId9"/>
    <p:sldId id="290" r:id="rId10"/>
    <p:sldId id="275" r:id="rId11"/>
    <p:sldId id="277" r:id="rId12"/>
    <p:sldId id="278" r:id="rId13"/>
    <p:sldId id="279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5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6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3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6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2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D6CB-5B1E-461E-BFCD-051DC564B0B5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764E-1A72-4331-ABAD-2A0E25C3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anjones@bio.unc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hem@email.un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4596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Interaction-Miner: 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Building </a:t>
            </a:r>
            <a:r>
              <a:rPr lang="en-US" i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Saturated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Protein </a:t>
            </a:r>
            <a:r>
              <a:rPr lang="en-US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Interactomes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from 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Published </a:t>
            </a:r>
            <a:r>
              <a:rPr lang="en-US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Research and Public Databases </a:t>
            </a:r>
            <a:endParaRPr lang="en-US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897" y="4286774"/>
            <a:ext cx="10358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</a:rPr>
              <a:t>Dr.s</a:t>
            </a:r>
            <a:r>
              <a:rPr lang="en-US" sz="5400" b="1" dirty="0" smtClean="0">
                <a:solidFill>
                  <a:srgbClr val="00B0F0"/>
                </a:solidFill>
              </a:rPr>
              <a:t> Khem Ghusinga and Alan Jones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Desired features in the tool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GUI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that allows the user to add/remove a criteria for an edge.</a:t>
            </a:r>
          </a:p>
          <a:p>
            <a:pPr marL="0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Visualization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to display the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interactome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Desirable to have dynamic visualization as criteria for edge is changed.</a:t>
            </a:r>
          </a:p>
          <a:p>
            <a:pPr marL="0" indent="0"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Scalable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 that more databases can be added later 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Assets for your team: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prior biology knowledge required! </a:t>
            </a:r>
            <a:r>
              <a:rPr lang="en-US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 PhD biologists </a:t>
            </a:r>
            <a:r>
              <a:rPr lang="en-US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a mathematician will </a:t>
            </a:r>
            <a:r>
              <a:rPr lang="en-US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on </a:t>
            </a:r>
            <a:r>
              <a:rPr lang="en-US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team all the way</a:t>
            </a:r>
            <a:r>
              <a:rPr lang="en-US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accessible databases to </a:t>
            </a:r>
            <a:r>
              <a:rPr lang="en-US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 with annotated nodes</a:t>
            </a:r>
            <a:endParaRPr lang="en-US" dirty="0" smtClean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Immediate implementation during development.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Ergonomic experts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Everything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leading institution like UNC can bring to this table. 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8" y="98168"/>
            <a:ext cx="11248571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tool will have wider </a:t>
            </a:r>
            <a:r>
              <a:rPr lang="en-US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applicability because networks are everywhere</a:t>
            </a:r>
            <a:endParaRPr lang="en-US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3" y="1329962"/>
            <a:ext cx="10515600" cy="4115934"/>
          </a:xfrm>
        </p:spPr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Inventory control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optimal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point to point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Traffic control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non-intuitive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paths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Team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management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connecting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expertise</a:t>
            </a: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		… just to name a few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7" y="4108399"/>
            <a:ext cx="3377312" cy="2082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25" y="3070372"/>
            <a:ext cx="4334773" cy="290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6" y="3682767"/>
            <a:ext cx="3053593" cy="30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invite you as co-authors on the publication of the tool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Scientifically peer-reviewed article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More than proof of principle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2019 publication date</a:t>
            </a:r>
          </a:p>
          <a:p>
            <a:r>
              <a:rPr lang="en-US" sz="4000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 ticket to grad school!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0025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  <a:endParaRPr lang="en-US" sz="8800" b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31" y="0"/>
            <a:ext cx="5245100" cy="52451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805816" y="5532437"/>
            <a:ext cx="5566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Contact: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alanjones@bio.unc.edu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khem@email.unc.edu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Using computers to learn about biology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583" t="33135" r="6573" b="25778"/>
          <a:stretch/>
        </p:blipFill>
        <p:spPr>
          <a:xfrm>
            <a:off x="9290250" y="1690687"/>
            <a:ext cx="2063550" cy="2402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0250" y="4093028"/>
            <a:ext cx="206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Donald Knuth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90687"/>
            <a:ext cx="7304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“It is hard for me to say confidently that, after fifty more years of explosive growth of computer science, there will still be a lot of fascinating unsolved problems at peoples' fingertips, that it won't be pretty much working on refinements of well-explored things. Maybe all of the simple stuff and the really great stuff has been discovered. It may not be true, but I can't predict an unending growth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en-US" sz="2400" b="1" dirty="0" smtClean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 can't be as confident about computer science as I can about biology. </a:t>
            </a:r>
            <a:r>
              <a:rPr lang="en-US" sz="2400" b="1" i="1" dirty="0" smtClean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Biology easily has 500 years of exciting problems to work on, it's at that level</a:t>
            </a:r>
            <a:r>
              <a:rPr lang="en-US" sz="2400" b="1" dirty="0" smtClean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.”</a:t>
            </a:r>
            <a:endParaRPr lang="en-US" sz="2400" dirty="0">
              <a:solidFill>
                <a:srgbClr val="00B0F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607" y="4554693"/>
            <a:ext cx="2035556" cy="2169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56" y="5058873"/>
            <a:ext cx="1389867" cy="7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Biologists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find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constituents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a system and establish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relationships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between them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776" t="1065" r="2070"/>
          <a:stretch/>
        </p:blipFill>
        <p:spPr>
          <a:xfrm>
            <a:off x="0" y="1997778"/>
            <a:ext cx="4968238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28228"/>
            <a:ext cx="496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Cellular Level</a:t>
            </a:r>
            <a:endParaRPr lang="en-US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56" y="1997778"/>
            <a:ext cx="6862001" cy="329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000" y="6150708"/>
            <a:ext cx="591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Atomic </a:t>
            </a:r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Level (e.g. respiratory complex)</a:t>
            </a:r>
            <a:endParaRPr lang="en-US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3256" y="2858868"/>
            <a:ext cx="686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one took a century to assemble!</a:t>
            </a:r>
            <a:endParaRPr lang="en-US" sz="4800" b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22" y="377371"/>
            <a:ext cx="11491549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Biology ~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Like figuring out how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car works from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just its list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4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parts. </a:t>
            </a:r>
            <a:r>
              <a:rPr lang="en-US" sz="4000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Requires p</a:t>
            </a:r>
            <a:r>
              <a:rPr lang="en-US" sz="4000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iecing </a:t>
            </a:r>
            <a:r>
              <a:rPr lang="en-US" sz="4000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them </a:t>
            </a:r>
            <a:r>
              <a:rPr lang="en-US" sz="4000" i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together first and knowing all you can about each part.</a:t>
            </a:r>
            <a:endParaRPr lang="en-US" sz="4000" i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162"/>
            <a:ext cx="12192000" cy="2899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53" y="4724749"/>
            <a:ext cx="3466533" cy="2133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503" y="4795897"/>
            <a:ext cx="82403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Adobe Heiti Std R" panose="020B0400000000000000" pitchFamily="34" charset="-128"/>
                <a:cs typeface="Helvetica" panose="020B0604020202020204" pitchFamily="34" charset="0"/>
              </a:rPr>
              <a:t>It’s slow </a:t>
            </a:r>
            <a:r>
              <a:rPr lang="en-US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Adobe Heiti Std R" panose="020B0400000000000000" pitchFamily="34" charset="-128"/>
                <a:cs typeface="Helvetica" panose="020B0604020202020204" pitchFamily="34" charset="0"/>
              </a:rPr>
              <a:t>and expensive work. Lots of labs are doing this, each with only a few pieces at a time</a:t>
            </a:r>
            <a:r>
              <a:rPr lang="en-US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Adobe Heiti Std R" panose="020B0400000000000000" pitchFamily="34" charset="-128"/>
                <a:cs typeface="Helvetica" panose="020B0604020202020204" pitchFamily="34" charset="0"/>
              </a:rPr>
              <a:t>. </a:t>
            </a:r>
            <a:r>
              <a:rPr lang="en-US" sz="3200" b="1" i="1" dirty="0" smtClean="0">
                <a:solidFill>
                  <a:srgbClr val="00B0F0"/>
                </a:solidFill>
                <a:latin typeface="Helvetica" panose="020B0604020202020204" pitchFamily="34" charset="0"/>
                <a:ea typeface="Adobe Heiti Std R" panose="020B0400000000000000" pitchFamily="34" charset="-128"/>
                <a:cs typeface="Helvetica" panose="020B0604020202020204" pitchFamily="34" charset="0"/>
              </a:rPr>
              <a:t>We need a tool to integrate all of this faster and cheaper</a:t>
            </a:r>
            <a:r>
              <a:rPr lang="en-US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Adobe Heiti Std R" panose="020B0400000000000000" pitchFamily="34" charset="-128"/>
                <a:cs typeface="Helvetica" panose="020B0604020202020204" pitchFamily="34" charset="0"/>
              </a:rPr>
              <a:t>. </a:t>
            </a:r>
            <a:endParaRPr lang="en-US" sz="3200" b="1" dirty="0">
              <a:solidFill>
                <a:srgbClr val="00B0F0"/>
              </a:solidFill>
              <a:latin typeface="Helvetica" panose="020B0604020202020204" pitchFamily="34" charset="0"/>
              <a:ea typeface="Adobe Heiti Std R" panose="020B0400000000000000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4937"/>
            <a:ext cx="115824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Goal: Create a network (graph) of proteins that interact with each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other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08" y="1460500"/>
            <a:ext cx="6546092" cy="5218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461968"/>
            <a:ext cx="5109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“interactome”</a:t>
            </a:r>
            <a:endParaRPr lang="en-US" sz="4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77371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edge or not to edge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8" y="1756389"/>
            <a:ext cx="2505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Physical</a:t>
            </a:r>
          </a:p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Interactions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519" y="1756389"/>
            <a:ext cx="2505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Functional</a:t>
            </a:r>
          </a:p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Interactions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5002" y="1756389"/>
            <a:ext cx="2666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Evolutionary</a:t>
            </a:r>
          </a:p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Interactions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1828" y="2012164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Others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0" y="3163390"/>
            <a:ext cx="2971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Interactions established via experiments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5147" y="3163390"/>
            <a:ext cx="2971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Link proteins if they participate in similar function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2324" y="3476999"/>
            <a:ext cx="2971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Link proteins that evolved similarly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1414" y="3163389"/>
            <a:ext cx="2971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Link proteins whose RNA level are correlated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70" y="4878167"/>
            <a:ext cx="12184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this information is piling </a:t>
            </a:r>
            <a:r>
              <a:rPr lang="en-US" sz="3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 </a:t>
            </a:r>
            <a:r>
              <a:rPr lang="en-US" sz="3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public data </a:t>
            </a:r>
            <a:r>
              <a:rPr lang="en-US" sz="3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bases. We </a:t>
            </a:r>
            <a:r>
              <a:rPr lang="en-US" sz="3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 a tool to mine </a:t>
            </a:r>
            <a:r>
              <a:rPr lang="en-US" sz="3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</a:t>
            </a:r>
            <a:r>
              <a:rPr lang="en-US" sz="3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to </a:t>
            </a:r>
            <a:r>
              <a:rPr lang="en-US" sz="3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enlighten us.</a:t>
            </a:r>
          </a:p>
        </p:txBody>
      </p:sp>
    </p:spTree>
    <p:extLst>
      <p:ext uri="{BB962C8B-B14F-4D97-AF65-F5344CB8AC3E}">
        <p14:creationId xmlns:p14="http://schemas.microsoft.com/office/powerpoint/2010/main" val="10284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9445" r="23958" b="3704"/>
          <a:stretch/>
        </p:blipFill>
        <p:spPr>
          <a:xfrm>
            <a:off x="5644983" y="777300"/>
            <a:ext cx="6413667" cy="58521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182100" y="742950"/>
            <a:ext cx="108585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953200"/>
              </p:ext>
            </p:extLst>
          </p:nvPr>
        </p:nvGraphicFramePr>
        <p:xfrm>
          <a:off x="200878" y="777301"/>
          <a:ext cx="5228372" cy="43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186">
                  <a:extLst>
                    <a:ext uri="{9D8B030D-6E8A-4147-A177-3AD203B41FA5}">
                      <a16:colId xmlns:a16="http://schemas.microsoft.com/office/drawing/2014/main" xmlns="" val="1451257011"/>
                    </a:ext>
                  </a:extLst>
                </a:gridCol>
                <a:gridCol w="2614186">
                  <a:extLst>
                    <a:ext uri="{9D8B030D-6E8A-4147-A177-3AD203B41FA5}">
                      <a16:colId xmlns:a16="http://schemas.microsoft.com/office/drawing/2014/main" xmlns="" val="2222188626"/>
                    </a:ext>
                  </a:extLst>
                </a:gridCol>
              </a:tblGrid>
              <a:tr h="296435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Database</a:t>
                      </a:r>
                      <a:endParaRPr lang="en-US" sz="17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</a:t>
                      </a:r>
                      <a:endParaRPr lang="en-US" sz="17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197103"/>
                  </a:ext>
                </a:extLst>
              </a:tr>
              <a:tr h="110841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BioGRID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genetic and protein interactions curated from literature for several model organisms and human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2563208"/>
                  </a:ext>
                </a:extLst>
              </a:tr>
              <a:tr h="110841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Wiki-Pi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Human protein-protein interactions (PPIs). Takes data from HPRD, </a:t>
                      </a:r>
                      <a:r>
                        <a:rPr lang="en-US" sz="16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BioGrid</a:t>
                      </a:r>
                      <a:r>
                        <a:rPr lang="en-US" sz="16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and many other sources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130179"/>
                  </a:ext>
                </a:extLst>
              </a:tr>
              <a:tr h="110841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IntAct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Interactions are derived from literature curation or direct user submissions and are freely available.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395649"/>
                  </a:ext>
                </a:extLst>
              </a:tr>
              <a:tr h="649285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Ther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 are many other databases</a:t>
                      </a:r>
                      <a:endParaRPr lang="en-US" sz="16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52246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878" y="5140973"/>
            <a:ext cx="5228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Most databases are freely accessible.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 could be download or accessed via REST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Frequently updated as new information is published.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878" y="0"/>
            <a:ext cx="1185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Where is this </a:t>
            </a:r>
            <a:r>
              <a:rPr lang="en-US" sz="42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freely-accessible</a:t>
            </a:r>
            <a:r>
              <a:rPr lang="en-US" sz="4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data </a:t>
            </a:r>
            <a:r>
              <a:rPr lang="en-US" sz="4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buried?</a:t>
            </a:r>
            <a:endParaRPr lang="en-US" sz="4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370783"/>
            <a:ext cx="11493500" cy="1325563"/>
          </a:xfrm>
        </p:spPr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will start from one protein of interest and build around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it.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069365" y="2382962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5784095" y="2382962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5069365" y="3114481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070661" y="1660755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353286" y="2382962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081574" y="1736947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6498825" y="2378517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081574" y="3019920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069364" y="976927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4444798" y="1323061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656432" y="1324254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059178" y="3807852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989209" y="1757193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579349" y="2378516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989208" y="2970778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4405399" y="3413130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5656431" y="3440197"/>
            <a:ext cx="387643" cy="387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5457007" y="2583932"/>
            <a:ext cx="32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49324" y="2583932"/>
            <a:ext cx="32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178785" y="2583932"/>
            <a:ext cx="32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987526" y="2581344"/>
            <a:ext cx="36576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5079924" y="2931982"/>
            <a:ext cx="347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5118761" y="3656706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5103165" y="1524590"/>
            <a:ext cx="32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072660" y="2222134"/>
            <a:ext cx="347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-2700000">
            <a:off x="5408841" y="1703268"/>
            <a:ext cx="32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-2700000">
            <a:off x="4227038" y="2874559"/>
            <a:ext cx="32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044074" y="2097306"/>
            <a:ext cx="149281" cy="31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025407" y="2756230"/>
            <a:ext cx="224329" cy="271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9" idx="1"/>
          </p:cNvCxnSpPr>
          <p:nvPr/>
        </p:nvCxnSpPr>
        <p:spPr>
          <a:xfrm flipH="1" flipV="1">
            <a:off x="5466739" y="3357403"/>
            <a:ext cx="246461" cy="13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9" idx="2"/>
          </p:cNvCxnSpPr>
          <p:nvPr/>
        </p:nvCxnSpPr>
        <p:spPr>
          <a:xfrm flipH="1">
            <a:off x="4771760" y="3308303"/>
            <a:ext cx="297605" cy="228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273185" y="2097306"/>
            <a:ext cx="227025" cy="29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2" idx="5"/>
          </p:cNvCxnSpPr>
          <p:nvPr/>
        </p:nvCxnSpPr>
        <p:spPr>
          <a:xfrm>
            <a:off x="4775672" y="1653935"/>
            <a:ext cx="308400" cy="181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9" y="-27540"/>
            <a:ext cx="4713031" cy="31420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26" y="881683"/>
            <a:ext cx="5120640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05400"/>
            <a:ext cx="9578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resulting interactome that this tool will generate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will be so complex that it will look like a hair ball to us.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261" y="6082618"/>
            <a:ext cx="1128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SO, we will also need features that enable us to visualize and learn from it. 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612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Heiti Std R</vt:lpstr>
      <vt:lpstr>Arial</vt:lpstr>
      <vt:lpstr>Calibri</vt:lpstr>
      <vt:lpstr>Calibri Light</vt:lpstr>
      <vt:lpstr>Helvetica</vt:lpstr>
      <vt:lpstr>Wingdings</vt:lpstr>
      <vt:lpstr>Office Theme</vt:lpstr>
      <vt:lpstr>Interaction-Miner: Building Saturated Protein Interactomes from Published Research and Public Databases </vt:lpstr>
      <vt:lpstr>Using computers to learn about biology</vt:lpstr>
      <vt:lpstr>Biologists find constituents of a system and establish relationships between them</vt:lpstr>
      <vt:lpstr>Biology ~ Like figuring out how a car works from just its list of parts. Requires piecing them together first and knowing all you can about each part.</vt:lpstr>
      <vt:lpstr>Goal: Create a network (graph) of proteins that interact with each other.</vt:lpstr>
      <vt:lpstr>To edge or not to edge</vt:lpstr>
      <vt:lpstr>PowerPoint Presentation</vt:lpstr>
      <vt:lpstr>We will start from one protein of interest and build around it. </vt:lpstr>
      <vt:lpstr>PowerPoint Presentation</vt:lpstr>
      <vt:lpstr>Desired features in the tool</vt:lpstr>
      <vt:lpstr>Assets for your team:</vt:lpstr>
      <vt:lpstr>Your tool will have wider applicability because networks are everywhere</vt:lpstr>
      <vt:lpstr>We invite you as co-authors on the publication of the tool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Alan M</dc:creator>
  <cp:lastModifiedBy>Jones, Alan M</cp:lastModifiedBy>
  <cp:revision>80</cp:revision>
  <dcterms:created xsi:type="dcterms:W3CDTF">2019-01-09T22:41:44Z</dcterms:created>
  <dcterms:modified xsi:type="dcterms:W3CDTF">2019-01-15T22:09:42Z</dcterms:modified>
</cp:coreProperties>
</file>