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3" r:id="rId2"/>
    <p:sldId id="264" r:id="rId3"/>
    <p:sldId id="260" r:id="rId4"/>
    <p:sldId id="261" r:id="rId5"/>
    <p:sldId id="266" r:id="rId6"/>
    <p:sldId id="262" r:id="rId7"/>
    <p:sldId id="256" r:id="rId8"/>
    <p:sldId id="258" r:id="rId9"/>
    <p:sldId id="257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84A"/>
    <a:srgbClr val="ACDF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817" autoAdjust="0"/>
  </p:normalViewPr>
  <p:slideViewPr>
    <p:cSldViewPr snapToGrid="0">
      <p:cViewPr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9FE04-0441-479F-859F-DC2C4376DAC0}" type="datetimeFigureOut">
              <a:rPr lang="en-US" smtClean="0"/>
              <a:t>1/11/2019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F12D17-FC5C-4545-8354-24CE4A1D89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396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HOMEPAGE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12D17-FC5C-4545-8354-24CE4A1D89D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401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ABOUT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12D17-FC5C-4545-8354-24CE4A1D89D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281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USER PORTAL</a:t>
            </a:r>
            <a:r>
              <a:rPr lang="en-US" baseline="0" dirty="0"/>
              <a:t> (secured)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12D17-FC5C-4545-8354-24CE4A1D89D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426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D0978-ECC9-4EFB-906F-C70D95993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6ADB06-2177-4253-BFDB-4B74D2A779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B3946-CAE2-4E96-B111-1BD422F06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6F09-FD2E-499C-AFEB-4087C05F03EE}" type="datetimeFigureOut">
              <a:rPr lang="en-US" smtClean="0"/>
              <a:t>1/11/2019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6223C-C9EC-4C3A-BEC8-6BDA74092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A48CD2-D56C-407D-8141-6F11A006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04D8-DDFA-4DD8-8D21-9C026B152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795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5C991-4A83-4EA1-98F5-A6645712E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FA5CFD-87E2-4505-B7F0-0B620AE6FE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C1642-F058-4D4E-9ECA-372A286B8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6F09-FD2E-499C-AFEB-4087C05F03EE}" type="datetimeFigureOut">
              <a:rPr lang="en-US" smtClean="0"/>
              <a:t>1/11/2019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51660-EEFD-45F6-BF4A-312142452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7D2BF-2124-4750-BE8F-60B604CE5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04D8-DDFA-4DD8-8D21-9C026B152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305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45BE29-4EE1-48FE-A0F8-D9459977BD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5D4F06-DB37-4BA1-A110-2C0ABAECF4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0DB3C-7266-4F6D-8062-B3DFA7C3E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6F09-FD2E-499C-AFEB-4087C05F03EE}" type="datetimeFigureOut">
              <a:rPr lang="en-US" smtClean="0"/>
              <a:t>1/11/2019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08920-0D86-4E37-92E1-86B591D29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E0561-C207-4FFE-BD2A-2412356F5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04D8-DDFA-4DD8-8D21-9C026B152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582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3F0EE-C7A2-45EC-8FF9-2437E723C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1FB10-D409-4BF7-993D-6B8F6217B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40CA2-9084-446D-A18F-E4445F678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6F09-FD2E-499C-AFEB-4087C05F03EE}" type="datetimeFigureOut">
              <a:rPr lang="en-US" smtClean="0"/>
              <a:t>1/11/2019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92EF5-75A9-4620-99CC-6EBDF725B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4526D-7EE8-4F1D-A837-FE6419B91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04D8-DDFA-4DD8-8D21-9C026B15214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83847" y="5614433"/>
            <a:ext cx="4908153" cy="1242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446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C143D-FEBD-4184-A40A-7D6E58042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32E18-FAFA-428E-BA1E-2BDB633DD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FADB0-2824-4EAA-A6C1-605A3300A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6F09-FD2E-499C-AFEB-4087C05F03EE}" type="datetimeFigureOut">
              <a:rPr lang="en-US" smtClean="0"/>
              <a:t>1/11/2019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C92CE-965B-4A2B-AD83-CBF7D3141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5A437-3470-4412-9A43-32ECC5D27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04D8-DDFA-4DD8-8D21-9C026B152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4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7B7DB-2280-4394-82C3-8EE8781A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77306-7CFE-4C30-9371-EF343CBCA3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5C4C34-0DB7-485F-B210-F9BE8E0C4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8AF410-64E7-4A4F-895E-95629EC5C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6F09-FD2E-499C-AFEB-4087C05F03EE}" type="datetimeFigureOut">
              <a:rPr lang="en-US" smtClean="0"/>
              <a:t>1/11/2019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E26A3-EAC7-4810-B479-891B28770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54FAC1-3AD6-4C47-B3F8-63A5BF62C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04D8-DDFA-4DD8-8D21-9C026B152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721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FA643-F6BA-45E9-933B-8FF9B131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573AC-CE48-436A-981D-EDB1B3E79C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0C6797-1684-4F61-B577-4D42E5DE1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378D3C-265F-4E6A-B5BD-42CBF58EC2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6F827E-57A2-4A6F-8C30-470127E096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5B4151-7B84-4BE6-9823-E2229A21C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6F09-FD2E-499C-AFEB-4087C05F03EE}" type="datetimeFigureOut">
              <a:rPr lang="en-US" smtClean="0"/>
              <a:t>1/11/2019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6B867B-84F3-4856-9069-AB8487452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016949-B975-4F73-B93C-F1BEA2D54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04D8-DDFA-4DD8-8D21-9C026B152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641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9ED23-B086-4709-A977-D0AA3EF1D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EE76CA-AF61-46E1-9747-1348B7F0C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6F09-FD2E-499C-AFEB-4087C05F03EE}" type="datetimeFigureOut">
              <a:rPr lang="en-US" smtClean="0"/>
              <a:t>1/11/2019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57CC23-9DB7-4B73-8109-06448751B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8A644B-EE08-449C-93A9-ECCF79029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04D8-DDFA-4DD8-8D21-9C026B152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323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097B5E-F7D1-4D27-AF20-F9377E00E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6F09-FD2E-499C-AFEB-4087C05F03EE}" type="datetimeFigureOut">
              <a:rPr lang="en-US" smtClean="0"/>
              <a:t>1/11/2019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6D5E9E-5497-429B-A52E-8E0DA4558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0576FC-0462-403D-812B-5C5BF8DB4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04D8-DDFA-4DD8-8D21-9C026B15214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83847" y="5614433"/>
            <a:ext cx="4908153" cy="1242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206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575CE-56CA-4C54-81C1-45B2C3B22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3ACE6-C164-407A-9767-112D2AC44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BF0930-09EA-4875-A7BF-59A38F418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3C2A27-892F-40AC-81F7-59EC2CE78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6F09-FD2E-499C-AFEB-4087C05F03EE}" type="datetimeFigureOut">
              <a:rPr lang="en-US" smtClean="0"/>
              <a:t>1/11/2019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5F5B0F-1D2B-4558-B38A-9A3646083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006798-E2B8-4DB6-9064-BA27B79B0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04D8-DDFA-4DD8-8D21-9C026B152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001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59E77-6B68-4E61-9BC9-3ECF9CFD6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AF1159-F9EB-4A95-ABD1-3DABC1D240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1B21EE-7AF8-4746-A7AD-567D5DCA90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AF73DB-AC6F-4E06-9256-3D656367F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6F09-FD2E-499C-AFEB-4087C05F03EE}" type="datetimeFigureOut">
              <a:rPr lang="en-US" smtClean="0"/>
              <a:t>1/11/2019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604080-6A0F-4449-9C79-E420CDC55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EF9E6F-6907-4B9D-A6D7-A674F3255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04D8-DDFA-4DD8-8D21-9C026B152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163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404075-3011-4981-BCBF-015D849B6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284D62-11AC-4321-AA5F-90FF4DA35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DE194-0A8B-475E-A709-7377A3C1EA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B6F09-FD2E-499C-AFEB-4087C05F03EE}" type="datetimeFigureOut">
              <a:rPr lang="en-US" smtClean="0"/>
              <a:t>1/11/2019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EB77EE-6821-4A6D-903C-C902A81B0A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EC01B-03E6-464D-A244-E4EA1FDDC4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204D8-DDFA-4DD8-8D21-9C026B152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733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indy.reifsnider@unc.edu" TargetMode="External"/><Relationship Id="rId2" Type="http://schemas.openxmlformats.org/officeDocument/2006/relationships/hyperlink" Target="mailto:mtoles@email.unc.ed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nursing.unc.edu/toles-receives-1-945-million-in-r01-funding-to-help-patients-and-caregivers-transition-from-skilled-nursing-facility-to-home-car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7675" y="1122363"/>
            <a:ext cx="11182350" cy="2387600"/>
          </a:xfrm>
        </p:spPr>
        <p:txBody>
          <a:bodyPr>
            <a:normAutofit/>
          </a:bodyPr>
          <a:lstStyle/>
          <a:p>
            <a:r>
              <a:rPr lang="en-US" dirty="0"/>
              <a:t>Connect-Home Web Portal/App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1"/>
            <a:r>
              <a:rPr lang="en-US" dirty="0"/>
              <a:t>Dr. Mark Toles, UNC School of Nursing, </a:t>
            </a:r>
            <a:r>
              <a:rPr lang="en-US" dirty="0">
                <a:hlinkClick r:id="rId2"/>
              </a:rPr>
              <a:t>mtoles@email.unc.edu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Cindy Reifsnider, Innovate Carolina, </a:t>
            </a:r>
            <a:r>
              <a:rPr lang="en-US" dirty="0">
                <a:hlinkClick r:id="rId3"/>
              </a:rPr>
              <a:t>cindy.reifsnider@unc.edu</a:t>
            </a:r>
            <a:r>
              <a:rPr lang="en-US" dirty="0"/>
              <a:t>, 919.843.3323 (o)</a:t>
            </a:r>
          </a:p>
          <a:p>
            <a:pPr lvl="1"/>
            <a:r>
              <a:rPr lang="en-US" dirty="0"/>
              <a:t>January 14, 2019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5240" y="0"/>
            <a:ext cx="7254869" cy="18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281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657" y="803682"/>
            <a:ext cx="9990686" cy="525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354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Dr. Toles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87221"/>
            <a:ext cx="10868025" cy="464343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Assistant professor</a:t>
            </a:r>
            <a:r>
              <a:rPr lang="en-US" dirty="0"/>
              <a:t>: Expertise in nursing, the quality of care in nursing homes, and transitional care of older adults.  </a:t>
            </a:r>
          </a:p>
          <a:p>
            <a:r>
              <a:rPr lang="en-US" b="1" dirty="0"/>
              <a:t>Prior studies</a:t>
            </a:r>
            <a:r>
              <a:rPr lang="en-US" dirty="0"/>
              <a:t>: (1) Epidemiology and case studies describing patient outcomes and processes of healthcare for older adults during transitions in care from nursing home to home.  (2) Designed the “Connect-Home” transitional care intervention.</a:t>
            </a:r>
          </a:p>
          <a:p>
            <a:r>
              <a:rPr lang="en-US" b="1" dirty="0"/>
              <a:t>Current research</a:t>
            </a:r>
            <a:r>
              <a:rPr lang="en-US" dirty="0"/>
              <a:t>: Testing the efficacy of Connect-Home, and approaches to disseminate the intervention nationally</a:t>
            </a:r>
          </a:p>
          <a:p>
            <a:r>
              <a:rPr lang="en-US" b="1" dirty="0"/>
              <a:t>Relevant current funding (2018-2022)</a:t>
            </a:r>
            <a:r>
              <a:rPr lang="en-US" dirty="0"/>
              <a:t>: $1.94 million in NINR R01 funding to conduct a large clinical trial of Connect-Home transitional care, </a:t>
            </a:r>
            <a:r>
              <a:rPr lang="en-US" dirty="0">
                <a:hlinkClick r:id="rId2"/>
              </a:rPr>
              <a:t>https://nursing.unc.edu/toles-receives-1-945-million-in-r01-funding-to-help-patients-and-caregivers-transition-from-skilled-nursing-facility-to-home-care/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156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0" y="1462765"/>
            <a:ext cx="10344150" cy="4781550"/>
          </a:xfrm>
        </p:spPr>
        <p:txBody>
          <a:bodyPr>
            <a:normAutofit/>
          </a:bodyPr>
          <a:lstStyle/>
          <a:p>
            <a:r>
              <a:rPr lang="en-US" dirty="0"/>
              <a:t>Connect-Home is a proven biobehavioral intervention to assist older adults and their caregivers discharge from skilled nursing facilities (SNF) to home, and reduce re-hospitalization rates. </a:t>
            </a:r>
          </a:p>
          <a:p>
            <a:r>
              <a:rPr lang="en-US" dirty="0"/>
              <a:t>Connect-Home includes a set of tools, training (in-person and with videos) and quality improvement approaches that SNF staff use to deliver the transitional care intervention. </a:t>
            </a:r>
          </a:p>
          <a:p>
            <a:r>
              <a:rPr lang="en-US" b="1" dirty="0"/>
              <a:t>The Connect-Home team seeks to develop a web portal and/or app that complements its printed material and augments it with a web-based platform for disseminating training videos and other intervention-related materials</a:t>
            </a:r>
            <a:r>
              <a:rPr lang="en-US" dirty="0"/>
              <a:t>.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Connect-Home Overview, and Ask</a:t>
            </a:r>
          </a:p>
        </p:txBody>
      </p:sp>
    </p:spTree>
    <p:extLst>
      <p:ext uri="{BB962C8B-B14F-4D97-AF65-F5344CB8AC3E}">
        <p14:creationId xmlns:p14="http://schemas.microsoft.com/office/powerpoint/2010/main" val="3704682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Project 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5900"/>
            <a:ext cx="10877550" cy="5295899"/>
          </a:xfrm>
        </p:spPr>
        <p:txBody>
          <a:bodyPr>
            <a:normAutofit/>
          </a:bodyPr>
          <a:lstStyle/>
          <a:p>
            <a:r>
              <a:rPr lang="en-US" dirty="0"/>
              <a:t>Branded portal / website that includes</a:t>
            </a:r>
          </a:p>
          <a:p>
            <a:pPr lvl="1"/>
            <a:r>
              <a:rPr lang="en-US" sz="2800" dirty="0"/>
              <a:t>“About Us” section</a:t>
            </a:r>
          </a:p>
          <a:p>
            <a:pPr lvl="1"/>
            <a:r>
              <a:rPr lang="en-US" sz="2800" dirty="0"/>
              <a:t>Blog</a:t>
            </a:r>
          </a:p>
          <a:p>
            <a:pPr lvl="1"/>
            <a:r>
              <a:rPr lang="en-US" sz="2800" dirty="0"/>
              <a:t>Access to Secure User Portal or App: we need a unique user sign-up and password-protected entry for each Connect-Home participating nursing homes (12+)</a:t>
            </a:r>
          </a:p>
          <a:p>
            <a:pPr lvl="2"/>
            <a:r>
              <a:rPr lang="en-US" sz="2800" dirty="0"/>
              <a:t>Enable access to sections for </a:t>
            </a:r>
          </a:p>
          <a:p>
            <a:pPr lvl="3"/>
            <a:r>
              <a:rPr lang="en-US" sz="2800" dirty="0"/>
              <a:t>Tools </a:t>
            </a:r>
          </a:p>
          <a:p>
            <a:pPr lvl="3"/>
            <a:r>
              <a:rPr lang="en-US" sz="2800" dirty="0"/>
              <a:t>Videos</a:t>
            </a:r>
          </a:p>
          <a:p>
            <a:pPr lvl="3"/>
            <a:r>
              <a:rPr lang="en-US" sz="2800" dirty="0"/>
              <a:t>Resources in secondary project scope </a:t>
            </a:r>
          </a:p>
        </p:txBody>
      </p:sp>
    </p:spTree>
    <p:extLst>
      <p:ext uri="{BB962C8B-B14F-4D97-AF65-F5344CB8AC3E}">
        <p14:creationId xmlns:p14="http://schemas.microsoft.com/office/powerpoint/2010/main" val="2114339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Project 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71651"/>
            <a:ext cx="10601325" cy="4495800"/>
          </a:xfrm>
        </p:spPr>
        <p:txBody>
          <a:bodyPr>
            <a:normAutofit/>
          </a:bodyPr>
          <a:lstStyle/>
          <a:p>
            <a:r>
              <a:rPr lang="en-US" dirty="0"/>
              <a:t>Other Portal / App Resources</a:t>
            </a:r>
          </a:p>
          <a:p>
            <a:pPr lvl="1"/>
            <a:r>
              <a:rPr lang="en-US" sz="2800" dirty="0"/>
              <a:t>Form for nursing home participants to enter notes about their monthly QI meetings and project check-in meetings with Dr. Toles</a:t>
            </a:r>
          </a:p>
          <a:p>
            <a:pPr lvl="1"/>
            <a:r>
              <a:rPr lang="en-US" sz="2800" dirty="0"/>
              <a:t>Calendar or other scheduling mechanism for the meetings</a:t>
            </a:r>
          </a:p>
          <a:p>
            <a:pPr lvl="1"/>
            <a:r>
              <a:rPr lang="en-US" sz="2800" dirty="0"/>
              <a:t>Downloadable meeting notes in Excel or similar format</a:t>
            </a:r>
          </a:p>
        </p:txBody>
      </p:sp>
    </p:spTree>
    <p:extLst>
      <p:ext uri="{BB962C8B-B14F-4D97-AF65-F5344CB8AC3E}">
        <p14:creationId xmlns:p14="http://schemas.microsoft.com/office/powerpoint/2010/main" val="459522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5900"/>
            <a:ext cx="10877550" cy="5295899"/>
          </a:xfrm>
        </p:spPr>
        <p:txBody>
          <a:bodyPr>
            <a:normAutofit/>
          </a:bodyPr>
          <a:lstStyle/>
          <a:p>
            <a:r>
              <a:rPr lang="en-US" b="1" dirty="0"/>
              <a:t>Timeline</a:t>
            </a:r>
            <a:r>
              <a:rPr lang="en-US" dirty="0"/>
              <a:t>: launch portal by May 1, 2019</a:t>
            </a:r>
          </a:p>
          <a:p>
            <a:r>
              <a:rPr lang="en-US" b="1" dirty="0"/>
              <a:t>Specifications</a:t>
            </a:r>
          </a:p>
          <a:p>
            <a:pPr lvl="1"/>
            <a:r>
              <a:rPr lang="en-US" sz="2800" dirty="0"/>
              <a:t>The portal/app will NOT manage HIPAA-related data</a:t>
            </a:r>
          </a:p>
          <a:p>
            <a:pPr lvl="1"/>
            <a:r>
              <a:rPr lang="en-US" sz="2800" dirty="0"/>
              <a:t>The portal/app and access need to be user friendly and have accessibility for a wide range of pilot program participants</a:t>
            </a:r>
          </a:p>
          <a:p>
            <a:pPr lvl="1"/>
            <a:r>
              <a:rPr lang="en-US" sz="2800" dirty="0"/>
              <a:t>The PI is interested in having a brief and easy-to-follow instruction sheet for portal updates and maintenance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427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ED4BEC5-7ECF-40A4-8459-B9F0F6C17CB0}"/>
              </a:ext>
            </a:extLst>
          </p:cNvPr>
          <p:cNvSpPr txBox="1"/>
          <p:nvPr/>
        </p:nvSpPr>
        <p:spPr>
          <a:xfrm>
            <a:off x="3609975" y="1438275"/>
            <a:ext cx="1381125" cy="461665"/>
          </a:xfrm>
          <a:prstGeom prst="rect">
            <a:avLst/>
          </a:prstGeom>
          <a:noFill/>
          <a:ln w="38100">
            <a:solidFill>
              <a:srgbClr val="20484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20484A"/>
                </a:solidFill>
              </a:rPr>
              <a:t>ABOUT	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50816C-543D-43F4-A547-8738BFCBCBCE}"/>
              </a:ext>
            </a:extLst>
          </p:cNvPr>
          <p:cNvSpPr txBox="1"/>
          <p:nvPr/>
        </p:nvSpPr>
        <p:spPr>
          <a:xfrm>
            <a:off x="2200275" y="2143125"/>
            <a:ext cx="7696200" cy="3970318"/>
          </a:xfrm>
          <a:prstGeom prst="rect">
            <a:avLst/>
          </a:prstGeom>
          <a:noFill/>
          <a:ln w="57150">
            <a:solidFill>
              <a:srgbClr val="ACDFE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UPDATES BLOG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Post, 11/20/2018</a:t>
            </a:r>
          </a:p>
          <a:p>
            <a:endParaRPr lang="en-US" b="1" dirty="0"/>
          </a:p>
          <a:p>
            <a:r>
              <a:rPr lang="en-US" b="1" dirty="0"/>
              <a:t>Post, 11/30/2018</a:t>
            </a:r>
          </a:p>
          <a:p>
            <a:endParaRPr lang="en-US" b="1" dirty="0"/>
          </a:p>
          <a:p>
            <a:r>
              <a:rPr lang="en-US" b="1" dirty="0"/>
              <a:t>Post, 12/4/2018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6B68F8-C7D1-43ED-A70F-A33106F2A98B}"/>
              </a:ext>
            </a:extLst>
          </p:cNvPr>
          <p:cNvSpPr txBox="1"/>
          <p:nvPr/>
        </p:nvSpPr>
        <p:spPr>
          <a:xfrm>
            <a:off x="6610350" y="1438274"/>
            <a:ext cx="1885950" cy="461665"/>
          </a:xfrm>
          <a:prstGeom prst="rect">
            <a:avLst/>
          </a:prstGeom>
          <a:noFill/>
          <a:ln w="38100">
            <a:solidFill>
              <a:srgbClr val="20484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20484A"/>
                </a:solidFill>
              </a:rPr>
              <a:t>LOGIN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100"/>
            <a:ext cx="3781425" cy="95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682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FDF91CD-1043-4C03-973D-7C0AD2B7AFE9}"/>
              </a:ext>
            </a:extLst>
          </p:cNvPr>
          <p:cNvSpPr/>
          <p:nvPr/>
        </p:nvSpPr>
        <p:spPr>
          <a:xfrm>
            <a:off x="3133726" y="1636067"/>
            <a:ext cx="5410200" cy="923330"/>
          </a:xfrm>
          <a:prstGeom prst="rect">
            <a:avLst/>
          </a:prstGeom>
          <a:noFill/>
          <a:ln w="38100">
            <a:solidFill>
              <a:srgbClr val="20484A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0484A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D4BEC5-7ECF-40A4-8459-B9F0F6C17CB0}"/>
              </a:ext>
            </a:extLst>
          </p:cNvPr>
          <p:cNvSpPr txBox="1"/>
          <p:nvPr/>
        </p:nvSpPr>
        <p:spPr>
          <a:xfrm>
            <a:off x="3438525" y="1866900"/>
            <a:ext cx="4886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20484A"/>
                </a:solidFill>
              </a:rPr>
              <a:t>About Connect-Home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74590C-4610-489E-AE4B-B757EA5B857E}"/>
              </a:ext>
            </a:extLst>
          </p:cNvPr>
          <p:cNvSpPr txBox="1"/>
          <p:nvPr/>
        </p:nvSpPr>
        <p:spPr>
          <a:xfrm>
            <a:off x="895350" y="3078716"/>
            <a:ext cx="1990724" cy="461665"/>
          </a:xfrm>
          <a:prstGeom prst="rect">
            <a:avLst/>
          </a:prstGeom>
          <a:noFill/>
          <a:ln w="38100">
            <a:solidFill>
              <a:srgbClr val="20484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20484A"/>
                </a:solidFill>
              </a:rPr>
              <a:t>Dr. Mark Toles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12522B-61AA-4D72-AE36-F0358C6D36F5}"/>
              </a:ext>
            </a:extLst>
          </p:cNvPr>
          <p:cNvSpPr txBox="1"/>
          <p:nvPr/>
        </p:nvSpPr>
        <p:spPr>
          <a:xfrm>
            <a:off x="8972551" y="3078716"/>
            <a:ext cx="1809750" cy="461665"/>
          </a:xfrm>
          <a:prstGeom prst="rect">
            <a:avLst/>
          </a:prstGeom>
          <a:noFill/>
          <a:ln w="38100">
            <a:solidFill>
              <a:srgbClr val="20484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20484A"/>
                </a:solidFill>
              </a:rPr>
              <a:t>Sponsors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C9665D-8A1C-4098-B7A6-167E3F0E79A9}"/>
              </a:ext>
            </a:extLst>
          </p:cNvPr>
          <p:cNvSpPr txBox="1"/>
          <p:nvPr/>
        </p:nvSpPr>
        <p:spPr>
          <a:xfrm>
            <a:off x="4140995" y="3078716"/>
            <a:ext cx="3395661" cy="461665"/>
          </a:xfrm>
          <a:prstGeom prst="rect">
            <a:avLst/>
          </a:prstGeom>
          <a:noFill/>
          <a:ln w="38100">
            <a:solidFill>
              <a:srgbClr val="20484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20484A"/>
                </a:solidFill>
              </a:rPr>
              <a:t>Research Publications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100"/>
            <a:ext cx="3781425" cy="95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909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FDF91CD-1043-4C03-973D-7C0AD2B7AFE9}"/>
              </a:ext>
            </a:extLst>
          </p:cNvPr>
          <p:cNvSpPr/>
          <p:nvPr/>
        </p:nvSpPr>
        <p:spPr>
          <a:xfrm>
            <a:off x="3038475" y="1308967"/>
            <a:ext cx="5410200" cy="923330"/>
          </a:xfrm>
          <a:prstGeom prst="rect">
            <a:avLst/>
          </a:prstGeom>
          <a:noFill/>
          <a:ln w="38100">
            <a:solidFill>
              <a:srgbClr val="20484A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0484A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D4BEC5-7ECF-40A4-8459-B9F0F6C17CB0}"/>
              </a:ext>
            </a:extLst>
          </p:cNvPr>
          <p:cNvSpPr txBox="1"/>
          <p:nvPr/>
        </p:nvSpPr>
        <p:spPr>
          <a:xfrm>
            <a:off x="3324225" y="1556617"/>
            <a:ext cx="4886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20484A"/>
                </a:solidFill>
              </a:rPr>
              <a:t>Connect-Home Users Only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74590C-4610-489E-AE4B-B757EA5B857E}"/>
              </a:ext>
            </a:extLst>
          </p:cNvPr>
          <p:cNvSpPr txBox="1"/>
          <p:nvPr/>
        </p:nvSpPr>
        <p:spPr>
          <a:xfrm>
            <a:off x="1466851" y="2573892"/>
            <a:ext cx="990600" cy="461665"/>
          </a:xfrm>
          <a:prstGeom prst="rect">
            <a:avLst/>
          </a:prstGeom>
          <a:noFill/>
          <a:ln w="38100">
            <a:solidFill>
              <a:srgbClr val="20484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20484A"/>
                </a:solidFill>
              </a:rPr>
              <a:t>Tools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12522B-61AA-4D72-AE36-F0358C6D36F5}"/>
              </a:ext>
            </a:extLst>
          </p:cNvPr>
          <p:cNvSpPr txBox="1"/>
          <p:nvPr/>
        </p:nvSpPr>
        <p:spPr>
          <a:xfrm>
            <a:off x="8667750" y="2573892"/>
            <a:ext cx="1809750" cy="461665"/>
          </a:xfrm>
          <a:prstGeom prst="rect">
            <a:avLst/>
          </a:prstGeom>
          <a:noFill/>
          <a:ln w="38100">
            <a:solidFill>
              <a:srgbClr val="20484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20484A"/>
                </a:solidFill>
              </a:rPr>
              <a:t>QI meetings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C9665D-8A1C-4098-B7A6-167E3F0E79A9}"/>
              </a:ext>
            </a:extLst>
          </p:cNvPr>
          <p:cNvSpPr txBox="1"/>
          <p:nvPr/>
        </p:nvSpPr>
        <p:spPr>
          <a:xfrm>
            <a:off x="5167314" y="2573892"/>
            <a:ext cx="1357312" cy="461665"/>
          </a:xfrm>
          <a:prstGeom prst="rect">
            <a:avLst/>
          </a:prstGeom>
          <a:noFill/>
          <a:ln w="38100">
            <a:solidFill>
              <a:srgbClr val="20484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20484A"/>
                </a:solidFill>
              </a:rPr>
              <a:t>Videos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100"/>
            <a:ext cx="3781425" cy="95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729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364</Words>
  <Application>Microsoft Office PowerPoint</Application>
  <PresentationFormat>Widescreen</PresentationFormat>
  <Paragraphs>61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Connect-Home Web Portal/App</vt:lpstr>
      <vt:lpstr>About Dr. Toles</vt:lpstr>
      <vt:lpstr>Connect-Home Overview, and Ask</vt:lpstr>
      <vt:lpstr>Primary Project Scope</vt:lpstr>
      <vt:lpstr>Secondary Project Scope</vt:lpstr>
      <vt:lpstr>Requirements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Reifsnider, Cindy</dc:creator>
  <cp:lastModifiedBy>Reifsnider, Cindy</cp:lastModifiedBy>
  <cp:revision>31</cp:revision>
  <dcterms:created xsi:type="dcterms:W3CDTF">2018-11-20T14:27:03Z</dcterms:created>
  <dcterms:modified xsi:type="dcterms:W3CDTF">2019-01-11T15:30:38Z</dcterms:modified>
</cp:coreProperties>
</file>