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5E9929-BA0D-458D-81D4-16175F1E8CCA}" type="doc">
      <dgm:prSet loTypeId="urn:microsoft.com/office/officeart/2005/8/layout/chevron1" loCatId="process" qsTypeId="urn:microsoft.com/office/officeart/2005/8/quickstyle/simple1" qsCatId="simple" csTypeId="urn:microsoft.com/office/officeart/2005/8/colors/colorful2" csCatId="colorful" phldr="1"/>
      <dgm:spPr/>
    </dgm:pt>
    <dgm:pt modelId="{3E2537C2-7E75-4386-9B8D-E62E8C273983}">
      <dgm:prSet phldrT="[Text]"/>
      <dgm:spPr/>
      <dgm:t>
        <a:bodyPr/>
        <a:lstStyle/>
        <a:p>
          <a:r>
            <a:rPr lang="en-US" dirty="0" smtClean="0"/>
            <a:t>16 </a:t>
          </a:r>
          <a:r>
            <a:rPr lang="en-US" dirty="0" err="1" smtClean="0"/>
            <a:t>oz</a:t>
          </a:r>
          <a:r>
            <a:rPr lang="en-US" dirty="0" smtClean="0"/>
            <a:t>	</a:t>
          </a:r>
          <a:endParaRPr lang="en-US" dirty="0"/>
        </a:p>
      </dgm:t>
    </dgm:pt>
    <dgm:pt modelId="{1882006A-6F01-4726-87A2-AA84064F49D9}" type="parTrans" cxnId="{4B6C08AE-D644-48BC-A864-55EB51BCB99D}">
      <dgm:prSet/>
      <dgm:spPr/>
      <dgm:t>
        <a:bodyPr/>
        <a:lstStyle/>
        <a:p>
          <a:endParaRPr lang="en-US"/>
        </a:p>
      </dgm:t>
    </dgm:pt>
    <dgm:pt modelId="{C8BE15C0-8C5B-46C3-BC2C-850F93E9C2ED}" type="sibTrans" cxnId="{4B6C08AE-D644-48BC-A864-55EB51BCB99D}">
      <dgm:prSet/>
      <dgm:spPr/>
      <dgm:t>
        <a:bodyPr/>
        <a:lstStyle/>
        <a:p>
          <a:endParaRPr lang="en-US"/>
        </a:p>
      </dgm:t>
    </dgm:pt>
    <dgm:pt modelId="{52CD471E-5121-4B86-A9D3-C13B72267225}">
      <dgm:prSet phldrT="[Text]"/>
      <dgm:spPr/>
      <dgm:t>
        <a:bodyPr/>
        <a:lstStyle/>
        <a:p>
          <a:r>
            <a:rPr lang="en-US" dirty="0" smtClean="0"/>
            <a:t>32 </a:t>
          </a:r>
          <a:r>
            <a:rPr lang="en-US" dirty="0" err="1" smtClean="0"/>
            <a:t>oz</a:t>
          </a:r>
          <a:endParaRPr lang="en-US" dirty="0"/>
        </a:p>
      </dgm:t>
    </dgm:pt>
    <dgm:pt modelId="{738A9F5D-3E16-4216-9F5E-CC0A3A790896}" type="parTrans" cxnId="{3B7E9A34-9CF6-4486-8A22-8F001241FB4D}">
      <dgm:prSet/>
      <dgm:spPr/>
      <dgm:t>
        <a:bodyPr/>
        <a:lstStyle/>
        <a:p>
          <a:endParaRPr lang="en-US"/>
        </a:p>
      </dgm:t>
    </dgm:pt>
    <dgm:pt modelId="{0DBFB4CE-371F-4A38-897F-195245395308}" type="sibTrans" cxnId="{3B7E9A34-9CF6-4486-8A22-8F001241FB4D}">
      <dgm:prSet/>
      <dgm:spPr/>
      <dgm:t>
        <a:bodyPr/>
        <a:lstStyle/>
        <a:p>
          <a:endParaRPr lang="en-US"/>
        </a:p>
      </dgm:t>
    </dgm:pt>
    <dgm:pt modelId="{5E6FFA19-450E-406E-88E3-CA42664C78E2}">
      <dgm:prSet phldrT="[Text]"/>
      <dgm:spPr/>
      <dgm:t>
        <a:bodyPr/>
        <a:lstStyle/>
        <a:p>
          <a:r>
            <a:rPr lang="en-US" dirty="0" smtClean="0"/>
            <a:t>64 </a:t>
          </a:r>
          <a:r>
            <a:rPr lang="en-US" dirty="0" err="1" smtClean="0"/>
            <a:t>oz</a:t>
          </a:r>
          <a:endParaRPr lang="en-US" dirty="0"/>
        </a:p>
      </dgm:t>
    </dgm:pt>
    <dgm:pt modelId="{BB73BC6B-30B7-4C38-87D1-A727381562DA}" type="parTrans" cxnId="{241D2BF7-260D-430D-91A4-5F579998995F}">
      <dgm:prSet/>
      <dgm:spPr/>
      <dgm:t>
        <a:bodyPr/>
        <a:lstStyle/>
        <a:p>
          <a:endParaRPr lang="en-US"/>
        </a:p>
      </dgm:t>
    </dgm:pt>
    <dgm:pt modelId="{4917B11E-713C-4AC0-BED6-8C5A46F53279}" type="sibTrans" cxnId="{241D2BF7-260D-430D-91A4-5F579998995F}">
      <dgm:prSet/>
      <dgm:spPr/>
      <dgm:t>
        <a:bodyPr/>
        <a:lstStyle/>
        <a:p>
          <a:endParaRPr lang="en-US"/>
        </a:p>
      </dgm:t>
    </dgm:pt>
    <dgm:pt modelId="{0A44E88D-55E0-4FED-88F5-DAA7B469A634}" type="pres">
      <dgm:prSet presAssocID="{075E9929-BA0D-458D-81D4-16175F1E8CCA}" presName="Name0" presStyleCnt="0">
        <dgm:presLayoutVars>
          <dgm:dir/>
          <dgm:animLvl val="lvl"/>
          <dgm:resizeHandles val="exact"/>
        </dgm:presLayoutVars>
      </dgm:prSet>
      <dgm:spPr/>
    </dgm:pt>
    <dgm:pt modelId="{02EB484D-5958-4B6D-BC66-FB7F40F6DCD2}" type="pres">
      <dgm:prSet presAssocID="{3E2537C2-7E75-4386-9B8D-E62E8C273983}" presName="parTxOnly" presStyleLbl="node1" presStyleIdx="0" presStyleCnt="3" custLinFactX="17616" custLinFactY="47854" custLinFactNeighborX="100000" custLinFactNeighborY="100000">
        <dgm:presLayoutVars>
          <dgm:chMax val="0"/>
          <dgm:chPref val="0"/>
          <dgm:bulletEnabled val="1"/>
        </dgm:presLayoutVars>
      </dgm:prSet>
      <dgm:spPr/>
    </dgm:pt>
    <dgm:pt modelId="{A11FE4CD-025B-429E-8289-8F35DAE79C29}" type="pres">
      <dgm:prSet presAssocID="{C8BE15C0-8C5B-46C3-BC2C-850F93E9C2ED}" presName="parTxOnlySpace" presStyleCnt="0"/>
      <dgm:spPr/>
    </dgm:pt>
    <dgm:pt modelId="{A63375FC-1049-4CF9-AD91-918B1DC276FA}" type="pres">
      <dgm:prSet presAssocID="{52CD471E-5121-4B86-A9D3-C13B72267225}" presName="parTxOnly" presStyleLbl="node1" presStyleIdx="1" presStyleCnt="3" custLinFactX="8011" custLinFactY="47854" custLinFactNeighborX="100000" custLinFactNeighborY="100000">
        <dgm:presLayoutVars>
          <dgm:chMax val="0"/>
          <dgm:chPref val="0"/>
          <dgm:bulletEnabled val="1"/>
        </dgm:presLayoutVars>
      </dgm:prSet>
      <dgm:spPr/>
    </dgm:pt>
    <dgm:pt modelId="{AB38B19C-A865-428B-8184-C4DE19CA38BF}" type="pres">
      <dgm:prSet presAssocID="{0DBFB4CE-371F-4A38-897F-195245395308}" presName="parTxOnlySpace" presStyleCnt="0"/>
      <dgm:spPr/>
    </dgm:pt>
    <dgm:pt modelId="{51BAA774-8DBC-4256-AE2B-B030FA1FAE8D}" type="pres">
      <dgm:prSet presAssocID="{5E6FFA19-450E-406E-88E3-CA42664C78E2}" presName="parTxOnly" presStyleLbl="node1" presStyleIdx="2" presStyleCnt="3" custLinFactX="37810" custLinFactY="55358" custLinFactNeighborX="100000" custLinFactNeighborY="100000">
        <dgm:presLayoutVars>
          <dgm:chMax val="0"/>
          <dgm:chPref val="0"/>
          <dgm:bulletEnabled val="1"/>
        </dgm:presLayoutVars>
      </dgm:prSet>
      <dgm:spPr/>
    </dgm:pt>
  </dgm:ptLst>
  <dgm:cxnLst>
    <dgm:cxn modelId="{B49348BF-EEDF-4E64-B571-4AED33F0A4EA}" type="presOf" srcId="{3E2537C2-7E75-4386-9B8D-E62E8C273983}" destId="{02EB484D-5958-4B6D-BC66-FB7F40F6DCD2}" srcOrd="0" destOrd="0" presId="urn:microsoft.com/office/officeart/2005/8/layout/chevron1"/>
    <dgm:cxn modelId="{9B758F39-172C-4A93-9D11-C4650008DA5E}" type="presOf" srcId="{5E6FFA19-450E-406E-88E3-CA42664C78E2}" destId="{51BAA774-8DBC-4256-AE2B-B030FA1FAE8D}" srcOrd="0" destOrd="0" presId="urn:microsoft.com/office/officeart/2005/8/layout/chevron1"/>
    <dgm:cxn modelId="{B146BED9-98CF-462A-A49E-3C253FF79B2E}" type="presOf" srcId="{075E9929-BA0D-458D-81D4-16175F1E8CCA}" destId="{0A44E88D-55E0-4FED-88F5-DAA7B469A634}" srcOrd="0" destOrd="0" presId="urn:microsoft.com/office/officeart/2005/8/layout/chevron1"/>
    <dgm:cxn modelId="{4B6C08AE-D644-48BC-A864-55EB51BCB99D}" srcId="{075E9929-BA0D-458D-81D4-16175F1E8CCA}" destId="{3E2537C2-7E75-4386-9B8D-E62E8C273983}" srcOrd="0" destOrd="0" parTransId="{1882006A-6F01-4726-87A2-AA84064F49D9}" sibTransId="{C8BE15C0-8C5B-46C3-BC2C-850F93E9C2ED}"/>
    <dgm:cxn modelId="{1E793E04-9F6A-4B4F-9BE3-D3FF2C4DE565}" type="presOf" srcId="{52CD471E-5121-4B86-A9D3-C13B72267225}" destId="{A63375FC-1049-4CF9-AD91-918B1DC276FA}" srcOrd="0" destOrd="0" presId="urn:microsoft.com/office/officeart/2005/8/layout/chevron1"/>
    <dgm:cxn modelId="{3B7E9A34-9CF6-4486-8A22-8F001241FB4D}" srcId="{075E9929-BA0D-458D-81D4-16175F1E8CCA}" destId="{52CD471E-5121-4B86-A9D3-C13B72267225}" srcOrd="1" destOrd="0" parTransId="{738A9F5D-3E16-4216-9F5E-CC0A3A790896}" sibTransId="{0DBFB4CE-371F-4A38-897F-195245395308}"/>
    <dgm:cxn modelId="{241D2BF7-260D-430D-91A4-5F579998995F}" srcId="{075E9929-BA0D-458D-81D4-16175F1E8CCA}" destId="{5E6FFA19-450E-406E-88E3-CA42664C78E2}" srcOrd="2" destOrd="0" parTransId="{BB73BC6B-30B7-4C38-87D1-A727381562DA}" sibTransId="{4917B11E-713C-4AC0-BED6-8C5A46F53279}"/>
    <dgm:cxn modelId="{6622B2D5-2318-44D7-8C9F-D5E427926FD7}" type="presParOf" srcId="{0A44E88D-55E0-4FED-88F5-DAA7B469A634}" destId="{02EB484D-5958-4B6D-BC66-FB7F40F6DCD2}" srcOrd="0" destOrd="0" presId="urn:microsoft.com/office/officeart/2005/8/layout/chevron1"/>
    <dgm:cxn modelId="{C41B6003-B61F-47B5-8839-DFE0EFF1A33C}" type="presParOf" srcId="{0A44E88D-55E0-4FED-88F5-DAA7B469A634}" destId="{A11FE4CD-025B-429E-8289-8F35DAE79C29}" srcOrd="1" destOrd="0" presId="urn:microsoft.com/office/officeart/2005/8/layout/chevron1"/>
    <dgm:cxn modelId="{B32E8C1A-D44D-4115-8C88-C505EE165604}" type="presParOf" srcId="{0A44E88D-55E0-4FED-88F5-DAA7B469A634}" destId="{A63375FC-1049-4CF9-AD91-918B1DC276FA}" srcOrd="2" destOrd="0" presId="urn:microsoft.com/office/officeart/2005/8/layout/chevron1"/>
    <dgm:cxn modelId="{ADDA6900-6885-4358-8549-76B28ED8A765}" type="presParOf" srcId="{0A44E88D-55E0-4FED-88F5-DAA7B469A634}" destId="{AB38B19C-A865-428B-8184-C4DE19CA38BF}" srcOrd="3" destOrd="0" presId="urn:microsoft.com/office/officeart/2005/8/layout/chevron1"/>
    <dgm:cxn modelId="{3FD6508D-AF60-408D-90EC-7C584EE88FFB}" type="presParOf" srcId="{0A44E88D-55E0-4FED-88F5-DAA7B469A634}" destId="{51BAA774-8DBC-4256-AE2B-B030FA1FAE8D}"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EB484D-5958-4B6D-BC66-FB7F40F6DCD2}">
      <dsp:nvSpPr>
        <dsp:cNvPr id="0" name=""/>
        <dsp:cNvSpPr/>
      </dsp:nvSpPr>
      <dsp:spPr>
        <a:xfrm>
          <a:off x="970878" y="4016579"/>
          <a:ext cx="3505218" cy="1402087"/>
        </a:xfrm>
        <a:prstGeom prst="chevron">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8021" tIns="56007" rIns="56007" bIns="56007" numCol="1" spcCol="1270" anchor="ctr" anchorCtr="0">
          <a:noAutofit/>
        </a:bodyPr>
        <a:lstStyle/>
        <a:p>
          <a:pPr lvl="0" algn="ctr" defTabSz="1866900">
            <a:lnSpc>
              <a:spcPct val="90000"/>
            </a:lnSpc>
            <a:spcBef>
              <a:spcPct val="0"/>
            </a:spcBef>
            <a:spcAft>
              <a:spcPct val="35000"/>
            </a:spcAft>
          </a:pPr>
          <a:r>
            <a:rPr lang="en-US" sz="4200" kern="1200" dirty="0" smtClean="0"/>
            <a:t>16 </a:t>
          </a:r>
          <a:r>
            <a:rPr lang="en-US" sz="4200" kern="1200" dirty="0" err="1" smtClean="0"/>
            <a:t>oz</a:t>
          </a:r>
          <a:r>
            <a:rPr lang="en-US" sz="4200" kern="1200" dirty="0" smtClean="0"/>
            <a:t>	</a:t>
          </a:r>
          <a:endParaRPr lang="en-US" sz="4200" kern="1200" dirty="0"/>
        </a:p>
      </dsp:txBody>
      <dsp:txXfrm>
        <a:off x="1671922" y="4016579"/>
        <a:ext cx="2103131" cy="1402087"/>
      </dsp:txXfrm>
    </dsp:sp>
    <dsp:sp modelId="{A63375FC-1049-4CF9-AD91-918B1DC276FA}">
      <dsp:nvSpPr>
        <dsp:cNvPr id="0" name=""/>
        <dsp:cNvSpPr/>
      </dsp:nvSpPr>
      <dsp:spPr>
        <a:xfrm>
          <a:off x="3788899" y="4016579"/>
          <a:ext cx="3505218" cy="1402087"/>
        </a:xfrm>
        <a:prstGeom prst="chevron">
          <a:avLst/>
        </a:prstGeom>
        <a:solidFill>
          <a:schemeClr val="accent2">
            <a:hueOff val="977227"/>
            <a:satOff val="-15767"/>
            <a:lumOff val="-2745"/>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8021" tIns="56007" rIns="56007" bIns="56007" numCol="1" spcCol="1270" anchor="ctr" anchorCtr="0">
          <a:noAutofit/>
        </a:bodyPr>
        <a:lstStyle/>
        <a:p>
          <a:pPr lvl="0" algn="ctr" defTabSz="1866900">
            <a:lnSpc>
              <a:spcPct val="90000"/>
            </a:lnSpc>
            <a:spcBef>
              <a:spcPct val="0"/>
            </a:spcBef>
            <a:spcAft>
              <a:spcPct val="35000"/>
            </a:spcAft>
          </a:pPr>
          <a:r>
            <a:rPr lang="en-US" sz="4200" kern="1200" dirty="0" smtClean="0"/>
            <a:t>32 </a:t>
          </a:r>
          <a:r>
            <a:rPr lang="en-US" sz="4200" kern="1200" dirty="0" err="1" smtClean="0"/>
            <a:t>oz</a:t>
          </a:r>
          <a:endParaRPr lang="en-US" sz="4200" kern="1200" dirty="0"/>
        </a:p>
      </dsp:txBody>
      <dsp:txXfrm>
        <a:off x="4489943" y="4016579"/>
        <a:ext cx="2103131" cy="1402087"/>
      </dsp:txXfrm>
    </dsp:sp>
    <dsp:sp modelId="{51BAA774-8DBC-4256-AE2B-B030FA1FAE8D}">
      <dsp:nvSpPr>
        <dsp:cNvPr id="0" name=""/>
        <dsp:cNvSpPr/>
      </dsp:nvSpPr>
      <dsp:spPr>
        <a:xfrm>
          <a:off x="6315148" y="4016579"/>
          <a:ext cx="3505218" cy="1402087"/>
        </a:xfrm>
        <a:prstGeom prst="chevron">
          <a:avLst/>
        </a:prstGeom>
        <a:solidFill>
          <a:schemeClr val="accent2">
            <a:hueOff val="1954454"/>
            <a:satOff val="-31534"/>
            <a:lumOff val="-549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8021" tIns="56007" rIns="56007" bIns="56007" numCol="1" spcCol="1270" anchor="ctr" anchorCtr="0">
          <a:noAutofit/>
        </a:bodyPr>
        <a:lstStyle/>
        <a:p>
          <a:pPr lvl="0" algn="ctr" defTabSz="1866900">
            <a:lnSpc>
              <a:spcPct val="90000"/>
            </a:lnSpc>
            <a:spcBef>
              <a:spcPct val="0"/>
            </a:spcBef>
            <a:spcAft>
              <a:spcPct val="35000"/>
            </a:spcAft>
          </a:pPr>
          <a:r>
            <a:rPr lang="en-US" sz="4200" kern="1200" dirty="0" smtClean="0"/>
            <a:t>64 </a:t>
          </a:r>
          <a:r>
            <a:rPr lang="en-US" sz="4200" kern="1200" dirty="0" err="1" smtClean="0"/>
            <a:t>oz</a:t>
          </a:r>
          <a:endParaRPr lang="en-US" sz="4200" kern="1200" dirty="0"/>
        </a:p>
      </dsp:txBody>
      <dsp:txXfrm>
        <a:off x="7016192" y="4016579"/>
        <a:ext cx="2103131" cy="1402087"/>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1/13/2019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1/13/2019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1/13/2019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1/13/2019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1/13/2019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1/13/2019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848" y="1298448"/>
            <a:ext cx="7315200" cy="2489781"/>
          </a:xfrm>
        </p:spPr>
        <p:txBody>
          <a:bodyPr>
            <a:normAutofit fontScale="90000"/>
          </a:bodyPr>
          <a:lstStyle/>
          <a:p>
            <a:r>
              <a:rPr lang="en-US" dirty="0" smtClean="0"/>
              <a:t>UNC’s Comprehensive Cancer Support Program’s Oncology Nutrition App</a:t>
            </a:r>
            <a:endParaRPr lang="en-US" sz="3600" dirty="0"/>
          </a:p>
        </p:txBody>
      </p:sp>
      <p:sp>
        <p:nvSpPr>
          <p:cNvPr id="3" name="Subtitle 2"/>
          <p:cNvSpPr>
            <a:spLocks noGrp="1"/>
          </p:cNvSpPr>
          <p:nvPr>
            <p:ph type="subTitle" idx="1"/>
          </p:nvPr>
        </p:nvSpPr>
        <p:spPr>
          <a:xfrm>
            <a:off x="1100015" y="4670246"/>
            <a:ext cx="7315200" cy="1242874"/>
          </a:xfrm>
        </p:spPr>
        <p:txBody>
          <a:bodyPr>
            <a:normAutofit/>
          </a:bodyPr>
          <a:lstStyle/>
          <a:p>
            <a:r>
              <a:rPr lang="en-US" dirty="0" smtClean="0"/>
              <a:t>Meredith Moyers MS, RD, CSO, LDN</a:t>
            </a:r>
          </a:p>
          <a:p>
            <a:r>
              <a:rPr lang="en-US" sz="1600" dirty="0" smtClean="0"/>
              <a:t>Meredith.Moyers@unchealth.unc.edu</a:t>
            </a:r>
          </a:p>
          <a:p>
            <a:r>
              <a:rPr lang="en-US" sz="1600" dirty="0" smtClean="0"/>
              <a:t>984-974-8232</a:t>
            </a:r>
            <a:endParaRPr lang="en-US" sz="1600" dirty="0"/>
          </a:p>
        </p:txBody>
      </p:sp>
    </p:spTree>
    <p:extLst>
      <p:ext uri="{BB962C8B-B14F-4D97-AF65-F5344CB8AC3E}">
        <p14:creationId xmlns:p14="http://schemas.microsoft.com/office/powerpoint/2010/main" val="2721238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Restrictions: Must be iOS</a:t>
            </a:r>
            <a:endParaRPr lang="en-US" dirty="0"/>
          </a:p>
        </p:txBody>
      </p:sp>
      <p:sp>
        <p:nvSpPr>
          <p:cNvPr id="3" name="Content Placeholder 2"/>
          <p:cNvSpPr>
            <a:spLocks noGrp="1"/>
          </p:cNvSpPr>
          <p:nvPr>
            <p:ph idx="1"/>
          </p:nvPr>
        </p:nvSpPr>
        <p:spPr/>
        <p:txBody>
          <a:bodyPr/>
          <a:lstStyle/>
          <a:p>
            <a:r>
              <a:rPr lang="en-US" b="1" dirty="0"/>
              <a:t>Description of the idea: </a:t>
            </a:r>
            <a:r>
              <a:rPr lang="en-US" dirty="0" smtClean="0"/>
              <a:t>UNC is the state’s healthcare system and serves every county in North Carolina.</a:t>
            </a:r>
            <a:r>
              <a:rPr lang="en-US" dirty="0"/>
              <a:t>  Unfortunately, a board-certified oncology dietitian is only available at Main Campus in Chapel Hill or at Rex Healthcare in Raleigh.  This leaves a huge gap in nutrition care for patients who are experiencing eating challenges during their cancer journey at our UNC Affiliated </a:t>
            </a:r>
            <a:r>
              <a:rPr lang="en-US" dirty="0" smtClean="0"/>
              <a:t>sites across the state. </a:t>
            </a:r>
            <a:r>
              <a:rPr lang="en-US" dirty="0"/>
              <a:t>  My idea is to create an app that can provide </a:t>
            </a:r>
            <a:r>
              <a:rPr lang="en-US" dirty="0" smtClean="0"/>
              <a:t>nutrition education routinely provided, </a:t>
            </a:r>
            <a:r>
              <a:rPr lang="en-US" dirty="0"/>
              <a:t>in person in Chapel Hill, to </a:t>
            </a:r>
            <a:r>
              <a:rPr lang="en-US" dirty="0" smtClean="0"/>
              <a:t>all our </a:t>
            </a:r>
            <a:r>
              <a:rPr lang="en-US" dirty="0"/>
              <a:t>cancer patients and their caregivers throughout </a:t>
            </a:r>
            <a:r>
              <a:rPr lang="en-US" dirty="0" smtClean="0"/>
              <a:t>the </a:t>
            </a:r>
            <a:r>
              <a:rPr lang="en-US" dirty="0"/>
              <a:t>state. </a:t>
            </a:r>
            <a:r>
              <a:rPr lang="en-US" dirty="0" smtClean="0"/>
              <a:t>  All cancer patients should have access to reliable and accurate nutrition information which the app will provide.</a:t>
            </a:r>
            <a:endParaRPr lang="en-US" dirty="0"/>
          </a:p>
        </p:txBody>
      </p:sp>
    </p:spTree>
    <p:extLst>
      <p:ext uri="{BB962C8B-B14F-4D97-AF65-F5344CB8AC3E}">
        <p14:creationId xmlns:p14="http://schemas.microsoft.com/office/powerpoint/2010/main" val="130438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Goal #1- </a:t>
            </a:r>
            <a:r>
              <a:rPr lang="en-US" sz="2000" dirty="0"/>
              <a:t>A section that provides eating tips for managing nutrition impact symptoms (nausea, vomiting, diarrhea, constipation, mouth sores, difficulty swallowing, taste and smell changes)</a:t>
            </a:r>
            <a:r>
              <a:rPr lang="en-US" sz="2000" dirty="0" smtClean="0"/>
              <a:t/>
            </a:r>
            <a:br>
              <a:rPr lang="en-US" sz="2000" dirty="0" smtClean="0"/>
            </a:br>
            <a:endParaRPr lang="en-US" sz="2000" dirty="0"/>
          </a:p>
        </p:txBody>
      </p:sp>
      <p:sp>
        <p:nvSpPr>
          <p:cNvPr id="3" name="Content Placeholder 2"/>
          <p:cNvSpPr>
            <a:spLocks noGrp="1"/>
          </p:cNvSpPr>
          <p:nvPr>
            <p:ph idx="1"/>
          </p:nvPr>
        </p:nvSpPr>
        <p:spPr/>
        <p:txBody>
          <a:bodyPr/>
          <a:lstStyle/>
          <a:p>
            <a:r>
              <a:rPr lang="en-US" dirty="0" smtClean="0"/>
              <a:t>It would also </a:t>
            </a:r>
            <a:r>
              <a:rPr lang="en-US" dirty="0"/>
              <a:t>have recipes patients </a:t>
            </a:r>
            <a:r>
              <a:rPr lang="en-US" dirty="0" smtClean="0"/>
              <a:t>patients/caregivers </a:t>
            </a:r>
            <a:r>
              <a:rPr lang="en-US" dirty="0"/>
              <a:t>click on that are good for each nutrition impact symptom (i.e. under the mouth sores section, we could have recipes for various smoothies and soft foods).  I would like it if the patient </a:t>
            </a:r>
            <a:r>
              <a:rPr lang="en-US" dirty="0" smtClean="0"/>
              <a:t>could </a:t>
            </a:r>
            <a:r>
              <a:rPr lang="en-US" dirty="0"/>
              <a:t>check mark certain ingredients in the recipe and it automatically adds them to a “shopping list” for them.  Furthermore, </a:t>
            </a:r>
            <a:r>
              <a:rPr lang="en-US" dirty="0" smtClean="0"/>
              <a:t>the </a:t>
            </a:r>
            <a:r>
              <a:rPr lang="en-US" dirty="0"/>
              <a:t>patient could email/share the recipe to a caregiver directly from the app</a:t>
            </a:r>
          </a:p>
        </p:txBody>
      </p:sp>
    </p:spTree>
    <p:extLst>
      <p:ext uri="{BB962C8B-B14F-4D97-AF65-F5344CB8AC3E}">
        <p14:creationId xmlns:p14="http://schemas.microsoft.com/office/powerpoint/2010/main" val="2936564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009" y="992777"/>
            <a:ext cx="2533883" cy="3990866"/>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02535" y="992777"/>
            <a:ext cx="2544204" cy="399519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2513" y="992777"/>
            <a:ext cx="2549056" cy="3990866"/>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67343" y="992777"/>
            <a:ext cx="2523868" cy="3990866"/>
          </a:xfrm>
          <a:prstGeom prst="rect">
            <a:avLst/>
          </a:prstGeom>
        </p:spPr>
      </p:pic>
      <p:sp>
        <p:nvSpPr>
          <p:cNvPr id="6" name="Oval 5"/>
          <p:cNvSpPr/>
          <p:nvPr/>
        </p:nvSpPr>
        <p:spPr>
          <a:xfrm>
            <a:off x="7166982" y="2129247"/>
            <a:ext cx="1682474" cy="644434"/>
          </a:xfrm>
          <a:prstGeom prst="ellipse">
            <a:avLst/>
          </a:prstGeom>
          <a:no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Oval 6"/>
          <p:cNvSpPr/>
          <p:nvPr/>
        </p:nvSpPr>
        <p:spPr>
          <a:xfrm>
            <a:off x="2923960" y="2455818"/>
            <a:ext cx="2901353" cy="63572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9412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Goals #2 and #3 </a:t>
            </a:r>
            <a:endParaRPr lang="en-US" sz="3200" b="1" dirty="0"/>
          </a:p>
        </p:txBody>
      </p:sp>
      <p:sp>
        <p:nvSpPr>
          <p:cNvPr id="3" name="Content Placeholder 2"/>
          <p:cNvSpPr>
            <a:spLocks noGrp="1"/>
          </p:cNvSpPr>
          <p:nvPr>
            <p:ph idx="1"/>
          </p:nvPr>
        </p:nvSpPr>
        <p:spPr/>
        <p:txBody>
          <a:bodyPr>
            <a:normAutofit/>
          </a:bodyPr>
          <a:lstStyle/>
          <a:p>
            <a:r>
              <a:rPr lang="en-US" sz="2800" dirty="0" smtClean="0"/>
              <a:t> </a:t>
            </a:r>
            <a:r>
              <a:rPr lang="en-US" sz="2800" dirty="0"/>
              <a:t>A section that provides info on common diet changes (food safety, gastrectomy, tube feed, bowel obstructions, survivorship</a:t>
            </a:r>
            <a:r>
              <a:rPr lang="en-US" sz="2800" dirty="0" smtClean="0"/>
              <a:t>)</a:t>
            </a:r>
          </a:p>
          <a:p>
            <a:r>
              <a:rPr lang="en-US" sz="2800" dirty="0"/>
              <a:t>A FAQ section that lists answers to common diet questions we get (i.e. sugar feeds cancer, ketogenic diet, alkaline water, dairy and cancer, etc…)</a:t>
            </a:r>
            <a:endParaRPr lang="en-US" sz="2800" dirty="0"/>
          </a:p>
        </p:txBody>
      </p:sp>
    </p:spTree>
    <p:extLst>
      <p:ext uri="{BB962C8B-B14F-4D97-AF65-F5344CB8AC3E}">
        <p14:creationId xmlns:p14="http://schemas.microsoft.com/office/powerpoint/2010/main" val="1276959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 #4</a:t>
            </a:r>
            <a:endParaRPr lang="en-US" dirty="0"/>
          </a:p>
        </p:txBody>
      </p:sp>
      <p:sp>
        <p:nvSpPr>
          <p:cNvPr id="3" name="Content Placeholder 2"/>
          <p:cNvSpPr>
            <a:spLocks noGrp="1"/>
          </p:cNvSpPr>
          <p:nvPr>
            <p:ph idx="1"/>
          </p:nvPr>
        </p:nvSpPr>
        <p:spPr/>
        <p:txBody>
          <a:bodyPr/>
          <a:lstStyle/>
          <a:p>
            <a:r>
              <a:rPr lang="en-US" dirty="0"/>
              <a:t>A section where the patient could track their fluid intake (dehydration is a common problem among cancer patients).  It would be nice if they could “check off” something every time they drank 8 </a:t>
            </a:r>
            <a:r>
              <a:rPr lang="en-US" dirty="0" err="1"/>
              <a:t>oz</a:t>
            </a:r>
            <a:r>
              <a:rPr lang="en-US" dirty="0"/>
              <a:t> of fluids and there could be a progress bar that changes color as the patient gets closer to the goal of 64 oz. Once the patient hits 64 </a:t>
            </a:r>
            <a:r>
              <a:rPr lang="en-US" dirty="0" err="1"/>
              <a:t>oz</a:t>
            </a:r>
            <a:r>
              <a:rPr lang="en-US" dirty="0"/>
              <a:t>, some sort of celebration could take place. </a:t>
            </a:r>
            <a:endParaRPr lang="en-US" dirty="0"/>
          </a:p>
        </p:txBody>
      </p:sp>
      <p:graphicFrame>
        <p:nvGraphicFramePr>
          <p:cNvPr id="4" name="Diagram 3"/>
          <p:cNvGraphicFramePr/>
          <p:nvPr>
            <p:extLst>
              <p:ext uri="{D42A27DB-BD31-4B8C-83A1-F6EECF244321}">
                <p14:modId xmlns:p14="http://schemas.microsoft.com/office/powerpoint/2010/main" val="2269530412"/>
              </p:ext>
            </p:extLst>
          </p:nvPr>
        </p:nvGraphicFramePr>
        <p:xfrm>
          <a:off x="2031999" y="719666"/>
          <a:ext cx="9820367"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3741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Nice to Have Functions</a:t>
            </a:r>
            <a:endParaRPr lang="en-US" dirty="0"/>
          </a:p>
        </p:txBody>
      </p:sp>
      <p:sp>
        <p:nvSpPr>
          <p:cNvPr id="3" name="Content Placeholder 2"/>
          <p:cNvSpPr>
            <a:spLocks noGrp="1"/>
          </p:cNvSpPr>
          <p:nvPr>
            <p:ph idx="1"/>
          </p:nvPr>
        </p:nvSpPr>
        <p:spPr/>
        <p:txBody>
          <a:bodyPr/>
          <a:lstStyle/>
          <a:p>
            <a:r>
              <a:rPr lang="en-US" dirty="0"/>
              <a:t>Something similar to the fluid tracking but for our patients who have to administer their tube feed, in which they could either journal when they gave themselves their tube feed or have a progress bar that shows they hit their goal for number of tube feeds/day they administered (this would be a different amount for each patient, unlike the fluid intake would be automatically 64 </a:t>
            </a:r>
            <a:r>
              <a:rPr lang="en-US" dirty="0" err="1"/>
              <a:t>oz</a:t>
            </a:r>
            <a:r>
              <a:rPr lang="en-US" dirty="0"/>
              <a:t> for everyone).</a:t>
            </a:r>
          </a:p>
          <a:p>
            <a:r>
              <a:rPr lang="en-US" dirty="0" smtClean="0"/>
              <a:t>A </a:t>
            </a:r>
            <a:r>
              <a:rPr lang="en-US" dirty="0"/>
              <a:t>journaling section where the patient could journal their nutrition impact symptoms for the day.  i.e. they could document which days they experienced nausea, how intense was it, duration, etc…this will help them remember to share it with their providers when they are in clinic for follow up visits.</a:t>
            </a:r>
          </a:p>
          <a:p>
            <a:r>
              <a:rPr lang="en-US" dirty="0" smtClean="0"/>
              <a:t>We </a:t>
            </a:r>
            <a:r>
              <a:rPr lang="en-US" dirty="0"/>
              <a:t>would like the ability to have authorized people go back in the app and make edits as needed.  Such as when we have a new recipe we would like to add or with the addition of new FAQ.  </a:t>
            </a:r>
          </a:p>
          <a:p>
            <a:endParaRPr lang="en-US" dirty="0"/>
          </a:p>
        </p:txBody>
      </p:sp>
    </p:spTree>
    <p:extLst>
      <p:ext uri="{BB962C8B-B14F-4D97-AF65-F5344CB8AC3E}">
        <p14:creationId xmlns:p14="http://schemas.microsoft.com/office/powerpoint/2010/main" val="1086020091"/>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Frame</Template>
  <TotalTime>40</TotalTime>
  <Words>296</Words>
  <Application>Microsoft Office PowerPoint</Application>
  <PresentationFormat>Widescreen</PresentationFormat>
  <Paragraphs>20</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Corbel</vt:lpstr>
      <vt:lpstr>Wingdings 2</vt:lpstr>
      <vt:lpstr>Frame</vt:lpstr>
      <vt:lpstr>UNC’s Comprehensive Cancer Support Program’s Oncology Nutrition App</vt:lpstr>
      <vt:lpstr>Restrictions: Must be iOS</vt:lpstr>
      <vt:lpstr>Goal #1- A section that provides eating tips for managing nutrition impact symptoms (nausea, vomiting, diarrhea, constipation, mouth sores, difficulty swallowing, taste and smell changes) </vt:lpstr>
      <vt:lpstr>PowerPoint Presentation</vt:lpstr>
      <vt:lpstr>Goals #2 and #3 </vt:lpstr>
      <vt:lpstr>Goal #4</vt:lpstr>
      <vt:lpstr>Nice to Have Functions</vt:lpstr>
    </vt:vector>
  </TitlesOfParts>
  <Company>UNC Health 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UNC’s Comprehensive Cancer Support Program’s Oncology Nutrition App</dc:title>
  <dc:creator>Moyers, Meredith</dc:creator>
  <cp:lastModifiedBy>Moyers, Meredith</cp:lastModifiedBy>
  <cp:revision>5</cp:revision>
  <dcterms:created xsi:type="dcterms:W3CDTF">2019-01-13T17:03:22Z</dcterms:created>
  <dcterms:modified xsi:type="dcterms:W3CDTF">2019-01-13T17:44:12Z</dcterms:modified>
</cp:coreProperties>
</file>