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267" r:id="rId3"/>
    <p:sldId id="497" r:id="rId4"/>
    <p:sldId id="309" r:id="rId5"/>
    <p:sldId id="428" r:id="rId6"/>
    <p:sldId id="449" r:id="rId7"/>
    <p:sldId id="451" r:id="rId8"/>
    <p:sldId id="262" r:id="rId9"/>
    <p:sldId id="504" r:id="rId10"/>
    <p:sldId id="5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\Downloads\Board%20Graphs%20for%20Nick_2May17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7089119372624E-2"/>
          <c:y val="7.5356302852295873E-2"/>
          <c:w val="0.89202181070728914"/>
          <c:h val="0.7677197063416957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Cumulative Enrollments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104</c:v>
                </c:pt>
                <c:pt idx="1">
                  <c:v>208</c:v>
                </c:pt>
                <c:pt idx="2">
                  <c:v>333</c:v>
                </c:pt>
                <c:pt idx="3">
                  <c:v>487</c:v>
                </c:pt>
                <c:pt idx="4">
                  <c:v>659</c:v>
                </c:pt>
                <c:pt idx="5">
                  <c:v>757</c:v>
                </c:pt>
                <c:pt idx="6">
                  <c:v>867</c:v>
                </c:pt>
                <c:pt idx="7">
                  <c:v>928</c:v>
                </c:pt>
                <c:pt idx="8">
                  <c:v>1007</c:v>
                </c:pt>
                <c:pt idx="9">
                  <c:v>1111</c:v>
                </c:pt>
                <c:pt idx="10">
                  <c:v>1208</c:v>
                </c:pt>
                <c:pt idx="11">
                  <c:v>1290</c:v>
                </c:pt>
                <c:pt idx="12">
                  <c:v>1433</c:v>
                </c:pt>
                <c:pt idx="13">
                  <c:v>1621</c:v>
                </c:pt>
                <c:pt idx="14">
                  <c:v>1832</c:v>
                </c:pt>
                <c:pt idx="15">
                  <c:v>2069</c:v>
                </c:pt>
                <c:pt idx="16">
                  <c:v>2243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5-4659-B9A7-A33F92231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93568"/>
        <c:axId val="475556784"/>
      </c:lineChart>
      <c:catAx>
        <c:axId val="4737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56784"/>
        <c:crosses val="autoZero"/>
        <c:auto val="1"/>
        <c:lblAlgn val="ctr"/>
        <c:lblOffset val="100"/>
        <c:noMultiLvlLbl val="0"/>
      </c:catAx>
      <c:valAx>
        <c:axId val="47555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9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Baseline</c:v>
                </c:pt>
                <c:pt idx="1">
                  <c:v>Month 1</c:v>
                </c:pt>
                <c:pt idx="2">
                  <c:v>Month 2</c:v>
                </c:pt>
                <c:pt idx="3">
                  <c:v>Month 3</c:v>
                </c:pt>
                <c:pt idx="4">
                  <c:v>Month 4</c:v>
                </c:pt>
                <c:pt idx="5">
                  <c:v>Month 5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0.59</c:v>
                </c:pt>
                <c:pt idx="1">
                  <c:v>0.75</c:v>
                </c:pt>
                <c:pt idx="2">
                  <c:v>0.84</c:v>
                </c:pt>
                <c:pt idx="3">
                  <c:v>0.89</c:v>
                </c:pt>
                <c:pt idx="4">
                  <c:v>0.83</c:v>
                </c:pt>
                <c:pt idx="5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F8-4DF1-95FC-086FCAE57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6640064"/>
        <c:axId val="806633832"/>
      </c:lineChart>
      <c:catAx>
        <c:axId val="8066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633832"/>
        <c:crosses val="autoZero"/>
        <c:auto val="1"/>
        <c:lblAlgn val="ctr"/>
        <c:lblOffset val="100"/>
        <c:noMultiLvlLbl val="0"/>
      </c:catAx>
      <c:valAx>
        <c:axId val="806633832"/>
        <c:scaling>
          <c:orientation val="minMax"/>
          <c:max val="1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64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Births and</a:t>
            </a:r>
            <a:r>
              <a:rPr lang="en-US" sz="1600" b="1" baseline="0" dirty="0"/>
              <a:t> Reportable Complications</a:t>
            </a:r>
            <a:endParaRPr lang="en-US" sz="1600" b="1" dirty="0"/>
          </a:p>
        </c:rich>
      </c:tx>
      <c:layout>
        <c:manualLayout>
          <c:xMode val="edge"/>
          <c:yMode val="edge"/>
          <c:x val="0.2135394554807500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40568411776444"/>
          <c:y val="0.13348865715695449"/>
          <c:w val="0.8571751908790548"/>
          <c:h val="0.49114941842069754"/>
        </c:manualLayout>
      </c:layout>
      <c:lineChart>
        <c:grouping val="standard"/>
        <c:varyColors val="0"/>
        <c:ser>
          <c:idx val="0"/>
          <c:order val="0"/>
          <c:tx>
            <c:strRef>
              <c:f>'[Board Graphs for Nick_2May17 .xlsx]Clinical Outcomes'!$A$3</c:f>
              <c:strCache>
                <c:ptCount val="1"/>
                <c:pt idx="0">
                  <c:v>Births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'[Board Graphs for Nick_2May17 .xlsx]Clinical Outcomes'!$O$2:$V$2</c:f>
              <c:numCache>
                <c:formatCode>mmm\-yy</c:formatCode>
                <c:ptCount val="8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</c:numCache>
            </c:numRef>
          </c:cat>
          <c:val>
            <c:numRef>
              <c:f>'[Board Graphs for Nick_2May17 .xlsx]Clinical Outcomes'!$O$3:$V$3</c:f>
              <c:numCache>
                <c:formatCode>General</c:formatCode>
                <c:ptCount val="8"/>
                <c:pt idx="0">
                  <c:v>91</c:v>
                </c:pt>
                <c:pt idx="1">
                  <c:v>86</c:v>
                </c:pt>
                <c:pt idx="2">
                  <c:v>101</c:v>
                </c:pt>
                <c:pt idx="3">
                  <c:v>64</c:v>
                </c:pt>
                <c:pt idx="4">
                  <c:v>148</c:v>
                </c:pt>
                <c:pt idx="5">
                  <c:v>133</c:v>
                </c:pt>
                <c:pt idx="6">
                  <c:v>138</c:v>
                </c:pt>
                <c:pt idx="7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9-44FC-A5B4-D2E17FC72E0F}"/>
            </c:ext>
          </c:extLst>
        </c:ser>
        <c:ser>
          <c:idx val="1"/>
          <c:order val="1"/>
          <c:tx>
            <c:strRef>
              <c:f>'[Board Graphs for Nick_2May17 .xlsx]Clinical Outcomes'!$A$4</c:f>
              <c:strCache>
                <c:ptCount val="1"/>
                <c:pt idx="0">
                  <c:v>Reportable peripartum outcomes*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'[Board Graphs for Nick_2May17 .xlsx]Clinical Outcomes'!$O$2:$V$2</c:f>
              <c:numCache>
                <c:formatCode>mmm\-yy</c:formatCode>
                <c:ptCount val="8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</c:numCache>
            </c:numRef>
          </c:cat>
          <c:val>
            <c:numRef>
              <c:f>'[Board Graphs for Nick_2May17 .xlsx]Clinical Outcomes'!$O$4:$V$4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9-44FC-A5B4-D2E17FC72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38873504"/>
        <c:axId val="2135905056"/>
      </c:lineChart>
      <c:dateAx>
        <c:axId val="-21388735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35905056"/>
        <c:crosses val="autoZero"/>
        <c:auto val="1"/>
        <c:lblOffset val="100"/>
        <c:baseTimeUnit val="months"/>
      </c:dateAx>
      <c:valAx>
        <c:axId val="213590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8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7217737827767"/>
          <c:y val="0.69993768666182987"/>
          <c:w val="0.69672051521988532"/>
          <c:h val="0.1022174646483079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0.20531</cdr:x>
      <cdr:y>0</cdr:y>
    </cdr:from>
    <cdr:to>
      <cdr:x>0.62983</cdr:x>
      <cdr:y>0.09435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B6550F9-BD0A-4A77-9F72-75DFD026DF8F}"/>
            </a:ext>
          </a:extLst>
        </cdr:cNvPr>
        <cdr:cNvSpPr txBox="1"/>
      </cdr:nvSpPr>
      <cdr:spPr>
        <a:xfrm xmlns:a="http://schemas.openxmlformats.org/drawingml/2006/main">
          <a:off x="758297" y="-3811207"/>
          <a:ext cx="1567950" cy="268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Provider performance</a:t>
          </a:r>
          <a:endParaRPr lang="en-KE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8FAAE-6CC4-4255-A584-1C9439F623C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C5E39-AA21-4996-9864-61669013F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B26D6-8ABC-0D43-BD5D-146B54D5A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1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9DC5-0597-4262-9DA1-514F7CBD2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EB0F8-B15E-4735-A93E-7770F146B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B81D-3E3E-49A4-AEC5-BF514143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4B60-123D-4D05-8807-E000D4FC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9759-5135-4D50-999B-D1A92E54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EB0A-75D9-4942-9FC2-D0F6E06A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F4C5F-C410-4169-AA0D-780E315F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161E-3CD1-4476-8CD2-084414AA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B003-5A43-4B70-9E49-085D2200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142F-1B70-4253-A25C-858581C0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B6A70-3664-4681-A520-815C93520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FC75A-D5CF-401C-9431-D6D40402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36374-9166-4F43-9129-145A933A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26BA2-279F-43D2-917B-2C8C8E34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1E23B-F2B0-44C8-944B-00368B8E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CD6E-7FDD-4EA9-A5E1-FFC21E0C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D596-B493-4A36-ADE6-30D8A204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809D-1B28-43B9-8D71-8DA81A76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E79E-8A06-48B3-A094-3B7700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34E27-0939-49D3-A650-C8CA30E1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8C81-DE66-4A9C-B192-F3628FD7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84C29-FF47-4E4C-88BF-95B7D9551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7CDDD-C8EA-4CA4-9549-A79132F1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5607-B6B0-487D-BAA9-93D1C33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1DE3-DFAC-4718-970D-1A3B63E5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D2D5-DD38-4F78-ADE0-9A663751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2D52-7FC5-4C22-BC96-66EFA59D4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30C1D-8D45-472A-9AB7-7630863D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BD80F-122A-4F15-8EDA-067AE53B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64984-E2EC-4F1D-AE0C-2FAAAC29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2E9A-923F-4C24-AF29-CC61119C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6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447C-11A0-4C52-AC90-43E04B35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FE1ED-EACB-404C-825D-D06A6DDC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B80C2-A6FD-49FB-8FA8-10AE4EF0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E276-F3AD-4245-9E1D-61C3DC240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76597-D933-451E-B919-41DB3403B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A5150-F922-4E53-8529-104D28C6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D03FD-3B00-4490-888B-311C37E4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1D2E-7F89-4BFE-878B-40C6995D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9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DE49-28E2-42F4-9849-05B3A15D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1D272-64C8-40A6-B93E-2725B522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55D96-3E10-4141-9AF3-7723E52E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BDBAC-6E10-4E6E-A0D8-1F57426C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9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4F427-A2A1-41F4-82AD-B214D839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B8811-758D-4314-A156-D9C6CEF9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1A6F5-498C-4C33-9E9F-9E32032E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9BC3-5CBA-4A34-B1C8-69A089CA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068E-6E35-45F8-99AB-5D89701C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25E0F-AA8E-49BF-9702-BC030EF91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E6ED5-17CD-476D-B2A2-C7E28539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4F98-C3BE-46D4-813B-61A4D1EF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87F85-5168-489F-8CF7-5090E150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D796-F8D7-49B9-B9EB-658F072A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0CDFC-6373-47D6-A435-9E5F962B2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82F5F-4295-4E4B-B3B6-D45BD041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C9DA-ED59-4618-84E8-10CD997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045F7-1BAF-441A-837C-A370E768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B8945-A054-4076-BF5A-21C24D55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D81A3-EF9B-4D5D-8EFC-FFABA092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54EE8-23F8-43BB-9F43-18B71470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4991-094F-42F8-948C-2F13F1ED6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4CC5-FF8F-4518-9A3F-403332A5BEA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6695-6ED4-4641-8E67-D0FE5C551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4074-070A-4AE7-8F8D-90692BEA8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C32B-F2DC-4C13-8080-6F72361F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4470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59961" y="4717597"/>
            <a:ext cx="6460759" cy="159326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BE011-3E68-4F50-92B6-8029302C3DA1}"/>
              </a:ext>
            </a:extLst>
          </p:cNvPr>
          <p:cNvSpPr/>
          <p:nvPr/>
        </p:nvSpPr>
        <p:spPr>
          <a:xfrm>
            <a:off x="7169426" y="4792549"/>
            <a:ext cx="4962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Building patients voices into dashboards to improve quality of maternal healthcare in Kenya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40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90908-3DF8-4B47-B6DA-CF2831528262}"/>
              </a:ext>
            </a:extLst>
          </p:cNvPr>
          <p:cNvSpPr txBox="1"/>
          <p:nvPr/>
        </p:nvSpPr>
        <p:spPr>
          <a:xfrm>
            <a:off x="0" y="0"/>
            <a:ext cx="12192000" cy="966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KE"/>
            </a:defPPr>
            <a:lvl1pPr marL="16933">
              <a:spcBef>
                <a:spcPts val="127"/>
              </a:spcBef>
              <a:defRPr sz="2800" b="1" spc="-13">
                <a:solidFill>
                  <a:schemeClr val="accent1">
                    <a:lumMod val="50000"/>
                  </a:schemeClr>
                </a:solidFill>
                <a:latin typeface="Futura"/>
                <a:cs typeface="Helvetica" panose="020B0604020202020204" pitchFamily="34" charset="0"/>
              </a:defRPr>
            </a:lvl1pPr>
          </a:lstStyle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Where we need your help…</a:t>
            </a:r>
            <a:endParaRPr kumimoji="0" lang="en-US" sz="2800" i="0" u="none" strike="noStrike" kern="1200" cap="none" spc="-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Helvetica" panose="020B0604020202020204" pitchFamily="34" charset="0"/>
            </a:endParaRPr>
          </a:p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55695-4C68-4302-B2B8-6FC3C18D7F8B}"/>
              </a:ext>
            </a:extLst>
          </p:cNvPr>
          <p:cNvSpPr txBox="1"/>
          <p:nvPr/>
        </p:nvSpPr>
        <p:spPr>
          <a:xfrm>
            <a:off x="9195149" y="3246930"/>
            <a:ext cx="299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API to integrate with analytics tools (e.g. Tableau) to scrape data for dashboard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A8E7A-E752-4007-9870-C6DE8859D852}"/>
              </a:ext>
            </a:extLst>
          </p:cNvPr>
          <p:cNvSpPr txBox="1"/>
          <p:nvPr/>
        </p:nvSpPr>
        <p:spPr>
          <a:xfrm>
            <a:off x="4672935" y="3131070"/>
            <a:ext cx="344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Design and build database for SMS and dashboard of key indicators</a:t>
            </a:r>
          </a:p>
        </p:txBody>
      </p:sp>
      <p:pic>
        <p:nvPicPr>
          <p:cNvPr id="2050" name="Picture 2" descr="Image result for sms icon">
            <a:extLst>
              <a:ext uri="{FF2B5EF4-FFF2-40B4-BE49-F238E27FC236}">
                <a16:creationId xmlns:a16="http://schemas.microsoft.com/office/drawing/2014/main" id="{D3697C13-F686-42B9-B946-DF7D1C31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18" y="4810539"/>
            <a:ext cx="688077" cy="6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ms icon">
            <a:extLst>
              <a:ext uri="{FF2B5EF4-FFF2-40B4-BE49-F238E27FC236}">
                <a16:creationId xmlns:a16="http://schemas.microsoft.com/office/drawing/2014/main" id="{A7B15DEA-8DCE-417D-9073-9034560A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48" y="4835313"/>
            <a:ext cx="688078" cy="6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ms icon">
            <a:extLst>
              <a:ext uri="{FF2B5EF4-FFF2-40B4-BE49-F238E27FC236}">
                <a16:creationId xmlns:a16="http://schemas.microsoft.com/office/drawing/2014/main" id="{A64E06C6-E93D-422C-A0B0-84F9938F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33" y="4835313"/>
            <a:ext cx="688078" cy="6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B0D8B-FED5-452E-81DD-DE7F4EF09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91" y="1439531"/>
            <a:ext cx="1536217" cy="1208329"/>
          </a:xfrm>
          <a:prstGeom prst="rect">
            <a:avLst/>
          </a:prstGeom>
        </p:spPr>
      </p:pic>
      <p:pic>
        <p:nvPicPr>
          <p:cNvPr id="16" name="Picture 2" descr="Image result for mother and baby icon">
            <a:extLst>
              <a:ext uri="{FF2B5EF4-FFF2-40B4-BE49-F238E27FC236}">
                <a16:creationId xmlns:a16="http://schemas.microsoft.com/office/drawing/2014/main" id="{ACC4F8E1-CDC0-4A91-B02C-7D74F657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070B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3" b="96645" l="9744" r="89776">
                        <a14:foregroundMark x1="68530" y1="96805" x2="68530" y2="96805"/>
                        <a14:foregroundMark x1="50319" y1="15176" x2="50319" y2="15176"/>
                        <a14:foregroundMark x1="51917" y1="4633" x2="51917" y2="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86" y="5683282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pregnant woman icon vector">
            <a:extLst>
              <a:ext uri="{FF2B5EF4-FFF2-40B4-BE49-F238E27FC236}">
                <a16:creationId xmlns:a16="http://schemas.microsoft.com/office/drawing/2014/main" id="{28E80C60-A4C3-48A2-8A5E-70196D58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0000" l="10000" r="90000">
                        <a14:foregroundMark x1="46333" y1="56667" x2="46333" y2="56667"/>
                        <a14:foregroundMark x1="49333" y1="44000" x2="49333" y2="44000"/>
                        <a14:foregroundMark x1="38000" y1="11333" x2="38000" y2="11333"/>
                        <a14:foregroundMark x1="37000" y1="6000" x2="37000" y2="600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31" y="5626644"/>
            <a:ext cx="917603" cy="946429"/>
          </a:xfrm>
          <a:prstGeom prst="rect">
            <a:avLst/>
          </a:prstGeom>
          <a:noFill/>
          <a:extLst/>
        </p:spPr>
      </p:pic>
      <p:pic>
        <p:nvPicPr>
          <p:cNvPr id="2054" name="Picture 6" descr="data:image/png;base64,iVBORw0KGgoAAAANSUhEUgAAATYAAACjCAMAAAA3vsLfAAAAkFBMVEX///8VZr8AWbsAXrzs8PgAYb3b5fMPZL4AXbzq8fkgbsMxdcXu9PsAWrsKY75wnNWWtuBLhcvj7feWsNvS4fI7fci3yObG1+1hk9GLrdv0+PwAVrobacCwxOSlvuJcjs670Op+pdhDgcqhuuAjcsRxndWDqNnM3fDB0eqrwOJXis3W5PRQgshEfsiGq9s3eMWMm+swAAALIklEQVR4nO2d63qiOhSGB9ghESEogxAQBAQPxVru/+52wB4AQalCHKLf88yPsa2B10hWsr6s/Pnzb2hi7i3LcSJCyHrxozX9v+7MrNA+qI++xH9L7s7XM6kQKATLwgBgICH6Q/pvGji+bTz6gh8vOdxmEEiUlNBBkP4qolinxLFM99HX/hi5pk8UKAHciVgFHsQSwl628XdP1vNkigyjjp2sBR4GCHiZvnqSfjexNxm8C1kJXs5ums52nI8XE4skPSH7RkefeNKUWNx+YV1bVyizHpH9sANICPzJo+9wAE2cqQaGQPZNTlP03aPvsmcZkScN0s8qAigNH32nPUrdSh2gfYe4NX293gmcNrcffbd9Kb7Y0ygQQONYBDD2PE9RsnlNmaLQH2A6aiKpmERcAUe4eMbJR63tRvNBkILIgs1ff2+bh4naEoS56uRg2nv/7ybIcsjSpZEFeCHTGxxEsdQ8ENBQn45+cfj7UN/YhXEg0K6H2z4N8WOIO2GpoKmr0VFvuY7tu4JU1Y7XS62l12lRX9f/EE0SqYmZ97Hv5/33jic2khNn/TTwEJng7HsEJUR6HetsHTUNOEu5z0aYyji/H0lyep8/ug4+bwhnfTfDSqpX72sYRYMEB5MInY07mjVESwyU1amhbLDJz2GNah0OKkO1NaxmqN7VBg0LZvVAB8VDNjeUjNq6LZgOPOsxj9UnHFTGuIC5qXz4EJHhbyKqflHH+HRzK50NAiZxlOWVPys8Z9Fmv7K0MjXI6IM3p2Vu4oFNqz1KL18/DFk1a2SldqXRTRXcRSn6kBg+ZGTl5+GA39m124/c0tUDpvPq8GcWDIWxZbTU0gQbME0qqdOflrWxLVj+J5bGA6YXP/F+sIljm8+XsAnIZ9nyvjSEjxobzliG6wRwgk2Q/rJr2BAgL9ggCJk1HJWXk8eNTYCY1ePNryyRjxxbHruxeL65TjWxMHpsUMp6yrpckF1fqxw9tnyVMjAHbXJHzjKyHGDLjS1ksCUJ10rP0wl8YMvBBdYQzzhzmzSawDjBlhtblI+e7+XgHNuS89xgywcHLXN6SyvsnExr9YLwhE0o7AyCvrr7OTfxdUG86JvjC1tBThIlsrJvfdLJfjRdXjUCc4ftE5229II4/FW/m9j+do7ETt7pUWODrc+eEzuENGEexdbF7WjqwQ7fojTRNHR56wzmZCoPlfSqRRxiUGxVw94iII4TW9+KHUcnCwWA0y9c62JYmyucLFMm6m4udvLWn7b0UUDoWyeaQsfNbFq2d6ecYFMmdLqYtsVW/Qkib+VWcgmjx0Yj+Q1oD7B6ENaSWf5s5AwbHQNni6G6HI0Ej/4pmOEOW7Hryut/1xXECAb7rwiQQ2xUk7dUQL/ee3uJmQTe41Imlk9sVHL8DhtWeW5ihoTjR3UZj1tsVPIqVQC6uhHoEjGKDCTEPwPDMzYqdfdGph4uYv5f0YNFbOxNyWrXNKPlHFuhibmfkbUnnIpWfO3ma6EFwWm3lbcgs/a6Fs+A7VOubO/pNIqQLFNOxUCkqvKXvCwlH3G4u/JuT4StKpXKMMs60Fc6//WzYrtPL2w36YXtJr2w3aQXtpvECzbGJlQ1EbjAJqCQZcu+xAk2fGRoQjUSTlIwgiDpzNpV55XdQ6PGJkgbRs1O0kpJg5FjE6SAyZYOOasu440dG5tKMCGsLX6OHpsANTL0BqhIq7XJATba4YbdiitPzyu18IBNgEgYzmfvLBuSsFxgo9K8YcDtEtTUHC/YaI9T4t6fcYYuPoEJFeu9lraYbEFb9pAjbLnzACibfU/zezmC7T5UrrAV5JB3/Li7rPrEeseXvBG8YRMKFwLyssDZy5ObZvqu7AeKdNkWMWpssLVD5BWaNaxkqe74piy3lqasSTXMlX4Umk04/JhQyXn1uzK7woKKNAkm02MaBHq0cWatcjbBeyZobYcFABAkfKzuCoq6S7vYs3J+uCm5XMs041bvA5TWNi+L4kUuYZ9etyvfKygpK35yCZ8pmB0RBi2PDSVOTajGTLlYZvgeZkCavnFrQv2zJ0P4nqEE1uFXEzxiy02ox/byzLcxQ8lTmFCN1eL6LrNuyABaKk51yxa32P7kexoJENHvjx2qIJNEQM5P5OAZWy7Z3y7AEhWB2C+B0bmFmG1WjeVoecdWaBLGW7LwNFErDkMABcNzIyr82Y0lSkkaxe0bUZ8C20muK+/CVbzdEpIuFsWhEkuxLE/xpguib2er0Lgyb30ibGW5J6kVFS91+/snxXavXthu0gvbTXphu0kvbDeJF2wQsi0gqwhcYHuZULurkoJhWQnV8DhJweSmQGbtuhlHJlTEiptaKfw/dmyClDEZFkyPNxMqXg3f6Kp++tDosQlQmg/c4VxylhkbP7Y8Yb4d0r1rK5yW9ISSFw8VirhR/QvKDbbcS5n076XMZTWcTMkPtgKc0/u97OdNXY0nbPlXFZJ9j11OfXtvLWHDEbYiu6kQ/zYzYE2qHSmoPVnNFbZcAIF15F9Lp1yUK8eBcrmyGXfYinKUSEuC7crsmlz5luvK/kfqiVeNOKPG1m5CPWWKNeVInDi0D1fxqWb4NovSKbqQ0QecrIBARW/dOPApDHIXqrhEymK9Jrq+/VvVRifrdaKIeRIaXfQXAolwsrorKK4cdKuESgGebKjnxlPcxfEAtfWBq0qoJlkOb0LV8k2rvOQSPlMwRoQuhAr3C2tJsQ2OM2x0AFxl4mAmVPHLT8kdNiozEgaoIUuDQP3btMUjNtrlQh33WUMW0uEj8EuhC5/YqFSf0D7XRxFZDDQhnVWXP7nFRqWG0RG37gDqIhooI3SMwmczobqG7QQLT/sshdqZX2GrRLml0mqc0nKOrZBrmP6Hnh4TGj/kRf5zE+qpGuqZ8jg4PxHAm76TrS+3vuczYPuUO5FlM/Q/HF0P3t8zqqlS0TTLju/65mNlmcaVtbonwlZV4UE1KupsQX1ibPfphe0mvbDdpBe2mzRubMsXthuk/kw7IWBsQi1hY9pyD3JL9REQq/OqC8U/+XkIhi4Z17uCn1VwOGV49YeyCVVh6H7tR6UPXQAps8s3ynZKPGfVbG8yyhUPQcqovx0qJlRp0PKEwygt3wDIGrfM9q191eOmjW0gpQorBTYBZvDJz6qrxng9fJP9K6ncA0TrYY+V/zMJanYtrdfqeqy0qpWLBNJmyLg3rLnEBUAGbG1AKbUVWyhhZ6ihQT0rTwkB08lJf7LOygdDSRgGnO/VTagQjfIrmis5TxDQHhfdfTJ6Xbv5WSVUKDKdmvQqc3mGrUigz/0+w98DOT/aGYojDNm+5Zx9TQthJM7jnmIqO20wM2Et7OfdHyTSWHw5vzFJBEFz2Zhf6PAXNh0iLiljW/moa6NdcFJKCCUk3l93UTbJtR0FNRXSg5o+uhn8mVaXnZS5hSM/TZ441t4+yJ2GWdfYWVFG/7C5qCe2hr4nFpLX7R3ui11RCjW3NniKoizmc7LRW7Qh68QTihNhG98KIH3sX9Av+VOtmx/wK/3+WQ+1WZcOgQVaymTJgI3cVTbUyehl6ACl+0ffar9yw3SIopQlZhhhwlFP+5bs5EUph+lz9UPSuZJrOu9e68P8VuW+rWP/uwb/LRmWnlF0WOiFHaTPM+EYmeOP0zpI3kdHBd91qvwnMjjdWJz3s6pU099kHkYX6qpfIIZp4OYlutX7WsoopJpWtPYog641s/Oj5ekvC4vI3/E6AnSVYftOQKeX+d4qXO98pxKo+HMTFsiC7dv+OftYi4xd6Dt6usgq1JTFYk2I7sR+aMv/zpP/f6ng0My44eUiAAAAAElFTkSuQmCC">
            <a:extLst>
              <a:ext uri="{FF2B5EF4-FFF2-40B4-BE49-F238E27FC236}">
                <a16:creationId xmlns:a16="http://schemas.microsoft.com/office/drawing/2014/main" id="{9EA9A42B-069A-41ED-AA32-C41AB770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97" y="3998800"/>
            <a:ext cx="1756026" cy="7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B3E1A0-2386-44EE-8B55-3075A6E51B1B}"/>
              </a:ext>
            </a:extLst>
          </p:cNvPr>
          <p:cNvCxnSpPr/>
          <p:nvPr/>
        </p:nvCxnSpPr>
        <p:spPr>
          <a:xfrm flipV="1">
            <a:off x="7566991" y="2647860"/>
            <a:ext cx="1881809" cy="12393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5968EBB-7853-4EE9-AB86-B5350A157B49}"/>
              </a:ext>
            </a:extLst>
          </p:cNvPr>
          <p:cNvSpPr/>
          <p:nvPr/>
        </p:nvSpPr>
        <p:spPr>
          <a:xfrm>
            <a:off x="4002157" y="3246930"/>
            <a:ext cx="505850" cy="526061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FBD0E-BD28-4252-ACDE-B0AE76E09DD6}"/>
              </a:ext>
            </a:extLst>
          </p:cNvPr>
          <p:cNvSpPr/>
          <p:nvPr/>
        </p:nvSpPr>
        <p:spPr>
          <a:xfrm>
            <a:off x="8689299" y="3406818"/>
            <a:ext cx="505850" cy="526061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EACA2F-CD83-4BF9-8E25-3AC3CDFF3F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9" y="3985018"/>
            <a:ext cx="923330" cy="92333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7E0F356-FDA1-42D6-8660-821195977841}"/>
              </a:ext>
            </a:extLst>
          </p:cNvPr>
          <p:cNvSpPr/>
          <p:nvPr/>
        </p:nvSpPr>
        <p:spPr>
          <a:xfrm>
            <a:off x="759847" y="3748375"/>
            <a:ext cx="505850" cy="526061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67B669-1F9D-4559-9A4E-80D12D4E353E}"/>
              </a:ext>
            </a:extLst>
          </p:cNvPr>
          <p:cNvSpPr/>
          <p:nvPr/>
        </p:nvSpPr>
        <p:spPr>
          <a:xfrm>
            <a:off x="4521057" y="1536799"/>
            <a:ext cx="505850" cy="526061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6E4D2D-19E8-4542-95BD-C94D6FD89C76}"/>
              </a:ext>
            </a:extLst>
          </p:cNvPr>
          <p:cNvSpPr txBox="1"/>
          <p:nvPr/>
        </p:nvSpPr>
        <p:spPr>
          <a:xfrm>
            <a:off x="359011" y="2776255"/>
            <a:ext cx="3744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Route patient queries to help connect urgent request to clinicians</a:t>
            </a:r>
          </a:p>
          <a:p>
            <a:r>
              <a:rPr lang="en-US" b="1" dirty="0"/>
              <a:t>(Freshdesk)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31BEE9-9ABC-48C7-A826-260F4ABAB0E3}"/>
              </a:ext>
            </a:extLst>
          </p:cNvPr>
          <p:cNvCxnSpPr>
            <a:cxnSpLocks/>
          </p:cNvCxnSpPr>
          <p:nvPr/>
        </p:nvCxnSpPr>
        <p:spPr>
          <a:xfrm flipH="1" flipV="1">
            <a:off x="2465931" y="4250571"/>
            <a:ext cx="2464798" cy="983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B46D8B-7A6F-4569-965E-39E37E3932CB}"/>
              </a:ext>
            </a:extLst>
          </p:cNvPr>
          <p:cNvCxnSpPr>
            <a:cxnSpLocks/>
          </p:cNvCxnSpPr>
          <p:nvPr/>
        </p:nvCxnSpPr>
        <p:spPr>
          <a:xfrm flipV="1">
            <a:off x="6095780" y="2158406"/>
            <a:ext cx="0" cy="8687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712B8B5-A065-4C17-8154-E1E0B8CE322B}"/>
              </a:ext>
            </a:extLst>
          </p:cNvPr>
          <p:cNvSpPr txBox="1"/>
          <p:nvPr/>
        </p:nvSpPr>
        <p:spPr>
          <a:xfrm>
            <a:off x="5089714" y="1435914"/>
            <a:ext cx="344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 for sentiment analysis of patient messaging responses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2E953A-9864-4011-9F0F-E2E93EEE6427}"/>
              </a:ext>
            </a:extLst>
          </p:cNvPr>
          <p:cNvCxnSpPr>
            <a:cxnSpLocks/>
          </p:cNvCxnSpPr>
          <p:nvPr/>
        </p:nvCxnSpPr>
        <p:spPr>
          <a:xfrm>
            <a:off x="8097078" y="1968364"/>
            <a:ext cx="1298293" cy="2377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59F92F4-AA95-4E24-9CE1-002DA083A355}"/>
              </a:ext>
            </a:extLst>
          </p:cNvPr>
          <p:cNvCxnSpPr>
            <a:cxnSpLocks/>
          </p:cNvCxnSpPr>
          <p:nvPr/>
        </p:nvCxnSpPr>
        <p:spPr>
          <a:xfrm flipH="1">
            <a:off x="3301594" y="2005915"/>
            <a:ext cx="938227" cy="9285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3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232" y="1"/>
            <a:ext cx="12202234" cy="7242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1914" y="1518228"/>
            <a:ext cx="4670087" cy="4073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5576" y="1832060"/>
            <a:ext cx="4353412" cy="27181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09585"/>
            <a:r>
              <a:rPr lang="en-US" sz="2133" dirty="0">
                <a:solidFill>
                  <a:prstClr val="black"/>
                </a:solidFill>
                <a:latin typeface="Calibri"/>
              </a:rPr>
              <a:t>We design better systems for        delivering quality maternity care</a:t>
            </a:r>
            <a:br>
              <a:rPr lang="en-US" sz="2133" dirty="0">
                <a:solidFill>
                  <a:prstClr val="black"/>
                </a:solidFill>
                <a:latin typeface="Calibri"/>
              </a:rPr>
            </a:b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defTabSz="609585"/>
            <a:r>
              <a:rPr lang="en-US" sz="2133" dirty="0">
                <a:solidFill>
                  <a:prstClr val="black"/>
                </a:solidFill>
                <a:latin typeface="Calibri"/>
              </a:rPr>
              <a:t>We test and improve them in our own centers of excellence</a:t>
            </a:r>
            <a:br>
              <a:rPr lang="en-US" sz="2133" dirty="0">
                <a:solidFill>
                  <a:prstClr val="black"/>
                </a:solidFill>
                <a:latin typeface="Calibri"/>
              </a:rPr>
            </a:br>
            <a:endParaRPr lang="en-US" sz="2133" dirty="0">
              <a:solidFill>
                <a:prstClr val="black"/>
              </a:solidFill>
              <a:latin typeface="Calibri"/>
            </a:endParaRPr>
          </a:p>
          <a:p>
            <a:pPr defTabSz="609585"/>
            <a:r>
              <a:rPr lang="en-US" sz="2133" dirty="0">
                <a:solidFill>
                  <a:prstClr val="black"/>
                </a:solidFill>
                <a:latin typeface="Calibri"/>
              </a:rPr>
              <a:t>We spread these innovations at scale through public and private partners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10233" y="156153"/>
            <a:ext cx="8363819" cy="75824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n-US" sz="3000" b="1" cap="all" dirty="0">
                <a:solidFill>
                  <a:srgbClr val="4D2A21"/>
                </a:solidFill>
                <a:latin typeface="Futura"/>
              </a:rPr>
              <a:t>Jacaranda’s Mission and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0DC1BB4-CA17-9D40-8434-B464B5B4AD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8DA907-AAA3-4C51-BE64-129EC60253AA}"/>
              </a:ext>
            </a:extLst>
          </p:cNvPr>
          <p:cNvSpPr/>
          <p:nvPr/>
        </p:nvSpPr>
        <p:spPr>
          <a:xfrm>
            <a:off x="7008788" y="1837058"/>
            <a:ext cx="661255" cy="667157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85045D-285F-404E-9832-63ED44B1642E}"/>
              </a:ext>
            </a:extLst>
          </p:cNvPr>
          <p:cNvSpPr/>
          <p:nvPr/>
        </p:nvSpPr>
        <p:spPr>
          <a:xfrm>
            <a:off x="6977828" y="2800577"/>
            <a:ext cx="661255" cy="667157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94C34-1282-4CE0-BF42-374D07042263}"/>
              </a:ext>
            </a:extLst>
          </p:cNvPr>
          <p:cNvSpPr/>
          <p:nvPr/>
        </p:nvSpPr>
        <p:spPr>
          <a:xfrm>
            <a:off x="6977827" y="3810590"/>
            <a:ext cx="661255" cy="667157"/>
          </a:xfrm>
          <a:prstGeom prst="ellipse">
            <a:avLst/>
          </a:prstGeom>
          <a:solidFill>
            <a:srgbClr val="A1A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40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E4D202-21EE-4D5D-B541-205BABDB1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0289" y="0"/>
            <a:ext cx="621711" cy="604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25B802-8F95-41C8-91D8-8C2183238275}"/>
              </a:ext>
            </a:extLst>
          </p:cNvPr>
          <p:cNvSpPr/>
          <p:nvPr/>
        </p:nvSpPr>
        <p:spPr>
          <a:xfrm>
            <a:off x="8254555" y="6074842"/>
            <a:ext cx="4131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Our hospital scored as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SafeCare</a:t>
            </a:r>
            <a:r>
              <a:rPr lang="en-US" b="1" dirty="0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level 5 -</a:t>
            </a:r>
            <a:r>
              <a:rPr lang="en-US" dirty="0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the highest-scored hospital in East Africa. </a:t>
            </a:r>
            <a:endParaRPr lang="en-KE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AC281F-ADF1-44B1-A19A-F30C5A784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/>
          <a:stretch/>
        </p:blipFill>
        <p:spPr>
          <a:xfrm>
            <a:off x="6705155" y="1017503"/>
            <a:ext cx="5294587" cy="4835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2FD8C0-8315-47E3-A012-946637E62BDB}"/>
              </a:ext>
            </a:extLst>
          </p:cNvPr>
          <p:cNvSpPr txBox="1"/>
          <p:nvPr/>
        </p:nvSpPr>
        <p:spPr>
          <a:xfrm>
            <a:off x="6705155" y="590689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External Accreditation &amp; Recognition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7F7744-048B-4D5F-8552-D218D41D91E3}"/>
              </a:ext>
            </a:extLst>
          </p:cNvPr>
          <p:cNvGrpSpPr/>
          <p:nvPr/>
        </p:nvGrpSpPr>
        <p:grpSpPr>
          <a:xfrm>
            <a:off x="0" y="1030839"/>
            <a:ext cx="6591807" cy="5827161"/>
            <a:chOff x="5714637" y="1030839"/>
            <a:chExt cx="6591807" cy="5827161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E685AC06-DCD2-46D0-A1DF-2DDEE021F2EE}"/>
                </a:ext>
              </a:extLst>
            </p:cNvPr>
            <p:cNvSpPr txBox="1"/>
            <p:nvPr/>
          </p:nvSpPr>
          <p:spPr>
            <a:xfrm>
              <a:off x="5714637" y="1030839"/>
              <a:ext cx="2438763" cy="1142193"/>
            </a:xfrm>
            <a:prstGeom prst="rect">
              <a:avLst/>
            </a:prstGeom>
            <a:ln w="9144">
              <a:noFill/>
            </a:ln>
          </p:spPr>
          <p:txBody>
            <a:bodyPr vert="horz" wrap="square" lIns="0" tIns="130387" rIns="0" bIns="0" rtlCol="0">
              <a:spAutoFit/>
            </a:bodyPr>
            <a:lstStyle/>
            <a:p>
              <a:pPr marL="2540" algn="ctr">
                <a:spcBef>
                  <a:spcPts val="1027"/>
                </a:spcBef>
              </a:pPr>
              <a:r>
                <a:rPr sz="3600" b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57%</a:t>
              </a:r>
              <a:endParaRPr sz="3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14105" marR="298865" indent="-1693" algn="ctr">
                <a:spcBef>
                  <a:spcPts val="160"/>
                </a:spcBef>
              </a:pPr>
              <a:r>
                <a:rPr lang="en-CA" sz="1400" spc="-7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Postpartum family planning</a:t>
              </a:r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41A15AB4-5696-4062-AC67-4DA2E4F4CF26}"/>
                </a:ext>
              </a:extLst>
            </p:cNvPr>
            <p:cNvSpPr txBox="1"/>
            <p:nvPr/>
          </p:nvSpPr>
          <p:spPr>
            <a:xfrm>
              <a:off x="7497426" y="1098045"/>
              <a:ext cx="3026229" cy="1255899"/>
            </a:xfrm>
            <a:prstGeom prst="rect">
              <a:avLst/>
            </a:prstGeom>
            <a:ln w="9144">
              <a:noFill/>
            </a:ln>
          </p:spPr>
          <p:txBody>
            <a:bodyPr vert="horz" wrap="square" lIns="0" tIns="29633" rIns="0" bIns="0" rtlCol="0">
              <a:spAutoFit/>
            </a:bodyPr>
            <a:lstStyle/>
            <a:p>
              <a:pPr marR="168481" algn="ctr">
                <a:spcBef>
                  <a:spcPts val="233"/>
                </a:spcBef>
              </a:pPr>
              <a:r>
                <a:rPr sz="3600" b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90%</a:t>
              </a:r>
            </a:p>
            <a:p>
              <a:pPr marL="486821" marR="657844" algn="ctr">
                <a:spcBef>
                  <a:spcPts val="160"/>
                </a:spcBef>
              </a:pPr>
              <a:r>
                <a:rPr sz="1400" spc="-13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exclusive breastfeeding at </a:t>
              </a:r>
              <a:r>
                <a:rPr sz="14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  </a:t>
              </a:r>
              <a:r>
                <a:rPr sz="1400" spc="-7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months postpartum</a:t>
              </a:r>
              <a:endParaRPr lang="en-CA" sz="1400" spc="-7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3D16BE-0991-47DB-BC0F-AA1ABA7CB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34887" y="2877685"/>
              <a:ext cx="6507338" cy="398031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10A8B4-2E73-4EDD-AC08-8CB0923FA30F}"/>
                </a:ext>
              </a:extLst>
            </p:cNvPr>
            <p:cNvSpPr/>
            <p:nvPr/>
          </p:nvSpPr>
          <p:spPr>
            <a:xfrm>
              <a:off x="9859734" y="1103715"/>
              <a:ext cx="2446710" cy="131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CA" sz="3600" b="1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66%</a:t>
              </a:r>
              <a:endParaRPr lang="en-CA" sz="3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R="235367" algn="ctr">
                <a:spcBef>
                  <a:spcPts val="167"/>
                </a:spcBef>
              </a:pPr>
              <a:r>
                <a:rPr lang="en-CA" sz="1400" spc="-13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fewer </a:t>
              </a:r>
              <a:r>
                <a:rPr lang="en-CA" sz="1400" spc="-7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maternal  complications </a:t>
              </a:r>
              <a:r>
                <a:rPr lang="en-CA" sz="14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than</a:t>
              </a:r>
              <a:r>
                <a:rPr lang="en-CA" sz="1400" spc="-133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CA" sz="14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nearby  public</a:t>
              </a:r>
              <a:r>
                <a:rPr lang="en-CA" sz="1400" spc="-47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CA" sz="1400" spc="-7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hospitals</a:t>
              </a:r>
              <a:endParaRPr lang="en-CA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FC5254B-ECA7-4B66-AD48-8C94322B2606}"/>
              </a:ext>
            </a:extLst>
          </p:cNvPr>
          <p:cNvSpPr/>
          <p:nvPr/>
        </p:nvSpPr>
        <p:spPr>
          <a:xfrm>
            <a:off x="0" y="9055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CA" sz="2800" b="1" kern="0" dirty="0">
                <a:solidFill>
                  <a:schemeClr val="accent1">
                    <a:lumMod val="50000"/>
                  </a:schemeClr>
                </a:solidFill>
                <a:latin typeface="Futura"/>
              </a:rPr>
              <a:t>Jacaranda Maternity: highest quality maternity care for less than $150/delivery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60770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CE92B-D34D-4D56-A810-7B525BFD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430" y="-2530"/>
            <a:ext cx="50412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F659D-5347-4BCC-AE5D-19BC47D28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61" y="-2530"/>
            <a:ext cx="5043074" cy="68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939F0-47EA-4A1C-9D1A-B72507F1B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6" y="-16998"/>
            <a:ext cx="9232785" cy="68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D5482-1EB8-4840-93C0-18A3E6B3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7D4DF4F-9CCC-4311-865F-A389F9160B10}"/>
              </a:ext>
            </a:extLst>
          </p:cNvPr>
          <p:cNvGrpSpPr/>
          <p:nvPr/>
        </p:nvGrpSpPr>
        <p:grpSpPr>
          <a:xfrm>
            <a:off x="0" y="5924811"/>
            <a:ext cx="2818356" cy="933189"/>
            <a:chOff x="0" y="5924811"/>
            <a:chExt cx="2818356" cy="9331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1039E8-7E79-4358-A587-FB3D232A524D}"/>
                </a:ext>
              </a:extLst>
            </p:cNvPr>
            <p:cNvSpPr/>
            <p:nvPr/>
          </p:nvSpPr>
          <p:spPr>
            <a:xfrm>
              <a:off x="0" y="5924811"/>
              <a:ext cx="2818356" cy="933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799C33ED-75A4-465C-AA5F-FE5BE55C1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5" y="6073731"/>
              <a:ext cx="2458320" cy="65551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Title 17">
            <a:extLst>
              <a:ext uri="{FF2B5EF4-FFF2-40B4-BE49-F238E27FC236}">
                <a16:creationId xmlns:a16="http://schemas.microsoft.com/office/drawing/2014/main" id="{CE0079E5-73D8-45A1-8394-D7359FC0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Public Sector Strategy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7CC0CB-63BC-4DA7-90EB-8932CAFC43FC}"/>
              </a:ext>
            </a:extLst>
          </p:cNvPr>
          <p:cNvGrpSpPr/>
          <p:nvPr/>
        </p:nvGrpSpPr>
        <p:grpSpPr>
          <a:xfrm>
            <a:off x="6097880" y="5098892"/>
            <a:ext cx="3213548" cy="1169551"/>
            <a:chOff x="3732651" y="4605708"/>
            <a:chExt cx="3213548" cy="11695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53D1A7-F483-4592-B674-3118BF076909}"/>
                </a:ext>
              </a:extLst>
            </p:cNvPr>
            <p:cNvSpPr txBox="1"/>
            <p:nvPr/>
          </p:nvSpPr>
          <p:spPr>
            <a:xfrm>
              <a:off x="4362883" y="4605708"/>
              <a:ext cx="25833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POSTPARTUM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Checklists of information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maternal and newborn danger signs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Family planning tips</a:t>
              </a:r>
              <a:endParaRPr lang="aa-ET" sz="1400" dirty="0"/>
            </a:p>
          </p:txBody>
        </p:sp>
        <p:pic>
          <p:nvPicPr>
            <p:cNvPr id="34" name="Picture 2" descr="Image result for mother and baby icon">
              <a:extLst>
                <a:ext uri="{FF2B5EF4-FFF2-40B4-BE49-F238E27FC236}">
                  <a16:creationId xmlns:a16="http://schemas.microsoft.com/office/drawing/2014/main" id="{2C7D4B5A-F477-4346-95B6-D67DB67A7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7070BA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33" b="96645" l="9744" r="89776">
                          <a14:foregroundMark x1="68530" y1="96805" x2="68530" y2="96805"/>
                          <a14:foregroundMark x1="50319" y1="15176" x2="50319" y2="15176"/>
                          <a14:foregroundMark x1="51917" y1="4633" x2="51917" y2="46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651" y="4713429"/>
              <a:ext cx="738664" cy="73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011E05-96FE-485D-A982-923CC6CE4F27}"/>
              </a:ext>
            </a:extLst>
          </p:cNvPr>
          <p:cNvGrpSpPr/>
          <p:nvPr/>
        </p:nvGrpSpPr>
        <p:grpSpPr>
          <a:xfrm>
            <a:off x="3273428" y="5160427"/>
            <a:ext cx="3089228" cy="954107"/>
            <a:chOff x="552086" y="4509370"/>
            <a:chExt cx="3089228" cy="9541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7E7D88-FD93-45E4-9B17-45172ECF8188}"/>
                </a:ext>
              </a:extLst>
            </p:cNvPr>
            <p:cNvSpPr txBox="1"/>
            <p:nvPr/>
          </p:nvSpPr>
          <p:spPr>
            <a:xfrm>
              <a:off x="1379531" y="4509370"/>
              <a:ext cx="22617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ANTENATAL CARE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Tips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Danger signs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Pregnancy nutrition</a:t>
              </a:r>
              <a:endParaRPr lang="en-US" sz="1400" b="1" dirty="0"/>
            </a:p>
          </p:txBody>
        </p:sp>
        <p:pic>
          <p:nvPicPr>
            <p:cNvPr id="37" name="Picture 2" descr="Image result for pregnant woman icon vector">
              <a:extLst>
                <a:ext uri="{FF2B5EF4-FFF2-40B4-BE49-F238E27FC236}">
                  <a16:creationId xmlns:a16="http://schemas.microsoft.com/office/drawing/2014/main" id="{2DA76AAA-864C-405B-863E-984430B72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00" b="90000" l="10000" r="90000">
                          <a14:foregroundMark x1="46333" y1="56667" x2="46333" y2="56667"/>
                          <a14:foregroundMark x1="49333" y1="44000" x2="49333" y2="44000"/>
                          <a14:foregroundMark x1="38000" y1="11333" x2="38000" y2="11333"/>
                          <a14:foregroundMark x1="37000" y1="6000" x2="37000" y2="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6" y="4509370"/>
              <a:ext cx="917603" cy="946429"/>
            </a:xfrm>
            <a:prstGeom prst="rect">
              <a:avLst/>
            </a:prstGeom>
            <a:noFill/>
            <a:extLst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4F28961-C951-43F8-976F-BB78C5467B90}"/>
              </a:ext>
            </a:extLst>
          </p:cNvPr>
          <p:cNvSpPr txBox="1"/>
          <p:nvPr/>
        </p:nvSpPr>
        <p:spPr>
          <a:xfrm>
            <a:off x="694487" y="887399"/>
            <a:ext cx="340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Pregnant women see posters</a:t>
            </a:r>
            <a:endParaRPr lang="aa-ET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5B189-C170-41EB-A5DF-383A23950DBA}"/>
              </a:ext>
            </a:extLst>
          </p:cNvPr>
          <p:cNvSpPr txBox="1"/>
          <p:nvPr/>
        </p:nvSpPr>
        <p:spPr>
          <a:xfrm>
            <a:off x="4747780" y="841252"/>
            <a:ext cx="2619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Receive SMS messages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F583BC-CA07-4337-B5C7-09525B275F9E}"/>
              </a:ext>
            </a:extLst>
          </p:cNvPr>
          <p:cNvSpPr txBox="1"/>
          <p:nvPr/>
        </p:nvSpPr>
        <p:spPr>
          <a:xfrm>
            <a:off x="8429902" y="689117"/>
            <a:ext cx="27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 ask questions via a helpdesk service</a:t>
            </a:r>
            <a:endParaRPr lang="aa-ET" sz="2000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97110A1-EDFF-46F5-B3D8-C4B5A1104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477" y="1754417"/>
            <a:ext cx="2438468" cy="2422529"/>
          </a:xfrm>
          <a:prstGeom prst="rect">
            <a:avLst/>
          </a:prstGeom>
        </p:spPr>
      </p:pic>
      <p:sp>
        <p:nvSpPr>
          <p:cNvPr id="42" name="Right Brace 41">
            <a:extLst>
              <a:ext uri="{FF2B5EF4-FFF2-40B4-BE49-F238E27FC236}">
                <a16:creationId xmlns:a16="http://schemas.microsoft.com/office/drawing/2014/main" id="{84A9A21A-FC03-4BEA-A175-9D4BED6C4887}"/>
              </a:ext>
            </a:extLst>
          </p:cNvPr>
          <p:cNvSpPr/>
          <p:nvPr/>
        </p:nvSpPr>
        <p:spPr>
          <a:xfrm rot="16200000">
            <a:off x="5876046" y="2674820"/>
            <a:ext cx="227404" cy="424980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pic>
        <p:nvPicPr>
          <p:cNvPr id="43" name="Picture 1">
            <a:extLst>
              <a:ext uri="{FF2B5EF4-FFF2-40B4-BE49-F238E27FC236}">
                <a16:creationId xmlns:a16="http://schemas.microsoft.com/office/drawing/2014/main" id="{66161CF4-AB74-4F08-B2ED-28A314DEF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7969480" y="1717752"/>
            <a:ext cx="3202314" cy="23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FCC4F90B-C4E4-42AD-8B7C-E1A26FF0EDB6}"/>
              </a:ext>
            </a:extLst>
          </p:cNvPr>
          <p:cNvSpPr/>
          <p:nvPr/>
        </p:nvSpPr>
        <p:spPr>
          <a:xfrm>
            <a:off x="240144" y="836567"/>
            <a:ext cx="423525" cy="4211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aa-ET" b="1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8DCA37-A558-493B-8C35-F9EDDB0D455E}"/>
              </a:ext>
            </a:extLst>
          </p:cNvPr>
          <p:cNvSpPr/>
          <p:nvPr/>
        </p:nvSpPr>
        <p:spPr>
          <a:xfrm>
            <a:off x="4338251" y="835543"/>
            <a:ext cx="423525" cy="4211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aa-ET" b="1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93D9A3-CB52-46D4-9ADD-3B5D5670CCC2}"/>
              </a:ext>
            </a:extLst>
          </p:cNvPr>
          <p:cNvSpPr/>
          <p:nvPr/>
        </p:nvSpPr>
        <p:spPr>
          <a:xfrm>
            <a:off x="7877055" y="840376"/>
            <a:ext cx="423525" cy="4211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aa-ET" b="1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7C32994-B35E-45E4-ABE8-4784FD98E1DC}"/>
              </a:ext>
            </a:extLst>
          </p:cNvPr>
          <p:cNvSpPr/>
          <p:nvPr/>
        </p:nvSpPr>
        <p:spPr>
          <a:xfrm>
            <a:off x="4232996" y="6268443"/>
            <a:ext cx="1127809" cy="4434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 </a:t>
            </a:r>
            <a:r>
              <a:rPr lang="en-US" b="1" dirty="0" err="1">
                <a:solidFill>
                  <a:schemeClr val="tx1"/>
                </a:solidFill>
              </a:rPr>
              <a:t>msgs</a:t>
            </a:r>
            <a:endParaRPr lang="en-KE" b="1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226B629-A93E-4AB8-A77F-4F059BD82B1C}"/>
              </a:ext>
            </a:extLst>
          </p:cNvPr>
          <p:cNvSpPr/>
          <p:nvPr/>
        </p:nvSpPr>
        <p:spPr>
          <a:xfrm>
            <a:off x="7151001" y="6300483"/>
            <a:ext cx="1127809" cy="4434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26 </a:t>
            </a:r>
            <a:r>
              <a:rPr lang="en-US" b="1" dirty="0" err="1">
                <a:solidFill>
                  <a:schemeClr val="tx1"/>
                </a:solidFill>
              </a:rPr>
              <a:t>msgs</a:t>
            </a:r>
            <a:endParaRPr lang="en-KE" b="1" dirty="0">
              <a:solidFill>
                <a:schemeClr val="tx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07A53C-64F9-4F9E-A3E6-A780D93E2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8" t="12209" r="12711" b="14378"/>
          <a:stretch/>
        </p:blipFill>
        <p:spPr>
          <a:xfrm>
            <a:off x="347196" y="1687532"/>
            <a:ext cx="3594982" cy="25780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FCE5671-D9B4-48EB-8EF3-B7EAB352E597}"/>
              </a:ext>
            </a:extLst>
          </p:cNvPr>
          <p:cNvSpPr/>
          <p:nvPr/>
        </p:nvSpPr>
        <p:spPr>
          <a:xfrm>
            <a:off x="0" y="28385"/>
            <a:ext cx="1219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CA" sz="2800" b="1" spc="-13" dirty="0">
                <a:solidFill>
                  <a:schemeClr val="accent1">
                    <a:lumMod val="50000"/>
                  </a:schemeClr>
                </a:solidFill>
                <a:latin typeface="Futura"/>
                <a:cs typeface="Helvetica" panose="020B0604020202020204" pitchFamily="34" charset="0"/>
              </a:rPr>
              <a:t>mHealth program: SMS messages that change behavior</a:t>
            </a:r>
            <a:endParaRPr lang="en-CA" sz="2800" b="1" dirty="0">
              <a:solidFill>
                <a:schemeClr val="accent1">
                  <a:lumMod val="50000"/>
                </a:schemeClr>
              </a:solidFill>
              <a:latin typeface="Futur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5D08CD-6D45-4A4D-BA50-281EA8B8CE52}"/>
              </a:ext>
            </a:extLst>
          </p:cNvPr>
          <p:cNvGrpSpPr/>
          <p:nvPr/>
        </p:nvGrpSpPr>
        <p:grpSpPr>
          <a:xfrm>
            <a:off x="0" y="5924811"/>
            <a:ext cx="2818356" cy="933189"/>
            <a:chOff x="0" y="5924811"/>
            <a:chExt cx="2818356" cy="9331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284232-8B7B-487B-8CEF-00A5DAA065B9}"/>
                </a:ext>
              </a:extLst>
            </p:cNvPr>
            <p:cNvSpPr/>
            <p:nvPr/>
          </p:nvSpPr>
          <p:spPr>
            <a:xfrm>
              <a:off x="0" y="5924811"/>
              <a:ext cx="2818356" cy="933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K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B71332FA-86AE-4F89-8051-4CAE46CAA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5" y="6073731"/>
              <a:ext cx="2458320" cy="65551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itle 17">
            <a:extLst>
              <a:ext uri="{FF2B5EF4-FFF2-40B4-BE49-F238E27FC236}">
                <a16:creationId xmlns:a16="http://schemas.microsoft.com/office/drawing/2014/main" id="{3F03F46D-D685-4B2F-9E84-9045DB19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Public Sector Strategy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03BB7E-4475-4A3A-B1E8-906BC5D9193F}"/>
              </a:ext>
            </a:extLst>
          </p:cNvPr>
          <p:cNvSpPr/>
          <p:nvPr/>
        </p:nvSpPr>
        <p:spPr>
          <a:xfrm>
            <a:off x="0" y="-5656"/>
            <a:ext cx="12029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-13" normalizeH="0" baseline="0" noProof="0" dirty="0">
                <a:ln>
                  <a:noFill/>
                </a:ln>
                <a:solidFill>
                  <a:srgbClr val="7070BA">
                    <a:lumMod val="50000"/>
                  </a:srgbClr>
                </a:solidFill>
                <a:effectLst/>
                <a:uLnTx/>
                <a:uFillTx/>
                <a:latin typeface="Futura"/>
                <a:ea typeface="+mn-ea"/>
                <a:cs typeface="Helvetica" panose="020B0604020202020204" pitchFamily="34" charset="0"/>
              </a:rPr>
              <a:t>Current status: Rapid enrollment across public facilities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7070BA">
                  <a:lumMod val="50000"/>
                </a:srgbClr>
              </a:solidFill>
              <a:effectLst/>
              <a:uLnTx/>
              <a:uFillTx/>
              <a:latin typeface="Futura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5896E-65D8-4B82-B98F-D9C3D15E2A4A}"/>
              </a:ext>
            </a:extLst>
          </p:cNvPr>
          <p:cNvSpPr txBox="1"/>
          <p:nvPr/>
        </p:nvSpPr>
        <p:spPr>
          <a:xfrm>
            <a:off x="335367" y="675606"/>
            <a:ext cx="4999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/>
              <a:t>In six months, 60 facilities have used the service. Our enrollment rate is now 1,000 mothers/month, with a 95% retention rate in the program.</a:t>
            </a:r>
            <a:r>
              <a:rPr lang="en-US" sz="2400" dirty="0"/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K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C30598-51B9-4441-95B8-82BBFA5F1DB6}"/>
              </a:ext>
            </a:extLst>
          </p:cNvPr>
          <p:cNvGrpSpPr/>
          <p:nvPr/>
        </p:nvGrpSpPr>
        <p:grpSpPr>
          <a:xfrm>
            <a:off x="5473397" y="514783"/>
            <a:ext cx="6370596" cy="3366840"/>
            <a:chOff x="130011" y="1789791"/>
            <a:chExt cx="6370596" cy="336684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12AB55AA-AACC-417B-A257-BD42C7B26B54}"/>
                </a:ext>
              </a:extLst>
            </p:cNvPr>
            <p:cNvGraphicFramePr/>
            <p:nvPr>
              <p:extLst/>
            </p:nvPr>
          </p:nvGraphicFramePr>
          <p:xfrm>
            <a:off x="402156" y="1855256"/>
            <a:ext cx="6096000" cy="314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D30F60-5679-47B0-9A61-472A5A855628}"/>
                </a:ext>
              </a:extLst>
            </p:cNvPr>
            <p:cNvSpPr txBox="1"/>
            <p:nvPr/>
          </p:nvSpPr>
          <p:spPr>
            <a:xfrm rot="16200000">
              <a:off x="-1082192" y="3001994"/>
              <a:ext cx="2732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enrollment (mothers)</a:t>
              </a:r>
              <a:endParaRPr kumimoji="0" lang="en-K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19A29F-5EE8-46BD-8483-E440FD6FED46}"/>
                </a:ext>
              </a:extLst>
            </p:cNvPr>
            <p:cNvSpPr txBox="1"/>
            <p:nvPr/>
          </p:nvSpPr>
          <p:spPr>
            <a:xfrm>
              <a:off x="1458551" y="4835993"/>
              <a:ext cx="7484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</a:t>
              </a:r>
              <a:endParaRPr kumimoji="0" lang="en-K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DC7B28-5AE4-4D3F-ACE8-7FD8081A4557}"/>
                </a:ext>
              </a:extLst>
            </p:cNvPr>
            <p:cNvSpPr txBox="1"/>
            <p:nvPr/>
          </p:nvSpPr>
          <p:spPr>
            <a:xfrm>
              <a:off x="5236194" y="4848854"/>
              <a:ext cx="1264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September</a:t>
              </a:r>
              <a:endParaRPr kumimoji="0" lang="en-K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12DDB8-B18C-4095-9615-FA4548F03141}"/>
                </a:ext>
              </a:extLst>
            </p:cNvPr>
            <p:cNvSpPr txBox="1"/>
            <p:nvPr/>
          </p:nvSpPr>
          <p:spPr>
            <a:xfrm>
              <a:off x="2883233" y="4760432"/>
              <a:ext cx="2335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 weeks since rollout</a:t>
              </a:r>
              <a:endParaRPr kumimoji="0" lang="en-K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659D0D-230C-4E2C-A059-2B6CB3FB3BAD}"/>
                </a:ext>
              </a:extLst>
            </p:cNvPr>
            <p:cNvSpPr txBox="1"/>
            <p:nvPr/>
          </p:nvSpPr>
          <p:spPr>
            <a:xfrm>
              <a:off x="991518" y="1938969"/>
              <a:ext cx="1215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70B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facilities</a:t>
              </a:r>
              <a:endParaRPr kumimoji="0" lang="en-KE" sz="1600" b="1" i="0" u="none" strike="noStrike" kern="1200" cap="none" spc="0" normalizeH="0" baseline="0" noProof="0" dirty="0">
                <a:ln>
                  <a:noFill/>
                </a:ln>
                <a:solidFill>
                  <a:srgbClr val="7070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6923B3-AF44-41D0-AA4C-13683A09682F}"/>
                </a:ext>
              </a:extLst>
            </p:cNvPr>
            <p:cNvSpPr txBox="1"/>
            <p:nvPr/>
          </p:nvSpPr>
          <p:spPr>
            <a:xfrm>
              <a:off x="3113856" y="1938969"/>
              <a:ext cx="1215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70B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facilities</a:t>
              </a:r>
              <a:endParaRPr kumimoji="0" lang="en-KE" sz="1600" b="1" i="0" u="none" strike="noStrike" kern="1200" cap="none" spc="0" normalizeH="0" baseline="0" noProof="0" dirty="0">
                <a:ln>
                  <a:noFill/>
                </a:ln>
                <a:solidFill>
                  <a:srgbClr val="7070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7C6639-AC2C-48AD-A58F-256C4FEB7ED9}"/>
                </a:ext>
              </a:extLst>
            </p:cNvPr>
            <p:cNvSpPr txBox="1"/>
            <p:nvPr/>
          </p:nvSpPr>
          <p:spPr>
            <a:xfrm>
              <a:off x="5143888" y="1938969"/>
              <a:ext cx="1215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70B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 facilities</a:t>
              </a:r>
              <a:endParaRPr kumimoji="0" lang="en-KE" sz="1600" b="1" i="0" u="none" strike="noStrike" kern="1200" cap="none" spc="0" normalizeH="0" baseline="0" noProof="0" dirty="0">
                <a:ln>
                  <a:noFill/>
                </a:ln>
                <a:solidFill>
                  <a:srgbClr val="7070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7148CB4-B40F-4A38-A12E-4644154F558A}"/>
              </a:ext>
            </a:extLst>
          </p:cNvPr>
          <p:cNvSpPr/>
          <p:nvPr/>
        </p:nvSpPr>
        <p:spPr>
          <a:xfrm>
            <a:off x="449273" y="2562094"/>
            <a:ext cx="4886566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metrics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000+ women enrolled to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~1,000 new mothers/month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228035-A8BE-4EE4-B2C5-0C0D7D590E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38786"/>
            <a:ext cx="12192000" cy="46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90908-3DF8-4B47-B6DA-CF2831528262}"/>
              </a:ext>
            </a:extLst>
          </p:cNvPr>
          <p:cNvSpPr txBox="1"/>
          <p:nvPr/>
        </p:nvSpPr>
        <p:spPr>
          <a:xfrm>
            <a:off x="0" y="46167"/>
            <a:ext cx="12192000" cy="966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KE"/>
            </a:defPPr>
            <a:lvl1pPr marL="16933">
              <a:spcBef>
                <a:spcPts val="127"/>
              </a:spcBef>
              <a:defRPr sz="2800" b="1" spc="-13">
                <a:solidFill>
                  <a:schemeClr val="accent1">
                    <a:lumMod val="50000"/>
                  </a:schemeClr>
                </a:solidFill>
                <a:latin typeface="Futura"/>
                <a:cs typeface="Helvetica" panose="020B0604020202020204" pitchFamily="34" charset="0"/>
              </a:defRPr>
            </a:lvl1pPr>
          </a:lstStyle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Helvetica" panose="020B0604020202020204" pitchFamily="34" charset="0"/>
              </a:rPr>
              <a:t>Dashboards for partner facilities accountability</a:t>
            </a:r>
          </a:p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35D0B-4069-4CAB-8CAB-C3B139928094}"/>
              </a:ext>
            </a:extLst>
          </p:cNvPr>
          <p:cNvSpPr/>
          <p:nvPr/>
        </p:nvSpPr>
        <p:spPr>
          <a:xfrm>
            <a:off x="0" y="529632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Hospital dashboards will be compiled from publicly available clinical outcomes (online DHIS2 data), client feedback from our SMS database, </a:t>
            </a:r>
            <a:r>
              <a:rPr lang="en-US" kern="0" dirty="0">
                <a:solidFill>
                  <a:prstClr val="black"/>
                </a:solidFill>
              </a:rPr>
              <a:t>provider performance data.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531F2-ECE4-4166-80AD-4D4781A010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4" y="1013099"/>
            <a:ext cx="5485325" cy="4670250"/>
          </a:xfrm>
          <a:prstGeom prst="rect">
            <a:avLst/>
          </a:prstGeom>
          <a:noFill/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8CB734-9D15-431C-AD0C-3E8A626F7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564691"/>
              </p:ext>
            </p:extLst>
          </p:nvPr>
        </p:nvGraphicFramePr>
        <p:xfrm>
          <a:off x="903811" y="3400648"/>
          <a:ext cx="4806427" cy="228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 title="Total Births and Reportable Outcomes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49441"/>
              </p:ext>
            </p:extLst>
          </p:nvPr>
        </p:nvGraphicFramePr>
        <p:xfrm>
          <a:off x="903812" y="1236645"/>
          <a:ext cx="4652926" cy="246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04D683-E815-4A6C-82F4-E822EA953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30796"/>
              </p:ext>
            </p:extLst>
          </p:nvPr>
        </p:nvGraphicFramePr>
        <p:xfrm>
          <a:off x="1316603" y="6143381"/>
          <a:ext cx="7562657" cy="655258"/>
        </p:xfrm>
        <a:graphic>
          <a:graphicData uri="http://schemas.openxmlformats.org/drawingml/2006/table">
            <a:tbl>
              <a:tblPr/>
              <a:tblGrid>
                <a:gridCol w="1815897">
                  <a:extLst>
                    <a:ext uri="{9D8B030D-6E8A-4147-A177-3AD203B41FA5}">
                      <a16:colId xmlns:a16="http://schemas.microsoft.com/office/drawing/2014/main" val="4254457731"/>
                    </a:ext>
                  </a:extLst>
                </a:gridCol>
                <a:gridCol w="1410026">
                  <a:extLst>
                    <a:ext uri="{9D8B030D-6E8A-4147-A177-3AD203B41FA5}">
                      <a16:colId xmlns:a16="http://schemas.microsoft.com/office/drawing/2014/main" val="3085372827"/>
                    </a:ext>
                  </a:extLst>
                </a:gridCol>
                <a:gridCol w="1109709">
                  <a:extLst>
                    <a:ext uri="{9D8B030D-6E8A-4147-A177-3AD203B41FA5}">
                      <a16:colId xmlns:a16="http://schemas.microsoft.com/office/drawing/2014/main" val="2071824983"/>
                    </a:ext>
                  </a:extLst>
                </a:gridCol>
                <a:gridCol w="457602">
                  <a:extLst>
                    <a:ext uri="{9D8B030D-6E8A-4147-A177-3AD203B41FA5}">
                      <a16:colId xmlns:a16="http://schemas.microsoft.com/office/drawing/2014/main" val="1499406160"/>
                    </a:ext>
                  </a:extLst>
                </a:gridCol>
                <a:gridCol w="435072">
                  <a:extLst>
                    <a:ext uri="{9D8B030D-6E8A-4147-A177-3AD203B41FA5}">
                      <a16:colId xmlns:a16="http://schemas.microsoft.com/office/drawing/2014/main" val="2264369644"/>
                    </a:ext>
                  </a:extLst>
                </a:gridCol>
                <a:gridCol w="557230">
                  <a:extLst>
                    <a:ext uri="{9D8B030D-6E8A-4147-A177-3AD203B41FA5}">
                      <a16:colId xmlns:a16="http://schemas.microsoft.com/office/drawing/2014/main" val="2479619648"/>
                    </a:ext>
                  </a:extLst>
                </a:gridCol>
                <a:gridCol w="492685">
                  <a:extLst>
                    <a:ext uri="{9D8B030D-6E8A-4147-A177-3AD203B41FA5}">
                      <a16:colId xmlns:a16="http://schemas.microsoft.com/office/drawing/2014/main" val="2921405888"/>
                    </a:ext>
                  </a:extLst>
                </a:gridCol>
                <a:gridCol w="591222">
                  <a:extLst>
                    <a:ext uri="{9D8B030D-6E8A-4147-A177-3AD203B41FA5}">
                      <a16:colId xmlns:a16="http://schemas.microsoft.com/office/drawing/2014/main" val="2907989400"/>
                    </a:ext>
                  </a:extLst>
                </a:gridCol>
                <a:gridCol w="693214">
                  <a:extLst>
                    <a:ext uri="{9D8B030D-6E8A-4147-A177-3AD203B41FA5}">
                      <a16:colId xmlns:a16="http://schemas.microsoft.com/office/drawing/2014/main" val="400825646"/>
                    </a:ext>
                  </a:extLst>
                </a:gridCol>
              </a:tblGrid>
              <a:tr h="327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 of Complaints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&lt;10/ 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&gt;15/month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58848"/>
                  </a:ext>
                </a:extLst>
              </a:tr>
              <a:tr h="327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Avg patient rating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&gt;=8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&lt;6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88399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7EE8681F-1356-48EC-A98E-C0273F5F7E8E}"/>
              </a:ext>
            </a:extLst>
          </p:cNvPr>
          <p:cNvSpPr/>
          <p:nvPr/>
        </p:nvSpPr>
        <p:spPr>
          <a:xfrm>
            <a:off x="6274191" y="2575065"/>
            <a:ext cx="1954224" cy="175778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27432" rIns="27432" bIns="2743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62ECC-A976-4159-8382-37F185ECC66C}"/>
              </a:ext>
            </a:extLst>
          </p:cNvPr>
          <p:cNvSpPr txBox="1"/>
          <p:nvPr/>
        </p:nvSpPr>
        <p:spPr>
          <a:xfrm>
            <a:off x="1316603" y="5763555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kern="0">
                <a:solidFill>
                  <a:prstClr val="black"/>
                </a:solidFill>
              </a:rPr>
              <a:t>Patient feedback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1950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340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Futura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Public Sector Strategy</vt:lpstr>
      <vt:lpstr>Our Public Sector Strategy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13</cp:revision>
  <dcterms:created xsi:type="dcterms:W3CDTF">2019-01-16T01:29:40Z</dcterms:created>
  <dcterms:modified xsi:type="dcterms:W3CDTF">2019-01-16T03:44:32Z</dcterms:modified>
</cp:coreProperties>
</file>