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8" r:id="rId2"/>
    <p:sldId id="259" r:id="rId3"/>
    <p:sldId id="265" r:id="rId4"/>
    <p:sldId id="266" r:id="rId5"/>
    <p:sldId id="326" r:id="rId6"/>
    <p:sldId id="269" r:id="rId7"/>
    <p:sldId id="323" r:id="rId8"/>
    <p:sldId id="324" r:id="rId9"/>
    <p:sldId id="325" r:id="rId10"/>
    <p:sldId id="327" r:id="rId11"/>
    <p:sldId id="328" r:id="rId12"/>
    <p:sldId id="362" r:id="rId13"/>
    <p:sldId id="329" r:id="rId14"/>
    <p:sldId id="330" r:id="rId15"/>
    <p:sldId id="332" r:id="rId16"/>
    <p:sldId id="273" r:id="rId17"/>
    <p:sldId id="333" r:id="rId18"/>
    <p:sldId id="335" r:id="rId19"/>
    <p:sldId id="299" r:id="rId20"/>
    <p:sldId id="278" r:id="rId21"/>
    <p:sldId id="337" r:id="rId22"/>
    <p:sldId id="280" r:id="rId23"/>
    <p:sldId id="338" r:id="rId24"/>
    <p:sldId id="339" r:id="rId25"/>
    <p:sldId id="342" r:id="rId26"/>
    <p:sldId id="336" r:id="rId27"/>
    <p:sldId id="343" r:id="rId28"/>
    <p:sldId id="344" r:id="rId29"/>
    <p:sldId id="345" r:id="rId30"/>
    <p:sldId id="346" r:id="rId31"/>
    <p:sldId id="347" r:id="rId32"/>
    <p:sldId id="348" r:id="rId33"/>
    <p:sldId id="349" r:id="rId34"/>
    <p:sldId id="350" r:id="rId35"/>
    <p:sldId id="351" r:id="rId36"/>
    <p:sldId id="352" r:id="rId37"/>
    <p:sldId id="353" r:id="rId38"/>
    <p:sldId id="355" r:id="rId39"/>
    <p:sldId id="359" r:id="rId40"/>
    <p:sldId id="356" r:id="rId41"/>
    <p:sldId id="357" r:id="rId42"/>
    <p:sldId id="358" r:id="rId43"/>
    <p:sldId id="360" r:id="rId44"/>
    <p:sldId id="354" r:id="rId45"/>
    <p:sldId id="341" r:id="rId46"/>
    <p:sldId id="281" r:id="rId47"/>
    <p:sldId id="282" r:id="rId48"/>
    <p:sldId id="283" r:id="rId49"/>
    <p:sldId id="284" r:id="rId50"/>
    <p:sldId id="290" r:id="rId51"/>
    <p:sldId id="285" r:id="rId52"/>
    <p:sldId id="287" r:id="rId53"/>
    <p:sldId id="291" r:id="rId54"/>
    <p:sldId id="292" r:id="rId55"/>
    <p:sldId id="293" r:id="rId56"/>
    <p:sldId id="311" r:id="rId57"/>
    <p:sldId id="289" r:id="rId58"/>
    <p:sldId id="294" r:id="rId59"/>
    <p:sldId id="301" r:id="rId60"/>
    <p:sldId id="296" r:id="rId61"/>
    <p:sldId id="295" r:id="rId62"/>
    <p:sldId id="297" r:id="rId63"/>
    <p:sldId id="298" r:id="rId64"/>
    <p:sldId id="302" r:id="rId65"/>
    <p:sldId id="303" r:id="rId66"/>
    <p:sldId id="304" r:id="rId67"/>
    <p:sldId id="310" r:id="rId68"/>
    <p:sldId id="321" r:id="rId69"/>
    <p:sldId id="365" r:id="rId70"/>
    <p:sldId id="366" r:id="rId71"/>
    <p:sldId id="367" r:id="rId72"/>
    <p:sldId id="368" r:id="rId73"/>
  </p:sldIdLst>
  <p:sldSz cx="12192000" cy="6858000"/>
  <p:notesSz cx="6858000" cy="91440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103" d="100"/>
          <a:sy n="103"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AE623-A684-44C2-AEC9-16F0F866D6CF}"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27D96-415C-4AEF-854C-A0B0E3209A2A}" type="slidenum">
              <a:rPr lang="en-US" smtClean="0"/>
              <a:t>‹#›</a:t>
            </a:fld>
            <a:endParaRPr lang="en-US"/>
          </a:p>
        </p:txBody>
      </p:sp>
    </p:spTree>
    <p:extLst>
      <p:ext uri="{BB962C8B-B14F-4D97-AF65-F5344CB8AC3E}">
        <p14:creationId xmlns:p14="http://schemas.microsoft.com/office/powerpoint/2010/main" val="182427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Hepatitis B is spread when blood, semen, or other body fluid infected with the Hepatitis B virus enters the body of a person who is not infected</a:t>
            </a:r>
          </a:p>
          <a:p>
            <a:r>
              <a:rPr lang="en-US" dirty="0"/>
              <a:t>Many people with chronic Hepatitis B virus infection do not know they are infected since they do not feel or look sick. However, they still can spread the virus to others and are at risk of serious health problems themselves</a:t>
            </a:r>
          </a:p>
          <a:p>
            <a:endParaRPr lang="en-US" dirty="0"/>
          </a:p>
          <a:p>
            <a:r>
              <a:rPr lang="en-US" dirty="0"/>
              <a:t>Unlike Hepatitis A, it is not spread routinely through food or water</a:t>
            </a:r>
          </a:p>
          <a:p>
            <a:endParaRPr lang="en-US" dirty="0"/>
          </a:p>
          <a:p>
            <a:r>
              <a:rPr lang="en-US" dirty="0"/>
              <a:t>Hepatitis B virus is not spread by sharing eating utensils, breastfeeding, hugging, kissing, holding hands, coughing, or sneezing</a:t>
            </a:r>
          </a:p>
        </p:txBody>
      </p:sp>
      <p:sp>
        <p:nvSpPr>
          <p:cNvPr id="4" name="Slide Number Placeholder 3"/>
          <p:cNvSpPr>
            <a:spLocks noGrp="1"/>
          </p:cNvSpPr>
          <p:nvPr>
            <p:ph type="sldNum" sz="quarter" idx="10"/>
          </p:nvPr>
        </p:nvSpPr>
        <p:spPr/>
        <p:txBody>
          <a:bodyPr/>
          <a:lstStyle/>
          <a:p>
            <a:fld id="{231C46C8-E607-459A-94BC-438140E16389}" type="slidenum">
              <a:rPr lang="en-US" smtClean="0"/>
              <a:t>5</a:t>
            </a:fld>
            <a:endParaRPr lang="en-US"/>
          </a:p>
        </p:txBody>
      </p:sp>
    </p:spTree>
    <p:extLst>
      <p:ext uri="{BB962C8B-B14F-4D97-AF65-F5344CB8AC3E}">
        <p14:creationId xmlns:p14="http://schemas.microsoft.com/office/powerpoint/2010/main" val="408633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15%–25% of people who get Hepatitis C will clear the virus from their bodies without treatment and will not develop chronic infection. Experts do not fully understand why this happens for some people</a:t>
            </a:r>
          </a:p>
          <a:p>
            <a:endParaRPr lang="en-US" dirty="0"/>
          </a:p>
          <a:p>
            <a:r>
              <a:rPr lang="en-US" dirty="0"/>
              <a:t>Research into the development of a Hepatitis C vaccine is under way</a:t>
            </a:r>
          </a:p>
          <a:p>
            <a:endParaRPr lang="en-US" dirty="0"/>
          </a:p>
          <a:p>
            <a:r>
              <a:rPr lang="en-US" dirty="0"/>
              <a:t>There are multiple drug therapies available to treat Hepatitis C. (They all have complicated names so I didn’t list them)</a:t>
            </a:r>
          </a:p>
        </p:txBody>
      </p:sp>
      <p:sp>
        <p:nvSpPr>
          <p:cNvPr id="4" name="Slide Number Placeholder 3"/>
          <p:cNvSpPr>
            <a:spLocks noGrp="1"/>
          </p:cNvSpPr>
          <p:nvPr>
            <p:ph type="sldNum" sz="quarter" idx="10"/>
          </p:nvPr>
        </p:nvSpPr>
        <p:spPr/>
        <p:txBody>
          <a:bodyPr/>
          <a:lstStyle/>
          <a:p>
            <a:fld id="{231C46C8-E607-459A-94BC-438140E16389}" type="slidenum">
              <a:rPr lang="en-US" smtClean="0"/>
              <a:t>15</a:t>
            </a:fld>
            <a:endParaRPr lang="en-US"/>
          </a:p>
        </p:txBody>
      </p:sp>
    </p:spTree>
    <p:extLst>
      <p:ext uri="{BB962C8B-B14F-4D97-AF65-F5344CB8AC3E}">
        <p14:creationId xmlns:p14="http://schemas.microsoft.com/office/powerpoint/2010/main" val="4676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C46C8-E607-459A-94BC-438140E16389}" type="slidenum">
              <a:rPr lang="en-US" smtClean="0"/>
              <a:t>17</a:t>
            </a:fld>
            <a:endParaRPr lang="en-US"/>
          </a:p>
        </p:txBody>
      </p:sp>
    </p:spTree>
    <p:extLst>
      <p:ext uri="{BB962C8B-B14F-4D97-AF65-F5344CB8AC3E}">
        <p14:creationId xmlns:p14="http://schemas.microsoft.com/office/powerpoint/2010/main" val="22913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drug therapies available, a person can live a normal life span if the drugs are taken correctly every day (Magic Johnson is still alive). However, medication is expensive even with insurance coverage.</a:t>
            </a:r>
          </a:p>
          <a:p>
            <a:endParaRPr lang="en-US" dirty="0"/>
          </a:p>
        </p:txBody>
      </p:sp>
      <p:sp>
        <p:nvSpPr>
          <p:cNvPr id="4" name="Slide Number Placeholder 3"/>
          <p:cNvSpPr>
            <a:spLocks noGrp="1"/>
          </p:cNvSpPr>
          <p:nvPr>
            <p:ph type="sldNum" sz="quarter" idx="10"/>
          </p:nvPr>
        </p:nvSpPr>
        <p:spPr/>
        <p:txBody>
          <a:bodyPr/>
          <a:lstStyle/>
          <a:p>
            <a:fld id="{231C46C8-E607-459A-94BC-438140E16389}" type="slidenum">
              <a:rPr lang="en-US" smtClean="0"/>
              <a:t>18</a:t>
            </a:fld>
            <a:endParaRPr lang="en-US"/>
          </a:p>
        </p:txBody>
      </p:sp>
    </p:spTree>
    <p:extLst>
      <p:ext uri="{BB962C8B-B14F-4D97-AF65-F5344CB8AC3E}">
        <p14:creationId xmlns:p14="http://schemas.microsoft.com/office/powerpoint/2010/main" val="337158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potentially infectious material enter an unprotected break in your skin such as an open wound, acne, rash, </a:t>
            </a:r>
            <a:r>
              <a:rPr lang="en-US" dirty="0" err="1"/>
              <a:t>etc</a:t>
            </a:r>
            <a:endParaRPr lang="en-US" dirty="0"/>
          </a:p>
          <a:p>
            <a:endParaRPr lang="en-US" sz="800" dirty="0"/>
          </a:p>
          <a:p>
            <a:r>
              <a:rPr lang="en-US" dirty="0"/>
              <a:t>When this material splashes or otherwise gets into your eyes, nose, or mouth</a:t>
            </a:r>
          </a:p>
          <a:p>
            <a:endParaRPr lang="en-US" sz="800" dirty="0"/>
          </a:p>
          <a:p>
            <a:r>
              <a:rPr lang="en-US" dirty="0"/>
              <a:t>If you are cut or stuck by an object (breaks the skin) that is contaminated with this material</a:t>
            </a:r>
          </a:p>
          <a:p>
            <a:endParaRPr lang="en-US" dirty="0"/>
          </a:p>
        </p:txBody>
      </p:sp>
      <p:sp>
        <p:nvSpPr>
          <p:cNvPr id="4" name="Slide Number Placeholder 3"/>
          <p:cNvSpPr>
            <a:spLocks noGrp="1"/>
          </p:cNvSpPr>
          <p:nvPr>
            <p:ph type="sldNum" sz="quarter" idx="10"/>
          </p:nvPr>
        </p:nvSpPr>
        <p:spPr/>
        <p:txBody>
          <a:bodyPr/>
          <a:lstStyle/>
          <a:p>
            <a:fld id="{231C46C8-E607-459A-94BC-438140E16389}" type="slidenum">
              <a:rPr lang="en-US" smtClean="0"/>
              <a:t>21</a:t>
            </a:fld>
            <a:endParaRPr lang="en-US"/>
          </a:p>
        </p:txBody>
      </p:sp>
    </p:spTree>
    <p:extLst>
      <p:ext uri="{BB962C8B-B14F-4D97-AF65-F5344CB8AC3E}">
        <p14:creationId xmlns:p14="http://schemas.microsoft.com/office/powerpoint/2010/main" val="86657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25</a:t>
            </a:fld>
            <a:endParaRPr lang="en-US"/>
          </a:p>
        </p:txBody>
      </p:sp>
    </p:spTree>
    <p:extLst>
      <p:ext uri="{BB962C8B-B14F-4D97-AF65-F5344CB8AC3E}">
        <p14:creationId xmlns:p14="http://schemas.microsoft.com/office/powerpoint/2010/main" val="378950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26</a:t>
            </a:fld>
            <a:endParaRPr lang="en-US"/>
          </a:p>
        </p:txBody>
      </p:sp>
    </p:spTree>
    <p:extLst>
      <p:ext uri="{BB962C8B-B14F-4D97-AF65-F5344CB8AC3E}">
        <p14:creationId xmlns:p14="http://schemas.microsoft.com/office/powerpoint/2010/main" val="170141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27</a:t>
            </a:fld>
            <a:endParaRPr lang="en-US"/>
          </a:p>
        </p:txBody>
      </p:sp>
    </p:spTree>
    <p:extLst>
      <p:ext uri="{BB962C8B-B14F-4D97-AF65-F5344CB8AC3E}">
        <p14:creationId xmlns:p14="http://schemas.microsoft.com/office/powerpoint/2010/main" val="253168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28</a:t>
            </a:fld>
            <a:endParaRPr lang="en-US"/>
          </a:p>
        </p:txBody>
      </p:sp>
    </p:spTree>
    <p:extLst>
      <p:ext uri="{BB962C8B-B14F-4D97-AF65-F5344CB8AC3E}">
        <p14:creationId xmlns:p14="http://schemas.microsoft.com/office/powerpoint/2010/main" val="3578047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29</a:t>
            </a:fld>
            <a:endParaRPr lang="en-US"/>
          </a:p>
        </p:txBody>
      </p:sp>
    </p:spTree>
    <p:extLst>
      <p:ext uri="{BB962C8B-B14F-4D97-AF65-F5344CB8AC3E}">
        <p14:creationId xmlns:p14="http://schemas.microsoft.com/office/powerpoint/2010/main" val="3195819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30</a:t>
            </a:fld>
            <a:endParaRPr lang="en-US"/>
          </a:p>
        </p:txBody>
      </p:sp>
    </p:spTree>
    <p:extLst>
      <p:ext uri="{BB962C8B-B14F-4D97-AF65-F5344CB8AC3E}">
        <p14:creationId xmlns:p14="http://schemas.microsoft.com/office/powerpoint/2010/main" val="390343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chart of the 5 types of Hepatitis</a:t>
            </a:r>
          </a:p>
        </p:txBody>
      </p:sp>
      <p:sp>
        <p:nvSpPr>
          <p:cNvPr id="4" name="Slide Number Placeholder 3"/>
          <p:cNvSpPr>
            <a:spLocks noGrp="1"/>
          </p:cNvSpPr>
          <p:nvPr>
            <p:ph type="sldNum" sz="quarter" idx="10"/>
          </p:nvPr>
        </p:nvSpPr>
        <p:spPr/>
        <p:txBody>
          <a:bodyPr/>
          <a:lstStyle/>
          <a:p>
            <a:fld id="{9238A48D-7BC4-4470-BEA1-3CBD9DC9D73C}" type="slidenum">
              <a:rPr lang="en-US" smtClean="0"/>
              <a:t>7</a:t>
            </a:fld>
            <a:endParaRPr lang="en-US"/>
          </a:p>
        </p:txBody>
      </p:sp>
    </p:spTree>
    <p:extLst>
      <p:ext uri="{BB962C8B-B14F-4D97-AF65-F5344CB8AC3E}">
        <p14:creationId xmlns:p14="http://schemas.microsoft.com/office/powerpoint/2010/main" val="3585666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31</a:t>
            </a:fld>
            <a:endParaRPr lang="en-US"/>
          </a:p>
        </p:txBody>
      </p:sp>
    </p:spTree>
    <p:extLst>
      <p:ext uri="{BB962C8B-B14F-4D97-AF65-F5344CB8AC3E}">
        <p14:creationId xmlns:p14="http://schemas.microsoft.com/office/powerpoint/2010/main" val="4254397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32</a:t>
            </a:fld>
            <a:endParaRPr lang="en-US"/>
          </a:p>
        </p:txBody>
      </p:sp>
    </p:spTree>
    <p:extLst>
      <p:ext uri="{BB962C8B-B14F-4D97-AF65-F5344CB8AC3E}">
        <p14:creationId xmlns:p14="http://schemas.microsoft.com/office/powerpoint/2010/main" val="2232884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33</a:t>
            </a:fld>
            <a:endParaRPr lang="en-US"/>
          </a:p>
        </p:txBody>
      </p:sp>
    </p:spTree>
    <p:extLst>
      <p:ext uri="{BB962C8B-B14F-4D97-AF65-F5344CB8AC3E}">
        <p14:creationId xmlns:p14="http://schemas.microsoft.com/office/powerpoint/2010/main" val="3697377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34</a:t>
            </a:fld>
            <a:endParaRPr lang="en-US"/>
          </a:p>
        </p:txBody>
      </p:sp>
    </p:spTree>
    <p:extLst>
      <p:ext uri="{BB962C8B-B14F-4D97-AF65-F5344CB8AC3E}">
        <p14:creationId xmlns:p14="http://schemas.microsoft.com/office/powerpoint/2010/main" val="2465330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35</a:t>
            </a:fld>
            <a:endParaRPr lang="en-US"/>
          </a:p>
        </p:txBody>
      </p:sp>
    </p:spTree>
    <p:extLst>
      <p:ext uri="{BB962C8B-B14F-4D97-AF65-F5344CB8AC3E}">
        <p14:creationId xmlns:p14="http://schemas.microsoft.com/office/powerpoint/2010/main" val="4260878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36</a:t>
            </a:fld>
            <a:endParaRPr lang="en-US"/>
          </a:p>
        </p:txBody>
      </p:sp>
    </p:spTree>
    <p:extLst>
      <p:ext uri="{BB962C8B-B14F-4D97-AF65-F5344CB8AC3E}">
        <p14:creationId xmlns:p14="http://schemas.microsoft.com/office/powerpoint/2010/main" val="15949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37</a:t>
            </a:fld>
            <a:endParaRPr lang="en-US"/>
          </a:p>
        </p:txBody>
      </p:sp>
    </p:spTree>
    <p:extLst>
      <p:ext uri="{BB962C8B-B14F-4D97-AF65-F5344CB8AC3E}">
        <p14:creationId xmlns:p14="http://schemas.microsoft.com/office/powerpoint/2010/main" val="3257323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38</a:t>
            </a:fld>
            <a:endParaRPr lang="en-US"/>
          </a:p>
        </p:txBody>
      </p:sp>
    </p:spTree>
    <p:extLst>
      <p:ext uri="{BB962C8B-B14F-4D97-AF65-F5344CB8AC3E}">
        <p14:creationId xmlns:p14="http://schemas.microsoft.com/office/powerpoint/2010/main" val="1933920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39</a:t>
            </a:fld>
            <a:endParaRPr lang="en-US"/>
          </a:p>
        </p:txBody>
      </p:sp>
    </p:spTree>
    <p:extLst>
      <p:ext uri="{BB962C8B-B14F-4D97-AF65-F5344CB8AC3E}">
        <p14:creationId xmlns:p14="http://schemas.microsoft.com/office/powerpoint/2010/main" val="1965469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40</a:t>
            </a:fld>
            <a:endParaRPr lang="en-US"/>
          </a:p>
        </p:txBody>
      </p:sp>
    </p:spTree>
    <p:extLst>
      <p:ext uri="{BB962C8B-B14F-4D97-AF65-F5344CB8AC3E}">
        <p14:creationId xmlns:p14="http://schemas.microsoft.com/office/powerpoint/2010/main" val="402584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and estimated 19,200 new cases of Hep B in the US in 2014. However, the actual number of cases reported was much lower. Many people do not show symptoms so they don’t know they are infected or seek medical treatment. </a:t>
            </a:r>
          </a:p>
          <a:p>
            <a:endParaRPr lang="en-US" dirty="0"/>
          </a:p>
          <a:p>
            <a:r>
              <a:rPr lang="en-US" dirty="0"/>
              <a:t>The likelihood depends upon the age at which someone becomes infected. The younger a person is when infected with Hepatitis B virus, the greater his or her chance of developing chronic Hepatitis B. </a:t>
            </a:r>
          </a:p>
          <a:p>
            <a:endParaRPr lang="en-US" dirty="0"/>
          </a:p>
          <a:p>
            <a:r>
              <a:rPr lang="en-US" dirty="0"/>
              <a:t>Approximately 90% of infected infants will develop chronic infection. The risk goes down as a child gets older. </a:t>
            </a:r>
          </a:p>
          <a:p>
            <a:endParaRPr lang="en-US" dirty="0"/>
          </a:p>
          <a:p>
            <a:r>
              <a:rPr lang="en-US" dirty="0"/>
              <a:t>Approximately 25%–50% of children infected between the ages of 1 and 5 years will develop chronic hepatitis. </a:t>
            </a:r>
          </a:p>
          <a:p>
            <a:endParaRPr lang="en-US" dirty="0"/>
          </a:p>
          <a:p>
            <a:r>
              <a:rPr lang="en-US" dirty="0"/>
              <a:t>The risk drops to 6%–10% when a person is infected over 5 years of age. </a:t>
            </a:r>
          </a:p>
          <a:p>
            <a:endParaRPr lang="en-US" dirty="0"/>
          </a:p>
          <a:p>
            <a:r>
              <a:rPr lang="en-US" dirty="0"/>
              <a:t>Worldwide, most people with chronic Hepatitis B were infected at birth or during early childhood.</a:t>
            </a:r>
          </a:p>
        </p:txBody>
      </p:sp>
      <p:sp>
        <p:nvSpPr>
          <p:cNvPr id="4" name="Slide Number Placeholder 3"/>
          <p:cNvSpPr>
            <a:spLocks noGrp="1"/>
          </p:cNvSpPr>
          <p:nvPr>
            <p:ph type="sldNum" sz="quarter" idx="10"/>
          </p:nvPr>
        </p:nvSpPr>
        <p:spPr/>
        <p:txBody>
          <a:bodyPr/>
          <a:lstStyle/>
          <a:p>
            <a:fld id="{231C46C8-E607-459A-94BC-438140E16389}" type="slidenum">
              <a:rPr lang="en-US" smtClean="0"/>
              <a:t>8</a:t>
            </a:fld>
            <a:endParaRPr lang="en-US"/>
          </a:p>
        </p:txBody>
      </p:sp>
    </p:spTree>
    <p:extLst>
      <p:ext uri="{BB962C8B-B14F-4D97-AF65-F5344CB8AC3E}">
        <p14:creationId xmlns:p14="http://schemas.microsoft.com/office/powerpoint/2010/main" val="2567827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41</a:t>
            </a:fld>
            <a:endParaRPr lang="en-US"/>
          </a:p>
        </p:txBody>
      </p:sp>
    </p:spTree>
    <p:extLst>
      <p:ext uri="{BB962C8B-B14F-4D97-AF65-F5344CB8AC3E}">
        <p14:creationId xmlns:p14="http://schemas.microsoft.com/office/powerpoint/2010/main" val="268872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42</a:t>
            </a:fld>
            <a:endParaRPr lang="en-US"/>
          </a:p>
        </p:txBody>
      </p:sp>
    </p:spTree>
    <p:extLst>
      <p:ext uri="{BB962C8B-B14F-4D97-AF65-F5344CB8AC3E}">
        <p14:creationId xmlns:p14="http://schemas.microsoft.com/office/powerpoint/2010/main" val="2939329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43</a:t>
            </a:fld>
            <a:endParaRPr lang="en-US"/>
          </a:p>
        </p:txBody>
      </p:sp>
    </p:spTree>
    <p:extLst>
      <p:ext uri="{BB962C8B-B14F-4D97-AF65-F5344CB8AC3E}">
        <p14:creationId xmlns:p14="http://schemas.microsoft.com/office/powerpoint/2010/main" val="4136250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hazards if they have not already been talked about in the previous slide</a:t>
            </a:r>
          </a:p>
        </p:txBody>
      </p:sp>
      <p:sp>
        <p:nvSpPr>
          <p:cNvPr id="4" name="Slide Number Placeholder 3"/>
          <p:cNvSpPr>
            <a:spLocks noGrp="1"/>
          </p:cNvSpPr>
          <p:nvPr>
            <p:ph type="sldNum" sz="quarter" idx="10"/>
          </p:nvPr>
        </p:nvSpPr>
        <p:spPr/>
        <p:txBody>
          <a:bodyPr/>
          <a:lstStyle/>
          <a:p>
            <a:fld id="{231C46C8-E607-459A-94BC-438140E16389}" type="slidenum">
              <a:rPr lang="en-US" smtClean="0"/>
              <a:t>44</a:t>
            </a:fld>
            <a:endParaRPr lang="en-US"/>
          </a:p>
        </p:txBody>
      </p:sp>
    </p:spTree>
    <p:extLst>
      <p:ext uri="{BB962C8B-B14F-4D97-AF65-F5344CB8AC3E}">
        <p14:creationId xmlns:p14="http://schemas.microsoft.com/office/powerpoint/2010/main" val="3867164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C46C8-E607-459A-94BC-438140E16389}" type="slidenum">
              <a:rPr lang="en-US" smtClean="0"/>
              <a:t>45</a:t>
            </a:fld>
            <a:endParaRPr lang="en-US"/>
          </a:p>
        </p:txBody>
      </p:sp>
    </p:spTree>
    <p:extLst>
      <p:ext uri="{BB962C8B-B14F-4D97-AF65-F5344CB8AC3E}">
        <p14:creationId xmlns:p14="http://schemas.microsoft.com/office/powerpoint/2010/main" val="357051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of acute Hepatitis B in the United States have declined by approximately 82% since 1991. At that time, routine Hepatitis B vaccination of children was implemented and has dramatically decreased the rates of the disease in the United States, particularly among children.</a:t>
            </a:r>
          </a:p>
        </p:txBody>
      </p:sp>
      <p:sp>
        <p:nvSpPr>
          <p:cNvPr id="4" name="Slide Number Placeholder 3"/>
          <p:cNvSpPr>
            <a:spLocks noGrp="1"/>
          </p:cNvSpPr>
          <p:nvPr>
            <p:ph type="sldNum" sz="quarter" idx="10"/>
          </p:nvPr>
        </p:nvSpPr>
        <p:spPr/>
        <p:txBody>
          <a:bodyPr/>
          <a:lstStyle/>
          <a:p>
            <a:fld id="{9238A48D-7BC4-4470-BEA1-3CBD9DC9D73C}" type="slidenum">
              <a:rPr lang="en-US" smtClean="0"/>
              <a:t>9</a:t>
            </a:fld>
            <a:endParaRPr lang="en-US"/>
          </a:p>
        </p:txBody>
      </p:sp>
    </p:spTree>
    <p:extLst>
      <p:ext uri="{BB962C8B-B14F-4D97-AF65-F5344CB8AC3E}">
        <p14:creationId xmlns:p14="http://schemas.microsoft.com/office/powerpoint/2010/main" val="213720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C46C8-E607-459A-94BC-438140E16389}" type="slidenum">
              <a:rPr lang="en-US" smtClean="0"/>
              <a:t>10</a:t>
            </a:fld>
            <a:endParaRPr lang="en-US"/>
          </a:p>
        </p:txBody>
      </p:sp>
    </p:spTree>
    <p:extLst>
      <p:ext uri="{BB962C8B-B14F-4D97-AF65-F5344CB8AC3E}">
        <p14:creationId xmlns:p14="http://schemas.microsoft.com/office/powerpoint/2010/main" val="94702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prevent Hepatitis B is by getting the Hepatitis B vaccine. The Hepatitis B vaccine is safe and effective and is usually given as 3-4 shots over a 6-month period</a:t>
            </a:r>
          </a:p>
          <a:p>
            <a:endParaRPr lang="en-US" dirty="0"/>
          </a:p>
          <a:p>
            <a:r>
              <a:rPr lang="en-US" dirty="0"/>
              <a:t>Hepatitis B vaccine is very effective at preventing Hepatitis B virus infection. After receiving all three doses, Hepatitis B vaccine provides greater than 90% protection to infants, children, and adults immunized before being exposed to the virus</a:t>
            </a:r>
          </a:p>
          <a:p>
            <a:endParaRPr lang="en-US" dirty="0"/>
          </a:p>
          <a:p>
            <a:r>
              <a:rPr lang="en-US" dirty="0"/>
              <a:t>(I’m not sure what the protective rate is for people that only have 1 or 2 of the series)</a:t>
            </a:r>
          </a:p>
          <a:p>
            <a:endParaRPr lang="en-US" dirty="0"/>
          </a:p>
        </p:txBody>
      </p:sp>
      <p:sp>
        <p:nvSpPr>
          <p:cNvPr id="4" name="Slide Number Placeholder 3"/>
          <p:cNvSpPr>
            <a:spLocks noGrp="1"/>
          </p:cNvSpPr>
          <p:nvPr>
            <p:ph type="sldNum" sz="quarter" idx="10"/>
          </p:nvPr>
        </p:nvSpPr>
        <p:spPr/>
        <p:txBody>
          <a:bodyPr/>
          <a:lstStyle/>
          <a:p>
            <a:fld id="{231C46C8-E607-459A-94BC-438140E16389}" type="slidenum">
              <a:rPr lang="en-US" smtClean="0"/>
              <a:t>11</a:t>
            </a:fld>
            <a:endParaRPr lang="en-US"/>
          </a:p>
        </p:txBody>
      </p:sp>
    </p:spTree>
    <p:extLst>
      <p:ext uri="{BB962C8B-B14F-4D97-AF65-F5344CB8AC3E}">
        <p14:creationId xmlns:p14="http://schemas.microsoft.com/office/powerpoint/2010/main" val="312090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prevent Hepatitis B is by getting the Hepatitis B vaccine. The Hepatitis B vaccine is safe and effective and is usually given as 3-4 shots over a 6-month period</a:t>
            </a:r>
          </a:p>
          <a:p>
            <a:endParaRPr lang="en-US" dirty="0"/>
          </a:p>
          <a:p>
            <a:r>
              <a:rPr lang="en-US" dirty="0"/>
              <a:t>Hepatitis B vaccine is very effective at preventing Hepatitis B virus infection. After receiving all three doses, Hepatitis B vaccine provides greater than 90% protection to infants, children, and adults immunized before being exposed to the virus</a:t>
            </a:r>
          </a:p>
          <a:p>
            <a:endParaRPr lang="en-US" dirty="0"/>
          </a:p>
          <a:p>
            <a:r>
              <a:rPr lang="en-US" dirty="0"/>
              <a:t>(I’m not sure what the protective rate is for people that only have 1 or 2 of the series)</a:t>
            </a:r>
          </a:p>
          <a:p>
            <a:endParaRPr lang="en-US" dirty="0"/>
          </a:p>
        </p:txBody>
      </p:sp>
      <p:sp>
        <p:nvSpPr>
          <p:cNvPr id="4" name="Slide Number Placeholder 3"/>
          <p:cNvSpPr>
            <a:spLocks noGrp="1"/>
          </p:cNvSpPr>
          <p:nvPr>
            <p:ph type="sldNum" sz="quarter" idx="10"/>
          </p:nvPr>
        </p:nvSpPr>
        <p:spPr/>
        <p:txBody>
          <a:bodyPr/>
          <a:lstStyle/>
          <a:p>
            <a:fld id="{231C46C8-E607-459A-94BC-438140E16389}" type="slidenum">
              <a:rPr lang="en-US" smtClean="0"/>
              <a:t>12</a:t>
            </a:fld>
            <a:endParaRPr lang="en-US"/>
          </a:p>
        </p:txBody>
      </p:sp>
    </p:spTree>
    <p:extLst>
      <p:ext uri="{BB962C8B-B14F-4D97-AF65-F5344CB8AC3E}">
        <p14:creationId xmlns:p14="http://schemas.microsoft.com/office/powerpoint/2010/main" val="24515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is still being conducted to find a vaccine to prevent Hepatitis C</a:t>
            </a:r>
          </a:p>
          <a:p>
            <a:endParaRPr lang="en-US" dirty="0"/>
          </a:p>
          <a:p>
            <a:r>
              <a:rPr lang="en-US" dirty="0"/>
              <a:t>Bleach solutions are effective at killing the virus</a:t>
            </a:r>
          </a:p>
        </p:txBody>
      </p:sp>
      <p:sp>
        <p:nvSpPr>
          <p:cNvPr id="4" name="Slide Number Placeholder 3"/>
          <p:cNvSpPr>
            <a:spLocks noGrp="1"/>
          </p:cNvSpPr>
          <p:nvPr>
            <p:ph type="sldNum" sz="quarter" idx="10"/>
          </p:nvPr>
        </p:nvSpPr>
        <p:spPr/>
        <p:txBody>
          <a:bodyPr/>
          <a:lstStyle/>
          <a:p>
            <a:fld id="{231C46C8-E607-459A-94BC-438140E16389}" type="slidenum">
              <a:rPr lang="en-US" smtClean="0"/>
              <a:t>13</a:t>
            </a:fld>
            <a:endParaRPr lang="en-US"/>
          </a:p>
        </p:txBody>
      </p:sp>
    </p:spTree>
    <p:extLst>
      <p:ext uri="{BB962C8B-B14F-4D97-AF65-F5344CB8AC3E}">
        <p14:creationId xmlns:p14="http://schemas.microsoft.com/office/powerpoint/2010/main" val="67345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is no vaccine for Hepatitis C, prevention must be obtained through behavioral changes and medical screenings</a:t>
            </a:r>
          </a:p>
        </p:txBody>
      </p:sp>
      <p:sp>
        <p:nvSpPr>
          <p:cNvPr id="4" name="Slide Number Placeholder 3"/>
          <p:cNvSpPr>
            <a:spLocks noGrp="1"/>
          </p:cNvSpPr>
          <p:nvPr>
            <p:ph type="sldNum" sz="quarter" idx="10"/>
          </p:nvPr>
        </p:nvSpPr>
        <p:spPr/>
        <p:txBody>
          <a:bodyPr/>
          <a:lstStyle/>
          <a:p>
            <a:fld id="{9238A48D-7BC4-4470-BEA1-3CBD9DC9D73C}" type="slidenum">
              <a:rPr lang="en-US" smtClean="0"/>
              <a:t>14</a:t>
            </a:fld>
            <a:endParaRPr lang="en-US"/>
          </a:p>
        </p:txBody>
      </p:sp>
    </p:spTree>
    <p:extLst>
      <p:ext uri="{BB962C8B-B14F-4D97-AF65-F5344CB8AC3E}">
        <p14:creationId xmlns:p14="http://schemas.microsoft.com/office/powerpoint/2010/main" val="596936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C:\Users\andersonl\Desktop\Design\blood template\blood 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ndersonl\Desktop\Design\blood template\blood template titl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692697"/>
            <a:ext cx="10363200" cy="1470025"/>
          </a:xfrm>
        </p:spPr>
        <p:txBody>
          <a:bodyPr anchor="b">
            <a:normAutofit/>
          </a:bodyPr>
          <a:lstStyle>
            <a:lvl1pPr algn="ctr">
              <a:defRPr sz="4000" b="1"/>
            </a:lvl1pPr>
          </a:lstStyle>
          <a:p>
            <a:r>
              <a:rPr lang="en-US"/>
              <a:t>Click to edit Master title style</a:t>
            </a:r>
            <a:endParaRPr lang="en-GB"/>
          </a:p>
        </p:txBody>
      </p:sp>
      <p:sp>
        <p:nvSpPr>
          <p:cNvPr id="3" name="Subtitle 2"/>
          <p:cNvSpPr>
            <a:spLocks noGrp="1"/>
          </p:cNvSpPr>
          <p:nvPr>
            <p:ph type="subTitle" idx="1"/>
          </p:nvPr>
        </p:nvSpPr>
        <p:spPr>
          <a:xfrm>
            <a:off x="911424" y="2420888"/>
            <a:ext cx="10369152"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fld id="{0265501B-FDC2-455F-A17D-DDB9765F0A20}" type="datetimeFigureOut">
              <a:rPr lang="en-GB"/>
              <a:pPr>
                <a:defRPr/>
              </a:pPr>
              <a:t>22/01/2020</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16161C4D-CAAD-4E60-9637-5F924538390D}" type="slidenum">
              <a:rPr lang="en-GB"/>
              <a:pPr>
                <a:defRPr/>
              </a:pPr>
              <a:t>‹#›</a:t>
            </a:fld>
            <a:endParaRPr lang="en-GB"/>
          </a:p>
        </p:txBody>
      </p:sp>
    </p:spTree>
    <p:extLst>
      <p:ext uri="{BB962C8B-B14F-4D97-AF65-F5344CB8AC3E}">
        <p14:creationId xmlns:p14="http://schemas.microsoft.com/office/powerpoint/2010/main" val="113688662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E3B12B1-C34B-4E16-92B4-F198EA13E5B3}" type="datetimeFigureOut">
              <a:rPr lang="en-GB"/>
              <a:pPr>
                <a:defRPr/>
              </a:pPr>
              <a:t>22/01/2020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A36E56F-A9BF-4247-951B-FB3F032C305B}" type="slidenum">
              <a:rPr lang="en-GB"/>
              <a:pPr>
                <a:defRPr/>
              </a:pPr>
              <a:t>‹#›</a:t>
            </a:fld>
            <a:endParaRPr lang="en-GB"/>
          </a:p>
        </p:txBody>
      </p:sp>
    </p:spTree>
    <p:extLst>
      <p:ext uri="{BB962C8B-B14F-4D97-AF65-F5344CB8AC3E}">
        <p14:creationId xmlns:p14="http://schemas.microsoft.com/office/powerpoint/2010/main" val="63290849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6945E92-30D3-472D-BF2A-0A73B81457BF}" type="datetimeFigureOut">
              <a:rPr lang="en-GB"/>
              <a:pPr>
                <a:defRPr/>
              </a:pPr>
              <a:t>22/01/2020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B3FCB87-AD62-4AB6-B291-E6E023885B2F}" type="slidenum">
              <a:rPr lang="en-GB"/>
              <a:pPr>
                <a:defRPr/>
              </a:pPr>
              <a:t>‹#›</a:t>
            </a:fld>
            <a:endParaRPr lang="en-GB"/>
          </a:p>
        </p:txBody>
      </p:sp>
    </p:spTree>
    <p:extLst>
      <p:ext uri="{BB962C8B-B14F-4D97-AF65-F5344CB8AC3E}">
        <p14:creationId xmlns:p14="http://schemas.microsoft.com/office/powerpoint/2010/main" val="92407023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39" y="116632"/>
            <a:ext cx="11905323" cy="576064"/>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1B1763-537D-4AC4-84B3-BF1A14080719}" type="datetimeFigureOut">
              <a:rPr lang="en-GB"/>
              <a:pPr>
                <a:defRPr/>
              </a:pPr>
              <a:t>22/01/2020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A37E1F7-7A03-458E-A33C-2E6969E39B1F}" type="slidenum">
              <a:rPr lang="en-GB"/>
              <a:pPr>
                <a:defRPr/>
              </a:pPr>
              <a:t>‹#›</a:t>
            </a:fld>
            <a:endParaRPr lang="en-GB"/>
          </a:p>
        </p:txBody>
      </p:sp>
    </p:spTree>
    <p:extLst>
      <p:ext uri="{BB962C8B-B14F-4D97-AF65-F5344CB8AC3E}">
        <p14:creationId xmlns:p14="http://schemas.microsoft.com/office/powerpoint/2010/main" val="249860048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EEFBE3-B9F3-4499-B871-B3CE350B0A9B}" type="datetimeFigureOut">
              <a:rPr lang="en-GB"/>
              <a:pPr>
                <a:defRPr/>
              </a:pPr>
              <a:t>22/01/2020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C91CC6B-2C55-448C-BB5D-0F3489B58ECC}" type="slidenum">
              <a:rPr lang="en-GB"/>
              <a:pPr>
                <a:defRPr/>
              </a:pPr>
              <a:t>‹#›</a:t>
            </a:fld>
            <a:endParaRPr lang="en-GB"/>
          </a:p>
        </p:txBody>
      </p:sp>
    </p:spTree>
    <p:extLst>
      <p:ext uri="{BB962C8B-B14F-4D97-AF65-F5344CB8AC3E}">
        <p14:creationId xmlns:p14="http://schemas.microsoft.com/office/powerpoint/2010/main" val="251360047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490BEB3-0D4C-4F95-8CB0-AA7FBA42C45B}" type="datetimeFigureOut">
              <a:rPr lang="en-GB"/>
              <a:pPr>
                <a:defRPr/>
              </a:pPr>
              <a:t>22/01/2020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21F4D6-23FD-4D7E-9AFC-2036882117C3}" type="slidenum">
              <a:rPr lang="en-GB"/>
              <a:pPr>
                <a:defRPr/>
              </a:pPr>
              <a:t>‹#›</a:t>
            </a:fld>
            <a:endParaRPr lang="en-GB"/>
          </a:p>
        </p:txBody>
      </p:sp>
    </p:spTree>
    <p:extLst>
      <p:ext uri="{BB962C8B-B14F-4D97-AF65-F5344CB8AC3E}">
        <p14:creationId xmlns:p14="http://schemas.microsoft.com/office/powerpoint/2010/main" val="230709753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1DE2A70-A8AC-4AE7-8B87-9846F058AC61}" type="datetimeFigureOut">
              <a:rPr lang="en-GB"/>
              <a:pPr>
                <a:defRPr/>
              </a:pPr>
              <a:t>22/01/2020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57897B0-F4AD-4A07-B14A-3400B52481B7}" type="slidenum">
              <a:rPr lang="en-GB"/>
              <a:pPr>
                <a:defRPr/>
              </a:pPr>
              <a:t>‹#›</a:t>
            </a:fld>
            <a:endParaRPr lang="en-GB"/>
          </a:p>
        </p:txBody>
      </p:sp>
    </p:spTree>
    <p:extLst>
      <p:ext uri="{BB962C8B-B14F-4D97-AF65-F5344CB8AC3E}">
        <p14:creationId xmlns:p14="http://schemas.microsoft.com/office/powerpoint/2010/main" val="9596537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51D4E8B-33F1-4974-A7CE-4831770E8FDE}" type="datetimeFigureOut">
              <a:rPr lang="en-GB"/>
              <a:pPr>
                <a:defRPr/>
              </a:pPr>
              <a:t>22/01/2020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7EA2FA7-0E36-4E99-9335-80C920BAF1D7}" type="slidenum">
              <a:rPr lang="en-GB"/>
              <a:pPr>
                <a:defRPr/>
              </a:pPr>
              <a:t>‹#›</a:t>
            </a:fld>
            <a:endParaRPr lang="en-GB"/>
          </a:p>
        </p:txBody>
      </p:sp>
    </p:spTree>
    <p:extLst>
      <p:ext uri="{BB962C8B-B14F-4D97-AF65-F5344CB8AC3E}">
        <p14:creationId xmlns:p14="http://schemas.microsoft.com/office/powerpoint/2010/main" val="301034439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FCDA45-4DA9-4639-ADFC-F1E520A43E81}" type="datetimeFigureOut">
              <a:rPr lang="en-GB"/>
              <a:pPr>
                <a:defRPr/>
              </a:pPr>
              <a:t>22/01/2020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E8C51F9-0A0E-4C93-9D47-23379A95844A}" type="slidenum">
              <a:rPr lang="en-GB"/>
              <a:pPr>
                <a:defRPr/>
              </a:pPr>
              <a:t>‹#›</a:t>
            </a:fld>
            <a:endParaRPr lang="en-GB"/>
          </a:p>
        </p:txBody>
      </p:sp>
    </p:spTree>
    <p:extLst>
      <p:ext uri="{BB962C8B-B14F-4D97-AF65-F5344CB8AC3E}">
        <p14:creationId xmlns:p14="http://schemas.microsoft.com/office/powerpoint/2010/main" val="79887008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60AA27-5D17-488A-80A4-C08D5DB40E2B}" type="datetimeFigureOut">
              <a:rPr lang="en-GB"/>
              <a:pPr>
                <a:defRPr/>
              </a:pPr>
              <a:t>22/01/2020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574CCF-4E0C-4C29-A210-63B5B698DC68}" type="slidenum">
              <a:rPr lang="en-GB"/>
              <a:pPr>
                <a:defRPr/>
              </a:pPr>
              <a:t>‹#›</a:t>
            </a:fld>
            <a:endParaRPr lang="en-GB"/>
          </a:p>
        </p:txBody>
      </p:sp>
    </p:spTree>
    <p:extLst>
      <p:ext uri="{BB962C8B-B14F-4D97-AF65-F5344CB8AC3E}">
        <p14:creationId xmlns:p14="http://schemas.microsoft.com/office/powerpoint/2010/main" val="284964696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A11A9E-9072-4CF3-9A9B-165B40BC3396}" type="datetimeFigureOut">
              <a:rPr lang="en-GB"/>
              <a:pPr>
                <a:defRPr/>
              </a:pPr>
              <a:t>22/01/2020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5E5422D-844F-49B1-A0D0-64946EF2922C}" type="slidenum">
              <a:rPr lang="en-GB"/>
              <a:pPr>
                <a:defRPr/>
              </a:pPr>
              <a:t>‹#›</a:t>
            </a:fld>
            <a:endParaRPr lang="en-GB"/>
          </a:p>
        </p:txBody>
      </p:sp>
    </p:spTree>
    <p:extLst>
      <p:ext uri="{BB962C8B-B14F-4D97-AF65-F5344CB8AC3E}">
        <p14:creationId xmlns:p14="http://schemas.microsoft.com/office/powerpoint/2010/main" val="372550133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ndersonl\Desktop\Design\blood template\blood templat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143934" y="836613"/>
            <a:ext cx="1190413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914D5E9B-0219-4BDF-AE19-E1016BBE8E43}" type="datetimeFigureOut">
              <a:rPr lang="en-GB"/>
              <a:pPr>
                <a:defRPr/>
              </a:pPr>
              <a:t>22/01/2020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A8D01F1-D13C-48E4-A0F8-83ADA70C9BCB}" type="slidenum">
              <a:rPr lang="en-GB"/>
              <a:pPr>
                <a:defRPr/>
              </a:pPr>
              <a:t>‹#›</a:t>
            </a:fld>
            <a:endParaRPr lang="en-GB"/>
          </a:p>
        </p:txBody>
      </p:sp>
      <p:sp>
        <p:nvSpPr>
          <p:cNvPr id="2" name="Title Placeholder 1"/>
          <p:cNvSpPr>
            <a:spLocks noGrp="1"/>
          </p:cNvSpPr>
          <p:nvPr>
            <p:ph type="title"/>
          </p:nvPr>
        </p:nvSpPr>
        <p:spPr bwMode="auto">
          <a:xfrm>
            <a:off x="143934" y="188913"/>
            <a:ext cx="1190413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911666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fontAlgn="base">
        <a:spcBef>
          <a:spcPct val="0"/>
        </a:spcBef>
        <a:spcAft>
          <a:spcPct val="0"/>
        </a:spcAft>
        <a:defRPr sz="2400" kern="1200">
          <a:solidFill>
            <a:schemeClr val="bg1"/>
          </a:solidFill>
          <a:latin typeface="+mj-lt"/>
          <a:ea typeface="+mj-ea"/>
          <a:cs typeface="+mj-cs"/>
        </a:defRPr>
      </a:lvl1pPr>
      <a:lvl2pPr algn="l" rtl="0" fontAlgn="base">
        <a:spcBef>
          <a:spcPct val="0"/>
        </a:spcBef>
        <a:spcAft>
          <a:spcPct val="0"/>
        </a:spcAft>
        <a:defRPr sz="2400">
          <a:solidFill>
            <a:schemeClr val="bg1"/>
          </a:solidFill>
          <a:latin typeface="Calibri" panose="020F0502020204030204" pitchFamily="34" charset="0"/>
        </a:defRPr>
      </a:lvl2pPr>
      <a:lvl3pPr algn="l" rtl="0" fontAlgn="base">
        <a:spcBef>
          <a:spcPct val="0"/>
        </a:spcBef>
        <a:spcAft>
          <a:spcPct val="0"/>
        </a:spcAft>
        <a:defRPr sz="2400">
          <a:solidFill>
            <a:schemeClr val="bg1"/>
          </a:solidFill>
          <a:latin typeface="Calibri" panose="020F0502020204030204" pitchFamily="34" charset="0"/>
        </a:defRPr>
      </a:lvl3pPr>
      <a:lvl4pPr algn="l" rtl="0" fontAlgn="base">
        <a:spcBef>
          <a:spcPct val="0"/>
        </a:spcBef>
        <a:spcAft>
          <a:spcPct val="0"/>
        </a:spcAft>
        <a:defRPr sz="2400">
          <a:solidFill>
            <a:schemeClr val="bg1"/>
          </a:solidFill>
          <a:latin typeface="Calibri" panose="020F0502020204030204" pitchFamily="34" charset="0"/>
        </a:defRPr>
      </a:lvl4pPr>
      <a:lvl5pPr algn="l" rtl="0" fontAlgn="base">
        <a:spcBef>
          <a:spcPct val="0"/>
        </a:spcBef>
        <a:spcAft>
          <a:spcPct val="0"/>
        </a:spcAft>
        <a:defRPr sz="2400">
          <a:solidFill>
            <a:schemeClr val="bg1"/>
          </a:solidFill>
          <a:latin typeface="Calibri" panose="020F0502020204030204" pitchFamily="34" charset="0"/>
        </a:defRPr>
      </a:lvl5pPr>
      <a:lvl6pPr marL="457200" algn="l" rtl="0" fontAlgn="base">
        <a:spcBef>
          <a:spcPct val="0"/>
        </a:spcBef>
        <a:spcAft>
          <a:spcPct val="0"/>
        </a:spcAft>
        <a:defRPr sz="2400">
          <a:solidFill>
            <a:schemeClr val="bg1"/>
          </a:solidFill>
          <a:latin typeface="Calibri" panose="020F0502020204030204" pitchFamily="34" charset="0"/>
        </a:defRPr>
      </a:lvl6pPr>
      <a:lvl7pPr marL="914400" algn="l" rtl="0" fontAlgn="base">
        <a:spcBef>
          <a:spcPct val="0"/>
        </a:spcBef>
        <a:spcAft>
          <a:spcPct val="0"/>
        </a:spcAft>
        <a:defRPr sz="2400">
          <a:solidFill>
            <a:schemeClr val="bg1"/>
          </a:solidFill>
          <a:latin typeface="Calibri" panose="020F0502020204030204" pitchFamily="34" charset="0"/>
        </a:defRPr>
      </a:lvl7pPr>
      <a:lvl8pPr marL="1371600" algn="l" rtl="0" fontAlgn="base">
        <a:spcBef>
          <a:spcPct val="0"/>
        </a:spcBef>
        <a:spcAft>
          <a:spcPct val="0"/>
        </a:spcAft>
        <a:defRPr sz="2400">
          <a:solidFill>
            <a:schemeClr val="bg1"/>
          </a:solidFill>
          <a:latin typeface="Calibri" panose="020F0502020204030204" pitchFamily="34" charset="0"/>
        </a:defRPr>
      </a:lvl8pPr>
      <a:lvl9pPr marL="1828800" algn="l" rtl="0" fontAlgn="base">
        <a:spcBef>
          <a:spcPct val="0"/>
        </a:spcBef>
        <a:spcAft>
          <a:spcPct val="0"/>
        </a:spcAft>
        <a:defRPr sz="2400">
          <a:solidFill>
            <a:schemeClr val="bg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6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3" Type="http://schemas.openxmlformats.org/officeDocument/2006/relationships/image" Target="../media/image59.jpeg"/><Relationship Id="rId7" Type="http://schemas.openxmlformats.org/officeDocument/2006/relationships/image" Target="../media/image63.png"/><Relationship Id="rId12" Type="http://schemas.openxmlformats.org/officeDocument/2006/relationships/image" Target="../media/image6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gif"/><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7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7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2271895" y="3871547"/>
            <a:ext cx="6175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2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dirty="0">
                <a:solidFill>
                  <a:srgbClr val="CC0000"/>
                </a:solidFill>
                <a:latin typeface="Times New Roman" panose="02020603050405020304" pitchFamily="18" charset="0"/>
              </a:rPr>
              <a:t>Erika England</a:t>
            </a:r>
          </a:p>
          <a:p>
            <a:pPr algn="ctr" fontAlgn="base">
              <a:spcBef>
                <a:spcPct val="0"/>
              </a:spcBef>
              <a:spcAft>
                <a:spcPct val="0"/>
              </a:spcAft>
              <a:buNone/>
            </a:pPr>
            <a:r>
              <a:rPr lang="en-US" altLang="en-US" dirty="0">
                <a:solidFill>
                  <a:srgbClr val="CC0000"/>
                </a:solidFill>
                <a:latin typeface="Times New Roman" panose="02020603050405020304" pitchFamily="18" charset="0"/>
              </a:rPr>
              <a:t>Biosafety Specialist</a:t>
            </a:r>
          </a:p>
          <a:p>
            <a:pPr algn="ctr" fontAlgn="base">
              <a:spcBef>
                <a:spcPct val="0"/>
              </a:spcBef>
              <a:spcAft>
                <a:spcPct val="0"/>
              </a:spcAft>
              <a:buNone/>
            </a:pPr>
            <a:r>
              <a:rPr lang="en-US" altLang="en-US" dirty="0">
                <a:solidFill>
                  <a:srgbClr val="CC0000"/>
                </a:solidFill>
                <a:latin typeface="Times New Roman" panose="02020603050405020304" pitchFamily="18" charset="0"/>
              </a:rPr>
              <a:t>Environment, Health &amp; Safety</a:t>
            </a:r>
          </a:p>
        </p:txBody>
      </p:sp>
      <p:pic>
        <p:nvPicPr>
          <p:cNvPr id="3075" name="Picture 7" descr="Code of Federal Regul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373" y="2408361"/>
            <a:ext cx="156368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1195143" y="444012"/>
            <a:ext cx="9648702" cy="2257425"/>
          </a:xfrm>
          <a:prstGeom prst="rect">
            <a:avLst/>
          </a:prstGeo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8900" dirty="0" err="1">
                <a:solidFill>
                  <a:prstClr val="black"/>
                </a:solidFill>
                <a:latin typeface="Calibri"/>
              </a:rPr>
              <a:t>Bloodborne</a:t>
            </a:r>
            <a:r>
              <a:rPr lang="en-US" sz="8900" dirty="0">
                <a:solidFill>
                  <a:prstClr val="black"/>
                </a:solidFill>
                <a:latin typeface="Calibri"/>
              </a:rPr>
              <a:t> Pathogens (BBP) Exposure Control Plan</a:t>
            </a:r>
            <a:r>
              <a:rPr lang="en-US" dirty="0">
                <a:solidFill>
                  <a:prstClr val="black"/>
                </a:solidFill>
                <a:latin typeface="Calibri"/>
              </a:rPr>
              <a:t/>
            </a:r>
            <a:br>
              <a:rPr lang="en-US" dirty="0">
                <a:solidFill>
                  <a:prstClr val="black"/>
                </a:solidFill>
                <a:latin typeface="Calibri"/>
              </a:rPr>
            </a:br>
            <a:endParaRPr lang="en-US" dirty="0">
              <a:solidFill>
                <a:prstClr val="black"/>
              </a:solidFill>
              <a:latin typeface="Calibri"/>
            </a:endParaRPr>
          </a:p>
        </p:txBody>
      </p:sp>
      <p:sp>
        <p:nvSpPr>
          <p:cNvPr id="2" name="TextBox 1"/>
          <p:cNvSpPr txBox="1"/>
          <p:nvPr/>
        </p:nvSpPr>
        <p:spPr>
          <a:xfrm>
            <a:off x="3063998" y="2572484"/>
            <a:ext cx="4591171" cy="1077218"/>
          </a:xfrm>
          <a:prstGeom prst="rect">
            <a:avLst/>
          </a:prstGeom>
          <a:noFill/>
        </p:spPr>
        <p:txBody>
          <a:bodyPr wrap="square" rtlCol="0">
            <a:spAutoFit/>
          </a:bodyPr>
          <a:lstStyle/>
          <a:p>
            <a:pPr algn="ctr"/>
            <a:r>
              <a:rPr lang="en-US" sz="3200" dirty="0"/>
              <a:t>For Housekeeping Services</a:t>
            </a:r>
          </a:p>
          <a:p>
            <a:pPr algn="ctr"/>
            <a:r>
              <a:rPr lang="en-US" sz="3200" dirty="0"/>
              <a:t>at UNC Chapel Hill</a:t>
            </a:r>
          </a:p>
        </p:txBody>
      </p:sp>
    </p:spTree>
    <p:extLst>
      <p:ext uri="{BB962C8B-B14F-4D97-AF65-F5344CB8AC3E}">
        <p14:creationId xmlns:p14="http://schemas.microsoft.com/office/powerpoint/2010/main" val="301753476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Hepatitis B Treatment</a:t>
            </a:r>
          </a:p>
        </p:txBody>
      </p:sp>
      <p:sp>
        <p:nvSpPr>
          <p:cNvPr id="5" name="Content Placeholder 4"/>
          <p:cNvSpPr txBox="1">
            <a:spLocks noGrp="1"/>
          </p:cNvSpPr>
          <p:nvPr>
            <p:ph idx="1"/>
          </p:nvPr>
        </p:nvSpPr>
        <p:spPr>
          <a:xfrm>
            <a:off x="0" y="3026389"/>
            <a:ext cx="7724719" cy="923330"/>
          </a:xfrm>
          <a:prstGeom prst="rect">
            <a:avLst/>
          </a:prstGeom>
          <a:noFill/>
        </p:spPr>
        <p:txBody>
          <a:bodyPr wrap="square">
            <a:spAutoFit/>
          </a:bodyPr>
          <a:lstStyle/>
          <a:p>
            <a:pPr eaLnBrk="1" fontAlgn="auto" hangingPunct="1">
              <a:spcBef>
                <a:spcPts val="0"/>
              </a:spcBef>
              <a:spcAft>
                <a:spcPts val="0"/>
              </a:spcAft>
              <a:defRPr/>
            </a:pPr>
            <a:endParaRPr lang="en-US" sz="10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sz="10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sz="1000" dirty="0">
              <a:latin typeface="+mn-lt"/>
            </a:endParaRPr>
          </a:p>
          <a:p>
            <a:pPr eaLnBrk="1" fontAlgn="auto" hangingPunct="1">
              <a:spcBef>
                <a:spcPts val="0"/>
              </a:spcBef>
              <a:spcAft>
                <a:spcPts val="0"/>
              </a:spcAft>
              <a:defRPr/>
            </a:pPr>
            <a:endParaRPr lang="en-US" dirty="0">
              <a:latin typeface="+mn-lt"/>
            </a:endParaRPr>
          </a:p>
        </p:txBody>
      </p:sp>
      <p:sp>
        <p:nvSpPr>
          <p:cNvPr id="3" name="TextBox 2">
            <a:extLst>
              <a:ext uri="{FF2B5EF4-FFF2-40B4-BE49-F238E27FC236}">
                <a16:creationId xmlns:a16="http://schemas.microsoft.com/office/drawing/2014/main" id="{2210A8A1-8655-4F1F-B2F8-7A62B9F08861}"/>
              </a:ext>
            </a:extLst>
          </p:cNvPr>
          <p:cNvSpPr txBox="1"/>
          <p:nvPr/>
        </p:nvSpPr>
        <p:spPr>
          <a:xfrm>
            <a:off x="885371" y="1524000"/>
            <a:ext cx="8287657" cy="4031873"/>
          </a:xfrm>
          <a:prstGeom prst="rect">
            <a:avLst/>
          </a:prstGeom>
          <a:noFill/>
        </p:spPr>
        <p:txBody>
          <a:bodyPr wrap="square" rtlCol="0">
            <a:spAutoFit/>
          </a:bodyPr>
          <a:lstStyle/>
          <a:p>
            <a:pPr marL="342900" indent="-342900">
              <a:buFont typeface="Arial" panose="020B0604020202020204" pitchFamily="34" charset="0"/>
              <a:buChar char="•"/>
            </a:pPr>
            <a:r>
              <a:rPr lang="en-US" sz="2400" dirty="0"/>
              <a:t>Contact your health provider</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There is no medication available to treat acute Hepatitis B</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During this short-term infection, doctors usually recommend rest, adequate nutrition, and fluids, although some people may need to be hospitalized.</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If a person who has been exposed to Hepatitis B virus gets the Hepatitis B vaccine and/or a shot called “HBIG” (Hepatitis B immune globulin) within 24 hours, Hepatitis B infection may be prevented.</a:t>
            </a:r>
          </a:p>
          <a:p>
            <a:pPr marL="342900" indent="-342900">
              <a:buFont typeface="Arial" panose="020B0604020202020204" pitchFamily="34" charset="0"/>
              <a:buChar char="•"/>
            </a:pPr>
            <a:endParaRPr lang="en-US" sz="1000" dirty="0"/>
          </a:p>
        </p:txBody>
      </p:sp>
    </p:spTree>
    <p:extLst>
      <p:ext uri="{BB962C8B-B14F-4D97-AF65-F5344CB8AC3E}">
        <p14:creationId xmlns:p14="http://schemas.microsoft.com/office/powerpoint/2010/main" val="15870505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43933" y="1109663"/>
            <a:ext cx="11904133" cy="4525962"/>
          </a:xfrm>
        </p:spPr>
        <p:txBody>
          <a:bodyPr/>
          <a:lstStyle/>
          <a:p>
            <a:pPr marL="0" indent="0" algn="ctr">
              <a:buNone/>
            </a:pPr>
            <a:r>
              <a:rPr lang="en-US" sz="3600" dirty="0"/>
              <a:t>Hepatitis B can be prevented!</a:t>
            </a:r>
          </a:p>
          <a:p>
            <a:r>
              <a:rPr lang="en-US" dirty="0"/>
              <a:t>A safe and effective vaccine to prevent Hepatitis B has been available since 1982</a:t>
            </a:r>
          </a:p>
          <a:p>
            <a:r>
              <a:rPr lang="en-US" dirty="0"/>
              <a:t>Employees who have reasonably anticipated exposure to </a:t>
            </a:r>
            <a:r>
              <a:rPr lang="en-US" dirty="0" err="1"/>
              <a:t>bloodborne</a:t>
            </a:r>
            <a:r>
              <a:rPr lang="en-US" dirty="0"/>
              <a:t> pathogens will be offered the vaccine for </a:t>
            </a:r>
            <a:r>
              <a:rPr lang="en-US" b="1" u="sng" dirty="0"/>
              <a:t>free</a:t>
            </a:r>
          </a:p>
          <a:p>
            <a:endParaRPr lang="en-US" dirty="0"/>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Hepatitis B Vaccination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417" y="3218084"/>
            <a:ext cx="2561723" cy="1963988"/>
          </a:xfrm>
          <a:prstGeom prst="rect">
            <a:avLst/>
          </a:prstGeom>
        </p:spPr>
      </p:pic>
      <p:sp>
        <p:nvSpPr>
          <p:cNvPr id="7" name="TextBox 6">
            <a:extLst>
              <a:ext uri="{FF2B5EF4-FFF2-40B4-BE49-F238E27FC236}">
                <a16:creationId xmlns:a16="http://schemas.microsoft.com/office/drawing/2014/main" id="{E9149E2C-FCC3-41BA-B336-A85BC53A5B50}"/>
              </a:ext>
            </a:extLst>
          </p:cNvPr>
          <p:cNvSpPr txBox="1"/>
          <p:nvPr/>
        </p:nvSpPr>
        <p:spPr>
          <a:xfrm>
            <a:off x="5495636" y="3372644"/>
            <a:ext cx="4163897" cy="1477328"/>
          </a:xfrm>
          <a:prstGeom prst="rect">
            <a:avLst/>
          </a:prstGeom>
          <a:noFill/>
        </p:spPr>
        <p:txBody>
          <a:bodyPr wrap="none" rtlCol="0">
            <a:spAutoFit/>
          </a:bodyPr>
          <a:lstStyle/>
          <a:p>
            <a:r>
              <a:rPr lang="en-US" dirty="0"/>
              <a:t>Series of 3 shots: Initial, 1 month, 6 month</a:t>
            </a:r>
          </a:p>
          <a:p>
            <a:endParaRPr lang="en-US" dirty="0"/>
          </a:p>
          <a:p>
            <a:r>
              <a:rPr lang="en-US" dirty="0"/>
              <a:t>Only need the series once in a lifetime</a:t>
            </a:r>
          </a:p>
          <a:p>
            <a:endParaRPr lang="en-US" dirty="0"/>
          </a:p>
          <a:p>
            <a:endParaRPr lang="en-US" dirty="0"/>
          </a:p>
        </p:txBody>
      </p:sp>
    </p:spTree>
    <p:extLst>
      <p:ext uri="{BB962C8B-B14F-4D97-AF65-F5344CB8AC3E}">
        <p14:creationId xmlns:p14="http://schemas.microsoft.com/office/powerpoint/2010/main" val="1909309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43933" y="1109663"/>
            <a:ext cx="11904133" cy="4525962"/>
          </a:xfrm>
        </p:spPr>
        <p:txBody>
          <a:bodyPr/>
          <a:lstStyle/>
          <a:p>
            <a:pPr marL="0" indent="0" algn="ctr">
              <a:buNone/>
            </a:pPr>
            <a:r>
              <a:rPr lang="en-US" sz="2800" dirty="0"/>
              <a:t>Any employee may </a:t>
            </a:r>
            <a:r>
              <a:rPr lang="en-US" sz="2800" b="1" dirty="0"/>
              <a:t>decline</a:t>
            </a:r>
            <a:r>
              <a:rPr lang="en-US" sz="2800" dirty="0"/>
              <a:t> the vaccination series by signing the Hepatitis B Vaccine Declination form</a:t>
            </a:r>
          </a:p>
          <a:p>
            <a:pPr marL="0" indent="0">
              <a:buNone/>
            </a:pPr>
            <a:endParaRPr lang="en-US" dirty="0"/>
          </a:p>
          <a:p>
            <a:pPr marL="0" indent="0" algn="ctr">
              <a:buNone/>
            </a:pPr>
            <a:r>
              <a:rPr lang="en-US" dirty="0"/>
              <a:t>You can change your mind at any time and receive the vaccine free of charge</a:t>
            </a:r>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Hepatitis B Declination</a:t>
            </a:r>
          </a:p>
        </p:txBody>
      </p:sp>
      <p:pic>
        <p:nvPicPr>
          <p:cNvPr id="2" name="Picture 1"/>
          <p:cNvPicPr>
            <a:picLocks noChangeAspect="1"/>
          </p:cNvPicPr>
          <p:nvPr/>
        </p:nvPicPr>
        <p:blipFill>
          <a:blip r:embed="rId4"/>
          <a:stretch>
            <a:fillRect/>
          </a:stretch>
        </p:blipFill>
        <p:spPr>
          <a:xfrm>
            <a:off x="4832682" y="3234098"/>
            <a:ext cx="2526633" cy="1684422"/>
          </a:xfrm>
          <a:prstGeom prst="rect">
            <a:avLst/>
          </a:prstGeom>
        </p:spPr>
      </p:pic>
    </p:spTree>
    <p:extLst>
      <p:ext uri="{BB962C8B-B14F-4D97-AF65-F5344CB8AC3E}">
        <p14:creationId xmlns:p14="http://schemas.microsoft.com/office/powerpoint/2010/main" val="16604846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Hepatitis C Statistics</a:t>
            </a:r>
          </a:p>
        </p:txBody>
      </p:sp>
      <p:sp>
        <p:nvSpPr>
          <p:cNvPr id="6" name="Content Placeholder 2"/>
          <p:cNvSpPr txBox="1">
            <a:spLocks/>
          </p:cNvSpPr>
          <p:nvPr/>
        </p:nvSpPr>
        <p:spPr bwMode="auto">
          <a:xfrm>
            <a:off x="362819" y="1106120"/>
            <a:ext cx="85677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dirty="0"/>
              <a:t>There is no vaccine yet to prevent hepatitis C</a:t>
            </a:r>
          </a:p>
          <a:p>
            <a:pPr fontAlgn="auto">
              <a:spcAft>
                <a:spcPts val="0"/>
              </a:spcAft>
              <a:defRPr/>
            </a:pPr>
            <a:endParaRPr lang="en-GB" sz="1000" dirty="0"/>
          </a:p>
          <a:p>
            <a:pPr fontAlgn="auto">
              <a:spcAft>
                <a:spcPts val="0"/>
              </a:spcAft>
              <a:defRPr/>
            </a:pPr>
            <a:r>
              <a:rPr lang="en-GB" dirty="0"/>
              <a:t>Hepatitis C virus is the </a:t>
            </a:r>
            <a:r>
              <a:rPr lang="en-GB" b="1" dirty="0"/>
              <a:t>most frequently </a:t>
            </a:r>
            <a:r>
              <a:rPr lang="en-GB" dirty="0"/>
              <a:t>occurring </a:t>
            </a:r>
            <a:r>
              <a:rPr lang="en-GB" dirty="0" err="1"/>
              <a:t>bloodborne</a:t>
            </a:r>
            <a:r>
              <a:rPr lang="en-GB" dirty="0"/>
              <a:t> pathogen infection</a:t>
            </a:r>
          </a:p>
          <a:p>
            <a:pPr fontAlgn="auto">
              <a:spcAft>
                <a:spcPts val="0"/>
              </a:spcAft>
              <a:defRPr/>
            </a:pPr>
            <a:endParaRPr lang="en-GB" sz="1000" dirty="0"/>
          </a:p>
          <a:p>
            <a:pPr fontAlgn="auto">
              <a:spcAft>
                <a:spcPts val="0"/>
              </a:spcAft>
              <a:defRPr/>
            </a:pPr>
            <a:r>
              <a:rPr lang="en-GB" dirty="0"/>
              <a:t>70-85% of people infected with HCV become chronically infected</a:t>
            </a:r>
          </a:p>
          <a:p>
            <a:pPr fontAlgn="auto">
              <a:spcAft>
                <a:spcPts val="0"/>
              </a:spcAft>
              <a:defRPr/>
            </a:pPr>
            <a:endParaRPr lang="en-GB" sz="1000" dirty="0"/>
          </a:p>
          <a:p>
            <a:pPr fontAlgn="auto">
              <a:spcAft>
                <a:spcPts val="0"/>
              </a:spcAft>
              <a:defRPr/>
            </a:pPr>
            <a:r>
              <a:rPr lang="en-GB" dirty="0"/>
              <a:t>Chronic liver disease develops in an average of 67%</a:t>
            </a:r>
          </a:p>
          <a:p>
            <a:pPr fontAlgn="auto">
              <a:spcAft>
                <a:spcPts val="0"/>
              </a:spcAft>
              <a:defRPr/>
            </a:pPr>
            <a:endParaRPr lang="en-GB" sz="1000" dirty="0"/>
          </a:p>
          <a:p>
            <a:pPr fontAlgn="auto">
              <a:spcAft>
                <a:spcPts val="0"/>
              </a:spcAft>
              <a:defRPr/>
            </a:pPr>
            <a:r>
              <a:rPr lang="en-US" dirty="0"/>
              <a:t>An estimated 2.7-3.9 million people in the United States have chronic hepatitis C</a:t>
            </a:r>
          </a:p>
          <a:p>
            <a:pPr fontAlgn="auto">
              <a:spcAft>
                <a:spcPts val="0"/>
              </a:spcAft>
              <a:defRPr/>
            </a:pPr>
            <a:endParaRPr lang="en-GB" sz="1000" dirty="0"/>
          </a:p>
          <a:p>
            <a:pPr fontAlgn="auto">
              <a:spcAft>
                <a:spcPts val="0"/>
              </a:spcAft>
              <a:defRPr/>
            </a:pPr>
            <a:r>
              <a:rPr lang="en-US" dirty="0"/>
              <a:t>The Hepatitis C virus can survive outside the body at room temperature, on environmental surfaces, for up to 3 weeks</a:t>
            </a:r>
            <a:endParaRPr lang="en-GB" dirty="0"/>
          </a:p>
        </p:txBody>
      </p:sp>
      <p:pic>
        <p:nvPicPr>
          <p:cNvPr id="2" name="Picture 1"/>
          <p:cNvPicPr>
            <a:picLocks noChangeAspect="1"/>
          </p:cNvPicPr>
          <p:nvPr/>
        </p:nvPicPr>
        <p:blipFill>
          <a:blip r:embed="rId4"/>
          <a:stretch>
            <a:fillRect/>
          </a:stretch>
        </p:blipFill>
        <p:spPr>
          <a:xfrm>
            <a:off x="8930557" y="1778201"/>
            <a:ext cx="2721227" cy="2721227"/>
          </a:xfrm>
          <a:prstGeom prst="rect">
            <a:avLst/>
          </a:prstGeom>
        </p:spPr>
      </p:pic>
    </p:spTree>
    <p:extLst>
      <p:ext uri="{BB962C8B-B14F-4D97-AF65-F5344CB8AC3E}">
        <p14:creationId xmlns:p14="http://schemas.microsoft.com/office/powerpoint/2010/main" val="1328184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Hepatitis C</a:t>
            </a:r>
          </a:p>
        </p:txBody>
      </p:sp>
      <p:pic>
        <p:nvPicPr>
          <p:cNvPr id="3" name="Picture 2">
            <a:extLst>
              <a:ext uri="{FF2B5EF4-FFF2-40B4-BE49-F238E27FC236}">
                <a16:creationId xmlns:a16="http://schemas.microsoft.com/office/drawing/2014/main" id="{704BC736-A5E0-48A2-9FA1-9546BB0D052A}"/>
              </a:ext>
            </a:extLst>
          </p:cNvPr>
          <p:cNvPicPr>
            <a:picLocks noChangeAspect="1"/>
          </p:cNvPicPr>
          <p:nvPr/>
        </p:nvPicPr>
        <p:blipFill rotWithShape="1">
          <a:blip r:embed="rId4"/>
          <a:srcRect l="24583" t="13515" r="7500" b="9610"/>
          <a:stretch/>
        </p:blipFill>
        <p:spPr>
          <a:xfrm>
            <a:off x="333829" y="836613"/>
            <a:ext cx="11524342" cy="5269507"/>
          </a:xfrm>
          <a:prstGeom prst="rect">
            <a:avLst/>
          </a:prstGeom>
        </p:spPr>
      </p:pic>
    </p:spTree>
    <p:extLst>
      <p:ext uri="{BB962C8B-B14F-4D97-AF65-F5344CB8AC3E}">
        <p14:creationId xmlns:p14="http://schemas.microsoft.com/office/powerpoint/2010/main" val="2487651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Hepatitis C Treatment</a:t>
            </a:r>
          </a:p>
        </p:txBody>
      </p:sp>
      <p:sp>
        <p:nvSpPr>
          <p:cNvPr id="5" name="Content Placeholder 4"/>
          <p:cNvSpPr txBox="1">
            <a:spLocks noGrp="1"/>
          </p:cNvSpPr>
          <p:nvPr>
            <p:ph idx="1"/>
          </p:nvPr>
        </p:nvSpPr>
        <p:spPr>
          <a:xfrm>
            <a:off x="0" y="3026389"/>
            <a:ext cx="7724719" cy="923330"/>
          </a:xfrm>
          <a:prstGeom prst="rect">
            <a:avLst/>
          </a:prstGeom>
          <a:noFill/>
        </p:spPr>
        <p:txBody>
          <a:bodyPr wrap="square">
            <a:spAutoFit/>
          </a:bodyPr>
          <a:lstStyle/>
          <a:p>
            <a:pPr eaLnBrk="1" fontAlgn="auto" hangingPunct="1">
              <a:spcBef>
                <a:spcPts val="0"/>
              </a:spcBef>
              <a:spcAft>
                <a:spcPts val="0"/>
              </a:spcAft>
              <a:defRPr/>
            </a:pPr>
            <a:endParaRPr lang="en-US" sz="10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sz="10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sz="1000" dirty="0">
              <a:latin typeface="+mn-lt"/>
            </a:endParaRPr>
          </a:p>
          <a:p>
            <a:pPr eaLnBrk="1" fontAlgn="auto" hangingPunct="1">
              <a:spcBef>
                <a:spcPts val="0"/>
              </a:spcBef>
              <a:spcAft>
                <a:spcPts val="0"/>
              </a:spcAft>
              <a:defRPr/>
            </a:pPr>
            <a:endParaRPr lang="en-US" dirty="0">
              <a:latin typeface="+mn-lt"/>
            </a:endParaRPr>
          </a:p>
        </p:txBody>
      </p:sp>
      <p:sp>
        <p:nvSpPr>
          <p:cNvPr id="3" name="TextBox 2">
            <a:extLst>
              <a:ext uri="{FF2B5EF4-FFF2-40B4-BE49-F238E27FC236}">
                <a16:creationId xmlns:a16="http://schemas.microsoft.com/office/drawing/2014/main" id="{177871F4-EED0-4A8B-BDC3-4EAD80A51F9D}"/>
              </a:ext>
            </a:extLst>
          </p:cNvPr>
          <p:cNvSpPr txBox="1"/>
          <p:nvPr/>
        </p:nvSpPr>
        <p:spPr>
          <a:xfrm>
            <a:off x="877454" y="1524126"/>
            <a:ext cx="10095345" cy="3323987"/>
          </a:xfrm>
          <a:prstGeom prst="rect">
            <a:avLst/>
          </a:prstGeom>
          <a:noFill/>
        </p:spPr>
        <p:txBody>
          <a:bodyPr wrap="square" rtlCol="0">
            <a:spAutoFit/>
          </a:bodyPr>
          <a:lstStyle/>
          <a:p>
            <a:r>
              <a:rPr lang="en-US" sz="2400" b="1" dirty="0"/>
              <a:t>Vaccine: </a:t>
            </a:r>
            <a:r>
              <a:rPr lang="en-US" sz="2400" dirty="0"/>
              <a:t>no vaccine on the market yet</a:t>
            </a:r>
          </a:p>
          <a:p>
            <a:endParaRPr lang="en-US" sz="2400" dirty="0"/>
          </a:p>
          <a:p>
            <a:r>
              <a:rPr lang="en-US" sz="2400" b="1" dirty="0"/>
              <a:t>Preventative: </a:t>
            </a:r>
            <a:r>
              <a:rPr lang="en-US" sz="2400" dirty="0"/>
              <a:t>best way to prevent Hepatitis C is by avoiding behaviors that can spread the disease, especially injecting drugs</a:t>
            </a:r>
          </a:p>
          <a:p>
            <a:endParaRPr lang="en-US" sz="2400" dirty="0"/>
          </a:p>
          <a:p>
            <a:r>
              <a:rPr lang="en-US" sz="2400" b="1" dirty="0"/>
              <a:t>Treatment: </a:t>
            </a:r>
            <a:r>
              <a:rPr lang="en-US" sz="2400" dirty="0"/>
              <a:t>There are several medications available to treat chronic Hepatitis C</a:t>
            </a:r>
          </a:p>
          <a:p>
            <a:endParaRPr lang="en-US" sz="2400" dirty="0"/>
          </a:p>
          <a:p>
            <a:r>
              <a:rPr lang="en-US" sz="2400" b="1" dirty="0"/>
              <a:t>Cure: </a:t>
            </a:r>
            <a:r>
              <a:rPr lang="en-US" sz="2400" dirty="0"/>
              <a:t>Daily pill taken for 12 weeks has a 98% effective cure rate</a:t>
            </a:r>
            <a:endParaRPr lang="en-US" sz="2400" b="1" dirty="0"/>
          </a:p>
          <a:p>
            <a:endParaRPr lang="en-US" dirty="0"/>
          </a:p>
        </p:txBody>
      </p:sp>
    </p:spTree>
    <p:extLst>
      <p:ext uri="{BB962C8B-B14F-4D97-AF65-F5344CB8AC3E}">
        <p14:creationId xmlns:p14="http://schemas.microsoft.com/office/powerpoint/2010/main" val="30207613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p:cNvPicPr>
            <a:picLocks noGrp="1" noChangeAspect="1"/>
          </p:cNvPicPr>
          <p:nvPr>
            <p:ph idx="1"/>
          </p:nvPr>
        </p:nvPicPr>
        <p:blipFill>
          <a:blip r:embed="rId3"/>
          <a:stretch>
            <a:fillRect/>
          </a:stretch>
        </p:blipFill>
        <p:spPr>
          <a:xfrm>
            <a:off x="-31340" y="836613"/>
            <a:ext cx="12223339" cy="6021387"/>
          </a:xfrm>
          <a:prstGeom prst="rect">
            <a:avLst/>
          </a:prstGeom>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Hepatitis C</a:t>
            </a:r>
          </a:p>
        </p:txBody>
      </p:sp>
    </p:spTree>
    <p:extLst>
      <p:ext uri="{BB962C8B-B14F-4D97-AF65-F5344CB8AC3E}">
        <p14:creationId xmlns:p14="http://schemas.microsoft.com/office/powerpoint/2010/main" val="27785734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HIV and AIDS Statistics</a:t>
            </a:r>
          </a:p>
        </p:txBody>
      </p:sp>
      <p:sp>
        <p:nvSpPr>
          <p:cNvPr id="6" name="Content Placeholder 2"/>
          <p:cNvSpPr>
            <a:spLocks noGrp="1"/>
          </p:cNvSpPr>
          <p:nvPr>
            <p:ph idx="1"/>
          </p:nvPr>
        </p:nvSpPr>
        <p:spPr>
          <a:xfrm>
            <a:off x="143933" y="980935"/>
            <a:ext cx="11904133" cy="5085216"/>
          </a:xfrm>
        </p:spPr>
        <p:txBody>
          <a:bodyPr rtlCol="0">
            <a:normAutofit/>
          </a:bodyPr>
          <a:lstStyle/>
          <a:p>
            <a:pPr fontAlgn="auto">
              <a:spcAft>
                <a:spcPts val="0"/>
              </a:spcAft>
              <a:defRPr/>
            </a:pPr>
            <a:r>
              <a:rPr lang="en-GB" dirty="0"/>
              <a:t>HIV is the virus that causes AIDS (the final stage of HIV infection)</a:t>
            </a:r>
          </a:p>
          <a:p>
            <a:pPr fontAlgn="auto">
              <a:spcAft>
                <a:spcPts val="0"/>
              </a:spcAft>
              <a:defRPr/>
            </a:pPr>
            <a:endParaRPr lang="en-GB" sz="1000" dirty="0"/>
          </a:p>
          <a:p>
            <a:pPr fontAlgn="auto">
              <a:spcAft>
                <a:spcPts val="0"/>
              </a:spcAft>
              <a:defRPr/>
            </a:pPr>
            <a:r>
              <a:rPr lang="en-GB" dirty="0"/>
              <a:t>AIDS means that the virus has weakened the immune system to the point at which the body has a difficult time fighting infection</a:t>
            </a:r>
          </a:p>
          <a:p>
            <a:pPr fontAlgn="auto">
              <a:spcAft>
                <a:spcPts val="0"/>
              </a:spcAft>
              <a:defRPr/>
            </a:pPr>
            <a:endParaRPr lang="en-GB" sz="1100" dirty="0"/>
          </a:p>
          <a:p>
            <a:pPr fontAlgn="auto">
              <a:spcAft>
                <a:spcPts val="0"/>
              </a:spcAft>
              <a:defRPr/>
            </a:pPr>
            <a:r>
              <a:rPr lang="en-GB" dirty="0"/>
              <a:t>It can take years for an infected person with HIV to reach this stage</a:t>
            </a:r>
          </a:p>
          <a:p>
            <a:pPr marL="0" indent="0">
              <a:buNone/>
            </a:pPr>
            <a:endParaRPr lang="en-US" altLang="en-US" sz="1000" dirty="0"/>
          </a:p>
          <a:p>
            <a:r>
              <a:rPr lang="en-US" altLang="en-US" dirty="0"/>
              <a:t>The risk of infection from needles is less than 0.5%</a:t>
            </a:r>
          </a:p>
          <a:p>
            <a:endParaRPr lang="en-US" altLang="en-US" sz="1000" dirty="0"/>
          </a:p>
          <a:p>
            <a:r>
              <a:rPr lang="en-US" dirty="0"/>
              <a:t>HIV does not survive long outside the human body on surfaces</a:t>
            </a:r>
          </a:p>
          <a:p>
            <a:endParaRPr lang="en-US" sz="1100" dirty="0"/>
          </a:p>
          <a:p>
            <a:r>
              <a:rPr lang="en-US" dirty="0"/>
              <a:t>Estimated 1.1 million people are living with HIV in the United States</a:t>
            </a:r>
          </a:p>
          <a:p>
            <a:endParaRPr lang="en-US" sz="1000" dirty="0"/>
          </a:p>
          <a:p>
            <a:r>
              <a:rPr lang="en-US" dirty="0"/>
              <a:t>In 2014, there were an estimated 37,600 new HIV infections</a:t>
            </a:r>
            <a:endParaRPr lang="en-US" altLang="en-US" dirty="0"/>
          </a:p>
          <a:p>
            <a:pPr fontAlgn="auto">
              <a:spcAft>
                <a:spcPts val="0"/>
              </a:spcAft>
              <a:defRPr/>
            </a:pPr>
            <a:endParaRPr lang="en-GB" dirty="0"/>
          </a:p>
          <a:p>
            <a:pPr fontAlgn="auto">
              <a:spcAft>
                <a:spcPts val="0"/>
              </a:spcAft>
              <a:defRPr/>
            </a:pPr>
            <a:endParaRPr lang="en-GB" sz="1100" dirty="0"/>
          </a:p>
          <a:p>
            <a:pPr marL="457200" lvl="1" indent="0" fontAlgn="auto">
              <a:spcAft>
                <a:spcPts val="0"/>
              </a:spcAft>
              <a:buFont typeface="Arial" panose="020B0604020202020204" pitchFamily="34" charset="0"/>
              <a:buNone/>
              <a:defRPr/>
            </a:pPr>
            <a:endParaRPr lang="en-GB" dirty="0"/>
          </a:p>
        </p:txBody>
      </p:sp>
      <p:pic>
        <p:nvPicPr>
          <p:cNvPr id="10" name="Picture 9"/>
          <p:cNvPicPr>
            <a:picLocks noChangeAspect="1"/>
          </p:cNvPicPr>
          <p:nvPr/>
        </p:nvPicPr>
        <p:blipFill>
          <a:blip r:embed="rId4"/>
          <a:stretch>
            <a:fillRect/>
          </a:stretch>
        </p:blipFill>
        <p:spPr>
          <a:xfrm>
            <a:off x="8848169" y="2290990"/>
            <a:ext cx="2853175" cy="2176461"/>
          </a:xfrm>
          <a:prstGeom prst="rect">
            <a:avLst/>
          </a:prstGeom>
        </p:spPr>
      </p:pic>
    </p:spTree>
    <p:extLst>
      <p:ext uri="{BB962C8B-B14F-4D97-AF65-F5344CB8AC3E}">
        <p14:creationId xmlns:p14="http://schemas.microsoft.com/office/powerpoint/2010/main" val="30384259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HIV and AIDS Treatment</a:t>
            </a:r>
          </a:p>
        </p:txBody>
      </p:sp>
      <p:sp>
        <p:nvSpPr>
          <p:cNvPr id="2" name="TextBox 1">
            <a:extLst>
              <a:ext uri="{FF2B5EF4-FFF2-40B4-BE49-F238E27FC236}">
                <a16:creationId xmlns:a16="http://schemas.microsoft.com/office/drawing/2014/main" id="{15D5C74A-5395-4642-B46F-B68E5F724D30}"/>
              </a:ext>
            </a:extLst>
          </p:cNvPr>
          <p:cNvSpPr txBox="1"/>
          <p:nvPr/>
        </p:nvSpPr>
        <p:spPr>
          <a:xfrm>
            <a:off x="653143" y="4203084"/>
            <a:ext cx="9710057" cy="677108"/>
          </a:xfrm>
          <a:prstGeom prst="rect">
            <a:avLst/>
          </a:prstGeom>
          <a:noFill/>
        </p:spPr>
        <p:txBody>
          <a:bodyPr wrap="square" rtlCol="0">
            <a:spAutoFit/>
          </a:bodyPr>
          <a:lstStyle/>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a:p>
            <a:endParaRPr lang="en-US" dirty="0"/>
          </a:p>
        </p:txBody>
      </p:sp>
      <p:sp>
        <p:nvSpPr>
          <p:cNvPr id="6" name="TextBox 5">
            <a:extLst>
              <a:ext uri="{FF2B5EF4-FFF2-40B4-BE49-F238E27FC236}">
                <a16:creationId xmlns:a16="http://schemas.microsoft.com/office/drawing/2014/main" id="{F95446C3-E815-4B8D-B5A3-D7E0BCF78261}"/>
              </a:ext>
            </a:extLst>
          </p:cNvPr>
          <p:cNvSpPr txBox="1"/>
          <p:nvPr/>
        </p:nvSpPr>
        <p:spPr>
          <a:xfrm>
            <a:off x="849745" y="1436345"/>
            <a:ext cx="10095345" cy="4216539"/>
          </a:xfrm>
          <a:prstGeom prst="rect">
            <a:avLst/>
          </a:prstGeom>
          <a:noFill/>
        </p:spPr>
        <p:txBody>
          <a:bodyPr wrap="square" rtlCol="0">
            <a:spAutoFit/>
          </a:bodyPr>
          <a:lstStyle/>
          <a:p>
            <a:r>
              <a:rPr lang="en-US" sz="2400" b="1" dirty="0"/>
              <a:t>Vaccine: </a:t>
            </a:r>
            <a:r>
              <a:rPr lang="en-US" sz="2400" dirty="0"/>
              <a:t>no vaccine on the market yet</a:t>
            </a:r>
          </a:p>
          <a:p>
            <a:endParaRPr lang="en-US" sz="2400" dirty="0"/>
          </a:p>
          <a:p>
            <a:r>
              <a:rPr lang="en-US" sz="2400" b="1" dirty="0"/>
              <a:t>Preventative: </a:t>
            </a:r>
            <a:r>
              <a:rPr lang="en-US" sz="2400" dirty="0"/>
              <a:t>Pre-exposure Prophylaxis (</a:t>
            </a:r>
            <a:r>
              <a:rPr lang="en-US" sz="2400" dirty="0" err="1"/>
              <a:t>PrEP</a:t>
            </a:r>
            <a:r>
              <a:rPr lang="en-US" sz="2400" dirty="0"/>
              <a:t>) to help protect people who are at substantial risk for HIV infection. Best way is by avoiding risky behaviors that can spread the disease.</a:t>
            </a:r>
          </a:p>
          <a:p>
            <a:endParaRPr lang="en-US" sz="2400" b="1" dirty="0"/>
          </a:p>
          <a:p>
            <a:r>
              <a:rPr lang="en-US" sz="2400" b="1" dirty="0"/>
              <a:t>Treatment: </a:t>
            </a:r>
            <a:r>
              <a:rPr lang="en-US" sz="2400" dirty="0"/>
              <a:t>Taking antiretroviral medicines (ART) after being potentially exposed to HIV to prevent becoming infected. </a:t>
            </a:r>
            <a:endParaRPr lang="en-US" sz="1000" dirty="0"/>
          </a:p>
          <a:p>
            <a:endParaRPr lang="en-US" sz="2400" dirty="0"/>
          </a:p>
          <a:p>
            <a:r>
              <a:rPr lang="en-US" sz="2400" b="1" dirty="0"/>
              <a:t>Cure: </a:t>
            </a:r>
            <a:r>
              <a:rPr lang="en-US" sz="2400" dirty="0"/>
              <a:t>No known cure</a:t>
            </a:r>
            <a:endParaRPr lang="en-US" sz="2400" b="1" dirty="0"/>
          </a:p>
          <a:p>
            <a:endParaRPr lang="en-US" dirty="0"/>
          </a:p>
        </p:txBody>
      </p:sp>
    </p:spTree>
    <p:extLst>
      <p:ext uri="{BB962C8B-B14F-4D97-AF65-F5344CB8AC3E}">
        <p14:creationId xmlns:p14="http://schemas.microsoft.com/office/powerpoint/2010/main" val="20171354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87867" y="1109663"/>
            <a:ext cx="11904133" cy="4525962"/>
          </a:xfrm>
        </p:spPr>
        <p:txBody>
          <a:bodyPr/>
          <a:lstStyle/>
          <a:p>
            <a:r>
              <a:rPr lang="en-US" sz="3600" dirty="0" err="1"/>
              <a:t>Bloodborne</a:t>
            </a:r>
            <a:r>
              <a:rPr lang="en-US" sz="3600" dirty="0"/>
              <a:t> pathogen definition</a:t>
            </a:r>
          </a:p>
          <a:p>
            <a:r>
              <a:rPr lang="en-US" sz="3600" dirty="0"/>
              <a:t>The big three</a:t>
            </a:r>
          </a:p>
          <a:p>
            <a:pPr lvl="1"/>
            <a:r>
              <a:rPr lang="en-US" sz="3600" dirty="0"/>
              <a:t>Hepatitis B</a:t>
            </a:r>
          </a:p>
          <a:p>
            <a:pPr lvl="1"/>
            <a:r>
              <a:rPr lang="en-US" sz="3600" dirty="0"/>
              <a:t>Hepatitis C</a:t>
            </a:r>
          </a:p>
          <a:p>
            <a:pPr lvl="1"/>
            <a:r>
              <a:rPr lang="en-US" sz="3600" dirty="0"/>
              <a:t>Human </a:t>
            </a:r>
            <a:r>
              <a:rPr lang="en-US" sz="3600" dirty="0" err="1"/>
              <a:t>Immunodeficency</a:t>
            </a:r>
            <a:r>
              <a:rPr lang="en-US" sz="3600" dirty="0"/>
              <a:t> Virus (HIV)</a:t>
            </a:r>
          </a:p>
          <a:p>
            <a:endParaRPr lang="en-US" dirty="0"/>
          </a:p>
        </p:txBody>
      </p:sp>
      <p:sp>
        <p:nvSpPr>
          <p:cNvPr id="2" name="TextBox 1"/>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Recap:</a:t>
            </a:r>
            <a:r>
              <a:rPr kumimoji="0" lang="en-US" sz="5400" b="0" i="0" u="none" strike="noStrike" kern="1200" cap="none" spc="0" normalizeH="0" baseline="0" noProof="0" dirty="0">
                <a:ln>
                  <a:noFill/>
                </a:ln>
                <a:solidFill>
                  <a:prstClr val="white"/>
                </a:solidFill>
                <a:effectLst/>
                <a:uLnTx/>
                <a:uFillTx/>
                <a:latin typeface="Calibri"/>
                <a:ea typeface="+mn-ea"/>
                <a:cs typeface="+mn-cs"/>
              </a:rPr>
              <a:t> What are </a:t>
            </a:r>
            <a:r>
              <a:rPr kumimoji="0" lang="en-US" sz="5400" b="0" i="0" u="none" strike="noStrike" kern="1200" cap="none" spc="0" normalizeH="0" baseline="0" noProof="0" dirty="0" err="1">
                <a:ln>
                  <a:noFill/>
                </a:ln>
                <a:solidFill>
                  <a:prstClr val="white"/>
                </a:solidFill>
                <a:effectLst/>
                <a:uLnTx/>
                <a:uFillTx/>
                <a:latin typeface="Calibri"/>
                <a:ea typeface="+mn-ea"/>
                <a:cs typeface="+mn-cs"/>
              </a:rPr>
              <a:t>Bloodborne</a:t>
            </a:r>
            <a:r>
              <a:rPr kumimoji="0" lang="en-US" sz="5400" b="0" i="0" u="none" strike="noStrike" kern="1200" cap="none" spc="0" normalizeH="0" baseline="0" noProof="0" dirty="0">
                <a:ln>
                  <a:noFill/>
                </a:ln>
                <a:solidFill>
                  <a:prstClr val="white"/>
                </a:solidFill>
                <a:effectLst/>
                <a:uLnTx/>
                <a:uFillTx/>
                <a:latin typeface="Calibri"/>
                <a:ea typeface="+mn-ea"/>
                <a:cs typeface="+mn-cs"/>
              </a:rPr>
              <a:t> Pathogens?</a:t>
            </a:r>
          </a:p>
        </p:txBody>
      </p:sp>
    </p:spTree>
    <p:extLst>
      <p:ext uri="{BB962C8B-B14F-4D97-AF65-F5344CB8AC3E}">
        <p14:creationId xmlns:p14="http://schemas.microsoft.com/office/powerpoint/2010/main" val="12535999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792259" y="928093"/>
            <a:ext cx="8807562" cy="4979571"/>
          </a:xfrm>
        </p:spPr>
        <p:txBody>
          <a:bodyPr/>
          <a:lstStyle/>
          <a:p>
            <a:pPr marL="457200" indent="-457200">
              <a:lnSpc>
                <a:spcPct val="150000"/>
              </a:lnSpc>
              <a:buFont typeface="+mj-lt"/>
              <a:buAutoNum type="arabicPeriod"/>
            </a:pPr>
            <a:r>
              <a:rPr lang="en-US" sz="3600" dirty="0"/>
              <a:t>What are Bloodborne pathogens?</a:t>
            </a:r>
          </a:p>
          <a:p>
            <a:pPr marL="457200" indent="-457200">
              <a:lnSpc>
                <a:spcPct val="150000"/>
              </a:lnSpc>
              <a:buFont typeface="+mj-lt"/>
              <a:buAutoNum type="arabicPeriod"/>
            </a:pPr>
            <a:r>
              <a:rPr lang="en-US" sz="3600" dirty="0"/>
              <a:t>What is an Occupational Exposure?</a:t>
            </a:r>
          </a:p>
          <a:p>
            <a:pPr marL="457200" indent="-457200">
              <a:lnSpc>
                <a:spcPct val="150000"/>
              </a:lnSpc>
              <a:buFont typeface="+mj-lt"/>
              <a:buAutoNum type="arabicPeriod"/>
            </a:pPr>
            <a:r>
              <a:rPr lang="en-US" sz="3600" dirty="0"/>
              <a:t>How to Prevent Exposures</a:t>
            </a:r>
          </a:p>
          <a:p>
            <a:pPr marL="457200" indent="-457200">
              <a:lnSpc>
                <a:spcPct val="150000"/>
              </a:lnSpc>
              <a:buFont typeface="+mj-lt"/>
              <a:buAutoNum type="arabicPeriod"/>
            </a:pPr>
            <a:r>
              <a:rPr lang="en-US" sz="3600" dirty="0"/>
              <a:t>Post-Exposure Procedures</a:t>
            </a:r>
          </a:p>
          <a:p>
            <a:pPr marL="457200" indent="-457200">
              <a:lnSpc>
                <a:spcPct val="150000"/>
              </a:lnSpc>
              <a:buFont typeface="+mj-lt"/>
              <a:buAutoNum type="arabicPeriod"/>
            </a:pPr>
            <a:r>
              <a:rPr lang="en-US" sz="3600" dirty="0"/>
              <a:t>Exercises</a:t>
            </a:r>
          </a:p>
          <a:p>
            <a:pPr marL="457200" indent="-457200">
              <a:lnSpc>
                <a:spcPct val="150000"/>
              </a:lnSpc>
              <a:buFont typeface="+mj-lt"/>
              <a:buAutoNum type="arabicPeriod"/>
            </a:pPr>
            <a:endParaRPr lang="en-US" sz="3600" dirty="0"/>
          </a:p>
          <a:p>
            <a:endParaRPr lang="en-US" dirty="0"/>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Learning Objectives</a:t>
            </a:r>
          </a:p>
        </p:txBody>
      </p:sp>
    </p:spTree>
    <p:extLst>
      <p:ext uri="{BB962C8B-B14F-4D97-AF65-F5344CB8AC3E}">
        <p14:creationId xmlns:p14="http://schemas.microsoft.com/office/powerpoint/2010/main" val="736043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046304" y="2153037"/>
            <a:ext cx="4379940" cy="1906587"/>
          </a:xfrm>
        </p:spPr>
        <p:txBody>
          <a:bodyPr/>
          <a:lstStyle/>
          <a:p>
            <a:r>
              <a:rPr lang="en-US" sz="4400" dirty="0"/>
              <a:t>Definition</a:t>
            </a:r>
          </a:p>
          <a:p>
            <a:r>
              <a:rPr lang="en-US" sz="4400" dirty="0"/>
              <a:t>Who is at risk?</a:t>
            </a:r>
          </a:p>
          <a:p>
            <a:endParaRPr lang="en-US" dirty="0"/>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2. What is an Occupational Exposure</a:t>
            </a:r>
          </a:p>
        </p:txBody>
      </p:sp>
      <p:pic>
        <p:nvPicPr>
          <p:cNvPr id="6" name="Picture 5"/>
          <p:cNvPicPr>
            <a:picLocks noChangeAspect="1"/>
          </p:cNvPicPr>
          <p:nvPr/>
        </p:nvPicPr>
        <p:blipFill>
          <a:blip r:embed="rId3"/>
          <a:stretch>
            <a:fillRect/>
          </a:stretch>
        </p:blipFill>
        <p:spPr>
          <a:xfrm>
            <a:off x="5907505" y="1484250"/>
            <a:ext cx="5490825" cy="3697155"/>
          </a:xfrm>
          <a:prstGeom prst="rect">
            <a:avLst/>
          </a:prstGeom>
        </p:spPr>
      </p:pic>
    </p:spTree>
    <p:extLst>
      <p:ext uri="{BB962C8B-B14F-4D97-AF65-F5344CB8AC3E}">
        <p14:creationId xmlns:p14="http://schemas.microsoft.com/office/powerpoint/2010/main" val="31940718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70021" y="1214836"/>
            <a:ext cx="10732614" cy="2632187"/>
          </a:xfrm>
        </p:spPr>
        <p:txBody>
          <a:bodyPr/>
          <a:lstStyle/>
          <a:p>
            <a:pPr marL="0" indent="0" algn="ctr">
              <a:buNone/>
            </a:pPr>
            <a:r>
              <a:rPr lang="en-US" sz="2800" dirty="0"/>
              <a:t>The OSHA BBP Standard Definition:</a:t>
            </a:r>
          </a:p>
          <a:p>
            <a:pPr marL="0" indent="0">
              <a:buNone/>
            </a:pPr>
            <a:endParaRPr lang="en-US" sz="1000" dirty="0"/>
          </a:p>
          <a:p>
            <a:pPr marL="0" indent="0">
              <a:buNone/>
            </a:pPr>
            <a:endParaRPr lang="en-US" sz="1000" dirty="0"/>
          </a:p>
          <a:p>
            <a:pPr marL="0" indent="0">
              <a:buNone/>
            </a:pPr>
            <a:r>
              <a:rPr lang="en-US" sz="2800" dirty="0"/>
              <a:t>“A specific eye, mouth, other mucous membrane, non-intact skin or parenteral contact with blood or OPIM that results from the performance of an employee’s duties”</a:t>
            </a:r>
          </a:p>
          <a:p>
            <a:endParaRPr lang="en-US" sz="1000" dirty="0"/>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Exposure</a:t>
            </a:r>
          </a:p>
        </p:txBody>
      </p:sp>
      <p:sp>
        <p:nvSpPr>
          <p:cNvPr id="2" name="TextBox 1"/>
          <p:cNvSpPr txBox="1"/>
          <p:nvPr/>
        </p:nvSpPr>
        <p:spPr>
          <a:xfrm>
            <a:off x="770021" y="4224673"/>
            <a:ext cx="10106526" cy="984885"/>
          </a:xfrm>
          <a:prstGeom prst="rect">
            <a:avLst/>
          </a:prstGeom>
          <a:noFill/>
        </p:spPr>
        <p:txBody>
          <a:bodyPr wrap="square" rtlCol="0">
            <a:spAutoFit/>
          </a:bodyPr>
          <a:lstStyle/>
          <a:p>
            <a:pPr>
              <a:buFont typeface="Arial" panose="020B0604020202020204" pitchFamily="34" charset="0"/>
              <a:buChar char="•"/>
            </a:pPr>
            <a:r>
              <a:rPr lang="en-US" sz="2000" dirty="0"/>
              <a:t>OPIM: Other Potentially Infectious Material such as m</a:t>
            </a:r>
            <a:r>
              <a:rPr lang="en-US" altLang="en-US" sz="2000" dirty="0"/>
              <a:t>ost human body fluids, experimental human material, products made from human blood, human cells lines</a:t>
            </a:r>
          </a:p>
          <a:p>
            <a:endParaRPr lang="en-US" dirty="0"/>
          </a:p>
        </p:txBody>
      </p:sp>
    </p:spTree>
    <p:extLst>
      <p:ext uri="{BB962C8B-B14F-4D97-AF65-F5344CB8AC3E}">
        <p14:creationId xmlns:p14="http://schemas.microsoft.com/office/powerpoint/2010/main" val="37759569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7061" y="1201142"/>
            <a:ext cx="11904133" cy="4052501"/>
          </a:xfrm>
        </p:spPr>
        <p:txBody>
          <a:bodyPr/>
          <a:lstStyle/>
          <a:p>
            <a:pPr marL="0" indent="0">
              <a:buNone/>
            </a:pPr>
            <a:r>
              <a:rPr lang="en-US" sz="2800" dirty="0"/>
              <a:t>You may have occupational exposure if:</a:t>
            </a:r>
          </a:p>
          <a:p>
            <a:pPr marL="0" indent="0">
              <a:buNone/>
            </a:pPr>
            <a:endParaRPr lang="en-US" sz="1000" dirty="0"/>
          </a:p>
          <a:p>
            <a:r>
              <a:rPr lang="en-US" dirty="0"/>
              <a:t>The job duties of the housekeeping staff member require them to otherwise come into contact with blood or other potentially infectious materials.</a:t>
            </a:r>
          </a:p>
          <a:p>
            <a:endParaRPr lang="en-US" dirty="0"/>
          </a:p>
          <a:p>
            <a:r>
              <a:rPr lang="en-US" dirty="0"/>
              <a:t>The housekeeping staff member works as part of a spill clean-up crew responsible for responding to spills of blood or other potentially infectious materials</a:t>
            </a:r>
          </a:p>
          <a:p>
            <a:endParaRPr lang="en-US" dirty="0"/>
          </a:p>
          <a:p>
            <a:r>
              <a:rPr lang="en-US" dirty="0"/>
              <a:t>You work at the following buildings</a:t>
            </a:r>
          </a:p>
          <a:p>
            <a:endParaRPr lang="en-US" sz="1000" dirty="0"/>
          </a:p>
          <a:p>
            <a:endParaRPr lang="en-US" sz="1000" dirty="0"/>
          </a:p>
          <a:p>
            <a:endParaRPr lang="en-US" sz="1000" dirty="0"/>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Tree>
    <p:extLst>
      <p:ext uri="{BB962C8B-B14F-4D97-AF65-F5344CB8AC3E}">
        <p14:creationId xmlns:p14="http://schemas.microsoft.com/office/powerpoint/2010/main" val="23155212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6" name="Content Placeholder 5">
            <a:extLst>
              <a:ext uri="{FF2B5EF4-FFF2-40B4-BE49-F238E27FC236}">
                <a16:creationId xmlns:a16="http://schemas.microsoft.com/office/drawing/2014/main" id="{06779E6F-24C0-46E3-B504-E222E681D339}"/>
              </a:ext>
            </a:extLst>
          </p:cNvPr>
          <p:cNvSpPr>
            <a:spLocks noGrp="1"/>
          </p:cNvSpPr>
          <p:nvPr>
            <p:ph idx="1"/>
          </p:nvPr>
        </p:nvSpPr>
        <p:spPr/>
        <p:txBody>
          <a:bodyPr/>
          <a:lstStyle/>
          <a:p>
            <a:pPr marL="0" indent="0">
              <a:buNone/>
            </a:pPr>
            <a:r>
              <a:rPr lang="en-US" dirty="0"/>
              <a:t>Zone 1:	Davie Hall, Howell Hall</a:t>
            </a:r>
          </a:p>
          <a:p>
            <a:pPr marL="0" indent="0">
              <a:buNone/>
            </a:pPr>
            <a:endParaRPr lang="en-US" dirty="0"/>
          </a:p>
          <a:p>
            <a:pPr marL="0" indent="0">
              <a:buNone/>
            </a:pPr>
            <a:r>
              <a:rPr lang="en-US" dirty="0"/>
              <a:t>Zone 7:	Caudill Labs, Chapman Hall, Kenan Labs, Phillips Hall</a:t>
            </a:r>
          </a:p>
          <a:p>
            <a:pPr marL="0" indent="0">
              <a:buNone/>
            </a:pPr>
            <a:endParaRPr lang="en-US" dirty="0"/>
          </a:p>
          <a:p>
            <a:pPr marL="0" indent="0">
              <a:buNone/>
            </a:pPr>
            <a:r>
              <a:rPr lang="en-US" dirty="0"/>
              <a:t>Zone 8:	Lineberger Cancer Res Center, Thurston-Bowles, Mary Ellen Jones</a:t>
            </a:r>
          </a:p>
          <a:p>
            <a:pPr marL="0" indent="0">
              <a:buNone/>
            </a:pPr>
            <a:endParaRPr lang="en-US" dirty="0"/>
          </a:p>
          <a:p>
            <a:pPr marL="0" indent="0">
              <a:buNone/>
            </a:pPr>
            <a:r>
              <a:rPr lang="en-US" dirty="0"/>
              <a:t>Zone 10:	</a:t>
            </a:r>
            <a:r>
              <a:rPr lang="en-US" dirty="0" err="1"/>
              <a:t>Brinkous</a:t>
            </a:r>
            <a:r>
              <a:rPr lang="en-US" dirty="0"/>
              <a:t>-Bullitt, Burnett-Womack, MacNider Hall</a:t>
            </a:r>
          </a:p>
          <a:p>
            <a:pPr marL="0" indent="0">
              <a:buNone/>
            </a:pPr>
            <a:endParaRPr lang="en-US" dirty="0"/>
          </a:p>
          <a:p>
            <a:pPr marL="0" indent="0">
              <a:buNone/>
            </a:pPr>
            <a:r>
              <a:rPr lang="en-US" dirty="0"/>
              <a:t>Zone 11:	Hooker, Kerr Hall, </a:t>
            </a:r>
            <a:r>
              <a:rPr lang="en-US" dirty="0" err="1"/>
              <a:t>McGavran</a:t>
            </a:r>
            <a:r>
              <a:rPr lang="en-US" dirty="0"/>
              <a:t>-Greenburg, Rosenau</a:t>
            </a:r>
          </a:p>
          <a:p>
            <a:pPr marL="0" indent="0">
              <a:buNone/>
            </a:pPr>
            <a:endParaRPr lang="en-US" dirty="0"/>
          </a:p>
          <a:p>
            <a:pPr marL="0" indent="0">
              <a:buNone/>
            </a:pPr>
            <a:r>
              <a:rPr lang="en-US" dirty="0"/>
              <a:t>Zone 15:	</a:t>
            </a:r>
            <a:r>
              <a:rPr lang="en-US" dirty="0" err="1"/>
              <a:t>Brauer</a:t>
            </a:r>
            <a:r>
              <a:rPr lang="en-US" dirty="0"/>
              <a:t> Hall, First Dental, </a:t>
            </a:r>
            <a:r>
              <a:rPr lang="en-US" dirty="0" err="1"/>
              <a:t>Koury</a:t>
            </a:r>
            <a:r>
              <a:rPr lang="en-US" dirty="0"/>
              <a:t> Oral Health, Tarrson Hall</a:t>
            </a:r>
          </a:p>
          <a:p>
            <a:pPr marL="0" indent="0">
              <a:buNone/>
            </a:pPr>
            <a:endParaRPr lang="en-US" dirty="0"/>
          </a:p>
        </p:txBody>
      </p:sp>
    </p:spTree>
    <p:extLst>
      <p:ext uri="{BB962C8B-B14F-4D97-AF65-F5344CB8AC3E}">
        <p14:creationId xmlns:p14="http://schemas.microsoft.com/office/powerpoint/2010/main" val="2989661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6" name="Content Placeholder 5">
            <a:extLst>
              <a:ext uri="{FF2B5EF4-FFF2-40B4-BE49-F238E27FC236}">
                <a16:creationId xmlns:a16="http://schemas.microsoft.com/office/drawing/2014/main" id="{06779E6F-24C0-46E3-B504-E222E681D339}"/>
              </a:ext>
            </a:extLst>
          </p:cNvPr>
          <p:cNvSpPr>
            <a:spLocks noGrp="1"/>
          </p:cNvSpPr>
          <p:nvPr>
            <p:ph idx="1"/>
          </p:nvPr>
        </p:nvSpPr>
        <p:spPr>
          <a:xfrm>
            <a:off x="143933" y="557213"/>
            <a:ext cx="11904133" cy="4525962"/>
          </a:xfrm>
        </p:spPr>
        <p:txBody>
          <a:bodyPr/>
          <a:lstStyle/>
          <a:p>
            <a:pPr marL="0" indent="0">
              <a:buNone/>
            </a:pPr>
            <a:endParaRPr lang="en-US" dirty="0"/>
          </a:p>
          <a:p>
            <a:pPr marL="0" indent="0">
              <a:buNone/>
            </a:pPr>
            <a:r>
              <a:rPr lang="en-US" dirty="0"/>
              <a:t>Zone 16:	Med Research B, MBRB, Glaxo, Neuroscience Res </a:t>
            </a:r>
            <a:r>
              <a:rPr lang="en-US" dirty="0" err="1"/>
              <a:t>Bldg</a:t>
            </a:r>
            <a:r>
              <a:rPr lang="en-US" dirty="0"/>
              <a:t>, Taylor Hall</a:t>
            </a:r>
          </a:p>
          <a:p>
            <a:pPr marL="0" indent="0">
              <a:buNone/>
            </a:pPr>
            <a:endParaRPr lang="en-US" sz="1800" dirty="0"/>
          </a:p>
          <a:p>
            <a:pPr marL="0" indent="0">
              <a:buNone/>
            </a:pPr>
            <a:r>
              <a:rPr lang="en-US" dirty="0"/>
              <a:t>Zone 17: 	All buildings</a:t>
            </a:r>
          </a:p>
          <a:p>
            <a:pPr marL="0" indent="0">
              <a:buNone/>
            </a:pPr>
            <a:endParaRPr lang="en-US" sz="1800" dirty="0"/>
          </a:p>
          <a:p>
            <a:pPr marL="0" indent="0">
              <a:buNone/>
            </a:pPr>
            <a:r>
              <a:rPr lang="en-US" dirty="0"/>
              <a:t>Zone 19:	Genome Sciences, Med School Wings</a:t>
            </a:r>
          </a:p>
          <a:p>
            <a:pPr marL="0" indent="0">
              <a:buNone/>
            </a:pPr>
            <a:endParaRPr lang="en-US" sz="1800" dirty="0"/>
          </a:p>
          <a:p>
            <a:pPr marL="0" indent="0">
              <a:buNone/>
            </a:pPr>
            <a:r>
              <a:rPr lang="en-US" dirty="0"/>
              <a:t>Zone 22:	Aycock Family Medicine</a:t>
            </a:r>
          </a:p>
          <a:p>
            <a:pPr marL="0" indent="0">
              <a:buNone/>
            </a:pPr>
            <a:endParaRPr lang="en-US" sz="1800" dirty="0"/>
          </a:p>
          <a:p>
            <a:pPr marL="0" indent="0">
              <a:buNone/>
            </a:pPr>
            <a:r>
              <a:rPr lang="en-US" dirty="0"/>
              <a:t>Zone 25:	Carrington Hall, Fordham Hall, Wilson Hall</a:t>
            </a:r>
          </a:p>
          <a:p>
            <a:pPr marL="0" indent="0">
              <a:buNone/>
            </a:pPr>
            <a:endParaRPr lang="en-US" sz="1800" dirty="0"/>
          </a:p>
          <a:p>
            <a:pPr marL="0" indent="0">
              <a:buNone/>
            </a:pPr>
            <a:r>
              <a:rPr lang="en-US" dirty="0"/>
              <a:t>Zone 26:	Genetic Medicine Res </a:t>
            </a:r>
            <a:r>
              <a:rPr lang="en-US" dirty="0" err="1"/>
              <a:t>Bldg</a:t>
            </a:r>
            <a:r>
              <a:rPr lang="en-US" dirty="0"/>
              <a:t>, Marsico Hall</a:t>
            </a:r>
          </a:p>
          <a:p>
            <a:pPr marL="0" indent="0">
              <a:buNone/>
            </a:pPr>
            <a:endParaRPr lang="en-US" dirty="0"/>
          </a:p>
        </p:txBody>
      </p:sp>
    </p:spTree>
    <p:extLst>
      <p:ext uri="{BB962C8B-B14F-4D97-AF65-F5344CB8AC3E}">
        <p14:creationId xmlns:p14="http://schemas.microsoft.com/office/powerpoint/2010/main" val="24618480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3350483C-B33A-484E-BBA6-717E2B3D7FE1}"/>
              </a:ext>
            </a:extLst>
          </p:cNvPr>
          <p:cNvPicPr>
            <a:picLocks noChangeAspect="1"/>
          </p:cNvPicPr>
          <p:nvPr/>
        </p:nvPicPr>
        <p:blipFill rotWithShape="1">
          <a:blip r:embed="rId4">
            <a:extLst>
              <a:ext uri="{28A0092B-C50C-407E-A947-70E740481C1C}">
                <a14:useLocalDpi xmlns:a14="http://schemas.microsoft.com/office/drawing/2010/main" val="0"/>
              </a:ext>
            </a:extLst>
          </a:blip>
          <a:srcRect l="9071" r="19517"/>
          <a:stretch/>
        </p:blipFill>
        <p:spPr>
          <a:xfrm>
            <a:off x="1113692" y="2116931"/>
            <a:ext cx="2543908" cy="2319338"/>
          </a:xfrm>
          <a:prstGeom prst="rect">
            <a:avLst/>
          </a:prstGeom>
        </p:spPr>
      </p:pic>
      <p:sp>
        <p:nvSpPr>
          <p:cNvPr id="21" name="TextBox 20">
            <a:extLst>
              <a:ext uri="{FF2B5EF4-FFF2-40B4-BE49-F238E27FC236}">
                <a16:creationId xmlns:a16="http://schemas.microsoft.com/office/drawing/2014/main" id="{A3DEB84F-15CE-4145-BFC0-2C8E9A278C3E}"/>
              </a:ext>
            </a:extLst>
          </p:cNvPr>
          <p:cNvSpPr txBox="1"/>
          <p:nvPr/>
        </p:nvSpPr>
        <p:spPr>
          <a:xfrm>
            <a:off x="4105275" y="950585"/>
            <a:ext cx="3418885" cy="646331"/>
          </a:xfrm>
          <a:prstGeom prst="rect">
            <a:avLst/>
          </a:prstGeom>
          <a:noFill/>
        </p:spPr>
        <p:txBody>
          <a:bodyPr wrap="none" rtlCol="0">
            <a:spAutoFit/>
          </a:bodyPr>
          <a:lstStyle/>
          <a:p>
            <a:r>
              <a:rPr lang="en-US" sz="3600" dirty="0"/>
              <a:t>Picking up sharps</a:t>
            </a:r>
          </a:p>
        </p:txBody>
      </p:sp>
    </p:spTree>
    <p:extLst>
      <p:ext uri="{BB962C8B-B14F-4D97-AF65-F5344CB8AC3E}">
        <p14:creationId xmlns:p14="http://schemas.microsoft.com/office/powerpoint/2010/main" val="1654807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3350483C-B33A-484E-BBA6-717E2B3D7FE1}"/>
              </a:ext>
            </a:extLst>
          </p:cNvPr>
          <p:cNvPicPr>
            <a:picLocks noChangeAspect="1"/>
          </p:cNvPicPr>
          <p:nvPr/>
        </p:nvPicPr>
        <p:blipFill rotWithShape="1">
          <a:blip r:embed="rId4">
            <a:extLst>
              <a:ext uri="{28A0092B-C50C-407E-A947-70E740481C1C}">
                <a14:useLocalDpi xmlns:a14="http://schemas.microsoft.com/office/drawing/2010/main" val="0"/>
              </a:ext>
            </a:extLst>
          </a:blip>
          <a:srcRect l="9071" r="19517"/>
          <a:stretch/>
        </p:blipFill>
        <p:spPr>
          <a:xfrm>
            <a:off x="1113692" y="2116931"/>
            <a:ext cx="2543908" cy="2319338"/>
          </a:xfrm>
          <a:prstGeom prst="rect">
            <a:avLst/>
          </a:prstGeom>
        </p:spPr>
      </p:pic>
      <p:sp>
        <p:nvSpPr>
          <p:cNvPr id="21" name="TextBox 20">
            <a:extLst>
              <a:ext uri="{FF2B5EF4-FFF2-40B4-BE49-F238E27FC236}">
                <a16:creationId xmlns:a16="http://schemas.microsoft.com/office/drawing/2014/main" id="{A3DEB84F-15CE-4145-BFC0-2C8E9A278C3E}"/>
              </a:ext>
            </a:extLst>
          </p:cNvPr>
          <p:cNvSpPr txBox="1"/>
          <p:nvPr/>
        </p:nvSpPr>
        <p:spPr>
          <a:xfrm>
            <a:off x="4105275" y="950585"/>
            <a:ext cx="3418885" cy="646331"/>
          </a:xfrm>
          <a:prstGeom prst="rect">
            <a:avLst/>
          </a:prstGeom>
          <a:noFill/>
        </p:spPr>
        <p:txBody>
          <a:bodyPr wrap="none" rtlCol="0">
            <a:spAutoFit/>
          </a:bodyPr>
          <a:lstStyle/>
          <a:p>
            <a:r>
              <a:rPr lang="en-US" sz="3600" dirty="0"/>
              <a:t>Picking up sharps</a:t>
            </a:r>
          </a:p>
        </p:txBody>
      </p:sp>
      <p:sp>
        <p:nvSpPr>
          <p:cNvPr id="22" name="&quot;Not Allowed&quot; Symbol 21">
            <a:extLst>
              <a:ext uri="{FF2B5EF4-FFF2-40B4-BE49-F238E27FC236}">
                <a16:creationId xmlns:a16="http://schemas.microsoft.com/office/drawing/2014/main" id="{5E9687F3-D9CE-4259-8A1D-175C1E10C1CB}"/>
              </a:ext>
            </a:extLst>
          </p:cNvPr>
          <p:cNvSpPr/>
          <p:nvPr/>
        </p:nvSpPr>
        <p:spPr>
          <a:xfrm rot="5400000">
            <a:off x="539261" y="1400358"/>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25027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3350483C-B33A-484E-BBA6-717E2B3D7FE1}"/>
              </a:ext>
            </a:extLst>
          </p:cNvPr>
          <p:cNvPicPr>
            <a:picLocks noChangeAspect="1"/>
          </p:cNvPicPr>
          <p:nvPr/>
        </p:nvPicPr>
        <p:blipFill rotWithShape="1">
          <a:blip r:embed="rId4">
            <a:extLst>
              <a:ext uri="{28A0092B-C50C-407E-A947-70E740481C1C}">
                <a14:useLocalDpi xmlns:a14="http://schemas.microsoft.com/office/drawing/2010/main" val="0"/>
              </a:ext>
            </a:extLst>
          </a:blip>
          <a:srcRect l="9071" r="19517"/>
          <a:stretch/>
        </p:blipFill>
        <p:spPr>
          <a:xfrm>
            <a:off x="1113692" y="2116931"/>
            <a:ext cx="2543908" cy="2319338"/>
          </a:xfrm>
          <a:prstGeom prst="rect">
            <a:avLst/>
          </a:prstGeom>
        </p:spPr>
      </p:pic>
      <p:pic>
        <p:nvPicPr>
          <p:cNvPr id="20" name="Picture 19">
            <a:extLst>
              <a:ext uri="{FF2B5EF4-FFF2-40B4-BE49-F238E27FC236}">
                <a16:creationId xmlns:a16="http://schemas.microsoft.com/office/drawing/2014/main" id="{28F18C4D-4354-4902-9E52-7CEBD08532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573" y="2471402"/>
            <a:ext cx="3259133" cy="2563508"/>
          </a:xfrm>
          <a:prstGeom prst="rect">
            <a:avLst/>
          </a:prstGeom>
        </p:spPr>
      </p:pic>
      <p:sp>
        <p:nvSpPr>
          <p:cNvPr id="21" name="TextBox 20">
            <a:extLst>
              <a:ext uri="{FF2B5EF4-FFF2-40B4-BE49-F238E27FC236}">
                <a16:creationId xmlns:a16="http://schemas.microsoft.com/office/drawing/2014/main" id="{A3DEB84F-15CE-4145-BFC0-2C8E9A278C3E}"/>
              </a:ext>
            </a:extLst>
          </p:cNvPr>
          <p:cNvSpPr txBox="1"/>
          <p:nvPr/>
        </p:nvSpPr>
        <p:spPr>
          <a:xfrm>
            <a:off x="4105275" y="950585"/>
            <a:ext cx="3418885" cy="646331"/>
          </a:xfrm>
          <a:prstGeom prst="rect">
            <a:avLst/>
          </a:prstGeom>
          <a:noFill/>
        </p:spPr>
        <p:txBody>
          <a:bodyPr wrap="none" rtlCol="0">
            <a:spAutoFit/>
          </a:bodyPr>
          <a:lstStyle/>
          <a:p>
            <a:r>
              <a:rPr lang="en-US" sz="3600" dirty="0"/>
              <a:t>Picking up sharps</a:t>
            </a:r>
          </a:p>
        </p:txBody>
      </p:sp>
      <p:sp>
        <p:nvSpPr>
          <p:cNvPr id="22" name="&quot;Not Allowed&quot; Symbol 21">
            <a:extLst>
              <a:ext uri="{FF2B5EF4-FFF2-40B4-BE49-F238E27FC236}">
                <a16:creationId xmlns:a16="http://schemas.microsoft.com/office/drawing/2014/main" id="{5E9687F3-D9CE-4259-8A1D-175C1E10C1CB}"/>
              </a:ext>
            </a:extLst>
          </p:cNvPr>
          <p:cNvSpPr/>
          <p:nvPr/>
        </p:nvSpPr>
        <p:spPr>
          <a:xfrm rot="5400000">
            <a:off x="539261" y="1400358"/>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42488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3350483C-B33A-484E-BBA6-717E2B3D7FE1}"/>
              </a:ext>
            </a:extLst>
          </p:cNvPr>
          <p:cNvPicPr>
            <a:picLocks noChangeAspect="1"/>
          </p:cNvPicPr>
          <p:nvPr/>
        </p:nvPicPr>
        <p:blipFill rotWithShape="1">
          <a:blip r:embed="rId4">
            <a:extLst>
              <a:ext uri="{28A0092B-C50C-407E-A947-70E740481C1C}">
                <a14:useLocalDpi xmlns:a14="http://schemas.microsoft.com/office/drawing/2010/main" val="0"/>
              </a:ext>
            </a:extLst>
          </a:blip>
          <a:srcRect l="9071" r="19517"/>
          <a:stretch/>
        </p:blipFill>
        <p:spPr>
          <a:xfrm>
            <a:off x="1113692" y="2116931"/>
            <a:ext cx="2543908" cy="2319338"/>
          </a:xfrm>
          <a:prstGeom prst="rect">
            <a:avLst/>
          </a:prstGeom>
        </p:spPr>
      </p:pic>
      <p:pic>
        <p:nvPicPr>
          <p:cNvPr id="20" name="Picture 19">
            <a:extLst>
              <a:ext uri="{FF2B5EF4-FFF2-40B4-BE49-F238E27FC236}">
                <a16:creationId xmlns:a16="http://schemas.microsoft.com/office/drawing/2014/main" id="{28F18C4D-4354-4902-9E52-7CEBD08532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573" y="2471402"/>
            <a:ext cx="3259133" cy="2563508"/>
          </a:xfrm>
          <a:prstGeom prst="rect">
            <a:avLst/>
          </a:prstGeom>
        </p:spPr>
      </p:pic>
      <p:sp>
        <p:nvSpPr>
          <p:cNvPr id="21" name="TextBox 20">
            <a:extLst>
              <a:ext uri="{FF2B5EF4-FFF2-40B4-BE49-F238E27FC236}">
                <a16:creationId xmlns:a16="http://schemas.microsoft.com/office/drawing/2014/main" id="{A3DEB84F-15CE-4145-BFC0-2C8E9A278C3E}"/>
              </a:ext>
            </a:extLst>
          </p:cNvPr>
          <p:cNvSpPr txBox="1"/>
          <p:nvPr/>
        </p:nvSpPr>
        <p:spPr>
          <a:xfrm>
            <a:off x="4105275" y="950585"/>
            <a:ext cx="3418885" cy="646331"/>
          </a:xfrm>
          <a:prstGeom prst="rect">
            <a:avLst/>
          </a:prstGeom>
          <a:noFill/>
        </p:spPr>
        <p:txBody>
          <a:bodyPr wrap="none" rtlCol="0">
            <a:spAutoFit/>
          </a:bodyPr>
          <a:lstStyle/>
          <a:p>
            <a:r>
              <a:rPr lang="en-US" sz="3600" dirty="0"/>
              <a:t>Picking up sharps</a:t>
            </a:r>
          </a:p>
        </p:txBody>
      </p:sp>
      <p:sp>
        <p:nvSpPr>
          <p:cNvPr id="22" name="&quot;Not Allowed&quot; Symbol 21">
            <a:extLst>
              <a:ext uri="{FF2B5EF4-FFF2-40B4-BE49-F238E27FC236}">
                <a16:creationId xmlns:a16="http://schemas.microsoft.com/office/drawing/2014/main" id="{5E9687F3-D9CE-4259-8A1D-175C1E10C1CB}"/>
              </a:ext>
            </a:extLst>
          </p:cNvPr>
          <p:cNvSpPr/>
          <p:nvPr/>
        </p:nvSpPr>
        <p:spPr>
          <a:xfrm rot="5400000">
            <a:off x="539261" y="1400358"/>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Right 22">
            <a:extLst>
              <a:ext uri="{FF2B5EF4-FFF2-40B4-BE49-F238E27FC236}">
                <a16:creationId xmlns:a16="http://schemas.microsoft.com/office/drawing/2014/main" id="{78009D67-8918-4C21-A959-A00F2F0D6218}"/>
              </a:ext>
            </a:extLst>
          </p:cNvPr>
          <p:cNvSpPr/>
          <p:nvPr/>
        </p:nvSpPr>
        <p:spPr>
          <a:xfrm>
            <a:off x="8155115" y="3581400"/>
            <a:ext cx="961292" cy="521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013272E-D589-4B55-BCBC-4ACC56B63502}"/>
              </a:ext>
            </a:extLst>
          </p:cNvPr>
          <p:cNvPicPr>
            <a:picLocks noChangeAspect="1"/>
          </p:cNvPicPr>
          <p:nvPr/>
        </p:nvPicPr>
        <p:blipFill rotWithShape="1">
          <a:blip r:embed="rId6">
            <a:extLst>
              <a:ext uri="{28A0092B-C50C-407E-A947-70E740481C1C}">
                <a14:useLocalDpi xmlns:a14="http://schemas.microsoft.com/office/drawing/2010/main" val="0"/>
              </a:ext>
            </a:extLst>
          </a:blip>
          <a:srcRect l="22093" r="19250" b="6798"/>
          <a:stretch/>
        </p:blipFill>
        <p:spPr>
          <a:xfrm>
            <a:off x="9447710" y="1849148"/>
            <a:ext cx="2180375" cy="3464503"/>
          </a:xfrm>
          <a:prstGeom prst="rect">
            <a:avLst/>
          </a:prstGeom>
        </p:spPr>
      </p:pic>
    </p:spTree>
    <p:extLst>
      <p:ext uri="{BB962C8B-B14F-4D97-AF65-F5344CB8AC3E}">
        <p14:creationId xmlns:p14="http://schemas.microsoft.com/office/powerpoint/2010/main" val="18146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3350483C-B33A-484E-BBA6-717E2B3D7FE1}"/>
              </a:ext>
            </a:extLst>
          </p:cNvPr>
          <p:cNvPicPr>
            <a:picLocks noChangeAspect="1"/>
          </p:cNvPicPr>
          <p:nvPr/>
        </p:nvPicPr>
        <p:blipFill rotWithShape="1">
          <a:blip r:embed="rId4">
            <a:extLst>
              <a:ext uri="{28A0092B-C50C-407E-A947-70E740481C1C}">
                <a14:useLocalDpi xmlns:a14="http://schemas.microsoft.com/office/drawing/2010/main" val="0"/>
              </a:ext>
            </a:extLst>
          </a:blip>
          <a:srcRect l="9071" r="19517"/>
          <a:stretch/>
        </p:blipFill>
        <p:spPr>
          <a:xfrm>
            <a:off x="1113692" y="2116931"/>
            <a:ext cx="2543908" cy="2319338"/>
          </a:xfrm>
          <a:prstGeom prst="rect">
            <a:avLst/>
          </a:prstGeom>
        </p:spPr>
      </p:pic>
      <p:pic>
        <p:nvPicPr>
          <p:cNvPr id="20" name="Picture 19">
            <a:extLst>
              <a:ext uri="{FF2B5EF4-FFF2-40B4-BE49-F238E27FC236}">
                <a16:creationId xmlns:a16="http://schemas.microsoft.com/office/drawing/2014/main" id="{28F18C4D-4354-4902-9E52-7CEBD08532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573" y="2471402"/>
            <a:ext cx="3259133" cy="2563508"/>
          </a:xfrm>
          <a:prstGeom prst="rect">
            <a:avLst/>
          </a:prstGeom>
        </p:spPr>
      </p:pic>
      <p:sp>
        <p:nvSpPr>
          <p:cNvPr id="21" name="TextBox 20">
            <a:extLst>
              <a:ext uri="{FF2B5EF4-FFF2-40B4-BE49-F238E27FC236}">
                <a16:creationId xmlns:a16="http://schemas.microsoft.com/office/drawing/2014/main" id="{A3DEB84F-15CE-4145-BFC0-2C8E9A278C3E}"/>
              </a:ext>
            </a:extLst>
          </p:cNvPr>
          <p:cNvSpPr txBox="1"/>
          <p:nvPr/>
        </p:nvSpPr>
        <p:spPr>
          <a:xfrm>
            <a:off x="4105275" y="950585"/>
            <a:ext cx="3418885" cy="646331"/>
          </a:xfrm>
          <a:prstGeom prst="rect">
            <a:avLst/>
          </a:prstGeom>
          <a:noFill/>
        </p:spPr>
        <p:txBody>
          <a:bodyPr wrap="none" rtlCol="0">
            <a:spAutoFit/>
          </a:bodyPr>
          <a:lstStyle/>
          <a:p>
            <a:r>
              <a:rPr lang="en-US" sz="3600" dirty="0"/>
              <a:t>Picking up sharps</a:t>
            </a:r>
          </a:p>
        </p:txBody>
      </p:sp>
      <p:sp>
        <p:nvSpPr>
          <p:cNvPr id="22" name="&quot;Not Allowed&quot; Symbol 21">
            <a:extLst>
              <a:ext uri="{FF2B5EF4-FFF2-40B4-BE49-F238E27FC236}">
                <a16:creationId xmlns:a16="http://schemas.microsoft.com/office/drawing/2014/main" id="{5E9687F3-D9CE-4259-8A1D-175C1E10C1CB}"/>
              </a:ext>
            </a:extLst>
          </p:cNvPr>
          <p:cNvSpPr/>
          <p:nvPr/>
        </p:nvSpPr>
        <p:spPr>
          <a:xfrm rot="5400000">
            <a:off x="539261" y="1400358"/>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Right 22">
            <a:extLst>
              <a:ext uri="{FF2B5EF4-FFF2-40B4-BE49-F238E27FC236}">
                <a16:creationId xmlns:a16="http://schemas.microsoft.com/office/drawing/2014/main" id="{78009D67-8918-4C21-A959-A00F2F0D6218}"/>
              </a:ext>
            </a:extLst>
          </p:cNvPr>
          <p:cNvSpPr/>
          <p:nvPr/>
        </p:nvSpPr>
        <p:spPr>
          <a:xfrm>
            <a:off x="8155115" y="3581400"/>
            <a:ext cx="961292" cy="521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013272E-D589-4B55-BCBC-4ACC56B63502}"/>
              </a:ext>
            </a:extLst>
          </p:cNvPr>
          <p:cNvPicPr>
            <a:picLocks noChangeAspect="1"/>
          </p:cNvPicPr>
          <p:nvPr/>
        </p:nvPicPr>
        <p:blipFill rotWithShape="1">
          <a:blip r:embed="rId6">
            <a:extLst>
              <a:ext uri="{28A0092B-C50C-407E-A947-70E740481C1C}">
                <a14:useLocalDpi xmlns:a14="http://schemas.microsoft.com/office/drawing/2010/main" val="0"/>
              </a:ext>
            </a:extLst>
          </a:blip>
          <a:srcRect l="22093" r="19250" b="6798"/>
          <a:stretch/>
        </p:blipFill>
        <p:spPr>
          <a:xfrm>
            <a:off x="9447710" y="1849148"/>
            <a:ext cx="2180375" cy="3464503"/>
          </a:xfrm>
          <a:prstGeom prst="rect">
            <a:avLst/>
          </a:prstGeom>
        </p:spPr>
      </p:pic>
      <p:pic>
        <p:nvPicPr>
          <p:cNvPr id="27" name="Picture 26">
            <a:extLst>
              <a:ext uri="{FF2B5EF4-FFF2-40B4-BE49-F238E27FC236}">
                <a16:creationId xmlns:a16="http://schemas.microsoft.com/office/drawing/2014/main" id="{54706562-18F6-42EA-B46B-DC21CEB6E1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7847" y="1391612"/>
            <a:ext cx="1361739" cy="1361739"/>
          </a:xfrm>
          <a:prstGeom prst="rect">
            <a:avLst/>
          </a:prstGeom>
        </p:spPr>
      </p:pic>
    </p:spTree>
    <p:extLst>
      <p:ext uri="{BB962C8B-B14F-4D97-AF65-F5344CB8AC3E}">
        <p14:creationId xmlns:p14="http://schemas.microsoft.com/office/powerpoint/2010/main" val="4085339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92820" y="1392296"/>
            <a:ext cx="11904133" cy="4525962"/>
          </a:xfrm>
        </p:spPr>
        <p:txBody>
          <a:bodyPr/>
          <a:lstStyle/>
          <a:p>
            <a:r>
              <a:rPr lang="en-US" sz="3200" dirty="0" err="1"/>
              <a:t>Bloodborne</a:t>
            </a:r>
            <a:r>
              <a:rPr lang="en-US" sz="3200" dirty="0"/>
              <a:t> pathogen definition</a:t>
            </a:r>
          </a:p>
          <a:p>
            <a:endParaRPr lang="en-US" sz="1000" dirty="0"/>
          </a:p>
          <a:p>
            <a:r>
              <a:rPr lang="en-US" sz="3200" dirty="0"/>
              <a:t>The big three</a:t>
            </a:r>
          </a:p>
          <a:p>
            <a:pPr lvl="1"/>
            <a:r>
              <a:rPr lang="en-US" sz="3200" dirty="0"/>
              <a:t>Hepatitis B</a:t>
            </a:r>
          </a:p>
          <a:p>
            <a:pPr lvl="1"/>
            <a:r>
              <a:rPr lang="en-US" sz="3200" dirty="0"/>
              <a:t>Hepatitis C</a:t>
            </a:r>
          </a:p>
          <a:p>
            <a:pPr lvl="1"/>
            <a:r>
              <a:rPr lang="en-US" sz="3200" dirty="0"/>
              <a:t>Human </a:t>
            </a:r>
            <a:r>
              <a:rPr lang="en-US" sz="3200" dirty="0" err="1"/>
              <a:t>Immunodeficency</a:t>
            </a:r>
            <a:r>
              <a:rPr lang="en-US" sz="3200" dirty="0"/>
              <a:t> Virus (HIV)</a:t>
            </a:r>
          </a:p>
          <a:p>
            <a:pPr lvl="1"/>
            <a:endParaRPr lang="en-US" sz="1000" dirty="0"/>
          </a:p>
          <a:p>
            <a:endParaRPr lang="en-US" dirty="0"/>
          </a:p>
        </p:txBody>
      </p:sp>
      <p:sp>
        <p:nvSpPr>
          <p:cNvPr id="2" name="TextBox 1"/>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1. What are </a:t>
            </a:r>
            <a:r>
              <a:rPr lang="en-US" sz="5400" dirty="0" err="1">
                <a:solidFill>
                  <a:schemeClr val="bg1"/>
                </a:solidFill>
              </a:rPr>
              <a:t>Bloodborne</a:t>
            </a:r>
            <a:r>
              <a:rPr lang="en-US" sz="5400" dirty="0">
                <a:solidFill>
                  <a:schemeClr val="bg1"/>
                </a:solidFill>
              </a:rPr>
              <a:t> Pathogens?</a:t>
            </a:r>
          </a:p>
        </p:txBody>
      </p:sp>
      <p:pic>
        <p:nvPicPr>
          <p:cNvPr id="5" name="Picture 4">
            <a:extLst>
              <a:ext uri="{FF2B5EF4-FFF2-40B4-BE49-F238E27FC236}">
                <a16:creationId xmlns:a16="http://schemas.microsoft.com/office/drawing/2014/main" id="{A1E8D92F-C930-4B59-AE9C-59572877E3F3}"/>
              </a:ext>
            </a:extLst>
          </p:cNvPr>
          <p:cNvPicPr>
            <a:picLocks noChangeAspect="1"/>
          </p:cNvPicPr>
          <p:nvPr/>
        </p:nvPicPr>
        <p:blipFill>
          <a:blip r:embed="rId3"/>
          <a:stretch>
            <a:fillRect/>
          </a:stretch>
        </p:blipFill>
        <p:spPr>
          <a:xfrm>
            <a:off x="7417749" y="1107954"/>
            <a:ext cx="3781047" cy="2547323"/>
          </a:xfrm>
          <a:prstGeom prst="rect">
            <a:avLst/>
          </a:prstGeom>
        </p:spPr>
      </p:pic>
    </p:spTree>
    <p:extLst>
      <p:ext uri="{BB962C8B-B14F-4D97-AF65-F5344CB8AC3E}">
        <p14:creationId xmlns:p14="http://schemas.microsoft.com/office/powerpoint/2010/main" val="1895634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57FDD322-1EF8-460A-9ECE-9688BBD0C0D3}"/>
              </a:ext>
            </a:extLst>
          </p:cNvPr>
          <p:cNvSpPr txBox="1"/>
          <p:nvPr/>
        </p:nvSpPr>
        <p:spPr>
          <a:xfrm>
            <a:off x="3442143" y="950054"/>
            <a:ext cx="5619423" cy="646331"/>
          </a:xfrm>
          <a:prstGeom prst="rect">
            <a:avLst/>
          </a:prstGeom>
          <a:noFill/>
        </p:spPr>
        <p:txBody>
          <a:bodyPr wrap="none" rtlCol="0">
            <a:spAutoFit/>
          </a:bodyPr>
          <a:lstStyle/>
          <a:p>
            <a:r>
              <a:rPr lang="en-US" sz="3600" dirty="0"/>
              <a:t>Improper disposal of needles</a:t>
            </a:r>
          </a:p>
        </p:txBody>
      </p:sp>
      <p:pic>
        <p:nvPicPr>
          <p:cNvPr id="19" name="Picture 18">
            <a:extLst>
              <a:ext uri="{FF2B5EF4-FFF2-40B4-BE49-F238E27FC236}">
                <a16:creationId xmlns:a16="http://schemas.microsoft.com/office/drawing/2014/main" id="{42645929-7E68-4DF7-AB77-FD67F4091860}"/>
              </a:ext>
            </a:extLst>
          </p:cNvPr>
          <p:cNvPicPr>
            <a:picLocks noChangeAspect="1"/>
          </p:cNvPicPr>
          <p:nvPr/>
        </p:nvPicPr>
        <p:blipFill rotWithShape="1">
          <a:blip r:embed="rId4">
            <a:extLst>
              <a:ext uri="{28A0092B-C50C-407E-A947-70E740481C1C}">
                <a14:useLocalDpi xmlns:a14="http://schemas.microsoft.com/office/drawing/2010/main" val="0"/>
              </a:ext>
            </a:extLst>
          </a:blip>
          <a:srcRect r="10672"/>
          <a:stretch/>
        </p:blipFill>
        <p:spPr>
          <a:xfrm>
            <a:off x="543612" y="1967488"/>
            <a:ext cx="3864265" cy="2868281"/>
          </a:xfrm>
          <a:prstGeom prst="rect">
            <a:avLst/>
          </a:prstGeom>
        </p:spPr>
      </p:pic>
      <p:sp>
        <p:nvSpPr>
          <p:cNvPr id="22" name="TextBox 21">
            <a:extLst>
              <a:ext uri="{FF2B5EF4-FFF2-40B4-BE49-F238E27FC236}">
                <a16:creationId xmlns:a16="http://schemas.microsoft.com/office/drawing/2014/main" id="{0781E041-4530-49DD-8065-C1EA6F796675}"/>
              </a:ext>
            </a:extLst>
          </p:cNvPr>
          <p:cNvSpPr txBox="1"/>
          <p:nvPr/>
        </p:nvSpPr>
        <p:spPr>
          <a:xfrm>
            <a:off x="5462953" y="3014990"/>
            <a:ext cx="5566973" cy="523220"/>
          </a:xfrm>
          <a:prstGeom prst="rect">
            <a:avLst/>
          </a:prstGeom>
          <a:noFill/>
        </p:spPr>
        <p:txBody>
          <a:bodyPr wrap="none" rtlCol="0">
            <a:spAutoFit/>
          </a:bodyPr>
          <a:lstStyle/>
          <a:p>
            <a:r>
              <a:rPr lang="en-US" sz="2800" dirty="0"/>
              <a:t>Needles in biohazard or regular trash</a:t>
            </a:r>
          </a:p>
        </p:txBody>
      </p:sp>
    </p:spTree>
    <p:extLst>
      <p:ext uri="{BB962C8B-B14F-4D97-AF65-F5344CB8AC3E}">
        <p14:creationId xmlns:p14="http://schemas.microsoft.com/office/powerpoint/2010/main" val="11171566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57FDD322-1EF8-460A-9ECE-9688BBD0C0D3}"/>
              </a:ext>
            </a:extLst>
          </p:cNvPr>
          <p:cNvSpPr txBox="1"/>
          <p:nvPr/>
        </p:nvSpPr>
        <p:spPr>
          <a:xfrm>
            <a:off x="3442143" y="950054"/>
            <a:ext cx="5619423" cy="646331"/>
          </a:xfrm>
          <a:prstGeom prst="rect">
            <a:avLst/>
          </a:prstGeom>
          <a:noFill/>
        </p:spPr>
        <p:txBody>
          <a:bodyPr wrap="none" rtlCol="0">
            <a:spAutoFit/>
          </a:bodyPr>
          <a:lstStyle/>
          <a:p>
            <a:r>
              <a:rPr lang="en-US" sz="3600" dirty="0"/>
              <a:t>Improper disposal of needles</a:t>
            </a:r>
          </a:p>
        </p:txBody>
      </p:sp>
      <p:pic>
        <p:nvPicPr>
          <p:cNvPr id="19" name="Picture 18">
            <a:extLst>
              <a:ext uri="{FF2B5EF4-FFF2-40B4-BE49-F238E27FC236}">
                <a16:creationId xmlns:a16="http://schemas.microsoft.com/office/drawing/2014/main" id="{42645929-7E68-4DF7-AB77-FD67F4091860}"/>
              </a:ext>
            </a:extLst>
          </p:cNvPr>
          <p:cNvPicPr>
            <a:picLocks noChangeAspect="1"/>
          </p:cNvPicPr>
          <p:nvPr/>
        </p:nvPicPr>
        <p:blipFill rotWithShape="1">
          <a:blip r:embed="rId4">
            <a:extLst>
              <a:ext uri="{28A0092B-C50C-407E-A947-70E740481C1C}">
                <a14:useLocalDpi xmlns:a14="http://schemas.microsoft.com/office/drawing/2010/main" val="0"/>
              </a:ext>
            </a:extLst>
          </a:blip>
          <a:srcRect r="10672"/>
          <a:stretch/>
        </p:blipFill>
        <p:spPr>
          <a:xfrm>
            <a:off x="543612" y="1967488"/>
            <a:ext cx="3864265" cy="2868281"/>
          </a:xfrm>
          <a:prstGeom prst="rect">
            <a:avLst/>
          </a:prstGeom>
        </p:spPr>
      </p:pic>
      <p:sp>
        <p:nvSpPr>
          <p:cNvPr id="20" name="&quot;Not Allowed&quot; Symbol 19">
            <a:extLst>
              <a:ext uri="{FF2B5EF4-FFF2-40B4-BE49-F238E27FC236}">
                <a16:creationId xmlns:a16="http://schemas.microsoft.com/office/drawing/2014/main" id="{EC7EF32B-DFD9-4B3C-9454-2A58EFE71429}"/>
              </a:ext>
            </a:extLst>
          </p:cNvPr>
          <p:cNvSpPr/>
          <p:nvPr/>
        </p:nvSpPr>
        <p:spPr>
          <a:xfrm rot="5400000">
            <a:off x="685250" y="1664581"/>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44951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57FDD322-1EF8-460A-9ECE-9688BBD0C0D3}"/>
              </a:ext>
            </a:extLst>
          </p:cNvPr>
          <p:cNvSpPr txBox="1"/>
          <p:nvPr/>
        </p:nvSpPr>
        <p:spPr>
          <a:xfrm>
            <a:off x="3442143" y="950054"/>
            <a:ext cx="5619423" cy="646331"/>
          </a:xfrm>
          <a:prstGeom prst="rect">
            <a:avLst/>
          </a:prstGeom>
          <a:noFill/>
        </p:spPr>
        <p:txBody>
          <a:bodyPr wrap="none" rtlCol="0">
            <a:spAutoFit/>
          </a:bodyPr>
          <a:lstStyle/>
          <a:p>
            <a:r>
              <a:rPr lang="en-US" sz="3600" dirty="0"/>
              <a:t>Improper disposal of needles</a:t>
            </a:r>
          </a:p>
        </p:txBody>
      </p:sp>
      <p:pic>
        <p:nvPicPr>
          <p:cNvPr id="19" name="Picture 18">
            <a:extLst>
              <a:ext uri="{FF2B5EF4-FFF2-40B4-BE49-F238E27FC236}">
                <a16:creationId xmlns:a16="http://schemas.microsoft.com/office/drawing/2014/main" id="{42645929-7E68-4DF7-AB77-FD67F4091860}"/>
              </a:ext>
            </a:extLst>
          </p:cNvPr>
          <p:cNvPicPr>
            <a:picLocks noChangeAspect="1"/>
          </p:cNvPicPr>
          <p:nvPr/>
        </p:nvPicPr>
        <p:blipFill rotWithShape="1">
          <a:blip r:embed="rId4">
            <a:extLst>
              <a:ext uri="{28A0092B-C50C-407E-A947-70E740481C1C}">
                <a14:useLocalDpi xmlns:a14="http://schemas.microsoft.com/office/drawing/2010/main" val="0"/>
              </a:ext>
            </a:extLst>
          </a:blip>
          <a:srcRect r="10672"/>
          <a:stretch/>
        </p:blipFill>
        <p:spPr>
          <a:xfrm>
            <a:off x="543612" y="1967488"/>
            <a:ext cx="3864265" cy="2868281"/>
          </a:xfrm>
          <a:prstGeom prst="rect">
            <a:avLst/>
          </a:prstGeom>
        </p:spPr>
      </p:pic>
      <p:sp>
        <p:nvSpPr>
          <p:cNvPr id="20" name="&quot;Not Allowed&quot; Symbol 19">
            <a:extLst>
              <a:ext uri="{FF2B5EF4-FFF2-40B4-BE49-F238E27FC236}">
                <a16:creationId xmlns:a16="http://schemas.microsoft.com/office/drawing/2014/main" id="{EC7EF32B-DFD9-4B3C-9454-2A58EFE71429}"/>
              </a:ext>
            </a:extLst>
          </p:cNvPr>
          <p:cNvSpPr/>
          <p:nvPr/>
        </p:nvSpPr>
        <p:spPr>
          <a:xfrm rot="5400000">
            <a:off x="685250" y="1664581"/>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7E107460-A251-4BA8-8976-81835AAAE720}"/>
              </a:ext>
            </a:extLst>
          </p:cNvPr>
          <p:cNvSpPr txBox="1"/>
          <p:nvPr/>
        </p:nvSpPr>
        <p:spPr>
          <a:xfrm>
            <a:off x="5132225" y="2368659"/>
            <a:ext cx="6404382" cy="1815882"/>
          </a:xfrm>
          <a:prstGeom prst="rect">
            <a:avLst/>
          </a:prstGeom>
          <a:noFill/>
        </p:spPr>
        <p:txBody>
          <a:bodyPr wrap="none" rtlCol="0">
            <a:spAutoFit/>
          </a:bodyPr>
          <a:lstStyle/>
          <a:p>
            <a:pPr marL="285750" indent="-285750">
              <a:buFont typeface="Arial" panose="020B0604020202020204" pitchFamily="34" charset="0"/>
              <a:buChar char="•"/>
            </a:pPr>
            <a:r>
              <a:rPr lang="en-US" sz="2800" dirty="0"/>
              <a:t>Do NOT take out trash with needles</a:t>
            </a:r>
          </a:p>
          <a:p>
            <a:pPr marL="285750" indent="-285750">
              <a:buFont typeface="Arial" panose="020B0604020202020204" pitchFamily="34" charset="0"/>
              <a:buChar char="•"/>
            </a:pPr>
            <a:r>
              <a:rPr lang="en-US" sz="2800" dirty="0"/>
              <a:t>Take a picture (if possible)</a:t>
            </a:r>
          </a:p>
          <a:p>
            <a:pPr marL="285750" indent="-285750">
              <a:buFont typeface="Arial" panose="020B0604020202020204" pitchFamily="34" charset="0"/>
              <a:buChar char="•"/>
            </a:pPr>
            <a:r>
              <a:rPr lang="en-US" sz="2800" dirty="0"/>
              <a:t>Contact Supervisor</a:t>
            </a:r>
          </a:p>
          <a:p>
            <a:pPr marL="285750" indent="-285750">
              <a:buFont typeface="Arial" panose="020B0604020202020204" pitchFamily="34" charset="0"/>
              <a:buChar char="•"/>
            </a:pPr>
            <a:r>
              <a:rPr lang="en-US" sz="2800" dirty="0"/>
              <a:t>Supervisor contacts EHS for investigation</a:t>
            </a:r>
          </a:p>
        </p:txBody>
      </p:sp>
    </p:spTree>
    <p:extLst>
      <p:ext uri="{BB962C8B-B14F-4D97-AF65-F5344CB8AC3E}">
        <p14:creationId xmlns:p14="http://schemas.microsoft.com/office/powerpoint/2010/main" val="14393472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A5C2B3AA-FD2C-4851-9EFE-3F09C6925033}"/>
              </a:ext>
            </a:extLst>
          </p:cNvPr>
          <p:cNvSpPr txBox="1"/>
          <p:nvPr/>
        </p:nvSpPr>
        <p:spPr>
          <a:xfrm>
            <a:off x="4747846" y="1042919"/>
            <a:ext cx="3305908" cy="584775"/>
          </a:xfrm>
          <a:prstGeom prst="rect">
            <a:avLst/>
          </a:prstGeom>
          <a:noFill/>
        </p:spPr>
        <p:txBody>
          <a:bodyPr wrap="square" rtlCol="0">
            <a:spAutoFit/>
          </a:bodyPr>
          <a:lstStyle/>
          <a:p>
            <a:r>
              <a:rPr lang="en-US" sz="3200" dirty="0"/>
              <a:t>Autoclaved waste</a:t>
            </a:r>
          </a:p>
        </p:txBody>
      </p:sp>
      <p:pic>
        <p:nvPicPr>
          <p:cNvPr id="1026" name="Picture 2" descr="Image result for autoclaved biohazard bag">
            <a:extLst>
              <a:ext uri="{FF2B5EF4-FFF2-40B4-BE49-F238E27FC236}">
                <a16:creationId xmlns:a16="http://schemas.microsoft.com/office/drawing/2014/main" id="{DFB859D1-C0F7-4B2C-8AC1-7E951699C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79" y="1882012"/>
            <a:ext cx="2875159" cy="34952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F3BC71-D335-417F-9A6A-45CC078205A6}"/>
              </a:ext>
            </a:extLst>
          </p:cNvPr>
          <p:cNvSpPr txBox="1"/>
          <p:nvPr/>
        </p:nvSpPr>
        <p:spPr>
          <a:xfrm>
            <a:off x="3466011" y="3727269"/>
            <a:ext cx="3849002" cy="523220"/>
          </a:xfrm>
          <a:prstGeom prst="rect">
            <a:avLst/>
          </a:prstGeom>
          <a:noFill/>
        </p:spPr>
        <p:txBody>
          <a:bodyPr wrap="none" rtlCol="0">
            <a:spAutoFit/>
          </a:bodyPr>
          <a:lstStyle/>
          <a:p>
            <a:r>
              <a:rPr lang="en-US" sz="2800" dirty="0"/>
              <a:t>What is this bag missing?</a:t>
            </a:r>
          </a:p>
        </p:txBody>
      </p:sp>
    </p:spTree>
    <p:extLst>
      <p:ext uri="{BB962C8B-B14F-4D97-AF65-F5344CB8AC3E}">
        <p14:creationId xmlns:p14="http://schemas.microsoft.com/office/powerpoint/2010/main" val="2542915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A5C2B3AA-FD2C-4851-9EFE-3F09C6925033}"/>
              </a:ext>
            </a:extLst>
          </p:cNvPr>
          <p:cNvSpPr txBox="1"/>
          <p:nvPr/>
        </p:nvSpPr>
        <p:spPr>
          <a:xfrm>
            <a:off x="4747846" y="1042919"/>
            <a:ext cx="3305908" cy="584775"/>
          </a:xfrm>
          <a:prstGeom prst="rect">
            <a:avLst/>
          </a:prstGeom>
          <a:noFill/>
        </p:spPr>
        <p:txBody>
          <a:bodyPr wrap="square" rtlCol="0">
            <a:spAutoFit/>
          </a:bodyPr>
          <a:lstStyle/>
          <a:p>
            <a:r>
              <a:rPr lang="en-US" sz="3200" dirty="0"/>
              <a:t>Autoclaved waste</a:t>
            </a:r>
          </a:p>
        </p:txBody>
      </p:sp>
      <p:pic>
        <p:nvPicPr>
          <p:cNvPr id="1026" name="Picture 2" descr="Image result for autoclaved biohazard bag">
            <a:extLst>
              <a:ext uri="{FF2B5EF4-FFF2-40B4-BE49-F238E27FC236}">
                <a16:creationId xmlns:a16="http://schemas.microsoft.com/office/drawing/2014/main" id="{DFB859D1-C0F7-4B2C-8AC1-7E951699C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79" y="1882012"/>
            <a:ext cx="2875159" cy="3495291"/>
          </a:xfrm>
          <a:prstGeom prst="rect">
            <a:avLst/>
          </a:prstGeom>
          <a:noFill/>
          <a:extLst>
            <a:ext uri="{909E8E84-426E-40DD-AFC4-6F175D3DCCD1}">
              <a14:hiddenFill xmlns:a14="http://schemas.microsoft.com/office/drawing/2010/main">
                <a:solidFill>
                  <a:srgbClr val="FFFFFF"/>
                </a:solidFill>
              </a14:hiddenFill>
            </a:ext>
          </a:extLst>
        </p:spPr>
      </p:pic>
      <p:sp>
        <p:nvSpPr>
          <p:cNvPr id="12" name="&quot;Not Allowed&quot; Symbol 11">
            <a:extLst>
              <a:ext uri="{FF2B5EF4-FFF2-40B4-BE49-F238E27FC236}">
                <a16:creationId xmlns:a16="http://schemas.microsoft.com/office/drawing/2014/main" id="{80B3C089-5A87-4435-9592-0FE82C526A56}"/>
              </a:ext>
            </a:extLst>
          </p:cNvPr>
          <p:cNvSpPr/>
          <p:nvPr/>
        </p:nvSpPr>
        <p:spPr>
          <a:xfrm rot="5400000">
            <a:off x="314259" y="1852155"/>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04900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A5C2B3AA-FD2C-4851-9EFE-3F09C6925033}"/>
              </a:ext>
            </a:extLst>
          </p:cNvPr>
          <p:cNvSpPr txBox="1"/>
          <p:nvPr/>
        </p:nvSpPr>
        <p:spPr>
          <a:xfrm>
            <a:off x="4747846" y="1042919"/>
            <a:ext cx="3305908" cy="584775"/>
          </a:xfrm>
          <a:prstGeom prst="rect">
            <a:avLst/>
          </a:prstGeom>
          <a:noFill/>
        </p:spPr>
        <p:txBody>
          <a:bodyPr wrap="square" rtlCol="0">
            <a:spAutoFit/>
          </a:bodyPr>
          <a:lstStyle/>
          <a:p>
            <a:r>
              <a:rPr lang="en-US" sz="3200" dirty="0"/>
              <a:t>Autoclaved waste</a:t>
            </a:r>
          </a:p>
        </p:txBody>
      </p:sp>
      <p:pic>
        <p:nvPicPr>
          <p:cNvPr id="1026" name="Picture 2" descr="Image result for autoclaved biohazard bag">
            <a:extLst>
              <a:ext uri="{FF2B5EF4-FFF2-40B4-BE49-F238E27FC236}">
                <a16:creationId xmlns:a16="http://schemas.microsoft.com/office/drawing/2014/main" id="{DFB859D1-C0F7-4B2C-8AC1-7E951699C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79" y="1882012"/>
            <a:ext cx="2875159" cy="3495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utoclaved biohazard bag">
            <a:extLst>
              <a:ext uri="{FF2B5EF4-FFF2-40B4-BE49-F238E27FC236}">
                <a16:creationId xmlns:a16="http://schemas.microsoft.com/office/drawing/2014/main" id="{FF22E8B5-02A3-419F-B85E-0CF578185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088" y="2587217"/>
            <a:ext cx="3305907" cy="2510041"/>
          </a:xfrm>
          <a:prstGeom prst="rect">
            <a:avLst/>
          </a:prstGeom>
          <a:noFill/>
          <a:extLst>
            <a:ext uri="{909E8E84-426E-40DD-AFC4-6F175D3DCCD1}">
              <a14:hiddenFill xmlns:a14="http://schemas.microsoft.com/office/drawing/2010/main">
                <a:solidFill>
                  <a:srgbClr val="FFFFFF"/>
                </a:solidFill>
              </a14:hiddenFill>
            </a:ext>
          </a:extLst>
        </p:spPr>
      </p:pic>
      <p:sp>
        <p:nvSpPr>
          <p:cNvPr id="12" name="&quot;Not Allowed&quot; Symbol 11">
            <a:extLst>
              <a:ext uri="{FF2B5EF4-FFF2-40B4-BE49-F238E27FC236}">
                <a16:creationId xmlns:a16="http://schemas.microsoft.com/office/drawing/2014/main" id="{80B3C089-5A87-4435-9592-0FE82C526A56}"/>
              </a:ext>
            </a:extLst>
          </p:cNvPr>
          <p:cNvSpPr/>
          <p:nvPr/>
        </p:nvSpPr>
        <p:spPr>
          <a:xfrm rot="5400000">
            <a:off x="314259" y="1852155"/>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99941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A5C2B3AA-FD2C-4851-9EFE-3F09C6925033}"/>
              </a:ext>
            </a:extLst>
          </p:cNvPr>
          <p:cNvSpPr txBox="1"/>
          <p:nvPr/>
        </p:nvSpPr>
        <p:spPr>
          <a:xfrm>
            <a:off x="4747846" y="1042919"/>
            <a:ext cx="3305908" cy="584775"/>
          </a:xfrm>
          <a:prstGeom prst="rect">
            <a:avLst/>
          </a:prstGeom>
          <a:noFill/>
        </p:spPr>
        <p:txBody>
          <a:bodyPr wrap="square" rtlCol="0">
            <a:spAutoFit/>
          </a:bodyPr>
          <a:lstStyle/>
          <a:p>
            <a:r>
              <a:rPr lang="en-US" sz="3200" dirty="0"/>
              <a:t>Autoclaved waste</a:t>
            </a:r>
          </a:p>
        </p:txBody>
      </p:sp>
      <p:sp>
        <p:nvSpPr>
          <p:cNvPr id="9" name="Arrow: Right 8">
            <a:extLst>
              <a:ext uri="{FF2B5EF4-FFF2-40B4-BE49-F238E27FC236}">
                <a16:creationId xmlns:a16="http://schemas.microsoft.com/office/drawing/2014/main" id="{74A715B1-3348-4CF5-B29F-F4B38C7539D6}"/>
              </a:ext>
            </a:extLst>
          </p:cNvPr>
          <p:cNvSpPr/>
          <p:nvPr/>
        </p:nvSpPr>
        <p:spPr>
          <a:xfrm>
            <a:off x="8155115" y="3581400"/>
            <a:ext cx="961292" cy="521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autoclaved biohazard bag">
            <a:extLst>
              <a:ext uri="{FF2B5EF4-FFF2-40B4-BE49-F238E27FC236}">
                <a16:creationId xmlns:a16="http://schemas.microsoft.com/office/drawing/2014/main" id="{DFB859D1-C0F7-4B2C-8AC1-7E951699C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79" y="1882012"/>
            <a:ext cx="2875159" cy="3495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utoclaved biohazard bag">
            <a:extLst>
              <a:ext uri="{FF2B5EF4-FFF2-40B4-BE49-F238E27FC236}">
                <a16:creationId xmlns:a16="http://schemas.microsoft.com/office/drawing/2014/main" id="{FF22E8B5-02A3-419F-B85E-0CF578185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088" y="2587217"/>
            <a:ext cx="3305907" cy="2510041"/>
          </a:xfrm>
          <a:prstGeom prst="rect">
            <a:avLst/>
          </a:prstGeom>
          <a:noFill/>
          <a:extLst>
            <a:ext uri="{909E8E84-426E-40DD-AFC4-6F175D3DCCD1}">
              <a14:hiddenFill xmlns:a14="http://schemas.microsoft.com/office/drawing/2010/main">
                <a:solidFill>
                  <a:srgbClr val="FFFFFF"/>
                </a:solidFill>
              </a14:hiddenFill>
            </a:ext>
          </a:extLst>
        </p:spPr>
      </p:pic>
      <p:sp>
        <p:nvSpPr>
          <p:cNvPr id="12" name="&quot;Not Allowed&quot; Symbol 11">
            <a:extLst>
              <a:ext uri="{FF2B5EF4-FFF2-40B4-BE49-F238E27FC236}">
                <a16:creationId xmlns:a16="http://schemas.microsoft.com/office/drawing/2014/main" id="{80B3C089-5A87-4435-9592-0FE82C526A56}"/>
              </a:ext>
            </a:extLst>
          </p:cNvPr>
          <p:cNvSpPr/>
          <p:nvPr/>
        </p:nvSpPr>
        <p:spPr>
          <a:xfrm rot="5400000">
            <a:off x="314259" y="1852155"/>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0" name="Picture 6" descr="Rubbermaid Trash Cans - Brute Container - 32 Gallon, Gray">
            <a:extLst>
              <a:ext uri="{FF2B5EF4-FFF2-40B4-BE49-F238E27FC236}">
                <a16:creationId xmlns:a16="http://schemas.microsoft.com/office/drawing/2014/main" id="{B5867115-D808-4700-9E61-AE7BB3CF7F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397" y="2174777"/>
            <a:ext cx="2637375" cy="32025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8EA769-2576-4472-A706-0451814E4608}"/>
              </a:ext>
            </a:extLst>
          </p:cNvPr>
          <p:cNvSpPr txBox="1"/>
          <p:nvPr/>
        </p:nvSpPr>
        <p:spPr>
          <a:xfrm>
            <a:off x="9660831" y="3782109"/>
            <a:ext cx="1772409" cy="646331"/>
          </a:xfrm>
          <a:prstGeom prst="rect">
            <a:avLst/>
          </a:prstGeom>
          <a:noFill/>
        </p:spPr>
        <p:txBody>
          <a:bodyPr wrap="none" rtlCol="0">
            <a:spAutoFit/>
          </a:bodyPr>
          <a:lstStyle/>
          <a:p>
            <a:pPr algn="ctr"/>
            <a:r>
              <a:rPr lang="en-US" b="1" dirty="0"/>
              <a:t>Autoclaved</a:t>
            </a:r>
          </a:p>
          <a:p>
            <a:pPr algn="ctr"/>
            <a:r>
              <a:rPr lang="en-US" b="1" dirty="0"/>
              <a:t>Decontaminated</a:t>
            </a:r>
          </a:p>
        </p:txBody>
      </p:sp>
    </p:spTree>
    <p:extLst>
      <p:ext uri="{BB962C8B-B14F-4D97-AF65-F5344CB8AC3E}">
        <p14:creationId xmlns:p14="http://schemas.microsoft.com/office/powerpoint/2010/main" val="29163969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A5C2B3AA-FD2C-4851-9EFE-3F09C6925033}"/>
              </a:ext>
            </a:extLst>
          </p:cNvPr>
          <p:cNvSpPr txBox="1"/>
          <p:nvPr/>
        </p:nvSpPr>
        <p:spPr>
          <a:xfrm>
            <a:off x="4747846" y="1042919"/>
            <a:ext cx="3305908" cy="584775"/>
          </a:xfrm>
          <a:prstGeom prst="rect">
            <a:avLst/>
          </a:prstGeom>
          <a:noFill/>
        </p:spPr>
        <p:txBody>
          <a:bodyPr wrap="square" rtlCol="0">
            <a:spAutoFit/>
          </a:bodyPr>
          <a:lstStyle/>
          <a:p>
            <a:r>
              <a:rPr lang="en-US" sz="3200" dirty="0"/>
              <a:t>Autoclaved waste</a:t>
            </a:r>
          </a:p>
        </p:txBody>
      </p:sp>
      <p:sp>
        <p:nvSpPr>
          <p:cNvPr id="9" name="Arrow: Right 8">
            <a:extLst>
              <a:ext uri="{FF2B5EF4-FFF2-40B4-BE49-F238E27FC236}">
                <a16:creationId xmlns:a16="http://schemas.microsoft.com/office/drawing/2014/main" id="{74A715B1-3348-4CF5-B29F-F4B38C7539D6}"/>
              </a:ext>
            </a:extLst>
          </p:cNvPr>
          <p:cNvSpPr/>
          <p:nvPr/>
        </p:nvSpPr>
        <p:spPr>
          <a:xfrm>
            <a:off x="8155115" y="3581400"/>
            <a:ext cx="961292" cy="521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autoclaved biohazard bag">
            <a:extLst>
              <a:ext uri="{FF2B5EF4-FFF2-40B4-BE49-F238E27FC236}">
                <a16:creationId xmlns:a16="http://schemas.microsoft.com/office/drawing/2014/main" id="{DFB859D1-C0F7-4B2C-8AC1-7E951699C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79" y="1882012"/>
            <a:ext cx="2875159" cy="3495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utoclaved biohazard bag">
            <a:extLst>
              <a:ext uri="{FF2B5EF4-FFF2-40B4-BE49-F238E27FC236}">
                <a16:creationId xmlns:a16="http://schemas.microsoft.com/office/drawing/2014/main" id="{FF22E8B5-02A3-419F-B85E-0CF578185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088" y="2587217"/>
            <a:ext cx="3305907" cy="25100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4C8BCA2-AE43-48CB-A9A1-33520909AC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5115" y="1808091"/>
            <a:ext cx="1361739" cy="1361739"/>
          </a:xfrm>
          <a:prstGeom prst="rect">
            <a:avLst/>
          </a:prstGeom>
        </p:spPr>
      </p:pic>
      <p:sp>
        <p:nvSpPr>
          <p:cNvPr id="12" name="&quot;Not Allowed&quot; Symbol 11">
            <a:extLst>
              <a:ext uri="{FF2B5EF4-FFF2-40B4-BE49-F238E27FC236}">
                <a16:creationId xmlns:a16="http://schemas.microsoft.com/office/drawing/2014/main" id="{80B3C089-5A87-4435-9592-0FE82C526A56}"/>
              </a:ext>
            </a:extLst>
          </p:cNvPr>
          <p:cNvSpPr/>
          <p:nvPr/>
        </p:nvSpPr>
        <p:spPr>
          <a:xfrm rot="5400000">
            <a:off x="314259" y="1852155"/>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0" name="Picture 6" descr="Rubbermaid Trash Cans - Brute Container - 32 Gallon, Gray">
            <a:extLst>
              <a:ext uri="{FF2B5EF4-FFF2-40B4-BE49-F238E27FC236}">
                <a16:creationId xmlns:a16="http://schemas.microsoft.com/office/drawing/2014/main" id="{B5867115-D808-4700-9E61-AE7BB3CF7F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7397" y="2174777"/>
            <a:ext cx="2637375" cy="32025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8EA769-2576-4472-A706-0451814E4608}"/>
              </a:ext>
            </a:extLst>
          </p:cNvPr>
          <p:cNvSpPr txBox="1"/>
          <p:nvPr/>
        </p:nvSpPr>
        <p:spPr>
          <a:xfrm>
            <a:off x="9660831" y="3782109"/>
            <a:ext cx="1772409" cy="646331"/>
          </a:xfrm>
          <a:prstGeom prst="rect">
            <a:avLst/>
          </a:prstGeom>
          <a:noFill/>
        </p:spPr>
        <p:txBody>
          <a:bodyPr wrap="none" rtlCol="0">
            <a:spAutoFit/>
          </a:bodyPr>
          <a:lstStyle/>
          <a:p>
            <a:pPr algn="ctr"/>
            <a:r>
              <a:rPr lang="en-US" b="1" dirty="0"/>
              <a:t>Autoclaved</a:t>
            </a:r>
          </a:p>
          <a:p>
            <a:pPr algn="ctr"/>
            <a:r>
              <a:rPr lang="en-US" b="1" dirty="0"/>
              <a:t>Decontaminated</a:t>
            </a:r>
          </a:p>
        </p:txBody>
      </p:sp>
    </p:spTree>
    <p:extLst>
      <p:ext uri="{BB962C8B-B14F-4D97-AF65-F5344CB8AC3E}">
        <p14:creationId xmlns:p14="http://schemas.microsoft.com/office/powerpoint/2010/main" val="1456894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73F3BC71-D335-417F-9A6A-45CC078205A6}"/>
              </a:ext>
            </a:extLst>
          </p:cNvPr>
          <p:cNvSpPr txBox="1"/>
          <p:nvPr/>
        </p:nvSpPr>
        <p:spPr>
          <a:xfrm>
            <a:off x="4182983" y="1067190"/>
            <a:ext cx="3893951" cy="584775"/>
          </a:xfrm>
          <a:prstGeom prst="rect">
            <a:avLst/>
          </a:prstGeom>
          <a:noFill/>
        </p:spPr>
        <p:txBody>
          <a:bodyPr wrap="none" rtlCol="0">
            <a:spAutoFit/>
          </a:bodyPr>
          <a:lstStyle/>
          <a:p>
            <a:r>
              <a:rPr lang="en-US" sz="3200" dirty="0"/>
              <a:t>Fordham Hall 2</a:t>
            </a:r>
            <a:r>
              <a:rPr lang="en-US" sz="3200" baseline="30000" dirty="0"/>
              <a:t>nd</a:t>
            </a:r>
            <a:r>
              <a:rPr lang="en-US" sz="3200" dirty="0"/>
              <a:t> floor</a:t>
            </a:r>
          </a:p>
        </p:txBody>
      </p:sp>
      <p:pic>
        <p:nvPicPr>
          <p:cNvPr id="7" name="Picture 6">
            <a:extLst>
              <a:ext uri="{FF2B5EF4-FFF2-40B4-BE49-F238E27FC236}">
                <a16:creationId xmlns:a16="http://schemas.microsoft.com/office/drawing/2014/main" id="{8261A10A-B461-4567-91F7-483C14C45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53" y="1882542"/>
            <a:ext cx="4946433" cy="3709825"/>
          </a:xfrm>
          <a:prstGeom prst="rect">
            <a:avLst/>
          </a:prstGeom>
        </p:spPr>
      </p:pic>
    </p:spTree>
    <p:extLst>
      <p:ext uri="{BB962C8B-B14F-4D97-AF65-F5344CB8AC3E}">
        <p14:creationId xmlns:p14="http://schemas.microsoft.com/office/powerpoint/2010/main" val="2297578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73F3BC71-D335-417F-9A6A-45CC078205A6}"/>
              </a:ext>
            </a:extLst>
          </p:cNvPr>
          <p:cNvSpPr txBox="1"/>
          <p:nvPr/>
        </p:nvSpPr>
        <p:spPr>
          <a:xfrm>
            <a:off x="4182983" y="1067190"/>
            <a:ext cx="3893951" cy="584775"/>
          </a:xfrm>
          <a:prstGeom prst="rect">
            <a:avLst/>
          </a:prstGeom>
          <a:noFill/>
        </p:spPr>
        <p:txBody>
          <a:bodyPr wrap="none" rtlCol="0">
            <a:spAutoFit/>
          </a:bodyPr>
          <a:lstStyle/>
          <a:p>
            <a:r>
              <a:rPr lang="en-US" sz="3200" dirty="0"/>
              <a:t>Fordham Hall 2</a:t>
            </a:r>
            <a:r>
              <a:rPr lang="en-US" sz="3200" baseline="30000" dirty="0"/>
              <a:t>nd</a:t>
            </a:r>
            <a:r>
              <a:rPr lang="en-US" sz="3200" dirty="0"/>
              <a:t> floor</a:t>
            </a:r>
          </a:p>
        </p:txBody>
      </p:sp>
      <p:pic>
        <p:nvPicPr>
          <p:cNvPr id="7" name="Picture 6">
            <a:extLst>
              <a:ext uri="{FF2B5EF4-FFF2-40B4-BE49-F238E27FC236}">
                <a16:creationId xmlns:a16="http://schemas.microsoft.com/office/drawing/2014/main" id="{8261A10A-B461-4567-91F7-483C14C45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53" y="1882542"/>
            <a:ext cx="4946433" cy="3709825"/>
          </a:xfrm>
          <a:prstGeom prst="rect">
            <a:avLst/>
          </a:prstGeom>
        </p:spPr>
      </p:pic>
      <p:sp>
        <p:nvSpPr>
          <p:cNvPr id="17" name="Arrow: Right 16">
            <a:extLst>
              <a:ext uri="{FF2B5EF4-FFF2-40B4-BE49-F238E27FC236}">
                <a16:creationId xmlns:a16="http://schemas.microsoft.com/office/drawing/2014/main" id="{753AA3DD-CF30-472F-A1D2-B91F76BF6046}"/>
              </a:ext>
            </a:extLst>
          </p:cNvPr>
          <p:cNvSpPr/>
          <p:nvPr/>
        </p:nvSpPr>
        <p:spPr>
          <a:xfrm>
            <a:off x="3546764" y="3713487"/>
            <a:ext cx="3791288" cy="521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79F782A-409F-44B0-BCD1-284EE405F6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212" t="32054" r="26204" b="28754"/>
          <a:stretch/>
        </p:blipFill>
        <p:spPr>
          <a:xfrm>
            <a:off x="7418597" y="1882542"/>
            <a:ext cx="3893951" cy="2687782"/>
          </a:xfrm>
          <a:prstGeom prst="rect">
            <a:avLst/>
          </a:prstGeom>
        </p:spPr>
      </p:pic>
      <p:sp>
        <p:nvSpPr>
          <p:cNvPr id="19" name="Rectangle: Rounded Corners 18">
            <a:extLst>
              <a:ext uri="{FF2B5EF4-FFF2-40B4-BE49-F238E27FC236}">
                <a16:creationId xmlns:a16="http://schemas.microsoft.com/office/drawing/2014/main" id="{CFA23283-538F-40A0-B10A-85103E709222}"/>
              </a:ext>
            </a:extLst>
          </p:cNvPr>
          <p:cNvSpPr/>
          <p:nvPr/>
        </p:nvSpPr>
        <p:spPr>
          <a:xfrm>
            <a:off x="2752436" y="3737454"/>
            <a:ext cx="794328" cy="52167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7444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0" indent="0">
              <a:buNone/>
            </a:pPr>
            <a:r>
              <a:rPr lang="en-US" sz="3200" dirty="0"/>
              <a:t>OSHA defines </a:t>
            </a:r>
            <a:r>
              <a:rPr lang="en-US" sz="3200" dirty="0" err="1"/>
              <a:t>bloodborne</a:t>
            </a:r>
            <a:r>
              <a:rPr lang="en-US" sz="3200" dirty="0"/>
              <a:t> pathogens as:</a:t>
            </a:r>
          </a:p>
          <a:p>
            <a:pPr marL="0" indent="0">
              <a:buNone/>
            </a:pPr>
            <a:endParaRPr lang="en-US" sz="1000" dirty="0"/>
          </a:p>
          <a:p>
            <a:pPr marL="0" indent="0" algn="ctr">
              <a:buNone/>
            </a:pPr>
            <a:endParaRPr lang="en-US" dirty="0"/>
          </a:p>
          <a:p>
            <a:pPr marL="0" indent="0" algn="ctr">
              <a:buNone/>
            </a:pPr>
            <a:r>
              <a:rPr lang="en-US" dirty="0"/>
              <a:t>Pathogenic microorganisms that are present in human blood that can cause disease in humans</a:t>
            </a:r>
          </a:p>
          <a:p>
            <a:endParaRPr lang="en-US" dirty="0"/>
          </a:p>
        </p:txBody>
      </p:sp>
      <p:sp>
        <p:nvSpPr>
          <p:cNvPr id="2" name="TextBox 1"/>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Definition</a:t>
            </a:r>
          </a:p>
        </p:txBody>
      </p:sp>
      <p:pic>
        <p:nvPicPr>
          <p:cNvPr id="5" name="Picture 4"/>
          <p:cNvPicPr>
            <a:picLocks noChangeAspect="1"/>
          </p:cNvPicPr>
          <p:nvPr/>
        </p:nvPicPr>
        <p:blipFill>
          <a:blip r:embed="rId3"/>
          <a:stretch>
            <a:fillRect/>
          </a:stretch>
        </p:blipFill>
        <p:spPr>
          <a:xfrm>
            <a:off x="3764680" y="2755988"/>
            <a:ext cx="4217530" cy="2811686"/>
          </a:xfrm>
          <a:prstGeom prst="rect">
            <a:avLst/>
          </a:prstGeom>
        </p:spPr>
      </p:pic>
    </p:spTree>
    <p:extLst>
      <p:ext uri="{BB962C8B-B14F-4D97-AF65-F5344CB8AC3E}">
        <p14:creationId xmlns:p14="http://schemas.microsoft.com/office/powerpoint/2010/main" val="4178845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73F3BC71-D335-417F-9A6A-45CC078205A6}"/>
              </a:ext>
            </a:extLst>
          </p:cNvPr>
          <p:cNvSpPr txBox="1"/>
          <p:nvPr/>
        </p:nvSpPr>
        <p:spPr>
          <a:xfrm>
            <a:off x="4182983" y="1067190"/>
            <a:ext cx="3893951" cy="584775"/>
          </a:xfrm>
          <a:prstGeom prst="rect">
            <a:avLst/>
          </a:prstGeom>
          <a:noFill/>
        </p:spPr>
        <p:txBody>
          <a:bodyPr wrap="none" rtlCol="0">
            <a:spAutoFit/>
          </a:bodyPr>
          <a:lstStyle/>
          <a:p>
            <a:r>
              <a:rPr lang="en-US" sz="3200" dirty="0"/>
              <a:t>Fordham Hall 2</a:t>
            </a:r>
            <a:r>
              <a:rPr lang="en-US" sz="3200" baseline="30000" dirty="0"/>
              <a:t>nd</a:t>
            </a:r>
            <a:r>
              <a:rPr lang="en-US" sz="3200" dirty="0"/>
              <a:t> floor</a:t>
            </a:r>
          </a:p>
        </p:txBody>
      </p:sp>
      <p:pic>
        <p:nvPicPr>
          <p:cNvPr id="7" name="Picture 6">
            <a:extLst>
              <a:ext uri="{FF2B5EF4-FFF2-40B4-BE49-F238E27FC236}">
                <a16:creationId xmlns:a16="http://schemas.microsoft.com/office/drawing/2014/main" id="{8261A10A-B461-4567-91F7-483C14C45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53" y="1882542"/>
            <a:ext cx="4946433" cy="3709825"/>
          </a:xfrm>
          <a:prstGeom prst="rect">
            <a:avLst/>
          </a:prstGeom>
        </p:spPr>
      </p:pic>
      <p:sp>
        <p:nvSpPr>
          <p:cNvPr id="15" name="&quot;Not Allowed&quot; Symbol 14">
            <a:extLst>
              <a:ext uri="{FF2B5EF4-FFF2-40B4-BE49-F238E27FC236}">
                <a16:creationId xmlns:a16="http://schemas.microsoft.com/office/drawing/2014/main" id="{304506B6-07B3-4020-9AA8-51A41D25EDD4}"/>
              </a:ext>
            </a:extLst>
          </p:cNvPr>
          <p:cNvSpPr/>
          <p:nvPr/>
        </p:nvSpPr>
        <p:spPr>
          <a:xfrm rot="5400000">
            <a:off x="1341784" y="1852685"/>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49957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73F3BC71-D335-417F-9A6A-45CC078205A6}"/>
              </a:ext>
            </a:extLst>
          </p:cNvPr>
          <p:cNvSpPr txBox="1"/>
          <p:nvPr/>
        </p:nvSpPr>
        <p:spPr>
          <a:xfrm>
            <a:off x="4182983" y="1067190"/>
            <a:ext cx="3893951" cy="584775"/>
          </a:xfrm>
          <a:prstGeom prst="rect">
            <a:avLst/>
          </a:prstGeom>
          <a:noFill/>
        </p:spPr>
        <p:txBody>
          <a:bodyPr wrap="none" rtlCol="0">
            <a:spAutoFit/>
          </a:bodyPr>
          <a:lstStyle/>
          <a:p>
            <a:r>
              <a:rPr lang="en-US" sz="3200" dirty="0"/>
              <a:t>Fordham Hall 2</a:t>
            </a:r>
            <a:r>
              <a:rPr lang="en-US" sz="3200" baseline="30000" dirty="0"/>
              <a:t>nd</a:t>
            </a:r>
            <a:r>
              <a:rPr lang="en-US" sz="3200" dirty="0"/>
              <a:t> floor</a:t>
            </a:r>
          </a:p>
        </p:txBody>
      </p:sp>
      <p:pic>
        <p:nvPicPr>
          <p:cNvPr id="7" name="Picture 6">
            <a:extLst>
              <a:ext uri="{FF2B5EF4-FFF2-40B4-BE49-F238E27FC236}">
                <a16:creationId xmlns:a16="http://schemas.microsoft.com/office/drawing/2014/main" id="{8261A10A-B461-4567-91F7-483C14C45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53" y="1882542"/>
            <a:ext cx="4946433" cy="3709825"/>
          </a:xfrm>
          <a:prstGeom prst="rect">
            <a:avLst/>
          </a:prstGeom>
        </p:spPr>
      </p:pic>
      <p:pic>
        <p:nvPicPr>
          <p:cNvPr id="11" name="Picture 6" descr="Rubbermaid Trash Cans - Brute Container - 32 Gallon, Gray">
            <a:extLst>
              <a:ext uri="{FF2B5EF4-FFF2-40B4-BE49-F238E27FC236}">
                <a16:creationId xmlns:a16="http://schemas.microsoft.com/office/drawing/2014/main" id="{5677606B-EB5F-49FF-BEF4-9AB37B0096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4997" y="1952067"/>
            <a:ext cx="2637375" cy="32025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C25AAD-EA84-45F7-812E-8872DAD0341A}"/>
              </a:ext>
            </a:extLst>
          </p:cNvPr>
          <p:cNvSpPr txBox="1"/>
          <p:nvPr/>
        </p:nvSpPr>
        <p:spPr>
          <a:xfrm>
            <a:off x="8238431" y="3559399"/>
            <a:ext cx="1772409" cy="646331"/>
          </a:xfrm>
          <a:prstGeom prst="rect">
            <a:avLst/>
          </a:prstGeom>
          <a:noFill/>
        </p:spPr>
        <p:txBody>
          <a:bodyPr wrap="none" rtlCol="0">
            <a:spAutoFit/>
          </a:bodyPr>
          <a:lstStyle/>
          <a:p>
            <a:pPr algn="ctr"/>
            <a:r>
              <a:rPr lang="en-US" b="1" dirty="0"/>
              <a:t>Autoclaved</a:t>
            </a:r>
          </a:p>
          <a:p>
            <a:pPr algn="ctr"/>
            <a:r>
              <a:rPr lang="en-US" b="1" dirty="0"/>
              <a:t>Decontaminated</a:t>
            </a:r>
          </a:p>
        </p:txBody>
      </p:sp>
      <p:sp>
        <p:nvSpPr>
          <p:cNvPr id="13" name="Arrow: Right 12">
            <a:extLst>
              <a:ext uri="{FF2B5EF4-FFF2-40B4-BE49-F238E27FC236}">
                <a16:creationId xmlns:a16="http://schemas.microsoft.com/office/drawing/2014/main" id="{D84BCB05-49E3-43CD-9498-609D839CE217}"/>
              </a:ext>
            </a:extLst>
          </p:cNvPr>
          <p:cNvSpPr/>
          <p:nvPr/>
        </p:nvSpPr>
        <p:spPr>
          <a:xfrm>
            <a:off x="6293632" y="3476615"/>
            <a:ext cx="961292" cy="521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quot;Not Allowed&quot; Symbol 14">
            <a:extLst>
              <a:ext uri="{FF2B5EF4-FFF2-40B4-BE49-F238E27FC236}">
                <a16:creationId xmlns:a16="http://schemas.microsoft.com/office/drawing/2014/main" id="{304506B6-07B3-4020-9AA8-51A41D25EDD4}"/>
              </a:ext>
            </a:extLst>
          </p:cNvPr>
          <p:cNvSpPr/>
          <p:nvPr/>
        </p:nvSpPr>
        <p:spPr>
          <a:xfrm rot="5400000">
            <a:off x="1341784" y="1852685"/>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87319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73F3BC71-D335-417F-9A6A-45CC078205A6}"/>
              </a:ext>
            </a:extLst>
          </p:cNvPr>
          <p:cNvSpPr txBox="1"/>
          <p:nvPr/>
        </p:nvSpPr>
        <p:spPr>
          <a:xfrm>
            <a:off x="4182983" y="1067190"/>
            <a:ext cx="3893951" cy="584775"/>
          </a:xfrm>
          <a:prstGeom prst="rect">
            <a:avLst/>
          </a:prstGeom>
          <a:noFill/>
        </p:spPr>
        <p:txBody>
          <a:bodyPr wrap="none" rtlCol="0">
            <a:spAutoFit/>
          </a:bodyPr>
          <a:lstStyle/>
          <a:p>
            <a:r>
              <a:rPr lang="en-US" sz="3200" dirty="0"/>
              <a:t>Fordham Hall 2</a:t>
            </a:r>
            <a:r>
              <a:rPr lang="en-US" sz="3200" baseline="30000" dirty="0"/>
              <a:t>nd</a:t>
            </a:r>
            <a:r>
              <a:rPr lang="en-US" sz="3200" dirty="0"/>
              <a:t> floor</a:t>
            </a:r>
          </a:p>
        </p:txBody>
      </p:sp>
      <p:pic>
        <p:nvPicPr>
          <p:cNvPr id="7" name="Picture 6">
            <a:extLst>
              <a:ext uri="{FF2B5EF4-FFF2-40B4-BE49-F238E27FC236}">
                <a16:creationId xmlns:a16="http://schemas.microsoft.com/office/drawing/2014/main" id="{8261A10A-B461-4567-91F7-483C14C45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53" y="1882542"/>
            <a:ext cx="4946433" cy="3709825"/>
          </a:xfrm>
          <a:prstGeom prst="rect">
            <a:avLst/>
          </a:prstGeom>
        </p:spPr>
      </p:pic>
      <p:pic>
        <p:nvPicPr>
          <p:cNvPr id="11" name="Picture 6" descr="Rubbermaid Trash Cans - Brute Container - 32 Gallon, Gray">
            <a:extLst>
              <a:ext uri="{FF2B5EF4-FFF2-40B4-BE49-F238E27FC236}">
                <a16:creationId xmlns:a16="http://schemas.microsoft.com/office/drawing/2014/main" id="{5677606B-EB5F-49FF-BEF4-9AB37B0096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4997" y="1952067"/>
            <a:ext cx="2637375" cy="32025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C25AAD-EA84-45F7-812E-8872DAD0341A}"/>
              </a:ext>
            </a:extLst>
          </p:cNvPr>
          <p:cNvSpPr txBox="1"/>
          <p:nvPr/>
        </p:nvSpPr>
        <p:spPr>
          <a:xfrm>
            <a:off x="8238431" y="3559399"/>
            <a:ext cx="1772409" cy="646331"/>
          </a:xfrm>
          <a:prstGeom prst="rect">
            <a:avLst/>
          </a:prstGeom>
          <a:noFill/>
        </p:spPr>
        <p:txBody>
          <a:bodyPr wrap="none" rtlCol="0">
            <a:spAutoFit/>
          </a:bodyPr>
          <a:lstStyle/>
          <a:p>
            <a:pPr algn="ctr"/>
            <a:r>
              <a:rPr lang="en-US" b="1" dirty="0"/>
              <a:t>Autoclaved</a:t>
            </a:r>
          </a:p>
          <a:p>
            <a:pPr algn="ctr"/>
            <a:r>
              <a:rPr lang="en-US" b="1" dirty="0"/>
              <a:t>Decontaminated</a:t>
            </a:r>
          </a:p>
        </p:txBody>
      </p:sp>
      <p:sp>
        <p:nvSpPr>
          <p:cNvPr id="13" name="Arrow: Right 12">
            <a:extLst>
              <a:ext uri="{FF2B5EF4-FFF2-40B4-BE49-F238E27FC236}">
                <a16:creationId xmlns:a16="http://schemas.microsoft.com/office/drawing/2014/main" id="{D84BCB05-49E3-43CD-9498-609D839CE217}"/>
              </a:ext>
            </a:extLst>
          </p:cNvPr>
          <p:cNvSpPr/>
          <p:nvPr/>
        </p:nvSpPr>
        <p:spPr>
          <a:xfrm>
            <a:off x="6293632" y="3476615"/>
            <a:ext cx="961292" cy="521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C03B1BA-1D6D-4165-96F1-E7D34B3DEA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5515" y="1067190"/>
            <a:ext cx="1361739" cy="1361739"/>
          </a:xfrm>
          <a:prstGeom prst="rect">
            <a:avLst/>
          </a:prstGeom>
        </p:spPr>
      </p:pic>
      <p:sp>
        <p:nvSpPr>
          <p:cNvPr id="15" name="&quot;Not Allowed&quot; Symbol 14">
            <a:extLst>
              <a:ext uri="{FF2B5EF4-FFF2-40B4-BE49-F238E27FC236}">
                <a16:creationId xmlns:a16="http://schemas.microsoft.com/office/drawing/2014/main" id="{304506B6-07B3-4020-9AA8-51A41D25EDD4}"/>
              </a:ext>
            </a:extLst>
          </p:cNvPr>
          <p:cNvSpPr/>
          <p:nvPr/>
        </p:nvSpPr>
        <p:spPr>
          <a:xfrm rot="5400000">
            <a:off x="1341784" y="1852685"/>
            <a:ext cx="3692770" cy="3752484"/>
          </a:xfrm>
          <a:prstGeom prst="noSmoking">
            <a:avLst>
              <a:gd name="adj" fmla="val 5098"/>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37913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a16="http://schemas.microsoft.com/office/drawing/2014/main" id="{A3DEB84F-15CE-4145-BFC0-2C8E9A278C3E}"/>
              </a:ext>
            </a:extLst>
          </p:cNvPr>
          <p:cNvSpPr txBox="1"/>
          <p:nvPr/>
        </p:nvSpPr>
        <p:spPr>
          <a:xfrm>
            <a:off x="5854760" y="1042919"/>
            <a:ext cx="3716467" cy="584775"/>
          </a:xfrm>
          <a:prstGeom prst="rect">
            <a:avLst/>
          </a:prstGeom>
          <a:noFill/>
        </p:spPr>
        <p:txBody>
          <a:bodyPr wrap="none" rtlCol="0">
            <a:spAutoFit/>
          </a:bodyPr>
          <a:lstStyle/>
          <a:p>
            <a:r>
              <a:rPr lang="en-US" sz="3200" dirty="0"/>
              <a:t>Large Biological Spills</a:t>
            </a:r>
          </a:p>
        </p:txBody>
      </p:sp>
      <p:pic>
        <p:nvPicPr>
          <p:cNvPr id="2" name="Picture 1">
            <a:extLst>
              <a:ext uri="{FF2B5EF4-FFF2-40B4-BE49-F238E27FC236}">
                <a16:creationId xmlns:a16="http://schemas.microsoft.com/office/drawing/2014/main" id="{2A2F56BC-F691-4605-9774-B6248FFE2300}"/>
              </a:ext>
            </a:extLst>
          </p:cNvPr>
          <p:cNvPicPr>
            <a:picLocks noChangeAspect="1"/>
          </p:cNvPicPr>
          <p:nvPr/>
        </p:nvPicPr>
        <p:blipFill rotWithShape="1">
          <a:blip r:embed="rId4"/>
          <a:srcRect l="49318" t="13533" r="15833" b="5858"/>
          <a:stretch/>
        </p:blipFill>
        <p:spPr>
          <a:xfrm>
            <a:off x="812801" y="1245285"/>
            <a:ext cx="3472013" cy="4517524"/>
          </a:xfrm>
          <a:prstGeom prst="rect">
            <a:avLst/>
          </a:prstGeom>
        </p:spPr>
      </p:pic>
      <p:sp>
        <p:nvSpPr>
          <p:cNvPr id="3" name="TextBox 2">
            <a:extLst>
              <a:ext uri="{FF2B5EF4-FFF2-40B4-BE49-F238E27FC236}">
                <a16:creationId xmlns:a16="http://schemas.microsoft.com/office/drawing/2014/main" id="{063BBA8E-C8E2-436B-A19D-C64F3230A84C}"/>
              </a:ext>
            </a:extLst>
          </p:cNvPr>
          <p:cNvSpPr txBox="1"/>
          <p:nvPr/>
        </p:nvSpPr>
        <p:spPr>
          <a:xfrm>
            <a:off x="5645568" y="2267481"/>
            <a:ext cx="4134850" cy="369332"/>
          </a:xfrm>
          <a:prstGeom prst="rect">
            <a:avLst/>
          </a:prstGeom>
          <a:noFill/>
        </p:spPr>
        <p:txBody>
          <a:bodyPr wrap="none" rtlCol="0">
            <a:spAutoFit/>
          </a:bodyPr>
          <a:lstStyle/>
          <a:p>
            <a:r>
              <a:rPr lang="en-US" dirty="0"/>
              <a:t>Lineberger autoclave spill in October 2018</a:t>
            </a:r>
          </a:p>
        </p:txBody>
      </p:sp>
      <p:sp>
        <p:nvSpPr>
          <p:cNvPr id="6" name="TextBox 5">
            <a:extLst>
              <a:ext uri="{FF2B5EF4-FFF2-40B4-BE49-F238E27FC236}">
                <a16:creationId xmlns:a16="http://schemas.microsoft.com/office/drawing/2014/main" id="{AA7FC21A-00CC-4FCB-A59F-681B5CCB355D}"/>
              </a:ext>
            </a:extLst>
          </p:cNvPr>
          <p:cNvSpPr txBox="1"/>
          <p:nvPr/>
        </p:nvSpPr>
        <p:spPr>
          <a:xfrm>
            <a:off x="5741331" y="3832062"/>
            <a:ext cx="3943324" cy="1477328"/>
          </a:xfrm>
          <a:prstGeom prst="rect">
            <a:avLst/>
          </a:prstGeom>
          <a:noFill/>
        </p:spPr>
        <p:txBody>
          <a:bodyPr wrap="none" rtlCol="0">
            <a:spAutoFit/>
          </a:bodyPr>
          <a:lstStyle/>
          <a:p>
            <a:pPr algn="ctr"/>
            <a:r>
              <a:rPr lang="en-US" dirty="0"/>
              <a:t>Call EHS for Emergency Response Team</a:t>
            </a:r>
          </a:p>
          <a:p>
            <a:pPr algn="ctr"/>
            <a:r>
              <a:rPr lang="en-US" dirty="0"/>
              <a:t>919-962-5507 (8am-5pm)</a:t>
            </a:r>
          </a:p>
          <a:p>
            <a:pPr algn="ctr"/>
            <a:endParaRPr lang="en-US" dirty="0"/>
          </a:p>
          <a:p>
            <a:pPr algn="ctr"/>
            <a:r>
              <a:rPr lang="en-US" dirty="0"/>
              <a:t>EHS emergency pager 24hr (after hours)</a:t>
            </a:r>
          </a:p>
          <a:p>
            <a:pPr algn="ctr"/>
            <a:r>
              <a:rPr lang="en-US" dirty="0"/>
              <a:t>919-969-0785</a:t>
            </a:r>
          </a:p>
        </p:txBody>
      </p:sp>
      <p:sp>
        <p:nvSpPr>
          <p:cNvPr id="10" name="Arrow: Right 9">
            <a:extLst>
              <a:ext uri="{FF2B5EF4-FFF2-40B4-BE49-F238E27FC236}">
                <a16:creationId xmlns:a16="http://schemas.microsoft.com/office/drawing/2014/main" id="{B6890D44-60B1-444B-8B8C-F6FF8F8DB802}"/>
              </a:ext>
            </a:extLst>
          </p:cNvPr>
          <p:cNvSpPr/>
          <p:nvPr/>
        </p:nvSpPr>
        <p:spPr>
          <a:xfrm rot="5400000">
            <a:off x="7308098" y="2965247"/>
            <a:ext cx="961292" cy="521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4251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Who is at Risk?</a:t>
            </a:r>
          </a:p>
        </p:txBody>
      </p:sp>
      <p:sp>
        <p:nvSpPr>
          <p:cNvPr id="8" name="AutoShape 2" descr="Image result for unc chapel hill dps"/>
          <p:cNvSpPr>
            <a:spLocks noChangeAspect="1" noChangeArrowheads="1"/>
          </p:cNvSpPr>
          <p:nvPr/>
        </p:nvSpPr>
        <p:spPr bwMode="auto">
          <a:xfrm>
            <a:off x="5943600" y="3276600"/>
            <a:ext cx="18635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5">
            <a:extLst>
              <a:ext uri="{FF2B5EF4-FFF2-40B4-BE49-F238E27FC236}">
                <a16:creationId xmlns:a16="http://schemas.microsoft.com/office/drawing/2014/main" id="{10275709-5C37-43F1-A73D-BDCB7694489C}"/>
              </a:ext>
            </a:extLst>
          </p:cNvPr>
          <p:cNvSpPr>
            <a:spLocks noGrp="1"/>
          </p:cNvSpPr>
          <p:nvPr>
            <p:ph idx="1"/>
          </p:nvPr>
        </p:nvSpPr>
        <p:spPr>
          <a:xfrm>
            <a:off x="1180445" y="1189151"/>
            <a:ext cx="1873551" cy="730930"/>
          </a:xfrm>
        </p:spPr>
        <p:txBody>
          <a:bodyPr/>
          <a:lstStyle/>
          <a:p>
            <a:pPr marL="0" indent="0">
              <a:buNone/>
            </a:pPr>
            <a:r>
              <a:rPr lang="en-US" dirty="0"/>
              <a:t>Bloody nose</a:t>
            </a:r>
          </a:p>
        </p:txBody>
      </p:sp>
      <p:pic>
        <p:nvPicPr>
          <p:cNvPr id="7" name="Picture 6">
            <a:extLst>
              <a:ext uri="{FF2B5EF4-FFF2-40B4-BE49-F238E27FC236}">
                <a16:creationId xmlns:a16="http://schemas.microsoft.com/office/drawing/2014/main" id="{319DDDF5-94F1-47F6-B3C5-F56AC28B13D9}"/>
              </a:ext>
            </a:extLst>
          </p:cNvPr>
          <p:cNvPicPr>
            <a:picLocks noChangeAspect="1"/>
          </p:cNvPicPr>
          <p:nvPr/>
        </p:nvPicPr>
        <p:blipFill>
          <a:blip r:embed="rId4"/>
          <a:stretch>
            <a:fillRect/>
          </a:stretch>
        </p:blipFill>
        <p:spPr>
          <a:xfrm>
            <a:off x="540589" y="1654795"/>
            <a:ext cx="2837677" cy="1703859"/>
          </a:xfrm>
          <a:prstGeom prst="rect">
            <a:avLst/>
          </a:prstGeom>
        </p:spPr>
      </p:pic>
      <p:pic>
        <p:nvPicPr>
          <p:cNvPr id="9" name="Picture 8">
            <a:extLst>
              <a:ext uri="{FF2B5EF4-FFF2-40B4-BE49-F238E27FC236}">
                <a16:creationId xmlns:a16="http://schemas.microsoft.com/office/drawing/2014/main" id="{A8CFE3E6-A936-4CC2-8C3E-8699D0366FA6}"/>
              </a:ext>
            </a:extLst>
          </p:cNvPr>
          <p:cNvPicPr>
            <a:picLocks noChangeAspect="1"/>
          </p:cNvPicPr>
          <p:nvPr/>
        </p:nvPicPr>
        <p:blipFill>
          <a:blip r:embed="rId5"/>
          <a:stretch>
            <a:fillRect/>
          </a:stretch>
        </p:blipFill>
        <p:spPr>
          <a:xfrm>
            <a:off x="1550259" y="3748304"/>
            <a:ext cx="4037172" cy="2022647"/>
          </a:xfrm>
          <a:prstGeom prst="rect">
            <a:avLst/>
          </a:prstGeom>
        </p:spPr>
      </p:pic>
      <p:sp>
        <p:nvSpPr>
          <p:cNvPr id="10" name="TextBox 9">
            <a:extLst>
              <a:ext uri="{FF2B5EF4-FFF2-40B4-BE49-F238E27FC236}">
                <a16:creationId xmlns:a16="http://schemas.microsoft.com/office/drawing/2014/main" id="{2C3C3D7A-4962-442E-A40E-DB07C5A09F50}"/>
              </a:ext>
            </a:extLst>
          </p:cNvPr>
          <p:cNvSpPr txBox="1"/>
          <p:nvPr/>
        </p:nvSpPr>
        <p:spPr>
          <a:xfrm>
            <a:off x="341936" y="4630310"/>
            <a:ext cx="1197764" cy="461665"/>
          </a:xfrm>
          <a:prstGeom prst="rect">
            <a:avLst/>
          </a:prstGeom>
          <a:noFill/>
        </p:spPr>
        <p:txBody>
          <a:bodyPr wrap="none" rtlCol="0">
            <a:spAutoFit/>
          </a:bodyPr>
          <a:lstStyle/>
          <a:p>
            <a:r>
              <a:rPr lang="en-US" sz="2400" dirty="0"/>
              <a:t>Needles</a:t>
            </a:r>
          </a:p>
        </p:txBody>
      </p:sp>
      <p:pic>
        <p:nvPicPr>
          <p:cNvPr id="11" name="Picture 10">
            <a:extLst>
              <a:ext uri="{FF2B5EF4-FFF2-40B4-BE49-F238E27FC236}">
                <a16:creationId xmlns:a16="http://schemas.microsoft.com/office/drawing/2014/main" id="{7823058F-F08B-4EC2-9605-4A5F8D720234}"/>
              </a:ext>
            </a:extLst>
          </p:cNvPr>
          <p:cNvPicPr>
            <a:picLocks noChangeAspect="1"/>
          </p:cNvPicPr>
          <p:nvPr/>
        </p:nvPicPr>
        <p:blipFill>
          <a:blip r:embed="rId6"/>
          <a:stretch>
            <a:fillRect/>
          </a:stretch>
        </p:blipFill>
        <p:spPr>
          <a:xfrm>
            <a:off x="4533537" y="1279952"/>
            <a:ext cx="2783264" cy="2087449"/>
          </a:xfrm>
          <a:prstGeom prst="rect">
            <a:avLst/>
          </a:prstGeom>
        </p:spPr>
      </p:pic>
      <p:sp>
        <p:nvSpPr>
          <p:cNvPr id="12" name="TextBox 11">
            <a:extLst>
              <a:ext uri="{FF2B5EF4-FFF2-40B4-BE49-F238E27FC236}">
                <a16:creationId xmlns:a16="http://schemas.microsoft.com/office/drawing/2014/main" id="{1678CB6C-6784-4933-97E0-A1728A51F55A}"/>
              </a:ext>
            </a:extLst>
          </p:cNvPr>
          <p:cNvSpPr txBox="1"/>
          <p:nvPr/>
        </p:nvSpPr>
        <p:spPr>
          <a:xfrm>
            <a:off x="4939660" y="779916"/>
            <a:ext cx="1732718" cy="461665"/>
          </a:xfrm>
          <a:prstGeom prst="rect">
            <a:avLst/>
          </a:prstGeom>
          <a:noFill/>
        </p:spPr>
        <p:txBody>
          <a:bodyPr wrap="none" rtlCol="0">
            <a:spAutoFit/>
          </a:bodyPr>
          <a:lstStyle/>
          <a:p>
            <a:r>
              <a:rPr lang="en-US" sz="2400" dirty="0"/>
              <a:t>Broken glass</a:t>
            </a:r>
          </a:p>
        </p:txBody>
      </p:sp>
      <p:pic>
        <p:nvPicPr>
          <p:cNvPr id="14" name="Picture 13">
            <a:extLst>
              <a:ext uri="{FF2B5EF4-FFF2-40B4-BE49-F238E27FC236}">
                <a16:creationId xmlns:a16="http://schemas.microsoft.com/office/drawing/2014/main" id="{5711E283-980A-44AA-A6B1-5C2E6B2EEB1F}"/>
              </a:ext>
            </a:extLst>
          </p:cNvPr>
          <p:cNvPicPr>
            <a:picLocks noChangeAspect="1"/>
          </p:cNvPicPr>
          <p:nvPr/>
        </p:nvPicPr>
        <p:blipFill>
          <a:blip r:embed="rId7"/>
          <a:stretch>
            <a:fillRect/>
          </a:stretch>
        </p:blipFill>
        <p:spPr>
          <a:xfrm>
            <a:off x="8750275" y="1010748"/>
            <a:ext cx="2143125" cy="2143125"/>
          </a:xfrm>
          <a:prstGeom prst="rect">
            <a:avLst/>
          </a:prstGeom>
        </p:spPr>
      </p:pic>
      <p:pic>
        <p:nvPicPr>
          <p:cNvPr id="15" name="Picture 14">
            <a:extLst>
              <a:ext uri="{FF2B5EF4-FFF2-40B4-BE49-F238E27FC236}">
                <a16:creationId xmlns:a16="http://schemas.microsoft.com/office/drawing/2014/main" id="{03BB8E3A-D2D4-4199-B82A-000412CF6FEA}"/>
              </a:ext>
            </a:extLst>
          </p:cNvPr>
          <p:cNvPicPr>
            <a:picLocks noChangeAspect="1"/>
          </p:cNvPicPr>
          <p:nvPr/>
        </p:nvPicPr>
        <p:blipFill>
          <a:blip r:embed="rId8"/>
          <a:stretch>
            <a:fillRect/>
          </a:stretch>
        </p:blipFill>
        <p:spPr>
          <a:xfrm>
            <a:off x="6364301" y="3682573"/>
            <a:ext cx="1905000" cy="1895475"/>
          </a:xfrm>
          <a:prstGeom prst="rect">
            <a:avLst/>
          </a:prstGeom>
        </p:spPr>
      </p:pic>
      <p:sp>
        <p:nvSpPr>
          <p:cNvPr id="13" name="TextBox 12">
            <a:extLst>
              <a:ext uri="{FF2B5EF4-FFF2-40B4-BE49-F238E27FC236}">
                <a16:creationId xmlns:a16="http://schemas.microsoft.com/office/drawing/2014/main" id="{CA6B9C6F-A9D0-4390-92C8-F63D9CCAFFEF}"/>
              </a:ext>
            </a:extLst>
          </p:cNvPr>
          <p:cNvSpPr txBox="1"/>
          <p:nvPr/>
        </p:nvSpPr>
        <p:spPr>
          <a:xfrm>
            <a:off x="9017393" y="3059668"/>
            <a:ext cx="1683538" cy="369332"/>
          </a:xfrm>
          <a:prstGeom prst="rect">
            <a:avLst/>
          </a:prstGeom>
          <a:noFill/>
        </p:spPr>
        <p:txBody>
          <a:bodyPr wrap="none" rtlCol="0">
            <a:spAutoFit/>
          </a:bodyPr>
          <a:lstStyle/>
          <a:p>
            <a:r>
              <a:rPr lang="en-US" dirty="0"/>
              <a:t>Biological waste</a:t>
            </a:r>
          </a:p>
        </p:txBody>
      </p:sp>
    </p:spTree>
    <p:extLst>
      <p:ext uri="{BB962C8B-B14F-4D97-AF65-F5344CB8AC3E}">
        <p14:creationId xmlns:p14="http://schemas.microsoft.com/office/powerpoint/2010/main" val="5685630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046304" y="2153037"/>
            <a:ext cx="4379940" cy="1906587"/>
          </a:xfrm>
        </p:spPr>
        <p:txBody>
          <a:bodyPr/>
          <a:lstStyle/>
          <a:p>
            <a:r>
              <a:rPr lang="en-US" sz="4400" dirty="0"/>
              <a:t>Definition</a:t>
            </a:r>
          </a:p>
          <a:p>
            <a:r>
              <a:rPr lang="en-US" sz="4400" dirty="0"/>
              <a:t>Who is at risk?</a:t>
            </a:r>
          </a:p>
          <a:p>
            <a:endParaRPr lang="en-US" dirty="0"/>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Recap: Occupational Exposures</a:t>
            </a:r>
          </a:p>
        </p:txBody>
      </p:sp>
      <p:pic>
        <p:nvPicPr>
          <p:cNvPr id="6" name="Picture 5"/>
          <p:cNvPicPr>
            <a:picLocks noChangeAspect="1"/>
          </p:cNvPicPr>
          <p:nvPr/>
        </p:nvPicPr>
        <p:blipFill>
          <a:blip r:embed="rId4"/>
          <a:stretch>
            <a:fillRect/>
          </a:stretch>
        </p:blipFill>
        <p:spPr>
          <a:xfrm>
            <a:off x="5907505" y="1484250"/>
            <a:ext cx="5490825" cy="3697155"/>
          </a:xfrm>
          <a:prstGeom prst="rect">
            <a:avLst/>
          </a:prstGeom>
        </p:spPr>
      </p:pic>
    </p:spTree>
    <p:extLst>
      <p:ext uri="{BB962C8B-B14F-4D97-AF65-F5344CB8AC3E}">
        <p14:creationId xmlns:p14="http://schemas.microsoft.com/office/powerpoint/2010/main" val="3916129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211331" y="1467110"/>
            <a:ext cx="5600162" cy="3486400"/>
          </a:xfrm>
        </p:spPr>
        <p:txBody>
          <a:bodyPr/>
          <a:lstStyle/>
          <a:p>
            <a:r>
              <a:rPr lang="en-US" sz="3600" dirty="0"/>
              <a:t>Universal precautions</a:t>
            </a:r>
          </a:p>
          <a:p>
            <a:endParaRPr lang="en-US" sz="1000" dirty="0"/>
          </a:p>
          <a:p>
            <a:r>
              <a:rPr lang="en-US" sz="3600" dirty="0"/>
              <a:t>Communication of Hazards</a:t>
            </a:r>
          </a:p>
          <a:p>
            <a:endParaRPr lang="en-US" sz="1000" dirty="0"/>
          </a:p>
          <a:p>
            <a:r>
              <a:rPr lang="en-US" sz="3600" dirty="0"/>
              <a:t>Engineering controls</a:t>
            </a:r>
          </a:p>
          <a:p>
            <a:endParaRPr lang="en-US" sz="1000" dirty="0"/>
          </a:p>
          <a:p>
            <a:r>
              <a:rPr lang="en-US" sz="3600" dirty="0"/>
              <a:t>Work Practice Controls</a:t>
            </a:r>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3. How to Prevent Exposures </a:t>
            </a:r>
          </a:p>
        </p:txBody>
      </p:sp>
    </p:spTree>
    <p:extLst>
      <p:ext uri="{BB962C8B-B14F-4D97-AF65-F5344CB8AC3E}">
        <p14:creationId xmlns:p14="http://schemas.microsoft.com/office/powerpoint/2010/main" val="9748141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43933" y="934527"/>
            <a:ext cx="11904133" cy="4525962"/>
          </a:xfrm>
        </p:spPr>
        <p:txBody>
          <a:bodyPr/>
          <a:lstStyle/>
          <a:p>
            <a:r>
              <a:rPr lang="en-US" dirty="0"/>
              <a:t>Universal Precautions is an approach to infection control that has been used by emergency and medical professional for years to prevent contact with blood or OPIM</a:t>
            </a:r>
          </a:p>
          <a:p>
            <a:pPr marL="0" indent="0">
              <a:buNone/>
            </a:pPr>
            <a:endParaRPr lang="en-US" sz="1000" dirty="0"/>
          </a:p>
          <a:p>
            <a:r>
              <a:rPr lang="en-US" dirty="0"/>
              <a:t>With Universal Precautions you wear PPE when you anticipate contact with any and all human blood, body fluids, OPIM, or anything with a biohazard label on it</a:t>
            </a:r>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Universal Precautions</a:t>
            </a:r>
          </a:p>
        </p:txBody>
      </p:sp>
      <p:pic>
        <p:nvPicPr>
          <p:cNvPr id="2" name="Picture 1"/>
          <p:cNvPicPr>
            <a:picLocks noChangeAspect="1"/>
          </p:cNvPicPr>
          <p:nvPr/>
        </p:nvPicPr>
        <p:blipFill>
          <a:blip r:embed="rId3"/>
          <a:stretch>
            <a:fillRect/>
          </a:stretch>
        </p:blipFill>
        <p:spPr>
          <a:xfrm>
            <a:off x="3079080" y="3049252"/>
            <a:ext cx="5391151" cy="2749487"/>
          </a:xfrm>
          <a:prstGeom prst="rect">
            <a:avLst/>
          </a:prstGeom>
        </p:spPr>
      </p:pic>
    </p:spTree>
    <p:extLst>
      <p:ext uri="{BB962C8B-B14F-4D97-AF65-F5344CB8AC3E}">
        <p14:creationId xmlns:p14="http://schemas.microsoft.com/office/powerpoint/2010/main" val="3195477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43933" y="928093"/>
            <a:ext cx="11904133" cy="1048234"/>
          </a:xfrm>
        </p:spPr>
        <p:txBody>
          <a:bodyPr/>
          <a:lstStyle/>
          <a:p>
            <a:r>
              <a:rPr lang="en-US" dirty="0"/>
              <a:t>Biohazard labels are used to alert others of the potential presence of biohazardous materials</a:t>
            </a:r>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Communication of Hazards</a:t>
            </a:r>
          </a:p>
        </p:txBody>
      </p:sp>
      <p:sp>
        <p:nvSpPr>
          <p:cNvPr id="2" name="TextBox 1"/>
          <p:cNvSpPr txBox="1"/>
          <p:nvPr/>
        </p:nvSpPr>
        <p:spPr>
          <a:xfrm>
            <a:off x="613165" y="3232988"/>
            <a:ext cx="8592632" cy="2585323"/>
          </a:xfrm>
          <a:prstGeom prst="rect">
            <a:avLst/>
          </a:prstGeom>
          <a:noFill/>
        </p:spPr>
        <p:txBody>
          <a:bodyPr wrap="square" rtlCol="0">
            <a:spAutoFit/>
          </a:bodyPr>
          <a:lstStyle/>
          <a:p>
            <a:r>
              <a:rPr lang="en-US" sz="2400" dirty="0"/>
              <a:t>Labels are placed on:</a:t>
            </a:r>
          </a:p>
          <a:p>
            <a:pPr marL="342900" indent="-342900">
              <a:buFont typeface="Arial" panose="020B0604020202020204" pitchFamily="34" charset="0"/>
              <a:buChar char="•"/>
            </a:pPr>
            <a:r>
              <a:rPr lang="en-US" sz="2400" dirty="0"/>
              <a:t>Containers of biohazard waste</a:t>
            </a:r>
          </a:p>
          <a:p>
            <a:pPr marL="342900" indent="-342900">
              <a:buFont typeface="Arial" panose="020B0604020202020204" pitchFamily="34" charset="0"/>
              <a:buChar char="•"/>
            </a:pPr>
            <a:r>
              <a:rPr lang="en-US" sz="2400" dirty="0"/>
              <a:t>Refrigerators and freezers used to store BSL-2 specimens</a:t>
            </a:r>
          </a:p>
          <a:p>
            <a:pPr marL="342900" indent="-342900">
              <a:buFont typeface="Arial" panose="020B0604020202020204" pitchFamily="34" charset="0"/>
              <a:buChar char="•"/>
            </a:pPr>
            <a:r>
              <a:rPr lang="en-US" sz="2400" dirty="0"/>
              <a:t>Containers used to store, transport, and ship</a:t>
            </a:r>
          </a:p>
          <a:p>
            <a:pPr marL="342900" indent="-342900">
              <a:buFont typeface="Arial" panose="020B0604020202020204" pitchFamily="34" charset="0"/>
              <a:buChar char="•"/>
            </a:pPr>
            <a:r>
              <a:rPr lang="en-US" sz="2400" dirty="0"/>
              <a:t>Any equipment that could be potentially contaminated with blood, OPIM, and other BSL-2 materials</a:t>
            </a:r>
          </a:p>
          <a:p>
            <a:pPr marL="285750" indent="-285750">
              <a:buFont typeface="Arial" panose="020B0604020202020204" pitchFamily="34" charset="0"/>
              <a:buChar char="•"/>
            </a:pPr>
            <a:endParaRPr lang="en-US" dirty="0"/>
          </a:p>
        </p:txBody>
      </p:sp>
      <p:sp>
        <p:nvSpPr>
          <p:cNvPr id="6" name="TextBox 5"/>
          <p:cNvSpPr txBox="1"/>
          <p:nvPr/>
        </p:nvSpPr>
        <p:spPr>
          <a:xfrm>
            <a:off x="143933" y="1815807"/>
            <a:ext cx="708269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A sign incorporating the universal biohazard symbol must be posted at the entrance to the laboratory when infectious agents are present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039" y="1707956"/>
            <a:ext cx="2309772" cy="3299674"/>
          </a:xfrm>
          <a:prstGeom prst="rect">
            <a:avLst/>
          </a:prstGeom>
        </p:spPr>
      </p:pic>
    </p:spTree>
    <p:extLst>
      <p:ext uri="{BB962C8B-B14F-4D97-AF65-F5344CB8AC3E}">
        <p14:creationId xmlns:p14="http://schemas.microsoft.com/office/powerpoint/2010/main" val="24312541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43933" y="928093"/>
            <a:ext cx="11904133" cy="4525962"/>
          </a:xfrm>
        </p:spPr>
        <p:txBody>
          <a:bodyPr/>
          <a:lstStyle/>
          <a:p>
            <a:pPr marL="0" indent="0">
              <a:buNone/>
            </a:pPr>
            <a:r>
              <a:rPr lang="en-US" sz="3200" dirty="0"/>
              <a:t>Engineering controls are equipment or devices used to control exposures</a:t>
            </a:r>
          </a:p>
          <a:p>
            <a:pPr lvl="1"/>
            <a:r>
              <a:rPr lang="en-US" sz="3200" dirty="0"/>
              <a:t>Sharps disposal containers</a:t>
            </a:r>
          </a:p>
          <a:p>
            <a:pPr lvl="1"/>
            <a:r>
              <a:rPr lang="en-US" sz="3200" dirty="0"/>
              <a:t>Biohazard material container</a:t>
            </a:r>
          </a:p>
          <a:p>
            <a:pPr lvl="1"/>
            <a:r>
              <a:rPr lang="en-US" sz="3200" dirty="0"/>
              <a:t>Safe needle devices</a:t>
            </a:r>
          </a:p>
          <a:p>
            <a:pPr lvl="1"/>
            <a:r>
              <a:rPr lang="en-US" sz="3200" dirty="0"/>
              <a:t>Biological Safety cabinets</a:t>
            </a:r>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Engineering Controls</a:t>
            </a:r>
          </a:p>
        </p:txBody>
      </p:sp>
      <p:pic>
        <p:nvPicPr>
          <p:cNvPr id="2" name="Picture 1"/>
          <p:cNvPicPr>
            <a:picLocks noChangeAspect="1"/>
          </p:cNvPicPr>
          <p:nvPr/>
        </p:nvPicPr>
        <p:blipFill>
          <a:blip r:embed="rId3"/>
          <a:stretch>
            <a:fillRect/>
          </a:stretch>
        </p:blipFill>
        <p:spPr>
          <a:xfrm>
            <a:off x="7489485" y="1674512"/>
            <a:ext cx="2677199" cy="3567064"/>
          </a:xfrm>
          <a:prstGeom prst="rect">
            <a:avLst/>
          </a:prstGeom>
        </p:spPr>
      </p:pic>
    </p:spTree>
    <p:extLst>
      <p:ext uri="{BB962C8B-B14F-4D97-AF65-F5344CB8AC3E}">
        <p14:creationId xmlns:p14="http://schemas.microsoft.com/office/powerpoint/2010/main" val="26757858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Transmission</a:t>
            </a:r>
          </a:p>
        </p:txBody>
      </p:sp>
      <p:sp>
        <p:nvSpPr>
          <p:cNvPr id="5" name="Content Placeholder 4"/>
          <p:cNvSpPr txBox="1">
            <a:spLocks noGrp="1"/>
          </p:cNvSpPr>
          <p:nvPr>
            <p:ph idx="1"/>
          </p:nvPr>
        </p:nvSpPr>
        <p:spPr>
          <a:xfrm>
            <a:off x="0" y="3026389"/>
            <a:ext cx="7724719" cy="923330"/>
          </a:xfrm>
          <a:prstGeom prst="rect">
            <a:avLst/>
          </a:prstGeom>
          <a:noFill/>
        </p:spPr>
        <p:txBody>
          <a:bodyPr wrap="square">
            <a:spAutoFit/>
          </a:bodyPr>
          <a:lstStyle/>
          <a:p>
            <a:pPr eaLnBrk="1" fontAlgn="auto" hangingPunct="1">
              <a:spcBef>
                <a:spcPts val="0"/>
              </a:spcBef>
              <a:spcAft>
                <a:spcPts val="0"/>
              </a:spcAft>
              <a:defRPr/>
            </a:pPr>
            <a:endParaRPr lang="en-US" sz="10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sz="10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sz="1000" dirty="0">
              <a:latin typeface="+mn-lt"/>
            </a:endParaRPr>
          </a:p>
          <a:p>
            <a:pPr eaLnBrk="1" fontAlgn="auto" hangingPunct="1">
              <a:spcBef>
                <a:spcPts val="0"/>
              </a:spcBef>
              <a:spcAft>
                <a:spcPts val="0"/>
              </a:spcAft>
              <a:defRPr/>
            </a:pPr>
            <a:endParaRPr lang="en-US" dirty="0">
              <a:latin typeface="+mn-lt"/>
            </a:endParaRPr>
          </a:p>
        </p:txBody>
      </p:sp>
      <p:sp>
        <p:nvSpPr>
          <p:cNvPr id="7" name="TextBox 6">
            <a:extLst>
              <a:ext uri="{FF2B5EF4-FFF2-40B4-BE49-F238E27FC236}">
                <a16:creationId xmlns:a16="http://schemas.microsoft.com/office/drawing/2014/main" id="{61619E59-F139-4F16-BA6F-DAD51F33A7C5}"/>
              </a:ext>
            </a:extLst>
          </p:cNvPr>
          <p:cNvSpPr txBox="1"/>
          <p:nvPr/>
        </p:nvSpPr>
        <p:spPr>
          <a:xfrm>
            <a:off x="818078" y="1656783"/>
            <a:ext cx="9062674" cy="3662541"/>
          </a:xfrm>
          <a:prstGeom prst="rect">
            <a:avLst/>
          </a:prstGeom>
          <a:noFill/>
        </p:spPr>
        <p:txBody>
          <a:bodyPr wrap="none" rtlCol="0">
            <a:spAutoFit/>
          </a:bodyPr>
          <a:lstStyle/>
          <a:p>
            <a:pPr marL="285750" indent="-285750">
              <a:buFont typeface="Arial" panose="020B0604020202020204" pitchFamily="34" charset="0"/>
              <a:buChar char="•"/>
            </a:pPr>
            <a:r>
              <a:rPr lang="en-US" sz="2400" dirty="0"/>
              <a:t>Sex with an infected partner</a:t>
            </a:r>
          </a:p>
          <a:p>
            <a:endParaRPr lang="en-US" sz="1000" dirty="0"/>
          </a:p>
          <a:p>
            <a:pPr marL="285750" indent="-285750">
              <a:buFont typeface="Arial" panose="020B0604020202020204" pitchFamily="34" charset="0"/>
              <a:buChar char="•"/>
            </a:pPr>
            <a:r>
              <a:rPr lang="en-US" sz="2400" dirty="0"/>
              <a:t>Sharing needles, syringes, or other drug-injection equipment</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Direct contact with the blood or open sores of an infected person</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Exposure to blood from needlesticks or other sharp instruments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Birth (spread from an infected mother to her baby during birth)</a:t>
            </a:r>
          </a:p>
          <a:p>
            <a:endParaRPr lang="en-US" sz="1000" dirty="0"/>
          </a:p>
          <a:p>
            <a:pPr marL="285750" indent="-285750">
              <a:buFont typeface="Arial" panose="020B0604020202020204" pitchFamily="34" charset="0"/>
              <a:buChar char="•"/>
            </a:pPr>
            <a:r>
              <a:rPr lang="en-US" sz="2400" dirty="0"/>
              <a:t>Sharing items such as razors or toothbrushes with an infected person</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endParaRPr lang="en-US" sz="1000" dirty="0"/>
          </a:p>
          <a:p>
            <a:endParaRPr lang="en-US" dirty="0"/>
          </a:p>
        </p:txBody>
      </p:sp>
    </p:spTree>
    <p:extLst>
      <p:ext uri="{BB962C8B-B14F-4D97-AF65-F5344CB8AC3E}">
        <p14:creationId xmlns:p14="http://schemas.microsoft.com/office/powerpoint/2010/main" val="30592553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2155" y="2600087"/>
            <a:ext cx="3153276" cy="3153276"/>
          </a:xfrm>
          <a:prstGeom prst="rect">
            <a:avLst/>
          </a:prstGeom>
        </p:spPr>
      </p:pic>
      <p:pic>
        <p:nvPicPr>
          <p:cNvPr id="2" name="Picture 1"/>
          <p:cNvPicPr>
            <a:picLocks noChangeAspect="1"/>
          </p:cNvPicPr>
          <p:nvPr/>
        </p:nvPicPr>
        <p:blipFill>
          <a:blip r:embed="rId4"/>
          <a:stretch>
            <a:fillRect/>
          </a:stretch>
        </p:blipFill>
        <p:spPr>
          <a:xfrm>
            <a:off x="7320098" y="2371547"/>
            <a:ext cx="3643594" cy="3214044"/>
          </a:xfrm>
          <a:prstGeom prst="rect">
            <a:avLst/>
          </a:prstGeom>
        </p:spPr>
      </p:pic>
      <p:sp>
        <p:nvSpPr>
          <p:cNvPr id="6" name="Rectangle 5"/>
          <p:cNvSpPr/>
          <p:nvPr/>
        </p:nvSpPr>
        <p:spPr>
          <a:xfrm>
            <a:off x="115671" y="1109663"/>
            <a:ext cx="4944110" cy="1261884"/>
          </a:xfrm>
          <a:prstGeom prst="rect">
            <a:avLst/>
          </a:prstGeom>
        </p:spPr>
        <p:txBody>
          <a:bodyPr wrap="none">
            <a:spAutoFit/>
          </a:bodyPr>
          <a:lstStyle/>
          <a:p>
            <a:pPr lvl="1"/>
            <a:r>
              <a:rPr lang="en-US" sz="2800" dirty="0"/>
              <a:t>Biohazard material container:</a:t>
            </a:r>
          </a:p>
          <a:p>
            <a:pPr marL="800100" lvl="1" indent="-342900">
              <a:buFont typeface="Arial" panose="020B0604020202020204" pitchFamily="34" charset="0"/>
              <a:buChar char="•"/>
            </a:pPr>
            <a:r>
              <a:rPr lang="en-US" sz="2400" dirty="0"/>
              <a:t>Tissue culture dishes</a:t>
            </a:r>
          </a:p>
          <a:p>
            <a:pPr marL="800100" lvl="1" indent="-342900">
              <a:buFont typeface="Arial" panose="020B0604020202020204" pitchFamily="34" charset="0"/>
              <a:buChar char="•"/>
            </a:pPr>
            <a:r>
              <a:rPr lang="en-US" sz="2400" dirty="0"/>
              <a:t>Solid contaminated materials</a:t>
            </a:r>
          </a:p>
        </p:txBody>
      </p:sp>
      <p:sp>
        <p:nvSpPr>
          <p:cNvPr id="7" name="Rectangle 6"/>
          <p:cNvSpPr/>
          <p:nvPr/>
        </p:nvSpPr>
        <p:spPr>
          <a:xfrm>
            <a:off x="6641432" y="1494384"/>
            <a:ext cx="4559968" cy="1754326"/>
          </a:xfrm>
          <a:prstGeom prst="rect">
            <a:avLst/>
          </a:prstGeom>
        </p:spPr>
        <p:txBody>
          <a:bodyPr wrap="square" numCol="2">
            <a:spAutoFit/>
          </a:bodyPr>
          <a:lstStyle/>
          <a:p>
            <a:pPr lvl="1"/>
            <a:r>
              <a:rPr lang="en-US" dirty="0"/>
              <a:t>Needles</a:t>
            </a:r>
          </a:p>
          <a:p>
            <a:pPr lvl="1"/>
            <a:r>
              <a:rPr lang="en-US" dirty="0"/>
              <a:t>Scalpels</a:t>
            </a:r>
          </a:p>
          <a:p>
            <a:pPr lvl="1"/>
            <a:r>
              <a:rPr lang="en-US" dirty="0"/>
              <a:t>Razor blades</a:t>
            </a:r>
          </a:p>
          <a:p>
            <a:pPr lvl="1"/>
            <a:endParaRPr lang="en-US" dirty="0"/>
          </a:p>
          <a:p>
            <a:pPr lvl="1"/>
            <a:endParaRPr lang="en-US" dirty="0"/>
          </a:p>
          <a:p>
            <a:pPr lvl="1"/>
            <a:endParaRPr lang="en-US" dirty="0"/>
          </a:p>
          <a:p>
            <a:pPr lvl="1"/>
            <a:r>
              <a:rPr lang="en-US" dirty="0"/>
              <a:t>Syringes</a:t>
            </a:r>
          </a:p>
          <a:p>
            <a:pPr lvl="1"/>
            <a:r>
              <a:rPr lang="en-US" dirty="0"/>
              <a:t>Slides, slide covers</a:t>
            </a:r>
          </a:p>
          <a:p>
            <a:pPr lvl="1"/>
            <a:r>
              <a:rPr lang="en-US" dirty="0"/>
              <a:t>Broken glass</a:t>
            </a:r>
          </a:p>
        </p:txBody>
      </p:sp>
      <p:sp>
        <p:nvSpPr>
          <p:cNvPr id="9" name="TextBox 8"/>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Engineering Controls</a:t>
            </a:r>
          </a:p>
        </p:txBody>
      </p:sp>
      <p:sp>
        <p:nvSpPr>
          <p:cNvPr id="3" name="TextBox 2"/>
          <p:cNvSpPr txBox="1"/>
          <p:nvPr/>
        </p:nvSpPr>
        <p:spPr>
          <a:xfrm>
            <a:off x="6978316" y="940386"/>
            <a:ext cx="4311643" cy="800219"/>
          </a:xfrm>
          <a:prstGeom prst="rect">
            <a:avLst/>
          </a:prstGeom>
          <a:noFill/>
        </p:spPr>
        <p:txBody>
          <a:bodyPr wrap="square" rtlCol="0">
            <a:spAutoFit/>
          </a:bodyPr>
          <a:lstStyle/>
          <a:p>
            <a:pPr marL="0" lvl="1"/>
            <a:r>
              <a:rPr lang="en-US" sz="2800" dirty="0"/>
              <a:t>Sharps disposal containers:</a:t>
            </a:r>
          </a:p>
          <a:p>
            <a:endParaRPr lang="en-US" dirty="0"/>
          </a:p>
        </p:txBody>
      </p:sp>
    </p:spTree>
    <p:extLst>
      <p:ext uri="{BB962C8B-B14F-4D97-AF65-F5344CB8AC3E}">
        <p14:creationId xmlns:p14="http://schemas.microsoft.com/office/powerpoint/2010/main" val="6491216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687098" y="1711654"/>
            <a:ext cx="4343845" cy="558800"/>
          </a:xfrm>
        </p:spPr>
        <p:txBody>
          <a:bodyPr/>
          <a:lstStyle/>
          <a:p>
            <a:pPr marL="0" indent="0">
              <a:buNone/>
            </a:pPr>
            <a:r>
              <a:rPr lang="en-US" sz="3200" dirty="0"/>
              <a:t>Safe needle devices</a:t>
            </a:r>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Engineering Controls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5869" y="2401404"/>
            <a:ext cx="2381250" cy="2381250"/>
          </a:xfrm>
          <a:prstGeom prst="rect">
            <a:avLst/>
          </a:prstGeom>
        </p:spPr>
      </p:pic>
      <p:sp>
        <p:nvSpPr>
          <p:cNvPr id="6" name="TextBox 5"/>
          <p:cNvSpPr txBox="1"/>
          <p:nvPr/>
        </p:nvSpPr>
        <p:spPr>
          <a:xfrm>
            <a:off x="304511" y="871898"/>
            <a:ext cx="6528776" cy="2062103"/>
          </a:xfrm>
          <a:prstGeom prst="rect">
            <a:avLst/>
          </a:prstGeom>
          <a:noFill/>
        </p:spPr>
        <p:txBody>
          <a:bodyPr wrap="square" rtlCol="0">
            <a:spAutoFit/>
          </a:bodyPr>
          <a:lstStyle/>
          <a:p>
            <a:r>
              <a:rPr lang="en-US" sz="3200" dirty="0"/>
              <a:t>Biological Safety Cabinets</a:t>
            </a:r>
            <a:r>
              <a:rPr lang="en-US" sz="2800" dirty="0"/>
              <a:t>:</a:t>
            </a:r>
          </a:p>
          <a:p>
            <a:r>
              <a:rPr lang="en-US" sz="2400" dirty="0"/>
              <a:t>Must be used when conducting procedures with a potential for creating aerosols or splashes of blood or OPIM (centrifuge, sonication, blending, inoculating animals</a:t>
            </a:r>
          </a:p>
        </p:txBody>
      </p:sp>
      <p:pic>
        <p:nvPicPr>
          <p:cNvPr id="7" name="Picture 6"/>
          <p:cNvPicPr>
            <a:picLocks noChangeAspect="1"/>
          </p:cNvPicPr>
          <p:nvPr/>
        </p:nvPicPr>
        <p:blipFill>
          <a:blip r:embed="rId4"/>
          <a:stretch>
            <a:fillRect/>
          </a:stretch>
        </p:blipFill>
        <p:spPr>
          <a:xfrm>
            <a:off x="6439757" y="2401404"/>
            <a:ext cx="2333625" cy="23336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317" y="3146489"/>
            <a:ext cx="3494170" cy="2434272"/>
          </a:xfrm>
          <a:prstGeom prst="rect">
            <a:avLst/>
          </a:prstGeom>
        </p:spPr>
      </p:pic>
    </p:spTree>
    <p:extLst>
      <p:ext uri="{BB962C8B-B14F-4D97-AF65-F5344CB8AC3E}">
        <p14:creationId xmlns:p14="http://schemas.microsoft.com/office/powerpoint/2010/main" val="1867234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034269" y="1996292"/>
            <a:ext cx="11904133" cy="4339667"/>
          </a:xfrm>
        </p:spPr>
        <p:txBody>
          <a:bodyPr/>
          <a:lstStyle/>
          <a:p>
            <a:r>
              <a:rPr lang="en-US" sz="2800" dirty="0"/>
              <a:t>Handwashing</a:t>
            </a:r>
          </a:p>
          <a:p>
            <a:r>
              <a:rPr lang="en-US" sz="2800" dirty="0"/>
              <a:t>Sharps handling</a:t>
            </a:r>
          </a:p>
          <a:p>
            <a:r>
              <a:rPr lang="en-US" sz="2800" dirty="0"/>
              <a:t>Preventing ingestion</a:t>
            </a:r>
          </a:p>
          <a:p>
            <a:r>
              <a:rPr lang="en-US" sz="2800" dirty="0"/>
              <a:t>Minimizing splashing</a:t>
            </a:r>
          </a:p>
          <a:p>
            <a:r>
              <a:rPr lang="en-US" sz="2800" dirty="0"/>
              <a:t>Personal Protective Equipment</a:t>
            </a:r>
          </a:p>
          <a:p>
            <a:r>
              <a:rPr lang="en-US" sz="2800" dirty="0"/>
              <a:t>Laundry and Housekeeping</a:t>
            </a:r>
          </a:p>
        </p:txBody>
      </p:sp>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Work Practice Controls</a:t>
            </a:r>
          </a:p>
        </p:txBody>
      </p:sp>
      <p:pic>
        <p:nvPicPr>
          <p:cNvPr id="7" name="Picture 6"/>
          <p:cNvPicPr>
            <a:picLocks noChangeAspect="1"/>
          </p:cNvPicPr>
          <p:nvPr/>
        </p:nvPicPr>
        <p:blipFill>
          <a:blip r:embed="rId3"/>
          <a:stretch>
            <a:fillRect/>
          </a:stretch>
        </p:blipFill>
        <p:spPr>
          <a:xfrm>
            <a:off x="7284766" y="1600985"/>
            <a:ext cx="2627604" cy="3627434"/>
          </a:xfrm>
          <a:prstGeom prst="rect">
            <a:avLst/>
          </a:prstGeom>
        </p:spPr>
      </p:pic>
      <p:sp>
        <p:nvSpPr>
          <p:cNvPr id="2" name="TextBox 1"/>
          <p:cNvSpPr txBox="1"/>
          <p:nvPr/>
        </p:nvSpPr>
        <p:spPr>
          <a:xfrm>
            <a:off x="345989" y="861011"/>
            <a:ext cx="10235213" cy="954107"/>
          </a:xfrm>
          <a:prstGeom prst="rect">
            <a:avLst/>
          </a:prstGeom>
          <a:noFill/>
        </p:spPr>
        <p:txBody>
          <a:bodyPr wrap="square" rtlCol="0">
            <a:spAutoFit/>
          </a:bodyPr>
          <a:lstStyle/>
          <a:p>
            <a:r>
              <a:rPr lang="en-US" sz="2800" dirty="0"/>
              <a:t>Reduce likelihood of exposure by altering the manner in which a task is performed:</a:t>
            </a:r>
          </a:p>
        </p:txBody>
      </p:sp>
    </p:spTree>
    <p:extLst>
      <p:ext uri="{BB962C8B-B14F-4D97-AF65-F5344CB8AC3E}">
        <p14:creationId xmlns:p14="http://schemas.microsoft.com/office/powerpoint/2010/main" val="31508079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Handwashing</a:t>
            </a:r>
          </a:p>
        </p:txBody>
      </p:sp>
      <p:sp>
        <p:nvSpPr>
          <p:cNvPr id="7" name="TextBox 6"/>
          <p:cNvSpPr txBox="1"/>
          <p:nvPr/>
        </p:nvSpPr>
        <p:spPr>
          <a:xfrm>
            <a:off x="298838" y="1201143"/>
            <a:ext cx="8171393" cy="830997"/>
          </a:xfrm>
          <a:prstGeom prst="rect">
            <a:avLst/>
          </a:prstGeom>
          <a:noFill/>
        </p:spPr>
        <p:txBody>
          <a:bodyPr wrap="square" rtlCol="0">
            <a:spAutoFit/>
          </a:bodyPr>
          <a:lstStyle/>
          <a:p>
            <a:r>
              <a:rPr lang="en-US" sz="2400" dirty="0"/>
              <a:t>Persons must wash their hands after working with potentially hazardous materials and before leaving the laboratory</a:t>
            </a:r>
          </a:p>
        </p:txBody>
      </p:sp>
      <p:pic>
        <p:nvPicPr>
          <p:cNvPr id="10" name="Picture 9"/>
          <p:cNvPicPr>
            <a:picLocks noChangeAspect="1"/>
          </p:cNvPicPr>
          <p:nvPr/>
        </p:nvPicPr>
        <p:blipFill>
          <a:blip r:embed="rId3"/>
          <a:stretch>
            <a:fillRect/>
          </a:stretch>
        </p:blipFill>
        <p:spPr>
          <a:xfrm>
            <a:off x="1824789" y="2520135"/>
            <a:ext cx="4271211" cy="2847473"/>
          </a:xfrm>
          <a:prstGeom prst="rect">
            <a:avLst/>
          </a:prstGeom>
        </p:spPr>
      </p:pic>
      <p:sp>
        <p:nvSpPr>
          <p:cNvPr id="11" name="TextBox 10"/>
          <p:cNvSpPr txBox="1"/>
          <p:nvPr/>
        </p:nvSpPr>
        <p:spPr>
          <a:xfrm>
            <a:off x="6665496" y="2627964"/>
            <a:ext cx="4191866"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Make sure to use hot, soapy water</a:t>
            </a:r>
          </a:p>
          <a:p>
            <a:pPr marL="342900" indent="-342900">
              <a:buFont typeface="Arial" panose="020B0604020202020204" pitchFamily="34" charset="0"/>
              <a:buChar char="•"/>
            </a:pPr>
            <a:r>
              <a:rPr lang="en-US" sz="2400" dirty="0"/>
              <a:t>Use utility or restroom sink</a:t>
            </a:r>
          </a:p>
          <a:p>
            <a:pPr marL="342900" indent="-342900">
              <a:buFont typeface="Arial" panose="020B0604020202020204" pitchFamily="34" charset="0"/>
              <a:buChar char="•"/>
            </a:pPr>
            <a:r>
              <a:rPr lang="en-US" sz="2400" dirty="0"/>
              <a:t>Use antiseptic hand cleaner if a sink is not readily available</a:t>
            </a:r>
          </a:p>
        </p:txBody>
      </p:sp>
    </p:spTree>
    <p:extLst>
      <p:ext uri="{BB962C8B-B14F-4D97-AF65-F5344CB8AC3E}">
        <p14:creationId xmlns:p14="http://schemas.microsoft.com/office/powerpoint/2010/main" val="2946340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1999" cy="923330"/>
          </a:xfrm>
          <a:prstGeom prst="rect">
            <a:avLst/>
          </a:prstGeom>
          <a:noFill/>
        </p:spPr>
        <p:txBody>
          <a:bodyPr wrap="square" rtlCol="0">
            <a:spAutoFit/>
          </a:bodyPr>
          <a:lstStyle/>
          <a:p>
            <a:pPr algn="ctr"/>
            <a:r>
              <a:rPr lang="en-US" sz="5400" dirty="0">
                <a:solidFill>
                  <a:schemeClr val="bg1"/>
                </a:solidFill>
              </a:rPr>
              <a:t>Sharps Handling</a:t>
            </a:r>
          </a:p>
        </p:txBody>
      </p:sp>
      <p:pic>
        <p:nvPicPr>
          <p:cNvPr id="7" name="Content Placeholder 6"/>
          <p:cNvPicPr>
            <a:picLocks noGrp="1" noChangeAspect="1"/>
          </p:cNvPicPr>
          <p:nvPr>
            <p:ph idx="1"/>
          </p:nvPr>
        </p:nvPicPr>
        <p:blipFill>
          <a:blip r:embed="rId3"/>
          <a:stretch>
            <a:fillRect/>
          </a:stretch>
        </p:blipFill>
        <p:spPr>
          <a:xfrm>
            <a:off x="1280712" y="2157001"/>
            <a:ext cx="2693570" cy="3585104"/>
          </a:xfrm>
          <a:prstGeom prst="rect">
            <a:avLst/>
          </a:prstGeom>
        </p:spPr>
      </p:pic>
      <p:pic>
        <p:nvPicPr>
          <p:cNvPr id="8" name="Picture 7"/>
          <p:cNvPicPr>
            <a:picLocks noChangeAspect="1"/>
          </p:cNvPicPr>
          <p:nvPr/>
        </p:nvPicPr>
        <p:blipFill>
          <a:blip r:embed="rId4"/>
          <a:stretch>
            <a:fillRect/>
          </a:stretch>
        </p:blipFill>
        <p:spPr>
          <a:xfrm>
            <a:off x="8236140" y="2255541"/>
            <a:ext cx="3645724" cy="3212870"/>
          </a:xfrm>
          <a:prstGeom prst="rect">
            <a:avLst/>
          </a:prstGeom>
        </p:spPr>
      </p:pic>
      <p:sp>
        <p:nvSpPr>
          <p:cNvPr id="9" name="TextBox 8"/>
          <p:cNvSpPr txBox="1"/>
          <p:nvPr/>
        </p:nvSpPr>
        <p:spPr>
          <a:xfrm>
            <a:off x="175713" y="1064974"/>
            <a:ext cx="5160134" cy="1015663"/>
          </a:xfrm>
          <a:prstGeom prst="rect">
            <a:avLst/>
          </a:prstGeom>
          <a:noFill/>
        </p:spPr>
        <p:txBody>
          <a:bodyPr wrap="square" rtlCol="0">
            <a:spAutoFit/>
          </a:bodyPr>
          <a:lstStyle/>
          <a:p>
            <a:r>
              <a:rPr lang="en-US" sz="2000" b="1" u="sng" dirty="0"/>
              <a:t>Broken glassware </a:t>
            </a:r>
            <a:r>
              <a:rPr lang="en-US" sz="2000" dirty="0"/>
              <a:t>must not be handled directly. Instead, it must be removed using a brush and dustpan, tongs, or forceps</a:t>
            </a:r>
          </a:p>
        </p:txBody>
      </p:sp>
      <p:sp>
        <p:nvSpPr>
          <p:cNvPr id="10" name="TextBox 9"/>
          <p:cNvSpPr txBox="1"/>
          <p:nvPr/>
        </p:nvSpPr>
        <p:spPr>
          <a:xfrm>
            <a:off x="8081433" y="1064974"/>
            <a:ext cx="3955137" cy="1631216"/>
          </a:xfrm>
          <a:prstGeom prst="rect">
            <a:avLst/>
          </a:prstGeom>
          <a:noFill/>
        </p:spPr>
        <p:txBody>
          <a:bodyPr wrap="square" rtlCol="0">
            <a:spAutoFit/>
          </a:bodyPr>
          <a:lstStyle/>
          <a:p>
            <a:r>
              <a:rPr lang="en-US" sz="2000" dirty="0"/>
              <a:t>Used disposable needles and syringes must be carefully placed in conveniently located puncture-resistant containers used for sharps disposal</a:t>
            </a:r>
          </a:p>
        </p:txBody>
      </p:sp>
      <p:sp>
        <p:nvSpPr>
          <p:cNvPr id="11" name="TextBox 10"/>
          <p:cNvSpPr txBox="1"/>
          <p:nvPr/>
        </p:nvSpPr>
        <p:spPr>
          <a:xfrm>
            <a:off x="4683211" y="4021029"/>
            <a:ext cx="3292847" cy="1938992"/>
          </a:xfrm>
          <a:prstGeom prst="rect">
            <a:avLst/>
          </a:prstGeom>
          <a:noFill/>
        </p:spPr>
        <p:txBody>
          <a:bodyPr wrap="square" rtlCol="0">
            <a:spAutoFit/>
          </a:bodyPr>
          <a:lstStyle/>
          <a:p>
            <a:r>
              <a:rPr lang="en-US" sz="2000" dirty="0"/>
              <a:t>Needles must not be bent, sheared, broken, recapped, removed from disposable syringes, or otherwise manipulated by hand before disposal.</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218" y="2151440"/>
            <a:ext cx="2857500" cy="1704975"/>
          </a:xfrm>
          <a:prstGeom prst="rect">
            <a:avLst/>
          </a:prstGeom>
        </p:spPr>
      </p:pic>
    </p:spTree>
    <p:extLst>
      <p:ext uri="{BB962C8B-B14F-4D97-AF65-F5344CB8AC3E}">
        <p14:creationId xmlns:p14="http://schemas.microsoft.com/office/powerpoint/2010/main" val="4607829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Preventing Ingestion</a:t>
            </a:r>
          </a:p>
        </p:txBody>
      </p:sp>
      <p:pic>
        <p:nvPicPr>
          <p:cNvPr id="7" name="Content Placeholder 6"/>
          <p:cNvPicPr>
            <a:picLocks noGrp="1" noChangeAspect="1"/>
          </p:cNvPicPr>
          <p:nvPr>
            <p:ph idx="1"/>
          </p:nvPr>
        </p:nvPicPr>
        <p:blipFill>
          <a:blip r:embed="rId3"/>
          <a:stretch>
            <a:fillRect/>
          </a:stretch>
        </p:blipFill>
        <p:spPr>
          <a:xfrm>
            <a:off x="5092223" y="3948972"/>
            <a:ext cx="2496553" cy="1735104"/>
          </a:xfrm>
          <a:prstGeom prst="rect">
            <a:avLst/>
          </a:prstGeom>
        </p:spPr>
      </p:pic>
      <p:pic>
        <p:nvPicPr>
          <p:cNvPr id="8" name="Picture 7"/>
          <p:cNvPicPr>
            <a:picLocks noChangeAspect="1"/>
          </p:cNvPicPr>
          <p:nvPr/>
        </p:nvPicPr>
        <p:blipFill>
          <a:blip r:embed="rId4"/>
          <a:stretch>
            <a:fillRect/>
          </a:stretch>
        </p:blipFill>
        <p:spPr>
          <a:xfrm>
            <a:off x="342835" y="3309001"/>
            <a:ext cx="3555397" cy="1279943"/>
          </a:xfrm>
          <a:prstGeom prst="rect">
            <a:avLst/>
          </a:prstGeom>
        </p:spPr>
      </p:pic>
      <p:pic>
        <p:nvPicPr>
          <p:cNvPr id="9" name="Picture 8"/>
          <p:cNvPicPr>
            <a:picLocks noChangeAspect="1"/>
          </p:cNvPicPr>
          <p:nvPr/>
        </p:nvPicPr>
        <p:blipFill>
          <a:blip r:embed="rId5"/>
          <a:stretch>
            <a:fillRect/>
          </a:stretch>
        </p:blipFill>
        <p:spPr>
          <a:xfrm>
            <a:off x="9056197" y="3267330"/>
            <a:ext cx="2662560" cy="1850479"/>
          </a:xfrm>
          <a:prstGeom prst="rect">
            <a:avLst/>
          </a:prstGeom>
        </p:spPr>
      </p:pic>
      <p:sp>
        <p:nvSpPr>
          <p:cNvPr id="10" name="TextBox 9"/>
          <p:cNvSpPr txBox="1"/>
          <p:nvPr/>
        </p:nvSpPr>
        <p:spPr>
          <a:xfrm>
            <a:off x="342835" y="2662108"/>
            <a:ext cx="3951659" cy="400110"/>
          </a:xfrm>
          <a:prstGeom prst="rect">
            <a:avLst/>
          </a:prstGeom>
          <a:noFill/>
        </p:spPr>
        <p:txBody>
          <a:bodyPr wrap="none" rtlCol="0">
            <a:spAutoFit/>
          </a:bodyPr>
          <a:lstStyle/>
          <a:p>
            <a:r>
              <a:rPr lang="en-US" sz="2000" dirty="0"/>
              <a:t>Food products used for experiments</a:t>
            </a:r>
          </a:p>
        </p:txBody>
      </p:sp>
      <p:sp>
        <p:nvSpPr>
          <p:cNvPr id="11" name="TextBox 10"/>
          <p:cNvSpPr txBox="1"/>
          <p:nvPr/>
        </p:nvSpPr>
        <p:spPr>
          <a:xfrm>
            <a:off x="4553091" y="3391811"/>
            <a:ext cx="3956532" cy="400110"/>
          </a:xfrm>
          <a:prstGeom prst="rect">
            <a:avLst/>
          </a:prstGeom>
          <a:noFill/>
        </p:spPr>
        <p:txBody>
          <a:bodyPr wrap="none" rtlCol="0">
            <a:spAutoFit/>
          </a:bodyPr>
          <a:lstStyle/>
          <a:p>
            <a:r>
              <a:rPr lang="en-US" sz="2000" dirty="0"/>
              <a:t>Microwaves and fridges in food area</a:t>
            </a:r>
          </a:p>
        </p:txBody>
      </p:sp>
      <p:sp>
        <p:nvSpPr>
          <p:cNvPr id="12" name="TextBox 11"/>
          <p:cNvSpPr txBox="1"/>
          <p:nvPr/>
        </p:nvSpPr>
        <p:spPr>
          <a:xfrm>
            <a:off x="9056197" y="2523426"/>
            <a:ext cx="2654381" cy="400110"/>
          </a:xfrm>
          <a:prstGeom prst="rect">
            <a:avLst/>
          </a:prstGeom>
          <a:noFill/>
        </p:spPr>
        <p:txBody>
          <a:bodyPr wrap="none" rtlCol="0">
            <a:spAutoFit/>
          </a:bodyPr>
          <a:lstStyle/>
          <a:p>
            <a:r>
              <a:rPr lang="en-US" sz="2000" dirty="0"/>
              <a:t>Lab fridges and freezers</a:t>
            </a:r>
          </a:p>
        </p:txBody>
      </p:sp>
      <p:sp>
        <p:nvSpPr>
          <p:cNvPr id="13" name="TextBox 12"/>
          <p:cNvSpPr txBox="1"/>
          <p:nvPr/>
        </p:nvSpPr>
        <p:spPr>
          <a:xfrm>
            <a:off x="195958" y="937632"/>
            <a:ext cx="11631084" cy="1200329"/>
          </a:xfrm>
          <a:prstGeom prst="rect">
            <a:avLst/>
          </a:prstGeom>
          <a:noFill/>
        </p:spPr>
        <p:txBody>
          <a:bodyPr wrap="square" rtlCol="0">
            <a:spAutoFit/>
          </a:bodyPr>
          <a:lstStyle/>
          <a:p>
            <a:r>
              <a:rPr lang="en-US" sz="2400" dirty="0"/>
              <a:t>Eating, drinking, smoking, handling contact lenses, applying cosmetics, and storing food for human consumption must not be permitted in laboratory areas. Food must be stored outside the laboratory area in cabinets or refrigerators designated and used for this purpose.</a:t>
            </a:r>
          </a:p>
        </p:txBody>
      </p:sp>
    </p:spTree>
    <p:extLst>
      <p:ext uri="{BB962C8B-B14F-4D97-AF65-F5344CB8AC3E}">
        <p14:creationId xmlns:p14="http://schemas.microsoft.com/office/powerpoint/2010/main" val="2832871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Minimizing Splashes</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143934" y="836613"/>
            <a:ext cx="11526698" cy="1088440"/>
          </a:xfrm>
        </p:spPr>
        <p:txBody>
          <a:bodyPr/>
          <a:lstStyle/>
          <a:p>
            <a:pPr marL="0" indent="0" algn="ctr">
              <a:buNone/>
            </a:pPr>
            <a:r>
              <a:rPr lang="en-US" sz="2800" dirty="0"/>
              <a:t>A good approach to cleaning a spill of material that minimizes spread by airborne droplets is to:</a:t>
            </a:r>
          </a:p>
        </p:txBody>
      </p:sp>
      <p:sp>
        <p:nvSpPr>
          <p:cNvPr id="7" name="Rectangle 6"/>
          <p:cNvSpPr/>
          <p:nvPr/>
        </p:nvSpPr>
        <p:spPr>
          <a:xfrm>
            <a:off x="364957" y="2024066"/>
            <a:ext cx="6096000" cy="523220"/>
          </a:xfrm>
          <a:prstGeom prst="rect">
            <a:avLst/>
          </a:prstGeom>
        </p:spPr>
        <p:txBody>
          <a:bodyPr>
            <a:spAutoFit/>
          </a:bodyPr>
          <a:lstStyle/>
          <a:p>
            <a:pPr marL="457200" indent="-457200">
              <a:buFont typeface="+mj-lt"/>
              <a:buAutoNum type="arabicPeriod"/>
            </a:pPr>
            <a:r>
              <a:rPr lang="en-US" sz="2800" dirty="0"/>
              <a:t>Place paper towels over the spill site</a:t>
            </a:r>
          </a:p>
        </p:txBody>
      </p:sp>
      <p:pic>
        <p:nvPicPr>
          <p:cNvPr id="8" name="Picture 7"/>
          <p:cNvPicPr>
            <a:picLocks noChangeAspect="1"/>
          </p:cNvPicPr>
          <p:nvPr/>
        </p:nvPicPr>
        <p:blipFill rotWithShape="1">
          <a:blip r:embed="rId3"/>
          <a:srcRect l="2000" t="8552" r="2000" b="7238"/>
          <a:stretch/>
        </p:blipFill>
        <p:spPr>
          <a:xfrm>
            <a:off x="982578" y="2756903"/>
            <a:ext cx="4389120" cy="2926080"/>
          </a:xfrm>
          <a:prstGeom prst="rect">
            <a:avLst/>
          </a:prstGeom>
        </p:spPr>
      </p:pic>
      <p:pic>
        <p:nvPicPr>
          <p:cNvPr id="9" name="Picture 8"/>
          <p:cNvPicPr>
            <a:picLocks noChangeAspect="1"/>
          </p:cNvPicPr>
          <p:nvPr/>
        </p:nvPicPr>
        <p:blipFill>
          <a:blip r:embed="rId4"/>
          <a:stretch>
            <a:fillRect/>
          </a:stretch>
        </p:blipFill>
        <p:spPr>
          <a:xfrm>
            <a:off x="7164073" y="2756903"/>
            <a:ext cx="3871161" cy="2580774"/>
          </a:xfrm>
          <a:prstGeom prst="rect">
            <a:avLst/>
          </a:prstGeom>
        </p:spPr>
      </p:pic>
      <p:sp>
        <p:nvSpPr>
          <p:cNvPr id="10" name="Rectangle 9"/>
          <p:cNvSpPr/>
          <p:nvPr/>
        </p:nvSpPr>
        <p:spPr>
          <a:xfrm>
            <a:off x="6972936" y="2081079"/>
            <a:ext cx="4697696" cy="523220"/>
          </a:xfrm>
          <a:prstGeom prst="rect">
            <a:avLst/>
          </a:prstGeom>
        </p:spPr>
        <p:txBody>
          <a:bodyPr wrap="none">
            <a:spAutoFit/>
          </a:bodyPr>
          <a:lstStyle/>
          <a:p>
            <a:r>
              <a:rPr lang="en-US" sz="2800" dirty="0"/>
              <a:t>2. Douse area with disinfectant</a:t>
            </a:r>
          </a:p>
        </p:txBody>
      </p:sp>
    </p:spTree>
    <p:extLst>
      <p:ext uri="{BB962C8B-B14F-4D97-AF65-F5344CB8AC3E}">
        <p14:creationId xmlns:p14="http://schemas.microsoft.com/office/powerpoint/2010/main" val="3063925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82528" y="1673421"/>
            <a:ext cx="2730060" cy="3250072"/>
          </a:xfrm>
        </p:spPr>
      </p:pic>
      <p:sp>
        <p:nvSpPr>
          <p:cNvPr id="5" name="TextBox 4"/>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Personal Protective Equipment</a:t>
            </a:r>
          </a:p>
        </p:txBody>
      </p:sp>
      <p:sp>
        <p:nvSpPr>
          <p:cNvPr id="7" name="TextBox 6"/>
          <p:cNvSpPr txBox="1"/>
          <p:nvPr/>
        </p:nvSpPr>
        <p:spPr>
          <a:xfrm>
            <a:off x="312287" y="2946446"/>
            <a:ext cx="8976092" cy="3354765"/>
          </a:xfrm>
          <a:prstGeom prst="rect">
            <a:avLst/>
          </a:prstGeom>
          <a:noFill/>
        </p:spPr>
        <p:txBody>
          <a:bodyPr wrap="square" rtlCol="0">
            <a:spAutoFit/>
          </a:bodyPr>
          <a:lstStyle/>
          <a:p>
            <a:pPr marL="342900" indent="-342900">
              <a:buFont typeface="Arial" panose="020B0604020202020204" pitchFamily="34" charset="0"/>
              <a:buChar char="•"/>
            </a:pPr>
            <a:r>
              <a:rPr lang="en-US" sz="2400" dirty="0"/>
              <a:t>Change gloves when contaminated, integrity has been compromised, or when otherwise necessary. </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Wear two pairs of gloves when appropriate.</a:t>
            </a:r>
          </a:p>
          <a:p>
            <a:endParaRPr lang="en-US" sz="1000" dirty="0"/>
          </a:p>
          <a:p>
            <a:pPr marL="342900" indent="-342900">
              <a:buFont typeface="Arial" panose="020B0604020202020204" pitchFamily="34" charset="0"/>
              <a:buChar char="•"/>
            </a:pPr>
            <a:r>
              <a:rPr lang="en-US" sz="2400" dirty="0"/>
              <a:t>Do not wash or reuse disposable gloves. </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All PPE must be removed and placed in designated container</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Do NOT wear gloves on elevators or open doors</a:t>
            </a:r>
          </a:p>
          <a:p>
            <a:pPr marL="342900" indent="-342900">
              <a:buFont typeface="Arial" panose="020B0604020202020204" pitchFamily="34" charset="0"/>
              <a:buChar char="•"/>
            </a:pPr>
            <a:endParaRPr lang="en-US" sz="1000" dirty="0"/>
          </a:p>
          <a:p>
            <a:endParaRPr lang="en-US" dirty="0"/>
          </a:p>
        </p:txBody>
      </p:sp>
      <p:sp>
        <p:nvSpPr>
          <p:cNvPr id="3" name="TextBox 2"/>
          <p:cNvSpPr txBox="1"/>
          <p:nvPr/>
        </p:nvSpPr>
        <p:spPr>
          <a:xfrm>
            <a:off x="226649" y="974551"/>
            <a:ext cx="9366331" cy="954107"/>
          </a:xfrm>
          <a:prstGeom prst="rect">
            <a:avLst/>
          </a:prstGeom>
          <a:noFill/>
        </p:spPr>
        <p:txBody>
          <a:bodyPr wrap="square" rtlCol="0">
            <a:spAutoFit/>
          </a:bodyPr>
          <a:lstStyle/>
          <a:p>
            <a:r>
              <a:rPr lang="en-US" sz="2800" dirty="0"/>
              <a:t>Specialized clothing or equipment worn by an employee for protection against a hazard</a:t>
            </a:r>
          </a:p>
        </p:txBody>
      </p:sp>
      <p:sp>
        <p:nvSpPr>
          <p:cNvPr id="8" name="TextBox 7"/>
          <p:cNvSpPr txBox="1"/>
          <p:nvPr/>
        </p:nvSpPr>
        <p:spPr>
          <a:xfrm>
            <a:off x="312287" y="2145415"/>
            <a:ext cx="7545751" cy="461665"/>
          </a:xfrm>
          <a:prstGeom prst="rect">
            <a:avLst/>
          </a:prstGeom>
          <a:noFill/>
        </p:spPr>
        <p:txBody>
          <a:bodyPr wrap="square" rtlCol="0">
            <a:spAutoFit/>
          </a:bodyPr>
          <a:lstStyle/>
          <a:p>
            <a:pPr algn="ctr"/>
            <a:r>
              <a:rPr lang="en-US" sz="2400" dirty="0"/>
              <a:t>General work clothes (including uniforms) are </a:t>
            </a:r>
            <a:r>
              <a:rPr lang="en-US" sz="2400" b="1" u="sng" dirty="0"/>
              <a:t>NOT</a:t>
            </a:r>
            <a:r>
              <a:rPr lang="en-US" sz="2400" dirty="0"/>
              <a:t> PPE</a:t>
            </a:r>
          </a:p>
        </p:txBody>
      </p:sp>
    </p:spTree>
    <p:extLst>
      <p:ext uri="{BB962C8B-B14F-4D97-AF65-F5344CB8AC3E}">
        <p14:creationId xmlns:p14="http://schemas.microsoft.com/office/powerpoint/2010/main" val="21771180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p:cNvPicPr>
            <a:picLocks noGrp="1" noChangeAspect="1"/>
          </p:cNvPicPr>
          <p:nvPr>
            <p:ph idx="1"/>
          </p:nvPr>
        </p:nvPicPr>
        <p:blipFill>
          <a:blip r:embed="rId3"/>
          <a:stretch>
            <a:fillRect/>
          </a:stretch>
        </p:blipFill>
        <p:spPr>
          <a:xfrm>
            <a:off x="6916741" y="1824513"/>
            <a:ext cx="4662651" cy="3108434"/>
          </a:xfrm>
          <a:prstGeom prst="rect">
            <a:avLst/>
          </a:prstGeom>
        </p:spPr>
      </p:pic>
      <p:sp>
        <p:nvSpPr>
          <p:cNvPr id="5" name="TextBox 4"/>
          <p:cNvSpPr txBox="1"/>
          <p:nvPr/>
        </p:nvSpPr>
        <p:spPr>
          <a:xfrm>
            <a:off x="0" y="-86717"/>
            <a:ext cx="12191999" cy="923330"/>
          </a:xfrm>
          <a:prstGeom prst="rect">
            <a:avLst/>
          </a:prstGeom>
          <a:noFill/>
        </p:spPr>
        <p:txBody>
          <a:bodyPr wrap="square" rtlCol="0">
            <a:spAutoFit/>
          </a:bodyPr>
          <a:lstStyle/>
          <a:p>
            <a:pPr algn="ctr"/>
            <a:r>
              <a:rPr lang="en-US" sz="5400" dirty="0">
                <a:solidFill>
                  <a:schemeClr val="bg1"/>
                </a:solidFill>
              </a:rPr>
              <a:t>Laundry and Housekeeping</a:t>
            </a:r>
          </a:p>
        </p:txBody>
      </p:sp>
      <p:sp>
        <p:nvSpPr>
          <p:cNvPr id="3" name="TextBox 2"/>
          <p:cNvSpPr txBox="1"/>
          <p:nvPr/>
        </p:nvSpPr>
        <p:spPr>
          <a:xfrm>
            <a:off x="324853" y="1323959"/>
            <a:ext cx="6216766" cy="584775"/>
          </a:xfrm>
          <a:prstGeom prst="rect">
            <a:avLst/>
          </a:prstGeom>
          <a:noFill/>
        </p:spPr>
        <p:txBody>
          <a:bodyPr wrap="none" rtlCol="0">
            <a:spAutoFit/>
          </a:bodyPr>
          <a:lstStyle/>
          <a:p>
            <a:r>
              <a:rPr lang="en-US" sz="3200" dirty="0"/>
              <a:t>Clothing soiled with blood or OPIM?</a:t>
            </a:r>
          </a:p>
        </p:txBody>
      </p:sp>
      <p:sp>
        <p:nvSpPr>
          <p:cNvPr id="6" name="TextBox 5"/>
          <p:cNvSpPr txBox="1"/>
          <p:nvPr/>
        </p:nvSpPr>
        <p:spPr>
          <a:xfrm>
            <a:off x="324853" y="2440011"/>
            <a:ext cx="6460958" cy="1877437"/>
          </a:xfrm>
          <a:prstGeom prst="rect">
            <a:avLst/>
          </a:prstGeom>
          <a:noFill/>
        </p:spPr>
        <p:txBody>
          <a:bodyPr wrap="square" rtlCol="0">
            <a:spAutoFit/>
          </a:bodyPr>
          <a:lstStyle/>
          <a:p>
            <a:pPr marL="285750" indent="-285750">
              <a:buFont typeface="Arial" panose="020B0604020202020204" pitchFamily="34" charset="0"/>
              <a:buChar char="•"/>
            </a:pPr>
            <a:r>
              <a:rPr lang="en-US" sz="2400" dirty="0"/>
              <a:t>Minimize handling and use gloves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Place soiled uniforms in bags to prevent leakage</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Do NOT take them home. Contact your zone manager for laundry </a:t>
            </a:r>
            <a:r>
              <a:rPr lang="en-US" sz="2400" dirty="0" err="1"/>
              <a:t>arrangments</a:t>
            </a:r>
            <a:endParaRPr lang="en-US" sz="2400" dirty="0"/>
          </a:p>
        </p:txBody>
      </p:sp>
    </p:spTree>
    <p:extLst>
      <p:ext uri="{BB962C8B-B14F-4D97-AF65-F5344CB8AC3E}">
        <p14:creationId xmlns:p14="http://schemas.microsoft.com/office/powerpoint/2010/main" val="24309485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16912" y="1350294"/>
            <a:ext cx="11904133" cy="3675229"/>
          </a:xfrm>
        </p:spPr>
        <p:txBody>
          <a:bodyPr numCol="2"/>
          <a:lstStyle/>
          <a:p>
            <a:r>
              <a:rPr lang="en-US" sz="2800" dirty="0"/>
              <a:t>Universal precautions</a:t>
            </a:r>
          </a:p>
          <a:p>
            <a:r>
              <a:rPr lang="en-US" sz="2800" dirty="0"/>
              <a:t>Communication of Hazards</a:t>
            </a:r>
          </a:p>
          <a:p>
            <a:r>
              <a:rPr lang="en-US" sz="2800" dirty="0"/>
              <a:t>Engineering controls</a:t>
            </a:r>
          </a:p>
          <a:p>
            <a:pPr lvl="1"/>
            <a:r>
              <a:rPr lang="en-US" sz="2400" dirty="0"/>
              <a:t>Sharps disposal containers</a:t>
            </a:r>
          </a:p>
          <a:p>
            <a:pPr lvl="1"/>
            <a:r>
              <a:rPr lang="en-US" sz="2400" dirty="0"/>
              <a:t>Biohazard material container</a:t>
            </a:r>
          </a:p>
          <a:p>
            <a:pPr lvl="1"/>
            <a:r>
              <a:rPr lang="en-US" sz="2400" dirty="0"/>
              <a:t>Safe needle devices</a:t>
            </a:r>
          </a:p>
          <a:p>
            <a:pPr lvl="1"/>
            <a:r>
              <a:rPr lang="en-US" sz="2400" dirty="0"/>
              <a:t>Biological Safety cabinets</a:t>
            </a:r>
            <a:endParaRPr lang="en-US" sz="2800" dirty="0"/>
          </a:p>
          <a:p>
            <a:r>
              <a:rPr lang="en-US" sz="2800" dirty="0"/>
              <a:t>Work Practice Controls</a:t>
            </a:r>
          </a:p>
          <a:p>
            <a:r>
              <a:rPr lang="en-US" dirty="0"/>
              <a:t>Handwashing</a:t>
            </a:r>
          </a:p>
          <a:p>
            <a:r>
              <a:rPr lang="en-US" dirty="0"/>
              <a:t>Sharps handling</a:t>
            </a:r>
          </a:p>
          <a:p>
            <a:r>
              <a:rPr lang="en-US" dirty="0"/>
              <a:t>Preventing ingestion</a:t>
            </a:r>
          </a:p>
          <a:p>
            <a:r>
              <a:rPr lang="en-US" dirty="0"/>
              <a:t>Minimizing splashes</a:t>
            </a:r>
          </a:p>
          <a:p>
            <a:r>
              <a:rPr lang="en-US" dirty="0"/>
              <a:t>Personal Protective Equipment</a:t>
            </a:r>
          </a:p>
          <a:p>
            <a:r>
              <a:rPr lang="en-US" dirty="0"/>
              <a:t>Laundry and Housekeeping</a:t>
            </a:r>
          </a:p>
          <a:p>
            <a:endParaRPr lang="en-US" sz="2800" dirty="0"/>
          </a:p>
        </p:txBody>
      </p:sp>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Recap:</a:t>
            </a:r>
            <a:r>
              <a:rPr kumimoji="0" lang="en-US" sz="5400" b="0" i="0" u="none" strike="noStrike" kern="1200" cap="none" spc="0" normalizeH="0" baseline="0" noProof="0" dirty="0">
                <a:ln>
                  <a:noFill/>
                </a:ln>
                <a:solidFill>
                  <a:prstClr val="white"/>
                </a:solidFill>
                <a:effectLst/>
                <a:uLnTx/>
                <a:uFillTx/>
                <a:latin typeface="Calibri"/>
                <a:ea typeface="+mn-ea"/>
                <a:cs typeface="+mn-cs"/>
              </a:rPr>
              <a:t> How to Prevent Exposures </a:t>
            </a:r>
          </a:p>
        </p:txBody>
      </p:sp>
    </p:spTree>
    <p:extLst>
      <p:ext uri="{BB962C8B-B14F-4D97-AF65-F5344CB8AC3E}">
        <p14:creationId xmlns:p14="http://schemas.microsoft.com/office/powerpoint/2010/main" val="164844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1999" cy="923330"/>
          </a:xfrm>
          <a:prstGeom prst="rect">
            <a:avLst/>
          </a:prstGeom>
          <a:noFill/>
        </p:spPr>
        <p:txBody>
          <a:bodyPr wrap="square" rtlCol="0">
            <a:spAutoFit/>
          </a:bodyPr>
          <a:lstStyle/>
          <a:p>
            <a:pPr algn="ctr"/>
            <a:r>
              <a:rPr lang="en-US" sz="5400" dirty="0">
                <a:solidFill>
                  <a:schemeClr val="bg1"/>
                </a:solidFill>
              </a:rPr>
              <a:t>Viral Hepatitis</a:t>
            </a:r>
          </a:p>
        </p:txBody>
      </p:sp>
      <p:sp>
        <p:nvSpPr>
          <p:cNvPr id="6" name="Content Placeholder 2"/>
          <p:cNvSpPr>
            <a:spLocks noGrp="1"/>
          </p:cNvSpPr>
          <p:nvPr>
            <p:ph idx="1"/>
          </p:nvPr>
        </p:nvSpPr>
        <p:spPr/>
        <p:txBody>
          <a:bodyPr/>
          <a:lstStyle/>
          <a:p>
            <a:pPr marL="0" indent="0">
              <a:buFont typeface="Arial" panose="020B0604020202020204" pitchFamily="34" charset="0"/>
              <a:buNone/>
            </a:pPr>
            <a:r>
              <a:rPr lang="en-GB" altLang="en-US" sz="3200" dirty="0"/>
              <a:t>Hepatitis means inflammation of the liver</a:t>
            </a:r>
          </a:p>
        </p:txBody>
      </p:sp>
      <p:sp>
        <p:nvSpPr>
          <p:cNvPr id="7" name="TextBox 4"/>
          <p:cNvSpPr txBox="1">
            <a:spLocks noChangeArrowheads="1"/>
          </p:cNvSpPr>
          <p:nvPr/>
        </p:nvSpPr>
        <p:spPr bwMode="auto">
          <a:xfrm>
            <a:off x="323850" y="1624013"/>
            <a:ext cx="593257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t>Your liver helps your body digest food, store energy, and get rid of poisons. It acts as a filtration system for your body</a:t>
            </a:r>
          </a:p>
        </p:txBody>
      </p:sp>
      <p:sp>
        <p:nvSpPr>
          <p:cNvPr id="8" name="TextBox 5"/>
          <p:cNvSpPr txBox="1">
            <a:spLocks noChangeArrowheads="1"/>
          </p:cNvSpPr>
          <p:nvPr/>
        </p:nvSpPr>
        <p:spPr bwMode="auto">
          <a:xfrm>
            <a:off x="323850" y="3097213"/>
            <a:ext cx="6335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t>As the filter begins to fail, impurities build up in your body and symptoms can occur such as:</a:t>
            </a:r>
          </a:p>
        </p:txBody>
      </p:sp>
      <p:sp>
        <p:nvSpPr>
          <p:cNvPr id="9" name="TextBox 6"/>
          <p:cNvSpPr txBox="1">
            <a:spLocks noChangeArrowheads="1"/>
          </p:cNvSpPr>
          <p:nvPr/>
        </p:nvSpPr>
        <p:spPr bwMode="auto">
          <a:xfrm>
            <a:off x="1052513" y="4119982"/>
            <a:ext cx="43116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t>Jaundice		Abdominal pain</a:t>
            </a:r>
          </a:p>
          <a:p>
            <a:pPr eaLnBrk="1" hangingPunct="1"/>
            <a:r>
              <a:rPr lang="en-US" altLang="en-US" sz="2000" dirty="0"/>
              <a:t>Dark urine	Extreme fatigue</a:t>
            </a:r>
          </a:p>
          <a:p>
            <a:pPr eaLnBrk="1" hangingPunct="1"/>
            <a:r>
              <a:rPr lang="en-US" altLang="en-US" sz="2000" dirty="0"/>
              <a:t>Anorexia		Nausea</a:t>
            </a:r>
          </a:p>
          <a:p>
            <a:pPr eaLnBrk="1" hangingPunct="1"/>
            <a:r>
              <a:rPr lang="en-US" altLang="en-US" sz="2000" dirty="0"/>
              <a:t>Joint pain	Rash</a:t>
            </a:r>
          </a:p>
          <a:p>
            <a:pPr eaLnBrk="1" hangingPunct="1"/>
            <a:r>
              <a:rPr lang="en-US" altLang="en-US" sz="2000" dirty="0"/>
              <a:t>Fever</a:t>
            </a:r>
          </a:p>
        </p:txBody>
      </p:sp>
      <p:pic>
        <p:nvPicPr>
          <p:cNvPr id="10" name="Picture 9"/>
          <p:cNvPicPr>
            <a:picLocks noChangeAspect="1"/>
          </p:cNvPicPr>
          <p:nvPr/>
        </p:nvPicPr>
        <p:blipFill>
          <a:blip r:embed="rId3"/>
          <a:stretch>
            <a:fillRect/>
          </a:stretch>
        </p:blipFill>
        <p:spPr>
          <a:xfrm>
            <a:off x="6523023" y="1941513"/>
            <a:ext cx="5451308" cy="3156588"/>
          </a:xfrm>
          <a:prstGeom prst="rect">
            <a:avLst/>
          </a:prstGeom>
        </p:spPr>
      </p:pic>
    </p:spTree>
    <p:extLst>
      <p:ext uri="{BB962C8B-B14F-4D97-AF65-F5344CB8AC3E}">
        <p14:creationId xmlns:p14="http://schemas.microsoft.com/office/powerpoint/2010/main" val="768735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87867" y="1201143"/>
            <a:ext cx="11904133" cy="4525962"/>
          </a:xfrm>
        </p:spPr>
        <p:txBody>
          <a:bodyPr/>
          <a:lstStyle/>
          <a:p>
            <a:r>
              <a:rPr lang="en-US" sz="2800" dirty="0"/>
              <a:t>What is an exposure?</a:t>
            </a:r>
          </a:p>
          <a:p>
            <a:r>
              <a:rPr lang="en-US" sz="2800" dirty="0"/>
              <a:t>Types of Exposures:</a:t>
            </a:r>
          </a:p>
          <a:p>
            <a:pPr lvl="1"/>
            <a:r>
              <a:rPr lang="en-US" sz="2800" dirty="0"/>
              <a:t>Exposure to break in the skin</a:t>
            </a:r>
          </a:p>
          <a:p>
            <a:pPr lvl="1"/>
            <a:r>
              <a:rPr lang="en-US" sz="2800" dirty="0"/>
              <a:t>Mucous membrane exposure</a:t>
            </a:r>
          </a:p>
          <a:p>
            <a:pPr lvl="1"/>
            <a:r>
              <a:rPr lang="en-US" sz="2800" dirty="0"/>
              <a:t>Injury from contaminated object that breaks the skin</a:t>
            </a:r>
          </a:p>
          <a:p>
            <a:r>
              <a:rPr lang="en-US" sz="2800" dirty="0"/>
              <a:t>Reporting Procedures</a:t>
            </a:r>
          </a:p>
          <a:p>
            <a:r>
              <a:rPr lang="en-US" sz="2800" dirty="0"/>
              <a:t>Post-Exposure Evaluation</a:t>
            </a:r>
          </a:p>
          <a:p>
            <a:endParaRPr lang="en-US" dirty="0"/>
          </a:p>
        </p:txBody>
      </p:sp>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4. Post-Exposure Procedures</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795501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p:cNvPicPr>
            <a:picLocks noGrp="1" noChangeAspect="1"/>
          </p:cNvPicPr>
          <p:nvPr>
            <p:ph idx="1"/>
          </p:nvPr>
        </p:nvPicPr>
        <p:blipFill>
          <a:blip r:embed="rId3"/>
          <a:stretch>
            <a:fillRect/>
          </a:stretch>
        </p:blipFill>
        <p:spPr>
          <a:xfrm>
            <a:off x="6431191" y="1109663"/>
            <a:ext cx="4986778" cy="3789951"/>
          </a:xfrm>
          <a:prstGeom prst="rect">
            <a:avLst/>
          </a:prstGeom>
        </p:spPr>
      </p:pic>
      <p:sp>
        <p:nvSpPr>
          <p:cNvPr id="5" name="TextBox 4"/>
          <p:cNvSpPr txBox="1"/>
          <p:nvPr/>
        </p:nvSpPr>
        <p:spPr>
          <a:xfrm>
            <a:off x="0" y="-86717"/>
            <a:ext cx="121919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What is an Exposure</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Content Placeholder 2"/>
          <p:cNvSpPr txBox="1">
            <a:spLocks/>
          </p:cNvSpPr>
          <p:nvPr/>
        </p:nvSpPr>
        <p:spPr bwMode="auto">
          <a:xfrm>
            <a:off x="143935" y="1109663"/>
            <a:ext cx="5847792" cy="31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t>The OSHA BBP Standard Definition:</a:t>
            </a:r>
          </a:p>
          <a:p>
            <a:pPr marL="0" indent="0">
              <a:buFont typeface="Arial" panose="020B0604020202020204" pitchFamily="34" charset="0"/>
              <a:buNone/>
            </a:pPr>
            <a:endParaRPr lang="en-US" sz="1000" dirty="0"/>
          </a:p>
          <a:p>
            <a:r>
              <a:rPr lang="en-US" dirty="0"/>
              <a:t>“A specific eye, mouth, other mucous membrane, non-intact skin or parenteral contact with blood or OPIM that results from the performance of an employee’s duties”</a:t>
            </a:r>
          </a:p>
          <a:p>
            <a:endParaRPr lang="en-US" sz="1000" dirty="0"/>
          </a:p>
          <a:p>
            <a:endParaRPr lang="en-US" sz="1000" dirty="0"/>
          </a:p>
          <a:p>
            <a:endParaRPr lang="en-US" sz="1000" dirty="0"/>
          </a:p>
        </p:txBody>
      </p:sp>
      <p:sp>
        <p:nvSpPr>
          <p:cNvPr id="8" name="TextBox 7"/>
          <p:cNvSpPr txBox="1"/>
          <p:nvPr/>
        </p:nvSpPr>
        <p:spPr>
          <a:xfrm>
            <a:off x="409073" y="4253283"/>
            <a:ext cx="6376737"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sz="2000" b="1" i="0" u="sng" strike="noStrike" kern="1200" cap="none" spc="0" normalizeH="0" baseline="0" noProof="0" dirty="0">
                <a:ln>
                  <a:noFill/>
                </a:ln>
                <a:solidFill>
                  <a:prstClr val="black"/>
                </a:solidFill>
                <a:effectLst/>
                <a:uLnTx/>
                <a:uFillTx/>
                <a:latin typeface="Calibri"/>
                <a:ea typeface="+mn-ea"/>
                <a:cs typeface="+mn-cs"/>
              </a:rPr>
              <a:t>OPIM: </a:t>
            </a:r>
            <a:r>
              <a:rPr kumimoji="0" lang="en-US" sz="2000" b="0" i="0" u="none" strike="noStrike" kern="1200" cap="none" spc="0" normalizeH="0" baseline="0" noProof="0" dirty="0">
                <a:ln>
                  <a:noFill/>
                </a:ln>
                <a:solidFill>
                  <a:prstClr val="black"/>
                </a:solidFill>
                <a:effectLst/>
                <a:uLnTx/>
                <a:uFillTx/>
                <a:latin typeface="Calibri"/>
                <a:ea typeface="+mn-ea"/>
                <a:cs typeface="+mn-cs"/>
              </a:rPr>
              <a:t>Other Potentially Infectious Material such as m</a:t>
            </a: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ost human body fluids, experimental human material, products made from human blood, human cells 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99366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72976" y="1201143"/>
            <a:ext cx="2857500" cy="1905000"/>
          </a:xfrm>
        </p:spPr>
      </p:pic>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Exposure to Break in the Skin</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324853" y="1109663"/>
            <a:ext cx="7940842" cy="1384995"/>
          </a:xfrm>
          <a:prstGeom prst="rect">
            <a:avLst/>
          </a:prstGeom>
        </p:spPr>
        <p:txBody>
          <a:bodyPr wrap="square">
            <a:spAutoFit/>
          </a:bodyPr>
          <a:lstStyle/>
          <a:p>
            <a:r>
              <a:rPr lang="en-US" sz="2800" dirty="0"/>
              <a:t>When potentially infectious material enter an unprotected break in your skin such as an open wound, acne, rash, </a:t>
            </a:r>
            <a:r>
              <a:rPr lang="en-US" sz="2800" dirty="0" err="1"/>
              <a:t>etc</a:t>
            </a:r>
            <a:endParaRPr lang="en-US" sz="2800" dirty="0"/>
          </a:p>
        </p:txBody>
      </p:sp>
      <p:sp>
        <p:nvSpPr>
          <p:cNvPr id="7" name="TextBox 5"/>
          <p:cNvSpPr txBox="1">
            <a:spLocks noChangeArrowheads="1"/>
          </p:cNvSpPr>
          <p:nvPr/>
        </p:nvSpPr>
        <p:spPr bwMode="auto">
          <a:xfrm>
            <a:off x="804362" y="2662989"/>
            <a:ext cx="56896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en-US" altLang="en-US" sz="2400" dirty="0"/>
              <a:t>Remove contaminated gloves and if possible, allow the wound to bleed freely for a minute</a:t>
            </a:r>
          </a:p>
          <a:p>
            <a:pPr eaLnBrk="1" hangingPunct="1">
              <a:buFontTx/>
              <a:buAutoNum type="arabicPeriod"/>
            </a:pPr>
            <a:endParaRPr lang="en-US" altLang="en-US" sz="1000" dirty="0"/>
          </a:p>
          <a:p>
            <a:pPr eaLnBrk="1" hangingPunct="1">
              <a:buFontTx/>
              <a:buAutoNum type="arabicPeriod"/>
            </a:pPr>
            <a:r>
              <a:rPr lang="en-US" altLang="en-US" sz="2400" dirty="0"/>
              <a:t>Wash the wound with soap and water for 5 minutes and apply sterile gauze or bandage</a:t>
            </a:r>
          </a:p>
          <a:p>
            <a:pPr eaLnBrk="1" hangingPunct="1">
              <a:buFontTx/>
              <a:buAutoNum type="arabicPeriod"/>
            </a:pPr>
            <a:endParaRPr lang="en-US" altLang="en-US" sz="1000" dirty="0"/>
          </a:p>
          <a:p>
            <a:pPr eaLnBrk="1" hangingPunct="1">
              <a:buFontTx/>
              <a:buAutoNum type="arabicPeriod"/>
            </a:pPr>
            <a:r>
              <a:rPr lang="en-US" altLang="en-US" sz="2400" dirty="0"/>
              <a:t>Decontaminate and remove PPE and proceed to the clinic</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213" y="3268620"/>
            <a:ext cx="2857500" cy="2143125"/>
          </a:xfrm>
          <a:prstGeom prst="rect">
            <a:avLst/>
          </a:prstGeom>
        </p:spPr>
      </p:pic>
    </p:spTree>
    <p:extLst>
      <p:ext uri="{BB962C8B-B14F-4D97-AF65-F5344CB8AC3E}">
        <p14:creationId xmlns:p14="http://schemas.microsoft.com/office/powerpoint/2010/main" val="11611005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0822" y="1201143"/>
            <a:ext cx="4078704" cy="4078704"/>
          </a:xfrm>
        </p:spPr>
      </p:pic>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Mucous Membrane Exposure</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244641" y="1018961"/>
            <a:ext cx="6408821" cy="954107"/>
          </a:xfrm>
          <a:prstGeom prst="rect">
            <a:avLst/>
          </a:prstGeom>
        </p:spPr>
        <p:txBody>
          <a:bodyPr wrap="square">
            <a:spAutoFit/>
          </a:bodyPr>
          <a:lstStyle/>
          <a:p>
            <a:r>
              <a:rPr lang="en-US" sz="2800" dirty="0"/>
              <a:t>When this material splashes or otherwise gets into your eyes, nose, or mouth</a:t>
            </a:r>
          </a:p>
        </p:txBody>
      </p:sp>
      <p:sp>
        <p:nvSpPr>
          <p:cNvPr id="6" name="TextBox 4"/>
          <p:cNvSpPr txBox="1">
            <a:spLocks noChangeArrowheads="1"/>
          </p:cNvSpPr>
          <p:nvPr/>
        </p:nvSpPr>
        <p:spPr bwMode="auto">
          <a:xfrm>
            <a:off x="395288" y="2349500"/>
            <a:ext cx="5113337"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en-US" altLang="en-US" sz="2400" dirty="0"/>
              <a:t>Rinse tissue surface with copious amount of water</a:t>
            </a:r>
          </a:p>
          <a:p>
            <a:pPr eaLnBrk="1" hangingPunct="1">
              <a:buFontTx/>
              <a:buAutoNum type="arabicPeriod"/>
            </a:pPr>
            <a:endParaRPr lang="en-US" altLang="en-US" sz="1000" dirty="0"/>
          </a:p>
          <a:p>
            <a:pPr eaLnBrk="1" hangingPunct="1">
              <a:buFontTx/>
              <a:buAutoNum type="arabicPeriod"/>
            </a:pPr>
            <a:r>
              <a:rPr lang="en-US" altLang="en-US" sz="2400" dirty="0"/>
              <a:t>Eyes should be irrigated for at least 5 minutes</a:t>
            </a:r>
          </a:p>
          <a:p>
            <a:pPr eaLnBrk="1" hangingPunct="1">
              <a:buFontTx/>
              <a:buAutoNum type="arabicPeriod"/>
            </a:pPr>
            <a:endParaRPr lang="en-US" altLang="en-US" sz="1000" dirty="0"/>
          </a:p>
          <a:p>
            <a:pPr eaLnBrk="1" hangingPunct="1">
              <a:buFontTx/>
              <a:buAutoNum type="arabicPeriod"/>
            </a:pPr>
            <a:r>
              <a:rPr lang="en-US" altLang="en-US" sz="2400" dirty="0"/>
              <a:t>Decontaminate and remove PPE and proceed to clinic</a:t>
            </a:r>
          </a:p>
        </p:txBody>
      </p:sp>
    </p:spTree>
    <p:extLst>
      <p:ext uri="{BB962C8B-B14F-4D97-AF65-F5344CB8AC3E}">
        <p14:creationId xmlns:p14="http://schemas.microsoft.com/office/powerpoint/2010/main" val="31843807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47724" y="1161151"/>
            <a:ext cx="4161980" cy="3121485"/>
          </a:xfrm>
        </p:spPr>
      </p:pic>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Contaminated Object Injury</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4"/>
          <a:stretch>
            <a:fillRect/>
          </a:stretch>
        </p:blipFill>
        <p:spPr>
          <a:xfrm>
            <a:off x="5918974" y="3262561"/>
            <a:ext cx="2857500" cy="2143125"/>
          </a:xfrm>
          <a:prstGeom prst="rect">
            <a:avLst/>
          </a:prstGeom>
        </p:spPr>
      </p:pic>
      <p:sp>
        <p:nvSpPr>
          <p:cNvPr id="3" name="Rectangle 2"/>
          <p:cNvSpPr/>
          <p:nvPr/>
        </p:nvSpPr>
        <p:spPr>
          <a:xfrm>
            <a:off x="324853" y="928093"/>
            <a:ext cx="6472989" cy="1384995"/>
          </a:xfrm>
          <a:prstGeom prst="rect">
            <a:avLst/>
          </a:prstGeom>
        </p:spPr>
        <p:txBody>
          <a:bodyPr wrap="square">
            <a:spAutoFit/>
          </a:bodyPr>
          <a:lstStyle/>
          <a:p>
            <a:r>
              <a:rPr lang="en-US" sz="2800" dirty="0"/>
              <a:t>If you are cut or stuck by an object (breaks the skin) that is contaminated with blood or OPIM</a:t>
            </a:r>
          </a:p>
        </p:txBody>
      </p:sp>
      <p:sp>
        <p:nvSpPr>
          <p:cNvPr id="8" name="TextBox 7"/>
          <p:cNvSpPr txBox="1"/>
          <p:nvPr/>
        </p:nvSpPr>
        <p:spPr>
          <a:xfrm>
            <a:off x="181139" y="2592668"/>
            <a:ext cx="5455758" cy="3877985"/>
          </a:xfrm>
          <a:prstGeom prst="rect">
            <a:avLst/>
          </a:prstGeom>
          <a:noFill/>
        </p:spPr>
        <p:txBody>
          <a:bodyPr wrap="square" rtlCol="0">
            <a:spAutoFit/>
          </a:bodyPr>
          <a:lstStyle/>
          <a:p>
            <a:pPr marL="457200" indent="-457200">
              <a:buFont typeface="+mj-lt"/>
              <a:buAutoNum type="arabicPeriod"/>
            </a:pPr>
            <a:r>
              <a:rPr lang="en-US" altLang="en-US" sz="2400" dirty="0"/>
              <a:t>Remove contaminated clothing</a:t>
            </a:r>
          </a:p>
          <a:p>
            <a:pPr marL="457200" indent="-457200">
              <a:buFont typeface="+mj-lt"/>
              <a:buAutoNum type="arabicPeriod"/>
            </a:pPr>
            <a:endParaRPr lang="en-US" altLang="en-US" sz="1000" dirty="0"/>
          </a:p>
          <a:p>
            <a:pPr marL="457200" indent="-457200">
              <a:buFont typeface="+mj-lt"/>
              <a:buAutoNum type="arabicPeriod"/>
            </a:pPr>
            <a:r>
              <a:rPr lang="en-US" altLang="en-US" sz="2400" dirty="0"/>
              <a:t>Wash the wound with soap and water as soon as possible</a:t>
            </a:r>
          </a:p>
          <a:p>
            <a:pPr marL="457200" indent="-457200">
              <a:buFont typeface="+mj-lt"/>
              <a:buAutoNum type="arabicPeriod"/>
            </a:pPr>
            <a:endParaRPr lang="en-US" altLang="en-US" sz="1000" dirty="0"/>
          </a:p>
          <a:p>
            <a:pPr marL="457200" indent="-457200">
              <a:buFont typeface="+mj-lt"/>
              <a:buAutoNum type="arabicPeriod"/>
            </a:pPr>
            <a:r>
              <a:rPr lang="en-US" altLang="en-US" sz="2400" dirty="0"/>
              <a:t>Apply antiseptic, sterile gauze or bandage</a:t>
            </a:r>
          </a:p>
          <a:p>
            <a:pPr marL="457200" indent="-457200">
              <a:buFont typeface="+mj-lt"/>
              <a:buAutoNum type="arabicPeriod"/>
            </a:pPr>
            <a:endParaRPr lang="en-US" altLang="en-US" sz="1000" dirty="0"/>
          </a:p>
          <a:p>
            <a:pPr marL="457200" indent="-457200">
              <a:buFont typeface="+mj-lt"/>
              <a:buAutoNum type="arabicPeriod"/>
            </a:pPr>
            <a:r>
              <a:rPr lang="en-US" altLang="en-US" sz="2400" dirty="0"/>
              <a:t>Proceed to the clinic or call 911 if it is an emergency</a:t>
            </a:r>
          </a:p>
          <a:p>
            <a:pPr marL="457200" indent="-457200">
              <a:buFont typeface="+mj-lt"/>
              <a:buAutoNum type="arabicPeriod"/>
            </a:pPr>
            <a:endParaRPr lang="en-US" altLang="en-US" sz="2400" dirty="0"/>
          </a:p>
          <a:p>
            <a:pPr marL="457200" indent="-457200">
              <a:buFont typeface="+mj-lt"/>
              <a:buAutoNum type="arabicPeriod"/>
            </a:pPr>
            <a:endParaRPr lang="en-US" altLang="en-US" sz="2400" dirty="0"/>
          </a:p>
        </p:txBody>
      </p:sp>
    </p:spTree>
    <p:extLst>
      <p:ext uri="{BB962C8B-B14F-4D97-AF65-F5344CB8AC3E}">
        <p14:creationId xmlns:p14="http://schemas.microsoft.com/office/powerpoint/2010/main" val="4074970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6699" y="1235223"/>
            <a:ext cx="11904133" cy="4525962"/>
          </a:xfrm>
        </p:spPr>
        <p:txBody>
          <a:bodyPr/>
          <a:lstStyle/>
          <a:p>
            <a:pPr marL="0" indent="0" algn="ctr">
              <a:buNone/>
            </a:pPr>
            <a:r>
              <a:rPr lang="en-GB" altLang="en-US" sz="3200" b="1" dirty="0"/>
              <a:t>Immediately report incident to your supervisor</a:t>
            </a:r>
          </a:p>
          <a:p>
            <a:pPr marL="0" indent="0" algn="ctr">
              <a:buNone/>
            </a:pPr>
            <a:endParaRPr lang="en-GB" altLang="en-US" sz="1000" dirty="0"/>
          </a:p>
          <a:p>
            <a:pPr marL="0" indent="0" algn="ctr">
              <a:buNone/>
            </a:pPr>
            <a:r>
              <a:rPr lang="en-GB" altLang="en-US" sz="2800" dirty="0"/>
              <a:t>Report to the clinic for evaluation</a:t>
            </a:r>
          </a:p>
          <a:p>
            <a:pPr marL="457200" lvl="1" indent="0" algn="ctr">
              <a:buNone/>
            </a:pPr>
            <a:r>
              <a:rPr lang="en-US" sz="2800" dirty="0"/>
              <a:t>During daytime hours (8:30am – 4:30pm, M-F)</a:t>
            </a:r>
          </a:p>
          <a:p>
            <a:pPr marL="457200" lvl="1" indent="0" algn="ctr">
              <a:buNone/>
            </a:pPr>
            <a:r>
              <a:rPr lang="en-US" sz="2800" dirty="0"/>
              <a:t>919-966-9119</a:t>
            </a:r>
          </a:p>
          <a:p>
            <a:pPr marL="457200" lvl="1" indent="0" algn="ctr">
              <a:buNone/>
            </a:pPr>
            <a:endParaRPr lang="en-US" sz="1000" dirty="0"/>
          </a:p>
          <a:p>
            <a:pPr marL="0" indent="0" algn="ctr">
              <a:buNone/>
            </a:pPr>
            <a:r>
              <a:rPr lang="en-US" sz="2800" dirty="0"/>
              <a:t>After hours: Call </a:t>
            </a:r>
            <a:r>
              <a:rPr lang="en-US" sz="2800" dirty="0" err="1"/>
              <a:t>Healthlink</a:t>
            </a:r>
            <a:r>
              <a:rPr lang="en-US" sz="2800" dirty="0"/>
              <a:t> (966-7890)</a:t>
            </a:r>
          </a:p>
          <a:p>
            <a:pPr marL="0" indent="0" algn="ctr">
              <a:buNone/>
            </a:pPr>
            <a:endParaRPr lang="en-US" sz="1000" dirty="0"/>
          </a:p>
          <a:p>
            <a:pPr marL="0" indent="0" algn="ctr">
              <a:buNone/>
            </a:pPr>
            <a:r>
              <a:rPr lang="en-US" sz="2800" dirty="0"/>
              <a:t>If it is an emergency: 9-911</a:t>
            </a:r>
          </a:p>
        </p:txBody>
      </p:sp>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Reporting Procedures</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870150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65040" y="1034175"/>
            <a:ext cx="11904133" cy="3419808"/>
          </a:xfrm>
        </p:spPr>
        <p:txBody>
          <a:bodyPr/>
          <a:lstStyle/>
          <a:p>
            <a:r>
              <a:rPr lang="en-GB" altLang="en-US" sz="2800" dirty="0"/>
              <a:t>Fill out a post exposure evaluation</a:t>
            </a:r>
          </a:p>
          <a:p>
            <a:pPr lvl="1"/>
            <a:r>
              <a:rPr lang="en-GB" altLang="en-US" sz="2800" dirty="0"/>
              <a:t>Document routes of exposure</a:t>
            </a:r>
          </a:p>
          <a:p>
            <a:pPr lvl="1"/>
            <a:r>
              <a:rPr lang="en-GB" altLang="en-US" sz="2800" dirty="0"/>
              <a:t>Circumstances of the incident</a:t>
            </a:r>
          </a:p>
          <a:p>
            <a:pPr lvl="1"/>
            <a:r>
              <a:rPr lang="en-GB" altLang="en-US" sz="2800" dirty="0"/>
              <a:t>Identifying sources of contamination</a:t>
            </a:r>
          </a:p>
          <a:p>
            <a:pPr lvl="1"/>
            <a:r>
              <a:rPr lang="en-GB" altLang="en-US" sz="2800" dirty="0"/>
              <a:t>Blood tests for HIV and HBV (consent needed)</a:t>
            </a:r>
          </a:p>
          <a:p>
            <a:pPr lvl="1"/>
            <a:r>
              <a:rPr lang="en-GB" altLang="en-US" sz="2800" dirty="0"/>
              <a:t>Post exposure prophylaxis and </a:t>
            </a:r>
            <a:r>
              <a:rPr lang="en-GB" altLang="en-US" sz="2800" dirty="0" err="1"/>
              <a:t>counseling</a:t>
            </a:r>
            <a:endParaRPr lang="en-GB" altLang="en-US" sz="2800" dirty="0"/>
          </a:p>
          <a:p>
            <a:pPr marL="0" indent="0">
              <a:buNone/>
            </a:pPr>
            <a:endParaRPr lang="en-US" dirty="0"/>
          </a:p>
        </p:txBody>
      </p:sp>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Post-Exposure Evaluation</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565040" y="4148825"/>
            <a:ext cx="9918677" cy="1384995"/>
          </a:xfrm>
          <a:prstGeom prst="rect">
            <a:avLst/>
          </a:prstGeom>
          <a:noFill/>
        </p:spPr>
        <p:txBody>
          <a:bodyPr wrap="none" rtlCol="0">
            <a:spAutoFit/>
          </a:bodyPr>
          <a:lstStyle/>
          <a:p>
            <a:pPr marL="457200" indent="-457200">
              <a:buFont typeface="Arial" panose="020B0604020202020204" pitchFamily="34" charset="0"/>
              <a:buChar char="•"/>
            </a:pPr>
            <a:r>
              <a:rPr lang="en-US" sz="2800" dirty="0"/>
              <a:t>A report will be filed with EHS within 48 hours</a:t>
            </a:r>
          </a:p>
          <a:p>
            <a:pPr marL="457200" indent="-457200">
              <a:buFont typeface="Arial" panose="020B0604020202020204" pitchFamily="34" charset="0"/>
              <a:buChar char="•"/>
            </a:pPr>
            <a:r>
              <a:rPr lang="en-US" sz="2800" dirty="0"/>
              <a:t>EHS will investigate the circumstances of the exposure incident</a:t>
            </a:r>
          </a:p>
          <a:p>
            <a:pPr marL="457200" indent="-457200">
              <a:buFont typeface="Arial" panose="020B0604020202020204" pitchFamily="34" charset="0"/>
              <a:buChar char="•"/>
            </a:pPr>
            <a:r>
              <a:rPr lang="en-US" sz="2800" dirty="0"/>
              <a:t>The employee will NOT be billed for injuries/illnesses on the job</a:t>
            </a:r>
          </a:p>
        </p:txBody>
      </p:sp>
    </p:spTree>
    <p:extLst>
      <p:ext uri="{BB962C8B-B14F-4D97-AF65-F5344CB8AC3E}">
        <p14:creationId xmlns:p14="http://schemas.microsoft.com/office/powerpoint/2010/main" val="3615868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87867" y="1201143"/>
            <a:ext cx="11904133" cy="4525962"/>
          </a:xfrm>
        </p:spPr>
        <p:txBody>
          <a:bodyPr/>
          <a:lstStyle/>
          <a:p>
            <a:r>
              <a:rPr lang="en-US" sz="2800" dirty="0"/>
              <a:t>What is an exposure?</a:t>
            </a:r>
          </a:p>
          <a:p>
            <a:r>
              <a:rPr lang="en-US" sz="2800" dirty="0"/>
              <a:t>Types of Exposures:</a:t>
            </a:r>
          </a:p>
          <a:p>
            <a:pPr lvl="1"/>
            <a:r>
              <a:rPr lang="en-US" sz="2800" dirty="0"/>
              <a:t>Exposure to break in the skin</a:t>
            </a:r>
          </a:p>
          <a:p>
            <a:pPr lvl="1"/>
            <a:r>
              <a:rPr lang="en-US" sz="2800" dirty="0"/>
              <a:t>Mucous membrane exposure</a:t>
            </a:r>
          </a:p>
          <a:p>
            <a:pPr lvl="1"/>
            <a:r>
              <a:rPr lang="en-US" sz="2800" dirty="0"/>
              <a:t>Injury from contaminated object that breaks the skin</a:t>
            </a:r>
          </a:p>
          <a:p>
            <a:r>
              <a:rPr lang="en-US" sz="2800" dirty="0"/>
              <a:t>Reporting Procedures</a:t>
            </a:r>
          </a:p>
          <a:p>
            <a:r>
              <a:rPr lang="en-US" sz="2800" dirty="0"/>
              <a:t>Post-Exposure Evaluation</a:t>
            </a:r>
          </a:p>
          <a:p>
            <a:endParaRPr lang="en-US" dirty="0"/>
          </a:p>
        </p:txBody>
      </p:sp>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Recap: Post-Exposure Procedures</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351015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38845" y="2218544"/>
            <a:ext cx="4688336" cy="1569660"/>
          </a:xfrm>
          <a:prstGeom prst="rect">
            <a:avLst/>
          </a:prstGeom>
          <a:noFill/>
        </p:spPr>
        <p:txBody>
          <a:bodyPr wrap="none" rtlCol="0">
            <a:spAutoFit/>
          </a:bodyPr>
          <a:lstStyle/>
          <a:p>
            <a:pPr algn="ctr"/>
            <a:r>
              <a:rPr lang="en-US" sz="9600" dirty="0">
                <a:solidFill>
                  <a:schemeClr val="bg1"/>
                </a:solidFill>
              </a:rPr>
              <a:t>Exercises</a:t>
            </a:r>
          </a:p>
        </p:txBody>
      </p:sp>
    </p:spTree>
    <p:extLst>
      <p:ext uri="{BB962C8B-B14F-4D97-AF65-F5344CB8AC3E}">
        <p14:creationId xmlns:p14="http://schemas.microsoft.com/office/powerpoint/2010/main" val="495900686"/>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28850" y="983583"/>
            <a:ext cx="10199368" cy="4525962"/>
          </a:xfrm>
        </p:spPr>
        <p:txBody>
          <a:bodyPr/>
          <a:lstStyle/>
          <a:p>
            <a:pPr marL="0" indent="0" algn="ctr">
              <a:buNone/>
            </a:pPr>
            <a:r>
              <a:rPr lang="en-US" dirty="0"/>
              <a:t>Arrange the Post-Exposure steps in the correct order for “Splash to the Face” and “Cuts and Needlesticks”</a:t>
            </a:r>
          </a:p>
          <a:p>
            <a:pPr marL="0" indent="0">
              <a:buNone/>
            </a:pPr>
            <a:endParaRPr lang="en-US" dirty="0"/>
          </a:p>
          <a:p>
            <a:endParaRPr lang="en-US" dirty="0"/>
          </a:p>
        </p:txBody>
      </p:sp>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Station 1</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C:\Users\ee42\AppData\Local\Microsoft\Windows\INetCache\Content.MSO\C5C872E8.tmp">
            <a:extLst>
              <a:ext uri="{FF2B5EF4-FFF2-40B4-BE49-F238E27FC236}">
                <a16:creationId xmlns:a16="http://schemas.microsoft.com/office/drawing/2014/main" id="{5B672869-DEB3-4C88-90DA-664C8FDE7D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35874" y="1925323"/>
            <a:ext cx="2055205" cy="1214776"/>
          </a:xfrm>
          <a:prstGeom prst="rect">
            <a:avLst/>
          </a:prstGeom>
          <a:noFill/>
          <a:ln>
            <a:noFill/>
          </a:ln>
        </p:spPr>
      </p:pic>
      <p:pic>
        <p:nvPicPr>
          <p:cNvPr id="7" name="Picture 6">
            <a:extLst>
              <a:ext uri="{FF2B5EF4-FFF2-40B4-BE49-F238E27FC236}">
                <a16:creationId xmlns:a16="http://schemas.microsoft.com/office/drawing/2014/main" id="{31A82BDC-C9F5-4B30-AC54-36B3E04E05DF}"/>
              </a:ext>
            </a:extLst>
          </p:cNvPr>
          <p:cNvPicPr/>
          <p:nvPr/>
        </p:nvPicPr>
        <p:blipFill rotWithShape="1">
          <a:blip r:embed="rId4"/>
          <a:srcRect l="5667" r="35334"/>
          <a:stretch/>
        </p:blipFill>
        <p:spPr bwMode="auto">
          <a:xfrm>
            <a:off x="1667510" y="2164685"/>
            <a:ext cx="1703964" cy="1382876"/>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64F0FAC6-7E3E-415A-8975-32A5E0BEBCAA}"/>
              </a:ext>
            </a:extLst>
          </p:cNvPr>
          <p:cNvPicPr/>
          <p:nvPr/>
        </p:nvPicPr>
        <p:blipFill>
          <a:blip r:embed="rId5"/>
          <a:stretch>
            <a:fillRect/>
          </a:stretch>
        </p:blipFill>
        <p:spPr>
          <a:xfrm>
            <a:off x="10461740" y="3797442"/>
            <a:ext cx="1096010" cy="828675"/>
          </a:xfrm>
          <a:prstGeom prst="rect">
            <a:avLst/>
          </a:prstGeom>
        </p:spPr>
      </p:pic>
      <p:pic>
        <p:nvPicPr>
          <p:cNvPr id="9" name="Picture 8">
            <a:extLst>
              <a:ext uri="{FF2B5EF4-FFF2-40B4-BE49-F238E27FC236}">
                <a16:creationId xmlns:a16="http://schemas.microsoft.com/office/drawing/2014/main" id="{05D82BFB-D381-4E24-9E31-2F97A33D7487}"/>
              </a:ext>
            </a:extLst>
          </p:cNvPr>
          <p:cNvPicPr/>
          <p:nvPr/>
        </p:nvPicPr>
        <p:blipFill>
          <a:blip r:embed="rId5"/>
          <a:stretch>
            <a:fillRect/>
          </a:stretch>
        </p:blipFill>
        <p:spPr>
          <a:xfrm>
            <a:off x="2027129" y="4883610"/>
            <a:ext cx="1096010" cy="828675"/>
          </a:xfrm>
          <a:prstGeom prst="rect">
            <a:avLst/>
          </a:prstGeom>
        </p:spPr>
      </p:pic>
      <p:pic>
        <p:nvPicPr>
          <p:cNvPr id="10" name="Picture 9">
            <a:extLst>
              <a:ext uri="{FF2B5EF4-FFF2-40B4-BE49-F238E27FC236}">
                <a16:creationId xmlns:a16="http://schemas.microsoft.com/office/drawing/2014/main" id="{61A95CFB-744F-4942-8722-4357FF94A9A9}"/>
              </a:ext>
            </a:extLst>
          </p:cNvPr>
          <p:cNvPicPr/>
          <p:nvPr/>
        </p:nvPicPr>
        <p:blipFill rotWithShape="1">
          <a:blip r:embed="rId6">
            <a:extLst>
              <a:ext uri="{28A0092B-C50C-407E-A947-70E740481C1C}">
                <a14:useLocalDpi xmlns:a14="http://schemas.microsoft.com/office/drawing/2010/main" val="0"/>
              </a:ext>
            </a:extLst>
          </a:blip>
          <a:srcRect l="41250" t="55740" r="36666" b="20926"/>
          <a:stretch/>
        </p:blipFill>
        <p:spPr bwMode="auto">
          <a:xfrm>
            <a:off x="6641985" y="4941426"/>
            <a:ext cx="1069340" cy="847725"/>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64C67D1-C36C-4762-B560-9125769F921F}"/>
              </a:ext>
            </a:extLst>
          </p:cNvPr>
          <p:cNvPicPr/>
          <p:nvPr/>
        </p:nvPicPr>
        <p:blipFill>
          <a:blip r:embed="rId7"/>
          <a:stretch>
            <a:fillRect/>
          </a:stretch>
        </p:blipFill>
        <p:spPr>
          <a:xfrm>
            <a:off x="10594671" y="2687571"/>
            <a:ext cx="1098550" cy="838200"/>
          </a:xfrm>
          <a:prstGeom prst="rect">
            <a:avLst/>
          </a:prstGeom>
        </p:spPr>
      </p:pic>
      <p:pic>
        <p:nvPicPr>
          <p:cNvPr id="12" name="Picture 11" descr="C:\Users\ee42\AppData\Local\Microsoft\Windows\INetCache\Content.MSO\247B3AB4.tmp">
            <a:extLst>
              <a:ext uri="{FF2B5EF4-FFF2-40B4-BE49-F238E27FC236}">
                <a16:creationId xmlns:a16="http://schemas.microsoft.com/office/drawing/2014/main" id="{5CDAAFE2-BBBF-40C2-8748-20A2B25DB0C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0977" y="3454574"/>
            <a:ext cx="934720" cy="914400"/>
          </a:xfrm>
          <a:prstGeom prst="rect">
            <a:avLst/>
          </a:prstGeom>
          <a:noFill/>
          <a:ln>
            <a:noFill/>
          </a:ln>
        </p:spPr>
      </p:pic>
      <p:pic>
        <p:nvPicPr>
          <p:cNvPr id="13" name="Picture 12">
            <a:extLst>
              <a:ext uri="{FF2B5EF4-FFF2-40B4-BE49-F238E27FC236}">
                <a16:creationId xmlns:a16="http://schemas.microsoft.com/office/drawing/2014/main" id="{4BA4EE90-92A3-4E99-8384-C5FAA71BF6C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9126412" y="3587248"/>
            <a:ext cx="1096010" cy="949960"/>
          </a:xfrm>
          <a:prstGeom prst="rect">
            <a:avLst/>
          </a:prstGeom>
          <a:noFill/>
          <a:ln>
            <a:noFill/>
          </a:ln>
        </p:spPr>
      </p:pic>
      <p:pic>
        <p:nvPicPr>
          <p:cNvPr id="14" name="Picture 13">
            <a:extLst>
              <a:ext uri="{FF2B5EF4-FFF2-40B4-BE49-F238E27FC236}">
                <a16:creationId xmlns:a16="http://schemas.microsoft.com/office/drawing/2014/main" id="{29F0DB78-4E8E-46DE-B593-ECD8CF3E5BB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553769" y="4945194"/>
            <a:ext cx="1096010" cy="949960"/>
          </a:xfrm>
          <a:prstGeom prst="rect">
            <a:avLst/>
          </a:prstGeom>
          <a:noFill/>
          <a:ln>
            <a:noFill/>
          </a:ln>
        </p:spPr>
      </p:pic>
      <p:pic>
        <p:nvPicPr>
          <p:cNvPr id="15" name="Picture 14" descr="C:\Users\ee42\AppData\Local\Microsoft\Windows\INetCache\Content.MSO\9578A136.tmp">
            <a:extLst>
              <a:ext uri="{FF2B5EF4-FFF2-40B4-BE49-F238E27FC236}">
                <a16:creationId xmlns:a16="http://schemas.microsoft.com/office/drawing/2014/main" id="{88FA3259-227B-4B00-B720-4E526050129E}"/>
              </a:ext>
            </a:extLst>
          </p:cNvPr>
          <p:cNvPicPr/>
          <p:nvPr/>
        </p:nvPicPr>
        <p:blipFill rotWithShape="1">
          <a:blip r:embed="rId10">
            <a:extLst>
              <a:ext uri="{28A0092B-C50C-407E-A947-70E740481C1C}">
                <a14:useLocalDpi xmlns:a14="http://schemas.microsoft.com/office/drawing/2010/main" val="0"/>
              </a:ext>
            </a:extLst>
          </a:blip>
          <a:srcRect l="18403" r="22917"/>
          <a:stretch/>
        </p:blipFill>
        <p:spPr bwMode="auto">
          <a:xfrm>
            <a:off x="10009274" y="4808879"/>
            <a:ext cx="865505" cy="828675"/>
          </a:xfrm>
          <a:prstGeom prst="rect">
            <a:avLst/>
          </a:prstGeom>
          <a:noFill/>
          <a:ln>
            <a:noFill/>
          </a:ln>
          <a:extLst>
            <a:ext uri="{53640926-AAD7-44D8-BBD7-CCE9431645EC}">
              <a14:shadowObscured xmlns:a14="http://schemas.microsoft.com/office/drawing/2010/main"/>
            </a:ext>
          </a:extLst>
        </p:spPr>
      </p:pic>
      <p:pic>
        <p:nvPicPr>
          <p:cNvPr id="16" name="Picture 15" descr="C:\Users\ee42\AppData\Local\Microsoft\Windows\INetCache\Content.MSO\9578A136.tmp">
            <a:extLst>
              <a:ext uri="{FF2B5EF4-FFF2-40B4-BE49-F238E27FC236}">
                <a16:creationId xmlns:a16="http://schemas.microsoft.com/office/drawing/2014/main" id="{6905AECA-7CC3-427D-A62E-1188215D52C5}"/>
              </a:ext>
            </a:extLst>
          </p:cNvPr>
          <p:cNvPicPr/>
          <p:nvPr/>
        </p:nvPicPr>
        <p:blipFill rotWithShape="1">
          <a:blip r:embed="rId10">
            <a:extLst>
              <a:ext uri="{28A0092B-C50C-407E-A947-70E740481C1C}">
                <a14:useLocalDpi xmlns:a14="http://schemas.microsoft.com/office/drawing/2010/main" val="0"/>
              </a:ext>
            </a:extLst>
          </a:blip>
          <a:srcRect l="18403" r="22917"/>
          <a:stretch/>
        </p:blipFill>
        <p:spPr bwMode="auto">
          <a:xfrm>
            <a:off x="619366" y="3429000"/>
            <a:ext cx="865505" cy="828675"/>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0A9F74BB-A56C-4088-A31B-F9D702ABD564}"/>
              </a:ext>
            </a:extLst>
          </p:cNvPr>
          <p:cNvPicPr/>
          <p:nvPr/>
        </p:nvPicPr>
        <p:blipFill rotWithShape="1">
          <a:blip r:embed="rId11" cstate="print">
            <a:extLst>
              <a:ext uri="{28A0092B-C50C-407E-A947-70E740481C1C}">
                <a14:useLocalDpi xmlns:a14="http://schemas.microsoft.com/office/drawing/2010/main" val="0"/>
              </a:ext>
            </a:extLst>
          </a:blip>
          <a:srcRect l="21845" t="11689" r="5999" b="18674"/>
          <a:stretch/>
        </p:blipFill>
        <p:spPr bwMode="auto">
          <a:xfrm>
            <a:off x="8419204" y="4778968"/>
            <a:ext cx="1176655" cy="87630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D998E8F8-76A0-4E24-83D3-28CCA17B48EE}"/>
              </a:ext>
            </a:extLst>
          </p:cNvPr>
          <p:cNvPicPr/>
          <p:nvPr/>
        </p:nvPicPr>
        <p:blipFill rotWithShape="1">
          <a:blip r:embed="rId11" cstate="print">
            <a:extLst>
              <a:ext uri="{28A0092B-C50C-407E-A947-70E740481C1C}">
                <a14:useLocalDpi xmlns:a14="http://schemas.microsoft.com/office/drawing/2010/main" val="0"/>
              </a:ext>
            </a:extLst>
          </a:blip>
          <a:srcRect l="21845" t="11689" r="5999" b="18674"/>
          <a:stretch/>
        </p:blipFill>
        <p:spPr bwMode="auto">
          <a:xfrm>
            <a:off x="1997385" y="3614583"/>
            <a:ext cx="1176655" cy="876300"/>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76FEF1B2-EB7F-437F-9D89-10BD6A8A3FC9}"/>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35874" y="3547561"/>
            <a:ext cx="914400" cy="1029335"/>
          </a:xfrm>
          <a:prstGeom prst="rect">
            <a:avLst/>
          </a:prstGeom>
          <a:noFill/>
          <a:ln>
            <a:noFill/>
          </a:ln>
        </p:spPr>
      </p:pic>
      <p:pic>
        <p:nvPicPr>
          <p:cNvPr id="20" name="Picture 19">
            <a:extLst>
              <a:ext uri="{FF2B5EF4-FFF2-40B4-BE49-F238E27FC236}">
                <a16:creationId xmlns:a16="http://schemas.microsoft.com/office/drawing/2014/main" id="{46872142-EF32-4236-BED2-AEAE19CA7B00}"/>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3671" y="4447189"/>
            <a:ext cx="914400" cy="1029335"/>
          </a:xfrm>
          <a:prstGeom prst="rect">
            <a:avLst/>
          </a:prstGeom>
          <a:noFill/>
          <a:ln>
            <a:noFill/>
          </a:ln>
        </p:spPr>
      </p:pic>
      <p:pic>
        <p:nvPicPr>
          <p:cNvPr id="21" name="Picture 20">
            <a:extLst>
              <a:ext uri="{FF2B5EF4-FFF2-40B4-BE49-F238E27FC236}">
                <a16:creationId xmlns:a16="http://schemas.microsoft.com/office/drawing/2014/main" id="{9C73FB5E-38B7-4FCD-AE80-ED0B9AA2DC6F}"/>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3574169" y="3797442"/>
            <a:ext cx="1095375" cy="1095375"/>
          </a:xfrm>
          <a:prstGeom prst="rect">
            <a:avLst/>
          </a:prstGeom>
          <a:noFill/>
          <a:ln>
            <a:noFill/>
          </a:ln>
        </p:spPr>
      </p:pic>
      <p:cxnSp>
        <p:nvCxnSpPr>
          <p:cNvPr id="22" name="Straight Connector 21">
            <a:extLst>
              <a:ext uri="{FF2B5EF4-FFF2-40B4-BE49-F238E27FC236}">
                <a16:creationId xmlns:a16="http://schemas.microsoft.com/office/drawing/2014/main" id="{693B3EED-004D-4B46-82A0-82D7AA2736F2}"/>
              </a:ext>
            </a:extLst>
          </p:cNvPr>
          <p:cNvCxnSpPr>
            <a:cxnSpLocks/>
          </p:cNvCxnSpPr>
          <p:nvPr/>
        </p:nvCxnSpPr>
        <p:spPr>
          <a:xfrm>
            <a:off x="5458690" y="1925323"/>
            <a:ext cx="0" cy="396983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332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86717"/>
            <a:ext cx="12191999" cy="923330"/>
          </a:xfrm>
          <a:prstGeom prst="rect">
            <a:avLst/>
          </a:prstGeom>
          <a:noFill/>
        </p:spPr>
        <p:txBody>
          <a:bodyPr wrap="square" rtlCol="0">
            <a:spAutoFit/>
          </a:bodyPr>
          <a:lstStyle/>
          <a:p>
            <a:pPr algn="ctr"/>
            <a:r>
              <a:rPr lang="en-US" sz="5400" dirty="0">
                <a:solidFill>
                  <a:schemeClr val="bg1"/>
                </a:solidFill>
              </a:rPr>
              <a:t>Viral Hepatitis</a:t>
            </a:r>
          </a:p>
        </p:txBody>
      </p:sp>
      <p:graphicFrame>
        <p:nvGraphicFramePr>
          <p:cNvPr id="11" name="Table 10">
            <a:extLst>
              <a:ext uri="{FF2B5EF4-FFF2-40B4-BE49-F238E27FC236}">
                <a16:creationId xmlns:a16="http://schemas.microsoft.com/office/drawing/2014/main" id="{5F395587-871A-4350-ADB1-AAE63FBF90C8}"/>
              </a:ext>
            </a:extLst>
          </p:cNvPr>
          <p:cNvGraphicFramePr>
            <a:graphicFrameLocks noGrp="1"/>
          </p:cNvGraphicFramePr>
          <p:nvPr/>
        </p:nvGraphicFramePr>
        <p:xfrm>
          <a:off x="388937" y="928093"/>
          <a:ext cx="11255376" cy="4586881"/>
        </p:xfrm>
        <a:graphic>
          <a:graphicData uri="http://schemas.openxmlformats.org/drawingml/2006/table">
            <a:tbl>
              <a:tblPr firstRow="1" bandRow="1">
                <a:tableStyleId>{5C22544A-7EE6-4342-B048-85BDC9FD1C3A}</a:tableStyleId>
              </a:tblPr>
              <a:tblGrid>
                <a:gridCol w="1875896">
                  <a:extLst>
                    <a:ext uri="{9D8B030D-6E8A-4147-A177-3AD203B41FA5}">
                      <a16:colId xmlns:a16="http://schemas.microsoft.com/office/drawing/2014/main" val="2449871026"/>
                    </a:ext>
                  </a:extLst>
                </a:gridCol>
                <a:gridCol w="1875896">
                  <a:extLst>
                    <a:ext uri="{9D8B030D-6E8A-4147-A177-3AD203B41FA5}">
                      <a16:colId xmlns:a16="http://schemas.microsoft.com/office/drawing/2014/main" val="1797395707"/>
                    </a:ext>
                  </a:extLst>
                </a:gridCol>
                <a:gridCol w="1875896">
                  <a:extLst>
                    <a:ext uri="{9D8B030D-6E8A-4147-A177-3AD203B41FA5}">
                      <a16:colId xmlns:a16="http://schemas.microsoft.com/office/drawing/2014/main" val="732894780"/>
                    </a:ext>
                  </a:extLst>
                </a:gridCol>
                <a:gridCol w="1875896">
                  <a:extLst>
                    <a:ext uri="{9D8B030D-6E8A-4147-A177-3AD203B41FA5}">
                      <a16:colId xmlns:a16="http://schemas.microsoft.com/office/drawing/2014/main" val="1522848727"/>
                    </a:ext>
                  </a:extLst>
                </a:gridCol>
                <a:gridCol w="1875896">
                  <a:extLst>
                    <a:ext uri="{9D8B030D-6E8A-4147-A177-3AD203B41FA5}">
                      <a16:colId xmlns:a16="http://schemas.microsoft.com/office/drawing/2014/main" val="1321567249"/>
                    </a:ext>
                  </a:extLst>
                </a:gridCol>
                <a:gridCol w="1875896">
                  <a:extLst>
                    <a:ext uri="{9D8B030D-6E8A-4147-A177-3AD203B41FA5}">
                      <a16:colId xmlns:a16="http://schemas.microsoft.com/office/drawing/2014/main" val="1988104316"/>
                    </a:ext>
                  </a:extLst>
                </a:gridCol>
              </a:tblGrid>
              <a:tr h="395327">
                <a:tc>
                  <a:txBody>
                    <a:bodyPr/>
                    <a:lstStyle/>
                    <a:p>
                      <a:endParaRPr lang="en-US" dirty="0"/>
                    </a:p>
                  </a:txBody>
                  <a:tcPr/>
                </a:tc>
                <a:tc>
                  <a:txBody>
                    <a:bodyPr/>
                    <a:lstStyle/>
                    <a:p>
                      <a:r>
                        <a:rPr lang="en-US" dirty="0"/>
                        <a:t>Hep A</a:t>
                      </a:r>
                    </a:p>
                  </a:txBody>
                  <a:tcPr/>
                </a:tc>
                <a:tc>
                  <a:txBody>
                    <a:bodyPr/>
                    <a:lstStyle/>
                    <a:p>
                      <a:r>
                        <a:rPr lang="en-US" dirty="0"/>
                        <a:t>Hep B</a:t>
                      </a:r>
                    </a:p>
                  </a:txBody>
                  <a:tcPr/>
                </a:tc>
                <a:tc>
                  <a:txBody>
                    <a:bodyPr/>
                    <a:lstStyle/>
                    <a:p>
                      <a:r>
                        <a:rPr lang="en-US" dirty="0"/>
                        <a:t>Hep C</a:t>
                      </a:r>
                    </a:p>
                  </a:txBody>
                  <a:tcPr/>
                </a:tc>
                <a:tc>
                  <a:txBody>
                    <a:bodyPr/>
                    <a:lstStyle/>
                    <a:p>
                      <a:r>
                        <a:rPr lang="en-US" dirty="0"/>
                        <a:t>Hep D</a:t>
                      </a:r>
                    </a:p>
                  </a:txBody>
                  <a:tcPr/>
                </a:tc>
                <a:tc>
                  <a:txBody>
                    <a:bodyPr/>
                    <a:lstStyle/>
                    <a:p>
                      <a:r>
                        <a:rPr lang="en-US" dirty="0"/>
                        <a:t>Hep E</a:t>
                      </a:r>
                    </a:p>
                  </a:txBody>
                  <a:tcPr/>
                </a:tc>
                <a:extLst>
                  <a:ext uri="{0D108BD9-81ED-4DB2-BD59-A6C34878D82A}">
                    <a16:rowId xmlns:a16="http://schemas.microsoft.com/office/drawing/2014/main" val="928640327"/>
                  </a:ext>
                </a:extLst>
              </a:tr>
              <a:tr h="682346">
                <a:tc>
                  <a:txBody>
                    <a:bodyPr/>
                    <a:lstStyle/>
                    <a:p>
                      <a:r>
                        <a:rPr lang="en-US" dirty="0"/>
                        <a:t>Source of Virus</a:t>
                      </a:r>
                    </a:p>
                  </a:txBody>
                  <a:tcPr/>
                </a:tc>
                <a:tc>
                  <a:txBody>
                    <a:bodyPr/>
                    <a:lstStyle/>
                    <a:p>
                      <a:r>
                        <a:rPr lang="en-US" dirty="0"/>
                        <a:t>Feces</a:t>
                      </a:r>
                    </a:p>
                  </a:txBody>
                  <a:tcPr/>
                </a:tc>
                <a:tc>
                  <a:txBody>
                    <a:bodyPr/>
                    <a:lstStyle/>
                    <a:p>
                      <a:r>
                        <a:rPr lang="en-US" dirty="0"/>
                        <a:t>Blood/Body fluids</a:t>
                      </a:r>
                    </a:p>
                  </a:txBody>
                  <a:tcPr/>
                </a:tc>
                <a:tc>
                  <a:txBody>
                    <a:bodyPr/>
                    <a:lstStyle/>
                    <a:p>
                      <a:r>
                        <a:rPr lang="en-US" dirty="0"/>
                        <a:t>Blood/Body fluids</a:t>
                      </a:r>
                    </a:p>
                  </a:txBody>
                  <a:tcPr/>
                </a:tc>
                <a:tc>
                  <a:txBody>
                    <a:bodyPr/>
                    <a:lstStyle/>
                    <a:p>
                      <a:r>
                        <a:rPr lang="en-US" dirty="0"/>
                        <a:t>Blood/Body fluids</a:t>
                      </a:r>
                    </a:p>
                  </a:txBody>
                  <a:tcPr/>
                </a:tc>
                <a:tc>
                  <a:txBody>
                    <a:bodyPr/>
                    <a:lstStyle/>
                    <a:p>
                      <a:r>
                        <a:rPr lang="en-US" dirty="0"/>
                        <a:t>Feces</a:t>
                      </a:r>
                    </a:p>
                  </a:txBody>
                  <a:tcPr/>
                </a:tc>
                <a:extLst>
                  <a:ext uri="{0D108BD9-81ED-4DB2-BD59-A6C34878D82A}">
                    <a16:rowId xmlns:a16="http://schemas.microsoft.com/office/drawing/2014/main" val="469329789"/>
                  </a:ext>
                </a:extLst>
              </a:tr>
              <a:tr h="1559648">
                <a:tc>
                  <a:txBody>
                    <a:bodyPr/>
                    <a:lstStyle/>
                    <a:p>
                      <a:r>
                        <a:rPr lang="en-US" dirty="0"/>
                        <a:t>Route of Transmission</a:t>
                      </a:r>
                    </a:p>
                  </a:txBody>
                  <a:tcPr/>
                </a:tc>
                <a:tc>
                  <a:txBody>
                    <a:bodyPr/>
                    <a:lstStyle/>
                    <a:p>
                      <a:r>
                        <a:rPr lang="en-US" dirty="0"/>
                        <a:t>Fecal-oral</a:t>
                      </a:r>
                    </a:p>
                  </a:txBody>
                  <a:tcPr/>
                </a:tc>
                <a:tc>
                  <a:txBody>
                    <a:bodyPr/>
                    <a:lstStyle/>
                    <a:p>
                      <a:r>
                        <a:rPr lang="en-US" dirty="0"/>
                        <a:t>Broken skin, mucous membrane, sexual contact</a:t>
                      </a:r>
                    </a:p>
                  </a:txBody>
                  <a:tcPr/>
                </a:tc>
                <a:tc>
                  <a:txBody>
                    <a:bodyPr/>
                    <a:lstStyle/>
                    <a:p>
                      <a:r>
                        <a:rPr lang="en-US" dirty="0"/>
                        <a:t>Broken skin, mucous membrane</a:t>
                      </a:r>
                    </a:p>
                  </a:txBody>
                  <a:tcPr/>
                </a:tc>
                <a:tc>
                  <a:txBody>
                    <a:bodyPr/>
                    <a:lstStyle/>
                    <a:p>
                      <a:r>
                        <a:rPr lang="en-US" dirty="0"/>
                        <a:t>Broken skin, mucous membrane</a:t>
                      </a:r>
                    </a:p>
                  </a:txBody>
                  <a:tcPr/>
                </a:tc>
                <a:tc>
                  <a:txBody>
                    <a:bodyPr/>
                    <a:lstStyle/>
                    <a:p>
                      <a:r>
                        <a:rPr lang="en-US" dirty="0"/>
                        <a:t>Fecal-oral</a:t>
                      </a:r>
                    </a:p>
                  </a:txBody>
                  <a:tcPr/>
                </a:tc>
                <a:extLst>
                  <a:ext uri="{0D108BD9-81ED-4DB2-BD59-A6C34878D82A}">
                    <a16:rowId xmlns:a16="http://schemas.microsoft.com/office/drawing/2014/main" val="1522823533"/>
                  </a:ext>
                </a:extLst>
              </a:tr>
              <a:tr h="682346">
                <a:tc>
                  <a:txBody>
                    <a:bodyPr/>
                    <a:lstStyle/>
                    <a:p>
                      <a:r>
                        <a:rPr lang="en-US" dirty="0"/>
                        <a:t>Chronic Infection</a:t>
                      </a:r>
                    </a:p>
                  </a:txBody>
                  <a:tcPr/>
                </a:tc>
                <a:tc>
                  <a:txBody>
                    <a:bodyPr/>
                    <a:lstStyle/>
                    <a:p>
                      <a:r>
                        <a:rPr lang="en-US" dirty="0"/>
                        <a:t>No</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4227706894"/>
                  </a:ext>
                </a:extLst>
              </a:tr>
              <a:tr h="1267214">
                <a:tc>
                  <a:txBody>
                    <a:bodyPr/>
                    <a:lstStyle/>
                    <a:p>
                      <a:r>
                        <a:rPr lang="en-US" dirty="0"/>
                        <a:t>Prevention</a:t>
                      </a:r>
                    </a:p>
                  </a:txBody>
                  <a:tcPr/>
                </a:tc>
                <a:tc>
                  <a:txBody>
                    <a:bodyPr/>
                    <a:lstStyle/>
                    <a:p>
                      <a:r>
                        <a:rPr lang="en-US" dirty="0"/>
                        <a:t>Vaccine</a:t>
                      </a:r>
                    </a:p>
                  </a:txBody>
                  <a:tcPr/>
                </a:tc>
                <a:tc>
                  <a:txBody>
                    <a:bodyPr/>
                    <a:lstStyle/>
                    <a:p>
                      <a:r>
                        <a:rPr lang="en-US" dirty="0"/>
                        <a:t>Vaccine</a:t>
                      </a:r>
                    </a:p>
                  </a:txBody>
                  <a:tcPr/>
                </a:tc>
                <a:tc>
                  <a:txBody>
                    <a:bodyPr/>
                    <a:lstStyle/>
                    <a:p>
                      <a:r>
                        <a:rPr lang="en-US" dirty="0"/>
                        <a:t>Modified behavior, blood screening</a:t>
                      </a:r>
                    </a:p>
                  </a:txBody>
                  <a:tcPr/>
                </a:tc>
                <a:tc>
                  <a:txBody>
                    <a:bodyPr/>
                    <a:lstStyle/>
                    <a:p>
                      <a:r>
                        <a:rPr lang="en-US" dirty="0"/>
                        <a:t>Modified behavior, HBV vaccine</a:t>
                      </a:r>
                    </a:p>
                  </a:txBody>
                  <a:tcPr/>
                </a:tc>
                <a:tc>
                  <a:txBody>
                    <a:bodyPr/>
                    <a:lstStyle/>
                    <a:p>
                      <a:r>
                        <a:rPr lang="en-US" dirty="0"/>
                        <a:t>Ensure safe drinking water</a:t>
                      </a:r>
                    </a:p>
                  </a:txBody>
                  <a:tcPr/>
                </a:tc>
                <a:extLst>
                  <a:ext uri="{0D108BD9-81ED-4DB2-BD59-A6C34878D82A}">
                    <a16:rowId xmlns:a16="http://schemas.microsoft.com/office/drawing/2014/main" val="136369992"/>
                  </a:ext>
                </a:extLst>
              </a:tr>
            </a:tbl>
          </a:graphicData>
        </a:graphic>
      </p:graphicFrame>
    </p:spTree>
    <p:extLst>
      <p:ext uri="{BB962C8B-B14F-4D97-AF65-F5344CB8AC3E}">
        <p14:creationId xmlns:p14="http://schemas.microsoft.com/office/powerpoint/2010/main" val="627478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87867" y="1021358"/>
            <a:ext cx="11904133" cy="4525962"/>
          </a:xfrm>
        </p:spPr>
        <p:txBody>
          <a:bodyPr/>
          <a:lstStyle/>
          <a:p>
            <a:pPr marL="0" indent="0" algn="ctr">
              <a:buNone/>
            </a:pPr>
            <a:r>
              <a:rPr lang="en-US" dirty="0"/>
              <a:t>Use the Blood Spill Clean-up kit with directions to clean up a small blood spill</a:t>
            </a:r>
          </a:p>
          <a:p>
            <a:pPr marL="0" indent="0">
              <a:buNone/>
            </a:pPr>
            <a:endParaRPr lang="en-US" dirty="0"/>
          </a:p>
          <a:p>
            <a:pPr marL="0" indent="0">
              <a:buNone/>
            </a:pPr>
            <a:r>
              <a:rPr lang="en-US" dirty="0"/>
              <a:t>One person from the group will put on the PPE and clean up the spill. The others in the group will help instruct the person of the proper clean up procedures.</a:t>
            </a:r>
          </a:p>
          <a:p>
            <a:endParaRPr lang="en-US" dirty="0"/>
          </a:p>
        </p:txBody>
      </p:sp>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Station 2</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descr="Image result for blood spill cleanup kits">
            <a:extLst>
              <a:ext uri="{FF2B5EF4-FFF2-40B4-BE49-F238E27FC236}">
                <a16:creationId xmlns:a16="http://schemas.microsoft.com/office/drawing/2014/main" id="{16D5EE3C-E12C-4B93-B71C-E95706CA3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336" y="2852379"/>
            <a:ext cx="2840614" cy="2694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9122BEA-FA05-46AE-8926-EE0AE56911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83" t="9797" r="15859" b="11610"/>
          <a:stretch/>
        </p:blipFill>
        <p:spPr bwMode="auto">
          <a:xfrm>
            <a:off x="6594764" y="2933035"/>
            <a:ext cx="3011054" cy="2694942"/>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6E08D5B7-C308-4240-9B72-5E4326A15BDD}"/>
              </a:ext>
            </a:extLst>
          </p:cNvPr>
          <p:cNvSpPr/>
          <p:nvPr/>
        </p:nvSpPr>
        <p:spPr>
          <a:xfrm>
            <a:off x="4797341" y="4019667"/>
            <a:ext cx="961292" cy="521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13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87867" y="1201143"/>
            <a:ext cx="11904133" cy="4525962"/>
          </a:xfrm>
        </p:spPr>
        <p:txBody>
          <a:bodyPr/>
          <a:lstStyle/>
          <a:p>
            <a:pPr marL="0" indent="0">
              <a:buNone/>
            </a:pPr>
            <a:r>
              <a:rPr lang="en-US" dirty="0"/>
              <a:t>Take ONE half sheet of questions and a pen per group. Use the Bloodborne Pathogen Exposure Control Plan for Housekeepers to answer the questions</a:t>
            </a:r>
          </a:p>
          <a:p>
            <a:pPr marL="0" indent="0">
              <a:buNone/>
            </a:pPr>
            <a:endParaRPr lang="en-US" dirty="0"/>
          </a:p>
        </p:txBody>
      </p:sp>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Station 3</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0864058-232D-410B-81EC-384D15CDED8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744" y="2829383"/>
            <a:ext cx="1807093" cy="1964289"/>
          </a:xfrm>
          <a:prstGeom prst="rect">
            <a:avLst/>
          </a:prstGeom>
          <a:noFill/>
          <a:ln>
            <a:noFill/>
          </a:ln>
        </p:spPr>
      </p:pic>
      <p:pic>
        <p:nvPicPr>
          <p:cNvPr id="3074" name="Picture 2" descr="See the source image">
            <a:extLst>
              <a:ext uri="{FF2B5EF4-FFF2-40B4-BE49-F238E27FC236}">
                <a16:creationId xmlns:a16="http://schemas.microsoft.com/office/drawing/2014/main" id="{C88CCF63-7FEA-438A-AB88-1EB5E4071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6987" y="2409619"/>
            <a:ext cx="2836146" cy="304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8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87867" y="706851"/>
            <a:ext cx="11904133" cy="4525962"/>
          </a:xfrm>
        </p:spPr>
        <p:txBody>
          <a:bodyPr/>
          <a:lstStyle/>
          <a:p>
            <a:pPr marL="0" indent="0">
              <a:buNone/>
            </a:pPr>
            <a:endParaRPr lang="en-US" dirty="0"/>
          </a:p>
          <a:p>
            <a:r>
              <a:rPr lang="en-US" dirty="0"/>
              <a:t>1. Put on a pair of disposable gloves. </a:t>
            </a:r>
          </a:p>
          <a:p>
            <a:r>
              <a:rPr lang="en-US" dirty="0"/>
              <a:t>2. Take </a:t>
            </a:r>
            <a:r>
              <a:rPr lang="en-US" b="1" dirty="0"/>
              <a:t>ONE</a:t>
            </a:r>
            <a:r>
              <a:rPr lang="en-US" dirty="0"/>
              <a:t> pump of Glo Germ lotion and rub it all over the gloves with both hands. </a:t>
            </a:r>
          </a:p>
          <a:p>
            <a:r>
              <a:rPr lang="en-US" dirty="0"/>
              <a:t>3. Look at the gloves under the UV light to see the “germs”. </a:t>
            </a:r>
          </a:p>
          <a:p>
            <a:r>
              <a:rPr lang="en-US" dirty="0"/>
              <a:t>4. Remove the gloves using the instructor’s demonstration. </a:t>
            </a:r>
          </a:p>
          <a:p>
            <a:r>
              <a:rPr lang="en-US" dirty="0"/>
              <a:t>5. Look at bare hands under the UV light to check for any contamination. </a:t>
            </a:r>
          </a:p>
          <a:p>
            <a:pPr marL="0" indent="0">
              <a:buNone/>
            </a:pPr>
            <a:endParaRPr lang="en-US" dirty="0"/>
          </a:p>
        </p:txBody>
      </p:sp>
      <p:sp>
        <p:nvSpPr>
          <p:cNvPr id="5" name="TextBox 4"/>
          <p:cNvSpPr txBox="1"/>
          <p:nvPr/>
        </p:nvSpPr>
        <p:spPr>
          <a:xfrm>
            <a:off x="0" y="-8671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a:rPr>
              <a:t>Station 4</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50" name="Picture 2" descr="See the source image">
            <a:extLst>
              <a:ext uri="{FF2B5EF4-FFF2-40B4-BE49-F238E27FC236}">
                <a16:creationId xmlns:a16="http://schemas.microsoft.com/office/drawing/2014/main" id="{4A8F66D0-7881-4117-92E3-8169709A33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0768" y="3640401"/>
            <a:ext cx="1821524" cy="1625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2CCDC91-27FD-4335-966E-1D668E498A67}"/>
              </a:ext>
            </a:extLst>
          </p:cNvPr>
          <p:cNvPicPr/>
          <p:nvPr/>
        </p:nvPicPr>
        <p:blipFill>
          <a:blip r:embed="rId4"/>
          <a:stretch>
            <a:fillRect/>
          </a:stretch>
        </p:blipFill>
        <p:spPr>
          <a:xfrm>
            <a:off x="4669327" y="3725138"/>
            <a:ext cx="1907799" cy="1540415"/>
          </a:xfrm>
          <a:prstGeom prst="rect">
            <a:avLst/>
          </a:prstGeom>
        </p:spPr>
      </p:pic>
      <p:pic>
        <p:nvPicPr>
          <p:cNvPr id="2052" name="Picture 4" descr="See the source image">
            <a:extLst>
              <a:ext uri="{FF2B5EF4-FFF2-40B4-BE49-F238E27FC236}">
                <a16:creationId xmlns:a16="http://schemas.microsoft.com/office/drawing/2014/main" id="{C9830FE1-2095-459B-9C93-333977355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677" y="3429000"/>
            <a:ext cx="2286577" cy="228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48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Hepatitis B statistics</a:t>
            </a:r>
          </a:p>
        </p:txBody>
      </p:sp>
      <p:sp>
        <p:nvSpPr>
          <p:cNvPr id="5" name="Content Placeholder 4"/>
          <p:cNvSpPr txBox="1">
            <a:spLocks noGrp="1"/>
          </p:cNvSpPr>
          <p:nvPr>
            <p:ph idx="1"/>
          </p:nvPr>
        </p:nvSpPr>
        <p:spPr>
          <a:xfrm>
            <a:off x="0" y="3026389"/>
            <a:ext cx="7724719" cy="923330"/>
          </a:xfrm>
          <a:prstGeom prst="rect">
            <a:avLst/>
          </a:prstGeom>
          <a:noFill/>
        </p:spPr>
        <p:txBody>
          <a:bodyPr wrap="square">
            <a:spAutoFit/>
          </a:bodyPr>
          <a:lstStyle/>
          <a:p>
            <a:pPr eaLnBrk="1" fontAlgn="auto" hangingPunct="1">
              <a:spcBef>
                <a:spcPts val="0"/>
              </a:spcBef>
              <a:spcAft>
                <a:spcPts val="0"/>
              </a:spcAft>
              <a:defRPr/>
            </a:pPr>
            <a:endParaRPr lang="en-US" sz="10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sz="10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sz="1000" dirty="0">
              <a:latin typeface="+mn-lt"/>
            </a:endParaRPr>
          </a:p>
          <a:p>
            <a:pPr eaLnBrk="1" fontAlgn="auto" hangingPunct="1">
              <a:spcBef>
                <a:spcPts val="0"/>
              </a:spcBef>
              <a:spcAft>
                <a:spcPts val="0"/>
              </a:spcAft>
              <a:defRPr/>
            </a:pPr>
            <a:endParaRPr lang="en-US" dirty="0">
              <a:latin typeface="+mn-lt"/>
            </a:endParaRPr>
          </a:p>
        </p:txBody>
      </p:sp>
      <p:pic>
        <p:nvPicPr>
          <p:cNvPr id="6" name="Picture 5"/>
          <p:cNvPicPr>
            <a:picLocks noChangeAspect="1"/>
          </p:cNvPicPr>
          <p:nvPr/>
        </p:nvPicPr>
        <p:blipFill>
          <a:blip r:embed="rId4"/>
          <a:stretch>
            <a:fillRect/>
          </a:stretch>
        </p:blipFill>
        <p:spPr>
          <a:xfrm>
            <a:off x="8513308" y="2303890"/>
            <a:ext cx="3381996" cy="3291658"/>
          </a:xfrm>
          <a:prstGeom prst="rect">
            <a:avLst/>
          </a:prstGeom>
        </p:spPr>
      </p:pic>
      <p:sp>
        <p:nvSpPr>
          <p:cNvPr id="3" name="TextBox 2"/>
          <p:cNvSpPr txBox="1"/>
          <p:nvPr/>
        </p:nvSpPr>
        <p:spPr>
          <a:xfrm>
            <a:off x="232229" y="1201143"/>
            <a:ext cx="8984343" cy="4616648"/>
          </a:xfrm>
          <a:prstGeom prst="rect">
            <a:avLst/>
          </a:prstGeom>
          <a:noFill/>
        </p:spPr>
        <p:txBody>
          <a:bodyPr wrap="square" rtlCol="0">
            <a:spAutoFit/>
          </a:bodyPr>
          <a:lstStyle/>
          <a:p>
            <a:pPr marL="342900" indent="-342900">
              <a:buFont typeface="Arial" panose="020B0604020202020204" pitchFamily="34" charset="0"/>
              <a:buChar char="•"/>
            </a:pPr>
            <a:r>
              <a:rPr lang="en-GB" sz="2400" dirty="0"/>
              <a:t>In 2014, approximately 19,200 new cases of Hep B in the US</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sz="2400" dirty="0"/>
              <a:t>Estimated 1.2 million in US and 350 million chronic cases worldwide</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US" sz="2400" dirty="0"/>
              <a:t>Hepatitis B virus can survive outside the body at least 7 days</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Symptoms appear between 6 weeks to 6 months</a:t>
            </a:r>
          </a:p>
          <a:p>
            <a:pPr marL="342900" indent="-342900">
              <a:buFont typeface="Arial" panose="020B0604020202020204" pitchFamily="34" charset="0"/>
              <a:buChar char="•"/>
            </a:pPr>
            <a:endParaRPr lang="en-US" sz="1000" dirty="0"/>
          </a:p>
          <a:p>
            <a:pPr marL="285750" indent="-285750">
              <a:buFont typeface="Arial" panose="020B0604020202020204" pitchFamily="34" charset="0"/>
              <a:buChar char="•"/>
              <a:defRPr/>
            </a:pPr>
            <a:r>
              <a:rPr lang="en-US" sz="2400" dirty="0"/>
              <a:t>90% adults will get rid of the virus from their bodies after a few months (acute hepatitis B)</a:t>
            </a:r>
          </a:p>
          <a:p>
            <a:pPr marL="285750" indent="-285750">
              <a:buFont typeface="Arial" panose="020B0604020202020204" pitchFamily="34" charset="0"/>
              <a:buChar char="•"/>
              <a:defRPr/>
            </a:pPr>
            <a:endParaRPr lang="en-US" sz="1000" dirty="0"/>
          </a:p>
          <a:p>
            <a:pPr marL="285750" indent="-285750">
              <a:buFont typeface="Arial" panose="020B0604020202020204" pitchFamily="34" charset="0"/>
              <a:buChar char="•"/>
              <a:defRPr/>
            </a:pPr>
            <a:r>
              <a:rPr lang="en-US" sz="2400" dirty="0"/>
              <a:t>10% adults will never get rid of it (chronic hepatitis B)</a:t>
            </a:r>
          </a:p>
          <a:p>
            <a:pPr marL="285750" indent="-285750">
              <a:buFont typeface="Arial" panose="020B0604020202020204" pitchFamily="34" charset="0"/>
              <a:buChar char="•"/>
              <a:defRPr/>
            </a:pPr>
            <a:endParaRPr lang="en-US" sz="1000" dirty="0"/>
          </a:p>
          <a:p>
            <a:pPr marL="285750" indent="-285750">
              <a:buFont typeface="Arial" panose="020B0604020202020204" pitchFamily="34" charset="0"/>
              <a:buChar char="•"/>
              <a:defRPr/>
            </a:pPr>
            <a:r>
              <a:rPr lang="en-US" sz="2400" dirty="0"/>
              <a:t>15-20% with chronic hepatitis develop liver disease</a:t>
            </a:r>
          </a:p>
          <a:p>
            <a:pPr marL="342900" indent="-342900">
              <a:buFont typeface="Arial" panose="020B0604020202020204" pitchFamily="34" charset="0"/>
              <a:buChar char="•"/>
            </a:pPr>
            <a:endParaRPr lang="en-GB" sz="2400" dirty="0"/>
          </a:p>
          <a:p>
            <a:endParaRPr lang="en-US" dirty="0"/>
          </a:p>
        </p:txBody>
      </p:sp>
    </p:spTree>
    <p:extLst>
      <p:ext uri="{BB962C8B-B14F-4D97-AF65-F5344CB8AC3E}">
        <p14:creationId xmlns:p14="http://schemas.microsoft.com/office/powerpoint/2010/main" val="11524701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Users\andersonl\Desktop\Design\blood template\t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86717"/>
            <a:ext cx="12192000" cy="923330"/>
          </a:xfrm>
          <a:prstGeom prst="rect">
            <a:avLst/>
          </a:prstGeom>
          <a:noFill/>
        </p:spPr>
        <p:txBody>
          <a:bodyPr wrap="square" rtlCol="0">
            <a:spAutoFit/>
          </a:bodyPr>
          <a:lstStyle/>
          <a:p>
            <a:pPr algn="ctr"/>
            <a:r>
              <a:rPr lang="en-US" sz="5400" dirty="0">
                <a:solidFill>
                  <a:schemeClr val="bg1"/>
                </a:solidFill>
              </a:rPr>
              <a:t>Hepatitis B</a:t>
            </a:r>
          </a:p>
        </p:txBody>
      </p:sp>
      <p:pic>
        <p:nvPicPr>
          <p:cNvPr id="9" name="Picture 8">
            <a:extLst>
              <a:ext uri="{FF2B5EF4-FFF2-40B4-BE49-F238E27FC236}">
                <a16:creationId xmlns:a16="http://schemas.microsoft.com/office/drawing/2014/main" id="{B61699CC-212C-4683-8793-508B177DA4D6}"/>
              </a:ext>
            </a:extLst>
          </p:cNvPr>
          <p:cNvPicPr>
            <a:picLocks noChangeAspect="1"/>
          </p:cNvPicPr>
          <p:nvPr/>
        </p:nvPicPr>
        <p:blipFill rotWithShape="1">
          <a:blip r:embed="rId4"/>
          <a:srcRect l="24272" t="14216" r="7490" b="8570"/>
          <a:stretch/>
        </p:blipFill>
        <p:spPr>
          <a:xfrm>
            <a:off x="435428" y="836613"/>
            <a:ext cx="11321143" cy="5197787"/>
          </a:xfrm>
          <a:prstGeom prst="rect">
            <a:avLst/>
          </a:prstGeom>
        </p:spPr>
      </p:pic>
    </p:spTree>
    <p:extLst>
      <p:ext uri="{BB962C8B-B14F-4D97-AF65-F5344CB8AC3E}">
        <p14:creationId xmlns:p14="http://schemas.microsoft.com/office/powerpoint/2010/main" val="12351785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ood template">
  <a:themeElements>
    <a:clrScheme name="Blood Template">
      <a:dk1>
        <a:sysClr val="windowText" lastClr="000000"/>
      </a:dk1>
      <a:lt1>
        <a:sysClr val="window" lastClr="FFFFFF"/>
      </a:lt1>
      <a:dk2>
        <a:srgbClr val="CC0000"/>
      </a:dk2>
      <a:lt2>
        <a:srgbClr val="A6A6A6"/>
      </a:lt2>
      <a:accent1>
        <a:srgbClr val="CC0000"/>
      </a:accent1>
      <a:accent2>
        <a:srgbClr val="F43156"/>
      </a:accent2>
      <a:accent3>
        <a:srgbClr val="990723"/>
      </a:accent3>
      <a:accent4>
        <a:srgbClr val="0C0C0C"/>
      </a:accent4>
      <a:accent5>
        <a:srgbClr val="A6A6A6"/>
      </a:accent5>
      <a:accent6>
        <a:srgbClr val="CC0000"/>
      </a:accent6>
      <a:hlink>
        <a:srgbClr val="6B0518"/>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4319</TotalTime>
  <Words>3548</Words>
  <Application>Microsoft Office PowerPoint</Application>
  <PresentationFormat>Widescreen</PresentationFormat>
  <Paragraphs>562</Paragraphs>
  <Slides>72</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Times New Roman</vt:lpstr>
      <vt:lpstr>Blood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England, Erika</dc:creator>
  <cp:lastModifiedBy>Bowen, Michele Andrea</cp:lastModifiedBy>
  <cp:revision>73</cp:revision>
  <dcterms:created xsi:type="dcterms:W3CDTF">2016-05-31T16:31:33Z</dcterms:created>
  <dcterms:modified xsi:type="dcterms:W3CDTF">2020-01-22T19:31:19Z</dcterms:modified>
</cp:coreProperties>
</file>