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hs.unc.edu/training/self-stud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8B4B-3818-46E3-996C-EFE49592E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Serious Games: Biological Safety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6C0DB-2077-4ABC-82E6-D87E2DC9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11117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UNC Environmental, Health and Safety</a:t>
            </a:r>
          </a:p>
          <a:p>
            <a:r>
              <a:rPr lang="en-US" b="1" dirty="0"/>
              <a:t>Erika England </a:t>
            </a:r>
            <a:r>
              <a:rPr lang="en-US" dirty="0"/>
              <a:t>– Biosafety Specialist| </a:t>
            </a:r>
            <a:r>
              <a:rPr lang="en-US" b="1" dirty="0"/>
              <a:t>Michele Bowen </a:t>
            </a:r>
            <a:r>
              <a:rPr lang="en-US" dirty="0"/>
              <a:t>– Training Specialist | </a:t>
            </a:r>
            <a:r>
              <a:rPr lang="en-US" b="1" dirty="0"/>
              <a:t>Alex Hoppe </a:t>
            </a:r>
            <a:r>
              <a:rPr lang="en-US" dirty="0"/>
              <a:t>– Training Generalist</a:t>
            </a:r>
          </a:p>
        </p:txBody>
      </p:sp>
    </p:spTree>
    <p:extLst>
      <p:ext uri="{BB962C8B-B14F-4D97-AF65-F5344CB8AC3E}">
        <p14:creationId xmlns:p14="http://schemas.microsoft.com/office/powerpoint/2010/main" val="386554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2C29-61C3-494D-9F08-8DA6F7C5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6DD3-7A4C-4E16-AD4D-A86386789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145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Research Professionals on campus do not follow proper biological safety procedures and put their coworkers across the university at risk.  </a:t>
            </a:r>
          </a:p>
        </p:txBody>
      </p:sp>
      <p:pic>
        <p:nvPicPr>
          <p:cNvPr id="7" name="s3236d7f1ea049b59823241ccf5e61ce">
            <a:extLst>
              <a:ext uri="{FF2B5EF4-FFF2-40B4-BE49-F238E27FC236}">
                <a16:creationId xmlns:a16="http://schemas.microsoft.com/office/drawing/2014/main" id="{E7DF6FF8-9428-492D-B2C7-43E126706E1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940" t="21980" r="14714" b="32908"/>
          <a:stretch/>
        </p:blipFill>
        <p:spPr>
          <a:xfrm>
            <a:off x="3445163" y="2990735"/>
            <a:ext cx="8368145" cy="30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7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64D0-0D08-4C98-A48F-50723CDB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Learning Objectives</a:t>
            </a:r>
          </a:p>
        </p:txBody>
      </p:sp>
      <p:pic>
        <p:nvPicPr>
          <p:cNvPr id="15" name="Isabel">
            <a:extLst>
              <a:ext uri="{FF2B5EF4-FFF2-40B4-BE49-F238E27FC236}">
                <a16:creationId xmlns:a16="http://schemas.microsoft.com/office/drawing/2014/main" id="{208F9DE8-F279-4A66-86E4-CCE57159F0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42058" y="597271"/>
            <a:ext cx="3750209" cy="66497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EA414-0A62-4A2A-B77E-EDB8BF093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61" y="1043709"/>
            <a:ext cx="7086911" cy="382085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Learners will be able to:</a:t>
            </a:r>
          </a:p>
          <a:p>
            <a:pPr lvl="0"/>
            <a:r>
              <a:rPr lang="en-US" dirty="0"/>
              <a:t>Understand and implement Proper Disposal of Biological Waste</a:t>
            </a:r>
          </a:p>
          <a:p>
            <a:pPr lvl="0"/>
            <a:r>
              <a:rPr lang="en-US" dirty="0"/>
              <a:t>Understand the dangers associated with improper disposal methods.  </a:t>
            </a:r>
          </a:p>
          <a:p>
            <a:pPr lvl="0"/>
            <a:r>
              <a:rPr lang="en-US" dirty="0"/>
              <a:t>Practice safe lab practices</a:t>
            </a:r>
          </a:p>
          <a:p>
            <a:pPr lvl="0"/>
            <a:r>
              <a:rPr lang="en-US" dirty="0"/>
              <a:t>See themselves as the end of the chain of proper disposal</a:t>
            </a:r>
          </a:p>
          <a:p>
            <a:pPr lvl="0"/>
            <a:r>
              <a:rPr lang="en-US" dirty="0"/>
              <a:t>Understand risk factors of improper disposal of hazardous materials</a:t>
            </a:r>
          </a:p>
          <a:p>
            <a:pPr lvl="0"/>
            <a:r>
              <a:rPr lang="en-US" dirty="0"/>
              <a:t>Understand their coworkers’ experience in Housekeeping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9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017B-8FAD-4997-B5AB-E581C28D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831799"/>
          </a:xfrm>
        </p:spPr>
        <p:txBody>
          <a:bodyPr>
            <a:normAutofit/>
          </a:bodyPr>
          <a:lstStyle/>
          <a:p>
            <a:r>
              <a:rPr lang="en-US" sz="4400" dirty="0"/>
              <a:t>The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9A826-04A4-440F-B15A-CFFFD5E93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Managers, PI’s, and Research Assistants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7A605-FE30-4BA8-931A-13E656F1F8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Receive training from various sources</a:t>
            </a:r>
          </a:p>
          <a:p>
            <a:r>
              <a:rPr lang="en-US" dirty="0"/>
              <a:t>Do not all follow lab safety procedures laid out by EHS staff</a:t>
            </a:r>
          </a:p>
          <a:p>
            <a:r>
              <a:rPr lang="en-US" dirty="0"/>
              <a:t>Cause damage to buildings and fellow employees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0F40A-8674-4218-963E-79BC61C74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Housekeeping and EHS Staff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249D7-0694-4F8D-BDAC-1E4C877661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Housekeeping staff is injured disposing of unsafe materials</a:t>
            </a:r>
          </a:p>
          <a:p>
            <a:r>
              <a:rPr lang="en-US" dirty="0"/>
              <a:t>Housekeeping is not respected as members of the university</a:t>
            </a:r>
          </a:p>
          <a:p>
            <a:r>
              <a:rPr lang="en-US" dirty="0"/>
              <a:t>EHS staff reports violations in lab safety and is responsible for large messes and mistakes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1AFF3A-6B50-4ECA-B09B-E52204779BBF}"/>
              </a:ext>
            </a:extLst>
          </p:cNvPr>
          <p:cNvSpPr txBox="1">
            <a:spLocks/>
          </p:cNvSpPr>
          <p:nvPr/>
        </p:nvSpPr>
        <p:spPr>
          <a:xfrm>
            <a:off x="252919" y="2809474"/>
            <a:ext cx="2947482" cy="1831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Currently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51F41-CE17-4882-A25F-14A8C198F5E8}"/>
              </a:ext>
            </a:extLst>
          </p:cNvPr>
          <p:cNvSpPr txBox="1">
            <a:spLocks/>
          </p:cNvSpPr>
          <p:nvPr/>
        </p:nvSpPr>
        <p:spPr>
          <a:xfrm>
            <a:off x="252919" y="2809474"/>
            <a:ext cx="2947482" cy="1831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Ideally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D62CE83-26D9-467B-A329-EF89FFC5BFEA}"/>
              </a:ext>
            </a:extLst>
          </p:cNvPr>
          <p:cNvSpPr txBox="1">
            <a:spLocks/>
          </p:cNvSpPr>
          <p:nvPr/>
        </p:nvSpPr>
        <p:spPr>
          <a:xfrm>
            <a:off x="3881648" y="2030566"/>
            <a:ext cx="3474720" cy="402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Complete online standard lab safety training (serious games)</a:t>
            </a:r>
          </a:p>
          <a:p>
            <a:r>
              <a:rPr lang="en-US" dirty="0"/>
              <a:t>Properly dispose of biological waste</a:t>
            </a:r>
          </a:p>
          <a:p>
            <a:r>
              <a:rPr lang="en-US" dirty="0"/>
              <a:t>Protect their fellow employees from dangerous lab materials</a:t>
            </a:r>
          </a:p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0BBA21A-67EE-481F-B33D-55930108F25F}"/>
              </a:ext>
            </a:extLst>
          </p:cNvPr>
          <p:cNvSpPr txBox="1">
            <a:spLocks/>
          </p:cNvSpPr>
          <p:nvPr/>
        </p:nvSpPr>
        <p:spPr>
          <a:xfrm>
            <a:off x="7819149" y="1642762"/>
            <a:ext cx="3474720" cy="402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Housekeeping staff is respected and able to complete their jobs</a:t>
            </a:r>
          </a:p>
          <a:p>
            <a:r>
              <a:rPr lang="en-US" dirty="0"/>
              <a:t>Fewer incidents for EHS to correct and report on. (Key Metric to track)</a:t>
            </a:r>
          </a:p>
          <a:p>
            <a:r>
              <a:rPr lang="en-US" dirty="0"/>
              <a:t>Less damage to University buildings and property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15364BFF-BBC2-4646-B5A4-5EE50FB38898}"/>
              </a:ext>
            </a:extLst>
          </p:cNvPr>
          <p:cNvSpPr/>
          <p:nvPr/>
        </p:nvSpPr>
        <p:spPr>
          <a:xfrm rot="5400000">
            <a:off x="7108068" y="2923615"/>
            <a:ext cx="697345" cy="7643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B5B4-99C4-4187-9EDF-F2EE0FA4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Lab Practices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09EEE6-6F59-48E7-92E1-68A28789B5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2125131"/>
            <a:ext cx="3475038" cy="26077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F52D38-9C0F-4F2C-9D61-E2C715E0516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191428"/>
            <a:ext cx="3475037" cy="2475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583B0C-4126-48DA-AF1C-6F6176A7BB2E}"/>
              </a:ext>
            </a:extLst>
          </p:cNvPr>
          <p:cNvSpPr txBox="1"/>
          <p:nvPr/>
        </p:nvSpPr>
        <p:spPr>
          <a:xfrm>
            <a:off x="3867150" y="4732869"/>
            <a:ext cx="347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Fordham Hall 2</a:t>
            </a:r>
            <a:r>
              <a:rPr lang="en-US" baseline="30000" dirty="0"/>
              <a:t>nd</a:t>
            </a:r>
            <a:r>
              <a:rPr lang="en-US" dirty="0"/>
              <a:t> Floor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D97A4-A823-4AC8-AD04-3F3DAB070789}"/>
              </a:ext>
            </a:extLst>
          </p:cNvPr>
          <p:cNvSpPr txBox="1"/>
          <p:nvPr/>
        </p:nvSpPr>
        <p:spPr>
          <a:xfrm>
            <a:off x="7818437" y="4700603"/>
            <a:ext cx="34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Needle disposed in regular trash instead of sharps container</a:t>
            </a:r>
          </a:p>
        </p:txBody>
      </p:sp>
    </p:spTree>
    <p:extLst>
      <p:ext uri="{BB962C8B-B14F-4D97-AF65-F5344CB8AC3E}">
        <p14:creationId xmlns:p14="http://schemas.microsoft.com/office/powerpoint/2010/main" val="274308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9A83-AB5D-41C1-8460-5CCADD54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B974-BC48-4BA5-B84C-4B406D5B4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377856"/>
          </a:xfrm>
        </p:spPr>
        <p:txBody>
          <a:bodyPr>
            <a:normAutofit/>
          </a:bodyPr>
          <a:lstStyle/>
          <a:p>
            <a:r>
              <a:rPr lang="en-US" sz="2800" dirty="0"/>
              <a:t>University Researchers and Principle Investigators</a:t>
            </a:r>
          </a:p>
          <a:p>
            <a:r>
              <a:rPr lang="en-US" sz="2800" dirty="0"/>
              <a:t>Research Assistants</a:t>
            </a:r>
          </a:p>
          <a:p>
            <a:r>
              <a:rPr lang="en-US" sz="2800" dirty="0"/>
              <a:t>Laboratory Managers</a:t>
            </a:r>
          </a:p>
        </p:txBody>
      </p:sp>
      <p:pic>
        <p:nvPicPr>
          <p:cNvPr id="5" name="Isabel">
            <a:extLst>
              <a:ext uri="{FF2B5EF4-FFF2-40B4-BE49-F238E27FC236}">
                <a16:creationId xmlns:a16="http://schemas.microsoft.com/office/drawing/2014/main" id="{C142CA22-EAD8-4289-80A1-D9E209031E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69268" y="2987386"/>
            <a:ext cx="2195029" cy="5143500"/>
          </a:xfrm>
          <a:prstGeom prst="rect">
            <a:avLst/>
          </a:prstGeom>
        </p:spPr>
      </p:pic>
      <p:pic>
        <p:nvPicPr>
          <p:cNvPr id="7" name="Valeria">
            <a:extLst>
              <a:ext uri="{FF2B5EF4-FFF2-40B4-BE49-F238E27FC236}">
                <a16:creationId xmlns:a16="http://schemas.microsoft.com/office/drawing/2014/main" id="{73066FC6-2675-4635-83BE-97FF5E7CD0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45408" y="3114675"/>
            <a:ext cx="1363731" cy="5143500"/>
          </a:xfrm>
          <a:prstGeom prst="rect">
            <a:avLst/>
          </a:prstGeom>
        </p:spPr>
      </p:pic>
      <p:pic>
        <p:nvPicPr>
          <p:cNvPr id="11" name="Caesar">
            <a:extLst>
              <a:ext uri="{FF2B5EF4-FFF2-40B4-BE49-F238E27FC236}">
                <a16:creationId xmlns:a16="http://schemas.microsoft.com/office/drawing/2014/main" id="{4130761C-7E89-4200-8C8D-D1C25D3D12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90250" y="2987386"/>
            <a:ext cx="1516930" cy="5143500"/>
          </a:xfrm>
          <a:prstGeom prst="rect">
            <a:avLst/>
          </a:prstGeom>
        </p:spPr>
      </p:pic>
      <p:pic>
        <p:nvPicPr>
          <p:cNvPr id="13" name="William">
            <a:extLst>
              <a:ext uri="{FF2B5EF4-FFF2-40B4-BE49-F238E27FC236}">
                <a16:creationId xmlns:a16="http://schemas.microsoft.com/office/drawing/2014/main" id="{F9D02D06-1805-482E-AA68-3A060DD3424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479177" y="2987386"/>
            <a:ext cx="1705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6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35C4D-7C06-4594-8726-DFFB0E54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A8EE-EAF9-486F-B9BC-0A5C3186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395" y="612396"/>
            <a:ext cx="7315200" cy="10228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Project Team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DDEEE1-75A9-43B8-A819-1914C798720C}"/>
              </a:ext>
            </a:extLst>
          </p:cNvPr>
          <p:cNvSpPr txBox="1">
            <a:spLocks/>
          </p:cNvSpPr>
          <p:nvPr/>
        </p:nvSpPr>
        <p:spPr>
          <a:xfrm>
            <a:off x="3952395" y="3390801"/>
            <a:ext cx="7315200" cy="102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4000" dirty="0"/>
              <a:t>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4A3528-3407-4518-AF07-3A12CAD18F36}"/>
              </a:ext>
            </a:extLst>
          </p:cNvPr>
          <p:cNvSpPr txBox="1">
            <a:spLocks/>
          </p:cNvSpPr>
          <p:nvPr/>
        </p:nvSpPr>
        <p:spPr>
          <a:xfrm>
            <a:off x="3952395" y="3990178"/>
            <a:ext cx="7315200" cy="2072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EHS Biosafety Training: </a:t>
            </a:r>
            <a:r>
              <a:rPr lang="en-US" sz="2800" dirty="0">
                <a:hlinkClick r:id="rId2"/>
              </a:rPr>
              <a:t>https://ehs.unc.edu/training/self-study/</a:t>
            </a:r>
            <a:endParaRPr lang="en-US" sz="2800" dirty="0"/>
          </a:p>
          <a:p>
            <a:r>
              <a:rPr lang="en-US" sz="2800" dirty="0"/>
              <a:t>Lab Tour and access to in-person training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CC67D5-F411-4048-81E4-BAA91D9D6657}"/>
              </a:ext>
            </a:extLst>
          </p:cNvPr>
          <p:cNvSpPr txBox="1">
            <a:spLocks/>
          </p:cNvSpPr>
          <p:nvPr/>
        </p:nvSpPr>
        <p:spPr>
          <a:xfrm>
            <a:off x="3952395" y="1476892"/>
            <a:ext cx="7315200" cy="2072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Erika England: EHS Biosafety Specialist and Subject Matter Expert</a:t>
            </a:r>
          </a:p>
          <a:p>
            <a:r>
              <a:rPr lang="en-US" sz="2800" dirty="0"/>
              <a:t>Michele Bowen: CISDE Facilities Training Specialist</a:t>
            </a:r>
          </a:p>
          <a:p>
            <a:r>
              <a:rPr lang="en-US" sz="2800" dirty="0"/>
              <a:t>Alex Hoppe: CISDE Training Generalist</a:t>
            </a:r>
          </a:p>
          <a:p>
            <a:r>
              <a:rPr lang="en-US" sz="2800" dirty="0"/>
              <a:t>You! Game Developer, and Training Specialists</a:t>
            </a:r>
          </a:p>
        </p:txBody>
      </p:sp>
    </p:spTree>
    <p:extLst>
      <p:ext uri="{BB962C8B-B14F-4D97-AF65-F5344CB8AC3E}">
        <p14:creationId xmlns:p14="http://schemas.microsoft.com/office/powerpoint/2010/main" val="3145863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PROJECT_OPEN" val="1"/>
  <p:tag name="TAG_BACKING_FORM_KEY" val="1314806-c:\users\amhoppe\desktop\serious games lab safety pitch.pptx"/>
  <p:tag name="ARTICULATE_PRESENTER_VERSION" val="8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TYPE" val="photographic"/>
  <p:tag name="ARTICULATE_CHARACTER_ID" val="photo-female-00019"/>
  <p:tag name="ARTICULATE_CHARACTER_CROP" val="1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TYPE" val="photographic"/>
  <p:tag name="ARTICULATE_CHARACTER_ID" val="photo-female-00019"/>
  <p:tag name="ARTICULATE_CHARACTER_CROP" val="1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TYPE" val="photographic"/>
  <p:tag name="ARTICULATE_CHARACTER_ID" val="photo-female-00043"/>
  <p:tag name="ARTICULATE_CHARACTER_CROP" val="1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TYPE" val="photographic"/>
  <p:tag name="ARTICULATE_CHARACTER_ID" val="photo-male-00010"/>
  <p:tag name="ARTICULATE_CHARACTER_CROP" val="1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TYPE" val="photographic"/>
  <p:tag name="ARTICULATE_CHARACTER_ID" val="photo-male-00042"/>
  <p:tag name="ARTICULATE_CHARACTER_CROP" val="390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67</TotalTime>
  <Words>319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Frame</vt:lpstr>
      <vt:lpstr>Serious Games: Biological Safety Procedures</vt:lpstr>
      <vt:lpstr>Problem</vt:lpstr>
      <vt:lpstr>Learning Objectives</vt:lpstr>
      <vt:lpstr>The Process</vt:lpstr>
      <vt:lpstr>Current Lab Practices</vt:lpstr>
      <vt:lpstr>Audience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Serious Games: Biological Safety Procedures</dc:title>
  <dc:creator>Hoppe, Alex</dc:creator>
  <cp:lastModifiedBy>England, Erika</cp:lastModifiedBy>
  <cp:revision>21</cp:revision>
  <dcterms:created xsi:type="dcterms:W3CDTF">2020-01-15T17:02:52Z</dcterms:created>
  <dcterms:modified xsi:type="dcterms:W3CDTF">2020-01-16T01:23:31Z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506AABE0-F5FF-46C5-AA0A-2A123697BD9A</vt:lpwstr>
  </property>
  <property fmtid="{D5CDD505-2E9C-101B-9397-08002B2CF9AE}" pid="3" name="ArticulatePath">
    <vt:lpwstr>Presentation1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ProjectFull">
    <vt:lpwstr>C:\Users\amhoppe\Desktop\Serious Games Lab Safety Pitch.ppta</vt:lpwstr>
  </property>
</Properties>
</file>