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1"/>
  </p:notesMasterIdLst>
  <p:sldIdLst>
    <p:sldId id="256" r:id="rId5"/>
    <p:sldId id="257" r:id="rId6"/>
    <p:sldId id="258" r:id="rId7"/>
    <p:sldId id="259" r:id="rId8"/>
    <p:sldId id="260" r:id="rId9"/>
    <p:sldId id="261"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A16E0-45D4-4825-B9B8-9C08D4C04116}" v="4" dt="2020-01-20T03:04:01.01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Helvetica Neue UltraLight"/>
          <a:ea typeface="Helvetica Neue UltraLight"/>
          <a:cs typeface="Helvetica Neue Ultra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7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wkins, Tracey" userId="0becc533-8510-42b9-96d8-c9c9292c5506" providerId="ADAL" clId="{04CA16E0-45D4-4825-B9B8-9C08D4C04116}"/>
    <pc:docChg chg="modSld">
      <pc:chgData name="Hawkins, Tracey" userId="0becc533-8510-42b9-96d8-c9c9292c5506" providerId="ADAL" clId="{04CA16E0-45D4-4825-B9B8-9C08D4C04116}" dt="2020-01-20T03:04:01.010" v="3" actId="1076"/>
      <pc:docMkLst>
        <pc:docMk/>
      </pc:docMkLst>
      <pc:sldChg chg="addSp modSp">
        <pc:chgData name="Hawkins, Tracey" userId="0becc533-8510-42b9-96d8-c9c9292c5506" providerId="ADAL" clId="{04CA16E0-45D4-4825-B9B8-9C08D4C04116}" dt="2020-01-20T03:04:01.010" v="3" actId="1076"/>
        <pc:sldMkLst>
          <pc:docMk/>
          <pc:sldMk cId="0" sldId="261"/>
        </pc:sldMkLst>
        <pc:spChg chg="mod">
          <ac:chgData name="Hawkins, Tracey" userId="0becc533-8510-42b9-96d8-c9c9292c5506" providerId="ADAL" clId="{04CA16E0-45D4-4825-B9B8-9C08D4C04116}" dt="2020-01-20T03:03:39.661" v="0" actId="14100"/>
          <ac:spMkLst>
            <pc:docMk/>
            <pc:sldMk cId="0" sldId="261"/>
            <ac:spMk id="108" creationId="{00000000-0000-0000-0000-000000000000}"/>
          </ac:spMkLst>
        </pc:spChg>
        <pc:picChg chg="add mod">
          <ac:chgData name="Hawkins, Tracey" userId="0becc533-8510-42b9-96d8-c9c9292c5506" providerId="ADAL" clId="{04CA16E0-45D4-4825-B9B8-9C08D4C04116}" dt="2020-01-20T03:04:01.010" v="3" actId="1076"/>
          <ac:picMkLst>
            <pc:docMk/>
            <pc:sldMk cId="0" sldId="261"/>
            <ac:picMk id="3" creationId="{A5BC2D38-DD39-4564-B25C-9A6E231EAC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342900" defTabSz="457200" latinLnBrk="0">
      <a:defRPr sz="2200">
        <a:latin typeface="Lucida Grande"/>
        <a:ea typeface="Lucida Grande"/>
        <a:cs typeface="Lucida Grande"/>
        <a:sym typeface="Lucida Grande"/>
      </a:defRPr>
    </a:lvl2pPr>
    <a:lvl3pPr indent="685800" defTabSz="457200" latinLnBrk="0">
      <a:defRPr sz="2200">
        <a:latin typeface="Lucida Grande"/>
        <a:ea typeface="Lucida Grande"/>
        <a:cs typeface="Lucida Grande"/>
        <a:sym typeface="Lucida Grande"/>
      </a:defRPr>
    </a:lvl3pPr>
    <a:lvl4pPr indent="1028700" defTabSz="457200" latinLnBrk="0">
      <a:defRPr sz="2200">
        <a:latin typeface="Lucida Grande"/>
        <a:ea typeface="Lucida Grande"/>
        <a:cs typeface="Lucida Grande"/>
        <a:sym typeface="Lucida Grande"/>
      </a:defRPr>
    </a:lvl4pPr>
    <a:lvl5pPr indent="1371600" defTabSz="457200" latinLnBrk="0">
      <a:defRPr sz="2200">
        <a:latin typeface="Lucida Grande"/>
        <a:ea typeface="Lucida Grande"/>
        <a:cs typeface="Lucida Grande"/>
        <a:sym typeface="Lucida Grande"/>
      </a:defRPr>
    </a:lvl5pPr>
    <a:lvl6pPr indent="1714500" defTabSz="457200" latinLnBrk="0">
      <a:defRPr sz="2200">
        <a:latin typeface="Lucida Grande"/>
        <a:ea typeface="Lucida Grande"/>
        <a:cs typeface="Lucida Grande"/>
        <a:sym typeface="Lucida Grande"/>
      </a:defRPr>
    </a:lvl6pPr>
    <a:lvl7pPr indent="2057400" defTabSz="457200" latinLnBrk="0">
      <a:defRPr sz="2200">
        <a:latin typeface="Lucida Grande"/>
        <a:ea typeface="Lucida Grande"/>
        <a:cs typeface="Lucida Grande"/>
        <a:sym typeface="Lucida Grande"/>
      </a:defRPr>
    </a:lvl7pPr>
    <a:lvl8pPr indent="2400300" defTabSz="457200" latinLnBrk="0">
      <a:defRPr sz="2200">
        <a:latin typeface="Lucida Grande"/>
        <a:ea typeface="Lucida Grande"/>
        <a:cs typeface="Lucida Grande"/>
        <a:sym typeface="Lucida Grande"/>
      </a:defRPr>
    </a:lvl8pPr>
    <a:lvl9pPr indent="27432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381000" y="685800"/>
            <a:ext cx="6096000" cy="3429000"/>
          </a:xfrm>
          <a:prstGeom prst="rect">
            <a:avLst/>
          </a:prstGeom>
        </p:spPr>
        <p:txBody>
          <a:bodyPr/>
          <a:lstStyle/>
          <a:p>
            <a:endParaRPr/>
          </a:p>
        </p:txBody>
      </p:sp>
      <p:sp>
        <p:nvSpPr>
          <p:cNvPr id="61" name="Shape 61"/>
          <p:cNvSpPr>
            <a:spLocks noGrp="1"/>
          </p:cNvSpPr>
          <p:nvPr>
            <p:ph type="body" sz="quarter" idx="1"/>
          </p:nvPr>
        </p:nvSpPr>
        <p:spPr>
          <a:prstGeom prst="rect">
            <a:avLst/>
          </a:prstGeom>
        </p:spPr>
        <p:txBody>
          <a:bodyPr/>
          <a:lstStyle/>
          <a:p>
            <a:r>
              <a:t>We knew our then 3 year old wasn’t going to be 3 forever and that he will need the skills not only to navigate the opportunities he faces but to be able to thrive in a world that is ever changing. That in itself is the challenge. For children with autism, the event of change (new faces, new spaces and new environments) can become a trigger for an emotional meltdown.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381000" y="685800"/>
            <a:ext cx="6096000" cy="3429000"/>
          </a:xfrm>
          <a:prstGeom prst="rect">
            <a:avLst/>
          </a:prstGeom>
        </p:spPr>
        <p:txBody>
          <a:bodyPr/>
          <a:lstStyle/>
          <a:p>
            <a:endParaRPr/>
          </a:p>
        </p:txBody>
      </p:sp>
      <p:sp>
        <p:nvSpPr>
          <p:cNvPr id="70" name="Shape 70"/>
          <p:cNvSpPr>
            <a:spLocks noGrp="1"/>
          </p:cNvSpPr>
          <p:nvPr>
            <p:ph type="body" sz="quarter" idx="1"/>
          </p:nvPr>
        </p:nvSpPr>
        <p:spPr>
          <a:prstGeom prst="rect">
            <a:avLst/>
          </a:prstGeom>
        </p:spPr>
        <p:txBody>
          <a:bodyPr/>
          <a:lstStyle/>
          <a:p>
            <a:r>
              <a:t>I thought if I am going to make another investment towards the betterment of my child’s life I’d do what it takes but I wanted it to work and I wanted it to be comprehensive. Instead of interrogated my child I wanted to have conversations. I ultimately wanted to be able to communicate better.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t>I thought if I am going to make another investment towards the betterment of my child’s life I’d do what it takes but I wanted it to work and I wanted it to be comprehensive. Instead of interrogated my child I wanted to have conversations. I ultimately wanted to be able to communicate better.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White Slid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Grey Slide">
    <p:bg>
      <p:bgPr>
        <a:solidFill>
          <a:srgbClr val="F4F4F4"/>
        </a:solid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lean Slide">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23551877" y="368300"/>
            <a:ext cx="622846" cy="64770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23418800" y="520700"/>
            <a:ext cx="1054100" cy="812800"/>
          </a:xfrm>
          <a:prstGeom prst="rect">
            <a:avLst/>
          </a:prstGeom>
          <a:ln w="38100">
            <a:solidFill>
              <a:srgbClr val="D9E1E8"/>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 name="Slide Number"/>
          <p:cNvSpPr txBox="1">
            <a:spLocks noGrp="1"/>
          </p:cNvSpPr>
          <p:nvPr>
            <p:ph type="sldNum" sz="quarter" idx="2"/>
          </p:nvPr>
        </p:nvSpPr>
        <p:spPr>
          <a:xfrm>
            <a:off x="23628077" y="596900"/>
            <a:ext cx="622846" cy="647701"/>
          </a:xfrm>
          <a:prstGeom prst="rect">
            <a:avLst/>
          </a:prstGeom>
          <a:ln w="12700">
            <a:miter lim="400000"/>
          </a:ln>
        </p:spPr>
        <p:txBody>
          <a:bodyPr wrap="none" lIns="50800" tIns="50800" rIns="50800" bIns="50800" anchor="b">
            <a:spAutoFit/>
          </a:bodyPr>
          <a:lstStyle>
            <a:lvl1pPr>
              <a:defRPr sz="3600" b="1">
                <a:solidFill>
                  <a:srgbClr val="323C40"/>
                </a:solidFill>
                <a:latin typeface="Helvetica"/>
                <a:ea typeface="Helvetica"/>
                <a:cs typeface="Helvetica"/>
                <a:sym typeface="Helvetica"/>
              </a:defRPr>
            </a:lvl1pPr>
          </a:lstStyle>
          <a:p>
            <a:fld id="{86CB4B4D-7CA3-9044-876B-883B54F8677D}" type="slidenum">
              <a:t>‹#›</a:t>
            </a:fld>
            <a:endParaRPr/>
          </a:p>
        </p:txBody>
      </p:sp>
      <p:sp>
        <p:nvSpPr>
          <p:cNvPr id="4" name="Title Text"/>
          <p:cNvSpPr txBox="1">
            <a:spLocks noGrp="1"/>
          </p:cNvSpPr>
          <p:nvPr>
            <p:ph type="title"/>
          </p:nvPr>
        </p:nvSpPr>
        <p:spPr>
          <a:xfrm>
            <a:off x="1739900" y="2298700"/>
            <a:ext cx="20904200" cy="463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p>
            <a:r>
              <a:t>Title Text</a:t>
            </a:r>
          </a:p>
        </p:txBody>
      </p:sp>
      <p:sp>
        <p:nvSpPr>
          <p:cNvPr id="5" name="Body Level One…"/>
          <p:cNvSpPr txBox="1">
            <a:spLocks noGrp="1"/>
          </p:cNvSpPr>
          <p:nvPr>
            <p:ph type="body" idx="1"/>
          </p:nvPr>
        </p:nvSpPr>
        <p:spPr>
          <a:xfrm>
            <a:off x="1739900" y="7061200"/>
            <a:ext cx="209042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1pPr>
      <a:lvl2pPr marL="0" marR="0" indent="3429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2pPr>
      <a:lvl3pPr marL="0" marR="0" indent="6858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3pPr>
      <a:lvl4pPr marL="0" marR="0" indent="10287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4pPr>
      <a:lvl5pPr marL="0" marR="0" indent="13716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5pPr>
      <a:lvl6pPr marL="0" marR="0" indent="17145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6pPr>
      <a:lvl7pPr marL="0" marR="0" indent="20574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7pPr>
      <a:lvl8pPr marL="0" marR="0" indent="24003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8pPr>
      <a:lvl9pPr marL="0" marR="0" indent="27432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9pPr>
    </p:titleStyle>
    <p:bodyStyle>
      <a:lvl1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1pPr>
      <a:lvl2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2pPr>
      <a:lvl3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3pPr>
      <a:lvl4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4pPr>
      <a:lvl5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5pPr>
      <a:lvl6pPr marL="0" marR="0" indent="3556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6pPr>
      <a:lvl7pPr marL="0" marR="0" indent="7112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7pPr>
      <a:lvl8pPr marL="0" marR="0" indent="10668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8pPr>
      <a:lvl9pPr marL="0" marR="0" indent="14224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9pPr>
    </p:bodyStyle>
    <p:otherStyle>
      <a:lvl1pPr marL="0" marR="0" indent="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1pPr>
      <a:lvl2pPr marL="0" marR="0" indent="3429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2pPr>
      <a:lvl3pPr marL="0" marR="0" indent="6858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3pPr>
      <a:lvl4pPr marL="0" marR="0" indent="10287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4pPr>
      <a:lvl5pPr marL="0" marR="0" indent="13716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5pPr>
      <a:lvl6pPr marL="0" marR="0" indent="17145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6pPr>
      <a:lvl7pPr marL="0" marR="0" indent="20574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7pPr>
      <a:lvl8pPr marL="0" marR="0" indent="24003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8pPr>
      <a:lvl9pPr marL="0" marR="0" indent="2743200" algn="ctr" defTabSz="825500" latinLnBrk="0">
        <a:lnSpc>
          <a:spcPct val="100000"/>
        </a:lnSpc>
        <a:spcBef>
          <a:spcPts val="0"/>
        </a:spcBef>
        <a:spcAft>
          <a:spcPts val="0"/>
        </a:spcAft>
        <a:buClrTx/>
        <a:buSzTx/>
        <a:buFontTx/>
        <a:buNone/>
        <a:tabLst/>
        <a:defRPr sz="3600" b="1"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jenn-evelyn-ann-112980-unsplash.jpg" descr="jenn-evelyn-ann-112980-unsplash.jpg"/>
          <p:cNvPicPr>
            <a:picLocks noChangeAspect="1"/>
          </p:cNvPicPr>
          <p:nvPr/>
        </p:nvPicPr>
        <p:blipFill>
          <a:blip r:embed="rId2">
            <a:extLst/>
          </a:blip>
          <a:stretch>
            <a:fillRect/>
          </a:stretch>
        </p:blipFill>
        <p:spPr>
          <a:xfrm>
            <a:off x="-563" y="-1270376"/>
            <a:ext cx="24385126" cy="16256752"/>
          </a:xfrm>
          <a:prstGeom prst="rect">
            <a:avLst/>
          </a:prstGeom>
          <a:ln w="12700">
            <a:miter lim="400000"/>
          </a:ln>
        </p:spPr>
      </p:pic>
      <p:sp>
        <p:nvSpPr>
          <p:cNvPr id="36" name="Rectangle"/>
          <p:cNvSpPr/>
          <p:nvPr/>
        </p:nvSpPr>
        <p:spPr>
          <a:xfrm>
            <a:off x="-154222" y="-146401"/>
            <a:ext cx="24692444" cy="14083718"/>
          </a:xfrm>
          <a:prstGeom prst="rect">
            <a:avLst/>
          </a:prstGeom>
          <a:solidFill>
            <a:srgbClr val="000000">
              <a:alpha val="22591"/>
            </a:srgbClr>
          </a:solidFill>
          <a:ln w="12700">
            <a:miter lim="400000"/>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7" name="Thrive on the spectrum"/>
          <p:cNvSpPr/>
          <p:nvPr/>
        </p:nvSpPr>
        <p:spPr>
          <a:xfrm>
            <a:off x="1667378" y="6455767"/>
            <a:ext cx="20649127" cy="439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1155700">
              <a:defRPr sz="14400" cap="all" spc="-144">
                <a:solidFill>
                  <a:srgbClr val="FFFFFF"/>
                </a:solidFill>
                <a:latin typeface="Helvetica"/>
                <a:ea typeface="Helvetica"/>
                <a:cs typeface="Helvetica"/>
                <a:sym typeface="Helvetica"/>
              </a:defRPr>
            </a:lvl1pPr>
          </a:lstStyle>
          <a:p>
            <a:r>
              <a:rPr dirty="0">
                <a:latin typeface="Palatino Linotype" panose="02040502050505030304" pitchFamily="18" charset="0"/>
              </a:rPr>
              <a:t>Thrive on the spectrum</a:t>
            </a:r>
          </a:p>
        </p:txBody>
      </p:sp>
      <p:sp>
        <p:nvSpPr>
          <p:cNvPr id="38" name="A Solution to Help Kids"/>
          <p:cNvSpPr txBox="1"/>
          <p:nvPr/>
        </p:nvSpPr>
        <p:spPr>
          <a:xfrm>
            <a:off x="6294068" y="4868966"/>
            <a:ext cx="11395748" cy="1379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8300">
                <a:solidFill>
                  <a:srgbClr val="FFFFFF"/>
                </a:solidFill>
                <a:latin typeface="Big Caslon"/>
                <a:ea typeface="Big Caslon"/>
                <a:cs typeface="Big Caslon"/>
                <a:sym typeface="Big Caslon"/>
              </a:defRPr>
            </a:lvl1pPr>
          </a:lstStyle>
          <a:p>
            <a:r>
              <a:rPr dirty="0">
                <a:latin typeface="Palatino Linotype" panose="02040502050505030304" pitchFamily="18" charset="0"/>
              </a:rPr>
              <a:t>A Solution to Help Kids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xfrm>
            <a:off x="23637519" y="584200"/>
            <a:ext cx="603962" cy="6604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41" name="The why"/>
          <p:cNvSpPr/>
          <p:nvPr/>
        </p:nvSpPr>
        <p:spPr>
          <a:xfrm>
            <a:off x="622607" y="459083"/>
            <a:ext cx="11493501" cy="910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dirty="0">
                <a:solidFill>
                  <a:srgbClr val="002060"/>
                </a:solidFill>
                <a:latin typeface="Palatino Linotype" panose="02040502050505030304" pitchFamily="18" charset="0"/>
              </a:rPr>
              <a:t>The why</a:t>
            </a:r>
          </a:p>
        </p:txBody>
      </p:sp>
      <p:sp>
        <p:nvSpPr>
          <p:cNvPr id="42" name="When we truly thought about what we desire for these children, we want them and their parents to not be defined by a diagnosis. We want to make the experience of development special and fun.…"/>
          <p:cNvSpPr/>
          <p:nvPr/>
        </p:nvSpPr>
        <p:spPr>
          <a:xfrm>
            <a:off x="16451806" y="5796237"/>
            <a:ext cx="7222687" cy="7229058"/>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defTabSz="952500">
              <a:lnSpc>
                <a:spcPct val="130000"/>
              </a:lnSpc>
              <a:buClr>
                <a:srgbClr val="E9F6FA"/>
              </a:buClr>
              <a:buFont typeface="Helvetica Neue UltraLight"/>
              <a:defRPr sz="2600">
                <a:solidFill>
                  <a:srgbClr val="323C40"/>
                </a:solidFill>
                <a:uFill>
                  <a:solidFill>
                    <a:srgbClr val="323C40"/>
                  </a:solidFill>
                </a:uFill>
                <a:latin typeface="Helvetica Neue"/>
                <a:ea typeface="Helvetica Neue"/>
                <a:cs typeface="Helvetica Neue"/>
                <a:sym typeface="Helvetica Neue"/>
              </a:defRPr>
            </a:pPr>
            <a:r>
              <a:rPr dirty="0">
                <a:solidFill>
                  <a:srgbClr val="002060"/>
                </a:solidFill>
              </a:rPr>
              <a:t>When we truly thought about what we desire for these children, we want them and their parents to not be defined by a diagnosis. We want to make the experience of development special and fun. </a:t>
            </a:r>
          </a:p>
          <a:p>
            <a:pPr defTabSz="952500">
              <a:lnSpc>
                <a:spcPct val="130000"/>
              </a:lnSpc>
              <a:buClr>
                <a:srgbClr val="E9F6FA"/>
              </a:buClr>
              <a:buFont typeface="Helvetica Neue UltraLight"/>
              <a:defRPr sz="2600" b="1">
                <a:solidFill>
                  <a:srgbClr val="323C40"/>
                </a:solidFill>
                <a:uFill>
                  <a:solidFill>
                    <a:srgbClr val="323C40"/>
                  </a:solidFill>
                </a:uFill>
                <a:latin typeface="Helvetica Neue"/>
                <a:ea typeface="Helvetica Neue"/>
                <a:cs typeface="Helvetica Neue"/>
                <a:sym typeface="Helvetica Neue"/>
              </a:defRPr>
            </a:pPr>
            <a:r>
              <a:rPr dirty="0">
                <a:solidFill>
                  <a:srgbClr val="002060"/>
                </a:solidFill>
              </a:rPr>
              <a:t>We needed a device that was an extension of parental support outside the home that also:</a:t>
            </a:r>
          </a:p>
          <a:p>
            <a:pPr marL="634999" indent="-380999" algn="l">
              <a:lnSpc>
                <a:spcPct val="130000"/>
              </a:lnSpc>
              <a:buSzPct val="100000"/>
              <a:buChar char="•"/>
              <a:defRPr sz="2600" spc="26">
                <a:solidFill>
                  <a:srgbClr val="323D40"/>
                </a:solidFill>
                <a:latin typeface="Helvetica Neue"/>
                <a:ea typeface="Helvetica Neue"/>
                <a:cs typeface="Helvetica Neue"/>
                <a:sym typeface="Helvetica Neue"/>
              </a:defRPr>
            </a:pPr>
            <a:r>
              <a:rPr dirty="0">
                <a:solidFill>
                  <a:srgbClr val="002060"/>
                </a:solidFill>
              </a:rPr>
              <a:t>Enabled a productive way to foster emotional regulation.</a:t>
            </a:r>
          </a:p>
          <a:p>
            <a:pPr marL="634999" indent="-380999" algn="l">
              <a:lnSpc>
                <a:spcPct val="130000"/>
              </a:lnSpc>
              <a:buSzPct val="100000"/>
              <a:buChar char="•"/>
              <a:defRPr sz="2600" spc="26">
                <a:solidFill>
                  <a:srgbClr val="323D40"/>
                </a:solidFill>
                <a:latin typeface="Helvetica Neue"/>
                <a:ea typeface="Helvetica Neue"/>
                <a:cs typeface="Helvetica Neue"/>
                <a:sym typeface="Helvetica Neue"/>
              </a:defRPr>
            </a:pPr>
            <a:r>
              <a:rPr dirty="0">
                <a:solidFill>
                  <a:srgbClr val="002060"/>
                </a:solidFill>
              </a:rPr>
              <a:t>Provided an efficient way to support family schedules and routines.</a:t>
            </a:r>
          </a:p>
          <a:p>
            <a:pPr marL="634999" indent="-380999" algn="l">
              <a:lnSpc>
                <a:spcPct val="130000"/>
              </a:lnSpc>
              <a:buSzPct val="100000"/>
              <a:buChar char="•"/>
              <a:defRPr sz="2600" spc="26">
                <a:solidFill>
                  <a:srgbClr val="323D40"/>
                </a:solidFill>
                <a:latin typeface="Helvetica Neue"/>
                <a:ea typeface="Helvetica Neue"/>
                <a:cs typeface="Helvetica Neue"/>
                <a:sym typeface="Helvetica Neue"/>
              </a:defRPr>
            </a:pPr>
            <a:r>
              <a:rPr dirty="0">
                <a:solidFill>
                  <a:srgbClr val="002060"/>
                </a:solidFill>
              </a:rPr>
              <a:t>Helped parents nurture positive reinforcement by communicating more effectively.</a:t>
            </a:r>
          </a:p>
        </p:txBody>
      </p:sp>
      <p:grpSp>
        <p:nvGrpSpPr>
          <p:cNvPr id="45" name="Group"/>
          <p:cNvGrpSpPr/>
          <p:nvPr/>
        </p:nvGrpSpPr>
        <p:grpSpPr>
          <a:xfrm>
            <a:off x="16253150" y="3123192"/>
            <a:ext cx="7620000" cy="2130600"/>
            <a:chOff x="0" y="3564"/>
            <a:chExt cx="7619998" cy="2130599"/>
          </a:xfrm>
        </p:grpSpPr>
        <p:sp>
          <p:nvSpPr>
            <p:cNvPr id="43" name="Beyond…"/>
            <p:cNvSpPr/>
            <p:nvPr/>
          </p:nvSpPr>
          <p:spPr>
            <a:xfrm>
              <a:off x="0" y="3564"/>
              <a:ext cx="7619999" cy="18821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1155700">
                <a:lnSpc>
                  <a:spcPct val="80000"/>
                </a:lnSpc>
                <a:defRPr sz="7200" cap="all">
                  <a:solidFill>
                    <a:srgbClr val="323C40"/>
                  </a:solidFill>
                  <a:latin typeface="Helvetica"/>
                  <a:ea typeface="Helvetica"/>
                  <a:cs typeface="Helvetica"/>
                  <a:sym typeface="Helvetica"/>
                </a:defRPr>
              </a:pPr>
              <a:r>
                <a:rPr dirty="0">
                  <a:solidFill>
                    <a:srgbClr val="002060"/>
                  </a:solidFill>
                </a:rPr>
                <a:t>Beyond</a:t>
              </a:r>
            </a:p>
            <a:p>
              <a:pPr defTabSz="1155700">
                <a:lnSpc>
                  <a:spcPct val="80000"/>
                </a:lnSpc>
                <a:defRPr sz="5800" b="1" cap="all">
                  <a:solidFill>
                    <a:srgbClr val="323C40"/>
                  </a:solidFill>
                  <a:latin typeface="Helvetica"/>
                  <a:ea typeface="Helvetica"/>
                  <a:cs typeface="Helvetica"/>
                  <a:sym typeface="Helvetica"/>
                </a:defRPr>
              </a:pPr>
              <a:r>
                <a:rPr dirty="0">
                  <a:solidFill>
                    <a:srgbClr val="002060"/>
                  </a:solidFill>
                </a:rPr>
                <a:t>The diagnosis</a:t>
              </a:r>
            </a:p>
          </p:txBody>
        </p:sp>
        <p:sp>
          <p:nvSpPr>
            <p:cNvPr id="44" name="Line"/>
            <p:cNvSpPr/>
            <p:nvPr/>
          </p:nvSpPr>
          <p:spPr>
            <a:xfrm>
              <a:off x="3410749" y="2015339"/>
              <a:ext cx="1206500" cy="1188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noFill/>
            <a:ln w="127000" cap="flat">
              <a:solidFill>
                <a:srgbClr val="BEB18A"/>
              </a:solidFill>
              <a:prstDash val="solid"/>
              <a:miter lim="400000"/>
            </a:ln>
            <a:effectLst/>
          </p:spPr>
          <p:txBody>
            <a:bodyPr wrap="square" lIns="38100" tIns="38100" rIns="38100" bIns="38100" numCol="1" anchor="ctr">
              <a:noAutofit/>
            </a:bodyPr>
            <a:lstStyle/>
            <a:p>
              <a:pPr defTabSz="457200">
                <a:defRPr sz="3000">
                  <a:solidFill>
                    <a:srgbClr val="FFFFFF"/>
                  </a:solidFill>
                </a:defRPr>
              </a:pPr>
              <a:endParaRPr>
                <a:solidFill>
                  <a:srgbClr val="002060"/>
                </a:solidFill>
              </a:endParaRPr>
            </a:p>
          </p:txBody>
        </p:sp>
      </p:grpSp>
      <p:pic>
        <p:nvPicPr>
          <p:cNvPr id="46" name="Autism Signs - Autism Statistics | Autism Society of NC 2019-08-01 08-54-07.png" descr="Autism Signs - Autism Statistics | Autism Society of NC 2019-08-01 08-54-07.png"/>
          <p:cNvPicPr>
            <a:picLocks noChangeAspect="1"/>
          </p:cNvPicPr>
          <p:nvPr/>
        </p:nvPicPr>
        <p:blipFill>
          <a:blip r:embed="rId2">
            <a:extLst/>
          </a:blip>
          <a:stretch>
            <a:fillRect/>
          </a:stretch>
        </p:blipFill>
        <p:spPr>
          <a:xfrm>
            <a:off x="1272782" y="7261068"/>
            <a:ext cx="5615167" cy="6093382"/>
          </a:xfrm>
          <a:prstGeom prst="rect">
            <a:avLst/>
          </a:prstGeom>
          <a:ln w="12700">
            <a:miter lim="400000"/>
          </a:ln>
          <a:effectLst>
            <a:outerShdw blurRad="127000" dist="76200" dir="2700000" rotWithShape="0">
              <a:srgbClr val="000000">
                <a:alpha val="75000"/>
              </a:srgbClr>
            </a:outerShdw>
          </a:effectLst>
        </p:spPr>
      </p:pic>
      <p:pic>
        <p:nvPicPr>
          <p:cNvPr id="47" name="Autism Signs - Autism Statistics | Autism Society of NC 2019-08-01 08-53-54.png" descr="Autism Signs - Autism Statistics | Autism Society of NC 2019-08-01 08-53-54.png"/>
          <p:cNvPicPr>
            <a:picLocks noChangeAspect="1"/>
          </p:cNvPicPr>
          <p:nvPr/>
        </p:nvPicPr>
        <p:blipFill>
          <a:blip r:embed="rId3">
            <a:extLst/>
          </a:blip>
          <a:stretch>
            <a:fillRect/>
          </a:stretch>
        </p:blipFill>
        <p:spPr>
          <a:xfrm>
            <a:off x="10210806" y="1569142"/>
            <a:ext cx="5420309" cy="5238700"/>
          </a:xfrm>
          <a:prstGeom prst="rect">
            <a:avLst/>
          </a:prstGeom>
          <a:ln w="12700">
            <a:miter lim="400000"/>
          </a:ln>
          <a:effectLst>
            <a:outerShdw blurRad="127000" dist="76200" dir="2700000" rotWithShape="0">
              <a:srgbClr val="000000">
                <a:alpha val="75000"/>
              </a:srgbClr>
            </a:outerShdw>
          </a:effectLst>
        </p:spPr>
      </p:pic>
      <p:pic>
        <p:nvPicPr>
          <p:cNvPr id="48" name="BHKgluv1tY8IqGsQTfXoKxnKpuZETc6h4_G8cUJV-Wwz0tsKj0wCr0cSqGQuO1-F3hbKN7HZk_V1PdQcSahkdzX5HGoD6kL4eiBom3lFCohNrlF8gOE7WVIrgoHgDgP8Tms9fdaSAFk.jpg" descr="BHKgluv1tY8IqGsQTfXoKxnKpuZETc6h4_G8cUJV-Wwz0tsKj0wCr0cSqGQuO1-F3hbKN7HZk_V1PdQcSahkdzX5HGoD6kL4eiBom3lFCohNrlF8gOE7WVIrgoHgDgP8Tms9fdaSAFk.jpg"/>
          <p:cNvPicPr>
            <a:picLocks noChangeAspect="1"/>
          </p:cNvPicPr>
          <p:nvPr/>
        </p:nvPicPr>
        <p:blipFill>
          <a:blip r:embed="rId4">
            <a:extLst/>
          </a:blip>
          <a:srcRect l="20380" r="20380"/>
          <a:stretch>
            <a:fillRect/>
          </a:stretch>
        </p:blipFill>
        <p:spPr>
          <a:xfrm>
            <a:off x="3915443" y="2028922"/>
            <a:ext cx="5673266" cy="6382424"/>
          </a:xfrm>
          <a:prstGeom prst="rect">
            <a:avLst/>
          </a:prstGeom>
          <a:ln w="12700">
            <a:miter lim="400000"/>
          </a:ln>
          <a:effectLst>
            <a:outerShdw blurRad="101600" dist="149844" dir="2700000" rotWithShape="0">
              <a:srgbClr val="000000">
                <a:alpha val="75000"/>
              </a:srgbClr>
            </a:outerShdw>
          </a:effectLst>
        </p:spPr>
      </p:pic>
      <p:pic>
        <p:nvPicPr>
          <p:cNvPr id="49" name="Autism Signs - Autism Statistics | Autism Society of NC 2019-08-01 08-53-06.png" descr="Autism Signs - Autism Statistics | Autism Society of NC 2019-08-01 08-53-06.png"/>
          <p:cNvPicPr>
            <a:picLocks noChangeAspect="1"/>
          </p:cNvPicPr>
          <p:nvPr/>
        </p:nvPicPr>
        <p:blipFill>
          <a:blip r:embed="rId5">
            <a:extLst/>
          </a:blip>
          <a:stretch>
            <a:fillRect/>
          </a:stretch>
        </p:blipFill>
        <p:spPr>
          <a:xfrm>
            <a:off x="8786548" y="6364075"/>
            <a:ext cx="5766659" cy="6093382"/>
          </a:xfrm>
          <a:prstGeom prst="rect">
            <a:avLst/>
          </a:prstGeom>
          <a:ln w="12700">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23637519" y="584200"/>
            <a:ext cx="603962" cy="6604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52" name="Therapy gave us direction, but we needed more"/>
          <p:cNvSpPr/>
          <p:nvPr/>
        </p:nvSpPr>
        <p:spPr>
          <a:xfrm>
            <a:off x="10749508" y="3363055"/>
            <a:ext cx="12591654" cy="2659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r" defTabSz="1155700">
              <a:lnSpc>
                <a:spcPct val="80000"/>
              </a:lnSpc>
              <a:defRPr sz="7200" cap="all">
                <a:solidFill>
                  <a:srgbClr val="323C40"/>
                </a:solidFill>
                <a:latin typeface="Helvetica"/>
                <a:ea typeface="Helvetica"/>
                <a:cs typeface="Helvetica"/>
                <a:sym typeface="Helvetica"/>
              </a:defRPr>
            </a:pPr>
            <a:r>
              <a:rPr dirty="0">
                <a:solidFill>
                  <a:srgbClr val="002060"/>
                </a:solidFill>
              </a:rPr>
              <a:t>Therapy gave us direction, </a:t>
            </a:r>
            <a:r>
              <a:rPr b="1" dirty="0">
                <a:solidFill>
                  <a:srgbClr val="002060"/>
                </a:solidFill>
              </a:rPr>
              <a:t>but we needed more</a:t>
            </a:r>
          </a:p>
        </p:txBody>
      </p:sp>
      <p:sp>
        <p:nvSpPr>
          <p:cNvPr id="53" name="Today there is a sea of single feature assistive technologies to aid  children  diagnosed with Autism Spectrum Disorder  BUT none of them could do what we were looking for all in one.  Buying one of these devices meant sacrificing one feature for another."/>
          <p:cNvSpPr/>
          <p:nvPr/>
        </p:nvSpPr>
        <p:spPr>
          <a:xfrm>
            <a:off x="13419069" y="7118350"/>
            <a:ext cx="9922092" cy="411480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pPr>
            <a:r>
              <a:rPr dirty="0">
                <a:solidFill>
                  <a:srgbClr val="002060"/>
                </a:solidFill>
              </a:rPr>
              <a:t>Today there is a sea of single feature assistive technologies to aid  children  diagnosed with Autism Spectrum Disorder  </a:t>
            </a:r>
            <a:r>
              <a:rPr b="1" i="1" dirty="0">
                <a:solidFill>
                  <a:srgbClr val="002060"/>
                </a:solidFill>
              </a:rPr>
              <a:t>BUT</a:t>
            </a:r>
            <a:r>
              <a:rPr dirty="0">
                <a:solidFill>
                  <a:srgbClr val="002060"/>
                </a:solidFill>
              </a:rPr>
              <a:t> none of them could do what we were looking for all in one.  Buying one of these devices meant sacrificing one feature for another.  </a:t>
            </a:r>
          </a:p>
        </p:txBody>
      </p:sp>
      <p:sp>
        <p:nvSpPr>
          <p:cNvPr id="54" name="Line"/>
          <p:cNvSpPr/>
          <p:nvPr/>
        </p:nvSpPr>
        <p:spPr>
          <a:xfrm>
            <a:off x="22090871" y="6242050"/>
            <a:ext cx="1206501"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BEB18A"/>
            </a:solidFill>
            <a:miter lim="400000"/>
          </a:ln>
        </p:spPr>
        <p:txBody>
          <a:bodyPr lIns="38100" tIns="38100" rIns="38100" bIns="38100" anchor="ctr"/>
          <a:lstStyle/>
          <a:p>
            <a:pPr defTabSz="457200">
              <a:defRPr sz="3000">
                <a:solidFill>
                  <a:srgbClr val="FFFFFF"/>
                </a:solidFill>
              </a:defRPr>
            </a:pPr>
            <a:endParaRPr/>
          </a:p>
        </p:txBody>
      </p:sp>
      <p:sp>
        <p:nvSpPr>
          <p:cNvPr id="55" name="The problem"/>
          <p:cNvSpPr/>
          <p:nvPr/>
        </p:nvSpPr>
        <p:spPr>
          <a:xfrm>
            <a:off x="622607" y="427333"/>
            <a:ext cx="11493501" cy="910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dirty="0">
                <a:solidFill>
                  <a:srgbClr val="002060"/>
                </a:solidFill>
                <a:latin typeface="Palatino Linotype" panose="02040502050505030304" pitchFamily="18" charset="0"/>
              </a:rPr>
              <a:t>The problem</a:t>
            </a:r>
          </a:p>
        </p:txBody>
      </p:sp>
      <p:pic>
        <p:nvPicPr>
          <p:cNvPr id="56" name="yiXqpj8fbbGaUPcVkqJWkFvHJCTV9X_XQKw4rXcb3XM_tYQWK1MbksnSrgPPpIK3mVlL8EwMf8YmlVz_1lrRYiN8DkcmL4l26-dPFAwySbwGT78aJ_nWajbgO1YY8l1ucqaeTZgx.png" descr="yiXqpj8fbbGaUPcVkqJWkFvHJCTV9X_XQKw4rXcb3XM_tYQWK1MbksnSrgPPpIK3mVlL8EwMf8YmlVz_1lrRYiN8DkcmL4l26-dPFAwySbwGT78aJ_nWajbgO1YY8l1ucqaeTZgx.png"/>
          <p:cNvPicPr>
            <a:picLocks noChangeAspect="1"/>
          </p:cNvPicPr>
          <p:nvPr/>
        </p:nvPicPr>
        <p:blipFill>
          <a:blip r:embed="rId3">
            <a:extLst/>
          </a:blip>
          <a:stretch>
            <a:fillRect/>
          </a:stretch>
        </p:blipFill>
        <p:spPr>
          <a:xfrm>
            <a:off x="1748195" y="2911601"/>
            <a:ext cx="5366654" cy="3019226"/>
          </a:xfrm>
          <a:prstGeom prst="rect">
            <a:avLst/>
          </a:prstGeom>
          <a:ln w="12700">
            <a:miter lim="400000"/>
          </a:ln>
          <a:effectLst>
            <a:outerShdw blurRad="127000" dist="76200" dir="2700000" rotWithShape="0">
              <a:srgbClr val="000000">
                <a:alpha val="75000"/>
              </a:srgbClr>
            </a:outerShdw>
          </a:effectLst>
        </p:spPr>
      </p:pic>
      <p:pic>
        <p:nvPicPr>
          <p:cNvPr id="57" name="5SDYhXX4vtc2ohoyNmlbRtAzbMyreFfcw26xZOEH0AGvo05L-Atb360DpyHZK1a1ZQhKCFS6o4DLP1Q2HnlxLuD3tORChkFm3mk4AYyipGmSMV5h6g2_ACCAVG5zyj8Grbh6M9rt.jpg" descr="5SDYhXX4vtc2ohoyNmlbRtAzbMyreFfcw26xZOEH0AGvo05L-Atb360DpyHZK1a1ZQhKCFS6o4DLP1Q2HnlxLuD3tORChkFm3mk4AYyipGmSMV5h6g2_ACCAVG5zyj8Grbh6M9rt.jpg"/>
          <p:cNvPicPr>
            <a:picLocks noChangeAspect="1"/>
          </p:cNvPicPr>
          <p:nvPr/>
        </p:nvPicPr>
        <p:blipFill>
          <a:blip r:embed="rId4">
            <a:extLst/>
          </a:blip>
          <a:stretch>
            <a:fillRect/>
          </a:stretch>
        </p:blipFill>
        <p:spPr>
          <a:xfrm rot="960963">
            <a:off x="6935118" y="3948664"/>
            <a:ext cx="4711115" cy="4711115"/>
          </a:xfrm>
          <a:prstGeom prst="rect">
            <a:avLst/>
          </a:prstGeom>
          <a:ln w="12700">
            <a:miter lim="400000"/>
          </a:ln>
          <a:effectLst>
            <a:outerShdw blurRad="127000" dist="76200" dir="3707505" rotWithShape="0">
              <a:srgbClr val="000000">
                <a:alpha val="75000"/>
              </a:srgbClr>
            </a:outerShdw>
          </a:effectLst>
        </p:spPr>
      </p:pic>
      <p:pic>
        <p:nvPicPr>
          <p:cNvPr id="58" name="hzNtsIaVqmIQsSEQ_wyTIU2aJ9Q7XdeMUxbjR8pLVWjU9n0Pn128NCcDjHSFjasuMfuTFjQgVla1KMlTILKKtEK64GF9oGhBh16pPIhTwWOQBcOxNAPF0tRExJxySQ5N0OnLEEL8.png" descr="hzNtsIaVqmIQsSEQ_wyTIU2aJ9Q7XdeMUxbjR8pLVWjU9n0Pn128NCcDjHSFjasuMfuTFjQgVla1KMlTILKKtEK64GF9oGhBh16pPIhTwWOQBcOxNAPF0tRExJxySQ5N0OnLEEL8.png"/>
          <p:cNvPicPr>
            <a:picLocks noChangeAspect="1"/>
          </p:cNvPicPr>
          <p:nvPr/>
        </p:nvPicPr>
        <p:blipFill>
          <a:blip r:embed="rId5">
            <a:extLst/>
          </a:blip>
          <a:stretch>
            <a:fillRect/>
          </a:stretch>
        </p:blipFill>
        <p:spPr>
          <a:xfrm>
            <a:off x="5865251" y="8814964"/>
            <a:ext cx="4522104" cy="4114801"/>
          </a:xfrm>
          <a:prstGeom prst="rect">
            <a:avLst/>
          </a:prstGeom>
          <a:ln w="12700">
            <a:miter lim="400000"/>
          </a:ln>
          <a:effectLst>
            <a:outerShdw blurRad="127000" dist="76200" dir="2700000" rotWithShape="0">
              <a:srgbClr val="000000">
                <a:alpha val="75000"/>
              </a:srgbClr>
            </a:outerShdw>
          </a:effectLst>
        </p:spPr>
      </p:pic>
      <p:pic>
        <p:nvPicPr>
          <p:cNvPr id="59" name="e0tuy846yy3grME8Ut23gb4agsBFSFteI6Qhe6yHEVJDS5OXIlObcILNdcoDbD2MLFOaldhUQYN7zEkclid7G9vgCFuXDqDl8bXCD3n_3zFgENXEuHre3jw3Ssf81a1KdOvF9jj3.jpg" descr="e0tuy846yy3grME8Ut23gb4agsBFSFteI6Qhe6yHEVJDS5OXIlObcILNdcoDbD2MLFOaldhUQYN7zEkclid7G9vgCFuXDqDl8bXCD3n_3zFgENXEuHre3jw3Ssf81a1KdOvF9jj3.jpg"/>
          <p:cNvPicPr>
            <a:picLocks noChangeAspect="1"/>
          </p:cNvPicPr>
          <p:nvPr/>
        </p:nvPicPr>
        <p:blipFill>
          <a:blip r:embed="rId6">
            <a:extLst/>
          </a:blip>
          <a:stretch>
            <a:fillRect/>
          </a:stretch>
        </p:blipFill>
        <p:spPr>
          <a:xfrm rot="21182642">
            <a:off x="1047130" y="6640062"/>
            <a:ext cx="5071376" cy="5071376"/>
          </a:xfrm>
          <a:prstGeom prst="rect">
            <a:avLst/>
          </a:prstGeom>
          <a:ln w="12700">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cNvSpPr txBox="1">
            <a:spLocks noGrp="1"/>
          </p:cNvSpPr>
          <p:nvPr>
            <p:ph type="sldNum" sz="quarter" idx="2"/>
          </p:nvPr>
        </p:nvSpPr>
        <p:spPr>
          <a:xfrm>
            <a:off x="23637519" y="584200"/>
            <a:ext cx="603962" cy="6604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64" name="The solution"/>
          <p:cNvSpPr/>
          <p:nvPr/>
        </p:nvSpPr>
        <p:spPr>
          <a:xfrm>
            <a:off x="622607" y="427334"/>
            <a:ext cx="11493501" cy="910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dirty="0">
                <a:solidFill>
                  <a:srgbClr val="002060"/>
                </a:solidFill>
                <a:latin typeface="Palatino Linotype" panose="02040502050505030304" pitchFamily="18" charset="0"/>
              </a:rPr>
              <a:t>The solution</a:t>
            </a:r>
          </a:p>
        </p:txBody>
      </p:sp>
      <p:pic>
        <p:nvPicPr>
          <p:cNvPr id="65" name="Mockup2.psd" descr="Mockup2.psd"/>
          <p:cNvPicPr>
            <a:picLocks noChangeAspect="1"/>
          </p:cNvPicPr>
          <p:nvPr/>
        </p:nvPicPr>
        <p:blipFill>
          <a:blip r:embed="rId3">
            <a:extLst/>
          </a:blip>
          <a:stretch>
            <a:fillRect/>
          </a:stretch>
        </p:blipFill>
        <p:spPr>
          <a:xfrm>
            <a:off x="11234599" y="1555928"/>
            <a:ext cx="15278582" cy="11458935"/>
          </a:xfrm>
          <a:prstGeom prst="rect">
            <a:avLst/>
          </a:prstGeom>
          <a:ln w="12700">
            <a:miter lim="400000"/>
          </a:ln>
        </p:spPr>
      </p:pic>
      <p:sp>
        <p:nvSpPr>
          <p:cNvPr id="66" name="If I couldn’t find it, I would build it"/>
          <p:cNvSpPr/>
          <p:nvPr/>
        </p:nvSpPr>
        <p:spPr>
          <a:xfrm>
            <a:off x="796484" y="3009049"/>
            <a:ext cx="12988331" cy="1772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defTabSz="1155700">
              <a:lnSpc>
                <a:spcPct val="80000"/>
              </a:lnSpc>
              <a:defRPr sz="7200" cap="all">
                <a:solidFill>
                  <a:srgbClr val="323C40"/>
                </a:solidFill>
                <a:latin typeface="Helvetica"/>
                <a:ea typeface="Helvetica"/>
                <a:cs typeface="Helvetica"/>
                <a:sym typeface="Helvetica"/>
              </a:defRPr>
            </a:pPr>
            <a:r>
              <a:rPr dirty="0">
                <a:solidFill>
                  <a:srgbClr val="002060"/>
                </a:solidFill>
              </a:rPr>
              <a:t>If I couldn’t find it, </a:t>
            </a:r>
            <a:r>
              <a:rPr b="1" dirty="0">
                <a:solidFill>
                  <a:srgbClr val="002060"/>
                </a:solidFill>
              </a:rPr>
              <a:t>I would build it</a:t>
            </a:r>
          </a:p>
        </p:txBody>
      </p:sp>
      <p:sp>
        <p:nvSpPr>
          <p:cNvPr id="67" name="The thought was to match my child’s needs with technologies that already exist. This was more critical than creating a new technology. As a parent, I knew I would feel more at ease and informed if I had a device that enables real-time feedback. A device that would:…"/>
          <p:cNvSpPr/>
          <p:nvPr/>
        </p:nvSpPr>
        <p:spPr>
          <a:xfrm>
            <a:off x="775738" y="6112748"/>
            <a:ext cx="13322346" cy="7108389"/>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l">
              <a:lnSpc>
                <a:spcPct val="150000"/>
              </a:lnSpc>
              <a:spcBef>
                <a:spcPts val="600"/>
              </a:spcBef>
              <a:defRPr sz="2500">
                <a:solidFill>
                  <a:srgbClr val="4E5461"/>
                </a:solidFill>
                <a:latin typeface="Helvetica Neue"/>
                <a:ea typeface="Helvetica Neue"/>
                <a:cs typeface="Helvetica Neue"/>
                <a:sym typeface="Helvetica Neue"/>
              </a:defRPr>
            </a:pPr>
            <a:r>
              <a:rPr dirty="0">
                <a:solidFill>
                  <a:srgbClr val="002060"/>
                </a:solidFill>
              </a:rPr>
              <a:t>The thought was to match my child’s needs with technologies that already exist. This was more critical than creating a new technology. As a parent, I knew I would feel more at ease and informed if I had a device that enables real-time feedback. A device that would:</a:t>
            </a:r>
          </a:p>
          <a:p>
            <a:pPr marL="228600" indent="-228600" algn="l">
              <a:spcBef>
                <a:spcPts val="2800"/>
              </a:spcBef>
              <a:buSzPct val="100000"/>
              <a:buChar char="•"/>
              <a:defRPr sz="2500" b="1" i="1">
                <a:solidFill>
                  <a:srgbClr val="4E5461"/>
                </a:solidFill>
                <a:latin typeface="Helvetica Neue"/>
                <a:ea typeface="Helvetica Neue"/>
                <a:cs typeface="Helvetica Neue"/>
                <a:sym typeface="Helvetica Neue"/>
              </a:defRPr>
            </a:pPr>
            <a:r>
              <a:rPr dirty="0">
                <a:solidFill>
                  <a:srgbClr val="002060"/>
                </a:solidFill>
              </a:rPr>
              <a:t>Alert me to heightened states but help him minimize future trigger moments</a:t>
            </a:r>
          </a:p>
          <a:p>
            <a:pPr marL="228600" indent="-228600" algn="l">
              <a:spcBef>
                <a:spcPts val="2800"/>
              </a:spcBef>
              <a:buSzPct val="100000"/>
              <a:buChar char="•"/>
              <a:defRPr sz="2500" b="1" i="1">
                <a:solidFill>
                  <a:srgbClr val="4E5461"/>
                </a:solidFill>
                <a:latin typeface="Helvetica Neue"/>
                <a:ea typeface="Helvetica Neue"/>
                <a:cs typeface="Helvetica Neue"/>
                <a:sym typeface="Helvetica Neue"/>
              </a:defRPr>
            </a:pPr>
            <a:r>
              <a:rPr dirty="0">
                <a:solidFill>
                  <a:srgbClr val="002060"/>
                </a:solidFill>
              </a:rPr>
              <a:t>Help him identify and become more aware of his emotions</a:t>
            </a:r>
          </a:p>
          <a:p>
            <a:pPr marL="228600" indent="-228600" algn="l">
              <a:spcBef>
                <a:spcPts val="2800"/>
              </a:spcBef>
              <a:buSzPct val="100000"/>
              <a:buChar char="•"/>
              <a:defRPr sz="2500" b="1" i="1">
                <a:solidFill>
                  <a:srgbClr val="4E5461"/>
                </a:solidFill>
                <a:latin typeface="Helvetica Neue"/>
                <a:ea typeface="Helvetica Neue"/>
                <a:cs typeface="Helvetica Neue"/>
                <a:sym typeface="Helvetica Neue"/>
              </a:defRPr>
            </a:pPr>
            <a:r>
              <a:rPr dirty="0">
                <a:solidFill>
                  <a:srgbClr val="002060"/>
                </a:solidFill>
              </a:rPr>
              <a:t>Implement his schedule “on-the-go”</a:t>
            </a:r>
          </a:p>
          <a:p>
            <a:pPr marL="228600" indent="-228600" algn="l">
              <a:spcBef>
                <a:spcPts val="2800"/>
              </a:spcBef>
              <a:buSzPct val="100000"/>
              <a:buChar char="•"/>
              <a:defRPr sz="2500" b="1" i="1">
                <a:solidFill>
                  <a:srgbClr val="4E5461"/>
                </a:solidFill>
                <a:latin typeface="Helvetica Neue"/>
                <a:ea typeface="Helvetica Neue"/>
                <a:cs typeface="Helvetica Neue"/>
                <a:sym typeface="Helvetica Neue"/>
              </a:defRPr>
            </a:pPr>
            <a:r>
              <a:rPr dirty="0">
                <a:solidFill>
                  <a:srgbClr val="002060"/>
                </a:solidFill>
              </a:rPr>
              <a:t>Help me keep track of his whereabouts</a:t>
            </a:r>
          </a:p>
          <a:p>
            <a:pPr marL="228600" indent="-228600" algn="l">
              <a:spcBef>
                <a:spcPts val="2800"/>
              </a:spcBef>
              <a:buSzPct val="100000"/>
              <a:buChar char="•"/>
              <a:defRPr sz="2500" b="1" i="1">
                <a:solidFill>
                  <a:srgbClr val="4E5461"/>
                </a:solidFill>
                <a:latin typeface="Helvetica Neue"/>
                <a:ea typeface="Helvetica Neue"/>
                <a:cs typeface="Helvetica Neue"/>
                <a:sym typeface="Helvetica Neue"/>
              </a:defRPr>
            </a:pPr>
            <a:r>
              <a:rPr dirty="0">
                <a:solidFill>
                  <a:srgbClr val="002060"/>
                </a:solidFill>
              </a:rPr>
              <a:t>Reinforce behaviors through a positive reward system</a:t>
            </a:r>
          </a:p>
          <a:p>
            <a:pPr algn="l">
              <a:lnSpc>
                <a:spcPct val="150000"/>
              </a:lnSpc>
              <a:spcBef>
                <a:spcPts val="2800"/>
              </a:spcBef>
              <a:defRPr sz="2500">
                <a:solidFill>
                  <a:srgbClr val="4E5461"/>
                </a:solidFill>
                <a:latin typeface="Helvetica"/>
                <a:ea typeface="Helvetica"/>
                <a:cs typeface="Helvetica"/>
                <a:sym typeface="Helvetica"/>
              </a:defRPr>
            </a:pPr>
            <a:endParaRPr i="1" dirty="0">
              <a:solidFill>
                <a:srgbClr val="002060"/>
              </a:solidFill>
            </a:endParaRPr>
          </a:p>
        </p:txBody>
      </p:sp>
      <p:sp>
        <p:nvSpPr>
          <p:cNvPr id="68" name="Line"/>
          <p:cNvSpPr/>
          <p:nvPr/>
        </p:nvSpPr>
        <p:spPr>
          <a:xfrm>
            <a:off x="839450" y="5444845"/>
            <a:ext cx="12065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BEB18A"/>
            </a:solidFill>
            <a:miter lim="400000"/>
          </a:ln>
        </p:spPr>
        <p:txBody>
          <a:bodyPr lIns="38100" tIns="38100" rIns="38100" bIns="38100" anchor="ctr"/>
          <a:lstStyle/>
          <a:p>
            <a:pPr algn="l" defTabSz="457200">
              <a:defRPr sz="30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8807B5D-8ED4-4FEE-8561-22422744C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6976" y="1825630"/>
            <a:ext cx="7226755" cy="5420066"/>
          </a:xfrm>
          <a:prstGeom prst="rect">
            <a:avLst/>
          </a:prstGeom>
        </p:spPr>
      </p:pic>
      <p:pic>
        <p:nvPicPr>
          <p:cNvPr id="17" name="Picture 16">
            <a:extLst>
              <a:ext uri="{FF2B5EF4-FFF2-40B4-BE49-F238E27FC236}">
                <a16:creationId xmlns:a16="http://schemas.microsoft.com/office/drawing/2014/main" id="{DFEC55A8-040D-47AE-9ABB-750705933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1418" y="6685371"/>
            <a:ext cx="7642303" cy="5731727"/>
          </a:xfrm>
          <a:prstGeom prst="rect">
            <a:avLst/>
          </a:prstGeom>
        </p:spPr>
      </p:pic>
      <p:sp>
        <p:nvSpPr>
          <p:cNvPr id="72" name="Slide Number"/>
          <p:cNvSpPr txBox="1">
            <a:spLocks noGrp="1"/>
          </p:cNvSpPr>
          <p:nvPr>
            <p:ph type="sldNum" sz="quarter" idx="2"/>
          </p:nvPr>
        </p:nvSpPr>
        <p:spPr>
          <a:xfrm>
            <a:off x="23637519" y="584200"/>
            <a:ext cx="603962" cy="6604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73" name="The app"/>
          <p:cNvSpPr/>
          <p:nvPr/>
        </p:nvSpPr>
        <p:spPr>
          <a:xfrm>
            <a:off x="622607" y="427333"/>
            <a:ext cx="11493501" cy="910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lang="en-US" dirty="0">
                <a:solidFill>
                  <a:srgbClr val="002060"/>
                </a:solidFill>
                <a:latin typeface="Palatino Linotype" panose="02040502050505030304" pitchFamily="18" charset="0"/>
              </a:rPr>
              <a:t>Core App Features</a:t>
            </a:r>
            <a:endParaRPr dirty="0">
              <a:solidFill>
                <a:srgbClr val="002060"/>
              </a:solidFill>
              <a:latin typeface="Palatino Linotype" panose="02040502050505030304" pitchFamily="18" charset="0"/>
            </a:endParaRPr>
          </a:p>
        </p:txBody>
      </p:sp>
      <p:sp>
        <p:nvSpPr>
          <p:cNvPr id="78" name="Shape"/>
          <p:cNvSpPr/>
          <p:nvPr/>
        </p:nvSpPr>
        <p:spPr>
          <a:xfrm>
            <a:off x="12975042" y="2709984"/>
            <a:ext cx="1034930" cy="1050013"/>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965" y="6634"/>
                </a:moveTo>
                <a:lnTo>
                  <a:pt x="12189" y="12188"/>
                </a:lnTo>
                <a:lnTo>
                  <a:pt x="6635" y="14966"/>
                </a:lnTo>
                <a:lnTo>
                  <a:pt x="9411" y="9412"/>
                </a:lnTo>
                <a:cubicBezTo>
                  <a:pt x="9411" y="9412"/>
                  <a:pt x="14965" y="6634"/>
                  <a:pt x="14965" y="6634"/>
                </a:cubicBezTo>
                <a:close/>
                <a:moveTo>
                  <a:pt x="4551" y="17048"/>
                </a:moveTo>
                <a:lnTo>
                  <a:pt x="12883" y="12883"/>
                </a:lnTo>
                <a:lnTo>
                  <a:pt x="17049" y="4551"/>
                </a:lnTo>
                <a:lnTo>
                  <a:pt x="8717" y="8717"/>
                </a:lnTo>
                <a:cubicBezTo>
                  <a:pt x="8717" y="8717"/>
                  <a:pt x="4551" y="17048"/>
                  <a:pt x="4551" y="17048"/>
                </a:cubicBezTo>
                <a:close/>
                <a:moveTo>
                  <a:pt x="11494" y="11494"/>
                </a:moveTo>
                <a:cubicBezTo>
                  <a:pt x="11878" y="11111"/>
                  <a:pt x="11878" y="10489"/>
                  <a:pt x="11494" y="10106"/>
                </a:cubicBezTo>
                <a:cubicBezTo>
                  <a:pt x="11111" y="9722"/>
                  <a:pt x="10489" y="9722"/>
                  <a:pt x="10106" y="10106"/>
                </a:cubicBezTo>
                <a:cubicBezTo>
                  <a:pt x="9722" y="10489"/>
                  <a:pt x="9722" y="11111"/>
                  <a:pt x="10106" y="11494"/>
                </a:cubicBezTo>
                <a:cubicBezTo>
                  <a:pt x="10489" y="11878"/>
                  <a:pt x="11111" y="11878"/>
                  <a:pt x="11494" y="11494"/>
                </a:cubicBezTo>
              </a:path>
            </a:pathLst>
          </a:custGeom>
          <a:solidFill>
            <a:srgbClr val="FFFF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79" name="Shape"/>
          <p:cNvSpPr/>
          <p:nvPr/>
        </p:nvSpPr>
        <p:spPr>
          <a:xfrm>
            <a:off x="11747482" y="5165943"/>
            <a:ext cx="1034930" cy="859101"/>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rgbClr val="FFFF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80" name="Shape"/>
          <p:cNvSpPr/>
          <p:nvPr/>
        </p:nvSpPr>
        <p:spPr>
          <a:xfrm>
            <a:off x="11627029" y="8256733"/>
            <a:ext cx="1034930" cy="763646"/>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7"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FFFF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pic>
        <p:nvPicPr>
          <p:cNvPr id="7" name="Picture 6">
            <a:extLst>
              <a:ext uri="{FF2B5EF4-FFF2-40B4-BE49-F238E27FC236}">
                <a16:creationId xmlns:a16="http://schemas.microsoft.com/office/drawing/2014/main" id="{D3F70B18-5C95-4A68-A4D3-CF6769F011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1894" y="5620592"/>
            <a:ext cx="6669514" cy="3637917"/>
          </a:xfrm>
          <a:prstGeom prst="rect">
            <a:avLst/>
          </a:prstGeom>
          <a:effectLst>
            <a:glow rad="228600">
              <a:schemeClr val="accent1">
                <a:satMod val="175000"/>
                <a:alpha val="40000"/>
              </a:schemeClr>
            </a:glow>
          </a:effectLst>
        </p:spPr>
      </p:pic>
      <p:pic>
        <p:nvPicPr>
          <p:cNvPr id="5" name="Picture 4">
            <a:extLst>
              <a:ext uri="{FF2B5EF4-FFF2-40B4-BE49-F238E27FC236}">
                <a16:creationId xmlns:a16="http://schemas.microsoft.com/office/drawing/2014/main" id="{BCD6B432-D0AB-4955-A445-00CD3CECE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292" y="1688410"/>
            <a:ext cx="6669514" cy="3637917"/>
          </a:xfrm>
          <a:prstGeom prst="rect">
            <a:avLst/>
          </a:prstGeom>
          <a:effectLst>
            <a:glow rad="228600">
              <a:schemeClr val="accent1">
                <a:satMod val="175000"/>
                <a:alpha val="40000"/>
              </a:schemeClr>
            </a:glow>
          </a:effectLst>
        </p:spPr>
      </p:pic>
      <p:pic>
        <p:nvPicPr>
          <p:cNvPr id="11" name="Picture 10">
            <a:extLst>
              <a:ext uri="{FF2B5EF4-FFF2-40B4-BE49-F238E27FC236}">
                <a16:creationId xmlns:a16="http://schemas.microsoft.com/office/drawing/2014/main" id="{EC428978-B93F-4ACB-97A5-C60BB95E3F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977" y="5676770"/>
            <a:ext cx="6750144" cy="3681897"/>
          </a:xfrm>
          <a:prstGeom prst="rect">
            <a:avLst/>
          </a:prstGeom>
          <a:effectLst>
            <a:glow rad="228600">
              <a:schemeClr val="accent1">
                <a:satMod val="175000"/>
                <a:alpha val="40000"/>
              </a:schemeClr>
            </a:glow>
          </a:effectLst>
        </p:spPr>
      </p:pic>
      <p:pic>
        <p:nvPicPr>
          <p:cNvPr id="13" name="Picture 12">
            <a:extLst>
              <a:ext uri="{FF2B5EF4-FFF2-40B4-BE49-F238E27FC236}">
                <a16:creationId xmlns:a16="http://schemas.microsoft.com/office/drawing/2014/main" id="{D9FDA81F-493C-44EE-B3F8-0C3A6534DF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3590" y="9704598"/>
            <a:ext cx="6669515" cy="3637918"/>
          </a:xfrm>
          <a:prstGeom prst="rect">
            <a:avLst/>
          </a:prstGeom>
          <a:effectLst>
            <a:glow rad="228600">
              <a:schemeClr val="accent1">
                <a:satMod val="175000"/>
                <a:alpha val="40000"/>
              </a:schemeClr>
            </a:glow>
          </a:effectLst>
        </p:spPr>
      </p:pic>
      <p:pic>
        <p:nvPicPr>
          <p:cNvPr id="15" name="Picture 14">
            <a:extLst>
              <a:ext uri="{FF2B5EF4-FFF2-40B4-BE49-F238E27FC236}">
                <a16:creationId xmlns:a16="http://schemas.microsoft.com/office/drawing/2014/main" id="{43EC47AC-B2D1-4565-B4C6-43704FCAAE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292" y="10019621"/>
            <a:ext cx="6669515" cy="3637917"/>
          </a:xfrm>
          <a:prstGeom prst="rect">
            <a:avLst/>
          </a:prstGeom>
          <a:effectLst>
            <a:glow rad="228600">
              <a:schemeClr val="accent1">
                <a:satMod val="175000"/>
                <a:alpha val="40000"/>
              </a:schemeClr>
            </a:glow>
          </a:effectLst>
        </p:spPr>
      </p:pic>
      <p:pic>
        <p:nvPicPr>
          <p:cNvPr id="29" name="Picture 28">
            <a:extLst>
              <a:ext uri="{FF2B5EF4-FFF2-40B4-BE49-F238E27FC236}">
                <a16:creationId xmlns:a16="http://schemas.microsoft.com/office/drawing/2014/main" id="{96E44AAB-E414-49BE-BE01-56C8E1839F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01696" y="1084022"/>
            <a:ext cx="3412482" cy="5351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lide Number"/>
          <p:cNvSpPr txBox="1">
            <a:spLocks noGrp="1"/>
          </p:cNvSpPr>
          <p:nvPr>
            <p:ph type="sldNum" sz="quarter" idx="2"/>
          </p:nvPr>
        </p:nvSpPr>
        <p:spPr>
          <a:xfrm>
            <a:off x="23637519" y="584200"/>
            <a:ext cx="603962" cy="6604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107" name="The ask"/>
          <p:cNvSpPr/>
          <p:nvPr/>
        </p:nvSpPr>
        <p:spPr>
          <a:xfrm>
            <a:off x="622607" y="427333"/>
            <a:ext cx="11493501" cy="910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dirty="0">
                <a:solidFill>
                  <a:srgbClr val="002060"/>
                </a:solidFill>
                <a:latin typeface="Palatino Linotype" panose="02040502050505030304" pitchFamily="18" charset="0"/>
              </a:rPr>
              <a:t>The ask</a:t>
            </a:r>
          </a:p>
        </p:txBody>
      </p:sp>
      <p:sp>
        <p:nvSpPr>
          <p:cNvPr id="108" name="We would like the general user to engage in the following activities on our website. Items are listed in order of importance:…"/>
          <p:cNvSpPr/>
          <p:nvPr/>
        </p:nvSpPr>
        <p:spPr>
          <a:xfrm>
            <a:off x="1793722" y="1933654"/>
            <a:ext cx="21400815" cy="5939107"/>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152400" marR="6824133" algn="l" defTabSz="457200">
              <a:defRPr sz="3966">
                <a:ln w="0" cap="flat">
                  <a:solidFill>
                    <a:srgbClr val="000000"/>
                  </a:solidFill>
                  <a:prstDash val="solid"/>
                  <a:miter lim="400000"/>
                </a:ln>
                <a:latin typeface="Helvetica Neue"/>
                <a:ea typeface="Helvetica Neue"/>
                <a:cs typeface="Helvetica Neue"/>
                <a:sym typeface="Helvetica Neue"/>
              </a:defRPr>
            </a:pPr>
            <a:r>
              <a:rPr lang="en-US" dirty="0">
                <a:solidFill>
                  <a:srgbClr val="002060"/>
                </a:solidFill>
                <a:latin typeface="Helvetica Neue"/>
              </a:rPr>
              <a:t>Help us build the app so we can begin our initial round of beta testing app!</a:t>
            </a:r>
            <a:endParaRPr dirty="0">
              <a:solidFill>
                <a:srgbClr val="002060"/>
              </a:solidFill>
              <a:latin typeface="Helvetica Neue"/>
            </a:endParaRPr>
          </a:p>
          <a:p>
            <a:pPr algn="l" defTabSz="457200">
              <a:defRPr sz="3966">
                <a:ln w="0" cap="flat">
                  <a:solidFill>
                    <a:srgbClr val="000000"/>
                  </a:solidFill>
                  <a:prstDash val="solid"/>
                  <a:miter lim="400000"/>
                </a:ln>
                <a:latin typeface="Helvetica Neue"/>
                <a:ea typeface="Helvetica Neue"/>
                <a:cs typeface="Helvetica Neue"/>
                <a:sym typeface="Helvetica Neue"/>
              </a:defRPr>
            </a:pPr>
            <a:r>
              <a:rPr dirty="0">
                <a:solidFill>
                  <a:srgbClr val="002060"/>
                </a:solidFill>
                <a:latin typeface="Helvetica Neue"/>
              </a:rPr>
              <a:t> </a:t>
            </a:r>
          </a:p>
          <a:p>
            <a:pPr marL="673100" indent="-228600" algn="l" defTabSz="457200">
              <a:buSzPct val="100000"/>
              <a:buChar char="•"/>
              <a:defRPr sz="3966">
                <a:ln w="0" cap="flat">
                  <a:solidFill>
                    <a:srgbClr val="000000"/>
                  </a:solidFill>
                  <a:prstDash val="solid"/>
                  <a:miter lim="400000"/>
                </a:ln>
                <a:latin typeface="Helvetica Neue"/>
                <a:ea typeface="Helvetica Neue"/>
                <a:cs typeface="Helvetica Neue"/>
                <a:sym typeface="Helvetica Neue"/>
              </a:defRPr>
            </a:pPr>
            <a:r>
              <a:rPr lang="en-US" dirty="0">
                <a:solidFill>
                  <a:srgbClr val="002060"/>
                </a:solidFill>
                <a:latin typeface="Helvetica Neue"/>
              </a:rPr>
              <a:t>Ranking of features: (1) Visual Schedule (2) Self-Regulation (3) Communication Portal</a:t>
            </a:r>
          </a:p>
          <a:p>
            <a:pPr marL="673100" indent="-228600" algn="l" defTabSz="457200">
              <a:buSzPct val="100000"/>
              <a:buChar char="•"/>
              <a:defRPr sz="3966">
                <a:ln w="0" cap="flat">
                  <a:solidFill>
                    <a:srgbClr val="000000"/>
                  </a:solidFill>
                  <a:prstDash val="solid"/>
                  <a:miter lim="400000"/>
                </a:ln>
                <a:latin typeface="Helvetica Neue"/>
                <a:ea typeface="Helvetica Neue"/>
                <a:cs typeface="Helvetica Neue"/>
                <a:sym typeface="Helvetica Neue"/>
              </a:defRPr>
            </a:pPr>
            <a:r>
              <a:rPr lang="en-US" dirty="0">
                <a:solidFill>
                  <a:srgbClr val="002060"/>
                </a:solidFill>
                <a:latin typeface="Helvetica Neue"/>
              </a:rPr>
              <a:t>Could you create the app to be compatible for iPad and iPhone?</a:t>
            </a:r>
            <a:br>
              <a:rPr dirty="0">
                <a:solidFill>
                  <a:srgbClr val="002060"/>
                </a:solidFill>
                <a:latin typeface="Helvetica Neue"/>
              </a:rPr>
            </a:br>
            <a:endParaRPr dirty="0">
              <a:solidFill>
                <a:srgbClr val="002060"/>
              </a:solidFill>
              <a:latin typeface="Helvetica Neue"/>
            </a:endParaRPr>
          </a:p>
        </p:txBody>
      </p:sp>
      <p:pic>
        <p:nvPicPr>
          <p:cNvPr id="3" name="Picture 2">
            <a:extLst>
              <a:ext uri="{FF2B5EF4-FFF2-40B4-BE49-F238E27FC236}">
                <a16:creationId xmlns:a16="http://schemas.microsoft.com/office/drawing/2014/main" id="{A5BC2D38-DD39-4564-B25C-9A6E231EA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8831" y="6108004"/>
            <a:ext cx="10868688" cy="72911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BA190DE4C6D3428403CF5153007AC1" ma:contentTypeVersion="6" ma:contentTypeDescription="Create a new document." ma:contentTypeScope="" ma:versionID="72bc3cd728f71296b1e9836f1b3e8090">
  <xsd:schema xmlns:xsd="http://www.w3.org/2001/XMLSchema" xmlns:xs="http://www.w3.org/2001/XMLSchema" xmlns:p="http://schemas.microsoft.com/office/2006/metadata/properties" xmlns:ns3="29371f6d-994a-4fc9-9c04-a66da5b21620" targetNamespace="http://schemas.microsoft.com/office/2006/metadata/properties" ma:root="true" ma:fieldsID="95912e537df4854c38a68ef3494872d3" ns3:_="">
    <xsd:import namespace="29371f6d-994a-4fc9-9c04-a66da5b2162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371f6d-994a-4fc9-9c04-a66da5b216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F09353-2CF2-4362-8890-871D9AC35D0F}">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29371f6d-994a-4fc9-9c04-a66da5b21620"/>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7E170A5-C6C0-4013-B84B-A469C3F15B8F}">
  <ds:schemaRefs>
    <ds:schemaRef ds:uri="http://schemas.microsoft.com/sharepoint/v3/contenttype/forms"/>
  </ds:schemaRefs>
</ds:datastoreItem>
</file>

<file path=customXml/itemProps3.xml><?xml version="1.0" encoding="utf-8"?>
<ds:datastoreItem xmlns:ds="http://schemas.openxmlformats.org/officeDocument/2006/customXml" ds:itemID="{66F4FFE2-F3BA-4C28-B844-644E5E009A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371f6d-994a-4fc9-9c04-a66da5b216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TotalTime>
  <Words>480</Words>
  <Application>Microsoft Office PowerPoint</Application>
  <PresentationFormat>Custom</PresentationFormat>
  <Paragraphs>35</Paragraphs>
  <Slides>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Big Caslon</vt:lpstr>
      <vt:lpstr>Helvetica</vt:lpstr>
      <vt:lpstr>Helvetica Neue</vt:lpstr>
      <vt:lpstr>Helvetica Neue Medium</vt:lpstr>
      <vt:lpstr>Helvetica Neue UltraLight</vt:lpstr>
      <vt:lpstr>Lucida Grande</vt:lpstr>
      <vt:lpstr>Palatino Linotype</vt:lpstr>
      <vt:lpstr>New_Template8</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Hawkins, Tracey</dc:creator>
  <cp:lastModifiedBy>Hawkins, Tracey</cp:lastModifiedBy>
  <cp:revision>11</cp:revision>
  <dcterms:modified xsi:type="dcterms:W3CDTF">2020-01-20T03:04:03Z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0x010100CDBA190DE4C6D3428403CF5153007AC1</vt:lpwstr>
  </property>
</Properties>
</file>