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10058400"/>
  <p:notesSz cx="6858000" cy="9144000"/>
  <p:embeddedFontLst>
    <p:embeddedFont>
      <p:font typeface="IBM Plex Sans"/>
      <p:regular r:id="rId41"/>
      <p:bold r:id="rId42"/>
      <p:italic r:id="rId43"/>
      <p:boldItalic r:id="rId44"/>
    </p:embeddedFont>
    <p:embeddedFont>
      <p:font typeface="Arim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A4A3A4"/>
          </p15:clr>
        </p15:guide>
        <p15:guide id="4" pos="3168">
          <p15:clr>
            <a:srgbClr val="A4A3A4"/>
          </p15:clr>
        </p15:guide>
      </p15:sldGuideLst>
    </p:ext>
    <p:ext uri="http://customooxmlschemas.google.com/">
      <go:slidesCustomData xmlns:go="http://customooxmlschemas.google.com/" r:id="rId49" roundtripDataSignature="AMtx7mik/35agG4Os6fw0fNqtqEMV/SK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620" orient="horz"/>
        <p:guide pos="316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IBMPlexSans-bold.fntdata"/><Relationship Id="rId41" Type="http://schemas.openxmlformats.org/officeDocument/2006/relationships/font" Target="fonts/IBMPlexSans-regular.fntdata"/><Relationship Id="rId44" Type="http://schemas.openxmlformats.org/officeDocument/2006/relationships/font" Target="fonts/IBMPlexSans-boldItalic.fntdata"/><Relationship Id="rId43" Type="http://schemas.openxmlformats.org/officeDocument/2006/relationships/font" Target="fonts/IBMPlexSans-italic.fntdata"/><Relationship Id="rId46" Type="http://schemas.openxmlformats.org/officeDocument/2006/relationships/font" Target="fonts/Arimo-bold.fntdata"/><Relationship Id="rId45" Type="http://schemas.openxmlformats.org/officeDocument/2006/relationships/font" Target="fonts/Arim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rimo-boldItalic.fntdata"/><Relationship Id="rId47" Type="http://schemas.openxmlformats.org/officeDocument/2006/relationships/font" Target="fonts/Arimo-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885609346536207"/>
          <c:y val="0.10602742427578672"/>
          <c:w val="0.33353349777121016"/>
          <c:h val="0.8533373396515259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Sheet1!$A$2:$A$10</c:f>
              <c:strCache>
                <c:ptCount val="9"/>
                <c:pt idx="0">
                  <c:v>Opportunity Identification channels</c:v>
                </c:pt>
                <c:pt idx="1">
                  <c:v>Opportunity ownership seller communities</c:v>
                </c:pt>
                <c:pt idx="2">
                  <c:v>Business partner types</c:v>
                </c:pt>
                <c:pt idx="3">
                  <c:v>Marketing Campaigns</c:v>
                </c:pt>
                <c:pt idx="4">
                  <c:v>Marketing tactics</c:v>
                </c:pt>
                <c:pt idx="5">
                  <c:v>Geographic markets</c:v>
                </c:pt>
                <c:pt idx="6">
                  <c:v>Industry segments</c:v>
                </c:pt>
                <c:pt idx="7">
                  <c:v>Purchase type</c:v>
                </c:pt>
                <c:pt idx="8">
                  <c:v>Relationship</c:v>
                </c:pt>
              </c:strCache>
            </c:strRef>
          </c:cat>
          <c:val>
            <c:numRef>
              <c:f>Sheet1!$B$2:$B$10</c:f>
              <c:numCache>
                <c:formatCode>General</c:formatCode>
                <c:ptCount val="9"/>
                <c:pt idx="0">
                  <c:v>5</c:v>
                </c:pt>
                <c:pt idx="1">
                  <c:v>20</c:v>
                </c:pt>
                <c:pt idx="2">
                  <c:v>10</c:v>
                </c:pt>
                <c:pt idx="3">
                  <c:v>7</c:v>
                </c:pt>
                <c:pt idx="4">
                  <c:v>25</c:v>
                </c:pt>
                <c:pt idx="5">
                  <c:v>15</c:v>
                </c:pt>
                <c:pt idx="6">
                  <c:v>12</c:v>
                </c:pt>
                <c:pt idx="7">
                  <c:v>5</c:v>
                </c:pt>
                <c:pt idx="8">
                  <c:v>5</c:v>
                </c:pt>
              </c:numCache>
            </c:numRef>
          </c:val>
          <c:extLst>
            <c:ext xmlns:c16="http://schemas.microsoft.com/office/drawing/2014/chart" uri="{C3380CC4-5D6E-409C-BE32-E72D297353CC}">
              <c16:uniqueId val="{00000000-E067-4049-BBED-9A3C8FC9D4E6}"/>
            </c:ext>
          </c:extLst>
        </c:ser>
        <c:dLbls>
          <c:showLegendKey val="0"/>
          <c:showVal val="0"/>
          <c:showCatName val="0"/>
          <c:showSerName val="0"/>
          <c:showPercent val="0"/>
          <c:showBubbleSize val="0"/>
        </c:dLbls>
        <c:gapWidth val="182"/>
        <c:axId val="61294191"/>
        <c:axId val="61295839"/>
      </c:barChart>
      <c:catAx>
        <c:axId val="612941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295839"/>
        <c:crosses val="autoZero"/>
        <c:auto val="1"/>
        <c:lblAlgn val="ctr"/>
        <c:lblOffset val="100"/>
        <c:noMultiLvlLbl val="0"/>
      </c:catAx>
      <c:valAx>
        <c:axId val="61295839"/>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294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stacked"/>
        <c:varyColors val="0"/>
        <c:ser>
          <c:idx val="0"/>
          <c:order val="0"/>
          <c:tx>
            <c:strRef>
              <c:f>Sheet1!$B$1</c:f>
              <c:strCache>
                <c:ptCount val="1"/>
                <c:pt idx="0">
                  <c:v>Segment 1</c:v>
                </c:pt>
              </c:strCache>
            </c:strRef>
          </c:tx>
          <c:spPr>
            <a:solidFill>
              <a:srgbClr val="00B2EF"/>
            </a:solidFill>
            <a:ln w="19046">
              <a:noFill/>
            </a:ln>
          </c:spPr>
          <c:invertIfNegative val="0"/>
          <c:cat>
            <c:strRef>
              <c:f>Sheet1!$A$2:$A$5</c:f>
              <c:strCache>
                <c:ptCount val="4"/>
                <c:pt idx="0">
                  <c:v>Identified</c:v>
                </c:pt>
                <c:pt idx="1">
                  <c:v>Validated</c:v>
                </c:pt>
                <c:pt idx="2">
                  <c:v>Qualified</c:v>
                </c:pt>
                <c:pt idx="3">
                  <c:v>Cond Agreement</c:v>
                </c:pt>
              </c:strCache>
            </c:strRef>
          </c:cat>
          <c:val>
            <c:numRef>
              <c:f>Sheet1!$B$2:$B$5</c:f>
              <c:numCache>
                <c:formatCode>0</c:formatCode>
                <c:ptCount val="4"/>
                <c:pt idx="0">
                  <c:v>500</c:v>
                </c:pt>
                <c:pt idx="1">
                  <c:v>350</c:v>
                </c:pt>
                <c:pt idx="2">
                  <c:v>250</c:v>
                </c:pt>
                <c:pt idx="3">
                  <c:v>100</c:v>
                </c:pt>
              </c:numCache>
            </c:numRef>
          </c:val>
          <c:extLst>
            <c:ext xmlns:c16="http://schemas.microsoft.com/office/drawing/2014/chart" uri="{C3380CC4-5D6E-409C-BE32-E72D297353CC}">
              <c16:uniqueId val="{00000000-3F0E-8C41-A785-AFF80ECC4540}"/>
            </c:ext>
          </c:extLst>
        </c:ser>
        <c:ser>
          <c:idx val="1"/>
          <c:order val="1"/>
          <c:tx>
            <c:strRef>
              <c:f>Sheet1!$C$1</c:f>
              <c:strCache>
                <c:ptCount val="1"/>
                <c:pt idx="0">
                  <c:v>egment 2</c:v>
                </c:pt>
              </c:strCache>
            </c:strRef>
          </c:tx>
          <c:spPr>
            <a:solidFill>
              <a:srgbClr val="00649D"/>
            </a:solidFill>
            <a:ln w="19046">
              <a:noFill/>
            </a:ln>
          </c:spPr>
          <c:invertIfNegative val="0"/>
          <c:cat>
            <c:strRef>
              <c:f>Sheet1!$A$2:$A$5</c:f>
              <c:strCache>
                <c:ptCount val="4"/>
                <c:pt idx="0">
                  <c:v>Identified</c:v>
                </c:pt>
                <c:pt idx="1">
                  <c:v>Validated</c:v>
                </c:pt>
                <c:pt idx="2">
                  <c:v>Qualified</c:v>
                </c:pt>
                <c:pt idx="3">
                  <c:v>Cond Agreement</c:v>
                </c:pt>
              </c:strCache>
            </c:strRef>
          </c:cat>
          <c:val>
            <c:numRef>
              <c:f>Sheet1!$C$2:$C$5</c:f>
              <c:numCache>
                <c:formatCode>0</c:formatCode>
                <c:ptCount val="4"/>
                <c:pt idx="0">
                  <c:v>400</c:v>
                </c:pt>
                <c:pt idx="1">
                  <c:v>250</c:v>
                </c:pt>
                <c:pt idx="2">
                  <c:v>150</c:v>
                </c:pt>
                <c:pt idx="3">
                  <c:v>80</c:v>
                </c:pt>
              </c:numCache>
            </c:numRef>
          </c:val>
          <c:extLst>
            <c:ext xmlns:c16="http://schemas.microsoft.com/office/drawing/2014/chart" uri="{C3380CC4-5D6E-409C-BE32-E72D297353CC}">
              <c16:uniqueId val="{00000001-3F0E-8C41-A785-AFF80ECC4540}"/>
            </c:ext>
          </c:extLst>
        </c:ser>
        <c:ser>
          <c:idx val="2"/>
          <c:order val="2"/>
          <c:tx>
            <c:strRef>
              <c:f>Sheet1!$D$1</c:f>
              <c:strCache>
                <c:ptCount val="1"/>
                <c:pt idx="0">
                  <c:v>egment 3</c:v>
                </c:pt>
              </c:strCache>
            </c:strRef>
          </c:tx>
          <c:spPr>
            <a:solidFill>
              <a:srgbClr val="003F69"/>
            </a:solidFill>
            <a:ln w="19046">
              <a:noFill/>
            </a:ln>
          </c:spPr>
          <c:invertIfNegative val="0"/>
          <c:cat>
            <c:strRef>
              <c:f>Sheet1!$A$2:$A$5</c:f>
              <c:strCache>
                <c:ptCount val="4"/>
                <c:pt idx="0">
                  <c:v>Identified</c:v>
                </c:pt>
                <c:pt idx="1">
                  <c:v>Validated</c:v>
                </c:pt>
                <c:pt idx="2">
                  <c:v>Qualified</c:v>
                </c:pt>
                <c:pt idx="3">
                  <c:v>Cond Agreement</c:v>
                </c:pt>
              </c:strCache>
            </c:strRef>
          </c:cat>
          <c:val>
            <c:numRef>
              <c:f>Sheet1!$D$2:$D$5</c:f>
              <c:numCache>
                <c:formatCode>0</c:formatCode>
                <c:ptCount val="4"/>
                <c:pt idx="0">
                  <c:v>600</c:v>
                </c:pt>
                <c:pt idx="1">
                  <c:v>400</c:v>
                </c:pt>
                <c:pt idx="2">
                  <c:v>200</c:v>
                </c:pt>
                <c:pt idx="3">
                  <c:v>90</c:v>
                </c:pt>
              </c:numCache>
            </c:numRef>
          </c:val>
          <c:extLst>
            <c:ext xmlns:c16="http://schemas.microsoft.com/office/drawing/2014/chart" uri="{C3380CC4-5D6E-409C-BE32-E72D297353CC}">
              <c16:uniqueId val="{00000002-3F0E-8C41-A785-AFF80ECC4540}"/>
            </c:ext>
          </c:extLst>
        </c:ser>
        <c:dLbls>
          <c:showLegendKey val="0"/>
          <c:showVal val="0"/>
          <c:showCatName val="0"/>
          <c:showSerName val="0"/>
          <c:showPercent val="0"/>
          <c:showBubbleSize val="0"/>
        </c:dLbls>
        <c:gapWidth val="75"/>
        <c:overlap val="100"/>
        <c:axId val="-2137039448"/>
        <c:axId val="-2137036136"/>
      </c:barChart>
      <c:catAx>
        <c:axId val="-2137039448"/>
        <c:scaling>
          <c:orientation val="minMax"/>
        </c:scaling>
        <c:delete val="0"/>
        <c:axPos val="b"/>
        <c:numFmt formatCode="General" sourceLinked="1"/>
        <c:majorTickMark val="none"/>
        <c:minorTickMark val="none"/>
        <c:tickLblPos val="nextTo"/>
        <c:spPr>
          <a:ln w="2381">
            <a:solidFill>
              <a:srgbClr val="808080"/>
            </a:solidFill>
            <a:prstDash val="solid"/>
          </a:ln>
        </c:spPr>
        <c:txPr>
          <a:bodyPr/>
          <a:lstStyle/>
          <a:p>
            <a:pPr>
              <a:defRPr sz="1200" baseline="0"/>
            </a:pPr>
            <a:endParaRPr lang="en-US"/>
          </a:p>
        </c:txPr>
        <c:crossAx val="-2137036136"/>
        <c:crosses val="autoZero"/>
        <c:auto val="1"/>
        <c:lblAlgn val="ctr"/>
        <c:lblOffset val="100"/>
        <c:noMultiLvlLbl val="0"/>
      </c:catAx>
      <c:valAx>
        <c:axId val="-2137036136"/>
        <c:scaling>
          <c:orientation val="minMax"/>
        </c:scaling>
        <c:delete val="0"/>
        <c:axPos val="l"/>
        <c:numFmt formatCode="0" sourceLinked="1"/>
        <c:majorTickMark val="none"/>
        <c:minorTickMark val="none"/>
        <c:tickLblPos val="nextTo"/>
        <c:spPr>
          <a:ln w="2381">
            <a:solidFill>
              <a:srgbClr val="808080"/>
            </a:solidFill>
            <a:prstDash val="solid"/>
          </a:ln>
        </c:spPr>
        <c:txPr>
          <a:bodyPr/>
          <a:lstStyle/>
          <a:p>
            <a:pPr>
              <a:defRPr sz="824" baseline="0"/>
            </a:pPr>
            <a:endParaRPr lang="en-US"/>
          </a:p>
        </c:txPr>
        <c:crossAx val="-2137039448"/>
        <c:crosses val="autoZero"/>
        <c:crossBetween val="between"/>
      </c:valAx>
      <c:spPr>
        <a:noFill/>
        <a:ln w="19046">
          <a:noFill/>
        </a:ln>
      </c:spPr>
    </c:plotArea>
    <c:plotVisOnly val="1"/>
    <c:dispBlanksAs val="gap"/>
    <c:showDLblsOverMax val="0"/>
  </c:chart>
  <c:spPr>
    <a:noFill/>
    <a:ln>
      <a:noFill/>
    </a:ln>
  </c:spPr>
  <c:txPr>
    <a:bodyPr/>
    <a:lstStyle/>
    <a:p>
      <a:pPr>
        <a:defRPr sz="1349"/>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radarChart>
        <c:radarStyle val="marker"/>
        <c:varyColors val="0"/>
        <c:ser>
          <c:idx val="0"/>
          <c:order val="0"/>
          <c:tx>
            <c:strRef>
              <c:f>Sheet1!$B$1</c:f>
              <c:strCache>
                <c:ptCount val="1"/>
                <c:pt idx="0">
                  <c:v>Series 1</c:v>
                </c:pt>
              </c:strCache>
            </c:strRef>
          </c:tx>
          <c:marker>
            <c:symbol val="none"/>
          </c:marker>
          <c:cat>
            <c:strRef>
              <c:f>Sheet1!$A$2:$A$6</c:f>
              <c:strCache>
                <c:ptCount val="5"/>
                <c:pt idx="0">
                  <c:v>Mindshare</c:v>
                </c:pt>
                <c:pt idx="1">
                  <c:v>Relationship</c:v>
                </c:pt>
                <c:pt idx="2">
                  <c:v>New Leads</c:v>
                </c:pt>
                <c:pt idx="3">
                  <c:v>Progression</c:v>
                </c:pt>
                <c:pt idx="4">
                  <c:v>Seller Productivity</c:v>
                </c:pt>
              </c:strCache>
            </c:strRef>
          </c:cat>
          <c:val>
            <c:numRef>
              <c:f>Sheet1!$B$2:$B$6</c:f>
              <c:numCache>
                <c:formatCode>General</c:formatCode>
                <c:ptCount val="5"/>
                <c:pt idx="0">
                  <c:v>100</c:v>
                </c:pt>
                <c:pt idx="1">
                  <c:v>100</c:v>
                </c:pt>
                <c:pt idx="2">
                  <c:v>100</c:v>
                </c:pt>
                <c:pt idx="3">
                  <c:v>100</c:v>
                </c:pt>
                <c:pt idx="4">
                  <c:v>100</c:v>
                </c:pt>
              </c:numCache>
            </c:numRef>
          </c:val>
          <c:extLst>
            <c:ext xmlns:c16="http://schemas.microsoft.com/office/drawing/2014/chart" uri="{C3380CC4-5D6E-409C-BE32-E72D297353CC}">
              <c16:uniqueId val="{00000000-DF44-EA42-8A0D-8E21D8526439}"/>
            </c:ext>
          </c:extLst>
        </c:ser>
        <c:ser>
          <c:idx val="1"/>
          <c:order val="1"/>
          <c:tx>
            <c:strRef>
              <c:f>Sheet1!$C$1</c:f>
              <c:strCache>
                <c:ptCount val="1"/>
                <c:pt idx="0">
                  <c:v>Series 2</c:v>
                </c:pt>
              </c:strCache>
            </c:strRef>
          </c:tx>
          <c:marker>
            <c:symbol val="none"/>
          </c:marker>
          <c:cat>
            <c:strRef>
              <c:f>Sheet1!$A$2:$A$6</c:f>
              <c:strCache>
                <c:ptCount val="5"/>
                <c:pt idx="0">
                  <c:v>Mindshare</c:v>
                </c:pt>
                <c:pt idx="1">
                  <c:v>Relationship</c:v>
                </c:pt>
                <c:pt idx="2">
                  <c:v>New Leads</c:v>
                </c:pt>
                <c:pt idx="3">
                  <c:v>Progression</c:v>
                </c:pt>
                <c:pt idx="4">
                  <c:v>Seller Productivity</c:v>
                </c:pt>
              </c:strCache>
            </c:strRef>
          </c:cat>
          <c:val>
            <c:numRef>
              <c:f>Sheet1!$C$2:$C$6</c:f>
              <c:numCache>
                <c:formatCode>General</c:formatCode>
                <c:ptCount val="5"/>
                <c:pt idx="0">
                  <c:v>50</c:v>
                </c:pt>
                <c:pt idx="1">
                  <c:v>20</c:v>
                </c:pt>
                <c:pt idx="2">
                  <c:v>30</c:v>
                </c:pt>
                <c:pt idx="3">
                  <c:v>21</c:v>
                </c:pt>
                <c:pt idx="4">
                  <c:v>40</c:v>
                </c:pt>
              </c:numCache>
            </c:numRef>
          </c:val>
          <c:extLst>
            <c:ext xmlns:c16="http://schemas.microsoft.com/office/drawing/2014/chart" uri="{C3380CC4-5D6E-409C-BE32-E72D297353CC}">
              <c16:uniqueId val="{00000001-DF44-EA42-8A0D-8E21D8526439}"/>
            </c:ext>
          </c:extLst>
        </c:ser>
        <c:dLbls>
          <c:showLegendKey val="0"/>
          <c:showVal val="0"/>
          <c:showCatName val="0"/>
          <c:showSerName val="0"/>
          <c:showPercent val="0"/>
          <c:showBubbleSize val="0"/>
        </c:dLbls>
        <c:axId val="-2137812792"/>
        <c:axId val="-2137815896"/>
      </c:radarChart>
      <c:catAx>
        <c:axId val="-2137812792"/>
        <c:scaling>
          <c:orientation val="minMax"/>
        </c:scaling>
        <c:delete val="0"/>
        <c:axPos val="b"/>
        <c:majorGridlines/>
        <c:numFmt formatCode="General" sourceLinked="1"/>
        <c:majorTickMark val="out"/>
        <c:minorTickMark val="none"/>
        <c:tickLblPos val="nextTo"/>
        <c:txPr>
          <a:bodyPr/>
          <a:lstStyle/>
          <a:p>
            <a:pPr>
              <a:defRPr sz="1200"/>
            </a:pPr>
            <a:endParaRPr lang="en-US"/>
          </a:p>
        </c:txPr>
        <c:crossAx val="-2137815896"/>
        <c:crosses val="autoZero"/>
        <c:auto val="1"/>
        <c:lblAlgn val="ctr"/>
        <c:lblOffset val="100"/>
        <c:noMultiLvlLbl val="0"/>
      </c:catAx>
      <c:valAx>
        <c:axId val="-2137815896"/>
        <c:scaling>
          <c:orientation val="minMax"/>
        </c:scaling>
        <c:delete val="1"/>
        <c:axPos val="l"/>
        <c:majorGridlines/>
        <c:numFmt formatCode="General" sourceLinked="1"/>
        <c:majorTickMark val="cross"/>
        <c:minorTickMark val="none"/>
        <c:tickLblPos val="nextTo"/>
        <c:crossAx val="-2137812792"/>
        <c:crosses val="autoZero"/>
        <c:crossBetween val="between"/>
      </c:valAx>
    </c:plotArea>
    <c:plotVisOnly val="1"/>
    <c:dispBlanksAs val="gap"/>
    <c:showDLblsOverMax val="0"/>
  </c:chart>
  <c:txPr>
    <a:bodyPr/>
    <a:lstStyle/>
    <a:p>
      <a:pPr>
        <a:defRPr sz="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stacked"/>
        <c:varyColors val="0"/>
        <c:ser>
          <c:idx val="0"/>
          <c:order val="0"/>
          <c:tx>
            <c:strRef>
              <c:f>Sheet1!$B$1</c:f>
              <c:strCache>
                <c:ptCount val="1"/>
                <c:pt idx="0">
                  <c:v>Segment 1</c:v>
                </c:pt>
              </c:strCache>
            </c:strRef>
          </c:tx>
          <c:spPr>
            <a:solidFill>
              <a:srgbClr val="00B2EF"/>
            </a:solidFill>
            <a:ln w="19046">
              <a:noFill/>
            </a:ln>
          </c:spPr>
          <c:invertIfNegative val="0"/>
          <c:cat>
            <c:strRef>
              <c:f>Sheet1!$A$2:$A$5</c:f>
              <c:strCache>
                <c:ptCount val="4"/>
                <c:pt idx="0">
                  <c:v>Identified</c:v>
                </c:pt>
                <c:pt idx="1">
                  <c:v>Validated</c:v>
                </c:pt>
                <c:pt idx="2">
                  <c:v>Qualified</c:v>
                </c:pt>
                <c:pt idx="3">
                  <c:v>Cond Agreement</c:v>
                </c:pt>
              </c:strCache>
            </c:strRef>
          </c:cat>
          <c:val>
            <c:numRef>
              <c:f>Sheet1!$B$2:$B$5</c:f>
              <c:numCache>
                <c:formatCode>0</c:formatCode>
                <c:ptCount val="4"/>
                <c:pt idx="0">
                  <c:v>500</c:v>
                </c:pt>
                <c:pt idx="1">
                  <c:v>350</c:v>
                </c:pt>
                <c:pt idx="2">
                  <c:v>250</c:v>
                </c:pt>
                <c:pt idx="3">
                  <c:v>100</c:v>
                </c:pt>
              </c:numCache>
            </c:numRef>
          </c:val>
          <c:extLst>
            <c:ext xmlns:c16="http://schemas.microsoft.com/office/drawing/2014/chart" uri="{C3380CC4-5D6E-409C-BE32-E72D297353CC}">
              <c16:uniqueId val="{00000000-8B62-104B-A16F-CB0F97285CFC}"/>
            </c:ext>
          </c:extLst>
        </c:ser>
        <c:ser>
          <c:idx val="1"/>
          <c:order val="1"/>
          <c:tx>
            <c:strRef>
              <c:f>Sheet1!$C$1</c:f>
              <c:strCache>
                <c:ptCount val="1"/>
                <c:pt idx="0">
                  <c:v>egment 2</c:v>
                </c:pt>
              </c:strCache>
            </c:strRef>
          </c:tx>
          <c:spPr>
            <a:solidFill>
              <a:srgbClr val="00649D"/>
            </a:solidFill>
            <a:ln w="19046">
              <a:noFill/>
            </a:ln>
          </c:spPr>
          <c:invertIfNegative val="0"/>
          <c:cat>
            <c:strRef>
              <c:f>Sheet1!$A$2:$A$5</c:f>
              <c:strCache>
                <c:ptCount val="4"/>
                <c:pt idx="0">
                  <c:v>Identified</c:v>
                </c:pt>
                <c:pt idx="1">
                  <c:v>Validated</c:v>
                </c:pt>
                <c:pt idx="2">
                  <c:v>Qualified</c:v>
                </c:pt>
                <c:pt idx="3">
                  <c:v>Cond Agreement</c:v>
                </c:pt>
              </c:strCache>
            </c:strRef>
          </c:cat>
          <c:val>
            <c:numRef>
              <c:f>Sheet1!$C$2:$C$5</c:f>
              <c:numCache>
                <c:formatCode>0</c:formatCode>
                <c:ptCount val="4"/>
                <c:pt idx="0">
                  <c:v>400</c:v>
                </c:pt>
                <c:pt idx="1">
                  <c:v>250</c:v>
                </c:pt>
                <c:pt idx="2">
                  <c:v>150</c:v>
                </c:pt>
                <c:pt idx="3">
                  <c:v>80</c:v>
                </c:pt>
              </c:numCache>
            </c:numRef>
          </c:val>
          <c:extLst>
            <c:ext xmlns:c16="http://schemas.microsoft.com/office/drawing/2014/chart" uri="{C3380CC4-5D6E-409C-BE32-E72D297353CC}">
              <c16:uniqueId val="{00000001-8B62-104B-A16F-CB0F97285CFC}"/>
            </c:ext>
          </c:extLst>
        </c:ser>
        <c:ser>
          <c:idx val="2"/>
          <c:order val="2"/>
          <c:tx>
            <c:strRef>
              <c:f>Sheet1!$D$1</c:f>
              <c:strCache>
                <c:ptCount val="1"/>
                <c:pt idx="0">
                  <c:v>egment 3</c:v>
                </c:pt>
              </c:strCache>
            </c:strRef>
          </c:tx>
          <c:spPr>
            <a:solidFill>
              <a:srgbClr val="003F69"/>
            </a:solidFill>
            <a:ln w="19046">
              <a:noFill/>
            </a:ln>
          </c:spPr>
          <c:invertIfNegative val="0"/>
          <c:cat>
            <c:strRef>
              <c:f>Sheet1!$A$2:$A$5</c:f>
              <c:strCache>
                <c:ptCount val="4"/>
                <c:pt idx="0">
                  <c:v>Identified</c:v>
                </c:pt>
                <c:pt idx="1">
                  <c:v>Validated</c:v>
                </c:pt>
                <c:pt idx="2">
                  <c:v>Qualified</c:v>
                </c:pt>
                <c:pt idx="3">
                  <c:v>Cond Agreement</c:v>
                </c:pt>
              </c:strCache>
            </c:strRef>
          </c:cat>
          <c:val>
            <c:numRef>
              <c:f>Sheet1!$D$2:$D$5</c:f>
              <c:numCache>
                <c:formatCode>0</c:formatCode>
                <c:ptCount val="4"/>
                <c:pt idx="0">
                  <c:v>600</c:v>
                </c:pt>
                <c:pt idx="1">
                  <c:v>400</c:v>
                </c:pt>
                <c:pt idx="2">
                  <c:v>200</c:v>
                </c:pt>
                <c:pt idx="3">
                  <c:v>90</c:v>
                </c:pt>
              </c:numCache>
            </c:numRef>
          </c:val>
          <c:extLst>
            <c:ext xmlns:c16="http://schemas.microsoft.com/office/drawing/2014/chart" uri="{C3380CC4-5D6E-409C-BE32-E72D297353CC}">
              <c16:uniqueId val="{00000002-8B62-104B-A16F-CB0F97285CFC}"/>
            </c:ext>
          </c:extLst>
        </c:ser>
        <c:dLbls>
          <c:showLegendKey val="0"/>
          <c:showVal val="0"/>
          <c:showCatName val="0"/>
          <c:showSerName val="0"/>
          <c:showPercent val="0"/>
          <c:showBubbleSize val="0"/>
        </c:dLbls>
        <c:gapWidth val="75"/>
        <c:overlap val="100"/>
        <c:axId val="-2135107880"/>
        <c:axId val="-2135104840"/>
      </c:barChart>
      <c:catAx>
        <c:axId val="-2135107880"/>
        <c:scaling>
          <c:orientation val="minMax"/>
        </c:scaling>
        <c:delete val="1"/>
        <c:axPos val="b"/>
        <c:numFmt formatCode="General" sourceLinked="1"/>
        <c:majorTickMark val="none"/>
        <c:minorTickMark val="none"/>
        <c:tickLblPos val="nextTo"/>
        <c:crossAx val="-2135104840"/>
        <c:crosses val="autoZero"/>
        <c:auto val="1"/>
        <c:lblAlgn val="ctr"/>
        <c:lblOffset val="100"/>
        <c:noMultiLvlLbl val="0"/>
      </c:catAx>
      <c:valAx>
        <c:axId val="-2135104840"/>
        <c:scaling>
          <c:orientation val="minMax"/>
        </c:scaling>
        <c:delete val="0"/>
        <c:axPos val="l"/>
        <c:numFmt formatCode="0" sourceLinked="1"/>
        <c:majorTickMark val="none"/>
        <c:minorTickMark val="none"/>
        <c:tickLblPos val="nextTo"/>
        <c:spPr>
          <a:ln w="2381">
            <a:solidFill>
              <a:srgbClr val="808080"/>
            </a:solidFill>
            <a:prstDash val="solid"/>
          </a:ln>
        </c:spPr>
        <c:txPr>
          <a:bodyPr/>
          <a:lstStyle/>
          <a:p>
            <a:pPr>
              <a:defRPr sz="824" baseline="0"/>
            </a:pPr>
            <a:endParaRPr lang="en-US"/>
          </a:p>
        </c:txPr>
        <c:crossAx val="-2135107880"/>
        <c:crosses val="autoZero"/>
        <c:crossBetween val="between"/>
      </c:valAx>
      <c:spPr>
        <a:noFill/>
        <a:ln w="19046">
          <a:noFill/>
        </a:ln>
      </c:spPr>
    </c:plotArea>
    <c:plotVisOnly val="1"/>
    <c:dispBlanksAs val="gap"/>
    <c:showDLblsOverMax val="0"/>
  </c:chart>
  <c:spPr>
    <a:noFill/>
    <a:ln>
      <a:noFill/>
    </a:ln>
  </c:spPr>
  <c:txPr>
    <a:bodyPr/>
    <a:lstStyle/>
    <a:p>
      <a:pPr>
        <a:defRPr sz="1349"/>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1: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 name="Google Shape;3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2" name="Google Shape;3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7: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29" name="Google Shape;22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8: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57" name="Google Shape;25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9: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00" name="Google Shape;300;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0: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24" name="Google Shape;32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1: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390" name="Google Shape;39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p12: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3: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End of Launch Goals :  End of April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1.  Polished investor pitch; including a specific ask [$300k angel]</a:t>
            </a:r>
            <a:endParaRPr/>
          </a:p>
          <a:p>
            <a:pPr indent="-228600" lvl="0" marL="228600" rtl="0" algn="l">
              <a:lnSpc>
                <a:spcPct val="100000"/>
              </a:lnSpc>
              <a:spcBef>
                <a:spcPts val="0"/>
              </a:spcBef>
              <a:spcAft>
                <a:spcPts val="0"/>
              </a:spcAft>
              <a:buClr>
                <a:schemeClr val="dk1"/>
              </a:buClr>
              <a:buSzPts val="1200"/>
              <a:buFont typeface="Calibri"/>
              <a:buAutoNum type="arabicPeriod" startAt="2"/>
            </a:pPr>
            <a:r>
              <a:rPr lang="en-US"/>
              <a:t>Apply to NC Idea Grant. [complete]</a:t>
            </a:r>
            <a:endParaRPr/>
          </a:p>
          <a:p>
            <a:pPr indent="-228600" lvl="0" marL="228600" rtl="0" algn="l">
              <a:lnSpc>
                <a:spcPct val="100000"/>
              </a:lnSpc>
              <a:spcBef>
                <a:spcPts val="0"/>
              </a:spcBef>
              <a:spcAft>
                <a:spcPts val="0"/>
              </a:spcAft>
              <a:buClr>
                <a:schemeClr val="dk1"/>
              </a:buClr>
              <a:buSzPts val="1200"/>
              <a:buFont typeface="Calibri"/>
              <a:buAutoNum type="arabicPeriod" startAt="2"/>
            </a:pPr>
            <a:r>
              <a:rPr lang="en-US"/>
              <a:t>New Ventures Deliverable:  Market Discovery [ </a:t>
            </a:r>
            <a:endParaRPr/>
          </a:p>
          <a:p>
            <a:pPr indent="-228600" lvl="0" marL="228600" rtl="0" algn="l">
              <a:lnSpc>
                <a:spcPct val="100000"/>
              </a:lnSpc>
              <a:spcBef>
                <a:spcPts val="0"/>
              </a:spcBef>
              <a:spcAft>
                <a:spcPts val="0"/>
              </a:spcAft>
              <a:buClr>
                <a:schemeClr val="dk1"/>
              </a:buClr>
              <a:buSzPts val="1200"/>
              <a:buFont typeface="Calibri"/>
              <a:buAutoNum type="arabicPeriod" startAt="2"/>
            </a:pPr>
            <a:r>
              <a:rPr lang="en-US"/>
              <a:t>Website launched.  Landing page.  [David Lapp and Web Developer] </a:t>
            </a:r>
            <a:endParaRPr/>
          </a:p>
          <a:p>
            <a:pPr indent="-228600" lvl="0" marL="228600" rtl="0" algn="l">
              <a:lnSpc>
                <a:spcPct val="100000"/>
              </a:lnSpc>
              <a:spcBef>
                <a:spcPts val="0"/>
              </a:spcBef>
              <a:spcAft>
                <a:spcPts val="0"/>
              </a:spcAft>
              <a:buClr>
                <a:schemeClr val="dk1"/>
              </a:buClr>
              <a:buSzPts val="1200"/>
              <a:buFont typeface="Calibri"/>
              <a:buAutoNum type="arabicPeriod" startAt="2"/>
            </a:pPr>
            <a:r>
              <a:rPr lang="en-US"/>
              <a:t>5 Interns hired for Summer.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Vetting process.  Lay out the timeline.  Upwards.  Fiverr.  Full development team.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Class.  Start-up class.  Computer science 523.  Software engineering lab.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14" name="Google Shape;41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4: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62" name="Google Shape;462;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8: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1362f4a30c3_1_0: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g1362f4a30c3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g1362f4a30c3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31: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15: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07" name="Google Shape;707;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32: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5" name="Google Shape;76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33: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1" name="Google Shape;80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34: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2" name="Google Shape;82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35: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1" name="Google Shape;84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36: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1" name="Google Shape;86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37: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4" name="Google Shape;88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16: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6" name="Google Shape;90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907" name="Google Shape;907;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p26: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17: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6" name="Google Shape;97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Challenge of looking at total pipeline when leads are constantly coming in, going out, and buried underneath a lot of poor opportunities</a:t>
            </a:r>
            <a:endParaRPr/>
          </a:p>
        </p:txBody>
      </p:sp>
      <p:sp>
        <p:nvSpPr>
          <p:cNvPr id="977" name="Google Shape;977;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18: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6" name="Google Shape;98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987" name="Google Shape;987;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19: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5" name="Google Shape;995;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996" name="Google Shape;996;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p38: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1" name="Google Shape;1081;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082" name="Google Shape;1082;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p20: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5" name="Google Shape;114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146" name="Google Shape;1146;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p21: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3" name="Google Shape;1223;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224" name="Google Shape;1224;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169863" lvl="0" marL="169863" rtl="0" algn="l">
              <a:lnSpc>
                <a:spcPct val="90000"/>
              </a:lnSpc>
              <a:spcBef>
                <a:spcPts val="0"/>
              </a:spcBef>
              <a:spcAft>
                <a:spcPts val="0"/>
              </a:spcAft>
              <a:buClr>
                <a:srgbClr val="000000"/>
              </a:buClr>
              <a:buSzPts val="1200"/>
              <a:buFont typeface="Calibri"/>
              <a:buChar char="•"/>
            </a:pPr>
            <a:r>
              <a:rPr b="0" lang="en-US" sz="1200"/>
              <a:t>Pipeline acts as a predictable system that can be understood and modeled through a set of historical pipeline metrics and statistics</a:t>
            </a:r>
            <a:br>
              <a:rPr b="0" lang="en-US" sz="1200"/>
            </a:br>
            <a:r>
              <a:rPr b="0" lang="en-US" sz="1200"/>
              <a:t>  - identified leads</a:t>
            </a:r>
            <a:br>
              <a:rPr b="0" lang="en-US" sz="1200"/>
            </a:br>
            <a:r>
              <a:rPr b="0" lang="en-US" sz="1200"/>
              <a:t>  - lead progression statistics</a:t>
            </a:r>
            <a:br>
              <a:rPr b="0" lang="en-US" sz="1200"/>
            </a:br>
            <a:r>
              <a:rPr b="0" lang="en-US" sz="1200"/>
              <a:t>  - win rates</a:t>
            </a:r>
            <a:endParaRPr/>
          </a:p>
          <a:p>
            <a:pPr indent="-169863" lvl="0" marL="169863" rtl="0" algn="l">
              <a:lnSpc>
                <a:spcPct val="90000"/>
              </a:lnSpc>
              <a:spcBef>
                <a:spcPts val="480"/>
              </a:spcBef>
              <a:spcAft>
                <a:spcPts val="0"/>
              </a:spcAft>
              <a:buClr>
                <a:srgbClr val="000000"/>
              </a:buClr>
              <a:buSzPts val="1200"/>
              <a:buFont typeface="Calibri"/>
              <a:buChar char="•"/>
            </a:pPr>
            <a:r>
              <a:rPr b="0" lang="en-US" sz="1200"/>
              <a:t>Stochastic modeling provides a forward-looking view of pipeline through use of pipeline statistics calculated through time series analysis</a:t>
            </a:r>
            <a:endParaRPr/>
          </a:p>
          <a:p>
            <a:pPr indent="-169863" lvl="0" marL="169863" rtl="0" algn="l">
              <a:lnSpc>
                <a:spcPct val="90000"/>
              </a:lnSpc>
              <a:spcBef>
                <a:spcPts val="480"/>
              </a:spcBef>
              <a:spcAft>
                <a:spcPts val="0"/>
              </a:spcAft>
              <a:buClr>
                <a:srgbClr val="000000"/>
              </a:buClr>
              <a:buSzPts val="1200"/>
              <a:buFont typeface="Calibri"/>
              <a:buChar char="•"/>
            </a:pPr>
            <a:r>
              <a:rPr b="0" lang="en-US" sz="1200"/>
              <a:t>Key to understanding system is to develop a new set of pipeline velocity statistics to support advanced modeling and scenario analysis</a:t>
            </a:r>
            <a:endParaRPr/>
          </a:p>
          <a:p>
            <a:pPr indent="0" lvl="0" marL="0" rtl="0" algn="l">
              <a:lnSpc>
                <a:spcPct val="100000"/>
              </a:lnSpc>
              <a:spcBef>
                <a:spcPts val="0"/>
              </a:spcBef>
              <a:spcAft>
                <a:spcPts val="0"/>
              </a:spcAft>
              <a:buSzPts val="1400"/>
              <a:buNone/>
            </a:pPr>
            <a:r>
              <a:t/>
            </a:r>
            <a:endParaRPr/>
          </a:p>
        </p:txBody>
      </p:sp>
      <p:sp>
        <p:nvSpPr>
          <p:cNvPr id="89" name="Google Shape;8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27: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50" name="Google Shape;15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Use case 1:  SVP of software business unit.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Use case 2</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Use case 3</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63" name="Google Shape;163;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77" name="Google Shape;17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notes"/>
          <p:cNvSpPr/>
          <p:nvPr>
            <p:ph idx="2" type="sldImg"/>
          </p:nvPr>
        </p:nvSpPr>
        <p:spPr>
          <a:xfrm>
            <a:off x="76200" y="685800"/>
            <a:ext cx="6705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04" name="Google Shape;20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3"/>
          <p:cNvSpPr txBox="1"/>
          <p:nvPr>
            <p:ph type="ctrTitle"/>
          </p:nvPr>
        </p:nvSpPr>
        <p:spPr>
          <a:xfrm>
            <a:off x="754380" y="1597819"/>
            <a:ext cx="8549640" cy="110251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36609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3"/>
          <p:cNvSpPr txBox="1"/>
          <p:nvPr>
            <p:ph idx="1" type="subTitle"/>
          </p:nvPr>
        </p:nvSpPr>
        <p:spPr>
          <a:xfrm>
            <a:off x="1508760" y="2914650"/>
            <a:ext cx="704088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320"/>
              </a:spcBef>
              <a:spcAft>
                <a:spcPts val="0"/>
              </a:spcAft>
              <a:buClr>
                <a:srgbClr val="888888"/>
              </a:buClr>
              <a:buSzPts val="1600"/>
              <a:buNone/>
              <a:defRPr>
                <a:solidFill>
                  <a:srgbClr val="888888"/>
                </a:solidFill>
              </a:defRPr>
            </a:lvl1pPr>
            <a:lvl2pPr lvl="1" algn="ctr">
              <a:lnSpc>
                <a:spcPct val="100000"/>
              </a:lnSpc>
              <a:spcBef>
                <a:spcPts val="320"/>
              </a:spcBef>
              <a:spcAft>
                <a:spcPts val="0"/>
              </a:spcAft>
              <a:buClr>
                <a:srgbClr val="888888"/>
              </a:buClr>
              <a:buSzPts val="1600"/>
              <a:buNone/>
              <a:defRPr>
                <a:solidFill>
                  <a:srgbClr val="888888"/>
                </a:solidFill>
              </a:defRPr>
            </a:lvl2pPr>
            <a:lvl3pPr lvl="2" algn="ctr">
              <a:lnSpc>
                <a:spcPct val="100000"/>
              </a:lnSpc>
              <a:spcBef>
                <a:spcPts val="320"/>
              </a:spcBef>
              <a:spcAft>
                <a:spcPts val="0"/>
              </a:spcAft>
              <a:buClr>
                <a:srgbClr val="888888"/>
              </a:buClr>
              <a:buSzPts val="16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320"/>
              </a:spcBef>
              <a:spcAft>
                <a:spcPts val="0"/>
              </a:spcAft>
              <a:buClr>
                <a:srgbClr val="888888"/>
              </a:buClr>
              <a:buSzPts val="16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6" name="Google Shape;16;p23"/>
          <p:cNvSpPr txBox="1"/>
          <p:nvPr>
            <p:ph idx="12" type="sldNum"/>
          </p:nvPr>
        </p:nvSpPr>
        <p:spPr>
          <a:xfrm>
            <a:off x="9529011" y="4764505"/>
            <a:ext cx="471638" cy="27660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4"/>
          <p:cNvSpPr txBox="1"/>
          <p:nvPr>
            <p:ph idx="10" type="dt"/>
          </p:nvPr>
        </p:nvSpPr>
        <p:spPr>
          <a:xfrm>
            <a:off x="502920" y="4767263"/>
            <a:ext cx="234696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 name="Google Shape;19;p24"/>
          <p:cNvSpPr txBox="1"/>
          <p:nvPr>
            <p:ph idx="11" type="ftr"/>
          </p:nvPr>
        </p:nvSpPr>
        <p:spPr>
          <a:xfrm>
            <a:off x="3436620" y="4767263"/>
            <a:ext cx="318516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 name="Google Shape;20;p24"/>
          <p:cNvSpPr txBox="1"/>
          <p:nvPr>
            <p:ph idx="12" type="sldNum"/>
          </p:nvPr>
        </p:nvSpPr>
        <p:spPr>
          <a:xfrm>
            <a:off x="9480884" y="4767263"/>
            <a:ext cx="37298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5"/>
          <p:cNvSpPr txBox="1"/>
          <p:nvPr>
            <p:ph type="title"/>
          </p:nvPr>
        </p:nvSpPr>
        <p:spPr>
          <a:xfrm>
            <a:off x="502920" y="205979"/>
            <a:ext cx="8107680" cy="46077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36609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5"/>
          <p:cNvSpPr txBox="1"/>
          <p:nvPr>
            <p:ph idx="1" type="body"/>
          </p:nvPr>
        </p:nvSpPr>
        <p:spPr>
          <a:xfrm>
            <a:off x="502920" y="1200151"/>
            <a:ext cx="9052560" cy="339447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25"/>
          <p:cNvSpPr txBox="1"/>
          <p:nvPr>
            <p:ph idx="12" type="sldNum"/>
          </p:nvPr>
        </p:nvSpPr>
        <p:spPr>
          <a:xfrm>
            <a:off x="9529011" y="4764505"/>
            <a:ext cx="471638" cy="27660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39"/>
          <p:cNvSpPr txBox="1"/>
          <p:nvPr>
            <p:ph type="title"/>
          </p:nvPr>
        </p:nvSpPr>
        <p:spPr>
          <a:xfrm>
            <a:off x="342870" y="445025"/>
            <a:ext cx="937266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9"/>
          <p:cNvSpPr txBox="1"/>
          <p:nvPr>
            <p:ph idx="1" type="body"/>
          </p:nvPr>
        </p:nvSpPr>
        <p:spPr>
          <a:xfrm>
            <a:off x="342870" y="1152475"/>
            <a:ext cx="937266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28" name="Google Shape;28;p39"/>
          <p:cNvSpPr txBox="1"/>
          <p:nvPr>
            <p:ph idx="12" type="sldNum"/>
          </p:nvPr>
        </p:nvSpPr>
        <p:spPr>
          <a:xfrm>
            <a:off x="9319704" y="4663217"/>
            <a:ext cx="60357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502920" y="205979"/>
            <a:ext cx="8107680" cy="460771"/>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366092"/>
              </a:buClr>
              <a:buSzPts val="2800"/>
              <a:buFont typeface="Arial"/>
              <a:buNone/>
              <a:defRPr b="0" i="0" sz="2800" u="none" cap="none" strike="noStrike">
                <a:solidFill>
                  <a:srgbClr val="36609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502920" y="1200151"/>
            <a:ext cx="9052560" cy="3394472"/>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30200" lvl="1" marL="914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30200" lvl="2" marL="1371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2" name="Google Shape;12;p22"/>
          <p:cNvPicPr preferRelativeResize="0"/>
          <p:nvPr/>
        </p:nvPicPr>
        <p:blipFill rotWithShape="1">
          <a:blip r:embed="rId1">
            <a:alphaModFix/>
          </a:blip>
          <a:srcRect b="0" l="0" r="0" t="0"/>
          <a:stretch/>
        </p:blipFill>
        <p:spPr>
          <a:xfrm>
            <a:off x="9278266" y="288151"/>
            <a:ext cx="554428" cy="5214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28.png"/><Relationship Id="rId6"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28.png"/></Relationships>
</file>

<file path=ppt/slides/_rels/slide21.xml.rels><?xml version="1.0" encoding="UTF-8" standalone="yes"?><Relationships xmlns="http://schemas.openxmlformats.org/package/2006/relationships"><Relationship Id="rId11" Type="http://schemas.openxmlformats.org/officeDocument/2006/relationships/image" Target="../media/image39.png"/><Relationship Id="rId10" Type="http://schemas.openxmlformats.org/officeDocument/2006/relationships/image" Target="../media/image42.png"/><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34.jpg"/><Relationship Id="rId9" Type="http://schemas.openxmlformats.org/officeDocument/2006/relationships/image" Target="../media/image44.png"/><Relationship Id="rId5" Type="http://schemas.openxmlformats.org/officeDocument/2006/relationships/image" Target="../media/image36.jpg"/><Relationship Id="rId6" Type="http://schemas.openxmlformats.org/officeDocument/2006/relationships/image" Target="../media/image47.jpg"/><Relationship Id="rId7" Type="http://schemas.openxmlformats.org/officeDocument/2006/relationships/image" Target="../media/image48.png"/><Relationship Id="rId8"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3.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s://boto3.amazonaws.com/v1/documentation/api/latest/reference/services/forecast.html#ForecastService.Client.create_datase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5.png"/><Relationship Id="rId4" Type="http://schemas.openxmlformats.org/officeDocument/2006/relationships/hyperlink" Target="http://christophjanz.blogspot.com/2016/06/a-better-way-to-visualize-pipeline.html" TargetMode="External"/><Relationship Id="rId5" Type="http://schemas.openxmlformats.org/officeDocument/2006/relationships/image" Target="../media/image3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6.jpg"/><Relationship Id="rId4" Type="http://schemas.openxmlformats.org/officeDocument/2006/relationships/image" Target="../media/image4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image" Target="../media/image37.png"/><Relationship Id="rId6" Type="http://schemas.openxmlformats.org/officeDocument/2006/relationships/chart" Target="../charts/char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9.png"/><Relationship Id="rId13" Type="http://schemas.openxmlformats.org/officeDocument/2006/relationships/image" Target="../media/image8.png"/><Relationship Id="rId12"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5.png"/><Relationship Id="rId15" Type="http://schemas.openxmlformats.org/officeDocument/2006/relationships/image" Target="../media/image10.png"/><Relationship Id="rId14" Type="http://schemas.openxmlformats.org/officeDocument/2006/relationships/image" Target="../media/image19.png"/><Relationship Id="rId16"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11.png"/><Relationship Id="rId8"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1"/>
          <p:cNvSpPr txBox="1"/>
          <p:nvPr>
            <p:ph type="ctrTitle"/>
          </p:nvPr>
        </p:nvSpPr>
        <p:spPr>
          <a:xfrm>
            <a:off x="907506" y="2220610"/>
            <a:ext cx="7552738" cy="85724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66092"/>
              </a:buClr>
              <a:buSzPct val="100000"/>
              <a:buFont typeface="Arial"/>
              <a:buNone/>
            </a:pPr>
            <a:r>
              <a:rPr lang="en-US" sz="3200">
                <a:latin typeface="Calibri"/>
                <a:ea typeface="Calibri"/>
                <a:cs typeface="Calibri"/>
                <a:sym typeface="Calibri"/>
              </a:rPr>
              <a:t>Revenue intelligence to support go-to-market model optimization</a:t>
            </a:r>
            <a:endParaRPr>
              <a:latin typeface="Calibri"/>
              <a:ea typeface="Calibri"/>
              <a:cs typeface="Calibri"/>
              <a:sym typeface="Calibri"/>
            </a:endParaRPr>
          </a:p>
        </p:txBody>
      </p:sp>
      <p:sp>
        <p:nvSpPr>
          <p:cNvPr id="35" name="Google Shape;35;p1"/>
          <p:cNvSpPr txBox="1"/>
          <p:nvPr>
            <p:ph idx="1" type="subTitle"/>
          </p:nvPr>
        </p:nvSpPr>
        <p:spPr>
          <a:xfrm>
            <a:off x="2865120" y="3944914"/>
            <a:ext cx="3248297" cy="41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88888"/>
              </a:buClr>
              <a:buSzPts val="2800"/>
              <a:buNone/>
            </a:pPr>
            <a:r>
              <a:rPr lang="en-US" sz="2800"/>
              <a:t>December </a:t>
            </a:r>
            <a:r>
              <a:rPr lang="en-US" sz="2800">
                <a:latin typeface="Calibri"/>
                <a:ea typeface="Calibri"/>
                <a:cs typeface="Calibri"/>
                <a:sym typeface="Calibri"/>
              </a:rPr>
              <a:t>2022</a:t>
            </a:r>
            <a:endParaRPr>
              <a:latin typeface="Calibri"/>
              <a:ea typeface="Calibri"/>
              <a:cs typeface="Calibri"/>
              <a:sym typeface="Calibri"/>
            </a:endParaRPr>
          </a:p>
        </p:txBody>
      </p:sp>
      <p:pic>
        <p:nvPicPr>
          <p:cNvPr id="36" name="Google Shape;36;p1"/>
          <p:cNvPicPr preferRelativeResize="0"/>
          <p:nvPr/>
        </p:nvPicPr>
        <p:blipFill rotWithShape="1">
          <a:blip r:embed="rId3">
            <a:alphaModFix/>
          </a:blip>
          <a:srcRect b="0" l="0" r="0" t="0"/>
          <a:stretch/>
        </p:blipFill>
        <p:spPr>
          <a:xfrm>
            <a:off x="290286" y="293725"/>
            <a:ext cx="4011945" cy="11717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7"/>
          <p:cNvSpPr/>
          <p:nvPr/>
        </p:nvSpPr>
        <p:spPr>
          <a:xfrm>
            <a:off x="593202" y="842059"/>
            <a:ext cx="4175567" cy="3767560"/>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cxnSp>
        <p:nvCxnSpPr>
          <p:cNvPr id="232" name="Google Shape;232;p7"/>
          <p:cNvCxnSpPr/>
          <p:nvPr/>
        </p:nvCxnSpPr>
        <p:spPr>
          <a:xfrm>
            <a:off x="1964802" y="842059"/>
            <a:ext cx="0" cy="3767560"/>
          </a:xfrm>
          <a:prstGeom prst="straightConnector1">
            <a:avLst/>
          </a:prstGeom>
          <a:noFill/>
          <a:ln cap="flat" cmpd="sng" w="9525">
            <a:solidFill>
              <a:srgbClr val="4A7DBA"/>
            </a:solidFill>
            <a:prstDash val="solid"/>
            <a:round/>
            <a:headEnd len="sm" w="sm" type="none"/>
            <a:tailEnd len="sm" w="sm" type="none"/>
          </a:ln>
        </p:spPr>
      </p:cxnSp>
      <p:cxnSp>
        <p:nvCxnSpPr>
          <p:cNvPr id="233" name="Google Shape;233;p7"/>
          <p:cNvCxnSpPr/>
          <p:nvPr/>
        </p:nvCxnSpPr>
        <p:spPr>
          <a:xfrm>
            <a:off x="3346530" y="842059"/>
            <a:ext cx="0" cy="3767560"/>
          </a:xfrm>
          <a:prstGeom prst="straightConnector1">
            <a:avLst/>
          </a:prstGeom>
          <a:noFill/>
          <a:ln cap="flat" cmpd="sng" w="9525">
            <a:solidFill>
              <a:srgbClr val="4A7DBA"/>
            </a:solidFill>
            <a:prstDash val="solid"/>
            <a:round/>
            <a:headEnd len="sm" w="sm" type="none"/>
            <a:tailEnd len="sm" w="sm" type="none"/>
          </a:ln>
        </p:spPr>
      </p:cxnSp>
      <p:cxnSp>
        <p:nvCxnSpPr>
          <p:cNvPr id="234" name="Google Shape;234;p7"/>
          <p:cNvCxnSpPr/>
          <p:nvPr/>
        </p:nvCxnSpPr>
        <p:spPr>
          <a:xfrm>
            <a:off x="593202" y="2100807"/>
            <a:ext cx="4175567" cy="0"/>
          </a:xfrm>
          <a:prstGeom prst="straightConnector1">
            <a:avLst/>
          </a:prstGeom>
          <a:noFill/>
          <a:ln cap="flat" cmpd="sng" w="9525">
            <a:solidFill>
              <a:srgbClr val="4A7DBA"/>
            </a:solidFill>
            <a:prstDash val="solid"/>
            <a:round/>
            <a:headEnd len="sm" w="sm" type="none"/>
            <a:tailEnd len="sm" w="sm" type="none"/>
          </a:ln>
        </p:spPr>
      </p:cxnSp>
      <p:cxnSp>
        <p:nvCxnSpPr>
          <p:cNvPr id="235" name="Google Shape;235;p7"/>
          <p:cNvCxnSpPr/>
          <p:nvPr/>
        </p:nvCxnSpPr>
        <p:spPr>
          <a:xfrm>
            <a:off x="593202" y="3308914"/>
            <a:ext cx="4175567" cy="0"/>
          </a:xfrm>
          <a:prstGeom prst="straightConnector1">
            <a:avLst/>
          </a:prstGeom>
          <a:noFill/>
          <a:ln cap="flat" cmpd="sng" w="9525">
            <a:solidFill>
              <a:srgbClr val="4A7DBA"/>
            </a:solidFill>
            <a:prstDash val="solid"/>
            <a:round/>
            <a:headEnd len="sm" w="sm" type="none"/>
            <a:tailEnd len="sm" w="sm" type="none"/>
          </a:ln>
        </p:spPr>
      </p:cxnSp>
      <p:sp>
        <p:nvSpPr>
          <p:cNvPr id="236" name="Google Shape;236;p7"/>
          <p:cNvSpPr txBox="1"/>
          <p:nvPr/>
        </p:nvSpPr>
        <p:spPr>
          <a:xfrm>
            <a:off x="745907" y="4675124"/>
            <a:ext cx="82020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chemeClr val="dk1"/>
                </a:solidFill>
                <a:latin typeface="Calibri"/>
                <a:ea typeface="Calibri"/>
                <a:cs typeface="Calibri"/>
                <a:sym typeface="Calibri"/>
              </a:rPr>
              <a:t>Current Quarter</a:t>
            </a:r>
            <a:endParaRPr b="0" i="0" sz="1400" u="none" cap="none" strike="noStrike">
              <a:solidFill>
                <a:srgbClr val="000000"/>
              </a:solidFill>
              <a:latin typeface="Arial"/>
              <a:ea typeface="Arial"/>
              <a:cs typeface="Arial"/>
              <a:sym typeface="Arial"/>
            </a:endParaRPr>
          </a:p>
        </p:txBody>
      </p:sp>
      <p:sp>
        <p:nvSpPr>
          <p:cNvPr id="237" name="Google Shape;237;p7"/>
          <p:cNvSpPr txBox="1"/>
          <p:nvPr/>
        </p:nvSpPr>
        <p:spPr>
          <a:xfrm>
            <a:off x="2106577" y="4670784"/>
            <a:ext cx="82020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chemeClr val="dk1"/>
                </a:solidFill>
                <a:latin typeface="Calibri"/>
                <a:ea typeface="Calibri"/>
                <a:cs typeface="Calibri"/>
                <a:sym typeface="Calibri"/>
              </a:rPr>
              <a:t>Annual Planning</a:t>
            </a:r>
            <a:endParaRPr b="0" i="0" sz="1400" u="none" cap="none" strike="noStrike">
              <a:solidFill>
                <a:srgbClr val="000000"/>
              </a:solidFill>
              <a:latin typeface="Arial"/>
              <a:ea typeface="Arial"/>
              <a:cs typeface="Arial"/>
              <a:sym typeface="Arial"/>
            </a:endParaRPr>
          </a:p>
        </p:txBody>
      </p:sp>
      <p:sp>
        <p:nvSpPr>
          <p:cNvPr id="238" name="Google Shape;238;p7"/>
          <p:cNvSpPr txBox="1"/>
          <p:nvPr/>
        </p:nvSpPr>
        <p:spPr>
          <a:xfrm>
            <a:off x="3381521" y="4670784"/>
            <a:ext cx="1510318"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chemeClr val="dk1"/>
                </a:solidFill>
                <a:latin typeface="Calibri"/>
                <a:ea typeface="Calibri"/>
                <a:cs typeface="Calibri"/>
                <a:sym typeface="Calibri"/>
              </a:rPr>
              <a:t>Strategic  Planning </a:t>
            </a:r>
            <a:br>
              <a:rPr b="0" i="0" lang="en-US" sz="1350" u="none" cap="none" strike="noStrike">
                <a:solidFill>
                  <a:schemeClr val="dk1"/>
                </a:solidFill>
                <a:latin typeface="Calibri"/>
                <a:ea typeface="Calibri"/>
                <a:cs typeface="Calibri"/>
                <a:sym typeface="Calibri"/>
              </a:rPr>
            </a:br>
            <a:r>
              <a:rPr b="0" i="0" lang="en-US" sz="1350" u="none" cap="none" strike="noStrike">
                <a:solidFill>
                  <a:schemeClr val="dk1"/>
                </a:solidFill>
                <a:latin typeface="Calibri"/>
                <a:ea typeface="Calibri"/>
                <a:cs typeface="Calibri"/>
                <a:sym typeface="Calibri"/>
              </a:rPr>
              <a:t>(2 -5 years)</a:t>
            </a:r>
            <a:endParaRPr b="0" i="0" sz="1400" u="none" cap="none" strike="noStrike">
              <a:solidFill>
                <a:srgbClr val="000000"/>
              </a:solidFill>
              <a:latin typeface="Arial"/>
              <a:ea typeface="Arial"/>
              <a:cs typeface="Arial"/>
              <a:sym typeface="Arial"/>
            </a:endParaRPr>
          </a:p>
        </p:txBody>
      </p:sp>
      <p:sp>
        <p:nvSpPr>
          <p:cNvPr id="239" name="Google Shape;239;p7"/>
          <p:cNvSpPr txBox="1"/>
          <p:nvPr/>
        </p:nvSpPr>
        <p:spPr>
          <a:xfrm>
            <a:off x="293525" y="84576"/>
            <a:ext cx="7686309" cy="625881"/>
          </a:xfrm>
          <a:prstGeom prst="rect">
            <a:avLst/>
          </a:prstGeom>
          <a:noFill/>
          <a:ln>
            <a:noFill/>
          </a:ln>
        </p:spPr>
        <p:txBody>
          <a:bodyPr anchorCtr="0" anchor="ctr" bIns="41550" lIns="83125" spcFirstLastPara="1" rIns="83125" wrap="square" tIns="41550">
            <a:noAutofit/>
          </a:bodyPr>
          <a:lstStyle/>
          <a:p>
            <a:pPr indent="0" lvl="0" marL="0" marR="0" rtl="0" algn="l">
              <a:lnSpc>
                <a:spcPct val="100000"/>
              </a:lnSpc>
              <a:spcBef>
                <a:spcPts val="0"/>
              </a:spcBef>
              <a:spcAft>
                <a:spcPts val="0"/>
              </a:spcAft>
              <a:buClr>
                <a:srgbClr val="366092"/>
              </a:buClr>
              <a:buSzPts val="4000"/>
              <a:buFont typeface="Arial"/>
              <a:buNone/>
            </a:pPr>
            <a:r>
              <a:rPr b="0" i="0" lang="en-US" sz="3600" u="none" cap="none" strike="noStrike">
                <a:solidFill>
                  <a:srgbClr val="366092"/>
                </a:solidFill>
                <a:latin typeface="Calibri"/>
                <a:ea typeface="Calibri"/>
                <a:cs typeface="Calibri"/>
                <a:sym typeface="Calibri"/>
              </a:rPr>
              <a:t>Simulation Use Cases</a:t>
            </a:r>
            <a:endParaRPr b="0" i="0" sz="3600" u="none" cap="none" strike="noStrike">
              <a:solidFill>
                <a:srgbClr val="000000"/>
              </a:solidFill>
              <a:latin typeface="Calibri"/>
              <a:ea typeface="Calibri"/>
              <a:cs typeface="Calibri"/>
              <a:sym typeface="Calibri"/>
            </a:endParaRPr>
          </a:p>
        </p:txBody>
      </p:sp>
      <p:sp>
        <p:nvSpPr>
          <p:cNvPr id="240" name="Google Shape;240;p7"/>
          <p:cNvSpPr txBox="1"/>
          <p:nvPr/>
        </p:nvSpPr>
        <p:spPr>
          <a:xfrm>
            <a:off x="1667354" y="3464844"/>
            <a:ext cx="1021456"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h.  Market conditioning and demand generation</a:t>
            </a:r>
            <a:endParaRPr b="0" i="0" sz="1400" u="none" cap="none" strike="noStrike">
              <a:solidFill>
                <a:srgbClr val="000000"/>
              </a:solidFill>
              <a:latin typeface="Arial"/>
              <a:ea typeface="Arial"/>
              <a:cs typeface="Arial"/>
              <a:sym typeface="Arial"/>
            </a:endParaRPr>
          </a:p>
        </p:txBody>
      </p:sp>
      <p:sp>
        <p:nvSpPr>
          <p:cNvPr id="241" name="Google Shape;241;p7"/>
          <p:cNvSpPr txBox="1"/>
          <p:nvPr/>
        </p:nvSpPr>
        <p:spPr>
          <a:xfrm>
            <a:off x="2104560" y="2790935"/>
            <a:ext cx="101308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g.  Seller productivity</a:t>
            </a:r>
            <a:endParaRPr b="0" i="0" sz="1400" u="none" cap="none" strike="noStrike">
              <a:solidFill>
                <a:srgbClr val="000000"/>
              </a:solidFill>
              <a:latin typeface="Arial"/>
              <a:ea typeface="Arial"/>
              <a:cs typeface="Arial"/>
              <a:sym typeface="Arial"/>
            </a:endParaRPr>
          </a:p>
        </p:txBody>
      </p:sp>
      <p:sp>
        <p:nvSpPr>
          <p:cNvPr id="242" name="Google Shape;242;p7"/>
          <p:cNvSpPr txBox="1"/>
          <p:nvPr/>
        </p:nvSpPr>
        <p:spPr>
          <a:xfrm>
            <a:off x="2070455" y="2089890"/>
            <a:ext cx="127607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e.  Business partner ecosystem</a:t>
            </a:r>
            <a:endParaRPr b="0" i="0" sz="1400" u="none" cap="none" strike="noStrike">
              <a:solidFill>
                <a:srgbClr val="000000"/>
              </a:solidFill>
              <a:latin typeface="Arial"/>
              <a:ea typeface="Arial"/>
              <a:cs typeface="Arial"/>
              <a:sym typeface="Arial"/>
            </a:endParaRPr>
          </a:p>
        </p:txBody>
      </p:sp>
      <p:sp>
        <p:nvSpPr>
          <p:cNvPr id="243" name="Google Shape;243;p7"/>
          <p:cNvSpPr txBox="1"/>
          <p:nvPr/>
        </p:nvSpPr>
        <p:spPr>
          <a:xfrm>
            <a:off x="2042335" y="1574616"/>
            <a:ext cx="121413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d.  Competitive insights</a:t>
            </a:r>
            <a:endParaRPr b="0" i="0" sz="1400" u="none" cap="none" strike="noStrike">
              <a:solidFill>
                <a:srgbClr val="000000"/>
              </a:solidFill>
              <a:latin typeface="Arial"/>
              <a:ea typeface="Arial"/>
              <a:cs typeface="Arial"/>
              <a:sym typeface="Arial"/>
            </a:endParaRPr>
          </a:p>
        </p:txBody>
      </p:sp>
      <p:sp>
        <p:nvSpPr>
          <p:cNvPr id="244" name="Google Shape;244;p7"/>
          <p:cNvSpPr txBox="1"/>
          <p:nvPr/>
        </p:nvSpPr>
        <p:spPr>
          <a:xfrm>
            <a:off x="682277" y="2376942"/>
            <a:ext cx="132162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  Lead generation and opportunity prioritization</a:t>
            </a:r>
            <a:endParaRPr b="0" i="0" sz="1400" u="none" cap="none" strike="noStrike">
              <a:solidFill>
                <a:srgbClr val="000000"/>
              </a:solidFill>
              <a:latin typeface="Arial"/>
              <a:ea typeface="Arial"/>
              <a:cs typeface="Arial"/>
              <a:sym typeface="Arial"/>
            </a:endParaRPr>
          </a:p>
        </p:txBody>
      </p:sp>
      <p:sp>
        <p:nvSpPr>
          <p:cNvPr id="245" name="Google Shape;245;p7"/>
          <p:cNvSpPr txBox="1"/>
          <p:nvPr/>
        </p:nvSpPr>
        <p:spPr>
          <a:xfrm>
            <a:off x="3549109" y="1560413"/>
            <a:ext cx="113044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b.  New product launch</a:t>
            </a:r>
            <a:endParaRPr b="0" i="0" sz="1400" u="none" cap="none" strike="noStrike">
              <a:solidFill>
                <a:srgbClr val="000000"/>
              </a:solidFill>
              <a:latin typeface="Arial"/>
              <a:ea typeface="Arial"/>
              <a:cs typeface="Arial"/>
              <a:sym typeface="Arial"/>
            </a:endParaRPr>
          </a:p>
        </p:txBody>
      </p:sp>
      <p:sp>
        <p:nvSpPr>
          <p:cNvPr id="246" name="Google Shape;246;p7"/>
          <p:cNvSpPr txBox="1"/>
          <p:nvPr/>
        </p:nvSpPr>
        <p:spPr>
          <a:xfrm>
            <a:off x="3270309" y="1020019"/>
            <a:ext cx="113044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a.  Acquisition synergies</a:t>
            </a:r>
            <a:endParaRPr b="0" i="0" sz="1400" u="none" cap="none" strike="noStrike">
              <a:solidFill>
                <a:srgbClr val="000000"/>
              </a:solidFill>
              <a:latin typeface="Arial"/>
              <a:ea typeface="Arial"/>
              <a:cs typeface="Arial"/>
              <a:sym typeface="Arial"/>
            </a:endParaRPr>
          </a:p>
        </p:txBody>
      </p:sp>
      <p:sp>
        <p:nvSpPr>
          <p:cNvPr id="247" name="Google Shape;247;p7"/>
          <p:cNvSpPr txBox="1"/>
          <p:nvPr/>
        </p:nvSpPr>
        <p:spPr>
          <a:xfrm>
            <a:off x="1343088" y="959398"/>
            <a:ext cx="1188572"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c.  Pipeline root cause analysis</a:t>
            </a:r>
            <a:endParaRPr b="0" i="0" sz="1400" u="none" cap="none" strike="noStrike">
              <a:solidFill>
                <a:srgbClr val="000000"/>
              </a:solidFill>
              <a:latin typeface="Arial"/>
              <a:ea typeface="Arial"/>
              <a:cs typeface="Arial"/>
              <a:sym typeface="Arial"/>
            </a:endParaRPr>
          </a:p>
        </p:txBody>
      </p:sp>
      <p:cxnSp>
        <p:nvCxnSpPr>
          <p:cNvPr id="248" name="Google Shape;248;p7"/>
          <p:cNvCxnSpPr/>
          <p:nvPr/>
        </p:nvCxnSpPr>
        <p:spPr>
          <a:xfrm>
            <a:off x="391278" y="893150"/>
            <a:ext cx="0" cy="3614738"/>
          </a:xfrm>
          <a:prstGeom prst="straightConnector1">
            <a:avLst/>
          </a:prstGeom>
          <a:noFill/>
          <a:ln cap="flat" cmpd="sng" w="9525">
            <a:solidFill>
              <a:srgbClr val="4A7DBA"/>
            </a:solidFill>
            <a:prstDash val="solid"/>
            <a:round/>
            <a:headEnd len="med" w="med" type="triangle"/>
            <a:tailEnd len="med" w="med" type="triangle"/>
          </a:ln>
        </p:spPr>
      </p:cxnSp>
      <p:sp>
        <p:nvSpPr>
          <p:cNvPr id="249" name="Google Shape;249;p7"/>
          <p:cNvSpPr txBox="1"/>
          <p:nvPr/>
        </p:nvSpPr>
        <p:spPr>
          <a:xfrm rot="-5400000">
            <a:off x="4241" y="1325335"/>
            <a:ext cx="799642" cy="3000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chemeClr val="dk1"/>
                </a:solidFill>
                <a:latin typeface="Calibri"/>
                <a:ea typeface="Calibri"/>
                <a:cs typeface="Calibri"/>
                <a:sym typeface="Calibri"/>
              </a:rPr>
              <a:t>Strategic</a:t>
            </a:r>
            <a:endParaRPr b="0" i="0" sz="1400" u="none" cap="none" strike="noStrike">
              <a:solidFill>
                <a:srgbClr val="000000"/>
              </a:solidFill>
              <a:latin typeface="Arial"/>
              <a:ea typeface="Arial"/>
              <a:cs typeface="Arial"/>
              <a:sym typeface="Arial"/>
            </a:endParaRPr>
          </a:p>
        </p:txBody>
      </p:sp>
      <p:sp>
        <p:nvSpPr>
          <p:cNvPr id="250" name="Google Shape;250;p7"/>
          <p:cNvSpPr txBox="1"/>
          <p:nvPr/>
        </p:nvSpPr>
        <p:spPr>
          <a:xfrm rot="-5400000">
            <a:off x="-16875" y="3672598"/>
            <a:ext cx="841800" cy="300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chemeClr val="dk1"/>
                </a:solidFill>
                <a:latin typeface="Calibri"/>
                <a:ea typeface="Calibri"/>
                <a:cs typeface="Calibri"/>
                <a:sym typeface="Calibri"/>
              </a:rPr>
              <a:t>Tactical</a:t>
            </a:r>
            <a:endParaRPr b="0" i="0" sz="1400" u="none" cap="none" strike="noStrike">
              <a:solidFill>
                <a:srgbClr val="000000"/>
              </a:solidFill>
              <a:latin typeface="Arial"/>
              <a:ea typeface="Arial"/>
              <a:cs typeface="Arial"/>
              <a:sym typeface="Arial"/>
            </a:endParaRPr>
          </a:p>
        </p:txBody>
      </p:sp>
      <p:sp>
        <p:nvSpPr>
          <p:cNvPr id="251" name="Google Shape;251;p7"/>
          <p:cNvSpPr txBox="1"/>
          <p:nvPr/>
        </p:nvSpPr>
        <p:spPr>
          <a:xfrm>
            <a:off x="638215" y="3484073"/>
            <a:ext cx="1021456"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i.  Current quarter / next quarter actions</a:t>
            </a:r>
            <a:endParaRPr b="0" i="0" sz="1400" u="none" cap="none" strike="noStrike">
              <a:solidFill>
                <a:srgbClr val="000000"/>
              </a:solidFill>
              <a:latin typeface="Arial"/>
              <a:ea typeface="Arial"/>
              <a:cs typeface="Arial"/>
              <a:sym typeface="Arial"/>
            </a:endParaRPr>
          </a:p>
        </p:txBody>
      </p:sp>
      <p:sp>
        <p:nvSpPr>
          <p:cNvPr id="252" name="Google Shape;252;p7"/>
          <p:cNvSpPr txBox="1"/>
          <p:nvPr/>
        </p:nvSpPr>
        <p:spPr>
          <a:xfrm>
            <a:off x="3346531" y="2249792"/>
            <a:ext cx="146133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j.  Constraining factors and R2M Optimization</a:t>
            </a:r>
            <a:endParaRPr b="0" i="0" sz="1400" u="none" cap="none" strike="noStrike">
              <a:solidFill>
                <a:srgbClr val="000000"/>
              </a:solidFill>
              <a:latin typeface="Arial"/>
              <a:ea typeface="Arial"/>
              <a:cs typeface="Arial"/>
              <a:sym typeface="Arial"/>
            </a:endParaRPr>
          </a:p>
        </p:txBody>
      </p:sp>
      <p:sp>
        <p:nvSpPr>
          <p:cNvPr id="253" name="Google Shape;253;p7"/>
          <p:cNvSpPr txBox="1"/>
          <p:nvPr>
            <p:ph idx="12" type="sldNum"/>
          </p:nvPr>
        </p:nvSpPr>
        <p:spPr>
          <a:xfrm>
            <a:off x="9480884" y="4767263"/>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8"/>
          <p:cNvSpPr/>
          <p:nvPr/>
        </p:nvSpPr>
        <p:spPr>
          <a:xfrm>
            <a:off x="3509990" y="2943039"/>
            <a:ext cx="1340455" cy="1074354"/>
          </a:xfrm>
          <a:prstGeom prst="hexagon">
            <a:avLst>
              <a:gd fmla="val 30755" name="adj"/>
              <a:gd fmla="val 115470" name="vf"/>
            </a:avLst>
          </a:prstGeom>
          <a:solidFill>
            <a:srgbClr val="8CB3E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 name="Google Shape;260;p8"/>
          <p:cNvSpPr/>
          <p:nvPr/>
        </p:nvSpPr>
        <p:spPr>
          <a:xfrm>
            <a:off x="3508955" y="1816726"/>
            <a:ext cx="1340455" cy="1074354"/>
          </a:xfrm>
          <a:prstGeom prst="hexagon">
            <a:avLst>
              <a:gd fmla="val 30755" name="adj"/>
              <a:gd fmla="val 115470" name="vf"/>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1" name="Google Shape;261;p8"/>
          <p:cNvSpPr txBox="1"/>
          <p:nvPr>
            <p:ph idx="4294967295" type="title"/>
          </p:nvPr>
        </p:nvSpPr>
        <p:spPr>
          <a:xfrm>
            <a:off x="132079" y="-44058"/>
            <a:ext cx="4180344" cy="74846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366092"/>
              </a:buClr>
              <a:buSzPts val="4000"/>
              <a:buFont typeface="Arial"/>
              <a:buNone/>
            </a:pPr>
            <a:r>
              <a:rPr lang="en-US" sz="3600">
                <a:latin typeface="Calibri"/>
                <a:ea typeface="Calibri"/>
                <a:cs typeface="Calibri"/>
                <a:sym typeface="Calibri"/>
              </a:rPr>
              <a:t>Kinetik Overview</a:t>
            </a:r>
            <a:endParaRPr sz="3600">
              <a:latin typeface="Calibri"/>
              <a:ea typeface="Calibri"/>
              <a:cs typeface="Calibri"/>
              <a:sym typeface="Calibri"/>
            </a:endParaRPr>
          </a:p>
        </p:txBody>
      </p:sp>
      <p:sp>
        <p:nvSpPr>
          <p:cNvPr id="262" name="Google Shape;262;p8"/>
          <p:cNvSpPr txBox="1"/>
          <p:nvPr>
            <p:ph idx="4294967295" type="body"/>
          </p:nvPr>
        </p:nvSpPr>
        <p:spPr>
          <a:xfrm>
            <a:off x="5395644" y="69920"/>
            <a:ext cx="3716523" cy="793902"/>
          </a:xfrm>
          <a:prstGeom prst="rect">
            <a:avLst/>
          </a:prstGeom>
          <a:solidFill>
            <a:srgbClr val="FFFFFF"/>
          </a:solidFill>
          <a:ln>
            <a:noFill/>
          </a:ln>
        </p:spPr>
        <p:txBody>
          <a:bodyPr anchorCtr="0" anchor="t" bIns="45700" lIns="91425" spcFirstLastPara="1" rIns="91425" wrap="square" tIns="45700">
            <a:noAutofit/>
          </a:bodyPr>
          <a:lstStyle/>
          <a:p>
            <a:pPr indent="-174625" lvl="0" marL="174625" rtl="0" algn="l">
              <a:lnSpc>
                <a:spcPct val="100000"/>
              </a:lnSpc>
              <a:spcBef>
                <a:spcPts val="0"/>
              </a:spcBef>
              <a:spcAft>
                <a:spcPts val="0"/>
              </a:spcAft>
              <a:buClr>
                <a:srgbClr val="000000"/>
              </a:buClr>
              <a:buSzPts val="1200"/>
              <a:buChar char="•"/>
            </a:pPr>
            <a:r>
              <a:rPr lang="en-US" sz="1200">
                <a:solidFill>
                  <a:srgbClr val="000000"/>
                </a:solidFill>
              </a:rPr>
              <a:t>Identify tactics most impactful at addressing pipeline challenges </a:t>
            </a:r>
            <a:endParaRPr sz="1200">
              <a:solidFill>
                <a:srgbClr val="000000"/>
              </a:solidFill>
            </a:endParaRPr>
          </a:p>
          <a:p>
            <a:pPr indent="-174625" lvl="0" marL="174625" rtl="0" algn="l">
              <a:lnSpc>
                <a:spcPct val="100000"/>
              </a:lnSpc>
              <a:spcBef>
                <a:spcPts val="240"/>
              </a:spcBef>
              <a:spcAft>
                <a:spcPts val="0"/>
              </a:spcAft>
              <a:buClr>
                <a:srgbClr val="000000"/>
              </a:buClr>
              <a:buSzPts val="1200"/>
              <a:buChar char="•"/>
            </a:pPr>
            <a:r>
              <a:rPr lang="en-US" sz="1200">
                <a:solidFill>
                  <a:srgbClr val="000000"/>
                </a:solidFill>
              </a:rPr>
              <a:t>Understand expected outcomes from marketing tactics based on simple framing of scope and historical productivity metrics</a:t>
            </a:r>
            <a:endParaRPr/>
          </a:p>
        </p:txBody>
      </p:sp>
      <p:sp>
        <p:nvSpPr>
          <p:cNvPr id="263" name="Google Shape;263;p8"/>
          <p:cNvSpPr/>
          <p:nvPr/>
        </p:nvSpPr>
        <p:spPr>
          <a:xfrm>
            <a:off x="3487930" y="678879"/>
            <a:ext cx="1340455" cy="1074354"/>
          </a:xfrm>
          <a:prstGeom prst="hexagon">
            <a:avLst>
              <a:gd fmla="val 30755" name="adj"/>
              <a:gd fmla="val 115470" name="vf"/>
            </a:avLst>
          </a:prstGeom>
          <a:solidFill>
            <a:srgbClr val="8CB3E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4" name="Google Shape;264;p8"/>
          <p:cNvSpPr/>
          <p:nvPr/>
        </p:nvSpPr>
        <p:spPr>
          <a:xfrm>
            <a:off x="2448912" y="2374558"/>
            <a:ext cx="1340455" cy="1074354"/>
          </a:xfrm>
          <a:prstGeom prst="hexagon">
            <a:avLst>
              <a:gd fmla="val 30755" name="adj"/>
              <a:gd fmla="val 115470" name="vf"/>
            </a:avLst>
          </a:prstGeom>
          <a:solidFill>
            <a:srgbClr val="8CB3E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5" name="Google Shape;265;p8"/>
          <p:cNvSpPr/>
          <p:nvPr/>
        </p:nvSpPr>
        <p:spPr>
          <a:xfrm>
            <a:off x="2448912" y="1256961"/>
            <a:ext cx="1340455" cy="1074354"/>
          </a:xfrm>
          <a:prstGeom prst="hexagon">
            <a:avLst>
              <a:gd fmla="val 30755" name="adj"/>
              <a:gd fmla="val 115470" name="vf"/>
            </a:avLst>
          </a:prstGeom>
          <a:solidFill>
            <a:srgbClr val="8CB3E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6" name="Google Shape;266;p8"/>
          <p:cNvSpPr/>
          <p:nvPr/>
        </p:nvSpPr>
        <p:spPr>
          <a:xfrm>
            <a:off x="4553831" y="1229343"/>
            <a:ext cx="1340455" cy="1074354"/>
          </a:xfrm>
          <a:prstGeom prst="hexagon">
            <a:avLst>
              <a:gd fmla="val 30755" name="adj"/>
              <a:gd fmla="val 115470" name="vf"/>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 name="Google Shape;267;p8"/>
          <p:cNvSpPr/>
          <p:nvPr/>
        </p:nvSpPr>
        <p:spPr>
          <a:xfrm>
            <a:off x="4594297" y="2338373"/>
            <a:ext cx="1340455" cy="1074354"/>
          </a:xfrm>
          <a:prstGeom prst="hexagon">
            <a:avLst>
              <a:gd fmla="val 30755" name="adj"/>
              <a:gd fmla="val 115470" name="vf"/>
            </a:avLst>
          </a:prstGeom>
          <a:solidFill>
            <a:srgbClr val="8CB3E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268" name="Google Shape;268;p8"/>
          <p:cNvCxnSpPr/>
          <p:nvPr/>
        </p:nvCxnSpPr>
        <p:spPr>
          <a:xfrm>
            <a:off x="5414621" y="226348"/>
            <a:ext cx="11642" cy="825104"/>
          </a:xfrm>
          <a:prstGeom prst="straightConnector1">
            <a:avLst/>
          </a:prstGeom>
          <a:noFill/>
          <a:ln cap="flat" cmpd="sng" w="9525">
            <a:solidFill>
              <a:schemeClr val="dk1"/>
            </a:solidFill>
            <a:prstDash val="solid"/>
            <a:round/>
            <a:headEnd len="sm" w="sm" type="none"/>
            <a:tailEnd len="sm" w="sm" type="none"/>
          </a:ln>
        </p:spPr>
      </p:cxnSp>
      <p:cxnSp>
        <p:nvCxnSpPr>
          <p:cNvPr id="269" name="Google Shape;269;p8"/>
          <p:cNvCxnSpPr/>
          <p:nvPr/>
        </p:nvCxnSpPr>
        <p:spPr>
          <a:xfrm flipH="1">
            <a:off x="4689511" y="460031"/>
            <a:ext cx="720121" cy="521494"/>
          </a:xfrm>
          <a:prstGeom prst="straightConnector1">
            <a:avLst/>
          </a:prstGeom>
          <a:noFill/>
          <a:ln cap="flat" cmpd="sng" w="9525">
            <a:solidFill>
              <a:schemeClr val="dk1"/>
            </a:solidFill>
            <a:prstDash val="solid"/>
            <a:round/>
            <a:headEnd len="sm" w="sm" type="none"/>
            <a:tailEnd len="sm" w="sm" type="none"/>
          </a:ln>
        </p:spPr>
      </p:cxnSp>
      <p:cxnSp>
        <p:nvCxnSpPr>
          <p:cNvPr id="270" name="Google Shape;270;p8"/>
          <p:cNvCxnSpPr/>
          <p:nvPr/>
        </p:nvCxnSpPr>
        <p:spPr>
          <a:xfrm>
            <a:off x="6513927" y="1313096"/>
            <a:ext cx="13447" cy="1150528"/>
          </a:xfrm>
          <a:prstGeom prst="straightConnector1">
            <a:avLst/>
          </a:prstGeom>
          <a:noFill/>
          <a:ln cap="flat" cmpd="sng" w="9525">
            <a:solidFill>
              <a:schemeClr val="dk1"/>
            </a:solidFill>
            <a:prstDash val="solid"/>
            <a:round/>
            <a:headEnd len="sm" w="sm" type="none"/>
            <a:tailEnd len="sm" w="sm" type="none"/>
          </a:ln>
        </p:spPr>
      </p:cxnSp>
      <p:cxnSp>
        <p:nvCxnSpPr>
          <p:cNvPr id="271" name="Google Shape;271;p8"/>
          <p:cNvCxnSpPr/>
          <p:nvPr/>
        </p:nvCxnSpPr>
        <p:spPr>
          <a:xfrm flipH="1">
            <a:off x="5896225" y="1770824"/>
            <a:ext cx="621998" cy="7144"/>
          </a:xfrm>
          <a:prstGeom prst="straightConnector1">
            <a:avLst/>
          </a:prstGeom>
          <a:noFill/>
          <a:ln cap="flat" cmpd="sng" w="9525">
            <a:solidFill>
              <a:schemeClr val="dk1"/>
            </a:solidFill>
            <a:prstDash val="solid"/>
            <a:round/>
            <a:headEnd len="sm" w="sm" type="none"/>
            <a:tailEnd len="sm" w="sm" type="none"/>
          </a:ln>
        </p:spPr>
      </p:cxnSp>
      <p:sp>
        <p:nvSpPr>
          <p:cNvPr id="272" name="Google Shape;272;p8"/>
          <p:cNvSpPr/>
          <p:nvPr/>
        </p:nvSpPr>
        <p:spPr>
          <a:xfrm>
            <a:off x="6597223" y="1274466"/>
            <a:ext cx="3432887" cy="1206868"/>
          </a:xfrm>
          <a:prstGeom prst="rect">
            <a:avLst/>
          </a:prstGeom>
          <a:noFill/>
          <a:ln>
            <a:noFill/>
          </a:ln>
        </p:spPr>
        <p:txBody>
          <a:bodyPr anchorCtr="0" anchor="t" bIns="45700" lIns="91425" spcFirstLastPara="1" rIns="91425" wrap="square" tIns="45700">
            <a:noAutofit/>
          </a:bodyPr>
          <a:lstStyle/>
          <a:p>
            <a:pPr indent="-173038" lvl="0" marL="173038" marR="0" rtl="0" algn="l">
              <a:lnSpc>
                <a:spcPct val="10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Forecast impact of proposed go-to market model on pipeline, signings and revenue growth</a:t>
            </a:r>
            <a:endParaRPr b="0" i="0" sz="1400" u="none" cap="none" strike="noStrike">
              <a:solidFill>
                <a:srgbClr val="000000"/>
              </a:solidFill>
              <a:latin typeface="Arial"/>
              <a:ea typeface="Arial"/>
              <a:cs typeface="Arial"/>
              <a:sym typeface="Arial"/>
            </a:endParaRPr>
          </a:p>
          <a:p>
            <a:pPr indent="-173038" lvl="0" marL="173038" marR="0" rtl="0" algn="l">
              <a:lnSpc>
                <a:spcPct val="100000"/>
              </a:lnSpc>
              <a:spcBef>
                <a:spcPts val="600"/>
              </a:spcBef>
              <a:spcAft>
                <a:spcPts val="0"/>
              </a:spcAft>
              <a:buClr>
                <a:schemeClr val="dk1"/>
              </a:buClr>
              <a:buSzPts val="1200"/>
              <a:buFont typeface="Noto Sans Symbols"/>
              <a:buChar char="▪"/>
            </a:pPr>
            <a:r>
              <a:rPr b="0" i="0" lang="en-US" sz="1200" u="none" cap="none" strike="noStrike">
                <a:solidFill>
                  <a:srgbClr val="000000"/>
                </a:solidFill>
                <a:latin typeface="Calibri"/>
                <a:ea typeface="Calibri"/>
                <a:cs typeface="Calibri"/>
                <a:sym typeface="Calibri"/>
              </a:rPr>
              <a:t>Understand expected outcomes from sales and marketing tactics based on proposed resource levels and historical productivity</a:t>
            </a:r>
            <a:endParaRPr b="0" i="0" sz="1400" u="none" cap="none" strike="noStrike">
              <a:solidFill>
                <a:srgbClr val="000000"/>
              </a:solidFill>
              <a:latin typeface="Arial"/>
              <a:ea typeface="Arial"/>
              <a:cs typeface="Arial"/>
              <a:sym typeface="Arial"/>
            </a:endParaRPr>
          </a:p>
        </p:txBody>
      </p:sp>
      <p:cxnSp>
        <p:nvCxnSpPr>
          <p:cNvPr id="273" name="Google Shape;273;p8"/>
          <p:cNvCxnSpPr/>
          <p:nvPr/>
        </p:nvCxnSpPr>
        <p:spPr>
          <a:xfrm>
            <a:off x="7554398" y="2739325"/>
            <a:ext cx="23283" cy="1944144"/>
          </a:xfrm>
          <a:prstGeom prst="straightConnector1">
            <a:avLst/>
          </a:prstGeom>
          <a:noFill/>
          <a:ln cap="flat" cmpd="sng" w="9525">
            <a:solidFill>
              <a:schemeClr val="dk1"/>
            </a:solidFill>
            <a:prstDash val="solid"/>
            <a:round/>
            <a:headEnd len="sm" w="sm" type="none"/>
            <a:tailEnd len="sm" w="sm" type="none"/>
          </a:ln>
        </p:spPr>
      </p:cxnSp>
      <p:cxnSp>
        <p:nvCxnSpPr>
          <p:cNvPr id="274" name="Google Shape;274;p8"/>
          <p:cNvCxnSpPr/>
          <p:nvPr/>
        </p:nvCxnSpPr>
        <p:spPr>
          <a:xfrm flipH="1">
            <a:off x="5918538" y="2846856"/>
            <a:ext cx="1635525" cy="18256"/>
          </a:xfrm>
          <a:prstGeom prst="straightConnector1">
            <a:avLst/>
          </a:prstGeom>
          <a:noFill/>
          <a:ln cap="flat" cmpd="sng" w="9525">
            <a:solidFill>
              <a:schemeClr val="dk1"/>
            </a:solidFill>
            <a:prstDash val="solid"/>
            <a:round/>
            <a:headEnd len="sm" w="sm" type="none"/>
            <a:tailEnd len="sm" w="sm" type="none"/>
          </a:ln>
        </p:spPr>
      </p:cxnSp>
      <p:sp>
        <p:nvSpPr>
          <p:cNvPr id="275" name="Google Shape;275;p8"/>
          <p:cNvSpPr/>
          <p:nvPr/>
        </p:nvSpPr>
        <p:spPr>
          <a:xfrm>
            <a:off x="7678651" y="2933278"/>
            <a:ext cx="2353804" cy="1930501"/>
          </a:xfrm>
          <a:prstGeom prst="rect">
            <a:avLst/>
          </a:prstGeom>
          <a:noFill/>
          <a:ln>
            <a:noFill/>
          </a:ln>
        </p:spPr>
        <p:txBody>
          <a:bodyPr anchorCtr="0" anchor="t" bIns="45700" lIns="91425" spcFirstLastPara="1" rIns="91425" wrap="square" tIns="45700">
            <a:noAutofit/>
          </a:bodyPr>
          <a:lstStyle/>
          <a:p>
            <a:pPr indent="-173038" lvl="0" marL="173038" marR="0" rtl="0" algn="l">
              <a:lnSpc>
                <a:spcPct val="10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Build scenarios based on mapping tactics to growth objectives</a:t>
            </a:r>
            <a:endParaRPr b="0" i="0" sz="1400" u="none" cap="none" strike="noStrike">
              <a:solidFill>
                <a:srgbClr val="000000"/>
              </a:solidFill>
              <a:latin typeface="Arial"/>
              <a:ea typeface="Arial"/>
              <a:cs typeface="Arial"/>
              <a:sym typeface="Arial"/>
            </a:endParaRPr>
          </a:p>
          <a:p>
            <a:pPr indent="-173038" lvl="0" marL="173038" marR="0" rtl="0" algn="l">
              <a:lnSpc>
                <a:spcPct val="100000"/>
              </a:lnSpc>
              <a:spcBef>
                <a:spcPts val="60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Model key GTM outcomes associated with different marketing / sales mix scenarios</a:t>
            </a:r>
            <a:endParaRPr b="0" i="0" sz="1400" u="none" cap="none" strike="noStrike">
              <a:solidFill>
                <a:srgbClr val="000000"/>
              </a:solidFill>
              <a:latin typeface="Arial"/>
              <a:ea typeface="Arial"/>
              <a:cs typeface="Arial"/>
              <a:sym typeface="Arial"/>
            </a:endParaRPr>
          </a:p>
          <a:p>
            <a:pPr indent="-173038" lvl="0" marL="173038" marR="0" rtl="0" algn="l">
              <a:lnSpc>
                <a:spcPct val="100000"/>
              </a:lnSpc>
              <a:spcBef>
                <a:spcPts val="60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Evaluate trade-offs between growth, margin and cash objectives </a:t>
            </a:r>
            <a:endParaRPr b="0" i="0" sz="1400" u="none" cap="none" strike="noStrike">
              <a:solidFill>
                <a:srgbClr val="000000"/>
              </a:solidFill>
              <a:latin typeface="Arial"/>
              <a:ea typeface="Arial"/>
              <a:cs typeface="Arial"/>
              <a:sym typeface="Arial"/>
            </a:endParaRPr>
          </a:p>
        </p:txBody>
      </p:sp>
      <p:cxnSp>
        <p:nvCxnSpPr>
          <p:cNvPr id="276" name="Google Shape;276;p8"/>
          <p:cNvCxnSpPr/>
          <p:nvPr/>
        </p:nvCxnSpPr>
        <p:spPr>
          <a:xfrm flipH="1">
            <a:off x="3942231" y="4005801"/>
            <a:ext cx="1663" cy="213122"/>
          </a:xfrm>
          <a:prstGeom prst="straightConnector1">
            <a:avLst/>
          </a:prstGeom>
          <a:noFill/>
          <a:ln cap="flat" cmpd="sng" w="9525">
            <a:solidFill>
              <a:schemeClr val="dk1"/>
            </a:solidFill>
            <a:prstDash val="solid"/>
            <a:round/>
            <a:headEnd len="sm" w="sm" type="none"/>
            <a:tailEnd len="sm" w="sm" type="none"/>
          </a:ln>
        </p:spPr>
      </p:cxnSp>
      <p:cxnSp>
        <p:nvCxnSpPr>
          <p:cNvPr id="277" name="Google Shape;277;p8"/>
          <p:cNvCxnSpPr/>
          <p:nvPr/>
        </p:nvCxnSpPr>
        <p:spPr>
          <a:xfrm rot="10800000">
            <a:off x="2662483" y="4216309"/>
            <a:ext cx="1940832" cy="1190"/>
          </a:xfrm>
          <a:prstGeom prst="straightConnector1">
            <a:avLst/>
          </a:prstGeom>
          <a:noFill/>
          <a:ln cap="flat" cmpd="sng" w="9525">
            <a:solidFill>
              <a:schemeClr val="dk1"/>
            </a:solidFill>
            <a:prstDash val="solid"/>
            <a:round/>
            <a:headEnd len="sm" w="sm" type="none"/>
            <a:tailEnd len="sm" w="sm" type="none"/>
          </a:ln>
        </p:spPr>
      </p:cxnSp>
      <p:cxnSp>
        <p:nvCxnSpPr>
          <p:cNvPr id="278" name="Google Shape;278;p8"/>
          <p:cNvCxnSpPr/>
          <p:nvPr/>
        </p:nvCxnSpPr>
        <p:spPr>
          <a:xfrm>
            <a:off x="4543386" y="2846856"/>
            <a:ext cx="580240" cy="941652"/>
          </a:xfrm>
          <a:prstGeom prst="straightConnector1">
            <a:avLst/>
          </a:prstGeom>
          <a:noFill/>
          <a:ln cap="flat" cmpd="sng" w="9525">
            <a:solidFill>
              <a:schemeClr val="dk1"/>
            </a:solidFill>
            <a:prstDash val="solid"/>
            <a:round/>
            <a:headEnd len="sm" w="sm" type="none"/>
            <a:tailEnd len="sm" w="sm" type="none"/>
          </a:ln>
        </p:spPr>
      </p:cxnSp>
      <p:cxnSp>
        <p:nvCxnSpPr>
          <p:cNvPr id="279" name="Google Shape;279;p8"/>
          <p:cNvCxnSpPr/>
          <p:nvPr/>
        </p:nvCxnSpPr>
        <p:spPr>
          <a:xfrm>
            <a:off x="5117543" y="3520171"/>
            <a:ext cx="23283" cy="914400"/>
          </a:xfrm>
          <a:prstGeom prst="straightConnector1">
            <a:avLst/>
          </a:prstGeom>
          <a:noFill/>
          <a:ln cap="flat" cmpd="sng" w="9525">
            <a:solidFill>
              <a:schemeClr val="dk1"/>
            </a:solidFill>
            <a:prstDash val="solid"/>
            <a:round/>
            <a:headEnd len="sm" w="sm" type="none"/>
            <a:tailEnd len="sm" w="sm" type="none"/>
          </a:ln>
        </p:spPr>
      </p:cxnSp>
      <p:sp>
        <p:nvSpPr>
          <p:cNvPr id="280" name="Google Shape;280;p8"/>
          <p:cNvSpPr/>
          <p:nvPr/>
        </p:nvSpPr>
        <p:spPr>
          <a:xfrm>
            <a:off x="5227266" y="3517798"/>
            <a:ext cx="2306652" cy="1165671"/>
          </a:xfrm>
          <a:prstGeom prst="rect">
            <a:avLst/>
          </a:prstGeom>
          <a:noFill/>
          <a:ln>
            <a:noFill/>
          </a:ln>
        </p:spPr>
        <p:txBody>
          <a:bodyPr anchorCtr="0" anchor="t" bIns="45700" lIns="91425" spcFirstLastPara="1" rIns="91425" wrap="square" tIns="45700">
            <a:noAutofit/>
          </a:bodyPr>
          <a:lstStyle/>
          <a:p>
            <a:pPr indent="-173038" lvl="0" marL="173038" marR="0" rtl="0" algn="l">
              <a:lnSpc>
                <a:spcPct val="10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Forecast pipeline dynamics,  throughput, and revenue impact based on historical pipeline velocity metrics and defined scenarios</a:t>
            </a:r>
            <a:endParaRPr b="0" i="0" sz="1200" u="none" cap="none" strike="noStrike">
              <a:solidFill>
                <a:schemeClr val="dk1"/>
              </a:solidFill>
              <a:latin typeface="Calibri"/>
              <a:ea typeface="Calibri"/>
              <a:cs typeface="Calibri"/>
              <a:sym typeface="Calibri"/>
            </a:endParaRPr>
          </a:p>
        </p:txBody>
      </p:sp>
      <p:sp>
        <p:nvSpPr>
          <p:cNvPr id="281" name="Google Shape;281;p8"/>
          <p:cNvSpPr/>
          <p:nvPr/>
        </p:nvSpPr>
        <p:spPr>
          <a:xfrm>
            <a:off x="31967" y="2875550"/>
            <a:ext cx="2047261" cy="1378841"/>
          </a:xfrm>
          <a:prstGeom prst="rect">
            <a:avLst/>
          </a:prstGeom>
          <a:noFill/>
          <a:ln>
            <a:noFill/>
          </a:ln>
        </p:spPr>
        <p:txBody>
          <a:bodyPr anchorCtr="0" anchor="t" bIns="45700" lIns="91425" spcFirstLastPara="1" rIns="91425" wrap="square" tIns="45700">
            <a:noAutofit/>
          </a:bodyPr>
          <a:lstStyle/>
          <a:p>
            <a:pPr indent="-173038" lvl="0" marL="173038" marR="0" rtl="0" algn="l">
              <a:lnSpc>
                <a:spcPct val="100000"/>
              </a:lnSpc>
              <a:spcBef>
                <a:spcPts val="0"/>
              </a:spcBef>
              <a:spcAft>
                <a:spcPts val="0"/>
              </a:spcAft>
              <a:buClr>
                <a:schemeClr val="dk1"/>
              </a:buClr>
              <a:buSzPts val="1200"/>
              <a:buFont typeface="Noto Sans Symbols"/>
              <a:buChar char="▪"/>
            </a:pPr>
            <a:r>
              <a:rPr b="0" i="0" lang="en-US" sz="1200" u="none" cap="none" strike="noStrike">
                <a:solidFill>
                  <a:srgbClr val="000000"/>
                </a:solidFill>
                <a:latin typeface="Calibri"/>
                <a:ea typeface="Calibri"/>
                <a:cs typeface="Calibri"/>
                <a:sym typeface="Calibri"/>
              </a:rPr>
              <a:t>Identify sales, marketing, and business development actions that align to clients’ key issues</a:t>
            </a:r>
            <a:endParaRPr b="0" i="0" sz="1200" u="none" cap="none" strike="noStrike">
              <a:solidFill>
                <a:srgbClr val="000000"/>
              </a:solidFill>
              <a:latin typeface="Calibri"/>
              <a:ea typeface="Calibri"/>
              <a:cs typeface="Calibri"/>
              <a:sym typeface="Calibri"/>
            </a:endParaRPr>
          </a:p>
        </p:txBody>
      </p:sp>
      <p:cxnSp>
        <p:nvCxnSpPr>
          <p:cNvPr id="282" name="Google Shape;282;p8"/>
          <p:cNvCxnSpPr/>
          <p:nvPr/>
        </p:nvCxnSpPr>
        <p:spPr>
          <a:xfrm>
            <a:off x="2091052" y="927505"/>
            <a:ext cx="2367" cy="1488860"/>
          </a:xfrm>
          <a:prstGeom prst="straightConnector1">
            <a:avLst/>
          </a:prstGeom>
          <a:noFill/>
          <a:ln cap="flat" cmpd="sng" w="9525">
            <a:solidFill>
              <a:schemeClr val="dk1"/>
            </a:solidFill>
            <a:prstDash val="solid"/>
            <a:round/>
            <a:headEnd len="sm" w="sm" type="none"/>
            <a:tailEnd len="sm" w="sm" type="none"/>
          </a:ln>
        </p:spPr>
      </p:cxnSp>
      <p:cxnSp>
        <p:nvCxnSpPr>
          <p:cNvPr id="283" name="Google Shape;283;p8"/>
          <p:cNvCxnSpPr/>
          <p:nvPr/>
        </p:nvCxnSpPr>
        <p:spPr>
          <a:xfrm rot="10800000">
            <a:off x="2102000" y="1734886"/>
            <a:ext cx="350334" cy="10949"/>
          </a:xfrm>
          <a:prstGeom prst="straightConnector1">
            <a:avLst/>
          </a:prstGeom>
          <a:noFill/>
          <a:ln cap="flat" cmpd="sng" w="9525">
            <a:solidFill>
              <a:schemeClr val="dk1"/>
            </a:solidFill>
            <a:prstDash val="solid"/>
            <a:round/>
            <a:headEnd len="sm" w="sm" type="none"/>
            <a:tailEnd len="sm" w="sm" type="none"/>
          </a:ln>
        </p:spPr>
      </p:cxnSp>
      <p:cxnSp>
        <p:nvCxnSpPr>
          <p:cNvPr id="284" name="Google Shape;284;p8"/>
          <p:cNvCxnSpPr/>
          <p:nvPr/>
        </p:nvCxnSpPr>
        <p:spPr>
          <a:xfrm>
            <a:off x="2027456" y="2790754"/>
            <a:ext cx="23283" cy="1143000"/>
          </a:xfrm>
          <a:prstGeom prst="straightConnector1">
            <a:avLst/>
          </a:prstGeom>
          <a:noFill/>
          <a:ln cap="flat" cmpd="sng" w="9525">
            <a:solidFill>
              <a:schemeClr val="dk1"/>
            </a:solidFill>
            <a:prstDash val="solid"/>
            <a:round/>
            <a:headEnd len="sm" w="sm" type="none"/>
            <a:tailEnd len="sm" w="sm" type="none"/>
          </a:ln>
        </p:spPr>
      </p:cxnSp>
      <p:cxnSp>
        <p:nvCxnSpPr>
          <p:cNvPr id="285" name="Google Shape;285;p8"/>
          <p:cNvCxnSpPr/>
          <p:nvPr/>
        </p:nvCxnSpPr>
        <p:spPr>
          <a:xfrm flipH="1">
            <a:off x="2031476" y="2901063"/>
            <a:ext cx="419100" cy="7144"/>
          </a:xfrm>
          <a:prstGeom prst="straightConnector1">
            <a:avLst/>
          </a:prstGeom>
          <a:noFill/>
          <a:ln cap="flat" cmpd="sng" w="9525">
            <a:solidFill>
              <a:schemeClr val="dk1"/>
            </a:solidFill>
            <a:prstDash val="solid"/>
            <a:round/>
            <a:headEnd len="sm" w="sm" type="none"/>
            <a:tailEnd len="sm" w="sm" type="none"/>
          </a:ln>
        </p:spPr>
      </p:cxnSp>
      <p:sp>
        <p:nvSpPr>
          <p:cNvPr id="286" name="Google Shape;286;p8"/>
          <p:cNvSpPr/>
          <p:nvPr/>
        </p:nvSpPr>
        <p:spPr>
          <a:xfrm>
            <a:off x="69849" y="875782"/>
            <a:ext cx="2106439" cy="1615328"/>
          </a:xfrm>
          <a:prstGeom prst="rect">
            <a:avLst/>
          </a:prstGeom>
          <a:noFill/>
          <a:ln>
            <a:noFill/>
          </a:ln>
        </p:spPr>
        <p:txBody>
          <a:bodyPr anchorCtr="0" anchor="t" bIns="45700" lIns="91425" spcFirstLastPara="1" rIns="91425" wrap="square" tIns="45700">
            <a:noAutofit/>
          </a:bodyPr>
          <a:lstStyle/>
          <a:p>
            <a:pPr indent="-173038" lvl="0" marL="173038" marR="0" rtl="0" algn="l">
              <a:lnSpc>
                <a:spcPct val="10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Identify pipeline dynamics with greatest potential for business impact </a:t>
            </a:r>
            <a:endParaRPr b="0" i="0" sz="1400" u="none" cap="none" strike="noStrike">
              <a:solidFill>
                <a:srgbClr val="000000"/>
              </a:solidFill>
              <a:latin typeface="Arial"/>
              <a:ea typeface="Arial"/>
              <a:cs typeface="Arial"/>
              <a:sym typeface="Arial"/>
            </a:endParaRPr>
          </a:p>
          <a:p>
            <a:pPr indent="-173038" lvl="0" marL="173038" marR="0" rtl="0" algn="l">
              <a:lnSpc>
                <a:spcPct val="100000"/>
              </a:lnSpc>
              <a:spcBef>
                <a:spcPts val="60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Identify constraining factors </a:t>
            </a:r>
            <a:endParaRPr b="0" i="0" sz="1400" u="none" cap="none" strike="noStrike">
              <a:solidFill>
                <a:srgbClr val="000000"/>
              </a:solidFill>
              <a:latin typeface="Arial"/>
              <a:ea typeface="Arial"/>
              <a:cs typeface="Arial"/>
              <a:sym typeface="Arial"/>
            </a:endParaRPr>
          </a:p>
          <a:p>
            <a:pPr indent="-173038" lvl="0" marL="173038" marR="0" rtl="0" algn="l">
              <a:lnSpc>
                <a:spcPct val="100000"/>
              </a:lnSpc>
              <a:spcBef>
                <a:spcPts val="60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Determine root cause issues impacting growth</a:t>
            </a:r>
            <a:endParaRPr b="0" i="0" sz="1200" u="none" cap="none" strike="noStrike">
              <a:solidFill>
                <a:schemeClr val="dk1"/>
              </a:solidFill>
              <a:latin typeface="Calibri"/>
              <a:ea typeface="Calibri"/>
              <a:cs typeface="Calibri"/>
              <a:sym typeface="Calibri"/>
            </a:endParaRPr>
          </a:p>
        </p:txBody>
      </p:sp>
      <p:sp>
        <p:nvSpPr>
          <p:cNvPr id="287" name="Google Shape;287;p8"/>
          <p:cNvSpPr txBox="1"/>
          <p:nvPr/>
        </p:nvSpPr>
        <p:spPr>
          <a:xfrm>
            <a:off x="2091052" y="4314527"/>
            <a:ext cx="2991329" cy="737884"/>
          </a:xfrm>
          <a:prstGeom prst="rect">
            <a:avLst/>
          </a:prstGeom>
          <a:noFill/>
          <a:ln>
            <a:noFill/>
          </a:ln>
        </p:spPr>
        <p:txBody>
          <a:bodyPr anchorCtr="0" anchor="t" bIns="45700" lIns="91425" spcFirstLastPara="1" rIns="91425" wrap="square" tIns="45700">
            <a:noAutofit/>
          </a:bodyPr>
          <a:lstStyle/>
          <a:p>
            <a:pPr indent="-174625" lvl="0" marL="174625"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Overlay incremental actions on current projections to assess overall impact on pipeline and signings </a:t>
            </a:r>
            <a:endParaRPr b="0" i="0" sz="1400" u="none" cap="none" strike="noStrike">
              <a:solidFill>
                <a:srgbClr val="000000"/>
              </a:solidFill>
              <a:latin typeface="Arial"/>
              <a:ea typeface="Arial"/>
              <a:cs typeface="Arial"/>
              <a:sym typeface="Arial"/>
            </a:endParaRPr>
          </a:p>
        </p:txBody>
      </p:sp>
      <p:sp>
        <p:nvSpPr>
          <p:cNvPr id="288" name="Google Shape;288;p8"/>
          <p:cNvSpPr/>
          <p:nvPr/>
        </p:nvSpPr>
        <p:spPr>
          <a:xfrm>
            <a:off x="3421855" y="1157288"/>
            <a:ext cx="2550319" cy="1814512"/>
          </a:xfrm>
          <a:custGeom>
            <a:rect b="b" l="l" r="r" t="t"/>
            <a:pathLst>
              <a:path extrusionOk="0" h="1814512" w="2550319">
                <a:moveTo>
                  <a:pt x="0" y="1214437"/>
                </a:moveTo>
                <a:lnTo>
                  <a:pt x="364331" y="642937"/>
                </a:lnTo>
                <a:lnTo>
                  <a:pt x="1050131" y="635794"/>
                </a:lnTo>
                <a:lnTo>
                  <a:pt x="1435894" y="7144"/>
                </a:lnTo>
                <a:lnTo>
                  <a:pt x="2164556" y="0"/>
                </a:lnTo>
                <a:lnTo>
                  <a:pt x="2550319" y="635794"/>
                </a:lnTo>
                <a:lnTo>
                  <a:pt x="2171700" y="1214437"/>
                </a:lnTo>
                <a:lnTo>
                  <a:pt x="1428750" y="1207294"/>
                </a:lnTo>
                <a:lnTo>
                  <a:pt x="1078706" y="1814512"/>
                </a:lnTo>
                <a:lnTo>
                  <a:pt x="335756" y="1793081"/>
                </a:lnTo>
                <a:lnTo>
                  <a:pt x="0" y="1214437"/>
                </a:lnTo>
                <a:close/>
              </a:path>
            </a:pathLst>
          </a:custGeom>
          <a:no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9" name="Google Shape;289;p8"/>
          <p:cNvSpPr txBox="1"/>
          <p:nvPr>
            <p:ph idx="12" type="sldNum"/>
          </p:nvPr>
        </p:nvSpPr>
        <p:spPr>
          <a:xfrm>
            <a:off x="9480884" y="4767263"/>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290" name="Google Shape;290;p8"/>
          <p:cNvSpPr txBox="1"/>
          <p:nvPr/>
        </p:nvSpPr>
        <p:spPr>
          <a:xfrm>
            <a:off x="3557082" y="1979684"/>
            <a:ext cx="1194028"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D9D9D9"/>
                </a:solidFill>
                <a:latin typeface="Arial"/>
                <a:ea typeface="Arial"/>
                <a:cs typeface="Arial"/>
                <a:sym typeface="Arial"/>
              </a:rPr>
              <a:t>Pipeline visualization and simulation</a:t>
            </a:r>
            <a:endParaRPr b="0" i="0" sz="1400" u="none" cap="none" strike="noStrike">
              <a:solidFill>
                <a:srgbClr val="000000"/>
              </a:solidFill>
              <a:latin typeface="Arial"/>
              <a:ea typeface="Arial"/>
              <a:cs typeface="Arial"/>
              <a:sym typeface="Arial"/>
            </a:endParaRPr>
          </a:p>
        </p:txBody>
      </p:sp>
      <p:sp>
        <p:nvSpPr>
          <p:cNvPr id="291" name="Google Shape;291;p8"/>
          <p:cNvSpPr txBox="1"/>
          <p:nvPr/>
        </p:nvSpPr>
        <p:spPr>
          <a:xfrm>
            <a:off x="3623057" y="3201203"/>
            <a:ext cx="108932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Growth blueprint</a:t>
            </a:r>
            <a:endParaRPr b="0" i="0" sz="1400" u="none" cap="none" strike="noStrike">
              <a:solidFill>
                <a:srgbClr val="000000"/>
              </a:solidFill>
              <a:latin typeface="Arial"/>
              <a:ea typeface="Arial"/>
              <a:cs typeface="Arial"/>
              <a:sym typeface="Arial"/>
            </a:endParaRPr>
          </a:p>
        </p:txBody>
      </p:sp>
      <p:sp>
        <p:nvSpPr>
          <p:cNvPr id="292" name="Google Shape;292;p8"/>
          <p:cNvSpPr txBox="1"/>
          <p:nvPr/>
        </p:nvSpPr>
        <p:spPr>
          <a:xfrm>
            <a:off x="3550693" y="846706"/>
            <a:ext cx="119777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Tactic visualization and insights</a:t>
            </a:r>
            <a:endParaRPr b="0" i="0" sz="1400" u="none" cap="none" strike="noStrike">
              <a:solidFill>
                <a:srgbClr val="000000"/>
              </a:solidFill>
              <a:latin typeface="Arial"/>
              <a:ea typeface="Arial"/>
              <a:cs typeface="Arial"/>
              <a:sym typeface="Arial"/>
            </a:endParaRPr>
          </a:p>
        </p:txBody>
      </p:sp>
      <p:sp>
        <p:nvSpPr>
          <p:cNvPr id="293" name="Google Shape;293;p8"/>
          <p:cNvSpPr txBox="1"/>
          <p:nvPr/>
        </p:nvSpPr>
        <p:spPr>
          <a:xfrm>
            <a:off x="2441483" y="2733028"/>
            <a:ext cx="1332857"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Segmentation / Target accounts</a:t>
            </a:r>
            <a:endParaRPr b="0" i="0" sz="1400" u="none" cap="none" strike="noStrike">
              <a:solidFill>
                <a:srgbClr val="000000"/>
              </a:solidFill>
              <a:latin typeface="Arial"/>
              <a:ea typeface="Arial"/>
              <a:cs typeface="Arial"/>
              <a:sym typeface="Arial"/>
            </a:endParaRPr>
          </a:p>
        </p:txBody>
      </p:sp>
      <p:sp>
        <p:nvSpPr>
          <p:cNvPr id="294" name="Google Shape;294;p8"/>
          <p:cNvSpPr txBox="1"/>
          <p:nvPr/>
        </p:nvSpPr>
        <p:spPr>
          <a:xfrm>
            <a:off x="2590721" y="1494627"/>
            <a:ext cx="108932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Systemic issues / root cause </a:t>
            </a:r>
            <a:endParaRPr b="0" i="0" sz="1400" u="none" cap="none" strike="noStrike">
              <a:solidFill>
                <a:srgbClr val="000000"/>
              </a:solidFill>
              <a:latin typeface="Arial"/>
              <a:ea typeface="Arial"/>
              <a:cs typeface="Arial"/>
              <a:sym typeface="Arial"/>
            </a:endParaRPr>
          </a:p>
        </p:txBody>
      </p:sp>
      <p:sp>
        <p:nvSpPr>
          <p:cNvPr id="295" name="Google Shape;295;p8"/>
          <p:cNvSpPr txBox="1"/>
          <p:nvPr/>
        </p:nvSpPr>
        <p:spPr>
          <a:xfrm>
            <a:off x="4692294" y="1531981"/>
            <a:ext cx="108932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D9D9D9"/>
                </a:solidFill>
                <a:latin typeface="Arial"/>
                <a:ea typeface="Arial"/>
                <a:cs typeface="Arial"/>
                <a:sym typeface="Arial"/>
              </a:rPr>
              <a:t>Scenario analysis</a:t>
            </a:r>
            <a:endParaRPr b="0" i="0" sz="1400" u="none" cap="none" strike="noStrike">
              <a:solidFill>
                <a:srgbClr val="000000"/>
              </a:solidFill>
              <a:latin typeface="Arial"/>
              <a:ea typeface="Arial"/>
              <a:cs typeface="Arial"/>
              <a:sym typeface="Arial"/>
            </a:endParaRPr>
          </a:p>
        </p:txBody>
      </p:sp>
      <p:sp>
        <p:nvSpPr>
          <p:cNvPr id="296" name="Google Shape;296;p8"/>
          <p:cNvSpPr txBox="1"/>
          <p:nvPr/>
        </p:nvSpPr>
        <p:spPr>
          <a:xfrm>
            <a:off x="4716423" y="2680830"/>
            <a:ext cx="109681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GTM mix optimizer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9"/>
          <p:cNvSpPr txBox="1"/>
          <p:nvPr/>
        </p:nvSpPr>
        <p:spPr>
          <a:xfrm>
            <a:off x="222248" y="119046"/>
            <a:ext cx="8312151" cy="40719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66092"/>
              </a:buClr>
              <a:buSzPts val="4000"/>
              <a:buFont typeface="Arial"/>
              <a:buNone/>
            </a:pPr>
            <a:r>
              <a:rPr b="0" i="0" lang="en-US" sz="3600" u="none" cap="none" strike="noStrike">
                <a:solidFill>
                  <a:srgbClr val="366092"/>
                </a:solidFill>
                <a:latin typeface="Calibri"/>
                <a:ea typeface="Calibri"/>
                <a:cs typeface="Calibri"/>
                <a:sym typeface="Calibri"/>
              </a:rPr>
              <a:t>Go-to market cluster analysis</a:t>
            </a:r>
            <a:endParaRPr b="0" i="0" sz="3600" u="none" cap="none" strike="noStrike">
              <a:solidFill>
                <a:srgbClr val="000000"/>
              </a:solidFill>
              <a:latin typeface="Calibri"/>
              <a:ea typeface="Calibri"/>
              <a:cs typeface="Calibri"/>
              <a:sym typeface="Calibri"/>
            </a:endParaRPr>
          </a:p>
        </p:txBody>
      </p:sp>
      <p:sp>
        <p:nvSpPr>
          <p:cNvPr id="303" name="Google Shape;303;p9"/>
          <p:cNvSpPr/>
          <p:nvPr/>
        </p:nvSpPr>
        <p:spPr>
          <a:xfrm>
            <a:off x="7366530" y="999810"/>
            <a:ext cx="2691869" cy="3589276"/>
          </a:xfrm>
          <a:prstGeom prst="rect">
            <a:avLst/>
          </a:prstGeom>
          <a:noFill/>
          <a:ln>
            <a:noFill/>
          </a:ln>
        </p:spPr>
        <p:txBody>
          <a:bodyPr anchorCtr="0" anchor="t" bIns="45700" lIns="91425" spcFirstLastPara="1" rIns="91425" wrap="square" tIns="45700">
            <a:noAutofit/>
          </a:bodyPr>
          <a:lstStyle/>
          <a:p>
            <a:pPr indent="-173038" lvl="0" marL="173038" marR="0" rtl="0" algn="l">
              <a:lnSpc>
                <a:spcPct val="100000"/>
              </a:lnSpc>
              <a:spcBef>
                <a:spcPts val="0"/>
              </a:spcBef>
              <a:spcAft>
                <a:spcPts val="0"/>
              </a:spcAft>
              <a:buClr>
                <a:schemeClr val="dk1"/>
              </a:buClr>
              <a:buSzPts val="1600"/>
              <a:buFont typeface="Noto Sans Symbols"/>
              <a:buChar char="▪"/>
            </a:pPr>
            <a:r>
              <a:rPr b="0" i="0" lang="en-US" sz="1400" u="none" cap="none" strike="noStrike">
                <a:solidFill>
                  <a:schemeClr val="dk1"/>
                </a:solidFill>
                <a:latin typeface="Calibri"/>
                <a:ea typeface="Calibri"/>
                <a:cs typeface="Calibri"/>
                <a:sym typeface="Calibri"/>
              </a:rPr>
              <a:t>Cluster based on opportunity attributes (e.g.  OI Source, OO Owner type, Opportunity value $, Marketing tactic)</a:t>
            </a:r>
            <a:endParaRPr b="0" i="0" sz="1400" u="none" cap="none" strike="noStrike">
              <a:solidFill>
                <a:srgbClr val="000000"/>
              </a:solidFill>
              <a:latin typeface="Calibri"/>
              <a:ea typeface="Calibri"/>
              <a:cs typeface="Calibri"/>
              <a:sym typeface="Calibri"/>
            </a:endParaRPr>
          </a:p>
          <a:p>
            <a:pPr indent="-173038" lvl="0" marL="173038" marR="0" rtl="0" algn="l">
              <a:lnSpc>
                <a:spcPct val="100000"/>
              </a:lnSpc>
              <a:spcBef>
                <a:spcPts val="800"/>
              </a:spcBef>
              <a:spcAft>
                <a:spcPts val="0"/>
              </a:spcAft>
              <a:buClr>
                <a:schemeClr val="dk1"/>
              </a:buClr>
              <a:buSzPts val="1600"/>
              <a:buFont typeface="Noto Sans Symbols"/>
              <a:buChar char="▪"/>
            </a:pPr>
            <a:r>
              <a:rPr b="0" i="0" lang="en-US" sz="1400" u="none" cap="none" strike="noStrike">
                <a:solidFill>
                  <a:schemeClr val="dk1"/>
                </a:solidFill>
                <a:latin typeface="Calibri"/>
                <a:ea typeface="Calibri"/>
                <a:cs typeface="Calibri"/>
                <a:sym typeface="Calibri"/>
              </a:rPr>
              <a:t>Menu to select portfolio / offerings , IMT, and date range</a:t>
            </a:r>
            <a:endParaRPr b="0" i="0" sz="1400" u="none" cap="none" strike="noStrike">
              <a:solidFill>
                <a:srgbClr val="000000"/>
              </a:solidFill>
              <a:latin typeface="Calibri"/>
              <a:ea typeface="Calibri"/>
              <a:cs typeface="Calibri"/>
              <a:sym typeface="Calibri"/>
            </a:endParaRPr>
          </a:p>
          <a:p>
            <a:pPr indent="-173038" lvl="0" marL="173038" marR="0" rtl="0" algn="l">
              <a:lnSpc>
                <a:spcPct val="100000"/>
              </a:lnSpc>
              <a:spcBef>
                <a:spcPts val="800"/>
              </a:spcBef>
              <a:spcAft>
                <a:spcPts val="0"/>
              </a:spcAft>
              <a:buClr>
                <a:schemeClr val="dk1"/>
              </a:buClr>
              <a:buSzPts val="1600"/>
              <a:buFont typeface="Noto Sans Symbols"/>
              <a:buChar char="▪"/>
            </a:pPr>
            <a:r>
              <a:rPr b="0" i="0" lang="en-US" sz="1400" u="none" cap="none" strike="noStrike">
                <a:solidFill>
                  <a:schemeClr val="dk1"/>
                </a:solidFill>
                <a:latin typeface="Calibri"/>
                <a:ea typeface="Calibri"/>
                <a:cs typeface="Calibri"/>
                <a:sym typeface="Calibri"/>
              </a:rPr>
              <a:t>Velocity metrics calculated based on time series data (every unique opportunity should have a set of velocity metrics tagged to the opportunity </a:t>
            </a:r>
            <a:endParaRPr b="0" i="0" sz="1400" u="none" cap="none" strike="noStrike">
              <a:solidFill>
                <a:srgbClr val="000000"/>
              </a:solidFill>
              <a:latin typeface="Calibri"/>
              <a:ea typeface="Calibri"/>
              <a:cs typeface="Calibri"/>
              <a:sym typeface="Calibri"/>
            </a:endParaRPr>
          </a:p>
          <a:p>
            <a:pPr indent="-71438" lvl="0" marL="173038" marR="0" rtl="0" algn="l">
              <a:lnSpc>
                <a:spcPct val="100000"/>
              </a:lnSpc>
              <a:spcBef>
                <a:spcPts val="800"/>
              </a:spcBef>
              <a:spcAft>
                <a:spcPts val="0"/>
              </a:spcAft>
              <a:buClr>
                <a:schemeClr val="dk1"/>
              </a:buClr>
              <a:buSzPts val="1600"/>
              <a:buFont typeface="Noto Sans Symbols"/>
              <a:buNone/>
            </a:pPr>
            <a:r>
              <a:t/>
            </a:r>
            <a:endParaRPr b="0" i="0" sz="1400" u="none" cap="none" strike="noStrike">
              <a:solidFill>
                <a:schemeClr val="dk1"/>
              </a:solidFill>
              <a:latin typeface="Calibri"/>
              <a:ea typeface="Calibri"/>
              <a:cs typeface="Calibri"/>
              <a:sym typeface="Calibri"/>
            </a:endParaRPr>
          </a:p>
        </p:txBody>
      </p:sp>
      <p:sp>
        <p:nvSpPr>
          <p:cNvPr id="304" name="Google Shape;304;p9"/>
          <p:cNvSpPr txBox="1"/>
          <p:nvPr/>
        </p:nvSpPr>
        <p:spPr>
          <a:xfrm>
            <a:off x="543074" y="697876"/>
            <a:ext cx="302846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Cluster analysis @ L30  (Identified leads)</a:t>
            </a:r>
            <a:endParaRPr b="0" i="0" sz="1400" u="none" cap="none" strike="noStrike">
              <a:solidFill>
                <a:srgbClr val="000000"/>
              </a:solidFill>
              <a:latin typeface="Arial"/>
              <a:ea typeface="Arial"/>
              <a:cs typeface="Arial"/>
              <a:sym typeface="Arial"/>
            </a:endParaRPr>
          </a:p>
        </p:txBody>
      </p:sp>
      <p:pic>
        <p:nvPicPr>
          <p:cNvPr id="305" name="Google Shape;305;p9"/>
          <p:cNvPicPr preferRelativeResize="0"/>
          <p:nvPr/>
        </p:nvPicPr>
        <p:blipFill rotWithShape="1">
          <a:blip r:embed="rId3">
            <a:alphaModFix/>
          </a:blip>
          <a:srcRect b="0" l="0" r="0" t="0"/>
          <a:stretch/>
        </p:blipFill>
        <p:spPr>
          <a:xfrm>
            <a:off x="612200" y="1388055"/>
            <a:ext cx="3028467" cy="3284722"/>
          </a:xfrm>
          <a:prstGeom prst="rect">
            <a:avLst/>
          </a:prstGeom>
          <a:noFill/>
          <a:ln>
            <a:noFill/>
          </a:ln>
        </p:spPr>
      </p:pic>
      <p:sp>
        <p:nvSpPr>
          <p:cNvPr id="306" name="Google Shape;306;p9"/>
          <p:cNvSpPr txBox="1"/>
          <p:nvPr/>
        </p:nvSpPr>
        <p:spPr>
          <a:xfrm>
            <a:off x="872145" y="4367623"/>
            <a:ext cx="237111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New leads / month</a:t>
            </a:r>
            <a:endParaRPr b="0" i="0" sz="1400" u="none" cap="none" strike="noStrike">
              <a:solidFill>
                <a:srgbClr val="000000"/>
              </a:solidFill>
              <a:latin typeface="Arial"/>
              <a:ea typeface="Arial"/>
              <a:cs typeface="Arial"/>
              <a:sym typeface="Arial"/>
            </a:endParaRPr>
          </a:p>
        </p:txBody>
      </p:sp>
      <p:sp>
        <p:nvSpPr>
          <p:cNvPr id="307" name="Google Shape;307;p9"/>
          <p:cNvSpPr txBox="1"/>
          <p:nvPr/>
        </p:nvSpPr>
        <p:spPr>
          <a:xfrm rot="-5400000">
            <a:off x="-1215973" y="2609782"/>
            <a:ext cx="308016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ID &gt; Val lead velocity</a:t>
            </a:r>
            <a:endParaRPr b="0" i="0" sz="1400" u="none" cap="none" strike="noStrike">
              <a:solidFill>
                <a:srgbClr val="000000"/>
              </a:solidFill>
              <a:latin typeface="Arial"/>
              <a:ea typeface="Arial"/>
              <a:cs typeface="Arial"/>
              <a:sym typeface="Arial"/>
            </a:endParaRPr>
          </a:p>
        </p:txBody>
      </p:sp>
      <p:sp>
        <p:nvSpPr>
          <p:cNvPr id="308" name="Google Shape;308;p9"/>
          <p:cNvSpPr/>
          <p:nvPr/>
        </p:nvSpPr>
        <p:spPr>
          <a:xfrm>
            <a:off x="1859466" y="2231908"/>
            <a:ext cx="1168400" cy="959904"/>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9" name="Google Shape;309;p9"/>
          <p:cNvSpPr/>
          <p:nvPr/>
        </p:nvSpPr>
        <p:spPr>
          <a:xfrm>
            <a:off x="499649" y="1715440"/>
            <a:ext cx="1370826" cy="959904"/>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0" name="Google Shape;310;p9"/>
          <p:cNvSpPr/>
          <p:nvPr/>
        </p:nvSpPr>
        <p:spPr>
          <a:xfrm>
            <a:off x="784278" y="3316540"/>
            <a:ext cx="1168400" cy="959904"/>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1" name="Google Shape;311;p9"/>
          <p:cNvSpPr/>
          <p:nvPr/>
        </p:nvSpPr>
        <p:spPr>
          <a:xfrm>
            <a:off x="1609440" y="3169582"/>
            <a:ext cx="1168400" cy="959904"/>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2" name="Google Shape;312;p9"/>
          <p:cNvSpPr txBox="1"/>
          <p:nvPr/>
        </p:nvSpPr>
        <p:spPr>
          <a:xfrm>
            <a:off x="4021506" y="626403"/>
            <a:ext cx="335674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Cluster analysis @ L30  (Validated Opp progression)</a:t>
            </a:r>
            <a:endParaRPr b="0" i="0" sz="1400" u="none" cap="none" strike="noStrike">
              <a:solidFill>
                <a:srgbClr val="000000"/>
              </a:solidFill>
              <a:latin typeface="Arial"/>
              <a:ea typeface="Arial"/>
              <a:cs typeface="Arial"/>
              <a:sym typeface="Arial"/>
            </a:endParaRPr>
          </a:p>
        </p:txBody>
      </p:sp>
      <p:pic>
        <p:nvPicPr>
          <p:cNvPr id="313" name="Google Shape;313;p9"/>
          <p:cNvPicPr preferRelativeResize="0"/>
          <p:nvPr/>
        </p:nvPicPr>
        <p:blipFill rotWithShape="1">
          <a:blip r:embed="rId3">
            <a:alphaModFix/>
          </a:blip>
          <a:srcRect b="0" l="0" r="0" t="0"/>
          <a:stretch/>
        </p:blipFill>
        <p:spPr>
          <a:xfrm>
            <a:off x="4165986" y="1388055"/>
            <a:ext cx="3028467" cy="3284722"/>
          </a:xfrm>
          <a:prstGeom prst="rect">
            <a:avLst/>
          </a:prstGeom>
          <a:noFill/>
          <a:ln>
            <a:noFill/>
          </a:ln>
        </p:spPr>
      </p:pic>
      <p:sp>
        <p:nvSpPr>
          <p:cNvPr id="314" name="Google Shape;314;p9"/>
          <p:cNvSpPr txBox="1"/>
          <p:nvPr/>
        </p:nvSpPr>
        <p:spPr>
          <a:xfrm>
            <a:off x="4425931" y="4367623"/>
            <a:ext cx="265608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Days in Sales Stage (VAL)</a:t>
            </a:r>
            <a:endParaRPr b="0" i="0" sz="1400" u="none" cap="none" strike="noStrike">
              <a:solidFill>
                <a:srgbClr val="000000"/>
              </a:solidFill>
              <a:latin typeface="Arial"/>
              <a:ea typeface="Arial"/>
              <a:cs typeface="Arial"/>
              <a:sym typeface="Arial"/>
            </a:endParaRPr>
          </a:p>
        </p:txBody>
      </p:sp>
      <p:sp>
        <p:nvSpPr>
          <p:cNvPr id="315" name="Google Shape;315;p9"/>
          <p:cNvSpPr txBox="1"/>
          <p:nvPr/>
        </p:nvSpPr>
        <p:spPr>
          <a:xfrm rot="-5400000">
            <a:off x="2337813" y="2745250"/>
            <a:ext cx="308016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VAL &gt; QUAL  velocity</a:t>
            </a:r>
            <a:endParaRPr b="0" i="0" sz="1400" u="none" cap="none" strike="noStrike">
              <a:solidFill>
                <a:srgbClr val="000000"/>
              </a:solidFill>
              <a:latin typeface="Arial"/>
              <a:ea typeface="Arial"/>
              <a:cs typeface="Arial"/>
              <a:sym typeface="Arial"/>
            </a:endParaRPr>
          </a:p>
        </p:txBody>
      </p:sp>
      <p:sp>
        <p:nvSpPr>
          <p:cNvPr id="316" name="Google Shape;316;p9"/>
          <p:cNvSpPr/>
          <p:nvPr/>
        </p:nvSpPr>
        <p:spPr>
          <a:xfrm>
            <a:off x="5413252" y="2231908"/>
            <a:ext cx="1168400" cy="959904"/>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7" name="Google Shape;317;p9"/>
          <p:cNvSpPr/>
          <p:nvPr/>
        </p:nvSpPr>
        <p:spPr>
          <a:xfrm>
            <a:off x="4062560" y="1666388"/>
            <a:ext cx="1370826" cy="959904"/>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8" name="Google Shape;318;p9"/>
          <p:cNvSpPr/>
          <p:nvPr/>
        </p:nvSpPr>
        <p:spPr>
          <a:xfrm>
            <a:off x="4338064" y="3316540"/>
            <a:ext cx="1168400" cy="959904"/>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9" name="Google Shape;319;p9"/>
          <p:cNvSpPr/>
          <p:nvPr/>
        </p:nvSpPr>
        <p:spPr>
          <a:xfrm>
            <a:off x="5163226" y="3169582"/>
            <a:ext cx="1168400" cy="959904"/>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p9"/>
          <p:cNvSpPr txBox="1"/>
          <p:nvPr>
            <p:ph idx="12" type="sldNum"/>
          </p:nvPr>
        </p:nvSpPr>
        <p:spPr>
          <a:xfrm>
            <a:off x="9480884" y="4767263"/>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0"/>
          <p:cNvSpPr txBox="1"/>
          <p:nvPr/>
        </p:nvSpPr>
        <p:spPr>
          <a:xfrm>
            <a:off x="149679" y="74621"/>
            <a:ext cx="8637270" cy="5826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US" sz="3600" u="none" cap="none" strike="noStrike">
                <a:solidFill>
                  <a:srgbClr val="366092"/>
                </a:solidFill>
                <a:latin typeface="Calibri"/>
                <a:ea typeface="Calibri"/>
                <a:cs typeface="Calibri"/>
                <a:sym typeface="Calibri"/>
              </a:rPr>
              <a:t>Pipeline velocity metrics power Kinetik’s forecasting engine</a:t>
            </a:r>
            <a:endParaRPr b="0" i="0" sz="3600" u="none" cap="none" strike="noStrike">
              <a:solidFill>
                <a:srgbClr val="366092"/>
              </a:solidFill>
              <a:latin typeface="Calibri"/>
              <a:ea typeface="Calibri"/>
              <a:cs typeface="Calibri"/>
              <a:sym typeface="Calibri"/>
            </a:endParaRPr>
          </a:p>
        </p:txBody>
      </p:sp>
      <p:sp>
        <p:nvSpPr>
          <p:cNvPr id="327" name="Google Shape;327;p10"/>
          <p:cNvSpPr/>
          <p:nvPr/>
        </p:nvSpPr>
        <p:spPr>
          <a:xfrm>
            <a:off x="7484160" y="669194"/>
            <a:ext cx="2574239" cy="4247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Key Design Points</a:t>
            </a:r>
            <a:endParaRPr b="0" i="0" sz="1400" u="none" cap="none" strike="noStrike">
              <a:solidFill>
                <a:srgbClr val="000000"/>
              </a:solidFill>
              <a:latin typeface="Arial"/>
              <a:ea typeface="Arial"/>
              <a:cs typeface="Arial"/>
              <a:sym typeface="Arial"/>
            </a:endParaRPr>
          </a:p>
        </p:txBody>
      </p:sp>
      <p:sp>
        <p:nvSpPr>
          <p:cNvPr id="328" name="Google Shape;328;p10"/>
          <p:cNvSpPr/>
          <p:nvPr/>
        </p:nvSpPr>
        <p:spPr>
          <a:xfrm>
            <a:off x="8006141" y="1205709"/>
            <a:ext cx="2052260" cy="3453253"/>
          </a:xfrm>
          <a:prstGeom prst="rect">
            <a:avLst/>
          </a:prstGeom>
          <a:noFill/>
          <a:ln>
            <a:noFill/>
          </a:ln>
        </p:spPr>
        <p:txBody>
          <a:bodyPr anchorCtr="0" anchor="t" bIns="45700" lIns="91425" spcFirstLastPara="1" rIns="91425" wrap="square" tIns="45700">
            <a:spAutoFit/>
          </a:bodyPr>
          <a:lstStyle/>
          <a:p>
            <a:pPr indent="-169863" lvl="0" marL="169863" marR="0" rtl="0" algn="l">
              <a:lnSpc>
                <a:spcPct val="90000"/>
              </a:lnSpc>
              <a:spcBef>
                <a:spcPts val="0"/>
              </a:spcBef>
              <a:spcAft>
                <a:spcPts val="0"/>
              </a:spcAft>
              <a:buClr>
                <a:srgbClr val="000000"/>
              </a:buClr>
              <a:buSzPts val="1400"/>
              <a:buFont typeface="Calibri"/>
              <a:buChar char="•"/>
            </a:pPr>
            <a:r>
              <a:rPr b="0" i="0" lang="en-US" sz="1400" u="none" cap="none" strike="noStrike">
                <a:solidFill>
                  <a:schemeClr val="dk1"/>
                </a:solidFill>
                <a:latin typeface="Calibri"/>
                <a:ea typeface="Calibri"/>
                <a:cs typeface="Calibri"/>
                <a:sym typeface="Calibri"/>
              </a:rPr>
              <a:t>Stochastic model based on historical pipeline analysis</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69863" lvl="0" marL="169863" marR="0" rtl="0" algn="l">
              <a:lnSpc>
                <a:spcPct val="90000"/>
              </a:lnSpc>
              <a:spcBef>
                <a:spcPts val="560"/>
              </a:spcBef>
              <a:spcAft>
                <a:spcPts val="0"/>
              </a:spcAft>
              <a:buClr>
                <a:srgbClr val="000000"/>
              </a:buClr>
              <a:buSzPts val="1400"/>
              <a:buFont typeface="Calibri"/>
              <a:buChar char="•"/>
            </a:pPr>
            <a:r>
              <a:rPr b="0" i="0" lang="en-US" sz="1400" u="none" cap="none" strike="noStrike">
                <a:solidFill>
                  <a:schemeClr val="dk1"/>
                </a:solidFill>
                <a:latin typeface="Calibri"/>
                <a:ea typeface="Calibri"/>
                <a:cs typeface="Calibri"/>
                <a:sym typeface="Calibri"/>
              </a:rPr>
              <a:t>Historical statistics calculated using weekly comparison of pipeline at opportunity level</a:t>
            </a:r>
            <a:endParaRPr b="0" i="0" sz="1400" u="none" cap="none" strike="noStrike">
              <a:solidFill>
                <a:srgbClr val="000000"/>
              </a:solidFill>
              <a:latin typeface="Arial"/>
              <a:ea typeface="Arial"/>
              <a:cs typeface="Arial"/>
              <a:sym typeface="Arial"/>
            </a:endParaRPr>
          </a:p>
          <a:p>
            <a:pPr indent="-169863" lvl="0" marL="169863" marR="0" rtl="0" algn="l">
              <a:lnSpc>
                <a:spcPct val="90000"/>
              </a:lnSpc>
              <a:spcBef>
                <a:spcPts val="560"/>
              </a:spcBef>
              <a:spcAft>
                <a:spcPts val="0"/>
              </a:spcAft>
              <a:buClr>
                <a:srgbClr val="000000"/>
              </a:buClr>
              <a:buSzPts val="1400"/>
              <a:buFont typeface="Calibri"/>
              <a:buChar char="•"/>
            </a:pPr>
            <a:r>
              <a:rPr b="0" i="0" lang="en-US" sz="1400" u="none" cap="none" strike="noStrike">
                <a:solidFill>
                  <a:schemeClr val="dk1"/>
                </a:solidFill>
                <a:latin typeface="Calibri"/>
                <a:ea typeface="Calibri"/>
                <a:cs typeface="Calibri"/>
                <a:sym typeface="Calibri"/>
              </a:rPr>
              <a:t>Projections based on actual current pipeline with simulation of weekly activity </a:t>
            </a:r>
            <a:endParaRPr b="0" i="0" sz="1400" u="none" cap="none" strike="noStrike">
              <a:solidFill>
                <a:srgbClr val="000000"/>
              </a:solidFill>
              <a:latin typeface="Arial"/>
              <a:ea typeface="Arial"/>
              <a:cs typeface="Arial"/>
              <a:sym typeface="Arial"/>
            </a:endParaRPr>
          </a:p>
          <a:p>
            <a:pPr indent="-169863" lvl="0" marL="169863" marR="0" rtl="0" algn="l">
              <a:lnSpc>
                <a:spcPct val="90000"/>
              </a:lnSpc>
              <a:spcBef>
                <a:spcPts val="560"/>
              </a:spcBef>
              <a:spcAft>
                <a:spcPts val="0"/>
              </a:spcAft>
              <a:buClr>
                <a:srgbClr val="000000"/>
              </a:buClr>
              <a:buSzPts val="1400"/>
              <a:buFont typeface="Calibri"/>
              <a:buChar char="•"/>
            </a:pPr>
            <a:r>
              <a:rPr b="0" i="0" lang="en-US" sz="1400" u="none" cap="none" strike="noStrike">
                <a:solidFill>
                  <a:schemeClr val="dk1"/>
                </a:solidFill>
                <a:latin typeface="Calibri"/>
                <a:ea typeface="Calibri"/>
                <a:cs typeface="Calibri"/>
                <a:sym typeface="Calibri"/>
              </a:rPr>
              <a:t>Weekly projections summed to monthly and quarterly forecasts</a:t>
            </a:r>
            <a:endParaRPr b="0" i="0" sz="1400" u="none" cap="none" strike="noStrike">
              <a:solidFill>
                <a:srgbClr val="000000"/>
              </a:solidFill>
              <a:latin typeface="Arial"/>
              <a:ea typeface="Arial"/>
              <a:cs typeface="Arial"/>
              <a:sym typeface="Arial"/>
            </a:endParaRPr>
          </a:p>
        </p:txBody>
      </p:sp>
      <p:sp>
        <p:nvSpPr>
          <p:cNvPr id="329" name="Google Shape;329;p10"/>
          <p:cNvSpPr/>
          <p:nvPr/>
        </p:nvSpPr>
        <p:spPr>
          <a:xfrm>
            <a:off x="1099306" y="2266663"/>
            <a:ext cx="1217386" cy="286941"/>
          </a:xfrm>
          <a:prstGeom prst="rect">
            <a:avLst/>
          </a:prstGeom>
          <a:solidFill>
            <a:srgbClr val="37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ID   100</a:t>
            </a:r>
            <a:endParaRPr b="0" i="0" sz="1500" u="none" cap="none" strike="noStrike">
              <a:solidFill>
                <a:schemeClr val="lt1"/>
              </a:solidFill>
              <a:latin typeface="Calibri"/>
              <a:ea typeface="Calibri"/>
              <a:cs typeface="Calibri"/>
              <a:sym typeface="Calibri"/>
            </a:endParaRPr>
          </a:p>
        </p:txBody>
      </p:sp>
      <p:sp>
        <p:nvSpPr>
          <p:cNvPr id="330" name="Google Shape;330;p10"/>
          <p:cNvSpPr/>
          <p:nvPr/>
        </p:nvSpPr>
        <p:spPr>
          <a:xfrm>
            <a:off x="6512681" y="4782454"/>
            <a:ext cx="1217386" cy="286940"/>
          </a:xfrm>
          <a:prstGeom prst="rect">
            <a:avLst/>
          </a:prstGeom>
          <a:solidFill>
            <a:srgbClr val="37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WN  5</a:t>
            </a:r>
            <a:endParaRPr b="0" i="0" sz="1500" u="none" cap="none" strike="noStrike">
              <a:solidFill>
                <a:schemeClr val="lt1"/>
              </a:solidFill>
              <a:latin typeface="Calibri"/>
              <a:ea typeface="Calibri"/>
              <a:cs typeface="Calibri"/>
              <a:sym typeface="Calibri"/>
            </a:endParaRPr>
          </a:p>
        </p:txBody>
      </p:sp>
      <p:sp>
        <p:nvSpPr>
          <p:cNvPr id="331" name="Google Shape;331;p10"/>
          <p:cNvSpPr/>
          <p:nvPr/>
        </p:nvSpPr>
        <p:spPr>
          <a:xfrm>
            <a:off x="2453066" y="2896504"/>
            <a:ext cx="1215722" cy="285750"/>
          </a:xfrm>
          <a:prstGeom prst="rect">
            <a:avLst/>
          </a:prstGeom>
          <a:solidFill>
            <a:srgbClr val="37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VL  50</a:t>
            </a:r>
            <a:endParaRPr b="0" i="0" sz="1500" u="none" cap="none" strike="noStrike">
              <a:solidFill>
                <a:schemeClr val="lt1"/>
              </a:solidFill>
              <a:latin typeface="Calibri"/>
              <a:ea typeface="Calibri"/>
              <a:cs typeface="Calibri"/>
              <a:sym typeface="Calibri"/>
            </a:endParaRPr>
          </a:p>
        </p:txBody>
      </p:sp>
      <p:sp>
        <p:nvSpPr>
          <p:cNvPr id="332" name="Google Shape;332;p10"/>
          <p:cNvSpPr/>
          <p:nvPr/>
        </p:nvSpPr>
        <p:spPr>
          <a:xfrm>
            <a:off x="3806826" y="3525154"/>
            <a:ext cx="1215722" cy="285750"/>
          </a:xfrm>
          <a:prstGeom prst="rect">
            <a:avLst/>
          </a:prstGeom>
          <a:solidFill>
            <a:srgbClr val="37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QL   25</a:t>
            </a:r>
            <a:endParaRPr b="0" i="0" sz="1500" u="none" cap="none" strike="noStrike">
              <a:solidFill>
                <a:schemeClr val="lt1"/>
              </a:solidFill>
              <a:latin typeface="Calibri"/>
              <a:ea typeface="Calibri"/>
              <a:cs typeface="Calibri"/>
              <a:sym typeface="Calibri"/>
            </a:endParaRPr>
          </a:p>
        </p:txBody>
      </p:sp>
      <p:sp>
        <p:nvSpPr>
          <p:cNvPr id="333" name="Google Shape;333;p10"/>
          <p:cNvSpPr/>
          <p:nvPr/>
        </p:nvSpPr>
        <p:spPr>
          <a:xfrm>
            <a:off x="5160585" y="4153804"/>
            <a:ext cx="1215722" cy="285750"/>
          </a:xfrm>
          <a:prstGeom prst="rect">
            <a:avLst/>
          </a:prstGeom>
          <a:solidFill>
            <a:srgbClr val="37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AG  10</a:t>
            </a:r>
            <a:endParaRPr b="0" i="0" sz="1500" u="none" cap="none" strike="noStrike">
              <a:solidFill>
                <a:schemeClr val="lt1"/>
              </a:solidFill>
              <a:latin typeface="Calibri"/>
              <a:ea typeface="Calibri"/>
              <a:cs typeface="Calibri"/>
              <a:sym typeface="Calibri"/>
            </a:endParaRPr>
          </a:p>
        </p:txBody>
      </p:sp>
      <p:sp>
        <p:nvSpPr>
          <p:cNvPr id="334" name="Google Shape;334;p10"/>
          <p:cNvSpPr txBox="1"/>
          <p:nvPr/>
        </p:nvSpPr>
        <p:spPr>
          <a:xfrm>
            <a:off x="149679" y="1902332"/>
            <a:ext cx="106279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New leads</a:t>
            </a:r>
            <a:endParaRPr b="0" i="0" sz="1400" u="none" cap="none" strike="noStrike">
              <a:solidFill>
                <a:srgbClr val="000000"/>
              </a:solidFill>
              <a:latin typeface="Arial"/>
              <a:ea typeface="Arial"/>
              <a:cs typeface="Arial"/>
              <a:sym typeface="Arial"/>
            </a:endParaRPr>
          </a:p>
        </p:txBody>
      </p:sp>
      <p:sp>
        <p:nvSpPr>
          <p:cNvPr id="335" name="Google Shape;335;p10"/>
          <p:cNvSpPr/>
          <p:nvPr/>
        </p:nvSpPr>
        <p:spPr>
          <a:xfrm>
            <a:off x="2680910" y="2372628"/>
            <a:ext cx="237823" cy="136922"/>
          </a:xfrm>
          <a:prstGeom prst="flowChartDecision">
            <a:avLst/>
          </a:prstGeom>
          <a:solidFill>
            <a:srgbClr val="C0504D"/>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6" name="Google Shape;336;p10"/>
          <p:cNvSpPr txBox="1"/>
          <p:nvPr/>
        </p:nvSpPr>
        <p:spPr>
          <a:xfrm>
            <a:off x="2808968" y="2565510"/>
            <a:ext cx="843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progress</a:t>
            </a:r>
            <a:endParaRPr b="0" i="0" sz="1400" u="none" cap="none" strike="noStrike">
              <a:solidFill>
                <a:srgbClr val="000000"/>
              </a:solidFill>
              <a:latin typeface="Arial"/>
              <a:ea typeface="Arial"/>
              <a:cs typeface="Arial"/>
              <a:sym typeface="Arial"/>
            </a:endParaRPr>
          </a:p>
        </p:txBody>
      </p:sp>
      <p:sp>
        <p:nvSpPr>
          <p:cNvPr id="337" name="Google Shape;337;p10"/>
          <p:cNvSpPr txBox="1"/>
          <p:nvPr/>
        </p:nvSpPr>
        <p:spPr>
          <a:xfrm>
            <a:off x="2328334" y="2132123"/>
            <a:ext cx="49259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stall</a:t>
            </a:r>
            <a:endParaRPr b="0" i="0" sz="1400" u="none" cap="none" strike="noStrike">
              <a:solidFill>
                <a:srgbClr val="000000"/>
              </a:solidFill>
              <a:latin typeface="Arial"/>
              <a:ea typeface="Arial"/>
              <a:cs typeface="Arial"/>
              <a:sym typeface="Arial"/>
            </a:endParaRPr>
          </a:p>
        </p:txBody>
      </p:sp>
      <p:sp>
        <p:nvSpPr>
          <p:cNvPr id="338" name="Google Shape;338;p10"/>
          <p:cNvSpPr txBox="1"/>
          <p:nvPr/>
        </p:nvSpPr>
        <p:spPr>
          <a:xfrm>
            <a:off x="3545719" y="2327385"/>
            <a:ext cx="57817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close</a:t>
            </a:r>
            <a:endParaRPr b="0" i="0" sz="1400" u="none" cap="none" strike="noStrike">
              <a:solidFill>
                <a:srgbClr val="000000"/>
              </a:solidFill>
              <a:latin typeface="Arial"/>
              <a:ea typeface="Arial"/>
              <a:cs typeface="Arial"/>
              <a:sym typeface="Arial"/>
            </a:endParaRPr>
          </a:p>
        </p:txBody>
      </p:sp>
      <p:cxnSp>
        <p:nvCxnSpPr>
          <p:cNvPr id="339" name="Google Shape;339;p10"/>
          <p:cNvCxnSpPr/>
          <p:nvPr/>
        </p:nvCxnSpPr>
        <p:spPr>
          <a:xfrm flipH="1">
            <a:off x="2775707" y="2484547"/>
            <a:ext cx="6652" cy="317897"/>
          </a:xfrm>
          <a:prstGeom prst="straightConnector1">
            <a:avLst/>
          </a:prstGeom>
          <a:noFill/>
          <a:ln cap="flat" cmpd="sng" w="9525">
            <a:solidFill>
              <a:schemeClr val="dk1"/>
            </a:solidFill>
            <a:prstDash val="solid"/>
            <a:round/>
            <a:headEnd len="sm" w="sm" type="none"/>
            <a:tailEnd len="med" w="med" type="stealth"/>
          </a:ln>
        </p:spPr>
      </p:cxnSp>
      <p:cxnSp>
        <p:nvCxnSpPr>
          <p:cNvPr id="340" name="Google Shape;340;p10"/>
          <p:cNvCxnSpPr>
            <a:stCxn id="335" idx="3"/>
            <a:endCxn id="338" idx="1"/>
          </p:cNvCxnSpPr>
          <p:nvPr/>
        </p:nvCxnSpPr>
        <p:spPr>
          <a:xfrm>
            <a:off x="2918733" y="2441089"/>
            <a:ext cx="627000" cy="24900"/>
          </a:xfrm>
          <a:prstGeom prst="straightConnector1">
            <a:avLst/>
          </a:prstGeom>
          <a:noFill/>
          <a:ln cap="flat" cmpd="sng" w="9525">
            <a:solidFill>
              <a:schemeClr val="dk1"/>
            </a:solidFill>
            <a:prstDash val="solid"/>
            <a:round/>
            <a:headEnd len="sm" w="sm" type="none"/>
            <a:tailEnd len="med" w="med" type="stealth"/>
          </a:ln>
        </p:spPr>
      </p:cxnSp>
      <p:sp>
        <p:nvSpPr>
          <p:cNvPr id="341" name="Google Shape;341;p10"/>
          <p:cNvSpPr/>
          <p:nvPr/>
        </p:nvSpPr>
        <p:spPr>
          <a:xfrm>
            <a:off x="4272492" y="2978657"/>
            <a:ext cx="237822" cy="136922"/>
          </a:xfrm>
          <a:prstGeom prst="flowChartDecision">
            <a:avLst/>
          </a:prstGeom>
          <a:solidFill>
            <a:srgbClr val="C0504D"/>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2" name="Google Shape;342;p10"/>
          <p:cNvSpPr txBox="1"/>
          <p:nvPr/>
        </p:nvSpPr>
        <p:spPr>
          <a:xfrm>
            <a:off x="4400551" y="3171538"/>
            <a:ext cx="843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progress</a:t>
            </a:r>
            <a:endParaRPr b="0" i="0" sz="1400" u="none" cap="none" strike="noStrike">
              <a:solidFill>
                <a:srgbClr val="000000"/>
              </a:solidFill>
              <a:latin typeface="Arial"/>
              <a:ea typeface="Arial"/>
              <a:cs typeface="Arial"/>
              <a:sym typeface="Arial"/>
            </a:endParaRPr>
          </a:p>
        </p:txBody>
      </p:sp>
      <p:sp>
        <p:nvSpPr>
          <p:cNvPr id="343" name="Google Shape;343;p10"/>
          <p:cNvSpPr txBox="1"/>
          <p:nvPr/>
        </p:nvSpPr>
        <p:spPr>
          <a:xfrm>
            <a:off x="3755270" y="2925079"/>
            <a:ext cx="49259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stall</a:t>
            </a:r>
            <a:endParaRPr b="0" i="0" sz="1400" u="none" cap="none" strike="noStrike">
              <a:solidFill>
                <a:srgbClr val="000000"/>
              </a:solidFill>
              <a:latin typeface="Arial"/>
              <a:ea typeface="Arial"/>
              <a:cs typeface="Arial"/>
              <a:sym typeface="Arial"/>
            </a:endParaRPr>
          </a:p>
        </p:txBody>
      </p:sp>
      <p:sp>
        <p:nvSpPr>
          <p:cNvPr id="344" name="Google Shape;344;p10"/>
          <p:cNvSpPr txBox="1"/>
          <p:nvPr/>
        </p:nvSpPr>
        <p:spPr>
          <a:xfrm>
            <a:off x="5137302" y="2933413"/>
            <a:ext cx="57817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close</a:t>
            </a:r>
            <a:endParaRPr b="0" i="0" sz="1400" u="none" cap="none" strike="noStrike">
              <a:solidFill>
                <a:srgbClr val="000000"/>
              </a:solidFill>
              <a:latin typeface="Arial"/>
              <a:ea typeface="Arial"/>
              <a:cs typeface="Arial"/>
              <a:sym typeface="Arial"/>
            </a:endParaRPr>
          </a:p>
        </p:txBody>
      </p:sp>
      <p:cxnSp>
        <p:nvCxnSpPr>
          <p:cNvPr id="345" name="Google Shape;345;p10"/>
          <p:cNvCxnSpPr/>
          <p:nvPr/>
        </p:nvCxnSpPr>
        <p:spPr>
          <a:xfrm flipH="1">
            <a:off x="4385583" y="3109626"/>
            <a:ext cx="6652" cy="317897"/>
          </a:xfrm>
          <a:prstGeom prst="straightConnector1">
            <a:avLst/>
          </a:prstGeom>
          <a:noFill/>
          <a:ln cap="flat" cmpd="sng" w="9525">
            <a:solidFill>
              <a:schemeClr val="dk1"/>
            </a:solidFill>
            <a:prstDash val="solid"/>
            <a:round/>
            <a:headEnd len="sm" w="sm" type="none"/>
            <a:tailEnd len="med" w="med" type="stealth"/>
          </a:ln>
        </p:spPr>
      </p:cxnSp>
      <p:cxnSp>
        <p:nvCxnSpPr>
          <p:cNvPr id="346" name="Google Shape;346;p10"/>
          <p:cNvCxnSpPr>
            <a:stCxn id="341" idx="3"/>
            <a:endCxn id="344" idx="1"/>
          </p:cNvCxnSpPr>
          <p:nvPr/>
        </p:nvCxnSpPr>
        <p:spPr>
          <a:xfrm>
            <a:off x="4510314" y="3047118"/>
            <a:ext cx="627000" cy="24900"/>
          </a:xfrm>
          <a:prstGeom prst="straightConnector1">
            <a:avLst/>
          </a:prstGeom>
          <a:noFill/>
          <a:ln cap="flat" cmpd="sng" w="9525">
            <a:solidFill>
              <a:schemeClr val="dk1"/>
            </a:solidFill>
            <a:prstDash val="solid"/>
            <a:round/>
            <a:headEnd len="sm" w="sm" type="none"/>
            <a:tailEnd len="med" w="med" type="stealth"/>
          </a:ln>
        </p:spPr>
      </p:cxnSp>
      <p:cxnSp>
        <p:nvCxnSpPr>
          <p:cNvPr id="347" name="Google Shape;347;p10"/>
          <p:cNvCxnSpPr/>
          <p:nvPr/>
        </p:nvCxnSpPr>
        <p:spPr>
          <a:xfrm flipH="1" rot="10800000">
            <a:off x="1699683" y="2617897"/>
            <a:ext cx="8316" cy="323850"/>
          </a:xfrm>
          <a:prstGeom prst="straightConnector1">
            <a:avLst/>
          </a:prstGeom>
          <a:noFill/>
          <a:ln cap="flat" cmpd="sng" w="9525">
            <a:solidFill>
              <a:schemeClr val="dk1"/>
            </a:solidFill>
            <a:prstDash val="solid"/>
            <a:round/>
            <a:headEnd len="sm" w="sm" type="none"/>
            <a:tailEnd len="med" w="med" type="stealth"/>
          </a:ln>
        </p:spPr>
      </p:cxnSp>
      <p:sp>
        <p:nvSpPr>
          <p:cNvPr id="348" name="Google Shape;348;p10"/>
          <p:cNvSpPr txBox="1"/>
          <p:nvPr/>
        </p:nvSpPr>
        <p:spPr>
          <a:xfrm>
            <a:off x="1717979" y="2904838"/>
            <a:ext cx="61244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revert</a:t>
            </a:r>
            <a:endParaRPr b="0" i="0" sz="1400" u="none" cap="none" strike="noStrike">
              <a:solidFill>
                <a:srgbClr val="000000"/>
              </a:solidFill>
              <a:latin typeface="Arial"/>
              <a:ea typeface="Arial"/>
              <a:cs typeface="Arial"/>
              <a:sym typeface="Arial"/>
            </a:endParaRPr>
          </a:p>
        </p:txBody>
      </p:sp>
      <p:sp>
        <p:nvSpPr>
          <p:cNvPr id="349" name="Google Shape;349;p10"/>
          <p:cNvSpPr/>
          <p:nvPr/>
        </p:nvSpPr>
        <p:spPr>
          <a:xfrm>
            <a:off x="5682797" y="3603735"/>
            <a:ext cx="237822" cy="136922"/>
          </a:xfrm>
          <a:prstGeom prst="flowChartDecision">
            <a:avLst/>
          </a:prstGeom>
          <a:solidFill>
            <a:srgbClr val="C0504D"/>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0" name="Google Shape;350;p10"/>
          <p:cNvSpPr txBox="1"/>
          <p:nvPr/>
        </p:nvSpPr>
        <p:spPr>
          <a:xfrm>
            <a:off x="5810855" y="3796616"/>
            <a:ext cx="843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progress</a:t>
            </a:r>
            <a:endParaRPr b="0" i="0" sz="1400" u="none" cap="none" strike="noStrike">
              <a:solidFill>
                <a:srgbClr val="000000"/>
              </a:solidFill>
              <a:latin typeface="Arial"/>
              <a:ea typeface="Arial"/>
              <a:cs typeface="Arial"/>
              <a:sym typeface="Arial"/>
            </a:endParaRPr>
          </a:p>
        </p:txBody>
      </p:sp>
      <p:sp>
        <p:nvSpPr>
          <p:cNvPr id="351" name="Google Shape;351;p10"/>
          <p:cNvSpPr txBox="1"/>
          <p:nvPr/>
        </p:nvSpPr>
        <p:spPr>
          <a:xfrm>
            <a:off x="5165574" y="3550157"/>
            <a:ext cx="49259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stall</a:t>
            </a:r>
            <a:endParaRPr b="0" i="0" sz="1400" u="none" cap="none" strike="noStrike">
              <a:solidFill>
                <a:srgbClr val="000000"/>
              </a:solidFill>
              <a:latin typeface="Arial"/>
              <a:ea typeface="Arial"/>
              <a:cs typeface="Arial"/>
              <a:sym typeface="Arial"/>
            </a:endParaRPr>
          </a:p>
        </p:txBody>
      </p:sp>
      <p:sp>
        <p:nvSpPr>
          <p:cNvPr id="352" name="Google Shape;352;p10"/>
          <p:cNvSpPr txBox="1"/>
          <p:nvPr/>
        </p:nvSpPr>
        <p:spPr>
          <a:xfrm>
            <a:off x="6547606" y="3558491"/>
            <a:ext cx="57817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close</a:t>
            </a:r>
            <a:endParaRPr b="0" i="0" sz="1400" u="none" cap="none" strike="noStrike">
              <a:solidFill>
                <a:srgbClr val="000000"/>
              </a:solidFill>
              <a:latin typeface="Arial"/>
              <a:ea typeface="Arial"/>
              <a:cs typeface="Arial"/>
              <a:sym typeface="Arial"/>
            </a:endParaRPr>
          </a:p>
        </p:txBody>
      </p:sp>
      <p:cxnSp>
        <p:nvCxnSpPr>
          <p:cNvPr id="353" name="Google Shape;353;p10"/>
          <p:cNvCxnSpPr/>
          <p:nvPr/>
        </p:nvCxnSpPr>
        <p:spPr>
          <a:xfrm flipH="1">
            <a:off x="5795887" y="3734703"/>
            <a:ext cx="4989" cy="317897"/>
          </a:xfrm>
          <a:prstGeom prst="straightConnector1">
            <a:avLst/>
          </a:prstGeom>
          <a:noFill/>
          <a:ln cap="flat" cmpd="sng" w="9525">
            <a:solidFill>
              <a:schemeClr val="dk1"/>
            </a:solidFill>
            <a:prstDash val="solid"/>
            <a:round/>
            <a:headEnd len="sm" w="sm" type="none"/>
            <a:tailEnd len="med" w="med" type="stealth"/>
          </a:ln>
        </p:spPr>
      </p:cxnSp>
      <p:cxnSp>
        <p:nvCxnSpPr>
          <p:cNvPr id="354" name="Google Shape;354;p10"/>
          <p:cNvCxnSpPr>
            <a:stCxn id="349" idx="3"/>
            <a:endCxn id="352" idx="1"/>
          </p:cNvCxnSpPr>
          <p:nvPr/>
        </p:nvCxnSpPr>
        <p:spPr>
          <a:xfrm>
            <a:off x="5920619" y="3672196"/>
            <a:ext cx="627000" cy="24900"/>
          </a:xfrm>
          <a:prstGeom prst="straightConnector1">
            <a:avLst/>
          </a:prstGeom>
          <a:noFill/>
          <a:ln cap="flat" cmpd="sng" w="9525">
            <a:solidFill>
              <a:schemeClr val="dk1"/>
            </a:solidFill>
            <a:prstDash val="solid"/>
            <a:round/>
            <a:headEnd len="sm" w="sm" type="none"/>
            <a:tailEnd len="med" w="med" type="stealth"/>
          </a:ln>
        </p:spPr>
      </p:cxnSp>
      <p:cxnSp>
        <p:nvCxnSpPr>
          <p:cNvPr id="355" name="Google Shape;355;p10"/>
          <p:cNvCxnSpPr/>
          <p:nvPr/>
        </p:nvCxnSpPr>
        <p:spPr>
          <a:xfrm flipH="1" rot="10800000">
            <a:off x="4368952" y="3902581"/>
            <a:ext cx="8315" cy="323850"/>
          </a:xfrm>
          <a:prstGeom prst="straightConnector1">
            <a:avLst/>
          </a:prstGeom>
          <a:noFill/>
          <a:ln cap="flat" cmpd="sng" w="9525">
            <a:solidFill>
              <a:schemeClr val="dk1"/>
            </a:solidFill>
            <a:prstDash val="solid"/>
            <a:round/>
            <a:headEnd len="sm" w="sm" type="none"/>
            <a:tailEnd len="med" w="med" type="stealth"/>
          </a:ln>
        </p:spPr>
      </p:cxnSp>
      <p:sp>
        <p:nvSpPr>
          <p:cNvPr id="356" name="Google Shape;356;p10"/>
          <p:cNvSpPr txBox="1"/>
          <p:nvPr/>
        </p:nvSpPr>
        <p:spPr>
          <a:xfrm>
            <a:off x="4432150" y="4158566"/>
            <a:ext cx="61244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revert</a:t>
            </a:r>
            <a:endParaRPr b="0" i="0" sz="1400" u="none" cap="none" strike="noStrike">
              <a:solidFill>
                <a:srgbClr val="000000"/>
              </a:solidFill>
              <a:latin typeface="Arial"/>
              <a:ea typeface="Arial"/>
              <a:cs typeface="Arial"/>
              <a:sym typeface="Arial"/>
            </a:endParaRPr>
          </a:p>
        </p:txBody>
      </p:sp>
      <p:sp>
        <p:nvSpPr>
          <p:cNvPr id="357" name="Google Shape;357;p10"/>
          <p:cNvSpPr/>
          <p:nvPr/>
        </p:nvSpPr>
        <p:spPr>
          <a:xfrm>
            <a:off x="6708926" y="4227622"/>
            <a:ext cx="236160" cy="136922"/>
          </a:xfrm>
          <a:prstGeom prst="flowChartDecision">
            <a:avLst/>
          </a:prstGeom>
          <a:solidFill>
            <a:srgbClr val="C0504D"/>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8" name="Google Shape;358;p10"/>
          <p:cNvSpPr txBox="1"/>
          <p:nvPr/>
        </p:nvSpPr>
        <p:spPr>
          <a:xfrm>
            <a:off x="6836985" y="4421694"/>
            <a:ext cx="843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progress</a:t>
            </a:r>
            <a:endParaRPr b="0" i="0" sz="1400" u="none" cap="none" strike="noStrike">
              <a:solidFill>
                <a:srgbClr val="000000"/>
              </a:solidFill>
              <a:latin typeface="Arial"/>
              <a:ea typeface="Arial"/>
              <a:cs typeface="Arial"/>
              <a:sym typeface="Arial"/>
            </a:endParaRPr>
          </a:p>
        </p:txBody>
      </p:sp>
      <p:sp>
        <p:nvSpPr>
          <p:cNvPr id="359" name="Google Shape;359;p10"/>
          <p:cNvSpPr txBox="1"/>
          <p:nvPr/>
        </p:nvSpPr>
        <p:spPr>
          <a:xfrm>
            <a:off x="6419548" y="4031169"/>
            <a:ext cx="49259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stall</a:t>
            </a:r>
            <a:endParaRPr b="0" i="0" sz="1400" u="none" cap="none" strike="noStrike">
              <a:solidFill>
                <a:srgbClr val="000000"/>
              </a:solidFill>
              <a:latin typeface="Arial"/>
              <a:ea typeface="Arial"/>
              <a:cs typeface="Arial"/>
              <a:sym typeface="Arial"/>
            </a:endParaRPr>
          </a:p>
        </p:txBody>
      </p:sp>
      <p:sp>
        <p:nvSpPr>
          <p:cNvPr id="360" name="Google Shape;360;p10"/>
          <p:cNvSpPr txBox="1"/>
          <p:nvPr/>
        </p:nvSpPr>
        <p:spPr>
          <a:xfrm>
            <a:off x="7573736" y="4182379"/>
            <a:ext cx="57817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close</a:t>
            </a:r>
            <a:endParaRPr b="0" i="0" sz="1400" u="none" cap="none" strike="noStrike">
              <a:solidFill>
                <a:srgbClr val="000000"/>
              </a:solidFill>
              <a:latin typeface="Arial"/>
              <a:ea typeface="Arial"/>
              <a:cs typeface="Arial"/>
              <a:sym typeface="Arial"/>
            </a:endParaRPr>
          </a:p>
        </p:txBody>
      </p:sp>
      <p:cxnSp>
        <p:nvCxnSpPr>
          <p:cNvPr id="361" name="Google Shape;361;p10"/>
          <p:cNvCxnSpPr/>
          <p:nvPr/>
        </p:nvCxnSpPr>
        <p:spPr>
          <a:xfrm flipH="1">
            <a:off x="6822017" y="4358591"/>
            <a:ext cx="4990" cy="317897"/>
          </a:xfrm>
          <a:prstGeom prst="straightConnector1">
            <a:avLst/>
          </a:prstGeom>
          <a:noFill/>
          <a:ln cap="flat" cmpd="sng" w="9525">
            <a:solidFill>
              <a:schemeClr val="dk1"/>
            </a:solidFill>
            <a:prstDash val="solid"/>
            <a:round/>
            <a:headEnd len="sm" w="sm" type="none"/>
            <a:tailEnd len="med" w="med" type="stealth"/>
          </a:ln>
        </p:spPr>
      </p:cxnSp>
      <p:cxnSp>
        <p:nvCxnSpPr>
          <p:cNvPr id="362" name="Google Shape;362;p10"/>
          <p:cNvCxnSpPr>
            <a:stCxn id="357" idx="3"/>
            <a:endCxn id="360" idx="1"/>
          </p:cNvCxnSpPr>
          <p:nvPr/>
        </p:nvCxnSpPr>
        <p:spPr>
          <a:xfrm>
            <a:off x="6945086" y="4296083"/>
            <a:ext cx="628800" cy="24900"/>
          </a:xfrm>
          <a:prstGeom prst="straightConnector1">
            <a:avLst/>
          </a:prstGeom>
          <a:noFill/>
          <a:ln cap="flat" cmpd="sng" w="9525">
            <a:solidFill>
              <a:schemeClr val="dk1"/>
            </a:solidFill>
            <a:prstDash val="solid"/>
            <a:round/>
            <a:headEnd len="sm" w="sm" type="none"/>
            <a:tailEnd len="med" w="med" type="stealth"/>
          </a:ln>
        </p:spPr>
      </p:cxnSp>
      <p:cxnSp>
        <p:nvCxnSpPr>
          <p:cNvPr id="363" name="Google Shape;363;p10"/>
          <p:cNvCxnSpPr/>
          <p:nvPr/>
        </p:nvCxnSpPr>
        <p:spPr>
          <a:xfrm flipH="1" rot="10800000">
            <a:off x="5659514" y="4520517"/>
            <a:ext cx="8315" cy="325040"/>
          </a:xfrm>
          <a:prstGeom prst="straightConnector1">
            <a:avLst/>
          </a:prstGeom>
          <a:noFill/>
          <a:ln cap="flat" cmpd="sng" w="9525">
            <a:solidFill>
              <a:schemeClr val="dk1"/>
            </a:solidFill>
            <a:prstDash val="solid"/>
            <a:round/>
            <a:headEnd len="sm" w="sm" type="none"/>
            <a:tailEnd len="med" w="med" type="stealth"/>
          </a:ln>
        </p:spPr>
      </p:cxnSp>
      <p:sp>
        <p:nvSpPr>
          <p:cNvPr id="364" name="Google Shape;364;p10"/>
          <p:cNvSpPr txBox="1"/>
          <p:nvPr/>
        </p:nvSpPr>
        <p:spPr>
          <a:xfrm>
            <a:off x="5759300" y="4795550"/>
            <a:ext cx="61244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revert</a:t>
            </a:r>
            <a:endParaRPr b="0" i="0" sz="1400" u="none" cap="none" strike="noStrike">
              <a:solidFill>
                <a:srgbClr val="000000"/>
              </a:solidFill>
              <a:latin typeface="Arial"/>
              <a:ea typeface="Arial"/>
              <a:cs typeface="Arial"/>
              <a:sym typeface="Arial"/>
            </a:endParaRPr>
          </a:p>
        </p:txBody>
      </p:sp>
      <p:cxnSp>
        <p:nvCxnSpPr>
          <p:cNvPr id="365" name="Google Shape;365;p10"/>
          <p:cNvCxnSpPr/>
          <p:nvPr/>
        </p:nvCxnSpPr>
        <p:spPr>
          <a:xfrm flipH="1" rot="10800000">
            <a:off x="3053443" y="3260835"/>
            <a:ext cx="8316" cy="323850"/>
          </a:xfrm>
          <a:prstGeom prst="straightConnector1">
            <a:avLst/>
          </a:prstGeom>
          <a:noFill/>
          <a:ln cap="flat" cmpd="sng" w="9525">
            <a:solidFill>
              <a:schemeClr val="dk1"/>
            </a:solidFill>
            <a:prstDash val="solid"/>
            <a:round/>
            <a:headEnd len="sm" w="sm" type="none"/>
            <a:tailEnd len="med" w="med" type="stealth"/>
          </a:ln>
        </p:spPr>
      </p:cxnSp>
      <p:sp>
        <p:nvSpPr>
          <p:cNvPr id="366" name="Google Shape;366;p10"/>
          <p:cNvSpPr txBox="1"/>
          <p:nvPr/>
        </p:nvSpPr>
        <p:spPr>
          <a:xfrm>
            <a:off x="3108326" y="3535869"/>
            <a:ext cx="61244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revert</a:t>
            </a:r>
            <a:endParaRPr b="0" i="0" sz="1400" u="none" cap="none" strike="noStrike">
              <a:solidFill>
                <a:srgbClr val="000000"/>
              </a:solidFill>
              <a:latin typeface="Arial"/>
              <a:ea typeface="Arial"/>
              <a:cs typeface="Arial"/>
              <a:sym typeface="Arial"/>
            </a:endParaRPr>
          </a:p>
        </p:txBody>
      </p:sp>
      <p:cxnSp>
        <p:nvCxnSpPr>
          <p:cNvPr id="367" name="Google Shape;367;p10"/>
          <p:cNvCxnSpPr/>
          <p:nvPr/>
        </p:nvCxnSpPr>
        <p:spPr>
          <a:xfrm flipH="1">
            <a:off x="164646" y="2302381"/>
            <a:ext cx="8316" cy="2642414"/>
          </a:xfrm>
          <a:prstGeom prst="straightConnector1">
            <a:avLst/>
          </a:prstGeom>
          <a:noFill/>
          <a:ln cap="flat" cmpd="sng" w="9525">
            <a:solidFill>
              <a:srgbClr val="000000"/>
            </a:solidFill>
            <a:prstDash val="solid"/>
            <a:round/>
            <a:headEnd len="sm" w="sm" type="none"/>
            <a:tailEnd len="sm" w="sm" type="none"/>
          </a:ln>
        </p:spPr>
      </p:cxnSp>
      <p:cxnSp>
        <p:nvCxnSpPr>
          <p:cNvPr id="368" name="Google Shape;368;p10"/>
          <p:cNvCxnSpPr/>
          <p:nvPr/>
        </p:nvCxnSpPr>
        <p:spPr>
          <a:xfrm>
            <a:off x="167973" y="2408347"/>
            <a:ext cx="251127" cy="0"/>
          </a:xfrm>
          <a:prstGeom prst="straightConnector1">
            <a:avLst/>
          </a:prstGeom>
          <a:noFill/>
          <a:ln cap="flat" cmpd="sng" w="9525">
            <a:solidFill>
              <a:schemeClr val="dk1"/>
            </a:solidFill>
            <a:prstDash val="solid"/>
            <a:round/>
            <a:headEnd len="sm" w="sm" type="none"/>
            <a:tailEnd len="med" w="med" type="stealth"/>
          </a:ln>
        </p:spPr>
      </p:cxnSp>
      <p:cxnSp>
        <p:nvCxnSpPr>
          <p:cNvPr id="369" name="Google Shape;369;p10"/>
          <p:cNvCxnSpPr/>
          <p:nvPr/>
        </p:nvCxnSpPr>
        <p:spPr>
          <a:xfrm flipH="1" rot="10800000">
            <a:off x="176288" y="3223925"/>
            <a:ext cx="545495" cy="8335"/>
          </a:xfrm>
          <a:prstGeom prst="straightConnector1">
            <a:avLst/>
          </a:prstGeom>
          <a:noFill/>
          <a:ln cap="flat" cmpd="sng" w="9525">
            <a:solidFill>
              <a:schemeClr val="dk1"/>
            </a:solidFill>
            <a:prstDash val="solid"/>
            <a:round/>
            <a:headEnd len="sm" w="sm" type="none"/>
            <a:tailEnd len="med" w="med" type="stealth"/>
          </a:ln>
        </p:spPr>
      </p:cxnSp>
      <p:cxnSp>
        <p:nvCxnSpPr>
          <p:cNvPr id="370" name="Google Shape;370;p10"/>
          <p:cNvCxnSpPr/>
          <p:nvPr/>
        </p:nvCxnSpPr>
        <p:spPr>
          <a:xfrm>
            <a:off x="161321" y="3894248"/>
            <a:ext cx="1135894" cy="1190"/>
          </a:xfrm>
          <a:prstGeom prst="straightConnector1">
            <a:avLst/>
          </a:prstGeom>
          <a:noFill/>
          <a:ln cap="flat" cmpd="sng" w="9525">
            <a:solidFill>
              <a:schemeClr val="dk1"/>
            </a:solidFill>
            <a:prstDash val="solid"/>
            <a:round/>
            <a:headEnd len="sm" w="sm" type="none"/>
            <a:tailEnd len="med" w="med" type="stealth"/>
          </a:ln>
        </p:spPr>
      </p:cxnSp>
      <p:cxnSp>
        <p:nvCxnSpPr>
          <p:cNvPr id="371" name="Google Shape;371;p10"/>
          <p:cNvCxnSpPr/>
          <p:nvPr/>
        </p:nvCxnSpPr>
        <p:spPr>
          <a:xfrm flipH="1" rot="10800000">
            <a:off x="174626" y="4524088"/>
            <a:ext cx="2043944" cy="13097"/>
          </a:xfrm>
          <a:prstGeom prst="straightConnector1">
            <a:avLst/>
          </a:prstGeom>
          <a:noFill/>
          <a:ln cap="flat" cmpd="sng" w="9525">
            <a:solidFill>
              <a:schemeClr val="dk1"/>
            </a:solidFill>
            <a:prstDash val="solid"/>
            <a:round/>
            <a:headEnd len="sm" w="sm" type="none"/>
            <a:tailEnd len="med" w="med" type="stealth"/>
          </a:ln>
        </p:spPr>
      </p:cxnSp>
      <p:cxnSp>
        <p:nvCxnSpPr>
          <p:cNvPr id="372" name="Google Shape;372;p10"/>
          <p:cNvCxnSpPr/>
          <p:nvPr/>
        </p:nvCxnSpPr>
        <p:spPr>
          <a:xfrm>
            <a:off x="133881" y="4937720"/>
            <a:ext cx="3168196" cy="3572"/>
          </a:xfrm>
          <a:prstGeom prst="straightConnector1">
            <a:avLst/>
          </a:prstGeom>
          <a:noFill/>
          <a:ln cap="flat" cmpd="sng" w="9525">
            <a:solidFill>
              <a:schemeClr val="dk1"/>
            </a:solidFill>
            <a:prstDash val="solid"/>
            <a:round/>
            <a:headEnd len="sm" w="sm" type="none"/>
            <a:tailEnd len="med" w="med" type="stealth"/>
          </a:ln>
        </p:spPr>
      </p:cxnSp>
      <p:sp>
        <p:nvSpPr>
          <p:cNvPr id="373" name="Google Shape;373;p10"/>
          <p:cNvSpPr/>
          <p:nvPr/>
        </p:nvSpPr>
        <p:spPr>
          <a:xfrm>
            <a:off x="1542640" y="1449269"/>
            <a:ext cx="5583143" cy="4247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Average Weekly Pipeline Velocity Metrics</a:t>
            </a:r>
            <a:endParaRPr b="0" i="0" sz="1400" u="none" cap="none" strike="noStrike">
              <a:solidFill>
                <a:srgbClr val="000000"/>
              </a:solidFill>
              <a:latin typeface="Arial"/>
              <a:ea typeface="Arial"/>
              <a:cs typeface="Arial"/>
              <a:sym typeface="Arial"/>
            </a:endParaRPr>
          </a:p>
        </p:txBody>
      </p:sp>
      <p:sp>
        <p:nvSpPr>
          <p:cNvPr id="374" name="Google Shape;374;p10"/>
          <p:cNvSpPr txBox="1"/>
          <p:nvPr/>
        </p:nvSpPr>
        <p:spPr>
          <a:xfrm>
            <a:off x="540506" y="2267854"/>
            <a:ext cx="29878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375" name="Google Shape;375;p10"/>
          <p:cNvSpPr txBox="1"/>
          <p:nvPr/>
        </p:nvSpPr>
        <p:spPr>
          <a:xfrm>
            <a:off x="967921" y="3075098"/>
            <a:ext cx="29878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376" name="Google Shape;376;p10"/>
          <p:cNvSpPr txBox="1"/>
          <p:nvPr/>
        </p:nvSpPr>
        <p:spPr>
          <a:xfrm>
            <a:off x="1500112" y="3715654"/>
            <a:ext cx="29878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377" name="Google Shape;377;p10"/>
          <p:cNvSpPr txBox="1"/>
          <p:nvPr/>
        </p:nvSpPr>
        <p:spPr>
          <a:xfrm flipH="1">
            <a:off x="4109509" y="2313098"/>
            <a:ext cx="23948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378" name="Google Shape;378;p10"/>
          <p:cNvSpPr txBox="1"/>
          <p:nvPr/>
        </p:nvSpPr>
        <p:spPr>
          <a:xfrm flipH="1">
            <a:off x="3635526" y="2560748"/>
            <a:ext cx="23948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379" name="Google Shape;379;p10"/>
          <p:cNvSpPr txBox="1"/>
          <p:nvPr/>
        </p:nvSpPr>
        <p:spPr>
          <a:xfrm flipH="1">
            <a:off x="2769055" y="2071401"/>
            <a:ext cx="45402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88</a:t>
            </a:r>
            <a:endParaRPr b="0" i="0" sz="1400" u="none" cap="none" strike="noStrike">
              <a:solidFill>
                <a:srgbClr val="000000"/>
              </a:solidFill>
              <a:latin typeface="Arial"/>
              <a:ea typeface="Arial"/>
              <a:cs typeface="Arial"/>
              <a:sym typeface="Arial"/>
            </a:endParaRPr>
          </a:p>
        </p:txBody>
      </p:sp>
      <p:sp>
        <p:nvSpPr>
          <p:cNvPr id="380" name="Google Shape;380;p10"/>
          <p:cNvSpPr txBox="1"/>
          <p:nvPr/>
        </p:nvSpPr>
        <p:spPr>
          <a:xfrm flipH="1">
            <a:off x="5731026" y="2903648"/>
            <a:ext cx="23948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381" name="Google Shape;381;p10"/>
          <p:cNvSpPr txBox="1"/>
          <p:nvPr/>
        </p:nvSpPr>
        <p:spPr>
          <a:xfrm flipH="1">
            <a:off x="5255381" y="3151298"/>
            <a:ext cx="435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382" name="Google Shape;382;p10"/>
          <p:cNvSpPr txBox="1"/>
          <p:nvPr/>
        </p:nvSpPr>
        <p:spPr>
          <a:xfrm flipH="1">
            <a:off x="4054626" y="2738151"/>
            <a:ext cx="45236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43</a:t>
            </a:r>
            <a:endParaRPr b="0" i="0" sz="1400" u="none" cap="none" strike="noStrike">
              <a:solidFill>
                <a:srgbClr val="000000"/>
              </a:solidFill>
              <a:latin typeface="Arial"/>
              <a:ea typeface="Arial"/>
              <a:cs typeface="Arial"/>
              <a:sym typeface="Arial"/>
            </a:endParaRPr>
          </a:p>
        </p:txBody>
      </p:sp>
      <p:sp>
        <p:nvSpPr>
          <p:cNvPr id="383" name="Google Shape;383;p10"/>
          <p:cNvSpPr txBox="1"/>
          <p:nvPr/>
        </p:nvSpPr>
        <p:spPr>
          <a:xfrm flipH="1">
            <a:off x="7182909" y="3551348"/>
            <a:ext cx="23948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384" name="Google Shape;384;p10"/>
          <p:cNvSpPr txBox="1"/>
          <p:nvPr/>
        </p:nvSpPr>
        <p:spPr>
          <a:xfrm flipH="1">
            <a:off x="6708926" y="3798998"/>
            <a:ext cx="4340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385" name="Google Shape;385;p10"/>
          <p:cNvSpPr txBox="1"/>
          <p:nvPr/>
        </p:nvSpPr>
        <p:spPr>
          <a:xfrm flipH="1">
            <a:off x="5451626" y="3379898"/>
            <a:ext cx="45236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19</a:t>
            </a:r>
            <a:endParaRPr b="0" i="0" sz="1400" u="none" cap="none" strike="noStrike">
              <a:solidFill>
                <a:srgbClr val="000000"/>
              </a:solidFill>
              <a:latin typeface="Arial"/>
              <a:ea typeface="Arial"/>
              <a:cs typeface="Arial"/>
              <a:sym typeface="Arial"/>
            </a:endParaRPr>
          </a:p>
        </p:txBody>
      </p:sp>
      <p:sp>
        <p:nvSpPr>
          <p:cNvPr id="386" name="Google Shape;386;p10"/>
          <p:cNvSpPr txBox="1"/>
          <p:nvPr>
            <p:ph idx="12" type="sldNum"/>
          </p:nvPr>
        </p:nvSpPr>
        <p:spPr>
          <a:xfrm>
            <a:off x="9480884" y="4768563"/>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1"/>
          <p:cNvSpPr txBox="1"/>
          <p:nvPr>
            <p:ph idx="12" type="sldNum"/>
          </p:nvPr>
        </p:nvSpPr>
        <p:spPr>
          <a:xfrm>
            <a:off x="9480884" y="4767263"/>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pic>
        <p:nvPicPr>
          <p:cNvPr id="393" name="Google Shape;393;p11"/>
          <p:cNvPicPr preferRelativeResize="0"/>
          <p:nvPr/>
        </p:nvPicPr>
        <p:blipFill rotWithShape="1">
          <a:blip r:embed="rId3">
            <a:alphaModFix/>
          </a:blip>
          <a:srcRect b="0" l="0" r="0" t="27912"/>
          <a:stretch/>
        </p:blipFill>
        <p:spPr>
          <a:xfrm>
            <a:off x="0" y="1847849"/>
            <a:ext cx="6887734" cy="2386013"/>
          </a:xfrm>
          <a:prstGeom prst="rect">
            <a:avLst/>
          </a:prstGeom>
          <a:noFill/>
          <a:ln>
            <a:noFill/>
          </a:ln>
        </p:spPr>
      </p:pic>
      <p:sp>
        <p:nvSpPr>
          <p:cNvPr id="394" name="Google Shape;394;p11"/>
          <p:cNvSpPr txBox="1"/>
          <p:nvPr/>
        </p:nvSpPr>
        <p:spPr>
          <a:xfrm>
            <a:off x="16872" y="34415"/>
            <a:ext cx="8171908" cy="10228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66092"/>
              </a:buClr>
              <a:buSzPts val="3200"/>
              <a:buFont typeface="Arial"/>
              <a:buNone/>
            </a:pPr>
            <a:r>
              <a:rPr b="0" i="0" lang="en-US" sz="3200" u="none" cap="none" strike="noStrike">
                <a:solidFill>
                  <a:srgbClr val="366092"/>
                </a:solidFill>
                <a:latin typeface="Calibri"/>
                <a:ea typeface="Calibri"/>
                <a:cs typeface="Calibri"/>
                <a:sym typeface="Calibri"/>
              </a:rPr>
              <a:t>Business optimization software growing ~60% CAGR to $13.6B in 2026</a:t>
            </a:r>
            <a:endParaRPr b="0" i="0" sz="1400" u="none" cap="none" strike="noStrike">
              <a:solidFill>
                <a:srgbClr val="000000"/>
              </a:solidFill>
              <a:latin typeface="Calibri"/>
              <a:ea typeface="Calibri"/>
              <a:cs typeface="Calibri"/>
              <a:sym typeface="Calibri"/>
            </a:endParaRPr>
          </a:p>
        </p:txBody>
      </p:sp>
      <p:sp>
        <p:nvSpPr>
          <p:cNvPr id="395" name="Google Shape;395;p11"/>
          <p:cNvSpPr/>
          <p:nvPr/>
        </p:nvSpPr>
        <p:spPr>
          <a:xfrm>
            <a:off x="2438400" y="1719262"/>
            <a:ext cx="847725" cy="2500313"/>
          </a:xfrm>
          <a:prstGeom prst="rect">
            <a:avLst/>
          </a:prstGeom>
          <a:noFill/>
          <a:ln cap="flat" cmpd="sng" w="38100">
            <a:solidFill>
              <a:srgbClr val="1736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6" name="Google Shape;396;p11"/>
          <p:cNvSpPr txBox="1"/>
          <p:nvPr/>
        </p:nvSpPr>
        <p:spPr>
          <a:xfrm>
            <a:off x="438619" y="4733150"/>
            <a:ext cx="2337237"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Source: Markets &amp; Markets  </a:t>
            </a:r>
            <a:endParaRPr b="0" i="0" sz="1400" u="none" cap="none" strike="noStrike">
              <a:solidFill>
                <a:srgbClr val="000000"/>
              </a:solidFill>
              <a:latin typeface="Arial"/>
              <a:ea typeface="Arial"/>
              <a:cs typeface="Arial"/>
              <a:sym typeface="Arial"/>
            </a:endParaRPr>
          </a:p>
        </p:txBody>
      </p:sp>
      <p:sp>
        <p:nvSpPr>
          <p:cNvPr id="397" name="Google Shape;397;p11"/>
          <p:cNvSpPr txBox="1"/>
          <p:nvPr/>
        </p:nvSpPr>
        <p:spPr>
          <a:xfrm>
            <a:off x="7330137" y="1257597"/>
            <a:ext cx="23372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Growth Drivers</a:t>
            </a:r>
            <a:endParaRPr b="0" i="0" sz="1400" u="none" cap="none" strike="noStrike">
              <a:solidFill>
                <a:srgbClr val="000000"/>
              </a:solidFill>
              <a:latin typeface="Arial"/>
              <a:ea typeface="Arial"/>
              <a:cs typeface="Arial"/>
              <a:sym typeface="Arial"/>
            </a:endParaRPr>
          </a:p>
        </p:txBody>
      </p:sp>
      <p:sp>
        <p:nvSpPr>
          <p:cNvPr id="398" name="Google Shape;398;p11"/>
          <p:cNvSpPr txBox="1"/>
          <p:nvPr/>
        </p:nvSpPr>
        <p:spPr>
          <a:xfrm>
            <a:off x="7143647" y="1856118"/>
            <a:ext cx="2816782" cy="243143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Big Data / Analytics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Artificial Intelligence and Machine Learning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Augmented Reality, Virtual Reality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5G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Internet of Things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12"/>
          <p:cNvSpPr txBox="1"/>
          <p:nvPr>
            <p:ph idx="12" type="sldNum"/>
          </p:nvPr>
        </p:nvSpPr>
        <p:spPr>
          <a:xfrm>
            <a:off x="9480884" y="4767263"/>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404" name="Google Shape;404;p12"/>
          <p:cNvSpPr txBox="1"/>
          <p:nvPr/>
        </p:nvSpPr>
        <p:spPr>
          <a:xfrm>
            <a:off x="142436" y="121306"/>
            <a:ext cx="8919788" cy="10454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66092"/>
              </a:buClr>
              <a:buSzPts val="3200"/>
              <a:buFont typeface="Arial"/>
              <a:buNone/>
            </a:pPr>
            <a:r>
              <a:rPr b="0" i="0" lang="en-US" sz="3600" u="none" cap="none" strike="noStrike">
                <a:solidFill>
                  <a:srgbClr val="366092"/>
                </a:solidFill>
                <a:latin typeface="Calibri"/>
                <a:ea typeface="Calibri"/>
                <a:cs typeface="Calibri"/>
                <a:sym typeface="Calibri"/>
              </a:rPr>
              <a:t>Revenue Intelligence emerging as analytics for revenue operations </a:t>
            </a:r>
            <a:endParaRPr b="0" i="0" sz="3600" u="none" cap="none" strike="noStrike">
              <a:solidFill>
                <a:srgbClr val="000000"/>
              </a:solidFill>
              <a:latin typeface="Calibri"/>
              <a:ea typeface="Calibri"/>
              <a:cs typeface="Calibri"/>
              <a:sym typeface="Calibri"/>
            </a:endParaRPr>
          </a:p>
        </p:txBody>
      </p:sp>
      <p:pic>
        <p:nvPicPr>
          <p:cNvPr id="405" name="Google Shape;405;p12"/>
          <p:cNvPicPr preferRelativeResize="0"/>
          <p:nvPr/>
        </p:nvPicPr>
        <p:blipFill rotWithShape="1">
          <a:blip r:embed="rId3">
            <a:alphaModFix/>
          </a:blip>
          <a:srcRect b="0" l="0" r="0" t="0"/>
          <a:stretch/>
        </p:blipFill>
        <p:spPr>
          <a:xfrm>
            <a:off x="973873" y="1702437"/>
            <a:ext cx="3507829" cy="3241558"/>
          </a:xfrm>
          <a:prstGeom prst="rect">
            <a:avLst/>
          </a:prstGeom>
          <a:noFill/>
          <a:ln>
            <a:noFill/>
          </a:ln>
        </p:spPr>
      </p:pic>
      <p:sp>
        <p:nvSpPr>
          <p:cNvPr id="406" name="Google Shape;406;p12"/>
          <p:cNvSpPr txBox="1"/>
          <p:nvPr/>
        </p:nvSpPr>
        <p:spPr>
          <a:xfrm>
            <a:off x="1260090" y="1177684"/>
            <a:ext cx="329722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Select sales technologies that offer high business  value</a:t>
            </a:r>
            <a:endParaRPr b="0" i="0" sz="1400" u="none" cap="none" strike="noStrike">
              <a:solidFill>
                <a:srgbClr val="000000"/>
              </a:solidFill>
              <a:latin typeface="Arial"/>
              <a:ea typeface="Arial"/>
              <a:cs typeface="Arial"/>
              <a:sym typeface="Arial"/>
            </a:endParaRPr>
          </a:p>
        </p:txBody>
      </p:sp>
      <p:sp>
        <p:nvSpPr>
          <p:cNvPr id="407" name="Google Shape;407;p12"/>
          <p:cNvSpPr txBox="1"/>
          <p:nvPr/>
        </p:nvSpPr>
        <p:spPr>
          <a:xfrm>
            <a:off x="294972" y="4897279"/>
            <a:ext cx="465616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Source:  Forrester Research; The Forrester Tech Tide™: Sales Technologies, Q1 2021</a:t>
            </a:r>
            <a:endParaRPr b="0" i="0" sz="1400" u="none" cap="none" strike="noStrike">
              <a:solidFill>
                <a:srgbClr val="000000"/>
              </a:solidFill>
              <a:latin typeface="Arial"/>
              <a:ea typeface="Arial"/>
              <a:cs typeface="Arial"/>
              <a:sym typeface="Arial"/>
            </a:endParaRPr>
          </a:p>
        </p:txBody>
      </p:sp>
      <p:sp>
        <p:nvSpPr>
          <p:cNvPr id="408" name="Google Shape;408;p12"/>
          <p:cNvSpPr/>
          <p:nvPr/>
        </p:nvSpPr>
        <p:spPr>
          <a:xfrm>
            <a:off x="5163014" y="1772579"/>
            <a:ext cx="4552091" cy="253915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By 2026, 65% of B2B sales organizations will transition from intuition-based to data driven decision making, using technology that unites workflows, data and analytics.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8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By 2025, 70% of all B2B seller-buyer interactions will be recorded to extract competitive, deal and market insights using artificial intelligence (AI), machine learning (ML) and natural language processing (NLP)</a:t>
            </a:r>
            <a:endParaRPr b="0" i="0" sz="1400" u="none" cap="none" strike="noStrike">
              <a:solidFill>
                <a:srgbClr val="000000"/>
              </a:solidFill>
              <a:latin typeface="Arial"/>
              <a:ea typeface="Arial"/>
              <a:cs typeface="Arial"/>
              <a:sym typeface="Arial"/>
            </a:endParaRPr>
          </a:p>
        </p:txBody>
      </p:sp>
      <p:sp>
        <p:nvSpPr>
          <p:cNvPr id="409" name="Google Shape;409;p12"/>
          <p:cNvSpPr/>
          <p:nvPr/>
        </p:nvSpPr>
        <p:spPr>
          <a:xfrm>
            <a:off x="5731541" y="1177684"/>
            <a:ext cx="311899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Strategic Planning Assumptions</a:t>
            </a:r>
            <a:endParaRPr b="0" i="0" sz="1400" u="none" cap="none" strike="noStrike">
              <a:solidFill>
                <a:srgbClr val="000000"/>
              </a:solidFill>
              <a:latin typeface="Arial"/>
              <a:ea typeface="Arial"/>
              <a:cs typeface="Arial"/>
              <a:sym typeface="Arial"/>
            </a:endParaRPr>
          </a:p>
        </p:txBody>
      </p:sp>
      <p:sp>
        <p:nvSpPr>
          <p:cNvPr id="410" name="Google Shape;410;p12"/>
          <p:cNvSpPr txBox="1"/>
          <p:nvPr/>
        </p:nvSpPr>
        <p:spPr>
          <a:xfrm>
            <a:off x="5029200" y="4869655"/>
            <a:ext cx="465616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Source:  Gartner; Market Guide for Revenue Intelligence Platforms; Nov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3"/>
          <p:cNvSpPr txBox="1"/>
          <p:nvPr/>
        </p:nvSpPr>
        <p:spPr>
          <a:xfrm>
            <a:off x="142436" y="121306"/>
            <a:ext cx="6249425" cy="67158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66092"/>
              </a:buClr>
              <a:buSzPts val="3200"/>
              <a:buFont typeface="Arial"/>
              <a:buNone/>
            </a:pPr>
            <a:r>
              <a:rPr b="0" i="0" lang="en-US" sz="3600" u="none" cap="none" strike="noStrike">
                <a:solidFill>
                  <a:srgbClr val="366092"/>
                </a:solidFill>
                <a:latin typeface="Calibri"/>
                <a:ea typeface="Calibri"/>
                <a:cs typeface="Calibri"/>
                <a:sym typeface="Calibri"/>
              </a:rPr>
              <a:t>Timeline</a:t>
            </a:r>
            <a:endParaRPr b="0" i="0" sz="3600" u="none" cap="none" strike="noStrike">
              <a:solidFill>
                <a:srgbClr val="000000"/>
              </a:solidFill>
              <a:latin typeface="Calibri"/>
              <a:ea typeface="Calibri"/>
              <a:cs typeface="Calibri"/>
              <a:sym typeface="Calibri"/>
            </a:endParaRPr>
          </a:p>
        </p:txBody>
      </p:sp>
      <p:cxnSp>
        <p:nvCxnSpPr>
          <p:cNvPr id="417" name="Google Shape;417;p13"/>
          <p:cNvCxnSpPr/>
          <p:nvPr/>
        </p:nvCxnSpPr>
        <p:spPr>
          <a:xfrm>
            <a:off x="391886" y="2571750"/>
            <a:ext cx="6023428" cy="0"/>
          </a:xfrm>
          <a:prstGeom prst="straightConnector1">
            <a:avLst/>
          </a:prstGeom>
          <a:noFill/>
          <a:ln cap="flat" cmpd="sng" w="9525">
            <a:solidFill>
              <a:srgbClr val="4A7DBA"/>
            </a:solidFill>
            <a:prstDash val="solid"/>
            <a:round/>
            <a:headEnd len="sm" w="sm" type="none"/>
            <a:tailEnd len="med" w="med" type="triangle"/>
          </a:ln>
        </p:spPr>
      </p:cxnSp>
      <p:cxnSp>
        <p:nvCxnSpPr>
          <p:cNvPr id="418" name="Google Shape;418;p13"/>
          <p:cNvCxnSpPr/>
          <p:nvPr/>
        </p:nvCxnSpPr>
        <p:spPr>
          <a:xfrm>
            <a:off x="856343" y="2571750"/>
            <a:ext cx="0" cy="156936"/>
          </a:xfrm>
          <a:prstGeom prst="straightConnector1">
            <a:avLst/>
          </a:prstGeom>
          <a:noFill/>
          <a:ln cap="flat" cmpd="sng" w="9525">
            <a:solidFill>
              <a:srgbClr val="4A7DBA"/>
            </a:solidFill>
            <a:prstDash val="solid"/>
            <a:round/>
            <a:headEnd len="sm" w="sm" type="none"/>
            <a:tailEnd len="sm" w="sm" type="none"/>
          </a:ln>
        </p:spPr>
      </p:cxnSp>
      <p:sp>
        <p:nvSpPr>
          <p:cNvPr id="419" name="Google Shape;419;p13"/>
          <p:cNvSpPr txBox="1"/>
          <p:nvPr/>
        </p:nvSpPr>
        <p:spPr>
          <a:xfrm>
            <a:off x="330009" y="2605574"/>
            <a:ext cx="42832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April</a:t>
            </a:r>
            <a:endParaRPr b="0" i="0" sz="1400" u="none" cap="none" strike="noStrike">
              <a:solidFill>
                <a:srgbClr val="000000"/>
              </a:solidFill>
              <a:latin typeface="Arial"/>
              <a:ea typeface="Arial"/>
              <a:cs typeface="Arial"/>
              <a:sym typeface="Arial"/>
            </a:endParaRPr>
          </a:p>
        </p:txBody>
      </p:sp>
      <p:cxnSp>
        <p:nvCxnSpPr>
          <p:cNvPr id="420" name="Google Shape;420;p13"/>
          <p:cNvCxnSpPr/>
          <p:nvPr/>
        </p:nvCxnSpPr>
        <p:spPr>
          <a:xfrm>
            <a:off x="2970278" y="2571750"/>
            <a:ext cx="0" cy="156936"/>
          </a:xfrm>
          <a:prstGeom prst="straightConnector1">
            <a:avLst/>
          </a:prstGeom>
          <a:noFill/>
          <a:ln cap="flat" cmpd="sng" w="9525">
            <a:solidFill>
              <a:srgbClr val="4A7DBA"/>
            </a:solidFill>
            <a:prstDash val="solid"/>
            <a:round/>
            <a:headEnd len="sm" w="sm" type="none"/>
            <a:tailEnd len="sm" w="sm" type="none"/>
          </a:ln>
        </p:spPr>
      </p:cxnSp>
      <p:cxnSp>
        <p:nvCxnSpPr>
          <p:cNvPr id="421" name="Google Shape;421;p13"/>
          <p:cNvCxnSpPr/>
          <p:nvPr/>
        </p:nvCxnSpPr>
        <p:spPr>
          <a:xfrm>
            <a:off x="1436446" y="2571750"/>
            <a:ext cx="0" cy="156936"/>
          </a:xfrm>
          <a:prstGeom prst="straightConnector1">
            <a:avLst/>
          </a:prstGeom>
          <a:noFill/>
          <a:ln cap="flat" cmpd="sng" w="9525">
            <a:solidFill>
              <a:srgbClr val="4A7DBA"/>
            </a:solidFill>
            <a:prstDash val="solid"/>
            <a:round/>
            <a:headEnd len="sm" w="sm" type="none"/>
            <a:tailEnd len="sm" w="sm" type="none"/>
          </a:ln>
        </p:spPr>
      </p:cxnSp>
      <p:cxnSp>
        <p:nvCxnSpPr>
          <p:cNvPr id="422" name="Google Shape;422;p13"/>
          <p:cNvCxnSpPr/>
          <p:nvPr/>
        </p:nvCxnSpPr>
        <p:spPr>
          <a:xfrm>
            <a:off x="2060794" y="2571750"/>
            <a:ext cx="0" cy="156936"/>
          </a:xfrm>
          <a:prstGeom prst="straightConnector1">
            <a:avLst/>
          </a:prstGeom>
          <a:noFill/>
          <a:ln cap="flat" cmpd="sng" w="9525">
            <a:solidFill>
              <a:srgbClr val="4A7DBA"/>
            </a:solidFill>
            <a:prstDash val="solid"/>
            <a:round/>
            <a:headEnd len="sm" w="sm" type="none"/>
            <a:tailEnd len="sm" w="sm" type="none"/>
          </a:ln>
        </p:spPr>
      </p:cxnSp>
      <p:cxnSp>
        <p:nvCxnSpPr>
          <p:cNvPr id="423" name="Google Shape;423;p13"/>
          <p:cNvCxnSpPr/>
          <p:nvPr/>
        </p:nvCxnSpPr>
        <p:spPr>
          <a:xfrm>
            <a:off x="3518426" y="2571750"/>
            <a:ext cx="0" cy="156936"/>
          </a:xfrm>
          <a:prstGeom prst="straightConnector1">
            <a:avLst/>
          </a:prstGeom>
          <a:noFill/>
          <a:ln cap="flat" cmpd="sng" w="9525">
            <a:solidFill>
              <a:srgbClr val="4A7DBA"/>
            </a:solidFill>
            <a:prstDash val="solid"/>
            <a:round/>
            <a:headEnd len="sm" w="sm" type="none"/>
            <a:tailEnd len="sm" w="sm" type="none"/>
          </a:ln>
        </p:spPr>
      </p:cxnSp>
      <p:cxnSp>
        <p:nvCxnSpPr>
          <p:cNvPr id="424" name="Google Shape;424;p13"/>
          <p:cNvCxnSpPr/>
          <p:nvPr/>
        </p:nvCxnSpPr>
        <p:spPr>
          <a:xfrm>
            <a:off x="2530284" y="2571750"/>
            <a:ext cx="0" cy="156936"/>
          </a:xfrm>
          <a:prstGeom prst="straightConnector1">
            <a:avLst/>
          </a:prstGeom>
          <a:noFill/>
          <a:ln cap="flat" cmpd="sng" w="9525">
            <a:solidFill>
              <a:srgbClr val="4A7DBA"/>
            </a:solidFill>
            <a:prstDash val="solid"/>
            <a:round/>
            <a:headEnd len="sm" w="sm" type="none"/>
            <a:tailEnd len="sm" w="sm" type="none"/>
          </a:ln>
        </p:spPr>
      </p:cxnSp>
      <p:cxnSp>
        <p:nvCxnSpPr>
          <p:cNvPr id="425" name="Google Shape;425;p13"/>
          <p:cNvCxnSpPr/>
          <p:nvPr/>
        </p:nvCxnSpPr>
        <p:spPr>
          <a:xfrm>
            <a:off x="4083781" y="2571750"/>
            <a:ext cx="0" cy="156936"/>
          </a:xfrm>
          <a:prstGeom prst="straightConnector1">
            <a:avLst/>
          </a:prstGeom>
          <a:noFill/>
          <a:ln cap="flat" cmpd="sng" w="9525">
            <a:solidFill>
              <a:srgbClr val="4A7DBA"/>
            </a:solidFill>
            <a:prstDash val="solid"/>
            <a:round/>
            <a:headEnd len="sm" w="sm" type="none"/>
            <a:tailEnd len="sm" w="sm" type="none"/>
          </a:ln>
        </p:spPr>
      </p:cxnSp>
      <p:cxnSp>
        <p:nvCxnSpPr>
          <p:cNvPr id="426" name="Google Shape;426;p13"/>
          <p:cNvCxnSpPr/>
          <p:nvPr/>
        </p:nvCxnSpPr>
        <p:spPr>
          <a:xfrm>
            <a:off x="4693381" y="2571750"/>
            <a:ext cx="0" cy="156936"/>
          </a:xfrm>
          <a:prstGeom prst="straightConnector1">
            <a:avLst/>
          </a:prstGeom>
          <a:noFill/>
          <a:ln cap="flat" cmpd="sng" w="9525">
            <a:solidFill>
              <a:srgbClr val="4A7DBA"/>
            </a:solidFill>
            <a:prstDash val="solid"/>
            <a:round/>
            <a:headEnd len="sm" w="sm" type="none"/>
            <a:tailEnd len="sm" w="sm" type="none"/>
          </a:ln>
        </p:spPr>
      </p:cxnSp>
      <p:cxnSp>
        <p:nvCxnSpPr>
          <p:cNvPr id="427" name="Google Shape;427;p13"/>
          <p:cNvCxnSpPr/>
          <p:nvPr/>
        </p:nvCxnSpPr>
        <p:spPr>
          <a:xfrm>
            <a:off x="5273484" y="2571750"/>
            <a:ext cx="0" cy="156936"/>
          </a:xfrm>
          <a:prstGeom prst="straightConnector1">
            <a:avLst/>
          </a:prstGeom>
          <a:noFill/>
          <a:ln cap="flat" cmpd="sng" w="9525">
            <a:solidFill>
              <a:srgbClr val="4A7DBA"/>
            </a:solidFill>
            <a:prstDash val="solid"/>
            <a:round/>
            <a:headEnd len="sm" w="sm" type="none"/>
            <a:tailEnd len="sm" w="sm" type="none"/>
          </a:ln>
        </p:spPr>
      </p:cxnSp>
      <p:cxnSp>
        <p:nvCxnSpPr>
          <p:cNvPr id="428" name="Google Shape;428;p13"/>
          <p:cNvCxnSpPr/>
          <p:nvPr/>
        </p:nvCxnSpPr>
        <p:spPr>
          <a:xfrm>
            <a:off x="5942078" y="2571750"/>
            <a:ext cx="0" cy="156936"/>
          </a:xfrm>
          <a:prstGeom prst="straightConnector1">
            <a:avLst/>
          </a:prstGeom>
          <a:noFill/>
          <a:ln cap="flat" cmpd="sng" w="9525">
            <a:solidFill>
              <a:srgbClr val="4A7DBA"/>
            </a:solidFill>
            <a:prstDash val="solid"/>
            <a:round/>
            <a:headEnd len="sm" w="sm" type="none"/>
            <a:tailEnd len="sm" w="sm" type="none"/>
          </a:ln>
        </p:spPr>
      </p:cxnSp>
      <p:sp>
        <p:nvSpPr>
          <p:cNvPr id="429" name="Google Shape;429;p13"/>
          <p:cNvSpPr txBox="1"/>
          <p:nvPr/>
        </p:nvSpPr>
        <p:spPr>
          <a:xfrm>
            <a:off x="931995" y="2605574"/>
            <a:ext cx="41229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May</a:t>
            </a:r>
            <a:endParaRPr b="0" i="0" sz="1400" u="none" cap="none" strike="noStrike">
              <a:solidFill>
                <a:srgbClr val="000000"/>
              </a:solidFill>
              <a:latin typeface="Arial"/>
              <a:ea typeface="Arial"/>
              <a:cs typeface="Arial"/>
              <a:sym typeface="Arial"/>
            </a:endParaRPr>
          </a:p>
        </p:txBody>
      </p:sp>
      <p:sp>
        <p:nvSpPr>
          <p:cNvPr id="430" name="Google Shape;430;p13"/>
          <p:cNvSpPr txBox="1"/>
          <p:nvPr/>
        </p:nvSpPr>
        <p:spPr>
          <a:xfrm>
            <a:off x="1549614" y="2605574"/>
            <a:ext cx="42511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June</a:t>
            </a:r>
            <a:endParaRPr b="0" i="0" sz="1400" u="none" cap="none" strike="noStrike">
              <a:solidFill>
                <a:srgbClr val="000000"/>
              </a:solidFill>
              <a:latin typeface="Arial"/>
              <a:ea typeface="Arial"/>
              <a:cs typeface="Arial"/>
              <a:sym typeface="Arial"/>
            </a:endParaRPr>
          </a:p>
        </p:txBody>
      </p:sp>
      <p:sp>
        <p:nvSpPr>
          <p:cNvPr id="431" name="Google Shape;431;p13"/>
          <p:cNvSpPr txBox="1"/>
          <p:nvPr/>
        </p:nvSpPr>
        <p:spPr>
          <a:xfrm>
            <a:off x="2103474" y="2605574"/>
            <a:ext cx="38023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July</a:t>
            </a:r>
            <a:endParaRPr b="0" i="0" sz="1400" u="none" cap="none" strike="noStrike">
              <a:solidFill>
                <a:srgbClr val="000000"/>
              </a:solidFill>
              <a:latin typeface="Arial"/>
              <a:ea typeface="Arial"/>
              <a:cs typeface="Arial"/>
              <a:sym typeface="Arial"/>
            </a:endParaRPr>
          </a:p>
        </p:txBody>
      </p:sp>
      <p:sp>
        <p:nvSpPr>
          <p:cNvPr id="432" name="Google Shape;432;p13"/>
          <p:cNvSpPr txBox="1"/>
          <p:nvPr/>
        </p:nvSpPr>
        <p:spPr>
          <a:xfrm>
            <a:off x="2590046" y="2605574"/>
            <a:ext cx="38664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Aug</a:t>
            </a:r>
            <a:endParaRPr b="0" i="0" sz="1400" u="none" cap="none" strike="noStrike">
              <a:solidFill>
                <a:srgbClr val="000000"/>
              </a:solidFill>
              <a:latin typeface="Arial"/>
              <a:ea typeface="Arial"/>
              <a:cs typeface="Arial"/>
              <a:sym typeface="Arial"/>
            </a:endParaRPr>
          </a:p>
        </p:txBody>
      </p:sp>
      <p:sp>
        <p:nvSpPr>
          <p:cNvPr id="433" name="Google Shape;433;p13"/>
          <p:cNvSpPr txBox="1"/>
          <p:nvPr/>
        </p:nvSpPr>
        <p:spPr>
          <a:xfrm>
            <a:off x="3043241" y="2605574"/>
            <a:ext cx="41870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Sept</a:t>
            </a:r>
            <a:endParaRPr b="0" i="0" sz="1400" u="none" cap="none" strike="noStrike">
              <a:solidFill>
                <a:srgbClr val="000000"/>
              </a:solidFill>
              <a:latin typeface="Arial"/>
              <a:ea typeface="Arial"/>
              <a:cs typeface="Arial"/>
              <a:sym typeface="Arial"/>
            </a:endParaRPr>
          </a:p>
        </p:txBody>
      </p:sp>
      <p:sp>
        <p:nvSpPr>
          <p:cNvPr id="434" name="Google Shape;434;p13"/>
          <p:cNvSpPr txBox="1"/>
          <p:nvPr/>
        </p:nvSpPr>
        <p:spPr>
          <a:xfrm>
            <a:off x="3613285" y="2605574"/>
            <a:ext cx="36740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Oct</a:t>
            </a:r>
            <a:endParaRPr b="0" i="0" sz="1400" u="none" cap="none" strike="noStrike">
              <a:solidFill>
                <a:srgbClr val="000000"/>
              </a:solidFill>
              <a:latin typeface="Arial"/>
              <a:ea typeface="Arial"/>
              <a:cs typeface="Arial"/>
              <a:sym typeface="Arial"/>
            </a:endParaRPr>
          </a:p>
        </p:txBody>
      </p:sp>
      <p:sp>
        <p:nvSpPr>
          <p:cNvPr id="435" name="Google Shape;435;p13"/>
          <p:cNvSpPr txBox="1"/>
          <p:nvPr/>
        </p:nvSpPr>
        <p:spPr>
          <a:xfrm>
            <a:off x="4244061" y="2605574"/>
            <a:ext cx="39305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Nov</a:t>
            </a:r>
            <a:endParaRPr b="0" i="0" sz="1400" u="none" cap="none" strike="noStrike">
              <a:solidFill>
                <a:srgbClr val="000000"/>
              </a:solidFill>
              <a:latin typeface="Arial"/>
              <a:ea typeface="Arial"/>
              <a:cs typeface="Arial"/>
              <a:sym typeface="Arial"/>
            </a:endParaRPr>
          </a:p>
        </p:txBody>
      </p:sp>
      <p:sp>
        <p:nvSpPr>
          <p:cNvPr id="436" name="Google Shape;436;p13"/>
          <p:cNvSpPr txBox="1"/>
          <p:nvPr/>
        </p:nvSpPr>
        <p:spPr>
          <a:xfrm>
            <a:off x="4824123" y="2605574"/>
            <a:ext cx="38183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Dec</a:t>
            </a:r>
            <a:endParaRPr b="0" i="0" sz="1400" u="none" cap="none" strike="noStrike">
              <a:solidFill>
                <a:srgbClr val="000000"/>
              </a:solidFill>
              <a:latin typeface="Arial"/>
              <a:ea typeface="Arial"/>
              <a:cs typeface="Arial"/>
              <a:sym typeface="Arial"/>
            </a:endParaRPr>
          </a:p>
        </p:txBody>
      </p:sp>
      <p:sp>
        <p:nvSpPr>
          <p:cNvPr id="437" name="Google Shape;437;p13"/>
          <p:cNvSpPr txBox="1"/>
          <p:nvPr/>
        </p:nvSpPr>
        <p:spPr>
          <a:xfrm>
            <a:off x="5416863" y="2605574"/>
            <a:ext cx="35458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Jan</a:t>
            </a:r>
            <a:endParaRPr b="0" i="0" sz="1400" u="none" cap="none" strike="noStrike">
              <a:solidFill>
                <a:srgbClr val="000000"/>
              </a:solidFill>
              <a:latin typeface="Arial"/>
              <a:ea typeface="Arial"/>
              <a:cs typeface="Arial"/>
              <a:sym typeface="Arial"/>
            </a:endParaRPr>
          </a:p>
        </p:txBody>
      </p:sp>
      <p:sp>
        <p:nvSpPr>
          <p:cNvPr id="438" name="Google Shape;438;p13"/>
          <p:cNvSpPr txBox="1"/>
          <p:nvPr/>
        </p:nvSpPr>
        <p:spPr>
          <a:xfrm>
            <a:off x="6004029" y="2605574"/>
            <a:ext cx="37542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Feb</a:t>
            </a:r>
            <a:endParaRPr b="0" i="0" sz="1400" u="none" cap="none" strike="noStrike">
              <a:solidFill>
                <a:srgbClr val="000000"/>
              </a:solidFill>
              <a:latin typeface="Arial"/>
              <a:ea typeface="Arial"/>
              <a:cs typeface="Arial"/>
              <a:sym typeface="Arial"/>
            </a:endParaRPr>
          </a:p>
        </p:txBody>
      </p:sp>
      <p:sp>
        <p:nvSpPr>
          <p:cNvPr id="439" name="Google Shape;439;p13"/>
          <p:cNvSpPr txBox="1"/>
          <p:nvPr/>
        </p:nvSpPr>
        <p:spPr>
          <a:xfrm>
            <a:off x="87515" y="1288914"/>
            <a:ext cx="924323" cy="54335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Simple Website</a:t>
            </a:r>
            <a:endParaRPr b="0" i="0" sz="1400" u="none" cap="none" strike="noStrike">
              <a:solidFill>
                <a:srgbClr val="000000"/>
              </a:solidFill>
              <a:latin typeface="Arial"/>
              <a:ea typeface="Arial"/>
              <a:cs typeface="Arial"/>
              <a:sym typeface="Arial"/>
            </a:endParaRPr>
          </a:p>
        </p:txBody>
      </p:sp>
      <p:sp>
        <p:nvSpPr>
          <p:cNvPr id="440" name="Google Shape;440;p13"/>
          <p:cNvSpPr txBox="1"/>
          <p:nvPr/>
        </p:nvSpPr>
        <p:spPr>
          <a:xfrm>
            <a:off x="4283975" y="1288914"/>
            <a:ext cx="1047784" cy="8982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Proof-of-concept project</a:t>
            </a:r>
            <a:endParaRPr b="0" i="0" sz="1400" u="none" cap="none" strike="noStrike">
              <a:solidFill>
                <a:srgbClr val="000000"/>
              </a:solidFill>
              <a:latin typeface="Arial"/>
              <a:ea typeface="Arial"/>
              <a:cs typeface="Arial"/>
              <a:sym typeface="Arial"/>
            </a:endParaRPr>
          </a:p>
        </p:txBody>
      </p:sp>
      <p:sp>
        <p:nvSpPr>
          <p:cNvPr id="441" name="Google Shape;441;p13"/>
          <p:cNvSpPr txBox="1"/>
          <p:nvPr>
            <p:ph idx="12" type="sldNum"/>
          </p:nvPr>
        </p:nvSpPr>
        <p:spPr>
          <a:xfrm>
            <a:off x="9480884" y="4767263"/>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442" name="Google Shape;442;p13"/>
          <p:cNvSpPr txBox="1"/>
          <p:nvPr/>
        </p:nvSpPr>
        <p:spPr>
          <a:xfrm>
            <a:off x="5461378" y="1288914"/>
            <a:ext cx="832756" cy="79202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1,000 Trial Users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88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3" name="Google Shape;443;p13"/>
          <p:cNvSpPr txBox="1"/>
          <p:nvPr/>
        </p:nvSpPr>
        <p:spPr>
          <a:xfrm>
            <a:off x="1241440" y="1288914"/>
            <a:ext cx="1043053" cy="49970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Salesforce Integration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88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cxnSp>
        <p:nvCxnSpPr>
          <p:cNvPr id="444" name="Google Shape;444;p13"/>
          <p:cNvCxnSpPr/>
          <p:nvPr/>
        </p:nvCxnSpPr>
        <p:spPr>
          <a:xfrm>
            <a:off x="889169" y="1762087"/>
            <a:ext cx="0" cy="806151"/>
          </a:xfrm>
          <a:prstGeom prst="straightConnector1">
            <a:avLst/>
          </a:prstGeom>
          <a:noFill/>
          <a:ln cap="flat" cmpd="sng" w="9525">
            <a:solidFill>
              <a:srgbClr val="4A7DBA"/>
            </a:solidFill>
            <a:prstDash val="solid"/>
            <a:round/>
            <a:headEnd len="sm" w="sm" type="none"/>
            <a:tailEnd len="sm" w="sm" type="none"/>
          </a:ln>
        </p:spPr>
      </p:cxnSp>
      <p:cxnSp>
        <p:nvCxnSpPr>
          <p:cNvPr id="445" name="Google Shape;445;p13"/>
          <p:cNvCxnSpPr/>
          <p:nvPr/>
        </p:nvCxnSpPr>
        <p:spPr>
          <a:xfrm>
            <a:off x="5895977" y="2004336"/>
            <a:ext cx="0" cy="563902"/>
          </a:xfrm>
          <a:prstGeom prst="straightConnector1">
            <a:avLst/>
          </a:prstGeom>
          <a:noFill/>
          <a:ln cap="flat" cmpd="sng" w="9525">
            <a:solidFill>
              <a:srgbClr val="4A7DBA"/>
            </a:solidFill>
            <a:prstDash val="solid"/>
            <a:round/>
            <a:headEnd len="sm" w="sm" type="none"/>
            <a:tailEnd len="sm" w="sm" type="none"/>
          </a:ln>
        </p:spPr>
      </p:cxnSp>
      <p:sp>
        <p:nvSpPr>
          <p:cNvPr id="446" name="Google Shape;446;p13"/>
          <p:cNvSpPr/>
          <p:nvPr/>
        </p:nvSpPr>
        <p:spPr>
          <a:xfrm>
            <a:off x="6707851" y="1154966"/>
            <a:ext cx="3237992" cy="3648099"/>
          </a:xfrm>
          <a:prstGeom prst="rect">
            <a:avLst/>
          </a:prstGeom>
          <a:noFill/>
          <a:ln>
            <a:noFill/>
          </a:ln>
        </p:spPr>
        <p:txBody>
          <a:bodyPr anchorCtr="0" anchor="t" bIns="45700" lIns="91425" spcFirstLastPara="1" rIns="91425" wrap="square" tIns="45700">
            <a:noAutofit/>
          </a:bodyPr>
          <a:lstStyle/>
          <a:p>
            <a:pPr indent="-173038" lvl="0" marL="173038"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Seeking $1.5M investment in 1Q23 to expand product functionality and scale to 20 accounts</a:t>
            </a:r>
            <a:endParaRPr b="0" i="0" sz="1400" u="none" cap="none" strike="noStrike">
              <a:solidFill>
                <a:srgbClr val="000000"/>
              </a:solidFill>
              <a:latin typeface="Arial"/>
              <a:ea typeface="Arial"/>
              <a:cs typeface="Arial"/>
              <a:sym typeface="Arial"/>
            </a:endParaRPr>
          </a:p>
          <a:p>
            <a:pPr indent="-173038" lvl="0" marL="173038" marR="0" rtl="0" algn="l">
              <a:lnSpc>
                <a:spcPct val="100000"/>
              </a:lnSpc>
              <a:spcBef>
                <a:spcPts val="90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MVP model (September 1)</a:t>
            </a:r>
            <a:endParaRPr b="0" i="0" sz="1400" u="none" cap="none" strike="noStrike">
              <a:solidFill>
                <a:srgbClr val="000000"/>
              </a:solidFill>
              <a:latin typeface="Arial"/>
              <a:ea typeface="Arial"/>
              <a:cs typeface="Arial"/>
              <a:sym typeface="Arial"/>
            </a:endParaRPr>
          </a:p>
          <a:p>
            <a:pPr indent="-173038" lvl="0" marL="173038" marR="0" rtl="0" algn="l">
              <a:lnSpc>
                <a:spcPct val="100000"/>
              </a:lnSpc>
              <a:spcBef>
                <a:spcPts val="90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$300k Seed funding of core team </a:t>
            </a:r>
            <a:endParaRPr b="0" i="0" sz="1400" u="none" cap="none" strike="noStrike">
              <a:solidFill>
                <a:srgbClr val="000000"/>
              </a:solidFill>
              <a:latin typeface="Arial"/>
              <a:ea typeface="Arial"/>
              <a:cs typeface="Arial"/>
              <a:sym typeface="Arial"/>
            </a:endParaRPr>
          </a:p>
          <a:p>
            <a:pPr indent="-173038" lvl="0" marL="173038" marR="0" rtl="0" algn="l">
              <a:lnSpc>
                <a:spcPct val="100000"/>
              </a:lnSpc>
              <a:spcBef>
                <a:spcPts val="90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Five revenue generating proof-of-concept clients $250k (5 @ $50k) in 1Q23</a:t>
            </a:r>
            <a:endParaRPr b="0" i="0" sz="1400" u="none" cap="none" strike="noStrike">
              <a:solidFill>
                <a:srgbClr val="000000"/>
              </a:solidFill>
              <a:latin typeface="Arial"/>
              <a:ea typeface="Arial"/>
              <a:cs typeface="Arial"/>
              <a:sym typeface="Arial"/>
            </a:endParaRPr>
          </a:p>
        </p:txBody>
      </p:sp>
      <p:cxnSp>
        <p:nvCxnSpPr>
          <p:cNvPr id="447" name="Google Shape;447;p13"/>
          <p:cNvCxnSpPr/>
          <p:nvPr/>
        </p:nvCxnSpPr>
        <p:spPr>
          <a:xfrm>
            <a:off x="6054347" y="2565486"/>
            <a:ext cx="0" cy="806151"/>
          </a:xfrm>
          <a:prstGeom prst="straightConnector1">
            <a:avLst/>
          </a:prstGeom>
          <a:noFill/>
          <a:ln cap="flat" cmpd="sng" w="9525">
            <a:solidFill>
              <a:srgbClr val="4A7DBA"/>
            </a:solidFill>
            <a:prstDash val="solid"/>
            <a:round/>
            <a:headEnd len="sm" w="sm" type="none"/>
            <a:tailEnd len="sm" w="sm" type="none"/>
          </a:ln>
        </p:spPr>
      </p:cxnSp>
      <p:cxnSp>
        <p:nvCxnSpPr>
          <p:cNvPr id="448" name="Google Shape;448;p13"/>
          <p:cNvCxnSpPr/>
          <p:nvPr/>
        </p:nvCxnSpPr>
        <p:spPr>
          <a:xfrm>
            <a:off x="1751664" y="1931437"/>
            <a:ext cx="0" cy="639911"/>
          </a:xfrm>
          <a:prstGeom prst="straightConnector1">
            <a:avLst/>
          </a:prstGeom>
          <a:noFill/>
          <a:ln cap="flat" cmpd="sng" w="9525">
            <a:solidFill>
              <a:srgbClr val="4A7DBA"/>
            </a:solidFill>
            <a:prstDash val="solid"/>
            <a:round/>
            <a:headEnd len="sm" w="sm" type="none"/>
            <a:tailEnd len="sm" w="sm" type="none"/>
          </a:ln>
        </p:spPr>
      </p:cxnSp>
      <p:sp>
        <p:nvSpPr>
          <p:cNvPr id="449" name="Google Shape;449;p13"/>
          <p:cNvSpPr txBox="1"/>
          <p:nvPr/>
        </p:nvSpPr>
        <p:spPr>
          <a:xfrm>
            <a:off x="3264041" y="1288914"/>
            <a:ext cx="821849" cy="72447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On-line Demo Launch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8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0" name="Google Shape;450;p13"/>
          <p:cNvSpPr txBox="1"/>
          <p:nvPr/>
        </p:nvSpPr>
        <p:spPr>
          <a:xfrm>
            <a:off x="2323011" y="1288914"/>
            <a:ext cx="838908" cy="72068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UX Clickable demo</a:t>
            </a:r>
            <a:endParaRPr b="0" i="0" sz="1400" u="none" cap="none" strike="noStrike">
              <a:solidFill>
                <a:srgbClr val="000000"/>
              </a:solidFill>
              <a:latin typeface="Arial"/>
              <a:ea typeface="Arial"/>
              <a:cs typeface="Arial"/>
              <a:sym typeface="Arial"/>
            </a:endParaRPr>
          </a:p>
        </p:txBody>
      </p:sp>
      <p:cxnSp>
        <p:nvCxnSpPr>
          <p:cNvPr id="451" name="Google Shape;451;p13"/>
          <p:cNvCxnSpPr/>
          <p:nvPr/>
        </p:nvCxnSpPr>
        <p:spPr>
          <a:xfrm>
            <a:off x="724643" y="2589331"/>
            <a:ext cx="0" cy="880490"/>
          </a:xfrm>
          <a:prstGeom prst="straightConnector1">
            <a:avLst/>
          </a:prstGeom>
          <a:noFill/>
          <a:ln cap="flat" cmpd="sng" w="9525">
            <a:solidFill>
              <a:srgbClr val="4A7DBA"/>
            </a:solidFill>
            <a:prstDash val="solid"/>
            <a:round/>
            <a:headEnd len="sm" w="sm" type="none"/>
            <a:tailEnd len="sm" w="sm" type="none"/>
          </a:ln>
        </p:spPr>
      </p:cxnSp>
      <p:cxnSp>
        <p:nvCxnSpPr>
          <p:cNvPr id="452" name="Google Shape;452;p13"/>
          <p:cNvCxnSpPr/>
          <p:nvPr/>
        </p:nvCxnSpPr>
        <p:spPr>
          <a:xfrm>
            <a:off x="3597781" y="2092569"/>
            <a:ext cx="0" cy="472917"/>
          </a:xfrm>
          <a:prstGeom prst="straightConnector1">
            <a:avLst/>
          </a:prstGeom>
          <a:noFill/>
          <a:ln cap="flat" cmpd="sng" w="9525">
            <a:solidFill>
              <a:srgbClr val="4A7DBA"/>
            </a:solidFill>
            <a:prstDash val="solid"/>
            <a:round/>
            <a:headEnd len="sm" w="sm" type="none"/>
            <a:tailEnd len="sm" w="sm" type="none"/>
          </a:ln>
        </p:spPr>
      </p:cxnSp>
      <p:sp>
        <p:nvSpPr>
          <p:cNvPr id="453" name="Google Shape;453;p13"/>
          <p:cNvSpPr txBox="1"/>
          <p:nvPr/>
        </p:nvSpPr>
        <p:spPr>
          <a:xfrm>
            <a:off x="6993117" y="457098"/>
            <a:ext cx="2179992" cy="55487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66092"/>
              </a:buClr>
              <a:buSzPts val="2800"/>
              <a:buFont typeface="Arial"/>
              <a:buNone/>
            </a:pPr>
            <a:r>
              <a:rPr b="0" i="0" lang="en-US" sz="2800" u="none" cap="none" strike="noStrike">
                <a:solidFill>
                  <a:srgbClr val="366092"/>
                </a:solidFill>
                <a:latin typeface="Arial"/>
                <a:ea typeface="Arial"/>
                <a:cs typeface="Arial"/>
                <a:sym typeface="Arial"/>
              </a:rPr>
              <a:t>Milestones</a:t>
            </a:r>
            <a:endParaRPr b="0" i="0" sz="1400" u="none" cap="none" strike="noStrike">
              <a:solidFill>
                <a:srgbClr val="000000"/>
              </a:solidFill>
              <a:latin typeface="Arial"/>
              <a:ea typeface="Arial"/>
              <a:cs typeface="Arial"/>
              <a:sym typeface="Arial"/>
            </a:endParaRPr>
          </a:p>
        </p:txBody>
      </p:sp>
      <p:sp>
        <p:nvSpPr>
          <p:cNvPr id="454" name="Google Shape;454;p13"/>
          <p:cNvSpPr txBox="1"/>
          <p:nvPr/>
        </p:nvSpPr>
        <p:spPr>
          <a:xfrm>
            <a:off x="167792" y="3405460"/>
            <a:ext cx="1204449" cy="88048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Founder Investment$25K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92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455" name="Google Shape;455;p13"/>
          <p:cNvSpPr txBox="1"/>
          <p:nvPr/>
        </p:nvSpPr>
        <p:spPr>
          <a:xfrm>
            <a:off x="5276618" y="3405460"/>
            <a:ext cx="1249320" cy="88048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Investment Round $1.5M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92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cxnSp>
        <p:nvCxnSpPr>
          <p:cNvPr id="456" name="Google Shape;456;p13"/>
          <p:cNvCxnSpPr/>
          <p:nvPr/>
        </p:nvCxnSpPr>
        <p:spPr>
          <a:xfrm>
            <a:off x="3636377" y="2582313"/>
            <a:ext cx="0" cy="880490"/>
          </a:xfrm>
          <a:prstGeom prst="straightConnector1">
            <a:avLst/>
          </a:prstGeom>
          <a:noFill/>
          <a:ln cap="flat" cmpd="sng" w="9525">
            <a:solidFill>
              <a:srgbClr val="4A7DBA"/>
            </a:solidFill>
            <a:prstDash val="solid"/>
            <a:round/>
            <a:headEnd len="sm" w="sm" type="none"/>
            <a:tailEnd len="sm" w="sm" type="none"/>
          </a:ln>
        </p:spPr>
      </p:cxnSp>
      <p:sp>
        <p:nvSpPr>
          <p:cNvPr id="457" name="Google Shape;457;p13"/>
          <p:cNvSpPr txBox="1"/>
          <p:nvPr/>
        </p:nvSpPr>
        <p:spPr>
          <a:xfrm>
            <a:off x="2766954" y="3536751"/>
            <a:ext cx="1799700" cy="617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Seed Investment $300K</a:t>
            </a:r>
            <a:endParaRPr b="0" i="0" sz="1400" u="none" cap="none" strike="noStrike">
              <a:solidFill>
                <a:srgbClr val="000000"/>
              </a:solidFill>
              <a:latin typeface="Arial"/>
              <a:ea typeface="Arial"/>
              <a:cs typeface="Arial"/>
              <a:sym typeface="Arial"/>
            </a:endParaRPr>
          </a:p>
        </p:txBody>
      </p:sp>
      <p:sp>
        <p:nvSpPr>
          <p:cNvPr id="458" name="Google Shape;458;p13"/>
          <p:cNvSpPr txBox="1"/>
          <p:nvPr/>
        </p:nvSpPr>
        <p:spPr>
          <a:xfrm>
            <a:off x="2258017" y="4476108"/>
            <a:ext cx="5353737" cy="617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david.hughes@kinetiksimulation.com</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10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14"/>
          <p:cNvSpPr txBox="1"/>
          <p:nvPr/>
        </p:nvSpPr>
        <p:spPr>
          <a:xfrm>
            <a:off x="142436" y="121306"/>
            <a:ext cx="8107680" cy="9435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66092"/>
              </a:buClr>
              <a:buSzPts val="4400"/>
              <a:buFont typeface="Arial"/>
              <a:buNone/>
            </a:pPr>
            <a:r>
              <a:rPr b="0" i="0" lang="en-US" sz="3600" u="none" cap="none" strike="noStrike">
                <a:solidFill>
                  <a:srgbClr val="366092"/>
                </a:solidFill>
                <a:latin typeface="Calibri"/>
                <a:ea typeface="Calibri"/>
                <a:cs typeface="Calibri"/>
                <a:sym typeface="Calibri"/>
              </a:rPr>
              <a:t>Appendix</a:t>
            </a:r>
            <a:endParaRPr b="0" i="0" sz="3600" u="none" cap="none" strike="noStrike">
              <a:solidFill>
                <a:srgbClr val="000000"/>
              </a:solidFill>
              <a:latin typeface="Calibri"/>
              <a:ea typeface="Calibri"/>
              <a:cs typeface="Calibri"/>
              <a:sym typeface="Calibri"/>
            </a:endParaRPr>
          </a:p>
        </p:txBody>
      </p:sp>
      <p:sp>
        <p:nvSpPr>
          <p:cNvPr id="465" name="Google Shape;465;p14"/>
          <p:cNvSpPr txBox="1"/>
          <p:nvPr>
            <p:ph idx="12" type="sldNum"/>
          </p:nvPr>
        </p:nvSpPr>
        <p:spPr>
          <a:xfrm>
            <a:off x="9480884" y="4767263"/>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pic>
        <p:nvPicPr>
          <p:cNvPr id="470" name="Google Shape;470;p28"/>
          <p:cNvPicPr preferRelativeResize="0"/>
          <p:nvPr/>
        </p:nvPicPr>
        <p:blipFill rotWithShape="1">
          <a:blip r:embed="rId3">
            <a:alphaModFix/>
          </a:blip>
          <a:srcRect b="0" l="0" r="0" t="0"/>
          <a:stretch/>
        </p:blipFill>
        <p:spPr>
          <a:xfrm>
            <a:off x="609600" y="152400"/>
            <a:ext cx="7593426"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pic>
        <p:nvPicPr>
          <p:cNvPr id="475" name="Google Shape;475;p29"/>
          <p:cNvPicPr preferRelativeResize="0"/>
          <p:nvPr/>
        </p:nvPicPr>
        <p:blipFill rotWithShape="1">
          <a:blip r:embed="rId3">
            <a:alphaModFix/>
          </a:blip>
          <a:srcRect b="0" l="0" r="0" t="0"/>
          <a:stretch/>
        </p:blipFill>
        <p:spPr>
          <a:xfrm>
            <a:off x="609601" y="796657"/>
            <a:ext cx="8839201" cy="610974"/>
          </a:xfrm>
          <a:prstGeom prst="rect">
            <a:avLst/>
          </a:prstGeom>
          <a:noFill/>
          <a:ln>
            <a:noFill/>
          </a:ln>
        </p:spPr>
      </p:pic>
      <p:pic>
        <p:nvPicPr>
          <p:cNvPr id="476" name="Google Shape;476;p29"/>
          <p:cNvPicPr preferRelativeResize="0"/>
          <p:nvPr/>
        </p:nvPicPr>
        <p:blipFill rotWithShape="1">
          <a:blip r:embed="rId4">
            <a:alphaModFix/>
          </a:blip>
          <a:srcRect b="0" l="0" r="0" t="0"/>
          <a:stretch/>
        </p:blipFill>
        <p:spPr>
          <a:xfrm>
            <a:off x="609601" y="796657"/>
            <a:ext cx="621209" cy="339449"/>
          </a:xfrm>
          <a:prstGeom prst="rect">
            <a:avLst/>
          </a:prstGeom>
          <a:noFill/>
          <a:ln>
            <a:noFill/>
          </a:ln>
        </p:spPr>
      </p:pic>
      <p:sp>
        <p:nvSpPr>
          <p:cNvPr id="477" name="Google Shape;477;p29"/>
          <p:cNvSpPr txBox="1"/>
          <p:nvPr/>
        </p:nvSpPr>
        <p:spPr>
          <a:xfrm>
            <a:off x="953375" y="812475"/>
            <a:ext cx="10488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General Manager</a:t>
            </a:r>
            <a:endParaRPr b="0" i="0" sz="800" u="none" cap="none" strike="noStrike">
              <a:solidFill>
                <a:srgbClr val="000000"/>
              </a:solidFill>
              <a:latin typeface="Arial"/>
              <a:ea typeface="Arial"/>
              <a:cs typeface="Arial"/>
              <a:sym typeface="Arial"/>
            </a:endParaRPr>
          </a:p>
        </p:txBody>
      </p:sp>
      <p:sp>
        <p:nvSpPr>
          <p:cNvPr id="478" name="Google Shape;478;p29"/>
          <p:cNvSpPr/>
          <p:nvPr/>
        </p:nvSpPr>
        <p:spPr>
          <a:xfrm>
            <a:off x="7791625" y="889050"/>
            <a:ext cx="1281000" cy="195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9" name="Google Shape;479;p29"/>
          <p:cNvSpPr txBox="1"/>
          <p:nvPr/>
        </p:nvSpPr>
        <p:spPr>
          <a:xfrm>
            <a:off x="877175" y="1044075"/>
            <a:ext cx="6213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800" u="none" cap="none" strike="noStrike">
                <a:solidFill>
                  <a:srgbClr val="000000"/>
                </a:solidFill>
                <a:latin typeface="Arial"/>
                <a:ea typeface="Arial"/>
                <a:cs typeface="Arial"/>
                <a:sym typeface="Arial"/>
              </a:rPr>
              <a:t>Forecast</a:t>
            </a:r>
            <a:endParaRPr b="1" i="0" sz="800" u="none" cap="none" strike="noStrike">
              <a:solidFill>
                <a:srgbClr val="000000"/>
              </a:solidFill>
              <a:latin typeface="Arial"/>
              <a:ea typeface="Arial"/>
              <a:cs typeface="Arial"/>
              <a:sym typeface="Arial"/>
            </a:endParaRPr>
          </a:p>
        </p:txBody>
      </p:sp>
      <p:pic>
        <p:nvPicPr>
          <p:cNvPr id="480" name="Google Shape;480;p29"/>
          <p:cNvPicPr preferRelativeResize="0"/>
          <p:nvPr/>
        </p:nvPicPr>
        <p:blipFill rotWithShape="1">
          <a:blip r:embed="rId5">
            <a:alphaModFix/>
          </a:blip>
          <a:srcRect b="0" l="0" r="0" t="0"/>
          <a:stretch/>
        </p:blipFill>
        <p:spPr>
          <a:xfrm>
            <a:off x="4769126" y="1115689"/>
            <a:ext cx="295275" cy="180975"/>
          </a:xfrm>
          <a:prstGeom prst="rect">
            <a:avLst/>
          </a:prstGeom>
          <a:noFill/>
          <a:ln>
            <a:noFill/>
          </a:ln>
        </p:spPr>
      </p:pic>
      <p:sp>
        <p:nvSpPr>
          <p:cNvPr id="481" name="Google Shape;481;p29"/>
          <p:cNvSpPr txBox="1"/>
          <p:nvPr/>
        </p:nvSpPr>
        <p:spPr>
          <a:xfrm>
            <a:off x="1910350" y="1052275"/>
            <a:ext cx="10131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Run Simulation</a:t>
            </a:r>
            <a:endParaRPr b="0" i="0" sz="800" u="none" cap="none" strike="noStrike">
              <a:solidFill>
                <a:srgbClr val="000000"/>
              </a:solidFill>
              <a:latin typeface="Arial"/>
              <a:ea typeface="Arial"/>
              <a:cs typeface="Arial"/>
              <a:sym typeface="Arial"/>
            </a:endParaRPr>
          </a:p>
        </p:txBody>
      </p:sp>
      <p:sp>
        <p:nvSpPr>
          <p:cNvPr id="482" name="Google Shape;482;p29"/>
          <p:cNvSpPr txBox="1"/>
          <p:nvPr/>
        </p:nvSpPr>
        <p:spPr>
          <a:xfrm>
            <a:off x="3115175" y="1052275"/>
            <a:ext cx="7290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Scenarios</a:t>
            </a:r>
            <a:endParaRPr b="0" i="0" sz="800" u="none" cap="none" strike="noStrike">
              <a:solidFill>
                <a:srgbClr val="000000"/>
              </a:solidFill>
              <a:latin typeface="Arial"/>
              <a:ea typeface="Arial"/>
              <a:cs typeface="Arial"/>
              <a:sym typeface="Arial"/>
            </a:endParaRPr>
          </a:p>
        </p:txBody>
      </p:sp>
      <p:sp>
        <p:nvSpPr>
          <p:cNvPr id="483" name="Google Shape;483;p29"/>
          <p:cNvSpPr txBox="1"/>
          <p:nvPr/>
        </p:nvSpPr>
        <p:spPr>
          <a:xfrm>
            <a:off x="3872513"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Structure Model</a:t>
            </a:r>
            <a:endParaRPr b="0" i="0" sz="800" u="none" cap="none" strike="noStrike">
              <a:solidFill>
                <a:srgbClr val="000000"/>
              </a:solidFill>
              <a:latin typeface="Arial"/>
              <a:ea typeface="Arial"/>
              <a:cs typeface="Arial"/>
              <a:sym typeface="Arial"/>
            </a:endParaRPr>
          </a:p>
        </p:txBody>
      </p:sp>
      <p:pic>
        <p:nvPicPr>
          <p:cNvPr id="484" name="Google Shape;484;p29"/>
          <p:cNvPicPr preferRelativeResize="0"/>
          <p:nvPr/>
        </p:nvPicPr>
        <p:blipFill rotWithShape="1">
          <a:blip r:embed="rId5">
            <a:alphaModFix/>
          </a:blip>
          <a:srcRect b="0" l="0" r="0" t="0"/>
          <a:stretch/>
        </p:blipFill>
        <p:spPr>
          <a:xfrm>
            <a:off x="3660551" y="1115701"/>
            <a:ext cx="295275" cy="180963"/>
          </a:xfrm>
          <a:prstGeom prst="rect">
            <a:avLst/>
          </a:prstGeom>
          <a:noFill/>
          <a:ln>
            <a:noFill/>
          </a:ln>
        </p:spPr>
      </p:pic>
      <p:sp>
        <p:nvSpPr>
          <p:cNvPr id="485" name="Google Shape;485;p29"/>
          <p:cNvSpPr txBox="1"/>
          <p:nvPr/>
        </p:nvSpPr>
        <p:spPr>
          <a:xfrm>
            <a:off x="4957163"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Visualization</a:t>
            </a:r>
            <a:endParaRPr b="0" i="0" sz="800" u="none" cap="none" strike="noStrike">
              <a:solidFill>
                <a:srgbClr val="000000"/>
              </a:solidFill>
              <a:latin typeface="Arial"/>
              <a:ea typeface="Arial"/>
              <a:cs typeface="Arial"/>
              <a:sym typeface="Arial"/>
            </a:endParaRPr>
          </a:p>
        </p:txBody>
      </p:sp>
      <p:pic>
        <p:nvPicPr>
          <p:cNvPr id="486" name="Google Shape;486;p29"/>
          <p:cNvPicPr preferRelativeResize="0"/>
          <p:nvPr/>
        </p:nvPicPr>
        <p:blipFill rotWithShape="1">
          <a:blip r:embed="rId5">
            <a:alphaModFix/>
          </a:blip>
          <a:srcRect b="0" l="0" r="0" t="0"/>
          <a:stretch/>
        </p:blipFill>
        <p:spPr>
          <a:xfrm>
            <a:off x="5673901" y="1144239"/>
            <a:ext cx="295275" cy="180975"/>
          </a:xfrm>
          <a:prstGeom prst="rect">
            <a:avLst/>
          </a:prstGeom>
          <a:noFill/>
          <a:ln>
            <a:noFill/>
          </a:ln>
        </p:spPr>
      </p:pic>
      <p:sp>
        <p:nvSpPr>
          <p:cNvPr id="487" name="Google Shape;487;p29"/>
          <p:cNvSpPr txBox="1"/>
          <p:nvPr/>
        </p:nvSpPr>
        <p:spPr>
          <a:xfrm>
            <a:off x="5937901" y="1052275"/>
            <a:ext cx="10488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Analyze Data</a:t>
            </a:r>
            <a:endParaRPr b="0" i="0" sz="800" u="none" cap="none" strike="noStrike">
              <a:solidFill>
                <a:srgbClr val="000000"/>
              </a:solidFill>
              <a:latin typeface="Arial"/>
              <a:ea typeface="Arial"/>
              <a:cs typeface="Arial"/>
              <a:sym typeface="Arial"/>
            </a:endParaRPr>
          </a:p>
        </p:txBody>
      </p:sp>
      <p:pic>
        <p:nvPicPr>
          <p:cNvPr id="488" name="Google Shape;488;p29"/>
          <p:cNvPicPr preferRelativeResize="0"/>
          <p:nvPr/>
        </p:nvPicPr>
        <p:blipFill rotWithShape="1">
          <a:blip r:embed="rId5">
            <a:alphaModFix/>
          </a:blip>
          <a:srcRect b="0" l="0" r="0" t="0"/>
          <a:stretch/>
        </p:blipFill>
        <p:spPr>
          <a:xfrm>
            <a:off x="6654626" y="1128289"/>
            <a:ext cx="295275" cy="180975"/>
          </a:xfrm>
          <a:prstGeom prst="rect">
            <a:avLst/>
          </a:prstGeom>
          <a:noFill/>
          <a:ln>
            <a:noFill/>
          </a:ln>
        </p:spPr>
      </p:pic>
      <p:sp>
        <p:nvSpPr>
          <p:cNvPr id="489" name="Google Shape;489;p29"/>
          <p:cNvSpPr txBox="1"/>
          <p:nvPr/>
        </p:nvSpPr>
        <p:spPr>
          <a:xfrm>
            <a:off x="7139213"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Upload Files</a:t>
            </a:r>
            <a:endParaRPr b="0" i="0" sz="800" u="none" cap="none" strike="noStrike">
              <a:solidFill>
                <a:srgbClr val="000000"/>
              </a:solidFill>
              <a:latin typeface="Arial"/>
              <a:ea typeface="Arial"/>
              <a:cs typeface="Arial"/>
              <a:sym typeface="Arial"/>
            </a:endParaRPr>
          </a:p>
        </p:txBody>
      </p:sp>
      <p:pic>
        <p:nvPicPr>
          <p:cNvPr id="490" name="Google Shape;490;p29"/>
          <p:cNvPicPr preferRelativeResize="0"/>
          <p:nvPr/>
        </p:nvPicPr>
        <p:blipFill rotWithShape="1">
          <a:blip r:embed="rId5">
            <a:alphaModFix/>
          </a:blip>
          <a:srcRect b="0" l="0" r="0" t="0"/>
          <a:stretch/>
        </p:blipFill>
        <p:spPr>
          <a:xfrm>
            <a:off x="7855951" y="1144239"/>
            <a:ext cx="295275" cy="180975"/>
          </a:xfrm>
          <a:prstGeom prst="rect">
            <a:avLst/>
          </a:prstGeom>
          <a:noFill/>
          <a:ln>
            <a:noFill/>
          </a:ln>
        </p:spPr>
      </p:pic>
      <p:sp>
        <p:nvSpPr>
          <p:cNvPr id="491" name="Google Shape;491;p29"/>
          <p:cNvSpPr txBox="1"/>
          <p:nvPr/>
        </p:nvSpPr>
        <p:spPr>
          <a:xfrm>
            <a:off x="8220438"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Dashboards</a:t>
            </a:r>
            <a:endParaRPr b="0" i="0" sz="800" u="none" cap="none" strike="noStrike">
              <a:solidFill>
                <a:srgbClr val="000000"/>
              </a:solidFill>
              <a:latin typeface="Arial"/>
              <a:ea typeface="Arial"/>
              <a:cs typeface="Arial"/>
              <a:sym typeface="Arial"/>
            </a:endParaRPr>
          </a:p>
        </p:txBody>
      </p:sp>
      <p:pic>
        <p:nvPicPr>
          <p:cNvPr id="492" name="Google Shape;492;p29"/>
          <p:cNvPicPr preferRelativeResize="0"/>
          <p:nvPr/>
        </p:nvPicPr>
        <p:blipFill rotWithShape="1">
          <a:blip r:embed="rId5">
            <a:alphaModFix/>
          </a:blip>
          <a:srcRect b="0" l="0" r="0" t="0"/>
          <a:stretch/>
        </p:blipFill>
        <p:spPr>
          <a:xfrm>
            <a:off x="8937176" y="1180514"/>
            <a:ext cx="295275" cy="180975"/>
          </a:xfrm>
          <a:prstGeom prst="rect">
            <a:avLst/>
          </a:prstGeom>
          <a:noFill/>
          <a:ln>
            <a:noFill/>
          </a:ln>
        </p:spPr>
      </p:pic>
      <p:pic>
        <p:nvPicPr>
          <p:cNvPr id="493" name="Google Shape;493;p29"/>
          <p:cNvPicPr preferRelativeResize="0"/>
          <p:nvPr/>
        </p:nvPicPr>
        <p:blipFill rotWithShape="1">
          <a:blip r:embed="rId6">
            <a:alphaModFix/>
          </a:blip>
          <a:srcRect b="0" l="0" r="0" t="0"/>
          <a:stretch/>
        </p:blipFill>
        <p:spPr>
          <a:xfrm>
            <a:off x="609600" y="1560032"/>
            <a:ext cx="3371850" cy="2847975"/>
          </a:xfrm>
          <a:prstGeom prst="rect">
            <a:avLst/>
          </a:prstGeom>
          <a:noFill/>
          <a:ln>
            <a:noFill/>
          </a:ln>
        </p:spPr>
      </p:pic>
      <p:sp>
        <p:nvSpPr>
          <p:cNvPr id="494" name="Google Shape;494;p29"/>
          <p:cNvSpPr/>
          <p:nvPr/>
        </p:nvSpPr>
        <p:spPr>
          <a:xfrm>
            <a:off x="1161825" y="1538675"/>
            <a:ext cx="2930700" cy="307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5" name="Google Shape;495;p29"/>
          <p:cNvSpPr txBox="1"/>
          <p:nvPr/>
        </p:nvSpPr>
        <p:spPr>
          <a:xfrm>
            <a:off x="1154600" y="2734300"/>
            <a:ext cx="1188000" cy="354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Replay</a:t>
            </a:r>
            <a:endParaRPr b="1" i="0" sz="1100" u="none" cap="none" strike="noStrike">
              <a:solidFill>
                <a:srgbClr val="000000"/>
              </a:solidFill>
              <a:latin typeface="Arial"/>
              <a:ea typeface="Arial"/>
              <a:cs typeface="Arial"/>
              <a:sym typeface="Arial"/>
            </a:endParaRPr>
          </a:p>
        </p:txBody>
      </p:sp>
      <p:sp>
        <p:nvSpPr>
          <p:cNvPr id="496" name="Google Shape;496;p29"/>
          <p:cNvSpPr txBox="1"/>
          <p:nvPr/>
        </p:nvSpPr>
        <p:spPr>
          <a:xfrm>
            <a:off x="1154600" y="3353713"/>
            <a:ext cx="1536600" cy="354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Forecast</a:t>
            </a:r>
            <a:endParaRPr b="1" i="0" sz="1100" u="none" cap="none" strike="noStrike">
              <a:solidFill>
                <a:srgbClr val="000000"/>
              </a:solidFill>
              <a:latin typeface="Arial"/>
              <a:ea typeface="Arial"/>
              <a:cs typeface="Arial"/>
              <a:sym typeface="Arial"/>
            </a:endParaRPr>
          </a:p>
        </p:txBody>
      </p:sp>
      <p:sp>
        <p:nvSpPr>
          <p:cNvPr id="497" name="Google Shape;497;p29"/>
          <p:cNvSpPr txBox="1"/>
          <p:nvPr/>
        </p:nvSpPr>
        <p:spPr>
          <a:xfrm>
            <a:off x="1154600" y="3663419"/>
            <a:ext cx="1368300" cy="354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Optimize</a:t>
            </a:r>
            <a:endParaRPr b="1" i="0" sz="1100" u="none" cap="none" strike="noStrike">
              <a:solidFill>
                <a:srgbClr val="000000"/>
              </a:solidFill>
              <a:latin typeface="Arial"/>
              <a:ea typeface="Arial"/>
              <a:cs typeface="Arial"/>
              <a:sym typeface="Arial"/>
            </a:endParaRPr>
          </a:p>
        </p:txBody>
      </p:sp>
      <p:sp>
        <p:nvSpPr>
          <p:cNvPr id="498" name="Google Shape;498;p29"/>
          <p:cNvSpPr txBox="1"/>
          <p:nvPr/>
        </p:nvSpPr>
        <p:spPr>
          <a:xfrm>
            <a:off x="1154600" y="3973125"/>
            <a:ext cx="1368300" cy="354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Model</a:t>
            </a:r>
            <a:endParaRPr b="1" i="0" sz="1100" u="none" cap="none" strike="noStrike">
              <a:solidFill>
                <a:srgbClr val="000000"/>
              </a:solidFill>
              <a:latin typeface="Arial"/>
              <a:ea typeface="Arial"/>
              <a:cs typeface="Arial"/>
              <a:sym typeface="Arial"/>
            </a:endParaRPr>
          </a:p>
        </p:txBody>
      </p:sp>
      <p:sp>
        <p:nvSpPr>
          <p:cNvPr id="499" name="Google Shape;499;p29"/>
          <p:cNvSpPr txBox="1"/>
          <p:nvPr/>
        </p:nvSpPr>
        <p:spPr>
          <a:xfrm>
            <a:off x="1140650" y="3044006"/>
            <a:ext cx="1368300" cy="354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Understand</a:t>
            </a:r>
            <a:endParaRPr b="1" i="0" sz="1100" u="none" cap="none" strike="noStrike">
              <a:solidFill>
                <a:srgbClr val="000000"/>
              </a:solidFill>
              <a:latin typeface="Arial"/>
              <a:ea typeface="Arial"/>
              <a:cs typeface="Arial"/>
              <a:sym typeface="Arial"/>
            </a:endParaRPr>
          </a:p>
        </p:txBody>
      </p:sp>
      <p:sp>
        <p:nvSpPr>
          <p:cNvPr id="500" name="Google Shape;500;p29"/>
          <p:cNvSpPr txBox="1"/>
          <p:nvPr/>
        </p:nvSpPr>
        <p:spPr>
          <a:xfrm>
            <a:off x="772075" y="138550"/>
            <a:ext cx="2151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Kinetik Home Screen   kinetik.solutions/home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g1362f4a30c3_1_0"/>
          <p:cNvSpPr txBox="1"/>
          <p:nvPr>
            <p:ph idx="12" type="sldNum"/>
          </p:nvPr>
        </p:nvSpPr>
        <p:spPr>
          <a:xfrm>
            <a:off x="9480884" y="4767263"/>
            <a:ext cx="372900" cy="273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43" name="Google Shape;43;g1362f4a30c3_1_0"/>
          <p:cNvSpPr txBox="1"/>
          <p:nvPr/>
        </p:nvSpPr>
        <p:spPr>
          <a:xfrm>
            <a:off x="273278" y="152932"/>
            <a:ext cx="8107800" cy="460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66092"/>
                </a:solidFill>
                <a:latin typeface="Calibri"/>
                <a:ea typeface="Calibri"/>
                <a:cs typeface="Calibri"/>
                <a:sym typeface="Calibri"/>
              </a:rPr>
              <a:t>Kinetik | Insights in Motion</a:t>
            </a:r>
            <a:endParaRPr b="0" i="0" sz="3600" u="none" cap="none" strike="noStrike">
              <a:solidFill>
                <a:srgbClr val="366092"/>
              </a:solidFill>
              <a:latin typeface="Calibri"/>
              <a:ea typeface="Calibri"/>
              <a:cs typeface="Calibri"/>
              <a:sym typeface="Calibri"/>
            </a:endParaRPr>
          </a:p>
        </p:txBody>
      </p:sp>
      <p:sp>
        <p:nvSpPr>
          <p:cNvPr id="44" name="Google Shape;44;g1362f4a30c3_1_0"/>
          <p:cNvSpPr txBox="1"/>
          <p:nvPr/>
        </p:nvSpPr>
        <p:spPr>
          <a:xfrm>
            <a:off x="1567615" y="1378633"/>
            <a:ext cx="7352464" cy="29220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4000"/>
              <a:buFont typeface="Arial"/>
              <a:buNone/>
            </a:pPr>
            <a:r>
              <a:rPr b="0" i="0" lang="en-US" sz="2800" u="none" cap="none" strike="noStrike">
                <a:solidFill>
                  <a:srgbClr val="000000"/>
                </a:solidFill>
                <a:latin typeface="Calibri"/>
                <a:ea typeface="Calibri"/>
                <a:cs typeface="Calibri"/>
                <a:sym typeface="Calibri"/>
              </a:rPr>
              <a:t>Kinetik enables go-to market leaders to drive revenue growth through bold action powered by predictive analytics and proven optimization methods</a:t>
            </a:r>
            <a:endParaRPr b="0" i="0" sz="2800" u="none" cap="none" strike="sngStrike">
              <a:solidFill>
                <a:srgbClr val="000000"/>
              </a:solidFill>
              <a:latin typeface="Calibri"/>
              <a:ea typeface="Calibri"/>
              <a:cs typeface="Calibri"/>
              <a:sym typeface="Calibri"/>
            </a:endParaRPr>
          </a:p>
        </p:txBody>
      </p:sp>
      <p:sp>
        <p:nvSpPr>
          <p:cNvPr id="45" name="Google Shape;45;g1362f4a30c3_1_0"/>
          <p:cNvSpPr txBox="1"/>
          <p:nvPr/>
        </p:nvSpPr>
        <p:spPr>
          <a:xfrm>
            <a:off x="9529011" y="4764505"/>
            <a:ext cx="471600" cy="27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000000"/>
                </a:solidFill>
                <a:latin typeface="Calibri"/>
                <a:ea typeface="Calibri"/>
                <a:cs typeface="Calibri"/>
                <a:sym typeface="Calibri"/>
              </a:rPr>
              <a:t>‹#›</a:t>
            </a:fld>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p30"/>
          <p:cNvPicPr preferRelativeResize="0"/>
          <p:nvPr/>
        </p:nvPicPr>
        <p:blipFill rotWithShape="1">
          <a:blip r:embed="rId3">
            <a:alphaModFix/>
          </a:blip>
          <a:srcRect b="0" l="0" r="0" t="0"/>
          <a:stretch/>
        </p:blipFill>
        <p:spPr>
          <a:xfrm>
            <a:off x="609601" y="796657"/>
            <a:ext cx="8839201" cy="610974"/>
          </a:xfrm>
          <a:prstGeom prst="rect">
            <a:avLst/>
          </a:prstGeom>
          <a:noFill/>
          <a:ln>
            <a:noFill/>
          </a:ln>
        </p:spPr>
      </p:pic>
      <p:pic>
        <p:nvPicPr>
          <p:cNvPr id="506" name="Google Shape;506;p30"/>
          <p:cNvPicPr preferRelativeResize="0"/>
          <p:nvPr/>
        </p:nvPicPr>
        <p:blipFill rotWithShape="1">
          <a:blip r:embed="rId4">
            <a:alphaModFix/>
          </a:blip>
          <a:srcRect b="0" l="0" r="0" t="0"/>
          <a:stretch/>
        </p:blipFill>
        <p:spPr>
          <a:xfrm>
            <a:off x="609601" y="796657"/>
            <a:ext cx="621209" cy="339449"/>
          </a:xfrm>
          <a:prstGeom prst="rect">
            <a:avLst/>
          </a:prstGeom>
          <a:noFill/>
          <a:ln>
            <a:noFill/>
          </a:ln>
        </p:spPr>
      </p:pic>
      <p:sp>
        <p:nvSpPr>
          <p:cNvPr id="507" name="Google Shape;507;p30"/>
          <p:cNvSpPr txBox="1"/>
          <p:nvPr/>
        </p:nvSpPr>
        <p:spPr>
          <a:xfrm>
            <a:off x="953375" y="812475"/>
            <a:ext cx="10488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General Manager</a:t>
            </a:r>
            <a:endParaRPr b="0" i="0" sz="800" u="none" cap="none" strike="noStrike">
              <a:solidFill>
                <a:srgbClr val="000000"/>
              </a:solidFill>
              <a:latin typeface="Arial"/>
              <a:ea typeface="Arial"/>
              <a:cs typeface="Arial"/>
              <a:sym typeface="Arial"/>
            </a:endParaRPr>
          </a:p>
        </p:txBody>
      </p:sp>
      <p:sp>
        <p:nvSpPr>
          <p:cNvPr id="508" name="Google Shape;508;p30"/>
          <p:cNvSpPr/>
          <p:nvPr/>
        </p:nvSpPr>
        <p:spPr>
          <a:xfrm>
            <a:off x="7791625" y="889050"/>
            <a:ext cx="1281000" cy="195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9" name="Google Shape;509;p30"/>
          <p:cNvSpPr txBox="1"/>
          <p:nvPr/>
        </p:nvSpPr>
        <p:spPr>
          <a:xfrm>
            <a:off x="953375" y="1044075"/>
            <a:ext cx="6213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800" u="none" cap="none" strike="noStrike">
                <a:solidFill>
                  <a:srgbClr val="000000"/>
                </a:solidFill>
                <a:latin typeface="Arial"/>
                <a:ea typeface="Arial"/>
                <a:cs typeface="Arial"/>
                <a:sym typeface="Arial"/>
              </a:rPr>
              <a:t>Forecast</a:t>
            </a:r>
            <a:endParaRPr b="1" i="0" sz="800" u="none" cap="none" strike="noStrike">
              <a:solidFill>
                <a:srgbClr val="000000"/>
              </a:solidFill>
              <a:latin typeface="Arial"/>
              <a:ea typeface="Arial"/>
              <a:cs typeface="Arial"/>
              <a:sym typeface="Arial"/>
            </a:endParaRPr>
          </a:p>
        </p:txBody>
      </p:sp>
      <p:pic>
        <p:nvPicPr>
          <p:cNvPr id="510" name="Google Shape;510;p30"/>
          <p:cNvPicPr preferRelativeResize="0"/>
          <p:nvPr/>
        </p:nvPicPr>
        <p:blipFill rotWithShape="1">
          <a:blip r:embed="rId5">
            <a:alphaModFix/>
          </a:blip>
          <a:srcRect b="0" l="0" r="0" t="0"/>
          <a:stretch/>
        </p:blipFill>
        <p:spPr>
          <a:xfrm>
            <a:off x="4769126" y="1115689"/>
            <a:ext cx="295275" cy="180975"/>
          </a:xfrm>
          <a:prstGeom prst="rect">
            <a:avLst/>
          </a:prstGeom>
          <a:noFill/>
          <a:ln>
            <a:noFill/>
          </a:ln>
        </p:spPr>
      </p:pic>
      <p:sp>
        <p:nvSpPr>
          <p:cNvPr id="511" name="Google Shape;511;p30"/>
          <p:cNvSpPr txBox="1"/>
          <p:nvPr/>
        </p:nvSpPr>
        <p:spPr>
          <a:xfrm>
            <a:off x="1910350" y="1052275"/>
            <a:ext cx="10131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Run Simulation</a:t>
            </a:r>
            <a:endParaRPr b="0" i="0" sz="800" u="none" cap="none" strike="noStrike">
              <a:solidFill>
                <a:srgbClr val="000000"/>
              </a:solidFill>
              <a:latin typeface="Arial"/>
              <a:ea typeface="Arial"/>
              <a:cs typeface="Arial"/>
              <a:sym typeface="Arial"/>
            </a:endParaRPr>
          </a:p>
        </p:txBody>
      </p:sp>
      <p:sp>
        <p:nvSpPr>
          <p:cNvPr id="512" name="Google Shape;512;p30"/>
          <p:cNvSpPr txBox="1"/>
          <p:nvPr/>
        </p:nvSpPr>
        <p:spPr>
          <a:xfrm>
            <a:off x="3115175" y="1052275"/>
            <a:ext cx="7290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Scenarios</a:t>
            </a:r>
            <a:endParaRPr b="0" i="0" sz="800" u="none" cap="none" strike="noStrike">
              <a:solidFill>
                <a:srgbClr val="000000"/>
              </a:solidFill>
              <a:latin typeface="Arial"/>
              <a:ea typeface="Arial"/>
              <a:cs typeface="Arial"/>
              <a:sym typeface="Arial"/>
            </a:endParaRPr>
          </a:p>
        </p:txBody>
      </p:sp>
      <p:sp>
        <p:nvSpPr>
          <p:cNvPr id="513" name="Google Shape;513;p30"/>
          <p:cNvSpPr txBox="1"/>
          <p:nvPr/>
        </p:nvSpPr>
        <p:spPr>
          <a:xfrm>
            <a:off x="3872513"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Structure Model</a:t>
            </a:r>
            <a:endParaRPr b="0" i="0" sz="800" u="none" cap="none" strike="noStrike">
              <a:solidFill>
                <a:srgbClr val="000000"/>
              </a:solidFill>
              <a:latin typeface="Arial"/>
              <a:ea typeface="Arial"/>
              <a:cs typeface="Arial"/>
              <a:sym typeface="Arial"/>
            </a:endParaRPr>
          </a:p>
        </p:txBody>
      </p:sp>
      <p:pic>
        <p:nvPicPr>
          <p:cNvPr id="514" name="Google Shape;514;p30"/>
          <p:cNvPicPr preferRelativeResize="0"/>
          <p:nvPr/>
        </p:nvPicPr>
        <p:blipFill rotWithShape="1">
          <a:blip r:embed="rId5">
            <a:alphaModFix/>
          </a:blip>
          <a:srcRect b="0" l="0" r="0" t="0"/>
          <a:stretch/>
        </p:blipFill>
        <p:spPr>
          <a:xfrm>
            <a:off x="3660551" y="1115701"/>
            <a:ext cx="295275" cy="180963"/>
          </a:xfrm>
          <a:prstGeom prst="rect">
            <a:avLst/>
          </a:prstGeom>
          <a:noFill/>
          <a:ln>
            <a:noFill/>
          </a:ln>
        </p:spPr>
      </p:pic>
      <p:sp>
        <p:nvSpPr>
          <p:cNvPr id="515" name="Google Shape;515;p30"/>
          <p:cNvSpPr txBox="1"/>
          <p:nvPr/>
        </p:nvSpPr>
        <p:spPr>
          <a:xfrm>
            <a:off x="4957163"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Visualization</a:t>
            </a:r>
            <a:endParaRPr b="0" i="0" sz="800" u="none" cap="none" strike="noStrike">
              <a:solidFill>
                <a:srgbClr val="000000"/>
              </a:solidFill>
              <a:latin typeface="Arial"/>
              <a:ea typeface="Arial"/>
              <a:cs typeface="Arial"/>
              <a:sym typeface="Arial"/>
            </a:endParaRPr>
          </a:p>
        </p:txBody>
      </p:sp>
      <p:pic>
        <p:nvPicPr>
          <p:cNvPr id="516" name="Google Shape;516;p30"/>
          <p:cNvPicPr preferRelativeResize="0"/>
          <p:nvPr/>
        </p:nvPicPr>
        <p:blipFill rotWithShape="1">
          <a:blip r:embed="rId5">
            <a:alphaModFix/>
          </a:blip>
          <a:srcRect b="0" l="0" r="0" t="0"/>
          <a:stretch/>
        </p:blipFill>
        <p:spPr>
          <a:xfrm>
            <a:off x="5673901" y="1144239"/>
            <a:ext cx="295275" cy="180975"/>
          </a:xfrm>
          <a:prstGeom prst="rect">
            <a:avLst/>
          </a:prstGeom>
          <a:noFill/>
          <a:ln>
            <a:noFill/>
          </a:ln>
        </p:spPr>
      </p:pic>
      <p:sp>
        <p:nvSpPr>
          <p:cNvPr id="517" name="Google Shape;517;p30"/>
          <p:cNvSpPr txBox="1"/>
          <p:nvPr/>
        </p:nvSpPr>
        <p:spPr>
          <a:xfrm>
            <a:off x="5937901" y="1052275"/>
            <a:ext cx="10488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Analyze Data</a:t>
            </a:r>
            <a:endParaRPr b="0" i="0" sz="800" u="none" cap="none" strike="noStrike">
              <a:solidFill>
                <a:srgbClr val="000000"/>
              </a:solidFill>
              <a:latin typeface="Arial"/>
              <a:ea typeface="Arial"/>
              <a:cs typeface="Arial"/>
              <a:sym typeface="Arial"/>
            </a:endParaRPr>
          </a:p>
        </p:txBody>
      </p:sp>
      <p:pic>
        <p:nvPicPr>
          <p:cNvPr id="518" name="Google Shape;518;p30"/>
          <p:cNvPicPr preferRelativeResize="0"/>
          <p:nvPr/>
        </p:nvPicPr>
        <p:blipFill rotWithShape="1">
          <a:blip r:embed="rId5">
            <a:alphaModFix/>
          </a:blip>
          <a:srcRect b="0" l="0" r="0" t="0"/>
          <a:stretch/>
        </p:blipFill>
        <p:spPr>
          <a:xfrm>
            <a:off x="6654626" y="1128289"/>
            <a:ext cx="295275" cy="180975"/>
          </a:xfrm>
          <a:prstGeom prst="rect">
            <a:avLst/>
          </a:prstGeom>
          <a:noFill/>
          <a:ln>
            <a:noFill/>
          </a:ln>
        </p:spPr>
      </p:pic>
      <p:sp>
        <p:nvSpPr>
          <p:cNvPr id="519" name="Google Shape;519;p30"/>
          <p:cNvSpPr txBox="1"/>
          <p:nvPr/>
        </p:nvSpPr>
        <p:spPr>
          <a:xfrm>
            <a:off x="7139213"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Upload Files</a:t>
            </a:r>
            <a:endParaRPr b="0" i="0" sz="800" u="none" cap="none" strike="noStrike">
              <a:solidFill>
                <a:srgbClr val="000000"/>
              </a:solidFill>
              <a:latin typeface="Arial"/>
              <a:ea typeface="Arial"/>
              <a:cs typeface="Arial"/>
              <a:sym typeface="Arial"/>
            </a:endParaRPr>
          </a:p>
        </p:txBody>
      </p:sp>
      <p:pic>
        <p:nvPicPr>
          <p:cNvPr id="520" name="Google Shape;520;p30"/>
          <p:cNvPicPr preferRelativeResize="0"/>
          <p:nvPr/>
        </p:nvPicPr>
        <p:blipFill rotWithShape="1">
          <a:blip r:embed="rId5">
            <a:alphaModFix/>
          </a:blip>
          <a:srcRect b="0" l="0" r="0" t="0"/>
          <a:stretch/>
        </p:blipFill>
        <p:spPr>
          <a:xfrm>
            <a:off x="7855951" y="1144239"/>
            <a:ext cx="295275" cy="180975"/>
          </a:xfrm>
          <a:prstGeom prst="rect">
            <a:avLst/>
          </a:prstGeom>
          <a:noFill/>
          <a:ln>
            <a:noFill/>
          </a:ln>
        </p:spPr>
      </p:pic>
      <p:sp>
        <p:nvSpPr>
          <p:cNvPr id="521" name="Google Shape;521;p30"/>
          <p:cNvSpPr txBox="1"/>
          <p:nvPr/>
        </p:nvSpPr>
        <p:spPr>
          <a:xfrm>
            <a:off x="8220438"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Dashboards</a:t>
            </a:r>
            <a:endParaRPr b="0" i="0" sz="800" u="none" cap="none" strike="noStrike">
              <a:solidFill>
                <a:srgbClr val="000000"/>
              </a:solidFill>
              <a:latin typeface="Arial"/>
              <a:ea typeface="Arial"/>
              <a:cs typeface="Arial"/>
              <a:sym typeface="Arial"/>
            </a:endParaRPr>
          </a:p>
        </p:txBody>
      </p:sp>
      <p:pic>
        <p:nvPicPr>
          <p:cNvPr id="522" name="Google Shape;522;p30"/>
          <p:cNvPicPr preferRelativeResize="0"/>
          <p:nvPr/>
        </p:nvPicPr>
        <p:blipFill rotWithShape="1">
          <a:blip r:embed="rId5">
            <a:alphaModFix/>
          </a:blip>
          <a:srcRect b="0" l="0" r="0" t="0"/>
          <a:stretch/>
        </p:blipFill>
        <p:spPr>
          <a:xfrm>
            <a:off x="8937176" y="1180514"/>
            <a:ext cx="295275" cy="180975"/>
          </a:xfrm>
          <a:prstGeom prst="rect">
            <a:avLst/>
          </a:prstGeom>
          <a:noFill/>
          <a:ln>
            <a:noFill/>
          </a:ln>
        </p:spPr>
      </p:pic>
      <p:sp>
        <p:nvSpPr>
          <p:cNvPr id="523" name="Google Shape;523;p30"/>
          <p:cNvSpPr/>
          <p:nvPr/>
        </p:nvSpPr>
        <p:spPr>
          <a:xfrm>
            <a:off x="1161825" y="1538675"/>
            <a:ext cx="2930700" cy="307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4" name="Google Shape;524;p30"/>
          <p:cNvSpPr txBox="1"/>
          <p:nvPr/>
        </p:nvSpPr>
        <p:spPr>
          <a:xfrm>
            <a:off x="772075" y="138550"/>
            <a:ext cx="2151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Kinetik Home Screen   kinetik.solutions/home</a:t>
            </a:r>
            <a:endParaRPr b="0" i="0" sz="1400" u="none" cap="none" strike="noStrike">
              <a:solidFill>
                <a:srgbClr val="000000"/>
              </a:solidFill>
              <a:latin typeface="Arial"/>
              <a:ea typeface="Arial"/>
              <a:cs typeface="Arial"/>
              <a:sym typeface="Arial"/>
            </a:endParaRPr>
          </a:p>
        </p:txBody>
      </p:sp>
      <p:sp>
        <p:nvSpPr>
          <p:cNvPr id="525" name="Google Shape;525;p30"/>
          <p:cNvSpPr txBox="1"/>
          <p:nvPr/>
        </p:nvSpPr>
        <p:spPr>
          <a:xfrm>
            <a:off x="704625" y="1694075"/>
            <a:ext cx="1057800" cy="523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Run Simulation</a:t>
            </a:r>
            <a:endParaRPr b="1" i="0" sz="1100" u="none" cap="none" strike="noStrike">
              <a:solidFill>
                <a:srgbClr val="000000"/>
              </a:solidFill>
              <a:latin typeface="Arial"/>
              <a:ea typeface="Arial"/>
              <a:cs typeface="Arial"/>
              <a:sym typeface="Arial"/>
            </a:endParaRPr>
          </a:p>
        </p:txBody>
      </p:sp>
      <p:sp>
        <p:nvSpPr>
          <p:cNvPr id="526" name="Google Shape;526;p30"/>
          <p:cNvSpPr txBox="1"/>
          <p:nvPr/>
        </p:nvSpPr>
        <p:spPr>
          <a:xfrm>
            <a:off x="2201401" y="1846475"/>
            <a:ext cx="1057800" cy="354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Scenarios</a:t>
            </a:r>
            <a:endParaRPr b="1" i="0" sz="1100" u="none" cap="none" strike="noStrike">
              <a:solidFill>
                <a:srgbClr val="000000"/>
              </a:solidFill>
              <a:latin typeface="Arial"/>
              <a:ea typeface="Arial"/>
              <a:cs typeface="Arial"/>
              <a:sym typeface="Arial"/>
            </a:endParaRPr>
          </a:p>
        </p:txBody>
      </p:sp>
      <p:sp>
        <p:nvSpPr>
          <p:cNvPr id="527" name="Google Shape;527;p30"/>
          <p:cNvSpPr txBox="1"/>
          <p:nvPr/>
        </p:nvSpPr>
        <p:spPr>
          <a:xfrm>
            <a:off x="3549178" y="1694075"/>
            <a:ext cx="1015500" cy="523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Structure Model</a:t>
            </a:r>
            <a:endParaRPr b="1" i="0" sz="1100" u="none" cap="none" strike="noStrike">
              <a:solidFill>
                <a:srgbClr val="000000"/>
              </a:solidFill>
              <a:latin typeface="Arial"/>
              <a:ea typeface="Arial"/>
              <a:cs typeface="Arial"/>
              <a:sym typeface="Arial"/>
            </a:endParaRPr>
          </a:p>
        </p:txBody>
      </p:sp>
      <p:sp>
        <p:nvSpPr>
          <p:cNvPr id="528" name="Google Shape;528;p30"/>
          <p:cNvSpPr txBox="1"/>
          <p:nvPr/>
        </p:nvSpPr>
        <p:spPr>
          <a:xfrm>
            <a:off x="4761324" y="1846475"/>
            <a:ext cx="1207800" cy="354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Discovery</a:t>
            </a:r>
            <a:endParaRPr b="1" i="0" sz="1100" u="none" cap="none" strike="noStrike">
              <a:solidFill>
                <a:srgbClr val="000000"/>
              </a:solidFill>
              <a:latin typeface="Arial"/>
              <a:ea typeface="Arial"/>
              <a:cs typeface="Arial"/>
              <a:sym typeface="Arial"/>
            </a:endParaRPr>
          </a:p>
        </p:txBody>
      </p:sp>
      <p:sp>
        <p:nvSpPr>
          <p:cNvPr id="529" name="Google Shape;529;p30"/>
          <p:cNvSpPr txBox="1"/>
          <p:nvPr/>
        </p:nvSpPr>
        <p:spPr>
          <a:xfrm>
            <a:off x="5792147" y="1846475"/>
            <a:ext cx="1095300" cy="354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Analyze Data</a:t>
            </a:r>
            <a:endParaRPr b="1" i="0" sz="1100" u="none" cap="none" strike="noStrike">
              <a:solidFill>
                <a:srgbClr val="000000"/>
              </a:solidFill>
              <a:latin typeface="Arial"/>
              <a:ea typeface="Arial"/>
              <a:cs typeface="Arial"/>
              <a:sym typeface="Arial"/>
            </a:endParaRPr>
          </a:p>
        </p:txBody>
      </p:sp>
      <p:sp>
        <p:nvSpPr>
          <p:cNvPr id="530" name="Google Shape;530;p30"/>
          <p:cNvSpPr txBox="1"/>
          <p:nvPr/>
        </p:nvSpPr>
        <p:spPr>
          <a:xfrm>
            <a:off x="7046549" y="1846475"/>
            <a:ext cx="1015500" cy="354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Upload Files</a:t>
            </a:r>
            <a:endParaRPr b="1" i="0" sz="1100" u="none" cap="none" strike="noStrike">
              <a:solidFill>
                <a:srgbClr val="000000"/>
              </a:solidFill>
              <a:latin typeface="Arial"/>
              <a:ea typeface="Arial"/>
              <a:cs typeface="Arial"/>
              <a:sym typeface="Arial"/>
            </a:endParaRPr>
          </a:p>
        </p:txBody>
      </p:sp>
      <p:sp>
        <p:nvSpPr>
          <p:cNvPr id="531" name="Google Shape;531;p30"/>
          <p:cNvSpPr txBox="1"/>
          <p:nvPr/>
        </p:nvSpPr>
        <p:spPr>
          <a:xfrm>
            <a:off x="8258492" y="1846475"/>
            <a:ext cx="1015500" cy="354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Dashboards</a:t>
            </a:r>
            <a:endParaRPr b="1" i="0" sz="1100" u="none" cap="none" strike="noStrike">
              <a:solidFill>
                <a:srgbClr val="000000"/>
              </a:solidFill>
              <a:latin typeface="Arial"/>
              <a:ea typeface="Arial"/>
              <a:cs typeface="Arial"/>
              <a:sym typeface="Arial"/>
            </a:endParaRPr>
          </a:p>
        </p:txBody>
      </p:sp>
      <p:sp>
        <p:nvSpPr>
          <p:cNvPr id="532" name="Google Shape;532;p30"/>
          <p:cNvSpPr txBox="1"/>
          <p:nvPr/>
        </p:nvSpPr>
        <p:spPr>
          <a:xfrm>
            <a:off x="735125" y="2303750"/>
            <a:ext cx="926400" cy="323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Slider UX</a:t>
            </a:r>
            <a:endParaRPr b="0" i="0" sz="900" u="none" cap="none" strike="noStrike">
              <a:solidFill>
                <a:srgbClr val="000000"/>
              </a:solidFill>
              <a:latin typeface="Arial"/>
              <a:ea typeface="Arial"/>
              <a:cs typeface="Arial"/>
              <a:sym typeface="Arial"/>
            </a:endParaRPr>
          </a:p>
        </p:txBody>
      </p:sp>
      <p:sp>
        <p:nvSpPr>
          <p:cNvPr id="533" name="Google Shape;533;p30"/>
          <p:cNvSpPr txBox="1"/>
          <p:nvPr/>
        </p:nvSpPr>
        <p:spPr>
          <a:xfrm>
            <a:off x="735125" y="3116275"/>
            <a:ext cx="8019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Update key variables</a:t>
            </a:r>
            <a:endParaRPr b="0" i="0" sz="900" u="none" cap="none" strike="noStrike">
              <a:solidFill>
                <a:srgbClr val="000000"/>
              </a:solidFill>
              <a:latin typeface="Arial"/>
              <a:ea typeface="Arial"/>
              <a:cs typeface="Arial"/>
              <a:sym typeface="Arial"/>
            </a:endParaRPr>
          </a:p>
        </p:txBody>
      </p:sp>
      <p:sp>
        <p:nvSpPr>
          <p:cNvPr id="534" name="Google Shape;534;p30"/>
          <p:cNvSpPr txBox="1"/>
          <p:nvPr/>
        </p:nvSpPr>
        <p:spPr>
          <a:xfrm>
            <a:off x="735125" y="3583725"/>
            <a:ext cx="11217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Detailed Assumptions</a:t>
            </a:r>
            <a:endParaRPr b="0" i="0" sz="900" u="none" cap="none" strike="noStrike">
              <a:solidFill>
                <a:srgbClr val="000000"/>
              </a:solidFill>
              <a:latin typeface="Arial"/>
              <a:ea typeface="Arial"/>
              <a:cs typeface="Arial"/>
              <a:sym typeface="Arial"/>
            </a:endParaRPr>
          </a:p>
        </p:txBody>
      </p:sp>
      <p:sp>
        <p:nvSpPr>
          <p:cNvPr id="535" name="Google Shape;535;p30"/>
          <p:cNvSpPr txBox="1"/>
          <p:nvPr/>
        </p:nvSpPr>
        <p:spPr>
          <a:xfrm>
            <a:off x="2098275" y="2303750"/>
            <a:ext cx="10578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Resource levels and mix</a:t>
            </a:r>
            <a:endParaRPr b="0" i="0" sz="900" u="none" cap="none" strike="noStrike">
              <a:solidFill>
                <a:srgbClr val="000000"/>
              </a:solidFill>
              <a:latin typeface="Arial"/>
              <a:ea typeface="Arial"/>
              <a:cs typeface="Arial"/>
              <a:sym typeface="Arial"/>
            </a:endParaRPr>
          </a:p>
        </p:txBody>
      </p:sp>
      <p:sp>
        <p:nvSpPr>
          <p:cNvPr id="536" name="Google Shape;536;p30"/>
          <p:cNvSpPr txBox="1"/>
          <p:nvPr/>
        </p:nvSpPr>
        <p:spPr>
          <a:xfrm>
            <a:off x="2098275" y="2847000"/>
            <a:ext cx="10578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Productivity Drivers</a:t>
            </a:r>
            <a:endParaRPr b="0" i="0" sz="900" u="none" cap="none" strike="noStrike">
              <a:solidFill>
                <a:srgbClr val="000000"/>
              </a:solidFill>
              <a:latin typeface="Arial"/>
              <a:ea typeface="Arial"/>
              <a:cs typeface="Arial"/>
              <a:sym typeface="Arial"/>
            </a:endParaRPr>
          </a:p>
        </p:txBody>
      </p:sp>
      <p:sp>
        <p:nvSpPr>
          <p:cNvPr id="537" name="Google Shape;537;p30"/>
          <p:cNvSpPr txBox="1"/>
          <p:nvPr/>
        </p:nvSpPr>
        <p:spPr>
          <a:xfrm>
            <a:off x="2098275" y="3390250"/>
            <a:ext cx="8250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Operational Outcomes</a:t>
            </a:r>
            <a:endParaRPr b="0" i="0" sz="900" u="none" cap="none" strike="noStrike">
              <a:solidFill>
                <a:srgbClr val="000000"/>
              </a:solidFill>
              <a:latin typeface="Arial"/>
              <a:ea typeface="Arial"/>
              <a:cs typeface="Arial"/>
              <a:sym typeface="Arial"/>
            </a:endParaRPr>
          </a:p>
        </p:txBody>
      </p:sp>
      <p:sp>
        <p:nvSpPr>
          <p:cNvPr id="538" name="Google Shape;538;p30"/>
          <p:cNvSpPr txBox="1"/>
          <p:nvPr/>
        </p:nvSpPr>
        <p:spPr>
          <a:xfrm>
            <a:off x="3454052" y="3084125"/>
            <a:ext cx="10578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Upload files and refine (min 2)</a:t>
            </a:r>
            <a:endParaRPr b="0" i="0" sz="900" u="none" cap="none" strike="noStrike">
              <a:solidFill>
                <a:srgbClr val="000000"/>
              </a:solidFill>
              <a:latin typeface="Arial"/>
              <a:ea typeface="Arial"/>
              <a:cs typeface="Arial"/>
              <a:sym typeface="Arial"/>
            </a:endParaRPr>
          </a:p>
        </p:txBody>
      </p:sp>
      <p:sp>
        <p:nvSpPr>
          <p:cNvPr id="539" name="Google Shape;539;p30"/>
          <p:cNvSpPr txBox="1"/>
          <p:nvPr/>
        </p:nvSpPr>
        <p:spPr>
          <a:xfrm>
            <a:off x="3454052" y="2303750"/>
            <a:ext cx="1057800" cy="323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20 minute survey</a:t>
            </a:r>
            <a:endParaRPr b="0" i="0" sz="900" u="none" cap="none" strike="noStrike">
              <a:solidFill>
                <a:srgbClr val="000000"/>
              </a:solidFill>
              <a:latin typeface="Arial"/>
              <a:ea typeface="Arial"/>
              <a:cs typeface="Arial"/>
              <a:sym typeface="Arial"/>
            </a:endParaRPr>
          </a:p>
        </p:txBody>
      </p:sp>
      <p:sp>
        <p:nvSpPr>
          <p:cNvPr id="540" name="Google Shape;540;p30"/>
          <p:cNvSpPr txBox="1"/>
          <p:nvPr/>
        </p:nvSpPr>
        <p:spPr>
          <a:xfrm>
            <a:off x="3454052" y="2708501"/>
            <a:ext cx="1121700" cy="461635"/>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Visual g2m builder</a:t>
            </a:r>
            <a:endParaRPr b="0" i="0" sz="900" u="none" cap="none" strike="noStrike">
              <a:solidFill>
                <a:srgbClr val="000000"/>
              </a:solidFill>
              <a:latin typeface="Arial"/>
              <a:ea typeface="Arial"/>
              <a:cs typeface="Arial"/>
              <a:sym typeface="Arial"/>
            </a:endParaRPr>
          </a:p>
        </p:txBody>
      </p:sp>
      <p:sp>
        <p:nvSpPr>
          <p:cNvPr id="541" name="Google Shape;541;p30"/>
          <p:cNvSpPr txBox="1"/>
          <p:nvPr/>
        </p:nvSpPr>
        <p:spPr>
          <a:xfrm>
            <a:off x="4632925" y="2303750"/>
            <a:ext cx="10578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Visualize system dynamics </a:t>
            </a:r>
            <a:endParaRPr b="0" i="0" sz="900" u="none" cap="none" strike="noStrike">
              <a:solidFill>
                <a:srgbClr val="000000"/>
              </a:solidFill>
              <a:latin typeface="Arial"/>
              <a:ea typeface="Arial"/>
              <a:cs typeface="Arial"/>
              <a:sym typeface="Arial"/>
            </a:endParaRPr>
          </a:p>
        </p:txBody>
      </p:sp>
      <p:sp>
        <p:nvSpPr>
          <p:cNvPr id="542" name="Google Shape;542;p30"/>
          <p:cNvSpPr txBox="1"/>
          <p:nvPr/>
        </p:nvSpPr>
        <p:spPr>
          <a:xfrm>
            <a:off x="4632925" y="2800350"/>
            <a:ext cx="10578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Replay historical performance</a:t>
            </a:r>
            <a:endParaRPr b="0" i="0" sz="900" u="none" cap="none" strike="noStrike">
              <a:solidFill>
                <a:srgbClr val="000000"/>
              </a:solidFill>
              <a:latin typeface="Arial"/>
              <a:ea typeface="Arial"/>
              <a:cs typeface="Arial"/>
              <a:sym typeface="Arial"/>
            </a:endParaRPr>
          </a:p>
        </p:txBody>
      </p:sp>
      <p:sp>
        <p:nvSpPr>
          <p:cNvPr id="543" name="Google Shape;543;p30"/>
          <p:cNvSpPr txBox="1"/>
          <p:nvPr/>
        </p:nvSpPr>
        <p:spPr>
          <a:xfrm>
            <a:off x="4632925" y="3333750"/>
            <a:ext cx="10131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Constraining factor analysis</a:t>
            </a:r>
            <a:endParaRPr b="0" i="0" sz="900" u="none" cap="none" strike="noStrike">
              <a:solidFill>
                <a:srgbClr val="000000"/>
              </a:solidFill>
              <a:latin typeface="Arial"/>
              <a:ea typeface="Arial"/>
              <a:cs typeface="Arial"/>
              <a:sym typeface="Arial"/>
            </a:endParaRPr>
          </a:p>
        </p:txBody>
      </p:sp>
      <p:sp>
        <p:nvSpPr>
          <p:cNvPr id="544" name="Google Shape;544;p30"/>
          <p:cNvSpPr txBox="1"/>
          <p:nvPr/>
        </p:nvSpPr>
        <p:spPr>
          <a:xfrm>
            <a:off x="8280425" y="2303750"/>
            <a:ext cx="1281000" cy="323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General Manager</a:t>
            </a:r>
            <a:endParaRPr b="0" i="0" sz="900" u="none" cap="none" strike="noStrike">
              <a:solidFill>
                <a:srgbClr val="000000"/>
              </a:solidFill>
              <a:latin typeface="Arial"/>
              <a:ea typeface="Arial"/>
              <a:cs typeface="Arial"/>
              <a:sym typeface="Arial"/>
            </a:endParaRPr>
          </a:p>
        </p:txBody>
      </p:sp>
      <p:sp>
        <p:nvSpPr>
          <p:cNvPr id="545" name="Google Shape;545;p30"/>
          <p:cNvSpPr txBox="1"/>
          <p:nvPr/>
        </p:nvSpPr>
        <p:spPr>
          <a:xfrm>
            <a:off x="8280425" y="2731050"/>
            <a:ext cx="12447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Chief Revenue Officer</a:t>
            </a:r>
            <a:endParaRPr b="0" i="0" sz="800" u="none" cap="none" strike="noStrike">
              <a:solidFill>
                <a:srgbClr val="000000"/>
              </a:solidFill>
              <a:latin typeface="Arial"/>
              <a:ea typeface="Arial"/>
              <a:cs typeface="Arial"/>
              <a:sym typeface="Arial"/>
            </a:endParaRPr>
          </a:p>
        </p:txBody>
      </p:sp>
      <p:sp>
        <p:nvSpPr>
          <p:cNvPr id="546" name="Google Shape;546;p30"/>
          <p:cNvSpPr txBox="1"/>
          <p:nvPr/>
        </p:nvSpPr>
        <p:spPr>
          <a:xfrm>
            <a:off x="8280425" y="3035850"/>
            <a:ext cx="1013100" cy="323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Sales</a:t>
            </a:r>
            <a:endParaRPr b="0" i="0" sz="900" u="none" cap="none" strike="noStrike">
              <a:solidFill>
                <a:srgbClr val="000000"/>
              </a:solidFill>
              <a:latin typeface="Arial"/>
              <a:ea typeface="Arial"/>
              <a:cs typeface="Arial"/>
              <a:sym typeface="Arial"/>
            </a:endParaRPr>
          </a:p>
        </p:txBody>
      </p:sp>
      <p:sp>
        <p:nvSpPr>
          <p:cNvPr id="547" name="Google Shape;547;p30"/>
          <p:cNvSpPr txBox="1"/>
          <p:nvPr/>
        </p:nvSpPr>
        <p:spPr>
          <a:xfrm>
            <a:off x="8280425" y="3645450"/>
            <a:ext cx="1013100" cy="323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Marketing</a:t>
            </a:r>
            <a:endParaRPr b="0" i="0" sz="900" u="none" cap="none" strike="noStrike">
              <a:solidFill>
                <a:srgbClr val="000000"/>
              </a:solidFill>
              <a:latin typeface="Arial"/>
              <a:ea typeface="Arial"/>
              <a:cs typeface="Arial"/>
              <a:sym typeface="Arial"/>
            </a:endParaRPr>
          </a:p>
        </p:txBody>
      </p:sp>
      <p:sp>
        <p:nvSpPr>
          <p:cNvPr id="548" name="Google Shape;548;p30"/>
          <p:cNvSpPr txBox="1"/>
          <p:nvPr/>
        </p:nvSpPr>
        <p:spPr>
          <a:xfrm>
            <a:off x="8280425" y="3950250"/>
            <a:ext cx="1013100" cy="323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Channels</a:t>
            </a:r>
            <a:endParaRPr b="0" i="0" sz="900" u="none" cap="none" strike="noStrike">
              <a:solidFill>
                <a:srgbClr val="000000"/>
              </a:solidFill>
              <a:latin typeface="Arial"/>
              <a:ea typeface="Arial"/>
              <a:cs typeface="Arial"/>
              <a:sym typeface="Arial"/>
            </a:endParaRPr>
          </a:p>
        </p:txBody>
      </p:sp>
      <p:sp>
        <p:nvSpPr>
          <p:cNvPr id="549" name="Google Shape;549;p30"/>
          <p:cNvSpPr txBox="1"/>
          <p:nvPr/>
        </p:nvSpPr>
        <p:spPr>
          <a:xfrm>
            <a:off x="8280425" y="4255050"/>
            <a:ext cx="1013100" cy="323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Strategy</a:t>
            </a:r>
            <a:endParaRPr b="0" i="0" sz="900" u="none" cap="none" strike="noStrike">
              <a:solidFill>
                <a:srgbClr val="000000"/>
              </a:solidFill>
              <a:latin typeface="Arial"/>
              <a:ea typeface="Arial"/>
              <a:cs typeface="Arial"/>
              <a:sym typeface="Arial"/>
            </a:endParaRPr>
          </a:p>
        </p:txBody>
      </p:sp>
      <p:sp>
        <p:nvSpPr>
          <p:cNvPr id="550" name="Google Shape;550;p30"/>
          <p:cNvSpPr txBox="1"/>
          <p:nvPr/>
        </p:nvSpPr>
        <p:spPr>
          <a:xfrm>
            <a:off x="2098275" y="3933500"/>
            <a:ext cx="10578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Pipeline State and key metrics</a:t>
            </a:r>
            <a:endParaRPr b="0" i="0" sz="900" u="none" cap="none" strike="noStrike">
              <a:solidFill>
                <a:srgbClr val="000000"/>
              </a:solidFill>
              <a:latin typeface="Arial"/>
              <a:ea typeface="Arial"/>
              <a:cs typeface="Arial"/>
              <a:sym typeface="Arial"/>
            </a:endParaRPr>
          </a:p>
        </p:txBody>
      </p:sp>
      <p:sp>
        <p:nvSpPr>
          <p:cNvPr id="551" name="Google Shape;551;p30"/>
          <p:cNvSpPr txBox="1"/>
          <p:nvPr/>
        </p:nvSpPr>
        <p:spPr>
          <a:xfrm>
            <a:off x="2098275" y="4476750"/>
            <a:ext cx="859800" cy="600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Tranches and Velocity Statistics</a:t>
            </a:r>
            <a:endParaRPr b="0" i="0" sz="900" u="none" cap="none" strike="noStrike">
              <a:solidFill>
                <a:srgbClr val="000000"/>
              </a:solidFill>
              <a:latin typeface="Arial"/>
              <a:ea typeface="Arial"/>
              <a:cs typeface="Arial"/>
              <a:sym typeface="Arial"/>
            </a:endParaRPr>
          </a:p>
        </p:txBody>
      </p:sp>
      <p:sp>
        <p:nvSpPr>
          <p:cNvPr id="552" name="Google Shape;552;p30"/>
          <p:cNvSpPr txBox="1"/>
          <p:nvPr/>
        </p:nvSpPr>
        <p:spPr>
          <a:xfrm>
            <a:off x="735125" y="2659075"/>
            <a:ext cx="8019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Load top 5 scenarios </a:t>
            </a:r>
            <a:endParaRPr b="0" i="0" sz="900" u="none" cap="none" strike="noStrike">
              <a:solidFill>
                <a:srgbClr val="000000"/>
              </a:solidFill>
              <a:latin typeface="Arial"/>
              <a:ea typeface="Arial"/>
              <a:cs typeface="Arial"/>
              <a:sym typeface="Arial"/>
            </a:endParaRPr>
          </a:p>
        </p:txBody>
      </p:sp>
      <p:sp>
        <p:nvSpPr>
          <p:cNvPr id="553" name="Google Shape;553;p30"/>
          <p:cNvSpPr txBox="1"/>
          <p:nvPr/>
        </p:nvSpPr>
        <p:spPr>
          <a:xfrm>
            <a:off x="3454052" y="3598350"/>
            <a:ext cx="1057800" cy="323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Connect CRM</a:t>
            </a:r>
            <a:endParaRPr b="0" i="0" sz="900" u="none" cap="none" strike="noStrike">
              <a:solidFill>
                <a:srgbClr val="000000"/>
              </a:solidFill>
              <a:latin typeface="Arial"/>
              <a:ea typeface="Arial"/>
              <a:cs typeface="Arial"/>
              <a:sym typeface="Arial"/>
            </a:endParaRPr>
          </a:p>
        </p:txBody>
      </p:sp>
      <p:sp>
        <p:nvSpPr>
          <p:cNvPr id="554" name="Google Shape;554;p30"/>
          <p:cNvSpPr txBox="1"/>
          <p:nvPr/>
        </p:nvSpPr>
        <p:spPr>
          <a:xfrm>
            <a:off x="8280425" y="3340650"/>
            <a:ext cx="1207800" cy="323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Sales Operations</a:t>
            </a:r>
            <a:endParaRPr b="0" i="0" sz="900" u="none" cap="none" strike="noStrike">
              <a:solidFill>
                <a:srgbClr val="000000"/>
              </a:solidFill>
              <a:latin typeface="Arial"/>
              <a:ea typeface="Arial"/>
              <a:cs typeface="Arial"/>
              <a:sym typeface="Arial"/>
            </a:endParaRPr>
          </a:p>
        </p:txBody>
      </p:sp>
      <p:sp>
        <p:nvSpPr>
          <p:cNvPr id="555" name="Google Shape;555;p30"/>
          <p:cNvSpPr txBox="1"/>
          <p:nvPr/>
        </p:nvSpPr>
        <p:spPr>
          <a:xfrm>
            <a:off x="4632925" y="3867150"/>
            <a:ext cx="11217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Profile user defined tranches</a:t>
            </a:r>
            <a:endParaRPr b="0" i="0" sz="900" u="none" cap="none" strike="noStrike">
              <a:solidFill>
                <a:srgbClr val="000000"/>
              </a:solidFill>
              <a:latin typeface="Arial"/>
              <a:ea typeface="Arial"/>
              <a:cs typeface="Arial"/>
              <a:sym typeface="Arial"/>
            </a:endParaRPr>
          </a:p>
        </p:txBody>
      </p:sp>
      <p:sp>
        <p:nvSpPr>
          <p:cNvPr id="556" name="Google Shape;556;p30"/>
          <p:cNvSpPr txBox="1"/>
          <p:nvPr/>
        </p:nvSpPr>
        <p:spPr>
          <a:xfrm>
            <a:off x="5781000" y="2303750"/>
            <a:ext cx="11217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Calculate velocity statistics</a:t>
            </a:r>
            <a:endParaRPr b="0" i="0" sz="900" u="none" cap="none" strike="noStrike">
              <a:solidFill>
                <a:srgbClr val="000000"/>
              </a:solidFill>
              <a:latin typeface="Arial"/>
              <a:ea typeface="Arial"/>
              <a:cs typeface="Arial"/>
              <a:sym typeface="Arial"/>
            </a:endParaRPr>
          </a:p>
        </p:txBody>
      </p:sp>
      <p:sp>
        <p:nvSpPr>
          <p:cNvPr id="557" name="Google Shape;557;p30"/>
          <p:cNvSpPr txBox="1"/>
          <p:nvPr/>
        </p:nvSpPr>
        <p:spPr>
          <a:xfrm>
            <a:off x="7139225" y="2303750"/>
            <a:ext cx="1121700" cy="323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Upload CSV</a:t>
            </a:r>
            <a:endParaRPr b="0" i="0" sz="900" u="none" cap="none" strike="noStrike">
              <a:solidFill>
                <a:srgbClr val="000000"/>
              </a:solidFill>
              <a:latin typeface="Arial"/>
              <a:ea typeface="Arial"/>
              <a:cs typeface="Arial"/>
              <a:sym typeface="Arial"/>
            </a:endParaRPr>
          </a:p>
        </p:txBody>
      </p:sp>
      <p:sp>
        <p:nvSpPr>
          <p:cNvPr id="558" name="Google Shape;558;p30"/>
          <p:cNvSpPr txBox="1"/>
          <p:nvPr/>
        </p:nvSpPr>
        <p:spPr>
          <a:xfrm>
            <a:off x="5781000" y="2760950"/>
            <a:ext cx="1121700" cy="600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Calculate current course and speed statistics</a:t>
            </a:r>
            <a:endParaRPr b="0" i="0" sz="900" u="none" cap="none" strike="noStrike">
              <a:solidFill>
                <a:srgbClr val="000000"/>
              </a:solidFill>
              <a:latin typeface="Arial"/>
              <a:ea typeface="Arial"/>
              <a:cs typeface="Arial"/>
              <a:sym typeface="Arial"/>
            </a:endParaRPr>
          </a:p>
        </p:txBody>
      </p:sp>
      <p:sp>
        <p:nvSpPr>
          <p:cNvPr id="559" name="Google Shape;559;p30"/>
          <p:cNvSpPr txBox="1"/>
          <p:nvPr/>
        </p:nvSpPr>
        <p:spPr>
          <a:xfrm>
            <a:off x="5781000" y="3370550"/>
            <a:ext cx="1121700" cy="600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Journey statistics for user defined tranches</a:t>
            </a:r>
            <a:endParaRPr b="0" i="0" sz="900" u="none" cap="none" strike="noStrike">
              <a:solidFill>
                <a:srgbClr val="000000"/>
              </a:solidFill>
              <a:latin typeface="Arial"/>
              <a:ea typeface="Arial"/>
              <a:cs typeface="Arial"/>
              <a:sym typeface="Arial"/>
            </a:endParaRPr>
          </a:p>
        </p:txBody>
      </p:sp>
      <p:sp>
        <p:nvSpPr>
          <p:cNvPr id="560" name="Google Shape;560;p30"/>
          <p:cNvSpPr txBox="1"/>
          <p:nvPr/>
        </p:nvSpPr>
        <p:spPr>
          <a:xfrm>
            <a:off x="5781000" y="3980150"/>
            <a:ext cx="1121700" cy="600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Route path statistics for user defined tranches</a:t>
            </a:r>
            <a:endParaRPr b="0" i="0" sz="900" u="none" cap="none" strike="noStrike">
              <a:solidFill>
                <a:srgbClr val="000000"/>
              </a:solidFill>
              <a:latin typeface="Arial"/>
              <a:ea typeface="Arial"/>
              <a:cs typeface="Arial"/>
              <a:sym typeface="Arial"/>
            </a:endParaRPr>
          </a:p>
        </p:txBody>
      </p:sp>
      <p:sp>
        <p:nvSpPr>
          <p:cNvPr id="561" name="Google Shape;561;p30"/>
          <p:cNvSpPr txBox="1"/>
          <p:nvPr/>
        </p:nvSpPr>
        <p:spPr>
          <a:xfrm>
            <a:off x="5781000" y="4589750"/>
            <a:ext cx="15096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AI proposed tranches and route-path statistics ($1M)</a:t>
            </a:r>
            <a:endParaRPr b="0" i="0" sz="900" u="none" cap="none" strike="noStrike">
              <a:solidFill>
                <a:srgbClr val="000000"/>
              </a:solidFill>
              <a:latin typeface="Arial"/>
              <a:ea typeface="Arial"/>
              <a:cs typeface="Arial"/>
              <a:sym typeface="Arial"/>
            </a:endParaRPr>
          </a:p>
        </p:txBody>
      </p:sp>
      <p:sp>
        <p:nvSpPr>
          <p:cNvPr id="562" name="Google Shape;562;p30"/>
          <p:cNvSpPr txBox="1"/>
          <p:nvPr/>
        </p:nvSpPr>
        <p:spPr>
          <a:xfrm>
            <a:off x="7139225" y="2684750"/>
            <a:ext cx="1121700" cy="600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Simple upload:  two files with dates </a:t>
            </a:r>
            <a:endParaRPr b="0" i="0" sz="900" u="none" cap="none" strike="noStrike">
              <a:solidFill>
                <a:srgbClr val="000000"/>
              </a:solidFill>
              <a:latin typeface="Arial"/>
              <a:ea typeface="Arial"/>
              <a:cs typeface="Arial"/>
              <a:sym typeface="Arial"/>
            </a:endParaRPr>
          </a:p>
        </p:txBody>
      </p:sp>
      <p:sp>
        <p:nvSpPr>
          <p:cNvPr id="563" name="Google Shape;563;p30"/>
          <p:cNvSpPr txBox="1"/>
          <p:nvPr/>
        </p:nvSpPr>
        <p:spPr>
          <a:xfrm>
            <a:off x="7139225" y="3202050"/>
            <a:ext cx="1015500" cy="877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Multiple file upload:  upload from box file or drive; infer dates or tag</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31"/>
          <p:cNvSpPr txBox="1"/>
          <p:nvPr/>
        </p:nvSpPr>
        <p:spPr>
          <a:xfrm>
            <a:off x="577050" y="648825"/>
            <a:ext cx="133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Lead Streams</a:t>
            </a:r>
            <a:endParaRPr b="0" i="0" sz="1400" u="none" cap="none" strike="noStrike">
              <a:solidFill>
                <a:srgbClr val="000000"/>
              </a:solidFill>
              <a:latin typeface="Arial"/>
              <a:ea typeface="Arial"/>
              <a:cs typeface="Arial"/>
              <a:sym typeface="Arial"/>
            </a:endParaRPr>
          </a:p>
        </p:txBody>
      </p:sp>
      <p:sp>
        <p:nvSpPr>
          <p:cNvPr id="569" name="Google Shape;569;p31"/>
          <p:cNvSpPr txBox="1"/>
          <p:nvPr/>
        </p:nvSpPr>
        <p:spPr>
          <a:xfrm>
            <a:off x="1135700" y="344025"/>
            <a:ext cx="133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Prospecting</a:t>
            </a:r>
            <a:endParaRPr b="0" i="0" sz="1400" u="none" cap="none" strike="noStrike">
              <a:solidFill>
                <a:srgbClr val="000000"/>
              </a:solidFill>
              <a:latin typeface="Arial"/>
              <a:ea typeface="Arial"/>
              <a:cs typeface="Arial"/>
              <a:sym typeface="Arial"/>
            </a:endParaRPr>
          </a:p>
        </p:txBody>
      </p:sp>
      <p:sp>
        <p:nvSpPr>
          <p:cNvPr id="570" name="Google Shape;570;p31"/>
          <p:cNvSpPr txBox="1"/>
          <p:nvPr/>
        </p:nvSpPr>
        <p:spPr>
          <a:xfrm>
            <a:off x="2410000" y="344025"/>
            <a:ext cx="1179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Qualification</a:t>
            </a:r>
            <a:endParaRPr b="0" i="0" sz="1400" u="none" cap="none" strike="noStrike">
              <a:solidFill>
                <a:srgbClr val="000000"/>
              </a:solidFill>
              <a:latin typeface="Arial"/>
              <a:ea typeface="Arial"/>
              <a:cs typeface="Arial"/>
              <a:sym typeface="Arial"/>
            </a:endParaRPr>
          </a:p>
        </p:txBody>
      </p:sp>
      <p:sp>
        <p:nvSpPr>
          <p:cNvPr id="571" name="Google Shape;571;p31"/>
          <p:cNvSpPr txBox="1"/>
          <p:nvPr/>
        </p:nvSpPr>
        <p:spPr>
          <a:xfrm>
            <a:off x="3826825" y="344025"/>
            <a:ext cx="1572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Demo / Meeting</a:t>
            </a:r>
            <a:endParaRPr b="0" i="0" sz="1400" u="none" cap="none" strike="noStrike">
              <a:solidFill>
                <a:srgbClr val="000000"/>
              </a:solidFill>
              <a:latin typeface="Arial"/>
              <a:ea typeface="Arial"/>
              <a:cs typeface="Arial"/>
              <a:sym typeface="Arial"/>
            </a:endParaRPr>
          </a:p>
        </p:txBody>
      </p:sp>
      <p:sp>
        <p:nvSpPr>
          <p:cNvPr id="572" name="Google Shape;572;p31"/>
          <p:cNvSpPr txBox="1"/>
          <p:nvPr/>
        </p:nvSpPr>
        <p:spPr>
          <a:xfrm>
            <a:off x="7046450" y="344025"/>
            <a:ext cx="112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Negotiation</a:t>
            </a:r>
            <a:endParaRPr b="0" i="0" sz="1400" u="none" cap="none" strike="noStrike">
              <a:solidFill>
                <a:srgbClr val="000000"/>
              </a:solidFill>
              <a:latin typeface="Arial"/>
              <a:ea typeface="Arial"/>
              <a:cs typeface="Arial"/>
              <a:sym typeface="Arial"/>
            </a:endParaRPr>
          </a:p>
        </p:txBody>
      </p:sp>
      <p:sp>
        <p:nvSpPr>
          <p:cNvPr id="573" name="Google Shape;573;p31"/>
          <p:cNvSpPr txBox="1"/>
          <p:nvPr/>
        </p:nvSpPr>
        <p:spPr>
          <a:xfrm>
            <a:off x="718050" y="925225"/>
            <a:ext cx="1064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5  4  3  2  1  0  </a:t>
            </a:r>
            <a:endParaRPr b="0" i="0" sz="1000" u="none" cap="none" strike="noStrike">
              <a:solidFill>
                <a:srgbClr val="000000"/>
              </a:solidFill>
              <a:latin typeface="Arial"/>
              <a:ea typeface="Arial"/>
              <a:cs typeface="Arial"/>
              <a:sym typeface="Arial"/>
            </a:endParaRPr>
          </a:p>
        </p:txBody>
      </p:sp>
      <p:sp>
        <p:nvSpPr>
          <p:cNvPr id="574" name="Google Shape;574;p31"/>
          <p:cNvSpPr txBox="1"/>
          <p:nvPr/>
        </p:nvSpPr>
        <p:spPr>
          <a:xfrm>
            <a:off x="713250" y="1161300"/>
            <a:ext cx="1241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Cascading icons</a:t>
            </a:r>
            <a:endParaRPr b="0" i="0" sz="1000" u="none" cap="none" strike="noStrike">
              <a:solidFill>
                <a:srgbClr val="000000"/>
              </a:solidFill>
              <a:latin typeface="Arial"/>
              <a:ea typeface="Arial"/>
              <a:cs typeface="Arial"/>
              <a:sym typeface="Arial"/>
            </a:endParaRPr>
          </a:p>
        </p:txBody>
      </p:sp>
      <p:sp>
        <p:nvSpPr>
          <p:cNvPr id="575" name="Google Shape;575;p31"/>
          <p:cNvSpPr txBox="1"/>
          <p:nvPr/>
        </p:nvSpPr>
        <p:spPr>
          <a:xfrm>
            <a:off x="713250" y="1389900"/>
            <a:ext cx="1241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Speed = leads / week</a:t>
            </a:r>
            <a:endParaRPr b="0" i="0" sz="1000" u="none" cap="none" strike="noStrike">
              <a:solidFill>
                <a:srgbClr val="000000"/>
              </a:solidFill>
              <a:latin typeface="Arial"/>
              <a:ea typeface="Arial"/>
              <a:cs typeface="Arial"/>
              <a:sym typeface="Arial"/>
            </a:endParaRPr>
          </a:p>
        </p:txBody>
      </p:sp>
      <p:sp>
        <p:nvSpPr>
          <p:cNvPr id="576" name="Google Shape;576;p31"/>
          <p:cNvSpPr txBox="1"/>
          <p:nvPr/>
        </p:nvSpPr>
        <p:spPr>
          <a:xfrm>
            <a:off x="713250" y="1770900"/>
            <a:ext cx="1241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Color code = tactic</a:t>
            </a:r>
            <a:endParaRPr b="0" i="0" sz="1000" u="none" cap="none" strike="noStrike">
              <a:solidFill>
                <a:srgbClr val="000000"/>
              </a:solidFill>
              <a:latin typeface="Arial"/>
              <a:ea typeface="Arial"/>
              <a:cs typeface="Arial"/>
              <a:sym typeface="Arial"/>
            </a:endParaRPr>
          </a:p>
        </p:txBody>
      </p:sp>
      <p:sp>
        <p:nvSpPr>
          <p:cNvPr id="577" name="Google Shape;577;p31"/>
          <p:cNvSpPr txBox="1"/>
          <p:nvPr/>
        </p:nvSpPr>
        <p:spPr>
          <a:xfrm>
            <a:off x="672750" y="2299575"/>
            <a:ext cx="1410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Conversion to opp visualized to OI source &gt; notification</a:t>
            </a:r>
            <a:endParaRPr b="0" i="0" sz="1000" u="none" cap="none" strike="noStrike">
              <a:solidFill>
                <a:srgbClr val="000000"/>
              </a:solidFill>
              <a:latin typeface="Arial"/>
              <a:ea typeface="Arial"/>
              <a:cs typeface="Arial"/>
              <a:sym typeface="Arial"/>
            </a:endParaRPr>
          </a:p>
        </p:txBody>
      </p:sp>
      <p:pic>
        <p:nvPicPr>
          <p:cNvPr id="578" name="Google Shape;578;p31"/>
          <p:cNvPicPr preferRelativeResize="0"/>
          <p:nvPr/>
        </p:nvPicPr>
        <p:blipFill rotWithShape="1">
          <a:blip r:embed="rId3">
            <a:alphaModFix/>
          </a:blip>
          <a:srcRect b="0" l="0" r="0" t="0"/>
          <a:stretch/>
        </p:blipFill>
        <p:spPr>
          <a:xfrm>
            <a:off x="2794601" y="826975"/>
            <a:ext cx="519837" cy="559600"/>
          </a:xfrm>
          <a:prstGeom prst="rect">
            <a:avLst/>
          </a:prstGeom>
          <a:noFill/>
          <a:ln>
            <a:noFill/>
          </a:ln>
        </p:spPr>
      </p:pic>
      <p:grpSp>
        <p:nvGrpSpPr>
          <p:cNvPr id="579" name="Google Shape;579;p31"/>
          <p:cNvGrpSpPr/>
          <p:nvPr/>
        </p:nvGrpSpPr>
        <p:grpSpPr>
          <a:xfrm>
            <a:off x="2477125" y="705700"/>
            <a:ext cx="162900" cy="710700"/>
            <a:chOff x="2019925" y="781900"/>
            <a:chExt cx="162900" cy="710700"/>
          </a:xfrm>
        </p:grpSpPr>
        <p:sp>
          <p:nvSpPr>
            <p:cNvPr id="580" name="Google Shape;580;p31"/>
            <p:cNvSpPr/>
            <p:nvPr/>
          </p:nvSpPr>
          <p:spPr>
            <a:xfrm>
              <a:off x="2019925" y="7819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1" name="Google Shape;581;p31"/>
            <p:cNvSpPr/>
            <p:nvPr/>
          </p:nvSpPr>
          <p:spPr>
            <a:xfrm>
              <a:off x="2019925" y="90382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2" name="Google Shape;582;p31"/>
            <p:cNvSpPr/>
            <p:nvPr/>
          </p:nvSpPr>
          <p:spPr>
            <a:xfrm>
              <a:off x="2019925" y="102574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3" name="Google Shape;583;p31"/>
            <p:cNvSpPr/>
            <p:nvPr/>
          </p:nvSpPr>
          <p:spPr>
            <a:xfrm>
              <a:off x="2019925" y="114766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4" name="Google Shape;584;p31"/>
            <p:cNvSpPr/>
            <p:nvPr/>
          </p:nvSpPr>
          <p:spPr>
            <a:xfrm>
              <a:off x="2019925" y="126958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5" name="Google Shape;585;p31"/>
            <p:cNvSpPr/>
            <p:nvPr/>
          </p:nvSpPr>
          <p:spPr>
            <a:xfrm>
              <a:off x="2019925" y="13915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586" name="Google Shape;586;p31"/>
          <p:cNvPicPr preferRelativeResize="0"/>
          <p:nvPr/>
        </p:nvPicPr>
        <p:blipFill rotWithShape="1">
          <a:blip r:embed="rId4">
            <a:alphaModFix/>
          </a:blip>
          <a:srcRect b="0" l="0" r="0" t="0"/>
          <a:stretch/>
        </p:blipFill>
        <p:spPr>
          <a:xfrm>
            <a:off x="2774722" y="1809625"/>
            <a:ext cx="559600" cy="559600"/>
          </a:xfrm>
          <a:prstGeom prst="rect">
            <a:avLst/>
          </a:prstGeom>
          <a:noFill/>
          <a:ln>
            <a:noFill/>
          </a:ln>
        </p:spPr>
      </p:pic>
      <p:grpSp>
        <p:nvGrpSpPr>
          <p:cNvPr id="587" name="Google Shape;587;p31"/>
          <p:cNvGrpSpPr/>
          <p:nvPr/>
        </p:nvGrpSpPr>
        <p:grpSpPr>
          <a:xfrm>
            <a:off x="2477125" y="1696300"/>
            <a:ext cx="162900" cy="710700"/>
            <a:chOff x="2019925" y="781900"/>
            <a:chExt cx="162900" cy="710700"/>
          </a:xfrm>
        </p:grpSpPr>
        <p:sp>
          <p:nvSpPr>
            <p:cNvPr id="588" name="Google Shape;588;p31"/>
            <p:cNvSpPr/>
            <p:nvPr/>
          </p:nvSpPr>
          <p:spPr>
            <a:xfrm>
              <a:off x="2019925" y="7819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9" name="Google Shape;589;p31"/>
            <p:cNvSpPr/>
            <p:nvPr/>
          </p:nvSpPr>
          <p:spPr>
            <a:xfrm>
              <a:off x="2019925" y="90382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0" name="Google Shape;590;p31"/>
            <p:cNvSpPr/>
            <p:nvPr/>
          </p:nvSpPr>
          <p:spPr>
            <a:xfrm>
              <a:off x="2019925" y="102574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1" name="Google Shape;591;p31"/>
            <p:cNvSpPr/>
            <p:nvPr/>
          </p:nvSpPr>
          <p:spPr>
            <a:xfrm>
              <a:off x="2019925" y="114766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2" name="Google Shape;592;p31"/>
            <p:cNvSpPr/>
            <p:nvPr/>
          </p:nvSpPr>
          <p:spPr>
            <a:xfrm>
              <a:off x="2019925" y="126958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3" name="Google Shape;593;p31"/>
            <p:cNvSpPr/>
            <p:nvPr/>
          </p:nvSpPr>
          <p:spPr>
            <a:xfrm>
              <a:off x="2019925" y="13915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594" name="Google Shape;594;p31"/>
          <p:cNvPicPr preferRelativeResize="0"/>
          <p:nvPr/>
        </p:nvPicPr>
        <p:blipFill rotWithShape="1">
          <a:blip r:embed="rId5">
            <a:alphaModFix/>
          </a:blip>
          <a:srcRect b="0" l="34464" r="33168" t="0"/>
          <a:stretch/>
        </p:blipFill>
        <p:spPr>
          <a:xfrm>
            <a:off x="2902376" y="2695651"/>
            <a:ext cx="304275" cy="608149"/>
          </a:xfrm>
          <a:prstGeom prst="rect">
            <a:avLst/>
          </a:prstGeom>
          <a:noFill/>
          <a:ln>
            <a:noFill/>
          </a:ln>
        </p:spPr>
      </p:pic>
      <p:grpSp>
        <p:nvGrpSpPr>
          <p:cNvPr id="595" name="Google Shape;595;p31"/>
          <p:cNvGrpSpPr/>
          <p:nvPr/>
        </p:nvGrpSpPr>
        <p:grpSpPr>
          <a:xfrm>
            <a:off x="2477125" y="2644375"/>
            <a:ext cx="162900" cy="710700"/>
            <a:chOff x="2019925" y="781900"/>
            <a:chExt cx="162900" cy="710700"/>
          </a:xfrm>
        </p:grpSpPr>
        <p:sp>
          <p:nvSpPr>
            <p:cNvPr id="596" name="Google Shape;596;p31"/>
            <p:cNvSpPr/>
            <p:nvPr/>
          </p:nvSpPr>
          <p:spPr>
            <a:xfrm>
              <a:off x="2019925" y="7819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7" name="Google Shape;597;p31"/>
            <p:cNvSpPr/>
            <p:nvPr/>
          </p:nvSpPr>
          <p:spPr>
            <a:xfrm>
              <a:off x="2019925" y="90382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8" name="Google Shape;598;p31"/>
            <p:cNvSpPr/>
            <p:nvPr/>
          </p:nvSpPr>
          <p:spPr>
            <a:xfrm>
              <a:off x="2019925" y="102574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9" name="Google Shape;599;p31"/>
            <p:cNvSpPr/>
            <p:nvPr/>
          </p:nvSpPr>
          <p:spPr>
            <a:xfrm>
              <a:off x="2019925" y="114766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0" name="Google Shape;600;p31"/>
            <p:cNvSpPr/>
            <p:nvPr/>
          </p:nvSpPr>
          <p:spPr>
            <a:xfrm>
              <a:off x="2019925" y="126958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1" name="Google Shape;601;p31"/>
            <p:cNvSpPr/>
            <p:nvPr/>
          </p:nvSpPr>
          <p:spPr>
            <a:xfrm>
              <a:off x="2019925" y="13915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602" name="Google Shape;602;p31"/>
          <p:cNvPicPr preferRelativeResize="0"/>
          <p:nvPr/>
        </p:nvPicPr>
        <p:blipFill rotWithShape="1">
          <a:blip r:embed="rId6">
            <a:alphaModFix/>
          </a:blip>
          <a:srcRect b="0" l="42581" r="0" t="0"/>
          <a:stretch/>
        </p:blipFill>
        <p:spPr>
          <a:xfrm>
            <a:off x="2835201" y="3630225"/>
            <a:ext cx="479221" cy="538196"/>
          </a:xfrm>
          <a:prstGeom prst="rect">
            <a:avLst/>
          </a:prstGeom>
          <a:noFill/>
          <a:ln>
            <a:noFill/>
          </a:ln>
        </p:spPr>
      </p:pic>
      <p:grpSp>
        <p:nvGrpSpPr>
          <p:cNvPr id="603" name="Google Shape;603;p31"/>
          <p:cNvGrpSpPr/>
          <p:nvPr/>
        </p:nvGrpSpPr>
        <p:grpSpPr>
          <a:xfrm>
            <a:off x="2477125" y="3482575"/>
            <a:ext cx="162900" cy="710700"/>
            <a:chOff x="2019925" y="781900"/>
            <a:chExt cx="162900" cy="710700"/>
          </a:xfrm>
        </p:grpSpPr>
        <p:sp>
          <p:nvSpPr>
            <p:cNvPr id="604" name="Google Shape;604;p31"/>
            <p:cNvSpPr/>
            <p:nvPr/>
          </p:nvSpPr>
          <p:spPr>
            <a:xfrm>
              <a:off x="2019925" y="7819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5" name="Google Shape;605;p31"/>
            <p:cNvSpPr/>
            <p:nvPr/>
          </p:nvSpPr>
          <p:spPr>
            <a:xfrm>
              <a:off x="2019925" y="90382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6" name="Google Shape;606;p31"/>
            <p:cNvSpPr/>
            <p:nvPr/>
          </p:nvSpPr>
          <p:spPr>
            <a:xfrm>
              <a:off x="2019925" y="102574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7" name="Google Shape;607;p31"/>
            <p:cNvSpPr/>
            <p:nvPr/>
          </p:nvSpPr>
          <p:spPr>
            <a:xfrm>
              <a:off x="2019925" y="114766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8" name="Google Shape;608;p31"/>
            <p:cNvSpPr/>
            <p:nvPr/>
          </p:nvSpPr>
          <p:spPr>
            <a:xfrm>
              <a:off x="2019925" y="126958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9" name="Google Shape;609;p31"/>
            <p:cNvSpPr/>
            <p:nvPr/>
          </p:nvSpPr>
          <p:spPr>
            <a:xfrm>
              <a:off x="2019925" y="13915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610" name="Google Shape;610;p31"/>
          <p:cNvPicPr preferRelativeResize="0"/>
          <p:nvPr/>
        </p:nvPicPr>
        <p:blipFill rotWithShape="1">
          <a:blip r:embed="rId7">
            <a:alphaModFix/>
          </a:blip>
          <a:srcRect b="0" l="0" r="0" t="0"/>
          <a:stretch/>
        </p:blipFill>
        <p:spPr>
          <a:xfrm>
            <a:off x="2775651" y="4553900"/>
            <a:ext cx="559601" cy="279800"/>
          </a:xfrm>
          <a:prstGeom prst="rect">
            <a:avLst/>
          </a:prstGeom>
          <a:noFill/>
          <a:ln cap="flat" cmpd="sng" w="9525">
            <a:solidFill>
              <a:schemeClr val="dk1"/>
            </a:solidFill>
            <a:prstDash val="solid"/>
            <a:round/>
            <a:headEnd len="sm" w="sm" type="none"/>
            <a:tailEnd len="sm" w="sm" type="none"/>
          </a:ln>
        </p:spPr>
      </p:pic>
      <p:grpSp>
        <p:nvGrpSpPr>
          <p:cNvPr id="611" name="Google Shape;611;p31"/>
          <p:cNvGrpSpPr/>
          <p:nvPr/>
        </p:nvGrpSpPr>
        <p:grpSpPr>
          <a:xfrm>
            <a:off x="2477125" y="4320775"/>
            <a:ext cx="162900" cy="710700"/>
            <a:chOff x="2019925" y="781900"/>
            <a:chExt cx="162900" cy="710700"/>
          </a:xfrm>
        </p:grpSpPr>
        <p:sp>
          <p:nvSpPr>
            <p:cNvPr id="612" name="Google Shape;612;p31"/>
            <p:cNvSpPr/>
            <p:nvPr/>
          </p:nvSpPr>
          <p:spPr>
            <a:xfrm>
              <a:off x="2019925" y="7819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3" name="Google Shape;613;p31"/>
            <p:cNvSpPr/>
            <p:nvPr/>
          </p:nvSpPr>
          <p:spPr>
            <a:xfrm>
              <a:off x="2019925" y="90382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4" name="Google Shape;614;p31"/>
            <p:cNvSpPr/>
            <p:nvPr/>
          </p:nvSpPr>
          <p:spPr>
            <a:xfrm>
              <a:off x="2019925" y="102574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5" name="Google Shape;615;p31"/>
            <p:cNvSpPr/>
            <p:nvPr/>
          </p:nvSpPr>
          <p:spPr>
            <a:xfrm>
              <a:off x="2019925" y="114766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6" name="Google Shape;616;p31"/>
            <p:cNvSpPr/>
            <p:nvPr/>
          </p:nvSpPr>
          <p:spPr>
            <a:xfrm>
              <a:off x="2019925" y="126958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7" name="Google Shape;617;p31"/>
            <p:cNvSpPr/>
            <p:nvPr/>
          </p:nvSpPr>
          <p:spPr>
            <a:xfrm>
              <a:off x="2019925" y="13915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18" name="Google Shape;618;p31"/>
          <p:cNvSpPr txBox="1"/>
          <p:nvPr/>
        </p:nvSpPr>
        <p:spPr>
          <a:xfrm>
            <a:off x="4105238" y="937150"/>
            <a:ext cx="10647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Account Rep</a:t>
            </a:r>
            <a:endParaRPr b="0" i="0" sz="1400" u="none" cap="none" strike="noStrike">
              <a:solidFill>
                <a:srgbClr val="000000"/>
              </a:solidFill>
              <a:latin typeface="Arial"/>
              <a:ea typeface="Arial"/>
              <a:cs typeface="Arial"/>
              <a:sym typeface="Arial"/>
            </a:endParaRPr>
          </a:p>
        </p:txBody>
      </p:sp>
      <p:sp>
        <p:nvSpPr>
          <p:cNvPr id="619" name="Google Shape;619;p31"/>
          <p:cNvSpPr txBox="1"/>
          <p:nvPr/>
        </p:nvSpPr>
        <p:spPr>
          <a:xfrm>
            <a:off x="4136438" y="1672775"/>
            <a:ext cx="10023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Brand Rep</a:t>
            </a:r>
            <a:endParaRPr b="0" i="0" sz="1400" u="none" cap="none" strike="noStrike">
              <a:solidFill>
                <a:srgbClr val="000000"/>
              </a:solidFill>
              <a:latin typeface="Arial"/>
              <a:ea typeface="Arial"/>
              <a:cs typeface="Arial"/>
              <a:sym typeface="Arial"/>
            </a:endParaRPr>
          </a:p>
        </p:txBody>
      </p:sp>
      <p:sp>
        <p:nvSpPr>
          <p:cNvPr id="620" name="Google Shape;620;p31"/>
          <p:cNvSpPr txBox="1"/>
          <p:nvPr/>
        </p:nvSpPr>
        <p:spPr>
          <a:xfrm>
            <a:off x="4105238" y="2408388"/>
            <a:ext cx="10647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Business Partner</a:t>
            </a:r>
            <a:endParaRPr b="0" i="0" sz="1400" u="none" cap="none" strike="noStrike">
              <a:solidFill>
                <a:srgbClr val="000000"/>
              </a:solidFill>
              <a:latin typeface="Arial"/>
              <a:ea typeface="Arial"/>
              <a:cs typeface="Arial"/>
              <a:sym typeface="Arial"/>
            </a:endParaRPr>
          </a:p>
        </p:txBody>
      </p:sp>
      <p:sp>
        <p:nvSpPr>
          <p:cNvPr id="621" name="Google Shape;621;p31"/>
          <p:cNvSpPr txBox="1"/>
          <p:nvPr/>
        </p:nvSpPr>
        <p:spPr>
          <a:xfrm>
            <a:off x="4573050" y="3705175"/>
            <a:ext cx="106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622" name="Google Shape;622;p31"/>
          <p:cNvCxnSpPr>
            <a:stCxn id="578" idx="3"/>
            <a:endCxn id="618" idx="1"/>
          </p:cNvCxnSpPr>
          <p:nvPr/>
        </p:nvCxnSpPr>
        <p:spPr>
          <a:xfrm>
            <a:off x="3314438" y="1106775"/>
            <a:ext cx="790800" cy="138300"/>
          </a:xfrm>
          <a:prstGeom prst="straightConnector1">
            <a:avLst/>
          </a:prstGeom>
          <a:noFill/>
          <a:ln cap="flat" cmpd="sng" w="9525">
            <a:solidFill>
              <a:schemeClr val="lt2"/>
            </a:solidFill>
            <a:prstDash val="solid"/>
            <a:round/>
            <a:headEnd len="sm" w="sm" type="none"/>
            <a:tailEnd len="sm" w="sm" type="none"/>
          </a:ln>
        </p:spPr>
      </p:cxnSp>
      <p:cxnSp>
        <p:nvCxnSpPr>
          <p:cNvPr id="623" name="Google Shape;623;p31"/>
          <p:cNvCxnSpPr>
            <a:stCxn id="578" idx="3"/>
            <a:endCxn id="619" idx="1"/>
          </p:cNvCxnSpPr>
          <p:nvPr/>
        </p:nvCxnSpPr>
        <p:spPr>
          <a:xfrm>
            <a:off x="3314438" y="1106775"/>
            <a:ext cx="822000" cy="873900"/>
          </a:xfrm>
          <a:prstGeom prst="straightConnector1">
            <a:avLst/>
          </a:prstGeom>
          <a:noFill/>
          <a:ln cap="flat" cmpd="sng" w="9525">
            <a:solidFill>
              <a:schemeClr val="lt2"/>
            </a:solidFill>
            <a:prstDash val="solid"/>
            <a:round/>
            <a:headEnd len="sm" w="sm" type="none"/>
            <a:tailEnd len="sm" w="sm" type="none"/>
          </a:ln>
        </p:spPr>
      </p:cxnSp>
      <p:cxnSp>
        <p:nvCxnSpPr>
          <p:cNvPr id="624" name="Google Shape;624;p31"/>
          <p:cNvCxnSpPr>
            <a:stCxn id="578" idx="3"/>
            <a:endCxn id="620" idx="1"/>
          </p:cNvCxnSpPr>
          <p:nvPr/>
        </p:nvCxnSpPr>
        <p:spPr>
          <a:xfrm>
            <a:off x="3314438" y="1106775"/>
            <a:ext cx="790800" cy="1609500"/>
          </a:xfrm>
          <a:prstGeom prst="straightConnector1">
            <a:avLst/>
          </a:prstGeom>
          <a:noFill/>
          <a:ln cap="flat" cmpd="sng" w="9525">
            <a:solidFill>
              <a:schemeClr val="lt2"/>
            </a:solidFill>
            <a:prstDash val="solid"/>
            <a:round/>
            <a:headEnd len="sm" w="sm" type="none"/>
            <a:tailEnd len="sm" w="sm" type="none"/>
          </a:ln>
        </p:spPr>
      </p:cxnSp>
      <p:sp>
        <p:nvSpPr>
          <p:cNvPr id="625" name="Google Shape;625;p31"/>
          <p:cNvSpPr txBox="1"/>
          <p:nvPr/>
        </p:nvSpPr>
        <p:spPr>
          <a:xfrm>
            <a:off x="4105238" y="3359406"/>
            <a:ext cx="1064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Specialist</a:t>
            </a:r>
            <a:endParaRPr b="0" i="0" sz="1400" u="none" cap="none" strike="noStrike">
              <a:solidFill>
                <a:srgbClr val="000000"/>
              </a:solidFill>
              <a:latin typeface="Arial"/>
              <a:ea typeface="Arial"/>
              <a:cs typeface="Arial"/>
              <a:sym typeface="Arial"/>
            </a:endParaRPr>
          </a:p>
        </p:txBody>
      </p:sp>
      <p:sp>
        <p:nvSpPr>
          <p:cNvPr id="626" name="Google Shape;626;p31"/>
          <p:cNvSpPr txBox="1"/>
          <p:nvPr/>
        </p:nvSpPr>
        <p:spPr>
          <a:xfrm>
            <a:off x="4105238" y="4095025"/>
            <a:ext cx="1064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Other</a:t>
            </a:r>
            <a:endParaRPr b="0" i="0" sz="1400" u="none" cap="none" strike="noStrike">
              <a:solidFill>
                <a:srgbClr val="000000"/>
              </a:solidFill>
              <a:latin typeface="Arial"/>
              <a:ea typeface="Arial"/>
              <a:cs typeface="Arial"/>
              <a:sym typeface="Arial"/>
            </a:endParaRPr>
          </a:p>
        </p:txBody>
      </p:sp>
      <p:cxnSp>
        <p:nvCxnSpPr>
          <p:cNvPr id="627" name="Google Shape;627;p31"/>
          <p:cNvCxnSpPr>
            <a:stCxn id="578" idx="3"/>
          </p:cNvCxnSpPr>
          <p:nvPr/>
        </p:nvCxnSpPr>
        <p:spPr>
          <a:xfrm>
            <a:off x="3314438" y="1106775"/>
            <a:ext cx="1274400" cy="2722500"/>
          </a:xfrm>
          <a:prstGeom prst="straightConnector1">
            <a:avLst/>
          </a:prstGeom>
          <a:noFill/>
          <a:ln cap="flat" cmpd="sng" w="9525">
            <a:solidFill>
              <a:schemeClr val="lt2"/>
            </a:solidFill>
            <a:prstDash val="solid"/>
            <a:round/>
            <a:headEnd len="sm" w="sm" type="none"/>
            <a:tailEnd len="sm" w="sm" type="none"/>
          </a:ln>
        </p:spPr>
      </p:cxnSp>
      <p:cxnSp>
        <p:nvCxnSpPr>
          <p:cNvPr id="628" name="Google Shape;628;p31"/>
          <p:cNvCxnSpPr>
            <a:stCxn id="578" idx="3"/>
            <a:endCxn id="626" idx="1"/>
          </p:cNvCxnSpPr>
          <p:nvPr/>
        </p:nvCxnSpPr>
        <p:spPr>
          <a:xfrm>
            <a:off x="3314438" y="1106775"/>
            <a:ext cx="790800" cy="3188400"/>
          </a:xfrm>
          <a:prstGeom prst="straightConnector1">
            <a:avLst/>
          </a:prstGeom>
          <a:noFill/>
          <a:ln cap="flat" cmpd="sng" w="9525">
            <a:solidFill>
              <a:schemeClr val="lt2"/>
            </a:solidFill>
            <a:prstDash val="solid"/>
            <a:round/>
            <a:headEnd len="sm" w="sm" type="none"/>
            <a:tailEnd len="sm" w="sm" type="none"/>
          </a:ln>
        </p:spPr>
      </p:cxnSp>
      <p:cxnSp>
        <p:nvCxnSpPr>
          <p:cNvPr id="629" name="Google Shape;629;p31"/>
          <p:cNvCxnSpPr>
            <a:stCxn id="586" idx="3"/>
            <a:endCxn id="618" idx="1"/>
          </p:cNvCxnSpPr>
          <p:nvPr/>
        </p:nvCxnSpPr>
        <p:spPr>
          <a:xfrm flipH="1" rot="10800000">
            <a:off x="3334322" y="1244925"/>
            <a:ext cx="771000" cy="844500"/>
          </a:xfrm>
          <a:prstGeom prst="straightConnector1">
            <a:avLst/>
          </a:prstGeom>
          <a:noFill/>
          <a:ln cap="flat" cmpd="sng" w="9525">
            <a:solidFill>
              <a:schemeClr val="lt2"/>
            </a:solidFill>
            <a:prstDash val="solid"/>
            <a:round/>
            <a:headEnd len="sm" w="sm" type="none"/>
            <a:tailEnd len="sm" w="sm" type="none"/>
          </a:ln>
        </p:spPr>
      </p:cxnSp>
      <p:cxnSp>
        <p:nvCxnSpPr>
          <p:cNvPr id="630" name="Google Shape;630;p31"/>
          <p:cNvCxnSpPr>
            <a:endCxn id="619" idx="1"/>
          </p:cNvCxnSpPr>
          <p:nvPr/>
        </p:nvCxnSpPr>
        <p:spPr>
          <a:xfrm flipH="1" rot="10800000">
            <a:off x="2937038" y="1980575"/>
            <a:ext cx="1199400" cy="45600"/>
          </a:xfrm>
          <a:prstGeom prst="straightConnector1">
            <a:avLst/>
          </a:prstGeom>
          <a:noFill/>
          <a:ln cap="flat" cmpd="sng" w="9525">
            <a:solidFill>
              <a:schemeClr val="lt2"/>
            </a:solidFill>
            <a:prstDash val="solid"/>
            <a:round/>
            <a:headEnd len="sm" w="sm" type="none"/>
            <a:tailEnd len="sm" w="sm" type="none"/>
          </a:ln>
        </p:spPr>
      </p:cxnSp>
      <p:cxnSp>
        <p:nvCxnSpPr>
          <p:cNvPr id="631" name="Google Shape;631;p31"/>
          <p:cNvCxnSpPr>
            <a:endCxn id="625" idx="1"/>
          </p:cNvCxnSpPr>
          <p:nvPr/>
        </p:nvCxnSpPr>
        <p:spPr>
          <a:xfrm>
            <a:off x="2808638" y="1826406"/>
            <a:ext cx="1296600" cy="1733100"/>
          </a:xfrm>
          <a:prstGeom prst="straightConnector1">
            <a:avLst/>
          </a:prstGeom>
          <a:noFill/>
          <a:ln cap="flat" cmpd="sng" w="9525">
            <a:solidFill>
              <a:schemeClr val="lt2"/>
            </a:solidFill>
            <a:prstDash val="solid"/>
            <a:round/>
            <a:headEnd len="sm" w="sm" type="none"/>
            <a:tailEnd len="sm" w="sm" type="none"/>
          </a:ln>
        </p:spPr>
      </p:cxnSp>
      <p:cxnSp>
        <p:nvCxnSpPr>
          <p:cNvPr id="632" name="Google Shape;632;p31"/>
          <p:cNvCxnSpPr>
            <a:endCxn id="626" idx="1"/>
          </p:cNvCxnSpPr>
          <p:nvPr/>
        </p:nvCxnSpPr>
        <p:spPr>
          <a:xfrm>
            <a:off x="2808638" y="1755025"/>
            <a:ext cx="1296600" cy="2540100"/>
          </a:xfrm>
          <a:prstGeom prst="straightConnector1">
            <a:avLst/>
          </a:prstGeom>
          <a:noFill/>
          <a:ln cap="flat" cmpd="sng" w="9525">
            <a:solidFill>
              <a:schemeClr val="lt2"/>
            </a:solidFill>
            <a:prstDash val="solid"/>
            <a:round/>
            <a:headEnd len="sm" w="sm" type="none"/>
            <a:tailEnd len="sm" w="sm" type="none"/>
          </a:ln>
        </p:spPr>
      </p:cxnSp>
      <p:cxnSp>
        <p:nvCxnSpPr>
          <p:cNvPr id="633" name="Google Shape;633;p31"/>
          <p:cNvCxnSpPr>
            <a:stCxn id="594" idx="3"/>
            <a:endCxn id="618" idx="1"/>
          </p:cNvCxnSpPr>
          <p:nvPr/>
        </p:nvCxnSpPr>
        <p:spPr>
          <a:xfrm flipH="1" rot="10800000">
            <a:off x="3206651" y="1245026"/>
            <a:ext cx="898500" cy="1754700"/>
          </a:xfrm>
          <a:prstGeom prst="straightConnector1">
            <a:avLst/>
          </a:prstGeom>
          <a:noFill/>
          <a:ln cap="flat" cmpd="sng" w="9525">
            <a:solidFill>
              <a:schemeClr val="lt2"/>
            </a:solidFill>
            <a:prstDash val="solid"/>
            <a:round/>
            <a:headEnd len="sm" w="sm" type="none"/>
            <a:tailEnd len="sm" w="sm" type="none"/>
          </a:ln>
        </p:spPr>
      </p:cxnSp>
      <p:cxnSp>
        <p:nvCxnSpPr>
          <p:cNvPr id="634" name="Google Shape;634;p31"/>
          <p:cNvCxnSpPr>
            <a:endCxn id="620" idx="1"/>
          </p:cNvCxnSpPr>
          <p:nvPr/>
        </p:nvCxnSpPr>
        <p:spPr>
          <a:xfrm>
            <a:off x="2796638" y="2654088"/>
            <a:ext cx="1308600" cy="62100"/>
          </a:xfrm>
          <a:prstGeom prst="straightConnector1">
            <a:avLst/>
          </a:prstGeom>
          <a:noFill/>
          <a:ln cap="flat" cmpd="sng" w="9525">
            <a:solidFill>
              <a:schemeClr val="lt2"/>
            </a:solidFill>
            <a:prstDash val="solid"/>
            <a:round/>
            <a:headEnd len="sm" w="sm" type="none"/>
            <a:tailEnd len="sm" w="sm" type="none"/>
          </a:ln>
        </p:spPr>
      </p:cxnSp>
      <p:cxnSp>
        <p:nvCxnSpPr>
          <p:cNvPr id="635" name="Google Shape;635;p31"/>
          <p:cNvCxnSpPr>
            <a:endCxn id="626" idx="1"/>
          </p:cNvCxnSpPr>
          <p:nvPr/>
        </p:nvCxnSpPr>
        <p:spPr>
          <a:xfrm>
            <a:off x="2722538" y="2651725"/>
            <a:ext cx="1382700" cy="1643400"/>
          </a:xfrm>
          <a:prstGeom prst="straightConnector1">
            <a:avLst/>
          </a:prstGeom>
          <a:noFill/>
          <a:ln cap="flat" cmpd="sng" w="9525">
            <a:solidFill>
              <a:schemeClr val="lt2"/>
            </a:solidFill>
            <a:prstDash val="solid"/>
            <a:round/>
            <a:headEnd len="sm" w="sm" type="none"/>
            <a:tailEnd len="sm" w="sm" type="none"/>
          </a:ln>
        </p:spPr>
      </p:cxnSp>
      <p:cxnSp>
        <p:nvCxnSpPr>
          <p:cNvPr id="636" name="Google Shape;636;p31"/>
          <p:cNvCxnSpPr>
            <a:stCxn id="594" idx="3"/>
            <a:endCxn id="625" idx="1"/>
          </p:cNvCxnSpPr>
          <p:nvPr/>
        </p:nvCxnSpPr>
        <p:spPr>
          <a:xfrm>
            <a:off x="3206651" y="2999726"/>
            <a:ext cx="898500" cy="559800"/>
          </a:xfrm>
          <a:prstGeom prst="straightConnector1">
            <a:avLst/>
          </a:prstGeom>
          <a:noFill/>
          <a:ln cap="flat" cmpd="sng" w="9525">
            <a:solidFill>
              <a:schemeClr val="lt2"/>
            </a:solidFill>
            <a:prstDash val="solid"/>
            <a:round/>
            <a:headEnd len="sm" w="sm" type="none"/>
            <a:tailEnd len="sm" w="sm" type="none"/>
          </a:ln>
        </p:spPr>
      </p:cxnSp>
      <p:cxnSp>
        <p:nvCxnSpPr>
          <p:cNvPr id="637" name="Google Shape;637;p31"/>
          <p:cNvCxnSpPr>
            <a:stCxn id="594" idx="3"/>
            <a:endCxn id="619" idx="1"/>
          </p:cNvCxnSpPr>
          <p:nvPr/>
        </p:nvCxnSpPr>
        <p:spPr>
          <a:xfrm flipH="1" rot="10800000">
            <a:off x="3206651" y="1980626"/>
            <a:ext cx="929700" cy="1019100"/>
          </a:xfrm>
          <a:prstGeom prst="straightConnector1">
            <a:avLst/>
          </a:prstGeom>
          <a:noFill/>
          <a:ln cap="flat" cmpd="sng" w="9525">
            <a:solidFill>
              <a:schemeClr val="lt2"/>
            </a:solidFill>
            <a:prstDash val="solid"/>
            <a:round/>
            <a:headEnd len="sm" w="sm" type="none"/>
            <a:tailEnd len="sm" w="sm" type="none"/>
          </a:ln>
        </p:spPr>
      </p:cxnSp>
      <p:sp>
        <p:nvSpPr>
          <p:cNvPr id="638" name="Google Shape;638;p31"/>
          <p:cNvSpPr txBox="1"/>
          <p:nvPr/>
        </p:nvSpPr>
        <p:spPr>
          <a:xfrm>
            <a:off x="-9250" y="-48813"/>
            <a:ext cx="26721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2400" u="none" cap="none" strike="noStrike">
                <a:solidFill>
                  <a:srgbClr val="366092"/>
                </a:solidFill>
                <a:latin typeface="Calibri"/>
                <a:ea typeface="Calibri"/>
                <a:cs typeface="Calibri"/>
                <a:sym typeface="Calibri"/>
              </a:rPr>
              <a:t>System Visualization</a:t>
            </a:r>
            <a:endParaRPr b="0" i="0" sz="2400" u="none" cap="none" strike="noStrike">
              <a:solidFill>
                <a:srgbClr val="366092"/>
              </a:solidFill>
              <a:latin typeface="Calibri"/>
              <a:ea typeface="Calibri"/>
              <a:cs typeface="Calibri"/>
              <a:sym typeface="Calibri"/>
            </a:endParaRPr>
          </a:p>
        </p:txBody>
      </p:sp>
      <p:sp>
        <p:nvSpPr>
          <p:cNvPr id="639" name="Google Shape;639;p31"/>
          <p:cNvSpPr/>
          <p:nvPr/>
        </p:nvSpPr>
        <p:spPr>
          <a:xfrm>
            <a:off x="6735469" y="1032900"/>
            <a:ext cx="304200" cy="239700"/>
          </a:xfrm>
          <a:prstGeom prst="parallelogram">
            <a:avLst>
              <a:gd fmla="val 25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0" name="Google Shape;640;p31"/>
          <p:cNvSpPr/>
          <p:nvPr/>
        </p:nvSpPr>
        <p:spPr>
          <a:xfrm>
            <a:off x="6697819" y="1810328"/>
            <a:ext cx="379500" cy="185400"/>
          </a:xfrm>
          <a:prstGeom prst="trapezoid">
            <a:avLst>
              <a:gd fmla="val 25000"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1" name="Google Shape;641;p31"/>
          <p:cNvSpPr/>
          <p:nvPr/>
        </p:nvSpPr>
        <p:spPr>
          <a:xfrm>
            <a:off x="6697819" y="2630474"/>
            <a:ext cx="379500" cy="279900"/>
          </a:xfrm>
          <a:prstGeom prst="diamond">
            <a:avLst/>
          </a:prstGeom>
          <a:solidFill>
            <a:srgbClr val="99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2" name="Google Shape;642;p31"/>
          <p:cNvSpPr/>
          <p:nvPr/>
        </p:nvSpPr>
        <p:spPr>
          <a:xfrm>
            <a:off x="6697819" y="3377901"/>
            <a:ext cx="379500" cy="279900"/>
          </a:xfrm>
          <a:prstGeom prst="plaque">
            <a:avLst>
              <a:gd fmla="val 44361" name="adj"/>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3" name="Google Shape;643;p31"/>
          <p:cNvSpPr txBox="1"/>
          <p:nvPr/>
        </p:nvSpPr>
        <p:spPr>
          <a:xfrm>
            <a:off x="5680825" y="344025"/>
            <a:ext cx="91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Proposal</a:t>
            </a:r>
            <a:endParaRPr b="0" i="0" sz="1400" u="none" cap="none" strike="noStrike">
              <a:solidFill>
                <a:srgbClr val="000000"/>
              </a:solidFill>
              <a:latin typeface="Arial"/>
              <a:ea typeface="Arial"/>
              <a:cs typeface="Arial"/>
              <a:sym typeface="Arial"/>
            </a:endParaRPr>
          </a:p>
        </p:txBody>
      </p:sp>
      <p:sp>
        <p:nvSpPr>
          <p:cNvPr id="644" name="Google Shape;644;p31"/>
          <p:cNvSpPr txBox="1"/>
          <p:nvPr/>
        </p:nvSpPr>
        <p:spPr>
          <a:xfrm>
            <a:off x="8545900" y="344025"/>
            <a:ext cx="559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Won</a:t>
            </a:r>
            <a:endParaRPr b="0" i="0" sz="1400" u="none" cap="none" strike="noStrike">
              <a:solidFill>
                <a:srgbClr val="000000"/>
              </a:solidFill>
              <a:latin typeface="Arial"/>
              <a:ea typeface="Arial"/>
              <a:cs typeface="Arial"/>
              <a:sym typeface="Arial"/>
            </a:endParaRPr>
          </a:p>
        </p:txBody>
      </p:sp>
      <p:sp>
        <p:nvSpPr>
          <p:cNvPr id="645" name="Google Shape;645;p31"/>
          <p:cNvSpPr txBox="1"/>
          <p:nvPr/>
        </p:nvSpPr>
        <p:spPr>
          <a:xfrm>
            <a:off x="2683750" y="1298275"/>
            <a:ext cx="7527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new / total</a:t>
            </a:r>
            <a:endParaRPr b="0" i="0" sz="800" u="none" cap="none" strike="noStrike">
              <a:solidFill>
                <a:srgbClr val="000000"/>
              </a:solidFill>
              <a:latin typeface="Arial"/>
              <a:ea typeface="Arial"/>
              <a:cs typeface="Arial"/>
              <a:sym typeface="Arial"/>
            </a:endParaRPr>
          </a:p>
        </p:txBody>
      </p:sp>
      <p:sp>
        <p:nvSpPr>
          <p:cNvPr id="646" name="Google Shape;646;p31"/>
          <p:cNvSpPr txBox="1"/>
          <p:nvPr/>
        </p:nvSpPr>
        <p:spPr>
          <a:xfrm>
            <a:off x="2683750" y="2288875"/>
            <a:ext cx="7527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new / total</a:t>
            </a:r>
            <a:endParaRPr b="0" i="0" sz="800" u="none" cap="none" strike="noStrike">
              <a:solidFill>
                <a:srgbClr val="000000"/>
              </a:solidFill>
              <a:latin typeface="Arial"/>
              <a:ea typeface="Arial"/>
              <a:cs typeface="Arial"/>
              <a:sym typeface="Arial"/>
            </a:endParaRPr>
          </a:p>
        </p:txBody>
      </p:sp>
      <p:sp>
        <p:nvSpPr>
          <p:cNvPr id="647" name="Google Shape;647;p31"/>
          <p:cNvSpPr txBox="1"/>
          <p:nvPr/>
        </p:nvSpPr>
        <p:spPr>
          <a:xfrm>
            <a:off x="2683750" y="3203275"/>
            <a:ext cx="7527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new / total</a:t>
            </a:r>
            <a:endParaRPr b="0" i="0" sz="800" u="none" cap="none" strike="noStrike">
              <a:solidFill>
                <a:srgbClr val="000000"/>
              </a:solidFill>
              <a:latin typeface="Arial"/>
              <a:ea typeface="Arial"/>
              <a:cs typeface="Arial"/>
              <a:sym typeface="Arial"/>
            </a:endParaRPr>
          </a:p>
        </p:txBody>
      </p:sp>
      <p:sp>
        <p:nvSpPr>
          <p:cNvPr id="648" name="Google Shape;648;p31"/>
          <p:cNvSpPr txBox="1"/>
          <p:nvPr/>
        </p:nvSpPr>
        <p:spPr>
          <a:xfrm>
            <a:off x="2759950" y="4117675"/>
            <a:ext cx="7527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new / total</a:t>
            </a:r>
            <a:endParaRPr b="0" i="0" sz="800" u="none" cap="none" strike="noStrike">
              <a:solidFill>
                <a:srgbClr val="000000"/>
              </a:solidFill>
              <a:latin typeface="Arial"/>
              <a:ea typeface="Arial"/>
              <a:cs typeface="Arial"/>
              <a:sym typeface="Arial"/>
            </a:endParaRPr>
          </a:p>
        </p:txBody>
      </p:sp>
      <p:sp>
        <p:nvSpPr>
          <p:cNvPr id="649" name="Google Shape;649;p31"/>
          <p:cNvSpPr txBox="1"/>
          <p:nvPr/>
        </p:nvSpPr>
        <p:spPr>
          <a:xfrm>
            <a:off x="2759950" y="4727275"/>
            <a:ext cx="7527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new / total</a:t>
            </a:r>
            <a:endParaRPr b="0" i="0" sz="800" u="none" cap="none" strike="noStrike">
              <a:solidFill>
                <a:srgbClr val="000000"/>
              </a:solidFill>
              <a:latin typeface="Arial"/>
              <a:ea typeface="Arial"/>
              <a:cs typeface="Arial"/>
              <a:sym typeface="Arial"/>
            </a:endParaRPr>
          </a:p>
        </p:txBody>
      </p:sp>
      <p:cxnSp>
        <p:nvCxnSpPr>
          <p:cNvPr id="650" name="Google Shape;650;p31"/>
          <p:cNvCxnSpPr>
            <a:endCxn id="618" idx="1"/>
          </p:cNvCxnSpPr>
          <p:nvPr/>
        </p:nvCxnSpPr>
        <p:spPr>
          <a:xfrm flipH="1" rot="10800000">
            <a:off x="2950538" y="1244950"/>
            <a:ext cx="1154700" cy="2853000"/>
          </a:xfrm>
          <a:prstGeom prst="straightConnector1">
            <a:avLst/>
          </a:prstGeom>
          <a:noFill/>
          <a:ln cap="flat" cmpd="sng" w="9525">
            <a:solidFill>
              <a:schemeClr val="lt2"/>
            </a:solidFill>
            <a:prstDash val="solid"/>
            <a:round/>
            <a:headEnd len="sm" w="sm" type="none"/>
            <a:tailEnd len="sm" w="sm" type="none"/>
          </a:ln>
        </p:spPr>
      </p:cxnSp>
      <p:cxnSp>
        <p:nvCxnSpPr>
          <p:cNvPr id="651" name="Google Shape;651;p31"/>
          <p:cNvCxnSpPr>
            <a:endCxn id="626" idx="1"/>
          </p:cNvCxnSpPr>
          <p:nvPr/>
        </p:nvCxnSpPr>
        <p:spPr>
          <a:xfrm>
            <a:off x="2874938" y="3642325"/>
            <a:ext cx="1230300" cy="652800"/>
          </a:xfrm>
          <a:prstGeom prst="straightConnector1">
            <a:avLst/>
          </a:prstGeom>
          <a:noFill/>
          <a:ln cap="flat" cmpd="sng" w="9525">
            <a:solidFill>
              <a:schemeClr val="lt2"/>
            </a:solidFill>
            <a:prstDash val="solid"/>
            <a:round/>
            <a:headEnd len="sm" w="sm" type="none"/>
            <a:tailEnd len="sm" w="sm" type="none"/>
          </a:ln>
        </p:spPr>
      </p:cxnSp>
      <p:cxnSp>
        <p:nvCxnSpPr>
          <p:cNvPr id="652" name="Google Shape;652;p31"/>
          <p:cNvCxnSpPr>
            <a:endCxn id="625" idx="1"/>
          </p:cNvCxnSpPr>
          <p:nvPr/>
        </p:nvCxnSpPr>
        <p:spPr>
          <a:xfrm flipH="1" rot="10800000">
            <a:off x="2853038" y="3559506"/>
            <a:ext cx="1252200" cy="159900"/>
          </a:xfrm>
          <a:prstGeom prst="straightConnector1">
            <a:avLst/>
          </a:prstGeom>
          <a:noFill/>
          <a:ln cap="flat" cmpd="sng" w="9525">
            <a:solidFill>
              <a:schemeClr val="lt2"/>
            </a:solidFill>
            <a:prstDash val="solid"/>
            <a:round/>
            <a:headEnd len="sm" w="sm" type="none"/>
            <a:tailEnd len="sm" w="sm" type="none"/>
          </a:ln>
        </p:spPr>
      </p:cxnSp>
      <p:cxnSp>
        <p:nvCxnSpPr>
          <p:cNvPr id="653" name="Google Shape;653;p31"/>
          <p:cNvCxnSpPr>
            <a:endCxn id="620" idx="1"/>
          </p:cNvCxnSpPr>
          <p:nvPr/>
        </p:nvCxnSpPr>
        <p:spPr>
          <a:xfrm flipH="1" rot="10800000">
            <a:off x="2917538" y="2716188"/>
            <a:ext cx="1187700" cy="916500"/>
          </a:xfrm>
          <a:prstGeom prst="straightConnector1">
            <a:avLst/>
          </a:prstGeom>
          <a:noFill/>
          <a:ln cap="flat" cmpd="sng" w="9525">
            <a:solidFill>
              <a:schemeClr val="lt2"/>
            </a:solidFill>
            <a:prstDash val="solid"/>
            <a:round/>
            <a:headEnd len="sm" w="sm" type="none"/>
            <a:tailEnd len="sm" w="sm" type="none"/>
          </a:ln>
        </p:spPr>
      </p:cxnSp>
      <p:cxnSp>
        <p:nvCxnSpPr>
          <p:cNvPr id="654" name="Google Shape;654;p31"/>
          <p:cNvCxnSpPr>
            <a:endCxn id="620" idx="1"/>
          </p:cNvCxnSpPr>
          <p:nvPr/>
        </p:nvCxnSpPr>
        <p:spPr>
          <a:xfrm flipH="1" rot="10800000">
            <a:off x="3069938" y="2716188"/>
            <a:ext cx="1035300" cy="1754700"/>
          </a:xfrm>
          <a:prstGeom prst="straightConnector1">
            <a:avLst/>
          </a:prstGeom>
          <a:noFill/>
          <a:ln cap="flat" cmpd="sng" w="9525">
            <a:solidFill>
              <a:schemeClr val="lt2"/>
            </a:solidFill>
            <a:prstDash val="solid"/>
            <a:round/>
            <a:headEnd len="sm" w="sm" type="none"/>
            <a:tailEnd len="sm" w="sm" type="none"/>
          </a:ln>
        </p:spPr>
      </p:cxnSp>
      <p:cxnSp>
        <p:nvCxnSpPr>
          <p:cNvPr id="655" name="Google Shape;655;p31"/>
          <p:cNvCxnSpPr>
            <a:endCxn id="626" idx="1"/>
          </p:cNvCxnSpPr>
          <p:nvPr/>
        </p:nvCxnSpPr>
        <p:spPr>
          <a:xfrm flipH="1" rot="10800000">
            <a:off x="3027338" y="4295125"/>
            <a:ext cx="1077900" cy="185400"/>
          </a:xfrm>
          <a:prstGeom prst="straightConnector1">
            <a:avLst/>
          </a:prstGeom>
          <a:noFill/>
          <a:ln cap="flat" cmpd="sng" w="9525">
            <a:solidFill>
              <a:schemeClr val="lt2"/>
            </a:solidFill>
            <a:prstDash val="solid"/>
            <a:round/>
            <a:headEnd len="sm" w="sm" type="none"/>
            <a:tailEnd len="sm" w="sm" type="none"/>
          </a:ln>
        </p:spPr>
      </p:cxnSp>
      <p:cxnSp>
        <p:nvCxnSpPr>
          <p:cNvPr id="656" name="Google Shape;656;p31"/>
          <p:cNvCxnSpPr>
            <a:endCxn id="618" idx="1"/>
          </p:cNvCxnSpPr>
          <p:nvPr/>
        </p:nvCxnSpPr>
        <p:spPr>
          <a:xfrm flipH="1" rot="10800000">
            <a:off x="3102938" y="1244950"/>
            <a:ext cx="1002300" cy="3691200"/>
          </a:xfrm>
          <a:prstGeom prst="straightConnector1">
            <a:avLst/>
          </a:prstGeom>
          <a:noFill/>
          <a:ln cap="flat" cmpd="sng" w="9525">
            <a:solidFill>
              <a:schemeClr val="lt2"/>
            </a:solidFill>
            <a:prstDash val="solid"/>
            <a:round/>
            <a:headEnd len="sm" w="sm" type="none"/>
            <a:tailEnd len="sm" w="sm" type="none"/>
          </a:ln>
        </p:spPr>
      </p:cxnSp>
      <p:cxnSp>
        <p:nvCxnSpPr>
          <p:cNvPr id="657" name="Google Shape;657;p31"/>
          <p:cNvCxnSpPr>
            <a:endCxn id="625" idx="1"/>
          </p:cNvCxnSpPr>
          <p:nvPr/>
        </p:nvCxnSpPr>
        <p:spPr>
          <a:xfrm flipH="1" rot="10800000">
            <a:off x="3005438" y="3559506"/>
            <a:ext cx="1099800" cy="998100"/>
          </a:xfrm>
          <a:prstGeom prst="straightConnector1">
            <a:avLst/>
          </a:prstGeom>
          <a:noFill/>
          <a:ln cap="flat" cmpd="sng" w="9525">
            <a:solidFill>
              <a:schemeClr val="lt2"/>
            </a:solidFill>
            <a:prstDash val="solid"/>
            <a:round/>
            <a:headEnd len="sm" w="sm" type="none"/>
            <a:tailEnd len="sm" w="sm" type="none"/>
          </a:ln>
        </p:spPr>
      </p:cxnSp>
      <p:pic>
        <p:nvPicPr>
          <p:cNvPr id="658" name="Google Shape;658;p31"/>
          <p:cNvPicPr preferRelativeResize="0"/>
          <p:nvPr/>
        </p:nvPicPr>
        <p:blipFill rotWithShape="1">
          <a:blip r:embed="rId8">
            <a:alphaModFix/>
          </a:blip>
          <a:srcRect b="0" l="0" r="0" t="0"/>
          <a:stretch/>
        </p:blipFill>
        <p:spPr>
          <a:xfrm>
            <a:off x="4689951" y="4810150"/>
            <a:ext cx="479101" cy="239550"/>
          </a:xfrm>
          <a:prstGeom prst="rect">
            <a:avLst/>
          </a:prstGeom>
          <a:noFill/>
          <a:ln>
            <a:noFill/>
          </a:ln>
        </p:spPr>
      </p:pic>
      <p:pic>
        <p:nvPicPr>
          <p:cNvPr id="659" name="Google Shape;659;p31"/>
          <p:cNvPicPr preferRelativeResize="0"/>
          <p:nvPr/>
        </p:nvPicPr>
        <p:blipFill rotWithShape="1">
          <a:blip r:embed="rId9">
            <a:alphaModFix/>
          </a:blip>
          <a:srcRect b="0" l="0" r="0" t="0"/>
          <a:stretch/>
        </p:blipFill>
        <p:spPr>
          <a:xfrm>
            <a:off x="5231275" y="4810150"/>
            <a:ext cx="239550" cy="239550"/>
          </a:xfrm>
          <a:prstGeom prst="rect">
            <a:avLst/>
          </a:prstGeom>
          <a:noFill/>
          <a:ln>
            <a:noFill/>
          </a:ln>
        </p:spPr>
      </p:pic>
      <p:pic>
        <p:nvPicPr>
          <p:cNvPr id="660" name="Google Shape;660;p31"/>
          <p:cNvPicPr preferRelativeResize="0"/>
          <p:nvPr/>
        </p:nvPicPr>
        <p:blipFill rotWithShape="1">
          <a:blip r:embed="rId10">
            <a:alphaModFix/>
          </a:blip>
          <a:srcRect b="0" l="0" r="0" t="0"/>
          <a:stretch/>
        </p:blipFill>
        <p:spPr>
          <a:xfrm>
            <a:off x="4358213" y="4785401"/>
            <a:ext cx="304274" cy="304274"/>
          </a:xfrm>
          <a:prstGeom prst="rect">
            <a:avLst/>
          </a:prstGeom>
          <a:noFill/>
          <a:ln>
            <a:noFill/>
          </a:ln>
        </p:spPr>
      </p:pic>
      <p:sp>
        <p:nvSpPr>
          <p:cNvPr id="661" name="Google Shape;661;p31"/>
          <p:cNvSpPr/>
          <p:nvPr/>
        </p:nvSpPr>
        <p:spPr>
          <a:xfrm>
            <a:off x="5533050" y="4870850"/>
            <a:ext cx="3589500" cy="62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2" name="Google Shape;662;p31"/>
          <p:cNvSpPr/>
          <p:nvPr/>
        </p:nvSpPr>
        <p:spPr>
          <a:xfrm>
            <a:off x="5533050" y="4870850"/>
            <a:ext cx="1124700" cy="621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663" name="Google Shape;663;p31"/>
          <p:cNvCxnSpPr>
            <a:stCxn id="662" idx="3"/>
            <a:endCxn id="662" idx="3"/>
          </p:cNvCxnSpPr>
          <p:nvPr/>
        </p:nvCxnSpPr>
        <p:spPr>
          <a:xfrm>
            <a:off x="6657750" y="4901900"/>
            <a:ext cx="0" cy="0"/>
          </a:xfrm>
          <a:prstGeom prst="straightConnector1">
            <a:avLst/>
          </a:prstGeom>
          <a:noFill/>
          <a:ln cap="flat" cmpd="sng" w="9525">
            <a:solidFill>
              <a:schemeClr val="dk2"/>
            </a:solidFill>
            <a:prstDash val="solid"/>
            <a:round/>
            <a:headEnd len="sm" w="sm" type="none"/>
            <a:tailEnd len="sm" w="sm" type="none"/>
          </a:ln>
        </p:spPr>
      </p:cxnSp>
      <p:cxnSp>
        <p:nvCxnSpPr>
          <p:cNvPr id="664" name="Google Shape;664;p31"/>
          <p:cNvCxnSpPr/>
          <p:nvPr/>
        </p:nvCxnSpPr>
        <p:spPr>
          <a:xfrm>
            <a:off x="6657750" y="4749500"/>
            <a:ext cx="0" cy="152400"/>
          </a:xfrm>
          <a:prstGeom prst="straightConnector1">
            <a:avLst/>
          </a:prstGeom>
          <a:noFill/>
          <a:ln cap="flat" cmpd="sng" w="9525">
            <a:solidFill>
              <a:schemeClr val="dk2"/>
            </a:solidFill>
            <a:prstDash val="solid"/>
            <a:round/>
            <a:headEnd len="sm" w="sm" type="none"/>
            <a:tailEnd len="sm" w="sm" type="none"/>
          </a:ln>
        </p:spPr>
      </p:cxnSp>
      <p:sp>
        <p:nvSpPr>
          <p:cNvPr id="665" name="Google Shape;665;p31"/>
          <p:cNvSpPr txBox="1"/>
          <p:nvPr/>
        </p:nvSpPr>
        <p:spPr>
          <a:xfrm>
            <a:off x="6456875" y="4475925"/>
            <a:ext cx="519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Now</a:t>
            </a:r>
            <a:endParaRPr b="0" i="0" sz="900" u="none" cap="none" strike="noStrike">
              <a:solidFill>
                <a:srgbClr val="000000"/>
              </a:solidFill>
              <a:latin typeface="Arial"/>
              <a:ea typeface="Arial"/>
              <a:cs typeface="Arial"/>
              <a:sym typeface="Arial"/>
            </a:endParaRPr>
          </a:p>
        </p:txBody>
      </p:sp>
      <p:sp>
        <p:nvSpPr>
          <p:cNvPr id="666" name="Google Shape;666;p31"/>
          <p:cNvSpPr txBox="1"/>
          <p:nvPr/>
        </p:nvSpPr>
        <p:spPr>
          <a:xfrm>
            <a:off x="7678600" y="4901900"/>
            <a:ext cx="13086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Wk   Mon  Qtr  Yr</a:t>
            </a:r>
            <a:endParaRPr b="0" i="0" sz="900" u="none" cap="none" strike="noStrike">
              <a:solidFill>
                <a:srgbClr val="000000"/>
              </a:solidFill>
              <a:latin typeface="Arial"/>
              <a:ea typeface="Arial"/>
              <a:cs typeface="Arial"/>
              <a:sym typeface="Arial"/>
            </a:endParaRPr>
          </a:p>
        </p:txBody>
      </p:sp>
      <p:sp>
        <p:nvSpPr>
          <p:cNvPr id="667" name="Google Shape;667;p31"/>
          <p:cNvSpPr txBox="1"/>
          <p:nvPr/>
        </p:nvSpPr>
        <p:spPr>
          <a:xfrm>
            <a:off x="534275" y="4375976"/>
            <a:ext cx="912000" cy="807883"/>
          </a:xfrm>
          <a:prstGeom prst="rect">
            <a:avLst/>
          </a:prstGeom>
          <a:noFill/>
          <a:ln>
            <a:noFill/>
          </a:ln>
        </p:spPr>
        <p:txBody>
          <a:bodyPr anchorCtr="0" anchor="t" bIns="91425" lIns="91425" spcFirstLastPara="1" rIns="91425" wrap="square" tIns="91425">
            <a:spAutoFit/>
          </a:bodyPr>
          <a:lstStyle/>
          <a:p>
            <a:pPr indent="0" lvl="0" marL="0" marR="0" rtl="0" algn="r">
              <a:lnSpc>
                <a:spcPct val="150000"/>
              </a:lnSpc>
              <a:spcBef>
                <a:spcPts val="0"/>
              </a:spcBef>
              <a:spcAft>
                <a:spcPts val="0"/>
              </a:spcAft>
              <a:buNone/>
            </a:pPr>
            <a:r>
              <a:rPr b="0" i="0" lang="en-US" sz="900" u="none" cap="none" strike="noStrike">
                <a:solidFill>
                  <a:srgbClr val="000000"/>
                </a:solidFill>
                <a:latin typeface="Arial"/>
                <a:ea typeface="Arial"/>
                <a:cs typeface="Arial"/>
                <a:sym typeface="Arial"/>
              </a:rPr>
              <a:t>Contacts</a:t>
            </a:r>
            <a:endParaRPr b="0" i="0" sz="9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None/>
            </a:pPr>
            <a:r>
              <a:rPr b="0" i="0" lang="en-US" sz="900" u="none" cap="none" strike="noStrike">
                <a:solidFill>
                  <a:srgbClr val="000000"/>
                </a:solidFill>
                <a:latin typeface="Arial"/>
                <a:ea typeface="Arial"/>
                <a:cs typeface="Arial"/>
                <a:sym typeface="Arial"/>
              </a:rPr>
              <a:t>Leads</a:t>
            </a:r>
            <a:endParaRPr b="0" i="0" sz="9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None/>
            </a:pPr>
            <a:r>
              <a:rPr b="0" i="0" lang="en-US" sz="900" u="none" cap="none" strike="noStrike">
                <a:solidFill>
                  <a:srgbClr val="000000"/>
                </a:solidFill>
                <a:latin typeface="Arial"/>
                <a:ea typeface="Arial"/>
                <a:cs typeface="Arial"/>
                <a:sym typeface="Arial"/>
              </a:rPr>
              <a:t>Opportunities</a:t>
            </a:r>
            <a:endParaRPr b="0" i="0" sz="900" u="none" cap="none" strike="noStrike">
              <a:solidFill>
                <a:srgbClr val="000000"/>
              </a:solidFill>
              <a:latin typeface="Arial"/>
              <a:ea typeface="Arial"/>
              <a:cs typeface="Arial"/>
              <a:sym typeface="Arial"/>
            </a:endParaRPr>
          </a:p>
        </p:txBody>
      </p:sp>
      <p:sp>
        <p:nvSpPr>
          <p:cNvPr id="668" name="Google Shape;668;p31"/>
          <p:cNvSpPr txBox="1"/>
          <p:nvPr/>
        </p:nvSpPr>
        <p:spPr>
          <a:xfrm>
            <a:off x="1505700" y="4352425"/>
            <a:ext cx="9120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Arial"/>
                <a:ea typeface="Arial"/>
                <a:cs typeface="Arial"/>
                <a:sym typeface="Arial"/>
              </a:rPr>
              <a:t>1,000</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300" u="none" cap="none" strike="noStrike">
                <a:solidFill>
                  <a:srgbClr val="000000"/>
                </a:solidFill>
                <a:latin typeface="Arial"/>
                <a:ea typeface="Arial"/>
                <a:cs typeface="Arial"/>
                <a:sym typeface="Arial"/>
              </a:rPr>
              <a:t>100</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300" u="none" cap="none" strike="noStrike">
                <a:solidFill>
                  <a:srgbClr val="000000"/>
                </a:solidFill>
                <a:latin typeface="Arial"/>
                <a:ea typeface="Arial"/>
                <a:cs typeface="Arial"/>
                <a:sym typeface="Arial"/>
              </a:rPr>
              <a:t>10</a:t>
            </a:r>
            <a:endParaRPr b="0" i="0" sz="1300" u="none" cap="none" strike="noStrike">
              <a:solidFill>
                <a:srgbClr val="000000"/>
              </a:solidFill>
              <a:latin typeface="Arial"/>
              <a:ea typeface="Arial"/>
              <a:cs typeface="Arial"/>
              <a:sym typeface="Arial"/>
            </a:endParaRPr>
          </a:p>
        </p:txBody>
      </p:sp>
      <p:sp>
        <p:nvSpPr>
          <p:cNvPr id="669" name="Google Shape;669;p31"/>
          <p:cNvSpPr txBox="1"/>
          <p:nvPr/>
        </p:nvSpPr>
        <p:spPr>
          <a:xfrm>
            <a:off x="8410300" y="1095225"/>
            <a:ext cx="7527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3/10</a:t>
            </a:r>
            <a:endParaRPr b="0" i="0" sz="900" u="none" cap="none" strike="noStrike">
              <a:solidFill>
                <a:srgbClr val="000000"/>
              </a:solidFill>
              <a:latin typeface="Arial"/>
              <a:ea typeface="Arial"/>
              <a:cs typeface="Arial"/>
              <a:sym typeface="Arial"/>
            </a:endParaRPr>
          </a:p>
        </p:txBody>
      </p:sp>
      <p:sp>
        <p:nvSpPr>
          <p:cNvPr id="670" name="Google Shape;670;p31"/>
          <p:cNvSpPr txBox="1"/>
          <p:nvPr/>
        </p:nvSpPr>
        <p:spPr>
          <a:xfrm>
            <a:off x="8469525" y="744225"/>
            <a:ext cx="752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30%</a:t>
            </a:r>
            <a:endParaRPr b="0" i="0" sz="2000" u="none" cap="none" strike="noStrike">
              <a:solidFill>
                <a:srgbClr val="000000"/>
              </a:solidFill>
              <a:latin typeface="Arial"/>
              <a:ea typeface="Arial"/>
              <a:cs typeface="Arial"/>
              <a:sym typeface="Arial"/>
            </a:endParaRPr>
          </a:p>
        </p:txBody>
      </p:sp>
      <p:sp>
        <p:nvSpPr>
          <p:cNvPr id="671" name="Google Shape;671;p31"/>
          <p:cNvSpPr txBox="1"/>
          <p:nvPr/>
        </p:nvSpPr>
        <p:spPr>
          <a:xfrm>
            <a:off x="8401000" y="1876525"/>
            <a:ext cx="7527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3 / 10</a:t>
            </a:r>
            <a:endParaRPr b="0" i="0" sz="900" u="none" cap="none" strike="noStrike">
              <a:solidFill>
                <a:srgbClr val="000000"/>
              </a:solidFill>
              <a:latin typeface="Arial"/>
              <a:ea typeface="Arial"/>
              <a:cs typeface="Arial"/>
              <a:sym typeface="Arial"/>
            </a:endParaRPr>
          </a:p>
        </p:txBody>
      </p:sp>
      <p:sp>
        <p:nvSpPr>
          <p:cNvPr id="672" name="Google Shape;672;p31"/>
          <p:cNvSpPr txBox="1"/>
          <p:nvPr/>
        </p:nvSpPr>
        <p:spPr>
          <a:xfrm>
            <a:off x="8469525" y="1572925"/>
            <a:ext cx="752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30%</a:t>
            </a:r>
            <a:endParaRPr b="0" i="0" sz="2000" u="none" cap="none" strike="noStrike">
              <a:solidFill>
                <a:srgbClr val="000000"/>
              </a:solidFill>
              <a:latin typeface="Arial"/>
              <a:ea typeface="Arial"/>
              <a:cs typeface="Arial"/>
              <a:sym typeface="Arial"/>
            </a:endParaRPr>
          </a:p>
        </p:txBody>
      </p:sp>
      <p:sp>
        <p:nvSpPr>
          <p:cNvPr id="673" name="Google Shape;673;p31"/>
          <p:cNvSpPr txBox="1"/>
          <p:nvPr/>
        </p:nvSpPr>
        <p:spPr>
          <a:xfrm>
            <a:off x="8393325" y="2676113"/>
            <a:ext cx="7527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1 / 5</a:t>
            </a:r>
            <a:endParaRPr b="0" i="0" sz="900" u="none" cap="none" strike="noStrike">
              <a:solidFill>
                <a:srgbClr val="000000"/>
              </a:solidFill>
              <a:latin typeface="Arial"/>
              <a:ea typeface="Arial"/>
              <a:cs typeface="Arial"/>
              <a:sym typeface="Arial"/>
            </a:endParaRPr>
          </a:p>
        </p:txBody>
      </p:sp>
      <p:sp>
        <p:nvSpPr>
          <p:cNvPr id="674" name="Google Shape;674;p31"/>
          <p:cNvSpPr txBox="1"/>
          <p:nvPr/>
        </p:nvSpPr>
        <p:spPr>
          <a:xfrm>
            <a:off x="8469525" y="2401625"/>
            <a:ext cx="752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20%</a:t>
            </a:r>
            <a:endParaRPr b="0" i="0" sz="2000" u="none" cap="none" strike="noStrike">
              <a:solidFill>
                <a:srgbClr val="000000"/>
              </a:solidFill>
              <a:latin typeface="Arial"/>
              <a:ea typeface="Arial"/>
              <a:cs typeface="Arial"/>
              <a:sym typeface="Arial"/>
            </a:endParaRPr>
          </a:p>
        </p:txBody>
      </p:sp>
      <p:sp>
        <p:nvSpPr>
          <p:cNvPr id="675" name="Google Shape;675;p31"/>
          <p:cNvSpPr txBox="1"/>
          <p:nvPr/>
        </p:nvSpPr>
        <p:spPr>
          <a:xfrm>
            <a:off x="8338300" y="3601188"/>
            <a:ext cx="7527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0 / 9</a:t>
            </a:r>
            <a:endParaRPr b="0" i="0" sz="900" u="none" cap="none" strike="noStrike">
              <a:solidFill>
                <a:srgbClr val="000000"/>
              </a:solidFill>
              <a:latin typeface="Arial"/>
              <a:ea typeface="Arial"/>
              <a:cs typeface="Arial"/>
              <a:sym typeface="Arial"/>
            </a:endParaRPr>
          </a:p>
        </p:txBody>
      </p:sp>
      <p:sp>
        <p:nvSpPr>
          <p:cNvPr id="676" name="Google Shape;676;p31"/>
          <p:cNvSpPr txBox="1"/>
          <p:nvPr/>
        </p:nvSpPr>
        <p:spPr>
          <a:xfrm>
            <a:off x="8621925" y="3230325"/>
            <a:ext cx="752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0%</a:t>
            </a:r>
            <a:endParaRPr b="0" i="0" sz="2000" u="none" cap="none" strike="noStrike">
              <a:solidFill>
                <a:srgbClr val="000000"/>
              </a:solidFill>
              <a:latin typeface="Arial"/>
              <a:ea typeface="Arial"/>
              <a:cs typeface="Arial"/>
              <a:sym typeface="Arial"/>
            </a:endParaRPr>
          </a:p>
        </p:txBody>
      </p:sp>
      <p:sp>
        <p:nvSpPr>
          <p:cNvPr id="677" name="Google Shape;677;p31"/>
          <p:cNvSpPr txBox="1"/>
          <p:nvPr/>
        </p:nvSpPr>
        <p:spPr>
          <a:xfrm>
            <a:off x="8429650" y="4410025"/>
            <a:ext cx="7527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2 /3</a:t>
            </a:r>
            <a:endParaRPr b="0" i="0" sz="900" u="none" cap="none" strike="noStrike">
              <a:solidFill>
                <a:srgbClr val="000000"/>
              </a:solidFill>
              <a:latin typeface="Arial"/>
              <a:ea typeface="Arial"/>
              <a:cs typeface="Arial"/>
              <a:sym typeface="Arial"/>
            </a:endParaRPr>
          </a:p>
        </p:txBody>
      </p:sp>
      <p:sp>
        <p:nvSpPr>
          <p:cNvPr id="678" name="Google Shape;678;p31"/>
          <p:cNvSpPr txBox="1"/>
          <p:nvPr/>
        </p:nvSpPr>
        <p:spPr>
          <a:xfrm>
            <a:off x="8469525" y="4059025"/>
            <a:ext cx="752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66%</a:t>
            </a:r>
            <a:endParaRPr b="0" i="0" sz="2000" u="none" cap="none" strike="noStrike">
              <a:solidFill>
                <a:srgbClr val="000000"/>
              </a:solidFill>
              <a:latin typeface="Arial"/>
              <a:ea typeface="Arial"/>
              <a:cs typeface="Arial"/>
              <a:sym typeface="Arial"/>
            </a:endParaRPr>
          </a:p>
        </p:txBody>
      </p:sp>
      <p:pic>
        <p:nvPicPr>
          <p:cNvPr id="679" name="Google Shape;679;p31" title="Show win rate by segment"/>
          <p:cNvPicPr preferRelativeResize="0"/>
          <p:nvPr/>
        </p:nvPicPr>
        <p:blipFill rotWithShape="1">
          <a:blip r:embed="rId11">
            <a:alphaModFix/>
          </a:blip>
          <a:srcRect b="0" l="0" r="0" t="0"/>
          <a:stretch/>
        </p:blipFill>
        <p:spPr>
          <a:xfrm>
            <a:off x="9137218" y="839089"/>
            <a:ext cx="162900" cy="148937"/>
          </a:xfrm>
          <a:prstGeom prst="rect">
            <a:avLst/>
          </a:prstGeom>
          <a:noFill/>
          <a:ln>
            <a:noFill/>
          </a:ln>
        </p:spPr>
      </p:pic>
      <p:sp>
        <p:nvSpPr>
          <p:cNvPr id="680" name="Google Shape;680;p31"/>
          <p:cNvSpPr/>
          <p:nvPr/>
        </p:nvSpPr>
        <p:spPr>
          <a:xfrm>
            <a:off x="6735469" y="4144400"/>
            <a:ext cx="304200" cy="279900"/>
          </a:xfrm>
          <a:prstGeom prst="diamond">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1" name="Google Shape;681;p31"/>
          <p:cNvSpPr txBox="1"/>
          <p:nvPr/>
        </p:nvSpPr>
        <p:spPr>
          <a:xfrm>
            <a:off x="7120050" y="982650"/>
            <a:ext cx="1199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30% | 30% | 40% </a:t>
            </a:r>
            <a:endParaRPr b="0" i="0" sz="1000" u="none" cap="none" strike="noStrike">
              <a:solidFill>
                <a:srgbClr val="000000"/>
              </a:solidFill>
              <a:latin typeface="Arial"/>
              <a:ea typeface="Arial"/>
              <a:cs typeface="Arial"/>
              <a:sym typeface="Arial"/>
            </a:endParaRPr>
          </a:p>
        </p:txBody>
      </p:sp>
      <p:sp>
        <p:nvSpPr>
          <p:cNvPr id="682" name="Google Shape;682;p31"/>
          <p:cNvSpPr txBox="1"/>
          <p:nvPr/>
        </p:nvSpPr>
        <p:spPr>
          <a:xfrm>
            <a:off x="7046450" y="572625"/>
            <a:ext cx="12966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Stall | Lost | Progress</a:t>
            </a:r>
            <a:endParaRPr b="0" i="0" sz="600" u="none" cap="none" strike="noStrike">
              <a:solidFill>
                <a:srgbClr val="000000"/>
              </a:solidFill>
              <a:latin typeface="Arial"/>
              <a:ea typeface="Arial"/>
              <a:cs typeface="Arial"/>
              <a:sym typeface="Arial"/>
            </a:endParaRPr>
          </a:p>
        </p:txBody>
      </p:sp>
      <p:sp>
        <p:nvSpPr>
          <p:cNvPr id="683" name="Google Shape;683;p31"/>
          <p:cNvSpPr txBox="1"/>
          <p:nvPr/>
        </p:nvSpPr>
        <p:spPr>
          <a:xfrm>
            <a:off x="5533513" y="572625"/>
            <a:ext cx="12966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Stall | Lost | Progress</a:t>
            </a:r>
            <a:endParaRPr b="0" i="0" sz="600" u="none" cap="none" strike="noStrike">
              <a:solidFill>
                <a:srgbClr val="000000"/>
              </a:solidFill>
              <a:latin typeface="Arial"/>
              <a:ea typeface="Arial"/>
              <a:cs typeface="Arial"/>
              <a:sym typeface="Arial"/>
            </a:endParaRPr>
          </a:p>
        </p:txBody>
      </p:sp>
      <p:sp>
        <p:nvSpPr>
          <p:cNvPr id="684" name="Google Shape;684;p31"/>
          <p:cNvSpPr txBox="1"/>
          <p:nvPr/>
        </p:nvSpPr>
        <p:spPr>
          <a:xfrm>
            <a:off x="3857113" y="572625"/>
            <a:ext cx="12966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Stall | Lost | Progress</a:t>
            </a:r>
            <a:endParaRPr b="0" i="0" sz="600" u="none" cap="none" strike="noStrike">
              <a:solidFill>
                <a:srgbClr val="000000"/>
              </a:solidFill>
              <a:latin typeface="Arial"/>
              <a:ea typeface="Arial"/>
              <a:cs typeface="Arial"/>
              <a:sym typeface="Arial"/>
            </a:endParaRPr>
          </a:p>
        </p:txBody>
      </p:sp>
      <p:sp>
        <p:nvSpPr>
          <p:cNvPr id="685" name="Google Shape;685;p31"/>
          <p:cNvSpPr txBox="1"/>
          <p:nvPr/>
        </p:nvSpPr>
        <p:spPr>
          <a:xfrm>
            <a:off x="7348650" y="1160625"/>
            <a:ext cx="752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120 Opps</a:t>
            </a:r>
            <a:endParaRPr b="0" i="0" sz="900" u="none" cap="none" strike="noStrike">
              <a:solidFill>
                <a:srgbClr val="000000"/>
              </a:solidFill>
              <a:latin typeface="Arial"/>
              <a:ea typeface="Arial"/>
              <a:cs typeface="Arial"/>
              <a:sym typeface="Arial"/>
            </a:endParaRPr>
          </a:p>
        </p:txBody>
      </p:sp>
      <p:sp>
        <p:nvSpPr>
          <p:cNvPr id="686" name="Google Shape;686;p31"/>
          <p:cNvSpPr txBox="1"/>
          <p:nvPr/>
        </p:nvSpPr>
        <p:spPr>
          <a:xfrm>
            <a:off x="7120050" y="1668450"/>
            <a:ext cx="1199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20% | 50% | 30% </a:t>
            </a:r>
            <a:endParaRPr b="0" i="0" sz="1000" u="none" cap="none" strike="noStrike">
              <a:solidFill>
                <a:srgbClr val="000000"/>
              </a:solidFill>
              <a:latin typeface="Arial"/>
              <a:ea typeface="Arial"/>
              <a:cs typeface="Arial"/>
              <a:sym typeface="Arial"/>
            </a:endParaRPr>
          </a:p>
        </p:txBody>
      </p:sp>
      <p:sp>
        <p:nvSpPr>
          <p:cNvPr id="687" name="Google Shape;687;p31"/>
          <p:cNvSpPr txBox="1"/>
          <p:nvPr/>
        </p:nvSpPr>
        <p:spPr>
          <a:xfrm>
            <a:off x="7348650" y="1846425"/>
            <a:ext cx="752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60 Opps</a:t>
            </a:r>
            <a:endParaRPr b="0" i="0" sz="900" u="none" cap="none" strike="noStrike">
              <a:solidFill>
                <a:srgbClr val="000000"/>
              </a:solidFill>
              <a:latin typeface="Arial"/>
              <a:ea typeface="Arial"/>
              <a:cs typeface="Arial"/>
              <a:sym typeface="Arial"/>
            </a:endParaRPr>
          </a:p>
        </p:txBody>
      </p:sp>
      <p:sp>
        <p:nvSpPr>
          <p:cNvPr id="688" name="Google Shape;688;p31"/>
          <p:cNvSpPr txBox="1"/>
          <p:nvPr/>
        </p:nvSpPr>
        <p:spPr>
          <a:xfrm>
            <a:off x="7120050" y="2506650"/>
            <a:ext cx="1199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60% | 30% | 10% </a:t>
            </a:r>
            <a:endParaRPr b="0" i="0" sz="1000" u="none" cap="none" strike="noStrike">
              <a:solidFill>
                <a:srgbClr val="000000"/>
              </a:solidFill>
              <a:latin typeface="Arial"/>
              <a:ea typeface="Arial"/>
              <a:cs typeface="Arial"/>
              <a:sym typeface="Arial"/>
            </a:endParaRPr>
          </a:p>
        </p:txBody>
      </p:sp>
      <p:sp>
        <p:nvSpPr>
          <p:cNvPr id="689" name="Google Shape;689;p31"/>
          <p:cNvSpPr txBox="1"/>
          <p:nvPr/>
        </p:nvSpPr>
        <p:spPr>
          <a:xfrm>
            <a:off x="7348650" y="2684625"/>
            <a:ext cx="752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20 Opps</a:t>
            </a:r>
            <a:endParaRPr b="0" i="0" sz="900" u="none" cap="none" strike="noStrike">
              <a:solidFill>
                <a:srgbClr val="000000"/>
              </a:solidFill>
              <a:latin typeface="Arial"/>
              <a:ea typeface="Arial"/>
              <a:cs typeface="Arial"/>
              <a:sym typeface="Arial"/>
            </a:endParaRPr>
          </a:p>
        </p:txBody>
      </p:sp>
      <p:sp>
        <p:nvSpPr>
          <p:cNvPr id="690" name="Google Shape;690;p31"/>
          <p:cNvSpPr txBox="1"/>
          <p:nvPr/>
        </p:nvSpPr>
        <p:spPr>
          <a:xfrm>
            <a:off x="7196250" y="3268650"/>
            <a:ext cx="1199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25% | 15% | 60% </a:t>
            </a:r>
            <a:endParaRPr b="0" i="0" sz="1000" u="none" cap="none" strike="noStrike">
              <a:solidFill>
                <a:srgbClr val="000000"/>
              </a:solidFill>
              <a:latin typeface="Arial"/>
              <a:ea typeface="Arial"/>
              <a:cs typeface="Arial"/>
              <a:sym typeface="Arial"/>
            </a:endParaRPr>
          </a:p>
        </p:txBody>
      </p:sp>
      <p:sp>
        <p:nvSpPr>
          <p:cNvPr id="691" name="Google Shape;691;p31"/>
          <p:cNvSpPr txBox="1"/>
          <p:nvPr/>
        </p:nvSpPr>
        <p:spPr>
          <a:xfrm>
            <a:off x="7424850" y="3446625"/>
            <a:ext cx="752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18 Opps</a:t>
            </a:r>
            <a:endParaRPr b="0" i="0" sz="900" u="none" cap="none" strike="noStrike">
              <a:solidFill>
                <a:srgbClr val="000000"/>
              </a:solidFill>
              <a:latin typeface="Arial"/>
              <a:ea typeface="Arial"/>
              <a:cs typeface="Arial"/>
              <a:sym typeface="Arial"/>
            </a:endParaRPr>
          </a:p>
        </p:txBody>
      </p:sp>
      <p:sp>
        <p:nvSpPr>
          <p:cNvPr id="692" name="Google Shape;692;p31"/>
          <p:cNvSpPr txBox="1"/>
          <p:nvPr/>
        </p:nvSpPr>
        <p:spPr>
          <a:xfrm>
            <a:off x="7196250" y="4030650"/>
            <a:ext cx="1199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40% | 30% | 30% </a:t>
            </a:r>
            <a:endParaRPr b="0" i="0" sz="1000" u="none" cap="none" strike="noStrike">
              <a:solidFill>
                <a:srgbClr val="000000"/>
              </a:solidFill>
              <a:latin typeface="Arial"/>
              <a:ea typeface="Arial"/>
              <a:cs typeface="Arial"/>
              <a:sym typeface="Arial"/>
            </a:endParaRPr>
          </a:p>
        </p:txBody>
      </p:sp>
      <p:sp>
        <p:nvSpPr>
          <p:cNvPr id="693" name="Google Shape;693;p31"/>
          <p:cNvSpPr txBox="1"/>
          <p:nvPr/>
        </p:nvSpPr>
        <p:spPr>
          <a:xfrm>
            <a:off x="7424850" y="4208625"/>
            <a:ext cx="752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25 Opps</a:t>
            </a:r>
            <a:endParaRPr b="0" i="0" sz="900" u="none" cap="none" strike="noStrike">
              <a:solidFill>
                <a:srgbClr val="000000"/>
              </a:solidFill>
              <a:latin typeface="Arial"/>
              <a:ea typeface="Arial"/>
              <a:cs typeface="Arial"/>
              <a:sym typeface="Arial"/>
            </a:endParaRPr>
          </a:p>
        </p:txBody>
      </p:sp>
      <p:sp>
        <p:nvSpPr>
          <p:cNvPr id="694" name="Google Shape;694;p31"/>
          <p:cNvSpPr txBox="1"/>
          <p:nvPr/>
        </p:nvSpPr>
        <p:spPr>
          <a:xfrm>
            <a:off x="5443650" y="982650"/>
            <a:ext cx="1199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30% | 30% | 40% </a:t>
            </a:r>
            <a:endParaRPr b="0" i="0" sz="1000" u="none" cap="none" strike="noStrike">
              <a:solidFill>
                <a:srgbClr val="000000"/>
              </a:solidFill>
              <a:latin typeface="Arial"/>
              <a:ea typeface="Arial"/>
              <a:cs typeface="Arial"/>
              <a:sym typeface="Arial"/>
            </a:endParaRPr>
          </a:p>
        </p:txBody>
      </p:sp>
      <p:sp>
        <p:nvSpPr>
          <p:cNvPr id="695" name="Google Shape;695;p31"/>
          <p:cNvSpPr txBox="1"/>
          <p:nvPr/>
        </p:nvSpPr>
        <p:spPr>
          <a:xfrm>
            <a:off x="5672250" y="1160625"/>
            <a:ext cx="752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120 Opps</a:t>
            </a:r>
            <a:endParaRPr b="0" i="0" sz="900" u="none" cap="none" strike="noStrike">
              <a:solidFill>
                <a:srgbClr val="000000"/>
              </a:solidFill>
              <a:latin typeface="Arial"/>
              <a:ea typeface="Arial"/>
              <a:cs typeface="Arial"/>
              <a:sym typeface="Arial"/>
            </a:endParaRPr>
          </a:p>
        </p:txBody>
      </p:sp>
      <p:sp>
        <p:nvSpPr>
          <p:cNvPr id="696" name="Google Shape;696;p31"/>
          <p:cNvSpPr txBox="1"/>
          <p:nvPr/>
        </p:nvSpPr>
        <p:spPr>
          <a:xfrm>
            <a:off x="5443650" y="1668450"/>
            <a:ext cx="1199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20% | 50% | 30% </a:t>
            </a:r>
            <a:endParaRPr b="0" i="0" sz="1000" u="none" cap="none" strike="noStrike">
              <a:solidFill>
                <a:srgbClr val="000000"/>
              </a:solidFill>
              <a:latin typeface="Arial"/>
              <a:ea typeface="Arial"/>
              <a:cs typeface="Arial"/>
              <a:sym typeface="Arial"/>
            </a:endParaRPr>
          </a:p>
        </p:txBody>
      </p:sp>
      <p:sp>
        <p:nvSpPr>
          <p:cNvPr id="697" name="Google Shape;697;p31"/>
          <p:cNvSpPr txBox="1"/>
          <p:nvPr/>
        </p:nvSpPr>
        <p:spPr>
          <a:xfrm>
            <a:off x="5672250" y="1846425"/>
            <a:ext cx="752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60 Opps</a:t>
            </a:r>
            <a:endParaRPr b="0" i="0" sz="900" u="none" cap="none" strike="noStrike">
              <a:solidFill>
                <a:srgbClr val="000000"/>
              </a:solidFill>
              <a:latin typeface="Arial"/>
              <a:ea typeface="Arial"/>
              <a:cs typeface="Arial"/>
              <a:sym typeface="Arial"/>
            </a:endParaRPr>
          </a:p>
        </p:txBody>
      </p:sp>
      <p:sp>
        <p:nvSpPr>
          <p:cNvPr id="698" name="Google Shape;698;p31"/>
          <p:cNvSpPr txBox="1"/>
          <p:nvPr/>
        </p:nvSpPr>
        <p:spPr>
          <a:xfrm>
            <a:off x="5443650" y="2506650"/>
            <a:ext cx="1199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60% | 30% | 10% </a:t>
            </a:r>
            <a:endParaRPr b="0" i="0" sz="1000" u="none" cap="none" strike="noStrike">
              <a:solidFill>
                <a:srgbClr val="000000"/>
              </a:solidFill>
              <a:latin typeface="Arial"/>
              <a:ea typeface="Arial"/>
              <a:cs typeface="Arial"/>
              <a:sym typeface="Arial"/>
            </a:endParaRPr>
          </a:p>
        </p:txBody>
      </p:sp>
      <p:sp>
        <p:nvSpPr>
          <p:cNvPr id="699" name="Google Shape;699;p31"/>
          <p:cNvSpPr txBox="1"/>
          <p:nvPr/>
        </p:nvSpPr>
        <p:spPr>
          <a:xfrm>
            <a:off x="5672250" y="2684625"/>
            <a:ext cx="752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20 Opps</a:t>
            </a:r>
            <a:endParaRPr b="0" i="0" sz="900" u="none" cap="none" strike="noStrike">
              <a:solidFill>
                <a:srgbClr val="000000"/>
              </a:solidFill>
              <a:latin typeface="Arial"/>
              <a:ea typeface="Arial"/>
              <a:cs typeface="Arial"/>
              <a:sym typeface="Arial"/>
            </a:endParaRPr>
          </a:p>
        </p:txBody>
      </p:sp>
      <p:sp>
        <p:nvSpPr>
          <p:cNvPr id="700" name="Google Shape;700;p31"/>
          <p:cNvSpPr txBox="1"/>
          <p:nvPr/>
        </p:nvSpPr>
        <p:spPr>
          <a:xfrm>
            <a:off x="5519850" y="3268650"/>
            <a:ext cx="1199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25% | 15% | 60% </a:t>
            </a:r>
            <a:endParaRPr b="0" i="0" sz="1000" u="none" cap="none" strike="noStrike">
              <a:solidFill>
                <a:srgbClr val="000000"/>
              </a:solidFill>
              <a:latin typeface="Arial"/>
              <a:ea typeface="Arial"/>
              <a:cs typeface="Arial"/>
              <a:sym typeface="Arial"/>
            </a:endParaRPr>
          </a:p>
        </p:txBody>
      </p:sp>
      <p:sp>
        <p:nvSpPr>
          <p:cNvPr id="701" name="Google Shape;701;p31"/>
          <p:cNvSpPr txBox="1"/>
          <p:nvPr/>
        </p:nvSpPr>
        <p:spPr>
          <a:xfrm>
            <a:off x="5748450" y="3446625"/>
            <a:ext cx="752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18 Opps</a:t>
            </a:r>
            <a:endParaRPr b="0" i="0" sz="900" u="none" cap="none" strike="noStrike">
              <a:solidFill>
                <a:srgbClr val="000000"/>
              </a:solidFill>
              <a:latin typeface="Arial"/>
              <a:ea typeface="Arial"/>
              <a:cs typeface="Arial"/>
              <a:sym typeface="Arial"/>
            </a:endParaRPr>
          </a:p>
        </p:txBody>
      </p:sp>
      <p:sp>
        <p:nvSpPr>
          <p:cNvPr id="702" name="Google Shape;702;p31"/>
          <p:cNvSpPr txBox="1"/>
          <p:nvPr/>
        </p:nvSpPr>
        <p:spPr>
          <a:xfrm>
            <a:off x="5519850" y="4030650"/>
            <a:ext cx="1199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40% | 30% | 30% </a:t>
            </a:r>
            <a:endParaRPr b="0" i="0" sz="1000" u="none" cap="none" strike="noStrike">
              <a:solidFill>
                <a:srgbClr val="000000"/>
              </a:solidFill>
              <a:latin typeface="Arial"/>
              <a:ea typeface="Arial"/>
              <a:cs typeface="Arial"/>
              <a:sym typeface="Arial"/>
            </a:endParaRPr>
          </a:p>
        </p:txBody>
      </p:sp>
      <p:sp>
        <p:nvSpPr>
          <p:cNvPr id="703" name="Google Shape;703;p31"/>
          <p:cNvSpPr txBox="1"/>
          <p:nvPr/>
        </p:nvSpPr>
        <p:spPr>
          <a:xfrm>
            <a:off x="5748450" y="4208625"/>
            <a:ext cx="752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25 Opps</a:t>
            </a:r>
            <a:endParaRPr b="0" i="0" sz="9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15"/>
          <p:cNvSpPr txBox="1"/>
          <p:nvPr/>
        </p:nvSpPr>
        <p:spPr>
          <a:xfrm>
            <a:off x="803275" y="537298"/>
            <a:ext cx="5637893" cy="5847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Pipeline forecasting model simulation reflects how opportunities progress through the sales cycle </a:t>
            </a:r>
            <a:endParaRPr b="1" i="0" sz="1000" u="none" cap="none" strike="noStrike">
              <a:solidFill>
                <a:schemeClr val="dk1"/>
              </a:solidFill>
              <a:latin typeface="Arial"/>
              <a:ea typeface="Arial"/>
              <a:cs typeface="Arial"/>
              <a:sym typeface="Arial"/>
            </a:endParaRPr>
          </a:p>
        </p:txBody>
      </p:sp>
      <p:sp>
        <p:nvSpPr>
          <p:cNvPr id="710" name="Google Shape;710;p15"/>
          <p:cNvSpPr txBox="1"/>
          <p:nvPr/>
        </p:nvSpPr>
        <p:spPr>
          <a:xfrm>
            <a:off x="176288" y="146447"/>
            <a:ext cx="9095467" cy="50720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Arial"/>
              <a:buNone/>
            </a:pPr>
            <a:r>
              <a:rPr b="1" i="0" lang="en-US" sz="2800" u="none" cap="none" strike="noStrike">
                <a:solidFill>
                  <a:schemeClr val="accent1"/>
                </a:solidFill>
                <a:latin typeface="Arial"/>
                <a:ea typeface="Arial"/>
                <a:cs typeface="Arial"/>
                <a:sym typeface="Arial"/>
              </a:rPr>
              <a:t>Simulation Design and Structure</a:t>
            </a:r>
            <a:endParaRPr b="0" i="0" sz="1400" u="none" cap="none" strike="noStrike">
              <a:solidFill>
                <a:srgbClr val="000000"/>
              </a:solidFill>
              <a:latin typeface="Arial"/>
              <a:ea typeface="Arial"/>
              <a:cs typeface="Arial"/>
              <a:sym typeface="Arial"/>
            </a:endParaRPr>
          </a:p>
        </p:txBody>
      </p:sp>
      <p:sp>
        <p:nvSpPr>
          <p:cNvPr id="711" name="Google Shape;711;p15"/>
          <p:cNvSpPr/>
          <p:nvPr/>
        </p:nvSpPr>
        <p:spPr>
          <a:xfrm>
            <a:off x="335946" y="1352549"/>
            <a:ext cx="1215723"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Engage</a:t>
            </a:r>
            <a:endParaRPr b="0" i="0" sz="1500" u="none" cap="none" strike="noStrike">
              <a:solidFill>
                <a:schemeClr val="lt1"/>
              </a:solidFill>
              <a:latin typeface="Calibri"/>
              <a:ea typeface="Calibri"/>
              <a:cs typeface="Calibri"/>
              <a:sym typeface="Calibri"/>
            </a:endParaRPr>
          </a:p>
        </p:txBody>
      </p:sp>
      <p:sp>
        <p:nvSpPr>
          <p:cNvPr id="712" name="Google Shape;712;p15"/>
          <p:cNvSpPr/>
          <p:nvPr/>
        </p:nvSpPr>
        <p:spPr>
          <a:xfrm>
            <a:off x="5749321" y="3868340"/>
            <a:ext cx="1217386"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Negotiate</a:t>
            </a:r>
            <a:endParaRPr b="0" i="0" sz="1500" u="none" cap="none" strike="noStrike">
              <a:solidFill>
                <a:schemeClr val="lt1"/>
              </a:solidFill>
              <a:latin typeface="Calibri"/>
              <a:ea typeface="Calibri"/>
              <a:cs typeface="Calibri"/>
              <a:sym typeface="Calibri"/>
            </a:endParaRPr>
          </a:p>
        </p:txBody>
      </p:sp>
      <p:sp>
        <p:nvSpPr>
          <p:cNvPr id="713" name="Google Shape;713;p15"/>
          <p:cNvSpPr/>
          <p:nvPr/>
        </p:nvSpPr>
        <p:spPr>
          <a:xfrm>
            <a:off x="1688042" y="1981199"/>
            <a:ext cx="1217386"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Qualify</a:t>
            </a:r>
            <a:endParaRPr b="0" i="0" sz="1500" u="none" cap="none" strike="noStrike">
              <a:solidFill>
                <a:schemeClr val="lt1"/>
              </a:solidFill>
              <a:latin typeface="Calibri"/>
              <a:ea typeface="Calibri"/>
              <a:cs typeface="Calibri"/>
              <a:sym typeface="Calibri"/>
            </a:endParaRPr>
          </a:p>
        </p:txBody>
      </p:sp>
      <p:sp>
        <p:nvSpPr>
          <p:cNvPr id="714" name="Google Shape;714;p15"/>
          <p:cNvSpPr/>
          <p:nvPr/>
        </p:nvSpPr>
        <p:spPr>
          <a:xfrm>
            <a:off x="3041802" y="2609849"/>
            <a:ext cx="1217386"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Design</a:t>
            </a:r>
            <a:endParaRPr b="0" i="0" sz="1500" u="none" cap="none" strike="noStrike">
              <a:solidFill>
                <a:schemeClr val="lt1"/>
              </a:solidFill>
              <a:latin typeface="Calibri"/>
              <a:ea typeface="Calibri"/>
              <a:cs typeface="Calibri"/>
              <a:sym typeface="Calibri"/>
            </a:endParaRPr>
          </a:p>
        </p:txBody>
      </p:sp>
      <p:sp>
        <p:nvSpPr>
          <p:cNvPr id="715" name="Google Shape;715;p15"/>
          <p:cNvSpPr/>
          <p:nvPr/>
        </p:nvSpPr>
        <p:spPr>
          <a:xfrm>
            <a:off x="4395561" y="3238499"/>
            <a:ext cx="1217386" cy="286941"/>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Propose</a:t>
            </a:r>
            <a:endParaRPr b="0" i="0" sz="1500" u="none" cap="none" strike="noStrike">
              <a:solidFill>
                <a:schemeClr val="lt1"/>
              </a:solidFill>
              <a:latin typeface="Calibri"/>
              <a:ea typeface="Calibri"/>
              <a:cs typeface="Calibri"/>
              <a:sym typeface="Calibri"/>
            </a:endParaRPr>
          </a:p>
        </p:txBody>
      </p:sp>
      <p:sp>
        <p:nvSpPr>
          <p:cNvPr id="716" name="Google Shape;716;p15"/>
          <p:cNvSpPr/>
          <p:nvPr/>
        </p:nvSpPr>
        <p:spPr>
          <a:xfrm>
            <a:off x="7232224" y="700917"/>
            <a:ext cx="2039531" cy="318036"/>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Key Design Points</a:t>
            </a:r>
            <a:endParaRPr b="0" i="0" sz="1400" u="none" cap="none" strike="noStrike">
              <a:solidFill>
                <a:srgbClr val="000000"/>
              </a:solidFill>
              <a:latin typeface="Arial"/>
              <a:ea typeface="Arial"/>
              <a:cs typeface="Arial"/>
              <a:sym typeface="Arial"/>
            </a:endParaRPr>
          </a:p>
        </p:txBody>
      </p:sp>
      <p:sp>
        <p:nvSpPr>
          <p:cNvPr id="717" name="Google Shape;717;p15"/>
          <p:cNvSpPr/>
          <p:nvPr/>
        </p:nvSpPr>
        <p:spPr>
          <a:xfrm>
            <a:off x="7335913" y="1045666"/>
            <a:ext cx="2536221" cy="3065455"/>
          </a:xfrm>
          <a:prstGeom prst="rect">
            <a:avLst/>
          </a:prstGeom>
          <a:noFill/>
          <a:ln>
            <a:noFill/>
          </a:ln>
        </p:spPr>
        <p:txBody>
          <a:bodyPr anchorCtr="0" anchor="t" bIns="45700" lIns="91425" spcFirstLastPara="1" rIns="91425" wrap="square" tIns="45700">
            <a:spAutoFit/>
          </a:bodyPr>
          <a:lstStyle/>
          <a:p>
            <a:pPr indent="-169863" lvl="0" marL="169863" marR="0" rtl="0" algn="l">
              <a:lnSpc>
                <a:spcPct val="90000"/>
              </a:lnSpc>
              <a:spcBef>
                <a:spcPts val="0"/>
              </a:spcBef>
              <a:spcAft>
                <a:spcPts val="0"/>
              </a:spcAft>
              <a:buClr>
                <a:srgbClr val="000000"/>
              </a:buClr>
              <a:buSzPts val="1200"/>
              <a:buFont typeface="Calibri"/>
              <a:buChar char="•"/>
            </a:pPr>
            <a:r>
              <a:rPr b="0" i="0" lang="en-US" sz="1200" u="none" cap="none" strike="noStrike">
                <a:solidFill>
                  <a:schemeClr val="dk1"/>
                </a:solidFill>
                <a:latin typeface="Calibri"/>
                <a:ea typeface="Calibri"/>
                <a:cs typeface="Calibri"/>
                <a:sym typeface="Calibri"/>
              </a:rPr>
              <a:t>Pipeline acts as a predictable system that can be understood and modeled through a set of historical pipeline metrics and statistics</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  - identified leads</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  - lead progression statistics</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  - win rates</a:t>
            </a:r>
            <a:endParaRPr b="0" i="0" sz="1400" u="none" cap="none" strike="noStrike">
              <a:solidFill>
                <a:srgbClr val="000000"/>
              </a:solidFill>
              <a:latin typeface="Arial"/>
              <a:ea typeface="Arial"/>
              <a:cs typeface="Arial"/>
              <a:sym typeface="Arial"/>
            </a:endParaRPr>
          </a:p>
          <a:p>
            <a:pPr indent="-169863" lvl="0" marL="169863" marR="0" rtl="0" algn="l">
              <a:lnSpc>
                <a:spcPct val="90000"/>
              </a:lnSpc>
              <a:spcBef>
                <a:spcPts val="480"/>
              </a:spcBef>
              <a:spcAft>
                <a:spcPts val="0"/>
              </a:spcAft>
              <a:buClr>
                <a:srgbClr val="000000"/>
              </a:buClr>
              <a:buSzPts val="1200"/>
              <a:buFont typeface="Calibri"/>
              <a:buChar char="•"/>
            </a:pPr>
            <a:r>
              <a:rPr b="0" i="0" lang="en-US" sz="1200" u="none" cap="none" strike="noStrike">
                <a:solidFill>
                  <a:schemeClr val="dk1"/>
                </a:solidFill>
                <a:latin typeface="Calibri"/>
                <a:ea typeface="Calibri"/>
                <a:cs typeface="Calibri"/>
                <a:sym typeface="Calibri"/>
              </a:rPr>
              <a:t>Stochastic modeling provides a forward-looking view of pipeline through use of pipeline statistics calculated through time series analysis</a:t>
            </a:r>
            <a:endParaRPr b="0" i="0" sz="1400" u="none" cap="none" strike="noStrike">
              <a:solidFill>
                <a:srgbClr val="000000"/>
              </a:solidFill>
              <a:latin typeface="Arial"/>
              <a:ea typeface="Arial"/>
              <a:cs typeface="Arial"/>
              <a:sym typeface="Arial"/>
            </a:endParaRPr>
          </a:p>
          <a:p>
            <a:pPr indent="-169863" lvl="0" marL="169863" marR="0" rtl="0" algn="l">
              <a:lnSpc>
                <a:spcPct val="90000"/>
              </a:lnSpc>
              <a:spcBef>
                <a:spcPts val="480"/>
              </a:spcBef>
              <a:spcAft>
                <a:spcPts val="0"/>
              </a:spcAft>
              <a:buClr>
                <a:srgbClr val="000000"/>
              </a:buClr>
              <a:buSzPts val="1200"/>
              <a:buFont typeface="Calibri"/>
              <a:buChar char="•"/>
            </a:pPr>
            <a:r>
              <a:rPr b="0" i="0" lang="en-US" sz="1200" u="none" cap="none" strike="noStrike">
                <a:solidFill>
                  <a:schemeClr val="dk1"/>
                </a:solidFill>
                <a:latin typeface="Calibri"/>
                <a:ea typeface="Calibri"/>
                <a:cs typeface="Calibri"/>
                <a:sym typeface="Calibri"/>
              </a:rPr>
              <a:t>Key to understanding system is to develop a new set of pipeline velocity statistics to support advanced modeling and scenario analysis</a:t>
            </a:r>
            <a:endParaRPr b="0" i="0" sz="1400" u="none" cap="none" strike="noStrike">
              <a:solidFill>
                <a:srgbClr val="000000"/>
              </a:solidFill>
              <a:latin typeface="Arial"/>
              <a:ea typeface="Arial"/>
              <a:cs typeface="Arial"/>
              <a:sym typeface="Arial"/>
            </a:endParaRPr>
          </a:p>
        </p:txBody>
      </p:sp>
      <p:sp>
        <p:nvSpPr>
          <p:cNvPr id="718" name="Google Shape;718;p15"/>
          <p:cNvSpPr txBox="1"/>
          <p:nvPr/>
        </p:nvSpPr>
        <p:spPr>
          <a:xfrm>
            <a:off x="93133" y="891778"/>
            <a:ext cx="106279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New leads</a:t>
            </a:r>
            <a:endParaRPr b="0" i="0" sz="1400" u="none" cap="none" strike="noStrike">
              <a:solidFill>
                <a:srgbClr val="000000"/>
              </a:solidFill>
              <a:latin typeface="Arial"/>
              <a:ea typeface="Arial"/>
              <a:cs typeface="Arial"/>
              <a:sym typeface="Arial"/>
            </a:endParaRPr>
          </a:p>
        </p:txBody>
      </p:sp>
      <p:sp>
        <p:nvSpPr>
          <p:cNvPr id="719" name="Google Shape;719;p15"/>
          <p:cNvSpPr/>
          <p:nvPr/>
        </p:nvSpPr>
        <p:spPr>
          <a:xfrm>
            <a:off x="1917549" y="1457325"/>
            <a:ext cx="237822" cy="136922"/>
          </a:xfrm>
          <a:prstGeom prst="flowChartDecision">
            <a:avLst/>
          </a:prstGeom>
          <a:solidFill>
            <a:srgbClr val="C0504D"/>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0" name="Google Shape;720;p15"/>
          <p:cNvSpPr txBox="1"/>
          <p:nvPr/>
        </p:nvSpPr>
        <p:spPr>
          <a:xfrm>
            <a:off x="2045608" y="1650206"/>
            <a:ext cx="843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progress</a:t>
            </a:r>
            <a:endParaRPr b="0" i="0" sz="1400" u="none" cap="none" strike="noStrike">
              <a:solidFill>
                <a:srgbClr val="000000"/>
              </a:solidFill>
              <a:latin typeface="Arial"/>
              <a:ea typeface="Arial"/>
              <a:cs typeface="Arial"/>
              <a:sym typeface="Arial"/>
            </a:endParaRPr>
          </a:p>
        </p:txBody>
      </p:sp>
      <p:sp>
        <p:nvSpPr>
          <p:cNvPr id="721" name="Google Shape;721;p15"/>
          <p:cNvSpPr txBox="1"/>
          <p:nvPr/>
        </p:nvSpPr>
        <p:spPr>
          <a:xfrm>
            <a:off x="1564973" y="1216818"/>
            <a:ext cx="49259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stall</a:t>
            </a:r>
            <a:endParaRPr b="0" i="0" sz="1400" u="none" cap="none" strike="noStrike">
              <a:solidFill>
                <a:srgbClr val="000000"/>
              </a:solidFill>
              <a:latin typeface="Arial"/>
              <a:ea typeface="Arial"/>
              <a:cs typeface="Arial"/>
              <a:sym typeface="Arial"/>
            </a:endParaRPr>
          </a:p>
        </p:txBody>
      </p:sp>
      <p:sp>
        <p:nvSpPr>
          <p:cNvPr id="722" name="Google Shape;722;p15"/>
          <p:cNvSpPr txBox="1"/>
          <p:nvPr/>
        </p:nvSpPr>
        <p:spPr>
          <a:xfrm>
            <a:off x="2782359" y="1412081"/>
            <a:ext cx="57817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close</a:t>
            </a:r>
            <a:endParaRPr b="0" i="0" sz="1400" u="none" cap="none" strike="noStrike">
              <a:solidFill>
                <a:srgbClr val="000000"/>
              </a:solidFill>
              <a:latin typeface="Arial"/>
              <a:ea typeface="Arial"/>
              <a:cs typeface="Arial"/>
              <a:sym typeface="Arial"/>
            </a:endParaRPr>
          </a:p>
        </p:txBody>
      </p:sp>
      <p:cxnSp>
        <p:nvCxnSpPr>
          <p:cNvPr id="723" name="Google Shape;723;p15"/>
          <p:cNvCxnSpPr/>
          <p:nvPr/>
        </p:nvCxnSpPr>
        <p:spPr>
          <a:xfrm flipH="1">
            <a:off x="2012346" y="1569244"/>
            <a:ext cx="4990" cy="317897"/>
          </a:xfrm>
          <a:prstGeom prst="straightConnector1">
            <a:avLst/>
          </a:prstGeom>
          <a:noFill/>
          <a:ln cap="flat" cmpd="sng" w="9525">
            <a:solidFill>
              <a:schemeClr val="dk1"/>
            </a:solidFill>
            <a:prstDash val="solid"/>
            <a:round/>
            <a:headEnd len="sm" w="sm" type="none"/>
            <a:tailEnd len="med" w="med" type="stealth"/>
          </a:ln>
        </p:spPr>
      </p:cxnSp>
      <p:cxnSp>
        <p:nvCxnSpPr>
          <p:cNvPr id="724" name="Google Shape;724;p15"/>
          <p:cNvCxnSpPr>
            <a:stCxn id="719" idx="3"/>
            <a:endCxn id="722" idx="1"/>
          </p:cNvCxnSpPr>
          <p:nvPr/>
        </p:nvCxnSpPr>
        <p:spPr>
          <a:xfrm>
            <a:off x="2155371" y="1525786"/>
            <a:ext cx="627000" cy="24900"/>
          </a:xfrm>
          <a:prstGeom prst="straightConnector1">
            <a:avLst/>
          </a:prstGeom>
          <a:noFill/>
          <a:ln cap="flat" cmpd="sng" w="9525">
            <a:solidFill>
              <a:schemeClr val="dk1"/>
            </a:solidFill>
            <a:prstDash val="solid"/>
            <a:round/>
            <a:headEnd len="sm" w="sm" type="none"/>
            <a:tailEnd len="med" w="med" type="stealth"/>
          </a:ln>
        </p:spPr>
      </p:cxnSp>
      <p:sp>
        <p:nvSpPr>
          <p:cNvPr id="725" name="Google Shape;725;p15"/>
          <p:cNvSpPr/>
          <p:nvPr/>
        </p:nvSpPr>
        <p:spPr>
          <a:xfrm>
            <a:off x="3509132" y="2063352"/>
            <a:ext cx="237823" cy="136922"/>
          </a:xfrm>
          <a:prstGeom prst="flowChartDecision">
            <a:avLst/>
          </a:prstGeom>
          <a:solidFill>
            <a:srgbClr val="C0504D"/>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6" name="Google Shape;726;p15"/>
          <p:cNvSpPr txBox="1"/>
          <p:nvPr/>
        </p:nvSpPr>
        <p:spPr>
          <a:xfrm>
            <a:off x="3637190" y="2256234"/>
            <a:ext cx="843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progress</a:t>
            </a:r>
            <a:endParaRPr b="0" i="0" sz="1400" u="none" cap="none" strike="noStrike">
              <a:solidFill>
                <a:srgbClr val="000000"/>
              </a:solidFill>
              <a:latin typeface="Arial"/>
              <a:ea typeface="Arial"/>
              <a:cs typeface="Arial"/>
              <a:sym typeface="Arial"/>
            </a:endParaRPr>
          </a:p>
        </p:txBody>
      </p:sp>
      <p:sp>
        <p:nvSpPr>
          <p:cNvPr id="727" name="Google Shape;727;p15"/>
          <p:cNvSpPr txBox="1"/>
          <p:nvPr/>
        </p:nvSpPr>
        <p:spPr>
          <a:xfrm>
            <a:off x="2991909" y="2009774"/>
            <a:ext cx="49259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stall</a:t>
            </a:r>
            <a:endParaRPr b="0" i="0" sz="1400" u="none" cap="none" strike="noStrike">
              <a:solidFill>
                <a:srgbClr val="000000"/>
              </a:solidFill>
              <a:latin typeface="Arial"/>
              <a:ea typeface="Arial"/>
              <a:cs typeface="Arial"/>
              <a:sym typeface="Arial"/>
            </a:endParaRPr>
          </a:p>
        </p:txBody>
      </p:sp>
      <p:sp>
        <p:nvSpPr>
          <p:cNvPr id="728" name="Google Shape;728;p15"/>
          <p:cNvSpPr txBox="1"/>
          <p:nvPr/>
        </p:nvSpPr>
        <p:spPr>
          <a:xfrm>
            <a:off x="4373940" y="2018109"/>
            <a:ext cx="57817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close</a:t>
            </a:r>
            <a:endParaRPr b="0" i="0" sz="1400" u="none" cap="none" strike="noStrike">
              <a:solidFill>
                <a:srgbClr val="000000"/>
              </a:solidFill>
              <a:latin typeface="Arial"/>
              <a:ea typeface="Arial"/>
              <a:cs typeface="Arial"/>
              <a:sym typeface="Arial"/>
            </a:endParaRPr>
          </a:p>
        </p:txBody>
      </p:sp>
      <p:cxnSp>
        <p:nvCxnSpPr>
          <p:cNvPr id="729" name="Google Shape;729;p15"/>
          <p:cNvCxnSpPr/>
          <p:nvPr/>
        </p:nvCxnSpPr>
        <p:spPr>
          <a:xfrm flipH="1">
            <a:off x="3622222" y="2194321"/>
            <a:ext cx="6652" cy="317897"/>
          </a:xfrm>
          <a:prstGeom prst="straightConnector1">
            <a:avLst/>
          </a:prstGeom>
          <a:noFill/>
          <a:ln cap="flat" cmpd="sng" w="9525">
            <a:solidFill>
              <a:schemeClr val="dk1"/>
            </a:solidFill>
            <a:prstDash val="solid"/>
            <a:round/>
            <a:headEnd len="sm" w="sm" type="none"/>
            <a:tailEnd len="med" w="med" type="stealth"/>
          </a:ln>
        </p:spPr>
      </p:cxnSp>
      <p:cxnSp>
        <p:nvCxnSpPr>
          <p:cNvPr id="730" name="Google Shape;730;p15"/>
          <p:cNvCxnSpPr>
            <a:stCxn id="725" idx="3"/>
            <a:endCxn id="728" idx="1"/>
          </p:cNvCxnSpPr>
          <p:nvPr/>
        </p:nvCxnSpPr>
        <p:spPr>
          <a:xfrm>
            <a:off x="3746955" y="2131813"/>
            <a:ext cx="627000" cy="24900"/>
          </a:xfrm>
          <a:prstGeom prst="straightConnector1">
            <a:avLst/>
          </a:prstGeom>
          <a:noFill/>
          <a:ln cap="flat" cmpd="sng" w="9525">
            <a:solidFill>
              <a:schemeClr val="dk1"/>
            </a:solidFill>
            <a:prstDash val="solid"/>
            <a:round/>
            <a:headEnd len="sm" w="sm" type="none"/>
            <a:tailEnd len="med" w="med" type="stealth"/>
          </a:ln>
        </p:spPr>
      </p:cxnSp>
      <p:cxnSp>
        <p:nvCxnSpPr>
          <p:cNvPr id="731" name="Google Shape;731;p15"/>
          <p:cNvCxnSpPr/>
          <p:nvPr/>
        </p:nvCxnSpPr>
        <p:spPr>
          <a:xfrm flipH="1" rot="10800000">
            <a:off x="934660" y="1702593"/>
            <a:ext cx="8316" cy="323850"/>
          </a:xfrm>
          <a:prstGeom prst="straightConnector1">
            <a:avLst/>
          </a:prstGeom>
          <a:noFill/>
          <a:ln cap="flat" cmpd="sng" w="9525">
            <a:solidFill>
              <a:schemeClr val="dk1"/>
            </a:solidFill>
            <a:prstDash val="solid"/>
            <a:round/>
            <a:headEnd len="sm" w="sm" type="none"/>
            <a:tailEnd len="med" w="med" type="stealth"/>
          </a:ln>
        </p:spPr>
      </p:cxnSp>
      <p:sp>
        <p:nvSpPr>
          <p:cNvPr id="732" name="Google Shape;732;p15"/>
          <p:cNvSpPr txBox="1"/>
          <p:nvPr/>
        </p:nvSpPr>
        <p:spPr>
          <a:xfrm>
            <a:off x="952954" y="1989534"/>
            <a:ext cx="61244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revert</a:t>
            </a:r>
            <a:endParaRPr b="0" i="0" sz="1400" u="none" cap="none" strike="noStrike">
              <a:solidFill>
                <a:srgbClr val="000000"/>
              </a:solidFill>
              <a:latin typeface="Arial"/>
              <a:ea typeface="Arial"/>
              <a:cs typeface="Arial"/>
              <a:sym typeface="Arial"/>
            </a:endParaRPr>
          </a:p>
        </p:txBody>
      </p:sp>
      <p:sp>
        <p:nvSpPr>
          <p:cNvPr id="733" name="Google Shape;733;p15"/>
          <p:cNvSpPr/>
          <p:nvPr/>
        </p:nvSpPr>
        <p:spPr>
          <a:xfrm>
            <a:off x="4919436" y="2688431"/>
            <a:ext cx="236160" cy="136922"/>
          </a:xfrm>
          <a:prstGeom prst="flowChartDecision">
            <a:avLst/>
          </a:prstGeom>
          <a:solidFill>
            <a:srgbClr val="C0504D"/>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4" name="Google Shape;734;p15"/>
          <p:cNvSpPr txBox="1"/>
          <p:nvPr/>
        </p:nvSpPr>
        <p:spPr>
          <a:xfrm>
            <a:off x="5045831" y="2881312"/>
            <a:ext cx="843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progress</a:t>
            </a:r>
            <a:endParaRPr b="0" i="0" sz="1400" u="none" cap="none" strike="noStrike">
              <a:solidFill>
                <a:srgbClr val="000000"/>
              </a:solidFill>
              <a:latin typeface="Arial"/>
              <a:ea typeface="Arial"/>
              <a:cs typeface="Arial"/>
              <a:sym typeface="Arial"/>
            </a:endParaRPr>
          </a:p>
        </p:txBody>
      </p:sp>
      <p:sp>
        <p:nvSpPr>
          <p:cNvPr id="735" name="Google Shape;735;p15"/>
          <p:cNvSpPr txBox="1"/>
          <p:nvPr/>
        </p:nvSpPr>
        <p:spPr>
          <a:xfrm>
            <a:off x="4402214" y="2634853"/>
            <a:ext cx="49259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stall</a:t>
            </a:r>
            <a:endParaRPr b="0" i="0" sz="1400" u="none" cap="none" strike="noStrike">
              <a:solidFill>
                <a:srgbClr val="000000"/>
              </a:solidFill>
              <a:latin typeface="Arial"/>
              <a:ea typeface="Arial"/>
              <a:cs typeface="Arial"/>
              <a:sym typeface="Arial"/>
            </a:endParaRPr>
          </a:p>
        </p:txBody>
      </p:sp>
      <p:sp>
        <p:nvSpPr>
          <p:cNvPr id="736" name="Google Shape;736;p15"/>
          <p:cNvSpPr txBox="1"/>
          <p:nvPr/>
        </p:nvSpPr>
        <p:spPr>
          <a:xfrm>
            <a:off x="5784245" y="2643187"/>
            <a:ext cx="57817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close</a:t>
            </a:r>
            <a:endParaRPr b="0" i="0" sz="1400" u="none" cap="none" strike="noStrike">
              <a:solidFill>
                <a:srgbClr val="000000"/>
              </a:solidFill>
              <a:latin typeface="Arial"/>
              <a:ea typeface="Arial"/>
              <a:cs typeface="Arial"/>
              <a:sym typeface="Arial"/>
            </a:endParaRPr>
          </a:p>
        </p:txBody>
      </p:sp>
      <p:cxnSp>
        <p:nvCxnSpPr>
          <p:cNvPr id="737" name="Google Shape;737;p15"/>
          <p:cNvCxnSpPr/>
          <p:nvPr/>
        </p:nvCxnSpPr>
        <p:spPr>
          <a:xfrm flipH="1">
            <a:off x="5030864" y="2819400"/>
            <a:ext cx="6652" cy="317897"/>
          </a:xfrm>
          <a:prstGeom prst="straightConnector1">
            <a:avLst/>
          </a:prstGeom>
          <a:noFill/>
          <a:ln cap="flat" cmpd="sng" w="9525">
            <a:solidFill>
              <a:schemeClr val="dk1"/>
            </a:solidFill>
            <a:prstDash val="solid"/>
            <a:round/>
            <a:headEnd len="sm" w="sm" type="none"/>
            <a:tailEnd len="med" w="med" type="stealth"/>
          </a:ln>
        </p:spPr>
      </p:cxnSp>
      <p:cxnSp>
        <p:nvCxnSpPr>
          <p:cNvPr id="738" name="Google Shape;738;p15"/>
          <p:cNvCxnSpPr>
            <a:stCxn id="733" idx="3"/>
            <a:endCxn id="736" idx="1"/>
          </p:cNvCxnSpPr>
          <p:nvPr/>
        </p:nvCxnSpPr>
        <p:spPr>
          <a:xfrm>
            <a:off x="5155596" y="2756892"/>
            <a:ext cx="628500" cy="24900"/>
          </a:xfrm>
          <a:prstGeom prst="straightConnector1">
            <a:avLst/>
          </a:prstGeom>
          <a:noFill/>
          <a:ln cap="flat" cmpd="sng" w="9525">
            <a:solidFill>
              <a:schemeClr val="dk1"/>
            </a:solidFill>
            <a:prstDash val="solid"/>
            <a:round/>
            <a:headEnd len="sm" w="sm" type="none"/>
            <a:tailEnd len="med" w="med" type="stealth"/>
          </a:ln>
        </p:spPr>
      </p:cxnSp>
      <p:cxnSp>
        <p:nvCxnSpPr>
          <p:cNvPr id="739" name="Google Shape;739;p15"/>
          <p:cNvCxnSpPr/>
          <p:nvPr/>
        </p:nvCxnSpPr>
        <p:spPr>
          <a:xfrm flipH="1" rot="10800000">
            <a:off x="3603928" y="2987278"/>
            <a:ext cx="9979" cy="323850"/>
          </a:xfrm>
          <a:prstGeom prst="straightConnector1">
            <a:avLst/>
          </a:prstGeom>
          <a:noFill/>
          <a:ln cap="flat" cmpd="sng" w="9525">
            <a:solidFill>
              <a:schemeClr val="dk1"/>
            </a:solidFill>
            <a:prstDash val="solid"/>
            <a:round/>
            <a:headEnd len="sm" w="sm" type="none"/>
            <a:tailEnd len="med" w="med" type="stealth"/>
          </a:ln>
        </p:spPr>
      </p:cxnSp>
      <p:sp>
        <p:nvSpPr>
          <p:cNvPr id="740" name="Google Shape;740;p15"/>
          <p:cNvSpPr txBox="1"/>
          <p:nvPr/>
        </p:nvSpPr>
        <p:spPr>
          <a:xfrm>
            <a:off x="3668789" y="3243262"/>
            <a:ext cx="61244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revert</a:t>
            </a:r>
            <a:endParaRPr b="0" i="0" sz="1400" u="none" cap="none" strike="noStrike">
              <a:solidFill>
                <a:srgbClr val="000000"/>
              </a:solidFill>
              <a:latin typeface="Arial"/>
              <a:ea typeface="Arial"/>
              <a:cs typeface="Arial"/>
              <a:sym typeface="Arial"/>
            </a:endParaRPr>
          </a:p>
        </p:txBody>
      </p:sp>
      <p:sp>
        <p:nvSpPr>
          <p:cNvPr id="741" name="Google Shape;741;p15"/>
          <p:cNvSpPr/>
          <p:nvPr/>
        </p:nvSpPr>
        <p:spPr>
          <a:xfrm>
            <a:off x="5943903" y="3313509"/>
            <a:ext cx="237823" cy="136922"/>
          </a:xfrm>
          <a:prstGeom prst="flowChartDecision">
            <a:avLst/>
          </a:prstGeom>
          <a:solidFill>
            <a:srgbClr val="C0504D"/>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2" name="Google Shape;742;p15"/>
          <p:cNvSpPr txBox="1"/>
          <p:nvPr/>
        </p:nvSpPr>
        <p:spPr>
          <a:xfrm>
            <a:off x="6071961" y="3506391"/>
            <a:ext cx="843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progress</a:t>
            </a:r>
            <a:endParaRPr b="0" i="0" sz="1400" u="none" cap="none" strike="noStrike">
              <a:solidFill>
                <a:srgbClr val="000000"/>
              </a:solidFill>
              <a:latin typeface="Arial"/>
              <a:ea typeface="Arial"/>
              <a:cs typeface="Arial"/>
              <a:sym typeface="Arial"/>
            </a:endParaRPr>
          </a:p>
        </p:txBody>
      </p:sp>
      <p:sp>
        <p:nvSpPr>
          <p:cNvPr id="743" name="Google Shape;743;p15"/>
          <p:cNvSpPr txBox="1"/>
          <p:nvPr/>
        </p:nvSpPr>
        <p:spPr>
          <a:xfrm>
            <a:off x="5656188" y="3115865"/>
            <a:ext cx="49259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stall</a:t>
            </a:r>
            <a:endParaRPr b="0" i="0" sz="1400" u="none" cap="none" strike="noStrike">
              <a:solidFill>
                <a:srgbClr val="000000"/>
              </a:solidFill>
              <a:latin typeface="Arial"/>
              <a:ea typeface="Arial"/>
              <a:cs typeface="Arial"/>
              <a:sym typeface="Arial"/>
            </a:endParaRPr>
          </a:p>
        </p:txBody>
      </p:sp>
      <p:sp>
        <p:nvSpPr>
          <p:cNvPr id="744" name="Google Shape;744;p15"/>
          <p:cNvSpPr txBox="1"/>
          <p:nvPr/>
        </p:nvSpPr>
        <p:spPr>
          <a:xfrm>
            <a:off x="6808712" y="3268266"/>
            <a:ext cx="57817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close</a:t>
            </a:r>
            <a:endParaRPr b="0" i="0" sz="1400" u="none" cap="none" strike="noStrike">
              <a:solidFill>
                <a:srgbClr val="000000"/>
              </a:solidFill>
              <a:latin typeface="Arial"/>
              <a:ea typeface="Arial"/>
              <a:cs typeface="Arial"/>
              <a:sym typeface="Arial"/>
            </a:endParaRPr>
          </a:p>
        </p:txBody>
      </p:sp>
      <p:cxnSp>
        <p:nvCxnSpPr>
          <p:cNvPr id="745" name="Google Shape;745;p15"/>
          <p:cNvCxnSpPr/>
          <p:nvPr/>
        </p:nvCxnSpPr>
        <p:spPr>
          <a:xfrm flipH="1">
            <a:off x="6056993" y="3444478"/>
            <a:ext cx="6652" cy="317897"/>
          </a:xfrm>
          <a:prstGeom prst="straightConnector1">
            <a:avLst/>
          </a:prstGeom>
          <a:noFill/>
          <a:ln cap="flat" cmpd="sng" w="9525">
            <a:solidFill>
              <a:schemeClr val="dk1"/>
            </a:solidFill>
            <a:prstDash val="solid"/>
            <a:round/>
            <a:headEnd len="sm" w="sm" type="none"/>
            <a:tailEnd len="med" w="med" type="stealth"/>
          </a:ln>
        </p:spPr>
      </p:cxnSp>
      <p:cxnSp>
        <p:nvCxnSpPr>
          <p:cNvPr id="746" name="Google Shape;746;p15"/>
          <p:cNvCxnSpPr>
            <a:stCxn id="741" idx="3"/>
            <a:endCxn id="744" idx="1"/>
          </p:cNvCxnSpPr>
          <p:nvPr/>
        </p:nvCxnSpPr>
        <p:spPr>
          <a:xfrm>
            <a:off x="6181726" y="3381970"/>
            <a:ext cx="627000" cy="24900"/>
          </a:xfrm>
          <a:prstGeom prst="straightConnector1">
            <a:avLst/>
          </a:prstGeom>
          <a:noFill/>
          <a:ln cap="flat" cmpd="sng" w="9525">
            <a:solidFill>
              <a:schemeClr val="dk1"/>
            </a:solidFill>
            <a:prstDash val="solid"/>
            <a:round/>
            <a:headEnd len="sm" w="sm" type="none"/>
            <a:tailEnd len="med" w="med" type="stealth"/>
          </a:ln>
        </p:spPr>
      </p:cxnSp>
      <p:cxnSp>
        <p:nvCxnSpPr>
          <p:cNvPr id="747" name="Google Shape;747;p15"/>
          <p:cNvCxnSpPr/>
          <p:nvPr/>
        </p:nvCxnSpPr>
        <p:spPr>
          <a:xfrm flipH="1" rot="10800000">
            <a:off x="4896152" y="3606403"/>
            <a:ext cx="8316" cy="323850"/>
          </a:xfrm>
          <a:prstGeom prst="straightConnector1">
            <a:avLst/>
          </a:prstGeom>
          <a:noFill/>
          <a:ln cap="flat" cmpd="sng" w="9525">
            <a:solidFill>
              <a:schemeClr val="dk1"/>
            </a:solidFill>
            <a:prstDash val="solid"/>
            <a:round/>
            <a:headEnd len="sm" w="sm" type="none"/>
            <a:tailEnd len="med" w="med" type="stealth"/>
          </a:ln>
        </p:spPr>
      </p:cxnSp>
      <p:sp>
        <p:nvSpPr>
          <p:cNvPr id="748" name="Google Shape;748;p15"/>
          <p:cNvSpPr txBox="1"/>
          <p:nvPr/>
        </p:nvSpPr>
        <p:spPr>
          <a:xfrm>
            <a:off x="4995939" y="3880247"/>
            <a:ext cx="61244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revert</a:t>
            </a:r>
            <a:endParaRPr b="0" i="0" sz="1400" u="none" cap="none" strike="noStrike">
              <a:solidFill>
                <a:srgbClr val="000000"/>
              </a:solidFill>
              <a:latin typeface="Arial"/>
              <a:ea typeface="Arial"/>
              <a:cs typeface="Arial"/>
              <a:sym typeface="Arial"/>
            </a:endParaRPr>
          </a:p>
        </p:txBody>
      </p:sp>
      <p:cxnSp>
        <p:nvCxnSpPr>
          <p:cNvPr id="749" name="Google Shape;749;p15"/>
          <p:cNvCxnSpPr/>
          <p:nvPr/>
        </p:nvCxnSpPr>
        <p:spPr>
          <a:xfrm flipH="1" rot="10800000">
            <a:off x="2290083" y="2346722"/>
            <a:ext cx="8315" cy="323850"/>
          </a:xfrm>
          <a:prstGeom prst="straightConnector1">
            <a:avLst/>
          </a:prstGeom>
          <a:noFill/>
          <a:ln cap="flat" cmpd="sng" w="9525">
            <a:solidFill>
              <a:schemeClr val="dk1"/>
            </a:solidFill>
            <a:prstDash val="solid"/>
            <a:round/>
            <a:headEnd len="sm" w="sm" type="none"/>
            <a:tailEnd len="med" w="med" type="stealth"/>
          </a:ln>
        </p:spPr>
      </p:cxnSp>
      <p:sp>
        <p:nvSpPr>
          <p:cNvPr id="750" name="Google Shape;750;p15"/>
          <p:cNvSpPr txBox="1"/>
          <p:nvPr/>
        </p:nvSpPr>
        <p:spPr>
          <a:xfrm>
            <a:off x="2344965" y="2620566"/>
            <a:ext cx="61244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revert</a:t>
            </a:r>
            <a:endParaRPr b="0" i="0" sz="1400" u="none" cap="none" strike="noStrike">
              <a:solidFill>
                <a:srgbClr val="000000"/>
              </a:solidFill>
              <a:latin typeface="Arial"/>
              <a:ea typeface="Arial"/>
              <a:cs typeface="Arial"/>
              <a:sym typeface="Arial"/>
            </a:endParaRPr>
          </a:p>
        </p:txBody>
      </p:sp>
      <p:cxnSp>
        <p:nvCxnSpPr>
          <p:cNvPr id="751" name="Google Shape;751;p15"/>
          <p:cNvCxnSpPr/>
          <p:nvPr/>
        </p:nvCxnSpPr>
        <p:spPr>
          <a:xfrm flipH="1">
            <a:off x="164647" y="1171574"/>
            <a:ext cx="8315" cy="2919413"/>
          </a:xfrm>
          <a:prstGeom prst="straightConnector1">
            <a:avLst/>
          </a:prstGeom>
          <a:noFill/>
          <a:ln cap="flat" cmpd="sng" w="9525">
            <a:solidFill>
              <a:srgbClr val="000000"/>
            </a:solidFill>
            <a:prstDash val="solid"/>
            <a:round/>
            <a:headEnd len="sm" w="sm" type="none"/>
            <a:tailEnd len="sm" w="sm" type="none"/>
          </a:ln>
        </p:spPr>
      </p:cxnSp>
      <p:cxnSp>
        <p:nvCxnSpPr>
          <p:cNvPr id="752" name="Google Shape;752;p15"/>
          <p:cNvCxnSpPr/>
          <p:nvPr/>
        </p:nvCxnSpPr>
        <p:spPr>
          <a:xfrm flipH="1" rot="10800000">
            <a:off x="181278" y="1495425"/>
            <a:ext cx="189593" cy="7144"/>
          </a:xfrm>
          <a:prstGeom prst="straightConnector1">
            <a:avLst/>
          </a:prstGeom>
          <a:noFill/>
          <a:ln cap="flat" cmpd="sng" w="9525">
            <a:solidFill>
              <a:schemeClr val="dk1"/>
            </a:solidFill>
            <a:prstDash val="solid"/>
            <a:round/>
            <a:headEnd len="sm" w="sm" type="none"/>
            <a:tailEnd len="med" w="med" type="stealth"/>
          </a:ln>
        </p:spPr>
      </p:cxnSp>
      <p:cxnSp>
        <p:nvCxnSpPr>
          <p:cNvPr id="753" name="Google Shape;753;p15"/>
          <p:cNvCxnSpPr/>
          <p:nvPr/>
        </p:nvCxnSpPr>
        <p:spPr>
          <a:xfrm flipH="1" rot="10800000">
            <a:off x="176288" y="2093118"/>
            <a:ext cx="545495" cy="8335"/>
          </a:xfrm>
          <a:prstGeom prst="straightConnector1">
            <a:avLst/>
          </a:prstGeom>
          <a:noFill/>
          <a:ln cap="flat" cmpd="sng" w="9525">
            <a:solidFill>
              <a:schemeClr val="dk1"/>
            </a:solidFill>
            <a:prstDash val="solid"/>
            <a:round/>
            <a:headEnd len="sm" w="sm" type="none"/>
            <a:tailEnd len="med" w="med" type="stealth"/>
          </a:ln>
        </p:spPr>
      </p:cxnSp>
      <p:cxnSp>
        <p:nvCxnSpPr>
          <p:cNvPr id="754" name="Google Shape;754;p15"/>
          <p:cNvCxnSpPr/>
          <p:nvPr/>
        </p:nvCxnSpPr>
        <p:spPr>
          <a:xfrm>
            <a:off x="161321" y="2763441"/>
            <a:ext cx="1135894" cy="1190"/>
          </a:xfrm>
          <a:prstGeom prst="straightConnector1">
            <a:avLst/>
          </a:prstGeom>
          <a:noFill/>
          <a:ln cap="flat" cmpd="sng" w="9525">
            <a:solidFill>
              <a:schemeClr val="dk1"/>
            </a:solidFill>
            <a:prstDash val="solid"/>
            <a:round/>
            <a:headEnd len="sm" w="sm" type="none"/>
            <a:tailEnd len="med" w="med" type="stealth"/>
          </a:ln>
        </p:spPr>
      </p:cxnSp>
      <p:cxnSp>
        <p:nvCxnSpPr>
          <p:cNvPr id="755" name="Google Shape;755;p15"/>
          <p:cNvCxnSpPr/>
          <p:nvPr/>
        </p:nvCxnSpPr>
        <p:spPr>
          <a:xfrm flipH="1" rot="10800000">
            <a:off x="174626" y="3393281"/>
            <a:ext cx="2043944" cy="13097"/>
          </a:xfrm>
          <a:prstGeom prst="straightConnector1">
            <a:avLst/>
          </a:prstGeom>
          <a:noFill/>
          <a:ln cap="flat" cmpd="sng" w="9525">
            <a:solidFill>
              <a:schemeClr val="dk1"/>
            </a:solidFill>
            <a:prstDash val="solid"/>
            <a:round/>
            <a:headEnd len="sm" w="sm" type="none"/>
            <a:tailEnd len="med" w="med" type="stealth"/>
          </a:ln>
        </p:spPr>
      </p:cxnSp>
      <p:cxnSp>
        <p:nvCxnSpPr>
          <p:cNvPr id="756" name="Google Shape;756;p15"/>
          <p:cNvCxnSpPr/>
          <p:nvPr/>
        </p:nvCxnSpPr>
        <p:spPr>
          <a:xfrm>
            <a:off x="174626" y="4086225"/>
            <a:ext cx="3168196" cy="3572"/>
          </a:xfrm>
          <a:prstGeom prst="straightConnector1">
            <a:avLst/>
          </a:prstGeom>
          <a:noFill/>
          <a:ln cap="flat" cmpd="sng" w="9525">
            <a:solidFill>
              <a:schemeClr val="dk1"/>
            </a:solidFill>
            <a:prstDash val="solid"/>
            <a:round/>
            <a:headEnd len="sm" w="sm" type="none"/>
            <a:tailEnd len="med" w="med" type="stealth"/>
          </a:ln>
        </p:spPr>
      </p:cxnSp>
      <p:sp>
        <p:nvSpPr>
          <p:cNvPr id="757" name="Google Shape;757;p15"/>
          <p:cNvSpPr/>
          <p:nvPr/>
        </p:nvSpPr>
        <p:spPr>
          <a:xfrm>
            <a:off x="6713662" y="4426577"/>
            <a:ext cx="1217386"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Closing</a:t>
            </a:r>
            <a:endParaRPr b="0" i="0" sz="1500" u="none" cap="none" strike="noStrike">
              <a:solidFill>
                <a:schemeClr val="lt1"/>
              </a:solidFill>
              <a:latin typeface="Calibri"/>
              <a:ea typeface="Calibri"/>
              <a:cs typeface="Calibri"/>
              <a:sym typeface="Calibri"/>
            </a:endParaRPr>
          </a:p>
        </p:txBody>
      </p:sp>
      <p:sp>
        <p:nvSpPr>
          <p:cNvPr id="758" name="Google Shape;758;p15"/>
          <p:cNvSpPr/>
          <p:nvPr/>
        </p:nvSpPr>
        <p:spPr>
          <a:xfrm>
            <a:off x="5344231" y="4581615"/>
            <a:ext cx="1169993" cy="432970"/>
          </a:xfrm>
          <a:prstGeom prst="parallelogram">
            <a:avLst>
              <a:gd fmla="val 25000" name="adj"/>
            </a:avLst>
          </a:prstGeom>
          <a:solidFill>
            <a:srgbClr val="00B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9" name="Google Shape;759;p15"/>
          <p:cNvSpPr/>
          <p:nvPr/>
        </p:nvSpPr>
        <p:spPr>
          <a:xfrm>
            <a:off x="8130486" y="4581615"/>
            <a:ext cx="1261400" cy="383976"/>
          </a:xfrm>
          <a:prstGeom prst="trapezoid">
            <a:avLst>
              <a:gd fmla="val 25000" name="adj"/>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0" name="Google Shape;760;p15"/>
          <p:cNvSpPr txBox="1"/>
          <p:nvPr/>
        </p:nvSpPr>
        <p:spPr>
          <a:xfrm>
            <a:off x="5690709" y="4633287"/>
            <a:ext cx="51167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Win</a:t>
            </a:r>
            <a:endParaRPr b="0" i="0" sz="1400" u="none" cap="none" strike="noStrike">
              <a:solidFill>
                <a:srgbClr val="000000"/>
              </a:solidFill>
              <a:latin typeface="Arial"/>
              <a:ea typeface="Arial"/>
              <a:cs typeface="Arial"/>
              <a:sym typeface="Arial"/>
            </a:endParaRPr>
          </a:p>
        </p:txBody>
      </p:sp>
      <p:sp>
        <p:nvSpPr>
          <p:cNvPr id="761" name="Google Shape;761;p15"/>
          <p:cNvSpPr txBox="1"/>
          <p:nvPr/>
        </p:nvSpPr>
        <p:spPr>
          <a:xfrm>
            <a:off x="8470335" y="4621959"/>
            <a:ext cx="60144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Loss</a:t>
            </a:r>
            <a:endParaRPr b="0" i="0" sz="1400" u="none" cap="none" strike="noStrike">
              <a:solidFill>
                <a:srgbClr val="000000"/>
              </a:solidFill>
              <a:latin typeface="Arial"/>
              <a:ea typeface="Arial"/>
              <a:cs typeface="Arial"/>
              <a:sym typeface="Arial"/>
            </a:endParaRPr>
          </a:p>
        </p:txBody>
      </p:sp>
      <p:sp>
        <p:nvSpPr>
          <p:cNvPr id="762" name="Google Shape;762;p15"/>
          <p:cNvSpPr txBox="1"/>
          <p:nvPr>
            <p:ph idx="12" type="sldNum"/>
          </p:nvPr>
        </p:nvSpPr>
        <p:spPr>
          <a:xfrm>
            <a:off x="9480884" y="4767263"/>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32"/>
          <p:cNvSpPr/>
          <p:nvPr/>
        </p:nvSpPr>
        <p:spPr>
          <a:xfrm>
            <a:off x="2206464" y="709497"/>
            <a:ext cx="7598590" cy="3066349"/>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8" name="Google Shape;768;p32"/>
          <p:cNvSpPr/>
          <p:nvPr/>
        </p:nvSpPr>
        <p:spPr>
          <a:xfrm>
            <a:off x="2512710" y="988099"/>
            <a:ext cx="7001247" cy="2605075"/>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9" name="Google Shape;769;p32"/>
          <p:cNvSpPr/>
          <p:nvPr/>
        </p:nvSpPr>
        <p:spPr>
          <a:xfrm>
            <a:off x="2570603" y="1442493"/>
            <a:ext cx="1374606" cy="1992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0" name="Google Shape;770;p32"/>
          <p:cNvSpPr txBox="1"/>
          <p:nvPr>
            <p:ph type="title"/>
          </p:nvPr>
        </p:nvSpPr>
        <p:spPr>
          <a:xfrm>
            <a:off x="568500" y="72875"/>
            <a:ext cx="5175300" cy="490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49009"/>
              <a:buNone/>
            </a:pPr>
            <a:r>
              <a:rPr lang="en-US" sz="2020"/>
              <a:t>Kinetik High Level Solution Architecture</a:t>
            </a:r>
            <a:endParaRPr sz="2020"/>
          </a:p>
        </p:txBody>
      </p:sp>
      <p:sp>
        <p:nvSpPr>
          <p:cNvPr id="771" name="Google Shape;771;p32"/>
          <p:cNvSpPr txBox="1"/>
          <p:nvPr>
            <p:ph type="title"/>
          </p:nvPr>
        </p:nvSpPr>
        <p:spPr>
          <a:xfrm>
            <a:off x="199940" y="1722075"/>
            <a:ext cx="1943288" cy="10725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661"/>
              <a:buNone/>
            </a:pPr>
            <a:r>
              <a:rPr lang="en-US" sz="1200"/>
              <a:t>CRM Software</a:t>
            </a:r>
            <a:endParaRPr sz="1200"/>
          </a:p>
          <a:p>
            <a:pPr indent="-321068" lvl="0" marL="457200" rtl="0" algn="l">
              <a:lnSpc>
                <a:spcPct val="100000"/>
              </a:lnSpc>
              <a:spcBef>
                <a:spcPts val="0"/>
              </a:spcBef>
              <a:spcAft>
                <a:spcPts val="0"/>
              </a:spcAft>
              <a:buSzPts val="1200"/>
              <a:buChar char="-"/>
            </a:pPr>
            <a:r>
              <a:rPr lang="en-US" sz="1200"/>
              <a:t>Salesforce</a:t>
            </a:r>
            <a:endParaRPr sz="1200"/>
          </a:p>
          <a:p>
            <a:pPr indent="-321068" lvl="0" marL="457200" rtl="0" algn="l">
              <a:lnSpc>
                <a:spcPct val="100000"/>
              </a:lnSpc>
              <a:spcBef>
                <a:spcPts val="0"/>
              </a:spcBef>
              <a:spcAft>
                <a:spcPts val="0"/>
              </a:spcAft>
              <a:buSzPts val="1200"/>
              <a:buChar char="-"/>
            </a:pPr>
            <a:r>
              <a:rPr lang="en-US" sz="1200"/>
              <a:t>Microsoft</a:t>
            </a:r>
            <a:endParaRPr sz="1200"/>
          </a:p>
          <a:p>
            <a:pPr indent="-321068" lvl="0" marL="457200" rtl="0" algn="l">
              <a:lnSpc>
                <a:spcPct val="100000"/>
              </a:lnSpc>
              <a:spcBef>
                <a:spcPts val="0"/>
              </a:spcBef>
              <a:spcAft>
                <a:spcPts val="0"/>
              </a:spcAft>
              <a:buSzPts val="1200"/>
              <a:buChar char="-"/>
            </a:pPr>
            <a:r>
              <a:rPr lang="en-US" sz="1200"/>
              <a:t>Oracle / Siebel</a:t>
            </a:r>
            <a:endParaRPr sz="1200"/>
          </a:p>
        </p:txBody>
      </p:sp>
      <p:sp>
        <p:nvSpPr>
          <p:cNvPr id="772" name="Google Shape;772;p32"/>
          <p:cNvSpPr txBox="1"/>
          <p:nvPr>
            <p:ph type="title"/>
          </p:nvPr>
        </p:nvSpPr>
        <p:spPr>
          <a:xfrm>
            <a:off x="261824" y="2794586"/>
            <a:ext cx="1530300" cy="910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661"/>
              <a:buNone/>
            </a:pPr>
            <a:r>
              <a:rPr lang="en-US" sz="1200"/>
              <a:t>Sales Force Automation Software</a:t>
            </a:r>
            <a:endParaRPr sz="1200"/>
          </a:p>
        </p:txBody>
      </p:sp>
      <p:sp>
        <p:nvSpPr>
          <p:cNvPr id="773" name="Google Shape;773;p32"/>
          <p:cNvSpPr txBox="1"/>
          <p:nvPr>
            <p:ph type="title"/>
          </p:nvPr>
        </p:nvSpPr>
        <p:spPr>
          <a:xfrm>
            <a:off x="308624" y="3722100"/>
            <a:ext cx="1530300" cy="67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802"/>
              <a:buNone/>
            </a:pPr>
            <a:r>
              <a:rPr lang="en-US" sz="1200"/>
              <a:t>Marketing Software</a:t>
            </a:r>
            <a:endParaRPr sz="1200"/>
          </a:p>
        </p:txBody>
      </p:sp>
      <p:sp>
        <p:nvSpPr>
          <p:cNvPr id="774" name="Google Shape;774;p32"/>
          <p:cNvSpPr txBox="1"/>
          <p:nvPr>
            <p:ph type="title"/>
          </p:nvPr>
        </p:nvSpPr>
        <p:spPr>
          <a:xfrm>
            <a:off x="132991" y="791675"/>
            <a:ext cx="1845600" cy="49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802"/>
              <a:buNone/>
            </a:pPr>
            <a:r>
              <a:rPr b="1" lang="en-US" sz="1656"/>
              <a:t>Manual Uploads</a:t>
            </a:r>
            <a:endParaRPr b="1" sz="1656"/>
          </a:p>
        </p:txBody>
      </p:sp>
      <p:sp>
        <p:nvSpPr>
          <p:cNvPr id="775" name="Google Shape;775;p32"/>
          <p:cNvSpPr txBox="1"/>
          <p:nvPr/>
        </p:nvSpPr>
        <p:spPr>
          <a:xfrm>
            <a:off x="2701594" y="1379685"/>
            <a:ext cx="1068000"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1.0 Data Ingestion</a:t>
            </a:r>
            <a:endParaRPr b="0" i="0" sz="1400" u="none" cap="none" strike="noStrike">
              <a:solidFill>
                <a:srgbClr val="000000"/>
              </a:solidFill>
              <a:latin typeface="Arial"/>
              <a:ea typeface="Arial"/>
              <a:cs typeface="Arial"/>
              <a:sym typeface="Arial"/>
            </a:endParaRPr>
          </a:p>
        </p:txBody>
      </p:sp>
      <p:sp>
        <p:nvSpPr>
          <p:cNvPr id="776" name="Google Shape;776;p32"/>
          <p:cNvSpPr/>
          <p:nvPr/>
        </p:nvSpPr>
        <p:spPr>
          <a:xfrm>
            <a:off x="4313031" y="1478300"/>
            <a:ext cx="1584000" cy="1992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7" name="Google Shape;777;p32"/>
          <p:cNvSpPr/>
          <p:nvPr/>
        </p:nvSpPr>
        <p:spPr>
          <a:xfrm>
            <a:off x="5992556" y="1437700"/>
            <a:ext cx="1584000" cy="20331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8" name="Google Shape;778;p32"/>
          <p:cNvSpPr txBox="1"/>
          <p:nvPr>
            <p:ph type="title"/>
          </p:nvPr>
        </p:nvSpPr>
        <p:spPr>
          <a:xfrm>
            <a:off x="308624" y="4461450"/>
            <a:ext cx="1092000" cy="67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802"/>
              <a:buNone/>
            </a:pPr>
            <a:r>
              <a:rPr lang="en-US" sz="1200"/>
              <a:t>Company APIs</a:t>
            </a:r>
            <a:endParaRPr sz="1200"/>
          </a:p>
        </p:txBody>
      </p:sp>
      <p:sp>
        <p:nvSpPr>
          <p:cNvPr id="779" name="Google Shape;779;p32"/>
          <p:cNvSpPr txBox="1"/>
          <p:nvPr>
            <p:ph type="title"/>
          </p:nvPr>
        </p:nvSpPr>
        <p:spPr>
          <a:xfrm>
            <a:off x="4404378" y="1056698"/>
            <a:ext cx="3038378" cy="323311"/>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49009"/>
              <a:buNone/>
            </a:pPr>
            <a:r>
              <a:rPr lang="en-US" sz="1400"/>
              <a:t>Kinetik AWS Account / AWS Amplify</a:t>
            </a:r>
            <a:endParaRPr sz="1400"/>
          </a:p>
        </p:txBody>
      </p:sp>
      <p:sp>
        <p:nvSpPr>
          <p:cNvPr id="780" name="Google Shape;780;p32"/>
          <p:cNvSpPr txBox="1"/>
          <p:nvPr>
            <p:ph type="title"/>
          </p:nvPr>
        </p:nvSpPr>
        <p:spPr>
          <a:xfrm>
            <a:off x="4326445" y="1379685"/>
            <a:ext cx="1497510" cy="592249"/>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2"/>
              <a:buNone/>
            </a:pPr>
            <a:r>
              <a:rPr lang="en-US" sz="1576"/>
              <a:t>2.0 Calculate Statistics</a:t>
            </a:r>
            <a:endParaRPr sz="1576"/>
          </a:p>
        </p:txBody>
      </p:sp>
      <p:sp>
        <p:nvSpPr>
          <p:cNvPr id="781" name="Google Shape;781;p32"/>
          <p:cNvSpPr txBox="1"/>
          <p:nvPr>
            <p:ph type="title"/>
          </p:nvPr>
        </p:nvSpPr>
        <p:spPr>
          <a:xfrm>
            <a:off x="6016515" y="1379684"/>
            <a:ext cx="1529175" cy="490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2"/>
              <a:buNone/>
            </a:pPr>
            <a:r>
              <a:rPr lang="en-US" sz="1576"/>
              <a:t>3.0 Run Simulation</a:t>
            </a:r>
            <a:endParaRPr sz="1576"/>
          </a:p>
        </p:txBody>
      </p:sp>
      <p:sp>
        <p:nvSpPr>
          <p:cNvPr id="782" name="Google Shape;782;p32"/>
          <p:cNvSpPr/>
          <p:nvPr/>
        </p:nvSpPr>
        <p:spPr>
          <a:xfrm>
            <a:off x="7745156" y="1437700"/>
            <a:ext cx="1706775" cy="20331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3" name="Google Shape;783;p32"/>
          <p:cNvSpPr txBox="1"/>
          <p:nvPr>
            <p:ph type="title"/>
          </p:nvPr>
        </p:nvSpPr>
        <p:spPr>
          <a:xfrm>
            <a:off x="7726909" y="1379685"/>
            <a:ext cx="1667566" cy="60121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2"/>
              <a:buNone/>
            </a:pPr>
            <a:r>
              <a:rPr lang="en-US" sz="1576"/>
              <a:t>4.0 Results / </a:t>
            </a:r>
            <a:br>
              <a:rPr lang="en-US" sz="1576"/>
            </a:br>
            <a:r>
              <a:rPr lang="en-US" sz="1576"/>
              <a:t>User Experience</a:t>
            </a:r>
            <a:endParaRPr sz="1576"/>
          </a:p>
        </p:txBody>
      </p:sp>
      <p:sp>
        <p:nvSpPr>
          <p:cNvPr id="784" name="Google Shape;784;p32"/>
          <p:cNvSpPr/>
          <p:nvPr/>
        </p:nvSpPr>
        <p:spPr>
          <a:xfrm>
            <a:off x="2577141" y="3888961"/>
            <a:ext cx="6927900" cy="1092414"/>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5" name="Google Shape;785;p32"/>
          <p:cNvSpPr txBox="1"/>
          <p:nvPr>
            <p:ph type="title"/>
          </p:nvPr>
        </p:nvSpPr>
        <p:spPr>
          <a:xfrm>
            <a:off x="4412726" y="4531270"/>
            <a:ext cx="2794897" cy="490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49009"/>
              <a:buNone/>
            </a:pPr>
            <a:r>
              <a:rPr lang="en-US" sz="2020"/>
              <a:t>AWS Amplify Resources</a:t>
            </a:r>
            <a:endParaRPr sz="2020"/>
          </a:p>
        </p:txBody>
      </p:sp>
      <p:sp>
        <p:nvSpPr>
          <p:cNvPr id="786" name="Google Shape;786;p32"/>
          <p:cNvSpPr txBox="1"/>
          <p:nvPr/>
        </p:nvSpPr>
        <p:spPr>
          <a:xfrm>
            <a:off x="4404156" y="3801925"/>
            <a:ext cx="12642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Analytics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Machine learning</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Developer Tools</a:t>
            </a:r>
            <a:endParaRPr b="0" i="0" sz="1100" u="none" cap="none" strike="noStrike">
              <a:solidFill>
                <a:srgbClr val="000000"/>
              </a:solidFill>
              <a:latin typeface="Arial"/>
              <a:ea typeface="Arial"/>
              <a:cs typeface="Arial"/>
              <a:sym typeface="Arial"/>
            </a:endParaRPr>
          </a:p>
        </p:txBody>
      </p:sp>
      <p:sp>
        <p:nvSpPr>
          <p:cNvPr id="787" name="Google Shape;787;p32"/>
          <p:cNvSpPr txBox="1"/>
          <p:nvPr/>
        </p:nvSpPr>
        <p:spPr>
          <a:xfrm>
            <a:off x="2870222" y="3993561"/>
            <a:ext cx="1450800" cy="103102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Application Integration (Salesforce, Microsoft)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Migration &amp; Transfer</a:t>
            </a:r>
            <a:endParaRPr b="0" i="0" sz="1100" u="none" cap="none" strike="noStrike">
              <a:solidFill>
                <a:srgbClr val="000000"/>
              </a:solidFill>
              <a:latin typeface="Arial"/>
              <a:ea typeface="Arial"/>
              <a:cs typeface="Arial"/>
              <a:sym typeface="Arial"/>
            </a:endParaRPr>
          </a:p>
        </p:txBody>
      </p:sp>
      <p:sp>
        <p:nvSpPr>
          <p:cNvPr id="788" name="Google Shape;788;p32"/>
          <p:cNvSpPr txBox="1"/>
          <p:nvPr/>
        </p:nvSpPr>
        <p:spPr>
          <a:xfrm>
            <a:off x="6138247" y="3801925"/>
            <a:ext cx="1069376"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Business Productivity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Game Tech</a:t>
            </a:r>
            <a:endParaRPr b="0" i="0" sz="1100" u="none" cap="none" strike="noStrike">
              <a:solidFill>
                <a:srgbClr val="000000"/>
              </a:solidFill>
              <a:latin typeface="Arial"/>
              <a:ea typeface="Arial"/>
              <a:cs typeface="Arial"/>
              <a:sym typeface="Arial"/>
            </a:endParaRPr>
          </a:p>
        </p:txBody>
      </p:sp>
      <p:sp>
        <p:nvSpPr>
          <p:cNvPr id="789" name="Google Shape;789;p32"/>
          <p:cNvSpPr txBox="1"/>
          <p:nvPr/>
        </p:nvSpPr>
        <p:spPr>
          <a:xfrm>
            <a:off x="7716501" y="3848866"/>
            <a:ext cx="1705406" cy="1200298"/>
          </a:xfrm>
          <a:prstGeom prst="rect">
            <a:avLst/>
          </a:prstGeom>
          <a:noFill/>
          <a:ln>
            <a:noFill/>
          </a:ln>
        </p:spPr>
        <p:txBody>
          <a:bodyPr anchorCtr="0" anchor="t" bIns="91425" lIns="171450" spcFirstLastPara="1" rIns="91425" wrap="square" tIns="91425">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Customer Engagement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Front End Web &amp; Mobile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chemeClr val="dk1"/>
                </a:solidFill>
                <a:latin typeface="Arial"/>
                <a:ea typeface="Arial"/>
                <a:cs typeface="Arial"/>
                <a:sym typeface="Arial"/>
              </a:rPr>
              <a:t>End User Computing</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100" u="none" cap="none" strike="noStrike">
                <a:solidFill>
                  <a:schemeClr val="dk1"/>
                </a:solidFill>
                <a:latin typeface="Arial"/>
                <a:ea typeface="Arial"/>
                <a:cs typeface="Arial"/>
                <a:sym typeface="Arial"/>
              </a:rPr>
              <a:t>Security Identity &amp; Compliance</a:t>
            </a:r>
            <a:endParaRPr b="0" i="0" sz="1100" u="none" cap="none" strike="noStrike">
              <a:solidFill>
                <a:srgbClr val="000000"/>
              </a:solidFill>
              <a:latin typeface="Arial"/>
              <a:ea typeface="Arial"/>
              <a:cs typeface="Arial"/>
              <a:sym typeface="Arial"/>
            </a:endParaRPr>
          </a:p>
        </p:txBody>
      </p:sp>
      <p:sp>
        <p:nvSpPr>
          <p:cNvPr id="790" name="Google Shape;790;p32"/>
          <p:cNvSpPr txBox="1"/>
          <p:nvPr/>
        </p:nvSpPr>
        <p:spPr>
          <a:xfrm>
            <a:off x="433541" y="1094875"/>
            <a:ext cx="1666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kinetikupload.csv</a:t>
            </a:r>
            <a:endParaRPr b="0" i="0" sz="1400" u="none" cap="none" strike="noStrike">
              <a:solidFill>
                <a:srgbClr val="000000"/>
              </a:solidFill>
              <a:latin typeface="Arial"/>
              <a:ea typeface="Arial"/>
              <a:cs typeface="Arial"/>
              <a:sym typeface="Arial"/>
            </a:endParaRPr>
          </a:p>
        </p:txBody>
      </p:sp>
      <p:sp>
        <p:nvSpPr>
          <p:cNvPr id="791" name="Google Shape;791;p32"/>
          <p:cNvSpPr/>
          <p:nvPr/>
        </p:nvSpPr>
        <p:spPr>
          <a:xfrm>
            <a:off x="44588" y="590875"/>
            <a:ext cx="2046394" cy="910200"/>
          </a:xfrm>
          <a:prstGeom prst="roundRect">
            <a:avLst>
              <a:gd fmla="val 16667" name="adj"/>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2" name="Google Shape;792;p32"/>
          <p:cNvSpPr txBox="1"/>
          <p:nvPr/>
        </p:nvSpPr>
        <p:spPr>
          <a:xfrm>
            <a:off x="314263" y="455950"/>
            <a:ext cx="984000" cy="431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n-US" sz="1600" u="none" cap="none" strike="noStrike">
                <a:solidFill>
                  <a:srgbClr val="B45F06"/>
                </a:solidFill>
                <a:latin typeface="Arial"/>
                <a:ea typeface="Arial"/>
                <a:cs typeface="Arial"/>
                <a:sym typeface="Arial"/>
              </a:rPr>
              <a:t>MVP</a:t>
            </a:r>
            <a:endParaRPr b="1" i="0" sz="1600" u="none" cap="none" strike="noStrike">
              <a:solidFill>
                <a:srgbClr val="B45F06"/>
              </a:solidFill>
              <a:latin typeface="Arial"/>
              <a:ea typeface="Arial"/>
              <a:cs typeface="Arial"/>
              <a:sym typeface="Arial"/>
            </a:endParaRPr>
          </a:p>
        </p:txBody>
      </p:sp>
      <p:sp>
        <p:nvSpPr>
          <p:cNvPr id="793" name="Google Shape;793;p32"/>
          <p:cNvSpPr txBox="1"/>
          <p:nvPr/>
        </p:nvSpPr>
        <p:spPr>
          <a:xfrm>
            <a:off x="2623279" y="1954007"/>
            <a:ext cx="1296350" cy="1321988"/>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900" u="none" cap="none" strike="noStrike">
                <a:solidFill>
                  <a:schemeClr val="dk1"/>
                </a:solidFill>
                <a:latin typeface="Arial"/>
                <a:ea typeface="Arial"/>
                <a:cs typeface="Arial"/>
                <a:sym typeface="Arial"/>
              </a:rPr>
              <a:t>Get model design, t</a:t>
            </a:r>
            <a:r>
              <a:rPr b="0" baseline="-25000" i="0" lang="en-US" sz="900" u="none" cap="none" strike="noStrike">
                <a:solidFill>
                  <a:schemeClr val="dk1"/>
                </a:solidFill>
                <a:latin typeface="Arial"/>
                <a:ea typeface="Arial"/>
                <a:cs typeface="Arial"/>
                <a:sym typeface="Arial"/>
              </a:rPr>
              <a:t>0</a:t>
            </a:r>
            <a:r>
              <a:rPr b="0" i="0" lang="en-US" sz="900" u="none" cap="none" strike="noStrike">
                <a:solidFill>
                  <a:schemeClr val="dk1"/>
                </a:solidFill>
                <a:latin typeface="Arial"/>
                <a:ea typeface="Arial"/>
                <a:cs typeface="Arial"/>
                <a:sym typeface="Arial"/>
              </a:rPr>
              <a:t> pipeline, and historical pipeline snapshots.  Validate data and pass to 2.0</a:t>
            </a:r>
            <a:endParaRPr b="0" i="0" sz="900" u="none" cap="none" strike="noStrike">
              <a:solidFill>
                <a:srgbClr val="000000"/>
              </a:solidFill>
              <a:latin typeface="Arial"/>
              <a:ea typeface="Arial"/>
              <a:cs typeface="Arial"/>
              <a:sym typeface="Arial"/>
            </a:endParaRPr>
          </a:p>
        </p:txBody>
      </p:sp>
      <p:sp>
        <p:nvSpPr>
          <p:cNvPr id="794" name="Google Shape;794;p32"/>
          <p:cNvSpPr txBox="1"/>
          <p:nvPr/>
        </p:nvSpPr>
        <p:spPr>
          <a:xfrm>
            <a:off x="4344503" y="1954008"/>
            <a:ext cx="1595283" cy="1598411"/>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900" u="none" cap="none" strike="noStrike">
                <a:solidFill>
                  <a:schemeClr val="dk1"/>
                </a:solidFill>
                <a:latin typeface="Arial"/>
                <a:ea typeface="Arial"/>
                <a:cs typeface="Arial"/>
                <a:sym typeface="Arial"/>
              </a:rPr>
              <a:t>Determine calculations required based on input method.  Perform time series analysis and calculate mean and std dev for model variables</a:t>
            </a:r>
            <a:endParaRPr b="0" i="0" sz="900" u="none" cap="none" strike="noStrike">
              <a:solidFill>
                <a:srgbClr val="000000"/>
              </a:solidFill>
              <a:latin typeface="Arial"/>
              <a:ea typeface="Arial"/>
              <a:cs typeface="Arial"/>
              <a:sym typeface="Arial"/>
            </a:endParaRPr>
          </a:p>
        </p:txBody>
      </p:sp>
      <p:sp>
        <p:nvSpPr>
          <p:cNvPr id="795" name="Google Shape;795;p32"/>
          <p:cNvSpPr txBox="1"/>
          <p:nvPr/>
        </p:nvSpPr>
        <p:spPr>
          <a:xfrm>
            <a:off x="6027099" y="1954008"/>
            <a:ext cx="1595283" cy="1598411"/>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900" u="none" cap="none" strike="noStrike">
                <a:solidFill>
                  <a:schemeClr val="dk1"/>
                </a:solidFill>
                <a:latin typeface="Arial"/>
                <a:ea typeface="Arial"/>
                <a:cs typeface="Arial"/>
                <a:sym typeface="Arial"/>
              </a:rPr>
              <a:t>Run simulation model based on initial variables and pass results to UX.  Pass model variables to PyMC4 get model results back via API.    Accept updated model variables from UX and re-run model.</a:t>
            </a:r>
            <a:endParaRPr b="0" i="0" sz="900" u="none" cap="none" strike="noStrike">
              <a:solidFill>
                <a:srgbClr val="000000"/>
              </a:solidFill>
              <a:latin typeface="Arial"/>
              <a:ea typeface="Arial"/>
              <a:cs typeface="Arial"/>
              <a:sym typeface="Arial"/>
            </a:endParaRPr>
          </a:p>
        </p:txBody>
      </p:sp>
      <p:sp>
        <p:nvSpPr>
          <p:cNvPr id="796" name="Google Shape;796;p32"/>
          <p:cNvSpPr txBox="1"/>
          <p:nvPr/>
        </p:nvSpPr>
        <p:spPr>
          <a:xfrm>
            <a:off x="7757445" y="1971205"/>
            <a:ext cx="1694487" cy="1598411"/>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900" u="none" cap="none" strike="noStrike">
                <a:solidFill>
                  <a:schemeClr val="dk1"/>
                </a:solidFill>
                <a:latin typeface="Arial"/>
                <a:ea typeface="Arial"/>
                <a:cs typeface="Arial"/>
                <a:sym typeface="Arial"/>
              </a:rPr>
              <a:t>Collect information from login / uploads.  Display results from simulation.  Collect updated inputs via UX and pass back to 3.0.  Display updated results from updated simulation results.  Save scenarios analysis settings.</a:t>
            </a:r>
            <a:endParaRPr b="0" i="0" sz="900" u="none" cap="none" strike="noStrike">
              <a:solidFill>
                <a:srgbClr val="000000"/>
              </a:solidFill>
              <a:latin typeface="Arial"/>
              <a:ea typeface="Arial"/>
              <a:cs typeface="Arial"/>
              <a:sym typeface="Arial"/>
            </a:endParaRPr>
          </a:p>
        </p:txBody>
      </p:sp>
      <p:sp>
        <p:nvSpPr>
          <p:cNvPr id="797" name="Google Shape;797;p32"/>
          <p:cNvSpPr txBox="1"/>
          <p:nvPr/>
        </p:nvSpPr>
        <p:spPr>
          <a:xfrm>
            <a:off x="2682237" y="652200"/>
            <a:ext cx="3247001"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Calibri"/>
                <a:ea typeface="Calibri"/>
                <a:cs typeface="Calibri"/>
                <a:sym typeface="Calibri"/>
              </a:rPr>
              <a:t>0.0 Foundational UX and Navigation</a:t>
            </a:r>
            <a:endParaRPr b="0" i="0" sz="1400" u="none" cap="none" strike="noStrike">
              <a:solidFill>
                <a:schemeClr val="lt1"/>
              </a:solidFill>
              <a:latin typeface="Calibri"/>
              <a:ea typeface="Calibri"/>
              <a:cs typeface="Calibri"/>
              <a:sym typeface="Calibri"/>
            </a:endParaRPr>
          </a:p>
        </p:txBody>
      </p:sp>
      <p:sp>
        <p:nvSpPr>
          <p:cNvPr id="798" name="Google Shape;798;p32"/>
          <p:cNvSpPr txBox="1"/>
          <p:nvPr/>
        </p:nvSpPr>
        <p:spPr>
          <a:xfrm>
            <a:off x="7655118" y="3487030"/>
            <a:ext cx="1894931"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Calibri"/>
                <a:ea typeface="Calibri"/>
                <a:cs typeface="Calibri"/>
                <a:sym typeface="Calibri"/>
              </a:rPr>
              <a:t>Kinetik.solutions</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33"/>
          <p:cNvSpPr txBox="1"/>
          <p:nvPr>
            <p:ph type="title"/>
          </p:nvPr>
        </p:nvSpPr>
        <p:spPr>
          <a:xfrm>
            <a:off x="592150" y="97200"/>
            <a:ext cx="55449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0.0  Foundational UX and Navigation</a:t>
            </a:r>
            <a:endParaRPr/>
          </a:p>
        </p:txBody>
      </p:sp>
      <p:sp>
        <p:nvSpPr>
          <p:cNvPr id="804" name="Google Shape;804;p33"/>
          <p:cNvSpPr txBox="1"/>
          <p:nvPr/>
        </p:nvSpPr>
        <p:spPr>
          <a:xfrm>
            <a:off x="6945350" y="2544807"/>
            <a:ext cx="2370900" cy="369302"/>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Confirmation email</a:t>
            </a:r>
            <a:endParaRPr b="0" i="0" sz="1400" u="none" cap="none" strike="noStrike">
              <a:solidFill>
                <a:srgbClr val="000000"/>
              </a:solidFill>
              <a:latin typeface="Arial"/>
              <a:ea typeface="Arial"/>
              <a:cs typeface="Arial"/>
              <a:sym typeface="Arial"/>
            </a:endParaRPr>
          </a:p>
        </p:txBody>
      </p:sp>
      <p:sp>
        <p:nvSpPr>
          <p:cNvPr id="805" name="Google Shape;805;p33"/>
          <p:cNvSpPr/>
          <p:nvPr/>
        </p:nvSpPr>
        <p:spPr>
          <a:xfrm>
            <a:off x="6339750" y="3808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806" name="Google Shape;806;p33"/>
          <p:cNvSpPr/>
          <p:nvPr/>
        </p:nvSpPr>
        <p:spPr>
          <a:xfrm>
            <a:off x="6339750" y="10666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807" name="Google Shape;807;p33"/>
          <p:cNvSpPr/>
          <p:nvPr/>
        </p:nvSpPr>
        <p:spPr>
          <a:xfrm>
            <a:off x="6339750" y="17524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808" name="Google Shape;808;p33"/>
          <p:cNvSpPr/>
          <p:nvPr/>
        </p:nvSpPr>
        <p:spPr>
          <a:xfrm>
            <a:off x="6339750" y="24382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809" name="Google Shape;809;p33"/>
          <p:cNvSpPr/>
          <p:nvPr/>
        </p:nvSpPr>
        <p:spPr>
          <a:xfrm>
            <a:off x="6339750" y="31240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810" name="Google Shape;810;p33"/>
          <p:cNvSpPr/>
          <p:nvPr/>
        </p:nvSpPr>
        <p:spPr>
          <a:xfrm>
            <a:off x="6339750" y="38098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811" name="Google Shape;811;p33"/>
          <p:cNvSpPr/>
          <p:nvPr/>
        </p:nvSpPr>
        <p:spPr>
          <a:xfrm>
            <a:off x="6339750" y="44956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812" name="Google Shape;812;p33"/>
          <p:cNvSpPr txBox="1"/>
          <p:nvPr/>
        </p:nvSpPr>
        <p:spPr>
          <a:xfrm>
            <a:off x="6945350" y="1815124"/>
            <a:ext cx="2370900" cy="369302"/>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Call AWS Cognito service</a:t>
            </a:r>
            <a:endParaRPr b="0" i="0" sz="1400" u="none" cap="none" strike="noStrike">
              <a:solidFill>
                <a:srgbClr val="000000"/>
              </a:solidFill>
              <a:latin typeface="Arial"/>
              <a:ea typeface="Arial"/>
              <a:cs typeface="Arial"/>
              <a:sym typeface="Arial"/>
            </a:endParaRPr>
          </a:p>
        </p:txBody>
      </p:sp>
      <p:sp>
        <p:nvSpPr>
          <p:cNvPr id="813" name="Google Shape;813;p33"/>
          <p:cNvSpPr txBox="1"/>
          <p:nvPr/>
        </p:nvSpPr>
        <p:spPr>
          <a:xfrm>
            <a:off x="6945350" y="3260307"/>
            <a:ext cx="2370900" cy="369302"/>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First-time login </a:t>
            </a:r>
            <a:endParaRPr b="0" i="0" sz="1400" u="none" cap="none" strike="noStrike">
              <a:solidFill>
                <a:srgbClr val="000000"/>
              </a:solidFill>
              <a:latin typeface="Arial"/>
              <a:ea typeface="Arial"/>
              <a:cs typeface="Arial"/>
              <a:sym typeface="Arial"/>
            </a:endParaRPr>
          </a:p>
        </p:txBody>
      </p:sp>
      <p:sp>
        <p:nvSpPr>
          <p:cNvPr id="814" name="Google Shape;814;p33"/>
          <p:cNvSpPr txBox="1"/>
          <p:nvPr/>
        </p:nvSpPr>
        <p:spPr>
          <a:xfrm>
            <a:off x="6945350" y="3946107"/>
            <a:ext cx="2370900" cy="369302"/>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Guided tour / Navigation help</a:t>
            </a:r>
            <a:endParaRPr b="0" i="0" sz="1400" u="none" cap="none" strike="noStrike">
              <a:solidFill>
                <a:srgbClr val="000000"/>
              </a:solidFill>
              <a:latin typeface="Arial"/>
              <a:ea typeface="Arial"/>
              <a:cs typeface="Arial"/>
              <a:sym typeface="Arial"/>
            </a:endParaRPr>
          </a:p>
        </p:txBody>
      </p:sp>
      <p:sp>
        <p:nvSpPr>
          <p:cNvPr id="815" name="Google Shape;815;p33"/>
          <p:cNvSpPr txBox="1"/>
          <p:nvPr/>
        </p:nvSpPr>
        <p:spPr>
          <a:xfrm>
            <a:off x="6945350" y="434640"/>
            <a:ext cx="2370900" cy="369302"/>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Register for free trial</a:t>
            </a:r>
            <a:endParaRPr b="0" i="0" sz="1400" u="none" cap="none" strike="noStrike">
              <a:solidFill>
                <a:srgbClr val="000000"/>
              </a:solidFill>
              <a:latin typeface="Arial"/>
              <a:ea typeface="Arial"/>
              <a:cs typeface="Arial"/>
              <a:sym typeface="Arial"/>
            </a:endParaRPr>
          </a:p>
        </p:txBody>
      </p:sp>
      <p:sp>
        <p:nvSpPr>
          <p:cNvPr id="816" name="Google Shape;816;p33"/>
          <p:cNvSpPr txBox="1"/>
          <p:nvPr/>
        </p:nvSpPr>
        <p:spPr>
          <a:xfrm>
            <a:off x="6945350" y="1053874"/>
            <a:ext cx="2370900" cy="553968"/>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Choose method for account creation</a:t>
            </a:r>
            <a:endParaRPr b="0" i="0" sz="1400" u="none" cap="none" strike="noStrike">
              <a:solidFill>
                <a:srgbClr val="000000"/>
              </a:solidFill>
              <a:latin typeface="Arial"/>
              <a:ea typeface="Arial"/>
              <a:cs typeface="Arial"/>
              <a:sym typeface="Arial"/>
            </a:endParaRPr>
          </a:p>
        </p:txBody>
      </p:sp>
      <p:sp>
        <p:nvSpPr>
          <p:cNvPr id="817" name="Google Shape;817;p33"/>
          <p:cNvSpPr txBox="1"/>
          <p:nvPr/>
        </p:nvSpPr>
        <p:spPr>
          <a:xfrm>
            <a:off x="6945350" y="4631907"/>
            <a:ext cx="2370900" cy="369302"/>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Design starter model</a:t>
            </a:r>
            <a:endParaRPr b="0" i="0" sz="1200" u="none" cap="none" strike="noStrike">
              <a:solidFill>
                <a:srgbClr val="000000"/>
              </a:solidFill>
              <a:latin typeface="Arial"/>
              <a:ea typeface="Arial"/>
              <a:cs typeface="Arial"/>
              <a:sym typeface="Arial"/>
            </a:endParaRPr>
          </a:p>
        </p:txBody>
      </p:sp>
      <p:pic>
        <p:nvPicPr>
          <p:cNvPr id="818" name="Google Shape;818;p33"/>
          <p:cNvPicPr preferRelativeResize="0"/>
          <p:nvPr/>
        </p:nvPicPr>
        <p:blipFill rotWithShape="1">
          <a:blip r:embed="rId3">
            <a:alphaModFix/>
          </a:blip>
          <a:srcRect b="0" l="0" r="0" t="0"/>
          <a:stretch/>
        </p:blipFill>
        <p:spPr>
          <a:xfrm>
            <a:off x="348343" y="4090855"/>
            <a:ext cx="1514746" cy="876533"/>
          </a:xfrm>
          <a:prstGeom prst="rect">
            <a:avLst/>
          </a:prstGeom>
          <a:noFill/>
          <a:ln>
            <a:noFill/>
          </a:ln>
        </p:spPr>
      </p:pic>
      <p:pic>
        <p:nvPicPr>
          <p:cNvPr id="819" name="Google Shape;819;p33"/>
          <p:cNvPicPr preferRelativeResize="0"/>
          <p:nvPr/>
        </p:nvPicPr>
        <p:blipFill rotWithShape="1">
          <a:blip r:embed="rId4">
            <a:alphaModFix/>
          </a:blip>
          <a:srcRect b="0" l="0" r="0" t="0"/>
          <a:stretch/>
        </p:blipFill>
        <p:spPr>
          <a:xfrm>
            <a:off x="896983" y="2438225"/>
            <a:ext cx="1393734" cy="7042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34"/>
          <p:cNvSpPr txBox="1"/>
          <p:nvPr>
            <p:ph type="title"/>
          </p:nvPr>
        </p:nvSpPr>
        <p:spPr>
          <a:xfrm>
            <a:off x="592150" y="97200"/>
            <a:ext cx="55449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1.0  Model structure / data ingestion</a:t>
            </a:r>
            <a:endParaRPr/>
          </a:p>
        </p:txBody>
      </p:sp>
      <p:sp>
        <p:nvSpPr>
          <p:cNvPr id="825" name="Google Shape;825;p34"/>
          <p:cNvSpPr txBox="1"/>
          <p:nvPr/>
        </p:nvSpPr>
        <p:spPr>
          <a:xfrm>
            <a:off x="6945350" y="10072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Ingest model structure from kintekupload.csv/model</a:t>
            </a:r>
            <a:endParaRPr b="0" i="0" sz="1400" u="none" cap="none" strike="noStrike">
              <a:solidFill>
                <a:srgbClr val="000000"/>
              </a:solidFill>
              <a:latin typeface="Arial"/>
              <a:ea typeface="Arial"/>
              <a:cs typeface="Arial"/>
              <a:sym typeface="Arial"/>
            </a:endParaRPr>
          </a:p>
        </p:txBody>
      </p:sp>
      <p:sp>
        <p:nvSpPr>
          <p:cNvPr id="826" name="Google Shape;826;p34"/>
          <p:cNvSpPr/>
          <p:nvPr/>
        </p:nvSpPr>
        <p:spPr>
          <a:xfrm>
            <a:off x="6339750" y="3808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827" name="Google Shape;827;p34"/>
          <p:cNvSpPr/>
          <p:nvPr/>
        </p:nvSpPr>
        <p:spPr>
          <a:xfrm>
            <a:off x="6339750" y="10666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828" name="Google Shape;828;p34"/>
          <p:cNvSpPr/>
          <p:nvPr/>
        </p:nvSpPr>
        <p:spPr>
          <a:xfrm>
            <a:off x="6339750" y="17524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829" name="Google Shape;829;p34"/>
          <p:cNvSpPr/>
          <p:nvPr/>
        </p:nvSpPr>
        <p:spPr>
          <a:xfrm>
            <a:off x="6339750" y="24382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830" name="Google Shape;830;p34"/>
          <p:cNvSpPr/>
          <p:nvPr/>
        </p:nvSpPr>
        <p:spPr>
          <a:xfrm>
            <a:off x="6339750" y="31240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831" name="Google Shape;831;p34"/>
          <p:cNvSpPr/>
          <p:nvPr/>
        </p:nvSpPr>
        <p:spPr>
          <a:xfrm>
            <a:off x="6339750" y="38098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832" name="Google Shape;832;p34"/>
          <p:cNvSpPr/>
          <p:nvPr/>
        </p:nvSpPr>
        <p:spPr>
          <a:xfrm>
            <a:off x="6339750" y="44956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833" name="Google Shape;833;p34"/>
          <p:cNvSpPr txBox="1"/>
          <p:nvPr/>
        </p:nvSpPr>
        <p:spPr>
          <a:xfrm>
            <a:off x="6945350" y="4465925"/>
            <a:ext cx="2370900" cy="738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Pass model design data and data files to 2.0 Calculate Statistics</a:t>
            </a:r>
            <a:endParaRPr b="0" i="0" sz="1400" u="none" cap="none" strike="noStrike">
              <a:solidFill>
                <a:srgbClr val="000000"/>
              </a:solidFill>
              <a:latin typeface="Arial"/>
              <a:ea typeface="Arial"/>
              <a:cs typeface="Arial"/>
              <a:sym typeface="Arial"/>
            </a:endParaRPr>
          </a:p>
        </p:txBody>
      </p:sp>
      <p:sp>
        <p:nvSpPr>
          <p:cNvPr id="834" name="Google Shape;834;p34"/>
          <p:cNvSpPr txBox="1"/>
          <p:nvPr/>
        </p:nvSpPr>
        <p:spPr>
          <a:xfrm>
            <a:off x="6945350" y="1722725"/>
            <a:ext cx="2370900" cy="600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Ingest current pipeline data (</a:t>
            </a:r>
            <a:r>
              <a:rPr b="0" i="0" lang="en-US" sz="1500" u="none" cap="none" strike="noStrike">
                <a:solidFill>
                  <a:srgbClr val="000000"/>
                </a:solidFill>
                <a:latin typeface="Arial"/>
                <a:ea typeface="Arial"/>
                <a:cs typeface="Arial"/>
                <a:sym typeface="Arial"/>
              </a:rPr>
              <a:t>t</a:t>
            </a:r>
            <a:r>
              <a:rPr b="0" baseline="-25000" i="0" lang="en-US" sz="1500" u="none" cap="none" strike="noStrike">
                <a:solidFill>
                  <a:srgbClr val="000000"/>
                </a:solidFill>
                <a:latin typeface="Arial"/>
                <a:ea typeface="Arial"/>
                <a:cs typeface="Arial"/>
                <a:sym typeface="Arial"/>
              </a:rPr>
              <a:t>0</a:t>
            </a:r>
            <a:r>
              <a:rPr b="0" i="0" lang="en-US" sz="1200" u="none" cap="none" strike="noStrike">
                <a:solidFill>
                  <a:srgbClr val="000000"/>
                </a:solidFill>
                <a:latin typeface="Arial"/>
                <a:ea typeface="Arial"/>
                <a:cs typeface="Arial"/>
                <a:sym typeface="Arial"/>
              </a:rPr>
              <a:t>) from kintekupload.csv/pipeline</a:t>
            </a:r>
            <a:endParaRPr b="0" i="0" sz="1400" u="none" cap="none" strike="noStrike">
              <a:solidFill>
                <a:srgbClr val="000000"/>
              </a:solidFill>
              <a:latin typeface="Arial"/>
              <a:ea typeface="Arial"/>
              <a:cs typeface="Arial"/>
              <a:sym typeface="Arial"/>
            </a:endParaRPr>
          </a:p>
        </p:txBody>
      </p:sp>
      <p:sp>
        <p:nvSpPr>
          <p:cNvPr id="835" name="Google Shape;835;p34"/>
          <p:cNvSpPr txBox="1"/>
          <p:nvPr/>
        </p:nvSpPr>
        <p:spPr>
          <a:xfrm>
            <a:off x="6945350" y="24085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Ingest forecast variables from kintekupload.csv/statistics</a:t>
            </a:r>
            <a:endParaRPr b="0" i="0" sz="1400" u="none" cap="none" strike="noStrike">
              <a:solidFill>
                <a:srgbClr val="000000"/>
              </a:solidFill>
              <a:latin typeface="Arial"/>
              <a:ea typeface="Arial"/>
              <a:cs typeface="Arial"/>
              <a:sym typeface="Arial"/>
            </a:endParaRPr>
          </a:p>
        </p:txBody>
      </p:sp>
      <p:sp>
        <p:nvSpPr>
          <p:cNvPr id="836" name="Google Shape;836;p34"/>
          <p:cNvSpPr txBox="1"/>
          <p:nvPr/>
        </p:nvSpPr>
        <p:spPr>
          <a:xfrm>
            <a:off x="6945350" y="3214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Get user data from 4.0 User Experience / Upload File</a:t>
            </a:r>
            <a:endParaRPr b="0" i="0" sz="1400" u="none" cap="none" strike="noStrike">
              <a:solidFill>
                <a:srgbClr val="000000"/>
              </a:solidFill>
              <a:latin typeface="Arial"/>
              <a:ea typeface="Arial"/>
              <a:cs typeface="Arial"/>
              <a:sym typeface="Arial"/>
            </a:endParaRPr>
          </a:p>
        </p:txBody>
      </p:sp>
      <p:sp>
        <p:nvSpPr>
          <p:cNvPr id="837" name="Google Shape;837;p34"/>
          <p:cNvSpPr txBox="1"/>
          <p:nvPr/>
        </p:nvSpPr>
        <p:spPr>
          <a:xfrm>
            <a:off x="6945350" y="38563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Populate data lake and user account</a:t>
            </a:r>
            <a:endParaRPr b="0" i="0" sz="1400" u="none" cap="none" strike="noStrike">
              <a:solidFill>
                <a:srgbClr val="000000"/>
              </a:solidFill>
              <a:latin typeface="Arial"/>
              <a:ea typeface="Arial"/>
              <a:cs typeface="Arial"/>
              <a:sym typeface="Arial"/>
            </a:endParaRPr>
          </a:p>
        </p:txBody>
      </p:sp>
      <p:sp>
        <p:nvSpPr>
          <p:cNvPr id="838" name="Google Shape;838;p34"/>
          <p:cNvSpPr txBox="1"/>
          <p:nvPr/>
        </p:nvSpPr>
        <p:spPr>
          <a:xfrm>
            <a:off x="7021550" y="3094325"/>
            <a:ext cx="2370900" cy="646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Infer model structure from current pipeline file / Confirm structure with UX 1.1 &gt; Model design</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35"/>
          <p:cNvSpPr txBox="1"/>
          <p:nvPr>
            <p:ph type="title"/>
          </p:nvPr>
        </p:nvSpPr>
        <p:spPr>
          <a:xfrm>
            <a:off x="515950" y="97200"/>
            <a:ext cx="54327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2.0  Calculate Statistics</a:t>
            </a:r>
            <a:endParaRPr/>
          </a:p>
        </p:txBody>
      </p:sp>
      <p:sp>
        <p:nvSpPr>
          <p:cNvPr id="844" name="Google Shape;844;p35"/>
          <p:cNvSpPr txBox="1"/>
          <p:nvPr/>
        </p:nvSpPr>
        <p:spPr>
          <a:xfrm>
            <a:off x="3454500" y="1509750"/>
            <a:ext cx="27636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AWS Databrew: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Cleans and prepares data for analysis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AWS Backup:</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Centrally managed and automatically scheduled backups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5" name="Google Shape;845;p35"/>
          <p:cNvSpPr/>
          <p:nvPr/>
        </p:nvSpPr>
        <p:spPr>
          <a:xfrm>
            <a:off x="6339750" y="3808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846" name="Google Shape;846;p35"/>
          <p:cNvSpPr/>
          <p:nvPr/>
        </p:nvSpPr>
        <p:spPr>
          <a:xfrm>
            <a:off x="6339750" y="10666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847" name="Google Shape;847;p35"/>
          <p:cNvSpPr/>
          <p:nvPr/>
        </p:nvSpPr>
        <p:spPr>
          <a:xfrm>
            <a:off x="6339750" y="17524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848" name="Google Shape;848;p35"/>
          <p:cNvSpPr/>
          <p:nvPr/>
        </p:nvSpPr>
        <p:spPr>
          <a:xfrm>
            <a:off x="6339750" y="24382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849" name="Google Shape;849;p35"/>
          <p:cNvSpPr/>
          <p:nvPr/>
        </p:nvSpPr>
        <p:spPr>
          <a:xfrm>
            <a:off x="6339750" y="31240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850" name="Google Shape;850;p35"/>
          <p:cNvSpPr/>
          <p:nvPr/>
        </p:nvSpPr>
        <p:spPr>
          <a:xfrm>
            <a:off x="6339750" y="38098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851" name="Google Shape;851;p35"/>
          <p:cNvSpPr/>
          <p:nvPr/>
        </p:nvSpPr>
        <p:spPr>
          <a:xfrm>
            <a:off x="6339750" y="44956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852" name="Google Shape;852;p35"/>
          <p:cNvSpPr txBox="1"/>
          <p:nvPr/>
        </p:nvSpPr>
        <p:spPr>
          <a:xfrm>
            <a:off x="6974175" y="11596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Calculate new opportunities statistics</a:t>
            </a:r>
            <a:endParaRPr b="0" i="0" sz="1400" u="none" cap="none" strike="noStrike">
              <a:solidFill>
                <a:srgbClr val="000000"/>
              </a:solidFill>
              <a:latin typeface="Arial"/>
              <a:ea typeface="Arial"/>
              <a:cs typeface="Arial"/>
              <a:sym typeface="Arial"/>
            </a:endParaRPr>
          </a:p>
        </p:txBody>
      </p:sp>
      <p:sp>
        <p:nvSpPr>
          <p:cNvPr id="853" name="Google Shape;853;p35"/>
          <p:cNvSpPr txBox="1"/>
          <p:nvPr/>
        </p:nvSpPr>
        <p:spPr>
          <a:xfrm>
            <a:off x="6974175" y="1845425"/>
            <a:ext cx="23709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Calculate progression statistics</a:t>
            </a:r>
            <a:endParaRPr b="0" i="0" sz="1400" u="none" cap="none" strike="noStrike">
              <a:solidFill>
                <a:srgbClr val="000000"/>
              </a:solidFill>
              <a:latin typeface="Arial"/>
              <a:ea typeface="Arial"/>
              <a:cs typeface="Arial"/>
              <a:sym typeface="Arial"/>
            </a:endParaRPr>
          </a:p>
        </p:txBody>
      </p:sp>
      <p:sp>
        <p:nvSpPr>
          <p:cNvPr id="854" name="Google Shape;854;p35"/>
          <p:cNvSpPr txBox="1"/>
          <p:nvPr/>
        </p:nvSpPr>
        <p:spPr>
          <a:xfrm>
            <a:off x="6974175" y="44956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Pass statistics to 3.0 Run simulation</a:t>
            </a:r>
            <a:endParaRPr b="0" i="0" sz="1400" u="none" cap="none" strike="noStrike">
              <a:solidFill>
                <a:srgbClr val="000000"/>
              </a:solidFill>
              <a:latin typeface="Arial"/>
              <a:ea typeface="Arial"/>
              <a:cs typeface="Arial"/>
              <a:sym typeface="Arial"/>
            </a:endParaRPr>
          </a:p>
        </p:txBody>
      </p:sp>
      <p:sp>
        <p:nvSpPr>
          <p:cNvPr id="855" name="Google Shape;855;p35"/>
          <p:cNvSpPr txBox="1"/>
          <p:nvPr/>
        </p:nvSpPr>
        <p:spPr>
          <a:xfrm>
            <a:off x="6974175" y="245225"/>
            <a:ext cx="2627100" cy="9234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Determine method of model creation a.  </a:t>
            </a:r>
            <a:r>
              <a:rPr b="0" i="0" lang="en-US" sz="1200" u="none" cap="none" strike="noStrike">
                <a:solidFill>
                  <a:schemeClr val="dk1"/>
                </a:solidFill>
                <a:latin typeface="Arial"/>
                <a:ea typeface="Arial"/>
                <a:cs typeface="Arial"/>
                <a:sym typeface="Arial"/>
              </a:rPr>
              <a:t>Survey based, File upload CRM Integrated / machine learning</a:t>
            </a:r>
            <a:endParaRPr b="0" i="0" sz="1200" u="none" cap="none" strike="noStrike">
              <a:solidFill>
                <a:srgbClr val="000000"/>
              </a:solidFill>
              <a:latin typeface="Arial"/>
              <a:ea typeface="Arial"/>
              <a:cs typeface="Arial"/>
              <a:sym typeface="Arial"/>
            </a:endParaRPr>
          </a:p>
        </p:txBody>
      </p:sp>
      <p:sp>
        <p:nvSpPr>
          <p:cNvPr id="856" name="Google Shape;856;p35"/>
          <p:cNvSpPr txBox="1"/>
          <p:nvPr/>
        </p:nvSpPr>
        <p:spPr>
          <a:xfrm>
            <a:off x="7050375" y="2455025"/>
            <a:ext cx="23709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Calculate progression statistics</a:t>
            </a:r>
            <a:endParaRPr b="0" i="0" sz="1400" u="none" cap="none" strike="noStrike">
              <a:solidFill>
                <a:srgbClr val="000000"/>
              </a:solidFill>
              <a:latin typeface="Arial"/>
              <a:ea typeface="Arial"/>
              <a:cs typeface="Arial"/>
              <a:sym typeface="Arial"/>
            </a:endParaRPr>
          </a:p>
        </p:txBody>
      </p:sp>
      <p:sp>
        <p:nvSpPr>
          <p:cNvPr id="857" name="Google Shape;857;p35"/>
          <p:cNvSpPr txBox="1"/>
          <p:nvPr/>
        </p:nvSpPr>
        <p:spPr>
          <a:xfrm>
            <a:off x="7050375" y="31408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Confirm statistics with UX 2.1 &gt; Validate Model Variables</a:t>
            </a:r>
            <a:endParaRPr b="0" i="0" sz="1400" u="none" cap="none" strike="noStrike">
              <a:solidFill>
                <a:srgbClr val="000000"/>
              </a:solidFill>
              <a:latin typeface="Arial"/>
              <a:ea typeface="Arial"/>
              <a:cs typeface="Arial"/>
              <a:sym typeface="Arial"/>
            </a:endParaRPr>
          </a:p>
        </p:txBody>
      </p:sp>
      <p:sp>
        <p:nvSpPr>
          <p:cNvPr id="858" name="Google Shape;858;p35"/>
          <p:cNvSpPr txBox="1"/>
          <p:nvPr/>
        </p:nvSpPr>
        <p:spPr>
          <a:xfrm>
            <a:off x="7050375" y="38266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Populate user account and data lake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36"/>
          <p:cNvSpPr txBox="1"/>
          <p:nvPr>
            <p:ph type="title"/>
          </p:nvPr>
        </p:nvSpPr>
        <p:spPr>
          <a:xfrm>
            <a:off x="515950" y="97200"/>
            <a:ext cx="4401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3.0  Run Simulation</a:t>
            </a:r>
            <a:endParaRPr/>
          </a:p>
        </p:txBody>
      </p:sp>
      <p:sp>
        <p:nvSpPr>
          <p:cNvPr id="864" name="Google Shape;864;p36"/>
          <p:cNvSpPr txBox="1"/>
          <p:nvPr/>
        </p:nvSpPr>
        <p:spPr>
          <a:xfrm>
            <a:off x="795700" y="1485700"/>
            <a:ext cx="4352400" cy="36219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EC2/S3 - host/store simulation model and data</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CodeCommit - repository to work on the model</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SageMaker -  ML model to get progression statistics for a set of sales leads</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PyMC3/Lambda</a:t>
            </a:r>
            <a:endParaRPr b="0" i="0" sz="1400" u="none" cap="none" strike="noStrike">
              <a:solidFill>
                <a:srgbClr val="000000"/>
              </a:solidFill>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Amazon forecast - ML model to forecast revenue growth from a JSON/CSV file of past data</a:t>
            </a:r>
            <a:endParaRPr b="0" i="0" sz="14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Data must be cleaned and formatted specifically (can be done with aws glue databrew)</a:t>
            </a:r>
            <a:endParaRPr b="0" i="0" sz="14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US" sz="1400" u="sng" cap="none" strike="noStrike">
                <a:solidFill>
                  <a:schemeClr val="hlink"/>
                </a:solidFill>
                <a:latin typeface="Arial"/>
                <a:ea typeface="Arial"/>
                <a:cs typeface="Arial"/>
                <a:sym typeface="Arial"/>
                <a:hlinkClick r:id="rId3"/>
              </a:rPr>
              <a:t>Python API for Amazon forecast</a:t>
            </a:r>
            <a:endParaRPr b="0" i="0" sz="1400" u="none" cap="none" strike="noStrike">
              <a:solidFill>
                <a:srgbClr val="000000"/>
              </a:solidFill>
              <a:latin typeface="Arial"/>
              <a:ea typeface="Arial"/>
              <a:cs typeface="Arial"/>
              <a:sym typeface="Arial"/>
            </a:endParaRPr>
          </a:p>
          <a:p>
            <a:pPr indent="-317500" lvl="1" marL="914400" marR="0" rtl="0" algn="l">
              <a:lnSpc>
                <a:spcPct val="115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Hosted on an ec2 instance that writes to/reads from an S3 bucket</a:t>
            </a:r>
            <a:endParaRPr b="0" i="0" sz="1400" u="none" cap="none" strike="noStrike">
              <a:solidFill>
                <a:srgbClr val="000000"/>
              </a:solidFill>
              <a:latin typeface="Arial"/>
              <a:ea typeface="Arial"/>
              <a:cs typeface="Arial"/>
              <a:sym typeface="Arial"/>
            </a:endParaRPr>
          </a:p>
        </p:txBody>
      </p:sp>
      <p:sp>
        <p:nvSpPr>
          <p:cNvPr id="865" name="Google Shape;865;p36"/>
          <p:cNvSpPr/>
          <p:nvPr/>
        </p:nvSpPr>
        <p:spPr>
          <a:xfrm>
            <a:off x="6339750" y="3808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866" name="Google Shape;866;p36"/>
          <p:cNvSpPr/>
          <p:nvPr/>
        </p:nvSpPr>
        <p:spPr>
          <a:xfrm>
            <a:off x="6339750" y="10666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867" name="Google Shape;867;p36"/>
          <p:cNvSpPr/>
          <p:nvPr/>
        </p:nvSpPr>
        <p:spPr>
          <a:xfrm>
            <a:off x="6339750" y="17524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868" name="Google Shape;868;p36"/>
          <p:cNvSpPr/>
          <p:nvPr/>
        </p:nvSpPr>
        <p:spPr>
          <a:xfrm>
            <a:off x="6339750" y="24382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869" name="Google Shape;869;p36"/>
          <p:cNvSpPr/>
          <p:nvPr/>
        </p:nvSpPr>
        <p:spPr>
          <a:xfrm>
            <a:off x="6339750" y="31240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870" name="Google Shape;870;p36"/>
          <p:cNvSpPr/>
          <p:nvPr/>
        </p:nvSpPr>
        <p:spPr>
          <a:xfrm>
            <a:off x="6339750" y="38098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871" name="Google Shape;871;p36"/>
          <p:cNvSpPr/>
          <p:nvPr/>
        </p:nvSpPr>
        <p:spPr>
          <a:xfrm>
            <a:off x="6339750" y="44956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872" name="Google Shape;872;p36"/>
          <p:cNvSpPr txBox="1"/>
          <p:nvPr/>
        </p:nvSpPr>
        <p:spPr>
          <a:xfrm>
            <a:off x="6974175" y="3214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Access model structure variables from 1.0 </a:t>
            </a:r>
            <a:endParaRPr b="0" i="0" sz="1400" u="none" cap="none" strike="noStrike">
              <a:solidFill>
                <a:srgbClr val="000000"/>
              </a:solidFill>
              <a:latin typeface="Arial"/>
              <a:ea typeface="Arial"/>
              <a:cs typeface="Arial"/>
              <a:sym typeface="Arial"/>
            </a:endParaRPr>
          </a:p>
        </p:txBody>
      </p:sp>
      <p:sp>
        <p:nvSpPr>
          <p:cNvPr id="873" name="Google Shape;873;p36"/>
          <p:cNvSpPr txBox="1"/>
          <p:nvPr/>
        </p:nvSpPr>
        <p:spPr>
          <a:xfrm>
            <a:off x="6974175" y="1007225"/>
            <a:ext cx="23709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Access statistics from 2.0</a:t>
            </a:r>
            <a:endParaRPr b="0" i="0" sz="1400" u="none" cap="none" strike="noStrike">
              <a:solidFill>
                <a:srgbClr val="000000"/>
              </a:solidFill>
              <a:latin typeface="Arial"/>
              <a:ea typeface="Arial"/>
              <a:cs typeface="Arial"/>
              <a:sym typeface="Arial"/>
            </a:endParaRPr>
          </a:p>
        </p:txBody>
      </p:sp>
      <p:sp>
        <p:nvSpPr>
          <p:cNvPr id="874" name="Google Shape;874;p36"/>
          <p:cNvSpPr txBox="1"/>
          <p:nvPr/>
        </p:nvSpPr>
        <p:spPr>
          <a:xfrm>
            <a:off x="6974175" y="16930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Send model data via API to PyMC4.0</a:t>
            </a:r>
            <a:endParaRPr b="0" i="0" sz="1400" u="none" cap="none" strike="noStrike">
              <a:solidFill>
                <a:srgbClr val="000000"/>
              </a:solidFill>
              <a:latin typeface="Arial"/>
              <a:ea typeface="Arial"/>
              <a:cs typeface="Arial"/>
              <a:sym typeface="Arial"/>
            </a:endParaRPr>
          </a:p>
        </p:txBody>
      </p:sp>
      <p:sp>
        <p:nvSpPr>
          <p:cNvPr id="875" name="Google Shape;875;p36"/>
          <p:cNvSpPr txBox="1"/>
          <p:nvPr/>
        </p:nvSpPr>
        <p:spPr>
          <a:xfrm>
            <a:off x="6974175" y="24550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Populate data lake with results from PyMC4.0</a:t>
            </a:r>
            <a:endParaRPr b="0" i="0" sz="1400" u="none" cap="none" strike="noStrike">
              <a:solidFill>
                <a:srgbClr val="000000"/>
              </a:solidFill>
              <a:latin typeface="Arial"/>
              <a:ea typeface="Arial"/>
              <a:cs typeface="Arial"/>
              <a:sym typeface="Arial"/>
            </a:endParaRPr>
          </a:p>
        </p:txBody>
      </p:sp>
      <p:sp>
        <p:nvSpPr>
          <p:cNvPr id="876" name="Google Shape;876;p36"/>
          <p:cNvSpPr txBox="1"/>
          <p:nvPr/>
        </p:nvSpPr>
        <p:spPr>
          <a:xfrm>
            <a:off x="6974175" y="31408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Send results to 4.0 Display Results / User Experience </a:t>
            </a:r>
            <a:endParaRPr b="0" i="0" sz="1400" u="none" cap="none" strike="noStrike">
              <a:solidFill>
                <a:srgbClr val="000000"/>
              </a:solidFill>
              <a:latin typeface="Arial"/>
              <a:ea typeface="Arial"/>
              <a:cs typeface="Arial"/>
              <a:sym typeface="Arial"/>
            </a:endParaRPr>
          </a:p>
        </p:txBody>
      </p:sp>
      <p:sp>
        <p:nvSpPr>
          <p:cNvPr id="877" name="Google Shape;877;p36"/>
          <p:cNvSpPr txBox="1"/>
          <p:nvPr/>
        </p:nvSpPr>
        <p:spPr>
          <a:xfrm>
            <a:off x="6974175" y="3750425"/>
            <a:ext cx="2671800" cy="738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Get updated scenario analysis input variables from 4.0 Display Results / User Experience </a:t>
            </a:r>
            <a:endParaRPr b="0" i="0" sz="1400" u="none" cap="none" strike="noStrike">
              <a:solidFill>
                <a:srgbClr val="000000"/>
              </a:solidFill>
              <a:latin typeface="Arial"/>
              <a:ea typeface="Arial"/>
              <a:cs typeface="Arial"/>
              <a:sym typeface="Arial"/>
            </a:endParaRPr>
          </a:p>
        </p:txBody>
      </p:sp>
      <p:sp>
        <p:nvSpPr>
          <p:cNvPr id="878" name="Google Shape;878;p36"/>
          <p:cNvSpPr txBox="1"/>
          <p:nvPr/>
        </p:nvSpPr>
        <p:spPr>
          <a:xfrm>
            <a:off x="7050375" y="45124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Send results to 4.0 Display Results / User Experience </a:t>
            </a:r>
            <a:endParaRPr b="0" i="0" sz="1400" u="none" cap="none" strike="noStrike">
              <a:solidFill>
                <a:srgbClr val="000000"/>
              </a:solidFill>
              <a:latin typeface="Arial"/>
              <a:ea typeface="Arial"/>
              <a:cs typeface="Arial"/>
              <a:sym typeface="Arial"/>
            </a:endParaRPr>
          </a:p>
        </p:txBody>
      </p:sp>
      <p:cxnSp>
        <p:nvCxnSpPr>
          <p:cNvPr id="879" name="Google Shape;879;p36"/>
          <p:cNvCxnSpPr>
            <a:stCxn id="871" idx="2"/>
          </p:cNvCxnSpPr>
          <p:nvPr/>
        </p:nvCxnSpPr>
        <p:spPr>
          <a:xfrm rot="10800000">
            <a:off x="5802150" y="4740875"/>
            <a:ext cx="537600" cy="2100"/>
          </a:xfrm>
          <a:prstGeom prst="straightConnector1">
            <a:avLst/>
          </a:prstGeom>
          <a:noFill/>
          <a:ln cap="flat" cmpd="sng" w="9525">
            <a:solidFill>
              <a:schemeClr val="dk2"/>
            </a:solidFill>
            <a:prstDash val="solid"/>
            <a:round/>
            <a:headEnd len="sm" w="sm" type="none"/>
            <a:tailEnd len="sm" w="sm" type="none"/>
          </a:ln>
        </p:spPr>
      </p:cxnSp>
      <p:cxnSp>
        <p:nvCxnSpPr>
          <p:cNvPr id="880" name="Google Shape;880;p36"/>
          <p:cNvCxnSpPr/>
          <p:nvPr/>
        </p:nvCxnSpPr>
        <p:spPr>
          <a:xfrm rot="10800000">
            <a:off x="5811200" y="4118300"/>
            <a:ext cx="0" cy="622500"/>
          </a:xfrm>
          <a:prstGeom prst="straightConnector1">
            <a:avLst/>
          </a:prstGeom>
          <a:noFill/>
          <a:ln cap="flat" cmpd="sng" w="9525">
            <a:solidFill>
              <a:schemeClr val="dk2"/>
            </a:solidFill>
            <a:prstDash val="solid"/>
            <a:round/>
            <a:headEnd len="sm" w="sm" type="none"/>
            <a:tailEnd len="sm" w="sm" type="none"/>
          </a:ln>
        </p:spPr>
      </p:cxnSp>
      <p:cxnSp>
        <p:nvCxnSpPr>
          <p:cNvPr id="881" name="Google Shape;881;p36"/>
          <p:cNvCxnSpPr/>
          <p:nvPr/>
        </p:nvCxnSpPr>
        <p:spPr>
          <a:xfrm flipH="1" rot="10800000">
            <a:off x="5829500" y="4109150"/>
            <a:ext cx="357000" cy="93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37"/>
          <p:cNvSpPr txBox="1"/>
          <p:nvPr>
            <p:ph type="title"/>
          </p:nvPr>
        </p:nvSpPr>
        <p:spPr>
          <a:xfrm>
            <a:off x="515950" y="97200"/>
            <a:ext cx="59292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4.0 User Experience / Display Results</a:t>
            </a:r>
            <a:endParaRPr/>
          </a:p>
        </p:txBody>
      </p:sp>
      <p:sp>
        <p:nvSpPr>
          <p:cNvPr id="887" name="Google Shape;887;p37"/>
          <p:cNvSpPr/>
          <p:nvPr/>
        </p:nvSpPr>
        <p:spPr>
          <a:xfrm>
            <a:off x="6339750" y="3808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888" name="Google Shape;888;p37"/>
          <p:cNvSpPr/>
          <p:nvPr/>
        </p:nvSpPr>
        <p:spPr>
          <a:xfrm>
            <a:off x="6339750" y="10666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889" name="Google Shape;889;p37"/>
          <p:cNvSpPr/>
          <p:nvPr/>
        </p:nvSpPr>
        <p:spPr>
          <a:xfrm>
            <a:off x="6339750" y="17524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890" name="Google Shape;890;p37"/>
          <p:cNvSpPr/>
          <p:nvPr/>
        </p:nvSpPr>
        <p:spPr>
          <a:xfrm>
            <a:off x="6339750" y="24382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891" name="Google Shape;891;p37"/>
          <p:cNvSpPr/>
          <p:nvPr/>
        </p:nvSpPr>
        <p:spPr>
          <a:xfrm>
            <a:off x="6339750" y="31240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892" name="Google Shape;892;p37"/>
          <p:cNvSpPr/>
          <p:nvPr/>
        </p:nvSpPr>
        <p:spPr>
          <a:xfrm>
            <a:off x="6339750" y="38098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893" name="Google Shape;893;p37"/>
          <p:cNvSpPr/>
          <p:nvPr/>
        </p:nvSpPr>
        <p:spPr>
          <a:xfrm>
            <a:off x="6339750" y="4495625"/>
            <a:ext cx="486000" cy="494700"/>
          </a:xfrm>
          <a:prstGeom prst="ellipse">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894" name="Google Shape;894;p37"/>
          <p:cNvSpPr txBox="1"/>
          <p:nvPr/>
        </p:nvSpPr>
        <p:spPr>
          <a:xfrm>
            <a:off x="6974175" y="3214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Collect user data from UX4.1 - Create account </a:t>
            </a:r>
            <a:endParaRPr b="0" i="0" sz="1400" u="none" cap="none" strike="noStrike">
              <a:solidFill>
                <a:srgbClr val="000000"/>
              </a:solidFill>
              <a:latin typeface="Arial"/>
              <a:ea typeface="Arial"/>
              <a:cs typeface="Arial"/>
              <a:sym typeface="Arial"/>
            </a:endParaRPr>
          </a:p>
        </p:txBody>
      </p:sp>
      <p:sp>
        <p:nvSpPr>
          <p:cNvPr id="895" name="Google Shape;895;p37"/>
          <p:cNvSpPr txBox="1"/>
          <p:nvPr/>
        </p:nvSpPr>
        <p:spPr>
          <a:xfrm>
            <a:off x="7050375" y="1676000"/>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Access data from UX4.2 - Create Model </a:t>
            </a:r>
            <a:endParaRPr b="0" i="0" sz="1400" u="none" cap="none" strike="noStrike">
              <a:solidFill>
                <a:srgbClr val="000000"/>
              </a:solidFill>
              <a:latin typeface="Arial"/>
              <a:ea typeface="Arial"/>
              <a:cs typeface="Arial"/>
              <a:sym typeface="Arial"/>
            </a:endParaRPr>
          </a:p>
        </p:txBody>
      </p:sp>
      <p:sp>
        <p:nvSpPr>
          <p:cNvPr id="896" name="Google Shape;896;p37"/>
          <p:cNvSpPr txBox="1"/>
          <p:nvPr/>
        </p:nvSpPr>
        <p:spPr>
          <a:xfrm>
            <a:off x="6974175" y="2455025"/>
            <a:ext cx="23709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Get simulation results from 3.0</a:t>
            </a:r>
            <a:endParaRPr b="0" i="0" sz="1400" u="none" cap="none" strike="noStrike">
              <a:solidFill>
                <a:srgbClr val="000000"/>
              </a:solidFill>
              <a:latin typeface="Arial"/>
              <a:ea typeface="Arial"/>
              <a:cs typeface="Arial"/>
              <a:sym typeface="Arial"/>
            </a:endParaRPr>
          </a:p>
        </p:txBody>
      </p:sp>
      <p:sp>
        <p:nvSpPr>
          <p:cNvPr id="897" name="Google Shape;897;p37"/>
          <p:cNvSpPr txBox="1"/>
          <p:nvPr/>
        </p:nvSpPr>
        <p:spPr>
          <a:xfrm>
            <a:off x="6974175" y="31408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Display simulation data in UX4.3 - Scenario Analysis </a:t>
            </a:r>
            <a:endParaRPr b="0" i="0" sz="1400" u="none" cap="none" strike="noStrike">
              <a:solidFill>
                <a:srgbClr val="000000"/>
              </a:solidFill>
              <a:latin typeface="Arial"/>
              <a:ea typeface="Arial"/>
              <a:cs typeface="Arial"/>
              <a:sym typeface="Arial"/>
            </a:endParaRPr>
          </a:p>
        </p:txBody>
      </p:sp>
      <p:sp>
        <p:nvSpPr>
          <p:cNvPr id="898" name="Google Shape;898;p37"/>
          <p:cNvSpPr txBox="1"/>
          <p:nvPr/>
        </p:nvSpPr>
        <p:spPr>
          <a:xfrm>
            <a:off x="6974175" y="3750425"/>
            <a:ext cx="26718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Collect updated scenario analysis input variables from UX4.3</a:t>
            </a:r>
            <a:endParaRPr b="0" i="0" sz="1400" u="none" cap="none" strike="noStrike">
              <a:solidFill>
                <a:srgbClr val="000000"/>
              </a:solidFill>
              <a:latin typeface="Arial"/>
              <a:ea typeface="Arial"/>
              <a:cs typeface="Arial"/>
              <a:sym typeface="Arial"/>
            </a:endParaRPr>
          </a:p>
        </p:txBody>
      </p:sp>
      <p:sp>
        <p:nvSpPr>
          <p:cNvPr id="899" name="Google Shape;899;p37"/>
          <p:cNvSpPr txBox="1"/>
          <p:nvPr/>
        </p:nvSpPr>
        <p:spPr>
          <a:xfrm>
            <a:off x="7050375" y="45124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Send updated model variables to 3.0 Run Simulation</a:t>
            </a:r>
            <a:endParaRPr b="0" i="0" sz="1400" u="none" cap="none" strike="noStrike">
              <a:solidFill>
                <a:srgbClr val="000000"/>
              </a:solidFill>
              <a:latin typeface="Arial"/>
              <a:ea typeface="Arial"/>
              <a:cs typeface="Arial"/>
              <a:sym typeface="Arial"/>
            </a:endParaRPr>
          </a:p>
        </p:txBody>
      </p:sp>
      <p:sp>
        <p:nvSpPr>
          <p:cNvPr id="900" name="Google Shape;900;p37"/>
          <p:cNvSpPr txBox="1"/>
          <p:nvPr/>
        </p:nvSpPr>
        <p:spPr>
          <a:xfrm>
            <a:off x="6974175" y="1007225"/>
            <a:ext cx="2370900" cy="554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Post user data in [TBD] for use by 1.0 Ingest Data</a:t>
            </a:r>
            <a:endParaRPr b="0" i="0" sz="1400" u="none" cap="none" strike="noStrike">
              <a:solidFill>
                <a:srgbClr val="000000"/>
              </a:solidFill>
              <a:latin typeface="Arial"/>
              <a:ea typeface="Arial"/>
              <a:cs typeface="Arial"/>
              <a:sym typeface="Arial"/>
            </a:endParaRPr>
          </a:p>
        </p:txBody>
      </p:sp>
      <p:cxnSp>
        <p:nvCxnSpPr>
          <p:cNvPr id="901" name="Google Shape;901;p37"/>
          <p:cNvCxnSpPr/>
          <p:nvPr/>
        </p:nvCxnSpPr>
        <p:spPr>
          <a:xfrm rot="10800000">
            <a:off x="5725950" y="4740875"/>
            <a:ext cx="537600" cy="2100"/>
          </a:xfrm>
          <a:prstGeom prst="straightConnector1">
            <a:avLst/>
          </a:prstGeom>
          <a:noFill/>
          <a:ln cap="flat" cmpd="sng" w="9525">
            <a:solidFill>
              <a:schemeClr val="dk2"/>
            </a:solidFill>
            <a:prstDash val="solid"/>
            <a:round/>
            <a:headEnd len="sm" w="sm" type="none"/>
            <a:tailEnd len="sm" w="sm" type="none"/>
          </a:ln>
        </p:spPr>
      </p:cxnSp>
      <p:cxnSp>
        <p:nvCxnSpPr>
          <p:cNvPr id="902" name="Google Shape;902;p37"/>
          <p:cNvCxnSpPr/>
          <p:nvPr/>
        </p:nvCxnSpPr>
        <p:spPr>
          <a:xfrm rot="10800000">
            <a:off x="5735000" y="4118300"/>
            <a:ext cx="0" cy="622500"/>
          </a:xfrm>
          <a:prstGeom prst="straightConnector1">
            <a:avLst/>
          </a:prstGeom>
          <a:noFill/>
          <a:ln cap="flat" cmpd="sng" w="9525">
            <a:solidFill>
              <a:schemeClr val="dk2"/>
            </a:solidFill>
            <a:prstDash val="solid"/>
            <a:round/>
            <a:headEnd len="sm" w="sm" type="none"/>
            <a:tailEnd len="sm" w="sm" type="none"/>
          </a:ln>
        </p:spPr>
      </p:cxnSp>
      <p:cxnSp>
        <p:nvCxnSpPr>
          <p:cNvPr id="903" name="Google Shape;903;p37"/>
          <p:cNvCxnSpPr/>
          <p:nvPr/>
        </p:nvCxnSpPr>
        <p:spPr>
          <a:xfrm flipH="1" rot="10800000">
            <a:off x="5753300" y="4109150"/>
            <a:ext cx="357000" cy="93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16"/>
          <p:cNvSpPr txBox="1"/>
          <p:nvPr/>
        </p:nvSpPr>
        <p:spPr>
          <a:xfrm>
            <a:off x="190637" y="153038"/>
            <a:ext cx="9095467" cy="2857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Arial"/>
              <a:buNone/>
            </a:pPr>
            <a:r>
              <a:rPr b="1" i="0" lang="en-US" sz="2800" u="none" cap="none" strike="noStrike">
                <a:solidFill>
                  <a:schemeClr val="accent1"/>
                </a:solidFill>
                <a:latin typeface="Arial"/>
                <a:ea typeface="Arial"/>
                <a:cs typeface="Arial"/>
                <a:sym typeface="Arial"/>
              </a:rPr>
              <a:t>Pipeline velocity metrics power forecasting engine</a:t>
            </a:r>
            <a:endParaRPr b="0" i="0" sz="1400" u="none" cap="none" strike="noStrike">
              <a:solidFill>
                <a:srgbClr val="000000"/>
              </a:solidFill>
              <a:latin typeface="Arial"/>
              <a:ea typeface="Arial"/>
              <a:cs typeface="Arial"/>
              <a:sym typeface="Arial"/>
            </a:endParaRPr>
          </a:p>
        </p:txBody>
      </p:sp>
      <p:sp>
        <p:nvSpPr>
          <p:cNvPr id="910" name="Google Shape;910;p16"/>
          <p:cNvSpPr/>
          <p:nvPr/>
        </p:nvSpPr>
        <p:spPr>
          <a:xfrm>
            <a:off x="6845300" y="767954"/>
            <a:ext cx="2767390" cy="318036"/>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Key Design Points</a:t>
            </a:r>
            <a:endParaRPr b="0" i="0" sz="1400" u="none" cap="none" strike="noStrike">
              <a:solidFill>
                <a:srgbClr val="000000"/>
              </a:solidFill>
              <a:latin typeface="Arial"/>
              <a:ea typeface="Arial"/>
              <a:cs typeface="Arial"/>
              <a:sym typeface="Arial"/>
            </a:endParaRPr>
          </a:p>
        </p:txBody>
      </p:sp>
      <p:sp>
        <p:nvSpPr>
          <p:cNvPr id="911" name="Google Shape;911;p16"/>
          <p:cNvSpPr/>
          <p:nvPr/>
        </p:nvSpPr>
        <p:spPr>
          <a:xfrm>
            <a:off x="8006141" y="1066800"/>
            <a:ext cx="2052260" cy="4121128"/>
          </a:xfrm>
          <a:prstGeom prst="rect">
            <a:avLst/>
          </a:prstGeom>
          <a:noFill/>
          <a:ln>
            <a:noFill/>
          </a:ln>
        </p:spPr>
        <p:txBody>
          <a:bodyPr anchorCtr="0" anchor="t" bIns="45700" lIns="91425" spcFirstLastPara="1" rIns="91425" wrap="square" tIns="45700">
            <a:spAutoFit/>
          </a:bodyPr>
          <a:lstStyle/>
          <a:p>
            <a:pPr indent="-169863" lvl="0" marL="169863" marR="0" rtl="0" algn="l">
              <a:lnSpc>
                <a:spcPct val="90000"/>
              </a:lnSpc>
              <a:spcBef>
                <a:spcPts val="0"/>
              </a:spcBef>
              <a:spcAft>
                <a:spcPts val="0"/>
              </a:spcAft>
              <a:buClr>
                <a:srgbClr val="000000"/>
              </a:buClr>
              <a:buSzPts val="1400"/>
              <a:buFont typeface="Calibri"/>
              <a:buChar char="•"/>
            </a:pPr>
            <a:r>
              <a:rPr b="0" i="0" lang="en-US" sz="1400" u="none" cap="none" strike="noStrike">
                <a:solidFill>
                  <a:schemeClr val="dk1"/>
                </a:solidFill>
                <a:latin typeface="Calibri"/>
                <a:ea typeface="Calibri"/>
                <a:cs typeface="Calibri"/>
                <a:sym typeface="Calibri"/>
              </a:rPr>
              <a:t>Stochastic model based on historical pipeline analysis</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  - mean</a:t>
            </a:r>
            <a:br>
              <a:rPr b="0" i="0" lang="en-US" sz="1400" u="none" cap="none" strike="noStrike">
                <a:solidFill>
                  <a:schemeClr val="dk1"/>
                </a:solidFill>
                <a:latin typeface="Calibri"/>
                <a:ea typeface="Calibri"/>
                <a:cs typeface="Calibri"/>
                <a:sym typeface="Calibri"/>
              </a:rPr>
            </a:br>
            <a:r>
              <a:rPr b="0" i="0" lang="en-US" sz="1400" u="none" cap="none" strike="noStrike">
                <a:solidFill>
                  <a:schemeClr val="dk1"/>
                </a:solidFill>
                <a:latin typeface="Calibri"/>
                <a:ea typeface="Calibri"/>
                <a:cs typeface="Calibri"/>
                <a:sym typeface="Calibri"/>
              </a:rPr>
              <a:t>  - standard deviation</a:t>
            </a:r>
            <a:endParaRPr b="0" i="0" sz="1400" u="none" cap="none" strike="noStrike">
              <a:solidFill>
                <a:srgbClr val="000000"/>
              </a:solidFill>
              <a:latin typeface="Arial"/>
              <a:ea typeface="Arial"/>
              <a:cs typeface="Arial"/>
              <a:sym typeface="Arial"/>
            </a:endParaRPr>
          </a:p>
          <a:p>
            <a:pPr indent="-169863" lvl="0" marL="169863" marR="0" rtl="0" algn="l">
              <a:lnSpc>
                <a:spcPct val="90000"/>
              </a:lnSpc>
              <a:spcBef>
                <a:spcPts val="560"/>
              </a:spcBef>
              <a:spcAft>
                <a:spcPts val="0"/>
              </a:spcAft>
              <a:buClr>
                <a:srgbClr val="000000"/>
              </a:buClr>
              <a:buSzPts val="1400"/>
              <a:buFont typeface="Calibri"/>
              <a:buChar char="•"/>
            </a:pPr>
            <a:r>
              <a:rPr b="0" i="0" lang="en-US" sz="1400" u="none" cap="none" strike="noStrike">
                <a:solidFill>
                  <a:schemeClr val="dk1"/>
                </a:solidFill>
                <a:latin typeface="Calibri"/>
                <a:ea typeface="Calibri"/>
                <a:cs typeface="Calibri"/>
                <a:sym typeface="Calibri"/>
              </a:rPr>
              <a:t>Historical statistics calculated using weekly comparison of pipeline at opportunity level</a:t>
            </a:r>
            <a:endParaRPr b="0" i="0" sz="1400" u="none" cap="none" strike="noStrike">
              <a:solidFill>
                <a:srgbClr val="000000"/>
              </a:solidFill>
              <a:latin typeface="Arial"/>
              <a:ea typeface="Arial"/>
              <a:cs typeface="Arial"/>
              <a:sym typeface="Arial"/>
            </a:endParaRPr>
          </a:p>
          <a:p>
            <a:pPr indent="-169863" lvl="0" marL="169863" marR="0" rtl="0" algn="l">
              <a:lnSpc>
                <a:spcPct val="90000"/>
              </a:lnSpc>
              <a:spcBef>
                <a:spcPts val="560"/>
              </a:spcBef>
              <a:spcAft>
                <a:spcPts val="0"/>
              </a:spcAft>
              <a:buClr>
                <a:srgbClr val="000000"/>
              </a:buClr>
              <a:buSzPts val="1400"/>
              <a:buFont typeface="Calibri"/>
              <a:buChar char="•"/>
            </a:pPr>
            <a:r>
              <a:rPr b="0" i="0" lang="en-US" sz="1400" u="none" cap="none" strike="noStrike">
                <a:solidFill>
                  <a:schemeClr val="dk1"/>
                </a:solidFill>
                <a:latin typeface="Calibri"/>
                <a:ea typeface="Calibri"/>
                <a:cs typeface="Calibri"/>
                <a:sym typeface="Calibri"/>
              </a:rPr>
              <a:t>Projections based on actual current with simulation of weekly activity using standard normal statistics</a:t>
            </a:r>
            <a:endParaRPr b="0" i="0" sz="1400" u="none" cap="none" strike="noStrike">
              <a:solidFill>
                <a:srgbClr val="000000"/>
              </a:solidFill>
              <a:latin typeface="Arial"/>
              <a:ea typeface="Arial"/>
              <a:cs typeface="Arial"/>
              <a:sym typeface="Arial"/>
            </a:endParaRPr>
          </a:p>
          <a:p>
            <a:pPr indent="-169863" lvl="0" marL="169863" marR="0" rtl="0" algn="l">
              <a:lnSpc>
                <a:spcPct val="90000"/>
              </a:lnSpc>
              <a:spcBef>
                <a:spcPts val="560"/>
              </a:spcBef>
              <a:spcAft>
                <a:spcPts val="0"/>
              </a:spcAft>
              <a:buClr>
                <a:srgbClr val="000000"/>
              </a:buClr>
              <a:buSzPts val="1400"/>
              <a:buFont typeface="Calibri"/>
              <a:buChar char="•"/>
            </a:pPr>
            <a:r>
              <a:rPr b="0" i="0" lang="en-US" sz="1400" u="none" cap="none" strike="noStrike">
                <a:solidFill>
                  <a:schemeClr val="dk1"/>
                </a:solidFill>
                <a:latin typeface="Calibri"/>
                <a:ea typeface="Calibri"/>
                <a:cs typeface="Calibri"/>
                <a:sym typeface="Calibri"/>
              </a:rPr>
              <a:t>Weekly projections summed to monthly and quarterly forecasts</a:t>
            </a:r>
            <a:endParaRPr b="0" i="0" sz="1400" u="none" cap="none" strike="noStrike">
              <a:solidFill>
                <a:srgbClr val="000000"/>
              </a:solidFill>
              <a:latin typeface="Arial"/>
              <a:ea typeface="Arial"/>
              <a:cs typeface="Arial"/>
              <a:sym typeface="Arial"/>
            </a:endParaRPr>
          </a:p>
          <a:p>
            <a:pPr indent="-80963" lvl="0" marL="169863" marR="0" rtl="0" algn="l">
              <a:lnSpc>
                <a:spcPct val="90000"/>
              </a:lnSpc>
              <a:spcBef>
                <a:spcPts val="560"/>
              </a:spcBef>
              <a:spcAft>
                <a:spcPts val="0"/>
              </a:spcAft>
              <a:buClr>
                <a:srgbClr val="000000"/>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12" name="Google Shape;912;p16"/>
          <p:cNvSpPr/>
          <p:nvPr/>
        </p:nvSpPr>
        <p:spPr>
          <a:xfrm>
            <a:off x="1099306" y="1757363"/>
            <a:ext cx="1217386" cy="286941"/>
          </a:xfrm>
          <a:prstGeom prst="rect">
            <a:avLst/>
          </a:prstGeom>
          <a:solidFill>
            <a:srgbClr val="37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EN   100</a:t>
            </a:r>
            <a:endParaRPr b="0" i="0" sz="1500" u="none" cap="none" strike="noStrike">
              <a:solidFill>
                <a:schemeClr val="lt1"/>
              </a:solidFill>
              <a:latin typeface="Calibri"/>
              <a:ea typeface="Calibri"/>
              <a:cs typeface="Calibri"/>
              <a:sym typeface="Calibri"/>
            </a:endParaRPr>
          </a:p>
        </p:txBody>
      </p:sp>
      <p:sp>
        <p:nvSpPr>
          <p:cNvPr id="913" name="Google Shape;913;p16"/>
          <p:cNvSpPr/>
          <p:nvPr/>
        </p:nvSpPr>
        <p:spPr>
          <a:xfrm>
            <a:off x="6512681" y="4273154"/>
            <a:ext cx="1217386" cy="286940"/>
          </a:xfrm>
          <a:prstGeom prst="rect">
            <a:avLst/>
          </a:prstGeom>
          <a:solidFill>
            <a:srgbClr val="37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NG  5</a:t>
            </a:r>
            <a:endParaRPr b="0" i="0" sz="1500" u="none" cap="none" strike="noStrike">
              <a:solidFill>
                <a:schemeClr val="lt1"/>
              </a:solidFill>
              <a:latin typeface="Calibri"/>
              <a:ea typeface="Calibri"/>
              <a:cs typeface="Calibri"/>
              <a:sym typeface="Calibri"/>
            </a:endParaRPr>
          </a:p>
        </p:txBody>
      </p:sp>
      <p:sp>
        <p:nvSpPr>
          <p:cNvPr id="914" name="Google Shape;914;p16"/>
          <p:cNvSpPr/>
          <p:nvPr/>
        </p:nvSpPr>
        <p:spPr>
          <a:xfrm>
            <a:off x="2453066" y="2387204"/>
            <a:ext cx="1215722" cy="285750"/>
          </a:xfrm>
          <a:prstGeom prst="rect">
            <a:avLst/>
          </a:prstGeom>
          <a:solidFill>
            <a:srgbClr val="37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QL  50</a:t>
            </a:r>
            <a:endParaRPr b="0" i="0" sz="1500" u="none" cap="none" strike="noStrike">
              <a:solidFill>
                <a:schemeClr val="lt1"/>
              </a:solidFill>
              <a:latin typeface="Calibri"/>
              <a:ea typeface="Calibri"/>
              <a:cs typeface="Calibri"/>
              <a:sym typeface="Calibri"/>
            </a:endParaRPr>
          </a:p>
        </p:txBody>
      </p:sp>
      <p:sp>
        <p:nvSpPr>
          <p:cNvPr id="915" name="Google Shape;915;p16"/>
          <p:cNvSpPr/>
          <p:nvPr/>
        </p:nvSpPr>
        <p:spPr>
          <a:xfrm>
            <a:off x="3806826" y="3015854"/>
            <a:ext cx="1215722" cy="285750"/>
          </a:xfrm>
          <a:prstGeom prst="rect">
            <a:avLst/>
          </a:prstGeom>
          <a:solidFill>
            <a:srgbClr val="37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DS   25</a:t>
            </a:r>
            <a:endParaRPr b="0" i="0" sz="1500" u="none" cap="none" strike="noStrike">
              <a:solidFill>
                <a:schemeClr val="lt1"/>
              </a:solidFill>
              <a:latin typeface="Calibri"/>
              <a:ea typeface="Calibri"/>
              <a:cs typeface="Calibri"/>
              <a:sym typeface="Calibri"/>
            </a:endParaRPr>
          </a:p>
        </p:txBody>
      </p:sp>
      <p:sp>
        <p:nvSpPr>
          <p:cNvPr id="916" name="Google Shape;916;p16"/>
          <p:cNvSpPr/>
          <p:nvPr/>
        </p:nvSpPr>
        <p:spPr>
          <a:xfrm>
            <a:off x="5160585" y="3644504"/>
            <a:ext cx="1215722" cy="285750"/>
          </a:xfrm>
          <a:prstGeom prst="rect">
            <a:avLst/>
          </a:prstGeom>
          <a:solidFill>
            <a:srgbClr val="37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PR  10</a:t>
            </a:r>
            <a:endParaRPr b="0" i="0" sz="1500" u="none" cap="none" strike="noStrike">
              <a:solidFill>
                <a:schemeClr val="lt1"/>
              </a:solidFill>
              <a:latin typeface="Calibri"/>
              <a:ea typeface="Calibri"/>
              <a:cs typeface="Calibri"/>
              <a:sym typeface="Calibri"/>
            </a:endParaRPr>
          </a:p>
        </p:txBody>
      </p:sp>
      <p:sp>
        <p:nvSpPr>
          <p:cNvPr id="917" name="Google Shape;917;p16"/>
          <p:cNvSpPr txBox="1"/>
          <p:nvPr/>
        </p:nvSpPr>
        <p:spPr>
          <a:xfrm>
            <a:off x="149679" y="1393032"/>
            <a:ext cx="106279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New leads</a:t>
            </a:r>
            <a:endParaRPr b="0" i="0" sz="1400" u="none" cap="none" strike="noStrike">
              <a:solidFill>
                <a:srgbClr val="000000"/>
              </a:solidFill>
              <a:latin typeface="Arial"/>
              <a:ea typeface="Arial"/>
              <a:cs typeface="Arial"/>
              <a:sym typeface="Arial"/>
            </a:endParaRPr>
          </a:p>
        </p:txBody>
      </p:sp>
      <p:sp>
        <p:nvSpPr>
          <p:cNvPr id="918" name="Google Shape;918;p16"/>
          <p:cNvSpPr/>
          <p:nvPr/>
        </p:nvSpPr>
        <p:spPr>
          <a:xfrm>
            <a:off x="2680910" y="1863328"/>
            <a:ext cx="237823" cy="136922"/>
          </a:xfrm>
          <a:prstGeom prst="flowChartDecision">
            <a:avLst/>
          </a:prstGeom>
          <a:solidFill>
            <a:srgbClr val="C0504D"/>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9" name="Google Shape;919;p16"/>
          <p:cNvSpPr txBox="1"/>
          <p:nvPr/>
        </p:nvSpPr>
        <p:spPr>
          <a:xfrm>
            <a:off x="2808968" y="2056210"/>
            <a:ext cx="843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progress</a:t>
            </a:r>
            <a:endParaRPr b="0" i="0" sz="1400" u="none" cap="none" strike="noStrike">
              <a:solidFill>
                <a:srgbClr val="000000"/>
              </a:solidFill>
              <a:latin typeface="Arial"/>
              <a:ea typeface="Arial"/>
              <a:cs typeface="Arial"/>
              <a:sym typeface="Arial"/>
            </a:endParaRPr>
          </a:p>
        </p:txBody>
      </p:sp>
      <p:sp>
        <p:nvSpPr>
          <p:cNvPr id="920" name="Google Shape;920;p16"/>
          <p:cNvSpPr txBox="1"/>
          <p:nvPr/>
        </p:nvSpPr>
        <p:spPr>
          <a:xfrm>
            <a:off x="2328334" y="1622823"/>
            <a:ext cx="49259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stall</a:t>
            </a:r>
            <a:endParaRPr b="0" i="0" sz="1400" u="none" cap="none" strike="noStrike">
              <a:solidFill>
                <a:srgbClr val="000000"/>
              </a:solidFill>
              <a:latin typeface="Arial"/>
              <a:ea typeface="Arial"/>
              <a:cs typeface="Arial"/>
              <a:sym typeface="Arial"/>
            </a:endParaRPr>
          </a:p>
        </p:txBody>
      </p:sp>
      <p:sp>
        <p:nvSpPr>
          <p:cNvPr id="921" name="Google Shape;921;p16"/>
          <p:cNvSpPr txBox="1"/>
          <p:nvPr/>
        </p:nvSpPr>
        <p:spPr>
          <a:xfrm>
            <a:off x="3545719" y="1818085"/>
            <a:ext cx="57817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close</a:t>
            </a:r>
            <a:endParaRPr b="0" i="0" sz="1400" u="none" cap="none" strike="noStrike">
              <a:solidFill>
                <a:srgbClr val="000000"/>
              </a:solidFill>
              <a:latin typeface="Arial"/>
              <a:ea typeface="Arial"/>
              <a:cs typeface="Arial"/>
              <a:sym typeface="Arial"/>
            </a:endParaRPr>
          </a:p>
        </p:txBody>
      </p:sp>
      <p:cxnSp>
        <p:nvCxnSpPr>
          <p:cNvPr id="922" name="Google Shape;922;p16"/>
          <p:cNvCxnSpPr/>
          <p:nvPr/>
        </p:nvCxnSpPr>
        <p:spPr>
          <a:xfrm flipH="1">
            <a:off x="2775707" y="1975247"/>
            <a:ext cx="6652" cy="317897"/>
          </a:xfrm>
          <a:prstGeom prst="straightConnector1">
            <a:avLst/>
          </a:prstGeom>
          <a:noFill/>
          <a:ln cap="flat" cmpd="sng" w="9525">
            <a:solidFill>
              <a:schemeClr val="dk1"/>
            </a:solidFill>
            <a:prstDash val="solid"/>
            <a:round/>
            <a:headEnd len="sm" w="sm" type="none"/>
            <a:tailEnd len="med" w="med" type="stealth"/>
          </a:ln>
        </p:spPr>
      </p:cxnSp>
      <p:cxnSp>
        <p:nvCxnSpPr>
          <p:cNvPr id="923" name="Google Shape;923;p16"/>
          <p:cNvCxnSpPr>
            <a:stCxn id="918" idx="3"/>
            <a:endCxn id="921" idx="1"/>
          </p:cNvCxnSpPr>
          <p:nvPr/>
        </p:nvCxnSpPr>
        <p:spPr>
          <a:xfrm>
            <a:off x="2918733" y="1931789"/>
            <a:ext cx="627000" cy="24900"/>
          </a:xfrm>
          <a:prstGeom prst="straightConnector1">
            <a:avLst/>
          </a:prstGeom>
          <a:noFill/>
          <a:ln cap="flat" cmpd="sng" w="9525">
            <a:solidFill>
              <a:schemeClr val="dk1"/>
            </a:solidFill>
            <a:prstDash val="solid"/>
            <a:round/>
            <a:headEnd len="sm" w="sm" type="none"/>
            <a:tailEnd len="med" w="med" type="stealth"/>
          </a:ln>
        </p:spPr>
      </p:cxnSp>
      <p:sp>
        <p:nvSpPr>
          <p:cNvPr id="924" name="Google Shape;924;p16"/>
          <p:cNvSpPr/>
          <p:nvPr/>
        </p:nvSpPr>
        <p:spPr>
          <a:xfrm>
            <a:off x="4272492" y="2469357"/>
            <a:ext cx="237822" cy="136922"/>
          </a:xfrm>
          <a:prstGeom prst="flowChartDecision">
            <a:avLst/>
          </a:prstGeom>
          <a:solidFill>
            <a:srgbClr val="C0504D"/>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5" name="Google Shape;925;p16"/>
          <p:cNvSpPr txBox="1"/>
          <p:nvPr/>
        </p:nvSpPr>
        <p:spPr>
          <a:xfrm>
            <a:off x="4400551" y="2662238"/>
            <a:ext cx="843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progress</a:t>
            </a:r>
            <a:endParaRPr b="0" i="0" sz="1400" u="none" cap="none" strike="noStrike">
              <a:solidFill>
                <a:srgbClr val="000000"/>
              </a:solidFill>
              <a:latin typeface="Arial"/>
              <a:ea typeface="Arial"/>
              <a:cs typeface="Arial"/>
              <a:sym typeface="Arial"/>
            </a:endParaRPr>
          </a:p>
        </p:txBody>
      </p:sp>
      <p:sp>
        <p:nvSpPr>
          <p:cNvPr id="926" name="Google Shape;926;p16"/>
          <p:cNvSpPr txBox="1"/>
          <p:nvPr/>
        </p:nvSpPr>
        <p:spPr>
          <a:xfrm>
            <a:off x="3755270" y="2415779"/>
            <a:ext cx="49259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stall</a:t>
            </a:r>
            <a:endParaRPr b="0" i="0" sz="1400" u="none" cap="none" strike="noStrike">
              <a:solidFill>
                <a:srgbClr val="000000"/>
              </a:solidFill>
              <a:latin typeface="Arial"/>
              <a:ea typeface="Arial"/>
              <a:cs typeface="Arial"/>
              <a:sym typeface="Arial"/>
            </a:endParaRPr>
          </a:p>
        </p:txBody>
      </p:sp>
      <p:sp>
        <p:nvSpPr>
          <p:cNvPr id="927" name="Google Shape;927;p16"/>
          <p:cNvSpPr txBox="1"/>
          <p:nvPr/>
        </p:nvSpPr>
        <p:spPr>
          <a:xfrm>
            <a:off x="5137302" y="2424113"/>
            <a:ext cx="57817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close</a:t>
            </a:r>
            <a:endParaRPr b="0" i="0" sz="1400" u="none" cap="none" strike="noStrike">
              <a:solidFill>
                <a:srgbClr val="000000"/>
              </a:solidFill>
              <a:latin typeface="Arial"/>
              <a:ea typeface="Arial"/>
              <a:cs typeface="Arial"/>
              <a:sym typeface="Arial"/>
            </a:endParaRPr>
          </a:p>
        </p:txBody>
      </p:sp>
      <p:cxnSp>
        <p:nvCxnSpPr>
          <p:cNvPr id="928" name="Google Shape;928;p16"/>
          <p:cNvCxnSpPr/>
          <p:nvPr/>
        </p:nvCxnSpPr>
        <p:spPr>
          <a:xfrm flipH="1">
            <a:off x="4385583" y="2600326"/>
            <a:ext cx="6652" cy="317897"/>
          </a:xfrm>
          <a:prstGeom prst="straightConnector1">
            <a:avLst/>
          </a:prstGeom>
          <a:noFill/>
          <a:ln cap="flat" cmpd="sng" w="9525">
            <a:solidFill>
              <a:schemeClr val="dk1"/>
            </a:solidFill>
            <a:prstDash val="solid"/>
            <a:round/>
            <a:headEnd len="sm" w="sm" type="none"/>
            <a:tailEnd len="med" w="med" type="stealth"/>
          </a:ln>
        </p:spPr>
      </p:cxnSp>
      <p:cxnSp>
        <p:nvCxnSpPr>
          <p:cNvPr id="929" name="Google Shape;929;p16"/>
          <p:cNvCxnSpPr>
            <a:stCxn id="924" idx="3"/>
            <a:endCxn id="927" idx="1"/>
          </p:cNvCxnSpPr>
          <p:nvPr/>
        </p:nvCxnSpPr>
        <p:spPr>
          <a:xfrm>
            <a:off x="4510314" y="2537818"/>
            <a:ext cx="627000" cy="24900"/>
          </a:xfrm>
          <a:prstGeom prst="straightConnector1">
            <a:avLst/>
          </a:prstGeom>
          <a:noFill/>
          <a:ln cap="flat" cmpd="sng" w="9525">
            <a:solidFill>
              <a:schemeClr val="dk1"/>
            </a:solidFill>
            <a:prstDash val="solid"/>
            <a:round/>
            <a:headEnd len="sm" w="sm" type="none"/>
            <a:tailEnd len="med" w="med" type="stealth"/>
          </a:ln>
        </p:spPr>
      </p:cxnSp>
      <p:cxnSp>
        <p:nvCxnSpPr>
          <p:cNvPr id="930" name="Google Shape;930;p16"/>
          <p:cNvCxnSpPr/>
          <p:nvPr/>
        </p:nvCxnSpPr>
        <p:spPr>
          <a:xfrm flipH="1" rot="10800000">
            <a:off x="1699683" y="2108597"/>
            <a:ext cx="8316" cy="323850"/>
          </a:xfrm>
          <a:prstGeom prst="straightConnector1">
            <a:avLst/>
          </a:prstGeom>
          <a:noFill/>
          <a:ln cap="flat" cmpd="sng" w="9525">
            <a:solidFill>
              <a:schemeClr val="dk1"/>
            </a:solidFill>
            <a:prstDash val="solid"/>
            <a:round/>
            <a:headEnd len="sm" w="sm" type="none"/>
            <a:tailEnd len="med" w="med" type="stealth"/>
          </a:ln>
        </p:spPr>
      </p:cxnSp>
      <p:sp>
        <p:nvSpPr>
          <p:cNvPr id="931" name="Google Shape;931;p16"/>
          <p:cNvSpPr txBox="1"/>
          <p:nvPr/>
        </p:nvSpPr>
        <p:spPr>
          <a:xfrm>
            <a:off x="1717979" y="2395538"/>
            <a:ext cx="61244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revert</a:t>
            </a:r>
            <a:endParaRPr b="0" i="0" sz="1400" u="none" cap="none" strike="noStrike">
              <a:solidFill>
                <a:srgbClr val="000000"/>
              </a:solidFill>
              <a:latin typeface="Arial"/>
              <a:ea typeface="Arial"/>
              <a:cs typeface="Arial"/>
              <a:sym typeface="Arial"/>
            </a:endParaRPr>
          </a:p>
        </p:txBody>
      </p:sp>
      <p:sp>
        <p:nvSpPr>
          <p:cNvPr id="932" name="Google Shape;932;p16"/>
          <p:cNvSpPr/>
          <p:nvPr/>
        </p:nvSpPr>
        <p:spPr>
          <a:xfrm>
            <a:off x="5682797" y="3094435"/>
            <a:ext cx="237822" cy="136922"/>
          </a:xfrm>
          <a:prstGeom prst="flowChartDecision">
            <a:avLst/>
          </a:prstGeom>
          <a:solidFill>
            <a:srgbClr val="C0504D"/>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3" name="Google Shape;933;p16"/>
          <p:cNvSpPr txBox="1"/>
          <p:nvPr/>
        </p:nvSpPr>
        <p:spPr>
          <a:xfrm>
            <a:off x="5810855" y="3287316"/>
            <a:ext cx="843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progress</a:t>
            </a:r>
            <a:endParaRPr b="0" i="0" sz="1400" u="none" cap="none" strike="noStrike">
              <a:solidFill>
                <a:srgbClr val="000000"/>
              </a:solidFill>
              <a:latin typeface="Arial"/>
              <a:ea typeface="Arial"/>
              <a:cs typeface="Arial"/>
              <a:sym typeface="Arial"/>
            </a:endParaRPr>
          </a:p>
        </p:txBody>
      </p:sp>
      <p:sp>
        <p:nvSpPr>
          <p:cNvPr id="934" name="Google Shape;934;p16"/>
          <p:cNvSpPr txBox="1"/>
          <p:nvPr/>
        </p:nvSpPr>
        <p:spPr>
          <a:xfrm>
            <a:off x="5165574" y="3040857"/>
            <a:ext cx="49259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stall</a:t>
            </a:r>
            <a:endParaRPr b="0" i="0" sz="1400" u="none" cap="none" strike="noStrike">
              <a:solidFill>
                <a:srgbClr val="000000"/>
              </a:solidFill>
              <a:latin typeface="Arial"/>
              <a:ea typeface="Arial"/>
              <a:cs typeface="Arial"/>
              <a:sym typeface="Arial"/>
            </a:endParaRPr>
          </a:p>
        </p:txBody>
      </p:sp>
      <p:sp>
        <p:nvSpPr>
          <p:cNvPr id="935" name="Google Shape;935;p16"/>
          <p:cNvSpPr txBox="1"/>
          <p:nvPr/>
        </p:nvSpPr>
        <p:spPr>
          <a:xfrm>
            <a:off x="6547606" y="3049191"/>
            <a:ext cx="57817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close</a:t>
            </a:r>
            <a:endParaRPr b="0" i="0" sz="1400" u="none" cap="none" strike="noStrike">
              <a:solidFill>
                <a:srgbClr val="000000"/>
              </a:solidFill>
              <a:latin typeface="Arial"/>
              <a:ea typeface="Arial"/>
              <a:cs typeface="Arial"/>
              <a:sym typeface="Arial"/>
            </a:endParaRPr>
          </a:p>
        </p:txBody>
      </p:sp>
      <p:cxnSp>
        <p:nvCxnSpPr>
          <p:cNvPr id="936" name="Google Shape;936;p16"/>
          <p:cNvCxnSpPr/>
          <p:nvPr/>
        </p:nvCxnSpPr>
        <p:spPr>
          <a:xfrm flipH="1">
            <a:off x="5795887" y="3225403"/>
            <a:ext cx="4989" cy="317897"/>
          </a:xfrm>
          <a:prstGeom prst="straightConnector1">
            <a:avLst/>
          </a:prstGeom>
          <a:noFill/>
          <a:ln cap="flat" cmpd="sng" w="9525">
            <a:solidFill>
              <a:schemeClr val="dk1"/>
            </a:solidFill>
            <a:prstDash val="solid"/>
            <a:round/>
            <a:headEnd len="sm" w="sm" type="none"/>
            <a:tailEnd len="med" w="med" type="stealth"/>
          </a:ln>
        </p:spPr>
      </p:cxnSp>
      <p:cxnSp>
        <p:nvCxnSpPr>
          <p:cNvPr id="937" name="Google Shape;937;p16"/>
          <p:cNvCxnSpPr>
            <a:stCxn id="932" idx="3"/>
            <a:endCxn id="935" idx="1"/>
          </p:cNvCxnSpPr>
          <p:nvPr/>
        </p:nvCxnSpPr>
        <p:spPr>
          <a:xfrm>
            <a:off x="5920619" y="3162896"/>
            <a:ext cx="627000" cy="24900"/>
          </a:xfrm>
          <a:prstGeom prst="straightConnector1">
            <a:avLst/>
          </a:prstGeom>
          <a:noFill/>
          <a:ln cap="flat" cmpd="sng" w="9525">
            <a:solidFill>
              <a:schemeClr val="dk1"/>
            </a:solidFill>
            <a:prstDash val="solid"/>
            <a:round/>
            <a:headEnd len="sm" w="sm" type="none"/>
            <a:tailEnd len="med" w="med" type="stealth"/>
          </a:ln>
        </p:spPr>
      </p:cxnSp>
      <p:cxnSp>
        <p:nvCxnSpPr>
          <p:cNvPr id="938" name="Google Shape;938;p16"/>
          <p:cNvCxnSpPr/>
          <p:nvPr/>
        </p:nvCxnSpPr>
        <p:spPr>
          <a:xfrm flipH="1" rot="10800000">
            <a:off x="4368952" y="3393281"/>
            <a:ext cx="8315" cy="323850"/>
          </a:xfrm>
          <a:prstGeom prst="straightConnector1">
            <a:avLst/>
          </a:prstGeom>
          <a:noFill/>
          <a:ln cap="flat" cmpd="sng" w="9525">
            <a:solidFill>
              <a:schemeClr val="dk1"/>
            </a:solidFill>
            <a:prstDash val="solid"/>
            <a:round/>
            <a:headEnd len="sm" w="sm" type="none"/>
            <a:tailEnd len="med" w="med" type="stealth"/>
          </a:ln>
        </p:spPr>
      </p:cxnSp>
      <p:sp>
        <p:nvSpPr>
          <p:cNvPr id="939" name="Google Shape;939;p16"/>
          <p:cNvSpPr txBox="1"/>
          <p:nvPr/>
        </p:nvSpPr>
        <p:spPr>
          <a:xfrm>
            <a:off x="4432150" y="3649266"/>
            <a:ext cx="61244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revert</a:t>
            </a:r>
            <a:endParaRPr b="0" i="0" sz="1400" u="none" cap="none" strike="noStrike">
              <a:solidFill>
                <a:srgbClr val="000000"/>
              </a:solidFill>
              <a:latin typeface="Arial"/>
              <a:ea typeface="Arial"/>
              <a:cs typeface="Arial"/>
              <a:sym typeface="Arial"/>
            </a:endParaRPr>
          </a:p>
        </p:txBody>
      </p:sp>
      <p:sp>
        <p:nvSpPr>
          <p:cNvPr id="940" name="Google Shape;940;p16"/>
          <p:cNvSpPr/>
          <p:nvPr/>
        </p:nvSpPr>
        <p:spPr>
          <a:xfrm>
            <a:off x="6708926" y="3718322"/>
            <a:ext cx="236160" cy="136922"/>
          </a:xfrm>
          <a:prstGeom prst="flowChartDecision">
            <a:avLst/>
          </a:prstGeom>
          <a:solidFill>
            <a:srgbClr val="C0504D"/>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1" name="Google Shape;941;p16"/>
          <p:cNvSpPr txBox="1"/>
          <p:nvPr/>
        </p:nvSpPr>
        <p:spPr>
          <a:xfrm>
            <a:off x="6836985" y="3912394"/>
            <a:ext cx="843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progress</a:t>
            </a:r>
            <a:endParaRPr b="0" i="0" sz="1400" u="none" cap="none" strike="noStrike">
              <a:solidFill>
                <a:srgbClr val="000000"/>
              </a:solidFill>
              <a:latin typeface="Arial"/>
              <a:ea typeface="Arial"/>
              <a:cs typeface="Arial"/>
              <a:sym typeface="Arial"/>
            </a:endParaRPr>
          </a:p>
        </p:txBody>
      </p:sp>
      <p:sp>
        <p:nvSpPr>
          <p:cNvPr id="942" name="Google Shape;942;p16"/>
          <p:cNvSpPr txBox="1"/>
          <p:nvPr/>
        </p:nvSpPr>
        <p:spPr>
          <a:xfrm>
            <a:off x="6419548" y="3521869"/>
            <a:ext cx="49259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stall</a:t>
            </a:r>
            <a:endParaRPr b="0" i="0" sz="1400" u="none" cap="none" strike="noStrike">
              <a:solidFill>
                <a:srgbClr val="000000"/>
              </a:solidFill>
              <a:latin typeface="Arial"/>
              <a:ea typeface="Arial"/>
              <a:cs typeface="Arial"/>
              <a:sym typeface="Arial"/>
            </a:endParaRPr>
          </a:p>
        </p:txBody>
      </p:sp>
      <p:sp>
        <p:nvSpPr>
          <p:cNvPr id="943" name="Google Shape;943;p16"/>
          <p:cNvSpPr txBox="1"/>
          <p:nvPr/>
        </p:nvSpPr>
        <p:spPr>
          <a:xfrm>
            <a:off x="7573736" y="3673079"/>
            <a:ext cx="57817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close</a:t>
            </a:r>
            <a:endParaRPr b="0" i="0" sz="1400" u="none" cap="none" strike="noStrike">
              <a:solidFill>
                <a:srgbClr val="000000"/>
              </a:solidFill>
              <a:latin typeface="Arial"/>
              <a:ea typeface="Arial"/>
              <a:cs typeface="Arial"/>
              <a:sym typeface="Arial"/>
            </a:endParaRPr>
          </a:p>
        </p:txBody>
      </p:sp>
      <p:cxnSp>
        <p:nvCxnSpPr>
          <p:cNvPr id="944" name="Google Shape;944;p16"/>
          <p:cNvCxnSpPr/>
          <p:nvPr/>
        </p:nvCxnSpPr>
        <p:spPr>
          <a:xfrm flipH="1">
            <a:off x="6822017" y="3849291"/>
            <a:ext cx="4990" cy="317897"/>
          </a:xfrm>
          <a:prstGeom prst="straightConnector1">
            <a:avLst/>
          </a:prstGeom>
          <a:noFill/>
          <a:ln cap="flat" cmpd="sng" w="9525">
            <a:solidFill>
              <a:schemeClr val="dk1"/>
            </a:solidFill>
            <a:prstDash val="solid"/>
            <a:round/>
            <a:headEnd len="sm" w="sm" type="none"/>
            <a:tailEnd len="med" w="med" type="stealth"/>
          </a:ln>
        </p:spPr>
      </p:cxnSp>
      <p:cxnSp>
        <p:nvCxnSpPr>
          <p:cNvPr id="945" name="Google Shape;945;p16"/>
          <p:cNvCxnSpPr>
            <a:stCxn id="940" idx="3"/>
            <a:endCxn id="943" idx="1"/>
          </p:cNvCxnSpPr>
          <p:nvPr/>
        </p:nvCxnSpPr>
        <p:spPr>
          <a:xfrm>
            <a:off x="6945086" y="3786783"/>
            <a:ext cx="628800" cy="24900"/>
          </a:xfrm>
          <a:prstGeom prst="straightConnector1">
            <a:avLst/>
          </a:prstGeom>
          <a:noFill/>
          <a:ln cap="flat" cmpd="sng" w="9525">
            <a:solidFill>
              <a:schemeClr val="dk1"/>
            </a:solidFill>
            <a:prstDash val="solid"/>
            <a:round/>
            <a:headEnd len="sm" w="sm" type="none"/>
            <a:tailEnd len="med" w="med" type="stealth"/>
          </a:ln>
        </p:spPr>
      </p:cxnSp>
      <p:cxnSp>
        <p:nvCxnSpPr>
          <p:cNvPr id="946" name="Google Shape;946;p16"/>
          <p:cNvCxnSpPr/>
          <p:nvPr/>
        </p:nvCxnSpPr>
        <p:spPr>
          <a:xfrm flipH="1" rot="10800000">
            <a:off x="5659514" y="4011217"/>
            <a:ext cx="8315" cy="325040"/>
          </a:xfrm>
          <a:prstGeom prst="straightConnector1">
            <a:avLst/>
          </a:prstGeom>
          <a:noFill/>
          <a:ln cap="flat" cmpd="sng" w="9525">
            <a:solidFill>
              <a:schemeClr val="dk1"/>
            </a:solidFill>
            <a:prstDash val="solid"/>
            <a:round/>
            <a:headEnd len="sm" w="sm" type="none"/>
            <a:tailEnd len="med" w="med" type="stealth"/>
          </a:ln>
        </p:spPr>
      </p:cxnSp>
      <p:sp>
        <p:nvSpPr>
          <p:cNvPr id="947" name="Google Shape;947;p16"/>
          <p:cNvSpPr txBox="1"/>
          <p:nvPr/>
        </p:nvSpPr>
        <p:spPr>
          <a:xfrm>
            <a:off x="5759300" y="4286250"/>
            <a:ext cx="61244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revert</a:t>
            </a:r>
            <a:endParaRPr b="0" i="0" sz="1400" u="none" cap="none" strike="noStrike">
              <a:solidFill>
                <a:srgbClr val="000000"/>
              </a:solidFill>
              <a:latin typeface="Arial"/>
              <a:ea typeface="Arial"/>
              <a:cs typeface="Arial"/>
              <a:sym typeface="Arial"/>
            </a:endParaRPr>
          </a:p>
        </p:txBody>
      </p:sp>
      <p:cxnSp>
        <p:nvCxnSpPr>
          <p:cNvPr id="948" name="Google Shape;948;p16"/>
          <p:cNvCxnSpPr/>
          <p:nvPr/>
        </p:nvCxnSpPr>
        <p:spPr>
          <a:xfrm flipH="1" rot="10800000">
            <a:off x="3053443" y="2751535"/>
            <a:ext cx="8316" cy="323850"/>
          </a:xfrm>
          <a:prstGeom prst="straightConnector1">
            <a:avLst/>
          </a:prstGeom>
          <a:noFill/>
          <a:ln cap="flat" cmpd="sng" w="9525">
            <a:solidFill>
              <a:schemeClr val="dk1"/>
            </a:solidFill>
            <a:prstDash val="solid"/>
            <a:round/>
            <a:headEnd len="sm" w="sm" type="none"/>
            <a:tailEnd len="med" w="med" type="stealth"/>
          </a:ln>
        </p:spPr>
      </p:cxnSp>
      <p:sp>
        <p:nvSpPr>
          <p:cNvPr id="949" name="Google Shape;949;p16"/>
          <p:cNvSpPr txBox="1"/>
          <p:nvPr/>
        </p:nvSpPr>
        <p:spPr>
          <a:xfrm>
            <a:off x="3108326" y="3026569"/>
            <a:ext cx="61244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revert</a:t>
            </a:r>
            <a:endParaRPr b="0" i="0" sz="1400" u="none" cap="none" strike="noStrike">
              <a:solidFill>
                <a:srgbClr val="000000"/>
              </a:solidFill>
              <a:latin typeface="Arial"/>
              <a:ea typeface="Arial"/>
              <a:cs typeface="Arial"/>
              <a:sym typeface="Arial"/>
            </a:endParaRPr>
          </a:p>
        </p:txBody>
      </p:sp>
      <p:cxnSp>
        <p:nvCxnSpPr>
          <p:cNvPr id="950" name="Google Shape;950;p16"/>
          <p:cNvCxnSpPr/>
          <p:nvPr/>
        </p:nvCxnSpPr>
        <p:spPr>
          <a:xfrm flipH="1">
            <a:off x="164647" y="1793081"/>
            <a:ext cx="8315" cy="2919413"/>
          </a:xfrm>
          <a:prstGeom prst="straightConnector1">
            <a:avLst/>
          </a:prstGeom>
          <a:noFill/>
          <a:ln cap="flat" cmpd="sng" w="9525">
            <a:solidFill>
              <a:srgbClr val="000000"/>
            </a:solidFill>
            <a:prstDash val="solid"/>
            <a:round/>
            <a:headEnd len="sm" w="sm" type="none"/>
            <a:tailEnd len="sm" w="sm" type="none"/>
          </a:ln>
        </p:spPr>
      </p:cxnSp>
      <p:cxnSp>
        <p:nvCxnSpPr>
          <p:cNvPr id="951" name="Google Shape;951;p16"/>
          <p:cNvCxnSpPr/>
          <p:nvPr/>
        </p:nvCxnSpPr>
        <p:spPr>
          <a:xfrm>
            <a:off x="167973" y="1899047"/>
            <a:ext cx="251127" cy="0"/>
          </a:xfrm>
          <a:prstGeom prst="straightConnector1">
            <a:avLst/>
          </a:prstGeom>
          <a:noFill/>
          <a:ln cap="flat" cmpd="sng" w="9525">
            <a:solidFill>
              <a:schemeClr val="dk1"/>
            </a:solidFill>
            <a:prstDash val="solid"/>
            <a:round/>
            <a:headEnd len="sm" w="sm" type="none"/>
            <a:tailEnd len="med" w="med" type="stealth"/>
          </a:ln>
        </p:spPr>
      </p:cxnSp>
      <p:cxnSp>
        <p:nvCxnSpPr>
          <p:cNvPr id="952" name="Google Shape;952;p16"/>
          <p:cNvCxnSpPr/>
          <p:nvPr/>
        </p:nvCxnSpPr>
        <p:spPr>
          <a:xfrm flipH="1" rot="10800000">
            <a:off x="176288" y="2714625"/>
            <a:ext cx="545495" cy="8335"/>
          </a:xfrm>
          <a:prstGeom prst="straightConnector1">
            <a:avLst/>
          </a:prstGeom>
          <a:noFill/>
          <a:ln cap="flat" cmpd="sng" w="9525">
            <a:solidFill>
              <a:schemeClr val="dk1"/>
            </a:solidFill>
            <a:prstDash val="solid"/>
            <a:round/>
            <a:headEnd len="sm" w="sm" type="none"/>
            <a:tailEnd len="med" w="med" type="stealth"/>
          </a:ln>
        </p:spPr>
      </p:cxnSp>
      <p:cxnSp>
        <p:nvCxnSpPr>
          <p:cNvPr id="953" name="Google Shape;953;p16"/>
          <p:cNvCxnSpPr/>
          <p:nvPr/>
        </p:nvCxnSpPr>
        <p:spPr>
          <a:xfrm>
            <a:off x="161321" y="3384948"/>
            <a:ext cx="1135894" cy="1190"/>
          </a:xfrm>
          <a:prstGeom prst="straightConnector1">
            <a:avLst/>
          </a:prstGeom>
          <a:noFill/>
          <a:ln cap="flat" cmpd="sng" w="9525">
            <a:solidFill>
              <a:schemeClr val="dk1"/>
            </a:solidFill>
            <a:prstDash val="solid"/>
            <a:round/>
            <a:headEnd len="sm" w="sm" type="none"/>
            <a:tailEnd len="med" w="med" type="stealth"/>
          </a:ln>
        </p:spPr>
      </p:cxnSp>
      <p:cxnSp>
        <p:nvCxnSpPr>
          <p:cNvPr id="954" name="Google Shape;954;p16"/>
          <p:cNvCxnSpPr/>
          <p:nvPr/>
        </p:nvCxnSpPr>
        <p:spPr>
          <a:xfrm flipH="1" rot="10800000">
            <a:off x="174626" y="4014788"/>
            <a:ext cx="2043944" cy="13097"/>
          </a:xfrm>
          <a:prstGeom prst="straightConnector1">
            <a:avLst/>
          </a:prstGeom>
          <a:noFill/>
          <a:ln cap="flat" cmpd="sng" w="9525">
            <a:solidFill>
              <a:schemeClr val="dk1"/>
            </a:solidFill>
            <a:prstDash val="solid"/>
            <a:round/>
            <a:headEnd len="sm" w="sm" type="none"/>
            <a:tailEnd len="med" w="med" type="stealth"/>
          </a:ln>
        </p:spPr>
      </p:cxnSp>
      <p:cxnSp>
        <p:nvCxnSpPr>
          <p:cNvPr id="955" name="Google Shape;955;p16"/>
          <p:cNvCxnSpPr/>
          <p:nvPr/>
        </p:nvCxnSpPr>
        <p:spPr>
          <a:xfrm>
            <a:off x="174626" y="4707732"/>
            <a:ext cx="3168196" cy="3572"/>
          </a:xfrm>
          <a:prstGeom prst="straightConnector1">
            <a:avLst/>
          </a:prstGeom>
          <a:noFill/>
          <a:ln cap="flat" cmpd="sng" w="9525">
            <a:solidFill>
              <a:schemeClr val="dk1"/>
            </a:solidFill>
            <a:prstDash val="solid"/>
            <a:round/>
            <a:headEnd len="sm" w="sm" type="none"/>
            <a:tailEnd len="med" w="med" type="stealth"/>
          </a:ln>
        </p:spPr>
      </p:cxnSp>
      <p:sp>
        <p:nvSpPr>
          <p:cNvPr id="956" name="Google Shape;956;p16"/>
          <p:cNvSpPr/>
          <p:nvPr/>
        </p:nvSpPr>
        <p:spPr>
          <a:xfrm>
            <a:off x="690186" y="1056085"/>
            <a:ext cx="4926088" cy="318036"/>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Average Weekly Pipeline Velocity Metrics</a:t>
            </a:r>
            <a:endParaRPr b="0" i="0" sz="1400" u="none" cap="none" strike="noStrike">
              <a:solidFill>
                <a:srgbClr val="000000"/>
              </a:solidFill>
              <a:latin typeface="Arial"/>
              <a:ea typeface="Arial"/>
              <a:cs typeface="Arial"/>
              <a:sym typeface="Arial"/>
            </a:endParaRPr>
          </a:p>
        </p:txBody>
      </p:sp>
      <p:sp>
        <p:nvSpPr>
          <p:cNvPr id="957" name="Google Shape;957;p16"/>
          <p:cNvSpPr txBox="1"/>
          <p:nvPr/>
        </p:nvSpPr>
        <p:spPr>
          <a:xfrm>
            <a:off x="540506" y="1758554"/>
            <a:ext cx="29878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958" name="Google Shape;958;p16"/>
          <p:cNvSpPr txBox="1"/>
          <p:nvPr/>
        </p:nvSpPr>
        <p:spPr>
          <a:xfrm>
            <a:off x="967921" y="2565798"/>
            <a:ext cx="29878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959" name="Google Shape;959;p16"/>
          <p:cNvSpPr txBox="1"/>
          <p:nvPr/>
        </p:nvSpPr>
        <p:spPr>
          <a:xfrm>
            <a:off x="1500112" y="3206354"/>
            <a:ext cx="29878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960" name="Google Shape;960;p16"/>
          <p:cNvSpPr txBox="1"/>
          <p:nvPr/>
        </p:nvSpPr>
        <p:spPr>
          <a:xfrm flipH="1">
            <a:off x="4109509" y="1803798"/>
            <a:ext cx="23948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961" name="Google Shape;961;p16"/>
          <p:cNvSpPr txBox="1"/>
          <p:nvPr/>
        </p:nvSpPr>
        <p:spPr>
          <a:xfrm flipH="1">
            <a:off x="3635526" y="2051448"/>
            <a:ext cx="23948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962" name="Google Shape;962;p16"/>
          <p:cNvSpPr txBox="1"/>
          <p:nvPr/>
        </p:nvSpPr>
        <p:spPr>
          <a:xfrm flipH="1">
            <a:off x="2769055" y="1562101"/>
            <a:ext cx="45402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88</a:t>
            </a:r>
            <a:endParaRPr b="0" i="0" sz="1400" u="none" cap="none" strike="noStrike">
              <a:solidFill>
                <a:srgbClr val="000000"/>
              </a:solidFill>
              <a:latin typeface="Arial"/>
              <a:ea typeface="Arial"/>
              <a:cs typeface="Arial"/>
              <a:sym typeface="Arial"/>
            </a:endParaRPr>
          </a:p>
        </p:txBody>
      </p:sp>
      <p:sp>
        <p:nvSpPr>
          <p:cNvPr id="963" name="Google Shape;963;p16"/>
          <p:cNvSpPr txBox="1"/>
          <p:nvPr/>
        </p:nvSpPr>
        <p:spPr>
          <a:xfrm flipH="1">
            <a:off x="5731026" y="2394348"/>
            <a:ext cx="23948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964" name="Google Shape;964;p16"/>
          <p:cNvSpPr txBox="1"/>
          <p:nvPr/>
        </p:nvSpPr>
        <p:spPr>
          <a:xfrm flipH="1">
            <a:off x="5255381" y="2641998"/>
            <a:ext cx="435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965" name="Google Shape;965;p16"/>
          <p:cNvSpPr txBox="1"/>
          <p:nvPr/>
        </p:nvSpPr>
        <p:spPr>
          <a:xfrm flipH="1">
            <a:off x="4054626" y="2228851"/>
            <a:ext cx="45236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43</a:t>
            </a:r>
            <a:endParaRPr b="0" i="0" sz="1400" u="none" cap="none" strike="noStrike">
              <a:solidFill>
                <a:srgbClr val="000000"/>
              </a:solidFill>
              <a:latin typeface="Arial"/>
              <a:ea typeface="Arial"/>
              <a:cs typeface="Arial"/>
              <a:sym typeface="Arial"/>
            </a:endParaRPr>
          </a:p>
        </p:txBody>
      </p:sp>
      <p:sp>
        <p:nvSpPr>
          <p:cNvPr id="966" name="Google Shape;966;p16"/>
          <p:cNvSpPr txBox="1"/>
          <p:nvPr/>
        </p:nvSpPr>
        <p:spPr>
          <a:xfrm flipH="1">
            <a:off x="7182909" y="3042048"/>
            <a:ext cx="23948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967" name="Google Shape;967;p16"/>
          <p:cNvSpPr txBox="1"/>
          <p:nvPr/>
        </p:nvSpPr>
        <p:spPr>
          <a:xfrm flipH="1">
            <a:off x="6708926" y="3289698"/>
            <a:ext cx="4340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968" name="Google Shape;968;p16"/>
          <p:cNvSpPr txBox="1"/>
          <p:nvPr/>
        </p:nvSpPr>
        <p:spPr>
          <a:xfrm flipH="1">
            <a:off x="5451626" y="2870598"/>
            <a:ext cx="45236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19</a:t>
            </a:r>
            <a:endParaRPr b="0" i="0" sz="1400" u="none" cap="none" strike="noStrike">
              <a:solidFill>
                <a:srgbClr val="000000"/>
              </a:solidFill>
              <a:latin typeface="Arial"/>
              <a:ea typeface="Arial"/>
              <a:cs typeface="Arial"/>
              <a:sym typeface="Arial"/>
            </a:endParaRPr>
          </a:p>
        </p:txBody>
      </p:sp>
      <p:sp>
        <p:nvSpPr>
          <p:cNvPr id="969" name="Google Shape;969;p16"/>
          <p:cNvSpPr txBox="1"/>
          <p:nvPr>
            <p:ph idx="12" type="sldNum"/>
          </p:nvPr>
        </p:nvSpPr>
        <p:spPr>
          <a:xfrm>
            <a:off x="9480884" y="4767263"/>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970" name="Google Shape;970;p16"/>
          <p:cNvSpPr/>
          <p:nvPr/>
        </p:nvSpPr>
        <p:spPr>
          <a:xfrm>
            <a:off x="5671891" y="4581615"/>
            <a:ext cx="1169993" cy="432970"/>
          </a:xfrm>
          <a:prstGeom prst="parallelogram">
            <a:avLst>
              <a:gd fmla="val 25000" name="adj"/>
            </a:avLst>
          </a:prstGeom>
          <a:solidFill>
            <a:srgbClr val="00B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1" name="Google Shape;971;p16"/>
          <p:cNvSpPr/>
          <p:nvPr/>
        </p:nvSpPr>
        <p:spPr>
          <a:xfrm>
            <a:off x="6865566" y="4612095"/>
            <a:ext cx="1261400" cy="383976"/>
          </a:xfrm>
          <a:prstGeom prst="trapezoid">
            <a:avLst>
              <a:gd fmla="val 25000" name="adj"/>
            </a:avLst>
          </a:prstGeom>
          <a:solidFill>
            <a:srgbClr val="E36C0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2" name="Google Shape;972;p16"/>
          <p:cNvSpPr txBox="1"/>
          <p:nvPr/>
        </p:nvSpPr>
        <p:spPr>
          <a:xfrm>
            <a:off x="6018369" y="4633287"/>
            <a:ext cx="51167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Win</a:t>
            </a:r>
            <a:endParaRPr b="0" i="0" sz="1400" u="none" cap="none" strike="noStrike">
              <a:solidFill>
                <a:srgbClr val="000000"/>
              </a:solidFill>
              <a:latin typeface="Arial"/>
              <a:ea typeface="Arial"/>
              <a:cs typeface="Arial"/>
              <a:sym typeface="Arial"/>
            </a:endParaRPr>
          </a:p>
        </p:txBody>
      </p:sp>
      <p:sp>
        <p:nvSpPr>
          <p:cNvPr id="973" name="Google Shape;973;p16"/>
          <p:cNvSpPr txBox="1"/>
          <p:nvPr/>
        </p:nvSpPr>
        <p:spPr>
          <a:xfrm>
            <a:off x="7205415" y="4652439"/>
            <a:ext cx="60144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Loss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26"/>
          <p:cNvSpPr/>
          <p:nvPr/>
        </p:nvSpPr>
        <p:spPr>
          <a:xfrm rot="-2727396">
            <a:off x="91614" y="1928783"/>
            <a:ext cx="1604501" cy="285750"/>
          </a:xfrm>
          <a:prstGeom prst="rect">
            <a:avLst/>
          </a:prstGeom>
          <a:solidFill>
            <a:srgbClr val="205867"/>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Brand</a:t>
            </a:r>
            <a:endParaRPr b="0" i="0" sz="1500" u="none" cap="none" strike="noStrike">
              <a:solidFill>
                <a:schemeClr val="lt1"/>
              </a:solidFill>
              <a:latin typeface="Calibri"/>
              <a:ea typeface="Calibri"/>
              <a:cs typeface="Calibri"/>
              <a:sym typeface="Calibri"/>
            </a:endParaRPr>
          </a:p>
        </p:txBody>
      </p:sp>
      <p:sp>
        <p:nvSpPr>
          <p:cNvPr id="51" name="Google Shape;51;p26"/>
          <p:cNvSpPr/>
          <p:nvPr/>
        </p:nvSpPr>
        <p:spPr>
          <a:xfrm rot="-2727396">
            <a:off x="528109" y="1928783"/>
            <a:ext cx="1604501" cy="285750"/>
          </a:xfrm>
          <a:prstGeom prst="rect">
            <a:avLst/>
          </a:prstGeom>
          <a:solidFill>
            <a:srgbClr val="205867"/>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Segmentation</a:t>
            </a:r>
            <a:endParaRPr b="0" i="0" sz="1500" u="none" cap="none" strike="noStrike">
              <a:solidFill>
                <a:schemeClr val="lt1"/>
              </a:solidFill>
              <a:latin typeface="Calibri"/>
              <a:ea typeface="Calibri"/>
              <a:cs typeface="Calibri"/>
              <a:sym typeface="Calibri"/>
            </a:endParaRPr>
          </a:p>
        </p:txBody>
      </p:sp>
      <p:sp>
        <p:nvSpPr>
          <p:cNvPr id="52" name="Google Shape;52;p26"/>
          <p:cNvSpPr/>
          <p:nvPr/>
        </p:nvSpPr>
        <p:spPr>
          <a:xfrm rot="-2727396">
            <a:off x="964604" y="1928783"/>
            <a:ext cx="1604501" cy="285750"/>
          </a:xfrm>
          <a:prstGeom prst="rect">
            <a:avLst/>
          </a:prstGeom>
          <a:solidFill>
            <a:srgbClr val="205867"/>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Positioning`</a:t>
            </a:r>
            <a:endParaRPr b="0" i="0" sz="1500" u="none" cap="none" strike="noStrike">
              <a:solidFill>
                <a:schemeClr val="lt1"/>
              </a:solidFill>
              <a:latin typeface="Calibri"/>
              <a:ea typeface="Calibri"/>
              <a:cs typeface="Calibri"/>
              <a:sym typeface="Calibri"/>
            </a:endParaRPr>
          </a:p>
        </p:txBody>
      </p:sp>
      <p:sp>
        <p:nvSpPr>
          <p:cNvPr id="53" name="Google Shape;53;p26"/>
          <p:cNvSpPr/>
          <p:nvPr/>
        </p:nvSpPr>
        <p:spPr>
          <a:xfrm rot="-2727396">
            <a:off x="1401099" y="1928783"/>
            <a:ext cx="1604501" cy="285750"/>
          </a:xfrm>
          <a:prstGeom prst="rect">
            <a:avLst/>
          </a:prstGeom>
          <a:solidFill>
            <a:srgbClr val="E36C09"/>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Target Accounts</a:t>
            </a:r>
            <a:endParaRPr b="0" i="0" sz="1500" u="none" cap="none" strike="noStrike">
              <a:solidFill>
                <a:schemeClr val="lt1"/>
              </a:solidFill>
              <a:latin typeface="Calibri"/>
              <a:ea typeface="Calibri"/>
              <a:cs typeface="Calibri"/>
              <a:sym typeface="Calibri"/>
            </a:endParaRPr>
          </a:p>
        </p:txBody>
      </p:sp>
      <p:sp>
        <p:nvSpPr>
          <p:cNvPr id="54" name="Google Shape;54;p26"/>
          <p:cNvSpPr/>
          <p:nvPr/>
        </p:nvSpPr>
        <p:spPr>
          <a:xfrm rot="-2727396">
            <a:off x="1837594" y="1928783"/>
            <a:ext cx="1604501" cy="285750"/>
          </a:xfrm>
          <a:prstGeom prst="rect">
            <a:avLst/>
          </a:prstGeom>
          <a:solidFill>
            <a:srgbClr val="E36C09"/>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Coverage Model</a:t>
            </a:r>
            <a:endParaRPr b="0" i="0" sz="1500" u="none" cap="none" strike="noStrike">
              <a:solidFill>
                <a:schemeClr val="lt1"/>
              </a:solidFill>
              <a:latin typeface="Calibri"/>
              <a:ea typeface="Calibri"/>
              <a:cs typeface="Calibri"/>
              <a:sym typeface="Calibri"/>
            </a:endParaRPr>
          </a:p>
        </p:txBody>
      </p:sp>
      <p:sp>
        <p:nvSpPr>
          <p:cNvPr id="55" name="Google Shape;55;p26"/>
          <p:cNvSpPr/>
          <p:nvPr/>
        </p:nvSpPr>
        <p:spPr>
          <a:xfrm rot="-2727396">
            <a:off x="2274089" y="1928783"/>
            <a:ext cx="1604501" cy="285750"/>
          </a:xfrm>
          <a:prstGeom prst="rect">
            <a:avLst/>
          </a:prstGeom>
          <a:solidFill>
            <a:srgbClr val="E36C09"/>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Incentives</a:t>
            </a:r>
            <a:endParaRPr b="0" i="0" sz="1500" u="none" cap="none" strike="noStrike">
              <a:solidFill>
                <a:schemeClr val="lt1"/>
              </a:solidFill>
              <a:latin typeface="Calibri"/>
              <a:ea typeface="Calibri"/>
              <a:cs typeface="Calibri"/>
              <a:sym typeface="Calibri"/>
            </a:endParaRPr>
          </a:p>
        </p:txBody>
      </p:sp>
      <p:sp>
        <p:nvSpPr>
          <p:cNvPr id="56" name="Google Shape;56;p26"/>
          <p:cNvSpPr/>
          <p:nvPr/>
        </p:nvSpPr>
        <p:spPr>
          <a:xfrm rot="-2727396">
            <a:off x="2710584" y="1928783"/>
            <a:ext cx="1604501" cy="285750"/>
          </a:xfrm>
          <a:prstGeom prst="rect">
            <a:avLst/>
          </a:prstGeom>
          <a:solidFill>
            <a:srgbClr val="632423"/>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Awareness</a:t>
            </a:r>
            <a:endParaRPr b="0" i="0" sz="1500" u="none" cap="none" strike="noStrike">
              <a:solidFill>
                <a:schemeClr val="lt1"/>
              </a:solidFill>
              <a:latin typeface="Calibri"/>
              <a:ea typeface="Calibri"/>
              <a:cs typeface="Calibri"/>
              <a:sym typeface="Calibri"/>
            </a:endParaRPr>
          </a:p>
        </p:txBody>
      </p:sp>
      <p:sp>
        <p:nvSpPr>
          <p:cNvPr id="57" name="Google Shape;57;p26"/>
          <p:cNvSpPr/>
          <p:nvPr/>
        </p:nvSpPr>
        <p:spPr>
          <a:xfrm rot="-2727396">
            <a:off x="3147079" y="1928783"/>
            <a:ext cx="1604501" cy="285750"/>
          </a:xfrm>
          <a:prstGeom prst="rect">
            <a:avLst/>
          </a:prstGeom>
          <a:solidFill>
            <a:srgbClr val="632423"/>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Preference</a:t>
            </a:r>
            <a:endParaRPr b="0" i="0" sz="1500" u="none" cap="none" strike="noStrike">
              <a:solidFill>
                <a:schemeClr val="lt1"/>
              </a:solidFill>
              <a:latin typeface="Calibri"/>
              <a:ea typeface="Calibri"/>
              <a:cs typeface="Calibri"/>
              <a:sym typeface="Calibri"/>
            </a:endParaRPr>
          </a:p>
        </p:txBody>
      </p:sp>
      <p:sp>
        <p:nvSpPr>
          <p:cNvPr id="58" name="Google Shape;58;p26"/>
          <p:cNvSpPr/>
          <p:nvPr/>
        </p:nvSpPr>
        <p:spPr>
          <a:xfrm rot="-2727396">
            <a:off x="3583574" y="1928783"/>
            <a:ext cx="1604501" cy="285750"/>
          </a:xfrm>
          <a:prstGeom prst="rect">
            <a:avLst/>
          </a:prstGeom>
          <a:solidFill>
            <a:srgbClr val="632423"/>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Campaigns</a:t>
            </a:r>
            <a:endParaRPr b="0" i="0" sz="1500" u="none" cap="none" strike="noStrike">
              <a:solidFill>
                <a:schemeClr val="lt1"/>
              </a:solidFill>
              <a:latin typeface="Calibri"/>
              <a:ea typeface="Calibri"/>
              <a:cs typeface="Calibri"/>
              <a:sym typeface="Calibri"/>
            </a:endParaRPr>
          </a:p>
        </p:txBody>
      </p:sp>
      <p:sp>
        <p:nvSpPr>
          <p:cNvPr id="59" name="Google Shape;59;p26"/>
          <p:cNvSpPr/>
          <p:nvPr/>
        </p:nvSpPr>
        <p:spPr>
          <a:xfrm rot="-2727396">
            <a:off x="4020069" y="1928783"/>
            <a:ext cx="1604501" cy="285750"/>
          </a:xfrm>
          <a:prstGeom prst="rect">
            <a:avLst/>
          </a:prstGeom>
          <a:solidFill>
            <a:srgbClr val="632423"/>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Tactics</a:t>
            </a:r>
            <a:endParaRPr b="0" i="0" sz="1500" u="none" cap="none" strike="noStrike">
              <a:solidFill>
                <a:schemeClr val="lt1"/>
              </a:solidFill>
              <a:latin typeface="Calibri"/>
              <a:ea typeface="Calibri"/>
              <a:cs typeface="Calibri"/>
              <a:sym typeface="Calibri"/>
            </a:endParaRPr>
          </a:p>
        </p:txBody>
      </p:sp>
      <p:sp>
        <p:nvSpPr>
          <p:cNvPr id="60" name="Google Shape;60;p26"/>
          <p:cNvSpPr/>
          <p:nvPr/>
        </p:nvSpPr>
        <p:spPr>
          <a:xfrm rot="-2727396">
            <a:off x="4456564" y="1928783"/>
            <a:ext cx="1604501"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Engage</a:t>
            </a:r>
            <a:endParaRPr b="0" i="0" sz="1500" u="none" cap="none" strike="noStrike">
              <a:solidFill>
                <a:schemeClr val="lt1"/>
              </a:solidFill>
              <a:latin typeface="Calibri"/>
              <a:ea typeface="Calibri"/>
              <a:cs typeface="Calibri"/>
              <a:sym typeface="Calibri"/>
            </a:endParaRPr>
          </a:p>
        </p:txBody>
      </p:sp>
      <p:sp>
        <p:nvSpPr>
          <p:cNvPr id="61" name="Google Shape;61;p26"/>
          <p:cNvSpPr/>
          <p:nvPr/>
        </p:nvSpPr>
        <p:spPr>
          <a:xfrm rot="-2727396">
            <a:off x="4893059" y="1928783"/>
            <a:ext cx="1604501"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Qualify</a:t>
            </a:r>
            <a:endParaRPr b="0" i="0" sz="1500" u="none" cap="none" strike="noStrike">
              <a:solidFill>
                <a:schemeClr val="lt1"/>
              </a:solidFill>
              <a:latin typeface="Calibri"/>
              <a:ea typeface="Calibri"/>
              <a:cs typeface="Calibri"/>
              <a:sym typeface="Calibri"/>
            </a:endParaRPr>
          </a:p>
        </p:txBody>
      </p:sp>
      <p:sp>
        <p:nvSpPr>
          <p:cNvPr id="62" name="Google Shape;62;p26"/>
          <p:cNvSpPr/>
          <p:nvPr/>
        </p:nvSpPr>
        <p:spPr>
          <a:xfrm rot="-2727396">
            <a:off x="5329554" y="1928783"/>
            <a:ext cx="1604501"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Design</a:t>
            </a:r>
            <a:endParaRPr b="0" i="0" sz="1500" u="none" cap="none" strike="noStrike">
              <a:solidFill>
                <a:schemeClr val="lt1"/>
              </a:solidFill>
              <a:latin typeface="Calibri"/>
              <a:ea typeface="Calibri"/>
              <a:cs typeface="Calibri"/>
              <a:sym typeface="Calibri"/>
            </a:endParaRPr>
          </a:p>
        </p:txBody>
      </p:sp>
      <p:sp>
        <p:nvSpPr>
          <p:cNvPr id="63" name="Google Shape;63;p26"/>
          <p:cNvSpPr/>
          <p:nvPr/>
        </p:nvSpPr>
        <p:spPr>
          <a:xfrm rot="-2727396">
            <a:off x="5766049" y="1928783"/>
            <a:ext cx="1604501"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Propose</a:t>
            </a:r>
            <a:endParaRPr b="0" i="0" sz="1500" u="none" cap="none" strike="noStrike">
              <a:solidFill>
                <a:schemeClr val="lt1"/>
              </a:solidFill>
              <a:latin typeface="Calibri"/>
              <a:ea typeface="Calibri"/>
              <a:cs typeface="Calibri"/>
              <a:sym typeface="Calibri"/>
            </a:endParaRPr>
          </a:p>
        </p:txBody>
      </p:sp>
      <p:sp>
        <p:nvSpPr>
          <p:cNvPr id="64" name="Google Shape;64;p26"/>
          <p:cNvSpPr/>
          <p:nvPr/>
        </p:nvSpPr>
        <p:spPr>
          <a:xfrm rot="-2727396">
            <a:off x="6202544" y="1928783"/>
            <a:ext cx="1604501"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Negotiate</a:t>
            </a:r>
            <a:endParaRPr b="0" i="0" sz="1500" u="none" cap="none" strike="noStrike">
              <a:solidFill>
                <a:schemeClr val="lt1"/>
              </a:solidFill>
              <a:latin typeface="Calibri"/>
              <a:ea typeface="Calibri"/>
              <a:cs typeface="Calibri"/>
              <a:sym typeface="Calibri"/>
            </a:endParaRPr>
          </a:p>
        </p:txBody>
      </p:sp>
      <p:sp>
        <p:nvSpPr>
          <p:cNvPr id="65" name="Google Shape;65;p26"/>
          <p:cNvSpPr/>
          <p:nvPr/>
        </p:nvSpPr>
        <p:spPr>
          <a:xfrm rot="-2727396">
            <a:off x="6639039" y="1928783"/>
            <a:ext cx="1604501"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Close</a:t>
            </a:r>
            <a:endParaRPr b="0" i="0" sz="1500" u="none" cap="none" strike="noStrike">
              <a:solidFill>
                <a:schemeClr val="lt1"/>
              </a:solidFill>
              <a:latin typeface="Calibri"/>
              <a:ea typeface="Calibri"/>
              <a:cs typeface="Calibri"/>
              <a:sym typeface="Calibri"/>
            </a:endParaRPr>
          </a:p>
        </p:txBody>
      </p:sp>
      <p:sp>
        <p:nvSpPr>
          <p:cNvPr id="66" name="Google Shape;66;p26"/>
          <p:cNvSpPr/>
          <p:nvPr/>
        </p:nvSpPr>
        <p:spPr>
          <a:xfrm rot="-2727396">
            <a:off x="7075534" y="1928783"/>
            <a:ext cx="1604501"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Business Partners</a:t>
            </a:r>
            <a:endParaRPr b="0" i="0" sz="1500" u="none" cap="none" strike="noStrike">
              <a:solidFill>
                <a:schemeClr val="lt1"/>
              </a:solidFill>
              <a:latin typeface="Calibri"/>
              <a:ea typeface="Calibri"/>
              <a:cs typeface="Calibri"/>
              <a:sym typeface="Calibri"/>
            </a:endParaRPr>
          </a:p>
        </p:txBody>
      </p:sp>
      <p:sp>
        <p:nvSpPr>
          <p:cNvPr id="67" name="Google Shape;67;p26"/>
          <p:cNvSpPr/>
          <p:nvPr/>
        </p:nvSpPr>
        <p:spPr>
          <a:xfrm rot="-2727396">
            <a:off x="7512029" y="1928783"/>
            <a:ext cx="1604501" cy="285750"/>
          </a:xfrm>
          <a:prstGeom prst="rect">
            <a:avLst/>
          </a:prstGeom>
          <a:solidFill>
            <a:srgbClr val="4F612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Product Use</a:t>
            </a:r>
            <a:endParaRPr b="0" i="0" sz="1500" u="none" cap="none" strike="noStrike">
              <a:solidFill>
                <a:schemeClr val="lt1"/>
              </a:solidFill>
              <a:latin typeface="Calibri"/>
              <a:ea typeface="Calibri"/>
              <a:cs typeface="Calibri"/>
              <a:sym typeface="Calibri"/>
            </a:endParaRPr>
          </a:p>
        </p:txBody>
      </p:sp>
      <p:sp>
        <p:nvSpPr>
          <p:cNvPr id="68" name="Google Shape;68;p26"/>
          <p:cNvSpPr/>
          <p:nvPr/>
        </p:nvSpPr>
        <p:spPr>
          <a:xfrm rot="-2727396">
            <a:off x="7948524" y="1928783"/>
            <a:ext cx="1604501" cy="285750"/>
          </a:xfrm>
          <a:prstGeom prst="rect">
            <a:avLst/>
          </a:prstGeom>
          <a:solidFill>
            <a:srgbClr val="4F612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NPS</a:t>
            </a:r>
            <a:endParaRPr b="0" i="0" sz="1500" u="none" cap="none" strike="noStrike">
              <a:solidFill>
                <a:schemeClr val="lt1"/>
              </a:solidFill>
              <a:latin typeface="Calibri"/>
              <a:ea typeface="Calibri"/>
              <a:cs typeface="Calibri"/>
              <a:sym typeface="Calibri"/>
            </a:endParaRPr>
          </a:p>
        </p:txBody>
      </p:sp>
      <p:sp>
        <p:nvSpPr>
          <p:cNvPr id="69" name="Google Shape;69;p26"/>
          <p:cNvSpPr/>
          <p:nvPr/>
        </p:nvSpPr>
        <p:spPr>
          <a:xfrm rot="-2727396">
            <a:off x="8385019" y="1928783"/>
            <a:ext cx="1604501" cy="285750"/>
          </a:xfrm>
          <a:prstGeom prst="rect">
            <a:avLst/>
          </a:prstGeom>
          <a:solidFill>
            <a:srgbClr val="4F612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Expansion</a:t>
            </a:r>
            <a:endParaRPr b="0" i="0" sz="1500" u="none" cap="none" strike="noStrike">
              <a:solidFill>
                <a:schemeClr val="lt1"/>
              </a:solidFill>
              <a:latin typeface="Calibri"/>
              <a:ea typeface="Calibri"/>
              <a:cs typeface="Calibri"/>
              <a:sym typeface="Calibri"/>
            </a:endParaRPr>
          </a:p>
        </p:txBody>
      </p:sp>
      <p:sp>
        <p:nvSpPr>
          <p:cNvPr id="70" name="Google Shape;70;p26"/>
          <p:cNvSpPr txBox="1"/>
          <p:nvPr/>
        </p:nvSpPr>
        <p:spPr>
          <a:xfrm>
            <a:off x="229296" y="173497"/>
            <a:ext cx="9095467" cy="6036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US" sz="3600" u="none" cap="none" strike="noStrike">
                <a:solidFill>
                  <a:schemeClr val="accent1"/>
                </a:solidFill>
                <a:latin typeface="Calibri"/>
                <a:ea typeface="Calibri"/>
                <a:cs typeface="Calibri"/>
                <a:sym typeface="Calibri"/>
              </a:rPr>
              <a:t>Go-to market models are complex</a:t>
            </a:r>
            <a:endParaRPr b="0" i="0" sz="3600" u="none" cap="none" strike="noStrike">
              <a:solidFill>
                <a:srgbClr val="000000"/>
              </a:solidFill>
              <a:latin typeface="Calibri"/>
              <a:ea typeface="Calibri"/>
              <a:cs typeface="Calibri"/>
              <a:sym typeface="Calibri"/>
            </a:endParaRPr>
          </a:p>
        </p:txBody>
      </p:sp>
      <p:sp>
        <p:nvSpPr>
          <p:cNvPr id="71" name="Google Shape;71;p26"/>
          <p:cNvSpPr txBox="1"/>
          <p:nvPr/>
        </p:nvSpPr>
        <p:spPr>
          <a:xfrm>
            <a:off x="3952842" y="886711"/>
            <a:ext cx="159120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85200C"/>
                </a:solidFill>
                <a:latin typeface="Arimo"/>
                <a:ea typeface="Arimo"/>
                <a:cs typeface="Arimo"/>
                <a:sym typeface="Arimo"/>
              </a:rPr>
              <a:t>Marketing</a:t>
            </a:r>
            <a:endParaRPr b="1" i="0" sz="1800" u="none" cap="none" strike="noStrike">
              <a:solidFill>
                <a:srgbClr val="85200C"/>
              </a:solidFill>
              <a:latin typeface="Arimo"/>
              <a:ea typeface="Arimo"/>
              <a:cs typeface="Arimo"/>
              <a:sym typeface="Arimo"/>
            </a:endParaRPr>
          </a:p>
        </p:txBody>
      </p:sp>
      <p:sp>
        <p:nvSpPr>
          <p:cNvPr id="72" name="Google Shape;72;p26"/>
          <p:cNvSpPr txBox="1"/>
          <p:nvPr/>
        </p:nvSpPr>
        <p:spPr>
          <a:xfrm>
            <a:off x="2063663" y="886711"/>
            <a:ext cx="1976654"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974806"/>
                </a:solidFill>
                <a:latin typeface="Arimo"/>
                <a:ea typeface="Arimo"/>
                <a:cs typeface="Arimo"/>
                <a:sym typeface="Arimo"/>
              </a:rPr>
              <a:t>Sales Operations</a:t>
            </a:r>
            <a:endParaRPr b="1" i="0" sz="1800" u="none" cap="none" strike="noStrike">
              <a:solidFill>
                <a:srgbClr val="000000"/>
              </a:solidFill>
              <a:latin typeface="Arimo"/>
              <a:ea typeface="Arimo"/>
              <a:cs typeface="Arimo"/>
              <a:sym typeface="Arimo"/>
            </a:endParaRPr>
          </a:p>
        </p:txBody>
      </p:sp>
      <p:sp>
        <p:nvSpPr>
          <p:cNvPr id="73" name="Google Shape;73;p26"/>
          <p:cNvSpPr txBox="1"/>
          <p:nvPr/>
        </p:nvSpPr>
        <p:spPr>
          <a:xfrm>
            <a:off x="5853197" y="886711"/>
            <a:ext cx="238860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Arimo"/>
                <a:ea typeface="Arimo"/>
                <a:cs typeface="Arimo"/>
                <a:sym typeface="Arimo"/>
              </a:rPr>
              <a:t>Sales Management</a:t>
            </a:r>
            <a:endParaRPr b="1" i="0" sz="1800" u="none" cap="none" strike="noStrike">
              <a:solidFill>
                <a:srgbClr val="000000"/>
              </a:solidFill>
              <a:latin typeface="Arimo"/>
              <a:ea typeface="Arimo"/>
              <a:cs typeface="Arimo"/>
              <a:sym typeface="Arimo"/>
            </a:endParaRPr>
          </a:p>
        </p:txBody>
      </p:sp>
      <p:sp>
        <p:nvSpPr>
          <p:cNvPr id="74" name="Google Shape;74;p26"/>
          <p:cNvSpPr txBox="1"/>
          <p:nvPr/>
        </p:nvSpPr>
        <p:spPr>
          <a:xfrm>
            <a:off x="8276630" y="886711"/>
            <a:ext cx="174480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4F6128"/>
                </a:solidFill>
                <a:latin typeface="Arimo"/>
                <a:ea typeface="Arimo"/>
                <a:cs typeface="Arimo"/>
                <a:sym typeface="Arimo"/>
              </a:rPr>
              <a:t>Client Success</a:t>
            </a:r>
            <a:endParaRPr b="1" i="0" sz="1800" u="none" cap="none" strike="noStrike">
              <a:solidFill>
                <a:srgbClr val="000000"/>
              </a:solidFill>
              <a:latin typeface="Arimo"/>
              <a:ea typeface="Arimo"/>
              <a:cs typeface="Arimo"/>
              <a:sym typeface="Arimo"/>
            </a:endParaRPr>
          </a:p>
        </p:txBody>
      </p:sp>
      <p:sp>
        <p:nvSpPr>
          <p:cNvPr id="75" name="Google Shape;75;p26"/>
          <p:cNvSpPr txBox="1"/>
          <p:nvPr/>
        </p:nvSpPr>
        <p:spPr>
          <a:xfrm>
            <a:off x="740645" y="886711"/>
            <a:ext cx="129780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205867"/>
                </a:solidFill>
                <a:latin typeface="Arimo"/>
                <a:ea typeface="Arimo"/>
                <a:cs typeface="Arimo"/>
                <a:sym typeface="Arimo"/>
              </a:rPr>
              <a:t>Strategy</a:t>
            </a:r>
            <a:endParaRPr b="1" i="0" sz="1800" u="none" cap="none" strike="noStrike">
              <a:solidFill>
                <a:srgbClr val="205867"/>
              </a:solidFill>
              <a:latin typeface="Arimo"/>
              <a:ea typeface="Arimo"/>
              <a:cs typeface="Arimo"/>
              <a:sym typeface="Arimo"/>
            </a:endParaRPr>
          </a:p>
        </p:txBody>
      </p:sp>
      <p:sp>
        <p:nvSpPr>
          <p:cNvPr id="76" name="Google Shape;76;p26"/>
          <p:cNvSpPr txBox="1"/>
          <p:nvPr/>
        </p:nvSpPr>
        <p:spPr>
          <a:xfrm>
            <a:off x="438149" y="2794352"/>
            <a:ext cx="11142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Myopic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functions</a:t>
            </a:r>
            <a:endParaRPr b="0" i="0" sz="1400" u="none" cap="none" strike="noStrike">
              <a:solidFill>
                <a:srgbClr val="000000"/>
              </a:solidFill>
              <a:latin typeface="Arial"/>
              <a:ea typeface="Arial"/>
              <a:cs typeface="Arial"/>
              <a:sym typeface="Arial"/>
            </a:endParaRPr>
          </a:p>
        </p:txBody>
      </p:sp>
      <p:sp>
        <p:nvSpPr>
          <p:cNvPr id="77" name="Google Shape;77;p26"/>
          <p:cNvSpPr txBox="1"/>
          <p:nvPr/>
        </p:nvSpPr>
        <p:spPr>
          <a:xfrm>
            <a:off x="1894988" y="2794352"/>
            <a:ext cx="2244083"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Incongruent execution windows</a:t>
            </a:r>
            <a:endParaRPr b="0" i="0" sz="1400" u="none" cap="none" strike="noStrike">
              <a:solidFill>
                <a:srgbClr val="000000"/>
              </a:solidFill>
              <a:latin typeface="Arial"/>
              <a:ea typeface="Arial"/>
              <a:cs typeface="Arial"/>
              <a:sym typeface="Arial"/>
            </a:endParaRPr>
          </a:p>
        </p:txBody>
      </p:sp>
      <p:sp>
        <p:nvSpPr>
          <p:cNvPr id="78" name="Google Shape;78;p26"/>
          <p:cNvSpPr txBox="1"/>
          <p:nvPr/>
        </p:nvSpPr>
        <p:spPr>
          <a:xfrm>
            <a:off x="4175359" y="2794352"/>
            <a:ext cx="1587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Three sides to every story</a:t>
            </a:r>
            <a:endParaRPr b="0" i="0" sz="1400" u="none" cap="none" strike="noStrike">
              <a:solidFill>
                <a:srgbClr val="000000"/>
              </a:solidFill>
              <a:latin typeface="Arial"/>
              <a:ea typeface="Arial"/>
              <a:cs typeface="Arial"/>
              <a:sym typeface="Arial"/>
            </a:endParaRPr>
          </a:p>
        </p:txBody>
      </p:sp>
      <p:sp>
        <p:nvSpPr>
          <p:cNvPr id="79" name="Google Shape;79;p26"/>
          <p:cNvSpPr txBox="1"/>
          <p:nvPr/>
        </p:nvSpPr>
        <p:spPr>
          <a:xfrm>
            <a:off x="6354254" y="2794352"/>
            <a:ext cx="2165365"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Static views lack causal insights</a:t>
            </a:r>
            <a:endParaRPr b="0" i="0" sz="1400" u="none" cap="none" strike="noStrike">
              <a:solidFill>
                <a:srgbClr val="000000"/>
              </a:solidFill>
              <a:latin typeface="Arial"/>
              <a:ea typeface="Arial"/>
              <a:cs typeface="Arial"/>
              <a:sym typeface="Arial"/>
            </a:endParaRPr>
          </a:p>
        </p:txBody>
      </p:sp>
      <p:sp>
        <p:nvSpPr>
          <p:cNvPr id="80" name="Google Shape;80;p26"/>
          <p:cNvSpPr txBox="1"/>
          <p:nvPr/>
        </p:nvSpPr>
        <p:spPr>
          <a:xfrm>
            <a:off x="8385321" y="2794352"/>
            <a:ext cx="159121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Gut feel investments </a:t>
            </a:r>
            <a:endParaRPr b="0" i="0" sz="1400" u="none" cap="none" strike="noStrike">
              <a:solidFill>
                <a:srgbClr val="000000"/>
              </a:solidFill>
              <a:latin typeface="Arial"/>
              <a:ea typeface="Arial"/>
              <a:cs typeface="Arial"/>
              <a:sym typeface="Arial"/>
            </a:endParaRPr>
          </a:p>
        </p:txBody>
      </p:sp>
      <p:sp>
        <p:nvSpPr>
          <p:cNvPr id="81" name="Google Shape;81;p26"/>
          <p:cNvSpPr txBox="1"/>
          <p:nvPr/>
        </p:nvSpPr>
        <p:spPr>
          <a:xfrm>
            <a:off x="95509" y="3367539"/>
            <a:ext cx="2032119" cy="1646564"/>
          </a:xfrm>
          <a:prstGeom prst="rect">
            <a:avLst/>
          </a:prstGeom>
          <a:noFill/>
          <a:ln>
            <a:noFill/>
          </a:ln>
        </p:spPr>
        <p:txBody>
          <a:bodyPr anchorCtr="0" anchor="t" bIns="45700" lIns="91425" spcFirstLastPara="1" rIns="91425" wrap="square" tIns="45700">
            <a:spAutoFit/>
          </a:bodyPr>
          <a:lstStyle/>
          <a:p>
            <a:pPr indent="-176213" lvl="0" marL="176213"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Functional leads make resource and mix decisions to optimize their functional metrics</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Optimization requires end-to-end understanding of go-to market model</a:t>
            </a:r>
            <a:endParaRPr b="0" i="0" sz="1400" u="none" cap="none" strike="noStrike">
              <a:solidFill>
                <a:srgbClr val="000000"/>
              </a:solidFill>
              <a:latin typeface="Arial"/>
              <a:ea typeface="Arial"/>
              <a:cs typeface="Arial"/>
              <a:sym typeface="Arial"/>
            </a:endParaRPr>
          </a:p>
        </p:txBody>
      </p:sp>
      <p:sp>
        <p:nvSpPr>
          <p:cNvPr id="82" name="Google Shape;82;p26"/>
          <p:cNvSpPr txBox="1"/>
          <p:nvPr/>
        </p:nvSpPr>
        <p:spPr>
          <a:xfrm>
            <a:off x="1960575" y="3367539"/>
            <a:ext cx="1879381" cy="1538842"/>
          </a:xfrm>
          <a:prstGeom prst="rect">
            <a:avLst/>
          </a:prstGeom>
          <a:noFill/>
          <a:ln>
            <a:noFill/>
          </a:ln>
        </p:spPr>
        <p:txBody>
          <a:bodyPr anchorCtr="0" anchor="t" bIns="45700" lIns="91425" spcFirstLastPara="1" rIns="91425" wrap="square" tIns="45700">
            <a:spAutoFit/>
          </a:bodyPr>
          <a:lstStyle/>
          <a:p>
            <a:pPr indent="-176213" lvl="0" marL="176213"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Marketing campaigns run for quarters; slow to adapt</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Sales plans set for 6 -12 months </a:t>
            </a:r>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Sales management adapts weekly</a:t>
            </a:r>
            <a:endParaRPr b="0" i="0" sz="1400" u="none" cap="none" strike="noStrike">
              <a:solidFill>
                <a:srgbClr val="000000"/>
              </a:solidFill>
              <a:latin typeface="Arial"/>
              <a:ea typeface="Arial"/>
              <a:cs typeface="Arial"/>
              <a:sym typeface="Arial"/>
            </a:endParaRPr>
          </a:p>
        </p:txBody>
      </p:sp>
      <p:sp>
        <p:nvSpPr>
          <p:cNvPr id="83" name="Google Shape;83;p26"/>
          <p:cNvSpPr txBox="1"/>
          <p:nvPr/>
        </p:nvSpPr>
        <p:spPr>
          <a:xfrm>
            <a:off x="3825642" y="3367539"/>
            <a:ext cx="2238215" cy="1538883"/>
          </a:xfrm>
          <a:prstGeom prst="rect">
            <a:avLst/>
          </a:prstGeom>
          <a:noFill/>
          <a:ln>
            <a:noFill/>
          </a:ln>
        </p:spPr>
        <p:txBody>
          <a:bodyPr anchorCtr="0" anchor="t" bIns="45700" lIns="91425" spcFirstLastPara="1" rIns="91425" wrap="square" tIns="45700">
            <a:spAutoFit/>
          </a:bodyPr>
          <a:lstStyle/>
          <a:p>
            <a:pPr indent="-176213" lvl="0" marL="176213"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Sales not proactively working leads</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Marketing leads are not worth pursuing</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Productivity and resource shifts required; better account targeting</a:t>
            </a:r>
            <a:endParaRPr b="0" i="0" sz="1400" u="none" cap="none" strike="noStrike">
              <a:solidFill>
                <a:srgbClr val="000000"/>
              </a:solidFill>
              <a:latin typeface="Arial"/>
              <a:ea typeface="Arial"/>
              <a:cs typeface="Arial"/>
              <a:sym typeface="Arial"/>
            </a:endParaRPr>
          </a:p>
        </p:txBody>
      </p:sp>
      <p:sp>
        <p:nvSpPr>
          <p:cNvPr id="84" name="Google Shape;84;p26"/>
          <p:cNvSpPr txBox="1"/>
          <p:nvPr/>
        </p:nvSpPr>
        <p:spPr>
          <a:xfrm>
            <a:off x="6185915" y="3367539"/>
            <a:ext cx="1744856" cy="1461939"/>
          </a:xfrm>
          <a:prstGeom prst="rect">
            <a:avLst/>
          </a:prstGeom>
          <a:noFill/>
          <a:ln>
            <a:noFill/>
          </a:ln>
        </p:spPr>
        <p:txBody>
          <a:bodyPr anchorCtr="0" anchor="t" bIns="45700" lIns="91425" spcFirstLastPara="1" rIns="91425" wrap="square" tIns="45700">
            <a:spAutoFit/>
          </a:bodyPr>
          <a:lstStyle/>
          <a:p>
            <a:pPr indent="-176213" lvl="0" marL="176213"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CRM systems report sales pipeline at point in time</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Understanding of  resources, actions, and outcomes over time required</a:t>
            </a:r>
            <a:endParaRPr b="0" i="0" sz="1400" u="none" cap="none" strike="noStrike">
              <a:solidFill>
                <a:srgbClr val="000000"/>
              </a:solidFill>
              <a:latin typeface="Arial"/>
              <a:ea typeface="Arial"/>
              <a:cs typeface="Arial"/>
              <a:sym typeface="Arial"/>
            </a:endParaRPr>
          </a:p>
        </p:txBody>
      </p:sp>
      <p:sp>
        <p:nvSpPr>
          <p:cNvPr id="85" name="Google Shape;85;p26"/>
          <p:cNvSpPr txBox="1"/>
          <p:nvPr/>
        </p:nvSpPr>
        <p:spPr>
          <a:xfrm>
            <a:off x="8063448" y="3367539"/>
            <a:ext cx="1994951" cy="1615827"/>
          </a:xfrm>
          <a:prstGeom prst="rect">
            <a:avLst/>
          </a:prstGeom>
          <a:noFill/>
          <a:ln>
            <a:noFill/>
          </a:ln>
        </p:spPr>
        <p:txBody>
          <a:bodyPr anchorCtr="0" anchor="t" bIns="45700" lIns="91425" spcFirstLastPara="1" rIns="91425" wrap="square" tIns="45700">
            <a:spAutoFit/>
          </a:bodyPr>
          <a:lstStyle/>
          <a:p>
            <a:pPr indent="-176213" lvl="0" marL="176213"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Need 4X pipeline</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Increase seller quotas</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Constantly changing account assignments</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Decision windows do not support in-depth analysis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pic>
        <p:nvPicPr>
          <p:cNvPr id="979" name="Google Shape;979;p17"/>
          <p:cNvPicPr preferRelativeResize="0"/>
          <p:nvPr/>
        </p:nvPicPr>
        <p:blipFill rotWithShape="1">
          <a:blip r:embed="rId3">
            <a:alphaModFix/>
          </a:blip>
          <a:srcRect b="0" l="0" r="0" t="0"/>
          <a:stretch/>
        </p:blipFill>
        <p:spPr>
          <a:xfrm>
            <a:off x="6998866" y="164112"/>
            <a:ext cx="2691848" cy="4416906"/>
          </a:xfrm>
          <a:prstGeom prst="rect">
            <a:avLst/>
          </a:prstGeom>
          <a:noFill/>
          <a:ln>
            <a:noFill/>
          </a:ln>
        </p:spPr>
      </p:pic>
      <p:sp>
        <p:nvSpPr>
          <p:cNvPr id="980" name="Google Shape;980;p17"/>
          <p:cNvSpPr/>
          <p:nvPr/>
        </p:nvSpPr>
        <p:spPr>
          <a:xfrm>
            <a:off x="5414818" y="4733167"/>
            <a:ext cx="502920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sng" cap="none" strike="noStrike">
                <a:solidFill>
                  <a:schemeClr val="dk1"/>
                </a:solidFill>
                <a:latin typeface="Calibri"/>
                <a:ea typeface="Calibri"/>
                <a:cs typeface="Calibri"/>
                <a:sym typeface="Calibri"/>
                <a:hlinkClick r:id="rId4">
                  <a:extLst>
                    <a:ext uri="{A12FA001-AC4F-418D-AE19-62706E023703}">
                      <ahyp:hlinkClr val="tx"/>
                    </a:ext>
                  </a:extLst>
                </a:hlinkClick>
              </a:rPr>
              <a:t>http://christophjanz.blogspot.com/2016/06/a-better-way-to-visualize-pipeline.html</a:t>
            </a:r>
            <a:endParaRPr b="0" i="0" sz="1000" u="none" cap="none" strike="noStrike">
              <a:solidFill>
                <a:schemeClr val="dk1"/>
              </a:solidFill>
              <a:latin typeface="Calibri"/>
              <a:ea typeface="Calibri"/>
              <a:cs typeface="Calibri"/>
              <a:sym typeface="Calibri"/>
            </a:endParaRPr>
          </a:p>
        </p:txBody>
      </p:sp>
      <p:pic>
        <p:nvPicPr>
          <p:cNvPr id="981" name="Google Shape;981;p17"/>
          <p:cNvPicPr preferRelativeResize="0"/>
          <p:nvPr/>
        </p:nvPicPr>
        <p:blipFill rotWithShape="1">
          <a:blip r:embed="rId5">
            <a:alphaModFix/>
          </a:blip>
          <a:srcRect b="0" l="0" r="0" t="0"/>
          <a:stretch/>
        </p:blipFill>
        <p:spPr>
          <a:xfrm>
            <a:off x="359833" y="631193"/>
            <a:ext cx="6142567" cy="4340171"/>
          </a:xfrm>
          <a:prstGeom prst="rect">
            <a:avLst/>
          </a:prstGeom>
          <a:noFill/>
          <a:ln>
            <a:noFill/>
          </a:ln>
        </p:spPr>
      </p:pic>
      <p:sp>
        <p:nvSpPr>
          <p:cNvPr id="982" name="Google Shape;982;p17"/>
          <p:cNvSpPr txBox="1"/>
          <p:nvPr/>
        </p:nvSpPr>
        <p:spPr>
          <a:xfrm>
            <a:off x="222249" y="119046"/>
            <a:ext cx="6042026" cy="40719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66092"/>
              </a:buClr>
              <a:buSzPts val="2200"/>
              <a:buFont typeface="Arial"/>
              <a:buNone/>
            </a:pPr>
            <a:r>
              <a:rPr b="0" i="0" lang="en-US" sz="2200" u="none" cap="none" strike="noStrike">
                <a:solidFill>
                  <a:srgbClr val="366092"/>
                </a:solidFill>
                <a:latin typeface="Arial"/>
                <a:ea typeface="Arial"/>
                <a:cs typeface="Arial"/>
                <a:sym typeface="Arial"/>
              </a:rPr>
              <a:t>Go-to market visualizations - II</a:t>
            </a:r>
            <a:endParaRPr b="0" i="0" sz="1400" u="none" cap="none" strike="noStrike">
              <a:solidFill>
                <a:srgbClr val="000000"/>
              </a:solidFill>
              <a:latin typeface="Arial"/>
              <a:ea typeface="Arial"/>
              <a:cs typeface="Arial"/>
              <a:sym typeface="Arial"/>
            </a:endParaRPr>
          </a:p>
        </p:txBody>
      </p:sp>
      <p:sp>
        <p:nvSpPr>
          <p:cNvPr id="983" name="Google Shape;983;p17"/>
          <p:cNvSpPr txBox="1"/>
          <p:nvPr>
            <p:ph idx="12" type="sldNum"/>
          </p:nvPr>
        </p:nvSpPr>
        <p:spPr>
          <a:xfrm>
            <a:off x="9480884" y="4767263"/>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pic>
        <p:nvPicPr>
          <p:cNvPr id="989" name="Google Shape;989;p18"/>
          <p:cNvPicPr preferRelativeResize="0"/>
          <p:nvPr/>
        </p:nvPicPr>
        <p:blipFill rotWithShape="1">
          <a:blip r:embed="rId3">
            <a:alphaModFix/>
          </a:blip>
          <a:srcRect b="0" l="0" r="0" t="0"/>
          <a:stretch/>
        </p:blipFill>
        <p:spPr>
          <a:xfrm>
            <a:off x="190500" y="1548131"/>
            <a:ext cx="5410200" cy="2717800"/>
          </a:xfrm>
          <a:prstGeom prst="rect">
            <a:avLst/>
          </a:prstGeom>
          <a:noFill/>
          <a:ln>
            <a:noFill/>
          </a:ln>
        </p:spPr>
      </p:pic>
      <p:pic>
        <p:nvPicPr>
          <p:cNvPr id="990" name="Google Shape;990;p18"/>
          <p:cNvPicPr preferRelativeResize="0"/>
          <p:nvPr/>
        </p:nvPicPr>
        <p:blipFill rotWithShape="1">
          <a:blip r:embed="rId4">
            <a:alphaModFix/>
          </a:blip>
          <a:srcRect b="0" l="0" r="0" t="0"/>
          <a:stretch/>
        </p:blipFill>
        <p:spPr>
          <a:xfrm>
            <a:off x="4898833" y="949112"/>
            <a:ext cx="4219195" cy="4040919"/>
          </a:xfrm>
          <a:prstGeom prst="rect">
            <a:avLst/>
          </a:prstGeom>
          <a:noFill/>
          <a:ln>
            <a:noFill/>
          </a:ln>
        </p:spPr>
      </p:pic>
      <p:sp>
        <p:nvSpPr>
          <p:cNvPr id="991" name="Google Shape;991;p18"/>
          <p:cNvSpPr txBox="1"/>
          <p:nvPr/>
        </p:nvSpPr>
        <p:spPr>
          <a:xfrm>
            <a:off x="222249" y="119046"/>
            <a:ext cx="6042026" cy="40719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66092"/>
              </a:buClr>
              <a:buSzPts val="2200"/>
              <a:buFont typeface="Arial"/>
              <a:buNone/>
            </a:pPr>
            <a:r>
              <a:rPr b="0" i="0" lang="en-US" sz="2200" u="none" cap="none" strike="noStrike">
                <a:solidFill>
                  <a:srgbClr val="366092"/>
                </a:solidFill>
                <a:latin typeface="Arial"/>
                <a:ea typeface="Arial"/>
                <a:cs typeface="Arial"/>
                <a:sym typeface="Arial"/>
              </a:rPr>
              <a:t>Go-to market visualizations III</a:t>
            </a:r>
            <a:endParaRPr b="0" i="0" sz="1400" u="none" cap="none" strike="noStrike">
              <a:solidFill>
                <a:srgbClr val="000000"/>
              </a:solidFill>
              <a:latin typeface="Arial"/>
              <a:ea typeface="Arial"/>
              <a:cs typeface="Arial"/>
              <a:sym typeface="Arial"/>
            </a:endParaRPr>
          </a:p>
        </p:txBody>
      </p:sp>
      <p:sp>
        <p:nvSpPr>
          <p:cNvPr id="992" name="Google Shape;992;p18"/>
          <p:cNvSpPr txBox="1"/>
          <p:nvPr>
            <p:ph idx="12" type="sldNum"/>
          </p:nvPr>
        </p:nvSpPr>
        <p:spPr>
          <a:xfrm>
            <a:off x="9480884" y="4767263"/>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19"/>
          <p:cNvSpPr txBox="1"/>
          <p:nvPr/>
        </p:nvSpPr>
        <p:spPr>
          <a:xfrm>
            <a:off x="3629435" y="1885035"/>
            <a:ext cx="1006494"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Revenue Growth</a:t>
            </a:r>
            <a:endParaRPr b="0" i="0" sz="1400" u="none" cap="none" strike="noStrike">
              <a:solidFill>
                <a:srgbClr val="000000"/>
              </a:solidFill>
              <a:latin typeface="Arial"/>
              <a:ea typeface="Arial"/>
              <a:cs typeface="Arial"/>
              <a:sym typeface="Arial"/>
            </a:endParaRPr>
          </a:p>
        </p:txBody>
      </p:sp>
      <p:cxnSp>
        <p:nvCxnSpPr>
          <p:cNvPr id="999" name="Google Shape;999;p19"/>
          <p:cNvCxnSpPr/>
          <p:nvPr/>
        </p:nvCxnSpPr>
        <p:spPr>
          <a:xfrm>
            <a:off x="4776122" y="1291403"/>
            <a:ext cx="0" cy="2686050"/>
          </a:xfrm>
          <a:prstGeom prst="straightConnector1">
            <a:avLst/>
          </a:prstGeom>
          <a:noFill/>
          <a:ln cap="flat" cmpd="sng" w="9525">
            <a:solidFill>
              <a:schemeClr val="dk1"/>
            </a:solidFill>
            <a:prstDash val="solid"/>
            <a:round/>
            <a:headEnd len="sm" w="sm" type="none"/>
            <a:tailEnd len="sm" w="sm" type="none"/>
          </a:ln>
        </p:spPr>
      </p:cxnSp>
      <p:cxnSp>
        <p:nvCxnSpPr>
          <p:cNvPr id="1000" name="Google Shape;1000;p19"/>
          <p:cNvCxnSpPr/>
          <p:nvPr/>
        </p:nvCxnSpPr>
        <p:spPr>
          <a:xfrm>
            <a:off x="4791627" y="1307189"/>
            <a:ext cx="457200" cy="0"/>
          </a:xfrm>
          <a:prstGeom prst="straightConnector1">
            <a:avLst/>
          </a:prstGeom>
          <a:noFill/>
          <a:ln cap="flat" cmpd="sng" w="9525">
            <a:solidFill>
              <a:schemeClr val="dk1"/>
            </a:solidFill>
            <a:prstDash val="solid"/>
            <a:round/>
            <a:headEnd len="sm" w="sm" type="none"/>
            <a:tailEnd len="sm" w="sm" type="none"/>
          </a:ln>
        </p:spPr>
      </p:cxnSp>
      <p:sp>
        <p:nvSpPr>
          <p:cNvPr id="1001" name="Google Shape;1001;p19"/>
          <p:cNvSpPr txBox="1"/>
          <p:nvPr/>
        </p:nvSpPr>
        <p:spPr>
          <a:xfrm>
            <a:off x="5370730" y="1013339"/>
            <a:ext cx="12719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C00000"/>
                </a:solidFill>
                <a:latin typeface="Arial"/>
                <a:ea typeface="Arial"/>
                <a:cs typeface="Arial"/>
                <a:sym typeface="Arial"/>
              </a:rPr>
              <a:t>Healthy Lead Stream</a:t>
            </a:r>
            <a:endParaRPr b="0" i="0" sz="1400" u="none" cap="none" strike="noStrike">
              <a:solidFill>
                <a:srgbClr val="000000"/>
              </a:solidFill>
              <a:latin typeface="Arial"/>
              <a:ea typeface="Arial"/>
              <a:cs typeface="Arial"/>
              <a:sym typeface="Arial"/>
            </a:endParaRPr>
          </a:p>
        </p:txBody>
      </p:sp>
      <p:sp>
        <p:nvSpPr>
          <p:cNvPr id="1002" name="Google Shape;1002;p19"/>
          <p:cNvSpPr txBox="1"/>
          <p:nvPr/>
        </p:nvSpPr>
        <p:spPr>
          <a:xfrm>
            <a:off x="5337181" y="3645487"/>
            <a:ext cx="122813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C000"/>
                </a:solidFill>
                <a:latin typeface="Arial"/>
                <a:ea typeface="Arial"/>
                <a:cs typeface="Arial"/>
                <a:sym typeface="Arial"/>
              </a:rPr>
              <a:t>Strong Lead Progression</a:t>
            </a:r>
            <a:endParaRPr b="0" i="0" sz="1400" u="none" cap="none" strike="noStrike">
              <a:solidFill>
                <a:srgbClr val="000000"/>
              </a:solidFill>
              <a:latin typeface="Arial"/>
              <a:ea typeface="Arial"/>
              <a:cs typeface="Arial"/>
              <a:sym typeface="Arial"/>
            </a:endParaRPr>
          </a:p>
        </p:txBody>
      </p:sp>
      <p:cxnSp>
        <p:nvCxnSpPr>
          <p:cNvPr id="1003" name="Google Shape;1003;p19"/>
          <p:cNvCxnSpPr/>
          <p:nvPr/>
        </p:nvCxnSpPr>
        <p:spPr>
          <a:xfrm rot="10800000">
            <a:off x="6819523" y="707281"/>
            <a:ext cx="8931" cy="1476968"/>
          </a:xfrm>
          <a:prstGeom prst="straightConnector1">
            <a:avLst/>
          </a:prstGeom>
          <a:noFill/>
          <a:ln cap="flat" cmpd="sng" w="9525">
            <a:solidFill>
              <a:schemeClr val="dk1"/>
            </a:solidFill>
            <a:prstDash val="solid"/>
            <a:round/>
            <a:headEnd len="sm" w="sm" type="none"/>
            <a:tailEnd len="sm" w="sm" type="none"/>
          </a:ln>
        </p:spPr>
      </p:cxnSp>
      <p:sp>
        <p:nvSpPr>
          <p:cNvPr id="1004" name="Google Shape;1004;p19"/>
          <p:cNvSpPr txBox="1"/>
          <p:nvPr/>
        </p:nvSpPr>
        <p:spPr>
          <a:xfrm>
            <a:off x="7113013" y="940044"/>
            <a:ext cx="14287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2"/>
                </a:solidFill>
                <a:latin typeface="Arial"/>
                <a:ea typeface="Arial"/>
                <a:cs typeface="Arial"/>
                <a:sym typeface="Arial"/>
              </a:rPr>
              <a:t>Marketing Leads</a:t>
            </a:r>
            <a:endParaRPr b="0" i="0" sz="1400" u="none" cap="none" strike="noStrike">
              <a:solidFill>
                <a:srgbClr val="000000"/>
              </a:solidFill>
              <a:latin typeface="Arial"/>
              <a:ea typeface="Arial"/>
              <a:cs typeface="Arial"/>
              <a:sym typeface="Arial"/>
            </a:endParaRPr>
          </a:p>
        </p:txBody>
      </p:sp>
      <p:sp>
        <p:nvSpPr>
          <p:cNvPr id="1005" name="Google Shape;1005;p19"/>
          <p:cNvSpPr txBox="1"/>
          <p:nvPr/>
        </p:nvSpPr>
        <p:spPr>
          <a:xfrm>
            <a:off x="7113013" y="1203172"/>
            <a:ext cx="14287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2"/>
                </a:solidFill>
                <a:latin typeface="Arial"/>
                <a:ea typeface="Arial"/>
                <a:cs typeface="Arial"/>
                <a:sym typeface="Arial"/>
              </a:rPr>
              <a:t>Industry Sellers</a:t>
            </a:r>
            <a:endParaRPr b="0" i="0" sz="1400" u="none" cap="none" strike="noStrike">
              <a:solidFill>
                <a:srgbClr val="000000"/>
              </a:solidFill>
              <a:latin typeface="Arial"/>
              <a:ea typeface="Arial"/>
              <a:cs typeface="Arial"/>
              <a:sym typeface="Arial"/>
            </a:endParaRPr>
          </a:p>
        </p:txBody>
      </p:sp>
      <p:cxnSp>
        <p:nvCxnSpPr>
          <p:cNvPr id="1006" name="Google Shape;1006;p19"/>
          <p:cNvCxnSpPr/>
          <p:nvPr/>
        </p:nvCxnSpPr>
        <p:spPr>
          <a:xfrm rot="10800000">
            <a:off x="6818294" y="3149782"/>
            <a:ext cx="5" cy="1377554"/>
          </a:xfrm>
          <a:prstGeom prst="straightConnector1">
            <a:avLst/>
          </a:prstGeom>
          <a:noFill/>
          <a:ln cap="flat" cmpd="sng" w="9525">
            <a:solidFill>
              <a:schemeClr val="dk1"/>
            </a:solidFill>
            <a:prstDash val="solid"/>
            <a:round/>
            <a:headEnd len="sm" w="sm" type="none"/>
            <a:tailEnd len="sm" w="sm" type="none"/>
          </a:ln>
        </p:spPr>
      </p:cxnSp>
      <p:sp>
        <p:nvSpPr>
          <p:cNvPr id="1007" name="Google Shape;1007;p19"/>
          <p:cNvSpPr txBox="1"/>
          <p:nvPr/>
        </p:nvSpPr>
        <p:spPr>
          <a:xfrm>
            <a:off x="7145984" y="3006977"/>
            <a:ext cx="14287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4F6128"/>
                </a:solidFill>
                <a:latin typeface="Arial"/>
                <a:ea typeface="Arial"/>
                <a:cs typeface="Arial"/>
                <a:sym typeface="Arial"/>
              </a:rPr>
              <a:t>Seller Coverage</a:t>
            </a:r>
            <a:endParaRPr b="0" i="0" sz="1400" u="none" cap="none" strike="noStrike">
              <a:solidFill>
                <a:srgbClr val="000000"/>
              </a:solidFill>
              <a:latin typeface="Arial"/>
              <a:ea typeface="Arial"/>
              <a:cs typeface="Arial"/>
              <a:sym typeface="Arial"/>
            </a:endParaRPr>
          </a:p>
        </p:txBody>
      </p:sp>
      <p:sp>
        <p:nvSpPr>
          <p:cNvPr id="1008" name="Google Shape;1008;p19"/>
          <p:cNvSpPr txBox="1"/>
          <p:nvPr/>
        </p:nvSpPr>
        <p:spPr>
          <a:xfrm>
            <a:off x="7131674" y="1488922"/>
            <a:ext cx="186332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4F6128"/>
                </a:solidFill>
                <a:latin typeface="Arial"/>
                <a:ea typeface="Arial"/>
                <a:cs typeface="Arial"/>
                <a:sym typeface="Arial"/>
              </a:rPr>
              <a:t>Business Partner leads</a:t>
            </a:r>
            <a:endParaRPr b="0" i="0" sz="1400" u="none" cap="none" strike="noStrike">
              <a:solidFill>
                <a:srgbClr val="000000"/>
              </a:solidFill>
              <a:latin typeface="Arial"/>
              <a:ea typeface="Arial"/>
              <a:cs typeface="Arial"/>
              <a:sym typeface="Arial"/>
            </a:endParaRPr>
          </a:p>
        </p:txBody>
      </p:sp>
      <p:cxnSp>
        <p:nvCxnSpPr>
          <p:cNvPr id="1009" name="Google Shape;1009;p19"/>
          <p:cNvCxnSpPr/>
          <p:nvPr/>
        </p:nvCxnSpPr>
        <p:spPr>
          <a:xfrm>
            <a:off x="6827263" y="1321044"/>
            <a:ext cx="228600" cy="0"/>
          </a:xfrm>
          <a:prstGeom prst="straightConnector1">
            <a:avLst/>
          </a:prstGeom>
          <a:noFill/>
          <a:ln cap="flat" cmpd="sng" w="9525">
            <a:solidFill>
              <a:schemeClr val="dk1"/>
            </a:solidFill>
            <a:prstDash val="solid"/>
            <a:round/>
            <a:headEnd len="sm" w="sm" type="none"/>
            <a:tailEnd len="sm" w="sm" type="none"/>
          </a:ln>
        </p:spPr>
      </p:cxnSp>
      <p:cxnSp>
        <p:nvCxnSpPr>
          <p:cNvPr id="1010" name="Google Shape;1010;p19"/>
          <p:cNvCxnSpPr/>
          <p:nvPr/>
        </p:nvCxnSpPr>
        <p:spPr>
          <a:xfrm>
            <a:off x="6827263" y="1622272"/>
            <a:ext cx="228600" cy="0"/>
          </a:xfrm>
          <a:prstGeom prst="straightConnector1">
            <a:avLst/>
          </a:prstGeom>
          <a:noFill/>
          <a:ln cap="flat" cmpd="sng" w="9525">
            <a:solidFill>
              <a:schemeClr val="dk1"/>
            </a:solidFill>
            <a:prstDash val="solid"/>
            <a:round/>
            <a:headEnd len="sm" w="sm" type="none"/>
            <a:tailEnd len="sm" w="sm" type="none"/>
          </a:ln>
        </p:spPr>
      </p:cxnSp>
      <p:cxnSp>
        <p:nvCxnSpPr>
          <p:cNvPr id="1011" name="Google Shape;1011;p19"/>
          <p:cNvCxnSpPr/>
          <p:nvPr/>
        </p:nvCxnSpPr>
        <p:spPr>
          <a:xfrm>
            <a:off x="6827263" y="1892544"/>
            <a:ext cx="228600" cy="0"/>
          </a:xfrm>
          <a:prstGeom prst="straightConnector1">
            <a:avLst/>
          </a:prstGeom>
          <a:noFill/>
          <a:ln cap="flat" cmpd="sng" w="9525">
            <a:solidFill>
              <a:schemeClr val="dk1"/>
            </a:solidFill>
            <a:prstDash val="solid"/>
            <a:round/>
            <a:headEnd len="sm" w="sm" type="none"/>
            <a:tailEnd len="sm" w="sm" type="none"/>
          </a:ln>
        </p:spPr>
      </p:cxnSp>
      <p:sp>
        <p:nvSpPr>
          <p:cNvPr id="1012" name="Google Shape;1012;p19"/>
          <p:cNvSpPr txBox="1"/>
          <p:nvPr/>
        </p:nvSpPr>
        <p:spPr>
          <a:xfrm>
            <a:off x="7131672" y="1800651"/>
            <a:ext cx="193510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4F6128"/>
                </a:solidFill>
                <a:latin typeface="Arial"/>
                <a:ea typeface="Arial"/>
                <a:cs typeface="Arial"/>
                <a:sym typeface="Arial"/>
              </a:rPr>
              <a:t>Business Development</a:t>
            </a:r>
            <a:endParaRPr b="0" i="0" sz="1400" u="none" cap="none" strike="noStrike">
              <a:solidFill>
                <a:srgbClr val="000000"/>
              </a:solidFill>
              <a:latin typeface="Arial"/>
              <a:ea typeface="Arial"/>
              <a:cs typeface="Arial"/>
              <a:sym typeface="Arial"/>
            </a:endParaRPr>
          </a:p>
        </p:txBody>
      </p:sp>
      <p:cxnSp>
        <p:nvCxnSpPr>
          <p:cNvPr id="1013" name="Google Shape;1013;p19"/>
          <p:cNvCxnSpPr/>
          <p:nvPr/>
        </p:nvCxnSpPr>
        <p:spPr>
          <a:xfrm>
            <a:off x="6818299" y="3483261"/>
            <a:ext cx="228600" cy="0"/>
          </a:xfrm>
          <a:prstGeom prst="straightConnector1">
            <a:avLst/>
          </a:prstGeom>
          <a:noFill/>
          <a:ln cap="flat" cmpd="sng" w="9525">
            <a:solidFill>
              <a:schemeClr val="dk1"/>
            </a:solidFill>
            <a:prstDash val="solid"/>
            <a:round/>
            <a:headEnd len="sm" w="sm" type="none"/>
            <a:tailEnd len="sm" w="sm" type="none"/>
          </a:ln>
        </p:spPr>
      </p:cxnSp>
      <p:sp>
        <p:nvSpPr>
          <p:cNvPr id="1014" name="Google Shape;1014;p19"/>
          <p:cNvSpPr txBox="1"/>
          <p:nvPr/>
        </p:nvSpPr>
        <p:spPr>
          <a:xfrm>
            <a:off x="7121840" y="3391571"/>
            <a:ext cx="14287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2"/>
                </a:solidFill>
                <a:latin typeface="Arial"/>
                <a:ea typeface="Arial"/>
                <a:cs typeface="Arial"/>
                <a:sym typeface="Arial"/>
              </a:rPr>
              <a:t>Seller Productivity</a:t>
            </a:r>
            <a:endParaRPr b="0" i="0" sz="1400" u="none" cap="none" strike="noStrike">
              <a:solidFill>
                <a:srgbClr val="000000"/>
              </a:solidFill>
              <a:latin typeface="Arial"/>
              <a:ea typeface="Arial"/>
              <a:cs typeface="Arial"/>
              <a:sym typeface="Arial"/>
            </a:endParaRPr>
          </a:p>
        </p:txBody>
      </p:sp>
      <p:cxnSp>
        <p:nvCxnSpPr>
          <p:cNvPr id="1015" name="Google Shape;1015;p19"/>
          <p:cNvCxnSpPr/>
          <p:nvPr/>
        </p:nvCxnSpPr>
        <p:spPr>
          <a:xfrm>
            <a:off x="6818299" y="3835039"/>
            <a:ext cx="228600" cy="0"/>
          </a:xfrm>
          <a:prstGeom prst="straightConnector1">
            <a:avLst/>
          </a:prstGeom>
          <a:noFill/>
          <a:ln cap="flat" cmpd="sng" w="9525">
            <a:solidFill>
              <a:schemeClr val="dk1"/>
            </a:solidFill>
            <a:prstDash val="solid"/>
            <a:round/>
            <a:headEnd len="sm" w="sm" type="none"/>
            <a:tailEnd len="sm" w="sm" type="none"/>
          </a:ln>
        </p:spPr>
      </p:cxnSp>
      <p:sp>
        <p:nvSpPr>
          <p:cNvPr id="1016" name="Google Shape;1016;p19"/>
          <p:cNvSpPr txBox="1"/>
          <p:nvPr/>
        </p:nvSpPr>
        <p:spPr>
          <a:xfrm>
            <a:off x="7159383" y="3692917"/>
            <a:ext cx="180617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C000"/>
                </a:solidFill>
                <a:latin typeface="Arial"/>
                <a:ea typeface="Arial"/>
                <a:cs typeface="Arial"/>
                <a:sym typeface="Arial"/>
              </a:rPr>
              <a:t>Progression Tactics</a:t>
            </a:r>
            <a:endParaRPr b="0" i="0" sz="1400" u="none" cap="none" strike="noStrike">
              <a:solidFill>
                <a:srgbClr val="000000"/>
              </a:solidFill>
              <a:latin typeface="Arial"/>
              <a:ea typeface="Arial"/>
              <a:cs typeface="Arial"/>
              <a:sym typeface="Arial"/>
            </a:endParaRPr>
          </a:p>
        </p:txBody>
      </p:sp>
      <p:cxnSp>
        <p:nvCxnSpPr>
          <p:cNvPr id="1017" name="Google Shape;1017;p19"/>
          <p:cNvCxnSpPr/>
          <p:nvPr/>
        </p:nvCxnSpPr>
        <p:spPr>
          <a:xfrm>
            <a:off x="6818294" y="4174590"/>
            <a:ext cx="228600" cy="0"/>
          </a:xfrm>
          <a:prstGeom prst="straightConnector1">
            <a:avLst/>
          </a:prstGeom>
          <a:noFill/>
          <a:ln cap="flat" cmpd="sng" w="9525">
            <a:solidFill>
              <a:schemeClr val="dk1"/>
            </a:solidFill>
            <a:prstDash val="solid"/>
            <a:round/>
            <a:headEnd len="sm" w="sm" type="none"/>
            <a:tailEnd len="sm" w="sm" type="none"/>
          </a:ln>
        </p:spPr>
      </p:cxnSp>
      <p:cxnSp>
        <p:nvCxnSpPr>
          <p:cNvPr id="1018" name="Google Shape;1018;p19"/>
          <p:cNvCxnSpPr/>
          <p:nvPr/>
        </p:nvCxnSpPr>
        <p:spPr>
          <a:xfrm>
            <a:off x="6598663" y="1321044"/>
            <a:ext cx="228600" cy="0"/>
          </a:xfrm>
          <a:prstGeom prst="straightConnector1">
            <a:avLst/>
          </a:prstGeom>
          <a:noFill/>
          <a:ln cap="flat" cmpd="sng" w="9525">
            <a:solidFill>
              <a:schemeClr val="dk1"/>
            </a:solidFill>
            <a:prstDash val="solid"/>
            <a:round/>
            <a:headEnd len="sm" w="sm" type="none"/>
            <a:tailEnd len="sm" w="sm" type="none"/>
          </a:ln>
        </p:spPr>
      </p:cxnSp>
      <p:cxnSp>
        <p:nvCxnSpPr>
          <p:cNvPr id="1019" name="Google Shape;1019;p19"/>
          <p:cNvCxnSpPr/>
          <p:nvPr/>
        </p:nvCxnSpPr>
        <p:spPr>
          <a:xfrm>
            <a:off x="6589699" y="3862966"/>
            <a:ext cx="228600" cy="0"/>
          </a:xfrm>
          <a:prstGeom prst="straightConnector1">
            <a:avLst/>
          </a:prstGeom>
          <a:noFill/>
          <a:ln cap="flat" cmpd="sng" w="9525">
            <a:solidFill>
              <a:schemeClr val="dk1"/>
            </a:solidFill>
            <a:prstDash val="solid"/>
            <a:round/>
            <a:headEnd len="sm" w="sm" type="none"/>
            <a:tailEnd len="sm" w="sm" type="none"/>
          </a:ln>
        </p:spPr>
      </p:cxnSp>
      <p:sp>
        <p:nvSpPr>
          <p:cNvPr id="1020" name="Google Shape;1020;p19"/>
          <p:cNvSpPr txBox="1"/>
          <p:nvPr/>
        </p:nvSpPr>
        <p:spPr>
          <a:xfrm>
            <a:off x="9215268" y="1518813"/>
            <a:ext cx="225147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GBS banking partner/AP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 feedback</a:t>
            </a:r>
            <a:endParaRPr b="0" i="0" sz="1400" u="none" cap="none" strike="noStrike">
              <a:solidFill>
                <a:srgbClr val="000000"/>
              </a:solidFill>
              <a:latin typeface="Arial"/>
              <a:ea typeface="Arial"/>
              <a:cs typeface="Arial"/>
              <a:sym typeface="Arial"/>
            </a:endParaRPr>
          </a:p>
        </p:txBody>
      </p:sp>
      <p:sp>
        <p:nvSpPr>
          <p:cNvPr id="1021" name="Google Shape;1021;p19"/>
          <p:cNvSpPr txBox="1"/>
          <p:nvPr/>
        </p:nvSpPr>
        <p:spPr>
          <a:xfrm>
            <a:off x="9237890" y="1291403"/>
            <a:ext cx="14287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Won-Loss Analysis</a:t>
            </a:r>
            <a:endParaRPr b="0" i="0" sz="1400" u="none" cap="none" strike="noStrike">
              <a:solidFill>
                <a:srgbClr val="000000"/>
              </a:solidFill>
              <a:latin typeface="Arial"/>
              <a:ea typeface="Arial"/>
              <a:cs typeface="Arial"/>
              <a:sym typeface="Arial"/>
            </a:endParaRPr>
          </a:p>
        </p:txBody>
      </p:sp>
      <p:sp>
        <p:nvSpPr>
          <p:cNvPr id="1022" name="Google Shape;1022;p19"/>
          <p:cNvSpPr txBox="1"/>
          <p:nvPr/>
        </p:nvSpPr>
        <p:spPr>
          <a:xfrm>
            <a:off x="9237892" y="1084234"/>
            <a:ext cx="199476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VP$M Growth Initiatives </a:t>
            </a:r>
            <a:endParaRPr b="0" i="0" sz="1400" u="none" cap="none" strike="noStrike">
              <a:solidFill>
                <a:srgbClr val="000000"/>
              </a:solidFill>
              <a:latin typeface="Arial"/>
              <a:ea typeface="Arial"/>
              <a:cs typeface="Arial"/>
              <a:sym typeface="Arial"/>
            </a:endParaRPr>
          </a:p>
        </p:txBody>
      </p:sp>
      <p:sp>
        <p:nvSpPr>
          <p:cNvPr id="1023" name="Google Shape;1023;p19"/>
          <p:cNvSpPr txBox="1"/>
          <p:nvPr/>
        </p:nvSpPr>
        <p:spPr>
          <a:xfrm>
            <a:off x="9237891" y="1909338"/>
            <a:ext cx="154066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Industry Analyst Rankings</a:t>
            </a:r>
            <a:endParaRPr b="0" i="0" sz="1400" u="none" cap="none" strike="noStrike">
              <a:solidFill>
                <a:srgbClr val="000000"/>
              </a:solidFill>
              <a:latin typeface="Arial"/>
              <a:ea typeface="Arial"/>
              <a:cs typeface="Arial"/>
              <a:sym typeface="Arial"/>
            </a:endParaRPr>
          </a:p>
        </p:txBody>
      </p:sp>
      <p:sp>
        <p:nvSpPr>
          <p:cNvPr id="1024" name="Google Shape;1024;p19"/>
          <p:cNvSpPr txBox="1"/>
          <p:nvPr/>
        </p:nvSpPr>
        <p:spPr>
          <a:xfrm>
            <a:off x="5258357" y="1572267"/>
            <a:ext cx="139898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New Leads / Month </a:t>
            </a:r>
            <a:br>
              <a:rPr b="0" i="0" lang="en-US" sz="900" u="none" cap="none" strike="noStrike">
                <a:solidFill>
                  <a:schemeClr val="dk1"/>
                </a:solidFill>
                <a:latin typeface="Arial"/>
                <a:ea typeface="Arial"/>
                <a:cs typeface="Arial"/>
                <a:sym typeface="Arial"/>
              </a:rPr>
            </a:br>
            <a:r>
              <a:rPr b="0" i="0" lang="en-US" sz="900" u="none" cap="none" strike="noStrike">
                <a:solidFill>
                  <a:schemeClr val="dk1"/>
                </a:solidFill>
                <a:latin typeface="Arial"/>
                <a:ea typeface="Arial"/>
                <a:cs typeface="Arial"/>
                <a:sym typeface="Arial"/>
              </a:rPr>
              <a:t>    (last 12 months)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ID &gt; VL Progression velocity</a:t>
            </a:r>
            <a:endParaRPr b="0" i="0" sz="1400" u="none" cap="none" strike="noStrike">
              <a:solidFill>
                <a:srgbClr val="000000"/>
              </a:solidFill>
              <a:latin typeface="Arial"/>
              <a:ea typeface="Arial"/>
              <a:cs typeface="Arial"/>
              <a:sym typeface="Arial"/>
            </a:endParaRPr>
          </a:p>
        </p:txBody>
      </p:sp>
      <p:sp>
        <p:nvSpPr>
          <p:cNvPr id="1025" name="Google Shape;1025;p19"/>
          <p:cNvSpPr txBox="1"/>
          <p:nvPr/>
        </p:nvSpPr>
        <p:spPr>
          <a:xfrm>
            <a:off x="9237890" y="2913034"/>
            <a:ext cx="13144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Non-competitive proposals / Win Rate</a:t>
            </a:r>
            <a:endParaRPr b="0" i="0" sz="1400" u="none" cap="none" strike="noStrike">
              <a:solidFill>
                <a:srgbClr val="000000"/>
              </a:solidFill>
              <a:latin typeface="Arial"/>
              <a:ea typeface="Arial"/>
              <a:cs typeface="Arial"/>
              <a:sym typeface="Arial"/>
            </a:endParaRPr>
          </a:p>
        </p:txBody>
      </p:sp>
      <p:sp>
        <p:nvSpPr>
          <p:cNvPr id="1026" name="Google Shape;1026;p19"/>
          <p:cNvSpPr txBox="1"/>
          <p:nvPr/>
        </p:nvSpPr>
        <p:spPr>
          <a:xfrm>
            <a:off x="9237890" y="3842913"/>
            <a:ext cx="12001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Pipeline  / Seller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Progression / Seller</a:t>
            </a:r>
            <a:endParaRPr b="0" i="0" sz="1400" u="none" cap="none" strike="noStrike">
              <a:solidFill>
                <a:srgbClr val="000000"/>
              </a:solidFill>
              <a:latin typeface="Arial"/>
              <a:ea typeface="Arial"/>
              <a:cs typeface="Arial"/>
              <a:sym typeface="Arial"/>
            </a:endParaRPr>
          </a:p>
        </p:txBody>
      </p:sp>
      <p:sp>
        <p:nvSpPr>
          <p:cNvPr id="1027" name="Google Shape;1027;p19"/>
          <p:cNvSpPr txBox="1"/>
          <p:nvPr/>
        </p:nvSpPr>
        <p:spPr>
          <a:xfrm>
            <a:off x="9237890" y="3541684"/>
            <a:ext cx="16002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OO / Seller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Number of Sellers / Trend</a:t>
            </a:r>
            <a:endParaRPr b="0" i="0" sz="1400" u="none" cap="none" strike="noStrike">
              <a:solidFill>
                <a:srgbClr val="000000"/>
              </a:solidFill>
              <a:latin typeface="Arial"/>
              <a:ea typeface="Arial"/>
              <a:cs typeface="Arial"/>
              <a:sym typeface="Arial"/>
            </a:endParaRPr>
          </a:p>
        </p:txBody>
      </p:sp>
      <p:sp>
        <p:nvSpPr>
          <p:cNvPr id="1028" name="Google Shape;1028;p19"/>
          <p:cNvSpPr txBox="1"/>
          <p:nvPr/>
        </p:nvSpPr>
        <p:spPr>
          <a:xfrm>
            <a:off x="9237890" y="4184622"/>
            <a:ext cx="16573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Downloads / Seller Feedback</a:t>
            </a:r>
            <a:endParaRPr b="0" i="0" sz="1400" u="none" cap="none" strike="noStrike">
              <a:solidFill>
                <a:srgbClr val="000000"/>
              </a:solidFill>
              <a:latin typeface="Arial"/>
              <a:ea typeface="Arial"/>
              <a:cs typeface="Arial"/>
              <a:sym typeface="Arial"/>
            </a:endParaRPr>
          </a:p>
        </p:txBody>
      </p:sp>
      <p:sp>
        <p:nvSpPr>
          <p:cNvPr id="1029" name="Google Shape;1029;p19"/>
          <p:cNvSpPr txBox="1"/>
          <p:nvPr/>
        </p:nvSpPr>
        <p:spPr>
          <a:xfrm>
            <a:off x="9237890" y="4433463"/>
            <a:ext cx="16002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Seller Competency Ratings</a:t>
            </a:r>
            <a:endParaRPr b="0" i="0" sz="1400" u="none" cap="none" strike="noStrike">
              <a:solidFill>
                <a:srgbClr val="000000"/>
              </a:solidFill>
              <a:latin typeface="Arial"/>
              <a:ea typeface="Arial"/>
              <a:cs typeface="Arial"/>
              <a:sym typeface="Arial"/>
            </a:endParaRPr>
          </a:p>
        </p:txBody>
      </p:sp>
      <p:cxnSp>
        <p:nvCxnSpPr>
          <p:cNvPr id="1030" name="Google Shape;1030;p19"/>
          <p:cNvCxnSpPr/>
          <p:nvPr/>
        </p:nvCxnSpPr>
        <p:spPr>
          <a:xfrm>
            <a:off x="4795633" y="3963523"/>
            <a:ext cx="457200" cy="0"/>
          </a:xfrm>
          <a:prstGeom prst="straightConnector1">
            <a:avLst/>
          </a:prstGeom>
          <a:noFill/>
          <a:ln cap="flat" cmpd="sng" w="9525">
            <a:solidFill>
              <a:schemeClr val="dk1"/>
            </a:solidFill>
            <a:prstDash val="solid"/>
            <a:round/>
            <a:headEnd len="sm" w="sm" type="none"/>
            <a:tailEnd len="sm" w="sm" type="none"/>
          </a:ln>
        </p:spPr>
      </p:cxnSp>
      <p:sp>
        <p:nvSpPr>
          <p:cNvPr id="1031" name="Google Shape;1031;p19"/>
          <p:cNvSpPr txBox="1"/>
          <p:nvPr/>
        </p:nvSpPr>
        <p:spPr>
          <a:xfrm>
            <a:off x="7113013" y="504757"/>
            <a:ext cx="16002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4F6128"/>
                </a:solidFill>
                <a:latin typeface="Arial"/>
                <a:ea typeface="Arial"/>
                <a:cs typeface="Arial"/>
                <a:sym typeface="Arial"/>
              </a:rPr>
              <a:t>Awareness / Preference</a:t>
            </a:r>
            <a:endParaRPr b="0" i="0" sz="1400" u="none" cap="none" strike="noStrike">
              <a:solidFill>
                <a:srgbClr val="000000"/>
              </a:solidFill>
              <a:latin typeface="Arial"/>
              <a:ea typeface="Arial"/>
              <a:cs typeface="Arial"/>
              <a:sym typeface="Arial"/>
            </a:endParaRPr>
          </a:p>
        </p:txBody>
      </p:sp>
      <p:cxnSp>
        <p:nvCxnSpPr>
          <p:cNvPr id="1032" name="Google Shape;1032;p19"/>
          <p:cNvCxnSpPr/>
          <p:nvPr/>
        </p:nvCxnSpPr>
        <p:spPr>
          <a:xfrm>
            <a:off x="6827263" y="1047201"/>
            <a:ext cx="228600" cy="0"/>
          </a:xfrm>
          <a:prstGeom prst="straightConnector1">
            <a:avLst/>
          </a:prstGeom>
          <a:noFill/>
          <a:ln cap="flat" cmpd="sng" w="9525">
            <a:solidFill>
              <a:schemeClr val="dk1"/>
            </a:solidFill>
            <a:prstDash val="solid"/>
            <a:round/>
            <a:headEnd len="sm" w="sm" type="none"/>
            <a:tailEnd len="sm" w="sm" type="none"/>
          </a:ln>
        </p:spPr>
      </p:cxnSp>
      <p:sp>
        <p:nvSpPr>
          <p:cNvPr id="1033" name="Google Shape;1033;p19"/>
          <p:cNvSpPr txBox="1"/>
          <p:nvPr/>
        </p:nvSpPr>
        <p:spPr>
          <a:xfrm>
            <a:off x="9237890" y="355573"/>
            <a:ext cx="1428750"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Market Size / Growth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Relative Market Share  </a:t>
            </a:r>
            <a:endParaRPr b="0" i="0" sz="1400" u="none" cap="none" strike="noStrike">
              <a:solidFill>
                <a:srgbClr val="000000"/>
              </a:solidFill>
              <a:latin typeface="Arial"/>
              <a:ea typeface="Arial"/>
              <a:cs typeface="Arial"/>
              <a:sym typeface="Arial"/>
            </a:endParaRPr>
          </a:p>
        </p:txBody>
      </p:sp>
      <p:sp>
        <p:nvSpPr>
          <p:cNvPr id="1034" name="Google Shape;1034;p19"/>
          <p:cNvSpPr txBox="1"/>
          <p:nvPr/>
        </p:nvSpPr>
        <p:spPr>
          <a:xfrm>
            <a:off x="9237890" y="2354631"/>
            <a:ext cx="12001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Validated Leads from S&amp;D / Pipeline</a:t>
            </a:r>
            <a:endParaRPr b="0" i="0" sz="1400" u="none" cap="none" strike="noStrike">
              <a:solidFill>
                <a:srgbClr val="000000"/>
              </a:solidFill>
              <a:latin typeface="Arial"/>
              <a:ea typeface="Arial"/>
              <a:cs typeface="Arial"/>
              <a:sym typeface="Arial"/>
            </a:endParaRPr>
          </a:p>
        </p:txBody>
      </p:sp>
      <p:sp>
        <p:nvSpPr>
          <p:cNvPr id="1035" name="Google Shape;1035;p19"/>
          <p:cNvSpPr txBox="1"/>
          <p:nvPr/>
        </p:nvSpPr>
        <p:spPr>
          <a:xfrm>
            <a:off x="3517026" y="3919808"/>
            <a:ext cx="130552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Pull forward opportunities </a:t>
            </a:r>
            <a:endParaRPr b="0" i="0" sz="1400" u="none" cap="none" strike="noStrike">
              <a:solidFill>
                <a:srgbClr val="000000"/>
              </a:solidFill>
              <a:latin typeface="Arial"/>
              <a:ea typeface="Arial"/>
              <a:cs typeface="Arial"/>
              <a:sym typeface="Arial"/>
            </a:endParaRPr>
          </a:p>
        </p:txBody>
      </p:sp>
      <p:sp>
        <p:nvSpPr>
          <p:cNvPr id="1036" name="Google Shape;1036;p19"/>
          <p:cNvSpPr txBox="1"/>
          <p:nvPr/>
        </p:nvSpPr>
        <p:spPr>
          <a:xfrm>
            <a:off x="9237890" y="2741584"/>
            <a:ext cx="16573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BVA-BVI conversion rate</a:t>
            </a:r>
            <a:endParaRPr b="0" i="0" sz="1400" u="none" cap="none" strike="noStrike">
              <a:solidFill>
                <a:srgbClr val="000000"/>
              </a:solidFill>
              <a:latin typeface="Arial"/>
              <a:ea typeface="Arial"/>
              <a:cs typeface="Arial"/>
              <a:sym typeface="Arial"/>
            </a:endParaRPr>
          </a:p>
        </p:txBody>
      </p:sp>
      <p:sp>
        <p:nvSpPr>
          <p:cNvPr id="1037" name="Google Shape;1037;p19"/>
          <p:cNvSpPr txBox="1"/>
          <p:nvPr/>
        </p:nvSpPr>
        <p:spPr>
          <a:xfrm>
            <a:off x="83618" y="3325298"/>
            <a:ext cx="11668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Support NPS</a:t>
            </a:r>
            <a:endParaRPr b="0" i="0" sz="1400" u="none" cap="none" strike="noStrike">
              <a:solidFill>
                <a:srgbClr val="000000"/>
              </a:solidFill>
              <a:latin typeface="Arial"/>
              <a:ea typeface="Arial"/>
              <a:cs typeface="Arial"/>
              <a:sym typeface="Arial"/>
            </a:endParaRPr>
          </a:p>
        </p:txBody>
      </p:sp>
      <p:sp>
        <p:nvSpPr>
          <p:cNvPr id="1038" name="Google Shape;1038;p19"/>
          <p:cNvSpPr txBox="1"/>
          <p:nvPr/>
        </p:nvSpPr>
        <p:spPr>
          <a:xfrm>
            <a:off x="5276217" y="4230006"/>
            <a:ext cx="1496616"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Win Rate (quarterly)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VL &gt; QL Progression velocity</a:t>
            </a:r>
            <a:endParaRPr b="0" i="0" sz="1400" u="none" cap="none" strike="noStrike">
              <a:solidFill>
                <a:srgbClr val="000000"/>
              </a:solidFill>
              <a:latin typeface="Arial"/>
              <a:ea typeface="Arial"/>
              <a:cs typeface="Arial"/>
              <a:sym typeface="Arial"/>
            </a:endParaRPr>
          </a:p>
        </p:txBody>
      </p:sp>
      <p:sp>
        <p:nvSpPr>
          <p:cNvPr id="1039" name="Google Shape;1039;p19"/>
          <p:cNvSpPr txBox="1"/>
          <p:nvPr/>
        </p:nvSpPr>
        <p:spPr>
          <a:xfrm>
            <a:off x="9223603" y="2129603"/>
            <a:ext cx="154186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VL$M Top 5 Tactics </a:t>
            </a:r>
            <a:endParaRPr b="0" i="0" sz="1400" u="none" cap="none" strike="noStrike">
              <a:solidFill>
                <a:srgbClr val="000000"/>
              </a:solidFill>
              <a:latin typeface="Arial"/>
              <a:ea typeface="Arial"/>
              <a:cs typeface="Arial"/>
              <a:sym typeface="Arial"/>
            </a:endParaRPr>
          </a:p>
        </p:txBody>
      </p:sp>
      <p:sp>
        <p:nvSpPr>
          <p:cNvPr id="1040" name="Google Shape;1040;p19"/>
          <p:cNvSpPr txBox="1"/>
          <p:nvPr/>
        </p:nvSpPr>
        <p:spPr>
          <a:xfrm>
            <a:off x="9237890" y="855634"/>
            <a:ext cx="16573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Core/Invest Account Growth</a:t>
            </a:r>
            <a:endParaRPr b="0" i="0" sz="1400" u="none" cap="none" strike="noStrike">
              <a:solidFill>
                <a:srgbClr val="000000"/>
              </a:solidFill>
              <a:latin typeface="Arial"/>
              <a:ea typeface="Arial"/>
              <a:cs typeface="Arial"/>
              <a:sym typeface="Arial"/>
            </a:endParaRPr>
          </a:p>
        </p:txBody>
      </p:sp>
      <p:sp>
        <p:nvSpPr>
          <p:cNvPr id="1041" name="Google Shape;1041;p19"/>
          <p:cNvSpPr txBox="1"/>
          <p:nvPr>
            <p:ph idx="12" type="sldNum"/>
          </p:nvPr>
        </p:nvSpPr>
        <p:spPr>
          <a:xfrm>
            <a:off x="502920" y="4767263"/>
            <a:ext cx="2346960"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600"/>
              <a:buNone/>
            </a:pPr>
            <a:fld id="{00000000-1234-1234-1234-123412341234}" type="slidenum">
              <a:rPr lang="en-US" sz="600">
                <a:solidFill>
                  <a:schemeClr val="dk1"/>
                </a:solidFill>
                <a:latin typeface="Arial"/>
                <a:ea typeface="Arial"/>
                <a:cs typeface="Arial"/>
                <a:sym typeface="Arial"/>
              </a:rPr>
              <a:t>‹#›</a:t>
            </a:fld>
            <a:endParaRPr sz="600">
              <a:solidFill>
                <a:schemeClr val="dk1"/>
              </a:solidFill>
              <a:latin typeface="Arial"/>
              <a:ea typeface="Arial"/>
              <a:cs typeface="Arial"/>
              <a:sym typeface="Arial"/>
            </a:endParaRPr>
          </a:p>
        </p:txBody>
      </p:sp>
      <p:cxnSp>
        <p:nvCxnSpPr>
          <p:cNvPr id="1042" name="Google Shape;1042;p19"/>
          <p:cNvCxnSpPr/>
          <p:nvPr/>
        </p:nvCxnSpPr>
        <p:spPr>
          <a:xfrm>
            <a:off x="6827263" y="2184247"/>
            <a:ext cx="228600" cy="0"/>
          </a:xfrm>
          <a:prstGeom prst="straightConnector1">
            <a:avLst/>
          </a:prstGeom>
          <a:noFill/>
          <a:ln cap="flat" cmpd="sng" w="9525">
            <a:solidFill>
              <a:schemeClr val="dk1"/>
            </a:solidFill>
            <a:prstDash val="solid"/>
            <a:round/>
            <a:headEnd len="sm" w="sm" type="none"/>
            <a:tailEnd len="sm" w="sm" type="none"/>
          </a:ln>
        </p:spPr>
      </p:cxnSp>
      <p:sp>
        <p:nvSpPr>
          <p:cNvPr id="1043" name="Google Shape;1043;p19"/>
          <p:cNvSpPr txBox="1"/>
          <p:nvPr/>
        </p:nvSpPr>
        <p:spPr>
          <a:xfrm>
            <a:off x="9237890" y="3222597"/>
            <a:ext cx="16002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Future Quarter Pipeline growth rate</a:t>
            </a:r>
            <a:endParaRPr b="0" i="0" sz="1400" u="none" cap="none" strike="noStrike">
              <a:solidFill>
                <a:srgbClr val="000000"/>
              </a:solidFill>
              <a:latin typeface="Arial"/>
              <a:ea typeface="Arial"/>
              <a:cs typeface="Arial"/>
              <a:sym typeface="Arial"/>
            </a:endParaRPr>
          </a:p>
        </p:txBody>
      </p:sp>
      <p:sp>
        <p:nvSpPr>
          <p:cNvPr id="1044" name="Google Shape;1044;p19"/>
          <p:cNvSpPr txBox="1"/>
          <p:nvPr/>
        </p:nvSpPr>
        <p:spPr>
          <a:xfrm>
            <a:off x="7109516" y="2098062"/>
            <a:ext cx="17145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C000"/>
                </a:solidFill>
                <a:latin typeface="Arial"/>
                <a:ea typeface="Arial"/>
                <a:cs typeface="Arial"/>
                <a:sym typeface="Arial"/>
              </a:rPr>
              <a:t>Whitespace Accounts</a:t>
            </a:r>
            <a:endParaRPr b="0" i="0" sz="1400" u="none" cap="none" strike="noStrike">
              <a:solidFill>
                <a:srgbClr val="000000"/>
              </a:solidFill>
              <a:latin typeface="Arial"/>
              <a:ea typeface="Arial"/>
              <a:cs typeface="Arial"/>
              <a:sym typeface="Arial"/>
            </a:endParaRPr>
          </a:p>
        </p:txBody>
      </p:sp>
      <p:sp>
        <p:nvSpPr>
          <p:cNvPr id="1045" name="Google Shape;1045;p19"/>
          <p:cNvSpPr txBox="1"/>
          <p:nvPr/>
        </p:nvSpPr>
        <p:spPr>
          <a:xfrm>
            <a:off x="1678705" y="945130"/>
            <a:ext cx="1202970" cy="73866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4F6128"/>
                </a:solidFill>
                <a:latin typeface="Arial"/>
                <a:ea typeface="Arial"/>
                <a:cs typeface="Arial"/>
                <a:sym typeface="Arial"/>
              </a:rPr>
              <a:t>Competitive Offering / Portfolio</a:t>
            </a:r>
            <a:endParaRPr b="0" i="0" sz="1400" u="none" cap="none" strike="noStrike">
              <a:solidFill>
                <a:srgbClr val="000000"/>
              </a:solidFill>
              <a:latin typeface="Arial"/>
              <a:ea typeface="Arial"/>
              <a:cs typeface="Arial"/>
              <a:sym typeface="Arial"/>
            </a:endParaRPr>
          </a:p>
        </p:txBody>
      </p:sp>
      <p:cxnSp>
        <p:nvCxnSpPr>
          <p:cNvPr id="1046" name="Google Shape;1046;p19"/>
          <p:cNvCxnSpPr/>
          <p:nvPr/>
        </p:nvCxnSpPr>
        <p:spPr>
          <a:xfrm rot="10800000">
            <a:off x="1598205" y="778841"/>
            <a:ext cx="1373" cy="1174588"/>
          </a:xfrm>
          <a:prstGeom prst="straightConnector1">
            <a:avLst/>
          </a:prstGeom>
          <a:noFill/>
          <a:ln cap="flat" cmpd="sng" w="9525">
            <a:solidFill>
              <a:schemeClr val="dk1"/>
            </a:solidFill>
            <a:prstDash val="solid"/>
            <a:round/>
            <a:headEnd len="sm" w="sm" type="none"/>
            <a:tailEnd len="sm" w="sm" type="none"/>
          </a:ln>
        </p:spPr>
      </p:cxnSp>
      <p:cxnSp>
        <p:nvCxnSpPr>
          <p:cNvPr id="1047" name="Google Shape;1047;p19"/>
          <p:cNvCxnSpPr/>
          <p:nvPr/>
        </p:nvCxnSpPr>
        <p:spPr>
          <a:xfrm>
            <a:off x="1348822" y="778841"/>
            <a:ext cx="228600" cy="0"/>
          </a:xfrm>
          <a:prstGeom prst="straightConnector1">
            <a:avLst/>
          </a:prstGeom>
          <a:noFill/>
          <a:ln cap="flat" cmpd="sng" w="9525">
            <a:solidFill>
              <a:schemeClr val="dk1"/>
            </a:solidFill>
            <a:prstDash val="solid"/>
            <a:round/>
            <a:headEnd len="sm" w="sm" type="none"/>
            <a:tailEnd len="sm" w="sm" type="none"/>
          </a:ln>
        </p:spPr>
      </p:cxnSp>
      <p:sp>
        <p:nvSpPr>
          <p:cNvPr id="1048" name="Google Shape;1048;p19"/>
          <p:cNvSpPr txBox="1"/>
          <p:nvPr/>
        </p:nvSpPr>
        <p:spPr>
          <a:xfrm>
            <a:off x="96726" y="499532"/>
            <a:ext cx="142875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accent3"/>
                </a:solidFill>
                <a:latin typeface="Arial"/>
                <a:ea typeface="Arial"/>
                <a:cs typeface="Arial"/>
                <a:sym typeface="Arial"/>
              </a:rPr>
              <a:t>Aligned to Client Priorities / Needs</a:t>
            </a:r>
            <a:endParaRPr b="0" i="0" sz="1400" u="none" cap="none" strike="noStrike">
              <a:solidFill>
                <a:srgbClr val="000000"/>
              </a:solidFill>
              <a:latin typeface="Arial"/>
              <a:ea typeface="Arial"/>
              <a:cs typeface="Arial"/>
              <a:sym typeface="Arial"/>
            </a:endParaRPr>
          </a:p>
        </p:txBody>
      </p:sp>
      <p:cxnSp>
        <p:nvCxnSpPr>
          <p:cNvPr id="1049" name="Google Shape;1049;p19"/>
          <p:cNvCxnSpPr/>
          <p:nvPr/>
        </p:nvCxnSpPr>
        <p:spPr>
          <a:xfrm>
            <a:off x="1348822" y="1084832"/>
            <a:ext cx="228600" cy="0"/>
          </a:xfrm>
          <a:prstGeom prst="straightConnector1">
            <a:avLst/>
          </a:prstGeom>
          <a:noFill/>
          <a:ln cap="flat" cmpd="sng" w="9525">
            <a:solidFill>
              <a:schemeClr val="dk1"/>
            </a:solidFill>
            <a:prstDash val="solid"/>
            <a:round/>
            <a:headEnd len="sm" w="sm" type="none"/>
            <a:tailEnd len="sm" w="sm" type="none"/>
          </a:ln>
        </p:spPr>
      </p:cxnSp>
      <p:sp>
        <p:nvSpPr>
          <p:cNvPr id="1050" name="Google Shape;1050;p19"/>
          <p:cNvSpPr txBox="1"/>
          <p:nvPr/>
        </p:nvSpPr>
        <p:spPr>
          <a:xfrm>
            <a:off x="11973" y="1458592"/>
            <a:ext cx="142875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Competitive Price</a:t>
            </a:r>
            <a:endParaRPr b="0" i="0" sz="1400" u="none" cap="none" strike="noStrike">
              <a:solidFill>
                <a:srgbClr val="000000"/>
              </a:solidFill>
              <a:latin typeface="Arial"/>
              <a:ea typeface="Arial"/>
              <a:cs typeface="Arial"/>
              <a:sym typeface="Arial"/>
            </a:endParaRPr>
          </a:p>
        </p:txBody>
      </p:sp>
      <p:cxnSp>
        <p:nvCxnSpPr>
          <p:cNvPr id="1051" name="Google Shape;1051;p19"/>
          <p:cNvCxnSpPr/>
          <p:nvPr/>
        </p:nvCxnSpPr>
        <p:spPr>
          <a:xfrm>
            <a:off x="1348822" y="1593229"/>
            <a:ext cx="228600" cy="0"/>
          </a:xfrm>
          <a:prstGeom prst="straightConnector1">
            <a:avLst/>
          </a:prstGeom>
          <a:noFill/>
          <a:ln cap="flat" cmpd="sng" w="9525">
            <a:solidFill>
              <a:schemeClr val="dk1"/>
            </a:solidFill>
            <a:prstDash val="solid"/>
            <a:round/>
            <a:headEnd len="sm" w="sm" type="none"/>
            <a:tailEnd len="sm" w="sm" type="none"/>
          </a:ln>
        </p:spPr>
      </p:cxnSp>
      <p:sp>
        <p:nvSpPr>
          <p:cNvPr id="1052" name="Google Shape;1052;p19"/>
          <p:cNvSpPr txBox="1"/>
          <p:nvPr/>
        </p:nvSpPr>
        <p:spPr>
          <a:xfrm>
            <a:off x="-49741" y="1790890"/>
            <a:ext cx="1290156" cy="57708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Compelling Value Proposition / Differentiation</a:t>
            </a:r>
            <a:endParaRPr b="0" i="0" sz="1400" u="none" cap="none" strike="noStrike">
              <a:solidFill>
                <a:srgbClr val="000000"/>
              </a:solidFill>
              <a:latin typeface="Arial"/>
              <a:ea typeface="Arial"/>
              <a:cs typeface="Arial"/>
              <a:sym typeface="Arial"/>
            </a:endParaRPr>
          </a:p>
        </p:txBody>
      </p:sp>
      <p:sp>
        <p:nvSpPr>
          <p:cNvPr id="1053" name="Google Shape;1053;p19"/>
          <p:cNvSpPr txBox="1"/>
          <p:nvPr/>
        </p:nvSpPr>
        <p:spPr>
          <a:xfrm>
            <a:off x="13164" y="1218088"/>
            <a:ext cx="142875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C00000"/>
                </a:solidFill>
                <a:latin typeface="Arial"/>
                <a:ea typeface="Arial"/>
                <a:cs typeface="Arial"/>
                <a:sym typeface="Arial"/>
              </a:rPr>
              <a:t>Growth Segments</a:t>
            </a:r>
            <a:endParaRPr b="0" i="0" sz="1400" u="none" cap="none" strike="noStrike">
              <a:solidFill>
                <a:srgbClr val="000000"/>
              </a:solidFill>
              <a:latin typeface="Arial"/>
              <a:ea typeface="Arial"/>
              <a:cs typeface="Arial"/>
              <a:sym typeface="Arial"/>
            </a:endParaRPr>
          </a:p>
        </p:txBody>
      </p:sp>
      <p:cxnSp>
        <p:nvCxnSpPr>
          <p:cNvPr id="1054" name="Google Shape;1054;p19"/>
          <p:cNvCxnSpPr/>
          <p:nvPr/>
        </p:nvCxnSpPr>
        <p:spPr>
          <a:xfrm>
            <a:off x="1350013" y="1357485"/>
            <a:ext cx="228600" cy="0"/>
          </a:xfrm>
          <a:prstGeom prst="straightConnector1">
            <a:avLst/>
          </a:prstGeom>
          <a:noFill/>
          <a:ln cap="flat" cmpd="sng" w="9525">
            <a:solidFill>
              <a:schemeClr val="dk1"/>
            </a:solidFill>
            <a:prstDash val="solid"/>
            <a:round/>
            <a:headEnd len="sm" w="sm" type="none"/>
            <a:tailEnd len="sm" w="sm" type="none"/>
          </a:ln>
        </p:spPr>
      </p:cxnSp>
      <p:cxnSp>
        <p:nvCxnSpPr>
          <p:cNvPr id="1055" name="Google Shape;1055;p19"/>
          <p:cNvCxnSpPr/>
          <p:nvPr/>
        </p:nvCxnSpPr>
        <p:spPr>
          <a:xfrm>
            <a:off x="3418382" y="1277473"/>
            <a:ext cx="0" cy="2686050"/>
          </a:xfrm>
          <a:prstGeom prst="straightConnector1">
            <a:avLst/>
          </a:prstGeom>
          <a:noFill/>
          <a:ln cap="flat" cmpd="sng" w="9525">
            <a:solidFill>
              <a:schemeClr val="dk1"/>
            </a:solidFill>
            <a:prstDash val="solid"/>
            <a:round/>
            <a:headEnd len="sm" w="sm" type="none"/>
            <a:tailEnd len="sm" w="sm" type="none"/>
          </a:ln>
        </p:spPr>
      </p:cxnSp>
      <p:cxnSp>
        <p:nvCxnSpPr>
          <p:cNvPr id="1056" name="Google Shape;1056;p19"/>
          <p:cNvCxnSpPr/>
          <p:nvPr/>
        </p:nvCxnSpPr>
        <p:spPr>
          <a:xfrm>
            <a:off x="2962831" y="1265549"/>
            <a:ext cx="457200" cy="0"/>
          </a:xfrm>
          <a:prstGeom prst="straightConnector1">
            <a:avLst/>
          </a:prstGeom>
          <a:noFill/>
          <a:ln cap="flat" cmpd="sng" w="9525">
            <a:solidFill>
              <a:schemeClr val="dk1"/>
            </a:solidFill>
            <a:prstDash val="solid"/>
            <a:round/>
            <a:headEnd len="sm" w="sm" type="none"/>
            <a:tailEnd len="sm" w="sm" type="none"/>
          </a:ln>
        </p:spPr>
      </p:cxnSp>
      <p:cxnSp>
        <p:nvCxnSpPr>
          <p:cNvPr id="1057" name="Google Shape;1057;p19"/>
          <p:cNvCxnSpPr/>
          <p:nvPr/>
        </p:nvCxnSpPr>
        <p:spPr>
          <a:xfrm>
            <a:off x="2952978" y="3949593"/>
            <a:ext cx="457200" cy="0"/>
          </a:xfrm>
          <a:prstGeom prst="straightConnector1">
            <a:avLst/>
          </a:prstGeom>
          <a:noFill/>
          <a:ln cap="flat" cmpd="sng" w="9525">
            <a:solidFill>
              <a:schemeClr val="dk1"/>
            </a:solidFill>
            <a:prstDash val="solid"/>
            <a:round/>
            <a:headEnd len="sm" w="sm" type="none"/>
            <a:tailEnd len="sm" w="sm" type="none"/>
          </a:ln>
        </p:spPr>
      </p:cxnSp>
      <p:sp>
        <p:nvSpPr>
          <p:cNvPr id="1058" name="Google Shape;1058;p19"/>
          <p:cNvSpPr txBox="1"/>
          <p:nvPr/>
        </p:nvSpPr>
        <p:spPr>
          <a:xfrm>
            <a:off x="3470932" y="3352565"/>
            <a:ext cx="113359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Sales Mgmt</a:t>
            </a:r>
            <a:endParaRPr b="1" i="0" sz="1400" u="none" cap="none" strike="noStrike">
              <a:solidFill>
                <a:schemeClr val="dk1"/>
              </a:solidFill>
              <a:latin typeface="Arial"/>
              <a:ea typeface="Arial"/>
              <a:cs typeface="Arial"/>
              <a:sym typeface="Arial"/>
            </a:endParaRPr>
          </a:p>
        </p:txBody>
      </p:sp>
      <p:sp>
        <p:nvSpPr>
          <p:cNvPr id="1059" name="Google Shape;1059;p19"/>
          <p:cNvSpPr txBox="1"/>
          <p:nvPr/>
        </p:nvSpPr>
        <p:spPr>
          <a:xfrm>
            <a:off x="3525226" y="4432432"/>
            <a:ext cx="153285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Strategic deals</a:t>
            </a:r>
            <a:endParaRPr b="0" i="0" sz="1400" u="none" cap="none" strike="noStrike">
              <a:solidFill>
                <a:srgbClr val="000000"/>
              </a:solidFill>
              <a:latin typeface="Arial"/>
              <a:ea typeface="Arial"/>
              <a:cs typeface="Arial"/>
              <a:sym typeface="Arial"/>
            </a:endParaRPr>
          </a:p>
        </p:txBody>
      </p:sp>
      <p:cxnSp>
        <p:nvCxnSpPr>
          <p:cNvPr id="1060" name="Google Shape;1060;p19"/>
          <p:cNvCxnSpPr/>
          <p:nvPr/>
        </p:nvCxnSpPr>
        <p:spPr>
          <a:xfrm>
            <a:off x="1362677" y="1925736"/>
            <a:ext cx="228600" cy="0"/>
          </a:xfrm>
          <a:prstGeom prst="straightConnector1">
            <a:avLst/>
          </a:prstGeom>
          <a:noFill/>
          <a:ln cap="flat" cmpd="sng" w="9525">
            <a:solidFill>
              <a:schemeClr val="dk1"/>
            </a:solidFill>
            <a:prstDash val="solid"/>
            <a:round/>
            <a:headEnd len="sm" w="sm" type="none"/>
            <a:tailEnd len="sm" w="sm" type="none"/>
          </a:ln>
        </p:spPr>
      </p:cxnSp>
      <p:sp>
        <p:nvSpPr>
          <p:cNvPr id="1061" name="Google Shape;1061;p19"/>
          <p:cNvSpPr txBox="1"/>
          <p:nvPr/>
        </p:nvSpPr>
        <p:spPr>
          <a:xfrm>
            <a:off x="1705357" y="3646589"/>
            <a:ext cx="1147741"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4F6128"/>
                </a:solidFill>
                <a:latin typeface="Arial"/>
                <a:ea typeface="Arial"/>
                <a:cs typeface="Arial"/>
                <a:sym typeface="Arial"/>
              </a:rPr>
              <a:t>Client Experience</a:t>
            </a:r>
            <a:endParaRPr b="0" i="0" sz="1400" u="none" cap="none" strike="noStrike">
              <a:solidFill>
                <a:srgbClr val="000000"/>
              </a:solidFill>
              <a:latin typeface="Arial"/>
              <a:ea typeface="Arial"/>
              <a:cs typeface="Arial"/>
              <a:sym typeface="Arial"/>
            </a:endParaRPr>
          </a:p>
        </p:txBody>
      </p:sp>
      <p:cxnSp>
        <p:nvCxnSpPr>
          <p:cNvPr id="1062" name="Google Shape;1062;p19"/>
          <p:cNvCxnSpPr/>
          <p:nvPr/>
        </p:nvCxnSpPr>
        <p:spPr>
          <a:xfrm rot="10800000">
            <a:off x="1495969" y="3462601"/>
            <a:ext cx="1373" cy="1174588"/>
          </a:xfrm>
          <a:prstGeom prst="straightConnector1">
            <a:avLst/>
          </a:prstGeom>
          <a:noFill/>
          <a:ln cap="flat" cmpd="sng" w="9525">
            <a:solidFill>
              <a:schemeClr val="dk1"/>
            </a:solidFill>
            <a:prstDash val="solid"/>
            <a:round/>
            <a:headEnd len="sm" w="sm" type="none"/>
            <a:tailEnd len="sm" w="sm" type="none"/>
          </a:ln>
        </p:spPr>
      </p:cxnSp>
      <p:cxnSp>
        <p:nvCxnSpPr>
          <p:cNvPr id="1063" name="Google Shape;1063;p19"/>
          <p:cNvCxnSpPr/>
          <p:nvPr/>
        </p:nvCxnSpPr>
        <p:spPr>
          <a:xfrm>
            <a:off x="1246586" y="3462601"/>
            <a:ext cx="228600" cy="0"/>
          </a:xfrm>
          <a:prstGeom prst="straightConnector1">
            <a:avLst/>
          </a:prstGeom>
          <a:noFill/>
          <a:ln cap="flat" cmpd="sng" w="9525">
            <a:solidFill>
              <a:schemeClr val="dk1"/>
            </a:solidFill>
            <a:prstDash val="solid"/>
            <a:round/>
            <a:headEnd len="sm" w="sm" type="none"/>
            <a:tailEnd len="sm" w="sm" type="none"/>
          </a:ln>
        </p:spPr>
      </p:cxnSp>
      <p:cxnSp>
        <p:nvCxnSpPr>
          <p:cNvPr id="1064" name="Google Shape;1064;p19"/>
          <p:cNvCxnSpPr/>
          <p:nvPr/>
        </p:nvCxnSpPr>
        <p:spPr>
          <a:xfrm>
            <a:off x="1246586" y="3768592"/>
            <a:ext cx="228600" cy="0"/>
          </a:xfrm>
          <a:prstGeom prst="straightConnector1">
            <a:avLst/>
          </a:prstGeom>
          <a:noFill/>
          <a:ln cap="flat" cmpd="sng" w="9525">
            <a:solidFill>
              <a:schemeClr val="dk1"/>
            </a:solidFill>
            <a:prstDash val="solid"/>
            <a:round/>
            <a:headEnd len="sm" w="sm" type="none"/>
            <a:tailEnd len="sm" w="sm" type="none"/>
          </a:ln>
        </p:spPr>
      </p:cxnSp>
      <p:cxnSp>
        <p:nvCxnSpPr>
          <p:cNvPr id="1065" name="Google Shape;1065;p19"/>
          <p:cNvCxnSpPr/>
          <p:nvPr/>
        </p:nvCxnSpPr>
        <p:spPr>
          <a:xfrm>
            <a:off x="1246586" y="4276989"/>
            <a:ext cx="228600" cy="0"/>
          </a:xfrm>
          <a:prstGeom prst="straightConnector1">
            <a:avLst/>
          </a:prstGeom>
          <a:noFill/>
          <a:ln cap="flat" cmpd="sng" w="9525">
            <a:solidFill>
              <a:schemeClr val="dk1"/>
            </a:solidFill>
            <a:prstDash val="solid"/>
            <a:round/>
            <a:headEnd len="sm" w="sm" type="none"/>
            <a:tailEnd len="sm" w="sm" type="none"/>
          </a:ln>
        </p:spPr>
      </p:cxnSp>
      <p:cxnSp>
        <p:nvCxnSpPr>
          <p:cNvPr id="1066" name="Google Shape;1066;p19"/>
          <p:cNvCxnSpPr/>
          <p:nvPr/>
        </p:nvCxnSpPr>
        <p:spPr>
          <a:xfrm>
            <a:off x="1247777" y="4041245"/>
            <a:ext cx="228600" cy="0"/>
          </a:xfrm>
          <a:prstGeom prst="straightConnector1">
            <a:avLst/>
          </a:prstGeom>
          <a:noFill/>
          <a:ln cap="flat" cmpd="sng" w="9525">
            <a:solidFill>
              <a:schemeClr val="dk1"/>
            </a:solidFill>
            <a:prstDash val="solid"/>
            <a:round/>
            <a:headEnd len="sm" w="sm" type="none"/>
            <a:tailEnd len="sm" w="sm" type="none"/>
          </a:ln>
        </p:spPr>
      </p:cxnSp>
      <p:cxnSp>
        <p:nvCxnSpPr>
          <p:cNvPr id="1067" name="Google Shape;1067;p19"/>
          <p:cNvCxnSpPr/>
          <p:nvPr/>
        </p:nvCxnSpPr>
        <p:spPr>
          <a:xfrm>
            <a:off x="1232731" y="4637206"/>
            <a:ext cx="228600" cy="0"/>
          </a:xfrm>
          <a:prstGeom prst="straightConnector1">
            <a:avLst/>
          </a:prstGeom>
          <a:noFill/>
          <a:ln cap="flat" cmpd="sng" w="9525">
            <a:solidFill>
              <a:schemeClr val="dk1"/>
            </a:solidFill>
            <a:prstDash val="solid"/>
            <a:round/>
            <a:headEnd len="sm" w="sm" type="none"/>
            <a:tailEnd len="sm" w="sm" type="none"/>
          </a:ln>
        </p:spPr>
      </p:cxnSp>
      <p:sp>
        <p:nvSpPr>
          <p:cNvPr id="1068" name="Google Shape;1068;p19"/>
          <p:cNvSpPr txBox="1"/>
          <p:nvPr/>
        </p:nvSpPr>
        <p:spPr>
          <a:xfrm>
            <a:off x="75220" y="957469"/>
            <a:ext cx="1168825" cy="26167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50"/>
              <a:buFont typeface="Arial"/>
              <a:buNone/>
            </a:pPr>
            <a:r>
              <a:rPr b="0" i="0" lang="en-US" sz="1050" u="none" cap="none" strike="noStrike">
                <a:solidFill>
                  <a:srgbClr val="C00000"/>
                </a:solidFill>
                <a:latin typeface="Arial"/>
                <a:ea typeface="Arial"/>
                <a:cs typeface="Arial"/>
                <a:sym typeface="Arial"/>
              </a:rPr>
              <a:t>Offering NPS</a:t>
            </a:r>
            <a:endParaRPr b="0" i="0" sz="1400" u="none" cap="none" strike="noStrike">
              <a:solidFill>
                <a:srgbClr val="000000"/>
              </a:solidFill>
              <a:latin typeface="Arial"/>
              <a:ea typeface="Arial"/>
              <a:cs typeface="Arial"/>
              <a:sym typeface="Arial"/>
            </a:endParaRPr>
          </a:p>
        </p:txBody>
      </p:sp>
      <p:cxnSp>
        <p:nvCxnSpPr>
          <p:cNvPr id="1069" name="Google Shape;1069;p19"/>
          <p:cNvCxnSpPr/>
          <p:nvPr/>
        </p:nvCxnSpPr>
        <p:spPr>
          <a:xfrm>
            <a:off x="6818294" y="3150747"/>
            <a:ext cx="228600" cy="0"/>
          </a:xfrm>
          <a:prstGeom prst="straightConnector1">
            <a:avLst/>
          </a:prstGeom>
          <a:noFill/>
          <a:ln cap="flat" cmpd="sng" w="9525">
            <a:solidFill>
              <a:schemeClr val="dk1"/>
            </a:solidFill>
            <a:prstDash val="solid"/>
            <a:round/>
            <a:headEnd len="sm" w="sm" type="none"/>
            <a:tailEnd len="sm" w="sm" type="none"/>
          </a:ln>
        </p:spPr>
      </p:cxnSp>
      <p:sp>
        <p:nvSpPr>
          <p:cNvPr id="1070" name="Google Shape;1070;p19"/>
          <p:cNvSpPr txBox="1"/>
          <p:nvPr/>
        </p:nvSpPr>
        <p:spPr>
          <a:xfrm>
            <a:off x="-160579" y="3630098"/>
            <a:ext cx="142691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Experience NPS</a:t>
            </a:r>
            <a:endParaRPr b="0" i="0" sz="1400" u="none" cap="none" strike="noStrike">
              <a:solidFill>
                <a:srgbClr val="000000"/>
              </a:solidFill>
              <a:latin typeface="Arial"/>
              <a:ea typeface="Arial"/>
              <a:cs typeface="Arial"/>
              <a:sym typeface="Arial"/>
            </a:endParaRPr>
          </a:p>
        </p:txBody>
      </p:sp>
      <p:sp>
        <p:nvSpPr>
          <p:cNvPr id="1071" name="Google Shape;1071;p19"/>
          <p:cNvSpPr txBox="1"/>
          <p:nvPr/>
        </p:nvSpPr>
        <p:spPr>
          <a:xfrm>
            <a:off x="3414387" y="4723379"/>
            <a:ext cx="153285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Special Incentives</a:t>
            </a:r>
            <a:endParaRPr b="0" i="0" sz="1400" u="none" cap="none" strike="noStrike">
              <a:solidFill>
                <a:srgbClr val="000000"/>
              </a:solidFill>
              <a:latin typeface="Arial"/>
              <a:ea typeface="Arial"/>
              <a:cs typeface="Arial"/>
              <a:sym typeface="Arial"/>
            </a:endParaRPr>
          </a:p>
        </p:txBody>
      </p:sp>
      <p:cxnSp>
        <p:nvCxnSpPr>
          <p:cNvPr id="1072" name="Google Shape;1072;p19"/>
          <p:cNvCxnSpPr/>
          <p:nvPr/>
        </p:nvCxnSpPr>
        <p:spPr>
          <a:xfrm>
            <a:off x="6813403" y="700833"/>
            <a:ext cx="228600" cy="0"/>
          </a:xfrm>
          <a:prstGeom prst="straightConnector1">
            <a:avLst/>
          </a:prstGeom>
          <a:noFill/>
          <a:ln cap="flat" cmpd="sng" w="9525">
            <a:solidFill>
              <a:schemeClr val="dk1"/>
            </a:solidFill>
            <a:prstDash val="solid"/>
            <a:round/>
            <a:headEnd len="sm" w="sm" type="none"/>
            <a:tailEnd len="sm" w="sm" type="none"/>
          </a:ln>
        </p:spPr>
      </p:cxnSp>
      <p:sp>
        <p:nvSpPr>
          <p:cNvPr id="1073" name="Google Shape;1073;p19"/>
          <p:cNvSpPr txBox="1"/>
          <p:nvPr/>
        </p:nvSpPr>
        <p:spPr>
          <a:xfrm>
            <a:off x="7145984" y="4054170"/>
            <a:ext cx="180617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4F6128"/>
                </a:solidFill>
                <a:latin typeface="Arial"/>
                <a:ea typeface="Arial"/>
                <a:cs typeface="Arial"/>
                <a:sym typeface="Arial"/>
              </a:rPr>
              <a:t>Client Events</a:t>
            </a:r>
            <a:endParaRPr b="0" i="0" sz="1400" u="none" cap="none" strike="noStrike">
              <a:solidFill>
                <a:srgbClr val="000000"/>
              </a:solidFill>
              <a:latin typeface="Arial"/>
              <a:ea typeface="Arial"/>
              <a:cs typeface="Arial"/>
              <a:sym typeface="Arial"/>
            </a:endParaRPr>
          </a:p>
        </p:txBody>
      </p:sp>
      <p:cxnSp>
        <p:nvCxnSpPr>
          <p:cNvPr id="1074" name="Google Shape;1074;p19"/>
          <p:cNvCxnSpPr/>
          <p:nvPr/>
        </p:nvCxnSpPr>
        <p:spPr>
          <a:xfrm>
            <a:off x="1515077" y="2078136"/>
            <a:ext cx="228600" cy="0"/>
          </a:xfrm>
          <a:prstGeom prst="straightConnector1">
            <a:avLst/>
          </a:prstGeom>
          <a:noFill/>
          <a:ln cap="flat" cmpd="sng" w="9525">
            <a:solidFill>
              <a:schemeClr val="dk1"/>
            </a:solidFill>
            <a:prstDash val="solid"/>
            <a:round/>
            <a:headEnd len="sm" w="sm" type="none"/>
            <a:tailEnd len="sm" w="sm" type="none"/>
          </a:ln>
        </p:spPr>
      </p:cxnSp>
      <p:sp>
        <p:nvSpPr>
          <p:cNvPr id="1075" name="Google Shape;1075;p19"/>
          <p:cNvSpPr txBox="1"/>
          <p:nvPr/>
        </p:nvSpPr>
        <p:spPr>
          <a:xfrm>
            <a:off x="-132873" y="3948753"/>
            <a:ext cx="142691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Digital Experience</a:t>
            </a:r>
            <a:endParaRPr b="0" i="0" sz="1400" u="none" cap="none" strike="noStrike">
              <a:solidFill>
                <a:srgbClr val="000000"/>
              </a:solidFill>
              <a:latin typeface="Arial"/>
              <a:ea typeface="Arial"/>
              <a:cs typeface="Arial"/>
              <a:sym typeface="Arial"/>
            </a:endParaRPr>
          </a:p>
        </p:txBody>
      </p:sp>
      <p:sp>
        <p:nvSpPr>
          <p:cNvPr id="1076" name="Google Shape;1076;p19"/>
          <p:cNvSpPr txBox="1"/>
          <p:nvPr/>
        </p:nvSpPr>
        <p:spPr>
          <a:xfrm>
            <a:off x="-107602" y="4462467"/>
            <a:ext cx="1600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4F6128"/>
                </a:solidFill>
                <a:latin typeface="Arial"/>
                <a:ea typeface="Arial"/>
                <a:cs typeface="Arial"/>
                <a:sym typeface="Arial"/>
              </a:rPr>
              <a:t>Trial Conversion</a:t>
            </a:r>
            <a:endParaRPr b="0" i="0" sz="1400" u="none" cap="none" strike="noStrike">
              <a:solidFill>
                <a:srgbClr val="000000"/>
              </a:solidFill>
              <a:latin typeface="Arial"/>
              <a:ea typeface="Arial"/>
              <a:cs typeface="Arial"/>
              <a:sym typeface="Arial"/>
            </a:endParaRPr>
          </a:p>
        </p:txBody>
      </p:sp>
      <p:sp>
        <p:nvSpPr>
          <p:cNvPr id="1077" name="Google Shape;1077;p19"/>
          <p:cNvSpPr txBox="1"/>
          <p:nvPr/>
        </p:nvSpPr>
        <p:spPr>
          <a:xfrm>
            <a:off x="7759088" y="4309549"/>
            <a:ext cx="2109913" cy="81347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rgbClr val="366092"/>
                </a:solidFill>
                <a:latin typeface="IBM Plex Sans"/>
                <a:ea typeface="IBM Plex Sans"/>
                <a:cs typeface="IBM Plex Sans"/>
                <a:sym typeface="IBM Plex Sans"/>
              </a:rPr>
              <a:t>Automatically color code based on pipeline metrics vs. average or  </a:t>
            </a:r>
            <a:endParaRPr b="0" i="0" sz="1400" u="none" cap="none" strike="noStrike">
              <a:solidFill>
                <a:srgbClr val="000000"/>
              </a:solidFill>
              <a:latin typeface="Arial"/>
              <a:ea typeface="Arial"/>
              <a:cs typeface="Arial"/>
              <a:sym typeface="Arial"/>
            </a:endParaRPr>
          </a:p>
        </p:txBody>
      </p:sp>
      <p:sp>
        <p:nvSpPr>
          <p:cNvPr id="1078" name="Google Shape;1078;p19"/>
          <p:cNvSpPr txBox="1"/>
          <p:nvPr/>
        </p:nvSpPr>
        <p:spPr>
          <a:xfrm>
            <a:off x="96726" y="52401"/>
            <a:ext cx="6042026" cy="40719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66092"/>
              </a:buClr>
              <a:buSzPts val="2200"/>
              <a:buFont typeface="Arial"/>
              <a:buNone/>
            </a:pPr>
            <a:r>
              <a:rPr b="0" i="0" lang="en-US" sz="2200" u="none" cap="none" strike="noStrike">
                <a:solidFill>
                  <a:srgbClr val="366092"/>
                </a:solidFill>
                <a:latin typeface="Arial"/>
                <a:ea typeface="Arial"/>
                <a:cs typeface="Arial"/>
                <a:sym typeface="Arial"/>
              </a:rPr>
              <a:t>Strategic Pipeline Insights Visualizations - 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p38"/>
          <p:cNvSpPr txBox="1"/>
          <p:nvPr/>
        </p:nvSpPr>
        <p:spPr>
          <a:xfrm>
            <a:off x="3316798" y="2281205"/>
            <a:ext cx="2599254" cy="40006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Revenue Growth</a:t>
            </a:r>
            <a:endParaRPr b="0" i="0" sz="2000" u="none" cap="none" strike="noStrike">
              <a:solidFill>
                <a:srgbClr val="000000"/>
              </a:solidFill>
              <a:latin typeface="Arial"/>
              <a:ea typeface="Arial"/>
              <a:cs typeface="Arial"/>
              <a:sym typeface="Arial"/>
            </a:endParaRPr>
          </a:p>
        </p:txBody>
      </p:sp>
      <p:cxnSp>
        <p:nvCxnSpPr>
          <p:cNvPr id="1085" name="Google Shape;1085;p38"/>
          <p:cNvCxnSpPr/>
          <p:nvPr/>
        </p:nvCxnSpPr>
        <p:spPr>
          <a:xfrm flipH="1" rot="10800000">
            <a:off x="5254526" y="1307189"/>
            <a:ext cx="644297" cy="974016"/>
          </a:xfrm>
          <a:prstGeom prst="straightConnector1">
            <a:avLst/>
          </a:prstGeom>
          <a:noFill/>
          <a:ln cap="flat" cmpd="sng" w="9525">
            <a:solidFill>
              <a:schemeClr val="dk1"/>
            </a:solidFill>
            <a:prstDash val="solid"/>
            <a:round/>
            <a:headEnd len="sm" w="sm" type="none"/>
            <a:tailEnd len="sm" w="sm" type="none"/>
          </a:ln>
        </p:spPr>
      </p:cxnSp>
      <p:sp>
        <p:nvSpPr>
          <p:cNvPr id="1086" name="Google Shape;1086;p38"/>
          <p:cNvSpPr txBox="1"/>
          <p:nvPr/>
        </p:nvSpPr>
        <p:spPr>
          <a:xfrm>
            <a:off x="6020726" y="1013339"/>
            <a:ext cx="1546300" cy="9232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C00000"/>
                </a:solidFill>
                <a:latin typeface="Arial"/>
                <a:ea typeface="Arial"/>
                <a:cs typeface="Arial"/>
                <a:sym typeface="Arial"/>
              </a:rPr>
              <a:t>Healthy Lead Stream</a:t>
            </a:r>
            <a:endParaRPr b="0" i="0" sz="1800" u="none" cap="none" strike="noStrike">
              <a:solidFill>
                <a:srgbClr val="000000"/>
              </a:solidFill>
              <a:latin typeface="Arial"/>
              <a:ea typeface="Arial"/>
              <a:cs typeface="Arial"/>
              <a:sym typeface="Arial"/>
            </a:endParaRPr>
          </a:p>
        </p:txBody>
      </p:sp>
      <p:sp>
        <p:nvSpPr>
          <p:cNvPr id="1087" name="Google Shape;1087;p38"/>
          <p:cNvSpPr txBox="1"/>
          <p:nvPr/>
        </p:nvSpPr>
        <p:spPr>
          <a:xfrm>
            <a:off x="5976159" y="3645487"/>
            <a:ext cx="1756413"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C000"/>
                </a:solidFill>
                <a:latin typeface="Arial"/>
                <a:ea typeface="Arial"/>
                <a:cs typeface="Arial"/>
                <a:sym typeface="Arial"/>
              </a:rPr>
              <a:t>Strong Lead Progression</a:t>
            </a:r>
            <a:endParaRPr b="0" i="0" sz="1800" u="none" cap="none" strike="noStrike">
              <a:solidFill>
                <a:srgbClr val="000000"/>
              </a:solidFill>
              <a:latin typeface="Arial"/>
              <a:ea typeface="Arial"/>
              <a:cs typeface="Arial"/>
              <a:sym typeface="Arial"/>
            </a:endParaRPr>
          </a:p>
        </p:txBody>
      </p:sp>
      <p:cxnSp>
        <p:nvCxnSpPr>
          <p:cNvPr id="1088" name="Google Shape;1088;p38"/>
          <p:cNvCxnSpPr/>
          <p:nvPr/>
        </p:nvCxnSpPr>
        <p:spPr>
          <a:xfrm rot="10800000">
            <a:off x="7469519" y="707281"/>
            <a:ext cx="8931" cy="1476968"/>
          </a:xfrm>
          <a:prstGeom prst="straightConnector1">
            <a:avLst/>
          </a:prstGeom>
          <a:noFill/>
          <a:ln cap="flat" cmpd="sng" w="9525">
            <a:solidFill>
              <a:schemeClr val="dk1"/>
            </a:solidFill>
            <a:prstDash val="solid"/>
            <a:round/>
            <a:headEnd len="sm" w="sm" type="none"/>
            <a:tailEnd len="sm" w="sm" type="none"/>
          </a:ln>
        </p:spPr>
      </p:cxnSp>
      <p:sp>
        <p:nvSpPr>
          <p:cNvPr id="1089" name="Google Shape;1089;p38"/>
          <p:cNvSpPr txBox="1"/>
          <p:nvPr/>
        </p:nvSpPr>
        <p:spPr>
          <a:xfrm>
            <a:off x="7763009" y="940044"/>
            <a:ext cx="14287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2"/>
                </a:solidFill>
                <a:latin typeface="Arial"/>
                <a:ea typeface="Arial"/>
                <a:cs typeface="Arial"/>
                <a:sym typeface="Arial"/>
              </a:rPr>
              <a:t>Marketing Leads</a:t>
            </a:r>
            <a:endParaRPr b="0" i="0" sz="1400" u="none" cap="none" strike="noStrike">
              <a:solidFill>
                <a:srgbClr val="000000"/>
              </a:solidFill>
              <a:latin typeface="Arial"/>
              <a:ea typeface="Arial"/>
              <a:cs typeface="Arial"/>
              <a:sym typeface="Arial"/>
            </a:endParaRPr>
          </a:p>
        </p:txBody>
      </p:sp>
      <p:sp>
        <p:nvSpPr>
          <p:cNvPr id="1090" name="Google Shape;1090;p38"/>
          <p:cNvSpPr txBox="1"/>
          <p:nvPr/>
        </p:nvSpPr>
        <p:spPr>
          <a:xfrm>
            <a:off x="7763009" y="1203172"/>
            <a:ext cx="14287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2"/>
                </a:solidFill>
                <a:latin typeface="Arial"/>
                <a:ea typeface="Arial"/>
                <a:cs typeface="Arial"/>
                <a:sym typeface="Arial"/>
              </a:rPr>
              <a:t>Industry Sellers</a:t>
            </a:r>
            <a:endParaRPr b="0" i="0" sz="1400" u="none" cap="none" strike="noStrike">
              <a:solidFill>
                <a:srgbClr val="000000"/>
              </a:solidFill>
              <a:latin typeface="Arial"/>
              <a:ea typeface="Arial"/>
              <a:cs typeface="Arial"/>
              <a:sym typeface="Arial"/>
            </a:endParaRPr>
          </a:p>
        </p:txBody>
      </p:sp>
      <p:cxnSp>
        <p:nvCxnSpPr>
          <p:cNvPr id="1091" name="Google Shape;1091;p38"/>
          <p:cNvCxnSpPr/>
          <p:nvPr/>
        </p:nvCxnSpPr>
        <p:spPr>
          <a:xfrm rot="10800000">
            <a:off x="7765747" y="3359105"/>
            <a:ext cx="5" cy="1377554"/>
          </a:xfrm>
          <a:prstGeom prst="straightConnector1">
            <a:avLst/>
          </a:prstGeom>
          <a:noFill/>
          <a:ln cap="flat" cmpd="sng" w="9525">
            <a:solidFill>
              <a:schemeClr val="dk1"/>
            </a:solidFill>
            <a:prstDash val="solid"/>
            <a:round/>
            <a:headEnd len="sm" w="sm" type="none"/>
            <a:tailEnd len="sm" w="sm" type="none"/>
          </a:ln>
        </p:spPr>
      </p:cxnSp>
      <p:sp>
        <p:nvSpPr>
          <p:cNvPr id="1092" name="Google Shape;1092;p38"/>
          <p:cNvSpPr txBox="1"/>
          <p:nvPr/>
        </p:nvSpPr>
        <p:spPr>
          <a:xfrm>
            <a:off x="8093437" y="3216300"/>
            <a:ext cx="14287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4F6128"/>
                </a:solidFill>
                <a:latin typeface="Arial"/>
                <a:ea typeface="Arial"/>
                <a:cs typeface="Arial"/>
                <a:sym typeface="Arial"/>
              </a:rPr>
              <a:t>Seller Coverage</a:t>
            </a:r>
            <a:endParaRPr b="0" i="0" sz="1400" u="none" cap="none" strike="noStrike">
              <a:solidFill>
                <a:srgbClr val="000000"/>
              </a:solidFill>
              <a:latin typeface="Arial"/>
              <a:ea typeface="Arial"/>
              <a:cs typeface="Arial"/>
              <a:sym typeface="Arial"/>
            </a:endParaRPr>
          </a:p>
        </p:txBody>
      </p:sp>
      <p:sp>
        <p:nvSpPr>
          <p:cNvPr id="1093" name="Google Shape;1093;p38"/>
          <p:cNvSpPr txBox="1"/>
          <p:nvPr/>
        </p:nvSpPr>
        <p:spPr>
          <a:xfrm>
            <a:off x="7781670" y="1488922"/>
            <a:ext cx="186332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4F6128"/>
                </a:solidFill>
                <a:latin typeface="Arial"/>
                <a:ea typeface="Arial"/>
                <a:cs typeface="Arial"/>
                <a:sym typeface="Arial"/>
              </a:rPr>
              <a:t>Business Partner leads</a:t>
            </a:r>
            <a:endParaRPr b="0" i="0" sz="1400" u="none" cap="none" strike="noStrike">
              <a:solidFill>
                <a:srgbClr val="000000"/>
              </a:solidFill>
              <a:latin typeface="Arial"/>
              <a:ea typeface="Arial"/>
              <a:cs typeface="Arial"/>
              <a:sym typeface="Arial"/>
            </a:endParaRPr>
          </a:p>
        </p:txBody>
      </p:sp>
      <p:cxnSp>
        <p:nvCxnSpPr>
          <p:cNvPr id="1094" name="Google Shape;1094;p38"/>
          <p:cNvCxnSpPr/>
          <p:nvPr/>
        </p:nvCxnSpPr>
        <p:spPr>
          <a:xfrm>
            <a:off x="7477259" y="1321044"/>
            <a:ext cx="228600" cy="0"/>
          </a:xfrm>
          <a:prstGeom prst="straightConnector1">
            <a:avLst/>
          </a:prstGeom>
          <a:noFill/>
          <a:ln cap="flat" cmpd="sng" w="9525">
            <a:solidFill>
              <a:schemeClr val="dk1"/>
            </a:solidFill>
            <a:prstDash val="solid"/>
            <a:round/>
            <a:headEnd len="sm" w="sm" type="none"/>
            <a:tailEnd len="sm" w="sm" type="none"/>
          </a:ln>
        </p:spPr>
      </p:cxnSp>
      <p:cxnSp>
        <p:nvCxnSpPr>
          <p:cNvPr id="1095" name="Google Shape;1095;p38"/>
          <p:cNvCxnSpPr/>
          <p:nvPr/>
        </p:nvCxnSpPr>
        <p:spPr>
          <a:xfrm>
            <a:off x="7477259" y="1622272"/>
            <a:ext cx="228600" cy="0"/>
          </a:xfrm>
          <a:prstGeom prst="straightConnector1">
            <a:avLst/>
          </a:prstGeom>
          <a:noFill/>
          <a:ln cap="flat" cmpd="sng" w="9525">
            <a:solidFill>
              <a:schemeClr val="dk1"/>
            </a:solidFill>
            <a:prstDash val="solid"/>
            <a:round/>
            <a:headEnd len="sm" w="sm" type="none"/>
            <a:tailEnd len="sm" w="sm" type="none"/>
          </a:ln>
        </p:spPr>
      </p:cxnSp>
      <p:cxnSp>
        <p:nvCxnSpPr>
          <p:cNvPr id="1096" name="Google Shape;1096;p38"/>
          <p:cNvCxnSpPr/>
          <p:nvPr/>
        </p:nvCxnSpPr>
        <p:spPr>
          <a:xfrm>
            <a:off x="7477259" y="1892544"/>
            <a:ext cx="228600" cy="0"/>
          </a:xfrm>
          <a:prstGeom prst="straightConnector1">
            <a:avLst/>
          </a:prstGeom>
          <a:noFill/>
          <a:ln cap="flat" cmpd="sng" w="9525">
            <a:solidFill>
              <a:schemeClr val="dk1"/>
            </a:solidFill>
            <a:prstDash val="solid"/>
            <a:round/>
            <a:headEnd len="sm" w="sm" type="none"/>
            <a:tailEnd len="sm" w="sm" type="none"/>
          </a:ln>
        </p:spPr>
      </p:cxnSp>
      <p:sp>
        <p:nvSpPr>
          <p:cNvPr id="1097" name="Google Shape;1097;p38"/>
          <p:cNvSpPr txBox="1"/>
          <p:nvPr/>
        </p:nvSpPr>
        <p:spPr>
          <a:xfrm>
            <a:off x="7781668" y="1800651"/>
            <a:ext cx="193510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4F6128"/>
                </a:solidFill>
                <a:latin typeface="Arial"/>
                <a:ea typeface="Arial"/>
                <a:cs typeface="Arial"/>
                <a:sym typeface="Arial"/>
              </a:rPr>
              <a:t>Business Development</a:t>
            </a:r>
            <a:endParaRPr b="0" i="0" sz="1400" u="none" cap="none" strike="noStrike">
              <a:solidFill>
                <a:srgbClr val="000000"/>
              </a:solidFill>
              <a:latin typeface="Arial"/>
              <a:ea typeface="Arial"/>
              <a:cs typeface="Arial"/>
              <a:sym typeface="Arial"/>
            </a:endParaRPr>
          </a:p>
        </p:txBody>
      </p:sp>
      <p:cxnSp>
        <p:nvCxnSpPr>
          <p:cNvPr id="1098" name="Google Shape;1098;p38"/>
          <p:cNvCxnSpPr/>
          <p:nvPr/>
        </p:nvCxnSpPr>
        <p:spPr>
          <a:xfrm>
            <a:off x="7765752" y="3692584"/>
            <a:ext cx="228600" cy="0"/>
          </a:xfrm>
          <a:prstGeom prst="straightConnector1">
            <a:avLst/>
          </a:prstGeom>
          <a:noFill/>
          <a:ln cap="flat" cmpd="sng" w="9525">
            <a:solidFill>
              <a:schemeClr val="dk1"/>
            </a:solidFill>
            <a:prstDash val="solid"/>
            <a:round/>
            <a:headEnd len="sm" w="sm" type="none"/>
            <a:tailEnd len="sm" w="sm" type="none"/>
          </a:ln>
        </p:spPr>
      </p:cxnSp>
      <p:sp>
        <p:nvSpPr>
          <p:cNvPr id="1099" name="Google Shape;1099;p38"/>
          <p:cNvSpPr txBox="1"/>
          <p:nvPr/>
        </p:nvSpPr>
        <p:spPr>
          <a:xfrm>
            <a:off x="8069293" y="3600894"/>
            <a:ext cx="14287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2"/>
                </a:solidFill>
                <a:latin typeface="Arial"/>
                <a:ea typeface="Arial"/>
                <a:cs typeface="Arial"/>
                <a:sym typeface="Arial"/>
              </a:rPr>
              <a:t>Seller Productivity</a:t>
            </a:r>
            <a:endParaRPr b="0" i="0" sz="1400" u="none" cap="none" strike="noStrike">
              <a:solidFill>
                <a:srgbClr val="000000"/>
              </a:solidFill>
              <a:latin typeface="Arial"/>
              <a:ea typeface="Arial"/>
              <a:cs typeface="Arial"/>
              <a:sym typeface="Arial"/>
            </a:endParaRPr>
          </a:p>
        </p:txBody>
      </p:sp>
      <p:cxnSp>
        <p:nvCxnSpPr>
          <p:cNvPr id="1100" name="Google Shape;1100;p38"/>
          <p:cNvCxnSpPr/>
          <p:nvPr/>
        </p:nvCxnSpPr>
        <p:spPr>
          <a:xfrm>
            <a:off x="7765752" y="4044362"/>
            <a:ext cx="228600" cy="0"/>
          </a:xfrm>
          <a:prstGeom prst="straightConnector1">
            <a:avLst/>
          </a:prstGeom>
          <a:noFill/>
          <a:ln cap="flat" cmpd="sng" w="9525">
            <a:solidFill>
              <a:schemeClr val="dk1"/>
            </a:solidFill>
            <a:prstDash val="solid"/>
            <a:round/>
            <a:headEnd len="sm" w="sm" type="none"/>
            <a:tailEnd len="sm" w="sm" type="none"/>
          </a:ln>
        </p:spPr>
      </p:cxnSp>
      <p:sp>
        <p:nvSpPr>
          <p:cNvPr id="1101" name="Google Shape;1101;p38"/>
          <p:cNvSpPr txBox="1"/>
          <p:nvPr/>
        </p:nvSpPr>
        <p:spPr>
          <a:xfrm>
            <a:off x="8106836" y="3902240"/>
            <a:ext cx="180617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C000"/>
                </a:solidFill>
                <a:latin typeface="Arial"/>
                <a:ea typeface="Arial"/>
                <a:cs typeface="Arial"/>
                <a:sym typeface="Arial"/>
              </a:rPr>
              <a:t>Progression Tactics</a:t>
            </a:r>
            <a:endParaRPr b="0" i="0" sz="1400" u="none" cap="none" strike="noStrike">
              <a:solidFill>
                <a:srgbClr val="000000"/>
              </a:solidFill>
              <a:latin typeface="Arial"/>
              <a:ea typeface="Arial"/>
              <a:cs typeface="Arial"/>
              <a:sym typeface="Arial"/>
            </a:endParaRPr>
          </a:p>
        </p:txBody>
      </p:sp>
      <p:cxnSp>
        <p:nvCxnSpPr>
          <p:cNvPr id="1102" name="Google Shape;1102;p38"/>
          <p:cNvCxnSpPr/>
          <p:nvPr/>
        </p:nvCxnSpPr>
        <p:spPr>
          <a:xfrm>
            <a:off x="7765747" y="4383913"/>
            <a:ext cx="228600" cy="0"/>
          </a:xfrm>
          <a:prstGeom prst="straightConnector1">
            <a:avLst/>
          </a:prstGeom>
          <a:noFill/>
          <a:ln cap="flat" cmpd="sng" w="9525">
            <a:solidFill>
              <a:schemeClr val="dk1"/>
            </a:solidFill>
            <a:prstDash val="solid"/>
            <a:round/>
            <a:headEnd len="sm" w="sm" type="none"/>
            <a:tailEnd len="sm" w="sm" type="none"/>
          </a:ln>
        </p:spPr>
      </p:cxnSp>
      <p:cxnSp>
        <p:nvCxnSpPr>
          <p:cNvPr id="1103" name="Google Shape;1103;p38"/>
          <p:cNvCxnSpPr/>
          <p:nvPr/>
        </p:nvCxnSpPr>
        <p:spPr>
          <a:xfrm>
            <a:off x="7248659" y="1321044"/>
            <a:ext cx="228600" cy="0"/>
          </a:xfrm>
          <a:prstGeom prst="straightConnector1">
            <a:avLst/>
          </a:prstGeom>
          <a:noFill/>
          <a:ln cap="flat" cmpd="sng" w="9525">
            <a:solidFill>
              <a:schemeClr val="dk1"/>
            </a:solidFill>
            <a:prstDash val="solid"/>
            <a:round/>
            <a:headEnd len="sm" w="sm" type="none"/>
            <a:tailEnd len="sm" w="sm" type="none"/>
          </a:ln>
        </p:spPr>
      </p:cxnSp>
      <p:cxnSp>
        <p:nvCxnSpPr>
          <p:cNvPr id="1104" name="Google Shape;1104;p38"/>
          <p:cNvCxnSpPr/>
          <p:nvPr/>
        </p:nvCxnSpPr>
        <p:spPr>
          <a:xfrm>
            <a:off x="7537152" y="4072289"/>
            <a:ext cx="228600" cy="0"/>
          </a:xfrm>
          <a:prstGeom prst="straightConnector1">
            <a:avLst/>
          </a:prstGeom>
          <a:noFill/>
          <a:ln cap="flat" cmpd="sng" w="9525">
            <a:solidFill>
              <a:schemeClr val="dk1"/>
            </a:solidFill>
            <a:prstDash val="solid"/>
            <a:round/>
            <a:headEnd len="sm" w="sm" type="none"/>
            <a:tailEnd len="sm" w="sm" type="none"/>
          </a:ln>
        </p:spPr>
      </p:cxnSp>
      <p:cxnSp>
        <p:nvCxnSpPr>
          <p:cNvPr id="1105" name="Google Shape;1105;p38"/>
          <p:cNvCxnSpPr/>
          <p:nvPr/>
        </p:nvCxnSpPr>
        <p:spPr>
          <a:xfrm>
            <a:off x="5122843" y="2804425"/>
            <a:ext cx="779986" cy="1159098"/>
          </a:xfrm>
          <a:prstGeom prst="straightConnector1">
            <a:avLst/>
          </a:prstGeom>
          <a:noFill/>
          <a:ln cap="flat" cmpd="sng" w="9525">
            <a:solidFill>
              <a:schemeClr val="dk1"/>
            </a:solidFill>
            <a:prstDash val="solid"/>
            <a:round/>
            <a:headEnd len="sm" w="sm" type="none"/>
            <a:tailEnd len="sm" w="sm" type="none"/>
          </a:ln>
        </p:spPr>
      </p:cxnSp>
      <p:sp>
        <p:nvSpPr>
          <p:cNvPr id="1106" name="Google Shape;1106;p38"/>
          <p:cNvSpPr txBox="1"/>
          <p:nvPr/>
        </p:nvSpPr>
        <p:spPr>
          <a:xfrm>
            <a:off x="7763009" y="504757"/>
            <a:ext cx="16002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4F6128"/>
                </a:solidFill>
                <a:latin typeface="Arial"/>
                <a:ea typeface="Arial"/>
                <a:cs typeface="Arial"/>
                <a:sym typeface="Arial"/>
              </a:rPr>
              <a:t>Awareness / Preference</a:t>
            </a:r>
            <a:endParaRPr b="0" i="0" sz="1400" u="none" cap="none" strike="noStrike">
              <a:solidFill>
                <a:srgbClr val="000000"/>
              </a:solidFill>
              <a:latin typeface="Arial"/>
              <a:ea typeface="Arial"/>
              <a:cs typeface="Arial"/>
              <a:sym typeface="Arial"/>
            </a:endParaRPr>
          </a:p>
        </p:txBody>
      </p:sp>
      <p:cxnSp>
        <p:nvCxnSpPr>
          <p:cNvPr id="1107" name="Google Shape;1107;p38"/>
          <p:cNvCxnSpPr/>
          <p:nvPr/>
        </p:nvCxnSpPr>
        <p:spPr>
          <a:xfrm>
            <a:off x="7477259" y="1047201"/>
            <a:ext cx="228600" cy="0"/>
          </a:xfrm>
          <a:prstGeom prst="straightConnector1">
            <a:avLst/>
          </a:prstGeom>
          <a:noFill/>
          <a:ln cap="flat" cmpd="sng" w="9525">
            <a:solidFill>
              <a:schemeClr val="dk1"/>
            </a:solidFill>
            <a:prstDash val="solid"/>
            <a:round/>
            <a:headEnd len="sm" w="sm" type="none"/>
            <a:tailEnd len="sm" w="sm" type="none"/>
          </a:ln>
        </p:spPr>
      </p:cxnSp>
      <p:sp>
        <p:nvSpPr>
          <p:cNvPr id="1108" name="Google Shape;1108;p38"/>
          <p:cNvSpPr txBox="1"/>
          <p:nvPr/>
        </p:nvSpPr>
        <p:spPr>
          <a:xfrm>
            <a:off x="4167022" y="3919808"/>
            <a:ext cx="130552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Pull forward opportunities </a:t>
            </a:r>
            <a:endParaRPr b="0" i="0" sz="1400" u="none" cap="none" strike="noStrike">
              <a:solidFill>
                <a:srgbClr val="000000"/>
              </a:solidFill>
              <a:latin typeface="Arial"/>
              <a:ea typeface="Arial"/>
              <a:cs typeface="Arial"/>
              <a:sym typeface="Arial"/>
            </a:endParaRPr>
          </a:p>
        </p:txBody>
      </p:sp>
      <p:sp>
        <p:nvSpPr>
          <p:cNvPr id="1109" name="Google Shape;1109;p38"/>
          <p:cNvSpPr txBox="1"/>
          <p:nvPr/>
        </p:nvSpPr>
        <p:spPr>
          <a:xfrm>
            <a:off x="535308" y="3215128"/>
            <a:ext cx="11668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Support NPS</a:t>
            </a:r>
            <a:endParaRPr b="0" i="0" sz="1400" u="none" cap="none" strike="noStrike">
              <a:solidFill>
                <a:srgbClr val="000000"/>
              </a:solidFill>
              <a:latin typeface="Arial"/>
              <a:ea typeface="Arial"/>
              <a:cs typeface="Arial"/>
              <a:sym typeface="Arial"/>
            </a:endParaRPr>
          </a:p>
        </p:txBody>
      </p:sp>
      <p:cxnSp>
        <p:nvCxnSpPr>
          <p:cNvPr id="1110" name="Google Shape;1110;p38"/>
          <p:cNvCxnSpPr/>
          <p:nvPr/>
        </p:nvCxnSpPr>
        <p:spPr>
          <a:xfrm>
            <a:off x="7477259" y="2184247"/>
            <a:ext cx="228600" cy="0"/>
          </a:xfrm>
          <a:prstGeom prst="straightConnector1">
            <a:avLst/>
          </a:prstGeom>
          <a:noFill/>
          <a:ln cap="flat" cmpd="sng" w="9525">
            <a:solidFill>
              <a:schemeClr val="dk1"/>
            </a:solidFill>
            <a:prstDash val="solid"/>
            <a:round/>
            <a:headEnd len="sm" w="sm" type="none"/>
            <a:tailEnd len="sm" w="sm" type="none"/>
          </a:ln>
        </p:spPr>
      </p:cxnSp>
      <p:sp>
        <p:nvSpPr>
          <p:cNvPr id="1111" name="Google Shape;1111;p38"/>
          <p:cNvSpPr txBox="1"/>
          <p:nvPr/>
        </p:nvSpPr>
        <p:spPr>
          <a:xfrm>
            <a:off x="7759512" y="2098062"/>
            <a:ext cx="17145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C000"/>
                </a:solidFill>
                <a:latin typeface="Arial"/>
                <a:ea typeface="Arial"/>
                <a:cs typeface="Arial"/>
                <a:sym typeface="Arial"/>
              </a:rPr>
              <a:t>Whitespace Accounts</a:t>
            </a:r>
            <a:endParaRPr b="0" i="0" sz="1400" u="none" cap="none" strike="noStrike">
              <a:solidFill>
                <a:srgbClr val="000000"/>
              </a:solidFill>
              <a:latin typeface="Arial"/>
              <a:ea typeface="Arial"/>
              <a:cs typeface="Arial"/>
              <a:sym typeface="Arial"/>
            </a:endParaRPr>
          </a:p>
        </p:txBody>
      </p:sp>
      <p:sp>
        <p:nvSpPr>
          <p:cNvPr id="1112" name="Google Shape;1112;p38"/>
          <p:cNvSpPr txBox="1"/>
          <p:nvPr/>
        </p:nvSpPr>
        <p:spPr>
          <a:xfrm>
            <a:off x="2328700" y="945130"/>
            <a:ext cx="1654265" cy="92328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4F6128"/>
                </a:solidFill>
                <a:latin typeface="Arial"/>
                <a:ea typeface="Arial"/>
                <a:cs typeface="Arial"/>
                <a:sym typeface="Arial"/>
              </a:rPr>
              <a:t>Competitive Offering / Portfolio</a:t>
            </a:r>
            <a:endParaRPr b="0" i="0" sz="1800" u="none" cap="none" strike="noStrike">
              <a:solidFill>
                <a:srgbClr val="000000"/>
              </a:solidFill>
              <a:latin typeface="Arial"/>
              <a:ea typeface="Arial"/>
              <a:cs typeface="Arial"/>
              <a:sym typeface="Arial"/>
            </a:endParaRPr>
          </a:p>
        </p:txBody>
      </p:sp>
      <p:cxnSp>
        <p:nvCxnSpPr>
          <p:cNvPr id="1113" name="Google Shape;1113;p38"/>
          <p:cNvCxnSpPr/>
          <p:nvPr/>
        </p:nvCxnSpPr>
        <p:spPr>
          <a:xfrm rot="10800000">
            <a:off x="2248201" y="778841"/>
            <a:ext cx="1373" cy="1174588"/>
          </a:xfrm>
          <a:prstGeom prst="straightConnector1">
            <a:avLst/>
          </a:prstGeom>
          <a:noFill/>
          <a:ln cap="flat" cmpd="sng" w="9525">
            <a:solidFill>
              <a:schemeClr val="dk1"/>
            </a:solidFill>
            <a:prstDash val="solid"/>
            <a:round/>
            <a:headEnd len="sm" w="sm" type="none"/>
            <a:tailEnd len="sm" w="sm" type="none"/>
          </a:ln>
        </p:spPr>
      </p:cxnSp>
      <p:cxnSp>
        <p:nvCxnSpPr>
          <p:cNvPr id="1114" name="Google Shape;1114;p38"/>
          <p:cNvCxnSpPr/>
          <p:nvPr/>
        </p:nvCxnSpPr>
        <p:spPr>
          <a:xfrm>
            <a:off x="1998818" y="778841"/>
            <a:ext cx="228600" cy="0"/>
          </a:xfrm>
          <a:prstGeom prst="straightConnector1">
            <a:avLst/>
          </a:prstGeom>
          <a:noFill/>
          <a:ln cap="flat" cmpd="sng" w="9525">
            <a:solidFill>
              <a:schemeClr val="dk1"/>
            </a:solidFill>
            <a:prstDash val="solid"/>
            <a:round/>
            <a:headEnd len="sm" w="sm" type="none"/>
            <a:tailEnd len="sm" w="sm" type="none"/>
          </a:ln>
        </p:spPr>
      </p:cxnSp>
      <p:sp>
        <p:nvSpPr>
          <p:cNvPr id="1115" name="Google Shape;1115;p38"/>
          <p:cNvSpPr txBox="1"/>
          <p:nvPr/>
        </p:nvSpPr>
        <p:spPr>
          <a:xfrm>
            <a:off x="746722" y="499532"/>
            <a:ext cx="142875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accent3"/>
                </a:solidFill>
                <a:latin typeface="Arial"/>
                <a:ea typeface="Arial"/>
                <a:cs typeface="Arial"/>
                <a:sym typeface="Arial"/>
              </a:rPr>
              <a:t>Aligned to Client Priorities / Needs</a:t>
            </a:r>
            <a:endParaRPr b="0" i="0" sz="1400" u="none" cap="none" strike="noStrike">
              <a:solidFill>
                <a:srgbClr val="000000"/>
              </a:solidFill>
              <a:latin typeface="Arial"/>
              <a:ea typeface="Arial"/>
              <a:cs typeface="Arial"/>
              <a:sym typeface="Arial"/>
            </a:endParaRPr>
          </a:p>
        </p:txBody>
      </p:sp>
      <p:cxnSp>
        <p:nvCxnSpPr>
          <p:cNvPr id="1116" name="Google Shape;1116;p38"/>
          <p:cNvCxnSpPr/>
          <p:nvPr/>
        </p:nvCxnSpPr>
        <p:spPr>
          <a:xfrm>
            <a:off x="1998818" y="1084832"/>
            <a:ext cx="228600" cy="0"/>
          </a:xfrm>
          <a:prstGeom prst="straightConnector1">
            <a:avLst/>
          </a:prstGeom>
          <a:noFill/>
          <a:ln cap="flat" cmpd="sng" w="9525">
            <a:solidFill>
              <a:schemeClr val="dk1"/>
            </a:solidFill>
            <a:prstDash val="solid"/>
            <a:round/>
            <a:headEnd len="sm" w="sm" type="none"/>
            <a:tailEnd len="sm" w="sm" type="none"/>
          </a:ln>
        </p:spPr>
      </p:cxnSp>
      <p:sp>
        <p:nvSpPr>
          <p:cNvPr id="1117" name="Google Shape;1117;p38"/>
          <p:cNvSpPr txBox="1"/>
          <p:nvPr/>
        </p:nvSpPr>
        <p:spPr>
          <a:xfrm>
            <a:off x="661969" y="1458592"/>
            <a:ext cx="142875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Competitive Price</a:t>
            </a:r>
            <a:endParaRPr b="0" i="0" sz="1400" u="none" cap="none" strike="noStrike">
              <a:solidFill>
                <a:srgbClr val="000000"/>
              </a:solidFill>
              <a:latin typeface="Arial"/>
              <a:ea typeface="Arial"/>
              <a:cs typeface="Arial"/>
              <a:sym typeface="Arial"/>
            </a:endParaRPr>
          </a:p>
        </p:txBody>
      </p:sp>
      <p:cxnSp>
        <p:nvCxnSpPr>
          <p:cNvPr id="1118" name="Google Shape;1118;p38"/>
          <p:cNvCxnSpPr/>
          <p:nvPr/>
        </p:nvCxnSpPr>
        <p:spPr>
          <a:xfrm>
            <a:off x="1998818" y="1593229"/>
            <a:ext cx="228600" cy="0"/>
          </a:xfrm>
          <a:prstGeom prst="straightConnector1">
            <a:avLst/>
          </a:prstGeom>
          <a:noFill/>
          <a:ln cap="flat" cmpd="sng" w="9525">
            <a:solidFill>
              <a:schemeClr val="dk1"/>
            </a:solidFill>
            <a:prstDash val="solid"/>
            <a:round/>
            <a:headEnd len="sm" w="sm" type="none"/>
            <a:tailEnd len="sm" w="sm" type="none"/>
          </a:ln>
        </p:spPr>
      </p:cxnSp>
      <p:sp>
        <p:nvSpPr>
          <p:cNvPr id="1119" name="Google Shape;1119;p38"/>
          <p:cNvSpPr txBox="1"/>
          <p:nvPr/>
        </p:nvSpPr>
        <p:spPr>
          <a:xfrm>
            <a:off x="600255" y="1790890"/>
            <a:ext cx="1290156" cy="57708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Compelling Value Proposition / Differentiation</a:t>
            </a:r>
            <a:endParaRPr b="0" i="0" sz="1400" u="none" cap="none" strike="noStrike">
              <a:solidFill>
                <a:srgbClr val="000000"/>
              </a:solidFill>
              <a:latin typeface="Arial"/>
              <a:ea typeface="Arial"/>
              <a:cs typeface="Arial"/>
              <a:sym typeface="Arial"/>
            </a:endParaRPr>
          </a:p>
        </p:txBody>
      </p:sp>
      <p:sp>
        <p:nvSpPr>
          <p:cNvPr id="1120" name="Google Shape;1120;p38"/>
          <p:cNvSpPr txBox="1"/>
          <p:nvPr/>
        </p:nvSpPr>
        <p:spPr>
          <a:xfrm>
            <a:off x="663160" y="1218088"/>
            <a:ext cx="142875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C00000"/>
                </a:solidFill>
                <a:latin typeface="Arial"/>
                <a:ea typeface="Arial"/>
                <a:cs typeface="Arial"/>
                <a:sym typeface="Arial"/>
              </a:rPr>
              <a:t>Growth Segments</a:t>
            </a:r>
            <a:endParaRPr b="0" i="0" sz="1400" u="none" cap="none" strike="noStrike">
              <a:solidFill>
                <a:srgbClr val="000000"/>
              </a:solidFill>
              <a:latin typeface="Arial"/>
              <a:ea typeface="Arial"/>
              <a:cs typeface="Arial"/>
              <a:sym typeface="Arial"/>
            </a:endParaRPr>
          </a:p>
        </p:txBody>
      </p:sp>
      <p:cxnSp>
        <p:nvCxnSpPr>
          <p:cNvPr id="1121" name="Google Shape;1121;p38"/>
          <p:cNvCxnSpPr/>
          <p:nvPr/>
        </p:nvCxnSpPr>
        <p:spPr>
          <a:xfrm>
            <a:off x="2000009" y="1357485"/>
            <a:ext cx="228600" cy="0"/>
          </a:xfrm>
          <a:prstGeom prst="straightConnector1">
            <a:avLst/>
          </a:prstGeom>
          <a:noFill/>
          <a:ln cap="flat" cmpd="sng" w="9525">
            <a:solidFill>
              <a:schemeClr val="dk1"/>
            </a:solidFill>
            <a:prstDash val="solid"/>
            <a:round/>
            <a:headEnd len="sm" w="sm" type="none"/>
            <a:tailEnd len="sm" w="sm" type="none"/>
          </a:ln>
        </p:spPr>
      </p:cxnSp>
      <p:cxnSp>
        <p:nvCxnSpPr>
          <p:cNvPr id="1122" name="Google Shape;1122;p38"/>
          <p:cNvCxnSpPr/>
          <p:nvPr/>
        </p:nvCxnSpPr>
        <p:spPr>
          <a:xfrm>
            <a:off x="3951408" y="1790890"/>
            <a:ext cx="356186" cy="511773"/>
          </a:xfrm>
          <a:prstGeom prst="straightConnector1">
            <a:avLst/>
          </a:prstGeom>
          <a:noFill/>
          <a:ln cap="flat" cmpd="sng" w="9525">
            <a:solidFill>
              <a:schemeClr val="dk1"/>
            </a:solidFill>
            <a:prstDash val="solid"/>
            <a:round/>
            <a:headEnd len="sm" w="sm" type="none"/>
            <a:tailEnd len="sm" w="sm" type="none"/>
          </a:ln>
        </p:spPr>
      </p:cxnSp>
      <p:cxnSp>
        <p:nvCxnSpPr>
          <p:cNvPr id="1123" name="Google Shape;1123;p38"/>
          <p:cNvCxnSpPr/>
          <p:nvPr/>
        </p:nvCxnSpPr>
        <p:spPr>
          <a:xfrm flipH="1" rot="10800000">
            <a:off x="3735363" y="2683238"/>
            <a:ext cx="682401" cy="836690"/>
          </a:xfrm>
          <a:prstGeom prst="straightConnector1">
            <a:avLst/>
          </a:prstGeom>
          <a:noFill/>
          <a:ln cap="flat" cmpd="sng" w="9525">
            <a:solidFill>
              <a:schemeClr val="dk1"/>
            </a:solidFill>
            <a:prstDash val="solid"/>
            <a:round/>
            <a:headEnd len="sm" w="sm" type="none"/>
            <a:tailEnd len="sm" w="sm" type="none"/>
          </a:ln>
        </p:spPr>
      </p:cxnSp>
      <p:sp>
        <p:nvSpPr>
          <p:cNvPr id="1124" name="Google Shape;1124;p38"/>
          <p:cNvSpPr txBox="1"/>
          <p:nvPr/>
        </p:nvSpPr>
        <p:spPr>
          <a:xfrm>
            <a:off x="4120928" y="3352565"/>
            <a:ext cx="113359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Sales Mgmt</a:t>
            </a:r>
            <a:endParaRPr b="1" i="0" sz="1400" u="none" cap="none" strike="noStrike">
              <a:solidFill>
                <a:schemeClr val="dk1"/>
              </a:solidFill>
              <a:latin typeface="Arial"/>
              <a:ea typeface="Arial"/>
              <a:cs typeface="Arial"/>
              <a:sym typeface="Arial"/>
            </a:endParaRPr>
          </a:p>
        </p:txBody>
      </p:sp>
      <p:sp>
        <p:nvSpPr>
          <p:cNvPr id="1125" name="Google Shape;1125;p38"/>
          <p:cNvSpPr txBox="1"/>
          <p:nvPr/>
        </p:nvSpPr>
        <p:spPr>
          <a:xfrm>
            <a:off x="4175222" y="4432432"/>
            <a:ext cx="153285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Strategic deals</a:t>
            </a:r>
            <a:endParaRPr b="0" i="0" sz="1400" u="none" cap="none" strike="noStrike">
              <a:solidFill>
                <a:srgbClr val="000000"/>
              </a:solidFill>
              <a:latin typeface="Arial"/>
              <a:ea typeface="Arial"/>
              <a:cs typeface="Arial"/>
              <a:sym typeface="Arial"/>
            </a:endParaRPr>
          </a:p>
        </p:txBody>
      </p:sp>
      <p:cxnSp>
        <p:nvCxnSpPr>
          <p:cNvPr id="1126" name="Google Shape;1126;p38"/>
          <p:cNvCxnSpPr/>
          <p:nvPr/>
        </p:nvCxnSpPr>
        <p:spPr>
          <a:xfrm>
            <a:off x="2012673" y="1925736"/>
            <a:ext cx="228600" cy="0"/>
          </a:xfrm>
          <a:prstGeom prst="straightConnector1">
            <a:avLst/>
          </a:prstGeom>
          <a:noFill/>
          <a:ln cap="flat" cmpd="sng" w="9525">
            <a:solidFill>
              <a:schemeClr val="dk1"/>
            </a:solidFill>
            <a:prstDash val="solid"/>
            <a:round/>
            <a:headEnd len="sm" w="sm" type="none"/>
            <a:tailEnd len="sm" w="sm" type="none"/>
          </a:ln>
        </p:spPr>
      </p:cxnSp>
      <p:sp>
        <p:nvSpPr>
          <p:cNvPr id="1127" name="Google Shape;1127;p38"/>
          <p:cNvSpPr txBox="1"/>
          <p:nvPr/>
        </p:nvSpPr>
        <p:spPr>
          <a:xfrm>
            <a:off x="2157047" y="3536419"/>
            <a:ext cx="1578316" cy="64629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rgbClr val="4F6128"/>
                </a:solidFill>
                <a:latin typeface="Arial"/>
                <a:ea typeface="Arial"/>
                <a:cs typeface="Arial"/>
                <a:sym typeface="Arial"/>
              </a:rPr>
              <a:t>Client Experience</a:t>
            </a:r>
            <a:endParaRPr b="0" i="0" sz="1800" u="none" cap="none" strike="noStrike">
              <a:solidFill>
                <a:srgbClr val="000000"/>
              </a:solidFill>
              <a:latin typeface="Arial"/>
              <a:ea typeface="Arial"/>
              <a:cs typeface="Arial"/>
              <a:sym typeface="Arial"/>
            </a:endParaRPr>
          </a:p>
        </p:txBody>
      </p:sp>
      <p:cxnSp>
        <p:nvCxnSpPr>
          <p:cNvPr id="1128" name="Google Shape;1128;p38"/>
          <p:cNvCxnSpPr/>
          <p:nvPr/>
        </p:nvCxnSpPr>
        <p:spPr>
          <a:xfrm rot="10800000">
            <a:off x="1947659" y="3352431"/>
            <a:ext cx="1373" cy="1174588"/>
          </a:xfrm>
          <a:prstGeom prst="straightConnector1">
            <a:avLst/>
          </a:prstGeom>
          <a:noFill/>
          <a:ln cap="flat" cmpd="sng" w="9525">
            <a:solidFill>
              <a:schemeClr val="dk1"/>
            </a:solidFill>
            <a:prstDash val="solid"/>
            <a:round/>
            <a:headEnd len="sm" w="sm" type="none"/>
            <a:tailEnd len="sm" w="sm" type="none"/>
          </a:ln>
        </p:spPr>
      </p:cxnSp>
      <p:cxnSp>
        <p:nvCxnSpPr>
          <p:cNvPr id="1129" name="Google Shape;1129;p38"/>
          <p:cNvCxnSpPr/>
          <p:nvPr/>
        </p:nvCxnSpPr>
        <p:spPr>
          <a:xfrm>
            <a:off x="1698276" y="3352431"/>
            <a:ext cx="228600" cy="0"/>
          </a:xfrm>
          <a:prstGeom prst="straightConnector1">
            <a:avLst/>
          </a:prstGeom>
          <a:noFill/>
          <a:ln cap="flat" cmpd="sng" w="9525">
            <a:solidFill>
              <a:schemeClr val="dk1"/>
            </a:solidFill>
            <a:prstDash val="solid"/>
            <a:round/>
            <a:headEnd len="sm" w="sm" type="none"/>
            <a:tailEnd len="sm" w="sm" type="none"/>
          </a:ln>
        </p:spPr>
      </p:cxnSp>
      <p:cxnSp>
        <p:nvCxnSpPr>
          <p:cNvPr id="1130" name="Google Shape;1130;p38"/>
          <p:cNvCxnSpPr/>
          <p:nvPr/>
        </p:nvCxnSpPr>
        <p:spPr>
          <a:xfrm>
            <a:off x="1698276" y="3658422"/>
            <a:ext cx="228600" cy="0"/>
          </a:xfrm>
          <a:prstGeom prst="straightConnector1">
            <a:avLst/>
          </a:prstGeom>
          <a:noFill/>
          <a:ln cap="flat" cmpd="sng" w="9525">
            <a:solidFill>
              <a:schemeClr val="dk1"/>
            </a:solidFill>
            <a:prstDash val="solid"/>
            <a:round/>
            <a:headEnd len="sm" w="sm" type="none"/>
            <a:tailEnd len="sm" w="sm" type="none"/>
          </a:ln>
        </p:spPr>
      </p:cxnSp>
      <p:cxnSp>
        <p:nvCxnSpPr>
          <p:cNvPr id="1131" name="Google Shape;1131;p38"/>
          <p:cNvCxnSpPr/>
          <p:nvPr/>
        </p:nvCxnSpPr>
        <p:spPr>
          <a:xfrm>
            <a:off x="1698276" y="4166819"/>
            <a:ext cx="228600" cy="0"/>
          </a:xfrm>
          <a:prstGeom prst="straightConnector1">
            <a:avLst/>
          </a:prstGeom>
          <a:noFill/>
          <a:ln cap="flat" cmpd="sng" w="9525">
            <a:solidFill>
              <a:schemeClr val="dk1"/>
            </a:solidFill>
            <a:prstDash val="solid"/>
            <a:round/>
            <a:headEnd len="sm" w="sm" type="none"/>
            <a:tailEnd len="sm" w="sm" type="none"/>
          </a:ln>
        </p:spPr>
      </p:cxnSp>
      <p:cxnSp>
        <p:nvCxnSpPr>
          <p:cNvPr id="1132" name="Google Shape;1132;p38"/>
          <p:cNvCxnSpPr/>
          <p:nvPr/>
        </p:nvCxnSpPr>
        <p:spPr>
          <a:xfrm>
            <a:off x="1699467" y="3931075"/>
            <a:ext cx="228600" cy="0"/>
          </a:xfrm>
          <a:prstGeom prst="straightConnector1">
            <a:avLst/>
          </a:prstGeom>
          <a:noFill/>
          <a:ln cap="flat" cmpd="sng" w="9525">
            <a:solidFill>
              <a:schemeClr val="dk1"/>
            </a:solidFill>
            <a:prstDash val="solid"/>
            <a:round/>
            <a:headEnd len="sm" w="sm" type="none"/>
            <a:tailEnd len="sm" w="sm" type="none"/>
          </a:ln>
        </p:spPr>
      </p:cxnSp>
      <p:cxnSp>
        <p:nvCxnSpPr>
          <p:cNvPr id="1133" name="Google Shape;1133;p38"/>
          <p:cNvCxnSpPr/>
          <p:nvPr/>
        </p:nvCxnSpPr>
        <p:spPr>
          <a:xfrm>
            <a:off x="1684421" y="4527036"/>
            <a:ext cx="228600" cy="0"/>
          </a:xfrm>
          <a:prstGeom prst="straightConnector1">
            <a:avLst/>
          </a:prstGeom>
          <a:noFill/>
          <a:ln cap="flat" cmpd="sng" w="9525">
            <a:solidFill>
              <a:schemeClr val="dk1"/>
            </a:solidFill>
            <a:prstDash val="solid"/>
            <a:round/>
            <a:headEnd len="sm" w="sm" type="none"/>
            <a:tailEnd len="sm" w="sm" type="none"/>
          </a:ln>
        </p:spPr>
      </p:cxnSp>
      <p:sp>
        <p:nvSpPr>
          <p:cNvPr id="1134" name="Google Shape;1134;p38"/>
          <p:cNvSpPr txBox="1"/>
          <p:nvPr/>
        </p:nvSpPr>
        <p:spPr>
          <a:xfrm>
            <a:off x="725216" y="957469"/>
            <a:ext cx="1168825" cy="26167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50"/>
              <a:buFont typeface="Arial"/>
              <a:buNone/>
            </a:pPr>
            <a:r>
              <a:rPr b="0" i="0" lang="en-US" sz="1050" u="none" cap="none" strike="noStrike">
                <a:solidFill>
                  <a:srgbClr val="C00000"/>
                </a:solidFill>
                <a:latin typeface="Arial"/>
                <a:ea typeface="Arial"/>
                <a:cs typeface="Arial"/>
                <a:sym typeface="Arial"/>
              </a:rPr>
              <a:t>Offering NPS</a:t>
            </a:r>
            <a:endParaRPr b="0" i="0" sz="1400" u="none" cap="none" strike="noStrike">
              <a:solidFill>
                <a:srgbClr val="000000"/>
              </a:solidFill>
              <a:latin typeface="Arial"/>
              <a:ea typeface="Arial"/>
              <a:cs typeface="Arial"/>
              <a:sym typeface="Arial"/>
            </a:endParaRPr>
          </a:p>
        </p:txBody>
      </p:sp>
      <p:cxnSp>
        <p:nvCxnSpPr>
          <p:cNvPr id="1135" name="Google Shape;1135;p38"/>
          <p:cNvCxnSpPr/>
          <p:nvPr/>
        </p:nvCxnSpPr>
        <p:spPr>
          <a:xfrm>
            <a:off x="7765747" y="3360070"/>
            <a:ext cx="228600" cy="0"/>
          </a:xfrm>
          <a:prstGeom prst="straightConnector1">
            <a:avLst/>
          </a:prstGeom>
          <a:noFill/>
          <a:ln cap="flat" cmpd="sng" w="9525">
            <a:solidFill>
              <a:schemeClr val="dk1"/>
            </a:solidFill>
            <a:prstDash val="solid"/>
            <a:round/>
            <a:headEnd len="sm" w="sm" type="none"/>
            <a:tailEnd len="sm" w="sm" type="none"/>
          </a:ln>
        </p:spPr>
      </p:cxnSp>
      <p:sp>
        <p:nvSpPr>
          <p:cNvPr id="1136" name="Google Shape;1136;p38"/>
          <p:cNvSpPr txBox="1"/>
          <p:nvPr/>
        </p:nvSpPr>
        <p:spPr>
          <a:xfrm>
            <a:off x="291111" y="3519928"/>
            <a:ext cx="142691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Experience NPS</a:t>
            </a:r>
            <a:endParaRPr b="0" i="0" sz="1400" u="none" cap="none" strike="noStrike">
              <a:solidFill>
                <a:srgbClr val="000000"/>
              </a:solidFill>
              <a:latin typeface="Arial"/>
              <a:ea typeface="Arial"/>
              <a:cs typeface="Arial"/>
              <a:sym typeface="Arial"/>
            </a:endParaRPr>
          </a:p>
        </p:txBody>
      </p:sp>
      <p:sp>
        <p:nvSpPr>
          <p:cNvPr id="1137" name="Google Shape;1137;p38"/>
          <p:cNvSpPr txBox="1"/>
          <p:nvPr/>
        </p:nvSpPr>
        <p:spPr>
          <a:xfrm>
            <a:off x="4064383" y="4723379"/>
            <a:ext cx="153285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Special Incentives</a:t>
            </a:r>
            <a:endParaRPr b="0" i="0" sz="1400" u="none" cap="none" strike="noStrike">
              <a:solidFill>
                <a:srgbClr val="000000"/>
              </a:solidFill>
              <a:latin typeface="Arial"/>
              <a:ea typeface="Arial"/>
              <a:cs typeface="Arial"/>
              <a:sym typeface="Arial"/>
            </a:endParaRPr>
          </a:p>
        </p:txBody>
      </p:sp>
      <p:cxnSp>
        <p:nvCxnSpPr>
          <p:cNvPr id="1138" name="Google Shape;1138;p38"/>
          <p:cNvCxnSpPr/>
          <p:nvPr/>
        </p:nvCxnSpPr>
        <p:spPr>
          <a:xfrm>
            <a:off x="7463399" y="700833"/>
            <a:ext cx="228600" cy="0"/>
          </a:xfrm>
          <a:prstGeom prst="straightConnector1">
            <a:avLst/>
          </a:prstGeom>
          <a:noFill/>
          <a:ln cap="flat" cmpd="sng" w="9525">
            <a:solidFill>
              <a:schemeClr val="dk1"/>
            </a:solidFill>
            <a:prstDash val="solid"/>
            <a:round/>
            <a:headEnd len="sm" w="sm" type="none"/>
            <a:tailEnd len="sm" w="sm" type="none"/>
          </a:ln>
        </p:spPr>
      </p:cxnSp>
      <p:sp>
        <p:nvSpPr>
          <p:cNvPr id="1139" name="Google Shape;1139;p38"/>
          <p:cNvSpPr txBox="1"/>
          <p:nvPr/>
        </p:nvSpPr>
        <p:spPr>
          <a:xfrm>
            <a:off x="8093437" y="4263493"/>
            <a:ext cx="180617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4F6128"/>
                </a:solidFill>
                <a:latin typeface="Arial"/>
                <a:ea typeface="Arial"/>
                <a:cs typeface="Arial"/>
                <a:sym typeface="Arial"/>
              </a:rPr>
              <a:t>Client Events</a:t>
            </a:r>
            <a:endParaRPr b="0" i="0" sz="1400" u="none" cap="none" strike="noStrike">
              <a:solidFill>
                <a:srgbClr val="000000"/>
              </a:solidFill>
              <a:latin typeface="Arial"/>
              <a:ea typeface="Arial"/>
              <a:cs typeface="Arial"/>
              <a:sym typeface="Arial"/>
            </a:endParaRPr>
          </a:p>
        </p:txBody>
      </p:sp>
      <p:sp>
        <p:nvSpPr>
          <p:cNvPr id="1140" name="Google Shape;1140;p38"/>
          <p:cNvSpPr txBox="1"/>
          <p:nvPr/>
        </p:nvSpPr>
        <p:spPr>
          <a:xfrm>
            <a:off x="318817" y="3838583"/>
            <a:ext cx="142691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Digital Experience</a:t>
            </a:r>
            <a:endParaRPr b="0" i="0" sz="1400" u="none" cap="none" strike="noStrike">
              <a:solidFill>
                <a:srgbClr val="000000"/>
              </a:solidFill>
              <a:latin typeface="Arial"/>
              <a:ea typeface="Arial"/>
              <a:cs typeface="Arial"/>
              <a:sym typeface="Arial"/>
            </a:endParaRPr>
          </a:p>
        </p:txBody>
      </p:sp>
      <p:sp>
        <p:nvSpPr>
          <p:cNvPr id="1141" name="Google Shape;1141;p38"/>
          <p:cNvSpPr txBox="1"/>
          <p:nvPr/>
        </p:nvSpPr>
        <p:spPr>
          <a:xfrm>
            <a:off x="344088" y="4352297"/>
            <a:ext cx="1600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4F6128"/>
                </a:solidFill>
                <a:latin typeface="Arial"/>
                <a:ea typeface="Arial"/>
                <a:cs typeface="Arial"/>
                <a:sym typeface="Arial"/>
              </a:rPr>
              <a:t>Trial Conversion</a:t>
            </a:r>
            <a:endParaRPr b="0" i="0" sz="1400" u="none" cap="none" strike="noStrike">
              <a:solidFill>
                <a:srgbClr val="000000"/>
              </a:solidFill>
              <a:latin typeface="Arial"/>
              <a:ea typeface="Arial"/>
              <a:cs typeface="Arial"/>
              <a:sym typeface="Arial"/>
            </a:endParaRPr>
          </a:p>
        </p:txBody>
      </p:sp>
      <p:sp>
        <p:nvSpPr>
          <p:cNvPr id="1142" name="Google Shape;1142;p38"/>
          <p:cNvSpPr txBox="1"/>
          <p:nvPr/>
        </p:nvSpPr>
        <p:spPr>
          <a:xfrm>
            <a:off x="96726" y="52401"/>
            <a:ext cx="6042026" cy="40719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66092"/>
              </a:buClr>
              <a:buSzPts val="2200"/>
              <a:buFont typeface="Arial"/>
              <a:buNone/>
            </a:pPr>
            <a:r>
              <a:rPr b="0" i="0" lang="en-US" sz="2200" u="none" cap="none" strike="noStrike">
                <a:solidFill>
                  <a:srgbClr val="366092"/>
                </a:solidFill>
                <a:latin typeface="Arial"/>
                <a:ea typeface="Arial"/>
                <a:cs typeface="Arial"/>
                <a:sym typeface="Arial"/>
              </a:rPr>
              <a:t>Strategic Pipeline Insights Visualizations - 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20"/>
          <p:cNvSpPr txBox="1"/>
          <p:nvPr>
            <p:ph type="title"/>
          </p:nvPr>
        </p:nvSpPr>
        <p:spPr>
          <a:xfrm>
            <a:off x="316804" y="52693"/>
            <a:ext cx="8107680" cy="460771"/>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366092"/>
              </a:buClr>
              <a:buSzPts val="2800"/>
              <a:buFont typeface="Arial"/>
              <a:buNone/>
            </a:pPr>
            <a:r>
              <a:rPr lang="en-US"/>
              <a:t>Root cause analysis</a:t>
            </a:r>
            <a:endParaRPr/>
          </a:p>
        </p:txBody>
      </p:sp>
      <p:graphicFrame>
        <p:nvGraphicFramePr>
          <p:cNvPr id="1149" name="Google Shape;1149;p20"/>
          <p:cNvGraphicFramePr/>
          <p:nvPr/>
        </p:nvGraphicFramePr>
        <p:xfrm>
          <a:off x="832042" y="1357731"/>
          <a:ext cx="2211600" cy="1259100"/>
        </p:xfrm>
        <a:graphic>
          <a:graphicData uri="http://schemas.openxmlformats.org/drawingml/2006/chart">
            <c:chart r:id="rId3"/>
          </a:graphicData>
        </a:graphic>
      </p:graphicFrame>
      <p:sp>
        <p:nvSpPr>
          <p:cNvPr id="1150" name="Google Shape;1150;p20"/>
          <p:cNvSpPr txBox="1"/>
          <p:nvPr/>
        </p:nvSpPr>
        <p:spPr>
          <a:xfrm>
            <a:off x="328438" y="437091"/>
            <a:ext cx="44465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151" name="Google Shape;1151;p20"/>
          <p:cNvSpPr txBox="1"/>
          <p:nvPr/>
        </p:nvSpPr>
        <p:spPr>
          <a:xfrm>
            <a:off x="810147" y="600440"/>
            <a:ext cx="268224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Pipeline analysis and visualization</a:t>
            </a:r>
            <a:endParaRPr b="0" i="0" sz="1400" u="none" cap="none" strike="noStrike">
              <a:solidFill>
                <a:srgbClr val="000000"/>
              </a:solidFill>
              <a:latin typeface="Arial"/>
              <a:ea typeface="Arial"/>
              <a:cs typeface="Arial"/>
              <a:sym typeface="Arial"/>
            </a:endParaRPr>
          </a:p>
        </p:txBody>
      </p:sp>
      <p:sp>
        <p:nvSpPr>
          <p:cNvPr id="1152" name="Google Shape;1152;p20"/>
          <p:cNvSpPr txBox="1"/>
          <p:nvPr/>
        </p:nvSpPr>
        <p:spPr>
          <a:xfrm>
            <a:off x="3622890" y="437091"/>
            <a:ext cx="44465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153" name="Google Shape;1153;p20"/>
          <p:cNvSpPr txBox="1"/>
          <p:nvPr/>
        </p:nvSpPr>
        <p:spPr>
          <a:xfrm>
            <a:off x="6468478" y="437091"/>
            <a:ext cx="44465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154" name="Google Shape;1154;p20"/>
          <p:cNvSpPr txBox="1"/>
          <p:nvPr/>
        </p:nvSpPr>
        <p:spPr>
          <a:xfrm>
            <a:off x="282033" y="2625190"/>
            <a:ext cx="44465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1155" name="Google Shape;1155;p20"/>
          <p:cNvSpPr txBox="1"/>
          <p:nvPr/>
        </p:nvSpPr>
        <p:spPr>
          <a:xfrm>
            <a:off x="3533565" y="2625190"/>
            <a:ext cx="44465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1156" name="Google Shape;1156;p20"/>
          <p:cNvSpPr txBox="1"/>
          <p:nvPr/>
        </p:nvSpPr>
        <p:spPr>
          <a:xfrm>
            <a:off x="6433893" y="2625190"/>
            <a:ext cx="44465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grpSp>
        <p:nvGrpSpPr>
          <p:cNvPr id="1157" name="Google Shape;1157;p20"/>
          <p:cNvGrpSpPr/>
          <p:nvPr/>
        </p:nvGrpSpPr>
        <p:grpSpPr>
          <a:xfrm>
            <a:off x="6864344" y="1040196"/>
            <a:ext cx="2518791" cy="1816492"/>
            <a:chOff x="987730" y="588042"/>
            <a:chExt cx="6742270" cy="4228990"/>
          </a:xfrm>
        </p:grpSpPr>
        <p:cxnSp>
          <p:nvCxnSpPr>
            <p:cNvPr id="1158" name="Google Shape;1158;p20"/>
            <p:cNvCxnSpPr/>
            <p:nvPr/>
          </p:nvCxnSpPr>
          <p:spPr>
            <a:xfrm>
              <a:off x="2128030" y="2712118"/>
              <a:ext cx="335280" cy="0"/>
            </a:xfrm>
            <a:prstGeom prst="straightConnector1">
              <a:avLst/>
            </a:prstGeom>
            <a:noFill/>
            <a:ln cap="flat" cmpd="sng" w="9525">
              <a:solidFill>
                <a:schemeClr val="dk1"/>
              </a:solidFill>
              <a:prstDash val="solid"/>
              <a:round/>
              <a:headEnd len="sm" w="sm" type="none"/>
              <a:tailEnd len="sm" w="sm" type="none"/>
            </a:ln>
          </p:spPr>
        </p:cxnSp>
        <p:sp>
          <p:nvSpPr>
            <p:cNvPr id="1159" name="Google Shape;1159;p20"/>
            <p:cNvSpPr txBox="1"/>
            <p:nvPr/>
          </p:nvSpPr>
          <p:spPr>
            <a:xfrm>
              <a:off x="987730" y="2474482"/>
              <a:ext cx="1028540" cy="5015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Signings Growth</a:t>
              </a:r>
              <a:endParaRPr b="0" i="0" sz="1400" u="none" cap="none" strike="noStrike">
                <a:solidFill>
                  <a:srgbClr val="000000"/>
                </a:solidFill>
                <a:latin typeface="Arial"/>
                <a:ea typeface="Arial"/>
                <a:cs typeface="Arial"/>
                <a:sym typeface="Arial"/>
              </a:endParaRPr>
            </a:p>
          </p:txBody>
        </p:sp>
        <p:cxnSp>
          <p:nvCxnSpPr>
            <p:cNvPr id="1160" name="Google Shape;1160;p20"/>
            <p:cNvCxnSpPr/>
            <p:nvPr/>
          </p:nvCxnSpPr>
          <p:spPr>
            <a:xfrm>
              <a:off x="2463310" y="1340518"/>
              <a:ext cx="0" cy="2599134"/>
            </a:xfrm>
            <a:prstGeom prst="straightConnector1">
              <a:avLst/>
            </a:prstGeom>
            <a:noFill/>
            <a:ln cap="flat" cmpd="sng" w="9525">
              <a:solidFill>
                <a:schemeClr val="dk1"/>
              </a:solidFill>
              <a:prstDash val="solid"/>
              <a:round/>
              <a:headEnd len="sm" w="sm" type="none"/>
              <a:tailEnd len="sm" w="sm" type="none"/>
            </a:ln>
          </p:spPr>
        </p:cxnSp>
        <p:cxnSp>
          <p:nvCxnSpPr>
            <p:cNvPr id="1161" name="Google Shape;1161;p20"/>
            <p:cNvCxnSpPr/>
            <p:nvPr/>
          </p:nvCxnSpPr>
          <p:spPr>
            <a:xfrm>
              <a:off x="2463310" y="2712118"/>
              <a:ext cx="670560" cy="0"/>
            </a:xfrm>
            <a:prstGeom prst="straightConnector1">
              <a:avLst/>
            </a:prstGeom>
            <a:noFill/>
            <a:ln cap="flat" cmpd="sng" w="9525">
              <a:solidFill>
                <a:schemeClr val="dk1"/>
              </a:solidFill>
              <a:prstDash val="solid"/>
              <a:round/>
              <a:headEnd len="sm" w="sm" type="none"/>
              <a:tailEnd len="sm" w="sm" type="none"/>
            </a:ln>
          </p:spPr>
        </p:cxnSp>
        <p:cxnSp>
          <p:nvCxnSpPr>
            <p:cNvPr id="1162" name="Google Shape;1162;p20"/>
            <p:cNvCxnSpPr/>
            <p:nvPr/>
          </p:nvCxnSpPr>
          <p:spPr>
            <a:xfrm>
              <a:off x="4474990" y="1383380"/>
              <a:ext cx="335280" cy="0"/>
            </a:xfrm>
            <a:prstGeom prst="straightConnector1">
              <a:avLst/>
            </a:prstGeom>
            <a:noFill/>
            <a:ln cap="flat" cmpd="sng" w="9525">
              <a:solidFill>
                <a:schemeClr val="dk1"/>
              </a:solidFill>
              <a:prstDash val="solid"/>
              <a:round/>
              <a:headEnd len="sm" w="sm" type="none"/>
              <a:tailEnd len="sm" w="sm" type="none"/>
            </a:ln>
          </p:spPr>
        </p:cxnSp>
        <p:cxnSp>
          <p:nvCxnSpPr>
            <p:cNvPr id="1163" name="Google Shape;1163;p20"/>
            <p:cNvCxnSpPr/>
            <p:nvPr/>
          </p:nvCxnSpPr>
          <p:spPr>
            <a:xfrm rot="10800000">
              <a:off x="4810270" y="2197768"/>
              <a:ext cx="0" cy="1085850"/>
            </a:xfrm>
            <a:prstGeom prst="straightConnector1">
              <a:avLst/>
            </a:prstGeom>
            <a:noFill/>
            <a:ln cap="flat" cmpd="sng" w="9525">
              <a:solidFill>
                <a:schemeClr val="dk1"/>
              </a:solidFill>
              <a:prstDash val="solid"/>
              <a:round/>
              <a:headEnd len="sm" w="sm" type="none"/>
              <a:tailEnd len="sm" w="sm" type="none"/>
            </a:ln>
          </p:spPr>
        </p:cxnSp>
        <p:cxnSp>
          <p:nvCxnSpPr>
            <p:cNvPr id="1164" name="Google Shape;1164;p20"/>
            <p:cNvCxnSpPr/>
            <p:nvPr/>
          </p:nvCxnSpPr>
          <p:spPr>
            <a:xfrm>
              <a:off x="4810270" y="2197768"/>
              <a:ext cx="335280" cy="0"/>
            </a:xfrm>
            <a:prstGeom prst="straightConnector1">
              <a:avLst/>
            </a:prstGeom>
            <a:noFill/>
            <a:ln cap="flat" cmpd="sng" w="9525">
              <a:solidFill>
                <a:schemeClr val="dk1"/>
              </a:solidFill>
              <a:prstDash val="solid"/>
              <a:round/>
              <a:headEnd len="sm" w="sm" type="none"/>
              <a:tailEnd len="sm" w="sm" type="none"/>
            </a:ln>
          </p:spPr>
        </p:cxnSp>
        <p:sp>
          <p:nvSpPr>
            <p:cNvPr id="1165" name="Google Shape;1165;p20"/>
            <p:cNvSpPr txBox="1"/>
            <p:nvPr/>
          </p:nvSpPr>
          <p:spPr>
            <a:xfrm>
              <a:off x="5229371" y="2331118"/>
              <a:ext cx="2095500" cy="3582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Marketing Leads</a:t>
              </a:r>
              <a:endParaRPr b="0" i="0" sz="1400" u="none" cap="none" strike="noStrike">
                <a:solidFill>
                  <a:srgbClr val="000000"/>
                </a:solidFill>
                <a:latin typeface="Arial"/>
                <a:ea typeface="Arial"/>
                <a:cs typeface="Arial"/>
                <a:sym typeface="Arial"/>
              </a:endParaRPr>
            </a:p>
          </p:txBody>
        </p:sp>
        <p:sp>
          <p:nvSpPr>
            <p:cNvPr id="1166" name="Google Shape;1166;p20"/>
            <p:cNvSpPr txBox="1"/>
            <p:nvPr/>
          </p:nvSpPr>
          <p:spPr>
            <a:xfrm>
              <a:off x="5229371" y="2613296"/>
              <a:ext cx="2095500" cy="358268"/>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S&amp;D Alignment</a:t>
              </a:r>
              <a:endParaRPr b="0" i="0" sz="1400" u="none" cap="none" strike="noStrike">
                <a:solidFill>
                  <a:srgbClr val="000000"/>
                </a:solidFill>
                <a:latin typeface="Arial"/>
                <a:ea typeface="Arial"/>
                <a:cs typeface="Arial"/>
                <a:sym typeface="Arial"/>
              </a:endParaRPr>
            </a:p>
          </p:txBody>
        </p:sp>
        <p:cxnSp>
          <p:nvCxnSpPr>
            <p:cNvPr id="1167" name="Google Shape;1167;p20"/>
            <p:cNvCxnSpPr/>
            <p:nvPr/>
          </p:nvCxnSpPr>
          <p:spPr>
            <a:xfrm rot="10800000">
              <a:off x="4894090" y="3851545"/>
              <a:ext cx="0" cy="753666"/>
            </a:xfrm>
            <a:prstGeom prst="straightConnector1">
              <a:avLst/>
            </a:prstGeom>
            <a:noFill/>
            <a:ln cap="flat" cmpd="sng" w="9525">
              <a:solidFill>
                <a:schemeClr val="dk1"/>
              </a:solidFill>
              <a:prstDash val="solid"/>
              <a:round/>
              <a:headEnd len="sm" w="sm" type="none"/>
              <a:tailEnd len="sm" w="sm" type="none"/>
            </a:ln>
          </p:spPr>
        </p:cxnSp>
        <p:cxnSp>
          <p:nvCxnSpPr>
            <p:cNvPr id="1168" name="Google Shape;1168;p20"/>
            <p:cNvCxnSpPr/>
            <p:nvPr/>
          </p:nvCxnSpPr>
          <p:spPr>
            <a:xfrm>
              <a:off x="4894090" y="3851545"/>
              <a:ext cx="335280" cy="0"/>
            </a:xfrm>
            <a:prstGeom prst="straightConnector1">
              <a:avLst/>
            </a:prstGeom>
            <a:noFill/>
            <a:ln cap="flat" cmpd="sng" w="9525">
              <a:solidFill>
                <a:schemeClr val="dk1"/>
              </a:solidFill>
              <a:prstDash val="solid"/>
              <a:round/>
              <a:headEnd len="sm" w="sm" type="none"/>
              <a:tailEnd len="sm" w="sm" type="none"/>
            </a:ln>
          </p:spPr>
        </p:cxnSp>
        <p:sp>
          <p:nvSpPr>
            <p:cNvPr id="1169" name="Google Shape;1169;p20"/>
            <p:cNvSpPr txBox="1"/>
            <p:nvPr/>
          </p:nvSpPr>
          <p:spPr>
            <a:xfrm>
              <a:off x="5229370" y="3737245"/>
              <a:ext cx="2095500" cy="196454"/>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Seller Coverage</a:t>
              </a:r>
              <a:endParaRPr b="0" i="0" sz="1400" u="none" cap="none" strike="noStrike">
                <a:solidFill>
                  <a:srgbClr val="000000"/>
                </a:solidFill>
                <a:latin typeface="Arial"/>
                <a:ea typeface="Arial"/>
                <a:cs typeface="Arial"/>
                <a:sym typeface="Arial"/>
              </a:endParaRPr>
            </a:p>
          </p:txBody>
        </p:sp>
        <p:cxnSp>
          <p:nvCxnSpPr>
            <p:cNvPr id="1170" name="Google Shape;1170;p20"/>
            <p:cNvCxnSpPr/>
            <p:nvPr/>
          </p:nvCxnSpPr>
          <p:spPr>
            <a:xfrm rot="10800000">
              <a:off x="4810270" y="911892"/>
              <a:ext cx="0" cy="814388"/>
            </a:xfrm>
            <a:prstGeom prst="straightConnector1">
              <a:avLst/>
            </a:prstGeom>
            <a:noFill/>
            <a:ln cap="flat" cmpd="sng" w="9525">
              <a:solidFill>
                <a:schemeClr val="dk1"/>
              </a:solidFill>
              <a:prstDash val="solid"/>
              <a:round/>
              <a:headEnd len="sm" w="sm" type="none"/>
              <a:tailEnd len="sm" w="sm" type="none"/>
            </a:ln>
          </p:spPr>
        </p:cxnSp>
        <p:cxnSp>
          <p:nvCxnSpPr>
            <p:cNvPr id="1171" name="Google Shape;1171;p20"/>
            <p:cNvCxnSpPr/>
            <p:nvPr/>
          </p:nvCxnSpPr>
          <p:spPr>
            <a:xfrm>
              <a:off x="4810270" y="911893"/>
              <a:ext cx="335280" cy="0"/>
            </a:xfrm>
            <a:prstGeom prst="straightConnector1">
              <a:avLst/>
            </a:prstGeom>
            <a:noFill/>
            <a:ln cap="flat" cmpd="sng" w="9525">
              <a:solidFill>
                <a:schemeClr val="dk1"/>
              </a:solidFill>
              <a:prstDash val="solid"/>
              <a:round/>
              <a:headEnd len="sm" w="sm" type="none"/>
              <a:tailEnd len="sm" w="sm" type="none"/>
            </a:ln>
          </p:spPr>
        </p:cxnSp>
        <p:sp>
          <p:nvSpPr>
            <p:cNvPr id="1172" name="Google Shape;1172;p20"/>
            <p:cNvSpPr txBox="1"/>
            <p:nvPr/>
          </p:nvSpPr>
          <p:spPr>
            <a:xfrm>
              <a:off x="5215400" y="826168"/>
              <a:ext cx="2514600" cy="171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Aligned to Client Priorities/Needs</a:t>
              </a:r>
              <a:endParaRPr b="0" i="0" sz="1400" u="none" cap="none" strike="noStrike">
                <a:solidFill>
                  <a:srgbClr val="000000"/>
                </a:solidFill>
                <a:latin typeface="Arial"/>
                <a:ea typeface="Arial"/>
                <a:cs typeface="Arial"/>
                <a:sym typeface="Arial"/>
              </a:endParaRPr>
            </a:p>
          </p:txBody>
        </p:sp>
        <p:cxnSp>
          <p:nvCxnSpPr>
            <p:cNvPr id="1173" name="Google Shape;1173;p20"/>
            <p:cNvCxnSpPr/>
            <p:nvPr/>
          </p:nvCxnSpPr>
          <p:spPr>
            <a:xfrm>
              <a:off x="4810270" y="1217883"/>
              <a:ext cx="335280" cy="0"/>
            </a:xfrm>
            <a:prstGeom prst="straightConnector1">
              <a:avLst/>
            </a:prstGeom>
            <a:noFill/>
            <a:ln cap="flat" cmpd="sng" w="9525">
              <a:solidFill>
                <a:schemeClr val="dk1"/>
              </a:solidFill>
              <a:prstDash val="solid"/>
              <a:round/>
              <a:headEnd len="sm" w="sm" type="none"/>
              <a:tailEnd len="sm" w="sm" type="none"/>
            </a:ln>
          </p:spPr>
        </p:cxnSp>
        <p:sp>
          <p:nvSpPr>
            <p:cNvPr id="1174" name="Google Shape;1174;p20"/>
            <p:cNvSpPr txBox="1"/>
            <p:nvPr/>
          </p:nvSpPr>
          <p:spPr>
            <a:xfrm>
              <a:off x="5206669" y="1367902"/>
              <a:ext cx="2514600" cy="1821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Competitive Price</a:t>
              </a:r>
              <a:endParaRPr b="0" i="0" sz="1400" u="none" cap="none" strike="noStrike">
                <a:solidFill>
                  <a:srgbClr val="000000"/>
                </a:solidFill>
                <a:latin typeface="Arial"/>
                <a:ea typeface="Arial"/>
                <a:cs typeface="Arial"/>
                <a:sym typeface="Arial"/>
              </a:endParaRPr>
            </a:p>
          </p:txBody>
        </p:sp>
        <p:cxnSp>
          <p:nvCxnSpPr>
            <p:cNvPr id="1175" name="Google Shape;1175;p20"/>
            <p:cNvCxnSpPr/>
            <p:nvPr/>
          </p:nvCxnSpPr>
          <p:spPr>
            <a:xfrm>
              <a:off x="4810270" y="1726280"/>
              <a:ext cx="335280" cy="0"/>
            </a:xfrm>
            <a:prstGeom prst="straightConnector1">
              <a:avLst/>
            </a:prstGeom>
            <a:noFill/>
            <a:ln cap="flat" cmpd="sng" w="9525">
              <a:solidFill>
                <a:schemeClr val="dk1"/>
              </a:solidFill>
              <a:prstDash val="solid"/>
              <a:round/>
              <a:headEnd len="sm" w="sm" type="none"/>
              <a:tailEnd len="sm" w="sm" type="none"/>
            </a:ln>
          </p:spPr>
        </p:cxnSp>
        <p:sp>
          <p:nvSpPr>
            <p:cNvPr id="1176" name="Google Shape;1176;p20"/>
            <p:cNvSpPr txBox="1"/>
            <p:nvPr/>
          </p:nvSpPr>
          <p:spPr>
            <a:xfrm>
              <a:off x="5196192" y="1665558"/>
              <a:ext cx="2514600" cy="322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Compelling Offerings / Value Proposition</a:t>
              </a:r>
              <a:endParaRPr b="0" i="0" sz="1400" u="none" cap="none" strike="noStrike">
                <a:solidFill>
                  <a:srgbClr val="000000"/>
                </a:solidFill>
                <a:latin typeface="Arial"/>
                <a:ea typeface="Arial"/>
                <a:cs typeface="Arial"/>
                <a:sym typeface="Arial"/>
              </a:endParaRPr>
            </a:p>
          </p:txBody>
        </p:sp>
        <p:sp>
          <p:nvSpPr>
            <p:cNvPr id="1177" name="Google Shape;1177;p20"/>
            <p:cNvSpPr txBox="1"/>
            <p:nvPr/>
          </p:nvSpPr>
          <p:spPr>
            <a:xfrm>
              <a:off x="5185579" y="2888096"/>
              <a:ext cx="1580234" cy="3582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Alliances</a:t>
              </a:r>
              <a:endParaRPr b="0" i="0" sz="1400" u="none" cap="none" strike="noStrike">
                <a:solidFill>
                  <a:srgbClr val="000000"/>
                </a:solidFill>
                <a:latin typeface="Arial"/>
                <a:ea typeface="Arial"/>
                <a:cs typeface="Arial"/>
                <a:sym typeface="Arial"/>
              </a:endParaRPr>
            </a:p>
          </p:txBody>
        </p:sp>
        <p:cxnSp>
          <p:nvCxnSpPr>
            <p:cNvPr id="1178" name="Google Shape;1178;p20"/>
            <p:cNvCxnSpPr/>
            <p:nvPr/>
          </p:nvCxnSpPr>
          <p:spPr>
            <a:xfrm>
              <a:off x="4810270" y="2712118"/>
              <a:ext cx="335280" cy="0"/>
            </a:xfrm>
            <a:prstGeom prst="straightConnector1">
              <a:avLst/>
            </a:prstGeom>
            <a:noFill/>
            <a:ln cap="flat" cmpd="sng" w="9525">
              <a:solidFill>
                <a:schemeClr val="dk1"/>
              </a:solidFill>
              <a:prstDash val="solid"/>
              <a:round/>
              <a:headEnd len="sm" w="sm" type="none"/>
              <a:tailEnd len="sm" w="sm" type="none"/>
            </a:ln>
          </p:spPr>
        </p:cxnSp>
        <p:cxnSp>
          <p:nvCxnSpPr>
            <p:cNvPr id="1179" name="Google Shape;1179;p20"/>
            <p:cNvCxnSpPr/>
            <p:nvPr/>
          </p:nvCxnSpPr>
          <p:spPr>
            <a:xfrm>
              <a:off x="4810270" y="3013345"/>
              <a:ext cx="335280" cy="0"/>
            </a:xfrm>
            <a:prstGeom prst="straightConnector1">
              <a:avLst/>
            </a:prstGeom>
            <a:noFill/>
            <a:ln cap="flat" cmpd="sng" w="9525">
              <a:solidFill>
                <a:schemeClr val="dk1"/>
              </a:solidFill>
              <a:prstDash val="solid"/>
              <a:round/>
              <a:headEnd len="sm" w="sm" type="none"/>
              <a:tailEnd len="sm" w="sm" type="none"/>
            </a:ln>
          </p:spPr>
        </p:cxnSp>
        <p:cxnSp>
          <p:nvCxnSpPr>
            <p:cNvPr id="1180" name="Google Shape;1180;p20"/>
            <p:cNvCxnSpPr/>
            <p:nvPr/>
          </p:nvCxnSpPr>
          <p:spPr>
            <a:xfrm>
              <a:off x="4810270" y="3283618"/>
              <a:ext cx="335280" cy="0"/>
            </a:xfrm>
            <a:prstGeom prst="straightConnector1">
              <a:avLst/>
            </a:prstGeom>
            <a:noFill/>
            <a:ln cap="flat" cmpd="sng" w="9525">
              <a:solidFill>
                <a:schemeClr val="dk1"/>
              </a:solidFill>
              <a:prstDash val="solid"/>
              <a:round/>
              <a:headEnd len="sm" w="sm" type="none"/>
              <a:tailEnd len="sm" w="sm" type="none"/>
            </a:ln>
          </p:spPr>
        </p:cxnSp>
        <p:sp>
          <p:nvSpPr>
            <p:cNvPr id="1181" name="Google Shape;1181;p20"/>
            <p:cNvSpPr txBox="1"/>
            <p:nvPr/>
          </p:nvSpPr>
          <p:spPr>
            <a:xfrm>
              <a:off x="5229370" y="3184796"/>
              <a:ext cx="2092008" cy="297656"/>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Early Stage Business Development</a:t>
              </a:r>
              <a:endParaRPr b="0" i="0" sz="1400" u="none" cap="none" strike="noStrike">
                <a:solidFill>
                  <a:srgbClr val="000000"/>
                </a:solidFill>
                <a:latin typeface="Arial"/>
                <a:ea typeface="Arial"/>
                <a:cs typeface="Arial"/>
                <a:sym typeface="Arial"/>
              </a:endParaRPr>
            </a:p>
          </p:txBody>
        </p:sp>
        <p:cxnSp>
          <p:nvCxnSpPr>
            <p:cNvPr id="1182" name="Google Shape;1182;p20"/>
            <p:cNvCxnSpPr/>
            <p:nvPr/>
          </p:nvCxnSpPr>
          <p:spPr>
            <a:xfrm>
              <a:off x="4894090" y="4230164"/>
              <a:ext cx="335280" cy="0"/>
            </a:xfrm>
            <a:prstGeom prst="straightConnector1">
              <a:avLst/>
            </a:prstGeom>
            <a:noFill/>
            <a:ln cap="flat" cmpd="sng" w="9525">
              <a:solidFill>
                <a:schemeClr val="dk1"/>
              </a:solidFill>
              <a:prstDash val="solid"/>
              <a:round/>
              <a:headEnd len="sm" w="sm" type="none"/>
              <a:tailEnd len="sm" w="sm" type="none"/>
            </a:ln>
          </p:spPr>
        </p:cxnSp>
        <p:sp>
          <p:nvSpPr>
            <p:cNvPr id="1183" name="Google Shape;1183;p20"/>
            <p:cNvSpPr txBox="1"/>
            <p:nvPr/>
          </p:nvSpPr>
          <p:spPr>
            <a:xfrm>
              <a:off x="5225878" y="4130151"/>
              <a:ext cx="2095500" cy="358268"/>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Seller Productivity</a:t>
              </a:r>
              <a:endParaRPr b="0" i="0" sz="1400" u="none" cap="none" strike="noStrike">
                <a:solidFill>
                  <a:srgbClr val="000000"/>
                </a:solidFill>
                <a:latin typeface="Arial"/>
                <a:ea typeface="Arial"/>
                <a:cs typeface="Arial"/>
                <a:sym typeface="Arial"/>
              </a:endParaRPr>
            </a:p>
          </p:txBody>
        </p:sp>
        <p:sp>
          <p:nvSpPr>
            <p:cNvPr id="1184" name="Google Shape;1184;p20"/>
            <p:cNvSpPr txBox="1"/>
            <p:nvPr/>
          </p:nvSpPr>
          <p:spPr>
            <a:xfrm>
              <a:off x="5229371" y="4458764"/>
              <a:ext cx="2095500" cy="3582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Seller Skills</a:t>
              </a:r>
              <a:endParaRPr b="0" i="0" sz="1400" u="none" cap="none" strike="noStrike">
                <a:solidFill>
                  <a:srgbClr val="000000"/>
                </a:solidFill>
                <a:latin typeface="Arial"/>
                <a:ea typeface="Arial"/>
                <a:cs typeface="Arial"/>
                <a:sym typeface="Arial"/>
              </a:endParaRPr>
            </a:p>
          </p:txBody>
        </p:sp>
        <p:cxnSp>
          <p:nvCxnSpPr>
            <p:cNvPr id="1185" name="Google Shape;1185;p20"/>
            <p:cNvCxnSpPr/>
            <p:nvPr/>
          </p:nvCxnSpPr>
          <p:spPr>
            <a:xfrm>
              <a:off x="4894090" y="4605211"/>
              <a:ext cx="335280" cy="0"/>
            </a:xfrm>
            <a:prstGeom prst="straightConnector1">
              <a:avLst/>
            </a:prstGeom>
            <a:noFill/>
            <a:ln cap="flat" cmpd="sng" w="9525">
              <a:solidFill>
                <a:schemeClr val="dk1"/>
              </a:solidFill>
              <a:prstDash val="solid"/>
              <a:round/>
              <a:headEnd len="sm" w="sm" type="none"/>
              <a:tailEnd len="sm" w="sm" type="none"/>
            </a:ln>
          </p:spPr>
        </p:cxnSp>
        <p:cxnSp>
          <p:nvCxnSpPr>
            <p:cNvPr id="1186" name="Google Shape;1186;p20"/>
            <p:cNvCxnSpPr/>
            <p:nvPr/>
          </p:nvCxnSpPr>
          <p:spPr>
            <a:xfrm>
              <a:off x="4474990" y="2712118"/>
              <a:ext cx="335280" cy="0"/>
            </a:xfrm>
            <a:prstGeom prst="straightConnector1">
              <a:avLst/>
            </a:prstGeom>
            <a:noFill/>
            <a:ln cap="flat" cmpd="sng" w="9525">
              <a:solidFill>
                <a:schemeClr val="dk1"/>
              </a:solidFill>
              <a:prstDash val="solid"/>
              <a:round/>
              <a:headEnd len="sm" w="sm" type="none"/>
              <a:tailEnd len="sm" w="sm" type="none"/>
            </a:ln>
          </p:spPr>
        </p:cxnSp>
        <p:cxnSp>
          <p:nvCxnSpPr>
            <p:cNvPr id="1187" name="Google Shape;1187;p20"/>
            <p:cNvCxnSpPr/>
            <p:nvPr/>
          </p:nvCxnSpPr>
          <p:spPr>
            <a:xfrm>
              <a:off x="4558810" y="3936080"/>
              <a:ext cx="335280" cy="0"/>
            </a:xfrm>
            <a:prstGeom prst="straightConnector1">
              <a:avLst/>
            </a:prstGeom>
            <a:noFill/>
            <a:ln cap="flat" cmpd="sng" w="9525">
              <a:solidFill>
                <a:schemeClr val="dk1"/>
              </a:solidFill>
              <a:prstDash val="solid"/>
              <a:round/>
              <a:headEnd len="sm" w="sm" type="none"/>
              <a:tailEnd len="sm" w="sm" type="none"/>
            </a:ln>
          </p:spPr>
        </p:cxnSp>
        <p:cxnSp>
          <p:nvCxnSpPr>
            <p:cNvPr id="1188" name="Google Shape;1188;p20"/>
            <p:cNvCxnSpPr/>
            <p:nvPr/>
          </p:nvCxnSpPr>
          <p:spPr>
            <a:xfrm>
              <a:off x="2463310" y="1340518"/>
              <a:ext cx="670560" cy="0"/>
            </a:xfrm>
            <a:prstGeom prst="straightConnector1">
              <a:avLst/>
            </a:prstGeom>
            <a:noFill/>
            <a:ln cap="flat" cmpd="sng" w="9525">
              <a:solidFill>
                <a:schemeClr val="dk1"/>
              </a:solidFill>
              <a:prstDash val="solid"/>
              <a:round/>
              <a:headEnd len="sm" w="sm" type="none"/>
              <a:tailEnd len="sm" w="sm" type="none"/>
            </a:ln>
          </p:spPr>
        </p:cxnSp>
        <p:cxnSp>
          <p:nvCxnSpPr>
            <p:cNvPr id="1189" name="Google Shape;1189;p20"/>
            <p:cNvCxnSpPr/>
            <p:nvPr/>
          </p:nvCxnSpPr>
          <p:spPr>
            <a:xfrm>
              <a:off x="2463310" y="3939652"/>
              <a:ext cx="670560" cy="0"/>
            </a:xfrm>
            <a:prstGeom prst="straightConnector1">
              <a:avLst/>
            </a:prstGeom>
            <a:noFill/>
            <a:ln cap="flat" cmpd="sng" w="9525">
              <a:solidFill>
                <a:schemeClr val="dk1"/>
              </a:solidFill>
              <a:prstDash val="solid"/>
              <a:round/>
              <a:headEnd len="sm" w="sm" type="none"/>
              <a:tailEnd len="sm" w="sm" type="none"/>
            </a:ln>
          </p:spPr>
        </p:cxnSp>
        <p:sp>
          <p:nvSpPr>
            <p:cNvPr id="1190" name="Google Shape;1190;p20"/>
            <p:cNvSpPr txBox="1"/>
            <p:nvPr/>
          </p:nvSpPr>
          <p:spPr>
            <a:xfrm>
              <a:off x="5229370" y="2083467"/>
              <a:ext cx="2092008" cy="1952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Awareness / Preference</a:t>
              </a:r>
              <a:endParaRPr b="0" i="0" sz="1400" u="none" cap="none" strike="noStrike">
                <a:solidFill>
                  <a:srgbClr val="000000"/>
                </a:solidFill>
                <a:latin typeface="Arial"/>
                <a:ea typeface="Arial"/>
                <a:cs typeface="Arial"/>
                <a:sym typeface="Arial"/>
              </a:endParaRPr>
            </a:p>
          </p:txBody>
        </p:sp>
        <p:cxnSp>
          <p:nvCxnSpPr>
            <p:cNvPr id="1191" name="Google Shape;1191;p20"/>
            <p:cNvCxnSpPr/>
            <p:nvPr/>
          </p:nvCxnSpPr>
          <p:spPr>
            <a:xfrm>
              <a:off x="4810270" y="2438274"/>
              <a:ext cx="335280" cy="0"/>
            </a:xfrm>
            <a:prstGeom prst="straightConnector1">
              <a:avLst/>
            </a:prstGeom>
            <a:noFill/>
            <a:ln cap="flat" cmpd="sng" w="9525">
              <a:solidFill>
                <a:schemeClr val="dk1"/>
              </a:solidFill>
              <a:prstDash val="solid"/>
              <a:round/>
              <a:headEnd len="sm" w="sm" type="none"/>
              <a:tailEnd len="sm" w="sm" type="none"/>
            </a:ln>
          </p:spPr>
        </p:cxnSp>
        <p:sp>
          <p:nvSpPr>
            <p:cNvPr id="1192" name="Google Shape;1192;p20"/>
            <p:cNvSpPr txBox="1"/>
            <p:nvPr/>
          </p:nvSpPr>
          <p:spPr>
            <a:xfrm>
              <a:off x="5487815" y="588042"/>
              <a:ext cx="929100" cy="3582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66CC"/>
                  </a:solidFill>
                  <a:latin typeface="Arial"/>
                  <a:ea typeface="Arial"/>
                  <a:cs typeface="Arial"/>
                  <a:sym typeface="Arial"/>
                </a:rPr>
                <a:t>Drivers</a:t>
              </a:r>
              <a:endParaRPr b="0" i="0" sz="1400" u="none" cap="none" strike="noStrike">
                <a:solidFill>
                  <a:srgbClr val="000000"/>
                </a:solidFill>
                <a:latin typeface="Arial"/>
                <a:ea typeface="Arial"/>
                <a:cs typeface="Arial"/>
                <a:sym typeface="Arial"/>
              </a:endParaRPr>
            </a:p>
          </p:txBody>
        </p:sp>
        <p:sp>
          <p:nvSpPr>
            <p:cNvPr id="1193" name="Google Shape;1193;p20"/>
            <p:cNvSpPr txBox="1"/>
            <p:nvPr/>
          </p:nvSpPr>
          <p:spPr>
            <a:xfrm>
              <a:off x="2477280" y="588042"/>
              <a:ext cx="2252662" cy="501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66CC"/>
                  </a:solidFill>
                  <a:latin typeface="Arial"/>
                  <a:ea typeface="Arial"/>
                  <a:cs typeface="Arial"/>
                  <a:sym typeface="Arial"/>
                </a:rPr>
                <a:t>Equation Variables </a:t>
              </a:r>
              <a:br>
                <a:rPr b="0" i="0" lang="en-US" sz="400" u="none" cap="none" strike="noStrike">
                  <a:solidFill>
                    <a:srgbClr val="0066CC"/>
                  </a:solidFill>
                  <a:latin typeface="Arial"/>
                  <a:ea typeface="Arial"/>
                  <a:cs typeface="Arial"/>
                  <a:sym typeface="Arial"/>
                </a:rPr>
              </a:br>
              <a:r>
                <a:rPr b="0" i="0" lang="en-US" sz="400" u="none" cap="none" strike="noStrike">
                  <a:solidFill>
                    <a:srgbClr val="0066CC"/>
                  </a:solidFill>
                  <a:latin typeface="Arial"/>
                  <a:ea typeface="Arial"/>
                  <a:cs typeface="Arial"/>
                  <a:sym typeface="Arial"/>
                </a:rPr>
                <a:t>(metrics)</a:t>
              </a:r>
              <a:endParaRPr b="0" i="0" sz="1400" u="none" cap="none" strike="noStrike">
                <a:solidFill>
                  <a:srgbClr val="000000"/>
                </a:solidFill>
                <a:latin typeface="Arial"/>
                <a:ea typeface="Arial"/>
                <a:cs typeface="Arial"/>
                <a:sym typeface="Arial"/>
              </a:endParaRPr>
            </a:p>
          </p:txBody>
        </p:sp>
        <p:sp>
          <p:nvSpPr>
            <p:cNvPr id="1194" name="Google Shape;1194;p20"/>
            <p:cNvSpPr txBox="1"/>
            <p:nvPr/>
          </p:nvSpPr>
          <p:spPr>
            <a:xfrm>
              <a:off x="3142601" y="4105150"/>
              <a:ext cx="1503520" cy="501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 of days to close</a:t>
              </a:r>
              <a:endParaRPr b="0" i="0" sz="1400" u="none" cap="none" strike="noStrike">
                <a:solidFill>
                  <a:srgbClr val="000000"/>
                </a:solidFill>
                <a:latin typeface="Arial"/>
                <a:ea typeface="Arial"/>
                <a:cs typeface="Arial"/>
                <a:sym typeface="Arial"/>
              </a:endParaRPr>
            </a:p>
          </p:txBody>
        </p:sp>
        <p:sp>
          <p:nvSpPr>
            <p:cNvPr id="1195" name="Google Shape;1195;p20"/>
            <p:cNvSpPr txBox="1"/>
            <p:nvPr/>
          </p:nvSpPr>
          <p:spPr>
            <a:xfrm>
              <a:off x="5208415" y="1085233"/>
              <a:ext cx="2112963" cy="32742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Growth Segments / Top Accounts</a:t>
              </a:r>
              <a:endParaRPr b="0" i="0" sz="1400" u="none" cap="none" strike="noStrike">
                <a:solidFill>
                  <a:srgbClr val="000000"/>
                </a:solidFill>
                <a:latin typeface="Arial"/>
                <a:ea typeface="Arial"/>
                <a:cs typeface="Arial"/>
                <a:sym typeface="Arial"/>
              </a:endParaRPr>
            </a:p>
          </p:txBody>
        </p:sp>
        <p:cxnSp>
          <p:nvCxnSpPr>
            <p:cNvPr id="1196" name="Google Shape;1196;p20"/>
            <p:cNvCxnSpPr/>
            <p:nvPr/>
          </p:nvCxnSpPr>
          <p:spPr>
            <a:xfrm>
              <a:off x="4812017" y="1490536"/>
              <a:ext cx="335280" cy="0"/>
            </a:xfrm>
            <a:prstGeom prst="straightConnector1">
              <a:avLst/>
            </a:prstGeom>
            <a:noFill/>
            <a:ln cap="flat" cmpd="sng" w="9525">
              <a:solidFill>
                <a:schemeClr val="dk1"/>
              </a:solidFill>
              <a:prstDash val="solid"/>
              <a:round/>
              <a:headEnd len="sm" w="sm" type="none"/>
              <a:tailEnd len="sm" w="sm" type="none"/>
            </a:ln>
          </p:spPr>
        </p:cxnSp>
        <p:sp>
          <p:nvSpPr>
            <p:cNvPr id="1197" name="Google Shape;1197;p20"/>
            <p:cNvSpPr txBox="1"/>
            <p:nvPr/>
          </p:nvSpPr>
          <p:spPr>
            <a:xfrm>
              <a:off x="3137362" y="1132158"/>
              <a:ext cx="1508761" cy="6448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Competitive Offering / Portfolio</a:t>
              </a:r>
              <a:endParaRPr b="0" i="0" sz="1400" u="none" cap="none" strike="noStrike">
                <a:solidFill>
                  <a:srgbClr val="000000"/>
                </a:solidFill>
                <a:latin typeface="Arial"/>
                <a:ea typeface="Arial"/>
                <a:cs typeface="Arial"/>
                <a:sym typeface="Arial"/>
              </a:endParaRPr>
            </a:p>
          </p:txBody>
        </p:sp>
        <p:sp>
          <p:nvSpPr>
            <p:cNvPr id="1198" name="Google Shape;1198;p20"/>
            <p:cNvSpPr txBox="1"/>
            <p:nvPr/>
          </p:nvSpPr>
          <p:spPr>
            <a:xfrm>
              <a:off x="3053544" y="2526381"/>
              <a:ext cx="1508761" cy="501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Calibri"/>
                  <a:ea typeface="Calibri"/>
                  <a:cs typeface="Calibri"/>
                  <a:sym typeface="Calibri"/>
                </a:rPr>
                <a:t>Healthy Lead Stream</a:t>
              </a:r>
              <a:endParaRPr b="0" i="0" sz="1400" u="none" cap="none" strike="noStrike">
                <a:solidFill>
                  <a:srgbClr val="000000"/>
                </a:solidFill>
                <a:latin typeface="Arial"/>
                <a:ea typeface="Arial"/>
                <a:cs typeface="Arial"/>
                <a:sym typeface="Arial"/>
              </a:endParaRPr>
            </a:p>
          </p:txBody>
        </p:sp>
        <p:sp>
          <p:nvSpPr>
            <p:cNvPr id="1199" name="Google Shape;1199;p20"/>
            <p:cNvSpPr txBox="1"/>
            <p:nvPr/>
          </p:nvSpPr>
          <p:spPr>
            <a:xfrm>
              <a:off x="3137362" y="3772964"/>
              <a:ext cx="1508761" cy="501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Calibri"/>
                  <a:ea typeface="Calibri"/>
                  <a:cs typeface="Calibri"/>
                  <a:sym typeface="Calibri"/>
                </a:rPr>
                <a:t>Strong Lead Progression</a:t>
              </a:r>
              <a:endParaRPr b="0" i="0" sz="1400" u="none" cap="none" strike="noStrike">
                <a:solidFill>
                  <a:srgbClr val="000000"/>
                </a:solidFill>
                <a:latin typeface="Arial"/>
                <a:ea typeface="Arial"/>
                <a:cs typeface="Arial"/>
                <a:sym typeface="Arial"/>
              </a:endParaRPr>
            </a:p>
          </p:txBody>
        </p:sp>
        <p:sp>
          <p:nvSpPr>
            <p:cNvPr id="1200" name="Google Shape;1200;p20"/>
            <p:cNvSpPr txBox="1"/>
            <p:nvPr/>
          </p:nvSpPr>
          <p:spPr>
            <a:xfrm>
              <a:off x="1059326" y="4017043"/>
              <a:ext cx="1087914" cy="6448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
                <a:buFont typeface="Arial"/>
                <a:buNone/>
              </a:pPr>
              <a:r>
                <a:rPr b="0" i="0" lang="en-US" sz="400" u="none" cap="none" strike="noStrike">
                  <a:solidFill>
                    <a:srgbClr val="000000"/>
                  </a:solidFill>
                  <a:latin typeface="Arial"/>
                  <a:ea typeface="Arial"/>
                  <a:cs typeface="Arial"/>
                  <a:sym typeface="Arial"/>
                </a:rPr>
                <a:t>Delivery Capacity / Utilization</a:t>
              </a:r>
              <a:endParaRPr b="0" i="0" sz="1400" u="none" cap="none" strike="noStrike">
                <a:solidFill>
                  <a:srgbClr val="000000"/>
                </a:solidFill>
                <a:latin typeface="Arial"/>
                <a:ea typeface="Arial"/>
                <a:cs typeface="Arial"/>
                <a:sym typeface="Arial"/>
              </a:endParaRPr>
            </a:p>
          </p:txBody>
        </p:sp>
        <p:cxnSp>
          <p:nvCxnSpPr>
            <p:cNvPr id="1201" name="Google Shape;1201;p20"/>
            <p:cNvCxnSpPr>
              <a:stCxn id="1200" idx="0"/>
            </p:cNvCxnSpPr>
            <p:nvPr/>
          </p:nvCxnSpPr>
          <p:spPr>
            <a:xfrm rot="10800000">
              <a:off x="1593683" y="2914543"/>
              <a:ext cx="9600" cy="1102500"/>
            </a:xfrm>
            <a:prstGeom prst="straightConnector1">
              <a:avLst/>
            </a:prstGeom>
            <a:noFill/>
            <a:ln cap="flat" cmpd="sng" w="9525">
              <a:solidFill>
                <a:schemeClr val="dk1"/>
              </a:solidFill>
              <a:prstDash val="solid"/>
              <a:round/>
              <a:headEnd len="sm" w="sm" type="none"/>
              <a:tailEnd len="med" w="med" type="stealth"/>
            </a:ln>
          </p:spPr>
        </p:cxnSp>
      </p:grpSp>
      <p:sp>
        <p:nvSpPr>
          <p:cNvPr id="1202" name="Google Shape;1202;p20"/>
          <p:cNvSpPr txBox="1"/>
          <p:nvPr/>
        </p:nvSpPr>
        <p:spPr>
          <a:xfrm>
            <a:off x="4027964" y="600440"/>
            <a:ext cx="268224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Analyze where gaps exist</a:t>
            </a:r>
            <a:endParaRPr b="0" i="0" sz="1400" u="none" cap="none" strike="noStrike">
              <a:solidFill>
                <a:srgbClr val="000000"/>
              </a:solidFill>
              <a:latin typeface="Arial"/>
              <a:ea typeface="Arial"/>
              <a:cs typeface="Arial"/>
              <a:sym typeface="Arial"/>
            </a:endParaRPr>
          </a:p>
        </p:txBody>
      </p:sp>
      <p:sp>
        <p:nvSpPr>
          <p:cNvPr id="1203" name="Google Shape;1203;p20"/>
          <p:cNvSpPr txBox="1"/>
          <p:nvPr/>
        </p:nvSpPr>
        <p:spPr>
          <a:xfrm>
            <a:off x="7015874" y="600440"/>
            <a:ext cx="268224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Identify root cause issues</a:t>
            </a:r>
            <a:endParaRPr b="0" i="0" sz="1400" u="none" cap="none" strike="noStrike">
              <a:solidFill>
                <a:srgbClr val="000000"/>
              </a:solidFill>
              <a:latin typeface="Arial"/>
              <a:ea typeface="Arial"/>
              <a:cs typeface="Arial"/>
              <a:sym typeface="Arial"/>
            </a:endParaRPr>
          </a:p>
        </p:txBody>
      </p:sp>
      <p:sp>
        <p:nvSpPr>
          <p:cNvPr id="1204" name="Google Shape;1204;p20"/>
          <p:cNvSpPr txBox="1"/>
          <p:nvPr/>
        </p:nvSpPr>
        <p:spPr>
          <a:xfrm>
            <a:off x="743589" y="2701845"/>
            <a:ext cx="28473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Determine tactics to address</a:t>
            </a:r>
            <a:endParaRPr b="0" i="0" sz="1400" u="none" cap="none" strike="noStrike">
              <a:solidFill>
                <a:srgbClr val="000000"/>
              </a:solidFill>
              <a:latin typeface="Arial"/>
              <a:ea typeface="Arial"/>
              <a:cs typeface="Arial"/>
              <a:sym typeface="Arial"/>
            </a:endParaRPr>
          </a:p>
        </p:txBody>
      </p:sp>
      <p:sp>
        <p:nvSpPr>
          <p:cNvPr id="1205" name="Google Shape;1205;p20"/>
          <p:cNvSpPr txBox="1"/>
          <p:nvPr/>
        </p:nvSpPr>
        <p:spPr>
          <a:xfrm>
            <a:off x="3983301" y="2745640"/>
            <a:ext cx="246502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Frame tactics and size impact</a:t>
            </a:r>
            <a:endParaRPr b="0" i="0" sz="1400" u="none" cap="none" strike="noStrike">
              <a:solidFill>
                <a:srgbClr val="000000"/>
              </a:solidFill>
              <a:latin typeface="Arial"/>
              <a:ea typeface="Arial"/>
              <a:cs typeface="Arial"/>
              <a:sym typeface="Arial"/>
            </a:endParaRPr>
          </a:p>
        </p:txBody>
      </p:sp>
      <p:sp>
        <p:nvSpPr>
          <p:cNvPr id="1206" name="Google Shape;1206;p20"/>
          <p:cNvSpPr txBox="1"/>
          <p:nvPr/>
        </p:nvSpPr>
        <p:spPr>
          <a:xfrm>
            <a:off x="7015004" y="2745641"/>
            <a:ext cx="2925706" cy="6596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Drive account team execution</a:t>
            </a:r>
            <a:endParaRPr b="0" i="0" sz="1400" u="none" cap="none" strike="noStrike">
              <a:solidFill>
                <a:srgbClr val="000000"/>
              </a:solidFill>
              <a:latin typeface="Arial"/>
              <a:ea typeface="Arial"/>
              <a:cs typeface="Arial"/>
              <a:sym typeface="Arial"/>
            </a:endParaRPr>
          </a:p>
        </p:txBody>
      </p:sp>
      <p:graphicFrame>
        <p:nvGraphicFramePr>
          <p:cNvPr id="1207" name="Google Shape;1207;p20"/>
          <p:cNvGraphicFramePr/>
          <p:nvPr/>
        </p:nvGraphicFramePr>
        <p:xfrm>
          <a:off x="131376" y="3225796"/>
          <a:ext cx="3656604" cy="1471514"/>
        </p:xfrm>
        <a:graphic>
          <a:graphicData uri="http://schemas.openxmlformats.org/drawingml/2006/chart">
            <c:chart r:id="rId4"/>
          </a:graphicData>
        </a:graphic>
      </p:graphicFrame>
      <p:pic>
        <p:nvPicPr>
          <p:cNvPr id="1208" name="Google Shape;1208;p20"/>
          <p:cNvPicPr preferRelativeResize="0"/>
          <p:nvPr/>
        </p:nvPicPr>
        <p:blipFill rotWithShape="1">
          <a:blip r:embed="rId5">
            <a:alphaModFix/>
          </a:blip>
          <a:srcRect b="0" l="0" r="0" t="0"/>
          <a:stretch/>
        </p:blipFill>
        <p:spPr>
          <a:xfrm>
            <a:off x="4860879" y="3140288"/>
            <a:ext cx="1440398" cy="1042288"/>
          </a:xfrm>
          <a:prstGeom prst="rect">
            <a:avLst/>
          </a:prstGeom>
          <a:noFill/>
          <a:ln>
            <a:noFill/>
          </a:ln>
        </p:spPr>
      </p:pic>
      <p:sp>
        <p:nvSpPr>
          <p:cNvPr id="1209" name="Google Shape;1209;p20"/>
          <p:cNvSpPr txBox="1"/>
          <p:nvPr/>
        </p:nvSpPr>
        <p:spPr>
          <a:xfrm>
            <a:off x="4937967" y="4268131"/>
            <a:ext cx="166663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“let’s run an event!”</a:t>
            </a:r>
            <a:endParaRPr b="0" i="0" sz="1400" u="none" cap="none" strike="noStrike">
              <a:solidFill>
                <a:srgbClr val="000000"/>
              </a:solidFill>
              <a:latin typeface="Arial"/>
              <a:ea typeface="Arial"/>
              <a:cs typeface="Arial"/>
              <a:sym typeface="Arial"/>
            </a:endParaRPr>
          </a:p>
        </p:txBody>
      </p:sp>
      <p:sp>
        <p:nvSpPr>
          <p:cNvPr id="1210" name="Google Shape;1210;p20"/>
          <p:cNvSpPr txBox="1"/>
          <p:nvPr/>
        </p:nvSpPr>
        <p:spPr>
          <a:xfrm>
            <a:off x="7203729" y="3580467"/>
            <a:ext cx="2025365" cy="861774"/>
          </a:xfrm>
          <a:prstGeom prst="rect">
            <a:avLst/>
          </a:prstGeom>
          <a:noFill/>
          <a:ln cap="flat" cmpd="sng" w="9525">
            <a:solidFill>
              <a:srgbClr val="4F81B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To:  	 IOT Leaders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From:  General Manager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RE:       Pipeline &gt; New Event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p:txBody>
      </p:sp>
      <p:graphicFrame>
        <p:nvGraphicFramePr>
          <p:cNvPr id="1211" name="Google Shape;1211;p20"/>
          <p:cNvGraphicFramePr/>
          <p:nvPr/>
        </p:nvGraphicFramePr>
        <p:xfrm>
          <a:off x="3896588" y="1214496"/>
          <a:ext cx="2211479" cy="1259195"/>
        </p:xfrm>
        <a:graphic>
          <a:graphicData uri="http://schemas.openxmlformats.org/drawingml/2006/chart">
            <c:chart r:id="rId6"/>
          </a:graphicData>
        </a:graphic>
      </p:graphicFrame>
      <p:sp>
        <p:nvSpPr>
          <p:cNvPr id="1212" name="Google Shape;1212;p20"/>
          <p:cNvSpPr/>
          <p:nvPr/>
        </p:nvSpPr>
        <p:spPr>
          <a:xfrm>
            <a:off x="4392535" y="1171971"/>
            <a:ext cx="218959" cy="437978"/>
          </a:xfrm>
          <a:prstGeom prst="rect">
            <a:avLst/>
          </a:prstGeom>
          <a:noFill/>
          <a:ln cap="flat" cmpd="sng" w="9525">
            <a:solidFill>
              <a:schemeClr val="accent2"/>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3" name="Google Shape;1213;p20"/>
          <p:cNvSpPr txBox="1"/>
          <p:nvPr/>
        </p:nvSpPr>
        <p:spPr>
          <a:xfrm>
            <a:off x="5164552" y="984807"/>
            <a:ext cx="123623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need more leads</a:t>
            </a:r>
            <a:endParaRPr b="0" i="0" sz="1400" u="none" cap="none" strike="noStrike">
              <a:solidFill>
                <a:srgbClr val="000000"/>
              </a:solidFill>
              <a:latin typeface="Arial"/>
              <a:ea typeface="Arial"/>
              <a:cs typeface="Arial"/>
              <a:sym typeface="Arial"/>
            </a:endParaRPr>
          </a:p>
        </p:txBody>
      </p:sp>
      <p:cxnSp>
        <p:nvCxnSpPr>
          <p:cNvPr id="1214" name="Google Shape;1214;p20"/>
          <p:cNvCxnSpPr>
            <a:endCxn id="1213" idx="1"/>
          </p:cNvCxnSpPr>
          <p:nvPr/>
        </p:nvCxnSpPr>
        <p:spPr>
          <a:xfrm flipH="1" rot="10800000">
            <a:off x="4620952" y="1123307"/>
            <a:ext cx="543600" cy="231300"/>
          </a:xfrm>
          <a:prstGeom prst="straightConnector1">
            <a:avLst/>
          </a:prstGeom>
          <a:noFill/>
          <a:ln cap="flat" cmpd="sng" w="9525">
            <a:solidFill>
              <a:srgbClr val="C0504D"/>
            </a:solidFill>
            <a:prstDash val="solid"/>
            <a:round/>
            <a:headEnd len="sm" w="sm" type="none"/>
            <a:tailEnd len="med" w="med" type="stealth"/>
          </a:ln>
          <a:effectLst>
            <a:outerShdw blurRad="40000" rotWithShape="0" dir="5400000" dist="20000">
              <a:srgbClr val="000000">
                <a:alpha val="37254"/>
              </a:srgbClr>
            </a:outerShdw>
          </a:effectLst>
        </p:spPr>
      </p:cxnSp>
      <p:cxnSp>
        <p:nvCxnSpPr>
          <p:cNvPr id="1215" name="Google Shape;1215;p20"/>
          <p:cNvCxnSpPr/>
          <p:nvPr/>
        </p:nvCxnSpPr>
        <p:spPr>
          <a:xfrm flipH="1" rot="10800000">
            <a:off x="5080782" y="1412596"/>
            <a:ext cx="257556" cy="531173"/>
          </a:xfrm>
          <a:prstGeom prst="straightConnector1">
            <a:avLst/>
          </a:prstGeom>
          <a:noFill/>
          <a:ln cap="flat" cmpd="sng" w="9525">
            <a:solidFill>
              <a:srgbClr val="C0504D"/>
            </a:solidFill>
            <a:prstDash val="solid"/>
            <a:round/>
            <a:headEnd len="sm" w="sm" type="none"/>
            <a:tailEnd len="med" w="med" type="stealth"/>
          </a:ln>
          <a:effectLst>
            <a:outerShdw blurRad="40000" rotWithShape="0" dir="5400000" dist="20000">
              <a:srgbClr val="000000">
                <a:alpha val="37254"/>
              </a:srgbClr>
            </a:outerShdw>
          </a:effectLst>
        </p:spPr>
      </p:cxnSp>
      <p:sp>
        <p:nvSpPr>
          <p:cNvPr id="1216" name="Google Shape;1216;p20"/>
          <p:cNvSpPr txBox="1"/>
          <p:nvPr/>
        </p:nvSpPr>
        <p:spPr>
          <a:xfrm>
            <a:off x="5330320" y="1235242"/>
            <a:ext cx="142193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VL &gt; QL progression</a:t>
            </a:r>
            <a:endParaRPr b="0" i="0" sz="1400" u="none" cap="none" strike="noStrike">
              <a:solidFill>
                <a:srgbClr val="000000"/>
              </a:solidFill>
              <a:latin typeface="Arial"/>
              <a:ea typeface="Arial"/>
              <a:cs typeface="Arial"/>
              <a:sym typeface="Arial"/>
            </a:endParaRPr>
          </a:p>
        </p:txBody>
      </p:sp>
      <p:cxnSp>
        <p:nvCxnSpPr>
          <p:cNvPr id="1217" name="Google Shape;1217;p20"/>
          <p:cNvCxnSpPr/>
          <p:nvPr/>
        </p:nvCxnSpPr>
        <p:spPr>
          <a:xfrm flipH="1" rot="10800000">
            <a:off x="5727803" y="1786912"/>
            <a:ext cx="243293" cy="402837"/>
          </a:xfrm>
          <a:prstGeom prst="straightConnector1">
            <a:avLst/>
          </a:prstGeom>
          <a:noFill/>
          <a:ln cap="flat" cmpd="sng" w="9525">
            <a:solidFill>
              <a:srgbClr val="C0504D"/>
            </a:solidFill>
            <a:prstDash val="solid"/>
            <a:round/>
            <a:headEnd len="sm" w="sm" type="none"/>
            <a:tailEnd len="med" w="med" type="stealth"/>
          </a:ln>
          <a:effectLst>
            <a:outerShdw blurRad="40000" rotWithShape="0" dir="5400000" dist="20000">
              <a:srgbClr val="000000">
                <a:alpha val="37254"/>
              </a:srgbClr>
            </a:outerShdw>
          </a:effectLst>
        </p:spPr>
      </p:cxnSp>
      <p:sp>
        <p:nvSpPr>
          <p:cNvPr id="1218" name="Google Shape;1218;p20"/>
          <p:cNvSpPr txBox="1"/>
          <p:nvPr/>
        </p:nvSpPr>
        <p:spPr>
          <a:xfrm>
            <a:off x="5656505" y="1521325"/>
            <a:ext cx="76174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Win Rate</a:t>
            </a:r>
            <a:endParaRPr b="0" i="0" sz="1400" u="none" cap="none" strike="noStrike">
              <a:solidFill>
                <a:srgbClr val="000000"/>
              </a:solidFill>
              <a:latin typeface="Arial"/>
              <a:ea typeface="Arial"/>
              <a:cs typeface="Arial"/>
              <a:sym typeface="Arial"/>
            </a:endParaRPr>
          </a:p>
        </p:txBody>
      </p:sp>
      <p:sp>
        <p:nvSpPr>
          <p:cNvPr id="1219" name="Google Shape;1219;p20"/>
          <p:cNvSpPr txBox="1"/>
          <p:nvPr/>
        </p:nvSpPr>
        <p:spPr>
          <a:xfrm>
            <a:off x="3711174" y="3708958"/>
            <a:ext cx="129506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Reach         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Response     30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Leads            10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Pipeline       $30M </a:t>
            </a:r>
            <a:endParaRPr b="0" i="0" sz="1400" u="none" cap="none" strike="noStrike">
              <a:solidFill>
                <a:srgbClr val="000000"/>
              </a:solidFill>
              <a:latin typeface="Arial"/>
              <a:ea typeface="Arial"/>
              <a:cs typeface="Arial"/>
              <a:sym typeface="Arial"/>
            </a:endParaRPr>
          </a:p>
        </p:txBody>
      </p:sp>
      <p:sp>
        <p:nvSpPr>
          <p:cNvPr id="1220" name="Google Shape;1220;p20"/>
          <p:cNvSpPr txBox="1"/>
          <p:nvPr>
            <p:ph idx="12" type="sldNum"/>
          </p:nvPr>
        </p:nvSpPr>
        <p:spPr>
          <a:xfrm>
            <a:off x="9529011" y="4764505"/>
            <a:ext cx="471638" cy="2766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cxnSp>
        <p:nvCxnSpPr>
          <p:cNvPr id="1226" name="Google Shape;1226;p21"/>
          <p:cNvCxnSpPr/>
          <p:nvPr/>
        </p:nvCxnSpPr>
        <p:spPr>
          <a:xfrm>
            <a:off x="1954762" y="2861072"/>
            <a:ext cx="228600" cy="0"/>
          </a:xfrm>
          <a:prstGeom prst="straightConnector1">
            <a:avLst/>
          </a:prstGeom>
          <a:noFill/>
          <a:ln cap="flat" cmpd="sng" w="9525">
            <a:solidFill>
              <a:schemeClr val="dk1"/>
            </a:solidFill>
            <a:prstDash val="solid"/>
            <a:round/>
            <a:headEnd len="sm" w="sm" type="none"/>
            <a:tailEnd len="sm" w="sm" type="none"/>
          </a:ln>
        </p:spPr>
      </p:cxnSp>
      <p:sp>
        <p:nvSpPr>
          <p:cNvPr id="1227" name="Google Shape;1227;p21"/>
          <p:cNvSpPr txBox="1"/>
          <p:nvPr/>
        </p:nvSpPr>
        <p:spPr>
          <a:xfrm>
            <a:off x="964575" y="2670602"/>
            <a:ext cx="762779" cy="41549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Revenue Growth</a:t>
            </a:r>
            <a:endParaRPr b="0" i="0" sz="1400" u="none" cap="none" strike="noStrike">
              <a:solidFill>
                <a:srgbClr val="000000"/>
              </a:solidFill>
              <a:latin typeface="Arial"/>
              <a:ea typeface="Arial"/>
              <a:cs typeface="Arial"/>
              <a:sym typeface="Arial"/>
            </a:endParaRPr>
          </a:p>
        </p:txBody>
      </p:sp>
      <p:cxnSp>
        <p:nvCxnSpPr>
          <p:cNvPr id="1228" name="Google Shape;1228;p21"/>
          <p:cNvCxnSpPr/>
          <p:nvPr/>
        </p:nvCxnSpPr>
        <p:spPr>
          <a:xfrm>
            <a:off x="2183362" y="1480763"/>
            <a:ext cx="0" cy="2686050"/>
          </a:xfrm>
          <a:prstGeom prst="straightConnector1">
            <a:avLst/>
          </a:prstGeom>
          <a:noFill/>
          <a:ln cap="flat" cmpd="sng" w="9525">
            <a:solidFill>
              <a:schemeClr val="dk1"/>
            </a:solidFill>
            <a:prstDash val="solid"/>
            <a:round/>
            <a:headEnd len="sm" w="sm" type="none"/>
            <a:tailEnd len="sm" w="sm" type="none"/>
          </a:ln>
        </p:spPr>
      </p:cxnSp>
      <p:sp>
        <p:nvSpPr>
          <p:cNvPr id="1229" name="Google Shape;1229;p21"/>
          <p:cNvSpPr txBox="1"/>
          <p:nvPr/>
        </p:nvSpPr>
        <p:spPr>
          <a:xfrm>
            <a:off x="2735034" y="1281113"/>
            <a:ext cx="1028700" cy="577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Competitive Offering / Portfolio</a:t>
            </a:r>
            <a:endParaRPr b="0" i="0" sz="1400" u="none" cap="none" strike="noStrike">
              <a:solidFill>
                <a:srgbClr val="000000"/>
              </a:solidFill>
              <a:latin typeface="Arial"/>
              <a:ea typeface="Arial"/>
              <a:cs typeface="Arial"/>
              <a:sym typeface="Arial"/>
            </a:endParaRPr>
          </a:p>
        </p:txBody>
      </p:sp>
      <p:cxnSp>
        <p:nvCxnSpPr>
          <p:cNvPr id="1230" name="Google Shape;1230;p21"/>
          <p:cNvCxnSpPr/>
          <p:nvPr/>
        </p:nvCxnSpPr>
        <p:spPr>
          <a:xfrm>
            <a:off x="2220684" y="2861072"/>
            <a:ext cx="457200" cy="0"/>
          </a:xfrm>
          <a:prstGeom prst="straightConnector1">
            <a:avLst/>
          </a:prstGeom>
          <a:noFill/>
          <a:ln cap="flat" cmpd="sng" w="9525">
            <a:solidFill>
              <a:schemeClr val="dk1"/>
            </a:solidFill>
            <a:prstDash val="solid"/>
            <a:round/>
            <a:headEnd len="sm" w="sm" type="none"/>
            <a:tailEnd len="sm" w="sm" type="none"/>
          </a:ln>
        </p:spPr>
      </p:cxnSp>
      <p:sp>
        <p:nvSpPr>
          <p:cNvPr id="1231" name="Google Shape;1231;p21"/>
          <p:cNvSpPr txBox="1"/>
          <p:nvPr/>
        </p:nvSpPr>
        <p:spPr>
          <a:xfrm>
            <a:off x="2677884" y="2675335"/>
            <a:ext cx="102870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Healthy Lead Stream</a:t>
            </a:r>
            <a:endParaRPr b="0" i="0" sz="1400" u="none" cap="none" strike="noStrike">
              <a:solidFill>
                <a:srgbClr val="000000"/>
              </a:solidFill>
              <a:latin typeface="Arial"/>
              <a:ea typeface="Arial"/>
              <a:cs typeface="Arial"/>
              <a:sym typeface="Arial"/>
            </a:endParaRPr>
          </a:p>
        </p:txBody>
      </p:sp>
      <p:sp>
        <p:nvSpPr>
          <p:cNvPr id="1232" name="Google Shape;1232;p21"/>
          <p:cNvSpPr txBox="1"/>
          <p:nvPr/>
        </p:nvSpPr>
        <p:spPr>
          <a:xfrm>
            <a:off x="2735034" y="3989785"/>
            <a:ext cx="102870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Strong Lead Progression</a:t>
            </a:r>
            <a:endParaRPr b="0" i="0" sz="1400" u="none" cap="none" strike="noStrike">
              <a:solidFill>
                <a:srgbClr val="000000"/>
              </a:solidFill>
              <a:latin typeface="Arial"/>
              <a:ea typeface="Arial"/>
              <a:cs typeface="Arial"/>
              <a:sym typeface="Arial"/>
            </a:endParaRPr>
          </a:p>
        </p:txBody>
      </p:sp>
      <p:cxnSp>
        <p:nvCxnSpPr>
          <p:cNvPr id="1233" name="Google Shape;1233;p21"/>
          <p:cNvCxnSpPr/>
          <p:nvPr/>
        </p:nvCxnSpPr>
        <p:spPr>
          <a:xfrm>
            <a:off x="3657599" y="1532335"/>
            <a:ext cx="228600" cy="0"/>
          </a:xfrm>
          <a:prstGeom prst="straightConnector1">
            <a:avLst/>
          </a:prstGeom>
          <a:noFill/>
          <a:ln cap="flat" cmpd="sng" w="9525">
            <a:solidFill>
              <a:schemeClr val="dk1"/>
            </a:solidFill>
            <a:prstDash val="solid"/>
            <a:round/>
            <a:headEnd len="sm" w="sm" type="none"/>
            <a:tailEnd len="sm" w="sm" type="none"/>
          </a:ln>
        </p:spPr>
      </p:cxnSp>
      <p:cxnSp>
        <p:nvCxnSpPr>
          <p:cNvPr id="1234" name="Google Shape;1234;p21"/>
          <p:cNvCxnSpPr/>
          <p:nvPr/>
        </p:nvCxnSpPr>
        <p:spPr>
          <a:xfrm rot="10800000">
            <a:off x="3951517" y="2346724"/>
            <a:ext cx="1191" cy="1377553"/>
          </a:xfrm>
          <a:prstGeom prst="straightConnector1">
            <a:avLst/>
          </a:prstGeom>
          <a:noFill/>
          <a:ln cap="flat" cmpd="sng" w="9525">
            <a:solidFill>
              <a:schemeClr val="dk1"/>
            </a:solidFill>
            <a:prstDash val="solid"/>
            <a:round/>
            <a:headEnd len="sm" w="sm" type="none"/>
            <a:tailEnd len="sm" w="sm" type="none"/>
          </a:ln>
        </p:spPr>
      </p:cxnSp>
      <p:cxnSp>
        <p:nvCxnSpPr>
          <p:cNvPr id="1235" name="Google Shape;1235;p21"/>
          <p:cNvCxnSpPr/>
          <p:nvPr/>
        </p:nvCxnSpPr>
        <p:spPr>
          <a:xfrm>
            <a:off x="3932856" y="2346722"/>
            <a:ext cx="228600" cy="0"/>
          </a:xfrm>
          <a:prstGeom prst="straightConnector1">
            <a:avLst/>
          </a:prstGeom>
          <a:noFill/>
          <a:ln cap="flat" cmpd="sng" w="9525">
            <a:solidFill>
              <a:schemeClr val="dk1"/>
            </a:solidFill>
            <a:prstDash val="solid"/>
            <a:round/>
            <a:headEnd len="sm" w="sm" type="none"/>
            <a:tailEnd len="sm" w="sm" type="none"/>
          </a:ln>
        </p:spPr>
      </p:cxnSp>
      <p:sp>
        <p:nvSpPr>
          <p:cNvPr id="1236" name="Google Shape;1236;p21"/>
          <p:cNvSpPr txBox="1"/>
          <p:nvPr/>
        </p:nvSpPr>
        <p:spPr>
          <a:xfrm>
            <a:off x="4237266" y="2480072"/>
            <a:ext cx="142875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Marketing Leads</a:t>
            </a:r>
            <a:endParaRPr b="0" i="0" sz="1400" u="none" cap="none" strike="noStrike">
              <a:solidFill>
                <a:srgbClr val="000000"/>
              </a:solidFill>
              <a:latin typeface="Arial"/>
              <a:ea typeface="Arial"/>
              <a:cs typeface="Arial"/>
              <a:sym typeface="Arial"/>
            </a:endParaRPr>
          </a:p>
        </p:txBody>
      </p:sp>
      <p:sp>
        <p:nvSpPr>
          <p:cNvPr id="1237" name="Google Shape;1237;p21"/>
          <p:cNvSpPr txBox="1"/>
          <p:nvPr/>
        </p:nvSpPr>
        <p:spPr>
          <a:xfrm>
            <a:off x="4237266" y="2743200"/>
            <a:ext cx="142875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Industry Alignment</a:t>
            </a:r>
            <a:endParaRPr b="0" i="0" sz="1400" u="none" cap="none" strike="noStrike">
              <a:solidFill>
                <a:srgbClr val="000000"/>
              </a:solidFill>
              <a:latin typeface="Arial"/>
              <a:ea typeface="Arial"/>
              <a:cs typeface="Arial"/>
              <a:sym typeface="Arial"/>
            </a:endParaRPr>
          </a:p>
        </p:txBody>
      </p:sp>
      <p:cxnSp>
        <p:nvCxnSpPr>
          <p:cNvPr id="1238" name="Google Shape;1238;p21"/>
          <p:cNvCxnSpPr/>
          <p:nvPr/>
        </p:nvCxnSpPr>
        <p:spPr>
          <a:xfrm rot="10800000">
            <a:off x="3924691" y="4000501"/>
            <a:ext cx="0" cy="835819"/>
          </a:xfrm>
          <a:prstGeom prst="straightConnector1">
            <a:avLst/>
          </a:prstGeom>
          <a:noFill/>
          <a:ln cap="flat" cmpd="sng" w="9525">
            <a:solidFill>
              <a:schemeClr val="dk1"/>
            </a:solidFill>
            <a:prstDash val="solid"/>
            <a:round/>
            <a:headEnd len="sm" w="sm" type="none"/>
            <a:tailEnd len="sm" w="sm" type="none"/>
          </a:ln>
        </p:spPr>
      </p:cxnSp>
      <p:cxnSp>
        <p:nvCxnSpPr>
          <p:cNvPr id="1239" name="Google Shape;1239;p21"/>
          <p:cNvCxnSpPr/>
          <p:nvPr/>
        </p:nvCxnSpPr>
        <p:spPr>
          <a:xfrm>
            <a:off x="3924691" y="4000500"/>
            <a:ext cx="228600" cy="0"/>
          </a:xfrm>
          <a:prstGeom prst="straightConnector1">
            <a:avLst/>
          </a:prstGeom>
          <a:noFill/>
          <a:ln cap="flat" cmpd="sng" w="9525">
            <a:solidFill>
              <a:schemeClr val="dk1"/>
            </a:solidFill>
            <a:prstDash val="solid"/>
            <a:round/>
            <a:headEnd len="sm" w="sm" type="none"/>
            <a:tailEnd len="sm" w="sm" type="none"/>
          </a:ln>
        </p:spPr>
      </p:cxnSp>
      <p:sp>
        <p:nvSpPr>
          <p:cNvPr id="1240" name="Google Shape;1240;p21"/>
          <p:cNvSpPr txBox="1"/>
          <p:nvPr/>
        </p:nvSpPr>
        <p:spPr>
          <a:xfrm>
            <a:off x="4210441" y="3886200"/>
            <a:ext cx="142875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Seller Coverage</a:t>
            </a:r>
            <a:endParaRPr b="0" i="0" sz="1400" u="none" cap="none" strike="noStrike">
              <a:solidFill>
                <a:srgbClr val="000000"/>
              </a:solidFill>
              <a:latin typeface="Arial"/>
              <a:ea typeface="Arial"/>
              <a:cs typeface="Arial"/>
              <a:sym typeface="Arial"/>
            </a:endParaRPr>
          </a:p>
        </p:txBody>
      </p:sp>
      <p:cxnSp>
        <p:nvCxnSpPr>
          <p:cNvPr id="1241" name="Google Shape;1241;p21"/>
          <p:cNvCxnSpPr/>
          <p:nvPr/>
        </p:nvCxnSpPr>
        <p:spPr>
          <a:xfrm rot="10800000">
            <a:off x="3886199" y="1060847"/>
            <a:ext cx="0" cy="814388"/>
          </a:xfrm>
          <a:prstGeom prst="straightConnector1">
            <a:avLst/>
          </a:prstGeom>
          <a:noFill/>
          <a:ln cap="flat" cmpd="sng" w="9525">
            <a:solidFill>
              <a:schemeClr val="dk1"/>
            </a:solidFill>
            <a:prstDash val="solid"/>
            <a:round/>
            <a:headEnd len="sm" w="sm" type="none"/>
            <a:tailEnd len="sm" w="sm" type="none"/>
          </a:ln>
        </p:spPr>
      </p:cxnSp>
      <p:cxnSp>
        <p:nvCxnSpPr>
          <p:cNvPr id="1242" name="Google Shape;1242;p21"/>
          <p:cNvCxnSpPr/>
          <p:nvPr/>
        </p:nvCxnSpPr>
        <p:spPr>
          <a:xfrm>
            <a:off x="3886199" y="1060847"/>
            <a:ext cx="228600" cy="0"/>
          </a:xfrm>
          <a:prstGeom prst="straightConnector1">
            <a:avLst/>
          </a:prstGeom>
          <a:noFill/>
          <a:ln cap="flat" cmpd="sng" w="9525">
            <a:solidFill>
              <a:schemeClr val="dk1"/>
            </a:solidFill>
            <a:prstDash val="solid"/>
            <a:round/>
            <a:headEnd len="sm" w="sm" type="none"/>
            <a:tailEnd len="sm" w="sm" type="none"/>
          </a:ln>
        </p:spPr>
      </p:cxnSp>
      <p:sp>
        <p:nvSpPr>
          <p:cNvPr id="1243" name="Google Shape;1243;p21"/>
          <p:cNvSpPr txBox="1"/>
          <p:nvPr/>
        </p:nvSpPr>
        <p:spPr>
          <a:xfrm>
            <a:off x="4171949" y="848744"/>
            <a:ext cx="142875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Aligned to Client Priorities / Needs</a:t>
            </a:r>
            <a:endParaRPr b="0" i="0" sz="1400" u="none" cap="none" strike="noStrike">
              <a:solidFill>
                <a:srgbClr val="000000"/>
              </a:solidFill>
              <a:latin typeface="Arial"/>
              <a:ea typeface="Arial"/>
              <a:cs typeface="Arial"/>
              <a:sym typeface="Arial"/>
            </a:endParaRPr>
          </a:p>
        </p:txBody>
      </p:sp>
      <p:cxnSp>
        <p:nvCxnSpPr>
          <p:cNvPr id="1244" name="Google Shape;1244;p21"/>
          <p:cNvCxnSpPr/>
          <p:nvPr/>
        </p:nvCxnSpPr>
        <p:spPr>
          <a:xfrm>
            <a:off x="3886199" y="1366838"/>
            <a:ext cx="228600" cy="0"/>
          </a:xfrm>
          <a:prstGeom prst="straightConnector1">
            <a:avLst/>
          </a:prstGeom>
          <a:noFill/>
          <a:ln cap="flat" cmpd="sng" w="9525">
            <a:solidFill>
              <a:schemeClr val="dk1"/>
            </a:solidFill>
            <a:prstDash val="solid"/>
            <a:round/>
            <a:headEnd len="sm" w="sm" type="none"/>
            <a:tailEnd len="sm" w="sm" type="none"/>
          </a:ln>
        </p:spPr>
      </p:cxnSp>
      <p:sp>
        <p:nvSpPr>
          <p:cNvPr id="1245" name="Google Shape;1245;p21"/>
          <p:cNvSpPr txBox="1"/>
          <p:nvPr/>
        </p:nvSpPr>
        <p:spPr>
          <a:xfrm>
            <a:off x="4156471" y="1516856"/>
            <a:ext cx="142875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Competitive Price</a:t>
            </a:r>
            <a:endParaRPr b="0" i="0" sz="1400" u="none" cap="none" strike="noStrike">
              <a:solidFill>
                <a:srgbClr val="000000"/>
              </a:solidFill>
              <a:latin typeface="Arial"/>
              <a:ea typeface="Arial"/>
              <a:cs typeface="Arial"/>
              <a:sym typeface="Arial"/>
            </a:endParaRPr>
          </a:p>
        </p:txBody>
      </p:sp>
      <p:cxnSp>
        <p:nvCxnSpPr>
          <p:cNvPr id="1246" name="Google Shape;1246;p21"/>
          <p:cNvCxnSpPr/>
          <p:nvPr/>
        </p:nvCxnSpPr>
        <p:spPr>
          <a:xfrm>
            <a:off x="3886199" y="1875235"/>
            <a:ext cx="228600" cy="0"/>
          </a:xfrm>
          <a:prstGeom prst="straightConnector1">
            <a:avLst/>
          </a:prstGeom>
          <a:noFill/>
          <a:ln cap="flat" cmpd="sng" w="9525">
            <a:solidFill>
              <a:schemeClr val="dk1"/>
            </a:solidFill>
            <a:prstDash val="solid"/>
            <a:round/>
            <a:headEnd len="sm" w="sm" type="none"/>
            <a:tailEnd len="sm" w="sm" type="none"/>
          </a:ln>
        </p:spPr>
      </p:cxnSp>
      <p:sp>
        <p:nvSpPr>
          <p:cNvPr id="1247" name="Google Shape;1247;p21"/>
          <p:cNvSpPr txBox="1"/>
          <p:nvPr/>
        </p:nvSpPr>
        <p:spPr>
          <a:xfrm>
            <a:off x="4149328" y="1741885"/>
            <a:ext cx="188595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Compelling Value Proposition / Differentiation</a:t>
            </a:r>
            <a:endParaRPr b="0" i="0" sz="1400" u="none" cap="none" strike="noStrike">
              <a:solidFill>
                <a:srgbClr val="000000"/>
              </a:solidFill>
              <a:latin typeface="Arial"/>
              <a:ea typeface="Arial"/>
              <a:cs typeface="Arial"/>
              <a:sym typeface="Arial"/>
            </a:endParaRPr>
          </a:p>
        </p:txBody>
      </p:sp>
      <p:sp>
        <p:nvSpPr>
          <p:cNvPr id="1248" name="Google Shape;1248;p21"/>
          <p:cNvSpPr txBox="1"/>
          <p:nvPr/>
        </p:nvSpPr>
        <p:spPr>
          <a:xfrm>
            <a:off x="4255927" y="3028950"/>
            <a:ext cx="1863329"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Business Partner leads</a:t>
            </a:r>
            <a:endParaRPr b="0" i="0" sz="1400" u="none" cap="none" strike="noStrike">
              <a:solidFill>
                <a:srgbClr val="000000"/>
              </a:solidFill>
              <a:latin typeface="Arial"/>
              <a:ea typeface="Arial"/>
              <a:cs typeface="Arial"/>
              <a:sym typeface="Arial"/>
            </a:endParaRPr>
          </a:p>
        </p:txBody>
      </p:sp>
      <p:cxnSp>
        <p:nvCxnSpPr>
          <p:cNvPr id="1249" name="Google Shape;1249;p21"/>
          <p:cNvCxnSpPr/>
          <p:nvPr/>
        </p:nvCxnSpPr>
        <p:spPr>
          <a:xfrm>
            <a:off x="3951516" y="2861072"/>
            <a:ext cx="228600" cy="0"/>
          </a:xfrm>
          <a:prstGeom prst="straightConnector1">
            <a:avLst/>
          </a:prstGeom>
          <a:noFill/>
          <a:ln cap="flat" cmpd="sng" w="9525">
            <a:solidFill>
              <a:schemeClr val="dk1"/>
            </a:solidFill>
            <a:prstDash val="solid"/>
            <a:round/>
            <a:headEnd len="sm" w="sm" type="none"/>
            <a:tailEnd len="sm" w="sm" type="none"/>
          </a:ln>
        </p:spPr>
      </p:cxnSp>
      <p:cxnSp>
        <p:nvCxnSpPr>
          <p:cNvPr id="1250" name="Google Shape;1250;p21"/>
          <p:cNvCxnSpPr/>
          <p:nvPr/>
        </p:nvCxnSpPr>
        <p:spPr>
          <a:xfrm>
            <a:off x="3951516" y="3162300"/>
            <a:ext cx="228600" cy="0"/>
          </a:xfrm>
          <a:prstGeom prst="straightConnector1">
            <a:avLst/>
          </a:prstGeom>
          <a:noFill/>
          <a:ln cap="flat" cmpd="sng" w="9525">
            <a:solidFill>
              <a:schemeClr val="dk1"/>
            </a:solidFill>
            <a:prstDash val="solid"/>
            <a:round/>
            <a:headEnd len="sm" w="sm" type="none"/>
            <a:tailEnd len="sm" w="sm" type="none"/>
          </a:ln>
        </p:spPr>
      </p:cxnSp>
      <p:cxnSp>
        <p:nvCxnSpPr>
          <p:cNvPr id="1251" name="Google Shape;1251;p21"/>
          <p:cNvCxnSpPr/>
          <p:nvPr/>
        </p:nvCxnSpPr>
        <p:spPr>
          <a:xfrm>
            <a:off x="3951516" y="3432572"/>
            <a:ext cx="228600" cy="0"/>
          </a:xfrm>
          <a:prstGeom prst="straightConnector1">
            <a:avLst/>
          </a:prstGeom>
          <a:noFill/>
          <a:ln cap="flat" cmpd="sng" w="9525">
            <a:solidFill>
              <a:schemeClr val="dk1"/>
            </a:solidFill>
            <a:prstDash val="solid"/>
            <a:round/>
            <a:headEnd len="sm" w="sm" type="none"/>
            <a:tailEnd len="sm" w="sm" type="none"/>
          </a:ln>
        </p:spPr>
      </p:cxnSp>
      <p:sp>
        <p:nvSpPr>
          <p:cNvPr id="1252" name="Google Shape;1252;p21"/>
          <p:cNvSpPr txBox="1"/>
          <p:nvPr/>
        </p:nvSpPr>
        <p:spPr>
          <a:xfrm>
            <a:off x="4255926" y="3257550"/>
            <a:ext cx="171450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Early Stage Business Development</a:t>
            </a:r>
            <a:endParaRPr b="0" i="0" sz="1400" u="none" cap="none" strike="noStrike">
              <a:solidFill>
                <a:srgbClr val="000000"/>
              </a:solidFill>
              <a:latin typeface="Arial"/>
              <a:ea typeface="Arial"/>
              <a:cs typeface="Arial"/>
              <a:sym typeface="Arial"/>
            </a:endParaRPr>
          </a:p>
        </p:txBody>
      </p:sp>
      <p:cxnSp>
        <p:nvCxnSpPr>
          <p:cNvPr id="1253" name="Google Shape;1253;p21"/>
          <p:cNvCxnSpPr/>
          <p:nvPr/>
        </p:nvCxnSpPr>
        <p:spPr>
          <a:xfrm>
            <a:off x="3924691" y="4291013"/>
            <a:ext cx="228600" cy="0"/>
          </a:xfrm>
          <a:prstGeom prst="straightConnector1">
            <a:avLst/>
          </a:prstGeom>
          <a:noFill/>
          <a:ln cap="flat" cmpd="sng" w="9525">
            <a:solidFill>
              <a:schemeClr val="dk1"/>
            </a:solidFill>
            <a:prstDash val="solid"/>
            <a:round/>
            <a:headEnd len="sm" w="sm" type="none"/>
            <a:tailEnd len="sm" w="sm" type="none"/>
          </a:ln>
        </p:spPr>
      </p:cxnSp>
      <p:sp>
        <p:nvSpPr>
          <p:cNvPr id="1254" name="Google Shape;1254;p21"/>
          <p:cNvSpPr txBox="1"/>
          <p:nvPr/>
        </p:nvSpPr>
        <p:spPr>
          <a:xfrm>
            <a:off x="4210441" y="4186238"/>
            <a:ext cx="142875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Seller Productivity</a:t>
            </a:r>
            <a:endParaRPr b="0" i="0" sz="1400" u="none" cap="none" strike="noStrike">
              <a:solidFill>
                <a:srgbClr val="000000"/>
              </a:solidFill>
              <a:latin typeface="Arial"/>
              <a:ea typeface="Arial"/>
              <a:cs typeface="Arial"/>
              <a:sym typeface="Arial"/>
            </a:endParaRPr>
          </a:p>
        </p:txBody>
      </p:sp>
      <p:cxnSp>
        <p:nvCxnSpPr>
          <p:cNvPr id="1255" name="Google Shape;1255;p21"/>
          <p:cNvCxnSpPr/>
          <p:nvPr/>
        </p:nvCxnSpPr>
        <p:spPr>
          <a:xfrm>
            <a:off x="3924691" y="4545806"/>
            <a:ext cx="228600" cy="0"/>
          </a:xfrm>
          <a:prstGeom prst="straightConnector1">
            <a:avLst/>
          </a:prstGeom>
          <a:noFill/>
          <a:ln cap="flat" cmpd="sng" w="9525">
            <a:solidFill>
              <a:schemeClr val="dk1"/>
            </a:solidFill>
            <a:prstDash val="solid"/>
            <a:round/>
            <a:headEnd len="sm" w="sm" type="none"/>
            <a:tailEnd len="sm" w="sm" type="none"/>
          </a:ln>
        </p:spPr>
      </p:cxnSp>
      <p:sp>
        <p:nvSpPr>
          <p:cNvPr id="1256" name="Google Shape;1256;p21"/>
          <p:cNvSpPr txBox="1"/>
          <p:nvPr/>
        </p:nvSpPr>
        <p:spPr>
          <a:xfrm>
            <a:off x="4238429" y="4428543"/>
            <a:ext cx="1806179"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Progression /Closing Tactics</a:t>
            </a:r>
            <a:endParaRPr b="0" i="0" sz="1400" u="none" cap="none" strike="noStrike">
              <a:solidFill>
                <a:srgbClr val="000000"/>
              </a:solidFill>
              <a:latin typeface="Arial"/>
              <a:ea typeface="Arial"/>
              <a:cs typeface="Arial"/>
              <a:sym typeface="Arial"/>
            </a:endParaRPr>
          </a:p>
        </p:txBody>
      </p:sp>
      <p:cxnSp>
        <p:nvCxnSpPr>
          <p:cNvPr id="1257" name="Google Shape;1257;p21"/>
          <p:cNvCxnSpPr/>
          <p:nvPr/>
        </p:nvCxnSpPr>
        <p:spPr>
          <a:xfrm>
            <a:off x="3924691" y="4836319"/>
            <a:ext cx="228600" cy="0"/>
          </a:xfrm>
          <a:prstGeom prst="straightConnector1">
            <a:avLst/>
          </a:prstGeom>
          <a:noFill/>
          <a:ln cap="flat" cmpd="sng" w="9525">
            <a:solidFill>
              <a:schemeClr val="dk1"/>
            </a:solidFill>
            <a:prstDash val="solid"/>
            <a:round/>
            <a:headEnd len="sm" w="sm" type="none"/>
            <a:tailEnd len="sm" w="sm" type="none"/>
          </a:ln>
        </p:spPr>
      </p:cxnSp>
      <p:cxnSp>
        <p:nvCxnSpPr>
          <p:cNvPr id="1258" name="Google Shape;1258;p21"/>
          <p:cNvCxnSpPr/>
          <p:nvPr/>
        </p:nvCxnSpPr>
        <p:spPr>
          <a:xfrm>
            <a:off x="3722916" y="2861072"/>
            <a:ext cx="228600" cy="0"/>
          </a:xfrm>
          <a:prstGeom prst="straightConnector1">
            <a:avLst/>
          </a:prstGeom>
          <a:noFill/>
          <a:ln cap="flat" cmpd="sng" w="9525">
            <a:solidFill>
              <a:schemeClr val="dk1"/>
            </a:solidFill>
            <a:prstDash val="solid"/>
            <a:round/>
            <a:headEnd len="sm" w="sm" type="none"/>
            <a:tailEnd len="sm" w="sm" type="none"/>
          </a:ln>
        </p:spPr>
      </p:cxnSp>
      <p:cxnSp>
        <p:nvCxnSpPr>
          <p:cNvPr id="1259" name="Google Shape;1259;p21"/>
          <p:cNvCxnSpPr/>
          <p:nvPr/>
        </p:nvCxnSpPr>
        <p:spPr>
          <a:xfrm>
            <a:off x="3696091" y="4171950"/>
            <a:ext cx="228600" cy="0"/>
          </a:xfrm>
          <a:prstGeom prst="straightConnector1">
            <a:avLst/>
          </a:prstGeom>
          <a:noFill/>
          <a:ln cap="flat" cmpd="sng" w="9525">
            <a:solidFill>
              <a:schemeClr val="dk1"/>
            </a:solidFill>
            <a:prstDash val="solid"/>
            <a:round/>
            <a:headEnd len="sm" w="sm" type="none"/>
            <a:tailEnd len="sm" w="sm" type="none"/>
          </a:ln>
        </p:spPr>
      </p:cxnSp>
      <p:sp>
        <p:nvSpPr>
          <p:cNvPr id="1260" name="Google Shape;1260;p21"/>
          <p:cNvSpPr txBox="1"/>
          <p:nvPr/>
        </p:nvSpPr>
        <p:spPr>
          <a:xfrm>
            <a:off x="6599635" y="451249"/>
            <a:ext cx="155202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66CC"/>
                </a:solidFill>
                <a:latin typeface="Arial"/>
                <a:ea typeface="Arial"/>
                <a:cs typeface="Arial"/>
                <a:sym typeface="Arial"/>
              </a:rPr>
              <a:t>Diagnostic Metrics</a:t>
            </a:r>
            <a:endParaRPr b="0" i="0" sz="1400" u="none" cap="none" strike="noStrike">
              <a:solidFill>
                <a:srgbClr val="000000"/>
              </a:solidFill>
              <a:latin typeface="Arial"/>
              <a:ea typeface="Arial"/>
              <a:cs typeface="Arial"/>
              <a:sym typeface="Arial"/>
            </a:endParaRPr>
          </a:p>
        </p:txBody>
      </p:sp>
      <p:sp>
        <p:nvSpPr>
          <p:cNvPr id="1261" name="Google Shape;1261;p21"/>
          <p:cNvSpPr txBox="1"/>
          <p:nvPr/>
        </p:nvSpPr>
        <p:spPr>
          <a:xfrm>
            <a:off x="6721078" y="1863329"/>
            <a:ext cx="225147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GBS banking partner/AP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 feedback</a:t>
            </a:r>
            <a:endParaRPr b="0" i="0" sz="1400" u="none" cap="none" strike="noStrike">
              <a:solidFill>
                <a:srgbClr val="000000"/>
              </a:solidFill>
              <a:latin typeface="Arial"/>
              <a:ea typeface="Arial"/>
              <a:cs typeface="Arial"/>
              <a:sym typeface="Arial"/>
            </a:endParaRPr>
          </a:p>
        </p:txBody>
      </p:sp>
      <p:sp>
        <p:nvSpPr>
          <p:cNvPr id="1262" name="Google Shape;1262;p21"/>
          <p:cNvSpPr txBox="1"/>
          <p:nvPr/>
        </p:nvSpPr>
        <p:spPr>
          <a:xfrm>
            <a:off x="6743700" y="1635919"/>
            <a:ext cx="14287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Won-Loss Analysis</a:t>
            </a:r>
            <a:endParaRPr b="0" i="0" sz="1400" u="none" cap="none" strike="noStrike">
              <a:solidFill>
                <a:srgbClr val="000000"/>
              </a:solidFill>
              <a:latin typeface="Arial"/>
              <a:ea typeface="Arial"/>
              <a:cs typeface="Arial"/>
              <a:sym typeface="Arial"/>
            </a:endParaRPr>
          </a:p>
        </p:txBody>
      </p:sp>
      <p:sp>
        <p:nvSpPr>
          <p:cNvPr id="1263" name="Google Shape;1263;p21"/>
          <p:cNvSpPr txBox="1"/>
          <p:nvPr/>
        </p:nvSpPr>
        <p:spPr>
          <a:xfrm>
            <a:off x="6743702" y="1428750"/>
            <a:ext cx="199476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VP$M Growth Initiatives </a:t>
            </a:r>
            <a:endParaRPr b="0" i="0" sz="1400" u="none" cap="none" strike="noStrike">
              <a:solidFill>
                <a:srgbClr val="000000"/>
              </a:solidFill>
              <a:latin typeface="Arial"/>
              <a:ea typeface="Arial"/>
              <a:cs typeface="Arial"/>
              <a:sym typeface="Arial"/>
            </a:endParaRPr>
          </a:p>
        </p:txBody>
      </p:sp>
      <p:sp>
        <p:nvSpPr>
          <p:cNvPr id="1264" name="Google Shape;1264;p21"/>
          <p:cNvSpPr txBox="1"/>
          <p:nvPr/>
        </p:nvSpPr>
        <p:spPr>
          <a:xfrm>
            <a:off x="6743701" y="2253854"/>
            <a:ext cx="154066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Industry Analyst Rankings</a:t>
            </a:r>
            <a:endParaRPr b="0" i="0" sz="1400" u="none" cap="none" strike="noStrike">
              <a:solidFill>
                <a:srgbClr val="000000"/>
              </a:solidFill>
              <a:latin typeface="Arial"/>
              <a:ea typeface="Arial"/>
              <a:cs typeface="Arial"/>
              <a:sym typeface="Arial"/>
            </a:endParaRPr>
          </a:p>
        </p:txBody>
      </p:sp>
      <p:sp>
        <p:nvSpPr>
          <p:cNvPr id="1265" name="Google Shape;1265;p21"/>
          <p:cNvSpPr txBox="1"/>
          <p:nvPr/>
        </p:nvSpPr>
        <p:spPr>
          <a:xfrm>
            <a:off x="2382610" y="3112295"/>
            <a:ext cx="139898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New Leads / Month </a:t>
            </a:r>
            <a:br>
              <a:rPr b="0" i="0" lang="en-US" sz="900" u="none" cap="none" strike="noStrike">
                <a:solidFill>
                  <a:schemeClr val="dk1"/>
                </a:solidFill>
                <a:latin typeface="Arial"/>
                <a:ea typeface="Arial"/>
                <a:cs typeface="Arial"/>
                <a:sym typeface="Arial"/>
              </a:rPr>
            </a:br>
            <a:r>
              <a:rPr b="0" i="0" lang="en-US" sz="900" u="none" cap="none" strike="noStrike">
                <a:solidFill>
                  <a:schemeClr val="dk1"/>
                </a:solidFill>
                <a:latin typeface="Arial"/>
                <a:ea typeface="Arial"/>
                <a:cs typeface="Arial"/>
                <a:sym typeface="Arial"/>
              </a:rPr>
              <a:t>    (last 12 months)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ID &gt; VL Progression velocity</a:t>
            </a:r>
            <a:endParaRPr b="0" i="0" sz="1400" u="none" cap="none" strike="noStrike">
              <a:solidFill>
                <a:srgbClr val="000000"/>
              </a:solidFill>
              <a:latin typeface="Arial"/>
              <a:ea typeface="Arial"/>
              <a:cs typeface="Arial"/>
              <a:sym typeface="Arial"/>
            </a:endParaRPr>
          </a:p>
        </p:txBody>
      </p:sp>
      <p:sp>
        <p:nvSpPr>
          <p:cNvPr id="1266" name="Google Shape;1266;p21"/>
          <p:cNvSpPr txBox="1"/>
          <p:nvPr/>
        </p:nvSpPr>
        <p:spPr>
          <a:xfrm>
            <a:off x="6743700" y="3257550"/>
            <a:ext cx="13144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Non-competitive proposals / Win Rate</a:t>
            </a:r>
            <a:endParaRPr b="0" i="0" sz="1400" u="none" cap="none" strike="noStrike">
              <a:solidFill>
                <a:srgbClr val="000000"/>
              </a:solidFill>
              <a:latin typeface="Arial"/>
              <a:ea typeface="Arial"/>
              <a:cs typeface="Arial"/>
              <a:sym typeface="Arial"/>
            </a:endParaRPr>
          </a:p>
        </p:txBody>
      </p:sp>
      <p:sp>
        <p:nvSpPr>
          <p:cNvPr id="1267" name="Google Shape;1267;p21"/>
          <p:cNvSpPr txBox="1"/>
          <p:nvPr/>
        </p:nvSpPr>
        <p:spPr>
          <a:xfrm>
            <a:off x="6743700" y="4187429"/>
            <a:ext cx="12001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Pipeline  / Seller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Progression / Seller</a:t>
            </a:r>
            <a:endParaRPr b="0" i="0" sz="1400" u="none" cap="none" strike="noStrike">
              <a:solidFill>
                <a:srgbClr val="000000"/>
              </a:solidFill>
              <a:latin typeface="Arial"/>
              <a:ea typeface="Arial"/>
              <a:cs typeface="Arial"/>
              <a:sym typeface="Arial"/>
            </a:endParaRPr>
          </a:p>
        </p:txBody>
      </p:sp>
      <p:sp>
        <p:nvSpPr>
          <p:cNvPr id="1268" name="Google Shape;1268;p21"/>
          <p:cNvSpPr txBox="1"/>
          <p:nvPr/>
        </p:nvSpPr>
        <p:spPr>
          <a:xfrm>
            <a:off x="6743700" y="3886200"/>
            <a:ext cx="16002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OO / Seller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Number of Sellers / Trend</a:t>
            </a:r>
            <a:endParaRPr b="0" i="0" sz="1400" u="none" cap="none" strike="noStrike">
              <a:solidFill>
                <a:srgbClr val="000000"/>
              </a:solidFill>
              <a:latin typeface="Arial"/>
              <a:ea typeface="Arial"/>
              <a:cs typeface="Arial"/>
              <a:sym typeface="Arial"/>
            </a:endParaRPr>
          </a:p>
        </p:txBody>
      </p:sp>
      <p:sp>
        <p:nvSpPr>
          <p:cNvPr id="1269" name="Google Shape;1269;p21"/>
          <p:cNvSpPr txBox="1"/>
          <p:nvPr/>
        </p:nvSpPr>
        <p:spPr>
          <a:xfrm>
            <a:off x="6743700" y="4529138"/>
            <a:ext cx="16573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Downloads / Seller Feedback</a:t>
            </a:r>
            <a:endParaRPr b="0" i="0" sz="1400" u="none" cap="none" strike="noStrike">
              <a:solidFill>
                <a:srgbClr val="000000"/>
              </a:solidFill>
              <a:latin typeface="Arial"/>
              <a:ea typeface="Arial"/>
              <a:cs typeface="Arial"/>
              <a:sym typeface="Arial"/>
            </a:endParaRPr>
          </a:p>
        </p:txBody>
      </p:sp>
      <p:sp>
        <p:nvSpPr>
          <p:cNvPr id="1270" name="Google Shape;1270;p21"/>
          <p:cNvSpPr txBox="1"/>
          <p:nvPr/>
        </p:nvSpPr>
        <p:spPr>
          <a:xfrm>
            <a:off x="6743700" y="4777979"/>
            <a:ext cx="16002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Seller Competency Ratings</a:t>
            </a:r>
            <a:endParaRPr b="0" i="0" sz="1400" u="none" cap="none" strike="noStrike">
              <a:solidFill>
                <a:srgbClr val="000000"/>
              </a:solidFill>
              <a:latin typeface="Arial"/>
              <a:ea typeface="Arial"/>
              <a:cs typeface="Arial"/>
              <a:sym typeface="Arial"/>
            </a:endParaRPr>
          </a:p>
        </p:txBody>
      </p:sp>
      <p:cxnSp>
        <p:nvCxnSpPr>
          <p:cNvPr id="1271" name="Google Shape;1271;p21"/>
          <p:cNvCxnSpPr/>
          <p:nvPr/>
        </p:nvCxnSpPr>
        <p:spPr>
          <a:xfrm>
            <a:off x="2204782" y="1489472"/>
            <a:ext cx="457200" cy="0"/>
          </a:xfrm>
          <a:prstGeom prst="straightConnector1">
            <a:avLst/>
          </a:prstGeom>
          <a:noFill/>
          <a:ln cap="flat" cmpd="sng" w="9525">
            <a:solidFill>
              <a:schemeClr val="dk1"/>
            </a:solidFill>
            <a:prstDash val="solid"/>
            <a:round/>
            <a:headEnd len="sm" w="sm" type="none"/>
            <a:tailEnd len="sm" w="sm" type="none"/>
          </a:ln>
        </p:spPr>
      </p:cxnSp>
      <p:cxnSp>
        <p:nvCxnSpPr>
          <p:cNvPr id="1272" name="Google Shape;1272;p21"/>
          <p:cNvCxnSpPr/>
          <p:nvPr/>
        </p:nvCxnSpPr>
        <p:spPr>
          <a:xfrm>
            <a:off x="2220684" y="4175522"/>
            <a:ext cx="457200" cy="0"/>
          </a:xfrm>
          <a:prstGeom prst="straightConnector1">
            <a:avLst/>
          </a:prstGeom>
          <a:noFill/>
          <a:ln cap="flat" cmpd="sng" w="9525">
            <a:solidFill>
              <a:schemeClr val="dk1"/>
            </a:solidFill>
            <a:prstDash val="solid"/>
            <a:round/>
            <a:headEnd len="sm" w="sm" type="none"/>
            <a:tailEnd len="sm" w="sm" type="none"/>
          </a:ln>
        </p:spPr>
      </p:cxnSp>
      <p:sp>
        <p:nvSpPr>
          <p:cNvPr id="1273" name="Google Shape;1273;p21"/>
          <p:cNvSpPr txBox="1"/>
          <p:nvPr/>
        </p:nvSpPr>
        <p:spPr>
          <a:xfrm>
            <a:off x="4237266" y="2127914"/>
            <a:ext cx="160020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Awareness / Preference</a:t>
            </a:r>
            <a:endParaRPr b="0" i="0" sz="1400" u="none" cap="none" strike="noStrike">
              <a:solidFill>
                <a:srgbClr val="000000"/>
              </a:solidFill>
              <a:latin typeface="Arial"/>
              <a:ea typeface="Arial"/>
              <a:cs typeface="Arial"/>
              <a:sym typeface="Arial"/>
            </a:endParaRPr>
          </a:p>
        </p:txBody>
      </p:sp>
      <p:cxnSp>
        <p:nvCxnSpPr>
          <p:cNvPr id="1274" name="Google Shape;1274;p21"/>
          <p:cNvCxnSpPr/>
          <p:nvPr/>
        </p:nvCxnSpPr>
        <p:spPr>
          <a:xfrm>
            <a:off x="3951516" y="2587229"/>
            <a:ext cx="228600" cy="0"/>
          </a:xfrm>
          <a:prstGeom prst="straightConnector1">
            <a:avLst/>
          </a:prstGeom>
          <a:noFill/>
          <a:ln cap="flat" cmpd="sng" w="9525">
            <a:solidFill>
              <a:schemeClr val="dk1"/>
            </a:solidFill>
            <a:prstDash val="solid"/>
            <a:round/>
            <a:headEnd len="sm" w="sm" type="none"/>
            <a:tailEnd len="sm" w="sm" type="none"/>
          </a:ln>
        </p:spPr>
      </p:cxnSp>
      <p:sp>
        <p:nvSpPr>
          <p:cNvPr id="1275" name="Google Shape;1275;p21"/>
          <p:cNvSpPr txBox="1"/>
          <p:nvPr/>
        </p:nvSpPr>
        <p:spPr>
          <a:xfrm>
            <a:off x="4429464" y="448396"/>
            <a:ext cx="71205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66CC"/>
                </a:solidFill>
                <a:latin typeface="Arial"/>
                <a:ea typeface="Arial"/>
                <a:cs typeface="Arial"/>
                <a:sym typeface="Arial"/>
              </a:rPr>
              <a:t>Drivers</a:t>
            </a:r>
            <a:endParaRPr b="0" i="0" sz="1400" u="none" cap="none" strike="noStrike">
              <a:solidFill>
                <a:srgbClr val="000000"/>
              </a:solidFill>
              <a:latin typeface="Arial"/>
              <a:ea typeface="Arial"/>
              <a:cs typeface="Arial"/>
              <a:sym typeface="Arial"/>
            </a:endParaRPr>
          </a:p>
        </p:txBody>
      </p:sp>
      <p:sp>
        <p:nvSpPr>
          <p:cNvPr id="1276" name="Google Shape;1276;p21"/>
          <p:cNvSpPr txBox="1"/>
          <p:nvPr/>
        </p:nvSpPr>
        <p:spPr>
          <a:xfrm>
            <a:off x="1967860" y="736999"/>
            <a:ext cx="232077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66CC"/>
                </a:solidFill>
                <a:latin typeface="Arial"/>
                <a:ea typeface="Arial"/>
                <a:cs typeface="Arial"/>
                <a:sym typeface="Arial"/>
              </a:rPr>
              <a:t>Equation Variables </a:t>
            </a:r>
            <a:br>
              <a:rPr b="1" i="0" lang="en-US" sz="1200" u="none" cap="none" strike="noStrike">
                <a:solidFill>
                  <a:srgbClr val="0066CC"/>
                </a:solidFill>
                <a:latin typeface="Arial"/>
                <a:ea typeface="Arial"/>
                <a:cs typeface="Arial"/>
                <a:sym typeface="Arial"/>
              </a:rPr>
            </a:br>
            <a:r>
              <a:rPr b="1" i="0" lang="en-US" sz="1200" u="none" cap="none" strike="noStrike">
                <a:solidFill>
                  <a:srgbClr val="0066CC"/>
                </a:solidFill>
                <a:latin typeface="Arial"/>
                <a:ea typeface="Arial"/>
                <a:cs typeface="Arial"/>
                <a:sym typeface="Arial"/>
              </a:rPr>
              <a:t>(metrics)</a:t>
            </a:r>
            <a:endParaRPr b="0" i="0" sz="1400" u="none" cap="none" strike="noStrike">
              <a:solidFill>
                <a:srgbClr val="000000"/>
              </a:solidFill>
              <a:latin typeface="Arial"/>
              <a:ea typeface="Arial"/>
              <a:cs typeface="Arial"/>
              <a:sym typeface="Arial"/>
            </a:endParaRPr>
          </a:p>
        </p:txBody>
      </p:sp>
      <p:sp>
        <p:nvSpPr>
          <p:cNvPr id="1277" name="Google Shape;1277;p21"/>
          <p:cNvSpPr txBox="1"/>
          <p:nvPr/>
        </p:nvSpPr>
        <p:spPr>
          <a:xfrm>
            <a:off x="6743700" y="700089"/>
            <a:ext cx="1428750"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Market Size / Growth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Relative Market Share  </a:t>
            </a:r>
            <a:endParaRPr b="0" i="0" sz="1400" u="none" cap="none" strike="noStrike">
              <a:solidFill>
                <a:srgbClr val="000000"/>
              </a:solidFill>
              <a:latin typeface="Arial"/>
              <a:ea typeface="Arial"/>
              <a:cs typeface="Arial"/>
              <a:sym typeface="Arial"/>
            </a:endParaRPr>
          </a:p>
        </p:txBody>
      </p:sp>
      <p:sp>
        <p:nvSpPr>
          <p:cNvPr id="1278" name="Google Shape;1278;p21"/>
          <p:cNvSpPr txBox="1"/>
          <p:nvPr/>
        </p:nvSpPr>
        <p:spPr>
          <a:xfrm>
            <a:off x="6743700" y="2699147"/>
            <a:ext cx="12001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Validated Leads from S&amp;D / Pipeline</a:t>
            </a:r>
            <a:endParaRPr b="0" i="0" sz="1400" u="none" cap="none" strike="noStrike">
              <a:solidFill>
                <a:srgbClr val="000000"/>
              </a:solidFill>
              <a:latin typeface="Arial"/>
              <a:ea typeface="Arial"/>
              <a:cs typeface="Arial"/>
              <a:sym typeface="Arial"/>
            </a:endParaRPr>
          </a:p>
        </p:txBody>
      </p:sp>
      <p:sp>
        <p:nvSpPr>
          <p:cNvPr id="1279" name="Google Shape;1279;p21"/>
          <p:cNvSpPr txBox="1"/>
          <p:nvPr/>
        </p:nvSpPr>
        <p:spPr>
          <a:xfrm>
            <a:off x="806836" y="3922011"/>
            <a:ext cx="109077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Pull forward opportunities </a:t>
            </a:r>
            <a:endParaRPr b="0" i="0" sz="1400" u="none" cap="none" strike="noStrike">
              <a:solidFill>
                <a:srgbClr val="000000"/>
              </a:solidFill>
              <a:latin typeface="Arial"/>
              <a:ea typeface="Arial"/>
              <a:cs typeface="Arial"/>
              <a:sym typeface="Arial"/>
            </a:endParaRPr>
          </a:p>
        </p:txBody>
      </p:sp>
      <p:sp>
        <p:nvSpPr>
          <p:cNvPr id="1280" name="Google Shape;1280;p21"/>
          <p:cNvSpPr txBox="1"/>
          <p:nvPr/>
        </p:nvSpPr>
        <p:spPr>
          <a:xfrm>
            <a:off x="6743700" y="3086100"/>
            <a:ext cx="16573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BVA-BVI conversion rate</a:t>
            </a:r>
            <a:endParaRPr b="0" i="0" sz="1400" u="none" cap="none" strike="noStrike">
              <a:solidFill>
                <a:srgbClr val="000000"/>
              </a:solidFill>
              <a:latin typeface="Arial"/>
              <a:ea typeface="Arial"/>
              <a:cs typeface="Arial"/>
              <a:sym typeface="Arial"/>
            </a:endParaRPr>
          </a:p>
        </p:txBody>
      </p:sp>
      <p:sp>
        <p:nvSpPr>
          <p:cNvPr id="1281" name="Google Shape;1281;p21"/>
          <p:cNvSpPr txBox="1"/>
          <p:nvPr/>
        </p:nvSpPr>
        <p:spPr>
          <a:xfrm>
            <a:off x="2382608" y="1865711"/>
            <a:ext cx="1469062"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Client Satisfaction (NPS)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References / Success Stories</a:t>
            </a:r>
            <a:endParaRPr b="0" i="0" sz="1400" u="none" cap="none" strike="noStrike">
              <a:solidFill>
                <a:srgbClr val="000000"/>
              </a:solidFill>
              <a:latin typeface="Arial"/>
              <a:ea typeface="Arial"/>
              <a:cs typeface="Arial"/>
              <a:sym typeface="Arial"/>
            </a:endParaRPr>
          </a:p>
        </p:txBody>
      </p:sp>
      <p:sp>
        <p:nvSpPr>
          <p:cNvPr id="1282" name="Google Shape;1282;p21"/>
          <p:cNvSpPr txBox="1"/>
          <p:nvPr/>
        </p:nvSpPr>
        <p:spPr>
          <a:xfrm>
            <a:off x="2382609" y="4358879"/>
            <a:ext cx="1496616"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Win Rate (quarterly)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VL &gt; QL Progression velocity</a:t>
            </a:r>
            <a:endParaRPr b="0" i="0" sz="1400" u="none" cap="none" strike="noStrike">
              <a:solidFill>
                <a:srgbClr val="000000"/>
              </a:solidFill>
              <a:latin typeface="Arial"/>
              <a:ea typeface="Arial"/>
              <a:cs typeface="Arial"/>
              <a:sym typeface="Arial"/>
            </a:endParaRPr>
          </a:p>
        </p:txBody>
      </p:sp>
      <p:sp>
        <p:nvSpPr>
          <p:cNvPr id="1283" name="Google Shape;1283;p21"/>
          <p:cNvSpPr txBox="1"/>
          <p:nvPr/>
        </p:nvSpPr>
        <p:spPr>
          <a:xfrm>
            <a:off x="6729413" y="2474119"/>
            <a:ext cx="154186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VL$M Top 5 Tactics </a:t>
            </a:r>
            <a:endParaRPr b="0" i="0" sz="1400" u="none" cap="none" strike="noStrike">
              <a:solidFill>
                <a:srgbClr val="000000"/>
              </a:solidFill>
              <a:latin typeface="Arial"/>
              <a:ea typeface="Arial"/>
              <a:cs typeface="Arial"/>
              <a:sym typeface="Arial"/>
            </a:endParaRPr>
          </a:p>
        </p:txBody>
      </p:sp>
      <p:sp>
        <p:nvSpPr>
          <p:cNvPr id="1284" name="Google Shape;1284;p21"/>
          <p:cNvSpPr txBox="1"/>
          <p:nvPr/>
        </p:nvSpPr>
        <p:spPr>
          <a:xfrm>
            <a:off x="4157662" y="1276350"/>
            <a:ext cx="142875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Growth Segments</a:t>
            </a:r>
            <a:endParaRPr b="0" i="0" sz="1400" u="none" cap="none" strike="noStrike">
              <a:solidFill>
                <a:srgbClr val="000000"/>
              </a:solidFill>
              <a:latin typeface="Arial"/>
              <a:ea typeface="Arial"/>
              <a:cs typeface="Arial"/>
              <a:sym typeface="Arial"/>
            </a:endParaRPr>
          </a:p>
        </p:txBody>
      </p:sp>
      <p:cxnSp>
        <p:nvCxnSpPr>
          <p:cNvPr id="1285" name="Google Shape;1285;p21"/>
          <p:cNvCxnSpPr/>
          <p:nvPr/>
        </p:nvCxnSpPr>
        <p:spPr>
          <a:xfrm>
            <a:off x="3887390" y="1639491"/>
            <a:ext cx="228600" cy="0"/>
          </a:xfrm>
          <a:prstGeom prst="straightConnector1">
            <a:avLst/>
          </a:prstGeom>
          <a:noFill/>
          <a:ln cap="flat" cmpd="sng" w="9525">
            <a:solidFill>
              <a:schemeClr val="dk1"/>
            </a:solidFill>
            <a:prstDash val="solid"/>
            <a:round/>
            <a:headEnd len="sm" w="sm" type="none"/>
            <a:tailEnd len="sm" w="sm" type="none"/>
          </a:ln>
        </p:spPr>
      </p:cxnSp>
      <p:cxnSp>
        <p:nvCxnSpPr>
          <p:cNvPr id="1286" name="Google Shape;1286;p21"/>
          <p:cNvCxnSpPr>
            <a:stCxn id="1279" idx="0"/>
            <a:endCxn id="1227" idx="2"/>
          </p:cNvCxnSpPr>
          <p:nvPr/>
        </p:nvCxnSpPr>
        <p:spPr>
          <a:xfrm rot="10800000">
            <a:off x="1345925" y="3086211"/>
            <a:ext cx="6300" cy="835800"/>
          </a:xfrm>
          <a:prstGeom prst="straightConnector1">
            <a:avLst/>
          </a:prstGeom>
          <a:noFill/>
          <a:ln cap="flat" cmpd="sng" w="9525">
            <a:solidFill>
              <a:schemeClr val="dk1"/>
            </a:solidFill>
            <a:prstDash val="solid"/>
            <a:round/>
            <a:headEnd len="sm" w="sm" type="none"/>
            <a:tailEnd len="med" w="med" type="stealth"/>
          </a:ln>
        </p:spPr>
      </p:cxnSp>
      <p:sp>
        <p:nvSpPr>
          <p:cNvPr id="1287" name="Google Shape;1287;p21"/>
          <p:cNvSpPr txBox="1"/>
          <p:nvPr/>
        </p:nvSpPr>
        <p:spPr>
          <a:xfrm>
            <a:off x="6743700" y="1200150"/>
            <a:ext cx="16573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Core/Invest Account Growth</a:t>
            </a:r>
            <a:endParaRPr b="0" i="0" sz="1400" u="none" cap="none" strike="noStrike">
              <a:solidFill>
                <a:srgbClr val="000000"/>
              </a:solidFill>
              <a:latin typeface="Arial"/>
              <a:ea typeface="Arial"/>
              <a:cs typeface="Arial"/>
              <a:sym typeface="Arial"/>
            </a:endParaRPr>
          </a:p>
        </p:txBody>
      </p:sp>
      <p:sp>
        <p:nvSpPr>
          <p:cNvPr id="1288" name="Google Shape;1288;p21"/>
          <p:cNvSpPr txBox="1"/>
          <p:nvPr>
            <p:ph idx="12" type="sldNum"/>
          </p:nvPr>
        </p:nvSpPr>
        <p:spPr>
          <a:xfrm>
            <a:off x="502920" y="4767263"/>
            <a:ext cx="2346960" cy="2738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600"/>
              <a:buNone/>
            </a:pPr>
            <a:fld id="{00000000-1234-1234-1234-123412341234}" type="slidenum">
              <a:rPr lang="en-US" sz="600">
                <a:solidFill>
                  <a:schemeClr val="dk1"/>
                </a:solidFill>
                <a:latin typeface="Arial"/>
                <a:ea typeface="Arial"/>
                <a:cs typeface="Arial"/>
                <a:sym typeface="Arial"/>
              </a:rPr>
              <a:t>‹#›</a:t>
            </a:fld>
            <a:endParaRPr sz="600">
              <a:solidFill>
                <a:schemeClr val="dk1"/>
              </a:solidFill>
              <a:latin typeface="Arial"/>
              <a:ea typeface="Arial"/>
              <a:cs typeface="Arial"/>
              <a:sym typeface="Arial"/>
            </a:endParaRPr>
          </a:p>
        </p:txBody>
      </p:sp>
      <p:cxnSp>
        <p:nvCxnSpPr>
          <p:cNvPr id="1289" name="Google Shape;1289;p21"/>
          <p:cNvCxnSpPr/>
          <p:nvPr/>
        </p:nvCxnSpPr>
        <p:spPr>
          <a:xfrm>
            <a:off x="3951516" y="3724275"/>
            <a:ext cx="228600" cy="0"/>
          </a:xfrm>
          <a:prstGeom prst="straightConnector1">
            <a:avLst/>
          </a:prstGeom>
          <a:noFill/>
          <a:ln cap="flat" cmpd="sng" w="9525">
            <a:solidFill>
              <a:schemeClr val="dk1"/>
            </a:solidFill>
            <a:prstDash val="solid"/>
            <a:round/>
            <a:headEnd len="sm" w="sm" type="none"/>
            <a:tailEnd len="sm" w="sm" type="none"/>
          </a:ln>
        </p:spPr>
      </p:cxnSp>
      <p:sp>
        <p:nvSpPr>
          <p:cNvPr id="1290" name="Google Shape;1290;p21"/>
          <p:cNvSpPr txBox="1"/>
          <p:nvPr/>
        </p:nvSpPr>
        <p:spPr>
          <a:xfrm>
            <a:off x="6743700" y="3567113"/>
            <a:ext cx="16002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Future Quarter Pipeline growth rate</a:t>
            </a:r>
            <a:endParaRPr b="0" i="0" sz="1400" u="none" cap="none" strike="noStrike">
              <a:solidFill>
                <a:srgbClr val="000000"/>
              </a:solidFill>
              <a:latin typeface="Arial"/>
              <a:ea typeface="Arial"/>
              <a:cs typeface="Arial"/>
              <a:sym typeface="Arial"/>
            </a:endParaRPr>
          </a:p>
        </p:txBody>
      </p:sp>
      <p:sp>
        <p:nvSpPr>
          <p:cNvPr id="1291" name="Google Shape;1291;p21"/>
          <p:cNvSpPr txBox="1"/>
          <p:nvPr/>
        </p:nvSpPr>
        <p:spPr>
          <a:xfrm>
            <a:off x="137449" y="127892"/>
            <a:ext cx="6223870" cy="38195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366092"/>
                </a:solidFill>
                <a:latin typeface="IBM Plex Sans"/>
                <a:ea typeface="IBM Plex Sans"/>
                <a:cs typeface="IBM Plex Sans"/>
                <a:sym typeface="IBM Plex Sans"/>
              </a:rPr>
              <a:t>Pipeline growth algorithm and diagnostic metrics</a:t>
            </a:r>
            <a:endParaRPr b="0" i="0" sz="1400" u="none" cap="none" strike="noStrike">
              <a:solidFill>
                <a:srgbClr val="000000"/>
              </a:solidFill>
              <a:latin typeface="Arial"/>
              <a:ea typeface="Arial"/>
              <a:cs typeface="Arial"/>
              <a:sym typeface="Arial"/>
            </a:endParaRPr>
          </a:p>
        </p:txBody>
      </p:sp>
      <p:sp>
        <p:nvSpPr>
          <p:cNvPr id="1292" name="Google Shape;1292;p21"/>
          <p:cNvSpPr txBox="1"/>
          <p:nvPr/>
        </p:nvSpPr>
        <p:spPr>
          <a:xfrm>
            <a:off x="4233769" y="3638090"/>
            <a:ext cx="171450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Whitespace Accounts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p:nvPr/>
        </p:nvSpPr>
        <p:spPr>
          <a:xfrm rot="-2727396">
            <a:off x="1500325" y="1164287"/>
            <a:ext cx="1604501"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Engage</a:t>
            </a:r>
            <a:endParaRPr b="0" i="0" sz="1500" u="none" cap="none" strike="noStrike">
              <a:solidFill>
                <a:schemeClr val="lt1"/>
              </a:solidFill>
              <a:latin typeface="Calibri"/>
              <a:ea typeface="Calibri"/>
              <a:cs typeface="Calibri"/>
              <a:sym typeface="Calibri"/>
            </a:endParaRPr>
          </a:p>
        </p:txBody>
      </p:sp>
      <p:sp>
        <p:nvSpPr>
          <p:cNvPr id="92" name="Google Shape;92;p2"/>
          <p:cNvSpPr/>
          <p:nvPr/>
        </p:nvSpPr>
        <p:spPr>
          <a:xfrm rot="-2727396">
            <a:off x="7309090" y="1384996"/>
            <a:ext cx="1709001"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Negotiate</a:t>
            </a:r>
            <a:endParaRPr b="0" i="0" sz="1500" u="none" cap="none" strike="noStrike">
              <a:solidFill>
                <a:schemeClr val="lt1"/>
              </a:solidFill>
              <a:latin typeface="Calibri"/>
              <a:ea typeface="Calibri"/>
              <a:cs typeface="Calibri"/>
              <a:sym typeface="Calibri"/>
            </a:endParaRPr>
          </a:p>
        </p:txBody>
      </p:sp>
      <p:sp>
        <p:nvSpPr>
          <p:cNvPr id="93" name="Google Shape;93;p2"/>
          <p:cNvSpPr/>
          <p:nvPr/>
        </p:nvSpPr>
        <p:spPr>
          <a:xfrm rot="-2727396">
            <a:off x="5784901" y="1368665"/>
            <a:ext cx="1600802"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Qualify</a:t>
            </a:r>
            <a:endParaRPr b="0" i="0" sz="1500" u="none" cap="none" strike="noStrike">
              <a:solidFill>
                <a:schemeClr val="lt1"/>
              </a:solidFill>
              <a:latin typeface="Calibri"/>
              <a:ea typeface="Calibri"/>
              <a:cs typeface="Calibri"/>
              <a:sym typeface="Calibri"/>
            </a:endParaRPr>
          </a:p>
        </p:txBody>
      </p:sp>
      <p:sp>
        <p:nvSpPr>
          <p:cNvPr id="94" name="Google Shape;94;p2"/>
          <p:cNvSpPr/>
          <p:nvPr/>
        </p:nvSpPr>
        <p:spPr>
          <a:xfrm>
            <a:off x="7373448" y="672390"/>
            <a:ext cx="1665644" cy="277988"/>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Design</a:t>
            </a:r>
            <a:endParaRPr b="0" i="0" sz="1500" u="none" cap="none" strike="noStrike">
              <a:solidFill>
                <a:schemeClr val="lt1"/>
              </a:solidFill>
              <a:latin typeface="Calibri"/>
              <a:ea typeface="Calibri"/>
              <a:cs typeface="Calibri"/>
              <a:sym typeface="Calibri"/>
            </a:endParaRPr>
          </a:p>
        </p:txBody>
      </p:sp>
      <p:sp>
        <p:nvSpPr>
          <p:cNvPr id="95" name="Google Shape;95;p2"/>
          <p:cNvSpPr/>
          <p:nvPr/>
        </p:nvSpPr>
        <p:spPr>
          <a:xfrm rot="-2727396">
            <a:off x="3359191" y="1113720"/>
            <a:ext cx="1674673" cy="286941"/>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Propose</a:t>
            </a:r>
            <a:endParaRPr b="0" i="0" sz="1500" u="none" cap="none" strike="noStrike">
              <a:solidFill>
                <a:schemeClr val="lt1"/>
              </a:solidFill>
              <a:latin typeface="Calibri"/>
              <a:ea typeface="Calibri"/>
              <a:cs typeface="Calibri"/>
              <a:sym typeface="Calibri"/>
            </a:endParaRPr>
          </a:p>
        </p:txBody>
      </p:sp>
      <p:sp>
        <p:nvSpPr>
          <p:cNvPr id="96" name="Google Shape;96;p2"/>
          <p:cNvSpPr/>
          <p:nvPr/>
        </p:nvSpPr>
        <p:spPr>
          <a:xfrm rot="-2727396">
            <a:off x="4892714" y="1309925"/>
            <a:ext cx="1615225" cy="285750"/>
          </a:xfrm>
          <a:prstGeom prst="rect">
            <a:avLst/>
          </a:prstGeom>
          <a:solidFill>
            <a:srgbClr val="36609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Closing</a:t>
            </a:r>
            <a:endParaRPr b="0" i="0" sz="1500" u="none" cap="none" strike="noStrike">
              <a:solidFill>
                <a:schemeClr val="lt1"/>
              </a:solidFill>
              <a:latin typeface="Calibri"/>
              <a:ea typeface="Calibri"/>
              <a:cs typeface="Calibri"/>
              <a:sym typeface="Calibri"/>
            </a:endParaRPr>
          </a:p>
        </p:txBody>
      </p:sp>
      <p:sp>
        <p:nvSpPr>
          <p:cNvPr id="97" name="Google Shape;97;p2"/>
          <p:cNvSpPr txBox="1"/>
          <p:nvPr>
            <p:ph idx="12" type="sldNum"/>
          </p:nvPr>
        </p:nvSpPr>
        <p:spPr>
          <a:xfrm>
            <a:off x="9480884" y="5149236"/>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98" name="Google Shape;98;p2"/>
          <p:cNvSpPr/>
          <p:nvPr/>
        </p:nvSpPr>
        <p:spPr>
          <a:xfrm>
            <a:off x="2174922" y="1793233"/>
            <a:ext cx="1243387" cy="285900"/>
          </a:xfrm>
          <a:prstGeom prst="rect">
            <a:avLst/>
          </a:prstGeom>
          <a:solidFill>
            <a:srgbClr val="953734"/>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Brand</a:t>
            </a:r>
            <a:endParaRPr b="0" i="0" sz="1500" u="none" cap="none" strike="noStrike">
              <a:solidFill>
                <a:schemeClr val="lt1"/>
              </a:solidFill>
              <a:latin typeface="Calibri"/>
              <a:ea typeface="Calibri"/>
              <a:cs typeface="Calibri"/>
              <a:sym typeface="Calibri"/>
            </a:endParaRPr>
          </a:p>
        </p:txBody>
      </p:sp>
      <p:sp>
        <p:nvSpPr>
          <p:cNvPr id="99" name="Google Shape;99;p2"/>
          <p:cNvSpPr/>
          <p:nvPr/>
        </p:nvSpPr>
        <p:spPr>
          <a:xfrm rot="-2505302">
            <a:off x="3291482" y="1105025"/>
            <a:ext cx="902400" cy="285900"/>
          </a:xfrm>
          <a:prstGeom prst="rect">
            <a:avLst/>
          </a:prstGeom>
          <a:solidFill>
            <a:srgbClr val="953734"/>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Awareness</a:t>
            </a:r>
            <a:endParaRPr b="0" i="0" sz="1500" u="none" cap="none" strike="noStrike">
              <a:solidFill>
                <a:schemeClr val="lt1"/>
              </a:solidFill>
              <a:latin typeface="Calibri"/>
              <a:ea typeface="Calibri"/>
              <a:cs typeface="Calibri"/>
              <a:sym typeface="Calibri"/>
            </a:endParaRPr>
          </a:p>
        </p:txBody>
      </p:sp>
      <p:sp>
        <p:nvSpPr>
          <p:cNvPr id="100" name="Google Shape;100;p2"/>
          <p:cNvSpPr/>
          <p:nvPr/>
        </p:nvSpPr>
        <p:spPr>
          <a:xfrm rot="-2505302">
            <a:off x="4312648" y="1105025"/>
            <a:ext cx="902400" cy="285900"/>
          </a:xfrm>
          <a:prstGeom prst="rect">
            <a:avLst/>
          </a:prstGeom>
          <a:solidFill>
            <a:srgbClr val="953734"/>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Preference</a:t>
            </a:r>
            <a:endParaRPr b="0" i="0" sz="1500" u="none" cap="none" strike="noStrike">
              <a:solidFill>
                <a:schemeClr val="lt1"/>
              </a:solidFill>
              <a:latin typeface="Calibri"/>
              <a:ea typeface="Calibri"/>
              <a:cs typeface="Calibri"/>
              <a:sym typeface="Calibri"/>
            </a:endParaRPr>
          </a:p>
        </p:txBody>
      </p:sp>
      <p:sp>
        <p:nvSpPr>
          <p:cNvPr id="101" name="Google Shape;101;p2"/>
          <p:cNvSpPr/>
          <p:nvPr/>
        </p:nvSpPr>
        <p:spPr>
          <a:xfrm rot="-3034005">
            <a:off x="551365" y="1115550"/>
            <a:ext cx="1333014" cy="331528"/>
          </a:xfrm>
          <a:prstGeom prst="rect">
            <a:avLst/>
          </a:prstGeom>
          <a:solidFill>
            <a:srgbClr val="E36C09"/>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Target Accounts</a:t>
            </a:r>
            <a:endParaRPr b="0" i="0" sz="1500" u="none" cap="none" strike="noStrike">
              <a:solidFill>
                <a:schemeClr val="lt1"/>
              </a:solidFill>
              <a:latin typeface="Calibri"/>
              <a:ea typeface="Calibri"/>
              <a:cs typeface="Calibri"/>
              <a:sym typeface="Calibri"/>
            </a:endParaRPr>
          </a:p>
        </p:txBody>
      </p:sp>
      <p:sp>
        <p:nvSpPr>
          <p:cNvPr id="102" name="Google Shape;102;p2"/>
          <p:cNvSpPr/>
          <p:nvPr/>
        </p:nvSpPr>
        <p:spPr>
          <a:xfrm rot="-3034005">
            <a:off x="2364295" y="1125496"/>
            <a:ext cx="872023" cy="285750"/>
          </a:xfrm>
          <a:prstGeom prst="rect">
            <a:avLst/>
          </a:prstGeom>
          <a:solidFill>
            <a:srgbClr val="E36C09"/>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Coverage</a:t>
            </a:r>
            <a:endParaRPr b="0" i="0" sz="1500" u="none" cap="none" strike="noStrike">
              <a:solidFill>
                <a:schemeClr val="lt1"/>
              </a:solidFill>
              <a:latin typeface="Calibri"/>
              <a:ea typeface="Calibri"/>
              <a:cs typeface="Calibri"/>
              <a:sym typeface="Calibri"/>
            </a:endParaRPr>
          </a:p>
        </p:txBody>
      </p:sp>
      <p:sp>
        <p:nvSpPr>
          <p:cNvPr id="103" name="Google Shape;103;p2"/>
          <p:cNvSpPr/>
          <p:nvPr/>
        </p:nvSpPr>
        <p:spPr>
          <a:xfrm rot="2602740">
            <a:off x="6551603" y="1945402"/>
            <a:ext cx="872023" cy="285750"/>
          </a:xfrm>
          <a:prstGeom prst="rect">
            <a:avLst/>
          </a:prstGeom>
          <a:solidFill>
            <a:srgbClr val="E36C09"/>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Incentives</a:t>
            </a:r>
            <a:endParaRPr b="0" i="0" sz="1500" u="none" cap="none" strike="noStrike">
              <a:solidFill>
                <a:schemeClr val="lt1"/>
              </a:solidFill>
              <a:latin typeface="Calibri"/>
              <a:ea typeface="Calibri"/>
              <a:cs typeface="Calibri"/>
              <a:sym typeface="Calibri"/>
            </a:endParaRPr>
          </a:p>
        </p:txBody>
      </p:sp>
      <p:sp>
        <p:nvSpPr>
          <p:cNvPr id="104" name="Google Shape;104;p2"/>
          <p:cNvSpPr/>
          <p:nvPr/>
        </p:nvSpPr>
        <p:spPr>
          <a:xfrm rot="-2583588">
            <a:off x="4828339" y="1110417"/>
            <a:ext cx="902400" cy="285900"/>
          </a:xfrm>
          <a:prstGeom prst="rect">
            <a:avLst/>
          </a:prstGeom>
          <a:solidFill>
            <a:srgbClr val="953734"/>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Campaigns</a:t>
            </a:r>
            <a:endParaRPr b="0" i="0" sz="1500" u="none" cap="none" strike="noStrike">
              <a:solidFill>
                <a:schemeClr val="lt1"/>
              </a:solidFill>
              <a:latin typeface="Calibri"/>
              <a:ea typeface="Calibri"/>
              <a:cs typeface="Calibri"/>
              <a:sym typeface="Calibri"/>
            </a:endParaRPr>
          </a:p>
        </p:txBody>
      </p:sp>
      <p:sp>
        <p:nvSpPr>
          <p:cNvPr id="105" name="Google Shape;105;p2"/>
          <p:cNvSpPr/>
          <p:nvPr/>
        </p:nvSpPr>
        <p:spPr>
          <a:xfrm rot="2006290">
            <a:off x="4171232" y="1896599"/>
            <a:ext cx="1369387" cy="285900"/>
          </a:xfrm>
          <a:prstGeom prst="rect">
            <a:avLst/>
          </a:prstGeom>
          <a:solidFill>
            <a:srgbClr val="953734"/>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Tactics</a:t>
            </a:r>
            <a:endParaRPr b="0" i="0" sz="1500" u="none" cap="none" strike="noStrike">
              <a:solidFill>
                <a:schemeClr val="lt1"/>
              </a:solidFill>
              <a:latin typeface="Calibri"/>
              <a:ea typeface="Calibri"/>
              <a:cs typeface="Calibri"/>
              <a:sym typeface="Calibri"/>
            </a:endParaRPr>
          </a:p>
        </p:txBody>
      </p:sp>
      <p:sp>
        <p:nvSpPr>
          <p:cNvPr id="106" name="Google Shape;106;p2"/>
          <p:cNvSpPr txBox="1"/>
          <p:nvPr/>
        </p:nvSpPr>
        <p:spPr>
          <a:xfrm>
            <a:off x="438149" y="2580992"/>
            <a:ext cx="11142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Myopic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functions</a:t>
            </a:r>
            <a:endParaRPr b="0" i="0" sz="1400" u="none" cap="none" strike="noStrike">
              <a:solidFill>
                <a:srgbClr val="000000"/>
              </a:solidFill>
              <a:latin typeface="Arial"/>
              <a:ea typeface="Arial"/>
              <a:cs typeface="Arial"/>
              <a:sym typeface="Arial"/>
            </a:endParaRPr>
          </a:p>
        </p:txBody>
      </p:sp>
      <p:sp>
        <p:nvSpPr>
          <p:cNvPr id="107" name="Google Shape;107;p2"/>
          <p:cNvSpPr txBox="1"/>
          <p:nvPr/>
        </p:nvSpPr>
        <p:spPr>
          <a:xfrm>
            <a:off x="2144291" y="2580992"/>
            <a:ext cx="14391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Incongruent execution windows</a:t>
            </a:r>
            <a:endParaRPr b="0" i="0" sz="1400" u="none" cap="none" strike="noStrike">
              <a:solidFill>
                <a:srgbClr val="000000"/>
              </a:solidFill>
              <a:latin typeface="Arial"/>
              <a:ea typeface="Arial"/>
              <a:cs typeface="Arial"/>
              <a:sym typeface="Arial"/>
            </a:endParaRPr>
          </a:p>
        </p:txBody>
      </p:sp>
      <p:sp>
        <p:nvSpPr>
          <p:cNvPr id="108" name="Google Shape;108;p2"/>
          <p:cNvSpPr txBox="1"/>
          <p:nvPr/>
        </p:nvSpPr>
        <p:spPr>
          <a:xfrm>
            <a:off x="4175359" y="2580992"/>
            <a:ext cx="1587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Three sides to every story</a:t>
            </a:r>
            <a:endParaRPr b="0" i="0" sz="1400" u="none" cap="none" strike="noStrike">
              <a:solidFill>
                <a:srgbClr val="000000"/>
              </a:solidFill>
              <a:latin typeface="Arial"/>
              <a:ea typeface="Arial"/>
              <a:cs typeface="Arial"/>
              <a:sym typeface="Arial"/>
            </a:endParaRPr>
          </a:p>
        </p:txBody>
      </p:sp>
      <p:sp>
        <p:nvSpPr>
          <p:cNvPr id="109" name="Google Shape;109;p2"/>
          <p:cNvSpPr txBox="1"/>
          <p:nvPr/>
        </p:nvSpPr>
        <p:spPr>
          <a:xfrm>
            <a:off x="6354255" y="2428592"/>
            <a:ext cx="1439082"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Static views lack causal insights</a:t>
            </a:r>
            <a:endParaRPr b="0" i="0" sz="1400" u="none" cap="none" strike="noStrike">
              <a:solidFill>
                <a:srgbClr val="000000"/>
              </a:solidFill>
              <a:latin typeface="Arial"/>
              <a:ea typeface="Arial"/>
              <a:cs typeface="Arial"/>
              <a:sym typeface="Arial"/>
            </a:endParaRPr>
          </a:p>
        </p:txBody>
      </p:sp>
      <p:sp>
        <p:nvSpPr>
          <p:cNvPr id="110" name="Google Shape;110;p2"/>
          <p:cNvSpPr txBox="1"/>
          <p:nvPr/>
        </p:nvSpPr>
        <p:spPr>
          <a:xfrm>
            <a:off x="8385321" y="2428592"/>
            <a:ext cx="159121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Gut feel investments </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rot="-2825147">
            <a:off x="8488650" y="1343890"/>
            <a:ext cx="1530767" cy="360494"/>
          </a:xfrm>
          <a:prstGeom prst="rect">
            <a:avLst/>
          </a:prstGeom>
          <a:solidFill>
            <a:srgbClr val="4F612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Expansion</a:t>
            </a:r>
            <a:endParaRPr b="0" i="0" sz="1500" u="none" cap="none" strike="noStrike">
              <a:solidFill>
                <a:schemeClr val="lt1"/>
              </a:solidFill>
              <a:latin typeface="Calibri"/>
              <a:ea typeface="Calibri"/>
              <a:cs typeface="Calibri"/>
              <a:sym typeface="Calibri"/>
            </a:endParaRPr>
          </a:p>
        </p:txBody>
      </p:sp>
      <p:sp>
        <p:nvSpPr>
          <p:cNvPr id="112" name="Google Shape;112;p2"/>
          <p:cNvSpPr txBox="1"/>
          <p:nvPr/>
        </p:nvSpPr>
        <p:spPr>
          <a:xfrm>
            <a:off x="5644642" y="2161499"/>
            <a:ext cx="1297800"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85200C"/>
                </a:solidFill>
                <a:latin typeface="Arimo"/>
                <a:ea typeface="Arimo"/>
                <a:cs typeface="Arimo"/>
                <a:sym typeface="Arimo"/>
              </a:rPr>
              <a:t>Marketing</a:t>
            </a:r>
            <a:endParaRPr b="1" i="0" sz="1800" u="none" cap="none" strike="noStrike">
              <a:solidFill>
                <a:srgbClr val="85200C"/>
              </a:solidFill>
              <a:latin typeface="Arimo"/>
              <a:ea typeface="Arimo"/>
              <a:cs typeface="Arimo"/>
              <a:sym typeface="Arimo"/>
            </a:endParaRPr>
          </a:p>
        </p:txBody>
      </p:sp>
      <p:sp>
        <p:nvSpPr>
          <p:cNvPr id="113" name="Google Shape;113;p2"/>
          <p:cNvSpPr txBox="1"/>
          <p:nvPr/>
        </p:nvSpPr>
        <p:spPr>
          <a:xfrm>
            <a:off x="5334357" y="459230"/>
            <a:ext cx="1976654"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974806"/>
                </a:solidFill>
                <a:latin typeface="Arimo"/>
                <a:ea typeface="Arimo"/>
                <a:cs typeface="Arimo"/>
                <a:sym typeface="Arimo"/>
              </a:rPr>
              <a:t>Sales Operations</a:t>
            </a:r>
            <a:endParaRPr b="1" i="0" sz="1800" u="none" cap="none" strike="noStrike">
              <a:solidFill>
                <a:srgbClr val="000000"/>
              </a:solidFill>
              <a:latin typeface="Arimo"/>
              <a:ea typeface="Arimo"/>
              <a:cs typeface="Arimo"/>
              <a:sym typeface="Arimo"/>
            </a:endParaRPr>
          </a:p>
        </p:txBody>
      </p:sp>
      <p:sp>
        <p:nvSpPr>
          <p:cNvPr id="114" name="Google Shape;114;p2"/>
          <p:cNvSpPr txBox="1"/>
          <p:nvPr/>
        </p:nvSpPr>
        <p:spPr>
          <a:xfrm rot="-5400000">
            <a:off x="-415334" y="1004142"/>
            <a:ext cx="1865026"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Arimo"/>
                <a:ea typeface="Arimo"/>
                <a:cs typeface="Arimo"/>
                <a:sym typeface="Arimo"/>
              </a:rPr>
              <a:t>Sales Management</a:t>
            </a:r>
            <a:endParaRPr b="1" i="0" sz="1800" u="none" cap="none" strike="noStrike">
              <a:solidFill>
                <a:srgbClr val="000000"/>
              </a:solidFill>
              <a:latin typeface="Arimo"/>
              <a:ea typeface="Arimo"/>
              <a:cs typeface="Arimo"/>
              <a:sym typeface="Arimo"/>
            </a:endParaRPr>
          </a:p>
        </p:txBody>
      </p:sp>
      <p:sp>
        <p:nvSpPr>
          <p:cNvPr id="115" name="Google Shape;115;p2"/>
          <p:cNvSpPr txBox="1"/>
          <p:nvPr/>
        </p:nvSpPr>
        <p:spPr>
          <a:xfrm>
            <a:off x="7983754" y="1970074"/>
            <a:ext cx="1744800"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4F6128"/>
                </a:solidFill>
                <a:latin typeface="Arimo"/>
                <a:ea typeface="Arimo"/>
                <a:cs typeface="Arimo"/>
                <a:sym typeface="Arimo"/>
              </a:rPr>
              <a:t>Client Success</a:t>
            </a:r>
            <a:endParaRPr b="1" i="0" sz="1800" u="none" cap="none" strike="noStrike">
              <a:solidFill>
                <a:srgbClr val="000000"/>
              </a:solidFill>
              <a:latin typeface="Arimo"/>
              <a:ea typeface="Arimo"/>
              <a:cs typeface="Arimo"/>
              <a:sym typeface="Arimo"/>
            </a:endParaRPr>
          </a:p>
        </p:txBody>
      </p:sp>
      <p:sp>
        <p:nvSpPr>
          <p:cNvPr id="116" name="Google Shape;116;p2"/>
          <p:cNvSpPr txBox="1"/>
          <p:nvPr/>
        </p:nvSpPr>
        <p:spPr>
          <a:xfrm>
            <a:off x="95510" y="3164339"/>
            <a:ext cx="1744856" cy="1831271"/>
          </a:xfrm>
          <a:prstGeom prst="rect">
            <a:avLst/>
          </a:prstGeom>
          <a:noFill/>
          <a:ln>
            <a:noFill/>
          </a:ln>
        </p:spPr>
        <p:txBody>
          <a:bodyPr anchorCtr="0" anchor="t" bIns="45700" lIns="91425" spcFirstLastPara="1" rIns="91425" wrap="square" tIns="45700">
            <a:spAutoFit/>
          </a:bodyPr>
          <a:lstStyle/>
          <a:p>
            <a:pPr indent="-176213" lvl="0" marL="176213"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Functional leads make resource and mix decisions to optimize their functional metrics</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Optimization requires end-to-end understanding of go-to market model</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1960575" y="3408116"/>
            <a:ext cx="1879381" cy="1538842"/>
          </a:xfrm>
          <a:prstGeom prst="rect">
            <a:avLst/>
          </a:prstGeom>
          <a:noFill/>
          <a:ln>
            <a:noFill/>
          </a:ln>
        </p:spPr>
        <p:txBody>
          <a:bodyPr anchorCtr="0" anchor="t" bIns="45700" lIns="91425" spcFirstLastPara="1" rIns="91425" wrap="square" tIns="45700">
            <a:spAutoFit/>
          </a:bodyPr>
          <a:lstStyle/>
          <a:p>
            <a:pPr indent="-176213" lvl="0" marL="176213"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Marketing campaigns run for quarters; slow to adapt</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Sales plans set for 6 -12 months </a:t>
            </a:r>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Sales management adapts weekly</a:t>
            </a:r>
            <a:endParaRPr b="0" i="0" sz="1400" u="none" cap="none" strike="noStrike">
              <a:solidFill>
                <a:srgbClr val="000000"/>
              </a:solidFill>
              <a:latin typeface="Arial"/>
              <a:ea typeface="Arial"/>
              <a:cs typeface="Arial"/>
              <a:sym typeface="Arial"/>
            </a:endParaRPr>
          </a:p>
        </p:txBody>
      </p:sp>
      <p:sp>
        <p:nvSpPr>
          <p:cNvPr id="118" name="Google Shape;118;p2"/>
          <p:cNvSpPr txBox="1"/>
          <p:nvPr/>
        </p:nvSpPr>
        <p:spPr>
          <a:xfrm>
            <a:off x="3026866" y="533196"/>
            <a:ext cx="1297800"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mo"/>
                <a:ea typeface="Arimo"/>
                <a:cs typeface="Arimo"/>
                <a:sym typeface="Arimo"/>
              </a:rPr>
              <a:t>Strategy</a:t>
            </a:r>
            <a:endParaRPr b="1" i="0" sz="1800" u="none" cap="none" strike="noStrike">
              <a:solidFill>
                <a:srgbClr val="000000"/>
              </a:solidFill>
              <a:latin typeface="Arimo"/>
              <a:ea typeface="Arimo"/>
              <a:cs typeface="Arimo"/>
              <a:sym typeface="Arimo"/>
            </a:endParaRPr>
          </a:p>
        </p:txBody>
      </p:sp>
      <p:sp>
        <p:nvSpPr>
          <p:cNvPr id="119" name="Google Shape;119;p2"/>
          <p:cNvSpPr txBox="1"/>
          <p:nvPr/>
        </p:nvSpPr>
        <p:spPr>
          <a:xfrm>
            <a:off x="3825642" y="3255716"/>
            <a:ext cx="2238215" cy="1538883"/>
          </a:xfrm>
          <a:prstGeom prst="rect">
            <a:avLst/>
          </a:prstGeom>
          <a:noFill/>
          <a:ln>
            <a:noFill/>
          </a:ln>
        </p:spPr>
        <p:txBody>
          <a:bodyPr anchorCtr="0" anchor="t" bIns="45700" lIns="91425" spcFirstLastPara="1" rIns="91425" wrap="square" tIns="45700">
            <a:spAutoFit/>
          </a:bodyPr>
          <a:lstStyle/>
          <a:p>
            <a:pPr indent="-176213" lvl="0" marL="176213"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Sales not proactively working leads</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Marketing leads are not worth pursuing</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Productivity and resource shifts required; better account targeting</a:t>
            </a:r>
            <a:endParaRPr b="0" i="0" sz="1400" u="none" cap="none" strike="noStrike">
              <a:solidFill>
                <a:srgbClr val="000000"/>
              </a:solidFill>
              <a:latin typeface="Arial"/>
              <a:ea typeface="Arial"/>
              <a:cs typeface="Arial"/>
              <a:sym typeface="Arial"/>
            </a:endParaRPr>
          </a:p>
        </p:txBody>
      </p:sp>
      <p:sp>
        <p:nvSpPr>
          <p:cNvPr id="120" name="Google Shape;120;p2"/>
          <p:cNvSpPr txBox="1"/>
          <p:nvPr/>
        </p:nvSpPr>
        <p:spPr>
          <a:xfrm>
            <a:off x="6185915" y="3288725"/>
            <a:ext cx="1744856" cy="1461939"/>
          </a:xfrm>
          <a:prstGeom prst="rect">
            <a:avLst/>
          </a:prstGeom>
          <a:noFill/>
          <a:ln>
            <a:noFill/>
          </a:ln>
        </p:spPr>
        <p:txBody>
          <a:bodyPr anchorCtr="0" anchor="t" bIns="45700" lIns="91425" spcFirstLastPara="1" rIns="91425" wrap="square" tIns="45700">
            <a:spAutoFit/>
          </a:bodyPr>
          <a:lstStyle/>
          <a:p>
            <a:pPr indent="-176213" lvl="0" marL="176213"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CRM systems report sales pipeline at point in time</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Understanding of  resources, actions, and outcomes over time required</a:t>
            </a:r>
            <a:endParaRPr b="0" i="0" sz="1400" u="none" cap="none" strike="noStrike">
              <a:solidFill>
                <a:srgbClr val="000000"/>
              </a:solidFill>
              <a:latin typeface="Arial"/>
              <a:ea typeface="Arial"/>
              <a:cs typeface="Arial"/>
              <a:sym typeface="Arial"/>
            </a:endParaRPr>
          </a:p>
        </p:txBody>
      </p:sp>
      <p:sp>
        <p:nvSpPr>
          <p:cNvPr id="121" name="Google Shape;121;p2"/>
          <p:cNvSpPr txBox="1"/>
          <p:nvPr/>
        </p:nvSpPr>
        <p:spPr>
          <a:xfrm>
            <a:off x="8063448" y="3273944"/>
            <a:ext cx="1994951" cy="1615827"/>
          </a:xfrm>
          <a:prstGeom prst="rect">
            <a:avLst/>
          </a:prstGeom>
          <a:noFill/>
          <a:ln>
            <a:noFill/>
          </a:ln>
        </p:spPr>
        <p:txBody>
          <a:bodyPr anchorCtr="0" anchor="t" bIns="45700" lIns="91425" spcFirstLastPara="1" rIns="91425" wrap="square" tIns="45700">
            <a:spAutoFit/>
          </a:bodyPr>
          <a:lstStyle/>
          <a:p>
            <a:pPr indent="-176213" lvl="0" marL="176213"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Need 4X pipeline</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Increase seller quotas</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Constantly changing account assignments</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60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Decision windows do not support in-depth analysis </a:t>
            </a:r>
            <a:endParaRPr b="0" i="0" sz="1400" u="none" cap="none" strike="noStrike">
              <a:solidFill>
                <a:srgbClr val="000000"/>
              </a:solidFill>
              <a:latin typeface="Arial"/>
              <a:ea typeface="Arial"/>
              <a:cs typeface="Arial"/>
              <a:sym typeface="Arial"/>
            </a:endParaRPr>
          </a:p>
        </p:txBody>
      </p:sp>
      <p:sp>
        <p:nvSpPr>
          <p:cNvPr id="122" name="Google Shape;122;p2"/>
          <p:cNvSpPr/>
          <p:nvPr/>
        </p:nvSpPr>
        <p:spPr>
          <a:xfrm rot="-2505302">
            <a:off x="6959343" y="1276205"/>
            <a:ext cx="1114200" cy="285900"/>
          </a:xfrm>
          <a:prstGeom prst="rect">
            <a:avLst/>
          </a:prstGeom>
          <a:solidFill>
            <a:srgbClr val="953734"/>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Segmentation</a:t>
            </a:r>
            <a:endParaRPr b="0" i="0" sz="1500" u="none" cap="none" strike="noStrike">
              <a:solidFill>
                <a:schemeClr val="lt1"/>
              </a:solidFill>
              <a:latin typeface="Calibri"/>
              <a:ea typeface="Calibri"/>
              <a:cs typeface="Calibri"/>
              <a:sym typeface="Calibri"/>
            </a:endParaRPr>
          </a:p>
        </p:txBody>
      </p:sp>
      <p:sp>
        <p:nvSpPr>
          <p:cNvPr id="123" name="Google Shape;123;p2"/>
          <p:cNvSpPr/>
          <p:nvPr/>
        </p:nvSpPr>
        <p:spPr>
          <a:xfrm rot="-2505302">
            <a:off x="5344383" y="1357269"/>
            <a:ext cx="1553696" cy="285900"/>
          </a:xfrm>
          <a:prstGeom prst="rect">
            <a:avLst/>
          </a:prstGeom>
          <a:solidFill>
            <a:srgbClr val="953734"/>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Value Proposition</a:t>
            </a:r>
            <a:endParaRPr b="0" i="0" sz="1500" u="none" cap="none" strike="noStrike">
              <a:solidFill>
                <a:schemeClr val="lt1"/>
              </a:solidFill>
              <a:latin typeface="Calibri"/>
              <a:ea typeface="Calibri"/>
              <a:cs typeface="Calibri"/>
              <a:sym typeface="Calibri"/>
            </a:endParaRPr>
          </a:p>
        </p:txBody>
      </p:sp>
      <p:sp>
        <p:nvSpPr>
          <p:cNvPr id="124" name="Google Shape;124;p2"/>
          <p:cNvSpPr/>
          <p:nvPr/>
        </p:nvSpPr>
        <p:spPr>
          <a:xfrm rot="-2505302">
            <a:off x="1280727" y="1034502"/>
            <a:ext cx="1114200" cy="285900"/>
          </a:xfrm>
          <a:prstGeom prst="rect">
            <a:avLst/>
          </a:prstGeom>
          <a:solidFill>
            <a:srgbClr val="953734"/>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Positioning</a:t>
            </a:r>
            <a:endParaRPr b="0" i="0" sz="1500" u="none" cap="none" strike="noStrike">
              <a:solidFill>
                <a:schemeClr val="lt1"/>
              </a:solidFill>
              <a:latin typeface="Calibri"/>
              <a:ea typeface="Calibri"/>
              <a:cs typeface="Calibri"/>
              <a:sym typeface="Calibri"/>
            </a:endParaRPr>
          </a:p>
        </p:txBody>
      </p:sp>
      <p:sp>
        <p:nvSpPr>
          <p:cNvPr id="125" name="Google Shape;125;p2"/>
          <p:cNvSpPr txBox="1"/>
          <p:nvPr/>
        </p:nvSpPr>
        <p:spPr>
          <a:xfrm>
            <a:off x="180313" y="67365"/>
            <a:ext cx="2829402" cy="60364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US" sz="3600" u="none" cap="none" strike="noStrike">
                <a:solidFill>
                  <a:schemeClr val="accent1"/>
                </a:solidFill>
                <a:latin typeface="Calibri"/>
                <a:ea typeface="Calibri"/>
                <a:cs typeface="Calibri"/>
                <a:sym typeface="Calibri"/>
              </a:rPr>
              <a:t>The reality</a:t>
            </a:r>
            <a:endParaRPr b="0" i="0" sz="36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7"/>
          <p:cNvSpPr txBox="1"/>
          <p:nvPr>
            <p:ph idx="12" type="sldNum"/>
          </p:nvPr>
        </p:nvSpPr>
        <p:spPr>
          <a:xfrm>
            <a:off x="9480884" y="4767263"/>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131" name="Google Shape;131;p27"/>
          <p:cNvSpPr txBox="1"/>
          <p:nvPr/>
        </p:nvSpPr>
        <p:spPr>
          <a:xfrm>
            <a:off x="2550966" y="632733"/>
            <a:ext cx="7213800" cy="406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HC, Mkt$ spend, business partner programs, customer success, industry coverage. Geographic market coverage,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None/>
            </a:pP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impressions, marketing tactics, seller coverage, product-market fit alignment</a:t>
            </a:r>
            <a:br>
              <a:rPr b="0" i="0" lang="en-US" sz="14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Automation, internal sales, force multipliers, revenue operations tools, market dynamics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None/>
            </a:pP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Operational metrics with leading indicators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None/>
            </a:pPr>
            <a:r>
              <a:rPr b="0" i="0" lang="en-US" sz="1400" u="none" cap="none" strike="noStrike">
                <a:solidFill>
                  <a:srgbClr val="000000"/>
                </a:solidFill>
                <a:latin typeface="Arial"/>
                <a:ea typeface="Arial"/>
                <a:cs typeface="Arial"/>
                <a:sym typeface="Arial"/>
              </a:rPr>
              <a:t>:  things you can count.  impressions, leads, opportunities, progression velocity, win rate, cost / lead, cost / opportunity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None/>
            </a:pP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Wins, Losses, Did Not Pursue (DNP), ARR, NRR, Account Expansion, New Logos</a:t>
            </a:r>
            <a:br>
              <a:rPr b="0" i="0" lang="en-US" sz="14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Weekly, monthly, and quarterly revenue forecasts with embedded ARR, NRR, and CAC </a:t>
            </a:r>
            <a:br>
              <a:rPr b="0" i="0" lang="en-US" sz="14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Time to implement, Time to productivity, lead qualification, sales progression cycles</a:t>
            </a:r>
            <a:endParaRPr b="0" i="0" sz="1400" u="none" cap="none" strike="noStrike">
              <a:solidFill>
                <a:srgbClr val="000000"/>
              </a:solidFill>
              <a:latin typeface="Arial"/>
              <a:ea typeface="Arial"/>
              <a:cs typeface="Arial"/>
              <a:sym typeface="Arial"/>
            </a:endParaRPr>
          </a:p>
        </p:txBody>
      </p:sp>
      <p:sp>
        <p:nvSpPr>
          <p:cNvPr id="132" name="Google Shape;132;p27"/>
          <p:cNvSpPr txBox="1"/>
          <p:nvPr/>
        </p:nvSpPr>
        <p:spPr>
          <a:xfrm>
            <a:off x="-1" y="6905"/>
            <a:ext cx="976490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366092"/>
                </a:solidFill>
                <a:latin typeface="Calibri"/>
                <a:ea typeface="Calibri"/>
                <a:cs typeface="Calibri"/>
                <a:sym typeface="Calibri"/>
              </a:rPr>
              <a:t>Kinetik RAPPORT</a:t>
            </a:r>
            <a:r>
              <a:rPr b="0" baseline="30000" i="0" lang="en-US" sz="1000" u="none" cap="none" strike="noStrike">
                <a:solidFill>
                  <a:srgbClr val="366092"/>
                </a:solidFill>
                <a:latin typeface="Calibri"/>
                <a:ea typeface="Calibri"/>
                <a:cs typeface="Calibri"/>
                <a:sym typeface="Calibri"/>
              </a:rPr>
              <a:t>TM</a:t>
            </a:r>
            <a:r>
              <a:rPr b="0" i="0" lang="en-US" sz="2000" u="none" cap="none" strike="noStrike">
                <a:solidFill>
                  <a:srgbClr val="366092"/>
                </a:solidFill>
                <a:latin typeface="Calibri"/>
                <a:ea typeface="Calibri"/>
                <a:cs typeface="Calibri"/>
                <a:sym typeface="Calibri"/>
              </a:rPr>
              <a:t> framework calibrates and optimizes go-to-market models across resources, actions, pipeline and outcomes to align actions with revenue forecasting</a:t>
            </a:r>
            <a:endParaRPr b="0" i="0" sz="2000" u="none" cap="none" strike="noStrike">
              <a:solidFill>
                <a:srgbClr val="366092"/>
              </a:solidFill>
              <a:latin typeface="Calibri"/>
              <a:ea typeface="Calibri"/>
              <a:cs typeface="Calibri"/>
              <a:sym typeface="Calibri"/>
            </a:endParaRPr>
          </a:p>
        </p:txBody>
      </p:sp>
      <p:sp>
        <p:nvSpPr>
          <p:cNvPr id="133" name="Google Shape;133;p27"/>
          <p:cNvSpPr txBox="1"/>
          <p:nvPr/>
        </p:nvSpPr>
        <p:spPr>
          <a:xfrm>
            <a:off x="161063" y="666730"/>
            <a:ext cx="43988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dk2"/>
                </a:solidFill>
                <a:latin typeface="Arial"/>
                <a:ea typeface="Arial"/>
                <a:cs typeface="Arial"/>
                <a:sym typeface="Arial"/>
              </a:rPr>
              <a:t>R</a:t>
            </a:r>
            <a:endParaRPr b="0" i="0" sz="3600" u="none" cap="none" strike="noStrike">
              <a:solidFill>
                <a:schemeClr val="dk2"/>
              </a:solidFill>
              <a:latin typeface="Arial"/>
              <a:ea typeface="Arial"/>
              <a:cs typeface="Arial"/>
              <a:sym typeface="Arial"/>
            </a:endParaRPr>
          </a:p>
        </p:txBody>
      </p:sp>
      <p:sp>
        <p:nvSpPr>
          <p:cNvPr id="134" name="Google Shape;134;p27"/>
          <p:cNvSpPr txBox="1"/>
          <p:nvPr/>
        </p:nvSpPr>
        <p:spPr>
          <a:xfrm>
            <a:off x="890155" y="755633"/>
            <a:ext cx="14859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Resources</a:t>
            </a:r>
            <a:endParaRPr b="0" i="0" sz="2000" u="none" cap="none" strike="noStrike">
              <a:solidFill>
                <a:srgbClr val="000000"/>
              </a:solidFill>
              <a:latin typeface="Arial"/>
              <a:ea typeface="Arial"/>
              <a:cs typeface="Arial"/>
              <a:sym typeface="Arial"/>
            </a:endParaRPr>
          </a:p>
        </p:txBody>
      </p:sp>
      <p:sp>
        <p:nvSpPr>
          <p:cNvPr id="135" name="Google Shape;135;p27"/>
          <p:cNvSpPr txBox="1"/>
          <p:nvPr/>
        </p:nvSpPr>
        <p:spPr>
          <a:xfrm>
            <a:off x="890155" y="1388548"/>
            <a:ext cx="120014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Actions</a:t>
            </a:r>
            <a:endParaRPr b="0" i="0" sz="2000" u="none" cap="none" strike="noStrike">
              <a:solidFill>
                <a:srgbClr val="000000"/>
              </a:solidFill>
              <a:latin typeface="Arial"/>
              <a:ea typeface="Arial"/>
              <a:cs typeface="Arial"/>
              <a:sym typeface="Arial"/>
            </a:endParaRPr>
          </a:p>
        </p:txBody>
      </p:sp>
      <p:sp>
        <p:nvSpPr>
          <p:cNvPr id="136" name="Google Shape;136;p27"/>
          <p:cNvSpPr txBox="1"/>
          <p:nvPr/>
        </p:nvSpPr>
        <p:spPr>
          <a:xfrm>
            <a:off x="890155" y="2021463"/>
            <a:ext cx="176991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Productivity</a:t>
            </a:r>
            <a:endParaRPr b="0" i="0" sz="2000" u="none" cap="none" strike="noStrike">
              <a:solidFill>
                <a:srgbClr val="000000"/>
              </a:solidFill>
              <a:latin typeface="Arial"/>
              <a:ea typeface="Arial"/>
              <a:cs typeface="Arial"/>
              <a:sym typeface="Arial"/>
            </a:endParaRPr>
          </a:p>
        </p:txBody>
      </p:sp>
      <p:sp>
        <p:nvSpPr>
          <p:cNvPr id="137" name="Google Shape;137;p27"/>
          <p:cNvSpPr txBox="1"/>
          <p:nvPr/>
        </p:nvSpPr>
        <p:spPr>
          <a:xfrm>
            <a:off x="890155" y="2654378"/>
            <a:ext cx="14859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Pipeline</a:t>
            </a:r>
            <a:endParaRPr b="0" i="0" sz="2000" u="none" cap="none" strike="noStrike">
              <a:solidFill>
                <a:srgbClr val="000000"/>
              </a:solidFill>
              <a:latin typeface="Arial"/>
              <a:ea typeface="Arial"/>
              <a:cs typeface="Arial"/>
              <a:sym typeface="Arial"/>
            </a:endParaRPr>
          </a:p>
        </p:txBody>
      </p:sp>
      <p:sp>
        <p:nvSpPr>
          <p:cNvPr id="138" name="Google Shape;138;p27"/>
          <p:cNvSpPr txBox="1"/>
          <p:nvPr/>
        </p:nvSpPr>
        <p:spPr>
          <a:xfrm>
            <a:off x="890155" y="3287293"/>
            <a:ext cx="135774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Outcomes</a:t>
            </a:r>
            <a:endParaRPr/>
          </a:p>
        </p:txBody>
      </p:sp>
      <p:sp>
        <p:nvSpPr>
          <p:cNvPr id="139" name="Google Shape;139;p27"/>
          <p:cNvSpPr txBox="1"/>
          <p:nvPr/>
        </p:nvSpPr>
        <p:spPr>
          <a:xfrm>
            <a:off x="890155" y="3920208"/>
            <a:ext cx="14859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Revenue</a:t>
            </a:r>
            <a:endParaRPr b="0" i="0" sz="2000" u="none" cap="none" strike="noStrike">
              <a:solidFill>
                <a:srgbClr val="000000"/>
              </a:solidFill>
              <a:latin typeface="Arial"/>
              <a:ea typeface="Arial"/>
              <a:cs typeface="Arial"/>
              <a:sym typeface="Arial"/>
            </a:endParaRPr>
          </a:p>
        </p:txBody>
      </p:sp>
      <p:sp>
        <p:nvSpPr>
          <p:cNvPr id="140" name="Google Shape;140;p27"/>
          <p:cNvSpPr txBox="1"/>
          <p:nvPr/>
        </p:nvSpPr>
        <p:spPr>
          <a:xfrm>
            <a:off x="890155" y="4553126"/>
            <a:ext cx="14859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Timing</a:t>
            </a:r>
            <a:endParaRPr b="0" i="0" sz="2000" u="none" cap="none" strike="noStrike">
              <a:solidFill>
                <a:srgbClr val="000000"/>
              </a:solidFill>
              <a:latin typeface="Arial"/>
              <a:ea typeface="Arial"/>
              <a:cs typeface="Arial"/>
              <a:sym typeface="Arial"/>
            </a:endParaRPr>
          </a:p>
        </p:txBody>
      </p:sp>
      <p:sp>
        <p:nvSpPr>
          <p:cNvPr id="141" name="Google Shape;141;p27"/>
          <p:cNvSpPr txBox="1"/>
          <p:nvPr/>
        </p:nvSpPr>
        <p:spPr>
          <a:xfrm>
            <a:off x="161063" y="1273426"/>
            <a:ext cx="43988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953734"/>
                </a:solidFill>
                <a:latin typeface="Arial"/>
                <a:ea typeface="Arial"/>
                <a:cs typeface="Arial"/>
                <a:sym typeface="Arial"/>
              </a:rPr>
              <a:t>A</a:t>
            </a:r>
            <a:endParaRPr b="0" i="0" sz="3600" u="none" cap="none" strike="noStrike">
              <a:solidFill>
                <a:srgbClr val="953734"/>
              </a:solidFill>
              <a:latin typeface="Arial"/>
              <a:ea typeface="Arial"/>
              <a:cs typeface="Arial"/>
              <a:sym typeface="Arial"/>
            </a:endParaRPr>
          </a:p>
        </p:txBody>
      </p:sp>
      <p:sp>
        <p:nvSpPr>
          <p:cNvPr id="142" name="Google Shape;142;p27"/>
          <p:cNvSpPr txBox="1"/>
          <p:nvPr/>
        </p:nvSpPr>
        <p:spPr>
          <a:xfrm>
            <a:off x="161063" y="1937270"/>
            <a:ext cx="43988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76923C"/>
                </a:solidFill>
                <a:latin typeface="Arial"/>
                <a:ea typeface="Arial"/>
                <a:cs typeface="Arial"/>
                <a:sym typeface="Arial"/>
              </a:rPr>
              <a:t>P</a:t>
            </a:r>
            <a:endParaRPr b="0" i="0" sz="3600" u="none" cap="none" strike="noStrike">
              <a:solidFill>
                <a:srgbClr val="76923C"/>
              </a:solidFill>
              <a:latin typeface="Arial"/>
              <a:ea typeface="Arial"/>
              <a:cs typeface="Arial"/>
              <a:sym typeface="Arial"/>
            </a:endParaRPr>
          </a:p>
        </p:txBody>
      </p:sp>
      <p:sp>
        <p:nvSpPr>
          <p:cNvPr id="143" name="Google Shape;143;p27"/>
          <p:cNvSpPr txBox="1"/>
          <p:nvPr/>
        </p:nvSpPr>
        <p:spPr>
          <a:xfrm>
            <a:off x="161063" y="2527638"/>
            <a:ext cx="43988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76923C"/>
                </a:solidFill>
                <a:latin typeface="Arial"/>
                <a:ea typeface="Arial"/>
                <a:cs typeface="Arial"/>
                <a:sym typeface="Arial"/>
              </a:rPr>
              <a:t>P</a:t>
            </a:r>
            <a:endParaRPr b="0" i="0" sz="3600" u="none" cap="none" strike="noStrike">
              <a:solidFill>
                <a:srgbClr val="76923C"/>
              </a:solidFill>
              <a:latin typeface="Arial"/>
              <a:ea typeface="Arial"/>
              <a:cs typeface="Arial"/>
              <a:sym typeface="Arial"/>
            </a:endParaRPr>
          </a:p>
        </p:txBody>
      </p:sp>
      <p:sp>
        <p:nvSpPr>
          <p:cNvPr id="144" name="Google Shape;144;p27"/>
          <p:cNvSpPr txBox="1"/>
          <p:nvPr/>
        </p:nvSpPr>
        <p:spPr>
          <a:xfrm>
            <a:off x="161063" y="3109842"/>
            <a:ext cx="43988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70C0"/>
                </a:solidFill>
                <a:latin typeface="Arial"/>
                <a:ea typeface="Arial"/>
                <a:cs typeface="Arial"/>
                <a:sym typeface="Arial"/>
              </a:rPr>
              <a:t>O</a:t>
            </a:r>
            <a:endParaRPr b="0" i="0" sz="3600" u="none" cap="none" strike="noStrike">
              <a:solidFill>
                <a:srgbClr val="0070C0"/>
              </a:solidFill>
              <a:latin typeface="Arial"/>
              <a:ea typeface="Arial"/>
              <a:cs typeface="Arial"/>
              <a:sym typeface="Arial"/>
            </a:endParaRPr>
          </a:p>
        </p:txBody>
      </p:sp>
      <p:sp>
        <p:nvSpPr>
          <p:cNvPr id="145" name="Google Shape;145;p27"/>
          <p:cNvSpPr txBox="1"/>
          <p:nvPr/>
        </p:nvSpPr>
        <p:spPr>
          <a:xfrm>
            <a:off x="161063" y="3781850"/>
            <a:ext cx="43988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31859B"/>
                </a:solidFill>
                <a:latin typeface="Arial"/>
                <a:ea typeface="Arial"/>
                <a:cs typeface="Arial"/>
                <a:sym typeface="Arial"/>
              </a:rPr>
              <a:t>R</a:t>
            </a:r>
            <a:endParaRPr b="0" i="0" sz="3600" u="none" cap="none" strike="noStrike">
              <a:solidFill>
                <a:srgbClr val="31859B"/>
              </a:solidFill>
              <a:latin typeface="Arial"/>
              <a:ea typeface="Arial"/>
              <a:cs typeface="Arial"/>
              <a:sym typeface="Arial"/>
            </a:endParaRPr>
          </a:p>
        </p:txBody>
      </p:sp>
      <p:sp>
        <p:nvSpPr>
          <p:cNvPr id="146" name="Google Shape;146;p27"/>
          <p:cNvSpPr txBox="1"/>
          <p:nvPr/>
        </p:nvSpPr>
        <p:spPr>
          <a:xfrm>
            <a:off x="161063" y="4437531"/>
            <a:ext cx="43988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T</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
          <p:cNvSpPr txBox="1"/>
          <p:nvPr/>
        </p:nvSpPr>
        <p:spPr>
          <a:xfrm>
            <a:off x="16871" y="34415"/>
            <a:ext cx="9600393" cy="8102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66092"/>
              </a:buClr>
              <a:buSzPts val="4000"/>
              <a:buFont typeface="Arial"/>
              <a:buNone/>
            </a:pPr>
            <a:r>
              <a:rPr b="0" i="0" lang="en-US" sz="3600" u="none" cap="none" strike="noStrike">
                <a:solidFill>
                  <a:srgbClr val="366092"/>
                </a:solidFill>
                <a:latin typeface="Calibri"/>
                <a:ea typeface="Calibri"/>
                <a:cs typeface="Calibri"/>
                <a:sym typeface="Calibri"/>
              </a:rPr>
              <a:t>Go-to Market Complexity (1.61E +09)</a:t>
            </a:r>
            <a:endParaRPr b="0" i="0" sz="3600" u="none" cap="none" strike="noStrike">
              <a:solidFill>
                <a:srgbClr val="000000"/>
              </a:solidFill>
              <a:latin typeface="Calibri"/>
              <a:ea typeface="Calibri"/>
              <a:cs typeface="Calibri"/>
              <a:sym typeface="Calibri"/>
            </a:endParaRPr>
          </a:p>
        </p:txBody>
      </p:sp>
      <p:graphicFrame>
        <p:nvGraphicFramePr>
          <p:cNvPr id="153" name="Google Shape;153;p3"/>
          <p:cNvGraphicFramePr/>
          <p:nvPr/>
        </p:nvGraphicFramePr>
        <p:xfrm>
          <a:off x="243513" y="2007513"/>
          <a:ext cx="4382807" cy="2854197"/>
        </p:xfrm>
        <a:graphic>
          <a:graphicData uri="http://schemas.openxmlformats.org/drawingml/2006/chart">
            <c:chart r:id="rId3"/>
          </a:graphicData>
        </a:graphic>
      </p:graphicFrame>
      <p:sp>
        <p:nvSpPr>
          <p:cNvPr id="154" name="Google Shape;154;p3"/>
          <p:cNvSpPr txBox="1"/>
          <p:nvPr/>
        </p:nvSpPr>
        <p:spPr>
          <a:xfrm>
            <a:off x="-82674" y="1169306"/>
            <a:ext cx="5523810" cy="5135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66092"/>
              </a:buClr>
              <a:buSzPts val="2800"/>
              <a:buFont typeface="Arial"/>
              <a:buNone/>
            </a:pPr>
            <a:r>
              <a:rPr b="0" i="0" lang="en-US" sz="2800" u="none" cap="none" strike="noStrike">
                <a:solidFill>
                  <a:srgbClr val="366092"/>
                </a:solidFill>
                <a:latin typeface="Arial"/>
                <a:ea typeface="Arial"/>
                <a:cs typeface="Arial"/>
                <a:sym typeface="Arial"/>
              </a:rPr>
              <a:t>Permutations of a typical technology go-to market model </a:t>
            </a:r>
            <a:endParaRPr b="0" i="0" sz="1400" u="none" cap="none" strike="noStrike">
              <a:solidFill>
                <a:srgbClr val="000000"/>
              </a:solidFill>
              <a:latin typeface="Arial"/>
              <a:ea typeface="Arial"/>
              <a:cs typeface="Arial"/>
              <a:sym typeface="Arial"/>
            </a:endParaRPr>
          </a:p>
        </p:txBody>
      </p:sp>
      <p:sp>
        <p:nvSpPr>
          <p:cNvPr id="155" name="Google Shape;155;p3"/>
          <p:cNvSpPr txBox="1"/>
          <p:nvPr/>
        </p:nvSpPr>
        <p:spPr>
          <a:xfrm>
            <a:off x="5381925" y="1015965"/>
            <a:ext cx="4037844" cy="81020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66092"/>
              </a:buClr>
              <a:buSzPts val="2800"/>
              <a:buFont typeface="Arial"/>
              <a:buNone/>
            </a:pPr>
            <a:r>
              <a:rPr b="0" i="0" lang="en-US" sz="2800" u="none" cap="none" strike="noStrike">
                <a:solidFill>
                  <a:srgbClr val="366092"/>
                </a:solidFill>
                <a:latin typeface="Arial"/>
                <a:ea typeface="Arial"/>
                <a:cs typeface="Arial"/>
                <a:sym typeface="Arial"/>
              </a:rPr>
              <a:t>Massive investment in CRM Platforms</a:t>
            </a:r>
            <a:endParaRPr b="0" i="0" sz="1400" u="none" cap="none" strike="noStrike">
              <a:solidFill>
                <a:srgbClr val="000000"/>
              </a:solidFill>
              <a:latin typeface="Arial"/>
              <a:ea typeface="Arial"/>
              <a:cs typeface="Arial"/>
              <a:sym typeface="Arial"/>
            </a:endParaRPr>
          </a:p>
        </p:txBody>
      </p:sp>
      <p:sp>
        <p:nvSpPr>
          <p:cNvPr id="156" name="Google Shape;156;p3"/>
          <p:cNvSpPr txBox="1"/>
          <p:nvPr>
            <p:ph idx="12" type="sldNum"/>
          </p:nvPr>
        </p:nvSpPr>
        <p:spPr>
          <a:xfrm>
            <a:off x="9509760" y="4783755"/>
            <a:ext cx="45719" cy="2573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sz="1000"/>
              <a:t>‹#›</a:t>
            </a:fld>
            <a:endParaRPr sz="1000"/>
          </a:p>
        </p:txBody>
      </p:sp>
      <p:pic>
        <p:nvPicPr>
          <p:cNvPr id="157" name="Google Shape;157;p3"/>
          <p:cNvPicPr preferRelativeResize="0"/>
          <p:nvPr/>
        </p:nvPicPr>
        <p:blipFill rotWithShape="1">
          <a:blip r:embed="rId4">
            <a:alphaModFix/>
          </a:blip>
          <a:srcRect b="0" l="0" r="0" t="0"/>
          <a:stretch/>
        </p:blipFill>
        <p:spPr>
          <a:xfrm>
            <a:off x="5381925" y="1959631"/>
            <a:ext cx="1600200" cy="1079500"/>
          </a:xfrm>
          <a:prstGeom prst="rect">
            <a:avLst/>
          </a:prstGeom>
          <a:noFill/>
          <a:ln>
            <a:noFill/>
          </a:ln>
        </p:spPr>
      </p:pic>
      <p:pic>
        <p:nvPicPr>
          <p:cNvPr id="158" name="Google Shape;158;p3"/>
          <p:cNvPicPr preferRelativeResize="0"/>
          <p:nvPr/>
        </p:nvPicPr>
        <p:blipFill rotWithShape="1">
          <a:blip r:embed="rId5">
            <a:alphaModFix/>
          </a:blip>
          <a:srcRect b="0" l="0" r="0" t="0"/>
          <a:stretch/>
        </p:blipFill>
        <p:spPr>
          <a:xfrm>
            <a:off x="7528560" y="2989129"/>
            <a:ext cx="1981200" cy="673100"/>
          </a:xfrm>
          <a:prstGeom prst="rect">
            <a:avLst/>
          </a:prstGeom>
          <a:noFill/>
          <a:ln>
            <a:noFill/>
          </a:ln>
        </p:spPr>
      </p:pic>
      <p:pic>
        <p:nvPicPr>
          <p:cNvPr id="159" name="Google Shape;159;p3"/>
          <p:cNvPicPr preferRelativeResize="0"/>
          <p:nvPr/>
        </p:nvPicPr>
        <p:blipFill rotWithShape="1">
          <a:blip r:embed="rId6">
            <a:alphaModFix/>
          </a:blip>
          <a:srcRect b="0" l="0" r="0" t="0"/>
          <a:stretch/>
        </p:blipFill>
        <p:spPr>
          <a:xfrm>
            <a:off x="4935365" y="3970679"/>
            <a:ext cx="3644900" cy="76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4"/>
          <p:cNvSpPr txBox="1"/>
          <p:nvPr>
            <p:ph idx="12" type="sldNum"/>
          </p:nvPr>
        </p:nvSpPr>
        <p:spPr>
          <a:xfrm>
            <a:off x="9480884" y="4767263"/>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166" name="Google Shape;166;p4"/>
          <p:cNvSpPr txBox="1"/>
          <p:nvPr/>
        </p:nvSpPr>
        <p:spPr>
          <a:xfrm>
            <a:off x="3241492" y="3559027"/>
            <a:ext cx="6546563" cy="129266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Static performance views lack required end-to-end context</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18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Myopic functional view sub-optimizes mix and resource decisions</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18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Lack of confidence in plans and projections limits investment</a:t>
            </a:r>
            <a:endParaRPr b="0" i="0" sz="1400" u="none" cap="none" strike="noStrike">
              <a:solidFill>
                <a:srgbClr val="000000"/>
              </a:solidFill>
              <a:latin typeface="Calibri"/>
              <a:ea typeface="Calibri"/>
              <a:cs typeface="Calibri"/>
              <a:sym typeface="Calibri"/>
            </a:endParaRPr>
          </a:p>
        </p:txBody>
      </p:sp>
      <p:sp>
        <p:nvSpPr>
          <p:cNvPr id="167" name="Google Shape;167;p4"/>
          <p:cNvSpPr txBox="1"/>
          <p:nvPr/>
        </p:nvSpPr>
        <p:spPr>
          <a:xfrm>
            <a:off x="97196" y="85857"/>
            <a:ext cx="6963562" cy="65359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US" sz="3600" u="none" cap="none" strike="noStrike">
                <a:solidFill>
                  <a:srgbClr val="366092"/>
                </a:solidFill>
                <a:latin typeface="Calibri"/>
                <a:ea typeface="Calibri"/>
                <a:cs typeface="Calibri"/>
                <a:sym typeface="Calibri"/>
              </a:rPr>
              <a:t>Three sides to every story</a:t>
            </a:r>
            <a:endParaRPr b="0" i="0" sz="3600" u="none" cap="none" strike="noStrike">
              <a:solidFill>
                <a:srgbClr val="000000"/>
              </a:solidFill>
              <a:latin typeface="Calibri"/>
              <a:ea typeface="Calibri"/>
              <a:cs typeface="Calibri"/>
              <a:sym typeface="Calibri"/>
            </a:endParaRPr>
          </a:p>
        </p:txBody>
      </p:sp>
      <p:pic>
        <p:nvPicPr>
          <p:cNvPr id="168" name="Google Shape;168;p4"/>
          <p:cNvPicPr preferRelativeResize="0"/>
          <p:nvPr/>
        </p:nvPicPr>
        <p:blipFill rotWithShape="1">
          <a:blip r:embed="rId3">
            <a:alphaModFix/>
          </a:blip>
          <a:srcRect b="0" l="0" r="0" t="0"/>
          <a:stretch/>
        </p:blipFill>
        <p:spPr>
          <a:xfrm>
            <a:off x="3977383" y="1907750"/>
            <a:ext cx="1293847" cy="1236989"/>
          </a:xfrm>
          <a:prstGeom prst="rect">
            <a:avLst/>
          </a:prstGeom>
          <a:noFill/>
          <a:ln>
            <a:noFill/>
          </a:ln>
        </p:spPr>
      </p:pic>
      <p:sp>
        <p:nvSpPr>
          <p:cNvPr id="169" name="Google Shape;169;p4"/>
          <p:cNvSpPr txBox="1"/>
          <p:nvPr/>
        </p:nvSpPr>
        <p:spPr>
          <a:xfrm>
            <a:off x="955235" y="826697"/>
            <a:ext cx="143908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Sales</a:t>
            </a:r>
            <a:endParaRPr b="0" i="0" sz="1400" u="none" cap="none" strike="noStrike">
              <a:solidFill>
                <a:srgbClr val="000000"/>
              </a:solidFill>
              <a:latin typeface="Calibri"/>
              <a:ea typeface="Calibri"/>
              <a:cs typeface="Calibri"/>
              <a:sym typeface="Calibri"/>
            </a:endParaRPr>
          </a:p>
        </p:txBody>
      </p:sp>
      <p:sp>
        <p:nvSpPr>
          <p:cNvPr id="170" name="Google Shape;170;p4"/>
          <p:cNvSpPr txBox="1"/>
          <p:nvPr/>
        </p:nvSpPr>
        <p:spPr>
          <a:xfrm>
            <a:off x="5049078" y="826697"/>
            <a:ext cx="2201774"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Marketing</a:t>
            </a:r>
            <a:endParaRPr b="0" i="0" sz="1400" u="none" cap="none" strike="noStrike">
              <a:solidFill>
                <a:srgbClr val="000000"/>
              </a:solidFill>
              <a:latin typeface="Calibri"/>
              <a:ea typeface="Calibri"/>
              <a:cs typeface="Calibri"/>
              <a:sym typeface="Calibri"/>
            </a:endParaRPr>
          </a:p>
        </p:txBody>
      </p:sp>
      <p:sp>
        <p:nvSpPr>
          <p:cNvPr id="171" name="Google Shape;171;p4"/>
          <p:cNvSpPr txBox="1"/>
          <p:nvPr/>
        </p:nvSpPr>
        <p:spPr>
          <a:xfrm>
            <a:off x="1933141" y="3826339"/>
            <a:ext cx="149918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Truth</a:t>
            </a:r>
            <a:endParaRPr b="0" i="0" sz="1400" u="none" cap="none" strike="noStrike">
              <a:solidFill>
                <a:srgbClr val="000000"/>
              </a:solidFill>
              <a:latin typeface="Calibri"/>
              <a:ea typeface="Calibri"/>
              <a:cs typeface="Calibri"/>
              <a:sym typeface="Calibri"/>
            </a:endParaRPr>
          </a:p>
        </p:txBody>
      </p:sp>
      <p:sp>
        <p:nvSpPr>
          <p:cNvPr id="172" name="Google Shape;172;p4"/>
          <p:cNvSpPr txBox="1"/>
          <p:nvPr/>
        </p:nvSpPr>
        <p:spPr>
          <a:xfrm>
            <a:off x="478572" y="1498717"/>
            <a:ext cx="3100405" cy="203132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Just need more ‘at bats’</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18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Marketing leads are not worth pursuing</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18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Need 4X pipeline in week 1 to make the quarter</a:t>
            </a:r>
            <a:br>
              <a:rPr b="0" i="0" lang="en-US"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p:txBody>
      </p:sp>
      <p:sp>
        <p:nvSpPr>
          <p:cNvPr id="173" name="Google Shape;173;p4"/>
          <p:cNvSpPr txBox="1"/>
          <p:nvPr/>
        </p:nvSpPr>
        <p:spPr>
          <a:xfrm>
            <a:off x="5336955" y="1447494"/>
            <a:ext cx="4761204" cy="129266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Sales won’t pursue new accounts</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18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Marketing mix maximizes responses and leads</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18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Business partners are not following up</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ph idx="12" type="sldNum"/>
          </p:nvPr>
        </p:nvSpPr>
        <p:spPr>
          <a:xfrm>
            <a:off x="9480884" y="4767263"/>
            <a:ext cx="372980" cy="2738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pic>
        <p:nvPicPr>
          <p:cNvPr id="180" name="Google Shape;180;p5"/>
          <p:cNvPicPr preferRelativeResize="0"/>
          <p:nvPr/>
        </p:nvPicPr>
        <p:blipFill rotWithShape="1">
          <a:blip r:embed="rId3">
            <a:alphaModFix/>
          </a:blip>
          <a:srcRect b="0" l="0" r="0" t="0"/>
          <a:stretch/>
        </p:blipFill>
        <p:spPr>
          <a:xfrm>
            <a:off x="3607942" y="4104819"/>
            <a:ext cx="1078040" cy="366257"/>
          </a:xfrm>
          <a:prstGeom prst="rect">
            <a:avLst/>
          </a:prstGeom>
          <a:noFill/>
          <a:ln>
            <a:noFill/>
          </a:ln>
        </p:spPr>
      </p:pic>
      <p:pic>
        <p:nvPicPr>
          <p:cNvPr id="181" name="Google Shape;181;p5"/>
          <p:cNvPicPr preferRelativeResize="0"/>
          <p:nvPr/>
        </p:nvPicPr>
        <p:blipFill rotWithShape="1">
          <a:blip r:embed="rId4">
            <a:alphaModFix/>
          </a:blip>
          <a:srcRect b="0" l="0" r="0" t="0"/>
          <a:stretch/>
        </p:blipFill>
        <p:spPr>
          <a:xfrm>
            <a:off x="3655785" y="4516296"/>
            <a:ext cx="1983318" cy="414631"/>
          </a:xfrm>
          <a:prstGeom prst="rect">
            <a:avLst/>
          </a:prstGeom>
          <a:noFill/>
          <a:ln>
            <a:noFill/>
          </a:ln>
        </p:spPr>
      </p:pic>
      <p:pic>
        <p:nvPicPr>
          <p:cNvPr id="182" name="Google Shape;182;p5"/>
          <p:cNvPicPr preferRelativeResize="0"/>
          <p:nvPr/>
        </p:nvPicPr>
        <p:blipFill rotWithShape="1">
          <a:blip r:embed="rId5">
            <a:alphaModFix/>
          </a:blip>
          <a:srcRect b="0" l="0" r="0" t="0"/>
          <a:stretch/>
        </p:blipFill>
        <p:spPr>
          <a:xfrm>
            <a:off x="4351525" y="3642131"/>
            <a:ext cx="870725" cy="587394"/>
          </a:xfrm>
          <a:prstGeom prst="rect">
            <a:avLst/>
          </a:prstGeom>
          <a:noFill/>
          <a:ln>
            <a:noFill/>
          </a:ln>
        </p:spPr>
      </p:pic>
      <p:pic>
        <p:nvPicPr>
          <p:cNvPr id="183" name="Google Shape;183;p5"/>
          <p:cNvPicPr preferRelativeResize="0"/>
          <p:nvPr/>
        </p:nvPicPr>
        <p:blipFill rotWithShape="1">
          <a:blip r:embed="rId6">
            <a:alphaModFix/>
          </a:blip>
          <a:srcRect b="0" l="0" r="0" t="0"/>
          <a:stretch/>
        </p:blipFill>
        <p:spPr>
          <a:xfrm>
            <a:off x="3598419" y="1483533"/>
            <a:ext cx="698637" cy="318107"/>
          </a:xfrm>
          <a:prstGeom prst="rect">
            <a:avLst/>
          </a:prstGeom>
          <a:noFill/>
          <a:ln>
            <a:noFill/>
          </a:ln>
        </p:spPr>
      </p:pic>
      <p:pic>
        <p:nvPicPr>
          <p:cNvPr id="184" name="Google Shape;184;p5"/>
          <p:cNvPicPr preferRelativeResize="0"/>
          <p:nvPr/>
        </p:nvPicPr>
        <p:blipFill rotWithShape="1">
          <a:blip r:embed="rId7">
            <a:alphaModFix/>
          </a:blip>
          <a:srcRect b="0" l="0" r="0" t="0"/>
          <a:stretch/>
        </p:blipFill>
        <p:spPr>
          <a:xfrm>
            <a:off x="4509477" y="1981351"/>
            <a:ext cx="685498" cy="318107"/>
          </a:xfrm>
          <a:prstGeom prst="rect">
            <a:avLst/>
          </a:prstGeom>
          <a:noFill/>
          <a:ln>
            <a:noFill/>
          </a:ln>
        </p:spPr>
      </p:pic>
      <p:pic>
        <p:nvPicPr>
          <p:cNvPr id="185" name="Google Shape;185;p5"/>
          <p:cNvPicPr preferRelativeResize="0"/>
          <p:nvPr/>
        </p:nvPicPr>
        <p:blipFill rotWithShape="1">
          <a:blip r:embed="rId8">
            <a:alphaModFix/>
          </a:blip>
          <a:srcRect b="0" l="0" r="0" t="0"/>
          <a:stretch/>
        </p:blipFill>
        <p:spPr>
          <a:xfrm>
            <a:off x="4337068" y="1400459"/>
            <a:ext cx="838200" cy="336550"/>
          </a:xfrm>
          <a:prstGeom prst="rect">
            <a:avLst/>
          </a:prstGeom>
          <a:noFill/>
          <a:ln>
            <a:noFill/>
          </a:ln>
        </p:spPr>
      </p:pic>
      <p:pic>
        <p:nvPicPr>
          <p:cNvPr id="186" name="Google Shape;186;p5"/>
          <p:cNvPicPr preferRelativeResize="0"/>
          <p:nvPr/>
        </p:nvPicPr>
        <p:blipFill rotWithShape="1">
          <a:blip r:embed="rId9">
            <a:alphaModFix/>
          </a:blip>
          <a:srcRect b="0" l="0" r="0" t="0"/>
          <a:stretch/>
        </p:blipFill>
        <p:spPr>
          <a:xfrm>
            <a:off x="3782716" y="1917815"/>
            <a:ext cx="577288" cy="323281"/>
          </a:xfrm>
          <a:prstGeom prst="rect">
            <a:avLst/>
          </a:prstGeom>
          <a:noFill/>
          <a:ln>
            <a:noFill/>
          </a:ln>
        </p:spPr>
      </p:pic>
      <p:pic>
        <p:nvPicPr>
          <p:cNvPr id="187" name="Google Shape;187;p5"/>
          <p:cNvPicPr preferRelativeResize="0"/>
          <p:nvPr/>
        </p:nvPicPr>
        <p:blipFill rotWithShape="1">
          <a:blip r:embed="rId10">
            <a:alphaModFix/>
          </a:blip>
          <a:srcRect b="0" l="0" r="0" t="0"/>
          <a:stretch/>
        </p:blipFill>
        <p:spPr>
          <a:xfrm>
            <a:off x="1261075" y="1576950"/>
            <a:ext cx="1203593" cy="429163"/>
          </a:xfrm>
          <a:prstGeom prst="rect">
            <a:avLst/>
          </a:prstGeom>
          <a:noFill/>
          <a:ln>
            <a:noFill/>
          </a:ln>
        </p:spPr>
      </p:pic>
      <p:pic>
        <p:nvPicPr>
          <p:cNvPr id="188" name="Google Shape;188;p5"/>
          <p:cNvPicPr preferRelativeResize="0"/>
          <p:nvPr/>
        </p:nvPicPr>
        <p:blipFill rotWithShape="1">
          <a:blip r:embed="rId11">
            <a:alphaModFix/>
          </a:blip>
          <a:srcRect b="0" l="0" r="0" t="0"/>
          <a:stretch/>
        </p:blipFill>
        <p:spPr>
          <a:xfrm>
            <a:off x="1126367" y="2233547"/>
            <a:ext cx="1483418" cy="374320"/>
          </a:xfrm>
          <a:prstGeom prst="rect">
            <a:avLst/>
          </a:prstGeom>
          <a:noFill/>
          <a:ln>
            <a:noFill/>
          </a:ln>
        </p:spPr>
      </p:pic>
      <p:pic>
        <p:nvPicPr>
          <p:cNvPr id="189" name="Google Shape;189;p5"/>
          <p:cNvPicPr preferRelativeResize="0"/>
          <p:nvPr/>
        </p:nvPicPr>
        <p:blipFill rotWithShape="1">
          <a:blip r:embed="rId12">
            <a:alphaModFix/>
          </a:blip>
          <a:srcRect b="0" l="0" r="0" t="0"/>
          <a:stretch/>
        </p:blipFill>
        <p:spPr>
          <a:xfrm>
            <a:off x="713165" y="1921361"/>
            <a:ext cx="790548" cy="379206"/>
          </a:xfrm>
          <a:prstGeom prst="rect">
            <a:avLst/>
          </a:prstGeom>
          <a:noFill/>
          <a:ln>
            <a:noFill/>
          </a:ln>
        </p:spPr>
      </p:pic>
      <p:sp>
        <p:nvSpPr>
          <p:cNvPr id="190" name="Google Shape;190;p5"/>
          <p:cNvSpPr txBox="1"/>
          <p:nvPr/>
        </p:nvSpPr>
        <p:spPr>
          <a:xfrm>
            <a:off x="2652532" y="958415"/>
            <a:ext cx="2080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Consultants</a:t>
            </a:r>
            <a:endParaRPr b="0" i="0" sz="1400" u="none" cap="none" strike="noStrike">
              <a:solidFill>
                <a:srgbClr val="000000"/>
              </a:solidFill>
              <a:latin typeface="Arial"/>
              <a:ea typeface="Arial"/>
              <a:cs typeface="Arial"/>
              <a:sym typeface="Arial"/>
            </a:endParaRPr>
          </a:p>
        </p:txBody>
      </p:sp>
      <p:sp>
        <p:nvSpPr>
          <p:cNvPr id="191" name="Google Shape;191;p5"/>
          <p:cNvSpPr txBox="1"/>
          <p:nvPr/>
        </p:nvSpPr>
        <p:spPr>
          <a:xfrm>
            <a:off x="2741287" y="3596146"/>
            <a:ext cx="1555800" cy="400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CRM SaaS</a:t>
            </a:r>
            <a:endParaRPr b="0" i="0" sz="1400" u="none" cap="none" strike="noStrike">
              <a:solidFill>
                <a:srgbClr val="000000"/>
              </a:solidFill>
              <a:latin typeface="Arial"/>
              <a:ea typeface="Arial"/>
              <a:cs typeface="Arial"/>
              <a:sym typeface="Arial"/>
            </a:endParaRPr>
          </a:p>
        </p:txBody>
      </p:sp>
      <p:sp>
        <p:nvSpPr>
          <p:cNvPr id="192" name="Google Shape;192;p5"/>
          <p:cNvSpPr txBox="1"/>
          <p:nvPr/>
        </p:nvSpPr>
        <p:spPr>
          <a:xfrm>
            <a:off x="219971" y="789071"/>
            <a:ext cx="14562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Analytics Unicorns</a:t>
            </a:r>
            <a:endParaRPr b="0" i="0" sz="1400" u="none" cap="none" strike="noStrike">
              <a:solidFill>
                <a:srgbClr val="000000"/>
              </a:solidFill>
              <a:latin typeface="Arial"/>
              <a:ea typeface="Arial"/>
              <a:cs typeface="Arial"/>
              <a:sym typeface="Arial"/>
            </a:endParaRPr>
          </a:p>
        </p:txBody>
      </p:sp>
      <p:sp>
        <p:nvSpPr>
          <p:cNvPr id="193" name="Google Shape;193;p5"/>
          <p:cNvSpPr txBox="1"/>
          <p:nvPr/>
        </p:nvSpPr>
        <p:spPr>
          <a:xfrm>
            <a:off x="6339839" y="572095"/>
            <a:ext cx="28452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Kinetik</a:t>
            </a:r>
            <a:endParaRPr b="1" i="0" sz="2800" u="none" cap="none" strike="noStrike">
              <a:solidFill>
                <a:schemeClr val="dk1"/>
              </a:solidFill>
              <a:latin typeface="Arial"/>
              <a:ea typeface="Arial"/>
              <a:cs typeface="Arial"/>
              <a:sym typeface="Arial"/>
            </a:endParaRPr>
          </a:p>
        </p:txBody>
      </p:sp>
      <p:sp>
        <p:nvSpPr>
          <p:cNvPr id="194" name="Google Shape;194;p5"/>
          <p:cNvSpPr txBox="1"/>
          <p:nvPr/>
        </p:nvSpPr>
        <p:spPr>
          <a:xfrm>
            <a:off x="6095304" y="1057143"/>
            <a:ext cx="3758700" cy="3770100"/>
          </a:xfrm>
          <a:prstGeom prst="rect">
            <a:avLst/>
          </a:prstGeom>
          <a:noFill/>
          <a:ln>
            <a:noFill/>
          </a:ln>
        </p:spPr>
        <p:txBody>
          <a:bodyPr anchorCtr="0" anchor="ctr" bIns="41550" lIns="83125" spcFirstLastPara="1" rIns="83125" wrap="square" tIns="41550">
            <a:no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Deep insights into sales and marketing optimization –not just forecasting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24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21</a:t>
            </a:r>
            <a:r>
              <a:rPr b="0" baseline="30000" i="0" lang="en-US" sz="1800" u="none" cap="none" strike="noStrike">
                <a:solidFill>
                  <a:schemeClr val="dk1"/>
                </a:solidFill>
                <a:latin typeface="Arial"/>
                <a:ea typeface="Arial"/>
                <a:cs typeface="Arial"/>
                <a:sym typeface="Arial"/>
              </a:rPr>
              <a:t>st</a:t>
            </a:r>
            <a:r>
              <a:rPr b="0" i="0" lang="en-US" sz="1800" u="none" cap="none" strike="noStrike">
                <a:solidFill>
                  <a:schemeClr val="dk1"/>
                </a:solidFill>
                <a:latin typeface="Arial"/>
                <a:ea typeface="Arial"/>
                <a:cs typeface="Arial"/>
                <a:sym typeface="Arial"/>
              </a:rPr>
              <a:t> century statistics and data science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24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Revolutionary visualization, animation and user experience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24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Sophisticated predictive analytics and simulation</a:t>
            </a:r>
            <a:endParaRPr b="0" i="0" sz="1400" u="none" cap="none" strike="noStrike">
              <a:solidFill>
                <a:srgbClr val="000000"/>
              </a:solidFill>
              <a:latin typeface="Arial"/>
              <a:ea typeface="Arial"/>
              <a:cs typeface="Arial"/>
              <a:sym typeface="Arial"/>
            </a:endParaRPr>
          </a:p>
        </p:txBody>
      </p:sp>
      <p:sp>
        <p:nvSpPr>
          <p:cNvPr id="195" name="Google Shape;195;p5"/>
          <p:cNvSpPr txBox="1"/>
          <p:nvPr/>
        </p:nvSpPr>
        <p:spPr>
          <a:xfrm>
            <a:off x="269967" y="120283"/>
            <a:ext cx="7955230" cy="610699"/>
          </a:xfrm>
          <a:prstGeom prst="rect">
            <a:avLst/>
          </a:prstGeom>
          <a:noFill/>
          <a:ln>
            <a:noFill/>
          </a:ln>
        </p:spPr>
        <p:txBody>
          <a:bodyPr anchorCtr="0" anchor="ctr" bIns="41550" lIns="83125" spcFirstLastPara="1" rIns="83125" wrap="square" tIns="41550">
            <a:noAutofit/>
          </a:bodyPr>
          <a:lstStyle/>
          <a:p>
            <a:pPr indent="0" lvl="0" marL="0" marR="0" rtl="0" algn="l">
              <a:lnSpc>
                <a:spcPct val="100000"/>
              </a:lnSpc>
              <a:spcBef>
                <a:spcPts val="0"/>
              </a:spcBef>
              <a:spcAft>
                <a:spcPts val="0"/>
              </a:spcAft>
              <a:buClr>
                <a:srgbClr val="366092"/>
              </a:buClr>
              <a:buSzPts val="4000"/>
              <a:buFont typeface="Arial"/>
              <a:buNone/>
            </a:pPr>
            <a:r>
              <a:rPr b="0" i="0" lang="en-US" sz="3600" u="none" cap="none" strike="noStrike">
                <a:solidFill>
                  <a:srgbClr val="366092"/>
                </a:solidFill>
                <a:latin typeface="Calibri"/>
                <a:ea typeface="Calibri"/>
                <a:cs typeface="Calibri"/>
                <a:sym typeface="Calibri"/>
              </a:rPr>
              <a:t>Kinetik’s unique approach </a:t>
            </a:r>
            <a:endParaRPr b="0" i="0" sz="3600" u="none" cap="none" strike="noStrike">
              <a:solidFill>
                <a:srgbClr val="000000"/>
              </a:solidFill>
              <a:latin typeface="Calibri"/>
              <a:ea typeface="Calibri"/>
              <a:cs typeface="Calibri"/>
              <a:sym typeface="Calibri"/>
            </a:endParaRPr>
          </a:p>
        </p:txBody>
      </p:sp>
      <p:sp>
        <p:nvSpPr>
          <p:cNvPr id="196" name="Google Shape;196;p5"/>
          <p:cNvSpPr txBox="1"/>
          <p:nvPr/>
        </p:nvSpPr>
        <p:spPr>
          <a:xfrm>
            <a:off x="380350" y="2907350"/>
            <a:ext cx="21846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Revenue Operations</a:t>
            </a:r>
            <a:endParaRPr b="0" i="0" sz="1400" u="none" cap="none" strike="noStrike">
              <a:solidFill>
                <a:srgbClr val="000000"/>
              </a:solidFill>
              <a:latin typeface="Arial"/>
              <a:ea typeface="Arial"/>
              <a:cs typeface="Arial"/>
              <a:sym typeface="Arial"/>
            </a:endParaRPr>
          </a:p>
        </p:txBody>
      </p:sp>
      <p:pic>
        <p:nvPicPr>
          <p:cNvPr id="197" name="Google Shape;197;p5"/>
          <p:cNvPicPr preferRelativeResize="0"/>
          <p:nvPr/>
        </p:nvPicPr>
        <p:blipFill rotWithShape="1">
          <a:blip r:embed="rId13">
            <a:alphaModFix/>
          </a:blip>
          <a:srcRect b="0" l="0" r="0" t="0"/>
          <a:stretch/>
        </p:blipFill>
        <p:spPr>
          <a:xfrm>
            <a:off x="346304" y="3704628"/>
            <a:ext cx="1032774" cy="400200"/>
          </a:xfrm>
          <a:prstGeom prst="rect">
            <a:avLst/>
          </a:prstGeom>
          <a:noFill/>
          <a:ln>
            <a:noFill/>
          </a:ln>
        </p:spPr>
      </p:pic>
      <p:pic>
        <p:nvPicPr>
          <p:cNvPr id="198" name="Google Shape;198;p5"/>
          <p:cNvPicPr preferRelativeResize="0"/>
          <p:nvPr/>
        </p:nvPicPr>
        <p:blipFill rotWithShape="1">
          <a:blip r:embed="rId14">
            <a:alphaModFix/>
          </a:blip>
          <a:srcRect b="0" l="0" r="0" t="0"/>
          <a:stretch/>
        </p:blipFill>
        <p:spPr>
          <a:xfrm>
            <a:off x="1428086" y="3776779"/>
            <a:ext cx="785894" cy="318100"/>
          </a:xfrm>
          <a:prstGeom prst="rect">
            <a:avLst/>
          </a:prstGeom>
          <a:noFill/>
          <a:ln>
            <a:noFill/>
          </a:ln>
        </p:spPr>
      </p:pic>
      <p:pic>
        <p:nvPicPr>
          <p:cNvPr id="199" name="Google Shape;199;p5"/>
          <p:cNvPicPr preferRelativeResize="0"/>
          <p:nvPr/>
        </p:nvPicPr>
        <p:blipFill rotWithShape="1">
          <a:blip r:embed="rId15">
            <a:alphaModFix/>
          </a:blip>
          <a:srcRect b="0" l="0" r="0" t="0"/>
          <a:stretch/>
        </p:blipFill>
        <p:spPr>
          <a:xfrm>
            <a:off x="962374" y="4180102"/>
            <a:ext cx="838200" cy="335280"/>
          </a:xfrm>
          <a:prstGeom prst="rect">
            <a:avLst/>
          </a:prstGeom>
          <a:noFill/>
          <a:ln>
            <a:noFill/>
          </a:ln>
        </p:spPr>
      </p:pic>
      <p:pic>
        <p:nvPicPr>
          <p:cNvPr id="200" name="Google Shape;200;p5"/>
          <p:cNvPicPr preferRelativeResize="0"/>
          <p:nvPr/>
        </p:nvPicPr>
        <p:blipFill rotWithShape="1">
          <a:blip r:embed="rId16">
            <a:alphaModFix/>
          </a:blip>
          <a:srcRect b="0" l="0" r="0" t="0"/>
          <a:stretch/>
        </p:blipFill>
        <p:spPr>
          <a:xfrm>
            <a:off x="1866631" y="4256312"/>
            <a:ext cx="785900" cy="2605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6"/>
          <p:cNvSpPr txBox="1"/>
          <p:nvPr>
            <p:ph type="title"/>
          </p:nvPr>
        </p:nvSpPr>
        <p:spPr>
          <a:xfrm>
            <a:off x="162762" y="114540"/>
            <a:ext cx="8107680" cy="460771"/>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366092"/>
              </a:buClr>
              <a:buSzPts val="2000"/>
              <a:buFont typeface="Arial"/>
              <a:buNone/>
            </a:pPr>
            <a:r>
              <a:rPr lang="en-US" sz="3600">
                <a:latin typeface="Calibri"/>
                <a:ea typeface="Calibri"/>
                <a:cs typeface="Calibri"/>
                <a:sym typeface="Calibri"/>
              </a:rPr>
              <a:t>Scenario Analysis Use Cases</a:t>
            </a:r>
            <a:endParaRPr sz="3600">
              <a:latin typeface="Calibri"/>
              <a:ea typeface="Calibri"/>
              <a:cs typeface="Calibri"/>
              <a:sym typeface="Calibri"/>
            </a:endParaRPr>
          </a:p>
        </p:txBody>
      </p:sp>
      <p:sp>
        <p:nvSpPr>
          <p:cNvPr id="207" name="Google Shape;207;p6"/>
          <p:cNvSpPr txBox="1"/>
          <p:nvPr>
            <p:ph idx="1" type="body"/>
          </p:nvPr>
        </p:nvSpPr>
        <p:spPr>
          <a:xfrm>
            <a:off x="452135" y="1325542"/>
            <a:ext cx="2763741" cy="1351379"/>
          </a:xfrm>
          <a:prstGeom prst="rect">
            <a:avLst/>
          </a:prstGeom>
          <a:noFill/>
          <a:ln>
            <a:noFill/>
          </a:ln>
        </p:spPr>
        <p:txBody>
          <a:bodyPr anchorCtr="0" anchor="t" bIns="45700" lIns="91425" spcFirstLastPara="1" rIns="91425" wrap="square" tIns="45700">
            <a:noAutofit/>
          </a:bodyPr>
          <a:lstStyle/>
          <a:p>
            <a:pPr indent="-176213" lvl="0" marL="176213" rtl="0" algn="l">
              <a:lnSpc>
                <a:spcPct val="100000"/>
              </a:lnSpc>
              <a:spcBef>
                <a:spcPts val="0"/>
              </a:spcBef>
              <a:spcAft>
                <a:spcPts val="0"/>
              </a:spcAft>
              <a:buClr>
                <a:schemeClr val="dk1"/>
              </a:buClr>
              <a:buSzPts val="1050"/>
              <a:buChar char="•"/>
            </a:pPr>
            <a:r>
              <a:rPr lang="en-US" sz="1050"/>
              <a:t>What is the impact on a 10% increase in validated leads based on a 30% increase in awareness and preference in target accounts?</a:t>
            </a:r>
            <a:endParaRPr/>
          </a:p>
          <a:p>
            <a:pPr indent="-176213" lvl="0" marL="176213" rtl="0" algn="l">
              <a:lnSpc>
                <a:spcPct val="100000"/>
              </a:lnSpc>
              <a:spcBef>
                <a:spcPts val="210"/>
              </a:spcBef>
              <a:spcAft>
                <a:spcPts val="0"/>
              </a:spcAft>
              <a:buClr>
                <a:schemeClr val="dk1"/>
              </a:buClr>
              <a:buSzPts val="1050"/>
              <a:buChar char="•"/>
            </a:pPr>
            <a:r>
              <a:rPr lang="en-US" sz="1050"/>
              <a:t>What is the impact on won pipeline of 30% increase in validated leads from digital demand programs  </a:t>
            </a:r>
            <a:endParaRPr/>
          </a:p>
          <a:p>
            <a:pPr indent="-276225" lvl="0" marL="342900" rtl="0" algn="l">
              <a:lnSpc>
                <a:spcPct val="100000"/>
              </a:lnSpc>
              <a:spcBef>
                <a:spcPts val="210"/>
              </a:spcBef>
              <a:spcAft>
                <a:spcPts val="0"/>
              </a:spcAft>
              <a:buClr>
                <a:schemeClr val="dk1"/>
              </a:buClr>
              <a:buSzPts val="1050"/>
              <a:buNone/>
            </a:pPr>
            <a:r>
              <a:t/>
            </a:r>
            <a:endParaRPr sz="1050"/>
          </a:p>
        </p:txBody>
      </p:sp>
      <p:sp>
        <p:nvSpPr>
          <p:cNvPr id="208" name="Google Shape;208;p6"/>
          <p:cNvSpPr txBox="1"/>
          <p:nvPr/>
        </p:nvSpPr>
        <p:spPr>
          <a:xfrm>
            <a:off x="109577" y="748256"/>
            <a:ext cx="41870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66092"/>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09" name="Google Shape;209;p6"/>
          <p:cNvSpPr txBox="1"/>
          <p:nvPr/>
        </p:nvSpPr>
        <p:spPr>
          <a:xfrm>
            <a:off x="490481" y="886755"/>
            <a:ext cx="235049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Market Conditioning</a:t>
            </a:r>
            <a:endParaRPr b="0" i="0" sz="1400" u="none" cap="none" strike="noStrike">
              <a:solidFill>
                <a:srgbClr val="000000"/>
              </a:solidFill>
              <a:latin typeface="Arial"/>
              <a:ea typeface="Arial"/>
              <a:cs typeface="Arial"/>
              <a:sym typeface="Arial"/>
            </a:endParaRPr>
          </a:p>
        </p:txBody>
      </p:sp>
      <p:sp>
        <p:nvSpPr>
          <p:cNvPr id="210" name="Google Shape;210;p6"/>
          <p:cNvSpPr txBox="1"/>
          <p:nvPr/>
        </p:nvSpPr>
        <p:spPr>
          <a:xfrm>
            <a:off x="3385452" y="748256"/>
            <a:ext cx="41870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66092"/>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11" name="Google Shape;211;p6"/>
          <p:cNvSpPr txBox="1"/>
          <p:nvPr/>
        </p:nvSpPr>
        <p:spPr>
          <a:xfrm>
            <a:off x="3913614" y="891382"/>
            <a:ext cx="235049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Seller Productivity</a:t>
            </a:r>
            <a:endParaRPr b="0" i="0" sz="1400" u="none" cap="none" strike="noStrike">
              <a:solidFill>
                <a:srgbClr val="000000"/>
              </a:solidFill>
              <a:latin typeface="Arial"/>
              <a:ea typeface="Arial"/>
              <a:cs typeface="Arial"/>
              <a:sym typeface="Arial"/>
            </a:endParaRPr>
          </a:p>
        </p:txBody>
      </p:sp>
      <p:sp>
        <p:nvSpPr>
          <p:cNvPr id="212" name="Google Shape;212;p6"/>
          <p:cNvSpPr txBox="1"/>
          <p:nvPr/>
        </p:nvSpPr>
        <p:spPr>
          <a:xfrm>
            <a:off x="6699127" y="748256"/>
            <a:ext cx="41870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66092"/>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13" name="Google Shape;213;p6"/>
          <p:cNvSpPr txBox="1"/>
          <p:nvPr/>
        </p:nvSpPr>
        <p:spPr>
          <a:xfrm>
            <a:off x="7117831" y="878494"/>
            <a:ext cx="277885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Business Partner Ecosystem</a:t>
            </a:r>
            <a:endParaRPr b="0" i="0" sz="1400" u="none" cap="none" strike="noStrike">
              <a:solidFill>
                <a:srgbClr val="000000"/>
              </a:solidFill>
              <a:latin typeface="Arial"/>
              <a:ea typeface="Arial"/>
              <a:cs typeface="Arial"/>
              <a:sym typeface="Arial"/>
            </a:endParaRPr>
          </a:p>
        </p:txBody>
      </p:sp>
      <p:sp>
        <p:nvSpPr>
          <p:cNvPr id="214" name="Google Shape;214;p6"/>
          <p:cNvSpPr txBox="1"/>
          <p:nvPr/>
        </p:nvSpPr>
        <p:spPr>
          <a:xfrm>
            <a:off x="490481" y="3809705"/>
            <a:ext cx="2763741" cy="853936"/>
          </a:xfrm>
          <a:prstGeom prst="rect">
            <a:avLst/>
          </a:prstGeom>
          <a:noFill/>
          <a:ln>
            <a:noFill/>
          </a:ln>
        </p:spPr>
        <p:txBody>
          <a:bodyPr anchorCtr="0" anchor="t" bIns="45700" lIns="91425" spcFirstLastPara="1" rIns="91425" wrap="square" tIns="45700">
            <a:normAutofit/>
          </a:bodyPr>
          <a:lstStyle/>
          <a:p>
            <a:pPr indent="-176213" lvl="0" marL="176213"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What opportunity attributes has the highest correlation with win and loss  probability vs. key competitors</a:t>
            </a:r>
            <a:endParaRPr b="0" i="0" sz="1400" u="none" cap="none" strike="noStrike">
              <a:solidFill>
                <a:srgbClr val="000000"/>
              </a:solidFill>
              <a:latin typeface="Arial"/>
              <a:ea typeface="Arial"/>
              <a:cs typeface="Arial"/>
              <a:sym typeface="Arial"/>
            </a:endParaRPr>
          </a:p>
          <a:p>
            <a:pPr indent="-100013" lvl="0" marL="176213" marR="0" rtl="0" algn="l">
              <a:lnSpc>
                <a:spcPct val="100000"/>
              </a:lnSpc>
              <a:spcBef>
                <a:spcPts val="24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266700" lvl="0" marL="342900" marR="0" rtl="0" algn="l">
              <a:lnSpc>
                <a:spcPct val="100000"/>
              </a:lnSpc>
              <a:spcBef>
                <a:spcPts val="24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15" name="Google Shape;215;p6"/>
          <p:cNvSpPr txBox="1"/>
          <p:nvPr/>
        </p:nvSpPr>
        <p:spPr>
          <a:xfrm>
            <a:off x="109577" y="2949177"/>
            <a:ext cx="41870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66092"/>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16" name="Google Shape;216;p6"/>
          <p:cNvSpPr txBox="1"/>
          <p:nvPr/>
        </p:nvSpPr>
        <p:spPr>
          <a:xfrm>
            <a:off x="652947" y="3087676"/>
            <a:ext cx="235049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Competitive Insights</a:t>
            </a:r>
            <a:endParaRPr b="0" i="0" sz="1400" u="none" cap="none" strike="noStrike">
              <a:solidFill>
                <a:srgbClr val="000000"/>
              </a:solidFill>
              <a:latin typeface="Arial"/>
              <a:ea typeface="Arial"/>
              <a:cs typeface="Arial"/>
              <a:sym typeface="Arial"/>
            </a:endParaRPr>
          </a:p>
        </p:txBody>
      </p:sp>
      <p:sp>
        <p:nvSpPr>
          <p:cNvPr id="217" name="Google Shape;217;p6"/>
          <p:cNvSpPr txBox="1"/>
          <p:nvPr/>
        </p:nvSpPr>
        <p:spPr>
          <a:xfrm>
            <a:off x="3385452" y="2949177"/>
            <a:ext cx="41870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66092"/>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18" name="Google Shape;218;p6"/>
          <p:cNvSpPr txBox="1"/>
          <p:nvPr/>
        </p:nvSpPr>
        <p:spPr>
          <a:xfrm>
            <a:off x="3853951" y="3087676"/>
            <a:ext cx="284517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Lead generation and opportunity prioritization</a:t>
            </a:r>
            <a:endParaRPr b="0" i="0" sz="1400" u="none" cap="none" strike="noStrike">
              <a:solidFill>
                <a:srgbClr val="000000"/>
              </a:solidFill>
              <a:latin typeface="Arial"/>
              <a:ea typeface="Arial"/>
              <a:cs typeface="Arial"/>
              <a:sym typeface="Arial"/>
            </a:endParaRPr>
          </a:p>
        </p:txBody>
      </p:sp>
      <p:sp>
        <p:nvSpPr>
          <p:cNvPr id="219" name="Google Shape;219;p6"/>
          <p:cNvSpPr txBox="1"/>
          <p:nvPr/>
        </p:nvSpPr>
        <p:spPr>
          <a:xfrm>
            <a:off x="6699127" y="2949177"/>
            <a:ext cx="41870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366092"/>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20" name="Google Shape;220;p6"/>
          <p:cNvSpPr txBox="1"/>
          <p:nvPr/>
        </p:nvSpPr>
        <p:spPr>
          <a:xfrm>
            <a:off x="7219662" y="3087676"/>
            <a:ext cx="235049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New Product Launch</a:t>
            </a:r>
            <a:endParaRPr b="0" i="0" sz="1400" u="none" cap="none" strike="noStrike">
              <a:solidFill>
                <a:srgbClr val="000000"/>
              </a:solidFill>
              <a:latin typeface="Arial"/>
              <a:ea typeface="Arial"/>
              <a:cs typeface="Arial"/>
              <a:sym typeface="Arial"/>
            </a:endParaRPr>
          </a:p>
        </p:txBody>
      </p:sp>
      <p:sp>
        <p:nvSpPr>
          <p:cNvPr id="221" name="Google Shape;221;p6"/>
          <p:cNvSpPr txBox="1"/>
          <p:nvPr/>
        </p:nvSpPr>
        <p:spPr>
          <a:xfrm>
            <a:off x="3590187" y="3809705"/>
            <a:ext cx="2763741" cy="1351379"/>
          </a:xfrm>
          <a:prstGeom prst="rect">
            <a:avLst/>
          </a:prstGeom>
          <a:noFill/>
          <a:ln>
            <a:noFill/>
          </a:ln>
        </p:spPr>
        <p:txBody>
          <a:bodyPr anchorCtr="0" anchor="t" bIns="45700" lIns="91425" spcFirstLastPara="1" rIns="91425" wrap="square" tIns="45700">
            <a:noAutofit/>
          </a:bodyPr>
          <a:lstStyle/>
          <a:p>
            <a:pPr indent="-176213" lvl="0" marL="176213" marR="0" rtl="0" algn="l">
              <a:lnSpc>
                <a:spcPct val="100000"/>
              </a:lnSpc>
              <a:spcBef>
                <a:spcPts val="0"/>
              </a:spcBef>
              <a:spcAft>
                <a:spcPts val="0"/>
              </a:spcAft>
              <a:buClr>
                <a:schemeClr val="dk1"/>
              </a:buClr>
              <a:buSzPts val="1050"/>
              <a:buFont typeface="Arial"/>
              <a:buChar char="•"/>
            </a:pPr>
            <a:r>
              <a:rPr b="0" i="0" lang="en-US" sz="1050" u="none" cap="none" strike="noStrike">
                <a:solidFill>
                  <a:schemeClr val="dk1"/>
                </a:solidFill>
                <a:latin typeface="Calibri"/>
                <a:ea typeface="Calibri"/>
                <a:cs typeface="Calibri"/>
                <a:sym typeface="Calibri"/>
              </a:rPr>
              <a:t>What are the opportunity attributes that have the highest impact on pipeline progression velocity and win rate?</a:t>
            </a:r>
            <a:endParaRPr b="0" i="0" sz="1400" u="none" cap="none" strike="noStrike">
              <a:solidFill>
                <a:srgbClr val="000000"/>
              </a:solidFill>
              <a:latin typeface="Arial"/>
              <a:ea typeface="Arial"/>
              <a:cs typeface="Arial"/>
              <a:sym typeface="Arial"/>
            </a:endParaRPr>
          </a:p>
          <a:p>
            <a:pPr indent="-109538" lvl="0" marL="176213" marR="0" rtl="0" algn="l">
              <a:lnSpc>
                <a:spcPct val="100000"/>
              </a:lnSpc>
              <a:spcBef>
                <a:spcPts val="210"/>
              </a:spcBef>
              <a:spcAft>
                <a:spcPts val="0"/>
              </a:spcAft>
              <a:buClr>
                <a:schemeClr val="dk1"/>
              </a:buClr>
              <a:buSzPts val="1050"/>
              <a:buFont typeface="Arial"/>
              <a:buNone/>
            </a:pPr>
            <a:r>
              <a:t/>
            </a:r>
            <a:endParaRPr b="0" i="0" sz="1050" u="none" cap="none" strike="noStrike">
              <a:solidFill>
                <a:schemeClr val="dk1"/>
              </a:solidFill>
              <a:latin typeface="Calibri"/>
              <a:ea typeface="Calibri"/>
              <a:cs typeface="Calibri"/>
              <a:sym typeface="Calibri"/>
            </a:endParaRPr>
          </a:p>
          <a:p>
            <a:pPr indent="-276225" lvl="0" marL="342900" marR="0" rtl="0" algn="l">
              <a:lnSpc>
                <a:spcPct val="100000"/>
              </a:lnSpc>
              <a:spcBef>
                <a:spcPts val="210"/>
              </a:spcBef>
              <a:spcAft>
                <a:spcPts val="0"/>
              </a:spcAft>
              <a:buClr>
                <a:schemeClr val="dk1"/>
              </a:buClr>
              <a:buSzPts val="1050"/>
              <a:buFont typeface="Arial"/>
              <a:buNone/>
            </a:pPr>
            <a:r>
              <a:t/>
            </a:r>
            <a:endParaRPr b="0" i="0" sz="1050" u="none" cap="none" strike="noStrike">
              <a:solidFill>
                <a:schemeClr val="dk1"/>
              </a:solidFill>
              <a:latin typeface="Calibri"/>
              <a:ea typeface="Calibri"/>
              <a:cs typeface="Calibri"/>
              <a:sym typeface="Calibri"/>
            </a:endParaRPr>
          </a:p>
        </p:txBody>
      </p:sp>
      <p:sp>
        <p:nvSpPr>
          <p:cNvPr id="222" name="Google Shape;222;p6"/>
          <p:cNvSpPr txBox="1"/>
          <p:nvPr/>
        </p:nvSpPr>
        <p:spPr>
          <a:xfrm>
            <a:off x="6933725" y="3809706"/>
            <a:ext cx="2763741" cy="1351378"/>
          </a:xfrm>
          <a:prstGeom prst="rect">
            <a:avLst/>
          </a:prstGeom>
          <a:noFill/>
          <a:ln>
            <a:noFill/>
          </a:ln>
        </p:spPr>
        <p:txBody>
          <a:bodyPr anchorCtr="0" anchor="t" bIns="45700" lIns="91425" spcFirstLastPara="1" rIns="91425" wrap="square" tIns="45700">
            <a:noAutofit/>
          </a:bodyPr>
          <a:lstStyle/>
          <a:p>
            <a:pPr indent="-176213" lvl="0" marL="176213" marR="0" rtl="0" algn="l">
              <a:lnSpc>
                <a:spcPct val="100000"/>
              </a:lnSpc>
              <a:spcBef>
                <a:spcPts val="0"/>
              </a:spcBef>
              <a:spcAft>
                <a:spcPts val="0"/>
              </a:spcAft>
              <a:buClr>
                <a:schemeClr val="dk1"/>
              </a:buClr>
              <a:buSzPts val="1050"/>
              <a:buFont typeface="Arial"/>
              <a:buChar char="•"/>
            </a:pPr>
            <a:r>
              <a:rPr b="0" i="0" lang="en-US" sz="1050" u="none" cap="none" strike="noStrike">
                <a:solidFill>
                  <a:schemeClr val="dk1"/>
                </a:solidFill>
                <a:latin typeface="Calibri"/>
                <a:ea typeface="Calibri"/>
                <a:cs typeface="Calibri"/>
                <a:sym typeface="Calibri"/>
              </a:rPr>
              <a:t>What are number of new leads, lead progression rates, identified opportunities, opportunity progression and win rates required to attain growth targets for a new product?</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210"/>
              </a:spcBef>
              <a:spcAft>
                <a:spcPts val="0"/>
              </a:spcAft>
              <a:buClr>
                <a:schemeClr val="dk1"/>
              </a:buClr>
              <a:buSzPts val="1050"/>
              <a:buFont typeface="Arial"/>
              <a:buChar char="•"/>
            </a:pPr>
            <a:r>
              <a:rPr b="0" i="0" lang="en-US" sz="1050" u="none" cap="none" strike="noStrike">
                <a:solidFill>
                  <a:schemeClr val="dk1"/>
                </a:solidFill>
                <a:latin typeface="Calibri"/>
                <a:ea typeface="Calibri"/>
                <a:cs typeface="Calibri"/>
                <a:sym typeface="Calibri"/>
              </a:rPr>
              <a:t>How many resources are required and what is the optimal route-to-market mix</a:t>
            </a:r>
            <a:endParaRPr b="0" i="0" sz="1400" u="none" cap="none" strike="noStrike">
              <a:solidFill>
                <a:srgbClr val="000000"/>
              </a:solidFill>
              <a:latin typeface="Arial"/>
              <a:ea typeface="Arial"/>
              <a:cs typeface="Arial"/>
              <a:sym typeface="Arial"/>
            </a:endParaRPr>
          </a:p>
          <a:p>
            <a:pPr indent="-276225" lvl="0" marL="342900" marR="0" rtl="0" algn="l">
              <a:lnSpc>
                <a:spcPct val="100000"/>
              </a:lnSpc>
              <a:spcBef>
                <a:spcPts val="210"/>
              </a:spcBef>
              <a:spcAft>
                <a:spcPts val="0"/>
              </a:spcAft>
              <a:buClr>
                <a:schemeClr val="dk1"/>
              </a:buClr>
              <a:buSzPts val="1050"/>
              <a:buFont typeface="Arial"/>
              <a:buNone/>
            </a:pPr>
            <a:r>
              <a:t/>
            </a:r>
            <a:endParaRPr b="0" i="0" sz="1050" u="none" cap="none" strike="noStrike">
              <a:solidFill>
                <a:schemeClr val="dk1"/>
              </a:solidFill>
              <a:latin typeface="Calibri"/>
              <a:ea typeface="Calibri"/>
              <a:cs typeface="Calibri"/>
              <a:sym typeface="Calibri"/>
            </a:endParaRPr>
          </a:p>
        </p:txBody>
      </p:sp>
      <p:sp>
        <p:nvSpPr>
          <p:cNvPr id="223" name="Google Shape;223;p6"/>
          <p:cNvSpPr txBox="1"/>
          <p:nvPr/>
        </p:nvSpPr>
        <p:spPr>
          <a:xfrm>
            <a:off x="3551841" y="1325542"/>
            <a:ext cx="3015214" cy="1547937"/>
          </a:xfrm>
          <a:prstGeom prst="rect">
            <a:avLst/>
          </a:prstGeom>
          <a:noFill/>
          <a:ln>
            <a:noFill/>
          </a:ln>
        </p:spPr>
        <p:txBody>
          <a:bodyPr anchorCtr="0" anchor="t" bIns="45700" lIns="91425" spcFirstLastPara="1" rIns="91425" wrap="square" tIns="45700">
            <a:noAutofit/>
          </a:bodyPr>
          <a:lstStyle/>
          <a:p>
            <a:pPr indent="-176213" lvl="0" marL="176213" marR="0" rtl="0" algn="l">
              <a:lnSpc>
                <a:spcPct val="100000"/>
              </a:lnSpc>
              <a:spcBef>
                <a:spcPts val="0"/>
              </a:spcBef>
              <a:spcAft>
                <a:spcPts val="0"/>
              </a:spcAft>
              <a:buClr>
                <a:schemeClr val="dk1"/>
              </a:buClr>
              <a:buSzPts val="1050"/>
              <a:buFont typeface="Arial"/>
              <a:buChar char="•"/>
            </a:pPr>
            <a:r>
              <a:rPr b="0" i="0" lang="en-US" sz="1050" u="none" cap="none" strike="noStrike">
                <a:solidFill>
                  <a:schemeClr val="dk1"/>
                </a:solidFill>
                <a:latin typeface="Calibri"/>
                <a:ea typeface="Calibri"/>
                <a:cs typeface="Calibri"/>
                <a:sym typeface="Calibri"/>
              </a:rPr>
              <a:t>What sales communities are most productive at identifying new leads and opportunities?</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210"/>
              </a:spcBef>
              <a:spcAft>
                <a:spcPts val="0"/>
              </a:spcAft>
              <a:buClr>
                <a:schemeClr val="dk1"/>
              </a:buClr>
              <a:buSzPts val="1050"/>
              <a:buFont typeface="Arial"/>
              <a:buChar char="•"/>
            </a:pPr>
            <a:r>
              <a:rPr b="0" i="0" lang="en-US" sz="1050" u="none" cap="none" strike="noStrike">
                <a:solidFill>
                  <a:schemeClr val="dk1"/>
                </a:solidFill>
                <a:latin typeface="Calibri"/>
                <a:ea typeface="Calibri"/>
                <a:cs typeface="Calibri"/>
                <a:sym typeface="Calibri"/>
              </a:rPr>
              <a:t>What are opportunity attributes that have the highest correlation with sales productivity?</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210"/>
              </a:spcBef>
              <a:spcAft>
                <a:spcPts val="0"/>
              </a:spcAft>
              <a:buClr>
                <a:schemeClr val="dk1"/>
              </a:buClr>
              <a:buSzPts val="1050"/>
              <a:buFont typeface="Arial"/>
              <a:buChar char="•"/>
            </a:pPr>
            <a:r>
              <a:rPr b="0" i="0" lang="en-US" sz="1050" u="none" cap="none" strike="noStrike">
                <a:solidFill>
                  <a:schemeClr val="dk1"/>
                </a:solidFill>
                <a:latin typeface="Calibri"/>
                <a:ea typeface="Calibri"/>
                <a:cs typeface="Calibri"/>
                <a:sym typeface="Calibri"/>
              </a:rPr>
              <a:t>What is the expected impact of incremental sales resources across the sales cycle </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210"/>
              </a:spcBef>
              <a:spcAft>
                <a:spcPts val="0"/>
              </a:spcAft>
              <a:buClr>
                <a:schemeClr val="dk1"/>
              </a:buClr>
              <a:buSzPts val="1050"/>
              <a:buFont typeface="Arial"/>
              <a:buChar char="•"/>
            </a:pPr>
            <a:r>
              <a:rPr b="0" i="0" lang="en-US" sz="1050" u="none" cap="none" strike="noStrike">
                <a:solidFill>
                  <a:schemeClr val="dk1"/>
                </a:solidFill>
                <a:latin typeface="Calibri"/>
                <a:ea typeface="Calibri"/>
                <a:cs typeface="Calibri"/>
                <a:sym typeface="Calibri"/>
              </a:rPr>
              <a:t>What is net seller capacity given realities of seller capability, capacity, and assignments</a:t>
            </a:r>
            <a:endParaRPr b="0" i="0" sz="1400" u="none" cap="none" strike="noStrike">
              <a:solidFill>
                <a:srgbClr val="000000"/>
              </a:solidFill>
              <a:latin typeface="Arial"/>
              <a:ea typeface="Arial"/>
              <a:cs typeface="Arial"/>
              <a:sym typeface="Arial"/>
            </a:endParaRPr>
          </a:p>
          <a:p>
            <a:pPr indent="-109538" lvl="0" marL="176213" marR="0" rtl="0" algn="l">
              <a:lnSpc>
                <a:spcPct val="100000"/>
              </a:lnSpc>
              <a:spcBef>
                <a:spcPts val="210"/>
              </a:spcBef>
              <a:spcAft>
                <a:spcPts val="0"/>
              </a:spcAft>
              <a:buClr>
                <a:schemeClr val="dk1"/>
              </a:buClr>
              <a:buSzPts val="1050"/>
              <a:buFont typeface="Arial"/>
              <a:buNone/>
            </a:pPr>
            <a:r>
              <a:t/>
            </a:r>
            <a:endParaRPr b="0" i="0" sz="1050" u="none" cap="none" strike="noStrike">
              <a:solidFill>
                <a:schemeClr val="dk1"/>
              </a:solidFill>
              <a:latin typeface="Calibri"/>
              <a:ea typeface="Calibri"/>
              <a:cs typeface="Calibri"/>
              <a:sym typeface="Calibri"/>
            </a:endParaRPr>
          </a:p>
          <a:p>
            <a:pPr indent="-276225" lvl="0" marL="342900" marR="0" rtl="0" algn="l">
              <a:lnSpc>
                <a:spcPct val="100000"/>
              </a:lnSpc>
              <a:spcBef>
                <a:spcPts val="210"/>
              </a:spcBef>
              <a:spcAft>
                <a:spcPts val="0"/>
              </a:spcAft>
              <a:buClr>
                <a:schemeClr val="dk1"/>
              </a:buClr>
              <a:buSzPts val="1050"/>
              <a:buFont typeface="Arial"/>
              <a:buNone/>
            </a:pPr>
            <a:r>
              <a:t/>
            </a:r>
            <a:endParaRPr b="0" i="0" sz="1050" u="none" cap="none" strike="noStrike">
              <a:solidFill>
                <a:schemeClr val="dk1"/>
              </a:solidFill>
              <a:latin typeface="Calibri"/>
              <a:ea typeface="Calibri"/>
              <a:cs typeface="Calibri"/>
              <a:sym typeface="Calibri"/>
            </a:endParaRPr>
          </a:p>
        </p:txBody>
      </p:sp>
      <p:sp>
        <p:nvSpPr>
          <p:cNvPr id="224" name="Google Shape;224;p6"/>
          <p:cNvSpPr txBox="1"/>
          <p:nvPr/>
        </p:nvSpPr>
        <p:spPr>
          <a:xfrm>
            <a:off x="6933725" y="1325542"/>
            <a:ext cx="2763741" cy="1485136"/>
          </a:xfrm>
          <a:prstGeom prst="rect">
            <a:avLst/>
          </a:prstGeom>
          <a:noFill/>
          <a:ln>
            <a:noFill/>
          </a:ln>
        </p:spPr>
        <p:txBody>
          <a:bodyPr anchorCtr="0" anchor="t" bIns="45700" lIns="91425" spcFirstLastPara="1" rIns="91425" wrap="square" tIns="45700">
            <a:noAutofit/>
          </a:bodyPr>
          <a:lstStyle/>
          <a:p>
            <a:pPr indent="-176213" lvl="0" marL="176213" marR="0" rtl="0" algn="l">
              <a:lnSpc>
                <a:spcPct val="100000"/>
              </a:lnSpc>
              <a:spcBef>
                <a:spcPts val="0"/>
              </a:spcBef>
              <a:spcAft>
                <a:spcPts val="0"/>
              </a:spcAft>
              <a:buClr>
                <a:schemeClr val="dk1"/>
              </a:buClr>
              <a:buSzPts val="1050"/>
              <a:buFont typeface="Arial"/>
              <a:buChar char="•"/>
            </a:pPr>
            <a:r>
              <a:rPr b="0" i="0" lang="en-US" sz="1050" u="none" cap="none" strike="noStrike">
                <a:solidFill>
                  <a:schemeClr val="dk1"/>
                </a:solidFill>
                <a:latin typeface="Calibri"/>
                <a:ea typeface="Calibri"/>
                <a:cs typeface="Calibri"/>
                <a:sym typeface="Calibri"/>
              </a:rPr>
              <a:t>How many business partners are required to support target revenue growth</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210"/>
              </a:spcBef>
              <a:spcAft>
                <a:spcPts val="0"/>
              </a:spcAft>
              <a:buClr>
                <a:schemeClr val="dk1"/>
              </a:buClr>
              <a:buSzPts val="1050"/>
              <a:buFont typeface="Arial"/>
              <a:buChar char="•"/>
            </a:pPr>
            <a:r>
              <a:rPr b="0" i="0" lang="en-US" sz="1050" u="none" cap="none" strike="noStrike">
                <a:solidFill>
                  <a:schemeClr val="dk1"/>
                </a:solidFill>
                <a:latin typeface="Calibri"/>
                <a:ea typeface="Calibri"/>
                <a:cs typeface="Calibri"/>
                <a:sym typeface="Calibri"/>
              </a:rPr>
              <a:t>What are opportunity or business partner  attributes that drive highest and lowest business partner sales productivity?</a:t>
            </a:r>
            <a:endParaRPr b="0" i="0" sz="1400" u="none" cap="none" strike="noStrike">
              <a:solidFill>
                <a:srgbClr val="000000"/>
              </a:solidFill>
              <a:latin typeface="Arial"/>
              <a:ea typeface="Arial"/>
              <a:cs typeface="Arial"/>
              <a:sym typeface="Arial"/>
            </a:endParaRPr>
          </a:p>
          <a:p>
            <a:pPr indent="-176213" lvl="0" marL="176213" marR="0" rtl="0" algn="l">
              <a:lnSpc>
                <a:spcPct val="100000"/>
              </a:lnSpc>
              <a:spcBef>
                <a:spcPts val="210"/>
              </a:spcBef>
              <a:spcAft>
                <a:spcPts val="0"/>
              </a:spcAft>
              <a:buClr>
                <a:schemeClr val="dk1"/>
              </a:buClr>
              <a:buSzPts val="1050"/>
              <a:buFont typeface="Arial"/>
              <a:buChar char="•"/>
            </a:pPr>
            <a:r>
              <a:rPr b="0" i="0" lang="en-US" sz="1050" u="none" cap="none" strike="noStrike">
                <a:solidFill>
                  <a:schemeClr val="dk1"/>
                </a:solidFill>
                <a:latin typeface="Calibri"/>
                <a:ea typeface="Calibri"/>
                <a:cs typeface="Calibri"/>
                <a:sym typeface="Calibri"/>
              </a:rPr>
              <a:t>What is the impact of increased demand generation programs and lead passing to business partners?</a:t>
            </a:r>
            <a:endParaRPr b="0" i="0" sz="1400" u="none" cap="none" strike="noStrike">
              <a:solidFill>
                <a:srgbClr val="000000"/>
              </a:solidFill>
              <a:latin typeface="Arial"/>
              <a:ea typeface="Arial"/>
              <a:cs typeface="Arial"/>
              <a:sym typeface="Arial"/>
            </a:endParaRPr>
          </a:p>
          <a:p>
            <a:pPr indent="-109538" lvl="0" marL="176213" marR="0" rtl="0" algn="l">
              <a:lnSpc>
                <a:spcPct val="100000"/>
              </a:lnSpc>
              <a:spcBef>
                <a:spcPts val="210"/>
              </a:spcBef>
              <a:spcAft>
                <a:spcPts val="0"/>
              </a:spcAft>
              <a:buClr>
                <a:schemeClr val="dk1"/>
              </a:buClr>
              <a:buSzPts val="1050"/>
              <a:buFont typeface="Arial"/>
              <a:buNone/>
            </a:pPr>
            <a:r>
              <a:t/>
            </a:r>
            <a:endParaRPr b="0" i="0" sz="1050" u="none" cap="none" strike="noStrike">
              <a:solidFill>
                <a:schemeClr val="dk1"/>
              </a:solidFill>
              <a:latin typeface="Calibri"/>
              <a:ea typeface="Calibri"/>
              <a:cs typeface="Calibri"/>
              <a:sym typeface="Calibri"/>
            </a:endParaRPr>
          </a:p>
          <a:p>
            <a:pPr indent="-276225" lvl="0" marL="342900" marR="0" rtl="0" algn="l">
              <a:lnSpc>
                <a:spcPct val="100000"/>
              </a:lnSpc>
              <a:spcBef>
                <a:spcPts val="210"/>
              </a:spcBef>
              <a:spcAft>
                <a:spcPts val="0"/>
              </a:spcAft>
              <a:buClr>
                <a:schemeClr val="dk1"/>
              </a:buClr>
              <a:buSzPts val="1050"/>
              <a:buFont typeface="Arial"/>
              <a:buNone/>
            </a:pPr>
            <a:r>
              <a:t/>
            </a:r>
            <a:endParaRPr b="0" i="0" sz="1050" u="none" cap="none" strike="noStrike">
              <a:solidFill>
                <a:schemeClr val="dk1"/>
              </a:solidFill>
              <a:latin typeface="Calibri"/>
              <a:ea typeface="Calibri"/>
              <a:cs typeface="Calibri"/>
              <a:sym typeface="Calibri"/>
            </a:endParaRPr>
          </a:p>
        </p:txBody>
      </p:sp>
      <p:sp>
        <p:nvSpPr>
          <p:cNvPr id="225" name="Google Shape;225;p6"/>
          <p:cNvSpPr txBox="1"/>
          <p:nvPr>
            <p:ph idx="12" type="sldNum"/>
          </p:nvPr>
        </p:nvSpPr>
        <p:spPr>
          <a:xfrm>
            <a:off x="9529011" y="4764505"/>
            <a:ext cx="471638" cy="2766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2014-05-08T17:47:46Z</dcterms:created>
</cp:coreProperties>
</file>