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157d7886e0c_2_7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0" name="Google Shape;1070;g157d7886e0c_2_7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1" name="Google Shape;1071;g157d7886e0c_2_7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157d7886e0c_2_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g157d7886e0c_2_8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157d7886e0c_2_9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g157d7886e0c_2_9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157d7886e0c_2_10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g157d7886e0c_2_10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g157d7886e0c_2_10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g157d7886e0c_2_10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157d7886e0c_2_10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g157d7886e0c_2_10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g157d7886e0c_2_10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2" name="Google Shape;1402;g157d7886e0c_2_10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3" name="Google Shape;1403;g157d7886e0c_2_10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g157d7886e0c_2_1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6" name="Google Shape;1416;g157d7886e0c_2_1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7" name="Google Shape;1417;g157d7886e0c_2_11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15012852474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5" name="Google Shape;1425;g15012852474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51560a17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51560a17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501285247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501285247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5012852474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5012852474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57d7886e0c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157d7886e0c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157d7886e0c_2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57d7886e0c_2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157d7886e0c_2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57d7886e0c_2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157d7886e0c_2_3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57d7886e0c_2_4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g157d7886e0c_2_4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Deal Size</a:t>
            </a:r>
            <a:endParaRPr/>
          </a:p>
          <a:p>
            <a:pPr indent="0" lvl="0" marL="0" rtl="0" algn="l">
              <a:spcBef>
                <a:spcPts val="0"/>
              </a:spcBef>
              <a:spcAft>
                <a:spcPts val="0"/>
              </a:spcAft>
              <a:buNone/>
            </a:pPr>
            <a:r>
              <a:rPr lang="en"/>
              <a:t>FLM Call</a:t>
            </a:r>
            <a:endParaRPr/>
          </a:p>
          <a:p>
            <a:pPr indent="0" lvl="0" marL="0" rtl="0" algn="l">
              <a:spcBef>
                <a:spcPts val="0"/>
              </a:spcBef>
              <a:spcAft>
                <a:spcPts val="0"/>
              </a:spcAft>
              <a:buNone/>
            </a:pPr>
            <a:r>
              <a:rPr lang="en"/>
              <a:t>Days since update</a:t>
            </a:r>
            <a:endParaRPr/>
          </a:p>
          <a:p>
            <a:pPr indent="0" lvl="0" marL="0" rtl="0" algn="l">
              <a:spcBef>
                <a:spcPts val="0"/>
              </a:spcBef>
              <a:spcAft>
                <a:spcPts val="0"/>
              </a:spcAft>
              <a:buNone/>
            </a:pPr>
            <a:r>
              <a:rPr lang="en"/>
              <a:t>Days in sales stage</a:t>
            </a:r>
            <a:endParaRPr/>
          </a:p>
          <a:p>
            <a:pPr indent="0" lvl="0" marL="0" rtl="0" algn="l">
              <a:spcBef>
                <a:spcPts val="0"/>
              </a:spcBef>
              <a:spcAft>
                <a:spcPts val="0"/>
              </a:spcAft>
              <a:buNone/>
            </a:pPr>
            <a:r>
              <a:rPr lang="en"/>
              <a:t>OI Source</a:t>
            </a:r>
            <a:endParaRPr/>
          </a:p>
          <a:p>
            <a:pPr indent="0" lvl="0" marL="0" rtl="0" algn="l">
              <a:spcBef>
                <a:spcPts val="0"/>
              </a:spcBef>
              <a:spcAft>
                <a:spcPts val="0"/>
              </a:spcAft>
              <a:buNone/>
            </a:pPr>
            <a:r>
              <a:rPr lang="en"/>
              <a:t>Product Category</a:t>
            </a:r>
            <a:endParaRPr/>
          </a:p>
          <a:p>
            <a:pPr indent="0" lvl="0" marL="0" rtl="0" algn="l">
              <a:spcBef>
                <a:spcPts val="0"/>
              </a:spcBef>
              <a:spcAft>
                <a:spcPts val="0"/>
              </a:spcAft>
              <a:buNone/>
            </a:pPr>
            <a:r>
              <a:rPr lang="en"/>
              <a:t>Sales Stage at Entry</a:t>
            </a:r>
            <a:endParaRPr/>
          </a:p>
          <a:p>
            <a:pPr indent="0" lvl="0" marL="0" rtl="0" algn="l">
              <a:spcBef>
                <a:spcPts val="0"/>
              </a:spcBef>
              <a:spcAft>
                <a:spcPts val="0"/>
              </a:spcAft>
              <a:buNone/>
            </a:pPr>
            <a:r>
              <a:t/>
            </a:r>
            <a:endParaRPr/>
          </a:p>
        </p:txBody>
      </p:sp>
      <p:sp>
        <p:nvSpPr>
          <p:cNvPr id="781" name="Google Shape;781;g157d7886e0c_2_4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157d7886e0c_2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g157d7886e0c_2_6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9"/>
            <a:ext cx="7370700" cy="460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36609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1200"/>
              </a:spcBef>
              <a:spcAft>
                <a:spcPts val="0"/>
              </a:spcAft>
              <a:buClr>
                <a:schemeClr val="dk1"/>
              </a:buClr>
              <a:buSzPts val="1800"/>
              <a:buChar char="○"/>
              <a:defRPr/>
            </a:lvl2pPr>
            <a:lvl3pPr indent="-342900" lvl="2" marL="1371600" rtl="0" algn="l">
              <a:spcBef>
                <a:spcPts val="1200"/>
              </a:spcBef>
              <a:spcAft>
                <a:spcPts val="0"/>
              </a:spcAft>
              <a:buClr>
                <a:schemeClr val="dk1"/>
              </a:buClr>
              <a:buSzPts val="1800"/>
              <a:buChar char="■"/>
              <a:defRPr/>
            </a:lvl3pPr>
            <a:lvl4pPr indent="-342900" lvl="3" marL="1828800" rtl="0" algn="l">
              <a:spcBef>
                <a:spcPts val="1200"/>
              </a:spcBef>
              <a:spcAft>
                <a:spcPts val="0"/>
              </a:spcAft>
              <a:buClr>
                <a:schemeClr val="dk1"/>
              </a:buClr>
              <a:buSzPts val="1800"/>
              <a:buChar char="●"/>
              <a:defRPr/>
            </a:lvl4pPr>
            <a:lvl5pPr indent="-342900" lvl="4" marL="2286000" rtl="0" algn="l">
              <a:spcBef>
                <a:spcPts val="1200"/>
              </a:spcBef>
              <a:spcAft>
                <a:spcPts val="0"/>
              </a:spcAft>
              <a:buClr>
                <a:schemeClr val="dk1"/>
              </a:buClr>
              <a:buSzPts val="1800"/>
              <a:buChar char="○"/>
              <a:defRPr/>
            </a:lvl5pPr>
            <a:lvl6pPr indent="-342900" lvl="5" marL="2743200" rtl="0" algn="l">
              <a:spcBef>
                <a:spcPts val="120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53" name="Google Shape;53;p13"/>
          <p:cNvSpPr txBox="1"/>
          <p:nvPr>
            <p:ph idx="12" type="sldNum"/>
          </p:nvPr>
        </p:nvSpPr>
        <p:spPr>
          <a:xfrm>
            <a:off x="8662737" y="4764505"/>
            <a:ext cx="428700" cy="276600"/>
          </a:xfrm>
          <a:prstGeom prst="rect">
            <a:avLst/>
          </a:prstGeom>
          <a:noFill/>
          <a:ln>
            <a:noFill/>
          </a:ln>
        </p:spPr>
        <p:txBody>
          <a:bodyPr anchorCtr="0" anchor="t" bIns="45700" lIns="91425" spcFirstLastPara="1" rIns="91425" wrap="square" tIns="45700">
            <a:normAutofit/>
          </a:bodyPr>
          <a:lstStyle>
            <a:lvl1pPr indent="0" lvl="0" marL="0" marR="0" rtl="0" algn="l">
              <a:spcBef>
                <a:spcPts val="0"/>
              </a:spcBef>
              <a:buNone/>
              <a:defRPr b="0" i="0" sz="1000" u="none" cap="none" strike="noStrike">
                <a:solidFill>
                  <a:schemeClr val="dk1"/>
                </a:solidFill>
                <a:latin typeface="Calibri"/>
                <a:ea typeface="Calibri"/>
                <a:cs typeface="Calibri"/>
                <a:sym typeface="Calibri"/>
              </a:defRPr>
            </a:lvl1pPr>
            <a:lvl2pPr indent="0" lvl="1" marL="0" marR="0" rtl="0" algn="l">
              <a:spcBef>
                <a:spcPts val="0"/>
              </a:spcBef>
              <a:buNone/>
              <a:defRPr b="0" i="0" sz="1000" u="none" cap="none" strike="noStrike">
                <a:solidFill>
                  <a:schemeClr val="dk1"/>
                </a:solidFill>
                <a:latin typeface="Calibri"/>
                <a:ea typeface="Calibri"/>
                <a:cs typeface="Calibri"/>
                <a:sym typeface="Calibri"/>
              </a:defRPr>
            </a:lvl2pPr>
            <a:lvl3pPr indent="0" lvl="2" marL="0" marR="0" rtl="0" algn="l">
              <a:spcBef>
                <a:spcPts val="0"/>
              </a:spcBef>
              <a:buNone/>
              <a:defRPr b="0" i="0" sz="1000" u="none" cap="none" strike="noStrike">
                <a:solidFill>
                  <a:schemeClr val="dk1"/>
                </a:solidFill>
                <a:latin typeface="Calibri"/>
                <a:ea typeface="Calibri"/>
                <a:cs typeface="Calibri"/>
                <a:sym typeface="Calibri"/>
              </a:defRPr>
            </a:lvl3pPr>
            <a:lvl4pPr indent="0" lvl="3" marL="0" marR="0" rtl="0" algn="l">
              <a:spcBef>
                <a:spcPts val="0"/>
              </a:spcBef>
              <a:buNone/>
              <a:defRPr b="0" i="0" sz="1000" u="none" cap="none" strike="noStrike">
                <a:solidFill>
                  <a:schemeClr val="dk1"/>
                </a:solidFill>
                <a:latin typeface="Calibri"/>
                <a:ea typeface="Calibri"/>
                <a:cs typeface="Calibri"/>
                <a:sym typeface="Calibri"/>
              </a:defRPr>
            </a:lvl4pPr>
            <a:lvl5pPr indent="0" lvl="4" marL="0" marR="0" rtl="0" algn="l">
              <a:spcBef>
                <a:spcPts val="0"/>
              </a:spcBef>
              <a:buNone/>
              <a:defRPr b="0" i="0" sz="1000" u="none" cap="none" strike="noStrike">
                <a:solidFill>
                  <a:schemeClr val="dk1"/>
                </a:solidFill>
                <a:latin typeface="Calibri"/>
                <a:ea typeface="Calibri"/>
                <a:cs typeface="Calibri"/>
                <a:sym typeface="Calibri"/>
              </a:defRPr>
            </a:lvl5pPr>
            <a:lvl6pPr indent="0" lvl="5" marL="0" marR="0" rtl="0" algn="l">
              <a:spcBef>
                <a:spcPts val="0"/>
              </a:spcBef>
              <a:buNone/>
              <a:defRPr b="0" i="0" sz="1000" u="none" cap="none" strike="noStrike">
                <a:solidFill>
                  <a:schemeClr val="dk1"/>
                </a:solidFill>
                <a:latin typeface="Calibri"/>
                <a:ea typeface="Calibri"/>
                <a:cs typeface="Calibri"/>
                <a:sym typeface="Calibri"/>
              </a:defRPr>
            </a:lvl6pPr>
            <a:lvl7pPr indent="0" lvl="6" marL="0" marR="0" rtl="0" algn="l">
              <a:spcBef>
                <a:spcPts val="0"/>
              </a:spcBef>
              <a:buNone/>
              <a:defRPr b="0" i="0" sz="1000" u="none" cap="none" strike="noStrike">
                <a:solidFill>
                  <a:schemeClr val="dk1"/>
                </a:solidFill>
                <a:latin typeface="Calibri"/>
                <a:ea typeface="Calibri"/>
                <a:cs typeface="Calibri"/>
                <a:sym typeface="Calibri"/>
              </a:defRPr>
            </a:lvl7pPr>
            <a:lvl8pPr indent="0" lvl="7" marL="0" marR="0" rtl="0" algn="l">
              <a:spcBef>
                <a:spcPts val="0"/>
              </a:spcBef>
              <a:buNone/>
              <a:defRPr b="0" i="0" sz="1000" u="none" cap="none" strike="noStrike">
                <a:solidFill>
                  <a:schemeClr val="dk1"/>
                </a:solidFill>
                <a:latin typeface="Calibri"/>
                <a:ea typeface="Calibri"/>
                <a:cs typeface="Calibri"/>
                <a:sym typeface="Calibri"/>
              </a:defRPr>
            </a:lvl8pPr>
            <a:lvl9pPr indent="0" lvl="8" marL="0" marR="0" rtl="0" algn="l">
              <a:spcBef>
                <a:spcPts val="0"/>
              </a:spcBef>
              <a:buNone/>
              <a:defRPr b="0" i="0" sz="10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28.png"/><Relationship Id="rId5" Type="http://schemas.openxmlformats.org/officeDocument/2006/relationships/image" Target="../media/image36.png"/><Relationship Id="rId6"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34.png"/><Relationship Id="rId5" Type="http://schemas.openxmlformats.org/officeDocument/2006/relationships/image" Target="../media/image15.png"/><Relationship Id="rId6" Type="http://schemas.openxmlformats.org/officeDocument/2006/relationships/image" Target="../media/image9.png"/><Relationship Id="rId7"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23.png"/><Relationship Id="rId5" Type="http://schemas.openxmlformats.org/officeDocument/2006/relationships/image" Target="../media/image7.jpg"/><Relationship Id="rId6" Type="http://schemas.openxmlformats.org/officeDocument/2006/relationships/image" Target="../media/image24.jpg"/><Relationship Id="rId7" Type="http://schemas.openxmlformats.org/officeDocument/2006/relationships/image" Target="../media/image16.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20.png"/><Relationship Id="rId13" Type="http://schemas.openxmlformats.org/officeDocument/2006/relationships/image" Target="../media/image22.png"/><Relationship Id="rId12"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6.png"/><Relationship Id="rId15" Type="http://schemas.openxmlformats.org/officeDocument/2006/relationships/image" Target="../media/image25.png"/><Relationship Id="rId14" Type="http://schemas.openxmlformats.org/officeDocument/2006/relationships/image" Target="../media/image14.png"/><Relationship Id="rId17" Type="http://schemas.openxmlformats.org/officeDocument/2006/relationships/image" Target="../media/image27.png"/><Relationship Id="rId16" Type="http://schemas.openxmlformats.org/officeDocument/2006/relationships/image" Target="../media/image34.png"/><Relationship Id="rId5" Type="http://schemas.openxmlformats.org/officeDocument/2006/relationships/image" Target="../media/image9.png"/><Relationship Id="rId6" Type="http://schemas.openxmlformats.org/officeDocument/2006/relationships/image" Target="../media/image17.png"/><Relationship Id="rId7" Type="http://schemas.openxmlformats.org/officeDocument/2006/relationships/image" Target="../media/image8.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11.png"/><Relationship Id="rId13" Type="http://schemas.openxmlformats.org/officeDocument/2006/relationships/image" Target="../media/image25.png"/><Relationship Id="rId12"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1.png"/><Relationship Id="rId15" Type="http://schemas.openxmlformats.org/officeDocument/2006/relationships/image" Target="../media/image8.png"/><Relationship Id="rId14" Type="http://schemas.openxmlformats.org/officeDocument/2006/relationships/image" Target="../media/image34.png"/><Relationship Id="rId17" Type="http://schemas.openxmlformats.org/officeDocument/2006/relationships/image" Target="../media/image27.png"/><Relationship Id="rId16"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7.png"/><Relationship Id="rId7" Type="http://schemas.openxmlformats.org/officeDocument/2006/relationships/image" Target="../media/image26.png"/><Relationship Id="rId8"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37.png"/><Relationship Id="rId5" Type="http://schemas.openxmlformats.org/officeDocument/2006/relationships/image" Target="../media/image15.png"/><Relationship Id="rId6" Type="http://schemas.openxmlformats.org/officeDocument/2006/relationships/image" Target="../media/image9.png"/><Relationship Id="rId7"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34.png"/><Relationship Id="rId5" Type="http://schemas.openxmlformats.org/officeDocument/2006/relationships/image" Target="../media/image29.png"/><Relationship Id="rId6" Type="http://schemas.openxmlformats.org/officeDocument/2006/relationships/image" Target="../media/image15.png"/><Relationship Id="rId7" Type="http://schemas.openxmlformats.org/officeDocument/2006/relationships/image" Target="../media/image9.png"/><Relationship Id="rId8"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34.png"/><Relationship Id="rId5" Type="http://schemas.openxmlformats.org/officeDocument/2006/relationships/image" Target="../media/image18.png"/><Relationship Id="rId6" Type="http://schemas.openxmlformats.org/officeDocument/2006/relationships/image" Target="../media/image15.png"/><Relationship Id="rId7" Type="http://schemas.openxmlformats.org/officeDocument/2006/relationships/image" Target="../media/image9.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4"/>
          <p:cNvPicPr preferRelativeResize="0"/>
          <p:nvPr/>
        </p:nvPicPr>
        <p:blipFill>
          <a:blip r:embed="rId3">
            <a:alphaModFix/>
          </a:blip>
          <a:stretch>
            <a:fillRect/>
          </a:stretch>
        </p:blipFill>
        <p:spPr>
          <a:xfrm>
            <a:off x="152400" y="796657"/>
            <a:ext cx="8839201" cy="610974"/>
          </a:xfrm>
          <a:prstGeom prst="rect">
            <a:avLst/>
          </a:prstGeom>
          <a:noFill/>
          <a:ln>
            <a:noFill/>
          </a:ln>
        </p:spPr>
      </p:pic>
      <p:pic>
        <p:nvPicPr>
          <p:cNvPr id="59" name="Google Shape;59;p14"/>
          <p:cNvPicPr preferRelativeResize="0"/>
          <p:nvPr/>
        </p:nvPicPr>
        <p:blipFill>
          <a:blip r:embed="rId4">
            <a:alphaModFix/>
          </a:blip>
          <a:stretch>
            <a:fillRect/>
          </a:stretch>
        </p:blipFill>
        <p:spPr>
          <a:xfrm>
            <a:off x="152400" y="796656"/>
            <a:ext cx="621209" cy="339449"/>
          </a:xfrm>
          <a:prstGeom prst="rect">
            <a:avLst/>
          </a:prstGeom>
          <a:noFill/>
          <a:ln>
            <a:noFill/>
          </a:ln>
        </p:spPr>
      </p:pic>
      <p:sp>
        <p:nvSpPr>
          <p:cNvPr id="60" name="Google Shape;60;p14"/>
          <p:cNvSpPr txBox="1"/>
          <p:nvPr/>
        </p:nvSpPr>
        <p:spPr>
          <a:xfrm>
            <a:off x="496175" y="812475"/>
            <a:ext cx="1048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General Manager</a:t>
            </a:r>
            <a:endParaRPr sz="800"/>
          </a:p>
        </p:txBody>
      </p:sp>
      <p:sp>
        <p:nvSpPr>
          <p:cNvPr id="61" name="Google Shape;61;p14"/>
          <p:cNvSpPr/>
          <p:nvPr/>
        </p:nvSpPr>
        <p:spPr>
          <a:xfrm>
            <a:off x="7334425" y="889050"/>
            <a:ext cx="1281000" cy="195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nvSpPr>
        <p:spPr>
          <a:xfrm>
            <a:off x="419975" y="1044075"/>
            <a:ext cx="6213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Forecast</a:t>
            </a:r>
            <a:endParaRPr b="1" sz="800"/>
          </a:p>
        </p:txBody>
      </p:sp>
      <p:pic>
        <p:nvPicPr>
          <p:cNvPr id="63" name="Google Shape;63;p14"/>
          <p:cNvPicPr preferRelativeResize="0"/>
          <p:nvPr/>
        </p:nvPicPr>
        <p:blipFill>
          <a:blip r:embed="rId5">
            <a:alphaModFix/>
          </a:blip>
          <a:stretch>
            <a:fillRect/>
          </a:stretch>
        </p:blipFill>
        <p:spPr>
          <a:xfrm>
            <a:off x="4311925" y="1115688"/>
            <a:ext cx="295275" cy="180975"/>
          </a:xfrm>
          <a:prstGeom prst="rect">
            <a:avLst/>
          </a:prstGeom>
          <a:noFill/>
          <a:ln>
            <a:noFill/>
          </a:ln>
        </p:spPr>
      </p:pic>
      <p:sp>
        <p:nvSpPr>
          <p:cNvPr id="64" name="Google Shape;64;p14"/>
          <p:cNvSpPr txBox="1"/>
          <p:nvPr/>
        </p:nvSpPr>
        <p:spPr>
          <a:xfrm>
            <a:off x="1453150" y="1052275"/>
            <a:ext cx="10131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Run Simulation</a:t>
            </a:r>
            <a:endParaRPr sz="800"/>
          </a:p>
        </p:txBody>
      </p:sp>
      <p:sp>
        <p:nvSpPr>
          <p:cNvPr id="65" name="Google Shape;65;p14"/>
          <p:cNvSpPr txBox="1"/>
          <p:nvPr/>
        </p:nvSpPr>
        <p:spPr>
          <a:xfrm>
            <a:off x="2657975" y="1052275"/>
            <a:ext cx="7290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Scenarios</a:t>
            </a:r>
            <a:endParaRPr sz="800"/>
          </a:p>
        </p:txBody>
      </p:sp>
      <p:sp>
        <p:nvSpPr>
          <p:cNvPr id="66" name="Google Shape;66;p14"/>
          <p:cNvSpPr txBox="1"/>
          <p:nvPr/>
        </p:nvSpPr>
        <p:spPr>
          <a:xfrm>
            <a:off x="3415313"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Structure Model</a:t>
            </a:r>
            <a:endParaRPr sz="800"/>
          </a:p>
        </p:txBody>
      </p:sp>
      <p:pic>
        <p:nvPicPr>
          <p:cNvPr id="67" name="Google Shape;67;p14"/>
          <p:cNvPicPr preferRelativeResize="0"/>
          <p:nvPr/>
        </p:nvPicPr>
        <p:blipFill>
          <a:blip r:embed="rId5">
            <a:alphaModFix/>
          </a:blip>
          <a:stretch>
            <a:fillRect/>
          </a:stretch>
        </p:blipFill>
        <p:spPr>
          <a:xfrm>
            <a:off x="3203350" y="1115700"/>
            <a:ext cx="295275" cy="180963"/>
          </a:xfrm>
          <a:prstGeom prst="rect">
            <a:avLst/>
          </a:prstGeom>
          <a:noFill/>
          <a:ln>
            <a:noFill/>
          </a:ln>
        </p:spPr>
      </p:pic>
      <p:sp>
        <p:nvSpPr>
          <p:cNvPr id="68" name="Google Shape;68;p14"/>
          <p:cNvSpPr txBox="1"/>
          <p:nvPr/>
        </p:nvSpPr>
        <p:spPr>
          <a:xfrm>
            <a:off x="4499963"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Visualization</a:t>
            </a:r>
            <a:endParaRPr sz="800"/>
          </a:p>
        </p:txBody>
      </p:sp>
      <p:pic>
        <p:nvPicPr>
          <p:cNvPr id="69" name="Google Shape;69;p14"/>
          <p:cNvPicPr preferRelativeResize="0"/>
          <p:nvPr/>
        </p:nvPicPr>
        <p:blipFill>
          <a:blip r:embed="rId5">
            <a:alphaModFix/>
          </a:blip>
          <a:stretch>
            <a:fillRect/>
          </a:stretch>
        </p:blipFill>
        <p:spPr>
          <a:xfrm>
            <a:off x="5216700" y="1144238"/>
            <a:ext cx="295275" cy="180975"/>
          </a:xfrm>
          <a:prstGeom prst="rect">
            <a:avLst/>
          </a:prstGeom>
          <a:noFill/>
          <a:ln>
            <a:noFill/>
          </a:ln>
        </p:spPr>
      </p:pic>
      <p:sp>
        <p:nvSpPr>
          <p:cNvPr id="70" name="Google Shape;70;p14"/>
          <p:cNvSpPr txBox="1"/>
          <p:nvPr/>
        </p:nvSpPr>
        <p:spPr>
          <a:xfrm>
            <a:off x="5480701" y="1052275"/>
            <a:ext cx="10488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Analyze Data</a:t>
            </a:r>
            <a:endParaRPr sz="800"/>
          </a:p>
        </p:txBody>
      </p:sp>
      <p:pic>
        <p:nvPicPr>
          <p:cNvPr id="71" name="Google Shape;71;p14"/>
          <p:cNvPicPr preferRelativeResize="0"/>
          <p:nvPr/>
        </p:nvPicPr>
        <p:blipFill>
          <a:blip r:embed="rId5">
            <a:alphaModFix/>
          </a:blip>
          <a:stretch>
            <a:fillRect/>
          </a:stretch>
        </p:blipFill>
        <p:spPr>
          <a:xfrm>
            <a:off x="6197425" y="1128288"/>
            <a:ext cx="295275" cy="180975"/>
          </a:xfrm>
          <a:prstGeom prst="rect">
            <a:avLst/>
          </a:prstGeom>
          <a:noFill/>
          <a:ln>
            <a:noFill/>
          </a:ln>
        </p:spPr>
      </p:pic>
      <p:sp>
        <p:nvSpPr>
          <p:cNvPr id="72" name="Google Shape;72;p14"/>
          <p:cNvSpPr txBox="1"/>
          <p:nvPr/>
        </p:nvSpPr>
        <p:spPr>
          <a:xfrm>
            <a:off x="6682013"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Upload Files</a:t>
            </a:r>
            <a:endParaRPr sz="800"/>
          </a:p>
        </p:txBody>
      </p:sp>
      <p:pic>
        <p:nvPicPr>
          <p:cNvPr id="73" name="Google Shape;73;p14"/>
          <p:cNvPicPr preferRelativeResize="0"/>
          <p:nvPr/>
        </p:nvPicPr>
        <p:blipFill>
          <a:blip r:embed="rId5">
            <a:alphaModFix/>
          </a:blip>
          <a:stretch>
            <a:fillRect/>
          </a:stretch>
        </p:blipFill>
        <p:spPr>
          <a:xfrm>
            <a:off x="7398750" y="1144238"/>
            <a:ext cx="295275" cy="180975"/>
          </a:xfrm>
          <a:prstGeom prst="rect">
            <a:avLst/>
          </a:prstGeom>
          <a:noFill/>
          <a:ln>
            <a:noFill/>
          </a:ln>
        </p:spPr>
      </p:pic>
      <p:sp>
        <p:nvSpPr>
          <p:cNvPr id="74" name="Google Shape;74;p14"/>
          <p:cNvSpPr txBox="1"/>
          <p:nvPr/>
        </p:nvSpPr>
        <p:spPr>
          <a:xfrm>
            <a:off x="7763238"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Dashboards</a:t>
            </a:r>
            <a:endParaRPr sz="800"/>
          </a:p>
        </p:txBody>
      </p:sp>
      <p:pic>
        <p:nvPicPr>
          <p:cNvPr id="75" name="Google Shape;75;p14"/>
          <p:cNvPicPr preferRelativeResize="0"/>
          <p:nvPr/>
        </p:nvPicPr>
        <p:blipFill>
          <a:blip r:embed="rId5">
            <a:alphaModFix/>
          </a:blip>
          <a:stretch>
            <a:fillRect/>
          </a:stretch>
        </p:blipFill>
        <p:spPr>
          <a:xfrm>
            <a:off x="8479975" y="1180513"/>
            <a:ext cx="295275" cy="180975"/>
          </a:xfrm>
          <a:prstGeom prst="rect">
            <a:avLst/>
          </a:prstGeom>
          <a:noFill/>
          <a:ln>
            <a:noFill/>
          </a:ln>
        </p:spPr>
      </p:pic>
      <p:pic>
        <p:nvPicPr>
          <p:cNvPr id="76" name="Google Shape;76;p14"/>
          <p:cNvPicPr preferRelativeResize="0"/>
          <p:nvPr/>
        </p:nvPicPr>
        <p:blipFill>
          <a:blip r:embed="rId6">
            <a:alphaModFix/>
          </a:blip>
          <a:stretch>
            <a:fillRect/>
          </a:stretch>
        </p:blipFill>
        <p:spPr>
          <a:xfrm>
            <a:off x="152400" y="1560031"/>
            <a:ext cx="3371850" cy="2847975"/>
          </a:xfrm>
          <a:prstGeom prst="rect">
            <a:avLst/>
          </a:prstGeom>
          <a:noFill/>
          <a:ln>
            <a:noFill/>
          </a:ln>
        </p:spPr>
      </p:pic>
      <p:sp>
        <p:nvSpPr>
          <p:cNvPr id="77" name="Google Shape;77;p14"/>
          <p:cNvSpPr/>
          <p:nvPr/>
        </p:nvSpPr>
        <p:spPr>
          <a:xfrm>
            <a:off x="704625" y="1538675"/>
            <a:ext cx="2930700" cy="307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nvSpPr>
        <p:spPr>
          <a:xfrm>
            <a:off x="697400" y="2734300"/>
            <a:ext cx="1188000" cy="35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Replay</a:t>
            </a:r>
            <a:endParaRPr b="1" sz="1100"/>
          </a:p>
        </p:txBody>
      </p:sp>
      <p:sp>
        <p:nvSpPr>
          <p:cNvPr id="79" name="Google Shape;79;p14"/>
          <p:cNvSpPr txBox="1"/>
          <p:nvPr/>
        </p:nvSpPr>
        <p:spPr>
          <a:xfrm>
            <a:off x="697400" y="3353713"/>
            <a:ext cx="1536600" cy="35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Forecast</a:t>
            </a:r>
            <a:endParaRPr b="1" sz="1100"/>
          </a:p>
        </p:txBody>
      </p:sp>
      <p:sp>
        <p:nvSpPr>
          <p:cNvPr id="80" name="Google Shape;80;p14"/>
          <p:cNvSpPr txBox="1"/>
          <p:nvPr/>
        </p:nvSpPr>
        <p:spPr>
          <a:xfrm>
            <a:off x="697400" y="3663419"/>
            <a:ext cx="1368300" cy="35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Optimize</a:t>
            </a:r>
            <a:endParaRPr b="1" sz="1100"/>
          </a:p>
        </p:txBody>
      </p:sp>
      <p:sp>
        <p:nvSpPr>
          <p:cNvPr id="81" name="Google Shape;81;p14"/>
          <p:cNvSpPr txBox="1"/>
          <p:nvPr/>
        </p:nvSpPr>
        <p:spPr>
          <a:xfrm>
            <a:off x="697400" y="3973125"/>
            <a:ext cx="1368300" cy="35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Model</a:t>
            </a:r>
            <a:endParaRPr b="1" sz="1100"/>
          </a:p>
        </p:txBody>
      </p:sp>
      <p:sp>
        <p:nvSpPr>
          <p:cNvPr id="82" name="Google Shape;82;p14"/>
          <p:cNvSpPr txBox="1"/>
          <p:nvPr/>
        </p:nvSpPr>
        <p:spPr>
          <a:xfrm>
            <a:off x="683450" y="3044006"/>
            <a:ext cx="1368300" cy="35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Understand</a:t>
            </a:r>
            <a:endParaRPr b="1" sz="1100"/>
          </a:p>
        </p:txBody>
      </p:sp>
      <p:sp>
        <p:nvSpPr>
          <p:cNvPr id="83" name="Google Shape;83;p14"/>
          <p:cNvSpPr txBox="1"/>
          <p:nvPr/>
        </p:nvSpPr>
        <p:spPr>
          <a:xfrm>
            <a:off x="314875" y="138550"/>
            <a:ext cx="215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Kinetik Home Screen   kinetik.solutions/home</a:t>
            </a:r>
            <a:endParaRPr/>
          </a:p>
        </p:txBody>
      </p:sp>
      <p:sp>
        <p:nvSpPr>
          <p:cNvPr id="84" name="Google Shape;84;p14"/>
          <p:cNvSpPr txBox="1"/>
          <p:nvPr/>
        </p:nvSpPr>
        <p:spPr>
          <a:xfrm>
            <a:off x="8118475" y="96775"/>
            <a:ext cx="864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0.0</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23"/>
          <p:cNvSpPr txBox="1"/>
          <p:nvPr>
            <p:ph type="title"/>
          </p:nvPr>
        </p:nvSpPr>
        <p:spPr>
          <a:xfrm>
            <a:off x="198743" y="82749"/>
            <a:ext cx="5952300" cy="750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66092"/>
              </a:buClr>
              <a:buSzPts val="4400"/>
              <a:buFont typeface="Arial"/>
              <a:buNone/>
            </a:pPr>
            <a:r>
              <a:rPr lang="en" sz="2000"/>
              <a:t>Pipeline Insights</a:t>
            </a:r>
            <a:endParaRPr sz="2000"/>
          </a:p>
        </p:txBody>
      </p:sp>
      <p:pic>
        <p:nvPicPr>
          <p:cNvPr id="1074" name="Google Shape;1074;p23"/>
          <p:cNvPicPr preferRelativeResize="0"/>
          <p:nvPr/>
        </p:nvPicPr>
        <p:blipFill rotWithShape="1">
          <a:blip r:embed="rId3">
            <a:alphaModFix/>
          </a:blip>
          <a:srcRect b="0" l="0" r="0" t="0"/>
          <a:stretch/>
        </p:blipFill>
        <p:spPr>
          <a:xfrm>
            <a:off x="756402" y="1621891"/>
            <a:ext cx="2010600" cy="1259100"/>
          </a:xfrm>
          <a:prstGeom prst="rect">
            <a:avLst/>
          </a:prstGeom>
          <a:noFill/>
          <a:ln>
            <a:noFill/>
          </a:ln>
        </p:spPr>
      </p:pic>
      <p:sp>
        <p:nvSpPr>
          <p:cNvPr id="1075" name="Google Shape;1075;p23"/>
          <p:cNvSpPr txBox="1"/>
          <p:nvPr/>
        </p:nvSpPr>
        <p:spPr>
          <a:xfrm>
            <a:off x="298580" y="701251"/>
            <a:ext cx="404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4000">
                <a:solidFill>
                  <a:schemeClr val="dk1"/>
                </a:solidFill>
                <a:latin typeface="Calibri"/>
                <a:ea typeface="Calibri"/>
                <a:cs typeface="Calibri"/>
                <a:sym typeface="Calibri"/>
              </a:rPr>
              <a:t>1</a:t>
            </a:r>
            <a:endParaRPr/>
          </a:p>
        </p:txBody>
      </p:sp>
      <p:sp>
        <p:nvSpPr>
          <p:cNvPr id="1076" name="Google Shape;1076;p23"/>
          <p:cNvSpPr txBox="1"/>
          <p:nvPr/>
        </p:nvSpPr>
        <p:spPr>
          <a:xfrm>
            <a:off x="736497" y="864600"/>
            <a:ext cx="2438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Pipeline analysis and visualization</a:t>
            </a:r>
            <a:endParaRPr/>
          </a:p>
        </p:txBody>
      </p:sp>
      <p:sp>
        <p:nvSpPr>
          <p:cNvPr id="1077" name="Google Shape;1077;p23"/>
          <p:cNvSpPr txBox="1"/>
          <p:nvPr/>
        </p:nvSpPr>
        <p:spPr>
          <a:xfrm>
            <a:off x="3293536" y="701251"/>
            <a:ext cx="404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4000">
                <a:solidFill>
                  <a:schemeClr val="dk1"/>
                </a:solidFill>
                <a:latin typeface="Calibri"/>
                <a:ea typeface="Calibri"/>
                <a:cs typeface="Calibri"/>
                <a:sym typeface="Calibri"/>
              </a:rPr>
              <a:t>2</a:t>
            </a:r>
            <a:endParaRPr/>
          </a:p>
        </p:txBody>
      </p:sp>
      <p:sp>
        <p:nvSpPr>
          <p:cNvPr id="1078" name="Google Shape;1078;p23"/>
          <p:cNvSpPr txBox="1"/>
          <p:nvPr/>
        </p:nvSpPr>
        <p:spPr>
          <a:xfrm>
            <a:off x="5880435" y="701251"/>
            <a:ext cx="404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4000">
                <a:solidFill>
                  <a:schemeClr val="dk1"/>
                </a:solidFill>
                <a:latin typeface="Calibri"/>
                <a:ea typeface="Calibri"/>
                <a:cs typeface="Calibri"/>
                <a:sym typeface="Calibri"/>
              </a:rPr>
              <a:t>3</a:t>
            </a:r>
            <a:endParaRPr/>
          </a:p>
        </p:txBody>
      </p:sp>
      <p:sp>
        <p:nvSpPr>
          <p:cNvPr id="1079" name="Google Shape;1079;p23"/>
          <p:cNvSpPr txBox="1"/>
          <p:nvPr/>
        </p:nvSpPr>
        <p:spPr>
          <a:xfrm>
            <a:off x="256394" y="2889350"/>
            <a:ext cx="404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4000">
                <a:solidFill>
                  <a:schemeClr val="dk1"/>
                </a:solidFill>
                <a:latin typeface="Calibri"/>
                <a:ea typeface="Calibri"/>
                <a:cs typeface="Calibri"/>
                <a:sym typeface="Calibri"/>
              </a:rPr>
              <a:t>4</a:t>
            </a:r>
            <a:endParaRPr/>
          </a:p>
        </p:txBody>
      </p:sp>
      <p:sp>
        <p:nvSpPr>
          <p:cNvPr id="1080" name="Google Shape;1080;p23"/>
          <p:cNvSpPr txBox="1"/>
          <p:nvPr/>
        </p:nvSpPr>
        <p:spPr>
          <a:xfrm>
            <a:off x="3212332" y="2889350"/>
            <a:ext cx="404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4000">
                <a:solidFill>
                  <a:schemeClr val="dk1"/>
                </a:solidFill>
                <a:latin typeface="Calibri"/>
                <a:ea typeface="Calibri"/>
                <a:cs typeface="Calibri"/>
                <a:sym typeface="Calibri"/>
              </a:rPr>
              <a:t>5</a:t>
            </a:r>
            <a:endParaRPr/>
          </a:p>
        </p:txBody>
      </p:sp>
      <p:sp>
        <p:nvSpPr>
          <p:cNvPr id="1081" name="Google Shape;1081;p23"/>
          <p:cNvSpPr txBox="1"/>
          <p:nvPr/>
        </p:nvSpPr>
        <p:spPr>
          <a:xfrm>
            <a:off x="5848994" y="2889350"/>
            <a:ext cx="404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4000">
                <a:solidFill>
                  <a:schemeClr val="dk1"/>
                </a:solidFill>
                <a:latin typeface="Calibri"/>
                <a:ea typeface="Calibri"/>
                <a:cs typeface="Calibri"/>
                <a:sym typeface="Calibri"/>
              </a:rPr>
              <a:t>6</a:t>
            </a:r>
            <a:endParaRPr/>
          </a:p>
        </p:txBody>
      </p:sp>
      <p:grpSp>
        <p:nvGrpSpPr>
          <p:cNvPr id="1082" name="Google Shape;1082;p23"/>
          <p:cNvGrpSpPr/>
          <p:nvPr/>
        </p:nvGrpSpPr>
        <p:grpSpPr>
          <a:xfrm>
            <a:off x="6240293" y="1304336"/>
            <a:ext cx="2289675" cy="1872964"/>
            <a:chOff x="987730" y="588042"/>
            <a:chExt cx="6742270" cy="4360801"/>
          </a:xfrm>
        </p:grpSpPr>
        <p:cxnSp>
          <p:nvCxnSpPr>
            <p:cNvPr id="1083" name="Google Shape;1083;p23"/>
            <p:cNvCxnSpPr/>
            <p:nvPr/>
          </p:nvCxnSpPr>
          <p:spPr>
            <a:xfrm>
              <a:off x="2128030" y="2712118"/>
              <a:ext cx="335400" cy="0"/>
            </a:xfrm>
            <a:prstGeom prst="straightConnector1">
              <a:avLst/>
            </a:prstGeom>
            <a:noFill/>
            <a:ln cap="flat" cmpd="sng" w="9525">
              <a:solidFill>
                <a:schemeClr val="dk1"/>
              </a:solidFill>
              <a:prstDash val="solid"/>
              <a:round/>
              <a:headEnd len="med" w="med" type="none"/>
              <a:tailEnd len="med" w="med" type="none"/>
            </a:ln>
          </p:spPr>
        </p:cxnSp>
        <p:sp>
          <p:nvSpPr>
            <p:cNvPr id="1084" name="Google Shape;1084;p23"/>
            <p:cNvSpPr txBox="1"/>
            <p:nvPr/>
          </p:nvSpPr>
          <p:spPr>
            <a:xfrm>
              <a:off x="987730" y="2474482"/>
              <a:ext cx="1028400" cy="645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lang="en" sz="400">
                  <a:solidFill>
                    <a:srgbClr val="000000"/>
                  </a:solidFill>
                  <a:latin typeface="Arial"/>
                  <a:ea typeface="Arial"/>
                  <a:cs typeface="Arial"/>
                  <a:sym typeface="Arial"/>
                </a:rPr>
                <a:t>Signings Growth</a:t>
              </a:r>
              <a:endParaRPr/>
            </a:p>
          </p:txBody>
        </p:sp>
        <p:cxnSp>
          <p:nvCxnSpPr>
            <p:cNvPr id="1085" name="Google Shape;1085;p23"/>
            <p:cNvCxnSpPr/>
            <p:nvPr/>
          </p:nvCxnSpPr>
          <p:spPr>
            <a:xfrm>
              <a:off x="2463310" y="1340518"/>
              <a:ext cx="0" cy="2599200"/>
            </a:xfrm>
            <a:prstGeom prst="straightConnector1">
              <a:avLst/>
            </a:prstGeom>
            <a:noFill/>
            <a:ln cap="flat" cmpd="sng" w="9525">
              <a:solidFill>
                <a:schemeClr val="dk1"/>
              </a:solidFill>
              <a:prstDash val="solid"/>
              <a:round/>
              <a:headEnd len="med" w="med" type="none"/>
              <a:tailEnd len="med" w="med" type="none"/>
            </a:ln>
          </p:spPr>
        </p:cxnSp>
        <p:cxnSp>
          <p:nvCxnSpPr>
            <p:cNvPr id="1086" name="Google Shape;1086;p23"/>
            <p:cNvCxnSpPr/>
            <p:nvPr/>
          </p:nvCxnSpPr>
          <p:spPr>
            <a:xfrm>
              <a:off x="2463310" y="2712118"/>
              <a:ext cx="670500" cy="0"/>
            </a:xfrm>
            <a:prstGeom prst="straightConnector1">
              <a:avLst/>
            </a:prstGeom>
            <a:noFill/>
            <a:ln cap="flat" cmpd="sng" w="9525">
              <a:solidFill>
                <a:schemeClr val="dk1"/>
              </a:solidFill>
              <a:prstDash val="solid"/>
              <a:round/>
              <a:headEnd len="med" w="med" type="none"/>
              <a:tailEnd len="med" w="med" type="none"/>
            </a:ln>
          </p:spPr>
        </p:cxnSp>
        <p:cxnSp>
          <p:nvCxnSpPr>
            <p:cNvPr id="1087" name="Google Shape;1087;p23"/>
            <p:cNvCxnSpPr/>
            <p:nvPr/>
          </p:nvCxnSpPr>
          <p:spPr>
            <a:xfrm>
              <a:off x="4474990" y="1383380"/>
              <a:ext cx="335400" cy="0"/>
            </a:xfrm>
            <a:prstGeom prst="straightConnector1">
              <a:avLst/>
            </a:prstGeom>
            <a:noFill/>
            <a:ln cap="flat" cmpd="sng" w="9525">
              <a:solidFill>
                <a:schemeClr val="dk1"/>
              </a:solidFill>
              <a:prstDash val="solid"/>
              <a:round/>
              <a:headEnd len="med" w="med" type="none"/>
              <a:tailEnd len="med" w="med" type="none"/>
            </a:ln>
          </p:spPr>
        </p:cxnSp>
        <p:cxnSp>
          <p:nvCxnSpPr>
            <p:cNvPr id="1088" name="Google Shape;1088;p23"/>
            <p:cNvCxnSpPr/>
            <p:nvPr/>
          </p:nvCxnSpPr>
          <p:spPr>
            <a:xfrm rot="10800000">
              <a:off x="4810270" y="2197918"/>
              <a:ext cx="0" cy="1085700"/>
            </a:xfrm>
            <a:prstGeom prst="straightConnector1">
              <a:avLst/>
            </a:prstGeom>
            <a:noFill/>
            <a:ln cap="flat" cmpd="sng" w="9525">
              <a:solidFill>
                <a:schemeClr val="dk1"/>
              </a:solidFill>
              <a:prstDash val="solid"/>
              <a:round/>
              <a:headEnd len="med" w="med" type="none"/>
              <a:tailEnd len="med" w="med" type="none"/>
            </a:ln>
          </p:spPr>
        </p:cxnSp>
        <p:cxnSp>
          <p:nvCxnSpPr>
            <p:cNvPr id="1089" name="Google Shape;1089;p23"/>
            <p:cNvCxnSpPr/>
            <p:nvPr/>
          </p:nvCxnSpPr>
          <p:spPr>
            <a:xfrm>
              <a:off x="4810270" y="2197768"/>
              <a:ext cx="335400" cy="0"/>
            </a:xfrm>
            <a:prstGeom prst="straightConnector1">
              <a:avLst/>
            </a:prstGeom>
            <a:noFill/>
            <a:ln cap="flat" cmpd="sng" w="9525">
              <a:solidFill>
                <a:schemeClr val="dk1"/>
              </a:solidFill>
              <a:prstDash val="solid"/>
              <a:round/>
              <a:headEnd len="med" w="med" type="none"/>
              <a:tailEnd len="med" w="med" type="none"/>
            </a:ln>
          </p:spPr>
        </p:cxnSp>
        <p:sp>
          <p:nvSpPr>
            <p:cNvPr id="1090" name="Google Shape;1090;p23"/>
            <p:cNvSpPr txBox="1"/>
            <p:nvPr/>
          </p:nvSpPr>
          <p:spPr>
            <a:xfrm>
              <a:off x="5229371" y="2331118"/>
              <a:ext cx="2095500" cy="35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Marketing Leads</a:t>
              </a:r>
              <a:endParaRPr/>
            </a:p>
          </p:txBody>
        </p:sp>
        <p:sp>
          <p:nvSpPr>
            <p:cNvPr id="1091" name="Google Shape;1091;p23"/>
            <p:cNvSpPr txBox="1"/>
            <p:nvPr/>
          </p:nvSpPr>
          <p:spPr>
            <a:xfrm>
              <a:off x="5229371" y="2613296"/>
              <a:ext cx="2095500" cy="35820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S&amp;D Alignment</a:t>
              </a:r>
              <a:endParaRPr/>
            </a:p>
          </p:txBody>
        </p:sp>
        <p:cxnSp>
          <p:nvCxnSpPr>
            <p:cNvPr id="1092" name="Google Shape;1092;p23"/>
            <p:cNvCxnSpPr/>
            <p:nvPr/>
          </p:nvCxnSpPr>
          <p:spPr>
            <a:xfrm rot="10800000">
              <a:off x="4894090" y="3851611"/>
              <a:ext cx="0" cy="753600"/>
            </a:xfrm>
            <a:prstGeom prst="straightConnector1">
              <a:avLst/>
            </a:prstGeom>
            <a:noFill/>
            <a:ln cap="flat" cmpd="sng" w="9525">
              <a:solidFill>
                <a:schemeClr val="dk1"/>
              </a:solidFill>
              <a:prstDash val="solid"/>
              <a:round/>
              <a:headEnd len="med" w="med" type="none"/>
              <a:tailEnd len="med" w="med" type="none"/>
            </a:ln>
          </p:spPr>
        </p:cxnSp>
        <p:cxnSp>
          <p:nvCxnSpPr>
            <p:cNvPr id="1093" name="Google Shape;1093;p23"/>
            <p:cNvCxnSpPr/>
            <p:nvPr/>
          </p:nvCxnSpPr>
          <p:spPr>
            <a:xfrm>
              <a:off x="4894090" y="3851545"/>
              <a:ext cx="335400" cy="0"/>
            </a:xfrm>
            <a:prstGeom prst="straightConnector1">
              <a:avLst/>
            </a:prstGeom>
            <a:noFill/>
            <a:ln cap="flat" cmpd="sng" w="9525">
              <a:solidFill>
                <a:schemeClr val="dk1"/>
              </a:solidFill>
              <a:prstDash val="solid"/>
              <a:round/>
              <a:headEnd len="med" w="med" type="none"/>
              <a:tailEnd len="med" w="med" type="none"/>
            </a:ln>
          </p:spPr>
        </p:cxnSp>
        <p:sp>
          <p:nvSpPr>
            <p:cNvPr id="1094" name="Google Shape;1094;p23"/>
            <p:cNvSpPr txBox="1"/>
            <p:nvPr/>
          </p:nvSpPr>
          <p:spPr>
            <a:xfrm>
              <a:off x="5229370" y="3737245"/>
              <a:ext cx="2095500" cy="1965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Seller Coverage</a:t>
              </a:r>
              <a:endParaRPr/>
            </a:p>
          </p:txBody>
        </p:sp>
        <p:cxnSp>
          <p:nvCxnSpPr>
            <p:cNvPr id="1095" name="Google Shape;1095;p23"/>
            <p:cNvCxnSpPr/>
            <p:nvPr/>
          </p:nvCxnSpPr>
          <p:spPr>
            <a:xfrm rot="10800000">
              <a:off x="4810270" y="911780"/>
              <a:ext cx="0" cy="814500"/>
            </a:xfrm>
            <a:prstGeom prst="straightConnector1">
              <a:avLst/>
            </a:prstGeom>
            <a:noFill/>
            <a:ln cap="flat" cmpd="sng" w="9525">
              <a:solidFill>
                <a:schemeClr val="dk1"/>
              </a:solidFill>
              <a:prstDash val="solid"/>
              <a:round/>
              <a:headEnd len="med" w="med" type="none"/>
              <a:tailEnd len="med" w="med" type="none"/>
            </a:ln>
          </p:spPr>
        </p:cxnSp>
        <p:cxnSp>
          <p:nvCxnSpPr>
            <p:cNvPr id="1096" name="Google Shape;1096;p23"/>
            <p:cNvCxnSpPr/>
            <p:nvPr/>
          </p:nvCxnSpPr>
          <p:spPr>
            <a:xfrm>
              <a:off x="4810270" y="911893"/>
              <a:ext cx="335400" cy="0"/>
            </a:xfrm>
            <a:prstGeom prst="straightConnector1">
              <a:avLst/>
            </a:prstGeom>
            <a:noFill/>
            <a:ln cap="flat" cmpd="sng" w="9525">
              <a:solidFill>
                <a:schemeClr val="dk1"/>
              </a:solidFill>
              <a:prstDash val="solid"/>
              <a:round/>
              <a:headEnd len="med" w="med" type="none"/>
              <a:tailEnd len="med" w="med" type="none"/>
            </a:ln>
          </p:spPr>
        </p:cxnSp>
        <p:sp>
          <p:nvSpPr>
            <p:cNvPr id="1097" name="Google Shape;1097;p23"/>
            <p:cNvSpPr txBox="1"/>
            <p:nvPr/>
          </p:nvSpPr>
          <p:spPr>
            <a:xfrm>
              <a:off x="5215400" y="826168"/>
              <a:ext cx="2514600" cy="17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Aligned to Client Priorities/Needs</a:t>
              </a:r>
              <a:endParaRPr/>
            </a:p>
          </p:txBody>
        </p:sp>
        <p:cxnSp>
          <p:nvCxnSpPr>
            <p:cNvPr id="1098" name="Google Shape;1098;p23"/>
            <p:cNvCxnSpPr/>
            <p:nvPr/>
          </p:nvCxnSpPr>
          <p:spPr>
            <a:xfrm>
              <a:off x="4810270" y="1217883"/>
              <a:ext cx="335400" cy="0"/>
            </a:xfrm>
            <a:prstGeom prst="straightConnector1">
              <a:avLst/>
            </a:prstGeom>
            <a:noFill/>
            <a:ln cap="flat" cmpd="sng" w="9525">
              <a:solidFill>
                <a:schemeClr val="dk1"/>
              </a:solidFill>
              <a:prstDash val="solid"/>
              <a:round/>
              <a:headEnd len="med" w="med" type="none"/>
              <a:tailEnd len="med" w="med" type="none"/>
            </a:ln>
          </p:spPr>
        </p:cxnSp>
        <p:sp>
          <p:nvSpPr>
            <p:cNvPr id="1099" name="Google Shape;1099;p23"/>
            <p:cNvSpPr txBox="1"/>
            <p:nvPr/>
          </p:nvSpPr>
          <p:spPr>
            <a:xfrm>
              <a:off x="5206669" y="1367902"/>
              <a:ext cx="2514600" cy="18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Competitive Price</a:t>
              </a:r>
              <a:endParaRPr/>
            </a:p>
          </p:txBody>
        </p:sp>
        <p:cxnSp>
          <p:nvCxnSpPr>
            <p:cNvPr id="1100" name="Google Shape;1100;p23"/>
            <p:cNvCxnSpPr/>
            <p:nvPr/>
          </p:nvCxnSpPr>
          <p:spPr>
            <a:xfrm>
              <a:off x="4810270" y="1726280"/>
              <a:ext cx="335400" cy="0"/>
            </a:xfrm>
            <a:prstGeom prst="straightConnector1">
              <a:avLst/>
            </a:prstGeom>
            <a:noFill/>
            <a:ln cap="flat" cmpd="sng" w="9525">
              <a:solidFill>
                <a:schemeClr val="dk1"/>
              </a:solidFill>
              <a:prstDash val="solid"/>
              <a:round/>
              <a:headEnd len="med" w="med" type="none"/>
              <a:tailEnd len="med" w="med" type="none"/>
            </a:ln>
          </p:spPr>
        </p:cxnSp>
        <p:sp>
          <p:nvSpPr>
            <p:cNvPr id="1101" name="Google Shape;1101;p23"/>
            <p:cNvSpPr txBox="1"/>
            <p:nvPr/>
          </p:nvSpPr>
          <p:spPr>
            <a:xfrm>
              <a:off x="5196192" y="1665558"/>
              <a:ext cx="2514600" cy="322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Compelling Offerings / Value Proposition</a:t>
              </a:r>
              <a:endParaRPr/>
            </a:p>
          </p:txBody>
        </p:sp>
        <p:sp>
          <p:nvSpPr>
            <p:cNvPr id="1102" name="Google Shape;1102;p23"/>
            <p:cNvSpPr txBox="1"/>
            <p:nvPr/>
          </p:nvSpPr>
          <p:spPr>
            <a:xfrm>
              <a:off x="5185579" y="2888096"/>
              <a:ext cx="1580100" cy="35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Alliances</a:t>
              </a:r>
              <a:endParaRPr/>
            </a:p>
          </p:txBody>
        </p:sp>
        <p:cxnSp>
          <p:nvCxnSpPr>
            <p:cNvPr id="1103" name="Google Shape;1103;p23"/>
            <p:cNvCxnSpPr/>
            <p:nvPr/>
          </p:nvCxnSpPr>
          <p:spPr>
            <a:xfrm>
              <a:off x="4810270" y="2712118"/>
              <a:ext cx="335400" cy="0"/>
            </a:xfrm>
            <a:prstGeom prst="straightConnector1">
              <a:avLst/>
            </a:prstGeom>
            <a:noFill/>
            <a:ln cap="flat" cmpd="sng" w="9525">
              <a:solidFill>
                <a:schemeClr val="dk1"/>
              </a:solidFill>
              <a:prstDash val="solid"/>
              <a:round/>
              <a:headEnd len="med" w="med" type="none"/>
              <a:tailEnd len="med" w="med" type="none"/>
            </a:ln>
          </p:spPr>
        </p:cxnSp>
        <p:cxnSp>
          <p:nvCxnSpPr>
            <p:cNvPr id="1104" name="Google Shape;1104;p23"/>
            <p:cNvCxnSpPr/>
            <p:nvPr/>
          </p:nvCxnSpPr>
          <p:spPr>
            <a:xfrm>
              <a:off x="4810270" y="3013345"/>
              <a:ext cx="335400" cy="0"/>
            </a:xfrm>
            <a:prstGeom prst="straightConnector1">
              <a:avLst/>
            </a:prstGeom>
            <a:noFill/>
            <a:ln cap="flat" cmpd="sng" w="9525">
              <a:solidFill>
                <a:schemeClr val="dk1"/>
              </a:solidFill>
              <a:prstDash val="solid"/>
              <a:round/>
              <a:headEnd len="med" w="med" type="none"/>
              <a:tailEnd len="med" w="med" type="none"/>
            </a:ln>
          </p:spPr>
        </p:cxnSp>
        <p:cxnSp>
          <p:nvCxnSpPr>
            <p:cNvPr id="1105" name="Google Shape;1105;p23"/>
            <p:cNvCxnSpPr/>
            <p:nvPr/>
          </p:nvCxnSpPr>
          <p:spPr>
            <a:xfrm>
              <a:off x="4810270" y="3283618"/>
              <a:ext cx="335400" cy="0"/>
            </a:xfrm>
            <a:prstGeom prst="straightConnector1">
              <a:avLst/>
            </a:prstGeom>
            <a:noFill/>
            <a:ln cap="flat" cmpd="sng" w="9525">
              <a:solidFill>
                <a:schemeClr val="dk1"/>
              </a:solidFill>
              <a:prstDash val="solid"/>
              <a:round/>
              <a:headEnd len="med" w="med" type="none"/>
              <a:tailEnd len="med" w="med" type="none"/>
            </a:ln>
          </p:spPr>
        </p:cxnSp>
        <p:sp>
          <p:nvSpPr>
            <p:cNvPr id="1106" name="Google Shape;1106;p23"/>
            <p:cNvSpPr txBox="1"/>
            <p:nvPr/>
          </p:nvSpPr>
          <p:spPr>
            <a:xfrm>
              <a:off x="5229370" y="3184796"/>
              <a:ext cx="2091900" cy="2976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Early Stage Business Development</a:t>
              </a:r>
              <a:endParaRPr/>
            </a:p>
          </p:txBody>
        </p:sp>
        <p:cxnSp>
          <p:nvCxnSpPr>
            <p:cNvPr id="1107" name="Google Shape;1107;p23"/>
            <p:cNvCxnSpPr/>
            <p:nvPr/>
          </p:nvCxnSpPr>
          <p:spPr>
            <a:xfrm>
              <a:off x="4894090" y="4230164"/>
              <a:ext cx="335400" cy="0"/>
            </a:xfrm>
            <a:prstGeom prst="straightConnector1">
              <a:avLst/>
            </a:prstGeom>
            <a:noFill/>
            <a:ln cap="flat" cmpd="sng" w="9525">
              <a:solidFill>
                <a:schemeClr val="dk1"/>
              </a:solidFill>
              <a:prstDash val="solid"/>
              <a:round/>
              <a:headEnd len="med" w="med" type="none"/>
              <a:tailEnd len="med" w="med" type="none"/>
            </a:ln>
          </p:spPr>
        </p:cxnSp>
        <p:sp>
          <p:nvSpPr>
            <p:cNvPr id="1108" name="Google Shape;1108;p23"/>
            <p:cNvSpPr txBox="1"/>
            <p:nvPr/>
          </p:nvSpPr>
          <p:spPr>
            <a:xfrm>
              <a:off x="5225878" y="4130151"/>
              <a:ext cx="2095500" cy="35820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Seller Productivity</a:t>
              </a:r>
              <a:endParaRPr/>
            </a:p>
          </p:txBody>
        </p:sp>
        <p:sp>
          <p:nvSpPr>
            <p:cNvPr id="1109" name="Google Shape;1109;p23"/>
            <p:cNvSpPr txBox="1"/>
            <p:nvPr/>
          </p:nvSpPr>
          <p:spPr>
            <a:xfrm>
              <a:off x="5229371" y="4458764"/>
              <a:ext cx="2095500" cy="35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Seller Skills</a:t>
              </a:r>
              <a:endParaRPr/>
            </a:p>
          </p:txBody>
        </p:sp>
        <p:cxnSp>
          <p:nvCxnSpPr>
            <p:cNvPr id="1110" name="Google Shape;1110;p23"/>
            <p:cNvCxnSpPr/>
            <p:nvPr/>
          </p:nvCxnSpPr>
          <p:spPr>
            <a:xfrm>
              <a:off x="4894090" y="4605211"/>
              <a:ext cx="335400" cy="0"/>
            </a:xfrm>
            <a:prstGeom prst="straightConnector1">
              <a:avLst/>
            </a:prstGeom>
            <a:noFill/>
            <a:ln cap="flat" cmpd="sng" w="9525">
              <a:solidFill>
                <a:schemeClr val="dk1"/>
              </a:solidFill>
              <a:prstDash val="solid"/>
              <a:round/>
              <a:headEnd len="med" w="med" type="none"/>
              <a:tailEnd len="med" w="med" type="none"/>
            </a:ln>
          </p:spPr>
        </p:cxnSp>
        <p:cxnSp>
          <p:nvCxnSpPr>
            <p:cNvPr id="1111" name="Google Shape;1111;p23"/>
            <p:cNvCxnSpPr/>
            <p:nvPr/>
          </p:nvCxnSpPr>
          <p:spPr>
            <a:xfrm>
              <a:off x="4474990" y="2712118"/>
              <a:ext cx="335400" cy="0"/>
            </a:xfrm>
            <a:prstGeom prst="straightConnector1">
              <a:avLst/>
            </a:prstGeom>
            <a:noFill/>
            <a:ln cap="flat" cmpd="sng" w="9525">
              <a:solidFill>
                <a:schemeClr val="dk1"/>
              </a:solidFill>
              <a:prstDash val="solid"/>
              <a:round/>
              <a:headEnd len="med" w="med" type="none"/>
              <a:tailEnd len="med" w="med" type="none"/>
            </a:ln>
          </p:spPr>
        </p:cxnSp>
        <p:cxnSp>
          <p:nvCxnSpPr>
            <p:cNvPr id="1112" name="Google Shape;1112;p23"/>
            <p:cNvCxnSpPr/>
            <p:nvPr/>
          </p:nvCxnSpPr>
          <p:spPr>
            <a:xfrm>
              <a:off x="4558810" y="3936080"/>
              <a:ext cx="335400" cy="0"/>
            </a:xfrm>
            <a:prstGeom prst="straightConnector1">
              <a:avLst/>
            </a:prstGeom>
            <a:noFill/>
            <a:ln cap="flat" cmpd="sng" w="9525">
              <a:solidFill>
                <a:schemeClr val="dk1"/>
              </a:solidFill>
              <a:prstDash val="solid"/>
              <a:round/>
              <a:headEnd len="med" w="med" type="none"/>
              <a:tailEnd len="med" w="med" type="none"/>
            </a:ln>
          </p:spPr>
        </p:cxnSp>
        <p:cxnSp>
          <p:nvCxnSpPr>
            <p:cNvPr id="1113" name="Google Shape;1113;p23"/>
            <p:cNvCxnSpPr/>
            <p:nvPr/>
          </p:nvCxnSpPr>
          <p:spPr>
            <a:xfrm>
              <a:off x="2463310" y="1340518"/>
              <a:ext cx="670500" cy="0"/>
            </a:xfrm>
            <a:prstGeom prst="straightConnector1">
              <a:avLst/>
            </a:prstGeom>
            <a:noFill/>
            <a:ln cap="flat" cmpd="sng" w="9525">
              <a:solidFill>
                <a:schemeClr val="dk1"/>
              </a:solidFill>
              <a:prstDash val="solid"/>
              <a:round/>
              <a:headEnd len="med" w="med" type="none"/>
              <a:tailEnd len="med" w="med" type="none"/>
            </a:ln>
          </p:spPr>
        </p:cxnSp>
        <p:cxnSp>
          <p:nvCxnSpPr>
            <p:cNvPr id="1114" name="Google Shape;1114;p23"/>
            <p:cNvCxnSpPr/>
            <p:nvPr/>
          </p:nvCxnSpPr>
          <p:spPr>
            <a:xfrm>
              <a:off x="2463310" y="3939652"/>
              <a:ext cx="670500" cy="0"/>
            </a:xfrm>
            <a:prstGeom prst="straightConnector1">
              <a:avLst/>
            </a:prstGeom>
            <a:noFill/>
            <a:ln cap="flat" cmpd="sng" w="9525">
              <a:solidFill>
                <a:schemeClr val="dk1"/>
              </a:solidFill>
              <a:prstDash val="solid"/>
              <a:round/>
              <a:headEnd len="med" w="med" type="none"/>
              <a:tailEnd len="med" w="med" type="none"/>
            </a:ln>
          </p:spPr>
        </p:cxnSp>
        <p:sp>
          <p:nvSpPr>
            <p:cNvPr id="1115" name="Google Shape;1115;p23"/>
            <p:cNvSpPr txBox="1"/>
            <p:nvPr/>
          </p:nvSpPr>
          <p:spPr>
            <a:xfrm>
              <a:off x="5229370" y="2083467"/>
              <a:ext cx="2091900" cy="19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Awareness / Preference</a:t>
              </a:r>
              <a:endParaRPr/>
            </a:p>
          </p:txBody>
        </p:sp>
        <p:cxnSp>
          <p:nvCxnSpPr>
            <p:cNvPr id="1116" name="Google Shape;1116;p23"/>
            <p:cNvCxnSpPr/>
            <p:nvPr/>
          </p:nvCxnSpPr>
          <p:spPr>
            <a:xfrm>
              <a:off x="4810270" y="2438274"/>
              <a:ext cx="335400" cy="0"/>
            </a:xfrm>
            <a:prstGeom prst="straightConnector1">
              <a:avLst/>
            </a:prstGeom>
            <a:noFill/>
            <a:ln cap="flat" cmpd="sng" w="9525">
              <a:solidFill>
                <a:schemeClr val="dk1"/>
              </a:solidFill>
              <a:prstDash val="solid"/>
              <a:round/>
              <a:headEnd len="med" w="med" type="none"/>
              <a:tailEnd len="med" w="med" type="none"/>
            </a:ln>
          </p:spPr>
        </p:cxnSp>
        <p:sp>
          <p:nvSpPr>
            <p:cNvPr id="1117" name="Google Shape;1117;p23"/>
            <p:cNvSpPr txBox="1"/>
            <p:nvPr/>
          </p:nvSpPr>
          <p:spPr>
            <a:xfrm>
              <a:off x="5487815" y="588042"/>
              <a:ext cx="929100" cy="50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400">
                  <a:solidFill>
                    <a:srgbClr val="0066CC"/>
                  </a:solidFill>
                  <a:latin typeface="Arial"/>
                  <a:ea typeface="Arial"/>
                  <a:cs typeface="Arial"/>
                  <a:sym typeface="Arial"/>
                </a:rPr>
                <a:t>Drivers</a:t>
              </a:r>
              <a:endParaRPr/>
            </a:p>
          </p:txBody>
        </p:sp>
        <p:sp>
          <p:nvSpPr>
            <p:cNvPr id="1118" name="Google Shape;1118;p23"/>
            <p:cNvSpPr txBox="1"/>
            <p:nvPr/>
          </p:nvSpPr>
          <p:spPr>
            <a:xfrm>
              <a:off x="2477280" y="588042"/>
              <a:ext cx="2252700" cy="50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400">
                  <a:solidFill>
                    <a:srgbClr val="0066CC"/>
                  </a:solidFill>
                  <a:latin typeface="Arial"/>
                  <a:ea typeface="Arial"/>
                  <a:cs typeface="Arial"/>
                  <a:sym typeface="Arial"/>
                </a:rPr>
                <a:t>Equation Variables </a:t>
              </a:r>
              <a:br>
                <a:rPr lang="en" sz="400">
                  <a:solidFill>
                    <a:srgbClr val="0066CC"/>
                  </a:solidFill>
                  <a:latin typeface="Arial"/>
                  <a:ea typeface="Arial"/>
                  <a:cs typeface="Arial"/>
                  <a:sym typeface="Arial"/>
                </a:rPr>
              </a:br>
              <a:r>
                <a:rPr lang="en" sz="400">
                  <a:solidFill>
                    <a:srgbClr val="0066CC"/>
                  </a:solidFill>
                  <a:latin typeface="Arial"/>
                  <a:ea typeface="Arial"/>
                  <a:cs typeface="Arial"/>
                  <a:sym typeface="Arial"/>
                </a:rPr>
                <a:t>(metrics)</a:t>
              </a:r>
              <a:endParaRPr/>
            </a:p>
          </p:txBody>
        </p:sp>
        <p:sp>
          <p:nvSpPr>
            <p:cNvPr id="1119" name="Google Shape;1119;p23"/>
            <p:cNvSpPr txBox="1"/>
            <p:nvPr/>
          </p:nvSpPr>
          <p:spPr>
            <a:xfrm>
              <a:off x="3142601" y="4105150"/>
              <a:ext cx="1503600" cy="50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 of days to close</a:t>
              </a:r>
              <a:endParaRPr/>
            </a:p>
          </p:txBody>
        </p:sp>
        <p:sp>
          <p:nvSpPr>
            <p:cNvPr id="1120" name="Google Shape;1120;p23"/>
            <p:cNvSpPr txBox="1"/>
            <p:nvPr/>
          </p:nvSpPr>
          <p:spPr>
            <a:xfrm>
              <a:off x="5208415" y="1085233"/>
              <a:ext cx="2112900" cy="327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Growth Segments / Top Accounts</a:t>
              </a:r>
              <a:endParaRPr/>
            </a:p>
          </p:txBody>
        </p:sp>
        <p:cxnSp>
          <p:nvCxnSpPr>
            <p:cNvPr id="1121" name="Google Shape;1121;p23"/>
            <p:cNvCxnSpPr/>
            <p:nvPr/>
          </p:nvCxnSpPr>
          <p:spPr>
            <a:xfrm>
              <a:off x="4812017" y="1490536"/>
              <a:ext cx="335400" cy="0"/>
            </a:xfrm>
            <a:prstGeom prst="straightConnector1">
              <a:avLst/>
            </a:prstGeom>
            <a:noFill/>
            <a:ln cap="flat" cmpd="sng" w="9525">
              <a:solidFill>
                <a:schemeClr val="dk1"/>
              </a:solidFill>
              <a:prstDash val="solid"/>
              <a:round/>
              <a:headEnd len="med" w="med" type="none"/>
              <a:tailEnd len="med" w="med" type="none"/>
            </a:ln>
          </p:spPr>
        </p:cxnSp>
        <p:sp>
          <p:nvSpPr>
            <p:cNvPr id="1122" name="Google Shape;1122;p23"/>
            <p:cNvSpPr txBox="1"/>
            <p:nvPr/>
          </p:nvSpPr>
          <p:spPr>
            <a:xfrm>
              <a:off x="3137362" y="1132158"/>
              <a:ext cx="1508700" cy="64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Competitive Offering / Portfolio</a:t>
              </a:r>
              <a:endParaRPr/>
            </a:p>
          </p:txBody>
        </p:sp>
        <p:sp>
          <p:nvSpPr>
            <p:cNvPr id="1123" name="Google Shape;1123;p23"/>
            <p:cNvSpPr txBox="1"/>
            <p:nvPr/>
          </p:nvSpPr>
          <p:spPr>
            <a:xfrm>
              <a:off x="3053544" y="2526381"/>
              <a:ext cx="1508700" cy="50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 sz="400">
                  <a:solidFill>
                    <a:srgbClr val="000000"/>
                  </a:solidFill>
                  <a:latin typeface="Calibri"/>
                  <a:ea typeface="Calibri"/>
                  <a:cs typeface="Calibri"/>
                  <a:sym typeface="Calibri"/>
                </a:rPr>
                <a:t>Healthy Lead Stream</a:t>
              </a:r>
              <a:endParaRPr/>
            </a:p>
          </p:txBody>
        </p:sp>
        <p:sp>
          <p:nvSpPr>
            <p:cNvPr id="1124" name="Google Shape;1124;p23"/>
            <p:cNvSpPr txBox="1"/>
            <p:nvPr/>
          </p:nvSpPr>
          <p:spPr>
            <a:xfrm>
              <a:off x="3137362" y="3772964"/>
              <a:ext cx="1508700" cy="50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 sz="400">
                  <a:solidFill>
                    <a:srgbClr val="000000"/>
                  </a:solidFill>
                  <a:latin typeface="Calibri"/>
                  <a:ea typeface="Calibri"/>
                  <a:cs typeface="Calibri"/>
                  <a:sym typeface="Calibri"/>
                </a:rPr>
                <a:t>Strong Lead Progression</a:t>
              </a:r>
              <a:endParaRPr/>
            </a:p>
          </p:txBody>
        </p:sp>
        <p:sp>
          <p:nvSpPr>
            <p:cNvPr id="1125" name="Google Shape;1125;p23"/>
            <p:cNvSpPr txBox="1"/>
            <p:nvPr/>
          </p:nvSpPr>
          <p:spPr>
            <a:xfrm>
              <a:off x="1059326" y="4017043"/>
              <a:ext cx="1087800" cy="931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 sz="400">
                  <a:solidFill>
                    <a:srgbClr val="000000"/>
                  </a:solidFill>
                  <a:latin typeface="Arial"/>
                  <a:ea typeface="Arial"/>
                  <a:cs typeface="Arial"/>
                  <a:sym typeface="Arial"/>
                </a:rPr>
                <a:t>Delivery Capacity / Utilization</a:t>
              </a:r>
              <a:endParaRPr/>
            </a:p>
          </p:txBody>
        </p:sp>
        <p:cxnSp>
          <p:nvCxnSpPr>
            <p:cNvPr id="1126" name="Google Shape;1126;p23"/>
            <p:cNvCxnSpPr>
              <a:stCxn id="1125" idx="0"/>
            </p:cNvCxnSpPr>
            <p:nvPr/>
          </p:nvCxnSpPr>
          <p:spPr>
            <a:xfrm rot="10800000">
              <a:off x="1593626" y="2914543"/>
              <a:ext cx="9600" cy="1102500"/>
            </a:xfrm>
            <a:prstGeom prst="straightConnector1">
              <a:avLst/>
            </a:prstGeom>
            <a:noFill/>
            <a:ln cap="flat" cmpd="sng" w="9525">
              <a:solidFill>
                <a:schemeClr val="dk1"/>
              </a:solidFill>
              <a:prstDash val="solid"/>
              <a:round/>
              <a:headEnd len="sm" w="sm" type="none"/>
              <a:tailEnd len="med" w="med" type="stealth"/>
            </a:ln>
          </p:spPr>
        </p:cxnSp>
      </p:grpSp>
      <p:sp>
        <p:nvSpPr>
          <p:cNvPr id="1127" name="Google Shape;1127;p23"/>
          <p:cNvSpPr txBox="1"/>
          <p:nvPr/>
        </p:nvSpPr>
        <p:spPr>
          <a:xfrm>
            <a:off x="3661785" y="864600"/>
            <a:ext cx="2438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Analyze where gaps exist</a:t>
            </a:r>
            <a:endParaRPr/>
          </a:p>
        </p:txBody>
      </p:sp>
      <p:sp>
        <p:nvSpPr>
          <p:cNvPr id="1128" name="Google Shape;1128;p23"/>
          <p:cNvSpPr txBox="1"/>
          <p:nvPr/>
        </p:nvSpPr>
        <p:spPr>
          <a:xfrm>
            <a:off x="6378067" y="864600"/>
            <a:ext cx="2438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Identify root cause issues</a:t>
            </a:r>
            <a:endParaRPr/>
          </a:p>
        </p:txBody>
      </p:sp>
      <p:sp>
        <p:nvSpPr>
          <p:cNvPr id="1129" name="Google Shape;1129;p23"/>
          <p:cNvSpPr txBox="1"/>
          <p:nvPr/>
        </p:nvSpPr>
        <p:spPr>
          <a:xfrm>
            <a:off x="675990" y="2966005"/>
            <a:ext cx="2588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Determine tactics to address</a:t>
            </a:r>
            <a:endParaRPr/>
          </a:p>
        </p:txBody>
      </p:sp>
      <p:sp>
        <p:nvSpPr>
          <p:cNvPr id="1130" name="Google Shape;1130;p23"/>
          <p:cNvSpPr txBox="1"/>
          <p:nvPr/>
        </p:nvSpPr>
        <p:spPr>
          <a:xfrm>
            <a:off x="3621183" y="3009800"/>
            <a:ext cx="2241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Frame tactics and size impact</a:t>
            </a:r>
            <a:endParaRPr/>
          </a:p>
        </p:txBody>
      </p:sp>
      <p:sp>
        <p:nvSpPr>
          <p:cNvPr id="1131" name="Google Shape;1131;p23"/>
          <p:cNvSpPr txBox="1"/>
          <p:nvPr/>
        </p:nvSpPr>
        <p:spPr>
          <a:xfrm>
            <a:off x="6197969" y="3234327"/>
            <a:ext cx="2712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Drive account team execution</a:t>
            </a:r>
            <a:endParaRPr/>
          </a:p>
        </p:txBody>
      </p:sp>
      <p:pic>
        <p:nvPicPr>
          <p:cNvPr id="1132" name="Google Shape;1132;p23"/>
          <p:cNvPicPr preferRelativeResize="0"/>
          <p:nvPr/>
        </p:nvPicPr>
        <p:blipFill rotWithShape="1">
          <a:blip r:embed="rId4">
            <a:alphaModFix/>
          </a:blip>
          <a:srcRect b="0" l="0" r="0" t="0"/>
          <a:stretch/>
        </p:blipFill>
        <p:spPr>
          <a:xfrm>
            <a:off x="119433" y="3489956"/>
            <a:ext cx="3324300" cy="1471500"/>
          </a:xfrm>
          <a:prstGeom prst="rect">
            <a:avLst/>
          </a:prstGeom>
          <a:noFill/>
          <a:ln>
            <a:noFill/>
          </a:ln>
        </p:spPr>
      </p:pic>
      <p:pic>
        <p:nvPicPr>
          <p:cNvPr id="1133" name="Google Shape;1133;p23"/>
          <p:cNvPicPr preferRelativeResize="0"/>
          <p:nvPr/>
        </p:nvPicPr>
        <p:blipFill rotWithShape="1">
          <a:blip r:embed="rId5">
            <a:alphaModFix/>
          </a:blip>
          <a:srcRect b="0" l="0" r="0" t="0"/>
          <a:stretch/>
        </p:blipFill>
        <p:spPr>
          <a:xfrm>
            <a:off x="4418981" y="3404448"/>
            <a:ext cx="1309453" cy="1042288"/>
          </a:xfrm>
          <a:prstGeom prst="rect">
            <a:avLst/>
          </a:prstGeom>
          <a:noFill/>
          <a:ln>
            <a:noFill/>
          </a:ln>
        </p:spPr>
      </p:pic>
      <p:sp>
        <p:nvSpPr>
          <p:cNvPr id="1134" name="Google Shape;1134;p23"/>
          <p:cNvSpPr txBox="1"/>
          <p:nvPr/>
        </p:nvSpPr>
        <p:spPr>
          <a:xfrm>
            <a:off x="4489061" y="4532291"/>
            <a:ext cx="1515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“let’s run an event!”</a:t>
            </a:r>
            <a:endParaRPr/>
          </a:p>
        </p:txBody>
      </p:sp>
      <p:sp>
        <p:nvSpPr>
          <p:cNvPr id="1135" name="Google Shape;1135;p23"/>
          <p:cNvSpPr txBox="1"/>
          <p:nvPr/>
        </p:nvSpPr>
        <p:spPr>
          <a:xfrm>
            <a:off x="6548845" y="3844627"/>
            <a:ext cx="1841100" cy="861900"/>
          </a:xfrm>
          <a:prstGeom prst="rect">
            <a:avLst/>
          </a:prstGeom>
          <a:noFill/>
          <a:ln cap="flat" cmpd="sng" w="9525">
            <a:solidFill>
              <a:srgbClr val="4F81B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dk1"/>
                </a:solidFill>
                <a:latin typeface="Calibri"/>
                <a:ea typeface="Calibri"/>
                <a:cs typeface="Calibri"/>
                <a:sym typeface="Calibri"/>
              </a:rPr>
              <a:t>To:  	 IOT Leaders</a:t>
            </a:r>
            <a:endParaRPr/>
          </a:p>
          <a:p>
            <a:pPr indent="0" lvl="0" marL="0" marR="0" rtl="0" algn="l">
              <a:spcBef>
                <a:spcPts val="0"/>
              </a:spcBef>
              <a:spcAft>
                <a:spcPts val="0"/>
              </a:spcAft>
              <a:buNone/>
            </a:pPr>
            <a:r>
              <a:rPr lang="en" sz="1000">
                <a:solidFill>
                  <a:schemeClr val="dk1"/>
                </a:solidFill>
                <a:latin typeface="Calibri"/>
                <a:ea typeface="Calibri"/>
                <a:cs typeface="Calibri"/>
                <a:sym typeface="Calibri"/>
              </a:rPr>
              <a:t>From:  General Manager</a:t>
            </a:r>
            <a:endParaRPr/>
          </a:p>
          <a:p>
            <a:pPr indent="0" lvl="0" marL="0" marR="0" rtl="0" algn="l">
              <a:spcBef>
                <a:spcPts val="0"/>
              </a:spcBef>
              <a:spcAft>
                <a:spcPts val="0"/>
              </a:spcAft>
              <a:buNone/>
            </a:pPr>
            <a:r>
              <a:rPr lang="en" sz="1000">
                <a:solidFill>
                  <a:schemeClr val="dk1"/>
                </a:solidFill>
                <a:latin typeface="Calibri"/>
                <a:ea typeface="Calibri"/>
                <a:cs typeface="Calibri"/>
                <a:sym typeface="Calibri"/>
              </a:rPr>
              <a:t>RE:       Pipeline &gt; New Event</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pic>
        <p:nvPicPr>
          <p:cNvPr id="1136" name="Google Shape;1136;p23"/>
          <p:cNvPicPr preferRelativeResize="0"/>
          <p:nvPr/>
        </p:nvPicPr>
        <p:blipFill rotWithShape="1">
          <a:blip r:embed="rId6">
            <a:alphaModFix/>
          </a:blip>
          <a:srcRect b="0" l="0" r="0" t="0"/>
          <a:stretch/>
        </p:blipFill>
        <p:spPr>
          <a:xfrm>
            <a:off x="3542353" y="1478656"/>
            <a:ext cx="2010600" cy="1259100"/>
          </a:xfrm>
          <a:prstGeom prst="rect">
            <a:avLst/>
          </a:prstGeom>
          <a:noFill/>
          <a:ln>
            <a:noFill/>
          </a:ln>
        </p:spPr>
      </p:pic>
      <p:sp>
        <p:nvSpPr>
          <p:cNvPr id="1137" name="Google Shape;1137;p23"/>
          <p:cNvSpPr/>
          <p:nvPr/>
        </p:nvSpPr>
        <p:spPr>
          <a:xfrm>
            <a:off x="3993214" y="1436131"/>
            <a:ext cx="199200" cy="438000"/>
          </a:xfrm>
          <a:prstGeom prst="rect">
            <a:avLst/>
          </a:prstGeom>
          <a:noFill/>
          <a:ln cap="flat" cmpd="sng" w="9525">
            <a:solidFill>
              <a:schemeClr val="accent2"/>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8" name="Google Shape;1138;p23"/>
          <p:cNvSpPr txBox="1"/>
          <p:nvPr/>
        </p:nvSpPr>
        <p:spPr>
          <a:xfrm>
            <a:off x="4695047" y="1248967"/>
            <a:ext cx="1123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need more leads</a:t>
            </a:r>
            <a:endParaRPr/>
          </a:p>
        </p:txBody>
      </p:sp>
      <p:cxnSp>
        <p:nvCxnSpPr>
          <p:cNvPr id="1139" name="Google Shape;1139;p23"/>
          <p:cNvCxnSpPr>
            <a:endCxn id="1138" idx="1"/>
          </p:cNvCxnSpPr>
          <p:nvPr/>
        </p:nvCxnSpPr>
        <p:spPr>
          <a:xfrm flipH="1" rot="10800000">
            <a:off x="4200947" y="1479817"/>
            <a:ext cx="494100" cy="231300"/>
          </a:xfrm>
          <a:prstGeom prst="straightConnector1">
            <a:avLst/>
          </a:prstGeom>
          <a:noFill/>
          <a:ln cap="flat" cmpd="sng" w="9525">
            <a:solidFill>
              <a:srgbClr val="C0504D"/>
            </a:solidFill>
            <a:prstDash val="solid"/>
            <a:round/>
            <a:headEnd len="sm" w="sm" type="none"/>
            <a:tailEnd len="med" w="med" type="stealth"/>
          </a:ln>
          <a:effectLst>
            <a:outerShdw blurRad="40000" rotWithShape="0" dir="5400000" dist="20000">
              <a:srgbClr val="000000">
                <a:alpha val="37650"/>
              </a:srgbClr>
            </a:outerShdw>
          </a:effectLst>
        </p:spPr>
      </p:cxnSp>
      <p:cxnSp>
        <p:nvCxnSpPr>
          <p:cNvPr id="1140" name="Google Shape;1140;p23"/>
          <p:cNvCxnSpPr/>
          <p:nvPr/>
        </p:nvCxnSpPr>
        <p:spPr>
          <a:xfrm flipH="1" rot="10800000">
            <a:off x="4618893" y="1676629"/>
            <a:ext cx="234300" cy="531300"/>
          </a:xfrm>
          <a:prstGeom prst="straightConnector1">
            <a:avLst/>
          </a:prstGeom>
          <a:noFill/>
          <a:ln cap="flat" cmpd="sng" w="9525">
            <a:solidFill>
              <a:srgbClr val="C0504D"/>
            </a:solidFill>
            <a:prstDash val="solid"/>
            <a:round/>
            <a:headEnd len="sm" w="sm" type="none"/>
            <a:tailEnd len="med" w="med" type="stealth"/>
          </a:ln>
          <a:effectLst>
            <a:outerShdw blurRad="40000" rotWithShape="0" dir="5400000" dist="20000">
              <a:srgbClr val="000000">
                <a:alpha val="37650"/>
              </a:srgbClr>
            </a:outerShdw>
          </a:effectLst>
        </p:spPr>
      </p:cxnSp>
      <p:sp>
        <p:nvSpPr>
          <p:cNvPr id="1141" name="Google Shape;1141;p23"/>
          <p:cNvSpPr txBox="1"/>
          <p:nvPr/>
        </p:nvSpPr>
        <p:spPr>
          <a:xfrm>
            <a:off x="4845745" y="1499402"/>
            <a:ext cx="1292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VL &gt; QL progression</a:t>
            </a:r>
            <a:endParaRPr/>
          </a:p>
        </p:txBody>
      </p:sp>
      <p:cxnSp>
        <p:nvCxnSpPr>
          <p:cNvPr id="1142" name="Google Shape;1142;p23"/>
          <p:cNvCxnSpPr/>
          <p:nvPr/>
        </p:nvCxnSpPr>
        <p:spPr>
          <a:xfrm flipH="1" rot="10800000">
            <a:off x="5207094" y="2051009"/>
            <a:ext cx="221100" cy="402900"/>
          </a:xfrm>
          <a:prstGeom prst="straightConnector1">
            <a:avLst/>
          </a:prstGeom>
          <a:noFill/>
          <a:ln cap="flat" cmpd="sng" w="9525">
            <a:solidFill>
              <a:srgbClr val="C0504D"/>
            </a:solidFill>
            <a:prstDash val="solid"/>
            <a:round/>
            <a:headEnd len="sm" w="sm" type="none"/>
            <a:tailEnd len="med" w="med" type="stealth"/>
          </a:ln>
          <a:effectLst>
            <a:outerShdw blurRad="40000" rotWithShape="0" dir="5400000" dist="20000">
              <a:srgbClr val="000000">
                <a:alpha val="37650"/>
              </a:srgbClr>
            </a:outerShdw>
          </a:effectLst>
        </p:spPr>
      </p:cxnSp>
      <p:sp>
        <p:nvSpPr>
          <p:cNvPr id="1143" name="Google Shape;1143;p23"/>
          <p:cNvSpPr txBox="1"/>
          <p:nvPr/>
        </p:nvSpPr>
        <p:spPr>
          <a:xfrm>
            <a:off x="5142277" y="1785485"/>
            <a:ext cx="692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Win Rate</a:t>
            </a:r>
            <a:endParaRPr/>
          </a:p>
        </p:txBody>
      </p:sp>
      <p:sp>
        <p:nvSpPr>
          <p:cNvPr id="1144" name="Google Shape;1144;p23"/>
          <p:cNvSpPr txBox="1"/>
          <p:nvPr/>
        </p:nvSpPr>
        <p:spPr>
          <a:xfrm>
            <a:off x="3373795" y="3973118"/>
            <a:ext cx="11775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Reach         100</a:t>
            </a:r>
            <a:endParaRPr/>
          </a:p>
          <a:p>
            <a:pPr indent="0" lvl="0" marL="0" marR="0" rtl="0" algn="l">
              <a:spcBef>
                <a:spcPts val="0"/>
              </a:spcBef>
              <a:spcAft>
                <a:spcPts val="0"/>
              </a:spcAft>
              <a:buNone/>
            </a:pPr>
            <a:r>
              <a:rPr lang="en" sz="1200">
                <a:solidFill>
                  <a:schemeClr val="dk1"/>
                </a:solidFill>
                <a:latin typeface="Calibri"/>
                <a:ea typeface="Calibri"/>
                <a:cs typeface="Calibri"/>
                <a:sym typeface="Calibri"/>
              </a:rPr>
              <a:t>Response     30</a:t>
            </a:r>
            <a:endParaRPr/>
          </a:p>
          <a:p>
            <a:pPr indent="0" lvl="0" marL="0" marR="0" rtl="0" algn="l">
              <a:spcBef>
                <a:spcPts val="0"/>
              </a:spcBef>
              <a:spcAft>
                <a:spcPts val="0"/>
              </a:spcAft>
              <a:buNone/>
            </a:pPr>
            <a:r>
              <a:rPr lang="en" sz="1200">
                <a:solidFill>
                  <a:schemeClr val="dk1"/>
                </a:solidFill>
                <a:latin typeface="Calibri"/>
                <a:ea typeface="Calibri"/>
                <a:cs typeface="Calibri"/>
                <a:sym typeface="Calibri"/>
              </a:rPr>
              <a:t>Leads            10</a:t>
            </a:r>
            <a:endParaRPr/>
          </a:p>
          <a:p>
            <a:pPr indent="0" lvl="0" marL="0" marR="0" rtl="0" algn="l">
              <a:spcBef>
                <a:spcPts val="0"/>
              </a:spcBef>
              <a:spcAft>
                <a:spcPts val="0"/>
              </a:spcAft>
              <a:buNone/>
            </a:pPr>
            <a:r>
              <a:rPr lang="en" sz="1200">
                <a:solidFill>
                  <a:schemeClr val="dk1"/>
                </a:solidFill>
                <a:latin typeface="Calibri"/>
                <a:ea typeface="Calibri"/>
                <a:cs typeface="Calibri"/>
                <a:sym typeface="Calibri"/>
              </a:rPr>
              <a:t>Pipeline       $30M </a:t>
            </a:r>
            <a:endParaRPr/>
          </a:p>
        </p:txBody>
      </p:sp>
      <p:sp>
        <p:nvSpPr>
          <p:cNvPr id="1145" name="Google Shape;1145;p23"/>
          <p:cNvSpPr txBox="1"/>
          <p:nvPr>
            <p:ph idx="12" type="sldNum"/>
          </p:nvPr>
        </p:nvSpPr>
        <p:spPr>
          <a:xfrm>
            <a:off x="8662737" y="4764505"/>
            <a:ext cx="428700" cy="276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fld id="{00000000-1234-1234-1234-123412341234}" type="slidenum">
              <a:rPr lang="en"/>
              <a:t>‹#›</a:t>
            </a:fld>
            <a:endParaRPr/>
          </a:p>
        </p:txBody>
      </p:sp>
      <p:sp>
        <p:nvSpPr>
          <p:cNvPr id="1146" name="Google Shape;1146;p23"/>
          <p:cNvSpPr txBox="1"/>
          <p:nvPr/>
        </p:nvSpPr>
        <p:spPr>
          <a:xfrm>
            <a:off x="4249656" y="4513126"/>
            <a:ext cx="4824900" cy="7080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lt1"/>
                </a:solidFill>
                <a:latin typeface="Calibri"/>
                <a:ea typeface="Calibri"/>
                <a:cs typeface="Calibri"/>
                <a:sym typeface="Calibri"/>
              </a:rPr>
              <a:t>UX Design Challenge:  What is main screen?  How does navigation work?  What does the overall architecture look like and how do we document and update?  Standard screens for create an account; change password etc.  Microsoft CRM version.  Salesforce version.   Can we copy look and feel and navigation directly from Salesforce?</a:t>
            </a:r>
            <a:endParaRPr sz="1000"/>
          </a:p>
        </p:txBody>
      </p:sp>
      <p:sp>
        <p:nvSpPr>
          <p:cNvPr id="1147" name="Google Shape;1147;p23"/>
          <p:cNvSpPr txBox="1"/>
          <p:nvPr>
            <p:ph type="title"/>
          </p:nvPr>
        </p:nvSpPr>
        <p:spPr>
          <a:xfrm>
            <a:off x="8435474" y="26550"/>
            <a:ext cx="692400" cy="531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66092"/>
              </a:buClr>
              <a:buSzPts val="4400"/>
              <a:buFont typeface="Arial"/>
              <a:buNone/>
            </a:pPr>
            <a:r>
              <a:rPr lang="en" sz="2000"/>
              <a:t>4.3</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24"/>
          <p:cNvSpPr txBox="1"/>
          <p:nvPr>
            <p:ph idx="12" type="sldNum"/>
          </p:nvPr>
        </p:nvSpPr>
        <p:spPr>
          <a:xfrm>
            <a:off x="8662737" y="4764505"/>
            <a:ext cx="428700" cy="276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fld id="{00000000-1234-1234-1234-123412341234}" type="slidenum">
              <a:rPr lang="en"/>
              <a:t>‹#›</a:t>
            </a:fld>
            <a:endParaRPr/>
          </a:p>
        </p:txBody>
      </p:sp>
      <p:pic>
        <p:nvPicPr>
          <p:cNvPr id="1153" name="Google Shape;1153;p24"/>
          <p:cNvPicPr preferRelativeResize="0"/>
          <p:nvPr/>
        </p:nvPicPr>
        <p:blipFill rotWithShape="1">
          <a:blip r:embed="rId3">
            <a:alphaModFix/>
          </a:blip>
          <a:srcRect b="0" l="0" r="0" t="0"/>
          <a:stretch/>
        </p:blipFill>
        <p:spPr>
          <a:xfrm>
            <a:off x="2893036" y="1930483"/>
            <a:ext cx="5584048" cy="3191557"/>
          </a:xfrm>
          <a:prstGeom prst="rect">
            <a:avLst/>
          </a:prstGeom>
          <a:noFill/>
          <a:ln>
            <a:noFill/>
          </a:ln>
        </p:spPr>
      </p:pic>
      <p:sp>
        <p:nvSpPr>
          <p:cNvPr id="1154" name="Google Shape;1154;p24"/>
          <p:cNvSpPr txBox="1"/>
          <p:nvPr/>
        </p:nvSpPr>
        <p:spPr>
          <a:xfrm>
            <a:off x="7457503" y="317850"/>
            <a:ext cx="1276800" cy="3387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600">
                <a:solidFill>
                  <a:schemeClr val="lt1"/>
                </a:solidFill>
                <a:latin typeface="Calibri"/>
                <a:ea typeface="Calibri"/>
                <a:cs typeface="Calibri"/>
                <a:sym typeface="Calibri"/>
              </a:rPr>
              <a:t>UX Design 7</a:t>
            </a:r>
            <a:endParaRPr sz="1600"/>
          </a:p>
        </p:txBody>
      </p:sp>
      <p:sp>
        <p:nvSpPr>
          <p:cNvPr id="1155" name="Google Shape;1155;p24"/>
          <p:cNvSpPr/>
          <p:nvPr/>
        </p:nvSpPr>
        <p:spPr>
          <a:xfrm>
            <a:off x="415025" y="231569"/>
            <a:ext cx="1878600" cy="13869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156" name="Google Shape;1156;p24"/>
          <p:cNvSpPr/>
          <p:nvPr/>
        </p:nvSpPr>
        <p:spPr>
          <a:xfrm>
            <a:off x="346515" y="1720356"/>
            <a:ext cx="1957800" cy="33720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157" name="Google Shape;1157;p24"/>
          <p:cNvSpPr txBox="1"/>
          <p:nvPr/>
        </p:nvSpPr>
        <p:spPr>
          <a:xfrm>
            <a:off x="1014962" y="129592"/>
            <a:ext cx="10290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Control Panel</a:t>
            </a:r>
            <a:endParaRPr/>
          </a:p>
        </p:txBody>
      </p:sp>
      <p:sp>
        <p:nvSpPr>
          <p:cNvPr id="1158" name="Google Shape;1158;p24"/>
          <p:cNvSpPr txBox="1"/>
          <p:nvPr/>
        </p:nvSpPr>
        <p:spPr>
          <a:xfrm>
            <a:off x="465267" y="1677917"/>
            <a:ext cx="12768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Scenario Analysis</a:t>
            </a:r>
            <a:endParaRPr/>
          </a:p>
        </p:txBody>
      </p:sp>
      <p:sp>
        <p:nvSpPr>
          <p:cNvPr id="1159" name="Google Shape;1159;p24"/>
          <p:cNvSpPr txBox="1"/>
          <p:nvPr/>
        </p:nvSpPr>
        <p:spPr>
          <a:xfrm>
            <a:off x="1330126" y="-5242"/>
            <a:ext cx="823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Default:  quarterly</a:t>
            </a:r>
            <a:endParaRPr/>
          </a:p>
        </p:txBody>
      </p:sp>
      <p:cxnSp>
        <p:nvCxnSpPr>
          <p:cNvPr id="1160" name="Google Shape;1160;p24"/>
          <p:cNvCxnSpPr/>
          <p:nvPr/>
        </p:nvCxnSpPr>
        <p:spPr>
          <a:xfrm>
            <a:off x="651297" y="2197216"/>
            <a:ext cx="1576500" cy="0"/>
          </a:xfrm>
          <a:prstGeom prst="straightConnector1">
            <a:avLst/>
          </a:prstGeom>
          <a:noFill/>
          <a:ln cap="flat" cmpd="sng" w="9525">
            <a:solidFill>
              <a:srgbClr val="4A7DBA"/>
            </a:solidFill>
            <a:prstDash val="solid"/>
            <a:round/>
            <a:headEnd len="sm" w="sm" type="none"/>
            <a:tailEnd len="sm" w="sm" type="none"/>
          </a:ln>
        </p:spPr>
      </p:cxnSp>
      <p:cxnSp>
        <p:nvCxnSpPr>
          <p:cNvPr id="1161" name="Google Shape;1161;p24"/>
          <p:cNvCxnSpPr/>
          <p:nvPr/>
        </p:nvCxnSpPr>
        <p:spPr>
          <a:xfrm rot="10800000">
            <a:off x="655816" y="2121069"/>
            <a:ext cx="0" cy="165600"/>
          </a:xfrm>
          <a:prstGeom prst="straightConnector1">
            <a:avLst/>
          </a:prstGeom>
          <a:noFill/>
          <a:ln cap="flat" cmpd="sng" w="9525">
            <a:solidFill>
              <a:srgbClr val="4A7DBA"/>
            </a:solidFill>
            <a:prstDash val="solid"/>
            <a:round/>
            <a:headEnd len="sm" w="sm" type="none"/>
            <a:tailEnd len="sm" w="sm" type="none"/>
          </a:ln>
        </p:spPr>
      </p:cxnSp>
      <p:cxnSp>
        <p:nvCxnSpPr>
          <p:cNvPr id="1162" name="Google Shape;1162;p24"/>
          <p:cNvCxnSpPr/>
          <p:nvPr/>
        </p:nvCxnSpPr>
        <p:spPr>
          <a:xfrm rot="10800000">
            <a:off x="2223488" y="2114433"/>
            <a:ext cx="0" cy="165600"/>
          </a:xfrm>
          <a:prstGeom prst="straightConnector1">
            <a:avLst/>
          </a:prstGeom>
          <a:noFill/>
          <a:ln cap="flat" cmpd="sng" w="9525">
            <a:solidFill>
              <a:srgbClr val="4A7DBA"/>
            </a:solidFill>
            <a:prstDash val="solid"/>
            <a:round/>
            <a:headEnd len="sm" w="sm" type="none"/>
            <a:tailEnd len="sm" w="sm" type="none"/>
          </a:ln>
        </p:spPr>
      </p:cxnSp>
      <p:cxnSp>
        <p:nvCxnSpPr>
          <p:cNvPr id="1163" name="Google Shape;1163;p24"/>
          <p:cNvCxnSpPr/>
          <p:nvPr/>
        </p:nvCxnSpPr>
        <p:spPr>
          <a:xfrm rot="10800000">
            <a:off x="1415917" y="2121068"/>
            <a:ext cx="0" cy="165600"/>
          </a:xfrm>
          <a:prstGeom prst="straightConnector1">
            <a:avLst/>
          </a:prstGeom>
          <a:noFill/>
          <a:ln cap="flat" cmpd="sng" w="9525">
            <a:solidFill>
              <a:srgbClr val="4A7DBA"/>
            </a:solidFill>
            <a:prstDash val="solid"/>
            <a:round/>
            <a:headEnd len="sm" w="sm" type="none"/>
            <a:tailEnd len="sm" w="sm" type="none"/>
          </a:ln>
        </p:spPr>
      </p:cxnSp>
      <p:cxnSp>
        <p:nvCxnSpPr>
          <p:cNvPr id="1164" name="Google Shape;1164;p24"/>
          <p:cNvCxnSpPr/>
          <p:nvPr/>
        </p:nvCxnSpPr>
        <p:spPr>
          <a:xfrm rot="10800000">
            <a:off x="856082"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1165" name="Google Shape;1165;p24"/>
          <p:cNvCxnSpPr/>
          <p:nvPr/>
        </p:nvCxnSpPr>
        <p:spPr>
          <a:xfrm rot="10800000">
            <a:off x="1036793"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1166" name="Google Shape;1166;p24"/>
          <p:cNvCxnSpPr/>
          <p:nvPr/>
        </p:nvCxnSpPr>
        <p:spPr>
          <a:xfrm rot="10800000">
            <a:off x="1203950"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1167" name="Google Shape;1167;p24"/>
          <p:cNvCxnSpPr/>
          <p:nvPr/>
        </p:nvCxnSpPr>
        <p:spPr>
          <a:xfrm rot="10800000">
            <a:off x="1651214" y="2150917"/>
            <a:ext cx="0" cy="99300"/>
          </a:xfrm>
          <a:prstGeom prst="straightConnector1">
            <a:avLst/>
          </a:prstGeom>
          <a:noFill/>
          <a:ln cap="flat" cmpd="sng" w="9525">
            <a:solidFill>
              <a:srgbClr val="4A7DBA"/>
            </a:solidFill>
            <a:prstDash val="solid"/>
            <a:round/>
            <a:headEnd len="sm" w="sm" type="none"/>
            <a:tailEnd len="sm" w="sm" type="none"/>
          </a:ln>
        </p:spPr>
      </p:cxnSp>
      <p:cxnSp>
        <p:nvCxnSpPr>
          <p:cNvPr id="1168" name="Google Shape;1168;p24"/>
          <p:cNvCxnSpPr/>
          <p:nvPr/>
        </p:nvCxnSpPr>
        <p:spPr>
          <a:xfrm rot="10800000">
            <a:off x="1831924" y="2150917"/>
            <a:ext cx="0" cy="99300"/>
          </a:xfrm>
          <a:prstGeom prst="straightConnector1">
            <a:avLst/>
          </a:prstGeom>
          <a:noFill/>
          <a:ln cap="flat" cmpd="sng" w="9525">
            <a:solidFill>
              <a:srgbClr val="4A7DBA"/>
            </a:solidFill>
            <a:prstDash val="solid"/>
            <a:round/>
            <a:headEnd len="sm" w="sm" type="none"/>
            <a:tailEnd len="sm" w="sm" type="none"/>
          </a:ln>
        </p:spPr>
      </p:cxnSp>
      <p:cxnSp>
        <p:nvCxnSpPr>
          <p:cNvPr id="1169" name="Google Shape;1169;p24"/>
          <p:cNvCxnSpPr/>
          <p:nvPr/>
        </p:nvCxnSpPr>
        <p:spPr>
          <a:xfrm rot="10800000">
            <a:off x="1999081" y="2150917"/>
            <a:ext cx="0" cy="99300"/>
          </a:xfrm>
          <a:prstGeom prst="straightConnector1">
            <a:avLst/>
          </a:prstGeom>
          <a:noFill/>
          <a:ln cap="flat" cmpd="sng" w="9525">
            <a:solidFill>
              <a:srgbClr val="4A7DBA"/>
            </a:solidFill>
            <a:prstDash val="solid"/>
            <a:round/>
            <a:headEnd len="sm" w="sm" type="none"/>
            <a:tailEnd len="sm" w="sm" type="none"/>
          </a:ln>
        </p:spPr>
      </p:cxnSp>
      <p:sp>
        <p:nvSpPr>
          <p:cNvPr id="1170" name="Google Shape;1170;p24"/>
          <p:cNvSpPr txBox="1"/>
          <p:nvPr/>
        </p:nvSpPr>
        <p:spPr>
          <a:xfrm>
            <a:off x="782929" y="2341694"/>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New Opportunities</a:t>
            </a:r>
            <a:endParaRPr/>
          </a:p>
        </p:txBody>
      </p:sp>
      <p:sp>
        <p:nvSpPr>
          <p:cNvPr id="1171" name="Google Shape;1171;p24"/>
          <p:cNvSpPr/>
          <p:nvPr/>
        </p:nvSpPr>
        <p:spPr>
          <a:xfrm>
            <a:off x="901621" y="2175739"/>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172" name="Google Shape;1172;p24"/>
          <p:cNvSpPr txBox="1"/>
          <p:nvPr/>
        </p:nvSpPr>
        <p:spPr>
          <a:xfrm>
            <a:off x="856265" y="1994617"/>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1173" name="Google Shape;1173;p24"/>
          <p:cNvCxnSpPr/>
          <p:nvPr/>
        </p:nvCxnSpPr>
        <p:spPr>
          <a:xfrm>
            <a:off x="644643" y="2788853"/>
            <a:ext cx="1576500" cy="0"/>
          </a:xfrm>
          <a:prstGeom prst="straightConnector1">
            <a:avLst/>
          </a:prstGeom>
          <a:noFill/>
          <a:ln cap="flat" cmpd="sng" w="9525">
            <a:solidFill>
              <a:srgbClr val="4A7DBA"/>
            </a:solidFill>
            <a:prstDash val="solid"/>
            <a:round/>
            <a:headEnd len="sm" w="sm" type="none"/>
            <a:tailEnd len="sm" w="sm" type="none"/>
          </a:ln>
        </p:spPr>
      </p:cxnSp>
      <p:cxnSp>
        <p:nvCxnSpPr>
          <p:cNvPr id="1174" name="Google Shape;1174;p24"/>
          <p:cNvCxnSpPr/>
          <p:nvPr/>
        </p:nvCxnSpPr>
        <p:spPr>
          <a:xfrm rot="10800000">
            <a:off x="649162" y="2712705"/>
            <a:ext cx="0" cy="165600"/>
          </a:xfrm>
          <a:prstGeom prst="straightConnector1">
            <a:avLst/>
          </a:prstGeom>
          <a:noFill/>
          <a:ln cap="flat" cmpd="sng" w="9525">
            <a:solidFill>
              <a:srgbClr val="4A7DBA"/>
            </a:solidFill>
            <a:prstDash val="solid"/>
            <a:round/>
            <a:headEnd len="sm" w="sm" type="none"/>
            <a:tailEnd len="sm" w="sm" type="none"/>
          </a:ln>
        </p:spPr>
      </p:cxnSp>
      <p:cxnSp>
        <p:nvCxnSpPr>
          <p:cNvPr id="1175" name="Google Shape;1175;p24"/>
          <p:cNvCxnSpPr/>
          <p:nvPr/>
        </p:nvCxnSpPr>
        <p:spPr>
          <a:xfrm rot="10800000">
            <a:off x="1409263" y="2712705"/>
            <a:ext cx="0" cy="165600"/>
          </a:xfrm>
          <a:prstGeom prst="straightConnector1">
            <a:avLst/>
          </a:prstGeom>
          <a:noFill/>
          <a:ln cap="flat" cmpd="sng" w="9525">
            <a:solidFill>
              <a:srgbClr val="4A7DBA"/>
            </a:solidFill>
            <a:prstDash val="solid"/>
            <a:round/>
            <a:headEnd len="sm" w="sm" type="none"/>
            <a:tailEnd len="sm" w="sm" type="none"/>
          </a:ln>
        </p:spPr>
      </p:cxnSp>
      <p:cxnSp>
        <p:nvCxnSpPr>
          <p:cNvPr id="1176" name="Google Shape;1176;p24"/>
          <p:cNvCxnSpPr/>
          <p:nvPr/>
        </p:nvCxnSpPr>
        <p:spPr>
          <a:xfrm rot="10800000">
            <a:off x="849427"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1177" name="Google Shape;1177;p24"/>
          <p:cNvCxnSpPr/>
          <p:nvPr/>
        </p:nvCxnSpPr>
        <p:spPr>
          <a:xfrm rot="10800000">
            <a:off x="1030138"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1178" name="Google Shape;1178;p24"/>
          <p:cNvCxnSpPr/>
          <p:nvPr/>
        </p:nvCxnSpPr>
        <p:spPr>
          <a:xfrm rot="10800000">
            <a:off x="1197295"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1179" name="Google Shape;1179;p24"/>
          <p:cNvCxnSpPr/>
          <p:nvPr/>
        </p:nvCxnSpPr>
        <p:spPr>
          <a:xfrm rot="10800000">
            <a:off x="1644559" y="2742554"/>
            <a:ext cx="0" cy="99300"/>
          </a:xfrm>
          <a:prstGeom prst="straightConnector1">
            <a:avLst/>
          </a:prstGeom>
          <a:noFill/>
          <a:ln cap="flat" cmpd="sng" w="9525">
            <a:solidFill>
              <a:srgbClr val="4A7DBA"/>
            </a:solidFill>
            <a:prstDash val="solid"/>
            <a:round/>
            <a:headEnd len="sm" w="sm" type="none"/>
            <a:tailEnd len="sm" w="sm" type="none"/>
          </a:ln>
        </p:spPr>
      </p:cxnSp>
      <p:sp>
        <p:nvSpPr>
          <p:cNvPr id="1180" name="Google Shape;1180;p24"/>
          <p:cNvSpPr txBox="1"/>
          <p:nvPr/>
        </p:nvSpPr>
        <p:spPr>
          <a:xfrm>
            <a:off x="776275" y="2933331"/>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Progression Velocity</a:t>
            </a:r>
            <a:endParaRPr/>
          </a:p>
        </p:txBody>
      </p:sp>
      <p:sp>
        <p:nvSpPr>
          <p:cNvPr id="1181" name="Google Shape;1181;p24"/>
          <p:cNvSpPr/>
          <p:nvPr/>
        </p:nvSpPr>
        <p:spPr>
          <a:xfrm>
            <a:off x="901621" y="2767376"/>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182" name="Google Shape;1182;p24"/>
          <p:cNvSpPr txBox="1"/>
          <p:nvPr/>
        </p:nvSpPr>
        <p:spPr>
          <a:xfrm>
            <a:off x="849610" y="259122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1183" name="Google Shape;1183;p24"/>
          <p:cNvCxnSpPr/>
          <p:nvPr/>
        </p:nvCxnSpPr>
        <p:spPr>
          <a:xfrm>
            <a:off x="653680" y="3423863"/>
            <a:ext cx="1576500" cy="0"/>
          </a:xfrm>
          <a:prstGeom prst="straightConnector1">
            <a:avLst/>
          </a:prstGeom>
          <a:noFill/>
          <a:ln cap="flat" cmpd="sng" w="9525">
            <a:solidFill>
              <a:srgbClr val="4A7DBA"/>
            </a:solidFill>
            <a:prstDash val="solid"/>
            <a:round/>
            <a:headEnd len="sm" w="sm" type="none"/>
            <a:tailEnd len="sm" w="sm" type="none"/>
          </a:ln>
        </p:spPr>
      </p:cxnSp>
      <p:cxnSp>
        <p:nvCxnSpPr>
          <p:cNvPr id="1184" name="Google Shape;1184;p24"/>
          <p:cNvCxnSpPr/>
          <p:nvPr/>
        </p:nvCxnSpPr>
        <p:spPr>
          <a:xfrm rot="10800000">
            <a:off x="658198" y="3347715"/>
            <a:ext cx="0" cy="165600"/>
          </a:xfrm>
          <a:prstGeom prst="straightConnector1">
            <a:avLst/>
          </a:prstGeom>
          <a:noFill/>
          <a:ln cap="flat" cmpd="sng" w="9525">
            <a:solidFill>
              <a:srgbClr val="4A7DBA"/>
            </a:solidFill>
            <a:prstDash val="solid"/>
            <a:round/>
            <a:headEnd len="sm" w="sm" type="none"/>
            <a:tailEnd len="sm" w="sm" type="none"/>
          </a:ln>
        </p:spPr>
      </p:cxnSp>
      <p:cxnSp>
        <p:nvCxnSpPr>
          <p:cNvPr id="1185" name="Google Shape;1185;p24"/>
          <p:cNvCxnSpPr/>
          <p:nvPr/>
        </p:nvCxnSpPr>
        <p:spPr>
          <a:xfrm rot="10800000">
            <a:off x="1418300" y="3347715"/>
            <a:ext cx="0" cy="165600"/>
          </a:xfrm>
          <a:prstGeom prst="straightConnector1">
            <a:avLst/>
          </a:prstGeom>
          <a:noFill/>
          <a:ln cap="flat" cmpd="sng" w="9525">
            <a:solidFill>
              <a:srgbClr val="4A7DBA"/>
            </a:solidFill>
            <a:prstDash val="solid"/>
            <a:round/>
            <a:headEnd len="sm" w="sm" type="none"/>
            <a:tailEnd len="sm" w="sm" type="none"/>
          </a:ln>
        </p:spPr>
      </p:cxnSp>
      <p:cxnSp>
        <p:nvCxnSpPr>
          <p:cNvPr id="1186" name="Google Shape;1186;p24"/>
          <p:cNvCxnSpPr/>
          <p:nvPr/>
        </p:nvCxnSpPr>
        <p:spPr>
          <a:xfrm rot="10800000">
            <a:off x="858465"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1187" name="Google Shape;1187;p24"/>
          <p:cNvCxnSpPr/>
          <p:nvPr/>
        </p:nvCxnSpPr>
        <p:spPr>
          <a:xfrm rot="10800000">
            <a:off x="1039175"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1188" name="Google Shape;1188;p24"/>
          <p:cNvCxnSpPr/>
          <p:nvPr/>
        </p:nvCxnSpPr>
        <p:spPr>
          <a:xfrm rot="10800000">
            <a:off x="1206332"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1189" name="Google Shape;1189;p24"/>
          <p:cNvCxnSpPr/>
          <p:nvPr/>
        </p:nvCxnSpPr>
        <p:spPr>
          <a:xfrm rot="10800000">
            <a:off x="1653595" y="3377564"/>
            <a:ext cx="0" cy="99300"/>
          </a:xfrm>
          <a:prstGeom prst="straightConnector1">
            <a:avLst/>
          </a:prstGeom>
          <a:noFill/>
          <a:ln cap="flat" cmpd="sng" w="9525">
            <a:solidFill>
              <a:srgbClr val="4A7DBA"/>
            </a:solidFill>
            <a:prstDash val="solid"/>
            <a:round/>
            <a:headEnd len="sm" w="sm" type="none"/>
            <a:tailEnd len="sm" w="sm" type="none"/>
          </a:ln>
        </p:spPr>
      </p:cxnSp>
      <p:sp>
        <p:nvSpPr>
          <p:cNvPr id="1190" name="Google Shape;1190;p24"/>
          <p:cNvSpPr txBox="1"/>
          <p:nvPr/>
        </p:nvSpPr>
        <p:spPr>
          <a:xfrm>
            <a:off x="785312" y="3568341"/>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Closing Velocity</a:t>
            </a:r>
            <a:endParaRPr/>
          </a:p>
        </p:txBody>
      </p:sp>
      <p:sp>
        <p:nvSpPr>
          <p:cNvPr id="1191" name="Google Shape;1191;p24"/>
          <p:cNvSpPr/>
          <p:nvPr/>
        </p:nvSpPr>
        <p:spPr>
          <a:xfrm>
            <a:off x="901621" y="3402386"/>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192" name="Google Shape;1192;p24"/>
          <p:cNvSpPr txBox="1"/>
          <p:nvPr/>
        </p:nvSpPr>
        <p:spPr>
          <a:xfrm>
            <a:off x="863165" y="322126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1193" name="Google Shape;1193;p24"/>
          <p:cNvCxnSpPr/>
          <p:nvPr/>
        </p:nvCxnSpPr>
        <p:spPr>
          <a:xfrm>
            <a:off x="653680" y="4001641"/>
            <a:ext cx="1576500" cy="0"/>
          </a:xfrm>
          <a:prstGeom prst="straightConnector1">
            <a:avLst/>
          </a:prstGeom>
          <a:noFill/>
          <a:ln cap="flat" cmpd="sng" w="9525">
            <a:solidFill>
              <a:srgbClr val="4A7DBA"/>
            </a:solidFill>
            <a:prstDash val="solid"/>
            <a:round/>
            <a:headEnd len="sm" w="sm" type="none"/>
            <a:tailEnd len="sm" w="sm" type="none"/>
          </a:ln>
        </p:spPr>
      </p:cxnSp>
      <p:cxnSp>
        <p:nvCxnSpPr>
          <p:cNvPr id="1194" name="Google Shape;1194;p24"/>
          <p:cNvCxnSpPr/>
          <p:nvPr/>
        </p:nvCxnSpPr>
        <p:spPr>
          <a:xfrm rot="10800000">
            <a:off x="658198" y="3925494"/>
            <a:ext cx="0" cy="165600"/>
          </a:xfrm>
          <a:prstGeom prst="straightConnector1">
            <a:avLst/>
          </a:prstGeom>
          <a:noFill/>
          <a:ln cap="flat" cmpd="sng" w="9525">
            <a:solidFill>
              <a:srgbClr val="4A7DBA"/>
            </a:solidFill>
            <a:prstDash val="solid"/>
            <a:round/>
            <a:headEnd len="sm" w="sm" type="none"/>
            <a:tailEnd len="sm" w="sm" type="none"/>
          </a:ln>
        </p:spPr>
      </p:cxnSp>
      <p:cxnSp>
        <p:nvCxnSpPr>
          <p:cNvPr id="1195" name="Google Shape;1195;p24"/>
          <p:cNvCxnSpPr/>
          <p:nvPr/>
        </p:nvCxnSpPr>
        <p:spPr>
          <a:xfrm rot="10800000">
            <a:off x="1418300" y="3925493"/>
            <a:ext cx="0" cy="165600"/>
          </a:xfrm>
          <a:prstGeom prst="straightConnector1">
            <a:avLst/>
          </a:prstGeom>
          <a:noFill/>
          <a:ln cap="flat" cmpd="sng" w="9525">
            <a:solidFill>
              <a:srgbClr val="4A7DBA"/>
            </a:solidFill>
            <a:prstDash val="solid"/>
            <a:round/>
            <a:headEnd len="sm" w="sm" type="none"/>
            <a:tailEnd len="sm" w="sm" type="none"/>
          </a:ln>
        </p:spPr>
      </p:cxnSp>
      <p:cxnSp>
        <p:nvCxnSpPr>
          <p:cNvPr id="1196" name="Google Shape;1196;p24"/>
          <p:cNvCxnSpPr/>
          <p:nvPr/>
        </p:nvCxnSpPr>
        <p:spPr>
          <a:xfrm rot="10800000">
            <a:off x="858465"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1197" name="Google Shape;1197;p24"/>
          <p:cNvCxnSpPr/>
          <p:nvPr/>
        </p:nvCxnSpPr>
        <p:spPr>
          <a:xfrm rot="10800000">
            <a:off x="1039175"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1198" name="Google Shape;1198;p24"/>
          <p:cNvCxnSpPr/>
          <p:nvPr/>
        </p:nvCxnSpPr>
        <p:spPr>
          <a:xfrm rot="10800000">
            <a:off x="1206332"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1199" name="Google Shape;1199;p24"/>
          <p:cNvCxnSpPr/>
          <p:nvPr/>
        </p:nvCxnSpPr>
        <p:spPr>
          <a:xfrm rot="10800000">
            <a:off x="1653595" y="3955342"/>
            <a:ext cx="0" cy="99300"/>
          </a:xfrm>
          <a:prstGeom prst="straightConnector1">
            <a:avLst/>
          </a:prstGeom>
          <a:noFill/>
          <a:ln cap="flat" cmpd="sng" w="9525">
            <a:solidFill>
              <a:srgbClr val="4A7DBA"/>
            </a:solidFill>
            <a:prstDash val="solid"/>
            <a:round/>
            <a:headEnd len="sm" w="sm" type="none"/>
            <a:tailEnd len="sm" w="sm" type="none"/>
          </a:ln>
        </p:spPr>
      </p:cxnSp>
      <p:sp>
        <p:nvSpPr>
          <p:cNvPr id="1200" name="Google Shape;1200;p24"/>
          <p:cNvSpPr txBox="1"/>
          <p:nvPr/>
        </p:nvSpPr>
        <p:spPr>
          <a:xfrm>
            <a:off x="757905" y="4146119"/>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Win Rate</a:t>
            </a:r>
            <a:endParaRPr/>
          </a:p>
        </p:txBody>
      </p:sp>
      <p:sp>
        <p:nvSpPr>
          <p:cNvPr id="1201" name="Google Shape;1201;p24"/>
          <p:cNvSpPr/>
          <p:nvPr/>
        </p:nvSpPr>
        <p:spPr>
          <a:xfrm>
            <a:off x="901621" y="3980164"/>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1202" name="Google Shape;1202;p24"/>
          <p:cNvCxnSpPr/>
          <p:nvPr/>
        </p:nvCxnSpPr>
        <p:spPr>
          <a:xfrm>
            <a:off x="661671" y="4605798"/>
            <a:ext cx="1576500" cy="0"/>
          </a:xfrm>
          <a:prstGeom prst="straightConnector1">
            <a:avLst/>
          </a:prstGeom>
          <a:noFill/>
          <a:ln cap="flat" cmpd="sng" w="9525">
            <a:solidFill>
              <a:srgbClr val="4A7DBA"/>
            </a:solidFill>
            <a:prstDash val="solid"/>
            <a:round/>
            <a:headEnd len="sm" w="sm" type="none"/>
            <a:tailEnd len="sm" w="sm" type="none"/>
          </a:ln>
        </p:spPr>
      </p:cxnSp>
      <p:cxnSp>
        <p:nvCxnSpPr>
          <p:cNvPr id="1203" name="Google Shape;1203;p24"/>
          <p:cNvCxnSpPr/>
          <p:nvPr/>
        </p:nvCxnSpPr>
        <p:spPr>
          <a:xfrm rot="10800000">
            <a:off x="666189" y="4529651"/>
            <a:ext cx="0" cy="165600"/>
          </a:xfrm>
          <a:prstGeom prst="straightConnector1">
            <a:avLst/>
          </a:prstGeom>
          <a:noFill/>
          <a:ln cap="flat" cmpd="sng" w="9525">
            <a:solidFill>
              <a:srgbClr val="4A7DBA"/>
            </a:solidFill>
            <a:prstDash val="solid"/>
            <a:round/>
            <a:headEnd len="sm" w="sm" type="none"/>
            <a:tailEnd len="sm" w="sm" type="none"/>
          </a:ln>
        </p:spPr>
      </p:cxnSp>
      <p:cxnSp>
        <p:nvCxnSpPr>
          <p:cNvPr id="1204" name="Google Shape;1204;p24"/>
          <p:cNvCxnSpPr/>
          <p:nvPr/>
        </p:nvCxnSpPr>
        <p:spPr>
          <a:xfrm rot="10800000">
            <a:off x="2233861" y="4523015"/>
            <a:ext cx="0" cy="165600"/>
          </a:xfrm>
          <a:prstGeom prst="straightConnector1">
            <a:avLst/>
          </a:prstGeom>
          <a:noFill/>
          <a:ln cap="flat" cmpd="sng" w="9525">
            <a:solidFill>
              <a:srgbClr val="4A7DBA"/>
            </a:solidFill>
            <a:prstDash val="solid"/>
            <a:round/>
            <a:headEnd len="sm" w="sm" type="none"/>
            <a:tailEnd len="sm" w="sm" type="none"/>
          </a:ln>
        </p:spPr>
      </p:cxnSp>
      <p:cxnSp>
        <p:nvCxnSpPr>
          <p:cNvPr id="1205" name="Google Shape;1205;p24"/>
          <p:cNvCxnSpPr/>
          <p:nvPr/>
        </p:nvCxnSpPr>
        <p:spPr>
          <a:xfrm rot="10800000">
            <a:off x="1426291" y="4529650"/>
            <a:ext cx="0" cy="165600"/>
          </a:xfrm>
          <a:prstGeom prst="straightConnector1">
            <a:avLst/>
          </a:prstGeom>
          <a:noFill/>
          <a:ln cap="flat" cmpd="sng" w="9525">
            <a:solidFill>
              <a:srgbClr val="4A7DBA"/>
            </a:solidFill>
            <a:prstDash val="solid"/>
            <a:round/>
            <a:headEnd len="sm" w="sm" type="none"/>
            <a:tailEnd len="sm" w="sm" type="none"/>
          </a:ln>
        </p:spPr>
      </p:cxnSp>
      <p:cxnSp>
        <p:nvCxnSpPr>
          <p:cNvPr id="1206" name="Google Shape;1206;p24"/>
          <p:cNvCxnSpPr/>
          <p:nvPr/>
        </p:nvCxnSpPr>
        <p:spPr>
          <a:xfrm rot="10800000">
            <a:off x="866455"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1207" name="Google Shape;1207;p24"/>
          <p:cNvCxnSpPr/>
          <p:nvPr/>
        </p:nvCxnSpPr>
        <p:spPr>
          <a:xfrm rot="10800000">
            <a:off x="1047165"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1208" name="Google Shape;1208;p24"/>
          <p:cNvCxnSpPr/>
          <p:nvPr/>
        </p:nvCxnSpPr>
        <p:spPr>
          <a:xfrm rot="10800000">
            <a:off x="1214323"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1209" name="Google Shape;1209;p24"/>
          <p:cNvCxnSpPr/>
          <p:nvPr/>
        </p:nvCxnSpPr>
        <p:spPr>
          <a:xfrm rot="10800000">
            <a:off x="1661586" y="4559499"/>
            <a:ext cx="0" cy="99300"/>
          </a:xfrm>
          <a:prstGeom prst="straightConnector1">
            <a:avLst/>
          </a:prstGeom>
          <a:noFill/>
          <a:ln cap="flat" cmpd="sng" w="9525">
            <a:solidFill>
              <a:srgbClr val="4A7DBA"/>
            </a:solidFill>
            <a:prstDash val="solid"/>
            <a:round/>
            <a:headEnd len="sm" w="sm" type="none"/>
            <a:tailEnd len="sm" w="sm" type="none"/>
          </a:ln>
        </p:spPr>
      </p:cxnSp>
      <p:cxnSp>
        <p:nvCxnSpPr>
          <p:cNvPr id="1210" name="Google Shape;1210;p24"/>
          <p:cNvCxnSpPr/>
          <p:nvPr/>
        </p:nvCxnSpPr>
        <p:spPr>
          <a:xfrm rot="10800000">
            <a:off x="1842297" y="4559499"/>
            <a:ext cx="0" cy="99300"/>
          </a:xfrm>
          <a:prstGeom prst="straightConnector1">
            <a:avLst/>
          </a:prstGeom>
          <a:noFill/>
          <a:ln cap="flat" cmpd="sng" w="9525">
            <a:solidFill>
              <a:srgbClr val="4A7DBA"/>
            </a:solidFill>
            <a:prstDash val="solid"/>
            <a:round/>
            <a:headEnd len="sm" w="sm" type="none"/>
            <a:tailEnd len="sm" w="sm" type="none"/>
          </a:ln>
        </p:spPr>
      </p:cxnSp>
      <p:cxnSp>
        <p:nvCxnSpPr>
          <p:cNvPr id="1211" name="Google Shape;1211;p24"/>
          <p:cNvCxnSpPr/>
          <p:nvPr/>
        </p:nvCxnSpPr>
        <p:spPr>
          <a:xfrm rot="10800000">
            <a:off x="2009455" y="4559499"/>
            <a:ext cx="0" cy="99300"/>
          </a:xfrm>
          <a:prstGeom prst="straightConnector1">
            <a:avLst/>
          </a:prstGeom>
          <a:noFill/>
          <a:ln cap="flat" cmpd="sng" w="9525">
            <a:solidFill>
              <a:srgbClr val="4A7DBA"/>
            </a:solidFill>
            <a:prstDash val="solid"/>
            <a:round/>
            <a:headEnd len="sm" w="sm" type="none"/>
            <a:tailEnd len="sm" w="sm" type="none"/>
          </a:ln>
        </p:spPr>
      </p:cxnSp>
      <p:sp>
        <p:nvSpPr>
          <p:cNvPr id="1212" name="Google Shape;1212;p24"/>
          <p:cNvSpPr txBox="1"/>
          <p:nvPr/>
        </p:nvSpPr>
        <p:spPr>
          <a:xfrm>
            <a:off x="793303" y="4750277"/>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TBD</a:t>
            </a:r>
            <a:endParaRPr/>
          </a:p>
        </p:txBody>
      </p:sp>
      <p:sp>
        <p:nvSpPr>
          <p:cNvPr id="1213" name="Google Shape;1213;p24"/>
          <p:cNvSpPr/>
          <p:nvPr/>
        </p:nvSpPr>
        <p:spPr>
          <a:xfrm>
            <a:off x="874215" y="4584322"/>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214" name="Google Shape;1214;p24"/>
          <p:cNvSpPr txBox="1"/>
          <p:nvPr/>
        </p:nvSpPr>
        <p:spPr>
          <a:xfrm>
            <a:off x="857456" y="3810347"/>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sp>
        <p:nvSpPr>
          <p:cNvPr id="1215" name="Google Shape;1215;p24"/>
          <p:cNvSpPr txBox="1"/>
          <p:nvPr/>
        </p:nvSpPr>
        <p:spPr>
          <a:xfrm>
            <a:off x="817491" y="443711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sp>
        <p:nvSpPr>
          <p:cNvPr id="1216" name="Google Shape;1216;p24"/>
          <p:cNvSpPr txBox="1"/>
          <p:nvPr/>
        </p:nvSpPr>
        <p:spPr>
          <a:xfrm>
            <a:off x="403714" y="206792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1217" name="Google Shape;1217;p24"/>
          <p:cNvSpPr txBox="1"/>
          <p:nvPr/>
        </p:nvSpPr>
        <p:spPr>
          <a:xfrm>
            <a:off x="403714" y="265700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1218" name="Google Shape;1218;p24"/>
          <p:cNvSpPr txBox="1"/>
          <p:nvPr/>
        </p:nvSpPr>
        <p:spPr>
          <a:xfrm>
            <a:off x="403714" y="329130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1219" name="Google Shape;1219;p24"/>
          <p:cNvSpPr txBox="1"/>
          <p:nvPr/>
        </p:nvSpPr>
        <p:spPr>
          <a:xfrm>
            <a:off x="403714" y="3895461"/>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1220" name="Google Shape;1220;p24"/>
          <p:cNvSpPr txBox="1"/>
          <p:nvPr/>
        </p:nvSpPr>
        <p:spPr>
          <a:xfrm>
            <a:off x="403714" y="4492081"/>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1221" name="Google Shape;1221;p24"/>
          <p:cNvSpPr txBox="1"/>
          <p:nvPr/>
        </p:nvSpPr>
        <p:spPr>
          <a:xfrm rot="-5400000">
            <a:off x="-964643" y="3162883"/>
            <a:ext cx="25542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Expand buttons to develop more detailed scenarios</a:t>
            </a:r>
            <a:endParaRPr/>
          </a:p>
        </p:txBody>
      </p:sp>
      <p:sp>
        <p:nvSpPr>
          <p:cNvPr id="1222" name="Google Shape;1222;p24"/>
          <p:cNvSpPr txBox="1"/>
          <p:nvPr/>
        </p:nvSpPr>
        <p:spPr>
          <a:xfrm>
            <a:off x="461899" y="364958"/>
            <a:ext cx="803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Forecast Horizon:</a:t>
            </a:r>
            <a:endParaRPr/>
          </a:p>
        </p:txBody>
      </p:sp>
      <p:sp>
        <p:nvSpPr>
          <p:cNvPr id="1223" name="Google Shape;1223;p24"/>
          <p:cNvSpPr txBox="1"/>
          <p:nvPr/>
        </p:nvSpPr>
        <p:spPr>
          <a:xfrm>
            <a:off x="1201347" y="358938"/>
            <a:ext cx="1112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Quarter, Year, Three Years</a:t>
            </a:r>
            <a:endParaRPr/>
          </a:p>
        </p:txBody>
      </p:sp>
      <p:sp>
        <p:nvSpPr>
          <p:cNvPr id="1224" name="Google Shape;1224;p24"/>
          <p:cNvSpPr txBox="1"/>
          <p:nvPr/>
        </p:nvSpPr>
        <p:spPr>
          <a:xfrm>
            <a:off x="753354" y="514440"/>
            <a:ext cx="511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Portfolio:</a:t>
            </a:r>
            <a:endParaRPr/>
          </a:p>
        </p:txBody>
      </p:sp>
      <p:sp>
        <p:nvSpPr>
          <p:cNvPr id="1225" name="Google Shape;1225;p24"/>
          <p:cNvSpPr txBox="1"/>
          <p:nvPr/>
        </p:nvSpPr>
        <p:spPr>
          <a:xfrm>
            <a:off x="677575" y="663922"/>
            <a:ext cx="587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Geography:</a:t>
            </a:r>
            <a:endParaRPr/>
          </a:p>
        </p:txBody>
      </p:sp>
      <p:sp>
        <p:nvSpPr>
          <p:cNvPr id="1226" name="Google Shape;1226;p24"/>
          <p:cNvSpPr txBox="1"/>
          <p:nvPr/>
        </p:nvSpPr>
        <p:spPr>
          <a:xfrm>
            <a:off x="601797" y="813404"/>
            <a:ext cx="6633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Lead Sources:</a:t>
            </a:r>
            <a:endParaRPr/>
          </a:p>
        </p:txBody>
      </p:sp>
      <p:sp>
        <p:nvSpPr>
          <p:cNvPr id="1227" name="Google Shape;1227;p24"/>
          <p:cNvSpPr txBox="1"/>
          <p:nvPr/>
        </p:nvSpPr>
        <p:spPr>
          <a:xfrm>
            <a:off x="730037" y="1261850"/>
            <a:ext cx="5352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Resources</a:t>
            </a:r>
            <a:endParaRPr/>
          </a:p>
        </p:txBody>
      </p:sp>
      <p:sp>
        <p:nvSpPr>
          <p:cNvPr id="1228" name="Google Shape;1228;p24"/>
          <p:cNvSpPr txBox="1"/>
          <p:nvPr/>
        </p:nvSpPr>
        <p:spPr>
          <a:xfrm>
            <a:off x="1201347" y="508311"/>
            <a:ext cx="7173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Products</a:t>
            </a:r>
            <a:endParaRPr/>
          </a:p>
        </p:txBody>
      </p:sp>
      <p:sp>
        <p:nvSpPr>
          <p:cNvPr id="1229" name="Google Shape;1229;p24"/>
          <p:cNvSpPr txBox="1"/>
          <p:nvPr/>
        </p:nvSpPr>
        <p:spPr>
          <a:xfrm>
            <a:off x="1201347" y="662681"/>
            <a:ext cx="852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Geographies</a:t>
            </a:r>
            <a:endParaRPr/>
          </a:p>
        </p:txBody>
      </p:sp>
      <p:sp>
        <p:nvSpPr>
          <p:cNvPr id="1230" name="Google Shape;1230;p24"/>
          <p:cNvSpPr txBox="1"/>
          <p:nvPr/>
        </p:nvSpPr>
        <p:spPr>
          <a:xfrm>
            <a:off x="1201347" y="827049"/>
            <a:ext cx="868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all that apply</a:t>
            </a:r>
            <a:endParaRPr/>
          </a:p>
        </p:txBody>
      </p:sp>
      <p:pic>
        <p:nvPicPr>
          <p:cNvPr descr="Zoom out" id="1231" name="Google Shape;1231;p24"/>
          <p:cNvPicPr preferRelativeResize="0"/>
          <p:nvPr/>
        </p:nvPicPr>
        <p:blipFill rotWithShape="1">
          <a:blip r:embed="rId4">
            <a:alphaModFix/>
          </a:blip>
          <a:srcRect b="0" l="0" r="0" t="0"/>
          <a:stretch/>
        </p:blipFill>
        <p:spPr>
          <a:xfrm>
            <a:off x="2028274" y="148753"/>
            <a:ext cx="387656" cy="387656"/>
          </a:xfrm>
          <a:prstGeom prst="rect">
            <a:avLst/>
          </a:prstGeom>
          <a:noFill/>
          <a:ln>
            <a:noFill/>
          </a:ln>
        </p:spPr>
      </p:pic>
      <p:pic>
        <p:nvPicPr>
          <p:cNvPr descr="Zoom out" id="1232" name="Google Shape;1232;p24"/>
          <p:cNvPicPr preferRelativeResize="0"/>
          <p:nvPr/>
        </p:nvPicPr>
        <p:blipFill rotWithShape="1">
          <a:blip r:embed="rId4">
            <a:alphaModFix/>
          </a:blip>
          <a:srcRect b="0" l="0" r="0" t="0"/>
          <a:stretch/>
        </p:blipFill>
        <p:spPr>
          <a:xfrm>
            <a:off x="1999081" y="1640062"/>
            <a:ext cx="387656" cy="387656"/>
          </a:xfrm>
          <a:prstGeom prst="rect">
            <a:avLst/>
          </a:prstGeom>
          <a:noFill/>
          <a:ln>
            <a:noFill/>
          </a:ln>
        </p:spPr>
      </p:pic>
      <p:cxnSp>
        <p:nvCxnSpPr>
          <p:cNvPr id="1233" name="Google Shape;1233;p24"/>
          <p:cNvCxnSpPr/>
          <p:nvPr/>
        </p:nvCxnSpPr>
        <p:spPr>
          <a:xfrm rot="10800000">
            <a:off x="2373579" y="2114433"/>
            <a:ext cx="0" cy="165600"/>
          </a:xfrm>
          <a:prstGeom prst="straightConnector1">
            <a:avLst/>
          </a:prstGeom>
          <a:noFill/>
          <a:ln cap="flat" cmpd="sng" w="9525">
            <a:solidFill>
              <a:srgbClr val="4A7DBA"/>
            </a:solidFill>
            <a:prstDash val="solid"/>
            <a:round/>
            <a:headEnd len="sm" w="sm" type="none"/>
            <a:tailEnd len="sm" w="sm" type="none"/>
          </a:ln>
        </p:spPr>
      </p:cxnSp>
      <p:sp>
        <p:nvSpPr>
          <p:cNvPr id="1234" name="Google Shape;1234;p24"/>
          <p:cNvSpPr txBox="1"/>
          <p:nvPr/>
        </p:nvSpPr>
        <p:spPr>
          <a:xfrm>
            <a:off x="348232" y="962886"/>
            <a:ext cx="916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Opportunity Owners</a:t>
            </a:r>
            <a:endParaRPr/>
          </a:p>
        </p:txBody>
      </p:sp>
      <p:sp>
        <p:nvSpPr>
          <p:cNvPr id="1235" name="Google Shape;1235;p24"/>
          <p:cNvSpPr txBox="1"/>
          <p:nvPr/>
        </p:nvSpPr>
        <p:spPr>
          <a:xfrm>
            <a:off x="1201347" y="971424"/>
            <a:ext cx="868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all that apply</a:t>
            </a:r>
            <a:endParaRPr/>
          </a:p>
        </p:txBody>
      </p:sp>
      <p:sp>
        <p:nvSpPr>
          <p:cNvPr id="1236" name="Google Shape;1236;p24"/>
          <p:cNvSpPr txBox="1"/>
          <p:nvPr/>
        </p:nvSpPr>
        <p:spPr>
          <a:xfrm>
            <a:off x="636772" y="1112368"/>
            <a:ext cx="628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Lead Passing</a:t>
            </a:r>
            <a:endParaRPr/>
          </a:p>
        </p:txBody>
      </p:sp>
      <p:sp>
        <p:nvSpPr>
          <p:cNvPr id="1237" name="Google Shape;1237;p24"/>
          <p:cNvSpPr txBox="1"/>
          <p:nvPr/>
        </p:nvSpPr>
        <p:spPr>
          <a:xfrm>
            <a:off x="1203617" y="1120273"/>
            <a:ext cx="758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From – to - rules</a:t>
            </a:r>
            <a:endParaRPr/>
          </a:p>
        </p:txBody>
      </p:sp>
      <p:sp>
        <p:nvSpPr>
          <p:cNvPr id="1238" name="Google Shape;1238;p24"/>
          <p:cNvSpPr txBox="1"/>
          <p:nvPr/>
        </p:nvSpPr>
        <p:spPr>
          <a:xfrm>
            <a:off x="657174" y="1411329"/>
            <a:ext cx="607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Productivity</a:t>
            </a:r>
            <a:endParaRPr/>
          </a:p>
        </p:txBody>
      </p:sp>
      <p:sp>
        <p:nvSpPr>
          <p:cNvPr id="1239" name="Google Shape;1239;p24"/>
          <p:cNvSpPr txBox="1"/>
          <p:nvPr/>
        </p:nvSpPr>
        <p:spPr>
          <a:xfrm>
            <a:off x="1201347" y="1260709"/>
            <a:ext cx="1021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number and type</a:t>
            </a:r>
            <a:endParaRPr/>
          </a:p>
        </p:txBody>
      </p:sp>
      <p:sp>
        <p:nvSpPr>
          <p:cNvPr id="1240" name="Google Shape;1240;p24"/>
          <p:cNvSpPr txBox="1"/>
          <p:nvPr/>
        </p:nvSpPr>
        <p:spPr>
          <a:xfrm>
            <a:off x="1201347" y="1405087"/>
            <a:ext cx="957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By resource and tactic</a:t>
            </a:r>
            <a:endParaRPr/>
          </a:p>
        </p:txBody>
      </p:sp>
      <p:cxnSp>
        <p:nvCxnSpPr>
          <p:cNvPr id="1241" name="Google Shape;1241;p24"/>
          <p:cNvCxnSpPr/>
          <p:nvPr/>
        </p:nvCxnSpPr>
        <p:spPr>
          <a:xfrm rot="10800000">
            <a:off x="3781222" y="4590135"/>
            <a:ext cx="0" cy="165600"/>
          </a:xfrm>
          <a:prstGeom prst="straightConnector1">
            <a:avLst/>
          </a:prstGeom>
          <a:noFill/>
          <a:ln cap="flat" cmpd="sng" w="9525">
            <a:solidFill>
              <a:srgbClr val="4A7DBA"/>
            </a:solidFill>
            <a:prstDash val="solid"/>
            <a:round/>
            <a:headEnd len="sm" w="sm" type="none"/>
            <a:tailEnd len="sm" w="sm" type="none"/>
          </a:ln>
        </p:spPr>
      </p:cxnSp>
      <p:cxnSp>
        <p:nvCxnSpPr>
          <p:cNvPr id="1242" name="Google Shape;1242;p24"/>
          <p:cNvCxnSpPr/>
          <p:nvPr/>
        </p:nvCxnSpPr>
        <p:spPr>
          <a:xfrm flipH="1" rot="10800000">
            <a:off x="4239836" y="4430479"/>
            <a:ext cx="2868900" cy="36600"/>
          </a:xfrm>
          <a:prstGeom prst="straightConnector1">
            <a:avLst/>
          </a:prstGeom>
          <a:noFill/>
          <a:ln cap="flat" cmpd="sng" w="9525">
            <a:solidFill>
              <a:srgbClr val="4A7DBA"/>
            </a:solidFill>
            <a:prstDash val="solid"/>
            <a:round/>
            <a:headEnd len="sm" w="sm" type="none"/>
            <a:tailEnd len="sm" w="sm" type="none"/>
          </a:ln>
        </p:spPr>
      </p:cxnSp>
      <p:cxnSp>
        <p:nvCxnSpPr>
          <p:cNvPr id="1243" name="Google Shape;1243;p24"/>
          <p:cNvCxnSpPr/>
          <p:nvPr/>
        </p:nvCxnSpPr>
        <p:spPr>
          <a:xfrm rot="10800000">
            <a:off x="4238934" y="4390932"/>
            <a:ext cx="0" cy="165600"/>
          </a:xfrm>
          <a:prstGeom prst="straightConnector1">
            <a:avLst/>
          </a:prstGeom>
          <a:noFill/>
          <a:ln cap="flat" cmpd="sng" w="9525">
            <a:solidFill>
              <a:srgbClr val="4A7DBA"/>
            </a:solidFill>
            <a:prstDash val="solid"/>
            <a:round/>
            <a:headEnd len="sm" w="sm" type="none"/>
            <a:tailEnd len="sm" w="sm" type="none"/>
          </a:ln>
        </p:spPr>
      </p:cxnSp>
      <p:cxnSp>
        <p:nvCxnSpPr>
          <p:cNvPr id="1244" name="Google Shape;1244;p24"/>
          <p:cNvCxnSpPr/>
          <p:nvPr/>
        </p:nvCxnSpPr>
        <p:spPr>
          <a:xfrm rot="10800000">
            <a:off x="5806605" y="4384296"/>
            <a:ext cx="0" cy="165600"/>
          </a:xfrm>
          <a:prstGeom prst="straightConnector1">
            <a:avLst/>
          </a:prstGeom>
          <a:noFill/>
          <a:ln cap="flat" cmpd="sng" w="9525">
            <a:solidFill>
              <a:srgbClr val="4A7DBA"/>
            </a:solidFill>
            <a:prstDash val="solid"/>
            <a:round/>
            <a:headEnd len="sm" w="sm" type="none"/>
            <a:tailEnd len="sm" w="sm" type="none"/>
          </a:ln>
        </p:spPr>
      </p:cxnSp>
      <p:cxnSp>
        <p:nvCxnSpPr>
          <p:cNvPr id="1245" name="Google Shape;1245;p24"/>
          <p:cNvCxnSpPr/>
          <p:nvPr/>
        </p:nvCxnSpPr>
        <p:spPr>
          <a:xfrm rot="10800000">
            <a:off x="4999035" y="4390931"/>
            <a:ext cx="0" cy="165600"/>
          </a:xfrm>
          <a:prstGeom prst="straightConnector1">
            <a:avLst/>
          </a:prstGeom>
          <a:noFill/>
          <a:ln cap="flat" cmpd="sng" w="9525">
            <a:solidFill>
              <a:srgbClr val="4A7DBA"/>
            </a:solidFill>
            <a:prstDash val="solid"/>
            <a:round/>
            <a:headEnd len="sm" w="sm" type="none"/>
            <a:tailEnd len="sm" w="sm" type="none"/>
          </a:ln>
        </p:spPr>
      </p:cxnSp>
      <p:cxnSp>
        <p:nvCxnSpPr>
          <p:cNvPr id="1246" name="Google Shape;1246;p24"/>
          <p:cNvCxnSpPr/>
          <p:nvPr/>
        </p:nvCxnSpPr>
        <p:spPr>
          <a:xfrm rot="10800000">
            <a:off x="4439199" y="4420779"/>
            <a:ext cx="0" cy="99300"/>
          </a:xfrm>
          <a:prstGeom prst="straightConnector1">
            <a:avLst/>
          </a:prstGeom>
          <a:noFill/>
          <a:ln cap="flat" cmpd="sng" w="9525">
            <a:solidFill>
              <a:srgbClr val="4A7DBA"/>
            </a:solidFill>
            <a:prstDash val="solid"/>
            <a:round/>
            <a:headEnd len="sm" w="sm" type="none"/>
            <a:tailEnd len="sm" w="sm" type="none"/>
          </a:ln>
        </p:spPr>
      </p:cxnSp>
      <p:cxnSp>
        <p:nvCxnSpPr>
          <p:cNvPr id="1247" name="Google Shape;1247;p24"/>
          <p:cNvCxnSpPr/>
          <p:nvPr/>
        </p:nvCxnSpPr>
        <p:spPr>
          <a:xfrm rot="10800000">
            <a:off x="4619910" y="4420779"/>
            <a:ext cx="0" cy="99300"/>
          </a:xfrm>
          <a:prstGeom prst="straightConnector1">
            <a:avLst/>
          </a:prstGeom>
          <a:noFill/>
          <a:ln cap="flat" cmpd="sng" w="9525">
            <a:solidFill>
              <a:srgbClr val="4A7DBA"/>
            </a:solidFill>
            <a:prstDash val="solid"/>
            <a:round/>
            <a:headEnd len="sm" w="sm" type="none"/>
            <a:tailEnd len="sm" w="sm" type="none"/>
          </a:ln>
        </p:spPr>
      </p:cxnSp>
      <p:cxnSp>
        <p:nvCxnSpPr>
          <p:cNvPr id="1248" name="Google Shape;1248;p24"/>
          <p:cNvCxnSpPr/>
          <p:nvPr/>
        </p:nvCxnSpPr>
        <p:spPr>
          <a:xfrm rot="10800000">
            <a:off x="4787067" y="4420779"/>
            <a:ext cx="0" cy="99300"/>
          </a:xfrm>
          <a:prstGeom prst="straightConnector1">
            <a:avLst/>
          </a:prstGeom>
          <a:noFill/>
          <a:ln cap="flat" cmpd="sng" w="9525">
            <a:solidFill>
              <a:srgbClr val="4A7DBA"/>
            </a:solidFill>
            <a:prstDash val="solid"/>
            <a:round/>
            <a:headEnd len="sm" w="sm" type="none"/>
            <a:tailEnd len="sm" w="sm" type="none"/>
          </a:ln>
        </p:spPr>
      </p:cxnSp>
      <p:cxnSp>
        <p:nvCxnSpPr>
          <p:cNvPr id="1249" name="Google Shape;1249;p24"/>
          <p:cNvCxnSpPr/>
          <p:nvPr/>
        </p:nvCxnSpPr>
        <p:spPr>
          <a:xfrm rot="10800000">
            <a:off x="5234331" y="4420780"/>
            <a:ext cx="0" cy="99300"/>
          </a:xfrm>
          <a:prstGeom prst="straightConnector1">
            <a:avLst/>
          </a:prstGeom>
          <a:noFill/>
          <a:ln cap="flat" cmpd="sng" w="9525">
            <a:solidFill>
              <a:srgbClr val="4A7DBA"/>
            </a:solidFill>
            <a:prstDash val="solid"/>
            <a:round/>
            <a:headEnd len="sm" w="sm" type="none"/>
            <a:tailEnd len="sm" w="sm" type="none"/>
          </a:ln>
        </p:spPr>
      </p:cxnSp>
      <p:cxnSp>
        <p:nvCxnSpPr>
          <p:cNvPr id="1250" name="Google Shape;1250;p24"/>
          <p:cNvCxnSpPr/>
          <p:nvPr/>
        </p:nvCxnSpPr>
        <p:spPr>
          <a:xfrm rot="10800000">
            <a:off x="5415042" y="4420780"/>
            <a:ext cx="0" cy="99300"/>
          </a:xfrm>
          <a:prstGeom prst="straightConnector1">
            <a:avLst/>
          </a:prstGeom>
          <a:noFill/>
          <a:ln cap="flat" cmpd="sng" w="9525">
            <a:solidFill>
              <a:srgbClr val="4A7DBA"/>
            </a:solidFill>
            <a:prstDash val="solid"/>
            <a:round/>
            <a:headEnd len="sm" w="sm" type="none"/>
            <a:tailEnd len="sm" w="sm" type="none"/>
          </a:ln>
        </p:spPr>
      </p:cxnSp>
      <p:cxnSp>
        <p:nvCxnSpPr>
          <p:cNvPr id="1251" name="Google Shape;1251;p24"/>
          <p:cNvCxnSpPr/>
          <p:nvPr/>
        </p:nvCxnSpPr>
        <p:spPr>
          <a:xfrm rot="10800000">
            <a:off x="5582199" y="4420780"/>
            <a:ext cx="0" cy="99300"/>
          </a:xfrm>
          <a:prstGeom prst="straightConnector1">
            <a:avLst/>
          </a:prstGeom>
          <a:noFill/>
          <a:ln cap="flat" cmpd="sng" w="9525">
            <a:solidFill>
              <a:srgbClr val="4A7DBA"/>
            </a:solidFill>
            <a:prstDash val="solid"/>
            <a:round/>
            <a:headEnd len="sm" w="sm" type="none"/>
            <a:tailEnd len="sm" w="sm" type="none"/>
          </a:ln>
        </p:spPr>
      </p:cxnSp>
      <p:sp>
        <p:nvSpPr>
          <p:cNvPr id="1252" name="Google Shape;1252;p24"/>
          <p:cNvSpPr/>
          <p:nvPr/>
        </p:nvSpPr>
        <p:spPr>
          <a:xfrm rot="5400000">
            <a:off x="5795160" y="4637898"/>
            <a:ext cx="352200" cy="2880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253" name="Google Shape;1253;p24"/>
          <p:cNvSpPr txBox="1"/>
          <p:nvPr/>
        </p:nvSpPr>
        <p:spPr>
          <a:xfrm>
            <a:off x="5608115" y="4436187"/>
            <a:ext cx="3519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0</a:t>
            </a:r>
            <a:endParaRPr/>
          </a:p>
        </p:txBody>
      </p:sp>
      <p:sp>
        <p:nvSpPr>
          <p:cNvPr id="1254" name="Google Shape;1254;p24"/>
          <p:cNvSpPr txBox="1"/>
          <p:nvPr/>
        </p:nvSpPr>
        <p:spPr>
          <a:xfrm>
            <a:off x="3954304" y="4337788"/>
            <a:ext cx="246600" cy="3000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cxnSp>
        <p:nvCxnSpPr>
          <p:cNvPr id="1255" name="Google Shape;1255;p24"/>
          <p:cNvCxnSpPr/>
          <p:nvPr/>
        </p:nvCxnSpPr>
        <p:spPr>
          <a:xfrm rot="10800000">
            <a:off x="7108630" y="4349510"/>
            <a:ext cx="0" cy="165600"/>
          </a:xfrm>
          <a:prstGeom prst="straightConnector1">
            <a:avLst/>
          </a:prstGeom>
          <a:noFill/>
          <a:ln cap="flat" cmpd="sng" w="9525">
            <a:solidFill>
              <a:srgbClr val="4A7DBA"/>
            </a:solidFill>
            <a:prstDash val="solid"/>
            <a:round/>
            <a:headEnd len="sm" w="sm" type="none"/>
            <a:tailEnd len="sm" w="sm" type="none"/>
          </a:ln>
        </p:spPr>
      </p:cxnSp>
      <p:cxnSp>
        <p:nvCxnSpPr>
          <p:cNvPr id="1256" name="Google Shape;1256;p24"/>
          <p:cNvCxnSpPr/>
          <p:nvPr/>
        </p:nvCxnSpPr>
        <p:spPr>
          <a:xfrm rot="10800000">
            <a:off x="6382381" y="4356145"/>
            <a:ext cx="0" cy="165600"/>
          </a:xfrm>
          <a:prstGeom prst="straightConnector1">
            <a:avLst/>
          </a:prstGeom>
          <a:noFill/>
          <a:ln cap="flat" cmpd="sng" w="9525">
            <a:solidFill>
              <a:srgbClr val="4A7DBA"/>
            </a:solidFill>
            <a:prstDash val="solid"/>
            <a:round/>
            <a:headEnd len="sm" w="sm" type="none"/>
            <a:tailEnd len="sm" w="sm" type="none"/>
          </a:ln>
        </p:spPr>
      </p:cxnSp>
      <p:cxnSp>
        <p:nvCxnSpPr>
          <p:cNvPr id="1257" name="Google Shape;1257;p24"/>
          <p:cNvCxnSpPr/>
          <p:nvPr/>
        </p:nvCxnSpPr>
        <p:spPr>
          <a:xfrm rot="10800000">
            <a:off x="6003256" y="4385993"/>
            <a:ext cx="0" cy="99300"/>
          </a:xfrm>
          <a:prstGeom prst="straightConnector1">
            <a:avLst/>
          </a:prstGeom>
          <a:noFill/>
          <a:ln cap="flat" cmpd="sng" w="9525">
            <a:solidFill>
              <a:srgbClr val="4A7DBA"/>
            </a:solidFill>
            <a:prstDash val="solid"/>
            <a:round/>
            <a:headEnd len="sm" w="sm" type="none"/>
            <a:tailEnd len="sm" w="sm" type="none"/>
          </a:ln>
        </p:spPr>
      </p:cxnSp>
      <p:cxnSp>
        <p:nvCxnSpPr>
          <p:cNvPr id="1258" name="Google Shape;1258;p24"/>
          <p:cNvCxnSpPr/>
          <p:nvPr/>
        </p:nvCxnSpPr>
        <p:spPr>
          <a:xfrm rot="10800000">
            <a:off x="6170414" y="4385993"/>
            <a:ext cx="0" cy="99300"/>
          </a:xfrm>
          <a:prstGeom prst="straightConnector1">
            <a:avLst/>
          </a:prstGeom>
          <a:noFill/>
          <a:ln cap="flat" cmpd="sng" w="9525">
            <a:solidFill>
              <a:srgbClr val="4A7DBA"/>
            </a:solidFill>
            <a:prstDash val="solid"/>
            <a:round/>
            <a:headEnd len="sm" w="sm" type="none"/>
            <a:tailEnd len="sm" w="sm" type="none"/>
          </a:ln>
        </p:spPr>
      </p:cxnSp>
      <p:cxnSp>
        <p:nvCxnSpPr>
          <p:cNvPr id="1259" name="Google Shape;1259;p24"/>
          <p:cNvCxnSpPr/>
          <p:nvPr/>
        </p:nvCxnSpPr>
        <p:spPr>
          <a:xfrm rot="10800000">
            <a:off x="6563464" y="4385994"/>
            <a:ext cx="0" cy="99300"/>
          </a:xfrm>
          <a:prstGeom prst="straightConnector1">
            <a:avLst/>
          </a:prstGeom>
          <a:noFill/>
          <a:ln cap="flat" cmpd="sng" w="9525">
            <a:solidFill>
              <a:srgbClr val="4A7DBA"/>
            </a:solidFill>
            <a:prstDash val="solid"/>
            <a:round/>
            <a:headEnd len="sm" w="sm" type="none"/>
            <a:tailEnd len="sm" w="sm" type="none"/>
          </a:ln>
        </p:spPr>
      </p:cxnSp>
      <p:sp>
        <p:nvSpPr>
          <p:cNvPr id="1260" name="Google Shape;1260;p24"/>
          <p:cNvSpPr txBox="1"/>
          <p:nvPr/>
        </p:nvSpPr>
        <p:spPr>
          <a:xfrm>
            <a:off x="6929547" y="4436187"/>
            <a:ext cx="372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52</a:t>
            </a:r>
            <a:endParaRPr/>
          </a:p>
        </p:txBody>
      </p:sp>
      <p:sp>
        <p:nvSpPr>
          <p:cNvPr id="1261" name="Google Shape;1261;p24"/>
          <p:cNvSpPr txBox="1"/>
          <p:nvPr/>
        </p:nvSpPr>
        <p:spPr>
          <a:xfrm>
            <a:off x="4184891" y="4448500"/>
            <a:ext cx="351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-52</a:t>
            </a:r>
            <a:endParaRPr/>
          </a:p>
        </p:txBody>
      </p:sp>
      <p:cxnSp>
        <p:nvCxnSpPr>
          <p:cNvPr id="1262" name="Google Shape;1262;p24"/>
          <p:cNvCxnSpPr/>
          <p:nvPr/>
        </p:nvCxnSpPr>
        <p:spPr>
          <a:xfrm rot="10800000">
            <a:off x="6721585" y="4386988"/>
            <a:ext cx="0" cy="99300"/>
          </a:xfrm>
          <a:prstGeom prst="straightConnector1">
            <a:avLst/>
          </a:prstGeom>
          <a:noFill/>
          <a:ln cap="flat" cmpd="sng" w="9525">
            <a:solidFill>
              <a:srgbClr val="4A7DBA"/>
            </a:solidFill>
            <a:prstDash val="solid"/>
            <a:round/>
            <a:headEnd len="sm" w="sm" type="none"/>
            <a:tailEnd len="sm" w="sm" type="none"/>
          </a:ln>
        </p:spPr>
      </p:cxnSp>
      <p:cxnSp>
        <p:nvCxnSpPr>
          <p:cNvPr id="1263" name="Google Shape;1263;p24"/>
          <p:cNvCxnSpPr/>
          <p:nvPr/>
        </p:nvCxnSpPr>
        <p:spPr>
          <a:xfrm rot="10800000">
            <a:off x="6917658" y="4387982"/>
            <a:ext cx="0" cy="99300"/>
          </a:xfrm>
          <a:prstGeom prst="straightConnector1">
            <a:avLst/>
          </a:prstGeom>
          <a:noFill/>
          <a:ln cap="flat" cmpd="sng" w="9525">
            <a:solidFill>
              <a:srgbClr val="4A7DBA"/>
            </a:solidFill>
            <a:prstDash val="solid"/>
            <a:round/>
            <a:headEnd len="sm" w="sm" type="none"/>
            <a:tailEnd len="sm" w="sm" type="none"/>
          </a:ln>
        </p:spPr>
      </p:cxnSp>
      <p:pic>
        <p:nvPicPr>
          <p:cNvPr descr="Pause" id="1264" name="Google Shape;1264;p24"/>
          <p:cNvPicPr preferRelativeResize="0"/>
          <p:nvPr/>
        </p:nvPicPr>
        <p:blipFill rotWithShape="1">
          <a:blip r:embed="rId5">
            <a:alphaModFix/>
          </a:blip>
          <a:srcRect b="0" l="0" r="0" t="0"/>
          <a:stretch/>
        </p:blipFill>
        <p:spPr>
          <a:xfrm>
            <a:off x="5190764" y="4605798"/>
            <a:ext cx="376641" cy="376641"/>
          </a:xfrm>
          <a:prstGeom prst="rect">
            <a:avLst/>
          </a:prstGeom>
          <a:noFill/>
          <a:ln>
            <a:noFill/>
          </a:ln>
        </p:spPr>
      </p:pic>
      <p:sp>
        <p:nvSpPr>
          <p:cNvPr id="1265" name="Google Shape;1265;p24"/>
          <p:cNvSpPr/>
          <p:nvPr/>
        </p:nvSpPr>
        <p:spPr>
          <a:xfrm rot="10800000">
            <a:off x="5691941" y="4246899"/>
            <a:ext cx="241500" cy="165600"/>
          </a:xfrm>
          <a:prstGeom prst="triangle">
            <a:avLst>
              <a:gd fmla="val 50000" name="adj"/>
            </a:avLst>
          </a:prstGeom>
          <a:solidFill>
            <a:srgbClr val="D99593"/>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End" id="1266" name="Google Shape;1266;p24"/>
          <p:cNvPicPr preferRelativeResize="0"/>
          <p:nvPr/>
        </p:nvPicPr>
        <p:blipFill rotWithShape="1">
          <a:blip r:embed="rId6">
            <a:alphaModFix/>
          </a:blip>
          <a:srcRect b="0" l="0" r="0" t="0"/>
          <a:stretch/>
        </p:blipFill>
        <p:spPr>
          <a:xfrm>
            <a:off x="6375144" y="4605797"/>
            <a:ext cx="376642" cy="376642"/>
          </a:xfrm>
          <a:prstGeom prst="rect">
            <a:avLst/>
          </a:prstGeom>
          <a:noFill/>
          <a:ln>
            <a:noFill/>
          </a:ln>
        </p:spPr>
      </p:pic>
      <p:pic>
        <p:nvPicPr>
          <p:cNvPr descr="Beginning" id="1267" name="Google Shape;1267;p24"/>
          <p:cNvPicPr preferRelativeResize="0"/>
          <p:nvPr/>
        </p:nvPicPr>
        <p:blipFill rotWithShape="1">
          <a:blip r:embed="rId7">
            <a:alphaModFix/>
          </a:blip>
          <a:srcRect b="0" l="0" r="0" t="0"/>
          <a:stretch/>
        </p:blipFill>
        <p:spPr>
          <a:xfrm>
            <a:off x="4537815" y="4605798"/>
            <a:ext cx="393063" cy="393063"/>
          </a:xfrm>
          <a:prstGeom prst="rect">
            <a:avLst/>
          </a:prstGeom>
          <a:noFill/>
          <a:ln>
            <a:noFill/>
          </a:ln>
        </p:spPr>
      </p:pic>
      <p:sp>
        <p:nvSpPr>
          <p:cNvPr id="1268" name="Google Shape;1268;p24"/>
          <p:cNvSpPr txBox="1"/>
          <p:nvPr/>
        </p:nvSpPr>
        <p:spPr>
          <a:xfrm>
            <a:off x="2893015" y="183450"/>
            <a:ext cx="2378700" cy="4002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chemeClr val="lt1"/>
                </a:solidFill>
                <a:latin typeface="Calibri"/>
                <a:ea typeface="Calibri"/>
                <a:cs typeface="Calibri"/>
                <a:sym typeface="Calibri"/>
              </a:rPr>
              <a:t>OI Diagnostics</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25"/>
          <p:cNvSpPr txBox="1"/>
          <p:nvPr>
            <p:ph idx="12" type="sldNum"/>
          </p:nvPr>
        </p:nvSpPr>
        <p:spPr>
          <a:xfrm>
            <a:off x="8662737" y="4764505"/>
            <a:ext cx="428700" cy="276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fld id="{00000000-1234-1234-1234-123412341234}" type="slidenum">
              <a:rPr lang="en"/>
              <a:t>‹#›</a:t>
            </a:fld>
            <a:endParaRPr/>
          </a:p>
        </p:txBody>
      </p:sp>
      <p:pic>
        <p:nvPicPr>
          <p:cNvPr id="1274" name="Google Shape;1274;p25"/>
          <p:cNvPicPr preferRelativeResize="0"/>
          <p:nvPr/>
        </p:nvPicPr>
        <p:blipFill rotWithShape="1">
          <a:blip r:embed="rId3">
            <a:alphaModFix/>
          </a:blip>
          <a:srcRect b="0" l="0" r="0" t="0"/>
          <a:stretch/>
        </p:blipFill>
        <p:spPr>
          <a:xfrm>
            <a:off x="2338734" y="251541"/>
            <a:ext cx="6800400" cy="4421846"/>
          </a:xfrm>
          <a:prstGeom prst="rect">
            <a:avLst/>
          </a:prstGeom>
          <a:noFill/>
          <a:ln>
            <a:noFill/>
          </a:ln>
        </p:spPr>
      </p:pic>
      <p:sp>
        <p:nvSpPr>
          <p:cNvPr id="1275" name="Google Shape;1275;p25"/>
          <p:cNvSpPr txBox="1"/>
          <p:nvPr/>
        </p:nvSpPr>
        <p:spPr>
          <a:xfrm>
            <a:off x="5523484" y="-68513"/>
            <a:ext cx="2033100" cy="11082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3300">
                <a:solidFill>
                  <a:schemeClr val="lt1"/>
                </a:solidFill>
                <a:latin typeface="Calibri"/>
                <a:ea typeface="Calibri"/>
                <a:cs typeface="Calibri"/>
                <a:sym typeface="Calibri"/>
              </a:rPr>
              <a:t>UX Design 8</a:t>
            </a:r>
            <a:endParaRPr/>
          </a:p>
        </p:txBody>
      </p:sp>
      <p:sp>
        <p:nvSpPr>
          <p:cNvPr id="1276" name="Google Shape;1276;p25"/>
          <p:cNvSpPr/>
          <p:nvPr/>
        </p:nvSpPr>
        <p:spPr>
          <a:xfrm>
            <a:off x="415025" y="231569"/>
            <a:ext cx="1878600" cy="13869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277" name="Google Shape;1277;p25"/>
          <p:cNvSpPr/>
          <p:nvPr/>
        </p:nvSpPr>
        <p:spPr>
          <a:xfrm>
            <a:off x="346515" y="1720356"/>
            <a:ext cx="1957800" cy="33720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278" name="Google Shape;1278;p25"/>
          <p:cNvSpPr txBox="1"/>
          <p:nvPr/>
        </p:nvSpPr>
        <p:spPr>
          <a:xfrm>
            <a:off x="1014962" y="129592"/>
            <a:ext cx="10290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Control Panel</a:t>
            </a:r>
            <a:endParaRPr/>
          </a:p>
        </p:txBody>
      </p:sp>
      <p:sp>
        <p:nvSpPr>
          <p:cNvPr id="1279" name="Google Shape;1279;p25"/>
          <p:cNvSpPr txBox="1"/>
          <p:nvPr/>
        </p:nvSpPr>
        <p:spPr>
          <a:xfrm>
            <a:off x="465267" y="1677917"/>
            <a:ext cx="12768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Scenario Analysis</a:t>
            </a:r>
            <a:endParaRPr/>
          </a:p>
        </p:txBody>
      </p:sp>
      <p:sp>
        <p:nvSpPr>
          <p:cNvPr id="1280" name="Google Shape;1280;p25"/>
          <p:cNvSpPr txBox="1"/>
          <p:nvPr/>
        </p:nvSpPr>
        <p:spPr>
          <a:xfrm>
            <a:off x="1330126" y="-5242"/>
            <a:ext cx="823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Default:  quarterly</a:t>
            </a:r>
            <a:endParaRPr/>
          </a:p>
        </p:txBody>
      </p:sp>
      <p:cxnSp>
        <p:nvCxnSpPr>
          <p:cNvPr id="1281" name="Google Shape;1281;p25"/>
          <p:cNvCxnSpPr/>
          <p:nvPr/>
        </p:nvCxnSpPr>
        <p:spPr>
          <a:xfrm>
            <a:off x="651297" y="2197216"/>
            <a:ext cx="1576500" cy="0"/>
          </a:xfrm>
          <a:prstGeom prst="straightConnector1">
            <a:avLst/>
          </a:prstGeom>
          <a:noFill/>
          <a:ln cap="flat" cmpd="sng" w="9525">
            <a:solidFill>
              <a:srgbClr val="4A7DBA"/>
            </a:solidFill>
            <a:prstDash val="solid"/>
            <a:round/>
            <a:headEnd len="sm" w="sm" type="none"/>
            <a:tailEnd len="sm" w="sm" type="none"/>
          </a:ln>
        </p:spPr>
      </p:cxnSp>
      <p:cxnSp>
        <p:nvCxnSpPr>
          <p:cNvPr id="1282" name="Google Shape;1282;p25"/>
          <p:cNvCxnSpPr/>
          <p:nvPr/>
        </p:nvCxnSpPr>
        <p:spPr>
          <a:xfrm rot="10800000">
            <a:off x="655816" y="2121069"/>
            <a:ext cx="0" cy="165600"/>
          </a:xfrm>
          <a:prstGeom prst="straightConnector1">
            <a:avLst/>
          </a:prstGeom>
          <a:noFill/>
          <a:ln cap="flat" cmpd="sng" w="9525">
            <a:solidFill>
              <a:srgbClr val="4A7DBA"/>
            </a:solidFill>
            <a:prstDash val="solid"/>
            <a:round/>
            <a:headEnd len="sm" w="sm" type="none"/>
            <a:tailEnd len="sm" w="sm" type="none"/>
          </a:ln>
        </p:spPr>
      </p:cxnSp>
      <p:cxnSp>
        <p:nvCxnSpPr>
          <p:cNvPr id="1283" name="Google Shape;1283;p25"/>
          <p:cNvCxnSpPr/>
          <p:nvPr/>
        </p:nvCxnSpPr>
        <p:spPr>
          <a:xfrm rot="10800000">
            <a:off x="2223488" y="2114433"/>
            <a:ext cx="0" cy="165600"/>
          </a:xfrm>
          <a:prstGeom prst="straightConnector1">
            <a:avLst/>
          </a:prstGeom>
          <a:noFill/>
          <a:ln cap="flat" cmpd="sng" w="9525">
            <a:solidFill>
              <a:srgbClr val="4A7DBA"/>
            </a:solidFill>
            <a:prstDash val="solid"/>
            <a:round/>
            <a:headEnd len="sm" w="sm" type="none"/>
            <a:tailEnd len="sm" w="sm" type="none"/>
          </a:ln>
        </p:spPr>
      </p:cxnSp>
      <p:cxnSp>
        <p:nvCxnSpPr>
          <p:cNvPr id="1284" name="Google Shape;1284;p25"/>
          <p:cNvCxnSpPr/>
          <p:nvPr/>
        </p:nvCxnSpPr>
        <p:spPr>
          <a:xfrm rot="10800000">
            <a:off x="1415917" y="2121068"/>
            <a:ext cx="0" cy="165600"/>
          </a:xfrm>
          <a:prstGeom prst="straightConnector1">
            <a:avLst/>
          </a:prstGeom>
          <a:noFill/>
          <a:ln cap="flat" cmpd="sng" w="9525">
            <a:solidFill>
              <a:srgbClr val="4A7DBA"/>
            </a:solidFill>
            <a:prstDash val="solid"/>
            <a:round/>
            <a:headEnd len="sm" w="sm" type="none"/>
            <a:tailEnd len="sm" w="sm" type="none"/>
          </a:ln>
        </p:spPr>
      </p:cxnSp>
      <p:cxnSp>
        <p:nvCxnSpPr>
          <p:cNvPr id="1285" name="Google Shape;1285;p25"/>
          <p:cNvCxnSpPr/>
          <p:nvPr/>
        </p:nvCxnSpPr>
        <p:spPr>
          <a:xfrm rot="10800000">
            <a:off x="856082"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1286" name="Google Shape;1286;p25"/>
          <p:cNvCxnSpPr/>
          <p:nvPr/>
        </p:nvCxnSpPr>
        <p:spPr>
          <a:xfrm rot="10800000">
            <a:off x="1036793"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1287" name="Google Shape;1287;p25"/>
          <p:cNvCxnSpPr/>
          <p:nvPr/>
        </p:nvCxnSpPr>
        <p:spPr>
          <a:xfrm rot="10800000">
            <a:off x="1203950"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1288" name="Google Shape;1288;p25"/>
          <p:cNvCxnSpPr/>
          <p:nvPr/>
        </p:nvCxnSpPr>
        <p:spPr>
          <a:xfrm rot="10800000">
            <a:off x="1651214" y="2150917"/>
            <a:ext cx="0" cy="99300"/>
          </a:xfrm>
          <a:prstGeom prst="straightConnector1">
            <a:avLst/>
          </a:prstGeom>
          <a:noFill/>
          <a:ln cap="flat" cmpd="sng" w="9525">
            <a:solidFill>
              <a:srgbClr val="4A7DBA"/>
            </a:solidFill>
            <a:prstDash val="solid"/>
            <a:round/>
            <a:headEnd len="sm" w="sm" type="none"/>
            <a:tailEnd len="sm" w="sm" type="none"/>
          </a:ln>
        </p:spPr>
      </p:cxnSp>
      <p:cxnSp>
        <p:nvCxnSpPr>
          <p:cNvPr id="1289" name="Google Shape;1289;p25"/>
          <p:cNvCxnSpPr/>
          <p:nvPr/>
        </p:nvCxnSpPr>
        <p:spPr>
          <a:xfrm rot="10800000">
            <a:off x="1831924" y="2150917"/>
            <a:ext cx="0" cy="99300"/>
          </a:xfrm>
          <a:prstGeom prst="straightConnector1">
            <a:avLst/>
          </a:prstGeom>
          <a:noFill/>
          <a:ln cap="flat" cmpd="sng" w="9525">
            <a:solidFill>
              <a:srgbClr val="4A7DBA"/>
            </a:solidFill>
            <a:prstDash val="solid"/>
            <a:round/>
            <a:headEnd len="sm" w="sm" type="none"/>
            <a:tailEnd len="sm" w="sm" type="none"/>
          </a:ln>
        </p:spPr>
      </p:cxnSp>
      <p:cxnSp>
        <p:nvCxnSpPr>
          <p:cNvPr id="1290" name="Google Shape;1290;p25"/>
          <p:cNvCxnSpPr/>
          <p:nvPr/>
        </p:nvCxnSpPr>
        <p:spPr>
          <a:xfrm rot="10800000">
            <a:off x="1999081" y="2150917"/>
            <a:ext cx="0" cy="99300"/>
          </a:xfrm>
          <a:prstGeom prst="straightConnector1">
            <a:avLst/>
          </a:prstGeom>
          <a:noFill/>
          <a:ln cap="flat" cmpd="sng" w="9525">
            <a:solidFill>
              <a:srgbClr val="4A7DBA"/>
            </a:solidFill>
            <a:prstDash val="solid"/>
            <a:round/>
            <a:headEnd len="sm" w="sm" type="none"/>
            <a:tailEnd len="sm" w="sm" type="none"/>
          </a:ln>
        </p:spPr>
      </p:cxnSp>
      <p:sp>
        <p:nvSpPr>
          <p:cNvPr id="1291" name="Google Shape;1291;p25"/>
          <p:cNvSpPr txBox="1"/>
          <p:nvPr/>
        </p:nvSpPr>
        <p:spPr>
          <a:xfrm>
            <a:off x="782929" y="2341694"/>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New Opportunities</a:t>
            </a:r>
            <a:endParaRPr/>
          </a:p>
        </p:txBody>
      </p:sp>
      <p:sp>
        <p:nvSpPr>
          <p:cNvPr id="1292" name="Google Shape;1292;p25"/>
          <p:cNvSpPr/>
          <p:nvPr/>
        </p:nvSpPr>
        <p:spPr>
          <a:xfrm>
            <a:off x="901621" y="2175739"/>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293" name="Google Shape;1293;p25"/>
          <p:cNvSpPr txBox="1"/>
          <p:nvPr/>
        </p:nvSpPr>
        <p:spPr>
          <a:xfrm>
            <a:off x="856265" y="1994617"/>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1294" name="Google Shape;1294;p25"/>
          <p:cNvCxnSpPr/>
          <p:nvPr/>
        </p:nvCxnSpPr>
        <p:spPr>
          <a:xfrm>
            <a:off x="644643" y="2788853"/>
            <a:ext cx="1576500" cy="0"/>
          </a:xfrm>
          <a:prstGeom prst="straightConnector1">
            <a:avLst/>
          </a:prstGeom>
          <a:noFill/>
          <a:ln cap="flat" cmpd="sng" w="9525">
            <a:solidFill>
              <a:srgbClr val="4A7DBA"/>
            </a:solidFill>
            <a:prstDash val="solid"/>
            <a:round/>
            <a:headEnd len="sm" w="sm" type="none"/>
            <a:tailEnd len="sm" w="sm" type="none"/>
          </a:ln>
        </p:spPr>
      </p:cxnSp>
      <p:cxnSp>
        <p:nvCxnSpPr>
          <p:cNvPr id="1295" name="Google Shape;1295;p25"/>
          <p:cNvCxnSpPr/>
          <p:nvPr/>
        </p:nvCxnSpPr>
        <p:spPr>
          <a:xfrm rot="10800000">
            <a:off x="649162" y="2712705"/>
            <a:ext cx="0" cy="165600"/>
          </a:xfrm>
          <a:prstGeom prst="straightConnector1">
            <a:avLst/>
          </a:prstGeom>
          <a:noFill/>
          <a:ln cap="flat" cmpd="sng" w="9525">
            <a:solidFill>
              <a:srgbClr val="4A7DBA"/>
            </a:solidFill>
            <a:prstDash val="solid"/>
            <a:round/>
            <a:headEnd len="sm" w="sm" type="none"/>
            <a:tailEnd len="sm" w="sm" type="none"/>
          </a:ln>
        </p:spPr>
      </p:cxnSp>
      <p:cxnSp>
        <p:nvCxnSpPr>
          <p:cNvPr id="1296" name="Google Shape;1296;p25"/>
          <p:cNvCxnSpPr/>
          <p:nvPr/>
        </p:nvCxnSpPr>
        <p:spPr>
          <a:xfrm rot="10800000">
            <a:off x="1409263" y="2712705"/>
            <a:ext cx="0" cy="165600"/>
          </a:xfrm>
          <a:prstGeom prst="straightConnector1">
            <a:avLst/>
          </a:prstGeom>
          <a:noFill/>
          <a:ln cap="flat" cmpd="sng" w="9525">
            <a:solidFill>
              <a:srgbClr val="4A7DBA"/>
            </a:solidFill>
            <a:prstDash val="solid"/>
            <a:round/>
            <a:headEnd len="sm" w="sm" type="none"/>
            <a:tailEnd len="sm" w="sm" type="none"/>
          </a:ln>
        </p:spPr>
      </p:cxnSp>
      <p:cxnSp>
        <p:nvCxnSpPr>
          <p:cNvPr id="1297" name="Google Shape;1297;p25"/>
          <p:cNvCxnSpPr/>
          <p:nvPr/>
        </p:nvCxnSpPr>
        <p:spPr>
          <a:xfrm rot="10800000">
            <a:off x="849427"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1298" name="Google Shape;1298;p25"/>
          <p:cNvCxnSpPr/>
          <p:nvPr/>
        </p:nvCxnSpPr>
        <p:spPr>
          <a:xfrm rot="10800000">
            <a:off x="1030138"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1299" name="Google Shape;1299;p25"/>
          <p:cNvCxnSpPr/>
          <p:nvPr/>
        </p:nvCxnSpPr>
        <p:spPr>
          <a:xfrm rot="10800000">
            <a:off x="1197295"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1300" name="Google Shape;1300;p25"/>
          <p:cNvCxnSpPr/>
          <p:nvPr/>
        </p:nvCxnSpPr>
        <p:spPr>
          <a:xfrm rot="10800000">
            <a:off x="1644559" y="2742554"/>
            <a:ext cx="0" cy="99300"/>
          </a:xfrm>
          <a:prstGeom prst="straightConnector1">
            <a:avLst/>
          </a:prstGeom>
          <a:noFill/>
          <a:ln cap="flat" cmpd="sng" w="9525">
            <a:solidFill>
              <a:srgbClr val="4A7DBA"/>
            </a:solidFill>
            <a:prstDash val="solid"/>
            <a:round/>
            <a:headEnd len="sm" w="sm" type="none"/>
            <a:tailEnd len="sm" w="sm" type="none"/>
          </a:ln>
        </p:spPr>
      </p:cxnSp>
      <p:sp>
        <p:nvSpPr>
          <p:cNvPr id="1301" name="Google Shape;1301;p25"/>
          <p:cNvSpPr txBox="1"/>
          <p:nvPr/>
        </p:nvSpPr>
        <p:spPr>
          <a:xfrm>
            <a:off x="776275" y="2933331"/>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Progression Velocity</a:t>
            </a:r>
            <a:endParaRPr/>
          </a:p>
        </p:txBody>
      </p:sp>
      <p:sp>
        <p:nvSpPr>
          <p:cNvPr id="1302" name="Google Shape;1302;p25"/>
          <p:cNvSpPr/>
          <p:nvPr/>
        </p:nvSpPr>
        <p:spPr>
          <a:xfrm>
            <a:off x="901621" y="2767376"/>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303" name="Google Shape;1303;p25"/>
          <p:cNvSpPr txBox="1"/>
          <p:nvPr/>
        </p:nvSpPr>
        <p:spPr>
          <a:xfrm>
            <a:off x="849610" y="259122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1304" name="Google Shape;1304;p25"/>
          <p:cNvCxnSpPr/>
          <p:nvPr/>
        </p:nvCxnSpPr>
        <p:spPr>
          <a:xfrm>
            <a:off x="653680" y="3423863"/>
            <a:ext cx="1576500" cy="0"/>
          </a:xfrm>
          <a:prstGeom prst="straightConnector1">
            <a:avLst/>
          </a:prstGeom>
          <a:noFill/>
          <a:ln cap="flat" cmpd="sng" w="9525">
            <a:solidFill>
              <a:srgbClr val="4A7DBA"/>
            </a:solidFill>
            <a:prstDash val="solid"/>
            <a:round/>
            <a:headEnd len="sm" w="sm" type="none"/>
            <a:tailEnd len="sm" w="sm" type="none"/>
          </a:ln>
        </p:spPr>
      </p:cxnSp>
      <p:cxnSp>
        <p:nvCxnSpPr>
          <p:cNvPr id="1305" name="Google Shape;1305;p25"/>
          <p:cNvCxnSpPr/>
          <p:nvPr/>
        </p:nvCxnSpPr>
        <p:spPr>
          <a:xfrm rot="10800000">
            <a:off x="658198" y="3347715"/>
            <a:ext cx="0" cy="165600"/>
          </a:xfrm>
          <a:prstGeom prst="straightConnector1">
            <a:avLst/>
          </a:prstGeom>
          <a:noFill/>
          <a:ln cap="flat" cmpd="sng" w="9525">
            <a:solidFill>
              <a:srgbClr val="4A7DBA"/>
            </a:solidFill>
            <a:prstDash val="solid"/>
            <a:round/>
            <a:headEnd len="sm" w="sm" type="none"/>
            <a:tailEnd len="sm" w="sm" type="none"/>
          </a:ln>
        </p:spPr>
      </p:cxnSp>
      <p:cxnSp>
        <p:nvCxnSpPr>
          <p:cNvPr id="1306" name="Google Shape;1306;p25"/>
          <p:cNvCxnSpPr/>
          <p:nvPr/>
        </p:nvCxnSpPr>
        <p:spPr>
          <a:xfrm rot="10800000">
            <a:off x="1418300" y="3347715"/>
            <a:ext cx="0" cy="165600"/>
          </a:xfrm>
          <a:prstGeom prst="straightConnector1">
            <a:avLst/>
          </a:prstGeom>
          <a:noFill/>
          <a:ln cap="flat" cmpd="sng" w="9525">
            <a:solidFill>
              <a:srgbClr val="4A7DBA"/>
            </a:solidFill>
            <a:prstDash val="solid"/>
            <a:round/>
            <a:headEnd len="sm" w="sm" type="none"/>
            <a:tailEnd len="sm" w="sm" type="none"/>
          </a:ln>
        </p:spPr>
      </p:cxnSp>
      <p:cxnSp>
        <p:nvCxnSpPr>
          <p:cNvPr id="1307" name="Google Shape;1307;p25"/>
          <p:cNvCxnSpPr/>
          <p:nvPr/>
        </p:nvCxnSpPr>
        <p:spPr>
          <a:xfrm rot="10800000">
            <a:off x="858465"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1308" name="Google Shape;1308;p25"/>
          <p:cNvCxnSpPr/>
          <p:nvPr/>
        </p:nvCxnSpPr>
        <p:spPr>
          <a:xfrm rot="10800000">
            <a:off x="1039175"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1309" name="Google Shape;1309;p25"/>
          <p:cNvCxnSpPr/>
          <p:nvPr/>
        </p:nvCxnSpPr>
        <p:spPr>
          <a:xfrm rot="10800000">
            <a:off x="1206332"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1310" name="Google Shape;1310;p25"/>
          <p:cNvCxnSpPr/>
          <p:nvPr/>
        </p:nvCxnSpPr>
        <p:spPr>
          <a:xfrm rot="10800000">
            <a:off x="1653595" y="3377564"/>
            <a:ext cx="0" cy="99300"/>
          </a:xfrm>
          <a:prstGeom prst="straightConnector1">
            <a:avLst/>
          </a:prstGeom>
          <a:noFill/>
          <a:ln cap="flat" cmpd="sng" w="9525">
            <a:solidFill>
              <a:srgbClr val="4A7DBA"/>
            </a:solidFill>
            <a:prstDash val="solid"/>
            <a:round/>
            <a:headEnd len="sm" w="sm" type="none"/>
            <a:tailEnd len="sm" w="sm" type="none"/>
          </a:ln>
        </p:spPr>
      </p:cxnSp>
      <p:sp>
        <p:nvSpPr>
          <p:cNvPr id="1311" name="Google Shape;1311;p25"/>
          <p:cNvSpPr txBox="1"/>
          <p:nvPr/>
        </p:nvSpPr>
        <p:spPr>
          <a:xfrm>
            <a:off x="785312" y="3568341"/>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Closing Velocity</a:t>
            </a:r>
            <a:endParaRPr/>
          </a:p>
        </p:txBody>
      </p:sp>
      <p:sp>
        <p:nvSpPr>
          <p:cNvPr id="1312" name="Google Shape;1312;p25"/>
          <p:cNvSpPr/>
          <p:nvPr/>
        </p:nvSpPr>
        <p:spPr>
          <a:xfrm>
            <a:off x="901621" y="3402386"/>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313" name="Google Shape;1313;p25"/>
          <p:cNvSpPr txBox="1"/>
          <p:nvPr/>
        </p:nvSpPr>
        <p:spPr>
          <a:xfrm>
            <a:off x="863165" y="322126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1314" name="Google Shape;1314;p25"/>
          <p:cNvCxnSpPr/>
          <p:nvPr/>
        </p:nvCxnSpPr>
        <p:spPr>
          <a:xfrm>
            <a:off x="653680" y="4001641"/>
            <a:ext cx="1576500" cy="0"/>
          </a:xfrm>
          <a:prstGeom prst="straightConnector1">
            <a:avLst/>
          </a:prstGeom>
          <a:noFill/>
          <a:ln cap="flat" cmpd="sng" w="9525">
            <a:solidFill>
              <a:srgbClr val="4A7DBA"/>
            </a:solidFill>
            <a:prstDash val="solid"/>
            <a:round/>
            <a:headEnd len="sm" w="sm" type="none"/>
            <a:tailEnd len="sm" w="sm" type="none"/>
          </a:ln>
        </p:spPr>
      </p:cxnSp>
      <p:cxnSp>
        <p:nvCxnSpPr>
          <p:cNvPr id="1315" name="Google Shape;1315;p25"/>
          <p:cNvCxnSpPr/>
          <p:nvPr/>
        </p:nvCxnSpPr>
        <p:spPr>
          <a:xfrm rot="10800000">
            <a:off x="658198" y="3925494"/>
            <a:ext cx="0" cy="165600"/>
          </a:xfrm>
          <a:prstGeom prst="straightConnector1">
            <a:avLst/>
          </a:prstGeom>
          <a:noFill/>
          <a:ln cap="flat" cmpd="sng" w="9525">
            <a:solidFill>
              <a:srgbClr val="4A7DBA"/>
            </a:solidFill>
            <a:prstDash val="solid"/>
            <a:round/>
            <a:headEnd len="sm" w="sm" type="none"/>
            <a:tailEnd len="sm" w="sm" type="none"/>
          </a:ln>
        </p:spPr>
      </p:cxnSp>
      <p:cxnSp>
        <p:nvCxnSpPr>
          <p:cNvPr id="1316" name="Google Shape;1316;p25"/>
          <p:cNvCxnSpPr/>
          <p:nvPr/>
        </p:nvCxnSpPr>
        <p:spPr>
          <a:xfrm rot="10800000">
            <a:off x="1418300" y="3925493"/>
            <a:ext cx="0" cy="165600"/>
          </a:xfrm>
          <a:prstGeom prst="straightConnector1">
            <a:avLst/>
          </a:prstGeom>
          <a:noFill/>
          <a:ln cap="flat" cmpd="sng" w="9525">
            <a:solidFill>
              <a:srgbClr val="4A7DBA"/>
            </a:solidFill>
            <a:prstDash val="solid"/>
            <a:round/>
            <a:headEnd len="sm" w="sm" type="none"/>
            <a:tailEnd len="sm" w="sm" type="none"/>
          </a:ln>
        </p:spPr>
      </p:cxnSp>
      <p:cxnSp>
        <p:nvCxnSpPr>
          <p:cNvPr id="1317" name="Google Shape;1317;p25"/>
          <p:cNvCxnSpPr/>
          <p:nvPr/>
        </p:nvCxnSpPr>
        <p:spPr>
          <a:xfrm rot="10800000">
            <a:off x="858465"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1318" name="Google Shape;1318;p25"/>
          <p:cNvCxnSpPr/>
          <p:nvPr/>
        </p:nvCxnSpPr>
        <p:spPr>
          <a:xfrm rot="10800000">
            <a:off x="1039175"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1319" name="Google Shape;1319;p25"/>
          <p:cNvCxnSpPr/>
          <p:nvPr/>
        </p:nvCxnSpPr>
        <p:spPr>
          <a:xfrm rot="10800000">
            <a:off x="1206332"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1320" name="Google Shape;1320;p25"/>
          <p:cNvCxnSpPr/>
          <p:nvPr/>
        </p:nvCxnSpPr>
        <p:spPr>
          <a:xfrm rot="10800000">
            <a:off x="1653595" y="3955342"/>
            <a:ext cx="0" cy="99300"/>
          </a:xfrm>
          <a:prstGeom prst="straightConnector1">
            <a:avLst/>
          </a:prstGeom>
          <a:noFill/>
          <a:ln cap="flat" cmpd="sng" w="9525">
            <a:solidFill>
              <a:srgbClr val="4A7DBA"/>
            </a:solidFill>
            <a:prstDash val="solid"/>
            <a:round/>
            <a:headEnd len="sm" w="sm" type="none"/>
            <a:tailEnd len="sm" w="sm" type="none"/>
          </a:ln>
        </p:spPr>
      </p:cxnSp>
      <p:sp>
        <p:nvSpPr>
          <p:cNvPr id="1321" name="Google Shape;1321;p25"/>
          <p:cNvSpPr txBox="1"/>
          <p:nvPr/>
        </p:nvSpPr>
        <p:spPr>
          <a:xfrm>
            <a:off x="757905" y="4146119"/>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Win Rate</a:t>
            </a:r>
            <a:endParaRPr/>
          </a:p>
        </p:txBody>
      </p:sp>
      <p:sp>
        <p:nvSpPr>
          <p:cNvPr id="1322" name="Google Shape;1322;p25"/>
          <p:cNvSpPr/>
          <p:nvPr/>
        </p:nvSpPr>
        <p:spPr>
          <a:xfrm>
            <a:off x="901621" y="3980164"/>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1323" name="Google Shape;1323;p25"/>
          <p:cNvCxnSpPr/>
          <p:nvPr/>
        </p:nvCxnSpPr>
        <p:spPr>
          <a:xfrm>
            <a:off x="661671" y="4605798"/>
            <a:ext cx="1576500" cy="0"/>
          </a:xfrm>
          <a:prstGeom prst="straightConnector1">
            <a:avLst/>
          </a:prstGeom>
          <a:noFill/>
          <a:ln cap="flat" cmpd="sng" w="9525">
            <a:solidFill>
              <a:srgbClr val="4A7DBA"/>
            </a:solidFill>
            <a:prstDash val="solid"/>
            <a:round/>
            <a:headEnd len="sm" w="sm" type="none"/>
            <a:tailEnd len="sm" w="sm" type="none"/>
          </a:ln>
        </p:spPr>
      </p:cxnSp>
      <p:cxnSp>
        <p:nvCxnSpPr>
          <p:cNvPr id="1324" name="Google Shape;1324;p25"/>
          <p:cNvCxnSpPr/>
          <p:nvPr/>
        </p:nvCxnSpPr>
        <p:spPr>
          <a:xfrm rot="10800000">
            <a:off x="666189" y="4529651"/>
            <a:ext cx="0" cy="165600"/>
          </a:xfrm>
          <a:prstGeom prst="straightConnector1">
            <a:avLst/>
          </a:prstGeom>
          <a:noFill/>
          <a:ln cap="flat" cmpd="sng" w="9525">
            <a:solidFill>
              <a:srgbClr val="4A7DBA"/>
            </a:solidFill>
            <a:prstDash val="solid"/>
            <a:round/>
            <a:headEnd len="sm" w="sm" type="none"/>
            <a:tailEnd len="sm" w="sm" type="none"/>
          </a:ln>
        </p:spPr>
      </p:cxnSp>
      <p:cxnSp>
        <p:nvCxnSpPr>
          <p:cNvPr id="1325" name="Google Shape;1325;p25"/>
          <p:cNvCxnSpPr/>
          <p:nvPr/>
        </p:nvCxnSpPr>
        <p:spPr>
          <a:xfrm rot="10800000">
            <a:off x="2233861" y="4523015"/>
            <a:ext cx="0" cy="165600"/>
          </a:xfrm>
          <a:prstGeom prst="straightConnector1">
            <a:avLst/>
          </a:prstGeom>
          <a:noFill/>
          <a:ln cap="flat" cmpd="sng" w="9525">
            <a:solidFill>
              <a:srgbClr val="4A7DBA"/>
            </a:solidFill>
            <a:prstDash val="solid"/>
            <a:round/>
            <a:headEnd len="sm" w="sm" type="none"/>
            <a:tailEnd len="sm" w="sm" type="none"/>
          </a:ln>
        </p:spPr>
      </p:cxnSp>
      <p:cxnSp>
        <p:nvCxnSpPr>
          <p:cNvPr id="1326" name="Google Shape;1326;p25"/>
          <p:cNvCxnSpPr/>
          <p:nvPr/>
        </p:nvCxnSpPr>
        <p:spPr>
          <a:xfrm rot="10800000">
            <a:off x="1426291" y="4529650"/>
            <a:ext cx="0" cy="165600"/>
          </a:xfrm>
          <a:prstGeom prst="straightConnector1">
            <a:avLst/>
          </a:prstGeom>
          <a:noFill/>
          <a:ln cap="flat" cmpd="sng" w="9525">
            <a:solidFill>
              <a:srgbClr val="4A7DBA"/>
            </a:solidFill>
            <a:prstDash val="solid"/>
            <a:round/>
            <a:headEnd len="sm" w="sm" type="none"/>
            <a:tailEnd len="sm" w="sm" type="none"/>
          </a:ln>
        </p:spPr>
      </p:cxnSp>
      <p:cxnSp>
        <p:nvCxnSpPr>
          <p:cNvPr id="1327" name="Google Shape;1327;p25"/>
          <p:cNvCxnSpPr/>
          <p:nvPr/>
        </p:nvCxnSpPr>
        <p:spPr>
          <a:xfrm rot="10800000">
            <a:off x="866455"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1328" name="Google Shape;1328;p25"/>
          <p:cNvCxnSpPr/>
          <p:nvPr/>
        </p:nvCxnSpPr>
        <p:spPr>
          <a:xfrm rot="10800000">
            <a:off x="1047165"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1329" name="Google Shape;1329;p25"/>
          <p:cNvCxnSpPr/>
          <p:nvPr/>
        </p:nvCxnSpPr>
        <p:spPr>
          <a:xfrm rot="10800000">
            <a:off x="1214323"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1330" name="Google Shape;1330;p25"/>
          <p:cNvCxnSpPr/>
          <p:nvPr/>
        </p:nvCxnSpPr>
        <p:spPr>
          <a:xfrm rot="10800000">
            <a:off x="1661586" y="4559499"/>
            <a:ext cx="0" cy="99300"/>
          </a:xfrm>
          <a:prstGeom prst="straightConnector1">
            <a:avLst/>
          </a:prstGeom>
          <a:noFill/>
          <a:ln cap="flat" cmpd="sng" w="9525">
            <a:solidFill>
              <a:srgbClr val="4A7DBA"/>
            </a:solidFill>
            <a:prstDash val="solid"/>
            <a:round/>
            <a:headEnd len="sm" w="sm" type="none"/>
            <a:tailEnd len="sm" w="sm" type="none"/>
          </a:ln>
        </p:spPr>
      </p:cxnSp>
      <p:cxnSp>
        <p:nvCxnSpPr>
          <p:cNvPr id="1331" name="Google Shape;1331;p25"/>
          <p:cNvCxnSpPr/>
          <p:nvPr/>
        </p:nvCxnSpPr>
        <p:spPr>
          <a:xfrm rot="10800000">
            <a:off x="1842297" y="4559499"/>
            <a:ext cx="0" cy="99300"/>
          </a:xfrm>
          <a:prstGeom prst="straightConnector1">
            <a:avLst/>
          </a:prstGeom>
          <a:noFill/>
          <a:ln cap="flat" cmpd="sng" w="9525">
            <a:solidFill>
              <a:srgbClr val="4A7DBA"/>
            </a:solidFill>
            <a:prstDash val="solid"/>
            <a:round/>
            <a:headEnd len="sm" w="sm" type="none"/>
            <a:tailEnd len="sm" w="sm" type="none"/>
          </a:ln>
        </p:spPr>
      </p:cxnSp>
      <p:cxnSp>
        <p:nvCxnSpPr>
          <p:cNvPr id="1332" name="Google Shape;1332;p25"/>
          <p:cNvCxnSpPr/>
          <p:nvPr/>
        </p:nvCxnSpPr>
        <p:spPr>
          <a:xfrm rot="10800000">
            <a:off x="2009455" y="4559499"/>
            <a:ext cx="0" cy="99300"/>
          </a:xfrm>
          <a:prstGeom prst="straightConnector1">
            <a:avLst/>
          </a:prstGeom>
          <a:noFill/>
          <a:ln cap="flat" cmpd="sng" w="9525">
            <a:solidFill>
              <a:srgbClr val="4A7DBA"/>
            </a:solidFill>
            <a:prstDash val="solid"/>
            <a:round/>
            <a:headEnd len="sm" w="sm" type="none"/>
            <a:tailEnd len="sm" w="sm" type="none"/>
          </a:ln>
        </p:spPr>
      </p:cxnSp>
      <p:sp>
        <p:nvSpPr>
          <p:cNvPr id="1333" name="Google Shape;1333;p25"/>
          <p:cNvSpPr txBox="1"/>
          <p:nvPr/>
        </p:nvSpPr>
        <p:spPr>
          <a:xfrm>
            <a:off x="793303" y="4750277"/>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TBD</a:t>
            </a:r>
            <a:endParaRPr/>
          </a:p>
        </p:txBody>
      </p:sp>
      <p:sp>
        <p:nvSpPr>
          <p:cNvPr id="1334" name="Google Shape;1334;p25"/>
          <p:cNvSpPr/>
          <p:nvPr/>
        </p:nvSpPr>
        <p:spPr>
          <a:xfrm>
            <a:off x="874215" y="4584322"/>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335" name="Google Shape;1335;p25"/>
          <p:cNvSpPr txBox="1"/>
          <p:nvPr/>
        </p:nvSpPr>
        <p:spPr>
          <a:xfrm>
            <a:off x="857456" y="3810347"/>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sp>
        <p:nvSpPr>
          <p:cNvPr id="1336" name="Google Shape;1336;p25"/>
          <p:cNvSpPr txBox="1"/>
          <p:nvPr/>
        </p:nvSpPr>
        <p:spPr>
          <a:xfrm>
            <a:off x="817491" y="443711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sp>
        <p:nvSpPr>
          <p:cNvPr id="1337" name="Google Shape;1337;p25"/>
          <p:cNvSpPr txBox="1"/>
          <p:nvPr/>
        </p:nvSpPr>
        <p:spPr>
          <a:xfrm>
            <a:off x="403714" y="206792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1338" name="Google Shape;1338;p25"/>
          <p:cNvSpPr txBox="1"/>
          <p:nvPr/>
        </p:nvSpPr>
        <p:spPr>
          <a:xfrm>
            <a:off x="403714" y="265700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1339" name="Google Shape;1339;p25"/>
          <p:cNvSpPr txBox="1"/>
          <p:nvPr/>
        </p:nvSpPr>
        <p:spPr>
          <a:xfrm>
            <a:off x="403714" y="329130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1340" name="Google Shape;1340;p25"/>
          <p:cNvSpPr txBox="1"/>
          <p:nvPr/>
        </p:nvSpPr>
        <p:spPr>
          <a:xfrm>
            <a:off x="403714" y="3895461"/>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1341" name="Google Shape;1341;p25"/>
          <p:cNvSpPr txBox="1"/>
          <p:nvPr/>
        </p:nvSpPr>
        <p:spPr>
          <a:xfrm>
            <a:off x="403714" y="4492081"/>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1342" name="Google Shape;1342;p25"/>
          <p:cNvSpPr txBox="1"/>
          <p:nvPr/>
        </p:nvSpPr>
        <p:spPr>
          <a:xfrm rot="-5400000">
            <a:off x="-964643" y="3162883"/>
            <a:ext cx="25542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Expand buttons to develop more detailed scenarios</a:t>
            </a:r>
            <a:endParaRPr/>
          </a:p>
        </p:txBody>
      </p:sp>
      <p:sp>
        <p:nvSpPr>
          <p:cNvPr id="1343" name="Google Shape;1343;p25"/>
          <p:cNvSpPr txBox="1"/>
          <p:nvPr/>
        </p:nvSpPr>
        <p:spPr>
          <a:xfrm>
            <a:off x="461899" y="364958"/>
            <a:ext cx="803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Forecast Horizon:</a:t>
            </a:r>
            <a:endParaRPr/>
          </a:p>
        </p:txBody>
      </p:sp>
      <p:sp>
        <p:nvSpPr>
          <p:cNvPr id="1344" name="Google Shape;1344;p25"/>
          <p:cNvSpPr txBox="1"/>
          <p:nvPr/>
        </p:nvSpPr>
        <p:spPr>
          <a:xfrm>
            <a:off x="1201347" y="358938"/>
            <a:ext cx="1112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Quarter, Year, Three Years</a:t>
            </a:r>
            <a:endParaRPr/>
          </a:p>
        </p:txBody>
      </p:sp>
      <p:sp>
        <p:nvSpPr>
          <p:cNvPr id="1345" name="Google Shape;1345;p25"/>
          <p:cNvSpPr txBox="1"/>
          <p:nvPr/>
        </p:nvSpPr>
        <p:spPr>
          <a:xfrm>
            <a:off x="753354" y="514440"/>
            <a:ext cx="511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Portfolio:</a:t>
            </a:r>
            <a:endParaRPr/>
          </a:p>
        </p:txBody>
      </p:sp>
      <p:sp>
        <p:nvSpPr>
          <p:cNvPr id="1346" name="Google Shape;1346;p25"/>
          <p:cNvSpPr txBox="1"/>
          <p:nvPr/>
        </p:nvSpPr>
        <p:spPr>
          <a:xfrm>
            <a:off x="677575" y="663922"/>
            <a:ext cx="587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Geography:</a:t>
            </a:r>
            <a:endParaRPr/>
          </a:p>
        </p:txBody>
      </p:sp>
      <p:sp>
        <p:nvSpPr>
          <p:cNvPr id="1347" name="Google Shape;1347;p25"/>
          <p:cNvSpPr txBox="1"/>
          <p:nvPr/>
        </p:nvSpPr>
        <p:spPr>
          <a:xfrm>
            <a:off x="601797" y="813404"/>
            <a:ext cx="6633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Lead Sources:</a:t>
            </a:r>
            <a:endParaRPr/>
          </a:p>
        </p:txBody>
      </p:sp>
      <p:sp>
        <p:nvSpPr>
          <p:cNvPr id="1348" name="Google Shape;1348;p25"/>
          <p:cNvSpPr txBox="1"/>
          <p:nvPr/>
        </p:nvSpPr>
        <p:spPr>
          <a:xfrm>
            <a:off x="730037" y="1261850"/>
            <a:ext cx="5352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Resources</a:t>
            </a:r>
            <a:endParaRPr/>
          </a:p>
        </p:txBody>
      </p:sp>
      <p:sp>
        <p:nvSpPr>
          <p:cNvPr id="1349" name="Google Shape;1349;p25"/>
          <p:cNvSpPr txBox="1"/>
          <p:nvPr/>
        </p:nvSpPr>
        <p:spPr>
          <a:xfrm>
            <a:off x="1201347" y="508311"/>
            <a:ext cx="7173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Products</a:t>
            </a:r>
            <a:endParaRPr/>
          </a:p>
        </p:txBody>
      </p:sp>
      <p:sp>
        <p:nvSpPr>
          <p:cNvPr id="1350" name="Google Shape;1350;p25"/>
          <p:cNvSpPr txBox="1"/>
          <p:nvPr/>
        </p:nvSpPr>
        <p:spPr>
          <a:xfrm>
            <a:off x="1201347" y="662681"/>
            <a:ext cx="852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Geographies</a:t>
            </a:r>
            <a:endParaRPr/>
          </a:p>
        </p:txBody>
      </p:sp>
      <p:sp>
        <p:nvSpPr>
          <p:cNvPr id="1351" name="Google Shape;1351;p25"/>
          <p:cNvSpPr txBox="1"/>
          <p:nvPr/>
        </p:nvSpPr>
        <p:spPr>
          <a:xfrm>
            <a:off x="1201347" y="827049"/>
            <a:ext cx="868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all that apply</a:t>
            </a:r>
            <a:endParaRPr/>
          </a:p>
        </p:txBody>
      </p:sp>
      <p:pic>
        <p:nvPicPr>
          <p:cNvPr descr="Zoom out" id="1352" name="Google Shape;1352;p25"/>
          <p:cNvPicPr preferRelativeResize="0"/>
          <p:nvPr/>
        </p:nvPicPr>
        <p:blipFill rotWithShape="1">
          <a:blip r:embed="rId4">
            <a:alphaModFix/>
          </a:blip>
          <a:srcRect b="0" l="0" r="0" t="0"/>
          <a:stretch/>
        </p:blipFill>
        <p:spPr>
          <a:xfrm>
            <a:off x="2028274" y="148753"/>
            <a:ext cx="387656" cy="387656"/>
          </a:xfrm>
          <a:prstGeom prst="rect">
            <a:avLst/>
          </a:prstGeom>
          <a:noFill/>
          <a:ln>
            <a:noFill/>
          </a:ln>
        </p:spPr>
      </p:pic>
      <p:pic>
        <p:nvPicPr>
          <p:cNvPr descr="Zoom out" id="1353" name="Google Shape;1353;p25"/>
          <p:cNvPicPr preferRelativeResize="0"/>
          <p:nvPr/>
        </p:nvPicPr>
        <p:blipFill rotWithShape="1">
          <a:blip r:embed="rId4">
            <a:alphaModFix/>
          </a:blip>
          <a:srcRect b="0" l="0" r="0" t="0"/>
          <a:stretch/>
        </p:blipFill>
        <p:spPr>
          <a:xfrm>
            <a:off x="1999081" y="1640062"/>
            <a:ext cx="387656" cy="387656"/>
          </a:xfrm>
          <a:prstGeom prst="rect">
            <a:avLst/>
          </a:prstGeom>
          <a:noFill/>
          <a:ln>
            <a:noFill/>
          </a:ln>
        </p:spPr>
      </p:pic>
      <p:cxnSp>
        <p:nvCxnSpPr>
          <p:cNvPr id="1354" name="Google Shape;1354;p25"/>
          <p:cNvCxnSpPr/>
          <p:nvPr/>
        </p:nvCxnSpPr>
        <p:spPr>
          <a:xfrm rot="10800000">
            <a:off x="2373579" y="2114433"/>
            <a:ext cx="0" cy="165600"/>
          </a:xfrm>
          <a:prstGeom prst="straightConnector1">
            <a:avLst/>
          </a:prstGeom>
          <a:noFill/>
          <a:ln cap="flat" cmpd="sng" w="9525">
            <a:solidFill>
              <a:srgbClr val="4A7DBA"/>
            </a:solidFill>
            <a:prstDash val="solid"/>
            <a:round/>
            <a:headEnd len="sm" w="sm" type="none"/>
            <a:tailEnd len="sm" w="sm" type="none"/>
          </a:ln>
        </p:spPr>
      </p:cxnSp>
      <p:sp>
        <p:nvSpPr>
          <p:cNvPr id="1355" name="Google Shape;1355;p25"/>
          <p:cNvSpPr txBox="1"/>
          <p:nvPr/>
        </p:nvSpPr>
        <p:spPr>
          <a:xfrm>
            <a:off x="348232" y="962886"/>
            <a:ext cx="916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Opportunity Owners</a:t>
            </a:r>
            <a:endParaRPr/>
          </a:p>
        </p:txBody>
      </p:sp>
      <p:sp>
        <p:nvSpPr>
          <p:cNvPr id="1356" name="Google Shape;1356;p25"/>
          <p:cNvSpPr txBox="1"/>
          <p:nvPr/>
        </p:nvSpPr>
        <p:spPr>
          <a:xfrm>
            <a:off x="1201347" y="971424"/>
            <a:ext cx="868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all that apply</a:t>
            </a:r>
            <a:endParaRPr/>
          </a:p>
        </p:txBody>
      </p:sp>
      <p:sp>
        <p:nvSpPr>
          <p:cNvPr id="1357" name="Google Shape;1357;p25"/>
          <p:cNvSpPr txBox="1"/>
          <p:nvPr/>
        </p:nvSpPr>
        <p:spPr>
          <a:xfrm>
            <a:off x="636772" y="1112368"/>
            <a:ext cx="628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Lead Passing</a:t>
            </a:r>
            <a:endParaRPr/>
          </a:p>
        </p:txBody>
      </p:sp>
      <p:sp>
        <p:nvSpPr>
          <p:cNvPr id="1358" name="Google Shape;1358;p25"/>
          <p:cNvSpPr txBox="1"/>
          <p:nvPr/>
        </p:nvSpPr>
        <p:spPr>
          <a:xfrm>
            <a:off x="1203617" y="1120273"/>
            <a:ext cx="758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From – to - rules</a:t>
            </a:r>
            <a:endParaRPr/>
          </a:p>
        </p:txBody>
      </p:sp>
      <p:sp>
        <p:nvSpPr>
          <p:cNvPr id="1359" name="Google Shape;1359;p25"/>
          <p:cNvSpPr txBox="1"/>
          <p:nvPr/>
        </p:nvSpPr>
        <p:spPr>
          <a:xfrm>
            <a:off x="657174" y="1411329"/>
            <a:ext cx="607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Productivity</a:t>
            </a:r>
            <a:endParaRPr/>
          </a:p>
        </p:txBody>
      </p:sp>
      <p:sp>
        <p:nvSpPr>
          <p:cNvPr id="1360" name="Google Shape;1360;p25"/>
          <p:cNvSpPr txBox="1"/>
          <p:nvPr/>
        </p:nvSpPr>
        <p:spPr>
          <a:xfrm>
            <a:off x="1201347" y="1260709"/>
            <a:ext cx="1021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number and type</a:t>
            </a:r>
            <a:endParaRPr/>
          </a:p>
        </p:txBody>
      </p:sp>
      <p:sp>
        <p:nvSpPr>
          <p:cNvPr id="1361" name="Google Shape;1361;p25"/>
          <p:cNvSpPr txBox="1"/>
          <p:nvPr/>
        </p:nvSpPr>
        <p:spPr>
          <a:xfrm>
            <a:off x="1201347" y="1405087"/>
            <a:ext cx="957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By resource and tactic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26"/>
          <p:cNvSpPr txBox="1"/>
          <p:nvPr>
            <p:ph type="title"/>
          </p:nvPr>
        </p:nvSpPr>
        <p:spPr>
          <a:xfrm>
            <a:off x="457200" y="205979"/>
            <a:ext cx="7370700" cy="46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66092"/>
              </a:buClr>
              <a:buSzPts val="2800"/>
              <a:buFont typeface="Arial"/>
              <a:buNone/>
            </a:pPr>
            <a:r>
              <a:rPr lang="en"/>
              <a:t>Analyst</a:t>
            </a:r>
            <a:endParaRPr/>
          </a:p>
        </p:txBody>
      </p:sp>
      <p:sp>
        <p:nvSpPr>
          <p:cNvPr id="1367" name="Google Shape;1367;p26"/>
          <p:cNvSpPr txBox="1"/>
          <p:nvPr>
            <p:ph idx="12" type="sldNum"/>
          </p:nvPr>
        </p:nvSpPr>
        <p:spPr>
          <a:xfrm>
            <a:off x="8662737" y="4764505"/>
            <a:ext cx="428700" cy="276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fld id="{00000000-1234-1234-1234-123412341234}" type="slidenum">
              <a:rPr lang="en"/>
              <a:t>‹#›</a:t>
            </a:fld>
            <a:endParaRPr/>
          </a:p>
        </p:txBody>
      </p:sp>
      <p:sp>
        <p:nvSpPr>
          <p:cNvPr id="1368" name="Google Shape;1368;p26"/>
          <p:cNvSpPr txBox="1"/>
          <p:nvPr/>
        </p:nvSpPr>
        <p:spPr>
          <a:xfrm>
            <a:off x="5054845" y="1118536"/>
            <a:ext cx="38223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Structure model</a:t>
            </a:r>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Upload file [cleanse data with anonomizer]</a:t>
            </a:r>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Calibrate model with actual results</a:t>
            </a:r>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Regression of forecast vs actuals for training periods</a:t>
            </a:r>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Resources / Actions / Outcomes input screens and review</a:t>
            </a:r>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Load Targets.  Target vs actual settings</a:t>
            </a:r>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Define Traunches.  Auto-calculate traunches</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Define executive settings</a:t>
            </a:r>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Upload sales plans and coverage model</a:t>
            </a:r>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Upload marketing campaign and tactic history</a:t>
            </a:r>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Upload business partner profiles and history</a:t>
            </a:r>
            <a:endParaRPr/>
          </a:p>
          <a:p>
            <a:pPr indent="0" lvl="0" marL="0" marR="0" rtl="0" algn="l">
              <a:spcBef>
                <a:spcPts val="0"/>
              </a:spcBef>
              <a:spcAft>
                <a:spcPts val="0"/>
              </a:spcAft>
              <a:buNone/>
            </a:pPr>
            <a:r>
              <a:rPr lang="en" sz="1400">
                <a:solidFill>
                  <a:schemeClr val="dk1"/>
                </a:solidFill>
                <a:latin typeface="Calibri"/>
                <a:ea typeface="Calibri"/>
                <a:cs typeface="Calibri"/>
                <a:sym typeface="Calibri"/>
              </a:rPr>
              <a:t>Review traunche definition and profiles</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69" name="Google Shape;1369;p26"/>
          <p:cNvSpPr txBox="1"/>
          <p:nvPr/>
        </p:nvSpPr>
        <p:spPr>
          <a:xfrm>
            <a:off x="5523484" y="-68513"/>
            <a:ext cx="2033100" cy="11082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3300">
                <a:solidFill>
                  <a:schemeClr val="lt1"/>
                </a:solidFill>
                <a:latin typeface="Calibri"/>
                <a:ea typeface="Calibri"/>
                <a:cs typeface="Calibri"/>
                <a:sym typeface="Calibri"/>
              </a:rPr>
              <a:t>UX Design 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27"/>
          <p:cNvSpPr txBox="1"/>
          <p:nvPr>
            <p:ph idx="12" type="sldNum"/>
          </p:nvPr>
        </p:nvSpPr>
        <p:spPr>
          <a:xfrm>
            <a:off x="7702234" y="4663217"/>
            <a:ext cx="498900" cy="393600"/>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None/>
            </a:pPr>
            <a:fld id="{00000000-1234-1234-1234-123412341234}" type="slidenum">
              <a:rPr lang="en"/>
              <a:t>‹#›</a:t>
            </a:fld>
            <a:endParaRPr/>
          </a:p>
        </p:txBody>
      </p:sp>
      <p:sp>
        <p:nvSpPr>
          <p:cNvPr id="1375" name="Google Shape;1375;p27"/>
          <p:cNvSpPr txBox="1"/>
          <p:nvPr/>
        </p:nvSpPr>
        <p:spPr>
          <a:xfrm>
            <a:off x="214239" y="94754"/>
            <a:ext cx="5480400" cy="519600"/>
          </a:xfrm>
          <a:prstGeom prst="rect">
            <a:avLst/>
          </a:prstGeom>
          <a:noFill/>
          <a:ln>
            <a:noFill/>
          </a:ln>
        </p:spPr>
        <p:txBody>
          <a:bodyPr anchorCtr="0" anchor="ctr" bIns="41550" lIns="83125" spcFirstLastPara="1" rIns="83125" wrap="square" tIns="41550">
            <a:noAutofit/>
          </a:bodyPr>
          <a:lstStyle/>
          <a:p>
            <a:pPr indent="0" lvl="0" marL="0" marR="0" rtl="0" algn="l">
              <a:spcBef>
                <a:spcPts val="0"/>
              </a:spcBef>
              <a:spcAft>
                <a:spcPts val="0"/>
              </a:spcAft>
              <a:buClr>
                <a:srgbClr val="366092"/>
              </a:buClr>
              <a:buSzPts val="4400"/>
              <a:buFont typeface="Arial"/>
              <a:buNone/>
            </a:pPr>
            <a:r>
              <a:rPr lang="en" sz="4400">
                <a:solidFill>
                  <a:srgbClr val="366092"/>
                </a:solidFill>
                <a:latin typeface="Arial"/>
                <a:ea typeface="Arial"/>
                <a:cs typeface="Arial"/>
                <a:sym typeface="Arial"/>
              </a:rPr>
              <a:t>Customer Journey</a:t>
            </a:r>
            <a:endParaRPr/>
          </a:p>
        </p:txBody>
      </p:sp>
      <p:sp>
        <p:nvSpPr>
          <p:cNvPr id="1376" name="Google Shape;1376;p27"/>
          <p:cNvSpPr txBox="1"/>
          <p:nvPr/>
        </p:nvSpPr>
        <p:spPr>
          <a:xfrm>
            <a:off x="518059" y="909332"/>
            <a:ext cx="1684800" cy="768900"/>
          </a:xfrm>
          <a:prstGeom prst="rect">
            <a:avLst/>
          </a:prstGeom>
          <a:noFill/>
          <a:ln>
            <a:noFill/>
          </a:ln>
        </p:spPr>
        <p:txBody>
          <a:bodyPr anchorCtr="0" anchor="t" bIns="45700" lIns="91425" spcFirstLastPara="1" rIns="91425" wrap="square" tIns="45700">
            <a:noAutofit/>
          </a:bodyPr>
          <a:lstStyle/>
          <a:p>
            <a:pPr indent="-176212" lvl="0" marL="176212" marR="0" rtl="0" algn="l">
              <a:spcBef>
                <a:spcPts val="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Describe objectives</a:t>
            </a:r>
            <a:endParaRPr/>
          </a:p>
          <a:p>
            <a:pPr indent="-176212" lvl="0" marL="176212" marR="0" rtl="0" algn="l">
              <a:spcBef>
                <a:spcPts val="2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Define scope of model</a:t>
            </a:r>
            <a:endParaRPr/>
          </a:p>
          <a:p>
            <a:pPr indent="-176212" lvl="0" marL="176212" marR="0" rtl="0" algn="l">
              <a:spcBef>
                <a:spcPts val="2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Accuracy parameters</a:t>
            </a:r>
            <a:endParaRPr/>
          </a:p>
          <a:p>
            <a:pPr indent="-266700" lvl="0" marL="342900" marR="0" rtl="0" algn="l">
              <a:spcBef>
                <a:spcPts val="24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377" name="Google Shape;1377;p27"/>
          <p:cNvSpPr txBox="1"/>
          <p:nvPr/>
        </p:nvSpPr>
        <p:spPr>
          <a:xfrm>
            <a:off x="455330" y="1942138"/>
            <a:ext cx="380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3600">
                <a:solidFill>
                  <a:srgbClr val="366092"/>
                </a:solidFill>
                <a:latin typeface="Calibri"/>
                <a:ea typeface="Calibri"/>
                <a:cs typeface="Calibri"/>
                <a:sym typeface="Calibri"/>
              </a:rPr>
              <a:t>1</a:t>
            </a:r>
            <a:endParaRPr/>
          </a:p>
        </p:txBody>
      </p:sp>
      <p:sp>
        <p:nvSpPr>
          <p:cNvPr id="1378" name="Google Shape;1378;p27"/>
          <p:cNvSpPr txBox="1"/>
          <p:nvPr/>
        </p:nvSpPr>
        <p:spPr>
          <a:xfrm>
            <a:off x="664754" y="2056866"/>
            <a:ext cx="16917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2400">
                <a:solidFill>
                  <a:schemeClr val="dk1"/>
                </a:solidFill>
                <a:latin typeface="Calibri"/>
                <a:ea typeface="Calibri"/>
                <a:cs typeface="Calibri"/>
                <a:sym typeface="Calibri"/>
              </a:rPr>
              <a:t>DIY Version</a:t>
            </a:r>
            <a:endParaRPr/>
          </a:p>
        </p:txBody>
      </p:sp>
      <p:sp>
        <p:nvSpPr>
          <p:cNvPr id="1379" name="Google Shape;1379;p27"/>
          <p:cNvSpPr txBox="1"/>
          <p:nvPr/>
        </p:nvSpPr>
        <p:spPr>
          <a:xfrm>
            <a:off x="3457534" y="1964532"/>
            <a:ext cx="380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3600">
                <a:solidFill>
                  <a:srgbClr val="366092"/>
                </a:solidFill>
                <a:latin typeface="Calibri"/>
                <a:ea typeface="Calibri"/>
                <a:cs typeface="Calibri"/>
                <a:sym typeface="Calibri"/>
              </a:rPr>
              <a:t>2</a:t>
            </a:r>
            <a:endParaRPr/>
          </a:p>
        </p:txBody>
      </p:sp>
      <p:sp>
        <p:nvSpPr>
          <p:cNvPr id="1380" name="Google Shape;1380;p27"/>
          <p:cNvSpPr txBox="1"/>
          <p:nvPr/>
        </p:nvSpPr>
        <p:spPr>
          <a:xfrm>
            <a:off x="3557831" y="891382"/>
            <a:ext cx="2136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Choose your adventure</a:t>
            </a:r>
            <a:endParaRPr/>
          </a:p>
        </p:txBody>
      </p:sp>
      <p:sp>
        <p:nvSpPr>
          <p:cNvPr id="1381" name="Google Shape;1381;p27"/>
          <p:cNvSpPr txBox="1"/>
          <p:nvPr/>
        </p:nvSpPr>
        <p:spPr>
          <a:xfrm>
            <a:off x="6465028" y="1968345"/>
            <a:ext cx="380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3600">
                <a:solidFill>
                  <a:srgbClr val="366092"/>
                </a:solidFill>
                <a:latin typeface="Calibri"/>
                <a:ea typeface="Calibri"/>
                <a:cs typeface="Calibri"/>
                <a:sym typeface="Calibri"/>
              </a:rPr>
              <a:t>3</a:t>
            </a:r>
            <a:endParaRPr/>
          </a:p>
        </p:txBody>
      </p:sp>
      <p:sp>
        <p:nvSpPr>
          <p:cNvPr id="1382" name="Google Shape;1382;p27"/>
          <p:cNvSpPr txBox="1"/>
          <p:nvPr/>
        </p:nvSpPr>
        <p:spPr>
          <a:xfrm>
            <a:off x="6745075" y="2056866"/>
            <a:ext cx="16785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2400">
                <a:solidFill>
                  <a:schemeClr val="dk1"/>
                </a:solidFill>
                <a:latin typeface="Calibri"/>
                <a:ea typeface="Calibri"/>
                <a:cs typeface="Calibri"/>
                <a:sym typeface="Calibri"/>
              </a:rPr>
              <a:t>Kinetik Labs</a:t>
            </a:r>
            <a:endParaRPr/>
          </a:p>
        </p:txBody>
      </p:sp>
      <p:sp>
        <p:nvSpPr>
          <p:cNvPr id="1383" name="Google Shape;1383;p27"/>
          <p:cNvSpPr txBox="1"/>
          <p:nvPr/>
        </p:nvSpPr>
        <p:spPr>
          <a:xfrm>
            <a:off x="214239" y="2578711"/>
            <a:ext cx="3187500" cy="2564700"/>
          </a:xfrm>
          <a:prstGeom prst="rect">
            <a:avLst/>
          </a:prstGeom>
          <a:noFill/>
          <a:ln>
            <a:noFill/>
          </a:ln>
        </p:spPr>
        <p:txBody>
          <a:bodyPr anchorCtr="0" anchor="t" bIns="45700" lIns="91425" spcFirstLastPara="1" rIns="91425" wrap="square" tIns="45700">
            <a:noAutofit/>
          </a:bodyPr>
          <a:lstStyle/>
          <a:p>
            <a:pPr indent="-176212" lvl="0" marL="176212" marR="0" rtl="0" algn="l">
              <a:spcBef>
                <a:spcPts val="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Single product, single geography, &lt;5 OI sources, &lt;5 OO channels</a:t>
            </a:r>
            <a:endParaRPr/>
          </a:p>
          <a:p>
            <a:pPr indent="-174625" lvl="0" marL="174625" marR="0" rtl="0" algn="l">
              <a:spcBef>
                <a:spcPts val="2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Enterprise Analyst (EA) or consultant uploads files – or downloads python scripts to calculate offline</a:t>
            </a:r>
            <a:endParaRPr/>
          </a:p>
          <a:p>
            <a:pPr indent="-174625" lvl="0" marL="174625" marR="0" rtl="0" algn="l">
              <a:spcBef>
                <a:spcPts val="2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 EA runs and calculates new opportunities statistics and Velocity Statistics (VS)</a:t>
            </a:r>
            <a:endParaRPr/>
          </a:p>
          <a:p>
            <a:pPr indent="-174625" lvl="0" marL="174625" marR="0" rtl="0" algn="l">
              <a:spcBef>
                <a:spcPts val="2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EA uploads current pipeline and VS to secure instance on the cloud</a:t>
            </a:r>
            <a:endParaRPr/>
          </a:p>
          <a:p>
            <a:pPr indent="-174625" lvl="0" marL="174625" marR="0" rtl="0" algn="l">
              <a:spcBef>
                <a:spcPts val="2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EA validates forecast vs actuals and manually adjusts VS and new opportunities</a:t>
            </a:r>
            <a:endParaRPr/>
          </a:p>
          <a:p>
            <a:pPr indent="-174625" lvl="0" marL="174625" marR="0" rtl="0" algn="l">
              <a:spcBef>
                <a:spcPts val="2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No Cluster analysis</a:t>
            </a:r>
            <a:endParaRPr/>
          </a:p>
          <a:p>
            <a:pPr indent="-174625" lvl="0" marL="174625" marR="0" rtl="0" algn="l">
              <a:spcBef>
                <a:spcPts val="2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No Traunche Definition</a:t>
            </a:r>
            <a:endParaRPr/>
          </a:p>
          <a:p>
            <a:pPr indent="-266700" lvl="0" marL="342900" marR="0" rtl="0" algn="l">
              <a:spcBef>
                <a:spcPts val="24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384" name="Google Shape;1384;p27"/>
          <p:cNvSpPr txBox="1"/>
          <p:nvPr/>
        </p:nvSpPr>
        <p:spPr>
          <a:xfrm>
            <a:off x="3578265" y="2624970"/>
            <a:ext cx="2512500" cy="1351500"/>
          </a:xfrm>
          <a:prstGeom prst="rect">
            <a:avLst/>
          </a:prstGeom>
          <a:noFill/>
          <a:ln>
            <a:noFill/>
          </a:ln>
        </p:spPr>
        <p:txBody>
          <a:bodyPr anchorCtr="0" anchor="t" bIns="45700" lIns="91425" spcFirstLastPara="1" rIns="91425" wrap="square" tIns="45700">
            <a:noAutofit/>
          </a:bodyPr>
          <a:lstStyle/>
          <a:p>
            <a:pPr indent="-176212" lvl="0" marL="176212" marR="0" rtl="0" algn="l">
              <a:spcBef>
                <a:spcPts val="0"/>
              </a:spcBef>
              <a:spcAft>
                <a:spcPts val="0"/>
              </a:spcAft>
              <a:buClr>
                <a:schemeClr val="dk1"/>
              </a:buClr>
              <a:buSzPts val="1050"/>
              <a:buFont typeface="Arial"/>
              <a:buChar char="•"/>
            </a:pPr>
            <a:r>
              <a:rPr lang="en" sz="1050">
                <a:solidFill>
                  <a:schemeClr val="dk1"/>
                </a:solidFill>
                <a:latin typeface="Calibri"/>
                <a:ea typeface="Calibri"/>
                <a:cs typeface="Calibri"/>
                <a:sym typeface="Calibri"/>
              </a:rPr>
              <a:t>tbd</a:t>
            </a:r>
            <a:endParaRPr sz="1050">
              <a:solidFill>
                <a:schemeClr val="dk1"/>
              </a:solidFill>
              <a:latin typeface="Calibri"/>
              <a:ea typeface="Calibri"/>
              <a:cs typeface="Calibri"/>
              <a:sym typeface="Calibri"/>
            </a:endParaRPr>
          </a:p>
          <a:p>
            <a:pPr indent="-276225" lvl="0" marL="342900" marR="0" rtl="0" algn="l">
              <a:spcBef>
                <a:spcPts val="210"/>
              </a:spcBef>
              <a:spcAft>
                <a:spcPts val="0"/>
              </a:spcAft>
              <a:buClr>
                <a:schemeClr val="dk1"/>
              </a:buClr>
              <a:buSzPts val="1050"/>
              <a:buFont typeface="Arial"/>
              <a:buNone/>
            </a:pPr>
            <a:r>
              <a:t/>
            </a:r>
            <a:endParaRPr sz="1050">
              <a:solidFill>
                <a:schemeClr val="dk1"/>
              </a:solidFill>
              <a:latin typeface="Calibri"/>
              <a:ea typeface="Calibri"/>
              <a:cs typeface="Calibri"/>
              <a:sym typeface="Calibri"/>
            </a:endParaRPr>
          </a:p>
        </p:txBody>
      </p:sp>
      <p:sp>
        <p:nvSpPr>
          <p:cNvPr id="1385" name="Google Shape;1385;p27"/>
          <p:cNvSpPr txBox="1"/>
          <p:nvPr/>
        </p:nvSpPr>
        <p:spPr>
          <a:xfrm>
            <a:off x="6303386" y="3809706"/>
            <a:ext cx="2512500" cy="1351500"/>
          </a:xfrm>
          <a:prstGeom prst="rect">
            <a:avLst/>
          </a:prstGeom>
          <a:noFill/>
          <a:ln>
            <a:noFill/>
          </a:ln>
        </p:spPr>
        <p:txBody>
          <a:bodyPr anchorCtr="0" anchor="t" bIns="45700" lIns="91425" spcFirstLastPara="1" rIns="91425" wrap="square" tIns="45700">
            <a:noAutofit/>
          </a:bodyPr>
          <a:lstStyle/>
          <a:p>
            <a:pPr indent="-176212" lvl="0" marL="176212" marR="0" rtl="0" algn="l">
              <a:spcBef>
                <a:spcPts val="0"/>
              </a:spcBef>
              <a:spcAft>
                <a:spcPts val="0"/>
              </a:spcAft>
              <a:buClr>
                <a:schemeClr val="dk1"/>
              </a:buClr>
              <a:buSzPts val="1050"/>
              <a:buFont typeface="Arial"/>
              <a:buChar char="•"/>
            </a:pPr>
            <a:r>
              <a:rPr lang="en" sz="1050">
                <a:solidFill>
                  <a:schemeClr val="dk1"/>
                </a:solidFill>
                <a:latin typeface="Calibri"/>
                <a:ea typeface="Calibri"/>
                <a:cs typeface="Calibri"/>
                <a:sym typeface="Calibri"/>
              </a:rPr>
              <a:t>tbd</a:t>
            </a:r>
            <a:endParaRPr sz="1050">
              <a:solidFill>
                <a:schemeClr val="dk1"/>
              </a:solidFill>
              <a:latin typeface="Calibri"/>
              <a:ea typeface="Calibri"/>
              <a:cs typeface="Calibri"/>
              <a:sym typeface="Calibri"/>
            </a:endParaRPr>
          </a:p>
          <a:p>
            <a:pPr indent="-276225" lvl="0" marL="342900" marR="0" rtl="0" algn="l">
              <a:spcBef>
                <a:spcPts val="210"/>
              </a:spcBef>
              <a:spcAft>
                <a:spcPts val="0"/>
              </a:spcAft>
              <a:buClr>
                <a:schemeClr val="dk1"/>
              </a:buClr>
              <a:buSzPts val="1050"/>
              <a:buFont typeface="Arial"/>
              <a:buNone/>
            </a:pPr>
            <a:r>
              <a:t/>
            </a:r>
            <a:endParaRPr sz="1050">
              <a:solidFill>
                <a:schemeClr val="dk1"/>
              </a:solidFill>
              <a:latin typeface="Calibri"/>
              <a:ea typeface="Calibri"/>
              <a:cs typeface="Calibri"/>
              <a:sym typeface="Calibri"/>
            </a:endParaRPr>
          </a:p>
        </p:txBody>
      </p:sp>
      <p:sp>
        <p:nvSpPr>
          <p:cNvPr id="1386" name="Google Shape;1386;p27"/>
          <p:cNvSpPr txBox="1"/>
          <p:nvPr/>
        </p:nvSpPr>
        <p:spPr>
          <a:xfrm>
            <a:off x="3228946" y="1325542"/>
            <a:ext cx="2741100" cy="1548000"/>
          </a:xfrm>
          <a:prstGeom prst="rect">
            <a:avLst/>
          </a:prstGeom>
          <a:noFill/>
          <a:ln>
            <a:noFill/>
          </a:ln>
        </p:spPr>
        <p:txBody>
          <a:bodyPr anchorCtr="0" anchor="t" bIns="45700" lIns="91425" spcFirstLastPara="1" rIns="91425" wrap="square" tIns="45700">
            <a:noAutofit/>
          </a:bodyPr>
          <a:lstStyle/>
          <a:p>
            <a:pPr indent="-176212" lvl="0" marL="176212" marR="0" rtl="0" algn="l">
              <a:spcBef>
                <a:spcPts val="0"/>
              </a:spcBef>
              <a:spcAft>
                <a:spcPts val="0"/>
              </a:spcAft>
              <a:buClr>
                <a:schemeClr val="dk1"/>
              </a:buClr>
              <a:buSzPts val="1050"/>
              <a:buFont typeface="Arial"/>
              <a:buChar char="•"/>
            </a:pPr>
            <a:r>
              <a:rPr lang="en" sz="1050">
                <a:solidFill>
                  <a:schemeClr val="dk1"/>
                </a:solidFill>
                <a:latin typeface="Calibri"/>
                <a:ea typeface="Calibri"/>
                <a:cs typeface="Calibri"/>
                <a:sym typeface="Calibri"/>
              </a:rPr>
              <a:t>tbd</a:t>
            </a:r>
            <a:endParaRPr sz="1050">
              <a:solidFill>
                <a:schemeClr val="dk1"/>
              </a:solidFill>
              <a:latin typeface="Calibri"/>
              <a:ea typeface="Calibri"/>
              <a:cs typeface="Calibri"/>
              <a:sym typeface="Calibri"/>
            </a:endParaRPr>
          </a:p>
          <a:p>
            <a:pPr indent="-276225" lvl="0" marL="342900" marR="0" rtl="0" algn="l">
              <a:spcBef>
                <a:spcPts val="210"/>
              </a:spcBef>
              <a:spcAft>
                <a:spcPts val="0"/>
              </a:spcAft>
              <a:buClr>
                <a:schemeClr val="dk1"/>
              </a:buClr>
              <a:buSzPts val="1050"/>
              <a:buFont typeface="Arial"/>
              <a:buNone/>
            </a:pPr>
            <a:r>
              <a:t/>
            </a:r>
            <a:endParaRPr sz="1050">
              <a:solidFill>
                <a:schemeClr val="dk1"/>
              </a:solidFill>
              <a:latin typeface="Calibri"/>
              <a:ea typeface="Calibri"/>
              <a:cs typeface="Calibri"/>
              <a:sym typeface="Calibri"/>
            </a:endParaRPr>
          </a:p>
        </p:txBody>
      </p:sp>
      <p:sp>
        <p:nvSpPr>
          <p:cNvPr id="1387" name="Google Shape;1387;p27"/>
          <p:cNvSpPr txBox="1"/>
          <p:nvPr/>
        </p:nvSpPr>
        <p:spPr>
          <a:xfrm>
            <a:off x="6303386" y="1325542"/>
            <a:ext cx="2512500" cy="1485000"/>
          </a:xfrm>
          <a:prstGeom prst="rect">
            <a:avLst/>
          </a:prstGeom>
          <a:noFill/>
          <a:ln>
            <a:noFill/>
          </a:ln>
        </p:spPr>
        <p:txBody>
          <a:bodyPr anchorCtr="0" anchor="t" bIns="45700" lIns="91425" spcFirstLastPara="1" rIns="91425" wrap="square" tIns="45700">
            <a:noAutofit/>
          </a:bodyPr>
          <a:lstStyle/>
          <a:p>
            <a:pPr indent="-176212" lvl="0" marL="176212" marR="0" rtl="0" algn="l">
              <a:spcBef>
                <a:spcPts val="0"/>
              </a:spcBef>
              <a:spcAft>
                <a:spcPts val="0"/>
              </a:spcAft>
              <a:buClr>
                <a:schemeClr val="dk1"/>
              </a:buClr>
              <a:buSzPts val="1050"/>
              <a:buFont typeface="Arial"/>
              <a:buChar char="•"/>
            </a:pPr>
            <a:r>
              <a:rPr lang="en" sz="1050">
                <a:solidFill>
                  <a:schemeClr val="dk1"/>
                </a:solidFill>
                <a:latin typeface="Calibri"/>
                <a:ea typeface="Calibri"/>
                <a:cs typeface="Calibri"/>
                <a:sym typeface="Calibri"/>
              </a:rPr>
              <a:t>tbd</a:t>
            </a:r>
            <a:endParaRPr sz="1050">
              <a:solidFill>
                <a:schemeClr val="dk1"/>
              </a:solidFill>
              <a:latin typeface="Calibri"/>
              <a:ea typeface="Calibri"/>
              <a:cs typeface="Calibri"/>
              <a:sym typeface="Calibri"/>
            </a:endParaRPr>
          </a:p>
          <a:p>
            <a:pPr indent="-276225" lvl="0" marL="342900" marR="0" rtl="0" algn="l">
              <a:spcBef>
                <a:spcPts val="210"/>
              </a:spcBef>
              <a:spcAft>
                <a:spcPts val="0"/>
              </a:spcAft>
              <a:buClr>
                <a:schemeClr val="dk1"/>
              </a:buClr>
              <a:buSzPts val="1050"/>
              <a:buFont typeface="Arial"/>
              <a:buNone/>
            </a:pPr>
            <a:r>
              <a:t/>
            </a:r>
            <a:endParaRPr sz="1050">
              <a:solidFill>
                <a:schemeClr val="dk1"/>
              </a:solidFill>
              <a:latin typeface="Calibri"/>
              <a:ea typeface="Calibri"/>
              <a:cs typeface="Calibri"/>
              <a:sym typeface="Calibri"/>
            </a:endParaRPr>
          </a:p>
        </p:txBody>
      </p:sp>
      <p:sp>
        <p:nvSpPr>
          <p:cNvPr id="1388" name="Google Shape;1388;p27"/>
          <p:cNvSpPr txBox="1"/>
          <p:nvPr/>
        </p:nvSpPr>
        <p:spPr>
          <a:xfrm>
            <a:off x="8662737" y="4764505"/>
            <a:ext cx="428700" cy="27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
        <p:nvSpPr>
          <p:cNvPr id="1389" name="Google Shape;1389;p27"/>
          <p:cNvSpPr txBox="1"/>
          <p:nvPr/>
        </p:nvSpPr>
        <p:spPr>
          <a:xfrm>
            <a:off x="3585532" y="2056866"/>
            <a:ext cx="21090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2400">
                <a:solidFill>
                  <a:schemeClr val="dk1"/>
                </a:solidFill>
                <a:latin typeface="Calibri"/>
                <a:ea typeface="Calibri"/>
                <a:cs typeface="Calibri"/>
                <a:sym typeface="Calibri"/>
              </a:rPr>
              <a:t>Kinetik Assist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28"/>
          <p:cNvSpPr txBox="1"/>
          <p:nvPr>
            <p:ph type="title"/>
          </p:nvPr>
        </p:nvSpPr>
        <p:spPr>
          <a:xfrm>
            <a:off x="457200" y="205979"/>
            <a:ext cx="7370700" cy="46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66092"/>
              </a:buClr>
              <a:buSzPts val="2800"/>
              <a:buFont typeface="Arial"/>
              <a:buNone/>
            </a:pPr>
            <a:r>
              <a:rPr lang="en"/>
              <a:t>Tranche hypotheses</a:t>
            </a:r>
            <a:endParaRPr/>
          </a:p>
        </p:txBody>
      </p:sp>
      <p:sp>
        <p:nvSpPr>
          <p:cNvPr id="1395" name="Google Shape;1395;p28"/>
          <p:cNvSpPr txBox="1"/>
          <p:nvPr>
            <p:ph idx="12" type="sldNum"/>
          </p:nvPr>
        </p:nvSpPr>
        <p:spPr>
          <a:xfrm>
            <a:off x="8662737" y="4764505"/>
            <a:ext cx="428700" cy="276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fld id="{00000000-1234-1234-1234-123412341234}" type="slidenum">
              <a:rPr lang="en"/>
              <a:t>‹#›</a:t>
            </a:fld>
            <a:endParaRPr/>
          </a:p>
        </p:txBody>
      </p:sp>
      <p:sp>
        <p:nvSpPr>
          <p:cNvPr id="1396" name="Google Shape;1396;p28"/>
          <p:cNvSpPr txBox="1"/>
          <p:nvPr/>
        </p:nvSpPr>
        <p:spPr>
          <a:xfrm>
            <a:off x="749726" y="1280426"/>
            <a:ext cx="3822300" cy="22473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Deal size</a:t>
            </a:r>
            <a:endParaRPr/>
          </a:p>
          <a:p>
            <a:pPr indent="-285750" lvl="0" marL="28575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FLM Call</a:t>
            </a:r>
            <a:endParaRPr/>
          </a:p>
          <a:p>
            <a:pPr indent="-285750" lvl="0" marL="28575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Days since opened</a:t>
            </a:r>
            <a:endParaRPr/>
          </a:p>
          <a:p>
            <a:pPr indent="-285750" lvl="0" marL="28575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Days in Sales Stage</a:t>
            </a:r>
            <a:endParaRPr/>
          </a:p>
          <a:p>
            <a:pPr indent="-285750" lvl="0" marL="28575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OI Source</a:t>
            </a:r>
            <a:endParaRPr/>
          </a:p>
          <a:p>
            <a:pPr indent="-285750" lvl="0" marL="28575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Business Unit / Product</a:t>
            </a:r>
            <a:endParaRPr/>
          </a:p>
          <a:p>
            <a:pPr indent="-285750" lvl="0" marL="28575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Sales Stage at Entry</a:t>
            </a:r>
            <a:endParaRPr/>
          </a:p>
          <a:p>
            <a:pPr indent="-285750" lvl="0" marL="28575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Geographic Market</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97" name="Google Shape;1397;p28"/>
          <p:cNvSpPr txBox="1"/>
          <p:nvPr/>
        </p:nvSpPr>
        <p:spPr>
          <a:xfrm>
            <a:off x="1899196" y="812998"/>
            <a:ext cx="1523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400">
                <a:solidFill>
                  <a:schemeClr val="dk1"/>
                </a:solidFill>
                <a:latin typeface="Calibri"/>
                <a:ea typeface="Calibri"/>
                <a:cs typeface="Calibri"/>
                <a:sym typeface="Calibri"/>
              </a:rPr>
              <a:t>Definition</a:t>
            </a:r>
            <a:endParaRPr/>
          </a:p>
        </p:txBody>
      </p:sp>
      <p:sp>
        <p:nvSpPr>
          <p:cNvPr id="1398" name="Google Shape;1398;p28"/>
          <p:cNvSpPr txBox="1"/>
          <p:nvPr/>
        </p:nvSpPr>
        <p:spPr>
          <a:xfrm>
            <a:off x="5974868" y="742755"/>
            <a:ext cx="268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400">
                <a:solidFill>
                  <a:schemeClr val="dk1"/>
                </a:solidFill>
                <a:latin typeface="Calibri"/>
                <a:ea typeface="Calibri"/>
                <a:cs typeface="Calibri"/>
                <a:sym typeface="Calibri"/>
              </a:rPr>
              <a:t>Profile variables</a:t>
            </a:r>
            <a:endParaRPr/>
          </a:p>
        </p:txBody>
      </p:sp>
      <p:sp>
        <p:nvSpPr>
          <p:cNvPr id="1399" name="Google Shape;1399;p28"/>
          <p:cNvSpPr txBox="1"/>
          <p:nvPr/>
        </p:nvSpPr>
        <p:spPr>
          <a:xfrm>
            <a:off x="4935016" y="1280426"/>
            <a:ext cx="3822300" cy="9543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New leads. / week</a:t>
            </a:r>
            <a:endParaRPr/>
          </a:p>
          <a:p>
            <a:pPr indent="-285750" lvl="0" marL="28575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Progression by sales stage</a:t>
            </a:r>
            <a:endParaRPr/>
          </a:p>
          <a:p>
            <a:pPr indent="-285750" lvl="0" marL="28575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Win Rate</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29"/>
          <p:cNvSpPr txBox="1"/>
          <p:nvPr>
            <p:ph type="title"/>
          </p:nvPr>
        </p:nvSpPr>
        <p:spPr>
          <a:xfrm>
            <a:off x="97515" y="25416"/>
            <a:ext cx="7370700" cy="46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66092"/>
              </a:buClr>
              <a:buSzPts val="2800"/>
              <a:buFont typeface="Arial"/>
              <a:buNone/>
            </a:pPr>
            <a:r>
              <a:rPr lang="en"/>
              <a:t>Narrative</a:t>
            </a:r>
            <a:endParaRPr/>
          </a:p>
        </p:txBody>
      </p:sp>
      <p:sp>
        <p:nvSpPr>
          <p:cNvPr id="1406" name="Google Shape;1406;p29"/>
          <p:cNvSpPr txBox="1"/>
          <p:nvPr>
            <p:ph idx="1" type="body"/>
          </p:nvPr>
        </p:nvSpPr>
        <p:spPr>
          <a:xfrm>
            <a:off x="2637692" y="938938"/>
            <a:ext cx="3748500" cy="2585400"/>
          </a:xfrm>
          <a:prstGeom prst="rect">
            <a:avLst/>
          </a:prstGeom>
          <a:noFill/>
          <a:ln>
            <a:noFill/>
          </a:ln>
        </p:spPr>
        <p:txBody>
          <a:bodyPr anchorCtr="0" anchor="t" bIns="45700" lIns="91425" spcFirstLastPara="1" rIns="91425" wrap="square" tIns="45700">
            <a:noAutofit/>
          </a:bodyPr>
          <a:lstStyle/>
          <a:p>
            <a:pPr indent="-115887" lvl="0" marL="115887" rtl="0" algn="l">
              <a:spcBef>
                <a:spcPts val="0"/>
              </a:spcBef>
              <a:spcAft>
                <a:spcPts val="0"/>
              </a:spcAft>
              <a:buClr>
                <a:schemeClr val="dk1"/>
              </a:buClr>
              <a:buSzPts val="1200"/>
              <a:buChar char="●"/>
            </a:pPr>
            <a:r>
              <a:rPr lang="en" sz="1200"/>
              <a:t>Build on enterprises massive investment in CRM systems; improvement in workflow but not predictive capability or insights</a:t>
            </a:r>
            <a:endParaRPr/>
          </a:p>
          <a:p>
            <a:pPr indent="-115887" lvl="0" marL="115887" rtl="0" algn="l">
              <a:spcBef>
                <a:spcPts val="840"/>
              </a:spcBef>
              <a:spcAft>
                <a:spcPts val="0"/>
              </a:spcAft>
              <a:buClr>
                <a:schemeClr val="dk1"/>
              </a:buClr>
              <a:buSzPts val="1200"/>
              <a:buChar char="●"/>
            </a:pPr>
            <a:r>
              <a:rPr lang="en" sz="1200"/>
              <a:t>Underestimated complexity in understanding interdependencies across route-to-market systems (IBM Marketing 35 FTEs creating 100 page presentations every week)</a:t>
            </a:r>
            <a:endParaRPr/>
          </a:p>
          <a:p>
            <a:pPr indent="-115887" lvl="0" marL="115887" rtl="0" algn="l">
              <a:spcBef>
                <a:spcPts val="840"/>
              </a:spcBef>
              <a:spcAft>
                <a:spcPts val="0"/>
              </a:spcAft>
              <a:buClr>
                <a:schemeClr val="dk1"/>
              </a:buClr>
              <a:buSzPts val="1200"/>
              <a:buChar char="●"/>
            </a:pPr>
            <a:r>
              <a:rPr lang="en" sz="1200"/>
              <a:t>Multi-billion dollar problem.  Impact of 2% incremental growth on market capitalization at IBM (</a:t>
            </a:r>
            <a:endParaRPr/>
          </a:p>
          <a:p>
            <a:pPr indent="-115887" lvl="0" marL="115887" rtl="0" algn="l">
              <a:spcBef>
                <a:spcPts val="840"/>
              </a:spcBef>
              <a:spcAft>
                <a:spcPts val="0"/>
              </a:spcAft>
              <a:buClr>
                <a:schemeClr val="dk1"/>
              </a:buClr>
              <a:buSzPts val="1200"/>
              <a:buChar char="●"/>
            </a:pPr>
            <a:r>
              <a:rPr lang="en" sz="1200"/>
              <a:t>Disaggregate pipeline of sales opportunities and profile progression patterns for clusters with same combination of attributes</a:t>
            </a:r>
            <a:endParaRPr/>
          </a:p>
          <a:p>
            <a:pPr indent="-115887" lvl="0" marL="115887" rtl="0" algn="l">
              <a:spcBef>
                <a:spcPts val="840"/>
              </a:spcBef>
              <a:spcAft>
                <a:spcPts val="0"/>
              </a:spcAft>
              <a:buClr>
                <a:schemeClr val="dk1"/>
              </a:buClr>
              <a:buSzPts val="1200"/>
              <a:buChar char="●"/>
            </a:pPr>
            <a:r>
              <a:rPr lang="en" sz="1200"/>
              <a:t>Continuously learning application based on weekly pipeline updates</a:t>
            </a:r>
            <a:endParaRPr/>
          </a:p>
          <a:p>
            <a:pPr indent="-115887" lvl="0" marL="115887" rtl="0" algn="l">
              <a:spcBef>
                <a:spcPts val="840"/>
              </a:spcBef>
              <a:spcAft>
                <a:spcPts val="0"/>
              </a:spcAft>
              <a:buClr>
                <a:schemeClr val="dk1"/>
              </a:buClr>
              <a:buSzPts val="1200"/>
              <a:buChar char="●"/>
            </a:pPr>
            <a:r>
              <a:rPr lang="en" sz="1200"/>
              <a:t>Monte Carlo simulation powered by by historical pipeline statistics</a:t>
            </a:r>
            <a:endParaRPr/>
          </a:p>
          <a:p>
            <a:pPr indent="-115887" lvl="0" marL="115887" rtl="0" algn="l">
              <a:spcBef>
                <a:spcPts val="840"/>
              </a:spcBef>
              <a:spcAft>
                <a:spcPts val="0"/>
              </a:spcAft>
              <a:buClr>
                <a:schemeClr val="dk1"/>
              </a:buClr>
              <a:buSzPts val="1200"/>
              <a:buChar char="●"/>
            </a:pPr>
            <a:r>
              <a:rPr lang="en" sz="1200"/>
              <a:t>Scenario analysis that reflects  causal relationships between resources, actions, and outcomes </a:t>
            </a:r>
            <a:endParaRPr/>
          </a:p>
          <a:p>
            <a:pPr indent="-39687" lvl="0" marL="115887" rtl="0" algn="l">
              <a:spcBef>
                <a:spcPts val="840"/>
              </a:spcBef>
              <a:spcAft>
                <a:spcPts val="0"/>
              </a:spcAft>
              <a:buClr>
                <a:schemeClr val="dk1"/>
              </a:buClr>
              <a:buSzPts val="1200"/>
              <a:buNone/>
            </a:pPr>
            <a:r>
              <a:t/>
            </a:r>
            <a:endParaRPr sz="1200"/>
          </a:p>
          <a:p>
            <a:pPr indent="-39687" lvl="0" marL="115887" rtl="0" algn="l">
              <a:spcBef>
                <a:spcPts val="840"/>
              </a:spcBef>
              <a:spcAft>
                <a:spcPts val="0"/>
              </a:spcAft>
              <a:buClr>
                <a:schemeClr val="dk1"/>
              </a:buClr>
              <a:buSzPts val="1200"/>
              <a:buNone/>
            </a:pPr>
            <a:r>
              <a:t/>
            </a:r>
            <a:endParaRPr sz="1200"/>
          </a:p>
          <a:p>
            <a:pPr indent="-39687" lvl="0" marL="115887" rtl="0" algn="l">
              <a:spcBef>
                <a:spcPts val="840"/>
              </a:spcBef>
              <a:spcAft>
                <a:spcPts val="0"/>
              </a:spcAft>
              <a:buClr>
                <a:schemeClr val="dk1"/>
              </a:buClr>
              <a:buSzPts val="1200"/>
              <a:buNone/>
            </a:pPr>
            <a:r>
              <a:t/>
            </a:r>
            <a:endParaRPr sz="1200"/>
          </a:p>
        </p:txBody>
      </p:sp>
      <p:sp>
        <p:nvSpPr>
          <p:cNvPr id="1407" name="Google Shape;1407;p29"/>
          <p:cNvSpPr txBox="1"/>
          <p:nvPr/>
        </p:nvSpPr>
        <p:spPr>
          <a:xfrm>
            <a:off x="948311" y="510779"/>
            <a:ext cx="1187700" cy="460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66092"/>
              </a:buClr>
              <a:buSzPts val="2000"/>
              <a:buFont typeface="Arial"/>
              <a:buNone/>
            </a:pPr>
            <a:r>
              <a:rPr lang="en" sz="2000">
                <a:solidFill>
                  <a:srgbClr val="366092"/>
                </a:solidFill>
                <a:latin typeface="Arial"/>
                <a:ea typeface="Arial"/>
                <a:cs typeface="Arial"/>
                <a:sym typeface="Arial"/>
              </a:rPr>
              <a:t>Why?</a:t>
            </a:r>
            <a:endParaRPr/>
          </a:p>
        </p:txBody>
      </p:sp>
      <p:sp>
        <p:nvSpPr>
          <p:cNvPr id="1408" name="Google Shape;1408;p29"/>
          <p:cNvSpPr txBox="1"/>
          <p:nvPr/>
        </p:nvSpPr>
        <p:spPr>
          <a:xfrm>
            <a:off x="3899376" y="483253"/>
            <a:ext cx="1187700" cy="460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66092"/>
              </a:buClr>
              <a:buSzPts val="2000"/>
              <a:buFont typeface="Arial"/>
              <a:buNone/>
            </a:pPr>
            <a:r>
              <a:rPr lang="en" sz="2000">
                <a:solidFill>
                  <a:srgbClr val="366092"/>
                </a:solidFill>
                <a:latin typeface="Arial"/>
                <a:ea typeface="Arial"/>
                <a:cs typeface="Arial"/>
                <a:sym typeface="Arial"/>
              </a:rPr>
              <a:t>How?</a:t>
            </a:r>
            <a:endParaRPr/>
          </a:p>
        </p:txBody>
      </p:sp>
      <p:sp>
        <p:nvSpPr>
          <p:cNvPr id="1409" name="Google Shape;1409;p29"/>
          <p:cNvSpPr txBox="1"/>
          <p:nvPr/>
        </p:nvSpPr>
        <p:spPr>
          <a:xfrm>
            <a:off x="7182905" y="510779"/>
            <a:ext cx="1187700" cy="460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66092"/>
              </a:buClr>
              <a:buSzPts val="2000"/>
              <a:buFont typeface="Arial"/>
              <a:buNone/>
            </a:pPr>
            <a:r>
              <a:rPr lang="en" sz="2000">
                <a:solidFill>
                  <a:srgbClr val="366092"/>
                </a:solidFill>
                <a:latin typeface="Arial"/>
                <a:ea typeface="Arial"/>
                <a:cs typeface="Arial"/>
                <a:sym typeface="Arial"/>
              </a:rPr>
              <a:t>What?</a:t>
            </a:r>
            <a:endParaRPr/>
          </a:p>
        </p:txBody>
      </p:sp>
      <p:sp>
        <p:nvSpPr>
          <p:cNvPr id="1410" name="Google Shape;1410;p29"/>
          <p:cNvSpPr txBox="1"/>
          <p:nvPr/>
        </p:nvSpPr>
        <p:spPr>
          <a:xfrm>
            <a:off x="4493233" y="1176330"/>
            <a:ext cx="2045100" cy="3280500"/>
          </a:xfrm>
          <a:prstGeom prst="rect">
            <a:avLst/>
          </a:prstGeom>
          <a:noFill/>
          <a:ln>
            <a:noFill/>
          </a:ln>
        </p:spPr>
        <p:txBody>
          <a:bodyPr anchorCtr="0" anchor="t" bIns="45700" lIns="91425" spcFirstLastPara="1" rIns="91425" wrap="square" tIns="45700">
            <a:normAutofit/>
          </a:bodyPr>
          <a:lstStyle/>
          <a:p>
            <a:pPr indent="-52387" lvl="0" marL="115887" marR="0" rtl="0" algn="l">
              <a:spcBef>
                <a:spcPts val="0"/>
              </a:spcBef>
              <a:spcAft>
                <a:spcPts val="0"/>
              </a:spcAft>
              <a:buClr>
                <a:schemeClr val="dk1"/>
              </a:buClr>
              <a:buSzPts val="1000"/>
              <a:buFont typeface="Arial"/>
              <a:buNone/>
            </a:pPr>
            <a:r>
              <a:t/>
            </a:r>
            <a:endParaRPr sz="1000">
              <a:solidFill>
                <a:schemeClr val="dk1"/>
              </a:solidFill>
              <a:latin typeface="Calibri"/>
              <a:ea typeface="Calibri"/>
              <a:cs typeface="Calibri"/>
              <a:sym typeface="Calibri"/>
            </a:endParaRPr>
          </a:p>
        </p:txBody>
      </p:sp>
      <p:sp>
        <p:nvSpPr>
          <p:cNvPr id="1411" name="Google Shape;1411;p29"/>
          <p:cNvSpPr txBox="1"/>
          <p:nvPr/>
        </p:nvSpPr>
        <p:spPr>
          <a:xfrm>
            <a:off x="6976481" y="938938"/>
            <a:ext cx="1847700" cy="3465900"/>
          </a:xfrm>
          <a:prstGeom prst="rect">
            <a:avLst/>
          </a:prstGeom>
          <a:noFill/>
          <a:ln>
            <a:noFill/>
          </a:ln>
        </p:spPr>
        <p:txBody>
          <a:bodyPr anchorCtr="0" anchor="t" bIns="45700" lIns="91425" spcFirstLastPara="1" rIns="91425" wrap="square" tIns="45700">
            <a:normAutofit/>
          </a:bodyPr>
          <a:lstStyle/>
          <a:p>
            <a:pPr indent="-115887" lvl="0" marL="115887" marR="0" rtl="0" algn="l">
              <a:spcBef>
                <a:spcPts val="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Website</a:t>
            </a:r>
            <a:endParaRPr/>
          </a:p>
          <a:p>
            <a:pPr indent="-115887" lvl="0" marL="115887" marR="0" rtl="0" algn="l">
              <a:spcBef>
                <a:spcPts val="8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Clickable demo; freemium version with self-service model creation</a:t>
            </a:r>
            <a:endParaRPr/>
          </a:p>
          <a:p>
            <a:pPr indent="-115887" lvl="0" marL="115887" marR="0" rtl="0" algn="l">
              <a:spcBef>
                <a:spcPts val="8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Core team (1 data science, 1 CRM expert, 1 UX designer, 1 statistics modeler) </a:t>
            </a:r>
            <a:endParaRPr/>
          </a:p>
          <a:p>
            <a:pPr indent="-115887" lvl="0" marL="115887" marR="0" rtl="0" algn="l">
              <a:spcBef>
                <a:spcPts val="8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$250K proof of concept project</a:t>
            </a:r>
            <a:endParaRPr/>
          </a:p>
          <a:p>
            <a:pPr indent="-39687" lvl="0" marL="115887" marR="0" rtl="0" algn="l">
              <a:spcBef>
                <a:spcPts val="84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39687" lvl="0" marL="115887" marR="0" rtl="0" algn="l">
              <a:spcBef>
                <a:spcPts val="84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412" name="Google Shape;1412;p29"/>
          <p:cNvSpPr txBox="1"/>
          <p:nvPr>
            <p:ph idx="12" type="sldNum"/>
          </p:nvPr>
        </p:nvSpPr>
        <p:spPr>
          <a:xfrm>
            <a:off x="8662737" y="4764505"/>
            <a:ext cx="428700" cy="276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fld id="{00000000-1234-1234-1234-123412341234}" type="slidenum">
              <a:rPr lang="en"/>
              <a:t>‹#›</a:t>
            </a:fld>
            <a:endParaRPr/>
          </a:p>
        </p:txBody>
      </p:sp>
      <p:sp>
        <p:nvSpPr>
          <p:cNvPr id="1413" name="Google Shape;1413;p29"/>
          <p:cNvSpPr txBox="1"/>
          <p:nvPr/>
        </p:nvSpPr>
        <p:spPr>
          <a:xfrm>
            <a:off x="178512" y="938938"/>
            <a:ext cx="2459100" cy="3653400"/>
          </a:xfrm>
          <a:prstGeom prst="rect">
            <a:avLst/>
          </a:prstGeom>
          <a:noFill/>
          <a:ln>
            <a:noFill/>
          </a:ln>
        </p:spPr>
        <p:txBody>
          <a:bodyPr anchorCtr="0" anchor="t" bIns="45700" lIns="91425" spcFirstLastPara="1" rIns="91425" wrap="square" tIns="45700">
            <a:noAutofit/>
          </a:bodyPr>
          <a:lstStyle/>
          <a:p>
            <a:pPr indent="-115887" lvl="0" marL="115887" marR="0" rtl="0" algn="l">
              <a:spcBef>
                <a:spcPts val="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Dreamforce Conference.  Keynote speaker.  Sharing personal story about an organizational turnaround that started in 2023.</a:t>
            </a:r>
            <a:endParaRPr/>
          </a:p>
          <a:p>
            <a:pPr indent="-115887" lvl="0" marL="115887" marR="0" rtl="0" algn="l">
              <a:spcBef>
                <a:spcPts val="8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Team was stuck for a long time.  Functions were pointing fingers at each other. </a:t>
            </a:r>
            <a:endParaRPr/>
          </a:p>
          <a:p>
            <a:pPr indent="-115887" lvl="0" marL="115887" marR="0" rtl="0" algn="l">
              <a:spcBef>
                <a:spcPts val="8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Frustration.   Lack of success is energy draining. High turnover.  </a:t>
            </a:r>
            <a:endParaRPr/>
          </a:p>
          <a:p>
            <a:pPr indent="-115887" lvl="0" marL="115887" marR="0" rtl="0" algn="l">
              <a:spcBef>
                <a:spcPts val="8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Adopted a Moneyball approach.   Next generation statistics with advanced simulation to align the team and agree on the right set of actions and milestones. </a:t>
            </a:r>
            <a:endParaRPr/>
          </a:p>
          <a:p>
            <a:pPr indent="-115887" lvl="0" marL="115887" marR="0" rtl="0" algn="l">
              <a:spcBef>
                <a:spcPts val="8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Enabled bold action.  Everyone bought in.  Execution accelerated and won championship.  Instead of cutting jobs to maintain profit we returned to Job growth.  Return to innovation and growth for large enterprises.        </a:t>
            </a:r>
            <a:endParaRPr/>
          </a:p>
          <a:p>
            <a:pPr indent="-115887" lvl="0" marL="115887" marR="0" rtl="0" algn="l">
              <a:spcBef>
                <a:spcPts val="840"/>
              </a:spcBef>
              <a:spcAft>
                <a:spcPts val="0"/>
              </a:spcAft>
              <a:buClr>
                <a:schemeClr val="dk1"/>
              </a:buClr>
              <a:buSzPts val="1200"/>
              <a:buFont typeface="Arial"/>
              <a:buChar char="•"/>
            </a:pPr>
            <a:r>
              <a:rPr lang="en" sz="1200">
                <a:solidFill>
                  <a:schemeClr val="dk1"/>
                </a:solidFill>
                <a:latin typeface="Calibri"/>
                <a:ea typeface="Calibri"/>
                <a:cs typeface="Calibri"/>
                <a:sym typeface="Calibri"/>
              </a:rPr>
              <a:t>Microsoft.  Ballmer vs. Nadalla.</a:t>
            </a:r>
            <a:endParaRPr/>
          </a:p>
          <a:p>
            <a:pPr indent="-39687" lvl="0" marL="115887" marR="0" rtl="0" algn="l">
              <a:spcBef>
                <a:spcPts val="84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p30"/>
          <p:cNvSpPr txBox="1"/>
          <p:nvPr>
            <p:ph type="title"/>
          </p:nvPr>
        </p:nvSpPr>
        <p:spPr>
          <a:xfrm>
            <a:off x="129487" y="121306"/>
            <a:ext cx="7370700" cy="46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66092"/>
              </a:buClr>
              <a:buSzPts val="2800"/>
              <a:buFont typeface="Arial"/>
              <a:buNone/>
            </a:pPr>
            <a:r>
              <a:rPr lang="en"/>
              <a:t>Narrative &gt; Why</a:t>
            </a:r>
            <a:endParaRPr/>
          </a:p>
        </p:txBody>
      </p:sp>
      <p:sp>
        <p:nvSpPr>
          <p:cNvPr id="1420" name="Google Shape;1420;p30"/>
          <p:cNvSpPr txBox="1"/>
          <p:nvPr/>
        </p:nvSpPr>
        <p:spPr>
          <a:xfrm>
            <a:off x="4493233" y="1176330"/>
            <a:ext cx="2045100" cy="3280500"/>
          </a:xfrm>
          <a:prstGeom prst="rect">
            <a:avLst/>
          </a:prstGeom>
          <a:noFill/>
          <a:ln>
            <a:noFill/>
          </a:ln>
        </p:spPr>
        <p:txBody>
          <a:bodyPr anchorCtr="0" anchor="t" bIns="45700" lIns="91425" spcFirstLastPara="1" rIns="91425" wrap="square" tIns="45700">
            <a:normAutofit/>
          </a:bodyPr>
          <a:lstStyle/>
          <a:p>
            <a:pPr indent="-52387" lvl="0" marL="115887" marR="0" rtl="0" algn="l">
              <a:spcBef>
                <a:spcPts val="0"/>
              </a:spcBef>
              <a:spcAft>
                <a:spcPts val="0"/>
              </a:spcAft>
              <a:buClr>
                <a:schemeClr val="dk1"/>
              </a:buClr>
              <a:buSzPts val="1000"/>
              <a:buFont typeface="Arial"/>
              <a:buNone/>
            </a:pPr>
            <a:r>
              <a:t/>
            </a:r>
            <a:endParaRPr sz="1000">
              <a:solidFill>
                <a:schemeClr val="dk1"/>
              </a:solidFill>
              <a:latin typeface="Calibri"/>
              <a:ea typeface="Calibri"/>
              <a:cs typeface="Calibri"/>
              <a:sym typeface="Calibri"/>
            </a:endParaRPr>
          </a:p>
        </p:txBody>
      </p:sp>
      <p:sp>
        <p:nvSpPr>
          <p:cNvPr id="1421" name="Google Shape;1421;p30"/>
          <p:cNvSpPr txBox="1"/>
          <p:nvPr>
            <p:ph idx="12" type="sldNum"/>
          </p:nvPr>
        </p:nvSpPr>
        <p:spPr>
          <a:xfrm>
            <a:off x="8662737" y="4764505"/>
            <a:ext cx="428700" cy="276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fld id="{00000000-1234-1234-1234-123412341234}" type="slidenum">
              <a:rPr lang="en"/>
              <a:t>‹#›</a:t>
            </a:fld>
            <a:endParaRPr/>
          </a:p>
        </p:txBody>
      </p:sp>
      <p:sp>
        <p:nvSpPr>
          <p:cNvPr id="1422" name="Google Shape;1422;p30"/>
          <p:cNvSpPr txBox="1"/>
          <p:nvPr/>
        </p:nvSpPr>
        <p:spPr>
          <a:xfrm>
            <a:off x="370369" y="900513"/>
            <a:ext cx="8123400" cy="3653400"/>
          </a:xfrm>
          <a:prstGeom prst="rect">
            <a:avLst/>
          </a:prstGeom>
          <a:noFill/>
          <a:ln>
            <a:noFill/>
          </a:ln>
        </p:spPr>
        <p:txBody>
          <a:bodyPr anchorCtr="0" anchor="t" bIns="45700" lIns="91425" spcFirstLastPara="1" rIns="91425" wrap="square" tIns="45700">
            <a:noAutofit/>
          </a:bodyPr>
          <a:lstStyle/>
          <a:p>
            <a:pPr indent="-115887" lvl="0" marL="115887"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Dreamforce Conference.  Keynote speaker.  Sharing personal story about an organizational turnaround that started in 2023.</a:t>
            </a:r>
            <a:endParaRPr/>
          </a:p>
          <a:p>
            <a:pPr indent="-115887" lvl="0" marL="115887" marR="0" rtl="0" algn="l">
              <a:spcBef>
                <a:spcPts val="88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Team was stuck for a long time.  Functions were pointing fingers at each other.     Frustration.   Lack of success is energy draining. High turnover.  Business was stagnant and kept being challenged with resource reductions.  </a:t>
            </a:r>
            <a:endParaRPr/>
          </a:p>
          <a:p>
            <a:pPr indent="-115887" lvl="0" marL="115887" marR="0" rtl="0" algn="l">
              <a:spcBef>
                <a:spcPts val="88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Adopted a Moneyball approach.   Next generation statistics with advanced simulation to align the team and agree on the right set of actions and milestones. </a:t>
            </a:r>
            <a:endParaRPr/>
          </a:p>
          <a:p>
            <a:pPr indent="-115887" lvl="0" marL="115887" marR="0" rtl="0" algn="l">
              <a:spcBef>
                <a:spcPts val="88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Enabled bold action.  Everyone bought in.  Execution accelerated and the momentum from the early changes we made drove enabled .</a:t>
            </a:r>
            <a:endParaRPr/>
          </a:p>
          <a:p>
            <a:pPr indent="-115887" lvl="0" marL="115887" marR="0" rtl="0" algn="l">
              <a:spcBef>
                <a:spcPts val="88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Industry is being disrupted.  Competitors are moving quickly.  Eaten from below.  Advantages of being a market share leader are outweighed by complexity of the organization.  </a:t>
            </a:r>
            <a:endParaRPr/>
          </a:p>
          <a:p>
            <a:pPr indent="-115887" lvl="0" marL="115887" marR="0" rtl="0" algn="l">
              <a:spcBef>
                <a:spcPts val="88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Wins championship.  </a:t>
            </a:r>
            <a:endParaRPr/>
          </a:p>
          <a:p>
            <a:pPr indent="-115887" lvl="0" marL="115887" marR="0" rtl="0" algn="l">
              <a:spcBef>
                <a:spcPts val="88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Everyone wants to be successful.  </a:t>
            </a:r>
            <a:endParaRPr/>
          </a:p>
          <a:p>
            <a:pPr indent="-115887" lvl="0" marL="115887" marR="0" rtl="0" algn="l">
              <a:spcBef>
                <a:spcPts val="88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Job growth.  Return to innovation and growth for large enterprises.        </a:t>
            </a:r>
            <a:endParaRPr/>
          </a:p>
          <a:p>
            <a:pPr indent="-115887" lvl="0" marL="115887" marR="0" rtl="0" algn="l">
              <a:spcBef>
                <a:spcPts val="88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Microsoft.  Ballmer vs. Nadalla.</a:t>
            </a:r>
            <a:endParaRPr/>
          </a:p>
          <a:p>
            <a:pPr indent="-26987" lvl="0" marL="115887" marR="0" rtl="0" algn="l">
              <a:spcBef>
                <a:spcPts val="8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Industries</a:t>
            </a:r>
            <a:endParaRPr/>
          </a:p>
        </p:txBody>
      </p:sp>
      <p:sp>
        <p:nvSpPr>
          <p:cNvPr id="1428" name="Google Shape;1428;p31"/>
          <p:cNvSpPr txBox="1"/>
          <p:nvPr>
            <p:ph idx="1" type="body"/>
          </p:nvPr>
        </p:nvSpPr>
        <p:spPr>
          <a:xfrm>
            <a:off x="1168175" y="1051825"/>
            <a:ext cx="1300500" cy="38727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1105">
                <a:solidFill>
                  <a:srgbClr val="1E1E1E"/>
                </a:solidFill>
                <a:highlight>
                  <a:srgbClr val="FFFFFF"/>
                </a:highlight>
                <a:latin typeface="Roboto"/>
                <a:ea typeface="Roboto"/>
                <a:cs typeface="Roboto"/>
                <a:sym typeface="Roboto"/>
              </a:rPr>
              <a:t>Agriculture </a:t>
            </a:r>
            <a:endParaRPr sz="1105">
              <a:solidFill>
                <a:srgbClr val="1E1E1E"/>
              </a:solidFill>
              <a:highlight>
                <a:srgbClr val="FFFFFF"/>
              </a:highlight>
              <a:latin typeface="Roboto"/>
              <a:ea typeface="Roboto"/>
              <a:cs typeface="Roboto"/>
              <a:sym typeface="Roboto"/>
            </a:endParaRPr>
          </a:p>
          <a:p>
            <a:pPr indent="0" lvl="0" marL="0" rtl="0" algn="l">
              <a:lnSpc>
                <a:spcPct val="95000"/>
              </a:lnSpc>
              <a:spcBef>
                <a:spcPts val="1200"/>
              </a:spcBef>
              <a:spcAft>
                <a:spcPts val="0"/>
              </a:spcAft>
              <a:buSzPts val="770"/>
              <a:buNone/>
            </a:pPr>
            <a:r>
              <a:rPr lang="en" sz="1105">
                <a:solidFill>
                  <a:srgbClr val="1E1E1E"/>
                </a:solidFill>
                <a:highlight>
                  <a:srgbClr val="FFFFFF"/>
                </a:highlight>
                <a:latin typeface="Roboto"/>
                <a:ea typeface="Roboto"/>
                <a:cs typeface="Roboto"/>
                <a:sym typeface="Roboto"/>
              </a:rPr>
              <a:t>Apparel </a:t>
            </a:r>
            <a:endParaRPr sz="1105">
              <a:solidFill>
                <a:srgbClr val="1E1E1E"/>
              </a:solidFill>
              <a:highlight>
                <a:srgbClr val="FFFFFF"/>
              </a:highlight>
              <a:latin typeface="Roboto"/>
              <a:ea typeface="Roboto"/>
              <a:cs typeface="Roboto"/>
              <a:sym typeface="Roboto"/>
            </a:endParaRPr>
          </a:p>
          <a:p>
            <a:pPr indent="0" lvl="0" marL="0" rtl="0" algn="l">
              <a:lnSpc>
                <a:spcPct val="95000"/>
              </a:lnSpc>
              <a:spcBef>
                <a:spcPts val="1200"/>
              </a:spcBef>
              <a:spcAft>
                <a:spcPts val="0"/>
              </a:spcAft>
              <a:buSzPts val="770"/>
              <a:buNone/>
            </a:pPr>
            <a:r>
              <a:rPr lang="en" sz="1105">
                <a:solidFill>
                  <a:srgbClr val="1E1E1E"/>
                </a:solidFill>
                <a:highlight>
                  <a:srgbClr val="FFFFFF"/>
                </a:highlight>
                <a:latin typeface="Roboto"/>
                <a:ea typeface="Roboto"/>
                <a:cs typeface="Roboto"/>
                <a:sym typeface="Roboto"/>
              </a:rPr>
              <a:t>Banking </a:t>
            </a:r>
            <a:endParaRPr sz="1105">
              <a:solidFill>
                <a:srgbClr val="1E1E1E"/>
              </a:solidFill>
              <a:highlight>
                <a:srgbClr val="FFFFFF"/>
              </a:highlight>
              <a:latin typeface="Roboto"/>
              <a:ea typeface="Roboto"/>
              <a:cs typeface="Roboto"/>
              <a:sym typeface="Roboto"/>
            </a:endParaRPr>
          </a:p>
          <a:p>
            <a:pPr indent="0" lvl="0" marL="0" rtl="0" algn="l">
              <a:lnSpc>
                <a:spcPct val="95000"/>
              </a:lnSpc>
              <a:spcBef>
                <a:spcPts val="1200"/>
              </a:spcBef>
              <a:spcAft>
                <a:spcPts val="0"/>
              </a:spcAft>
              <a:buSzPts val="770"/>
              <a:buNone/>
            </a:pPr>
            <a:r>
              <a:rPr lang="en" sz="1105">
                <a:solidFill>
                  <a:srgbClr val="1E1E1E"/>
                </a:solidFill>
                <a:highlight>
                  <a:srgbClr val="FFFFFF"/>
                </a:highlight>
                <a:latin typeface="Roboto"/>
                <a:ea typeface="Roboto"/>
                <a:cs typeface="Roboto"/>
                <a:sym typeface="Roboto"/>
              </a:rPr>
              <a:t>Biotechnology </a:t>
            </a:r>
            <a:endParaRPr sz="1105">
              <a:solidFill>
                <a:srgbClr val="1E1E1E"/>
              </a:solidFill>
              <a:highlight>
                <a:srgbClr val="FFFFFF"/>
              </a:highlight>
              <a:latin typeface="Roboto"/>
              <a:ea typeface="Roboto"/>
              <a:cs typeface="Roboto"/>
              <a:sym typeface="Roboto"/>
            </a:endParaRPr>
          </a:p>
          <a:p>
            <a:pPr indent="0" lvl="0" marL="0" rtl="0" algn="l">
              <a:lnSpc>
                <a:spcPct val="95000"/>
              </a:lnSpc>
              <a:spcBef>
                <a:spcPts val="1200"/>
              </a:spcBef>
              <a:spcAft>
                <a:spcPts val="0"/>
              </a:spcAft>
              <a:buSzPts val="770"/>
              <a:buNone/>
            </a:pPr>
            <a:r>
              <a:rPr lang="en" sz="1105">
                <a:solidFill>
                  <a:srgbClr val="1E1E1E"/>
                </a:solidFill>
                <a:highlight>
                  <a:srgbClr val="FFFFFF"/>
                </a:highlight>
                <a:latin typeface="Roboto"/>
                <a:ea typeface="Roboto"/>
                <a:cs typeface="Roboto"/>
                <a:sym typeface="Roboto"/>
              </a:rPr>
              <a:t>Chemicals </a:t>
            </a:r>
            <a:endParaRPr sz="1105">
              <a:solidFill>
                <a:srgbClr val="1E1E1E"/>
              </a:solidFill>
              <a:highlight>
                <a:srgbClr val="FFFFFF"/>
              </a:highlight>
              <a:latin typeface="Roboto"/>
              <a:ea typeface="Roboto"/>
              <a:cs typeface="Roboto"/>
              <a:sym typeface="Roboto"/>
            </a:endParaRPr>
          </a:p>
          <a:p>
            <a:pPr indent="0" lvl="0" marL="0" rtl="0" algn="l">
              <a:lnSpc>
                <a:spcPct val="95000"/>
              </a:lnSpc>
              <a:spcBef>
                <a:spcPts val="1200"/>
              </a:spcBef>
              <a:spcAft>
                <a:spcPts val="0"/>
              </a:spcAft>
              <a:buSzPts val="770"/>
              <a:buNone/>
            </a:pPr>
            <a:r>
              <a:rPr lang="en" sz="1105">
                <a:solidFill>
                  <a:srgbClr val="1E1E1E"/>
                </a:solidFill>
                <a:highlight>
                  <a:srgbClr val="FFFFFF"/>
                </a:highlight>
                <a:latin typeface="Roboto"/>
                <a:ea typeface="Roboto"/>
                <a:cs typeface="Roboto"/>
                <a:sym typeface="Roboto"/>
              </a:rPr>
              <a:t>Communications </a:t>
            </a:r>
            <a:endParaRPr sz="1105">
              <a:solidFill>
                <a:srgbClr val="1E1E1E"/>
              </a:solidFill>
              <a:highlight>
                <a:srgbClr val="FFFFFF"/>
              </a:highlight>
              <a:latin typeface="Roboto"/>
              <a:ea typeface="Roboto"/>
              <a:cs typeface="Roboto"/>
              <a:sym typeface="Roboto"/>
            </a:endParaRPr>
          </a:p>
          <a:p>
            <a:pPr indent="0" lvl="0" marL="0" rtl="0" algn="l">
              <a:lnSpc>
                <a:spcPct val="95000"/>
              </a:lnSpc>
              <a:spcBef>
                <a:spcPts val="1200"/>
              </a:spcBef>
              <a:spcAft>
                <a:spcPts val="0"/>
              </a:spcAft>
              <a:buSzPts val="770"/>
              <a:buNone/>
            </a:pPr>
            <a:r>
              <a:rPr lang="en" sz="1105">
                <a:solidFill>
                  <a:srgbClr val="1E1E1E"/>
                </a:solidFill>
                <a:highlight>
                  <a:srgbClr val="FFFFFF"/>
                </a:highlight>
                <a:latin typeface="Roboto"/>
                <a:ea typeface="Roboto"/>
                <a:cs typeface="Roboto"/>
                <a:sym typeface="Roboto"/>
              </a:rPr>
              <a:t>Construction </a:t>
            </a:r>
            <a:endParaRPr sz="1105">
              <a:solidFill>
                <a:srgbClr val="1E1E1E"/>
              </a:solidFill>
              <a:highlight>
                <a:srgbClr val="FFFFFF"/>
              </a:highlight>
              <a:latin typeface="Roboto"/>
              <a:ea typeface="Roboto"/>
              <a:cs typeface="Roboto"/>
              <a:sym typeface="Roboto"/>
            </a:endParaRPr>
          </a:p>
          <a:p>
            <a:pPr indent="0" lvl="0" marL="0" rtl="0" algn="l">
              <a:lnSpc>
                <a:spcPct val="95000"/>
              </a:lnSpc>
              <a:spcBef>
                <a:spcPts val="1200"/>
              </a:spcBef>
              <a:spcAft>
                <a:spcPts val="0"/>
              </a:spcAft>
              <a:buSzPts val="770"/>
              <a:buNone/>
            </a:pPr>
            <a:r>
              <a:rPr lang="en" sz="1105">
                <a:solidFill>
                  <a:srgbClr val="1E1E1E"/>
                </a:solidFill>
                <a:highlight>
                  <a:srgbClr val="FFFFFF"/>
                </a:highlight>
                <a:latin typeface="Roboto"/>
                <a:ea typeface="Roboto"/>
                <a:cs typeface="Roboto"/>
                <a:sym typeface="Roboto"/>
              </a:rPr>
              <a:t>Consulting </a:t>
            </a:r>
            <a:endParaRPr sz="1105">
              <a:solidFill>
                <a:srgbClr val="1E1E1E"/>
              </a:solidFill>
              <a:highlight>
                <a:srgbClr val="FFFFFF"/>
              </a:highlight>
              <a:latin typeface="Roboto"/>
              <a:ea typeface="Roboto"/>
              <a:cs typeface="Roboto"/>
              <a:sym typeface="Roboto"/>
            </a:endParaRPr>
          </a:p>
          <a:p>
            <a:pPr indent="0" lvl="0" marL="0" rtl="0" algn="l">
              <a:lnSpc>
                <a:spcPct val="95000"/>
              </a:lnSpc>
              <a:spcBef>
                <a:spcPts val="1200"/>
              </a:spcBef>
              <a:spcAft>
                <a:spcPts val="0"/>
              </a:spcAft>
              <a:buSzPts val="770"/>
              <a:buNone/>
            </a:pPr>
            <a:r>
              <a:rPr lang="en" sz="1105">
                <a:solidFill>
                  <a:srgbClr val="1E1E1E"/>
                </a:solidFill>
                <a:highlight>
                  <a:srgbClr val="FFFFFF"/>
                </a:highlight>
                <a:latin typeface="Roboto"/>
                <a:ea typeface="Roboto"/>
                <a:cs typeface="Roboto"/>
                <a:sym typeface="Roboto"/>
              </a:rPr>
              <a:t>Education </a:t>
            </a:r>
            <a:endParaRPr sz="1105">
              <a:solidFill>
                <a:srgbClr val="1E1E1E"/>
              </a:solidFill>
              <a:highlight>
                <a:srgbClr val="FFFFFF"/>
              </a:highlight>
              <a:latin typeface="Roboto"/>
              <a:ea typeface="Roboto"/>
              <a:cs typeface="Roboto"/>
              <a:sym typeface="Roboto"/>
            </a:endParaRPr>
          </a:p>
          <a:p>
            <a:pPr indent="0" lvl="0" marL="0" rtl="0" algn="l">
              <a:lnSpc>
                <a:spcPct val="95000"/>
              </a:lnSpc>
              <a:spcBef>
                <a:spcPts val="1200"/>
              </a:spcBef>
              <a:spcAft>
                <a:spcPts val="0"/>
              </a:spcAft>
              <a:buSzPts val="770"/>
              <a:buNone/>
            </a:pPr>
            <a:r>
              <a:rPr lang="en" sz="1105">
                <a:solidFill>
                  <a:srgbClr val="1E1E1E"/>
                </a:solidFill>
                <a:highlight>
                  <a:srgbClr val="FFFFFF"/>
                </a:highlight>
                <a:latin typeface="Roboto"/>
                <a:ea typeface="Roboto"/>
                <a:cs typeface="Roboto"/>
                <a:sym typeface="Roboto"/>
              </a:rPr>
              <a:t>Electronics </a:t>
            </a:r>
            <a:endParaRPr sz="1105">
              <a:solidFill>
                <a:srgbClr val="1E1E1E"/>
              </a:solidFill>
              <a:highlight>
                <a:srgbClr val="FFFFFF"/>
              </a:highlight>
              <a:latin typeface="Roboto"/>
              <a:ea typeface="Roboto"/>
              <a:cs typeface="Roboto"/>
              <a:sym typeface="Roboto"/>
            </a:endParaRPr>
          </a:p>
          <a:p>
            <a:pPr indent="0" lvl="0" marL="0" rtl="0" algn="l">
              <a:lnSpc>
                <a:spcPct val="95000"/>
              </a:lnSpc>
              <a:spcBef>
                <a:spcPts val="1200"/>
              </a:spcBef>
              <a:spcAft>
                <a:spcPts val="0"/>
              </a:spcAft>
              <a:buSzPts val="770"/>
              <a:buNone/>
            </a:pPr>
            <a:r>
              <a:rPr lang="en" sz="1105">
                <a:solidFill>
                  <a:srgbClr val="1E1E1E"/>
                </a:solidFill>
                <a:highlight>
                  <a:srgbClr val="FFFFFF"/>
                </a:highlight>
                <a:latin typeface="Roboto"/>
                <a:ea typeface="Roboto"/>
                <a:cs typeface="Roboto"/>
                <a:sym typeface="Roboto"/>
              </a:rPr>
              <a:t>Energy</a:t>
            </a:r>
            <a:endParaRPr sz="1105">
              <a:solidFill>
                <a:srgbClr val="1E1E1E"/>
              </a:solidFill>
              <a:highlight>
                <a:srgbClr val="FFFFFF"/>
              </a:highlight>
              <a:latin typeface="Roboto"/>
              <a:ea typeface="Roboto"/>
              <a:cs typeface="Roboto"/>
              <a:sym typeface="Roboto"/>
            </a:endParaRPr>
          </a:p>
          <a:p>
            <a:pPr indent="0" lvl="0" marL="0" rtl="0" algn="l">
              <a:lnSpc>
                <a:spcPct val="95000"/>
              </a:lnSpc>
              <a:spcBef>
                <a:spcPts val="1200"/>
              </a:spcBef>
              <a:spcAft>
                <a:spcPts val="1200"/>
              </a:spcAft>
              <a:buSzPts val="770"/>
              <a:buNone/>
            </a:pPr>
            <a:r>
              <a:rPr lang="en" sz="1105">
                <a:solidFill>
                  <a:srgbClr val="1E1E1E"/>
                </a:solidFill>
                <a:highlight>
                  <a:srgbClr val="FFFFFF"/>
                </a:highlight>
                <a:latin typeface="Roboto"/>
                <a:ea typeface="Roboto"/>
                <a:cs typeface="Roboto"/>
                <a:sym typeface="Roboto"/>
              </a:rPr>
              <a:t> Engineering </a:t>
            </a:r>
            <a:endParaRPr sz="1560"/>
          </a:p>
        </p:txBody>
      </p:sp>
      <p:sp>
        <p:nvSpPr>
          <p:cNvPr id="1429" name="Google Shape;1429;p31"/>
          <p:cNvSpPr txBox="1"/>
          <p:nvPr/>
        </p:nvSpPr>
        <p:spPr>
          <a:xfrm>
            <a:off x="3414500" y="1051825"/>
            <a:ext cx="1950900" cy="3617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50">
                <a:solidFill>
                  <a:srgbClr val="1E1E1E"/>
                </a:solidFill>
                <a:highlight>
                  <a:srgbClr val="FFFFFF"/>
                </a:highlight>
                <a:latin typeface="Roboto"/>
                <a:ea typeface="Roboto"/>
                <a:cs typeface="Roboto"/>
                <a:sym typeface="Roboto"/>
              </a:rPr>
              <a:t>Entertainment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Environmental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Finance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Food &amp; Beverage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Government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Healthcare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Hospitality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Insurance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Machinery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1200"/>
              </a:spcAft>
              <a:buNone/>
            </a:pPr>
            <a:r>
              <a:t/>
            </a:r>
            <a:endParaRPr/>
          </a:p>
        </p:txBody>
      </p:sp>
      <p:sp>
        <p:nvSpPr>
          <p:cNvPr id="1430" name="Google Shape;1430;p31"/>
          <p:cNvSpPr txBox="1"/>
          <p:nvPr/>
        </p:nvSpPr>
        <p:spPr>
          <a:xfrm>
            <a:off x="5832300" y="541075"/>
            <a:ext cx="1699500" cy="393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50">
                <a:solidFill>
                  <a:srgbClr val="1E1E1E"/>
                </a:solidFill>
                <a:highlight>
                  <a:srgbClr val="FFFFFF"/>
                </a:highlight>
                <a:latin typeface="Roboto"/>
                <a:ea typeface="Roboto"/>
                <a:cs typeface="Roboto"/>
                <a:sym typeface="Roboto"/>
              </a:rPr>
              <a:t>Manufacturing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Media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Not For Profit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Other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Recreation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Retail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Shipping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Technology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Telecommunications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rPr lang="en" sz="1150">
                <a:solidFill>
                  <a:srgbClr val="1E1E1E"/>
                </a:solidFill>
                <a:highlight>
                  <a:srgbClr val="FFFFFF"/>
                </a:highlight>
                <a:latin typeface="Roboto"/>
                <a:ea typeface="Roboto"/>
                <a:cs typeface="Roboto"/>
                <a:sym typeface="Roboto"/>
              </a:rPr>
              <a:t>Transportation </a:t>
            </a:r>
            <a:endParaRPr sz="1150">
              <a:solidFill>
                <a:srgbClr val="1E1E1E"/>
              </a:solidFill>
              <a:highlight>
                <a:srgbClr val="FFFFFF"/>
              </a:highlight>
              <a:latin typeface="Roboto"/>
              <a:ea typeface="Roboto"/>
              <a:cs typeface="Roboto"/>
              <a:sym typeface="Roboto"/>
            </a:endParaRPr>
          </a:p>
          <a:p>
            <a:pPr indent="0" lvl="0" marL="0" rtl="0" algn="l">
              <a:lnSpc>
                <a:spcPct val="115000"/>
              </a:lnSpc>
              <a:spcBef>
                <a:spcPts val="1200"/>
              </a:spcBef>
              <a:spcAft>
                <a:spcPts val="1200"/>
              </a:spcAft>
              <a:buNone/>
            </a:pPr>
            <a:r>
              <a:rPr lang="en" sz="1150">
                <a:solidFill>
                  <a:srgbClr val="1E1E1E"/>
                </a:solidFill>
                <a:highlight>
                  <a:srgbClr val="FFFFFF"/>
                </a:highlight>
                <a:latin typeface="Roboto"/>
                <a:ea typeface="Roboto"/>
                <a:cs typeface="Roboto"/>
                <a:sym typeface="Roboto"/>
              </a:rPr>
              <a:t>Utilities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5"/>
          <p:cNvPicPr preferRelativeResize="0"/>
          <p:nvPr/>
        </p:nvPicPr>
        <p:blipFill>
          <a:blip r:embed="rId3">
            <a:alphaModFix/>
          </a:blip>
          <a:stretch>
            <a:fillRect/>
          </a:stretch>
        </p:blipFill>
        <p:spPr>
          <a:xfrm>
            <a:off x="152400" y="796657"/>
            <a:ext cx="8839201" cy="610974"/>
          </a:xfrm>
          <a:prstGeom prst="rect">
            <a:avLst/>
          </a:prstGeom>
          <a:noFill/>
          <a:ln>
            <a:noFill/>
          </a:ln>
        </p:spPr>
      </p:pic>
      <p:pic>
        <p:nvPicPr>
          <p:cNvPr id="90" name="Google Shape;90;p15"/>
          <p:cNvPicPr preferRelativeResize="0"/>
          <p:nvPr/>
        </p:nvPicPr>
        <p:blipFill>
          <a:blip r:embed="rId4">
            <a:alphaModFix/>
          </a:blip>
          <a:stretch>
            <a:fillRect/>
          </a:stretch>
        </p:blipFill>
        <p:spPr>
          <a:xfrm>
            <a:off x="152400" y="796656"/>
            <a:ext cx="621209" cy="339449"/>
          </a:xfrm>
          <a:prstGeom prst="rect">
            <a:avLst/>
          </a:prstGeom>
          <a:noFill/>
          <a:ln>
            <a:noFill/>
          </a:ln>
        </p:spPr>
      </p:pic>
      <p:sp>
        <p:nvSpPr>
          <p:cNvPr id="91" name="Google Shape;91;p15"/>
          <p:cNvSpPr txBox="1"/>
          <p:nvPr/>
        </p:nvSpPr>
        <p:spPr>
          <a:xfrm>
            <a:off x="496175" y="812475"/>
            <a:ext cx="1048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General Manager</a:t>
            </a:r>
            <a:endParaRPr sz="800"/>
          </a:p>
        </p:txBody>
      </p:sp>
      <p:sp>
        <p:nvSpPr>
          <p:cNvPr id="92" name="Google Shape;92;p15"/>
          <p:cNvSpPr/>
          <p:nvPr/>
        </p:nvSpPr>
        <p:spPr>
          <a:xfrm>
            <a:off x="7334425" y="889050"/>
            <a:ext cx="1281000" cy="195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txBox="1"/>
          <p:nvPr/>
        </p:nvSpPr>
        <p:spPr>
          <a:xfrm>
            <a:off x="496175" y="1044075"/>
            <a:ext cx="6213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Forecast</a:t>
            </a:r>
            <a:endParaRPr b="1" sz="800"/>
          </a:p>
        </p:txBody>
      </p:sp>
      <p:pic>
        <p:nvPicPr>
          <p:cNvPr id="94" name="Google Shape;94;p15"/>
          <p:cNvPicPr preferRelativeResize="0"/>
          <p:nvPr/>
        </p:nvPicPr>
        <p:blipFill>
          <a:blip r:embed="rId5">
            <a:alphaModFix/>
          </a:blip>
          <a:stretch>
            <a:fillRect/>
          </a:stretch>
        </p:blipFill>
        <p:spPr>
          <a:xfrm>
            <a:off x="4311925" y="1115688"/>
            <a:ext cx="295275" cy="180975"/>
          </a:xfrm>
          <a:prstGeom prst="rect">
            <a:avLst/>
          </a:prstGeom>
          <a:noFill/>
          <a:ln>
            <a:noFill/>
          </a:ln>
        </p:spPr>
      </p:pic>
      <p:sp>
        <p:nvSpPr>
          <p:cNvPr id="95" name="Google Shape;95;p15"/>
          <p:cNvSpPr txBox="1"/>
          <p:nvPr/>
        </p:nvSpPr>
        <p:spPr>
          <a:xfrm>
            <a:off x="1453150" y="1052275"/>
            <a:ext cx="10131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t>Run Simulation</a:t>
            </a:r>
            <a:endParaRPr sz="800"/>
          </a:p>
        </p:txBody>
      </p:sp>
      <p:sp>
        <p:nvSpPr>
          <p:cNvPr id="96" name="Google Shape;96;p15"/>
          <p:cNvSpPr txBox="1"/>
          <p:nvPr/>
        </p:nvSpPr>
        <p:spPr>
          <a:xfrm>
            <a:off x="2657975" y="1052275"/>
            <a:ext cx="7290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Scenarios</a:t>
            </a:r>
            <a:endParaRPr sz="800"/>
          </a:p>
        </p:txBody>
      </p:sp>
      <p:sp>
        <p:nvSpPr>
          <p:cNvPr id="97" name="Google Shape;97;p15"/>
          <p:cNvSpPr txBox="1"/>
          <p:nvPr/>
        </p:nvSpPr>
        <p:spPr>
          <a:xfrm>
            <a:off x="3415313"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Structure Model</a:t>
            </a:r>
            <a:endParaRPr sz="800"/>
          </a:p>
        </p:txBody>
      </p:sp>
      <p:pic>
        <p:nvPicPr>
          <p:cNvPr id="98" name="Google Shape;98;p15"/>
          <p:cNvPicPr preferRelativeResize="0"/>
          <p:nvPr/>
        </p:nvPicPr>
        <p:blipFill>
          <a:blip r:embed="rId5">
            <a:alphaModFix/>
          </a:blip>
          <a:stretch>
            <a:fillRect/>
          </a:stretch>
        </p:blipFill>
        <p:spPr>
          <a:xfrm>
            <a:off x="3203350" y="1115700"/>
            <a:ext cx="295275" cy="180963"/>
          </a:xfrm>
          <a:prstGeom prst="rect">
            <a:avLst/>
          </a:prstGeom>
          <a:noFill/>
          <a:ln>
            <a:noFill/>
          </a:ln>
        </p:spPr>
      </p:pic>
      <p:sp>
        <p:nvSpPr>
          <p:cNvPr id="99" name="Google Shape;99;p15"/>
          <p:cNvSpPr txBox="1"/>
          <p:nvPr/>
        </p:nvSpPr>
        <p:spPr>
          <a:xfrm>
            <a:off x="4499963"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Visualization</a:t>
            </a:r>
            <a:endParaRPr sz="800"/>
          </a:p>
        </p:txBody>
      </p:sp>
      <p:pic>
        <p:nvPicPr>
          <p:cNvPr id="100" name="Google Shape;100;p15"/>
          <p:cNvPicPr preferRelativeResize="0"/>
          <p:nvPr/>
        </p:nvPicPr>
        <p:blipFill>
          <a:blip r:embed="rId5">
            <a:alphaModFix/>
          </a:blip>
          <a:stretch>
            <a:fillRect/>
          </a:stretch>
        </p:blipFill>
        <p:spPr>
          <a:xfrm>
            <a:off x="5216700" y="1144238"/>
            <a:ext cx="295275" cy="180975"/>
          </a:xfrm>
          <a:prstGeom prst="rect">
            <a:avLst/>
          </a:prstGeom>
          <a:noFill/>
          <a:ln>
            <a:noFill/>
          </a:ln>
        </p:spPr>
      </p:pic>
      <p:sp>
        <p:nvSpPr>
          <p:cNvPr id="101" name="Google Shape;101;p15"/>
          <p:cNvSpPr txBox="1"/>
          <p:nvPr/>
        </p:nvSpPr>
        <p:spPr>
          <a:xfrm>
            <a:off x="5480701" y="1052275"/>
            <a:ext cx="10488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Analyze Data</a:t>
            </a:r>
            <a:endParaRPr sz="800"/>
          </a:p>
        </p:txBody>
      </p:sp>
      <p:pic>
        <p:nvPicPr>
          <p:cNvPr id="102" name="Google Shape;102;p15"/>
          <p:cNvPicPr preferRelativeResize="0"/>
          <p:nvPr/>
        </p:nvPicPr>
        <p:blipFill>
          <a:blip r:embed="rId5">
            <a:alphaModFix/>
          </a:blip>
          <a:stretch>
            <a:fillRect/>
          </a:stretch>
        </p:blipFill>
        <p:spPr>
          <a:xfrm>
            <a:off x="6197425" y="1128288"/>
            <a:ext cx="295275" cy="180975"/>
          </a:xfrm>
          <a:prstGeom prst="rect">
            <a:avLst/>
          </a:prstGeom>
          <a:noFill/>
          <a:ln>
            <a:noFill/>
          </a:ln>
        </p:spPr>
      </p:pic>
      <p:sp>
        <p:nvSpPr>
          <p:cNvPr id="103" name="Google Shape;103;p15"/>
          <p:cNvSpPr txBox="1"/>
          <p:nvPr/>
        </p:nvSpPr>
        <p:spPr>
          <a:xfrm>
            <a:off x="6682013"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Upload Files</a:t>
            </a:r>
            <a:endParaRPr sz="800"/>
          </a:p>
        </p:txBody>
      </p:sp>
      <p:pic>
        <p:nvPicPr>
          <p:cNvPr id="104" name="Google Shape;104;p15"/>
          <p:cNvPicPr preferRelativeResize="0"/>
          <p:nvPr/>
        </p:nvPicPr>
        <p:blipFill>
          <a:blip r:embed="rId5">
            <a:alphaModFix/>
          </a:blip>
          <a:stretch>
            <a:fillRect/>
          </a:stretch>
        </p:blipFill>
        <p:spPr>
          <a:xfrm>
            <a:off x="7398750" y="1144238"/>
            <a:ext cx="295275" cy="180975"/>
          </a:xfrm>
          <a:prstGeom prst="rect">
            <a:avLst/>
          </a:prstGeom>
          <a:noFill/>
          <a:ln>
            <a:noFill/>
          </a:ln>
        </p:spPr>
      </p:pic>
      <p:sp>
        <p:nvSpPr>
          <p:cNvPr id="105" name="Google Shape;105;p15"/>
          <p:cNvSpPr txBox="1"/>
          <p:nvPr/>
        </p:nvSpPr>
        <p:spPr>
          <a:xfrm>
            <a:off x="7763238" y="1052275"/>
            <a:ext cx="9726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Dashboards</a:t>
            </a:r>
            <a:endParaRPr sz="800"/>
          </a:p>
        </p:txBody>
      </p:sp>
      <p:pic>
        <p:nvPicPr>
          <p:cNvPr id="106" name="Google Shape;106;p15"/>
          <p:cNvPicPr preferRelativeResize="0"/>
          <p:nvPr/>
        </p:nvPicPr>
        <p:blipFill>
          <a:blip r:embed="rId5">
            <a:alphaModFix/>
          </a:blip>
          <a:stretch>
            <a:fillRect/>
          </a:stretch>
        </p:blipFill>
        <p:spPr>
          <a:xfrm>
            <a:off x="8479975" y="1180513"/>
            <a:ext cx="295275" cy="180975"/>
          </a:xfrm>
          <a:prstGeom prst="rect">
            <a:avLst/>
          </a:prstGeom>
          <a:noFill/>
          <a:ln>
            <a:noFill/>
          </a:ln>
        </p:spPr>
      </p:pic>
      <p:sp>
        <p:nvSpPr>
          <p:cNvPr id="107" name="Google Shape;107;p15"/>
          <p:cNvSpPr/>
          <p:nvPr/>
        </p:nvSpPr>
        <p:spPr>
          <a:xfrm>
            <a:off x="704625" y="1538675"/>
            <a:ext cx="2930700" cy="307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txBox="1"/>
          <p:nvPr/>
        </p:nvSpPr>
        <p:spPr>
          <a:xfrm>
            <a:off x="314875" y="138550"/>
            <a:ext cx="215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Kinetik Home Screen   kinetik.solutions/home</a:t>
            </a:r>
            <a:endParaRPr/>
          </a:p>
        </p:txBody>
      </p:sp>
      <p:sp>
        <p:nvSpPr>
          <p:cNvPr id="109" name="Google Shape;109;p15"/>
          <p:cNvSpPr txBox="1"/>
          <p:nvPr/>
        </p:nvSpPr>
        <p:spPr>
          <a:xfrm>
            <a:off x="247425" y="1694075"/>
            <a:ext cx="1057800" cy="523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t>Run Simulation</a:t>
            </a:r>
            <a:endParaRPr b="1" sz="1100"/>
          </a:p>
        </p:txBody>
      </p:sp>
      <p:sp>
        <p:nvSpPr>
          <p:cNvPr id="110" name="Google Shape;110;p15"/>
          <p:cNvSpPr txBox="1"/>
          <p:nvPr/>
        </p:nvSpPr>
        <p:spPr>
          <a:xfrm>
            <a:off x="1744201" y="1846475"/>
            <a:ext cx="1057800" cy="35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Scenarios</a:t>
            </a:r>
            <a:endParaRPr b="1" sz="1100"/>
          </a:p>
        </p:txBody>
      </p:sp>
      <p:sp>
        <p:nvSpPr>
          <p:cNvPr id="111" name="Google Shape;111;p15"/>
          <p:cNvSpPr txBox="1"/>
          <p:nvPr/>
        </p:nvSpPr>
        <p:spPr>
          <a:xfrm>
            <a:off x="3091978" y="1694075"/>
            <a:ext cx="1015500" cy="52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Structure Model</a:t>
            </a:r>
            <a:endParaRPr b="1" sz="1100"/>
          </a:p>
        </p:txBody>
      </p:sp>
      <p:sp>
        <p:nvSpPr>
          <p:cNvPr id="112" name="Google Shape;112;p15"/>
          <p:cNvSpPr txBox="1"/>
          <p:nvPr/>
        </p:nvSpPr>
        <p:spPr>
          <a:xfrm>
            <a:off x="4304124" y="1846475"/>
            <a:ext cx="1207800" cy="35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Discovery</a:t>
            </a:r>
            <a:endParaRPr b="1" sz="1100"/>
          </a:p>
        </p:txBody>
      </p:sp>
      <p:sp>
        <p:nvSpPr>
          <p:cNvPr id="113" name="Google Shape;113;p15"/>
          <p:cNvSpPr txBox="1"/>
          <p:nvPr/>
        </p:nvSpPr>
        <p:spPr>
          <a:xfrm>
            <a:off x="5334947" y="1846475"/>
            <a:ext cx="1095300" cy="35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Analyze Data</a:t>
            </a:r>
            <a:endParaRPr b="1" sz="1100"/>
          </a:p>
        </p:txBody>
      </p:sp>
      <p:sp>
        <p:nvSpPr>
          <p:cNvPr id="114" name="Google Shape;114;p15"/>
          <p:cNvSpPr txBox="1"/>
          <p:nvPr/>
        </p:nvSpPr>
        <p:spPr>
          <a:xfrm>
            <a:off x="6589349" y="1846475"/>
            <a:ext cx="1015500" cy="35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Upload Files</a:t>
            </a:r>
            <a:endParaRPr b="1" sz="1100"/>
          </a:p>
        </p:txBody>
      </p:sp>
      <p:sp>
        <p:nvSpPr>
          <p:cNvPr id="115" name="Google Shape;115;p15"/>
          <p:cNvSpPr txBox="1"/>
          <p:nvPr/>
        </p:nvSpPr>
        <p:spPr>
          <a:xfrm>
            <a:off x="7801292" y="1846475"/>
            <a:ext cx="1015500" cy="35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t>Dashboards</a:t>
            </a:r>
            <a:endParaRPr b="1" sz="1100"/>
          </a:p>
        </p:txBody>
      </p:sp>
      <p:sp>
        <p:nvSpPr>
          <p:cNvPr id="116" name="Google Shape;116;p15"/>
          <p:cNvSpPr txBox="1"/>
          <p:nvPr/>
        </p:nvSpPr>
        <p:spPr>
          <a:xfrm>
            <a:off x="277925" y="2303750"/>
            <a:ext cx="9264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Slider UX</a:t>
            </a:r>
            <a:endParaRPr sz="900"/>
          </a:p>
        </p:txBody>
      </p:sp>
      <p:sp>
        <p:nvSpPr>
          <p:cNvPr id="117" name="Google Shape;117;p15"/>
          <p:cNvSpPr txBox="1"/>
          <p:nvPr/>
        </p:nvSpPr>
        <p:spPr>
          <a:xfrm>
            <a:off x="277925" y="3116275"/>
            <a:ext cx="8019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Update key variables</a:t>
            </a:r>
            <a:endParaRPr sz="900"/>
          </a:p>
        </p:txBody>
      </p:sp>
      <p:sp>
        <p:nvSpPr>
          <p:cNvPr id="118" name="Google Shape;118;p15"/>
          <p:cNvSpPr txBox="1"/>
          <p:nvPr/>
        </p:nvSpPr>
        <p:spPr>
          <a:xfrm>
            <a:off x="277925" y="3583725"/>
            <a:ext cx="11217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Detailed Assumptions</a:t>
            </a:r>
            <a:endParaRPr sz="900"/>
          </a:p>
        </p:txBody>
      </p:sp>
      <p:sp>
        <p:nvSpPr>
          <p:cNvPr id="119" name="Google Shape;119;p15"/>
          <p:cNvSpPr txBox="1"/>
          <p:nvPr/>
        </p:nvSpPr>
        <p:spPr>
          <a:xfrm>
            <a:off x="1641075" y="2303750"/>
            <a:ext cx="10578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Resource levels and mix</a:t>
            </a:r>
            <a:endParaRPr sz="900"/>
          </a:p>
        </p:txBody>
      </p:sp>
      <p:sp>
        <p:nvSpPr>
          <p:cNvPr id="120" name="Google Shape;120;p15"/>
          <p:cNvSpPr txBox="1"/>
          <p:nvPr/>
        </p:nvSpPr>
        <p:spPr>
          <a:xfrm>
            <a:off x="1641075" y="2847000"/>
            <a:ext cx="10578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Productivity Drivers</a:t>
            </a:r>
            <a:endParaRPr sz="900"/>
          </a:p>
        </p:txBody>
      </p:sp>
      <p:sp>
        <p:nvSpPr>
          <p:cNvPr id="121" name="Google Shape;121;p15"/>
          <p:cNvSpPr txBox="1"/>
          <p:nvPr/>
        </p:nvSpPr>
        <p:spPr>
          <a:xfrm>
            <a:off x="1641075" y="3390250"/>
            <a:ext cx="8250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Operational Outcomes</a:t>
            </a:r>
            <a:endParaRPr sz="900"/>
          </a:p>
        </p:txBody>
      </p:sp>
      <p:sp>
        <p:nvSpPr>
          <p:cNvPr id="122" name="Google Shape;122;p15"/>
          <p:cNvSpPr txBox="1"/>
          <p:nvPr/>
        </p:nvSpPr>
        <p:spPr>
          <a:xfrm>
            <a:off x="2996852" y="3084125"/>
            <a:ext cx="10578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Upload files and refine (min 2)</a:t>
            </a:r>
            <a:endParaRPr sz="900"/>
          </a:p>
        </p:txBody>
      </p:sp>
      <p:sp>
        <p:nvSpPr>
          <p:cNvPr id="123" name="Google Shape;123;p15"/>
          <p:cNvSpPr txBox="1"/>
          <p:nvPr/>
        </p:nvSpPr>
        <p:spPr>
          <a:xfrm>
            <a:off x="2996852" y="2303750"/>
            <a:ext cx="10578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20 minute survey</a:t>
            </a:r>
            <a:endParaRPr sz="900"/>
          </a:p>
        </p:txBody>
      </p:sp>
      <p:sp>
        <p:nvSpPr>
          <p:cNvPr id="124" name="Google Shape;124;p15"/>
          <p:cNvSpPr txBox="1"/>
          <p:nvPr/>
        </p:nvSpPr>
        <p:spPr>
          <a:xfrm>
            <a:off x="2996852" y="2708500"/>
            <a:ext cx="11217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Visual g2m builder</a:t>
            </a:r>
            <a:endParaRPr sz="900"/>
          </a:p>
        </p:txBody>
      </p:sp>
      <p:sp>
        <p:nvSpPr>
          <p:cNvPr id="125" name="Google Shape;125;p15"/>
          <p:cNvSpPr txBox="1"/>
          <p:nvPr/>
        </p:nvSpPr>
        <p:spPr>
          <a:xfrm>
            <a:off x="4175725" y="2303750"/>
            <a:ext cx="10578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Visualize system dynamics </a:t>
            </a:r>
            <a:endParaRPr sz="900"/>
          </a:p>
        </p:txBody>
      </p:sp>
      <p:sp>
        <p:nvSpPr>
          <p:cNvPr id="126" name="Google Shape;126;p15"/>
          <p:cNvSpPr txBox="1"/>
          <p:nvPr/>
        </p:nvSpPr>
        <p:spPr>
          <a:xfrm>
            <a:off x="4175725" y="2800350"/>
            <a:ext cx="10578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Replay historical performance</a:t>
            </a:r>
            <a:endParaRPr sz="900"/>
          </a:p>
        </p:txBody>
      </p:sp>
      <p:sp>
        <p:nvSpPr>
          <p:cNvPr id="127" name="Google Shape;127;p15"/>
          <p:cNvSpPr txBox="1"/>
          <p:nvPr/>
        </p:nvSpPr>
        <p:spPr>
          <a:xfrm>
            <a:off x="4175725" y="3333750"/>
            <a:ext cx="10131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Constraining factor analysis</a:t>
            </a:r>
            <a:endParaRPr sz="900"/>
          </a:p>
        </p:txBody>
      </p:sp>
      <p:sp>
        <p:nvSpPr>
          <p:cNvPr id="128" name="Google Shape;128;p15"/>
          <p:cNvSpPr txBox="1"/>
          <p:nvPr/>
        </p:nvSpPr>
        <p:spPr>
          <a:xfrm>
            <a:off x="7823225" y="2303750"/>
            <a:ext cx="12810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General Manager</a:t>
            </a:r>
            <a:endParaRPr sz="900"/>
          </a:p>
        </p:txBody>
      </p:sp>
      <p:sp>
        <p:nvSpPr>
          <p:cNvPr id="129" name="Google Shape;129;p15"/>
          <p:cNvSpPr txBox="1"/>
          <p:nvPr/>
        </p:nvSpPr>
        <p:spPr>
          <a:xfrm>
            <a:off x="7823225" y="2731050"/>
            <a:ext cx="1244700" cy="307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Chief</a:t>
            </a:r>
            <a:r>
              <a:rPr lang="en" sz="800"/>
              <a:t> Revenue Officer</a:t>
            </a:r>
            <a:endParaRPr sz="800"/>
          </a:p>
        </p:txBody>
      </p:sp>
      <p:sp>
        <p:nvSpPr>
          <p:cNvPr id="130" name="Google Shape;130;p15"/>
          <p:cNvSpPr txBox="1"/>
          <p:nvPr/>
        </p:nvSpPr>
        <p:spPr>
          <a:xfrm>
            <a:off x="7823225" y="3035850"/>
            <a:ext cx="10131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Sales</a:t>
            </a:r>
            <a:endParaRPr sz="900"/>
          </a:p>
        </p:txBody>
      </p:sp>
      <p:sp>
        <p:nvSpPr>
          <p:cNvPr id="131" name="Google Shape;131;p15"/>
          <p:cNvSpPr txBox="1"/>
          <p:nvPr/>
        </p:nvSpPr>
        <p:spPr>
          <a:xfrm>
            <a:off x="7823225" y="3645450"/>
            <a:ext cx="10131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Marketing</a:t>
            </a:r>
            <a:endParaRPr sz="900"/>
          </a:p>
        </p:txBody>
      </p:sp>
      <p:sp>
        <p:nvSpPr>
          <p:cNvPr id="132" name="Google Shape;132;p15"/>
          <p:cNvSpPr txBox="1"/>
          <p:nvPr/>
        </p:nvSpPr>
        <p:spPr>
          <a:xfrm>
            <a:off x="7823225" y="3950250"/>
            <a:ext cx="10131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Channels</a:t>
            </a:r>
            <a:endParaRPr sz="900"/>
          </a:p>
        </p:txBody>
      </p:sp>
      <p:sp>
        <p:nvSpPr>
          <p:cNvPr id="133" name="Google Shape;133;p15"/>
          <p:cNvSpPr txBox="1"/>
          <p:nvPr/>
        </p:nvSpPr>
        <p:spPr>
          <a:xfrm>
            <a:off x="7823225" y="4255050"/>
            <a:ext cx="10131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Strategy</a:t>
            </a:r>
            <a:endParaRPr sz="900"/>
          </a:p>
        </p:txBody>
      </p:sp>
      <p:sp>
        <p:nvSpPr>
          <p:cNvPr id="134" name="Google Shape;134;p15"/>
          <p:cNvSpPr txBox="1"/>
          <p:nvPr/>
        </p:nvSpPr>
        <p:spPr>
          <a:xfrm>
            <a:off x="1641075" y="3933500"/>
            <a:ext cx="10578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Pipeline State and key metrics</a:t>
            </a:r>
            <a:endParaRPr sz="900"/>
          </a:p>
        </p:txBody>
      </p:sp>
      <p:sp>
        <p:nvSpPr>
          <p:cNvPr id="135" name="Google Shape;135;p15"/>
          <p:cNvSpPr txBox="1"/>
          <p:nvPr/>
        </p:nvSpPr>
        <p:spPr>
          <a:xfrm>
            <a:off x="1641075" y="4476750"/>
            <a:ext cx="859800" cy="600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Tranches and Velocity Statistics</a:t>
            </a:r>
            <a:endParaRPr sz="900"/>
          </a:p>
        </p:txBody>
      </p:sp>
      <p:sp>
        <p:nvSpPr>
          <p:cNvPr id="136" name="Google Shape;136;p15"/>
          <p:cNvSpPr txBox="1"/>
          <p:nvPr/>
        </p:nvSpPr>
        <p:spPr>
          <a:xfrm>
            <a:off x="277925" y="2659075"/>
            <a:ext cx="8019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Load top 5 scenarios </a:t>
            </a:r>
            <a:endParaRPr sz="900"/>
          </a:p>
        </p:txBody>
      </p:sp>
      <p:sp>
        <p:nvSpPr>
          <p:cNvPr id="137" name="Google Shape;137;p15"/>
          <p:cNvSpPr txBox="1"/>
          <p:nvPr/>
        </p:nvSpPr>
        <p:spPr>
          <a:xfrm>
            <a:off x="3092727" y="3893625"/>
            <a:ext cx="10578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Connect CRM</a:t>
            </a:r>
            <a:endParaRPr sz="900"/>
          </a:p>
        </p:txBody>
      </p:sp>
      <p:sp>
        <p:nvSpPr>
          <p:cNvPr id="138" name="Google Shape;138;p15"/>
          <p:cNvSpPr txBox="1"/>
          <p:nvPr/>
        </p:nvSpPr>
        <p:spPr>
          <a:xfrm>
            <a:off x="7823225" y="3340650"/>
            <a:ext cx="12078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Sales Operations</a:t>
            </a:r>
            <a:endParaRPr sz="900"/>
          </a:p>
        </p:txBody>
      </p:sp>
      <p:sp>
        <p:nvSpPr>
          <p:cNvPr id="139" name="Google Shape;139;p15"/>
          <p:cNvSpPr txBox="1"/>
          <p:nvPr/>
        </p:nvSpPr>
        <p:spPr>
          <a:xfrm>
            <a:off x="4175725" y="3867150"/>
            <a:ext cx="11217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Profile user defined tranches</a:t>
            </a:r>
            <a:endParaRPr sz="900"/>
          </a:p>
        </p:txBody>
      </p:sp>
      <p:sp>
        <p:nvSpPr>
          <p:cNvPr id="140" name="Google Shape;140;p15"/>
          <p:cNvSpPr txBox="1"/>
          <p:nvPr/>
        </p:nvSpPr>
        <p:spPr>
          <a:xfrm>
            <a:off x="5323800" y="2303750"/>
            <a:ext cx="11217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Calculate velocity statistics</a:t>
            </a:r>
            <a:endParaRPr sz="900"/>
          </a:p>
        </p:txBody>
      </p:sp>
      <p:sp>
        <p:nvSpPr>
          <p:cNvPr id="141" name="Google Shape;141;p15"/>
          <p:cNvSpPr txBox="1"/>
          <p:nvPr/>
        </p:nvSpPr>
        <p:spPr>
          <a:xfrm>
            <a:off x="6682025" y="2303750"/>
            <a:ext cx="11217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Upload CSV</a:t>
            </a:r>
            <a:endParaRPr sz="900"/>
          </a:p>
        </p:txBody>
      </p:sp>
      <p:sp>
        <p:nvSpPr>
          <p:cNvPr id="142" name="Google Shape;142;p15"/>
          <p:cNvSpPr txBox="1"/>
          <p:nvPr/>
        </p:nvSpPr>
        <p:spPr>
          <a:xfrm>
            <a:off x="5323800" y="2760950"/>
            <a:ext cx="1121700" cy="600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Calculate current course and speed statistics</a:t>
            </a:r>
            <a:endParaRPr sz="900"/>
          </a:p>
        </p:txBody>
      </p:sp>
      <p:sp>
        <p:nvSpPr>
          <p:cNvPr id="143" name="Google Shape;143;p15"/>
          <p:cNvSpPr txBox="1"/>
          <p:nvPr/>
        </p:nvSpPr>
        <p:spPr>
          <a:xfrm>
            <a:off x="5323800" y="3370550"/>
            <a:ext cx="1121700" cy="600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Journey statistics for user defined tranches</a:t>
            </a:r>
            <a:endParaRPr sz="900"/>
          </a:p>
        </p:txBody>
      </p:sp>
      <p:sp>
        <p:nvSpPr>
          <p:cNvPr id="144" name="Google Shape;144;p15"/>
          <p:cNvSpPr txBox="1"/>
          <p:nvPr/>
        </p:nvSpPr>
        <p:spPr>
          <a:xfrm>
            <a:off x="5323800" y="3980150"/>
            <a:ext cx="1121700" cy="600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Route path</a:t>
            </a:r>
            <a:r>
              <a:rPr lang="en" sz="900"/>
              <a:t> statistics for user defined tranches</a:t>
            </a:r>
            <a:endParaRPr sz="900"/>
          </a:p>
        </p:txBody>
      </p:sp>
      <p:sp>
        <p:nvSpPr>
          <p:cNvPr id="145" name="Google Shape;145;p15"/>
          <p:cNvSpPr txBox="1"/>
          <p:nvPr/>
        </p:nvSpPr>
        <p:spPr>
          <a:xfrm>
            <a:off x="5323800" y="4589750"/>
            <a:ext cx="15096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AI proposed </a:t>
            </a:r>
            <a:r>
              <a:rPr lang="en" sz="900"/>
              <a:t>tranches</a:t>
            </a:r>
            <a:r>
              <a:rPr lang="en" sz="900"/>
              <a:t> and route-path statistics ($1M)</a:t>
            </a:r>
            <a:endParaRPr sz="900"/>
          </a:p>
        </p:txBody>
      </p:sp>
      <p:sp>
        <p:nvSpPr>
          <p:cNvPr id="146" name="Google Shape;146;p15"/>
          <p:cNvSpPr txBox="1"/>
          <p:nvPr/>
        </p:nvSpPr>
        <p:spPr>
          <a:xfrm>
            <a:off x="6682025" y="2684750"/>
            <a:ext cx="1121700" cy="600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Simple u</a:t>
            </a:r>
            <a:r>
              <a:rPr lang="en" sz="900"/>
              <a:t>pload:  two files with dates </a:t>
            </a:r>
            <a:endParaRPr sz="900"/>
          </a:p>
        </p:txBody>
      </p:sp>
      <p:sp>
        <p:nvSpPr>
          <p:cNvPr id="147" name="Google Shape;147;p15"/>
          <p:cNvSpPr txBox="1"/>
          <p:nvPr/>
        </p:nvSpPr>
        <p:spPr>
          <a:xfrm>
            <a:off x="6682025" y="3202050"/>
            <a:ext cx="1015500" cy="877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Multiple file</a:t>
            </a:r>
            <a:r>
              <a:rPr lang="en" sz="900"/>
              <a:t> upload:  upload from box file or drive; infer dates or tag</a:t>
            </a:r>
            <a:endParaRPr sz="900"/>
          </a:p>
        </p:txBody>
      </p:sp>
      <p:sp>
        <p:nvSpPr>
          <p:cNvPr id="148" name="Google Shape;148;p15"/>
          <p:cNvSpPr txBox="1"/>
          <p:nvPr/>
        </p:nvSpPr>
        <p:spPr>
          <a:xfrm>
            <a:off x="3027327" y="3520488"/>
            <a:ext cx="10578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Calibrate Model</a:t>
            </a:r>
            <a:endParaRPr sz="900"/>
          </a:p>
        </p:txBody>
      </p:sp>
      <p:sp>
        <p:nvSpPr>
          <p:cNvPr id="149" name="Google Shape;149;p15"/>
          <p:cNvSpPr txBox="1"/>
          <p:nvPr/>
        </p:nvSpPr>
        <p:spPr>
          <a:xfrm>
            <a:off x="8118475" y="96775"/>
            <a:ext cx="864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0.0</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nvSpPr>
        <p:spPr>
          <a:xfrm>
            <a:off x="119850" y="648825"/>
            <a:ext cx="13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Lead Streams</a:t>
            </a:r>
            <a:endParaRPr/>
          </a:p>
        </p:txBody>
      </p:sp>
      <p:sp>
        <p:nvSpPr>
          <p:cNvPr id="155" name="Google Shape;155;p16"/>
          <p:cNvSpPr txBox="1"/>
          <p:nvPr/>
        </p:nvSpPr>
        <p:spPr>
          <a:xfrm>
            <a:off x="678500" y="344025"/>
            <a:ext cx="13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Prospecting</a:t>
            </a:r>
            <a:endParaRPr/>
          </a:p>
        </p:txBody>
      </p:sp>
      <p:sp>
        <p:nvSpPr>
          <p:cNvPr id="156" name="Google Shape;156;p16"/>
          <p:cNvSpPr txBox="1"/>
          <p:nvPr/>
        </p:nvSpPr>
        <p:spPr>
          <a:xfrm>
            <a:off x="1952800" y="344025"/>
            <a:ext cx="117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Qualification</a:t>
            </a:r>
            <a:endParaRPr/>
          </a:p>
        </p:txBody>
      </p:sp>
      <p:sp>
        <p:nvSpPr>
          <p:cNvPr id="157" name="Google Shape;157;p16"/>
          <p:cNvSpPr txBox="1"/>
          <p:nvPr/>
        </p:nvSpPr>
        <p:spPr>
          <a:xfrm>
            <a:off x="3369625" y="344025"/>
            <a:ext cx="157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Demo / Meeting</a:t>
            </a:r>
            <a:endParaRPr/>
          </a:p>
        </p:txBody>
      </p:sp>
      <p:sp>
        <p:nvSpPr>
          <p:cNvPr id="158" name="Google Shape;158;p16"/>
          <p:cNvSpPr txBox="1"/>
          <p:nvPr/>
        </p:nvSpPr>
        <p:spPr>
          <a:xfrm>
            <a:off x="6589250" y="344025"/>
            <a:ext cx="112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Negotiation</a:t>
            </a:r>
            <a:endParaRPr/>
          </a:p>
        </p:txBody>
      </p:sp>
      <p:sp>
        <p:nvSpPr>
          <p:cNvPr id="159" name="Google Shape;159;p16"/>
          <p:cNvSpPr txBox="1"/>
          <p:nvPr/>
        </p:nvSpPr>
        <p:spPr>
          <a:xfrm>
            <a:off x="260850" y="925225"/>
            <a:ext cx="1064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5  4  3  2  1  0  </a:t>
            </a:r>
            <a:endParaRPr sz="1000"/>
          </a:p>
        </p:txBody>
      </p:sp>
      <p:sp>
        <p:nvSpPr>
          <p:cNvPr id="160" name="Google Shape;160;p16"/>
          <p:cNvSpPr txBox="1"/>
          <p:nvPr/>
        </p:nvSpPr>
        <p:spPr>
          <a:xfrm>
            <a:off x="256050" y="1161300"/>
            <a:ext cx="1241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Cascading icons</a:t>
            </a:r>
            <a:endParaRPr sz="1000"/>
          </a:p>
        </p:txBody>
      </p:sp>
      <p:sp>
        <p:nvSpPr>
          <p:cNvPr id="161" name="Google Shape;161;p16"/>
          <p:cNvSpPr txBox="1"/>
          <p:nvPr/>
        </p:nvSpPr>
        <p:spPr>
          <a:xfrm>
            <a:off x="256050" y="1389900"/>
            <a:ext cx="1241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Speed = leads / week</a:t>
            </a:r>
            <a:endParaRPr sz="1000"/>
          </a:p>
        </p:txBody>
      </p:sp>
      <p:sp>
        <p:nvSpPr>
          <p:cNvPr id="162" name="Google Shape;162;p16"/>
          <p:cNvSpPr txBox="1"/>
          <p:nvPr/>
        </p:nvSpPr>
        <p:spPr>
          <a:xfrm>
            <a:off x="256050" y="1770900"/>
            <a:ext cx="1241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Color code = tactic</a:t>
            </a:r>
            <a:endParaRPr sz="1000"/>
          </a:p>
        </p:txBody>
      </p:sp>
      <p:sp>
        <p:nvSpPr>
          <p:cNvPr id="163" name="Google Shape;163;p16"/>
          <p:cNvSpPr txBox="1"/>
          <p:nvPr/>
        </p:nvSpPr>
        <p:spPr>
          <a:xfrm>
            <a:off x="215550" y="2299575"/>
            <a:ext cx="141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Conversion to opp visualized to OI source &gt; notification</a:t>
            </a:r>
            <a:endParaRPr sz="1000"/>
          </a:p>
        </p:txBody>
      </p:sp>
      <p:pic>
        <p:nvPicPr>
          <p:cNvPr id="164" name="Google Shape;164;p16"/>
          <p:cNvPicPr preferRelativeResize="0"/>
          <p:nvPr/>
        </p:nvPicPr>
        <p:blipFill>
          <a:blip r:embed="rId3">
            <a:alphaModFix/>
          </a:blip>
          <a:stretch>
            <a:fillRect/>
          </a:stretch>
        </p:blipFill>
        <p:spPr>
          <a:xfrm>
            <a:off x="2337400" y="826975"/>
            <a:ext cx="519837" cy="559600"/>
          </a:xfrm>
          <a:prstGeom prst="rect">
            <a:avLst/>
          </a:prstGeom>
          <a:noFill/>
          <a:ln>
            <a:noFill/>
          </a:ln>
        </p:spPr>
      </p:pic>
      <p:grpSp>
        <p:nvGrpSpPr>
          <p:cNvPr id="165" name="Google Shape;165;p16"/>
          <p:cNvGrpSpPr/>
          <p:nvPr/>
        </p:nvGrpSpPr>
        <p:grpSpPr>
          <a:xfrm>
            <a:off x="2019925" y="705700"/>
            <a:ext cx="162900" cy="710700"/>
            <a:chOff x="2019925" y="781900"/>
            <a:chExt cx="162900" cy="710700"/>
          </a:xfrm>
        </p:grpSpPr>
        <p:sp>
          <p:nvSpPr>
            <p:cNvPr id="166" name="Google Shape;166;p16"/>
            <p:cNvSpPr/>
            <p:nvPr/>
          </p:nvSpPr>
          <p:spPr>
            <a:xfrm>
              <a:off x="2019925" y="7819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p:nvPr/>
          </p:nvSpPr>
          <p:spPr>
            <a:xfrm>
              <a:off x="2019925" y="90382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a:off x="2019925" y="102574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a:off x="2019925" y="114766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a:off x="2019925" y="126958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2019925" y="13915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2" name="Google Shape;172;p16"/>
          <p:cNvPicPr preferRelativeResize="0"/>
          <p:nvPr/>
        </p:nvPicPr>
        <p:blipFill>
          <a:blip r:embed="rId4">
            <a:alphaModFix/>
          </a:blip>
          <a:stretch>
            <a:fillRect/>
          </a:stretch>
        </p:blipFill>
        <p:spPr>
          <a:xfrm>
            <a:off x="2317522" y="1809625"/>
            <a:ext cx="559600" cy="559600"/>
          </a:xfrm>
          <a:prstGeom prst="rect">
            <a:avLst/>
          </a:prstGeom>
          <a:noFill/>
          <a:ln>
            <a:noFill/>
          </a:ln>
        </p:spPr>
      </p:pic>
      <p:grpSp>
        <p:nvGrpSpPr>
          <p:cNvPr id="173" name="Google Shape;173;p16"/>
          <p:cNvGrpSpPr/>
          <p:nvPr/>
        </p:nvGrpSpPr>
        <p:grpSpPr>
          <a:xfrm>
            <a:off x="2019925" y="1696300"/>
            <a:ext cx="162900" cy="710700"/>
            <a:chOff x="2019925" y="781900"/>
            <a:chExt cx="162900" cy="710700"/>
          </a:xfrm>
        </p:grpSpPr>
        <p:sp>
          <p:nvSpPr>
            <p:cNvPr id="174" name="Google Shape;174;p16"/>
            <p:cNvSpPr/>
            <p:nvPr/>
          </p:nvSpPr>
          <p:spPr>
            <a:xfrm>
              <a:off x="2019925" y="7819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p:nvPr/>
          </p:nvSpPr>
          <p:spPr>
            <a:xfrm>
              <a:off x="2019925" y="90382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6"/>
            <p:cNvSpPr/>
            <p:nvPr/>
          </p:nvSpPr>
          <p:spPr>
            <a:xfrm>
              <a:off x="2019925" y="102574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
            <p:cNvSpPr/>
            <p:nvPr/>
          </p:nvSpPr>
          <p:spPr>
            <a:xfrm>
              <a:off x="2019925" y="114766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
            <p:cNvSpPr/>
            <p:nvPr/>
          </p:nvSpPr>
          <p:spPr>
            <a:xfrm>
              <a:off x="2019925" y="126958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p:cNvSpPr/>
            <p:nvPr/>
          </p:nvSpPr>
          <p:spPr>
            <a:xfrm>
              <a:off x="2019925" y="13915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0" name="Google Shape;180;p16"/>
          <p:cNvPicPr preferRelativeResize="0"/>
          <p:nvPr/>
        </p:nvPicPr>
        <p:blipFill rotWithShape="1">
          <a:blip r:embed="rId5">
            <a:alphaModFix/>
          </a:blip>
          <a:srcRect b="0" l="34464" r="33169" t="0"/>
          <a:stretch/>
        </p:blipFill>
        <p:spPr>
          <a:xfrm>
            <a:off x="2445175" y="2695650"/>
            <a:ext cx="304275" cy="608149"/>
          </a:xfrm>
          <a:prstGeom prst="rect">
            <a:avLst/>
          </a:prstGeom>
          <a:noFill/>
          <a:ln>
            <a:noFill/>
          </a:ln>
        </p:spPr>
      </p:pic>
      <p:grpSp>
        <p:nvGrpSpPr>
          <p:cNvPr id="181" name="Google Shape;181;p16"/>
          <p:cNvGrpSpPr/>
          <p:nvPr/>
        </p:nvGrpSpPr>
        <p:grpSpPr>
          <a:xfrm>
            <a:off x="2019925" y="2644375"/>
            <a:ext cx="162900" cy="710700"/>
            <a:chOff x="2019925" y="781900"/>
            <a:chExt cx="162900" cy="710700"/>
          </a:xfrm>
        </p:grpSpPr>
        <p:sp>
          <p:nvSpPr>
            <p:cNvPr id="182" name="Google Shape;182;p16"/>
            <p:cNvSpPr/>
            <p:nvPr/>
          </p:nvSpPr>
          <p:spPr>
            <a:xfrm>
              <a:off x="2019925" y="7819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6"/>
            <p:cNvSpPr/>
            <p:nvPr/>
          </p:nvSpPr>
          <p:spPr>
            <a:xfrm>
              <a:off x="2019925" y="90382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6"/>
            <p:cNvSpPr/>
            <p:nvPr/>
          </p:nvSpPr>
          <p:spPr>
            <a:xfrm>
              <a:off x="2019925" y="102574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6"/>
            <p:cNvSpPr/>
            <p:nvPr/>
          </p:nvSpPr>
          <p:spPr>
            <a:xfrm>
              <a:off x="2019925" y="114766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
            <p:cNvSpPr/>
            <p:nvPr/>
          </p:nvSpPr>
          <p:spPr>
            <a:xfrm>
              <a:off x="2019925" y="126958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6"/>
            <p:cNvSpPr/>
            <p:nvPr/>
          </p:nvSpPr>
          <p:spPr>
            <a:xfrm>
              <a:off x="2019925" y="13915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8" name="Google Shape;188;p16"/>
          <p:cNvPicPr preferRelativeResize="0"/>
          <p:nvPr/>
        </p:nvPicPr>
        <p:blipFill rotWithShape="1">
          <a:blip r:embed="rId6">
            <a:alphaModFix/>
          </a:blip>
          <a:srcRect b="0" l="42581" r="0" t="0"/>
          <a:stretch/>
        </p:blipFill>
        <p:spPr>
          <a:xfrm>
            <a:off x="2378000" y="3630225"/>
            <a:ext cx="479221" cy="538196"/>
          </a:xfrm>
          <a:prstGeom prst="rect">
            <a:avLst/>
          </a:prstGeom>
          <a:noFill/>
          <a:ln>
            <a:noFill/>
          </a:ln>
        </p:spPr>
      </p:pic>
      <p:grpSp>
        <p:nvGrpSpPr>
          <p:cNvPr id="189" name="Google Shape;189;p16"/>
          <p:cNvGrpSpPr/>
          <p:nvPr/>
        </p:nvGrpSpPr>
        <p:grpSpPr>
          <a:xfrm>
            <a:off x="2019925" y="3482575"/>
            <a:ext cx="162900" cy="710700"/>
            <a:chOff x="2019925" y="781900"/>
            <a:chExt cx="162900" cy="710700"/>
          </a:xfrm>
        </p:grpSpPr>
        <p:sp>
          <p:nvSpPr>
            <p:cNvPr id="190" name="Google Shape;190;p16"/>
            <p:cNvSpPr/>
            <p:nvPr/>
          </p:nvSpPr>
          <p:spPr>
            <a:xfrm>
              <a:off x="2019925" y="7819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p:nvPr/>
          </p:nvSpPr>
          <p:spPr>
            <a:xfrm>
              <a:off x="2019925" y="90382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p:nvPr/>
          </p:nvSpPr>
          <p:spPr>
            <a:xfrm>
              <a:off x="2019925" y="102574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p:nvPr/>
          </p:nvSpPr>
          <p:spPr>
            <a:xfrm>
              <a:off x="2019925" y="114766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p:nvPr/>
          </p:nvSpPr>
          <p:spPr>
            <a:xfrm>
              <a:off x="2019925" y="126958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p:nvPr/>
          </p:nvSpPr>
          <p:spPr>
            <a:xfrm>
              <a:off x="2019925" y="13915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6" name="Google Shape;196;p16"/>
          <p:cNvPicPr preferRelativeResize="0"/>
          <p:nvPr/>
        </p:nvPicPr>
        <p:blipFill>
          <a:blip r:embed="rId7">
            <a:alphaModFix/>
          </a:blip>
          <a:stretch>
            <a:fillRect/>
          </a:stretch>
        </p:blipFill>
        <p:spPr>
          <a:xfrm>
            <a:off x="2318450" y="4553900"/>
            <a:ext cx="559601" cy="279800"/>
          </a:xfrm>
          <a:prstGeom prst="rect">
            <a:avLst/>
          </a:prstGeom>
          <a:noFill/>
          <a:ln cap="flat" cmpd="sng" w="9525">
            <a:solidFill>
              <a:schemeClr val="dk1"/>
            </a:solidFill>
            <a:prstDash val="solid"/>
            <a:round/>
            <a:headEnd len="sm" w="sm" type="none"/>
            <a:tailEnd len="sm" w="sm" type="none"/>
          </a:ln>
        </p:spPr>
      </p:pic>
      <p:grpSp>
        <p:nvGrpSpPr>
          <p:cNvPr id="197" name="Google Shape;197;p16"/>
          <p:cNvGrpSpPr/>
          <p:nvPr/>
        </p:nvGrpSpPr>
        <p:grpSpPr>
          <a:xfrm>
            <a:off x="2019925" y="4320775"/>
            <a:ext cx="162900" cy="710700"/>
            <a:chOff x="2019925" y="781900"/>
            <a:chExt cx="162900" cy="710700"/>
          </a:xfrm>
        </p:grpSpPr>
        <p:sp>
          <p:nvSpPr>
            <p:cNvPr id="198" name="Google Shape;198;p16"/>
            <p:cNvSpPr/>
            <p:nvPr/>
          </p:nvSpPr>
          <p:spPr>
            <a:xfrm>
              <a:off x="2019925" y="7819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p:nvPr/>
          </p:nvSpPr>
          <p:spPr>
            <a:xfrm>
              <a:off x="2019925" y="90382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6"/>
            <p:cNvSpPr/>
            <p:nvPr/>
          </p:nvSpPr>
          <p:spPr>
            <a:xfrm>
              <a:off x="2019925" y="102574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p:nvPr/>
          </p:nvSpPr>
          <p:spPr>
            <a:xfrm>
              <a:off x="2019925" y="114766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
            <p:cNvSpPr/>
            <p:nvPr/>
          </p:nvSpPr>
          <p:spPr>
            <a:xfrm>
              <a:off x="2019925" y="126958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p:nvPr/>
          </p:nvSpPr>
          <p:spPr>
            <a:xfrm>
              <a:off x="2019925" y="1391500"/>
              <a:ext cx="162900" cy="10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16"/>
          <p:cNvSpPr txBox="1"/>
          <p:nvPr/>
        </p:nvSpPr>
        <p:spPr>
          <a:xfrm>
            <a:off x="3648038" y="937150"/>
            <a:ext cx="1064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Account Rep</a:t>
            </a:r>
            <a:endParaRPr/>
          </a:p>
        </p:txBody>
      </p:sp>
      <p:sp>
        <p:nvSpPr>
          <p:cNvPr id="205" name="Google Shape;205;p16"/>
          <p:cNvSpPr txBox="1"/>
          <p:nvPr/>
        </p:nvSpPr>
        <p:spPr>
          <a:xfrm>
            <a:off x="3679238" y="1672775"/>
            <a:ext cx="1002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Brand Rep</a:t>
            </a:r>
            <a:endParaRPr/>
          </a:p>
        </p:txBody>
      </p:sp>
      <p:sp>
        <p:nvSpPr>
          <p:cNvPr id="206" name="Google Shape;206;p16"/>
          <p:cNvSpPr txBox="1"/>
          <p:nvPr/>
        </p:nvSpPr>
        <p:spPr>
          <a:xfrm>
            <a:off x="3648038" y="2408388"/>
            <a:ext cx="1064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Business Partner</a:t>
            </a:r>
            <a:endParaRPr/>
          </a:p>
        </p:txBody>
      </p:sp>
      <p:sp>
        <p:nvSpPr>
          <p:cNvPr id="207" name="Google Shape;207;p16"/>
          <p:cNvSpPr txBox="1"/>
          <p:nvPr/>
        </p:nvSpPr>
        <p:spPr>
          <a:xfrm>
            <a:off x="4115850" y="3705175"/>
            <a:ext cx="106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cxnSp>
        <p:nvCxnSpPr>
          <p:cNvPr id="208" name="Google Shape;208;p16"/>
          <p:cNvCxnSpPr>
            <a:stCxn id="164" idx="3"/>
            <a:endCxn id="204" idx="1"/>
          </p:cNvCxnSpPr>
          <p:nvPr/>
        </p:nvCxnSpPr>
        <p:spPr>
          <a:xfrm>
            <a:off x="2857237" y="1106775"/>
            <a:ext cx="790800" cy="138300"/>
          </a:xfrm>
          <a:prstGeom prst="straightConnector1">
            <a:avLst/>
          </a:prstGeom>
          <a:noFill/>
          <a:ln cap="flat" cmpd="sng" w="9525">
            <a:solidFill>
              <a:schemeClr val="lt2"/>
            </a:solidFill>
            <a:prstDash val="solid"/>
            <a:round/>
            <a:headEnd len="med" w="med" type="none"/>
            <a:tailEnd len="med" w="med" type="none"/>
          </a:ln>
        </p:spPr>
      </p:cxnSp>
      <p:cxnSp>
        <p:nvCxnSpPr>
          <p:cNvPr id="209" name="Google Shape;209;p16"/>
          <p:cNvCxnSpPr>
            <a:stCxn id="164" idx="3"/>
            <a:endCxn id="205" idx="1"/>
          </p:cNvCxnSpPr>
          <p:nvPr/>
        </p:nvCxnSpPr>
        <p:spPr>
          <a:xfrm>
            <a:off x="2857237" y="1106775"/>
            <a:ext cx="822000" cy="873900"/>
          </a:xfrm>
          <a:prstGeom prst="straightConnector1">
            <a:avLst/>
          </a:prstGeom>
          <a:noFill/>
          <a:ln cap="flat" cmpd="sng" w="9525">
            <a:solidFill>
              <a:schemeClr val="lt2"/>
            </a:solidFill>
            <a:prstDash val="solid"/>
            <a:round/>
            <a:headEnd len="med" w="med" type="none"/>
            <a:tailEnd len="med" w="med" type="none"/>
          </a:ln>
        </p:spPr>
      </p:cxnSp>
      <p:cxnSp>
        <p:nvCxnSpPr>
          <p:cNvPr id="210" name="Google Shape;210;p16"/>
          <p:cNvCxnSpPr>
            <a:stCxn id="164" idx="3"/>
            <a:endCxn id="206" idx="1"/>
          </p:cNvCxnSpPr>
          <p:nvPr/>
        </p:nvCxnSpPr>
        <p:spPr>
          <a:xfrm>
            <a:off x="2857237" y="1106775"/>
            <a:ext cx="790800" cy="1609500"/>
          </a:xfrm>
          <a:prstGeom prst="straightConnector1">
            <a:avLst/>
          </a:prstGeom>
          <a:noFill/>
          <a:ln cap="flat" cmpd="sng" w="9525">
            <a:solidFill>
              <a:schemeClr val="lt2"/>
            </a:solidFill>
            <a:prstDash val="solid"/>
            <a:round/>
            <a:headEnd len="med" w="med" type="none"/>
            <a:tailEnd len="med" w="med" type="none"/>
          </a:ln>
        </p:spPr>
      </p:cxnSp>
      <p:sp>
        <p:nvSpPr>
          <p:cNvPr id="211" name="Google Shape;211;p16"/>
          <p:cNvSpPr txBox="1"/>
          <p:nvPr/>
        </p:nvSpPr>
        <p:spPr>
          <a:xfrm>
            <a:off x="3648038" y="3359406"/>
            <a:ext cx="1064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Specialist</a:t>
            </a:r>
            <a:endParaRPr/>
          </a:p>
        </p:txBody>
      </p:sp>
      <p:sp>
        <p:nvSpPr>
          <p:cNvPr id="212" name="Google Shape;212;p16"/>
          <p:cNvSpPr txBox="1"/>
          <p:nvPr/>
        </p:nvSpPr>
        <p:spPr>
          <a:xfrm>
            <a:off x="3648038" y="4095025"/>
            <a:ext cx="1064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Other</a:t>
            </a:r>
            <a:endParaRPr/>
          </a:p>
        </p:txBody>
      </p:sp>
      <p:cxnSp>
        <p:nvCxnSpPr>
          <p:cNvPr id="213" name="Google Shape;213;p16"/>
          <p:cNvCxnSpPr>
            <a:stCxn id="164" idx="3"/>
          </p:cNvCxnSpPr>
          <p:nvPr/>
        </p:nvCxnSpPr>
        <p:spPr>
          <a:xfrm>
            <a:off x="2857237" y="1106775"/>
            <a:ext cx="1274400" cy="2722500"/>
          </a:xfrm>
          <a:prstGeom prst="straightConnector1">
            <a:avLst/>
          </a:prstGeom>
          <a:noFill/>
          <a:ln cap="flat" cmpd="sng" w="9525">
            <a:solidFill>
              <a:schemeClr val="lt2"/>
            </a:solidFill>
            <a:prstDash val="solid"/>
            <a:round/>
            <a:headEnd len="med" w="med" type="none"/>
            <a:tailEnd len="med" w="med" type="none"/>
          </a:ln>
        </p:spPr>
      </p:cxnSp>
      <p:cxnSp>
        <p:nvCxnSpPr>
          <p:cNvPr id="214" name="Google Shape;214;p16"/>
          <p:cNvCxnSpPr>
            <a:stCxn id="164" idx="3"/>
            <a:endCxn id="212" idx="1"/>
          </p:cNvCxnSpPr>
          <p:nvPr/>
        </p:nvCxnSpPr>
        <p:spPr>
          <a:xfrm>
            <a:off x="2857237" y="1106775"/>
            <a:ext cx="790800" cy="3188400"/>
          </a:xfrm>
          <a:prstGeom prst="straightConnector1">
            <a:avLst/>
          </a:prstGeom>
          <a:noFill/>
          <a:ln cap="flat" cmpd="sng" w="9525">
            <a:solidFill>
              <a:schemeClr val="lt2"/>
            </a:solidFill>
            <a:prstDash val="solid"/>
            <a:round/>
            <a:headEnd len="med" w="med" type="none"/>
            <a:tailEnd len="med" w="med" type="none"/>
          </a:ln>
        </p:spPr>
      </p:cxnSp>
      <p:cxnSp>
        <p:nvCxnSpPr>
          <p:cNvPr id="215" name="Google Shape;215;p16"/>
          <p:cNvCxnSpPr>
            <a:stCxn id="172" idx="3"/>
            <a:endCxn id="204" idx="1"/>
          </p:cNvCxnSpPr>
          <p:nvPr/>
        </p:nvCxnSpPr>
        <p:spPr>
          <a:xfrm flipH="1" rot="10800000">
            <a:off x="2877122" y="1244925"/>
            <a:ext cx="771000" cy="844500"/>
          </a:xfrm>
          <a:prstGeom prst="straightConnector1">
            <a:avLst/>
          </a:prstGeom>
          <a:noFill/>
          <a:ln cap="flat" cmpd="sng" w="9525">
            <a:solidFill>
              <a:schemeClr val="lt2"/>
            </a:solidFill>
            <a:prstDash val="solid"/>
            <a:round/>
            <a:headEnd len="med" w="med" type="none"/>
            <a:tailEnd len="med" w="med" type="none"/>
          </a:ln>
        </p:spPr>
      </p:cxnSp>
      <p:cxnSp>
        <p:nvCxnSpPr>
          <p:cNvPr id="216" name="Google Shape;216;p16"/>
          <p:cNvCxnSpPr>
            <a:endCxn id="205" idx="1"/>
          </p:cNvCxnSpPr>
          <p:nvPr/>
        </p:nvCxnSpPr>
        <p:spPr>
          <a:xfrm flipH="1" rot="10800000">
            <a:off x="2479838" y="1980575"/>
            <a:ext cx="1199400" cy="45600"/>
          </a:xfrm>
          <a:prstGeom prst="straightConnector1">
            <a:avLst/>
          </a:prstGeom>
          <a:noFill/>
          <a:ln cap="flat" cmpd="sng" w="9525">
            <a:solidFill>
              <a:schemeClr val="lt2"/>
            </a:solidFill>
            <a:prstDash val="solid"/>
            <a:round/>
            <a:headEnd len="med" w="med" type="none"/>
            <a:tailEnd len="med" w="med" type="none"/>
          </a:ln>
        </p:spPr>
      </p:cxnSp>
      <p:cxnSp>
        <p:nvCxnSpPr>
          <p:cNvPr id="217" name="Google Shape;217;p16"/>
          <p:cNvCxnSpPr>
            <a:endCxn id="211" idx="1"/>
          </p:cNvCxnSpPr>
          <p:nvPr/>
        </p:nvCxnSpPr>
        <p:spPr>
          <a:xfrm>
            <a:off x="2351438" y="1826406"/>
            <a:ext cx="1296600" cy="1733100"/>
          </a:xfrm>
          <a:prstGeom prst="straightConnector1">
            <a:avLst/>
          </a:prstGeom>
          <a:noFill/>
          <a:ln cap="flat" cmpd="sng" w="9525">
            <a:solidFill>
              <a:schemeClr val="lt2"/>
            </a:solidFill>
            <a:prstDash val="solid"/>
            <a:round/>
            <a:headEnd len="med" w="med" type="none"/>
            <a:tailEnd len="med" w="med" type="none"/>
          </a:ln>
        </p:spPr>
      </p:cxnSp>
      <p:cxnSp>
        <p:nvCxnSpPr>
          <p:cNvPr id="218" name="Google Shape;218;p16"/>
          <p:cNvCxnSpPr>
            <a:endCxn id="212" idx="1"/>
          </p:cNvCxnSpPr>
          <p:nvPr/>
        </p:nvCxnSpPr>
        <p:spPr>
          <a:xfrm>
            <a:off x="2351438" y="1755025"/>
            <a:ext cx="1296600" cy="2540100"/>
          </a:xfrm>
          <a:prstGeom prst="straightConnector1">
            <a:avLst/>
          </a:prstGeom>
          <a:noFill/>
          <a:ln cap="flat" cmpd="sng" w="9525">
            <a:solidFill>
              <a:schemeClr val="lt2"/>
            </a:solidFill>
            <a:prstDash val="solid"/>
            <a:round/>
            <a:headEnd len="med" w="med" type="none"/>
            <a:tailEnd len="med" w="med" type="none"/>
          </a:ln>
        </p:spPr>
      </p:cxnSp>
      <p:cxnSp>
        <p:nvCxnSpPr>
          <p:cNvPr id="219" name="Google Shape;219;p16"/>
          <p:cNvCxnSpPr>
            <a:stCxn id="180" idx="3"/>
            <a:endCxn id="204" idx="1"/>
          </p:cNvCxnSpPr>
          <p:nvPr/>
        </p:nvCxnSpPr>
        <p:spPr>
          <a:xfrm flipH="1" rot="10800000">
            <a:off x="2749450" y="1245025"/>
            <a:ext cx="898500" cy="1754700"/>
          </a:xfrm>
          <a:prstGeom prst="straightConnector1">
            <a:avLst/>
          </a:prstGeom>
          <a:noFill/>
          <a:ln cap="flat" cmpd="sng" w="9525">
            <a:solidFill>
              <a:schemeClr val="lt2"/>
            </a:solidFill>
            <a:prstDash val="solid"/>
            <a:round/>
            <a:headEnd len="med" w="med" type="none"/>
            <a:tailEnd len="med" w="med" type="none"/>
          </a:ln>
        </p:spPr>
      </p:cxnSp>
      <p:cxnSp>
        <p:nvCxnSpPr>
          <p:cNvPr id="220" name="Google Shape;220;p16"/>
          <p:cNvCxnSpPr>
            <a:endCxn id="206" idx="1"/>
          </p:cNvCxnSpPr>
          <p:nvPr/>
        </p:nvCxnSpPr>
        <p:spPr>
          <a:xfrm>
            <a:off x="2339438" y="2654088"/>
            <a:ext cx="1308600" cy="62100"/>
          </a:xfrm>
          <a:prstGeom prst="straightConnector1">
            <a:avLst/>
          </a:prstGeom>
          <a:noFill/>
          <a:ln cap="flat" cmpd="sng" w="9525">
            <a:solidFill>
              <a:schemeClr val="lt2"/>
            </a:solidFill>
            <a:prstDash val="solid"/>
            <a:round/>
            <a:headEnd len="med" w="med" type="none"/>
            <a:tailEnd len="med" w="med" type="none"/>
          </a:ln>
        </p:spPr>
      </p:cxnSp>
      <p:cxnSp>
        <p:nvCxnSpPr>
          <p:cNvPr id="221" name="Google Shape;221;p16"/>
          <p:cNvCxnSpPr>
            <a:endCxn id="212" idx="1"/>
          </p:cNvCxnSpPr>
          <p:nvPr/>
        </p:nvCxnSpPr>
        <p:spPr>
          <a:xfrm>
            <a:off x="2265338" y="2651725"/>
            <a:ext cx="1382700" cy="1643400"/>
          </a:xfrm>
          <a:prstGeom prst="straightConnector1">
            <a:avLst/>
          </a:prstGeom>
          <a:noFill/>
          <a:ln cap="flat" cmpd="sng" w="9525">
            <a:solidFill>
              <a:schemeClr val="lt2"/>
            </a:solidFill>
            <a:prstDash val="solid"/>
            <a:round/>
            <a:headEnd len="med" w="med" type="none"/>
            <a:tailEnd len="med" w="med" type="none"/>
          </a:ln>
        </p:spPr>
      </p:cxnSp>
      <p:cxnSp>
        <p:nvCxnSpPr>
          <p:cNvPr id="222" name="Google Shape;222;p16"/>
          <p:cNvCxnSpPr>
            <a:stCxn id="180" idx="3"/>
            <a:endCxn id="211" idx="1"/>
          </p:cNvCxnSpPr>
          <p:nvPr/>
        </p:nvCxnSpPr>
        <p:spPr>
          <a:xfrm>
            <a:off x="2749450" y="2999725"/>
            <a:ext cx="898500" cy="559800"/>
          </a:xfrm>
          <a:prstGeom prst="straightConnector1">
            <a:avLst/>
          </a:prstGeom>
          <a:noFill/>
          <a:ln cap="flat" cmpd="sng" w="9525">
            <a:solidFill>
              <a:schemeClr val="lt2"/>
            </a:solidFill>
            <a:prstDash val="solid"/>
            <a:round/>
            <a:headEnd len="med" w="med" type="none"/>
            <a:tailEnd len="med" w="med" type="none"/>
          </a:ln>
        </p:spPr>
      </p:cxnSp>
      <p:cxnSp>
        <p:nvCxnSpPr>
          <p:cNvPr id="223" name="Google Shape;223;p16"/>
          <p:cNvCxnSpPr>
            <a:stCxn id="180" idx="3"/>
            <a:endCxn id="205" idx="1"/>
          </p:cNvCxnSpPr>
          <p:nvPr/>
        </p:nvCxnSpPr>
        <p:spPr>
          <a:xfrm flipH="1" rot="10800000">
            <a:off x="2749450" y="1980625"/>
            <a:ext cx="929700" cy="1019100"/>
          </a:xfrm>
          <a:prstGeom prst="straightConnector1">
            <a:avLst/>
          </a:prstGeom>
          <a:noFill/>
          <a:ln cap="flat" cmpd="sng" w="9525">
            <a:solidFill>
              <a:schemeClr val="lt2"/>
            </a:solidFill>
            <a:prstDash val="solid"/>
            <a:round/>
            <a:headEnd len="med" w="med" type="none"/>
            <a:tailEnd len="med" w="med" type="none"/>
          </a:ln>
        </p:spPr>
      </p:cxnSp>
      <p:sp>
        <p:nvSpPr>
          <p:cNvPr id="224" name="Google Shape;224;p16"/>
          <p:cNvSpPr txBox="1"/>
          <p:nvPr/>
        </p:nvSpPr>
        <p:spPr>
          <a:xfrm>
            <a:off x="117025" y="12175"/>
            <a:ext cx="3715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Go-to market System Visualization</a:t>
            </a:r>
            <a:endParaRPr b="1" sz="1600"/>
          </a:p>
        </p:txBody>
      </p:sp>
      <p:sp>
        <p:nvSpPr>
          <p:cNvPr id="225" name="Google Shape;225;p16"/>
          <p:cNvSpPr/>
          <p:nvPr/>
        </p:nvSpPr>
        <p:spPr>
          <a:xfrm>
            <a:off x="6278269" y="1032900"/>
            <a:ext cx="304200" cy="239700"/>
          </a:xfrm>
          <a:prstGeom prst="parallelogram">
            <a:avLst>
              <a:gd fmla="val 25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
          <p:cNvSpPr/>
          <p:nvPr/>
        </p:nvSpPr>
        <p:spPr>
          <a:xfrm>
            <a:off x="6240619" y="1810328"/>
            <a:ext cx="379500" cy="185400"/>
          </a:xfrm>
          <a:prstGeom prst="trapezoid">
            <a:avLst>
              <a:gd fmla="val 25000"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p:nvPr/>
        </p:nvSpPr>
        <p:spPr>
          <a:xfrm>
            <a:off x="6240619" y="2630474"/>
            <a:ext cx="379500" cy="279900"/>
          </a:xfrm>
          <a:prstGeom prst="diamond">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p:nvPr/>
        </p:nvSpPr>
        <p:spPr>
          <a:xfrm>
            <a:off x="6240619" y="3377901"/>
            <a:ext cx="379500" cy="279900"/>
          </a:xfrm>
          <a:prstGeom prst="plaque">
            <a:avLst>
              <a:gd fmla="val 44361" name="adj"/>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6"/>
          <p:cNvSpPr txBox="1"/>
          <p:nvPr/>
        </p:nvSpPr>
        <p:spPr>
          <a:xfrm>
            <a:off x="5223625" y="344025"/>
            <a:ext cx="91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Proposal</a:t>
            </a:r>
            <a:endParaRPr/>
          </a:p>
        </p:txBody>
      </p:sp>
      <p:sp>
        <p:nvSpPr>
          <p:cNvPr id="230" name="Google Shape;230;p16"/>
          <p:cNvSpPr txBox="1"/>
          <p:nvPr/>
        </p:nvSpPr>
        <p:spPr>
          <a:xfrm>
            <a:off x="8088700" y="344025"/>
            <a:ext cx="5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Won</a:t>
            </a:r>
            <a:endParaRPr/>
          </a:p>
        </p:txBody>
      </p:sp>
      <p:sp>
        <p:nvSpPr>
          <p:cNvPr id="231" name="Google Shape;231;p16"/>
          <p:cNvSpPr txBox="1"/>
          <p:nvPr/>
        </p:nvSpPr>
        <p:spPr>
          <a:xfrm>
            <a:off x="2226550" y="1298275"/>
            <a:ext cx="752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new / total</a:t>
            </a:r>
            <a:endParaRPr sz="800"/>
          </a:p>
        </p:txBody>
      </p:sp>
      <p:sp>
        <p:nvSpPr>
          <p:cNvPr id="232" name="Google Shape;232;p16"/>
          <p:cNvSpPr txBox="1"/>
          <p:nvPr/>
        </p:nvSpPr>
        <p:spPr>
          <a:xfrm>
            <a:off x="2226550" y="2288875"/>
            <a:ext cx="752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new / total</a:t>
            </a:r>
            <a:endParaRPr sz="800"/>
          </a:p>
        </p:txBody>
      </p:sp>
      <p:sp>
        <p:nvSpPr>
          <p:cNvPr id="233" name="Google Shape;233;p16"/>
          <p:cNvSpPr txBox="1"/>
          <p:nvPr/>
        </p:nvSpPr>
        <p:spPr>
          <a:xfrm>
            <a:off x="2226550" y="3203275"/>
            <a:ext cx="752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new / total</a:t>
            </a:r>
            <a:endParaRPr sz="800"/>
          </a:p>
        </p:txBody>
      </p:sp>
      <p:sp>
        <p:nvSpPr>
          <p:cNvPr id="234" name="Google Shape;234;p16"/>
          <p:cNvSpPr txBox="1"/>
          <p:nvPr/>
        </p:nvSpPr>
        <p:spPr>
          <a:xfrm>
            <a:off x="2302750" y="4117675"/>
            <a:ext cx="752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new / total</a:t>
            </a:r>
            <a:endParaRPr sz="800"/>
          </a:p>
        </p:txBody>
      </p:sp>
      <p:sp>
        <p:nvSpPr>
          <p:cNvPr id="235" name="Google Shape;235;p16"/>
          <p:cNvSpPr txBox="1"/>
          <p:nvPr/>
        </p:nvSpPr>
        <p:spPr>
          <a:xfrm>
            <a:off x="2302750" y="4727275"/>
            <a:ext cx="752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new / total</a:t>
            </a:r>
            <a:endParaRPr sz="800"/>
          </a:p>
        </p:txBody>
      </p:sp>
      <p:cxnSp>
        <p:nvCxnSpPr>
          <p:cNvPr id="236" name="Google Shape;236;p16"/>
          <p:cNvCxnSpPr>
            <a:endCxn id="204" idx="1"/>
          </p:cNvCxnSpPr>
          <p:nvPr/>
        </p:nvCxnSpPr>
        <p:spPr>
          <a:xfrm flipH="1" rot="10800000">
            <a:off x="2493338" y="1244950"/>
            <a:ext cx="1154700" cy="2853000"/>
          </a:xfrm>
          <a:prstGeom prst="straightConnector1">
            <a:avLst/>
          </a:prstGeom>
          <a:noFill/>
          <a:ln cap="flat" cmpd="sng" w="9525">
            <a:solidFill>
              <a:schemeClr val="lt2"/>
            </a:solidFill>
            <a:prstDash val="solid"/>
            <a:round/>
            <a:headEnd len="med" w="med" type="none"/>
            <a:tailEnd len="med" w="med" type="none"/>
          </a:ln>
        </p:spPr>
      </p:cxnSp>
      <p:cxnSp>
        <p:nvCxnSpPr>
          <p:cNvPr id="237" name="Google Shape;237;p16"/>
          <p:cNvCxnSpPr>
            <a:endCxn id="212" idx="1"/>
          </p:cNvCxnSpPr>
          <p:nvPr/>
        </p:nvCxnSpPr>
        <p:spPr>
          <a:xfrm>
            <a:off x="2417738" y="3642325"/>
            <a:ext cx="1230300" cy="652800"/>
          </a:xfrm>
          <a:prstGeom prst="straightConnector1">
            <a:avLst/>
          </a:prstGeom>
          <a:noFill/>
          <a:ln cap="flat" cmpd="sng" w="9525">
            <a:solidFill>
              <a:schemeClr val="lt2"/>
            </a:solidFill>
            <a:prstDash val="solid"/>
            <a:round/>
            <a:headEnd len="med" w="med" type="none"/>
            <a:tailEnd len="med" w="med" type="none"/>
          </a:ln>
        </p:spPr>
      </p:cxnSp>
      <p:cxnSp>
        <p:nvCxnSpPr>
          <p:cNvPr id="238" name="Google Shape;238;p16"/>
          <p:cNvCxnSpPr>
            <a:endCxn id="211" idx="1"/>
          </p:cNvCxnSpPr>
          <p:nvPr/>
        </p:nvCxnSpPr>
        <p:spPr>
          <a:xfrm flipH="1" rot="10800000">
            <a:off x="2395838" y="3559506"/>
            <a:ext cx="1252200" cy="159900"/>
          </a:xfrm>
          <a:prstGeom prst="straightConnector1">
            <a:avLst/>
          </a:prstGeom>
          <a:noFill/>
          <a:ln cap="flat" cmpd="sng" w="9525">
            <a:solidFill>
              <a:schemeClr val="lt2"/>
            </a:solidFill>
            <a:prstDash val="solid"/>
            <a:round/>
            <a:headEnd len="med" w="med" type="none"/>
            <a:tailEnd len="med" w="med" type="none"/>
          </a:ln>
        </p:spPr>
      </p:cxnSp>
      <p:cxnSp>
        <p:nvCxnSpPr>
          <p:cNvPr id="239" name="Google Shape;239;p16"/>
          <p:cNvCxnSpPr>
            <a:endCxn id="206" idx="1"/>
          </p:cNvCxnSpPr>
          <p:nvPr/>
        </p:nvCxnSpPr>
        <p:spPr>
          <a:xfrm flipH="1" rot="10800000">
            <a:off x="2460338" y="2716188"/>
            <a:ext cx="1187700" cy="916500"/>
          </a:xfrm>
          <a:prstGeom prst="straightConnector1">
            <a:avLst/>
          </a:prstGeom>
          <a:noFill/>
          <a:ln cap="flat" cmpd="sng" w="9525">
            <a:solidFill>
              <a:schemeClr val="lt2"/>
            </a:solidFill>
            <a:prstDash val="solid"/>
            <a:round/>
            <a:headEnd len="med" w="med" type="none"/>
            <a:tailEnd len="med" w="med" type="none"/>
          </a:ln>
        </p:spPr>
      </p:cxnSp>
      <p:cxnSp>
        <p:nvCxnSpPr>
          <p:cNvPr id="240" name="Google Shape;240;p16"/>
          <p:cNvCxnSpPr>
            <a:endCxn id="206" idx="1"/>
          </p:cNvCxnSpPr>
          <p:nvPr/>
        </p:nvCxnSpPr>
        <p:spPr>
          <a:xfrm flipH="1" rot="10800000">
            <a:off x="2612738" y="2716188"/>
            <a:ext cx="1035300" cy="1754700"/>
          </a:xfrm>
          <a:prstGeom prst="straightConnector1">
            <a:avLst/>
          </a:prstGeom>
          <a:noFill/>
          <a:ln cap="flat" cmpd="sng" w="9525">
            <a:solidFill>
              <a:schemeClr val="lt2"/>
            </a:solidFill>
            <a:prstDash val="solid"/>
            <a:round/>
            <a:headEnd len="med" w="med" type="none"/>
            <a:tailEnd len="med" w="med" type="none"/>
          </a:ln>
        </p:spPr>
      </p:cxnSp>
      <p:cxnSp>
        <p:nvCxnSpPr>
          <p:cNvPr id="241" name="Google Shape;241;p16"/>
          <p:cNvCxnSpPr>
            <a:endCxn id="212" idx="1"/>
          </p:cNvCxnSpPr>
          <p:nvPr/>
        </p:nvCxnSpPr>
        <p:spPr>
          <a:xfrm flipH="1" rot="10800000">
            <a:off x="2570138" y="4295125"/>
            <a:ext cx="1077900" cy="185400"/>
          </a:xfrm>
          <a:prstGeom prst="straightConnector1">
            <a:avLst/>
          </a:prstGeom>
          <a:noFill/>
          <a:ln cap="flat" cmpd="sng" w="9525">
            <a:solidFill>
              <a:schemeClr val="lt2"/>
            </a:solidFill>
            <a:prstDash val="solid"/>
            <a:round/>
            <a:headEnd len="med" w="med" type="none"/>
            <a:tailEnd len="med" w="med" type="none"/>
          </a:ln>
        </p:spPr>
      </p:cxnSp>
      <p:cxnSp>
        <p:nvCxnSpPr>
          <p:cNvPr id="242" name="Google Shape;242;p16"/>
          <p:cNvCxnSpPr>
            <a:endCxn id="204" idx="1"/>
          </p:cNvCxnSpPr>
          <p:nvPr/>
        </p:nvCxnSpPr>
        <p:spPr>
          <a:xfrm flipH="1" rot="10800000">
            <a:off x="2645738" y="1244950"/>
            <a:ext cx="1002300" cy="3691200"/>
          </a:xfrm>
          <a:prstGeom prst="straightConnector1">
            <a:avLst/>
          </a:prstGeom>
          <a:noFill/>
          <a:ln cap="flat" cmpd="sng" w="9525">
            <a:solidFill>
              <a:schemeClr val="lt2"/>
            </a:solidFill>
            <a:prstDash val="solid"/>
            <a:round/>
            <a:headEnd len="med" w="med" type="none"/>
            <a:tailEnd len="med" w="med" type="none"/>
          </a:ln>
        </p:spPr>
      </p:cxnSp>
      <p:cxnSp>
        <p:nvCxnSpPr>
          <p:cNvPr id="243" name="Google Shape;243;p16"/>
          <p:cNvCxnSpPr>
            <a:endCxn id="211" idx="1"/>
          </p:cNvCxnSpPr>
          <p:nvPr/>
        </p:nvCxnSpPr>
        <p:spPr>
          <a:xfrm flipH="1" rot="10800000">
            <a:off x="2548238" y="3559506"/>
            <a:ext cx="1099800" cy="998100"/>
          </a:xfrm>
          <a:prstGeom prst="straightConnector1">
            <a:avLst/>
          </a:prstGeom>
          <a:noFill/>
          <a:ln cap="flat" cmpd="sng" w="9525">
            <a:solidFill>
              <a:schemeClr val="lt2"/>
            </a:solidFill>
            <a:prstDash val="solid"/>
            <a:round/>
            <a:headEnd len="med" w="med" type="none"/>
            <a:tailEnd len="med" w="med" type="none"/>
          </a:ln>
        </p:spPr>
      </p:cxnSp>
      <p:pic>
        <p:nvPicPr>
          <p:cNvPr id="244" name="Google Shape;244;p16"/>
          <p:cNvPicPr preferRelativeResize="0"/>
          <p:nvPr/>
        </p:nvPicPr>
        <p:blipFill>
          <a:blip r:embed="rId8">
            <a:alphaModFix/>
          </a:blip>
          <a:stretch>
            <a:fillRect/>
          </a:stretch>
        </p:blipFill>
        <p:spPr>
          <a:xfrm>
            <a:off x="4232750" y="4810150"/>
            <a:ext cx="479101" cy="239550"/>
          </a:xfrm>
          <a:prstGeom prst="rect">
            <a:avLst/>
          </a:prstGeom>
          <a:noFill/>
          <a:ln>
            <a:noFill/>
          </a:ln>
        </p:spPr>
      </p:pic>
      <p:pic>
        <p:nvPicPr>
          <p:cNvPr id="245" name="Google Shape;245;p16"/>
          <p:cNvPicPr preferRelativeResize="0"/>
          <p:nvPr/>
        </p:nvPicPr>
        <p:blipFill>
          <a:blip r:embed="rId9">
            <a:alphaModFix/>
          </a:blip>
          <a:stretch>
            <a:fillRect/>
          </a:stretch>
        </p:blipFill>
        <p:spPr>
          <a:xfrm>
            <a:off x="4774075" y="4810150"/>
            <a:ext cx="239550" cy="239550"/>
          </a:xfrm>
          <a:prstGeom prst="rect">
            <a:avLst/>
          </a:prstGeom>
          <a:noFill/>
          <a:ln>
            <a:noFill/>
          </a:ln>
        </p:spPr>
      </p:pic>
      <p:pic>
        <p:nvPicPr>
          <p:cNvPr id="246" name="Google Shape;246;p16"/>
          <p:cNvPicPr preferRelativeResize="0"/>
          <p:nvPr/>
        </p:nvPicPr>
        <p:blipFill>
          <a:blip r:embed="rId10">
            <a:alphaModFix/>
          </a:blip>
          <a:stretch>
            <a:fillRect/>
          </a:stretch>
        </p:blipFill>
        <p:spPr>
          <a:xfrm>
            <a:off x="3901013" y="4785401"/>
            <a:ext cx="304274" cy="304274"/>
          </a:xfrm>
          <a:prstGeom prst="rect">
            <a:avLst/>
          </a:prstGeom>
          <a:noFill/>
          <a:ln>
            <a:noFill/>
          </a:ln>
        </p:spPr>
      </p:pic>
      <p:sp>
        <p:nvSpPr>
          <p:cNvPr id="247" name="Google Shape;247;p16"/>
          <p:cNvSpPr/>
          <p:nvPr/>
        </p:nvSpPr>
        <p:spPr>
          <a:xfrm>
            <a:off x="5075850" y="4870850"/>
            <a:ext cx="3589500" cy="6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6"/>
          <p:cNvSpPr/>
          <p:nvPr/>
        </p:nvSpPr>
        <p:spPr>
          <a:xfrm>
            <a:off x="5075850" y="4870850"/>
            <a:ext cx="1124700" cy="62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9" name="Google Shape;249;p16"/>
          <p:cNvCxnSpPr>
            <a:stCxn id="248" idx="3"/>
            <a:endCxn id="248" idx="3"/>
          </p:cNvCxnSpPr>
          <p:nvPr/>
        </p:nvCxnSpPr>
        <p:spPr>
          <a:xfrm>
            <a:off x="6200550" y="4901900"/>
            <a:ext cx="0" cy="0"/>
          </a:xfrm>
          <a:prstGeom prst="straightConnector1">
            <a:avLst/>
          </a:prstGeom>
          <a:noFill/>
          <a:ln cap="flat" cmpd="sng" w="9525">
            <a:solidFill>
              <a:schemeClr val="dk2"/>
            </a:solidFill>
            <a:prstDash val="solid"/>
            <a:round/>
            <a:headEnd len="med" w="med" type="none"/>
            <a:tailEnd len="med" w="med" type="none"/>
          </a:ln>
        </p:spPr>
      </p:cxnSp>
      <p:cxnSp>
        <p:nvCxnSpPr>
          <p:cNvPr id="250" name="Google Shape;250;p16"/>
          <p:cNvCxnSpPr/>
          <p:nvPr/>
        </p:nvCxnSpPr>
        <p:spPr>
          <a:xfrm>
            <a:off x="6200550" y="4749500"/>
            <a:ext cx="0" cy="152400"/>
          </a:xfrm>
          <a:prstGeom prst="straightConnector1">
            <a:avLst/>
          </a:prstGeom>
          <a:noFill/>
          <a:ln cap="flat" cmpd="sng" w="9525">
            <a:solidFill>
              <a:schemeClr val="dk2"/>
            </a:solidFill>
            <a:prstDash val="solid"/>
            <a:round/>
            <a:headEnd len="med" w="med" type="none"/>
            <a:tailEnd len="med" w="med" type="none"/>
          </a:ln>
        </p:spPr>
      </p:cxnSp>
      <p:sp>
        <p:nvSpPr>
          <p:cNvPr id="251" name="Google Shape;251;p16"/>
          <p:cNvSpPr txBox="1"/>
          <p:nvPr/>
        </p:nvSpPr>
        <p:spPr>
          <a:xfrm>
            <a:off x="5999675" y="4475925"/>
            <a:ext cx="519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Now</a:t>
            </a:r>
            <a:endParaRPr sz="900"/>
          </a:p>
        </p:txBody>
      </p:sp>
      <p:sp>
        <p:nvSpPr>
          <p:cNvPr id="252" name="Google Shape;252;p16"/>
          <p:cNvSpPr txBox="1"/>
          <p:nvPr/>
        </p:nvSpPr>
        <p:spPr>
          <a:xfrm>
            <a:off x="7221400" y="4901900"/>
            <a:ext cx="1308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Wk   Mon  Qtr  Yr</a:t>
            </a:r>
            <a:endParaRPr sz="900"/>
          </a:p>
        </p:txBody>
      </p:sp>
      <p:sp>
        <p:nvSpPr>
          <p:cNvPr id="253" name="Google Shape;253;p16"/>
          <p:cNvSpPr txBox="1"/>
          <p:nvPr/>
        </p:nvSpPr>
        <p:spPr>
          <a:xfrm>
            <a:off x="77075" y="4375975"/>
            <a:ext cx="912000" cy="7389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None/>
            </a:pPr>
            <a:r>
              <a:rPr lang="en" sz="900"/>
              <a:t>Contacts</a:t>
            </a:r>
            <a:endParaRPr sz="900"/>
          </a:p>
          <a:p>
            <a:pPr indent="0" lvl="0" marL="0" rtl="0" algn="r">
              <a:lnSpc>
                <a:spcPct val="150000"/>
              </a:lnSpc>
              <a:spcBef>
                <a:spcPts val="0"/>
              </a:spcBef>
              <a:spcAft>
                <a:spcPts val="0"/>
              </a:spcAft>
              <a:buNone/>
            </a:pPr>
            <a:r>
              <a:rPr lang="en" sz="900"/>
              <a:t>Leads</a:t>
            </a:r>
            <a:endParaRPr sz="900"/>
          </a:p>
          <a:p>
            <a:pPr indent="0" lvl="0" marL="0" rtl="0" algn="r">
              <a:lnSpc>
                <a:spcPct val="150000"/>
              </a:lnSpc>
              <a:spcBef>
                <a:spcPts val="0"/>
              </a:spcBef>
              <a:spcAft>
                <a:spcPts val="0"/>
              </a:spcAft>
              <a:buNone/>
            </a:pPr>
            <a:r>
              <a:rPr lang="en" sz="900"/>
              <a:t>Opportunities</a:t>
            </a:r>
            <a:endParaRPr sz="900"/>
          </a:p>
        </p:txBody>
      </p:sp>
      <p:sp>
        <p:nvSpPr>
          <p:cNvPr id="254" name="Google Shape;254;p16"/>
          <p:cNvSpPr txBox="1"/>
          <p:nvPr/>
        </p:nvSpPr>
        <p:spPr>
          <a:xfrm>
            <a:off x="1048500" y="4352425"/>
            <a:ext cx="912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1,000</a:t>
            </a:r>
            <a:endParaRPr sz="1300"/>
          </a:p>
          <a:p>
            <a:pPr indent="0" lvl="0" marL="0" rtl="0" algn="l">
              <a:spcBef>
                <a:spcPts val="0"/>
              </a:spcBef>
              <a:spcAft>
                <a:spcPts val="0"/>
              </a:spcAft>
              <a:buNone/>
            </a:pPr>
            <a:r>
              <a:rPr lang="en" sz="1300"/>
              <a:t>100</a:t>
            </a:r>
            <a:endParaRPr sz="1300"/>
          </a:p>
          <a:p>
            <a:pPr indent="0" lvl="0" marL="0" rtl="0" algn="l">
              <a:spcBef>
                <a:spcPts val="0"/>
              </a:spcBef>
              <a:spcAft>
                <a:spcPts val="0"/>
              </a:spcAft>
              <a:buNone/>
            </a:pPr>
            <a:r>
              <a:rPr lang="en" sz="1300"/>
              <a:t>10</a:t>
            </a:r>
            <a:endParaRPr sz="1300"/>
          </a:p>
        </p:txBody>
      </p:sp>
      <p:sp>
        <p:nvSpPr>
          <p:cNvPr id="255" name="Google Shape;255;p16"/>
          <p:cNvSpPr txBox="1"/>
          <p:nvPr/>
        </p:nvSpPr>
        <p:spPr>
          <a:xfrm>
            <a:off x="7953100" y="1095225"/>
            <a:ext cx="752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3/10</a:t>
            </a:r>
            <a:endParaRPr sz="900"/>
          </a:p>
        </p:txBody>
      </p:sp>
      <p:sp>
        <p:nvSpPr>
          <p:cNvPr id="256" name="Google Shape;256;p16"/>
          <p:cNvSpPr txBox="1"/>
          <p:nvPr/>
        </p:nvSpPr>
        <p:spPr>
          <a:xfrm>
            <a:off x="8012325" y="744225"/>
            <a:ext cx="75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30%</a:t>
            </a:r>
            <a:endParaRPr sz="2000"/>
          </a:p>
        </p:txBody>
      </p:sp>
      <p:sp>
        <p:nvSpPr>
          <p:cNvPr id="257" name="Google Shape;257;p16"/>
          <p:cNvSpPr txBox="1"/>
          <p:nvPr/>
        </p:nvSpPr>
        <p:spPr>
          <a:xfrm>
            <a:off x="7943800" y="1876525"/>
            <a:ext cx="752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3 / 10</a:t>
            </a:r>
            <a:endParaRPr sz="900"/>
          </a:p>
        </p:txBody>
      </p:sp>
      <p:sp>
        <p:nvSpPr>
          <p:cNvPr id="258" name="Google Shape;258;p16"/>
          <p:cNvSpPr txBox="1"/>
          <p:nvPr/>
        </p:nvSpPr>
        <p:spPr>
          <a:xfrm>
            <a:off x="8012325" y="1572925"/>
            <a:ext cx="75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30%</a:t>
            </a:r>
            <a:endParaRPr sz="2000"/>
          </a:p>
        </p:txBody>
      </p:sp>
      <p:sp>
        <p:nvSpPr>
          <p:cNvPr id="259" name="Google Shape;259;p16"/>
          <p:cNvSpPr txBox="1"/>
          <p:nvPr/>
        </p:nvSpPr>
        <p:spPr>
          <a:xfrm>
            <a:off x="7936125" y="2676113"/>
            <a:ext cx="752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1 </a:t>
            </a:r>
            <a:r>
              <a:rPr lang="en" sz="900"/>
              <a:t>/ 5</a:t>
            </a:r>
            <a:endParaRPr sz="900"/>
          </a:p>
        </p:txBody>
      </p:sp>
      <p:sp>
        <p:nvSpPr>
          <p:cNvPr id="260" name="Google Shape;260;p16"/>
          <p:cNvSpPr txBox="1"/>
          <p:nvPr/>
        </p:nvSpPr>
        <p:spPr>
          <a:xfrm>
            <a:off x="8012325" y="2401625"/>
            <a:ext cx="75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2</a:t>
            </a:r>
            <a:r>
              <a:rPr lang="en" sz="2000"/>
              <a:t>0%</a:t>
            </a:r>
            <a:endParaRPr sz="2000"/>
          </a:p>
        </p:txBody>
      </p:sp>
      <p:sp>
        <p:nvSpPr>
          <p:cNvPr id="261" name="Google Shape;261;p16"/>
          <p:cNvSpPr txBox="1"/>
          <p:nvPr/>
        </p:nvSpPr>
        <p:spPr>
          <a:xfrm>
            <a:off x="7881100" y="3601188"/>
            <a:ext cx="752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0 </a:t>
            </a:r>
            <a:r>
              <a:rPr lang="en" sz="900"/>
              <a:t>/ 9</a:t>
            </a:r>
            <a:endParaRPr sz="900"/>
          </a:p>
        </p:txBody>
      </p:sp>
      <p:sp>
        <p:nvSpPr>
          <p:cNvPr id="262" name="Google Shape;262;p16"/>
          <p:cNvSpPr txBox="1"/>
          <p:nvPr/>
        </p:nvSpPr>
        <p:spPr>
          <a:xfrm>
            <a:off x="8164725" y="3230325"/>
            <a:ext cx="75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0%</a:t>
            </a:r>
            <a:endParaRPr sz="2000"/>
          </a:p>
        </p:txBody>
      </p:sp>
      <p:sp>
        <p:nvSpPr>
          <p:cNvPr id="263" name="Google Shape;263;p16"/>
          <p:cNvSpPr txBox="1"/>
          <p:nvPr/>
        </p:nvSpPr>
        <p:spPr>
          <a:xfrm>
            <a:off x="7972450" y="4410025"/>
            <a:ext cx="752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t>2</a:t>
            </a:r>
            <a:r>
              <a:rPr lang="en" sz="900"/>
              <a:t> /3</a:t>
            </a:r>
            <a:endParaRPr sz="900"/>
          </a:p>
        </p:txBody>
      </p:sp>
      <p:sp>
        <p:nvSpPr>
          <p:cNvPr id="264" name="Google Shape;264;p16"/>
          <p:cNvSpPr txBox="1"/>
          <p:nvPr/>
        </p:nvSpPr>
        <p:spPr>
          <a:xfrm>
            <a:off x="8012325" y="4059025"/>
            <a:ext cx="752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66</a:t>
            </a:r>
            <a:r>
              <a:rPr lang="en" sz="2000"/>
              <a:t>%</a:t>
            </a:r>
            <a:endParaRPr sz="2000"/>
          </a:p>
        </p:txBody>
      </p:sp>
      <p:pic>
        <p:nvPicPr>
          <p:cNvPr id="265" name="Google Shape;265;p16" title="Show win rate by segment"/>
          <p:cNvPicPr preferRelativeResize="0"/>
          <p:nvPr/>
        </p:nvPicPr>
        <p:blipFill>
          <a:blip r:embed="rId11">
            <a:alphaModFix/>
          </a:blip>
          <a:stretch>
            <a:fillRect/>
          </a:stretch>
        </p:blipFill>
        <p:spPr>
          <a:xfrm>
            <a:off x="8680018" y="839088"/>
            <a:ext cx="162900" cy="148937"/>
          </a:xfrm>
          <a:prstGeom prst="rect">
            <a:avLst/>
          </a:prstGeom>
          <a:noFill/>
          <a:ln>
            <a:noFill/>
          </a:ln>
        </p:spPr>
      </p:pic>
      <p:sp>
        <p:nvSpPr>
          <p:cNvPr id="266" name="Google Shape;266;p16"/>
          <p:cNvSpPr/>
          <p:nvPr/>
        </p:nvSpPr>
        <p:spPr>
          <a:xfrm>
            <a:off x="6278269" y="4144400"/>
            <a:ext cx="304200" cy="279900"/>
          </a:xfrm>
          <a:prstGeom prst="diamond">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txBox="1"/>
          <p:nvPr/>
        </p:nvSpPr>
        <p:spPr>
          <a:xfrm>
            <a:off x="6662850" y="982650"/>
            <a:ext cx="119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30% | 30% | 40% </a:t>
            </a:r>
            <a:endParaRPr sz="1000"/>
          </a:p>
        </p:txBody>
      </p:sp>
      <p:sp>
        <p:nvSpPr>
          <p:cNvPr id="268" name="Google Shape;268;p16"/>
          <p:cNvSpPr txBox="1"/>
          <p:nvPr/>
        </p:nvSpPr>
        <p:spPr>
          <a:xfrm>
            <a:off x="6589250" y="572625"/>
            <a:ext cx="1296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Stall | Lost | Progress</a:t>
            </a:r>
            <a:endParaRPr sz="600"/>
          </a:p>
        </p:txBody>
      </p:sp>
      <p:sp>
        <p:nvSpPr>
          <p:cNvPr id="269" name="Google Shape;269;p16"/>
          <p:cNvSpPr txBox="1"/>
          <p:nvPr/>
        </p:nvSpPr>
        <p:spPr>
          <a:xfrm>
            <a:off x="5076313" y="572625"/>
            <a:ext cx="1296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Stall | Lost | Progress</a:t>
            </a:r>
            <a:endParaRPr sz="600"/>
          </a:p>
        </p:txBody>
      </p:sp>
      <p:sp>
        <p:nvSpPr>
          <p:cNvPr id="270" name="Google Shape;270;p16"/>
          <p:cNvSpPr txBox="1"/>
          <p:nvPr/>
        </p:nvSpPr>
        <p:spPr>
          <a:xfrm>
            <a:off x="3399913" y="572625"/>
            <a:ext cx="1296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Stall | Lost | Progress</a:t>
            </a:r>
            <a:endParaRPr sz="600"/>
          </a:p>
        </p:txBody>
      </p:sp>
      <p:sp>
        <p:nvSpPr>
          <p:cNvPr id="271" name="Google Shape;271;p16"/>
          <p:cNvSpPr txBox="1"/>
          <p:nvPr/>
        </p:nvSpPr>
        <p:spPr>
          <a:xfrm>
            <a:off x="6891450" y="1160625"/>
            <a:ext cx="75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120 Opps</a:t>
            </a:r>
            <a:endParaRPr sz="900"/>
          </a:p>
        </p:txBody>
      </p:sp>
      <p:sp>
        <p:nvSpPr>
          <p:cNvPr id="272" name="Google Shape;272;p16"/>
          <p:cNvSpPr txBox="1"/>
          <p:nvPr/>
        </p:nvSpPr>
        <p:spPr>
          <a:xfrm>
            <a:off x="6662850" y="1668450"/>
            <a:ext cx="119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2</a:t>
            </a:r>
            <a:r>
              <a:rPr lang="en" sz="1000"/>
              <a:t>0% | 50% | 30% </a:t>
            </a:r>
            <a:endParaRPr sz="1000"/>
          </a:p>
        </p:txBody>
      </p:sp>
      <p:sp>
        <p:nvSpPr>
          <p:cNvPr id="273" name="Google Shape;273;p16"/>
          <p:cNvSpPr txBox="1"/>
          <p:nvPr/>
        </p:nvSpPr>
        <p:spPr>
          <a:xfrm>
            <a:off x="6891450" y="1846425"/>
            <a:ext cx="75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6</a:t>
            </a:r>
            <a:r>
              <a:rPr lang="en" sz="900"/>
              <a:t>0 Opps</a:t>
            </a:r>
            <a:endParaRPr sz="900"/>
          </a:p>
        </p:txBody>
      </p:sp>
      <p:sp>
        <p:nvSpPr>
          <p:cNvPr id="274" name="Google Shape;274;p16"/>
          <p:cNvSpPr txBox="1"/>
          <p:nvPr/>
        </p:nvSpPr>
        <p:spPr>
          <a:xfrm>
            <a:off x="6662850" y="2506650"/>
            <a:ext cx="119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6</a:t>
            </a:r>
            <a:r>
              <a:rPr lang="en" sz="1000"/>
              <a:t>0% | 30% | 10% </a:t>
            </a:r>
            <a:endParaRPr sz="1000"/>
          </a:p>
        </p:txBody>
      </p:sp>
      <p:sp>
        <p:nvSpPr>
          <p:cNvPr id="275" name="Google Shape;275;p16"/>
          <p:cNvSpPr txBox="1"/>
          <p:nvPr/>
        </p:nvSpPr>
        <p:spPr>
          <a:xfrm>
            <a:off x="6891450" y="2684625"/>
            <a:ext cx="75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2</a:t>
            </a:r>
            <a:r>
              <a:rPr lang="en" sz="900"/>
              <a:t>0 Opps</a:t>
            </a:r>
            <a:endParaRPr sz="900"/>
          </a:p>
        </p:txBody>
      </p:sp>
      <p:sp>
        <p:nvSpPr>
          <p:cNvPr id="276" name="Google Shape;276;p16"/>
          <p:cNvSpPr txBox="1"/>
          <p:nvPr/>
        </p:nvSpPr>
        <p:spPr>
          <a:xfrm>
            <a:off x="6739050" y="3268650"/>
            <a:ext cx="119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25</a:t>
            </a:r>
            <a:r>
              <a:rPr lang="en" sz="1000"/>
              <a:t>% | 15% | 60% </a:t>
            </a:r>
            <a:endParaRPr sz="1000"/>
          </a:p>
        </p:txBody>
      </p:sp>
      <p:sp>
        <p:nvSpPr>
          <p:cNvPr id="277" name="Google Shape;277;p16"/>
          <p:cNvSpPr txBox="1"/>
          <p:nvPr/>
        </p:nvSpPr>
        <p:spPr>
          <a:xfrm>
            <a:off x="6967650" y="3446625"/>
            <a:ext cx="75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18 Opps</a:t>
            </a:r>
            <a:endParaRPr sz="900"/>
          </a:p>
        </p:txBody>
      </p:sp>
      <p:sp>
        <p:nvSpPr>
          <p:cNvPr id="278" name="Google Shape;278;p16"/>
          <p:cNvSpPr txBox="1"/>
          <p:nvPr/>
        </p:nvSpPr>
        <p:spPr>
          <a:xfrm>
            <a:off x="6739050" y="4030650"/>
            <a:ext cx="119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4</a:t>
            </a:r>
            <a:r>
              <a:rPr lang="en" sz="1000"/>
              <a:t>0% | 30% | 30% </a:t>
            </a:r>
            <a:endParaRPr sz="1000"/>
          </a:p>
        </p:txBody>
      </p:sp>
      <p:sp>
        <p:nvSpPr>
          <p:cNvPr id="279" name="Google Shape;279;p16"/>
          <p:cNvSpPr txBox="1"/>
          <p:nvPr/>
        </p:nvSpPr>
        <p:spPr>
          <a:xfrm>
            <a:off x="6967650" y="4208625"/>
            <a:ext cx="75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25</a:t>
            </a:r>
            <a:r>
              <a:rPr lang="en" sz="900"/>
              <a:t> Opps</a:t>
            </a:r>
            <a:endParaRPr sz="900"/>
          </a:p>
        </p:txBody>
      </p:sp>
      <p:sp>
        <p:nvSpPr>
          <p:cNvPr id="280" name="Google Shape;280;p16"/>
          <p:cNvSpPr txBox="1"/>
          <p:nvPr/>
        </p:nvSpPr>
        <p:spPr>
          <a:xfrm>
            <a:off x="4986450" y="982650"/>
            <a:ext cx="119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30% | 30% | 40% </a:t>
            </a:r>
            <a:endParaRPr sz="1000"/>
          </a:p>
        </p:txBody>
      </p:sp>
      <p:sp>
        <p:nvSpPr>
          <p:cNvPr id="281" name="Google Shape;281;p16"/>
          <p:cNvSpPr txBox="1"/>
          <p:nvPr/>
        </p:nvSpPr>
        <p:spPr>
          <a:xfrm>
            <a:off x="5215050" y="1160625"/>
            <a:ext cx="75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120 Opps</a:t>
            </a:r>
            <a:endParaRPr sz="900"/>
          </a:p>
        </p:txBody>
      </p:sp>
      <p:sp>
        <p:nvSpPr>
          <p:cNvPr id="282" name="Google Shape;282;p16"/>
          <p:cNvSpPr txBox="1"/>
          <p:nvPr/>
        </p:nvSpPr>
        <p:spPr>
          <a:xfrm>
            <a:off x="4986450" y="1668450"/>
            <a:ext cx="119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20% | 50% | 30% </a:t>
            </a:r>
            <a:endParaRPr sz="1000"/>
          </a:p>
        </p:txBody>
      </p:sp>
      <p:sp>
        <p:nvSpPr>
          <p:cNvPr id="283" name="Google Shape;283;p16"/>
          <p:cNvSpPr txBox="1"/>
          <p:nvPr/>
        </p:nvSpPr>
        <p:spPr>
          <a:xfrm>
            <a:off x="5215050" y="1846425"/>
            <a:ext cx="75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60 Opps</a:t>
            </a:r>
            <a:endParaRPr sz="900"/>
          </a:p>
        </p:txBody>
      </p:sp>
      <p:sp>
        <p:nvSpPr>
          <p:cNvPr id="284" name="Google Shape;284;p16"/>
          <p:cNvSpPr txBox="1"/>
          <p:nvPr/>
        </p:nvSpPr>
        <p:spPr>
          <a:xfrm>
            <a:off x="4986450" y="2506650"/>
            <a:ext cx="119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60% | 30% | 10% </a:t>
            </a:r>
            <a:endParaRPr sz="1000"/>
          </a:p>
        </p:txBody>
      </p:sp>
      <p:sp>
        <p:nvSpPr>
          <p:cNvPr id="285" name="Google Shape;285;p16"/>
          <p:cNvSpPr txBox="1"/>
          <p:nvPr/>
        </p:nvSpPr>
        <p:spPr>
          <a:xfrm>
            <a:off x="5215050" y="2684625"/>
            <a:ext cx="75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20 Opps</a:t>
            </a:r>
            <a:endParaRPr sz="900"/>
          </a:p>
        </p:txBody>
      </p:sp>
      <p:sp>
        <p:nvSpPr>
          <p:cNvPr id="286" name="Google Shape;286;p16"/>
          <p:cNvSpPr txBox="1"/>
          <p:nvPr/>
        </p:nvSpPr>
        <p:spPr>
          <a:xfrm>
            <a:off x="5062650" y="3268650"/>
            <a:ext cx="119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25% | 15% | 60% </a:t>
            </a:r>
            <a:endParaRPr sz="1000"/>
          </a:p>
        </p:txBody>
      </p:sp>
      <p:sp>
        <p:nvSpPr>
          <p:cNvPr id="287" name="Google Shape;287;p16"/>
          <p:cNvSpPr txBox="1"/>
          <p:nvPr/>
        </p:nvSpPr>
        <p:spPr>
          <a:xfrm>
            <a:off x="5291250" y="3446625"/>
            <a:ext cx="75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18 Opps</a:t>
            </a:r>
            <a:endParaRPr sz="900"/>
          </a:p>
        </p:txBody>
      </p:sp>
      <p:sp>
        <p:nvSpPr>
          <p:cNvPr id="288" name="Google Shape;288;p16"/>
          <p:cNvSpPr txBox="1"/>
          <p:nvPr/>
        </p:nvSpPr>
        <p:spPr>
          <a:xfrm>
            <a:off x="5062650" y="4030650"/>
            <a:ext cx="119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40% | 30% | 30% </a:t>
            </a:r>
            <a:endParaRPr sz="1000"/>
          </a:p>
        </p:txBody>
      </p:sp>
      <p:sp>
        <p:nvSpPr>
          <p:cNvPr id="289" name="Google Shape;289;p16"/>
          <p:cNvSpPr txBox="1"/>
          <p:nvPr/>
        </p:nvSpPr>
        <p:spPr>
          <a:xfrm>
            <a:off x="5291250" y="4208625"/>
            <a:ext cx="75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25 Opps</a:t>
            </a:r>
            <a:endParaRPr sz="900"/>
          </a:p>
        </p:txBody>
      </p:sp>
      <p:sp>
        <p:nvSpPr>
          <p:cNvPr id="290" name="Google Shape;290;p16"/>
          <p:cNvSpPr txBox="1"/>
          <p:nvPr/>
        </p:nvSpPr>
        <p:spPr>
          <a:xfrm>
            <a:off x="8499475" y="-55625"/>
            <a:ext cx="608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4</a:t>
            </a:r>
            <a:r>
              <a:rPr lang="en" sz="1900"/>
              <a:t>.1</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7"/>
          <p:cNvPicPr preferRelativeResize="0"/>
          <p:nvPr/>
        </p:nvPicPr>
        <p:blipFill>
          <a:blip r:embed="rId3">
            <a:alphaModFix/>
          </a:blip>
          <a:stretch>
            <a:fillRect/>
          </a:stretch>
        </p:blipFill>
        <p:spPr>
          <a:xfrm>
            <a:off x="152400" y="152400"/>
            <a:ext cx="7593426" cy="4838700"/>
          </a:xfrm>
          <a:prstGeom prst="rect">
            <a:avLst/>
          </a:prstGeom>
          <a:noFill/>
          <a:ln>
            <a:noFill/>
          </a:ln>
        </p:spPr>
      </p:pic>
      <p:sp>
        <p:nvSpPr>
          <p:cNvPr id="296" name="Google Shape;296;p17"/>
          <p:cNvSpPr txBox="1"/>
          <p:nvPr/>
        </p:nvSpPr>
        <p:spPr>
          <a:xfrm>
            <a:off x="8118475" y="96775"/>
            <a:ext cx="8640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1</a:t>
            </a:r>
            <a:r>
              <a:rPr lang="en" sz="1900"/>
              <a:t>.1</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8"/>
          <p:cNvSpPr txBox="1"/>
          <p:nvPr>
            <p:ph type="title"/>
          </p:nvPr>
        </p:nvSpPr>
        <p:spPr>
          <a:xfrm>
            <a:off x="97812" y="-482556"/>
            <a:ext cx="7370700" cy="46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66092"/>
              </a:buClr>
              <a:buSzPts val="2800"/>
              <a:buFont typeface="Arial"/>
              <a:buNone/>
            </a:pPr>
            <a:r>
              <a:rPr lang="en"/>
              <a:t>Marketing</a:t>
            </a:r>
            <a:endParaRPr/>
          </a:p>
        </p:txBody>
      </p:sp>
      <p:sp>
        <p:nvSpPr>
          <p:cNvPr id="303" name="Google Shape;303;p18"/>
          <p:cNvSpPr txBox="1"/>
          <p:nvPr>
            <p:ph idx="12" type="sldNum"/>
          </p:nvPr>
        </p:nvSpPr>
        <p:spPr>
          <a:xfrm>
            <a:off x="8662737" y="4764505"/>
            <a:ext cx="428700" cy="276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fld id="{00000000-1234-1234-1234-123412341234}" type="slidenum">
              <a:rPr lang="en"/>
              <a:t>‹#›</a:t>
            </a:fld>
            <a:endParaRPr/>
          </a:p>
        </p:txBody>
      </p:sp>
      <p:sp>
        <p:nvSpPr>
          <p:cNvPr id="304" name="Google Shape;304;p18"/>
          <p:cNvSpPr/>
          <p:nvPr/>
        </p:nvSpPr>
        <p:spPr>
          <a:xfrm>
            <a:off x="565116" y="231569"/>
            <a:ext cx="1878600" cy="13869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5" name="Google Shape;305;p18"/>
          <p:cNvSpPr/>
          <p:nvPr/>
        </p:nvSpPr>
        <p:spPr>
          <a:xfrm>
            <a:off x="496606" y="1720356"/>
            <a:ext cx="1957800" cy="33720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6" name="Google Shape;306;p18"/>
          <p:cNvSpPr/>
          <p:nvPr/>
        </p:nvSpPr>
        <p:spPr>
          <a:xfrm>
            <a:off x="2632705" y="174464"/>
            <a:ext cx="3167100" cy="24756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7" name="Google Shape;307;p18"/>
          <p:cNvSpPr/>
          <p:nvPr/>
        </p:nvSpPr>
        <p:spPr>
          <a:xfrm>
            <a:off x="6059115" y="9651"/>
            <a:ext cx="2502000" cy="14133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8" name="Google Shape;308;p18"/>
          <p:cNvSpPr/>
          <p:nvPr/>
        </p:nvSpPr>
        <p:spPr>
          <a:xfrm>
            <a:off x="6059115" y="1497485"/>
            <a:ext cx="2502000" cy="14133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9" name="Google Shape;309;p18"/>
          <p:cNvSpPr/>
          <p:nvPr/>
        </p:nvSpPr>
        <p:spPr>
          <a:xfrm>
            <a:off x="6059115" y="2980348"/>
            <a:ext cx="2502000" cy="21504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0" name="Google Shape;310;p18"/>
          <p:cNvSpPr/>
          <p:nvPr/>
        </p:nvSpPr>
        <p:spPr>
          <a:xfrm>
            <a:off x="2722554" y="2659673"/>
            <a:ext cx="3167100" cy="24756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1" name="Google Shape;311;p18"/>
          <p:cNvSpPr txBox="1"/>
          <p:nvPr/>
        </p:nvSpPr>
        <p:spPr>
          <a:xfrm>
            <a:off x="2867202" y="20608"/>
            <a:ext cx="14376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Simulation / History</a:t>
            </a:r>
            <a:endParaRPr/>
          </a:p>
        </p:txBody>
      </p:sp>
      <p:sp>
        <p:nvSpPr>
          <p:cNvPr id="312" name="Google Shape;312;p18"/>
          <p:cNvSpPr txBox="1"/>
          <p:nvPr/>
        </p:nvSpPr>
        <p:spPr>
          <a:xfrm>
            <a:off x="2839679" y="2595185"/>
            <a:ext cx="8997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Scoreboard</a:t>
            </a:r>
            <a:endParaRPr/>
          </a:p>
        </p:txBody>
      </p:sp>
      <p:sp>
        <p:nvSpPr>
          <p:cNvPr id="313" name="Google Shape;313;p18"/>
          <p:cNvSpPr txBox="1"/>
          <p:nvPr/>
        </p:nvSpPr>
        <p:spPr>
          <a:xfrm>
            <a:off x="6138625" y="-8907"/>
            <a:ext cx="16668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Campaign Performance</a:t>
            </a:r>
            <a:endParaRPr/>
          </a:p>
        </p:txBody>
      </p:sp>
      <p:sp>
        <p:nvSpPr>
          <p:cNvPr id="314" name="Google Shape;314;p18"/>
          <p:cNvSpPr txBox="1"/>
          <p:nvPr/>
        </p:nvSpPr>
        <p:spPr>
          <a:xfrm>
            <a:off x="6219694" y="1428035"/>
            <a:ext cx="9678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Lead Quality</a:t>
            </a:r>
            <a:endParaRPr/>
          </a:p>
        </p:txBody>
      </p:sp>
      <p:sp>
        <p:nvSpPr>
          <p:cNvPr id="315" name="Google Shape;315;p18"/>
          <p:cNvSpPr txBox="1"/>
          <p:nvPr/>
        </p:nvSpPr>
        <p:spPr>
          <a:xfrm>
            <a:off x="6167600" y="2910898"/>
            <a:ext cx="23934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Tactic Performance (Top 15 tactics)</a:t>
            </a:r>
            <a:endParaRPr/>
          </a:p>
        </p:txBody>
      </p:sp>
      <p:sp>
        <p:nvSpPr>
          <p:cNvPr id="316" name="Google Shape;316;p18"/>
          <p:cNvSpPr txBox="1"/>
          <p:nvPr/>
        </p:nvSpPr>
        <p:spPr>
          <a:xfrm>
            <a:off x="1165053" y="129592"/>
            <a:ext cx="10290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Control Panel</a:t>
            </a:r>
            <a:endParaRPr/>
          </a:p>
        </p:txBody>
      </p:sp>
      <p:sp>
        <p:nvSpPr>
          <p:cNvPr id="317" name="Google Shape;317;p18"/>
          <p:cNvSpPr txBox="1"/>
          <p:nvPr/>
        </p:nvSpPr>
        <p:spPr>
          <a:xfrm>
            <a:off x="615358" y="1677917"/>
            <a:ext cx="12768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Scenario Analysis</a:t>
            </a:r>
            <a:endParaRPr/>
          </a:p>
        </p:txBody>
      </p:sp>
      <p:sp>
        <p:nvSpPr>
          <p:cNvPr id="318" name="Google Shape;318;p18"/>
          <p:cNvSpPr txBox="1"/>
          <p:nvPr/>
        </p:nvSpPr>
        <p:spPr>
          <a:xfrm>
            <a:off x="1480217" y="-5242"/>
            <a:ext cx="743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Default:  weekly</a:t>
            </a:r>
            <a:endParaRPr/>
          </a:p>
        </p:txBody>
      </p:sp>
      <p:cxnSp>
        <p:nvCxnSpPr>
          <p:cNvPr id="319" name="Google Shape;319;p18"/>
          <p:cNvCxnSpPr/>
          <p:nvPr/>
        </p:nvCxnSpPr>
        <p:spPr>
          <a:xfrm>
            <a:off x="801388" y="2197216"/>
            <a:ext cx="1576500" cy="0"/>
          </a:xfrm>
          <a:prstGeom prst="straightConnector1">
            <a:avLst/>
          </a:prstGeom>
          <a:noFill/>
          <a:ln cap="flat" cmpd="sng" w="9525">
            <a:solidFill>
              <a:srgbClr val="4A7DBA"/>
            </a:solidFill>
            <a:prstDash val="solid"/>
            <a:round/>
            <a:headEnd len="sm" w="sm" type="none"/>
            <a:tailEnd len="sm" w="sm" type="none"/>
          </a:ln>
        </p:spPr>
      </p:cxnSp>
      <p:cxnSp>
        <p:nvCxnSpPr>
          <p:cNvPr id="320" name="Google Shape;320;p18"/>
          <p:cNvCxnSpPr/>
          <p:nvPr/>
        </p:nvCxnSpPr>
        <p:spPr>
          <a:xfrm rot="10800000">
            <a:off x="805907" y="2121069"/>
            <a:ext cx="0" cy="165600"/>
          </a:xfrm>
          <a:prstGeom prst="straightConnector1">
            <a:avLst/>
          </a:prstGeom>
          <a:noFill/>
          <a:ln cap="flat" cmpd="sng" w="9525">
            <a:solidFill>
              <a:srgbClr val="4A7DBA"/>
            </a:solidFill>
            <a:prstDash val="solid"/>
            <a:round/>
            <a:headEnd len="sm" w="sm" type="none"/>
            <a:tailEnd len="sm" w="sm" type="none"/>
          </a:ln>
        </p:spPr>
      </p:cxnSp>
      <p:cxnSp>
        <p:nvCxnSpPr>
          <p:cNvPr id="321" name="Google Shape;321;p18"/>
          <p:cNvCxnSpPr/>
          <p:nvPr/>
        </p:nvCxnSpPr>
        <p:spPr>
          <a:xfrm rot="10800000">
            <a:off x="2373579" y="2114433"/>
            <a:ext cx="0" cy="165600"/>
          </a:xfrm>
          <a:prstGeom prst="straightConnector1">
            <a:avLst/>
          </a:prstGeom>
          <a:noFill/>
          <a:ln cap="flat" cmpd="sng" w="9525">
            <a:solidFill>
              <a:srgbClr val="4A7DBA"/>
            </a:solidFill>
            <a:prstDash val="solid"/>
            <a:round/>
            <a:headEnd len="sm" w="sm" type="none"/>
            <a:tailEnd len="sm" w="sm" type="none"/>
          </a:ln>
        </p:spPr>
      </p:cxnSp>
      <p:cxnSp>
        <p:nvCxnSpPr>
          <p:cNvPr id="322" name="Google Shape;322;p18"/>
          <p:cNvCxnSpPr/>
          <p:nvPr/>
        </p:nvCxnSpPr>
        <p:spPr>
          <a:xfrm rot="10800000">
            <a:off x="1566008" y="2121068"/>
            <a:ext cx="0" cy="165600"/>
          </a:xfrm>
          <a:prstGeom prst="straightConnector1">
            <a:avLst/>
          </a:prstGeom>
          <a:noFill/>
          <a:ln cap="flat" cmpd="sng" w="9525">
            <a:solidFill>
              <a:srgbClr val="4A7DBA"/>
            </a:solidFill>
            <a:prstDash val="solid"/>
            <a:round/>
            <a:headEnd len="sm" w="sm" type="none"/>
            <a:tailEnd len="sm" w="sm" type="none"/>
          </a:ln>
        </p:spPr>
      </p:cxnSp>
      <p:cxnSp>
        <p:nvCxnSpPr>
          <p:cNvPr id="323" name="Google Shape;323;p18"/>
          <p:cNvCxnSpPr/>
          <p:nvPr/>
        </p:nvCxnSpPr>
        <p:spPr>
          <a:xfrm rot="10800000">
            <a:off x="1006173"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324" name="Google Shape;324;p18"/>
          <p:cNvCxnSpPr/>
          <p:nvPr/>
        </p:nvCxnSpPr>
        <p:spPr>
          <a:xfrm rot="10800000">
            <a:off x="1186884"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325" name="Google Shape;325;p18"/>
          <p:cNvCxnSpPr/>
          <p:nvPr/>
        </p:nvCxnSpPr>
        <p:spPr>
          <a:xfrm rot="10800000">
            <a:off x="1354041"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326" name="Google Shape;326;p18"/>
          <p:cNvCxnSpPr/>
          <p:nvPr/>
        </p:nvCxnSpPr>
        <p:spPr>
          <a:xfrm rot="10800000">
            <a:off x="1801305" y="2150917"/>
            <a:ext cx="0" cy="99300"/>
          </a:xfrm>
          <a:prstGeom prst="straightConnector1">
            <a:avLst/>
          </a:prstGeom>
          <a:noFill/>
          <a:ln cap="flat" cmpd="sng" w="9525">
            <a:solidFill>
              <a:srgbClr val="4A7DBA"/>
            </a:solidFill>
            <a:prstDash val="solid"/>
            <a:round/>
            <a:headEnd len="sm" w="sm" type="none"/>
            <a:tailEnd len="sm" w="sm" type="none"/>
          </a:ln>
        </p:spPr>
      </p:cxnSp>
      <p:cxnSp>
        <p:nvCxnSpPr>
          <p:cNvPr id="327" name="Google Shape;327;p18"/>
          <p:cNvCxnSpPr/>
          <p:nvPr/>
        </p:nvCxnSpPr>
        <p:spPr>
          <a:xfrm rot="10800000">
            <a:off x="1982015" y="2150917"/>
            <a:ext cx="0" cy="99300"/>
          </a:xfrm>
          <a:prstGeom prst="straightConnector1">
            <a:avLst/>
          </a:prstGeom>
          <a:noFill/>
          <a:ln cap="flat" cmpd="sng" w="9525">
            <a:solidFill>
              <a:srgbClr val="4A7DBA"/>
            </a:solidFill>
            <a:prstDash val="solid"/>
            <a:round/>
            <a:headEnd len="sm" w="sm" type="none"/>
            <a:tailEnd len="sm" w="sm" type="none"/>
          </a:ln>
        </p:spPr>
      </p:cxnSp>
      <p:cxnSp>
        <p:nvCxnSpPr>
          <p:cNvPr id="328" name="Google Shape;328;p18"/>
          <p:cNvCxnSpPr/>
          <p:nvPr/>
        </p:nvCxnSpPr>
        <p:spPr>
          <a:xfrm rot="10800000">
            <a:off x="2149172" y="2150917"/>
            <a:ext cx="0" cy="99300"/>
          </a:xfrm>
          <a:prstGeom prst="straightConnector1">
            <a:avLst/>
          </a:prstGeom>
          <a:noFill/>
          <a:ln cap="flat" cmpd="sng" w="9525">
            <a:solidFill>
              <a:srgbClr val="4A7DBA"/>
            </a:solidFill>
            <a:prstDash val="solid"/>
            <a:round/>
            <a:headEnd len="sm" w="sm" type="none"/>
            <a:tailEnd len="sm" w="sm" type="none"/>
          </a:ln>
        </p:spPr>
      </p:cxnSp>
      <p:sp>
        <p:nvSpPr>
          <p:cNvPr id="329" name="Google Shape;329;p18"/>
          <p:cNvSpPr txBox="1"/>
          <p:nvPr/>
        </p:nvSpPr>
        <p:spPr>
          <a:xfrm>
            <a:off x="933020" y="2341694"/>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Leads</a:t>
            </a:r>
            <a:endParaRPr/>
          </a:p>
        </p:txBody>
      </p:sp>
      <p:sp>
        <p:nvSpPr>
          <p:cNvPr id="330" name="Google Shape;330;p18"/>
          <p:cNvSpPr/>
          <p:nvPr/>
        </p:nvSpPr>
        <p:spPr>
          <a:xfrm>
            <a:off x="1051712" y="2175739"/>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31" name="Google Shape;331;p18"/>
          <p:cNvSpPr txBox="1"/>
          <p:nvPr/>
        </p:nvSpPr>
        <p:spPr>
          <a:xfrm>
            <a:off x="1006355" y="1994617"/>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332" name="Google Shape;332;p18"/>
          <p:cNvCxnSpPr/>
          <p:nvPr/>
        </p:nvCxnSpPr>
        <p:spPr>
          <a:xfrm>
            <a:off x="794734" y="2788853"/>
            <a:ext cx="1576500" cy="0"/>
          </a:xfrm>
          <a:prstGeom prst="straightConnector1">
            <a:avLst/>
          </a:prstGeom>
          <a:noFill/>
          <a:ln cap="flat" cmpd="sng" w="9525">
            <a:solidFill>
              <a:srgbClr val="4A7DBA"/>
            </a:solidFill>
            <a:prstDash val="solid"/>
            <a:round/>
            <a:headEnd len="sm" w="sm" type="none"/>
            <a:tailEnd len="sm" w="sm" type="none"/>
          </a:ln>
        </p:spPr>
      </p:cxnSp>
      <p:cxnSp>
        <p:nvCxnSpPr>
          <p:cNvPr id="333" name="Google Shape;333;p18"/>
          <p:cNvCxnSpPr/>
          <p:nvPr/>
        </p:nvCxnSpPr>
        <p:spPr>
          <a:xfrm rot="10800000">
            <a:off x="799253" y="2712705"/>
            <a:ext cx="0" cy="165600"/>
          </a:xfrm>
          <a:prstGeom prst="straightConnector1">
            <a:avLst/>
          </a:prstGeom>
          <a:noFill/>
          <a:ln cap="flat" cmpd="sng" w="9525">
            <a:solidFill>
              <a:srgbClr val="4A7DBA"/>
            </a:solidFill>
            <a:prstDash val="solid"/>
            <a:round/>
            <a:headEnd len="sm" w="sm" type="none"/>
            <a:tailEnd len="sm" w="sm" type="none"/>
          </a:ln>
        </p:spPr>
      </p:cxnSp>
      <p:cxnSp>
        <p:nvCxnSpPr>
          <p:cNvPr id="334" name="Google Shape;334;p18"/>
          <p:cNvCxnSpPr/>
          <p:nvPr/>
        </p:nvCxnSpPr>
        <p:spPr>
          <a:xfrm rot="10800000">
            <a:off x="2366925" y="2706069"/>
            <a:ext cx="0" cy="165600"/>
          </a:xfrm>
          <a:prstGeom prst="straightConnector1">
            <a:avLst/>
          </a:prstGeom>
          <a:noFill/>
          <a:ln cap="flat" cmpd="sng" w="9525">
            <a:solidFill>
              <a:srgbClr val="4A7DBA"/>
            </a:solidFill>
            <a:prstDash val="solid"/>
            <a:round/>
            <a:headEnd len="sm" w="sm" type="none"/>
            <a:tailEnd len="sm" w="sm" type="none"/>
          </a:ln>
        </p:spPr>
      </p:cxnSp>
      <p:cxnSp>
        <p:nvCxnSpPr>
          <p:cNvPr id="335" name="Google Shape;335;p18"/>
          <p:cNvCxnSpPr/>
          <p:nvPr/>
        </p:nvCxnSpPr>
        <p:spPr>
          <a:xfrm rot="10800000">
            <a:off x="1559354" y="2712705"/>
            <a:ext cx="0" cy="165600"/>
          </a:xfrm>
          <a:prstGeom prst="straightConnector1">
            <a:avLst/>
          </a:prstGeom>
          <a:noFill/>
          <a:ln cap="flat" cmpd="sng" w="9525">
            <a:solidFill>
              <a:srgbClr val="4A7DBA"/>
            </a:solidFill>
            <a:prstDash val="solid"/>
            <a:round/>
            <a:headEnd len="sm" w="sm" type="none"/>
            <a:tailEnd len="sm" w="sm" type="none"/>
          </a:ln>
        </p:spPr>
      </p:cxnSp>
      <p:cxnSp>
        <p:nvCxnSpPr>
          <p:cNvPr id="336" name="Google Shape;336;p18"/>
          <p:cNvCxnSpPr/>
          <p:nvPr/>
        </p:nvCxnSpPr>
        <p:spPr>
          <a:xfrm rot="10800000">
            <a:off x="999518"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337" name="Google Shape;337;p18"/>
          <p:cNvCxnSpPr/>
          <p:nvPr/>
        </p:nvCxnSpPr>
        <p:spPr>
          <a:xfrm rot="10800000">
            <a:off x="1180229"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338" name="Google Shape;338;p18"/>
          <p:cNvCxnSpPr/>
          <p:nvPr/>
        </p:nvCxnSpPr>
        <p:spPr>
          <a:xfrm rot="10800000">
            <a:off x="1347386"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339" name="Google Shape;339;p18"/>
          <p:cNvCxnSpPr/>
          <p:nvPr/>
        </p:nvCxnSpPr>
        <p:spPr>
          <a:xfrm rot="10800000">
            <a:off x="1794650" y="2742554"/>
            <a:ext cx="0" cy="99300"/>
          </a:xfrm>
          <a:prstGeom prst="straightConnector1">
            <a:avLst/>
          </a:prstGeom>
          <a:noFill/>
          <a:ln cap="flat" cmpd="sng" w="9525">
            <a:solidFill>
              <a:srgbClr val="4A7DBA"/>
            </a:solidFill>
            <a:prstDash val="solid"/>
            <a:round/>
            <a:headEnd len="sm" w="sm" type="none"/>
            <a:tailEnd len="sm" w="sm" type="none"/>
          </a:ln>
        </p:spPr>
      </p:cxnSp>
      <p:cxnSp>
        <p:nvCxnSpPr>
          <p:cNvPr id="340" name="Google Shape;340;p18"/>
          <p:cNvCxnSpPr/>
          <p:nvPr/>
        </p:nvCxnSpPr>
        <p:spPr>
          <a:xfrm rot="10800000">
            <a:off x="1975360" y="2742554"/>
            <a:ext cx="0" cy="99300"/>
          </a:xfrm>
          <a:prstGeom prst="straightConnector1">
            <a:avLst/>
          </a:prstGeom>
          <a:noFill/>
          <a:ln cap="flat" cmpd="sng" w="9525">
            <a:solidFill>
              <a:srgbClr val="4A7DBA"/>
            </a:solidFill>
            <a:prstDash val="solid"/>
            <a:round/>
            <a:headEnd len="sm" w="sm" type="none"/>
            <a:tailEnd len="sm" w="sm" type="none"/>
          </a:ln>
        </p:spPr>
      </p:cxnSp>
      <p:cxnSp>
        <p:nvCxnSpPr>
          <p:cNvPr id="341" name="Google Shape;341;p18"/>
          <p:cNvCxnSpPr/>
          <p:nvPr/>
        </p:nvCxnSpPr>
        <p:spPr>
          <a:xfrm rot="10800000">
            <a:off x="2142517" y="2742554"/>
            <a:ext cx="0" cy="99300"/>
          </a:xfrm>
          <a:prstGeom prst="straightConnector1">
            <a:avLst/>
          </a:prstGeom>
          <a:noFill/>
          <a:ln cap="flat" cmpd="sng" w="9525">
            <a:solidFill>
              <a:srgbClr val="4A7DBA"/>
            </a:solidFill>
            <a:prstDash val="solid"/>
            <a:round/>
            <a:headEnd len="sm" w="sm" type="none"/>
            <a:tailEnd len="sm" w="sm" type="none"/>
          </a:ln>
        </p:spPr>
      </p:cxnSp>
      <p:sp>
        <p:nvSpPr>
          <p:cNvPr id="342" name="Google Shape;342;p18"/>
          <p:cNvSpPr txBox="1"/>
          <p:nvPr/>
        </p:nvSpPr>
        <p:spPr>
          <a:xfrm>
            <a:off x="926365" y="2933331"/>
            <a:ext cx="12252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Leads to Opportunities</a:t>
            </a:r>
            <a:endParaRPr/>
          </a:p>
        </p:txBody>
      </p:sp>
      <p:sp>
        <p:nvSpPr>
          <p:cNvPr id="343" name="Google Shape;343;p18"/>
          <p:cNvSpPr/>
          <p:nvPr/>
        </p:nvSpPr>
        <p:spPr>
          <a:xfrm>
            <a:off x="1051712" y="2767376"/>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4" name="Google Shape;344;p18"/>
          <p:cNvSpPr txBox="1"/>
          <p:nvPr/>
        </p:nvSpPr>
        <p:spPr>
          <a:xfrm>
            <a:off x="999701" y="259122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345" name="Google Shape;345;p18"/>
          <p:cNvCxnSpPr/>
          <p:nvPr/>
        </p:nvCxnSpPr>
        <p:spPr>
          <a:xfrm>
            <a:off x="803771" y="3423863"/>
            <a:ext cx="1576500" cy="0"/>
          </a:xfrm>
          <a:prstGeom prst="straightConnector1">
            <a:avLst/>
          </a:prstGeom>
          <a:noFill/>
          <a:ln cap="flat" cmpd="sng" w="9525">
            <a:solidFill>
              <a:srgbClr val="4A7DBA"/>
            </a:solidFill>
            <a:prstDash val="solid"/>
            <a:round/>
            <a:headEnd len="sm" w="sm" type="none"/>
            <a:tailEnd len="sm" w="sm" type="none"/>
          </a:ln>
        </p:spPr>
      </p:cxnSp>
      <p:cxnSp>
        <p:nvCxnSpPr>
          <p:cNvPr id="346" name="Google Shape;346;p18"/>
          <p:cNvCxnSpPr/>
          <p:nvPr/>
        </p:nvCxnSpPr>
        <p:spPr>
          <a:xfrm rot="10800000">
            <a:off x="808289" y="3347715"/>
            <a:ext cx="0" cy="165600"/>
          </a:xfrm>
          <a:prstGeom prst="straightConnector1">
            <a:avLst/>
          </a:prstGeom>
          <a:noFill/>
          <a:ln cap="flat" cmpd="sng" w="9525">
            <a:solidFill>
              <a:srgbClr val="4A7DBA"/>
            </a:solidFill>
            <a:prstDash val="solid"/>
            <a:round/>
            <a:headEnd len="sm" w="sm" type="none"/>
            <a:tailEnd len="sm" w="sm" type="none"/>
          </a:ln>
        </p:spPr>
      </p:cxnSp>
      <p:cxnSp>
        <p:nvCxnSpPr>
          <p:cNvPr id="347" name="Google Shape;347;p18"/>
          <p:cNvCxnSpPr/>
          <p:nvPr/>
        </p:nvCxnSpPr>
        <p:spPr>
          <a:xfrm rot="10800000">
            <a:off x="2375961" y="3341079"/>
            <a:ext cx="0" cy="165600"/>
          </a:xfrm>
          <a:prstGeom prst="straightConnector1">
            <a:avLst/>
          </a:prstGeom>
          <a:noFill/>
          <a:ln cap="flat" cmpd="sng" w="9525">
            <a:solidFill>
              <a:srgbClr val="4A7DBA"/>
            </a:solidFill>
            <a:prstDash val="solid"/>
            <a:round/>
            <a:headEnd len="sm" w="sm" type="none"/>
            <a:tailEnd len="sm" w="sm" type="none"/>
          </a:ln>
        </p:spPr>
      </p:cxnSp>
      <p:cxnSp>
        <p:nvCxnSpPr>
          <p:cNvPr id="348" name="Google Shape;348;p18"/>
          <p:cNvCxnSpPr/>
          <p:nvPr/>
        </p:nvCxnSpPr>
        <p:spPr>
          <a:xfrm rot="10800000">
            <a:off x="1568391" y="3347715"/>
            <a:ext cx="0" cy="165600"/>
          </a:xfrm>
          <a:prstGeom prst="straightConnector1">
            <a:avLst/>
          </a:prstGeom>
          <a:noFill/>
          <a:ln cap="flat" cmpd="sng" w="9525">
            <a:solidFill>
              <a:srgbClr val="4A7DBA"/>
            </a:solidFill>
            <a:prstDash val="solid"/>
            <a:round/>
            <a:headEnd len="sm" w="sm" type="none"/>
            <a:tailEnd len="sm" w="sm" type="none"/>
          </a:ln>
        </p:spPr>
      </p:cxnSp>
      <p:cxnSp>
        <p:nvCxnSpPr>
          <p:cNvPr id="349" name="Google Shape;349;p18"/>
          <p:cNvCxnSpPr/>
          <p:nvPr/>
        </p:nvCxnSpPr>
        <p:spPr>
          <a:xfrm rot="10800000">
            <a:off x="1008555"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350" name="Google Shape;350;p18"/>
          <p:cNvCxnSpPr/>
          <p:nvPr/>
        </p:nvCxnSpPr>
        <p:spPr>
          <a:xfrm rot="10800000">
            <a:off x="1189265"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351" name="Google Shape;351;p18"/>
          <p:cNvCxnSpPr/>
          <p:nvPr/>
        </p:nvCxnSpPr>
        <p:spPr>
          <a:xfrm rot="10800000">
            <a:off x="1356423"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352" name="Google Shape;352;p18"/>
          <p:cNvCxnSpPr/>
          <p:nvPr/>
        </p:nvCxnSpPr>
        <p:spPr>
          <a:xfrm rot="10800000">
            <a:off x="1803686" y="3377564"/>
            <a:ext cx="0" cy="99300"/>
          </a:xfrm>
          <a:prstGeom prst="straightConnector1">
            <a:avLst/>
          </a:prstGeom>
          <a:noFill/>
          <a:ln cap="flat" cmpd="sng" w="9525">
            <a:solidFill>
              <a:srgbClr val="4A7DBA"/>
            </a:solidFill>
            <a:prstDash val="solid"/>
            <a:round/>
            <a:headEnd len="sm" w="sm" type="none"/>
            <a:tailEnd len="sm" w="sm" type="none"/>
          </a:ln>
        </p:spPr>
      </p:cxnSp>
      <p:cxnSp>
        <p:nvCxnSpPr>
          <p:cNvPr id="353" name="Google Shape;353;p18"/>
          <p:cNvCxnSpPr/>
          <p:nvPr/>
        </p:nvCxnSpPr>
        <p:spPr>
          <a:xfrm rot="10800000">
            <a:off x="1984397" y="3377564"/>
            <a:ext cx="0" cy="99300"/>
          </a:xfrm>
          <a:prstGeom prst="straightConnector1">
            <a:avLst/>
          </a:prstGeom>
          <a:noFill/>
          <a:ln cap="flat" cmpd="sng" w="9525">
            <a:solidFill>
              <a:srgbClr val="4A7DBA"/>
            </a:solidFill>
            <a:prstDash val="solid"/>
            <a:round/>
            <a:headEnd len="sm" w="sm" type="none"/>
            <a:tailEnd len="sm" w="sm" type="none"/>
          </a:ln>
        </p:spPr>
      </p:cxnSp>
      <p:cxnSp>
        <p:nvCxnSpPr>
          <p:cNvPr id="354" name="Google Shape;354;p18"/>
          <p:cNvCxnSpPr/>
          <p:nvPr/>
        </p:nvCxnSpPr>
        <p:spPr>
          <a:xfrm rot="10800000">
            <a:off x="2151555" y="3377564"/>
            <a:ext cx="0" cy="99300"/>
          </a:xfrm>
          <a:prstGeom prst="straightConnector1">
            <a:avLst/>
          </a:prstGeom>
          <a:noFill/>
          <a:ln cap="flat" cmpd="sng" w="9525">
            <a:solidFill>
              <a:srgbClr val="4A7DBA"/>
            </a:solidFill>
            <a:prstDash val="solid"/>
            <a:round/>
            <a:headEnd len="sm" w="sm" type="none"/>
            <a:tailEnd len="sm" w="sm" type="none"/>
          </a:ln>
        </p:spPr>
      </p:cxnSp>
      <p:sp>
        <p:nvSpPr>
          <p:cNvPr id="355" name="Google Shape;355;p18"/>
          <p:cNvSpPr txBox="1"/>
          <p:nvPr/>
        </p:nvSpPr>
        <p:spPr>
          <a:xfrm>
            <a:off x="935403" y="3568341"/>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Marketing Mix</a:t>
            </a:r>
            <a:endParaRPr/>
          </a:p>
        </p:txBody>
      </p:sp>
      <p:sp>
        <p:nvSpPr>
          <p:cNvPr id="356" name="Google Shape;356;p18"/>
          <p:cNvSpPr/>
          <p:nvPr/>
        </p:nvSpPr>
        <p:spPr>
          <a:xfrm>
            <a:off x="1051712" y="3402386"/>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7" name="Google Shape;357;p18"/>
          <p:cNvSpPr txBox="1"/>
          <p:nvPr/>
        </p:nvSpPr>
        <p:spPr>
          <a:xfrm>
            <a:off x="1013255" y="322126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358" name="Google Shape;358;p18"/>
          <p:cNvCxnSpPr/>
          <p:nvPr/>
        </p:nvCxnSpPr>
        <p:spPr>
          <a:xfrm>
            <a:off x="803771" y="4001641"/>
            <a:ext cx="1576500" cy="0"/>
          </a:xfrm>
          <a:prstGeom prst="straightConnector1">
            <a:avLst/>
          </a:prstGeom>
          <a:noFill/>
          <a:ln cap="flat" cmpd="sng" w="9525">
            <a:solidFill>
              <a:srgbClr val="4A7DBA"/>
            </a:solidFill>
            <a:prstDash val="solid"/>
            <a:round/>
            <a:headEnd len="sm" w="sm" type="none"/>
            <a:tailEnd len="sm" w="sm" type="none"/>
          </a:ln>
        </p:spPr>
      </p:cxnSp>
      <p:cxnSp>
        <p:nvCxnSpPr>
          <p:cNvPr id="359" name="Google Shape;359;p18"/>
          <p:cNvCxnSpPr/>
          <p:nvPr/>
        </p:nvCxnSpPr>
        <p:spPr>
          <a:xfrm rot="10800000">
            <a:off x="808289" y="3925494"/>
            <a:ext cx="0" cy="165600"/>
          </a:xfrm>
          <a:prstGeom prst="straightConnector1">
            <a:avLst/>
          </a:prstGeom>
          <a:noFill/>
          <a:ln cap="flat" cmpd="sng" w="9525">
            <a:solidFill>
              <a:srgbClr val="4A7DBA"/>
            </a:solidFill>
            <a:prstDash val="solid"/>
            <a:round/>
            <a:headEnd len="sm" w="sm" type="none"/>
            <a:tailEnd len="sm" w="sm" type="none"/>
          </a:ln>
        </p:spPr>
      </p:cxnSp>
      <p:cxnSp>
        <p:nvCxnSpPr>
          <p:cNvPr id="360" name="Google Shape;360;p18"/>
          <p:cNvCxnSpPr/>
          <p:nvPr/>
        </p:nvCxnSpPr>
        <p:spPr>
          <a:xfrm rot="10800000">
            <a:off x="2375961" y="3918858"/>
            <a:ext cx="0" cy="165600"/>
          </a:xfrm>
          <a:prstGeom prst="straightConnector1">
            <a:avLst/>
          </a:prstGeom>
          <a:noFill/>
          <a:ln cap="flat" cmpd="sng" w="9525">
            <a:solidFill>
              <a:srgbClr val="4A7DBA"/>
            </a:solidFill>
            <a:prstDash val="solid"/>
            <a:round/>
            <a:headEnd len="sm" w="sm" type="none"/>
            <a:tailEnd len="sm" w="sm" type="none"/>
          </a:ln>
        </p:spPr>
      </p:cxnSp>
      <p:cxnSp>
        <p:nvCxnSpPr>
          <p:cNvPr id="361" name="Google Shape;361;p18"/>
          <p:cNvCxnSpPr/>
          <p:nvPr/>
        </p:nvCxnSpPr>
        <p:spPr>
          <a:xfrm rot="10800000">
            <a:off x="1568391" y="3925493"/>
            <a:ext cx="0" cy="165600"/>
          </a:xfrm>
          <a:prstGeom prst="straightConnector1">
            <a:avLst/>
          </a:prstGeom>
          <a:noFill/>
          <a:ln cap="flat" cmpd="sng" w="9525">
            <a:solidFill>
              <a:srgbClr val="4A7DBA"/>
            </a:solidFill>
            <a:prstDash val="solid"/>
            <a:round/>
            <a:headEnd len="sm" w="sm" type="none"/>
            <a:tailEnd len="sm" w="sm" type="none"/>
          </a:ln>
        </p:spPr>
      </p:cxnSp>
      <p:cxnSp>
        <p:nvCxnSpPr>
          <p:cNvPr id="362" name="Google Shape;362;p18"/>
          <p:cNvCxnSpPr/>
          <p:nvPr/>
        </p:nvCxnSpPr>
        <p:spPr>
          <a:xfrm rot="10800000">
            <a:off x="1008555"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363" name="Google Shape;363;p18"/>
          <p:cNvCxnSpPr/>
          <p:nvPr/>
        </p:nvCxnSpPr>
        <p:spPr>
          <a:xfrm rot="10800000">
            <a:off x="1189265"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364" name="Google Shape;364;p18"/>
          <p:cNvCxnSpPr/>
          <p:nvPr/>
        </p:nvCxnSpPr>
        <p:spPr>
          <a:xfrm rot="10800000">
            <a:off x="1356423"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365" name="Google Shape;365;p18"/>
          <p:cNvCxnSpPr/>
          <p:nvPr/>
        </p:nvCxnSpPr>
        <p:spPr>
          <a:xfrm rot="10800000">
            <a:off x="1803686" y="3955342"/>
            <a:ext cx="0" cy="99300"/>
          </a:xfrm>
          <a:prstGeom prst="straightConnector1">
            <a:avLst/>
          </a:prstGeom>
          <a:noFill/>
          <a:ln cap="flat" cmpd="sng" w="9525">
            <a:solidFill>
              <a:srgbClr val="4A7DBA"/>
            </a:solidFill>
            <a:prstDash val="solid"/>
            <a:round/>
            <a:headEnd len="sm" w="sm" type="none"/>
            <a:tailEnd len="sm" w="sm" type="none"/>
          </a:ln>
        </p:spPr>
      </p:cxnSp>
      <p:cxnSp>
        <p:nvCxnSpPr>
          <p:cNvPr id="366" name="Google Shape;366;p18"/>
          <p:cNvCxnSpPr/>
          <p:nvPr/>
        </p:nvCxnSpPr>
        <p:spPr>
          <a:xfrm rot="10800000">
            <a:off x="1984397" y="3955342"/>
            <a:ext cx="0" cy="99300"/>
          </a:xfrm>
          <a:prstGeom prst="straightConnector1">
            <a:avLst/>
          </a:prstGeom>
          <a:noFill/>
          <a:ln cap="flat" cmpd="sng" w="9525">
            <a:solidFill>
              <a:srgbClr val="4A7DBA"/>
            </a:solidFill>
            <a:prstDash val="solid"/>
            <a:round/>
            <a:headEnd len="sm" w="sm" type="none"/>
            <a:tailEnd len="sm" w="sm" type="none"/>
          </a:ln>
        </p:spPr>
      </p:cxnSp>
      <p:cxnSp>
        <p:nvCxnSpPr>
          <p:cNvPr id="367" name="Google Shape;367;p18"/>
          <p:cNvCxnSpPr/>
          <p:nvPr/>
        </p:nvCxnSpPr>
        <p:spPr>
          <a:xfrm rot="10800000">
            <a:off x="2151555" y="3955342"/>
            <a:ext cx="0" cy="99300"/>
          </a:xfrm>
          <a:prstGeom prst="straightConnector1">
            <a:avLst/>
          </a:prstGeom>
          <a:noFill/>
          <a:ln cap="flat" cmpd="sng" w="9525">
            <a:solidFill>
              <a:srgbClr val="4A7DBA"/>
            </a:solidFill>
            <a:prstDash val="solid"/>
            <a:round/>
            <a:headEnd len="sm" w="sm" type="none"/>
            <a:tailEnd len="sm" w="sm" type="none"/>
          </a:ln>
        </p:spPr>
      </p:cxnSp>
      <p:sp>
        <p:nvSpPr>
          <p:cNvPr id="368" name="Google Shape;368;p18"/>
          <p:cNvSpPr txBox="1"/>
          <p:nvPr/>
        </p:nvSpPr>
        <p:spPr>
          <a:xfrm>
            <a:off x="907996" y="4146119"/>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Incremental Resource</a:t>
            </a:r>
            <a:endParaRPr/>
          </a:p>
        </p:txBody>
      </p:sp>
      <p:sp>
        <p:nvSpPr>
          <p:cNvPr id="369" name="Google Shape;369;p18"/>
          <p:cNvSpPr/>
          <p:nvPr/>
        </p:nvSpPr>
        <p:spPr>
          <a:xfrm>
            <a:off x="1051712" y="3980164"/>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370" name="Google Shape;370;p18"/>
          <p:cNvCxnSpPr/>
          <p:nvPr/>
        </p:nvCxnSpPr>
        <p:spPr>
          <a:xfrm>
            <a:off x="811762" y="4605798"/>
            <a:ext cx="1576500" cy="0"/>
          </a:xfrm>
          <a:prstGeom prst="straightConnector1">
            <a:avLst/>
          </a:prstGeom>
          <a:noFill/>
          <a:ln cap="flat" cmpd="sng" w="9525">
            <a:solidFill>
              <a:srgbClr val="4A7DBA"/>
            </a:solidFill>
            <a:prstDash val="solid"/>
            <a:round/>
            <a:headEnd len="sm" w="sm" type="none"/>
            <a:tailEnd len="sm" w="sm" type="none"/>
          </a:ln>
        </p:spPr>
      </p:cxnSp>
      <p:cxnSp>
        <p:nvCxnSpPr>
          <p:cNvPr id="371" name="Google Shape;371;p18"/>
          <p:cNvCxnSpPr/>
          <p:nvPr/>
        </p:nvCxnSpPr>
        <p:spPr>
          <a:xfrm rot="10800000">
            <a:off x="816280" y="4529651"/>
            <a:ext cx="0" cy="165600"/>
          </a:xfrm>
          <a:prstGeom prst="straightConnector1">
            <a:avLst/>
          </a:prstGeom>
          <a:noFill/>
          <a:ln cap="flat" cmpd="sng" w="9525">
            <a:solidFill>
              <a:srgbClr val="4A7DBA"/>
            </a:solidFill>
            <a:prstDash val="solid"/>
            <a:round/>
            <a:headEnd len="sm" w="sm" type="none"/>
            <a:tailEnd len="sm" w="sm" type="none"/>
          </a:ln>
        </p:spPr>
      </p:cxnSp>
      <p:cxnSp>
        <p:nvCxnSpPr>
          <p:cNvPr id="372" name="Google Shape;372;p18"/>
          <p:cNvCxnSpPr/>
          <p:nvPr/>
        </p:nvCxnSpPr>
        <p:spPr>
          <a:xfrm rot="10800000">
            <a:off x="2383952" y="4523015"/>
            <a:ext cx="0" cy="165600"/>
          </a:xfrm>
          <a:prstGeom prst="straightConnector1">
            <a:avLst/>
          </a:prstGeom>
          <a:noFill/>
          <a:ln cap="flat" cmpd="sng" w="9525">
            <a:solidFill>
              <a:srgbClr val="4A7DBA"/>
            </a:solidFill>
            <a:prstDash val="solid"/>
            <a:round/>
            <a:headEnd len="sm" w="sm" type="none"/>
            <a:tailEnd len="sm" w="sm" type="none"/>
          </a:ln>
        </p:spPr>
      </p:cxnSp>
      <p:cxnSp>
        <p:nvCxnSpPr>
          <p:cNvPr id="373" name="Google Shape;373;p18"/>
          <p:cNvCxnSpPr/>
          <p:nvPr/>
        </p:nvCxnSpPr>
        <p:spPr>
          <a:xfrm rot="10800000">
            <a:off x="1576382" y="4529650"/>
            <a:ext cx="0" cy="165600"/>
          </a:xfrm>
          <a:prstGeom prst="straightConnector1">
            <a:avLst/>
          </a:prstGeom>
          <a:noFill/>
          <a:ln cap="flat" cmpd="sng" w="9525">
            <a:solidFill>
              <a:srgbClr val="4A7DBA"/>
            </a:solidFill>
            <a:prstDash val="solid"/>
            <a:round/>
            <a:headEnd len="sm" w="sm" type="none"/>
            <a:tailEnd len="sm" w="sm" type="none"/>
          </a:ln>
        </p:spPr>
      </p:cxnSp>
      <p:cxnSp>
        <p:nvCxnSpPr>
          <p:cNvPr id="374" name="Google Shape;374;p18"/>
          <p:cNvCxnSpPr/>
          <p:nvPr/>
        </p:nvCxnSpPr>
        <p:spPr>
          <a:xfrm rot="10800000">
            <a:off x="1016546"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375" name="Google Shape;375;p18"/>
          <p:cNvCxnSpPr/>
          <p:nvPr/>
        </p:nvCxnSpPr>
        <p:spPr>
          <a:xfrm rot="10800000">
            <a:off x="1197256"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376" name="Google Shape;376;p18"/>
          <p:cNvCxnSpPr/>
          <p:nvPr/>
        </p:nvCxnSpPr>
        <p:spPr>
          <a:xfrm rot="10800000">
            <a:off x="1364414"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377" name="Google Shape;377;p18"/>
          <p:cNvCxnSpPr/>
          <p:nvPr/>
        </p:nvCxnSpPr>
        <p:spPr>
          <a:xfrm rot="10800000">
            <a:off x="1811677" y="4559499"/>
            <a:ext cx="0" cy="99300"/>
          </a:xfrm>
          <a:prstGeom prst="straightConnector1">
            <a:avLst/>
          </a:prstGeom>
          <a:noFill/>
          <a:ln cap="flat" cmpd="sng" w="9525">
            <a:solidFill>
              <a:srgbClr val="4A7DBA"/>
            </a:solidFill>
            <a:prstDash val="solid"/>
            <a:round/>
            <a:headEnd len="sm" w="sm" type="none"/>
            <a:tailEnd len="sm" w="sm" type="none"/>
          </a:ln>
        </p:spPr>
      </p:cxnSp>
      <p:cxnSp>
        <p:nvCxnSpPr>
          <p:cNvPr id="378" name="Google Shape;378;p18"/>
          <p:cNvCxnSpPr/>
          <p:nvPr/>
        </p:nvCxnSpPr>
        <p:spPr>
          <a:xfrm rot="10800000">
            <a:off x="1992388" y="4559499"/>
            <a:ext cx="0" cy="99300"/>
          </a:xfrm>
          <a:prstGeom prst="straightConnector1">
            <a:avLst/>
          </a:prstGeom>
          <a:noFill/>
          <a:ln cap="flat" cmpd="sng" w="9525">
            <a:solidFill>
              <a:srgbClr val="4A7DBA"/>
            </a:solidFill>
            <a:prstDash val="solid"/>
            <a:round/>
            <a:headEnd len="sm" w="sm" type="none"/>
            <a:tailEnd len="sm" w="sm" type="none"/>
          </a:ln>
        </p:spPr>
      </p:cxnSp>
      <p:cxnSp>
        <p:nvCxnSpPr>
          <p:cNvPr id="379" name="Google Shape;379;p18"/>
          <p:cNvCxnSpPr/>
          <p:nvPr/>
        </p:nvCxnSpPr>
        <p:spPr>
          <a:xfrm rot="10800000">
            <a:off x="2159545" y="4559499"/>
            <a:ext cx="0" cy="99300"/>
          </a:xfrm>
          <a:prstGeom prst="straightConnector1">
            <a:avLst/>
          </a:prstGeom>
          <a:noFill/>
          <a:ln cap="flat" cmpd="sng" w="9525">
            <a:solidFill>
              <a:srgbClr val="4A7DBA"/>
            </a:solidFill>
            <a:prstDash val="solid"/>
            <a:round/>
            <a:headEnd len="sm" w="sm" type="none"/>
            <a:tailEnd len="sm" w="sm" type="none"/>
          </a:ln>
        </p:spPr>
      </p:cxnSp>
      <p:sp>
        <p:nvSpPr>
          <p:cNvPr id="380" name="Google Shape;380;p18"/>
          <p:cNvSpPr txBox="1"/>
          <p:nvPr/>
        </p:nvSpPr>
        <p:spPr>
          <a:xfrm>
            <a:off x="943394" y="4750277"/>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TBD</a:t>
            </a:r>
            <a:endParaRPr/>
          </a:p>
        </p:txBody>
      </p:sp>
      <p:sp>
        <p:nvSpPr>
          <p:cNvPr id="381" name="Google Shape;381;p18"/>
          <p:cNvSpPr/>
          <p:nvPr/>
        </p:nvSpPr>
        <p:spPr>
          <a:xfrm>
            <a:off x="1024306" y="4584322"/>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82" name="Google Shape;382;p18"/>
          <p:cNvSpPr txBox="1"/>
          <p:nvPr/>
        </p:nvSpPr>
        <p:spPr>
          <a:xfrm>
            <a:off x="1007547" y="3810347"/>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sp>
        <p:nvSpPr>
          <p:cNvPr id="383" name="Google Shape;383;p18"/>
          <p:cNvSpPr txBox="1"/>
          <p:nvPr/>
        </p:nvSpPr>
        <p:spPr>
          <a:xfrm>
            <a:off x="967582" y="443711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sp>
        <p:nvSpPr>
          <p:cNvPr id="384" name="Google Shape;384;p18"/>
          <p:cNvSpPr txBox="1"/>
          <p:nvPr/>
        </p:nvSpPr>
        <p:spPr>
          <a:xfrm>
            <a:off x="553805" y="206792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385" name="Google Shape;385;p18"/>
          <p:cNvSpPr txBox="1"/>
          <p:nvPr/>
        </p:nvSpPr>
        <p:spPr>
          <a:xfrm>
            <a:off x="553805" y="265700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386" name="Google Shape;386;p18"/>
          <p:cNvSpPr txBox="1"/>
          <p:nvPr/>
        </p:nvSpPr>
        <p:spPr>
          <a:xfrm>
            <a:off x="553805" y="329130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387" name="Google Shape;387;p18"/>
          <p:cNvSpPr txBox="1"/>
          <p:nvPr/>
        </p:nvSpPr>
        <p:spPr>
          <a:xfrm>
            <a:off x="553805" y="3895461"/>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388" name="Google Shape;388;p18"/>
          <p:cNvSpPr txBox="1"/>
          <p:nvPr/>
        </p:nvSpPr>
        <p:spPr>
          <a:xfrm>
            <a:off x="553805" y="4492081"/>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389" name="Google Shape;389;p18"/>
          <p:cNvSpPr txBox="1"/>
          <p:nvPr/>
        </p:nvSpPr>
        <p:spPr>
          <a:xfrm rot="-5400000">
            <a:off x="-814552" y="3162883"/>
            <a:ext cx="25542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Expand buttons to develop more detailed scenarios</a:t>
            </a:r>
            <a:endParaRPr/>
          </a:p>
        </p:txBody>
      </p:sp>
      <p:sp>
        <p:nvSpPr>
          <p:cNvPr id="390" name="Google Shape;390;p18"/>
          <p:cNvSpPr txBox="1"/>
          <p:nvPr/>
        </p:nvSpPr>
        <p:spPr>
          <a:xfrm>
            <a:off x="898165" y="364958"/>
            <a:ext cx="5076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Timeline:</a:t>
            </a:r>
            <a:endParaRPr/>
          </a:p>
        </p:txBody>
      </p:sp>
      <p:sp>
        <p:nvSpPr>
          <p:cNvPr id="391" name="Google Shape;391;p18"/>
          <p:cNvSpPr txBox="1"/>
          <p:nvPr/>
        </p:nvSpPr>
        <p:spPr>
          <a:xfrm>
            <a:off x="1358007" y="358938"/>
            <a:ext cx="89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CQ, NQ, All Quarters</a:t>
            </a:r>
            <a:endParaRPr/>
          </a:p>
        </p:txBody>
      </p:sp>
      <p:sp>
        <p:nvSpPr>
          <p:cNvPr id="392" name="Google Shape;392;p18"/>
          <p:cNvSpPr txBox="1"/>
          <p:nvPr/>
        </p:nvSpPr>
        <p:spPr>
          <a:xfrm>
            <a:off x="894887" y="624152"/>
            <a:ext cx="511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Portfolio:</a:t>
            </a:r>
            <a:endParaRPr/>
          </a:p>
        </p:txBody>
      </p:sp>
      <p:sp>
        <p:nvSpPr>
          <p:cNvPr id="393" name="Google Shape;393;p18"/>
          <p:cNvSpPr txBox="1"/>
          <p:nvPr/>
        </p:nvSpPr>
        <p:spPr>
          <a:xfrm>
            <a:off x="859913" y="883346"/>
            <a:ext cx="540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OI Source:</a:t>
            </a:r>
            <a:endParaRPr/>
          </a:p>
        </p:txBody>
      </p:sp>
      <p:sp>
        <p:nvSpPr>
          <p:cNvPr id="394" name="Google Shape;394;p18"/>
          <p:cNvSpPr txBox="1"/>
          <p:nvPr/>
        </p:nvSpPr>
        <p:spPr>
          <a:xfrm>
            <a:off x="595416" y="1142540"/>
            <a:ext cx="8136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Seller Community</a:t>
            </a:r>
            <a:endParaRPr/>
          </a:p>
        </p:txBody>
      </p:sp>
      <p:sp>
        <p:nvSpPr>
          <p:cNvPr id="395" name="Google Shape;395;p18"/>
          <p:cNvSpPr txBox="1"/>
          <p:nvPr/>
        </p:nvSpPr>
        <p:spPr>
          <a:xfrm>
            <a:off x="967022" y="1401735"/>
            <a:ext cx="434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Market</a:t>
            </a:r>
            <a:endParaRPr/>
          </a:p>
        </p:txBody>
      </p:sp>
      <p:sp>
        <p:nvSpPr>
          <p:cNvPr id="396" name="Google Shape;396;p18"/>
          <p:cNvSpPr txBox="1"/>
          <p:nvPr/>
        </p:nvSpPr>
        <p:spPr>
          <a:xfrm>
            <a:off x="1386554" y="631500"/>
            <a:ext cx="4827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Products</a:t>
            </a:r>
            <a:endParaRPr/>
          </a:p>
        </p:txBody>
      </p:sp>
      <p:sp>
        <p:nvSpPr>
          <p:cNvPr id="397" name="Google Shape;397;p18"/>
          <p:cNvSpPr txBox="1"/>
          <p:nvPr/>
        </p:nvSpPr>
        <p:spPr>
          <a:xfrm>
            <a:off x="1380322" y="865415"/>
            <a:ext cx="702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Sales, Mkt, BPs</a:t>
            </a:r>
            <a:endParaRPr/>
          </a:p>
        </p:txBody>
      </p:sp>
      <p:sp>
        <p:nvSpPr>
          <p:cNvPr id="398" name="Google Shape;398;p18"/>
          <p:cNvSpPr txBox="1"/>
          <p:nvPr/>
        </p:nvSpPr>
        <p:spPr>
          <a:xfrm>
            <a:off x="1380965" y="1130265"/>
            <a:ext cx="13353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S&amp;D, Industry, Brand, Consulting</a:t>
            </a:r>
            <a:endParaRPr/>
          </a:p>
        </p:txBody>
      </p:sp>
      <p:cxnSp>
        <p:nvCxnSpPr>
          <p:cNvPr id="399" name="Google Shape;399;p18"/>
          <p:cNvCxnSpPr/>
          <p:nvPr/>
        </p:nvCxnSpPr>
        <p:spPr>
          <a:xfrm flipH="1" rot="10800000">
            <a:off x="2832194" y="1954777"/>
            <a:ext cx="2868900" cy="36600"/>
          </a:xfrm>
          <a:prstGeom prst="straightConnector1">
            <a:avLst/>
          </a:prstGeom>
          <a:noFill/>
          <a:ln cap="flat" cmpd="sng" w="9525">
            <a:solidFill>
              <a:srgbClr val="4A7DBA"/>
            </a:solidFill>
            <a:prstDash val="solid"/>
            <a:round/>
            <a:headEnd len="sm" w="sm" type="none"/>
            <a:tailEnd len="sm" w="sm" type="none"/>
          </a:ln>
        </p:spPr>
      </p:cxnSp>
      <p:cxnSp>
        <p:nvCxnSpPr>
          <p:cNvPr id="400" name="Google Shape;400;p18"/>
          <p:cNvCxnSpPr/>
          <p:nvPr/>
        </p:nvCxnSpPr>
        <p:spPr>
          <a:xfrm rot="10800000">
            <a:off x="2831291" y="1915230"/>
            <a:ext cx="0" cy="165600"/>
          </a:xfrm>
          <a:prstGeom prst="straightConnector1">
            <a:avLst/>
          </a:prstGeom>
          <a:noFill/>
          <a:ln cap="flat" cmpd="sng" w="9525">
            <a:solidFill>
              <a:srgbClr val="4A7DBA"/>
            </a:solidFill>
            <a:prstDash val="solid"/>
            <a:round/>
            <a:headEnd len="sm" w="sm" type="none"/>
            <a:tailEnd len="sm" w="sm" type="none"/>
          </a:ln>
        </p:spPr>
      </p:cxnSp>
      <p:cxnSp>
        <p:nvCxnSpPr>
          <p:cNvPr id="401" name="Google Shape;401;p18"/>
          <p:cNvCxnSpPr/>
          <p:nvPr/>
        </p:nvCxnSpPr>
        <p:spPr>
          <a:xfrm rot="10800000">
            <a:off x="4398963" y="1908594"/>
            <a:ext cx="0" cy="165600"/>
          </a:xfrm>
          <a:prstGeom prst="straightConnector1">
            <a:avLst/>
          </a:prstGeom>
          <a:noFill/>
          <a:ln cap="flat" cmpd="sng" w="9525">
            <a:solidFill>
              <a:srgbClr val="4A7DBA"/>
            </a:solidFill>
            <a:prstDash val="solid"/>
            <a:round/>
            <a:headEnd len="sm" w="sm" type="none"/>
            <a:tailEnd len="sm" w="sm" type="none"/>
          </a:ln>
        </p:spPr>
      </p:cxnSp>
      <p:cxnSp>
        <p:nvCxnSpPr>
          <p:cNvPr id="402" name="Google Shape;402;p18"/>
          <p:cNvCxnSpPr/>
          <p:nvPr/>
        </p:nvCxnSpPr>
        <p:spPr>
          <a:xfrm rot="10800000">
            <a:off x="3591392" y="1915229"/>
            <a:ext cx="0" cy="165600"/>
          </a:xfrm>
          <a:prstGeom prst="straightConnector1">
            <a:avLst/>
          </a:prstGeom>
          <a:noFill/>
          <a:ln cap="flat" cmpd="sng" w="9525">
            <a:solidFill>
              <a:srgbClr val="4A7DBA"/>
            </a:solidFill>
            <a:prstDash val="solid"/>
            <a:round/>
            <a:headEnd len="sm" w="sm" type="none"/>
            <a:tailEnd len="sm" w="sm" type="none"/>
          </a:ln>
        </p:spPr>
      </p:cxnSp>
      <p:cxnSp>
        <p:nvCxnSpPr>
          <p:cNvPr id="403" name="Google Shape;403;p18"/>
          <p:cNvCxnSpPr/>
          <p:nvPr/>
        </p:nvCxnSpPr>
        <p:spPr>
          <a:xfrm rot="10800000">
            <a:off x="3031556" y="1945077"/>
            <a:ext cx="0" cy="99300"/>
          </a:xfrm>
          <a:prstGeom prst="straightConnector1">
            <a:avLst/>
          </a:prstGeom>
          <a:noFill/>
          <a:ln cap="flat" cmpd="sng" w="9525">
            <a:solidFill>
              <a:srgbClr val="4A7DBA"/>
            </a:solidFill>
            <a:prstDash val="solid"/>
            <a:round/>
            <a:headEnd len="sm" w="sm" type="none"/>
            <a:tailEnd len="sm" w="sm" type="none"/>
          </a:ln>
        </p:spPr>
      </p:cxnSp>
      <p:cxnSp>
        <p:nvCxnSpPr>
          <p:cNvPr id="404" name="Google Shape;404;p18"/>
          <p:cNvCxnSpPr/>
          <p:nvPr/>
        </p:nvCxnSpPr>
        <p:spPr>
          <a:xfrm rot="10800000">
            <a:off x="3212267" y="1945077"/>
            <a:ext cx="0" cy="99300"/>
          </a:xfrm>
          <a:prstGeom prst="straightConnector1">
            <a:avLst/>
          </a:prstGeom>
          <a:noFill/>
          <a:ln cap="flat" cmpd="sng" w="9525">
            <a:solidFill>
              <a:srgbClr val="4A7DBA"/>
            </a:solidFill>
            <a:prstDash val="solid"/>
            <a:round/>
            <a:headEnd len="sm" w="sm" type="none"/>
            <a:tailEnd len="sm" w="sm" type="none"/>
          </a:ln>
        </p:spPr>
      </p:cxnSp>
      <p:cxnSp>
        <p:nvCxnSpPr>
          <p:cNvPr id="405" name="Google Shape;405;p18"/>
          <p:cNvCxnSpPr/>
          <p:nvPr/>
        </p:nvCxnSpPr>
        <p:spPr>
          <a:xfrm rot="10800000">
            <a:off x="3379425" y="1945077"/>
            <a:ext cx="0" cy="99300"/>
          </a:xfrm>
          <a:prstGeom prst="straightConnector1">
            <a:avLst/>
          </a:prstGeom>
          <a:noFill/>
          <a:ln cap="flat" cmpd="sng" w="9525">
            <a:solidFill>
              <a:srgbClr val="4A7DBA"/>
            </a:solidFill>
            <a:prstDash val="solid"/>
            <a:round/>
            <a:headEnd len="sm" w="sm" type="none"/>
            <a:tailEnd len="sm" w="sm" type="none"/>
          </a:ln>
        </p:spPr>
      </p:cxnSp>
      <p:cxnSp>
        <p:nvCxnSpPr>
          <p:cNvPr id="406" name="Google Shape;406;p18"/>
          <p:cNvCxnSpPr/>
          <p:nvPr/>
        </p:nvCxnSpPr>
        <p:spPr>
          <a:xfrm rot="10800000">
            <a:off x="3826688" y="1945078"/>
            <a:ext cx="0" cy="99300"/>
          </a:xfrm>
          <a:prstGeom prst="straightConnector1">
            <a:avLst/>
          </a:prstGeom>
          <a:noFill/>
          <a:ln cap="flat" cmpd="sng" w="9525">
            <a:solidFill>
              <a:srgbClr val="4A7DBA"/>
            </a:solidFill>
            <a:prstDash val="solid"/>
            <a:round/>
            <a:headEnd len="sm" w="sm" type="none"/>
            <a:tailEnd len="sm" w="sm" type="none"/>
          </a:ln>
        </p:spPr>
      </p:cxnSp>
      <p:cxnSp>
        <p:nvCxnSpPr>
          <p:cNvPr id="407" name="Google Shape;407;p18"/>
          <p:cNvCxnSpPr/>
          <p:nvPr/>
        </p:nvCxnSpPr>
        <p:spPr>
          <a:xfrm rot="10800000">
            <a:off x="4007399" y="1945078"/>
            <a:ext cx="0" cy="99300"/>
          </a:xfrm>
          <a:prstGeom prst="straightConnector1">
            <a:avLst/>
          </a:prstGeom>
          <a:noFill/>
          <a:ln cap="flat" cmpd="sng" w="9525">
            <a:solidFill>
              <a:srgbClr val="4A7DBA"/>
            </a:solidFill>
            <a:prstDash val="solid"/>
            <a:round/>
            <a:headEnd len="sm" w="sm" type="none"/>
            <a:tailEnd len="sm" w="sm" type="none"/>
          </a:ln>
        </p:spPr>
      </p:cxnSp>
      <p:cxnSp>
        <p:nvCxnSpPr>
          <p:cNvPr id="408" name="Google Shape;408;p18"/>
          <p:cNvCxnSpPr/>
          <p:nvPr/>
        </p:nvCxnSpPr>
        <p:spPr>
          <a:xfrm rot="10800000">
            <a:off x="4174556" y="1945078"/>
            <a:ext cx="0" cy="99300"/>
          </a:xfrm>
          <a:prstGeom prst="straightConnector1">
            <a:avLst/>
          </a:prstGeom>
          <a:noFill/>
          <a:ln cap="flat" cmpd="sng" w="9525">
            <a:solidFill>
              <a:srgbClr val="4A7DBA"/>
            </a:solidFill>
            <a:prstDash val="solid"/>
            <a:round/>
            <a:headEnd len="sm" w="sm" type="none"/>
            <a:tailEnd len="sm" w="sm" type="none"/>
          </a:ln>
        </p:spPr>
      </p:cxnSp>
      <p:sp>
        <p:nvSpPr>
          <p:cNvPr id="409" name="Google Shape;409;p18"/>
          <p:cNvSpPr/>
          <p:nvPr/>
        </p:nvSpPr>
        <p:spPr>
          <a:xfrm rot="5400000">
            <a:off x="4387517" y="2162196"/>
            <a:ext cx="352200" cy="2880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10" name="Google Shape;410;p18"/>
          <p:cNvSpPr txBox="1"/>
          <p:nvPr/>
        </p:nvSpPr>
        <p:spPr>
          <a:xfrm>
            <a:off x="4200473" y="1960485"/>
            <a:ext cx="3519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0</a:t>
            </a:r>
            <a:endParaRPr/>
          </a:p>
        </p:txBody>
      </p:sp>
      <p:sp>
        <p:nvSpPr>
          <p:cNvPr id="411" name="Google Shape;411;p18"/>
          <p:cNvSpPr txBox="1"/>
          <p:nvPr/>
        </p:nvSpPr>
        <p:spPr>
          <a:xfrm>
            <a:off x="2546661" y="1862086"/>
            <a:ext cx="246600" cy="3000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pic>
        <p:nvPicPr>
          <p:cNvPr id="412" name="Google Shape;412;p18"/>
          <p:cNvPicPr preferRelativeResize="0"/>
          <p:nvPr/>
        </p:nvPicPr>
        <p:blipFill rotWithShape="1">
          <a:blip r:embed="rId3">
            <a:alphaModFix/>
          </a:blip>
          <a:srcRect b="0" l="0" r="0" t="0"/>
          <a:stretch/>
        </p:blipFill>
        <p:spPr>
          <a:xfrm>
            <a:off x="2758742" y="130771"/>
            <a:ext cx="2985900" cy="1462800"/>
          </a:xfrm>
          <a:prstGeom prst="rect">
            <a:avLst/>
          </a:prstGeom>
          <a:noFill/>
          <a:ln>
            <a:noFill/>
          </a:ln>
        </p:spPr>
      </p:pic>
      <p:cxnSp>
        <p:nvCxnSpPr>
          <p:cNvPr id="413" name="Google Shape;413;p18"/>
          <p:cNvCxnSpPr/>
          <p:nvPr/>
        </p:nvCxnSpPr>
        <p:spPr>
          <a:xfrm>
            <a:off x="2900311" y="1338014"/>
            <a:ext cx="2548500" cy="0"/>
          </a:xfrm>
          <a:prstGeom prst="straightConnector1">
            <a:avLst/>
          </a:prstGeom>
          <a:noFill/>
          <a:ln cap="flat" cmpd="sng" w="9525">
            <a:solidFill>
              <a:srgbClr val="4A7DBA"/>
            </a:solidFill>
            <a:prstDash val="solid"/>
            <a:round/>
            <a:headEnd len="sm" w="sm" type="none"/>
            <a:tailEnd len="sm" w="sm" type="none"/>
          </a:ln>
        </p:spPr>
      </p:cxnSp>
      <p:cxnSp>
        <p:nvCxnSpPr>
          <p:cNvPr id="414" name="Google Shape;414;p18"/>
          <p:cNvCxnSpPr/>
          <p:nvPr/>
        </p:nvCxnSpPr>
        <p:spPr>
          <a:xfrm rot="10800000">
            <a:off x="5700987" y="1887060"/>
            <a:ext cx="0" cy="165600"/>
          </a:xfrm>
          <a:prstGeom prst="straightConnector1">
            <a:avLst/>
          </a:prstGeom>
          <a:noFill/>
          <a:ln cap="flat" cmpd="sng" w="9525">
            <a:solidFill>
              <a:srgbClr val="4A7DBA"/>
            </a:solidFill>
            <a:prstDash val="solid"/>
            <a:round/>
            <a:headEnd len="sm" w="sm" type="none"/>
            <a:tailEnd len="sm" w="sm" type="none"/>
          </a:ln>
        </p:spPr>
      </p:cxnSp>
      <p:cxnSp>
        <p:nvCxnSpPr>
          <p:cNvPr id="415" name="Google Shape;415;p18"/>
          <p:cNvCxnSpPr/>
          <p:nvPr/>
        </p:nvCxnSpPr>
        <p:spPr>
          <a:xfrm rot="10800000">
            <a:off x="4974738" y="1880443"/>
            <a:ext cx="0" cy="165600"/>
          </a:xfrm>
          <a:prstGeom prst="straightConnector1">
            <a:avLst/>
          </a:prstGeom>
          <a:noFill/>
          <a:ln cap="flat" cmpd="sng" w="9525">
            <a:solidFill>
              <a:srgbClr val="4A7DBA"/>
            </a:solidFill>
            <a:prstDash val="solid"/>
            <a:round/>
            <a:headEnd len="sm" w="sm" type="none"/>
            <a:tailEnd len="sm" w="sm" type="none"/>
          </a:ln>
        </p:spPr>
      </p:cxnSp>
      <p:cxnSp>
        <p:nvCxnSpPr>
          <p:cNvPr id="416" name="Google Shape;416;p18"/>
          <p:cNvCxnSpPr/>
          <p:nvPr/>
        </p:nvCxnSpPr>
        <p:spPr>
          <a:xfrm rot="10800000">
            <a:off x="4595614" y="1910291"/>
            <a:ext cx="0" cy="99300"/>
          </a:xfrm>
          <a:prstGeom prst="straightConnector1">
            <a:avLst/>
          </a:prstGeom>
          <a:noFill/>
          <a:ln cap="flat" cmpd="sng" w="9525">
            <a:solidFill>
              <a:srgbClr val="4A7DBA"/>
            </a:solidFill>
            <a:prstDash val="solid"/>
            <a:round/>
            <a:headEnd len="sm" w="sm" type="none"/>
            <a:tailEnd len="sm" w="sm" type="none"/>
          </a:ln>
        </p:spPr>
      </p:cxnSp>
      <p:cxnSp>
        <p:nvCxnSpPr>
          <p:cNvPr id="417" name="Google Shape;417;p18"/>
          <p:cNvCxnSpPr/>
          <p:nvPr/>
        </p:nvCxnSpPr>
        <p:spPr>
          <a:xfrm rot="10800000">
            <a:off x="4762771" y="1910291"/>
            <a:ext cx="0" cy="99300"/>
          </a:xfrm>
          <a:prstGeom prst="straightConnector1">
            <a:avLst/>
          </a:prstGeom>
          <a:noFill/>
          <a:ln cap="flat" cmpd="sng" w="9525">
            <a:solidFill>
              <a:srgbClr val="4A7DBA"/>
            </a:solidFill>
            <a:prstDash val="solid"/>
            <a:round/>
            <a:headEnd len="sm" w="sm" type="none"/>
            <a:tailEnd len="sm" w="sm" type="none"/>
          </a:ln>
        </p:spPr>
      </p:cxnSp>
      <p:cxnSp>
        <p:nvCxnSpPr>
          <p:cNvPr id="418" name="Google Shape;418;p18"/>
          <p:cNvCxnSpPr/>
          <p:nvPr/>
        </p:nvCxnSpPr>
        <p:spPr>
          <a:xfrm rot="10800000">
            <a:off x="5155821" y="1910292"/>
            <a:ext cx="0" cy="99300"/>
          </a:xfrm>
          <a:prstGeom prst="straightConnector1">
            <a:avLst/>
          </a:prstGeom>
          <a:noFill/>
          <a:ln cap="flat" cmpd="sng" w="9525">
            <a:solidFill>
              <a:srgbClr val="4A7DBA"/>
            </a:solidFill>
            <a:prstDash val="solid"/>
            <a:round/>
            <a:headEnd len="sm" w="sm" type="none"/>
            <a:tailEnd len="sm" w="sm" type="none"/>
          </a:ln>
        </p:spPr>
      </p:cxnSp>
      <p:sp>
        <p:nvSpPr>
          <p:cNvPr id="419" name="Google Shape;419;p18"/>
          <p:cNvSpPr txBox="1"/>
          <p:nvPr/>
        </p:nvSpPr>
        <p:spPr>
          <a:xfrm>
            <a:off x="5521905" y="1960485"/>
            <a:ext cx="3642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52</a:t>
            </a:r>
            <a:endParaRPr/>
          </a:p>
        </p:txBody>
      </p:sp>
      <p:sp>
        <p:nvSpPr>
          <p:cNvPr id="420" name="Google Shape;420;p18"/>
          <p:cNvSpPr txBox="1"/>
          <p:nvPr/>
        </p:nvSpPr>
        <p:spPr>
          <a:xfrm>
            <a:off x="2777248" y="1972798"/>
            <a:ext cx="351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-52</a:t>
            </a:r>
            <a:endParaRPr/>
          </a:p>
        </p:txBody>
      </p:sp>
      <p:cxnSp>
        <p:nvCxnSpPr>
          <p:cNvPr id="421" name="Google Shape;421;p18"/>
          <p:cNvCxnSpPr/>
          <p:nvPr/>
        </p:nvCxnSpPr>
        <p:spPr>
          <a:xfrm rot="10800000">
            <a:off x="5313943" y="1911286"/>
            <a:ext cx="0" cy="99300"/>
          </a:xfrm>
          <a:prstGeom prst="straightConnector1">
            <a:avLst/>
          </a:prstGeom>
          <a:noFill/>
          <a:ln cap="flat" cmpd="sng" w="9525">
            <a:solidFill>
              <a:srgbClr val="4A7DBA"/>
            </a:solidFill>
            <a:prstDash val="solid"/>
            <a:round/>
            <a:headEnd len="sm" w="sm" type="none"/>
            <a:tailEnd len="sm" w="sm" type="none"/>
          </a:ln>
        </p:spPr>
      </p:cxnSp>
      <p:cxnSp>
        <p:nvCxnSpPr>
          <p:cNvPr id="422" name="Google Shape;422;p18"/>
          <p:cNvCxnSpPr/>
          <p:nvPr/>
        </p:nvCxnSpPr>
        <p:spPr>
          <a:xfrm rot="10800000">
            <a:off x="5510015" y="1912280"/>
            <a:ext cx="0" cy="99300"/>
          </a:xfrm>
          <a:prstGeom prst="straightConnector1">
            <a:avLst/>
          </a:prstGeom>
          <a:noFill/>
          <a:ln cap="flat" cmpd="sng" w="9525">
            <a:solidFill>
              <a:srgbClr val="4A7DBA"/>
            </a:solidFill>
            <a:prstDash val="solid"/>
            <a:round/>
            <a:headEnd len="sm" w="sm" type="none"/>
            <a:tailEnd len="sm" w="sm" type="none"/>
          </a:ln>
        </p:spPr>
      </p:cxnSp>
      <p:pic>
        <p:nvPicPr>
          <p:cNvPr descr="Pause" id="423" name="Google Shape;423;p18"/>
          <p:cNvPicPr preferRelativeResize="0"/>
          <p:nvPr/>
        </p:nvPicPr>
        <p:blipFill rotWithShape="1">
          <a:blip r:embed="rId4">
            <a:alphaModFix/>
          </a:blip>
          <a:srcRect b="0" l="0" r="0" t="0"/>
          <a:stretch/>
        </p:blipFill>
        <p:spPr>
          <a:xfrm>
            <a:off x="3783121" y="2130096"/>
            <a:ext cx="376641" cy="376641"/>
          </a:xfrm>
          <a:prstGeom prst="rect">
            <a:avLst/>
          </a:prstGeom>
          <a:noFill/>
          <a:ln>
            <a:noFill/>
          </a:ln>
        </p:spPr>
      </p:pic>
      <p:sp>
        <p:nvSpPr>
          <p:cNvPr id="424" name="Google Shape;424;p18"/>
          <p:cNvSpPr/>
          <p:nvPr/>
        </p:nvSpPr>
        <p:spPr>
          <a:xfrm rot="10800000">
            <a:off x="4284298" y="1771197"/>
            <a:ext cx="241500" cy="165600"/>
          </a:xfrm>
          <a:prstGeom prst="triangle">
            <a:avLst>
              <a:gd fmla="val 50000" name="adj"/>
            </a:avLst>
          </a:prstGeom>
          <a:solidFill>
            <a:srgbClr val="D99593"/>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End" id="425" name="Google Shape;425;p18"/>
          <p:cNvPicPr preferRelativeResize="0"/>
          <p:nvPr/>
        </p:nvPicPr>
        <p:blipFill rotWithShape="1">
          <a:blip r:embed="rId5">
            <a:alphaModFix/>
          </a:blip>
          <a:srcRect b="0" l="0" r="0" t="0"/>
          <a:stretch/>
        </p:blipFill>
        <p:spPr>
          <a:xfrm>
            <a:off x="4967501" y="2130095"/>
            <a:ext cx="376642" cy="376642"/>
          </a:xfrm>
          <a:prstGeom prst="rect">
            <a:avLst/>
          </a:prstGeom>
          <a:noFill/>
          <a:ln>
            <a:noFill/>
          </a:ln>
        </p:spPr>
      </p:pic>
      <p:pic>
        <p:nvPicPr>
          <p:cNvPr descr="Beginning" id="426" name="Google Shape;426;p18"/>
          <p:cNvPicPr preferRelativeResize="0"/>
          <p:nvPr/>
        </p:nvPicPr>
        <p:blipFill rotWithShape="1">
          <a:blip r:embed="rId6">
            <a:alphaModFix/>
          </a:blip>
          <a:srcRect b="0" l="0" r="0" t="0"/>
          <a:stretch/>
        </p:blipFill>
        <p:spPr>
          <a:xfrm>
            <a:off x="3130173" y="2130096"/>
            <a:ext cx="393063" cy="393063"/>
          </a:xfrm>
          <a:prstGeom prst="rect">
            <a:avLst/>
          </a:prstGeom>
          <a:noFill/>
          <a:ln>
            <a:noFill/>
          </a:ln>
        </p:spPr>
      </p:pic>
      <p:pic>
        <p:nvPicPr>
          <p:cNvPr id="427" name="Google Shape;427;p18"/>
          <p:cNvPicPr preferRelativeResize="0"/>
          <p:nvPr/>
        </p:nvPicPr>
        <p:blipFill rotWithShape="1">
          <a:blip r:embed="rId7">
            <a:alphaModFix/>
          </a:blip>
          <a:srcRect b="0" l="0" r="0" t="0"/>
          <a:stretch/>
        </p:blipFill>
        <p:spPr>
          <a:xfrm>
            <a:off x="3660174" y="3641061"/>
            <a:ext cx="2094900" cy="1580100"/>
          </a:xfrm>
          <a:prstGeom prst="rect">
            <a:avLst/>
          </a:prstGeom>
          <a:noFill/>
          <a:ln>
            <a:noFill/>
          </a:ln>
        </p:spPr>
      </p:pic>
      <p:pic>
        <p:nvPicPr>
          <p:cNvPr id="428" name="Google Shape;428;p18"/>
          <p:cNvPicPr preferRelativeResize="0"/>
          <p:nvPr/>
        </p:nvPicPr>
        <p:blipFill rotWithShape="1">
          <a:blip r:embed="rId8">
            <a:alphaModFix/>
          </a:blip>
          <a:srcRect b="0" l="0" r="0" t="0"/>
          <a:stretch/>
        </p:blipFill>
        <p:spPr>
          <a:xfrm>
            <a:off x="2846139" y="3667453"/>
            <a:ext cx="1303800" cy="1281300"/>
          </a:xfrm>
          <a:prstGeom prst="rect">
            <a:avLst/>
          </a:prstGeom>
          <a:noFill/>
          <a:ln>
            <a:noFill/>
          </a:ln>
        </p:spPr>
      </p:pic>
      <p:sp>
        <p:nvSpPr>
          <p:cNvPr id="429" name="Google Shape;429;p18"/>
          <p:cNvSpPr txBox="1"/>
          <p:nvPr/>
        </p:nvSpPr>
        <p:spPr>
          <a:xfrm>
            <a:off x="3754473" y="2847737"/>
            <a:ext cx="594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Wins</a:t>
            </a:r>
            <a:endParaRPr/>
          </a:p>
        </p:txBody>
      </p:sp>
      <p:sp>
        <p:nvSpPr>
          <p:cNvPr id="430" name="Google Shape;430;p18"/>
          <p:cNvSpPr txBox="1"/>
          <p:nvPr/>
        </p:nvSpPr>
        <p:spPr>
          <a:xfrm>
            <a:off x="4516001" y="2838874"/>
            <a:ext cx="833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$XX.XM</a:t>
            </a:r>
            <a:endParaRPr/>
          </a:p>
        </p:txBody>
      </p:sp>
      <p:sp>
        <p:nvSpPr>
          <p:cNvPr id="431" name="Google Shape;431;p18"/>
          <p:cNvSpPr txBox="1"/>
          <p:nvPr/>
        </p:nvSpPr>
        <p:spPr>
          <a:xfrm>
            <a:off x="3135039" y="2865098"/>
            <a:ext cx="386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XX</a:t>
            </a:r>
            <a:endParaRPr/>
          </a:p>
        </p:txBody>
      </p:sp>
      <p:sp>
        <p:nvSpPr>
          <p:cNvPr id="432" name="Google Shape;432;p18"/>
          <p:cNvSpPr txBox="1"/>
          <p:nvPr/>
        </p:nvSpPr>
        <p:spPr>
          <a:xfrm>
            <a:off x="3740003" y="3125133"/>
            <a:ext cx="530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Loss</a:t>
            </a:r>
            <a:endParaRPr/>
          </a:p>
        </p:txBody>
      </p:sp>
      <p:sp>
        <p:nvSpPr>
          <p:cNvPr id="433" name="Google Shape;433;p18"/>
          <p:cNvSpPr txBox="1"/>
          <p:nvPr/>
        </p:nvSpPr>
        <p:spPr>
          <a:xfrm>
            <a:off x="4494964" y="3142494"/>
            <a:ext cx="833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$XX.XM</a:t>
            </a:r>
            <a:endParaRPr/>
          </a:p>
        </p:txBody>
      </p:sp>
      <p:sp>
        <p:nvSpPr>
          <p:cNvPr id="434" name="Google Shape;434;p18"/>
          <p:cNvSpPr txBox="1"/>
          <p:nvPr/>
        </p:nvSpPr>
        <p:spPr>
          <a:xfrm>
            <a:off x="3120569" y="3142494"/>
            <a:ext cx="386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XX</a:t>
            </a:r>
            <a:endParaRPr/>
          </a:p>
        </p:txBody>
      </p:sp>
      <p:sp>
        <p:nvSpPr>
          <p:cNvPr id="435" name="Google Shape;435;p18"/>
          <p:cNvSpPr txBox="1"/>
          <p:nvPr/>
        </p:nvSpPr>
        <p:spPr>
          <a:xfrm>
            <a:off x="3741319" y="3445932"/>
            <a:ext cx="540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DNP</a:t>
            </a:r>
            <a:endParaRPr/>
          </a:p>
        </p:txBody>
      </p:sp>
      <p:sp>
        <p:nvSpPr>
          <p:cNvPr id="436" name="Google Shape;436;p18"/>
          <p:cNvSpPr txBox="1"/>
          <p:nvPr/>
        </p:nvSpPr>
        <p:spPr>
          <a:xfrm>
            <a:off x="4496279" y="3463293"/>
            <a:ext cx="833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$XX.XM</a:t>
            </a:r>
            <a:endParaRPr/>
          </a:p>
        </p:txBody>
      </p:sp>
      <p:sp>
        <p:nvSpPr>
          <p:cNvPr id="437" name="Google Shape;437;p18"/>
          <p:cNvSpPr txBox="1"/>
          <p:nvPr/>
        </p:nvSpPr>
        <p:spPr>
          <a:xfrm>
            <a:off x="3121885" y="3463293"/>
            <a:ext cx="386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XX</a:t>
            </a:r>
            <a:endParaRPr/>
          </a:p>
        </p:txBody>
      </p:sp>
      <p:pic>
        <p:nvPicPr>
          <p:cNvPr descr="Gauge" id="438" name="Google Shape;438;p18"/>
          <p:cNvPicPr preferRelativeResize="0"/>
          <p:nvPr/>
        </p:nvPicPr>
        <p:blipFill rotWithShape="1">
          <a:blip r:embed="rId9">
            <a:alphaModFix/>
          </a:blip>
          <a:srcRect b="0" l="0" r="0" t="0"/>
          <a:stretch/>
        </p:blipFill>
        <p:spPr>
          <a:xfrm>
            <a:off x="6072019" y="191087"/>
            <a:ext cx="689813" cy="689813"/>
          </a:xfrm>
          <a:prstGeom prst="rect">
            <a:avLst/>
          </a:prstGeom>
          <a:noFill/>
          <a:ln>
            <a:noFill/>
          </a:ln>
        </p:spPr>
      </p:pic>
      <p:pic>
        <p:nvPicPr>
          <p:cNvPr descr="Speed bump" id="439" name="Google Shape;439;p18"/>
          <p:cNvPicPr preferRelativeResize="0"/>
          <p:nvPr/>
        </p:nvPicPr>
        <p:blipFill rotWithShape="1">
          <a:blip r:embed="rId10">
            <a:alphaModFix/>
          </a:blip>
          <a:srcRect b="0" l="0" r="0" t="0"/>
          <a:stretch/>
        </p:blipFill>
        <p:spPr>
          <a:xfrm>
            <a:off x="6114960" y="1049887"/>
            <a:ext cx="227674" cy="227674"/>
          </a:xfrm>
          <a:prstGeom prst="rect">
            <a:avLst/>
          </a:prstGeom>
          <a:noFill/>
          <a:ln>
            <a:noFill/>
          </a:ln>
        </p:spPr>
      </p:pic>
      <p:pic>
        <p:nvPicPr>
          <p:cNvPr descr="Exclamation mark" id="440" name="Google Shape;440;p18"/>
          <p:cNvPicPr preferRelativeResize="0"/>
          <p:nvPr/>
        </p:nvPicPr>
        <p:blipFill rotWithShape="1">
          <a:blip r:embed="rId11">
            <a:alphaModFix/>
          </a:blip>
          <a:srcRect b="0" l="0" r="0" t="0"/>
          <a:stretch/>
        </p:blipFill>
        <p:spPr>
          <a:xfrm>
            <a:off x="6988642" y="1049887"/>
            <a:ext cx="198825" cy="198825"/>
          </a:xfrm>
          <a:prstGeom prst="rect">
            <a:avLst/>
          </a:prstGeom>
          <a:noFill/>
          <a:ln>
            <a:noFill/>
          </a:ln>
        </p:spPr>
      </p:pic>
      <p:pic>
        <p:nvPicPr>
          <p:cNvPr descr="High voltage" id="441" name="Google Shape;441;p18"/>
          <p:cNvPicPr preferRelativeResize="0"/>
          <p:nvPr/>
        </p:nvPicPr>
        <p:blipFill rotWithShape="1">
          <a:blip r:embed="rId12">
            <a:alphaModFix/>
          </a:blip>
          <a:srcRect b="0" l="0" r="0" t="0"/>
          <a:stretch/>
        </p:blipFill>
        <p:spPr>
          <a:xfrm>
            <a:off x="6566225" y="1049887"/>
            <a:ext cx="198825" cy="198825"/>
          </a:xfrm>
          <a:prstGeom prst="rect">
            <a:avLst/>
          </a:prstGeom>
          <a:noFill/>
          <a:ln>
            <a:noFill/>
          </a:ln>
        </p:spPr>
      </p:pic>
      <p:pic>
        <p:nvPicPr>
          <p:cNvPr descr="High temperature" id="442" name="Google Shape;442;p18"/>
          <p:cNvPicPr preferRelativeResize="0"/>
          <p:nvPr/>
        </p:nvPicPr>
        <p:blipFill rotWithShape="1">
          <a:blip r:embed="rId13">
            <a:alphaModFix/>
          </a:blip>
          <a:srcRect b="0" l="0" r="0" t="0"/>
          <a:stretch/>
        </p:blipFill>
        <p:spPr>
          <a:xfrm>
            <a:off x="7411058" y="1049887"/>
            <a:ext cx="198825" cy="198825"/>
          </a:xfrm>
          <a:prstGeom prst="rect">
            <a:avLst/>
          </a:prstGeom>
          <a:noFill/>
          <a:ln>
            <a:noFill/>
          </a:ln>
        </p:spPr>
      </p:pic>
      <p:pic>
        <p:nvPicPr>
          <p:cNvPr descr="Explosion" id="443" name="Google Shape;443;p18"/>
          <p:cNvPicPr preferRelativeResize="0"/>
          <p:nvPr/>
        </p:nvPicPr>
        <p:blipFill rotWithShape="1">
          <a:blip r:embed="rId14">
            <a:alphaModFix/>
          </a:blip>
          <a:srcRect b="0" l="0" r="0" t="0"/>
          <a:stretch/>
        </p:blipFill>
        <p:spPr>
          <a:xfrm>
            <a:off x="7833475" y="1049887"/>
            <a:ext cx="198825" cy="198825"/>
          </a:xfrm>
          <a:prstGeom prst="rect">
            <a:avLst/>
          </a:prstGeom>
          <a:noFill/>
          <a:ln>
            <a:noFill/>
          </a:ln>
        </p:spPr>
      </p:pic>
      <p:pic>
        <p:nvPicPr>
          <p:cNvPr descr="Flammable" id="444" name="Google Shape;444;p18"/>
          <p:cNvPicPr preferRelativeResize="0"/>
          <p:nvPr/>
        </p:nvPicPr>
        <p:blipFill rotWithShape="1">
          <a:blip r:embed="rId15">
            <a:alphaModFix/>
          </a:blip>
          <a:srcRect b="0" l="0" r="0" t="0"/>
          <a:stretch/>
        </p:blipFill>
        <p:spPr>
          <a:xfrm>
            <a:off x="8255891" y="1049887"/>
            <a:ext cx="198825" cy="198825"/>
          </a:xfrm>
          <a:prstGeom prst="rect">
            <a:avLst/>
          </a:prstGeom>
          <a:noFill/>
          <a:ln>
            <a:noFill/>
          </a:ln>
        </p:spPr>
      </p:pic>
      <p:pic>
        <p:nvPicPr>
          <p:cNvPr descr="Speed bump" id="445" name="Google Shape;445;p18"/>
          <p:cNvPicPr preferRelativeResize="0"/>
          <p:nvPr/>
        </p:nvPicPr>
        <p:blipFill rotWithShape="1">
          <a:blip r:embed="rId10">
            <a:alphaModFix/>
          </a:blip>
          <a:srcRect b="0" l="0" r="0" t="0"/>
          <a:stretch/>
        </p:blipFill>
        <p:spPr>
          <a:xfrm>
            <a:off x="6076816" y="2615259"/>
            <a:ext cx="227674" cy="227674"/>
          </a:xfrm>
          <a:prstGeom prst="rect">
            <a:avLst/>
          </a:prstGeom>
          <a:noFill/>
          <a:ln>
            <a:noFill/>
          </a:ln>
        </p:spPr>
      </p:pic>
      <p:pic>
        <p:nvPicPr>
          <p:cNvPr descr="Exclamation mark" id="446" name="Google Shape;446;p18"/>
          <p:cNvPicPr preferRelativeResize="0"/>
          <p:nvPr/>
        </p:nvPicPr>
        <p:blipFill rotWithShape="1">
          <a:blip r:embed="rId11">
            <a:alphaModFix/>
          </a:blip>
          <a:srcRect b="0" l="0" r="0" t="0"/>
          <a:stretch/>
        </p:blipFill>
        <p:spPr>
          <a:xfrm>
            <a:off x="6950498" y="2615259"/>
            <a:ext cx="198825" cy="198825"/>
          </a:xfrm>
          <a:prstGeom prst="rect">
            <a:avLst/>
          </a:prstGeom>
          <a:noFill/>
          <a:ln>
            <a:noFill/>
          </a:ln>
        </p:spPr>
      </p:pic>
      <p:pic>
        <p:nvPicPr>
          <p:cNvPr descr="High voltage" id="447" name="Google Shape;447;p18"/>
          <p:cNvPicPr preferRelativeResize="0"/>
          <p:nvPr/>
        </p:nvPicPr>
        <p:blipFill rotWithShape="1">
          <a:blip r:embed="rId12">
            <a:alphaModFix/>
          </a:blip>
          <a:srcRect b="0" l="0" r="0" t="0"/>
          <a:stretch/>
        </p:blipFill>
        <p:spPr>
          <a:xfrm>
            <a:off x="6528082" y="2615259"/>
            <a:ext cx="198825" cy="198825"/>
          </a:xfrm>
          <a:prstGeom prst="rect">
            <a:avLst/>
          </a:prstGeom>
          <a:noFill/>
          <a:ln>
            <a:noFill/>
          </a:ln>
        </p:spPr>
      </p:pic>
      <p:pic>
        <p:nvPicPr>
          <p:cNvPr descr="High temperature" id="448" name="Google Shape;448;p18"/>
          <p:cNvPicPr preferRelativeResize="0"/>
          <p:nvPr/>
        </p:nvPicPr>
        <p:blipFill rotWithShape="1">
          <a:blip r:embed="rId13">
            <a:alphaModFix/>
          </a:blip>
          <a:srcRect b="0" l="0" r="0" t="0"/>
          <a:stretch/>
        </p:blipFill>
        <p:spPr>
          <a:xfrm>
            <a:off x="7372915" y="2615259"/>
            <a:ext cx="198825" cy="198825"/>
          </a:xfrm>
          <a:prstGeom prst="rect">
            <a:avLst/>
          </a:prstGeom>
          <a:noFill/>
          <a:ln>
            <a:noFill/>
          </a:ln>
        </p:spPr>
      </p:pic>
      <p:pic>
        <p:nvPicPr>
          <p:cNvPr descr="Explosion" id="449" name="Google Shape;449;p18"/>
          <p:cNvPicPr preferRelativeResize="0"/>
          <p:nvPr/>
        </p:nvPicPr>
        <p:blipFill rotWithShape="1">
          <a:blip r:embed="rId14">
            <a:alphaModFix/>
          </a:blip>
          <a:srcRect b="0" l="0" r="0" t="0"/>
          <a:stretch/>
        </p:blipFill>
        <p:spPr>
          <a:xfrm>
            <a:off x="7795331" y="2615259"/>
            <a:ext cx="198825" cy="198825"/>
          </a:xfrm>
          <a:prstGeom prst="rect">
            <a:avLst/>
          </a:prstGeom>
          <a:noFill/>
          <a:ln>
            <a:noFill/>
          </a:ln>
        </p:spPr>
      </p:pic>
      <p:pic>
        <p:nvPicPr>
          <p:cNvPr descr="Flammable" id="450" name="Google Shape;450;p18"/>
          <p:cNvPicPr preferRelativeResize="0"/>
          <p:nvPr/>
        </p:nvPicPr>
        <p:blipFill rotWithShape="1">
          <a:blip r:embed="rId15">
            <a:alphaModFix/>
          </a:blip>
          <a:srcRect b="0" l="0" r="0" t="0"/>
          <a:stretch/>
        </p:blipFill>
        <p:spPr>
          <a:xfrm>
            <a:off x="8217747" y="2615259"/>
            <a:ext cx="198825" cy="198825"/>
          </a:xfrm>
          <a:prstGeom prst="rect">
            <a:avLst/>
          </a:prstGeom>
          <a:noFill/>
          <a:ln>
            <a:noFill/>
          </a:ln>
        </p:spPr>
      </p:pic>
      <p:pic>
        <p:nvPicPr>
          <p:cNvPr descr="Speed bump" id="451" name="Google Shape;451;p18"/>
          <p:cNvPicPr preferRelativeResize="0"/>
          <p:nvPr/>
        </p:nvPicPr>
        <p:blipFill rotWithShape="1">
          <a:blip r:embed="rId10">
            <a:alphaModFix/>
          </a:blip>
          <a:srcRect b="0" l="0" r="0" t="0"/>
          <a:stretch/>
        </p:blipFill>
        <p:spPr>
          <a:xfrm>
            <a:off x="6117589" y="4859676"/>
            <a:ext cx="227674" cy="227674"/>
          </a:xfrm>
          <a:prstGeom prst="rect">
            <a:avLst/>
          </a:prstGeom>
          <a:noFill/>
          <a:ln>
            <a:noFill/>
          </a:ln>
        </p:spPr>
      </p:pic>
      <p:pic>
        <p:nvPicPr>
          <p:cNvPr descr="Exclamation mark" id="452" name="Google Shape;452;p18"/>
          <p:cNvPicPr preferRelativeResize="0"/>
          <p:nvPr/>
        </p:nvPicPr>
        <p:blipFill rotWithShape="1">
          <a:blip r:embed="rId11">
            <a:alphaModFix/>
          </a:blip>
          <a:srcRect b="0" l="0" r="0" t="0"/>
          <a:stretch/>
        </p:blipFill>
        <p:spPr>
          <a:xfrm>
            <a:off x="6991271" y="4859676"/>
            <a:ext cx="198825" cy="198825"/>
          </a:xfrm>
          <a:prstGeom prst="rect">
            <a:avLst/>
          </a:prstGeom>
          <a:noFill/>
          <a:ln>
            <a:noFill/>
          </a:ln>
        </p:spPr>
      </p:pic>
      <p:pic>
        <p:nvPicPr>
          <p:cNvPr descr="High voltage" id="453" name="Google Shape;453;p18"/>
          <p:cNvPicPr preferRelativeResize="0"/>
          <p:nvPr/>
        </p:nvPicPr>
        <p:blipFill rotWithShape="1">
          <a:blip r:embed="rId12">
            <a:alphaModFix/>
          </a:blip>
          <a:srcRect b="0" l="0" r="0" t="0"/>
          <a:stretch/>
        </p:blipFill>
        <p:spPr>
          <a:xfrm>
            <a:off x="6568855" y="4859676"/>
            <a:ext cx="198825" cy="198825"/>
          </a:xfrm>
          <a:prstGeom prst="rect">
            <a:avLst/>
          </a:prstGeom>
          <a:noFill/>
          <a:ln>
            <a:noFill/>
          </a:ln>
        </p:spPr>
      </p:pic>
      <p:pic>
        <p:nvPicPr>
          <p:cNvPr descr="High temperature" id="454" name="Google Shape;454;p18"/>
          <p:cNvPicPr preferRelativeResize="0"/>
          <p:nvPr/>
        </p:nvPicPr>
        <p:blipFill rotWithShape="1">
          <a:blip r:embed="rId13">
            <a:alphaModFix/>
          </a:blip>
          <a:srcRect b="0" l="0" r="0" t="0"/>
          <a:stretch/>
        </p:blipFill>
        <p:spPr>
          <a:xfrm>
            <a:off x="7413687" y="4859676"/>
            <a:ext cx="198825" cy="198825"/>
          </a:xfrm>
          <a:prstGeom prst="rect">
            <a:avLst/>
          </a:prstGeom>
          <a:noFill/>
          <a:ln>
            <a:noFill/>
          </a:ln>
        </p:spPr>
      </p:pic>
      <p:pic>
        <p:nvPicPr>
          <p:cNvPr descr="Explosion" id="455" name="Google Shape;455;p18"/>
          <p:cNvPicPr preferRelativeResize="0"/>
          <p:nvPr/>
        </p:nvPicPr>
        <p:blipFill rotWithShape="1">
          <a:blip r:embed="rId14">
            <a:alphaModFix/>
          </a:blip>
          <a:srcRect b="0" l="0" r="0" t="0"/>
          <a:stretch/>
        </p:blipFill>
        <p:spPr>
          <a:xfrm>
            <a:off x="7836104" y="4859676"/>
            <a:ext cx="198825" cy="198825"/>
          </a:xfrm>
          <a:prstGeom prst="rect">
            <a:avLst/>
          </a:prstGeom>
          <a:noFill/>
          <a:ln>
            <a:noFill/>
          </a:ln>
        </p:spPr>
      </p:pic>
      <p:pic>
        <p:nvPicPr>
          <p:cNvPr descr="Flammable" id="456" name="Google Shape;456;p18"/>
          <p:cNvPicPr preferRelativeResize="0"/>
          <p:nvPr/>
        </p:nvPicPr>
        <p:blipFill rotWithShape="1">
          <a:blip r:embed="rId15">
            <a:alphaModFix/>
          </a:blip>
          <a:srcRect b="0" l="0" r="0" t="0"/>
          <a:stretch/>
        </p:blipFill>
        <p:spPr>
          <a:xfrm>
            <a:off x="8258520" y="4859676"/>
            <a:ext cx="198825" cy="198825"/>
          </a:xfrm>
          <a:prstGeom prst="rect">
            <a:avLst/>
          </a:prstGeom>
          <a:noFill/>
          <a:ln>
            <a:noFill/>
          </a:ln>
        </p:spPr>
      </p:pic>
      <p:pic>
        <p:nvPicPr>
          <p:cNvPr descr="Gauge" id="457" name="Google Shape;457;p18"/>
          <p:cNvPicPr preferRelativeResize="0"/>
          <p:nvPr/>
        </p:nvPicPr>
        <p:blipFill rotWithShape="1">
          <a:blip r:embed="rId9">
            <a:alphaModFix/>
          </a:blip>
          <a:srcRect b="0" l="0" r="0" t="0"/>
          <a:stretch/>
        </p:blipFill>
        <p:spPr>
          <a:xfrm>
            <a:off x="6898780" y="191087"/>
            <a:ext cx="689813" cy="689813"/>
          </a:xfrm>
          <a:prstGeom prst="rect">
            <a:avLst/>
          </a:prstGeom>
          <a:noFill/>
          <a:ln>
            <a:noFill/>
          </a:ln>
        </p:spPr>
      </p:pic>
      <p:pic>
        <p:nvPicPr>
          <p:cNvPr descr="Gauge" id="458" name="Google Shape;458;p18"/>
          <p:cNvPicPr preferRelativeResize="0"/>
          <p:nvPr/>
        </p:nvPicPr>
        <p:blipFill rotWithShape="1">
          <a:blip r:embed="rId9">
            <a:alphaModFix/>
          </a:blip>
          <a:srcRect b="0" l="0" r="0" t="0"/>
          <a:stretch/>
        </p:blipFill>
        <p:spPr>
          <a:xfrm>
            <a:off x="7785776" y="191087"/>
            <a:ext cx="689813" cy="689813"/>
          </a:xfrm>
          <a:prstGeom prst="rect">
            <a:avLst/>
          </a:prstGeom>
          <a:noFill/>
          <a:ln>
            <a:noFill/>
          </a:ln>
        </p:spPr>
      </p:pic>
      <p:pic>
        <p:nvPicPr>
          <p:cNvPr descr="Gauge" id="459" name="Google Shape;459;p18"/>
          <p:cNvPicPr preferRelativeResize="0"/>
          <p:nvPr/>
        </p:nvPicPr>
        <p:blipFill rotWithShape="1">
          <a:blip r:embed="rId9">
            <a:alphaModFix/>
          </a:blip>
          <a:srcRect b="0" l="0" r="0" t="0"/>
          <a:stretch/>
        </p:blipFill>
        <p:spPr>
          <a:xfrm>
            <a:off x="6179032" y="1567386"/>
            <a:ext cx="689813" cy="689813"/>
          </a:xfrm>
          <a:prstGeom prst="rect">
            <a:avLst/>
          </a:prstGeom>
          <a:noFill/>
          <a:ln>
            <a:noFill/>
          </a:ln>
        </p:spPr>
      </p:pic>
      <p:pic>
        <p:nvPicPr>
          <p:cNvPr descr="Gauge" id="460" name="Google Shape;460;p18"/>
          <p:cNvPicPr preferRelativeResize="0"/>
          <p:nvPr/>
        </p:nvPicPr>
        <p:blipFill rotWithShape="1">
          <a:blip r:embed="rId9">
            <a:alphaModFix/>
          </a:blip>
          <a:srcRect b="0" l="0" r="0" t="0"/>
          <a:stretch/>
        </p:blipFill>
        <p:spPr>
          <a:xfrm>
            <a:off x="6957604" y="1567386"/>
            <a:ext cx="689813" cy="689813"/>
          </a:xfrm>
          <a:prstGeom prst="rect">
            <a:avLst/>
          </a:prstGeom>
          <a:noFill/>
          <a:ln>
            <a:noFill/>
          </a:ln>
        </p:spPr>
      </p:pic>
      <p:pic>
        <p:nvPicPr>
          <p:cNvPr descr="Gauge" id="461" name="Google Shape;461;p18"/>
          <p:cNvPicPr preferRelativeResize="0"/>
          <p:nvPr/>
        </p:nvPicPr>
        <p:blipFill rotWithShape="1">
          <a:blip r:embed="rId9">
            <a:alphaModFix/>
          </a:blip>
          <a:srcRect b="0" l="0" r="0" t="0"/>
          <a:stretch/>
        </p:blipFill>
        <p:spPr>
          <a:xfrm>
            <a:off x="7736175" y="1567386"/>
            <a:ext cx="689813" cy="689813"/>
          </a:xfrm>
          <a:prstGeom prst="rect">
            <a:avLst/>
          </a:prstGeom>
          <a:noFill/>
          <a:ln>
            <a:noFill/>
          </a:ln>
        </p:spPr>
      </p:pic>
      <p:sp>
        <p:nvSpPr>
          <p:cNvPr id="462" name="Google Shape;462;p18"/>
          <p:cNvSpPr txBox="1"/>
          <p:nvPr/>
        </p:nvSpPr>
        <p:spPr>
          <a:xfrm>
            <a:off x="6143673" y="731744"/>
            <a:ext cx="6429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Cost / Lead</a:t>
            </a:r>
            <a:endParaRPr/>
          </a:p>
        </p:txBody>
      </p:sp>
      <p:sp>
        <p:nvSpPr>
          <p:cNvPr id="463" name="Google Shape;463;p18"/>
          <p:cNvSpPr txBox="1"/>
          <p:nvPr/>
        </p:nvSpPr>
        <p:spPr>
          <a:xfrm>
            <a:off x="6845659" y="851012"/>
            <a:ext cx="1680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4" name="Google Shape;464;p18"/>
          <p:cNvSpPr txBox="1"/>
          <p:nvPr/>
        </p:nvSpPr>
        <p:spPr>
          <a:xfrm>
            <a:off x="6866045" y="716794"/>
            <a:ext cx="8085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Leads &gt; Opportunities</a:t>
            </a:r>
            <a:endParaRPr/>
          </a:p>
        </p:txBody>
      </p:sp>
      <p:sp>
        <p:nvSpPr>
          <p:cNvPr id="465" name="Google Shape;465;p18"/>
          <p:cNvSpPr txBox="1"/>
          <p:nvPr/>
        </p:nvSpPr>
        <p:spPr>
          <a:xfrm>
            <a:off x="6198861" y="2233244"/>
            <a:ext cx="7131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Cost / Win</a:t>
            </a:r>
            <a:endParaRPr/>
          </a:p>
        </p:txBody>
      </p:sp>
      <p:sp>
        <p:nvSpPr>
          <p:cNvPr id="466" name="Google Shape;466;p18"/>
          <p:cNvSpPr txBox="1"/>
          <p:nvPr/>
        </p:nvSpPr>
        <p:spPr>
          <a:xfrm>
            <a:off x="6970609" y="2226713"/>
            <a:ext cx="8865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Prog Velocity  for Mkt Opps</a:t>
            </a:r>
            <a:endParaRPr sz="900">
              <a:solidFill>
                <a:schemeClr val="dk1"/>
              </a:solidFill>
              <a:latin typeface="Calibri"/>
              <a:ea typeface="Calibri"/>
              <a:cs typeface="Calibri"/>
              <a:sym typeface="Calibri"/>
            </a:endParaRPr>
          </a:p>
        </p:txBody>
      </p:sp>
      <p:sp>
        <p:nvSpPr>
          <p:cNvPr id="467" name="Google Shape;467;p18"/>
          <p:cNvSpPr txBox="1"/>
          <p:nvPr/>
        </p:nvSpPr>
        <p:spPr>
          <a:xfrm>
            <a:off x="7754204" y="2180237"/>
            <a:ext cx="7515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Win Rate of Mkt Leads</a:t>
            </a:r>
            <a:endParaRPr/>
          </a:p>
        </p:txBody>
      </p:sp>
      <p:sp>
        <p:nvSpPr>
          <p:cNvPr id="468" name="Google Shape;468;p18"/>
          <p:cNvSpPr txBox="1"/>
          <p:nvPr/>
        </p:nvSpPr>
        <p:spPr>
          <a:xfrm>
            <a:off x="8692185" y="3546947"/>
            <a:ext cx="2123400" cy="7851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Bubble Chart:  new opportunities / new leads </a:t>
            </a:r>
            <a:endParaRPr/>
          </a:p>
          <a:p>
            <a:pPr indent="0" lvl="0" marL="0" marR="0" rtl="0" algn="l">
              <a:spcBef>
                <a:spcPts val="0"/>
              </a:spcBef>
              <a:spcAft>
                <a:spcPts val="0"/>
              </a:spcAft>
              <a:buNone/>
            </a:pPr>
            <a:r>
              <a:rPr lang="en" sz="900">
                <a:solidFill>
                  <a:schemeClr val="dk1"/>
                </a:solidFill>
                <a:latin typeface="Calibri"/>
                <a:ea typeface="Calibri"/>
                <a:cs typeface="Calibri"/>
                <a:sym typeface="Calibri"/>
              </a:rPr>
              <a:t>Bubble size = opportunity</a:t>
            </a:r>
            <a:endParaRPr/>
          </a:p>
          <a:p>
            <a:pPr indent="0" lvl="0" marL="0" marR="0" rtl="0" algn="l">
              <a:spcBef>
                <a:spcPts val="0"/>
              </a:spcBef>
              <a:spcAft>
                <a:spcPts val="0"/>
              </a:spcAft>
              <a:buNone/>
            </a:pPr>
            <a:r>
              <a:rPr lang="en" sz="900">
                <a:solidFill>
                  <a:schemeClr val="dk1"/>
                </a:solidFill>
                <a:latin typeface="Calibri"/>
                <a:ea typeface="Calibri"/>
                <a:cs typeface="Calibri"/>
                <a:sym typeface="Calibri"/>
              </a:rPr>
              <a:t>Color code mkt create, mkt influence, </a:t>
            </a:r>
            <a:endParaRPr/>
          </a:p>
          <a:p>
            <a:pPr indent="0" lvl="0" marL="0" marR="0" rtl="0" algn="l">
              <a:spcBef>
                <a:spcPts val="0"/>
              </a:spcBef>
              <a:spcAft>
                <a:spcPts val="0"/>
              </a:spcAft>
              <a:buNone/>
            </a:pPr>
            <a:r>
              <a:rPr lang="en" sz="900">
                <a:solidFill>
                  <a:schemeClr val="dk1"/>
                </a:solidFill>
                <a:latin typeface="Calibri"/>
                <a:ea typeface="Calibri"/>
                <a:cs typeface="Calibri"/>
                <a:sym typeface="Calibri"/>
              </a:rPr>
              <a:t>Hover:  campaign, tactic, </a:t>
            </a:r>
            <a:endParaRPr/>
          </a:p>
        </p:txBody>
      </p:sp>
      <p:sp>
        <p:nvSpPr>
          <p:cNvPr id="469" name="Google Shape;469;p18"/>
          <p:cNvSpPr txBox="1"/>
          <p:nvPr/>
        </p:nvSpPr>
        <p:spPr>
          <a:xfrm>
            <a:off x="7718885" y="680444"/>
            <a:ext cx="8085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E/Q/D Progression</a:t>
            </a:r>
            <a:endParaRPr/>
          </a:p>
        </p:txBody>
      </p:sp>
      <p:sp>
        <p:nvSpPr>
          <p:cNvPr id="470" name="Google Shape;470;p18"/>
          <p:cNvSpPr txBox="1"/>
          <p:nvPr/>
        </p:nvSpPr>
        <p:spPr>
          <a:xfrm>
            <a:off x="4398963" y="-51087"/>
            <a:ext cx="1440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Toggle view:  Business or marketing</a:t>
            </a:r>
            <a:endParaRPr/>
          </a:p>
        </p:txBody>
      </p:sp>
      <p:sp>
        <p:nvSpPr>
          <p:cNvPr id="471" name="Google Shape;471;p18"/>
          <p:cNvSpPr txBox="1"/>
          <p:nvPr/>
        </p:nvSpPr>
        <p:spPr>
          <a:xfrm>
            <a:off x="1423132" y="1388681"/>
            <a:ext cx="568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19 Markets</a:t>
            </a:r>
            <a:endParaRPr/>
          </a:p>
        </p:txBody>
      </p:sp>
      <p:sp>
        <p:nvSpPr>
          <p:cNvPr id="472" name="Google Shape;472;p18"/>
          <p:cNvSpPr txBox="1"/>
          <p:nvPr/>
        </p:nvSpPr>
        <p:spPr>
          <a:xfrm>
            <a:off x="4029555" y="2684972"/>
            <a:ext cx="1438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Meekly, Weekly, Quarterly, </a:t>
            </a:r>
            <a:endParaRPr/>
          </a:p>
        </p:txBody>
      </p:sp>
      <p:pic>
        <p:nvPicPr>
          <p:cNvPr descr="Zoom out" id="473" name="Google Shape;473;p18"/>
          <p:cNvPicPr preferRelativeResize="0"/>
          <p:nvPr/>
        </p:nvPicPr>
        <p:blipFill rotWithShape="1">
          <a:blip r:embed="rId16">
            <a:alphaModFix/>
          </a:blip>
          <a:srcRect b="0" l="0" r="0" t="0"/>
          <a:stretch/>
        </p:blipFill>
        <p:spPr>
          <a:xfrm>
            <a:off x="2178365" y="148753"/>
            <a:ext cx="387656" cy="387656"/>
          </a:xfrm>
          <a:prstGeom prst="rect">
            <a:avLst/>
          </a:prstGeom>
          <a:noFill/>
          <a:ln>
            <a:noFill/>
          </a:ln>
        </p:spPr>
      </p:pic>
      <p:sp>
        <p:nvSpPr>
          <p:cNvPr id="474" name="Google Shape;474;p18"/>
          <p:cNvSpPr txBox="1"/>
          <p:nvPr/>
        </p:nvSpPr>
        <p:spPr>
          <a:xfrm>
            <a:off x="2303869" y="-541547"/>
            <a:ext cx="9621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Shrink panel</a:t>
            </a:r>
            <a:endParaRPr/>
          </a:p>
        </p:txBody>
      </p:sp>
      <p:cxnSp>
        <p:nvCxnSpPr>
          <p:cNvPr id="475" name="Google Shape;475;p18"/>
          <p:cNvCxnSpPr>
            <a:stCxn id="474" idx="2"/>
          </p:cNvCxnSpPr>
          <p:nvPr/>
        </p:nvCxnSpPr>
        <p:spPr>
          <a:xfrm flipH="1">
            <a:off x="2372419" y="-33647"/>
            <a:ext cx="412500" cy="390300"/>
          </a:xfrm>
          <a:prstGeom prst="straightConnector1">
            <a:avLst/>
          </a:prstGeom>
          <a:noFill/>
          <a:ln cap="flat" cmpd="sng" w="9525">
            <a:solidFill>
              <a:srgbClr val="4A7DBA"/>
            </a:solidFill>
            <a:prstDash val="solid"/>
            <a:round/>
            <a:headEnd len="sm" w="sm" type="none"/>
            <a:tailEnd len="sm" w="sm" type="none"/>
          </a:ln>
        </p:spPr>
      </p:cxnSp>
      <p:pic>
        <p:nvPicPr>
          <p:cNvPr descr="Zoom out" id="476" name="Google Shape;476;p18"/>
          <p:cNvPicPr preferRelativeResize="0"/>
          <p:nvPr/>
        </p:nvPicPr>
        <p:blipFill rotWithShape="1">
          <a:blip r:embed="rId16">
            <a:alphaModFix/>
          </a:blip>
          <a:srcRect b="0" l="0" r="0" t="0"/>
          <a:stretch/>
        </p:blipFill>
        <p:spPr>
          <a:xfrm>
            <a:off x="2149172" y="1640062"/>
            <a:ext cx="387656" cy="387656"/>
          </a:xfrm>
          <a:prstGeom prst="rect">
            <a:avLst/>
          </a:prstGeom>
          <a:noFill/>
          <a:ln>
            <a:noFill/>
          </a:ln>
        </p:spPr>
      </p:pic>
      <p:sp>
        <p:nvSpPr>
          <p:cNvPr id="477" name="Google Shape;477;p18"/>
          <p:cNvSpPr txBox="1"/>
          <p:nvPr/>
        </p:nvSpPr>
        <p:spPr>
          <a:xfrm>
            <a:off x="3212267" y="4798931"/>
            <a:ext cx="2254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Show time series view; Select:  Meekly, Weekly, Quarterly, </a:t>
            </a:r>
            <a:endParaRPr/>
          </a:p>
        </p:txBody>
      </p:sp>
      <p:sp>
        <p:nvSpPr>
          <p:cNvPr id="478" name="Google Shape;478;p18"/>
          <p:cNvSpPr txBox="1"/>
          <p:nvPr/>
        </p:nvSpPr>
        <p:spPr>
          <a:xfrm>
            <a:off x="7824895" y="2779899"/>
            <a:ext cx="18108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Toggle:  Bottom 15 tactics</a:t>
            </a:r>
            <a:endParaRPr/>
          </a:p>
        </p:txBody>
      </p:sp>
      <p:sp>
        <p:nvSpPr>
          <p:cNvPr id="479" name="Google Shape;479;p18"/>
          <p:cNvSpPr txBox="1"/>
          <p:nvPr/>
        </p:nvSpPr>
        <p:spPr>
          <a:xfrm>
            <a:off x="8662953" y="819347"/>
            <a:ext cx="1839600" cy="1339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Login</a:t>
            </a:r>
            <a:endParaRPr/>
          </a:p>
          <a:p>
            <a:pPr indent="0" lvl="0" marL="0" marR="0" rtl="0" algn="l">
              <a:spcBef>
                <a:spcPts val="0"/>
              </a:spcBef>
              <a:spcAft>
                <a:spcPts val="0"/>
              </a:spcAft>
              <a:buNone/>
            </a:pPr>
            <a:r>
              <a:rPr lang="en" sz="1350">
                <a:solidFill>
                  <a:schemeClr val="dk1"/>
                </a:solidFill>
                <a:latin typeface="Calibri"/>
                <a:ea typeface="Calibri"/>
                <a:cs typeface="Calibri"/>
                <a:sym typeface="Calibri"/>
              </a:rPr>
              <a:t>Define profile</a:t>
            </a:r>
            <a:endParaRPr/>
          </a:p>
          <a:p>
            <a:pPr indent="0" lvl="0" marL="0" marR="0" rtl="0" algn="l">
              <a:spcBef>
                <a:spcPts val="0"/>
              </a:spcBef>
              <a:spcAft>
                <a:spcPts val="0"/>
              </a:spcAft>
              <a:buNone/>
            </a:pPr>
            <a:r>
              <a:rPr lang="en" sz="1350">
                <a:solidFill>
                  <a:schemeClr val="dk1"/>
                </a:solidFill>
                <a:latin typeface="Calibri"/>
                <a:ea typeface="Calibri"/>
                <a:cs typeface="Calibri"/>
                <a:sym typeface="Calibri"/>
              </a:rPr>
              <a:t>Switch profile</a:t>
            </a:r>
            <a:endParaRPr/>
          </a:p>
          <a:p>
            <a:pPr indent="0" lvl="0" marL="0" marR="0" rtl="0" algn="l">
              <a:spcBef>
                <a:spcPts val="0"/>
              </a:spcBef>
              <a:spcAft>
                <a:spcPts val="0"/>
              </a:spcAft>
              <a:buNone/>
            </a:pPr>
            <a:r>
              <a:rPr lang="en" sz="1350">
                <a:solidFill>
                  <a:schemeClr val="dk1"/>
                </a:solidFill>
                <a:latin typeface="Calibri"/>
                <a:ea typeface="Calibri"/>
                <a:cs typeface="Calibri"/>
                <a:sym typeface="Calibri"/>
              </a:rPr>
              <a:t>Detailed Scenario Analysis</a:t>
            </a:r>
            <a:endParaRPr/>
          </a:p>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grpSp>
        <p:nvGrpSpPr>
          <p:cNvPr id="480" name="Google Shape;480;p18"/>
          <p:cNvGrpSpPr/>
          <p:nvPr/>
        </p:nvGrpSpPr>
        <p:grpSpPr>
          <a:xfrm>
            <a:off x="6219701" y="3293616"/>
            <a:ext cx="2063475" cy="1628392"/>
            <a:chOff x="812687" y="3194002"/>
            <a:chExt cx="2269800" cy="1628392"/>
          </a:xfrm>
        </p:grpSpPr>
        <p:pic>
          <p:nvPicPr>
            <p:cNvPr id="481" name="Google Shape;481;p18"/>
            <p:cNvPicPr preferRelativeResize="0"/>
            <p:nvPr/>
          </p:nvPicPr>
          <p:blipFill rotWithShape="1">
            <a:blip r:embed="rId17">
              <a:alphaModFix/>
            </a:blip>
            <a:srcRect b="0" l="0" r="0" t="0"/>
            <a:stretch/>
          </p:blipFill>
          <p:spPr>
            <a:xfrm>
              <a:off x="812687" y="3196309"/>
              <a:ext cx="2269800" cy="1530300"/>
            </a:xfrm>
            <a:prstGeom prst="rect">
              <a:avLst/>
            </a:prstGeom>
            <a:noFill/>
            <a:ln>
              <a:noFill/>
            </a:ln>
          </p:spPr>
        </p:pic>
        <p:sp>
          <p:nvSpPr>
            <p:cNvPr id="482" name="Google Shape;482;p18"/>
            <p:cNvSpPr txBox="1"/>
            <p:nvPr/>
          </p:nvSpPr>
          <p:spPr>
            <a:xfrm rot="-5400000">
              <a:off x="628535" y="3541702"/>
              <a:ext cx="966300" cy="270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000">
                  <a:solidFill>
                    <a:schemeClr val="dk1"/>
                  </a:solidFill>
                  <a:latin typeface="Calibri"/>
                  <a:ea typeface="Calibri"/>
                  <a:cs typeface="Calibri"/>
                  <a:sym typeface="Calibri"/>
                </a:rPr>
                <a:t>Lead Creation</a:t>
              </a:r>
              <a:endParaRPr/>
            </a:p>
          </p:txBody>
        </p:sp>
        <p:sp>
          <p:nvSpPr>
            <p:cNvPr id="483" name="Google Shape;483;p18"/>
            <p:cNvSpPr txBox="1"/>
            <p:nvPr/>
          </p:nvSpPr>
          <p:spPr>
            <a:xfrm>
              <a:off x="1531620" y="4390342"/>
              <a:ext cx="11322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000">
                  <a:solidFill>
                    <a:schemeClr val="dk1"/>
                  </a:solidFill>
                  <a:latin typeface="Calibri"/>
                  <a:ea typeface="Calibri"/>
                  <a:cs typeface="Calibri"/>
                  <a:sym typeface="Calibri"/>
                </a:rPr>
                <a:t>Progression</a:t>
              </a:r>
              <a:endParaRPr/>
            </a:p>
          </p:txBody>
        </p:sp>
        <p:sp>
          <p:nvSpPr>
            <p:cNvPr id="484" name="Google Shape;484;p18"/>
            <p:cNvSpPr txBox="1"/>
            <p:nvPr/>
          </p:nvSpPr>
          <p:spPr>
            <a:xfrm rot="-3052289">
              <a:off x="944538" y="4289550"/>
              <a:ext cx="481094" cy="42458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000">
                  <a:solidFill>
                    <a:schemeClr val="dk1"/>
                  </a:solidFill>
                  <a:latin typeface="Calibri"/>
                  <a:ea typeface="Calibri"/>
                  <a:cs typeface="Calibri"/>
                  <a:sym typeface="Calibri"/>
                </a:rPr>
                <a:t>Win Rate</a:t>
              </a:r>
              <a:endParaRPr/>
            </a:p>
          </p:txBody>
        </p:sp>
        <p:sp>
          <p:nvSpPr>
            <p:cNvPr id="485" name="Google Shape;485;p18"/>
            <p:cNvSpPr/>
            <p:nvPr/>
          </p:nvSpPr>
          <p:spPr>
            <a:xfrm>
              <a:off x="1716485" y="3412273"/>
              <a:ext cx="222900" cy="243300"/>
            </a:xfrm>
            <a:prstGeom prst="ellipse">
              <a:avLst/>
            </a:prstGeom>
            <a:solidFill>
              <a:srgbClr val="C2D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18"/>
            <p:cNvSpPr/>
            <p:nvPr/>
          </p:nvSpPr>
          <p:spPr>
            <a:xfrm>
              <a:off x="1271519" y="3333835"/>
              <a:ext cx="222900" cy="243300"/>
            </a:xfrm>
            <a:prstGeom prst="ellipse">
              <a:avLst/>
            </a:prstGeom>
            <a:solidFill>
              <a:srgbClr val="FABF8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18"/>
            <p:cNvSpPr/>
            <p:nvPr/>
          </p:nvSpPr>
          <p:spPr>
            <a:xfrm>
              <a:off x="2103334" y="3348604"/>
              <a:ext cx="222900" cy="243300"/>
            </a:xfrm>
            <a:prstGeom prst="ellipse">
              <a:avLst/>
            </a:prstGeom>
            <a:solidFill>
              <a:srgbClr val="C2D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18"/>
            <p:cNvSpPr/>
            <p:nvPr/>
          </p:nvSpPr>
          <p:spPr>
            <a:xfrm>
              <a:off x="2239688" y="3767315"/>
              <a:ext cx="222900" cy="243300"/>
            </a:xfrm>
            <a:prstGeom prst="ellipse">
              <a:avLst/>
            </a:prstGeom>
            <a:solidFill>
              <a:srgbClr val="318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18"/>
            <p:cNvSpPr/>
            <p:nvPr/>
          </p:nvSpPr>
          <p:spPr>
            <a:xfrm>
              <a:off x="2329553" y="4174513"/>
              <a:ext cx="222900" cy="243300"/>
            </a:xfrm>
            <a:prstGeom prst="ellipse">
              <a:avLst/>
            </a:prstGeom>
            <a:solidFill>
              <a:srgbClr val="FABF8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18"/>
            <p:cNvSpPr/>
            <p:nvPr/>
          </p:nvSpPr>
          <p:spPr>
            <a:xfrm>
              <a:off x="2735854" y="3951981"/>
              <a:ext cx="222900" cy="243300"/>
            </a:xfrm>
            <a:prstGeom prst="ellipse">
              <a:avLst/>
            </a:prstGeom>
            <a:solidFill>
              <a:srgbClr val="C2D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18"/>
            <p:cNvSpPr/>
            <p:nvPr/>
          </p:nvSpPr>
          <p:spPr>
            <a:xfrm>
              <a:off x="2607353" y="3455546"/>
              <a:ext cx="222900" cy="243300"/>
            </a:xfrm>
            <a:prstGeom prst="ellipse">
              <a:avLst/>
            </a:prstGeom>
            <a:solidFill>
              <a:srgbClr val="318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2" name="Google Shape;492;p18"/>
          <p:cNvSpPr txBox="1"/>
          <p:nvPr/>
        </p:nvSpPr>
        <p:spPr>
          <a:xfrm>
            <a:off x="4297390" y="-96727"/>
            <a:ext cx="2033100" cy="2616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100">
                <a:solidFill>
                  <a:schemeClr val="lt1"/>
                </a:solidFill>
                <a:latin typeface="Calibri"/>
                <a:ea typeface="Calibri"/>
                <a:cs typeface="Calibri"/>
                <a:sym typeface="Calibri"/>
              </a:rPr>
              <a:t>UX Design 2</a:t>
            </a:r>
            <a:endParaRPr sz="1100"/>
          </a:p>
        </p:txBody>
      </p:sp>
      <p:sp>
        <p:nvSpPr>
          <p:cNvPr id="493" name="Google Shape;493;p18"/>
          <p:cNvSpPr txBox="1"/>
          <p:nvPr/>
        </p:nvSpPr>
        <p:spPr>
          <a:xfrm>
            <a:off x="8510550" y="-18850"/>
            <a:ext cx="594900" cy="461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7.5</a:t>
            </a:r>
            <a:endParaRPr sz="2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19"/>
          <p:cNvSpPr txBox="1"/>
          <p:nvPr>
            <p:ph type="title"/>
          </p:nvPr>
        </p:nvSpPr>
        <p:spPr>
          <a:xfrm>
            <a:off x="277897" y="-456965"/>
            <a:ext cx="7370700" cy="46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66092"/>
              </a:buClr>
              <a:buSzPts val="2800"/>
              <a:buFont typeface="Arial"/>
              <a:buNone/>
            </a:pPr>
            <a:r>
              <a:rPr lang="en"/>
              <a:t>Sales VP</a:t>
            </a:r>
            <a:endParaRPr/>
          </a:p>
        </p:txBody>
      </p:sp>
      <p:sp>
        <p:nvSpPr>
          <p:cNvPr id="499" name="Google Shape;499;p19"/>
          <p:cNvSpPr txBox="1"/>
          <p:nvPr>
            <p:ph idx="12" type="sldNum"/>
          </p:nvPr>
        </p:nvSpPr>
        <p:spPr>
          <a:xfrm>
            <a:off x="8662737" y="4764505"/>
            <a:ext cx="428700" cy="276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fld id="{00000000-1234-1234-1234-123412341234}" type="slidenum">
              <a:rPr lang="en"/>
              <a:t>‹#›</a:t>
            </a:fld>
            <a:endParaRPr/>
          </a:p>
        </p:txBody>
      </p:sp>
      <p:sp>
        <p:nvSpPr>
          <p:cNvPr id="500" name="Google Shape;500;p19"/>
          <p:cNvSpPr/>
          <p:nvPr/>
        </p:nvSpPr>
        <p:spPr>
          <a:xfrm>
            <a:off x="565116" y="231569"/>
            <a:ext cx="1878600" cy="13869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1" name="Google Shape;501;p19"/>
          <p:cNvSpPr/>
          <p:nvPr/>
        </p:nvSpPr>
        <p:spPr>
          <a:xfrm>
            <a:off x="496606" y="1720356"/>
            <a:ext cx="1957800" cy="33720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2" name="Google Shape;502;p19"/>
          <p:cNvSpPr/>
          <p:nvPr/>
        </p:nvSpPr>
        <p:spPr>
          <a:xfrm>
            <a:off x="2632705" y="174464"/>
            <a:ext cx="3167100" cy="24756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3" name="Google Shape;503;p19"/>
          <p:cNvSpPr/>
          <p:nvPr/>
        </p:nvSpPr>
        <p:spPr>
          <a:xfrm>
            <a:off x="6059115" y="9652"/>
            <a:ext cx="2502000" cy="13407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4" name="Google Shape;504;p19"/>
          <p:cNvSpPr/>
          <p:nvPr/>
        </p:nvSpPr>
        <p:spPr>
          <a:xfrm>
            <a:off x="6059115" y="1404720"/>
            <a:ext cx="2502000" cy="13080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5" name="Google Shape;505;p19"/>
          <p:cNvSpPr/>
          <p:nvPr/>
        </p:nvSpPr>
        <p:spPr>
          <a:xfrm>
            <a:off x="6059115" y="2841852"/>
            <a:ext cx="2502000" cy="22890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6" name="Google Shape;506;p19"/>
          <p:cNvSpPr txBox="1"/>
          <p:nvPr/>
        </p:nvSpPr>
        <p:spPr>
          <a:xfrm>
            <a:off x="2867202" y="20608"/>
            <a:ext cx="14376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Simulation / History</a:t>
            </a:r>
            <a:endParaRPr/>
          </a:p>
        </p:txBody>
      </p:sp>
      <p:sp>
        <p:nvSpPr>
          <p:cNvPr id="507" name="Google Shape;507;p19"/>
          <p:cNvSpPr txBox="1"/>
          <p:nvPr/>
        </p:nvSpPr>
        <p:spPr>
          <a:xfrm>
            <a:off x="6138625" y="-8907"/>
            <a:ext cx="13881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New Opportunities</a:t>
            </a:r>
            <a:endParaRPr/>
          </a:p>
        </p:txBody>
      </p:sp>
      <p:sp>
        <p:nvSpPr>
          <p:cNvPr id="508" name="Google Shape;508;p19"/>
          <p:cNvSpPr txBox="1"/>
          <p:nvPr/>
        </p:nvSpPr>
        <p:spPr>
          <a:xfrm>
            <a:off x="6219694" y="1361773"/>
            <a:ext cx="9165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Progression</a:t>
            </a:r>
            <a:endParaRPr/>
          </a:p>
        </p:txBody>
      </p:sp>
      <p:sp>
        <p:nvSpPr>
          <p:cNvPr id="509" name="Google Shape;509;p19"/>
          <p:cNvSpPr txBox="1"/>
          <p:nvPr/>
        </p:nvSpPr>
        <p:spPr>
          <a:xfrm>
            <a:off x="6157734" y="2775890"/>
            <a:ext cx="6270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Closing</a:t>
            </a:r>
            <a:endParaRPr/>
          </a:p>
        </p:txBody>
      </p:sp>
      <p:sp>
        <p:nvSpPr>
          <p:cNvPr id="510" name="Google Shape;510;p19"/>
          <p:cNvSpPr txBox="1"/>
          <p:nvPr/>
        </p:nvSpPr>
        <p:spPr>
          <a:xfrm>
            <a:off x="1165053" y="129592"/>
            <a:ext cx="10290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Control Panel</a:t>
            </a:r>
            <a:endParaRPr/>
          </a:p>
        </p:txBody>
      </p:sp>
      <p:sp>
        <p:nvSpPr>
          <p:cNvPr id="511" name="Google Shape;511;p19"/>
          <p:cNvSpPr txBox="1"/>
          <p:nvPr/>
        </p:nvSpPr>
        <p:spPr>
          <a:xfrm>
            <a:off x="615358" y="1677917"/>
            <a:ext cx="12768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Scenario Analysis</a:t>
            </a:r>
            <a:endParaRPr/>
          </a:p>
        </p:txBody>
      </p:sp>
      <p:sp>
        <p:nvSpPr>
          <p:cNvPr id="512" name="Google Shape;512;p19"/>
          <p:cNvSpPr txBox="1"/>
          <p:nvPr/>
        </p:nvSpPr>
        <p:spPr>
          <a:xfrm>
            <a:off x="1480217" y="-5242"/>
            <a:ext cx="823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Default:  quarterly</a:t>
            </a:r>
            <a:endParaRPr/>
          </a:p>
        </p:txBody>
      </p:sp>
      <p:cxnSp>
        <p:nvCxnSpPr>
          <p:cNvPr id="513" name="Google Shape;513;p19"/>
          <p:cNvCxnSpPr/>
          <p:nvPr/>
        </p:nvCxnSpPr>
        <p:spPr>
          <a:xfrm>
            <a:off x="801388" y="2197216"/>
            <a:ext cx="1576500" cy="0"/>
          </a:xfrm>
          <a:prstGeom prst="straightConnector1">
            <a:avLst/>
          </a:prstGeom>
          <a:noFill/>
          <a:ln cap="flat" cmpd="sng" w="9525">
            <a:solidFill>
              <a:srgbClr val="4A7DBA"/>
            </a:solidFill>
            <a:prstDash val="solid"/>
            <a:round/>
            <a:headEnd len="sm" w="sm" type="none"/>
            <a:tailEnd len="sm" w="sm" type="none"/>
          </a:ln>
        </p:spPr>
      </p:cxnSp>
      <p:cxnSp>
        <p:nvCxnSpPr>
          <p:cNvPr id="514" name="Google Shape;514;p19"/>
          <p:cNvCxnSpPr/>
          <p:nvPr/>
        </p:nvCxnSpPr>
        <p:spPr>
          <a:xfrm rot="10800000">
            <a:off x="805907" y="2121069"/>
            <a:ext cx="0" cy="165600"/>
          </a:xfrm>
          <a:prstGeom prst="straightConnector1">
            <a:avLst/>
          </a:prstGeom>
          <a:noFill/>
          <a:ln cap="flat" cmpd="sng" w="9525">
            <a:solidFill>
              <a:srgbClr val="4A7DBA"/>
            </a:solidFill>
            <a:prstDash val="solid"/>
            <a:round/>
            <a:headEnd len="sm" w="sm" type="none"/>
            <a:tailEnd len="sm" w="sm" type="none"/>
          </a:ln>
        </p:spPr>
      </p:cxnSp>
      <p:cxnSp>
        <p:nvCxnSpPr>
          <p:cNvPr id="515" name="Google Shape;515;p19"/>
          <p:cNvCxnSpPr/>
          <p:nvPr/>
        </p:nvCxnSpPr>
        <p:spPr>
          <a:xfrm rot="10800000">
            <a:off x="2373579" y="2114433"/>
            <a:ext cx="0" cy="165600"/>
          </a:xfrm>
          <a:prstGeom prst="straightConnector1">
            <a:avLst/>
          </a:prstGeom>
          <a:noFill/>
          <a:ln cap="flat" cmpd="sng" w="9525">
            <a:solidFill>
              <a:srgbClr val="4A7DBA"/>
            </a:solidFill>
            <a:prstDash val="solid"/>
            <a:round/>
            <a:headEnd len="sm" w="sm" type="none"/>
            <a:tailEnd len="sm" w="sm" type="none"/>
          </a:ln>
        </p:spPr>
      </p:cxnSp>
      <p:cxnSp>
        <p:nvCxnSpPr>
          <p:cNvPr id="516" name="Google Shape;516;p19"/>
          <p:cNvCxnSpPr/>
          <p:nvPr/>
        </p:nvCxnSpPr>
        <p:spPr>
          <a:xfrm rot="10800000">
            <a:off x="1566008" y="2121068"/>
            <a:ext cx="0" cy="165600"/>
          </a:xfrm>
          <a:prstGeom prst="straightConnector1">
            <a:avLst/>
          </a:prstGeom>
          <a:noFill/>
          <a:ln cap="flat" cmpd="sng" w="9525">
            <a:solidFill>
              <a:srgbClr val="4A7DBA"/>
            </a:solidFill>
            <a:prstDash val="solid"/>
            <a:round/>
            <a:headEnd len="sm" w="sm" type="none"/>
            <a:tailEnd len="sm" w="sm" type="none"/>
          </a:ln>
        </p:spPr>
      </p:cxnSp>
      <p:cxnSp>
        <p:nvCxnSpPr>
          <p:cNvPr id="517" name="Google Shape;517;p19"/>
          <p:cNvCxnSpPr/>
          <p:nvPr/>
        </p:nvCxnSpPr>
        <p:spPr>
          <a:xfrm rot="10800000">
            <a:off x="1006173"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518" name="Google Shape;518;p19"/>
          <p:cNvCxnSpPr/>
          <p:nvPr/>
        </p:nvCxnSpPr>
        <p:spPr>
          <a:xfrm rot="10800000">
            <a:off x="1186884"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519" name="Google Shape;519;p19"/>
          <p:cNvCxnSpPr/>
          <p:nvPr/>
        </p:nvCxnSpPr>
        <p:spPr>
          <a:xfrm rot="10800000">
            <a:off x="1354041"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520" name="Google Shape;520;p19"/>
          <p:cNvCxnSpPr/>
          <p:nvPr/>
        </p:nvCxnSpPr>
        <p:spPr>
          <a:xfrm rot="10800000">
            <a:off x="1801305" y="2150917"/>
            <a:ext cx="0" cy="99300"/>
          </a:xfrm>
          <a:prstGeom prst="straightConnector1">
            <a:avLst/>
          </a:prstGeom>
          <a:noFill/>
          <a:ln cap="flat" cmpd="sng" w="9525">
            <a:solidFill>
              <a:srgbClr val="4A7DBA"/>
            </a:solidFill>
            <a:prstDash val="solid"/>
            <a:round/>
            <a:headEnd len="sm" w="sm" type="none"/>
            <a:tailEnd len="sm" w="sm" type="none"/>
          </a:ln>
        </p:spPr>
      </p:cxnSp>
      <p:cxnSp>
        <p:nvCxnSpPr>
          <p:cNvPr id="521" name="Google Shape;521;p19"/>
          <p:cNvCxnSpPr/>
          <p:nvPr/>
        </p:nvCxnSpPr>
        <p:spPr>
          <a:xfrm rot="10800000">
            <a:off x="1982015" y="2150917"/>
            <a:ext cx="0" cy="99300"/>
          </a:xfrm>
          <a:prstGeom prst="straightConnector1">
            <a:avLst/>
          </a:prstGeom>
          <a:noFill/>
          <a:ln cap="flat" cmpd="sng" w="9525">
            <a:solidFill>
              <a:srgbClr val="4A7DBA"/>
            </a:solidFill>
            <a:prstDash val="solid"/>
            <a:round/>
            <a:headEnd len="sm" w="sm" type="none"/>
            <a:tailEnd len="sm" w="sm" type="none"/>
          </a:ln>
        </p:spPr>
      </p:cxnSp>
      <p:cxnSp>
        <p:nvCxnSpPr>
          <p:cNvPr id="522" name="Google Shape;522;p19"/>
          <p:cNvCxnSpPr/>
          <p:nvPr/>
        </p:nvCxnSpPr>
        <p:spPr>
          <a:xfrm rot="10800000">
            <a:off x="2149172" y="2150917"/>
            <a:ext cx="0" cy="99300"/>
          </a:xfrm>
          <a:prstGeom prst="straightConnector1">
            <a:avLst/>
          </a:prstGeom>
          <a:noFill/>
          <a:ln cap="flat" cmpd="sng" w="9525">
            <a:solidFill>
              <a:srgbClr val="4A7DBA"/>
            </a:solidFill>
            <a:prstDash val="solid"/>
            <a:round/>
            <a:headEnd len="sm" w="sm" type="none"/>
            <a:tailEnd len="sm" w="sm" type="none"/>
          </a:ln>
        </p:spPr>
      </p:cxnSp>
      <p:sp>
        <p:nvSpPr>
          <p:cNvPr id="523" name="Google Shape;523;p19"/>
          <p:cNvSpPr txBox="1"/>
          <p:nvPr/>
        </p:nvSpPr>
        <p:spPr>
          <a:xfrm>
            <a:off x="933020" y="2341694"/>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New Opportunities</a:t>
            </a:r>
            <a:endParaRPr/>
          </a:p>
        </p:txBody>
      </p:sp>
      <p:sp>
        <p:nvSpPr>
          <p:cNvPr id="524" name="Google Shape;524;p19"/>
          <p:cNvSpPr/>
          <p:nvPr/>
        </p:nvSpPr>
        <p:spPr>
          <a:xfrm>
            <a:off x="1051712" y="2175739"/>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25" name="Google Shape;525;p19"/>
          <p:cNvSpPr txBox="1"/>
          <p:nvPr/>
        </p:nvSpPr>
        <p:spPr>
          <a:xfrm>
            <a:off x="1006355" y="1994617"/>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526" name="Google Shape;526;p19"/>
          <p:cNvCxnSpPr/>
          <p:nvPr/>
        </p:nvCxnSpPr>
        <p:spPr>
          <a:xfrm>
            <a:off x="794734" y="2788853"/>
            <a:ext cx="1576500" cy="0"/>
          </a:xfrm>
          <a:prstGeom prst="straightConnector1">
            <a:avLst/>
          </a:prstGeom>
          <a:noFill/>
          <a:ln cap="flat" cmpd="sng" w="9525">
            <a:solidFill>
              <a:srgbClr val="4A7DBA"/>
            </a:solidFill>
            <a:prstDash val="solid"/>
            <a:round/>
            <a:headEnd len="sm" w="sm" type="none"/>
            <a:tailEnd len="sm" w="sm" type="none"/>
          </a:ln>
        </p:spPr>
      </p:cxnSp>
      <p:cxnSp>
        <p:nvCxnSpPr>
          <p:cNvPr id="527" name="Google Shape;527;p19"/>
          <p:cNvCxnSpPr/>
          <p:nvPr/>
        </p:nvCxnSpPr>
        <p:spPr>
          <a:xfrm rot="10800000">
            <a:off x="799253" y="2712705"/>
            <a:ext cx="0" cy="165600"/>
          </a:xfrm>
          <a:prstGeom prst="straightConnector1">
            <a:avLst/>
          </a:prstGeom>
          <a:noFill/>
          <a:ln cap="flat" cmpd="sng" w="9525">
            <a:solidFill>
              <a:srgbClr val="4A7DBA"/>
            </a:solidFill>
            <a:prstDash val="solid"/>
            <a:round/>
            <a:headEnd len="sm" w="sm" type="none"/>
            <a:tailEnd len="sm" w="sm" type="none"/>
          </a:ln>
        </p:spPr>
      </p:cxnSp>
      <p:cxnSp>
        <p:nvCxnSpPr>
          <p:cNvPr id="528" name="Google Shape;528;p19"/>
          <p:cNvCxnSpPr/>
          <p:nvPr/>
        </p:nvCxnSpPr>
        <p:spPr>
          <a:xfrm rot="10800000">
            <a:off x="1559354" y="2712705"/>
            <a:ext cx="0" cy="165600"/>
          </a:xfrm>
          <a:prstGeom prst="straightConnector1">
            <a:avLst/>
          </a:prstGeom>
          <a:noFill/>
          <a:ln cap="flat" cmpd="sng" w="9525">
            <a:solidFill>
              <a:srgbClr val="4A7DBA"/>
            </a:solidFill>
            <a:prstDash val="solid"/>
            <a:round/>
            <a:headEnd len="sm" w="sm" type="none"/>
            <a:tailEnd len="sm" w="sm" type="none"/>
          </a:ln>
        </p:spPr>
      </p:cxnSp>
      <p:cxnSp>
        <p:nvCxnSpPr>
          <p:cNvPr id="529" name="Google Shape;529;p19"/>
          <p:cNvCxnSpPr/>
          <p:nvPr/>
        </p:nvCxnSpPr>
        <p:spPr>
          <a:xfrm rot="10800000">
            <a:off x="999518"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530" name="Google Shape;530;p19"/>
          <p:cNvCxnSpPr/>
          <p:nvPr/>
        </p:nvCxnSpPr>
        <p:spPr>
          <a:xfrm rot="10800000">
            <a:off x="1180229"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531" name="Google Shape;531;p19"/>
          <p:cNvCxnSpPr/>
          <p:nvPr/>
        </p:nvCxnSpPr>
        <p:spPr>
          <a:xfrm rot="10800000">
            <a:off x="1347386"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532" name="Google Shape;532;p19"/>
          <p:cNvCxnSpPr/>
          <p:nvPr/>
        </p:nvCxnSpPr>
        <p:spPr>
          <a:xfrm rot="10800000">
            <a:off x="1794650" y="2742554"/>
            <a:ext cx="0" cy="99300"/>
          </a:xfrm>
          <a:prstGeom prst="straightConnector1">
            <a:avLst/>
          </a:prstGeom>
          <a:noFill/>
          <a:ln cap="flat" cmpd="sng" w="9525">
            <a:solidFill>
              <a:srgbClr val="4A7DBA"/>
            </a:solidFill>
            <a:prstDash val="solid"/>
            <a:round/>
            <a:headEnd len="sm" w="sm" type="none"/>
            <a:tailEnd len="sm" w="sm" type="none"/>
          </a:ln>
        </p:spPr>
      </p:cxnSp>
      <p:cxnSp>
        <p:nvCxnSpPr>
          <p:cNvPr id="533" name="Google Shape;533;p19"/>
          <p:cNvCxnSpPr/>
          <p:nvPr/>
        </p:nvCxnSpPr>
        <p:spPr>
          <a:xfrm rot="10800000">
            <a:off x="1975360" y="2742554"/>
            <a:ext cx="0" cy="99300"/>
          </a:xfrm>
          <a:prstGeom prst="straightConnector1">
            <a:avLst/>
          </a:prstGeom>
          <a:noFill/>
          <a:ln cap="flat" cmpd="sng" w="9525">
            <a:solidFill>
              <a:srgbClr val="4A7DBA"/>
            </a:solidFill>
            <a:prstDash val="solid"/>
            <a:round/>
            <a:headEnd len="sm" w="sm" type="none"/>
            <a:tailEnd len="sm" w="sm" type="none"/>
          </a:ln>
        </p:spPr>
      </p:cxnSp>
      <p:cxnSp>
        <p:nvCxnSpPr>
          <p:cNvPr id="534" name="Google Shape;534;p19"/>
          <p:cNvCxnSpPr/>
          <p:nvPr/>
        </p:nvCxnSpPr>
        <p:spPr>
          <a:xfrm rot="10800000">
            <a:off x="2142517" y="2742554"/>
            <a:ext cx="0" cy="99300"/>
          </a:xfrm>
          <a:prstGeom prst="straightConnector1">
            <a:avLst/>
          </a:prstGeom>
          <a:noFill/>
          <a:ln cap="flat" cmpd="sng" w="9525">
            <a:solidFill>
              <a:srgbClr val="4A7DBA"/>
            </a:solidFill>
            <a:prstDash val="solid"/>
            <a:round/>
            <a:headEnd len="sm" w="sm" type="none"/>
            <a:tailEnd len="sm" w="sm" type="none"/>
          </a:ln>
        </p:spPr>
      </p:cxnSp>
      <p:sp>
        <p:nvSpPr>
          <p:cNvPr id="535" name="Google Shape;535;p19"/>
          <p:cNvSpPr txBox="1"/>
          <p:nvPr/>
        </p:nvSpPr>
        <p:spPr>
          <a:xfrm>
            <a:off x="926365" y="2933331"/>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Qualify Velocity</a:t>
            </a:r>
            <a:endParaRPr/>
          </a:p>
        </p:txBody>
      </p:sp>
      <p:sp>
        <p:nvSpPr>
          <p:cNvPr id="536" name="Google Shape;536;p19"/>
          <p:cNvSpPr/>
          <p:nvPr/>
        </p:nvSpPr>
        <p:spPr>
          <a:xfrm>
            <a:off x="1051712" y="2767376"/>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37" name="Google Shape;537;p19"/>
          <p:cNvSpPr txBox="1"/>
          <p:nvPr/>
        </p:nvSpPr>
        <p:spPr>
          <a:xfrm>
            <a:off x="999701" y="259122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538" name="Google Shape;538;p19"/>
          <p:cNvCxnSpPr/>
          <p:nvPr/>
        </p:nvCxnSpPr>
        <p:spPr>
          <a:xfrm>
            <a:off x="803771" y="3423863"/>
            <a:ext cx="1576500" cy="0"/>
          </a:xfrm>
          <a:prstGeom prst="straightConnector1">
            <a:avLst/>
          </a:prstGeom>
          <a:noFill/>
          <a:ln cap="flat" cmpd="sng" w="9525">
            <a:solidFill>
              <a:srgbClr val="4A7DBA"/>
            </a:solidFill>
            <a:prstDash val="solid"/>
            <a:round/>
            <a:headEnd len="sm" w="sm" type="none"/>
            <a:tailEnd len="sm" w="sm" type="none"/>
          </a:ln>
        </p:spPr>
      </p:cxnSp>
      <p:cxnSp>
        <p:nvCxnSpPr>
          <p:cNvPr id="539" name="Google Shape;539;p19"/>
          <p:cNvCxnSpPr/>
          <p:nvPr/>
        </p:nvCxnSpPr>
        <p:spPr>
          <a:xfrm rot="10800000">
            <a:off x="808289" y="3347715"/>
            <a:ext cx="0" cy="165600"/>
          </a:xfrm>
          <a:prstGeom prst="straightConnector1">
            <a:avLst/>
          </a:prstGeom>
          <a:noFill/>
          <a:ln cap="flat" cmpd="sng" w="9525">
            <a:solidFill>
              <a:srgbClr val="4A7DBA"/>
            </a:solidFill>
            <a:prstDash val="solid"/>
            <a:round/>
            <a:headEnd len="sm" w="sm" type="none"/>
            <a:tailEnd len="sm" w="sm" type="none"/>
          </a:ln>
        </p:spPr>
      </p:cxnSp>
      <p:cxnSp>
        <p:nvCxnSpPr>
          <p:cNvPr id="540" name="Google Shape;540;p19"/>
          <p:cNvCxnSpPr/>
          <p:nvPr/>
        </p:nvCxnSpPr>
        <p:spPr>
          <a:xfrm rot="10800000">
            <a:off x="1568391" y="3347715"/>
            <a:ext cx="0" cy="165600"/>
          </a:xfrm>
          <a:prstGeom prst="straightConnector1">
            <a:avLst/>
          </a:prstGeom>
          <a:noFill/>
          <a:ln cap="flat" cmpd="sng" w="9525">
            <a:solidFill>
              <a:srgbClr val="4A7DBA"/>
            </a:solidFill>
            <a:prstDash val="solid"/>
            <a:round/>
            <a:headEnd len="sm" w="sm" type="none"/>
            <a:tailEnd len="sm" w="sm" type="none"/>
          </a:ln>
        </p:spPr>
      </p:cxnSp>
      <p:cxnSp>
        <p:nvCxnSpPr>
          <p:cNvPr id="541" name="Google Shape;541;p19"/>
          <p:cNvCxnSpPr/>
          <p:nvPr/>
        </p:nvCxnSpPr>
        <p:spPr>
          <a:xfrm rot="10800000">
            <a:off x="1008555"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542" name="Google Shape;542;p19"/>
          <p:cNvCxnSpPr/>
          <p:nvPr/>
        </p:nvCxnSpPr>
        <p:spPr>
          <a:xfrm rot="10800000">
            <a:off x="1189265"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543" name="Google Shape;543;p19"/>
          <p:cNvCxnSpPr/>
          <p:nvPr/>
        </p:nvCxnSpPr>
        <p:spPr>
          <a:xfrm rot="10800000">
            <a:off x="1356423"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544" name="Google Shape;544;p19"/>
          <p:cNvCxnSpPr/>
          <p:nvPr/>
        </p:nvCxnSpPr>
        <p:spPr>
          <a:xfrm rot="10800000">
            <a:off x="1803686" y="3377564"/>
            <a:ext cx="0" cy="99300"/>
          </a:xfrm>
          <a:prstGeom prst="straightConnector1">
            <a:avLst/>
          </a:prstGeom>
          <a:noFill/>
          <a:ln cap="flat" cmpd="sng" w="9525">
            <a:solidFill>
              <a:srgbClr val="4A7DBA"/>
            </a:solidFill>
            <a:prstDash val="solid"/>
            <a:round/>
            <a:headEnd len="sm" w="sm" type="none"/>
            <a:tailEnd len="sm" w="sm" type="none"/>
          </a:ln>
        </p:spPr>
      </p:cxnSp>
      <p:cxnSp>
        <p:nvCxnSpPr>
          <p:cNvPr id="545" name="Google Shape;545;p19"/>
          <p:cNvCxnSpPr/>
          <p:nvPr/>
        </p:nvCxnSpPr>
        <p:spPr>
          <a:xfrm rot="10800000">
            <a:off x="1984397" y="3377564"/>
            <a:ext cx="0" cy="99300"/>
          </a:xfrm>
          <a:prstGeom prst="straightConnector1">
            <a:avLst/>
          </a:prstGeom>
          <a:noFill/>
          <a:ln cap="flat" cmpd="sng" w="9525">
            <a:solidFill>
              <a:srgbClr val="4A7DBA"/>
            </a:solidFill>
            <a:prstDash val="solid"/>
            <a:round/>
            <a:headEnd len="sm" w="sm" type="none"/>
            <a:tailEnd len="sm" w="sm" type="none"/>
          </a:ln>
        </p:spPr>
      </p:cxnSp>
      <p:cxnSp>
        <p:nvCxnSpPr>
          <p:cNvPr id="546" name="Google Shape;546;p19"/>
          <p:cNvCxnSpPr/>
          <p:nvPr/>
        </p:nvCxnSpPr>
        <p:spPr>
          <a:xfrm rot="10800000">
            <a:off x="2151555" y="3377564"/>
            <a:ext cx="0" cy="99300"/>
          </a:xfrm>
          <a:prstGeom prst="straightConnector1">
            <a:avLst/>
          </a:prstGeom>
          <a:noFill/>
          <a:ln cap="flat" cmpd="sng" w="9525">
            <a:solidFill>
              <a:srgbClr val="4A7DBA"/>
            </a:solidFill>
            <a:prstDash val="solid"/>
            <a:round/>
            <a:headEnd len="sm" w="sm" type="none"/>
            <a:tailEnd len="sm" w="sm" type="none"/>
          </a:ln>
        </p:spPr>
      </p:cxnSp>
      <p:sp>
        <p:nvSpPr>
          <p:cNvPr id="547" name="Google Shape;547;p19"/>
          <p:cNvSpPr txBox="1"/>
          <p:nvPr/>
        </p:nvSpPr>
        <p:spPr>
          <a:xfrm>
            <a:off x="935403" y="3568341"/>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Closing Velocity</a:t>
            </a:r>
            <a:endParaRPr/>
          </a:p>
        </p:txBody>
      </p:sp>
      <p:sp>
        <p:nvSpPr>
          <p:cNvPr id="548" name="Google Shape;548;p19"/>
          <p:cNvSpPr/>
          <p:nvPr/>
        </p:nvSpPr>
        <p:spPr>
          <a:xfrm>
            <a:off x="1051712" y="3402386"/>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49" name="Google Shape;549;p19"/>
          <p:cNvSpPr txBox="1"/>
          <p:nvPr/>
        </p:nvSpPr>
        <p:spPr>
          <a:xfrm>
            <a:off x="1013255" y="322126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550" name="Google Shape;550;p19"/>
          <p:cNvCxnSpPr/>
          <p:nvPr/>
        </p:nvCxnSpPr>
        <p:spPr>
          <a:xfrm>
            <a:off x="803771" y="4001641"/>
            <a:ext cx="1576500" cy="0"/>
          </a:xfrm>
          <a:prstGeom prst="straightConnector1">
            <a:avLst/>
          </a:prstGeom>
          <a:noFill/>
          <a:ln cap="flat" cmpd="sng" w="9525">
            <a:solidFill>
              <a:srgbClr val="4A7DBA"/>
            </a:solidFill>
            <a:prstDash val="solid"/>
            <a:round/>
            <a:headEnd len="sm" w="sm" type="none"/>
            <a:tailEnd len="sm" w="sm" type="none"/>
          </a:ln>
        </p:spPr>
      </p:cxnSp>
      <p:cxnSp>
        <p:nvCxnSpPr>
          <p:cNvPr id="551" name="Google Shape;551;p19"/>
          <p:cNvCxnSpPr/>
          <p:nvPr/>
        </p:nvCxnSpPr>
        <p:spPr>
          <a:xfrm rot="10800000">
            <a:off x="808289" y="3925494"/>
            <a:ext cx="0" cy="165600"/>
          </a:xfrm>
          <a:prstGeom prst="straightConnector1">
            <a:avLst/>
          </a:prstGeom>
          <a:noFill/>
          <a:ln cap="flat" cmpd="sng" w="9525">
            <a:solidFill>
              <a:srgbClr val="4A7DBA"/>
            </a:solidFill>
            <a:prstDash val="solid"/>
            <a:round/>
            <a:headEnd len="sm" w="sm" type="none"/>
            <a:tailEnd len="sm" w="sm" type="none"/>
          </a:ln>
        </p:spPr>
      </p:cxnSp>
      <p:cxnSp>
        <p:nvCxnSpPr>
          <p:cNvPr id="552" name="Google Shape;552;p19"/>
          <p:cNvCxnSpPr/>
          <p:nvPr/>
        </p:nvCxnSpPr>
        <p:spPr>
          <a:xfrm rot="10800000">
            <a:off x="1568391" y="3925493"/>
            <a:ext cx="0" cy="165600"/>
          </a:xfrm>
          <a:prstGeom prst="straightConnector1">
            <a:avLst/>
          </a:prstGeom>
          <a:noFill/>
          <a:ln cap="flat" cmpd="sng" w="9525">
            <a:solidFill>
              <a:srgbClr val="4A7DBA"/>
            </a:solidFill>
            <a:prstDash val="solid"/>
            <a:round/>
            <a:headEnd len="sm" w="sm" type="none"/>
            <a:tailEnd len="sm" w="sm" type="none"/>
          </a:ln>
        </p:spPr>
      </p:cxnSp>
      <p:cxnSp>
        <p:nvCxnSpPr>
          <p:cNvPr id="553" name="Google Shape;553;p19"/>
          <p:cNvCxnSpPr/>
          <p:nvPr/>
        </p:nvCxnSpPr>
        <p:spPr>
          <a:xfrm rot="10800000">
            <a:off x="1008555"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554" name="Google Shape;554;p19"/>
          <p:cNvCxnSpPr/>
          <p:nvPr/>
        </p:nvCxnSpPr>
        <p:spPr>
          <a:xfrm rot="10800000">
            <a:off x="1189265"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555" name="Google Shape;555;p19"/>
          <p:cNvCxnSpPr/>
          <p:nvPr/>
        </p:nvCxnSpPr>
        <p:spPr>
          <a:xfrm rot="10800000">
            <a:off x="1356423"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556" name="Google Shape;556;p19"/>
          <p:cNvCxnSpPr/>
          <p:nvPr/>
        </p:nvCxnSpPr>
        <p:spPr>
          <a:xfrm rot="10800000">
            <a:off x="1803686" y="3955342"/>
            <a:ext cx="0" cy="99300"/>
          </a:xfrm>
          <a:prstGeom prst="straightConnector1">
            <a:avLst/>
          </a:prstGeom>
          <a:noFill/>
          <a:ln cap="flat" cmpd="sng" w="9525">
            <a:solidFill>
              <a:srgbClr val="4A7DBA"/>
            </a:solidFill>
            <a:prstDash val="solid"/>
            <a:round/>
            <a:headEnd len="sm" w="sm" type="none"/>
            <a:tailEnd len="sm" w="sm" type="none"/>
          </a:ln>
        </p:spPr>
      </p:cxnSp>
      <p:cxnSp>
        <p:nvCxnSpPr>
          <p:cNvPr id="557" name="Google Shape;557;p19"/>
          <p:cNvCxnSpPr/>
          <p:nvPr/>
        </p:nvCxnSpPr>
        <p:spPr>
          <a:xfrm rot="10800000">
            <a:off x="1984397" y="3955342"/>
            <a:ext cx="0" cy="99300"/>
          </a:xfrm>
          <a:prstGeom prst="straightConnector1">
            <a:avLst/>
          </a:prstGeom>
          <a:noFill/>
          <a:ln cap="flat" cmpd="sng" w="9525">
            <a:solidFill>
              <a:srgbClr val="4A7DBA"/>
            </a:solidFill>
            <a:prstDash val="solid"/>
            <a:round/>
            <a:headEnd len="sm" w="sm" type="none"/>
            <a:tailEnd len="sm" w="sm" type="none"/>
          </a:ln>
        </p:spPr>
      </p:cxnSp>
      <p:cxnSp>
        <p:nvCxnSpPr>
          <p:cNvPr id="558" name="Google Shape;558;p19"/>
          <p:cNvCxnSpPr/>
          <p:nvPr/>
        </p:nvCxnSpPr>
        <p:spPr>
          <a:xfrm rot="10800000">
            <a:off x="2151555" y="3955342"/>
            <a:ext cx="0" cy="99300"/>
          </a:xfrm>
          <a:prstGeom prst="straightConnector1">
            <a:avLst/>
          </a:prstGeom>
          <a:noFill/>
          <a:ln cap="flat" cmpd="sng" w="9525">
            <a:solidFill>
              <a:srgbClr val="4A7DBA"/>
            </a:solidFill>
            <a:prstDash val="solid"/>
            <a:round/>
            <a:headEnd len="sm" w="sm" type="none"/>
            <a:tailEnd len="sm" w="sm" type="none"/>
          </a:ln>
        </p:spPr>
      </p:cxnSp>
      <p:sp>
        <p:nvSpPr>
          <p:cNvPr id="559" name="Google Shape;559;p19"/>
          <p:cNvSpPr txBox="1"/>
          <p:nvPr/>
        </p:nvSpPr>
        <p:spPr>
          <a:xfrm>
            <a:off x="907996" y="4146119"/>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Win Rate</a:t>
            </a:r>
            <a:endParaRPr/>
          </a:p>
        </p:txBody>
      </p:sp>
      <p:sp>
        <p:nvSpPr>
          <p:cNvPr id="560" name="Google Shape;560;p19"/>
          <p:cNvSpPr/>
          <p:nvPr/>
        </p:nvSpPr>
        <p:spPr>
          <a:xfrm>
            <a:off x="1051712" y="3980164"/>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561" name="Google Shape;561;p19"/>
          <p:cNvCxnSpPr/>
          <p:nvPr/>
        </p:nvCxnSpPr>
        <p:spPr>
          <a:xfrm>
            <a:off x="811762" y="4605798"/>
            <a:ext cx="1576500" cy="0"/>
          </a:xfrm>
          <a:prstGeom prst="straightConnector1">
            <a:avLst/>
          </a:prstGeom>
          <a:noFill/>
          <a:ln cap="flat" cmpd="sng" w="9525">
            <a:solidFill>
              <a:srgbClr val="4A7DBA"/>
            </a:solidFill>
            <a:prstDash val="solid"/>
            <a:round/>
            <a:headEnd len="sm" w="sm" type="none"/>
            <a:tailEnd len="sm" w="sm" type="none"/>
          </a:ln>
        </p:spPr>
      </p:cxnSp>
      <p:cxnSp>
        <p:nvCxnSpPr>
          <p:cNvPr id="562" name="Google Shape;562;p19"/>
          <p:cNvCxnSpPr/>
          <p:nvPr/>
        </p:nvCxnSpPr>
        <p:spPr>
          <a:xfrm rot="10800000">
            <a:off x="816280" y="4529651"/>
            <a:ext cx="0" cy="165600"/>
          </a:xfrm>
          <a:prstGeom prst="straightConnector1">
            <a:avLst/>
          </a:prstGeom>
          <a:noFill/>
          <a:ln cap="flat" cmpd="sng" w="9525">
            <a:solidFill>
              <a:srgbClr val="4A7DBA"/>
            </a:solidFill>
            <a:prstDash val="solid"/>
            <a:round/>
            <a:headEnd len="sm" w="sm" type="none"/>
            <a:tailEnd len="sm" w="sm" type="none"/>
          </a:ln>
        </p:spPr>
      </p:cxnSp>
      <p:cxnSp>
        <p:nvCxnSpPr>
          <p:cNvPr id="563" name="Google Shape;563;p19"/>
          <p:cNvCxnSpPr/>
          <p:nvPr/>
        </p:nvCxnSpPr>
        <p:spPr>
          <a:xfrm rot="10800000">
            <a:off x="1576382" y="4529650"/>
            <a:ext cx="0" cy="165600"/>
          </a:xfrm>
          <a:prstGeom prst="straightConnector1">
            <a:avLst/>
          </a:prstGeom>
          <a:noFill/>
          <a:ln cap="flat" cmpd="sng" w="9525">
            <a:solidFill>
              <a:srgbClr val="4A7DBA"/>
            </a:solidFill>
            <a:prstDash val="solid"/>
            <a:round/>
            <a:headEnd len="sm" w="sm" type="none"/>
            <a:tailEnd len="sm" w="sm" type="none"/>
          </a:ln>
        </p:spPr>
      </p:cxnSp>
      <p:cxnSp>
        <p:nvCxnSpPr>
          <p:cNvPr id="564" name="Google Shape;564;p19"/>
          <p:cNvCxnSpPr/>
          <p:nvPr/>
        </p:nvCxnSpPr>
        <p:spPr>
          <a:xfrm rot="10800000">
            <a:off x="1016546"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565" name="Google Shape;565;p19"/>
          <p:cNvCxnSpPr/>
          <p:nvPr/>
        </p:nvCxnSpPr>
        <p:spPr>
          <a:xfrm rot="10800000">
            <a:off x="1197256"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566" name="Google Shape;566;p19"/>
          <p:cNvCxnSpPr/>
          <p:nvPr/>
        </p:nvCxnSpPr>
        <p:spPr>
          <a:xfrm rot="10800000">
            <a:off x="1364414"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567" name="Google Shape;567;p19"/>
          <p:cNvCxnSpPr/>
          <p:nvPr/>
        </p:nvCxnSpPr>
        <p:spPr>
          <a:xfrm rot="10800000">
            <a:off x="1811677" y="4559499"/>
            <a:ext cx="0" cy="99300"/>
          </a:xfrm>
          <a:prstGeom prst="straightConnector1">
            <a:avLst/>
          </a:prstGeom>
          <a:noFill/>
          <a:ln cap="flat" cmpd="sng" w="9525">
            <a:solidFill>
              <a:srgbClr val="4A7DBA"/>
            </a:solidFill>
            <a:prstDash val="solid"/>
            <a:round/>
            <a:headEnd len="sm" w="sm" type="none"/>
            <a:tailEnd len="sm" w="sm" type="none"/>
          </a:ln>
        </p:spPr>
      </p:cxnSp>
      <p:cxnSp>
        <p:nvCxnSpPr>
          <p:cNvPr id="568" name="Google Shape;568;p19"/>
          <p:cNvCxnSpPr/>
          <p:nvPr/>
        </p:nvCxnSpPr>
        <p:spPr>
          <a:xfrm rot="10800000">
            <a:off x="1992388" y="4559499"/>
            <a:ext cx="0" cy="99300"/>
          </a:xfrm>
          <a:prstGeom prst="straightConnector1">
            <a:avLst/>
          </a:prstGeom>
          <a:noFill/>
          <a:ln cap="flat" cmpd="sng" w="9525">
            <a:solidFill>
              <a:srgbClr val="4A7DBA"/>
            </a:solidFill>
            <a:prstDash val="solid"/>
            <a:round/>
            <a:headEnd len="sm" w="sm" type="none"/>
            <a:tailEnd len="sm" w="sm" type="none"/>
          </a:ln>
        </p:spPr>
      </p:cxnSp>
      <p:cxnSp>
        <p:nvCxnSpPr>
          <p:cNvPr id="569" name="Google Shape;569;p19"/>
          <p:cNvCxnSpPr/>
          <p:nvPr/>
        </p:nvCxnSpPr>
        <p:spPr>
          <a:xfrm rot="10800000">
            <a:off x="2159545" y="4559499"/>
            <a:ext cx="0" cy="99300"/>
          </a:xfrm>
          <a:prstGeom prst="straightConnector1">
            <a:avLst/>
          </a:prstGeom>
          <a:noFill/>
          <a:ln cap="flat" cmpd="sng" w="9525">
            <a:solidFill>
              <a:srgbClr val="4A7DBA"/>
            </a:solidFill>
            <a:prstDash val="solid"/>
            <a:round/>
            <a:headEnd len="sm" w="sm" type="none"/>
            <a:tailEnd len="sm" w="sm" type="none"/>
          </a:ln>
        </p:spPr>
      </p:cxnSp>
      <p:sp>
        <p:nvSpPr>
          <p:cNvPr id="570" name="Google Shape;570;p19"/>
          <p:cNvSpPr txBox="1"/>
          <p:nvPr/>
        </p:nvSpPr>
        <p:spPr>
          <a:xfrm>
            <a:off x="943394" y="4750277"/>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Seller Productivity</a:t>
            </a:r>
            <a:endParaRPr/>
          </a:p>
        </p:txBody>
      </p:sp>
      <p:sp>
        <p:nvSpPr>
          <p:cNvPr id="571" name="Google Shape;571;p19"/>
          <p:cNvSpPr/>
          <p:nvPr/>
        </p:nvSpPr>
        <p:spPr>
          <a:xfrm>
            <a:off x="1024306" y="4584322"/>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72" name="Google Shape;572;p19"/>
          <p:cNvSpPr txBox="1"/>
          <p:nvPr/>
        </p:nvSpPr>
        <p:spPr>
          <a:xfrm>
            <a:off x="1007547" y="3810347"/>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sp>
        <p:nvSpPr>
          <p:cNvPr id="573" name="Google Shape;573;p19"/>
          <p:cNvSpPr txBox="1"/>
          <p:nvPr/>
        </p:nvSpPr>
        <p:spPr>
          <a:xfrm>
            <a:off x="967582" y="443711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sp>
        <p:nvSpPr>
          <p:cNvPr id="574" name="Google Shape;574;p19"/>
          <p:cNvSpPr txBox="1"/>
          <p:nvPr/>
        </p:nvSpPr>
        <p:spPr>
          <a:xfrm>
            <a:off x="553805" y="206792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575" name="Google Shape;575;p19"/>
          <p:cNvSpPr txBox="1"/>
          <p:nvPr/>
        </p:nvSpPr>
        <p:spPr>
          <a:xfrm>
            <a:off x="553805" y="265700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576" name="Google Shape;576;p19"/>
          <p:cNvSpPr txBox="1"/>
          <p:nvPr/>
        </p:nvSpPr>
        <p:spPr>
          <a:xfrm>
            <a:off x="553805" y="329130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577" name="Google Shape;577;p19"/>
          <p:cNvSpPr txBox="1"/>
          <p:nvPr/>
        </p:nvSpPr>
        <p:spPr>
          <a:xfrm>
            <a:off x="553805" y="3895461"/>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578" name="Google Shape;578;p19"/>
          <p:cNvSpPr txBox="1"/>
          <p:nvPr/>
        </p:nvSpPr>
        <p:spPr>
          <a:xfrm>
            <a:off x="553805" y="4492081"/>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579" name="Google Shape;579;p19"/>
          <p:cNvSpPr txBox="1"/>
          <p:nvPr/>
        </p:nvSpPr>
        <p:spPr>
          <a:xfrm rot="-5400000">
            <a:off x="-814552" y="3162883"/>
            <a:ext cx="25542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Expand buttons to develop more detailed scenarios</a:t>
            </a:r>
            <a:endParaRPr/>
          </a:p>
        </p:txBody>
      </p:sp>
      <p:sp>
        <p:nvSpPr>
          <p:cNvPr id="580" name="Google Shape;580;p19"/>
          <p:cNvSpPr txBox="1"/>
          <p:nvPr/>
        </p:nvSpPr>
        <p:spPr>
          <a:xfrm>
            <a:off x="898165" y="364958"/>
            <a:ext cx="5076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Timeline:</a:t>
            </a:r>
            <a:endParaRPr/>
          </a:p>
        </p:txBody>
      </p:sp>
      <p:sp>
        <p:nvSpPr>
          <p:cNvPr id="581" name="Google Shape;581;p19"/>
          <p:cNvSpPr txBox="1"/>
          <p:nvPr/>
        </p:nvSpPr>
        <p:spPr>
          <a:xfrm>
            <a:off x="1358007" y="358938"/>
            <a:ext cx="89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CQ, NQ, All Quarters</a:t>
            </a:r>
            <a:endParaRPr/>
          </a:p>
        </p:txBody>
      </p:sp>
      <p:sp>
        <p:nvSpPr>
          <p:cNvPr id="582" name="Google Shape;582;p19"/>
          <p:cNvSpPr txBox="1"/>
          <p:nvPr/>
        </p:nvSpPr>
        <p:spPr>
          <a:xfrm>
            <a:off x="894887" y="624152"/>
            <a:ext cx="511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Portfolio:</a:t>
            </a:r>
            <a:endParaRPr/>
          </a:p>
        </p:txBody>
      </p:sp>
      <p:sp>
        <p:nvSpPr>
          <p:cNvPr id="583" name="Google Shape;583;p19"/>
          <p:cNvSpPr txBox="1"/>
          <p:nvPr/>
        </p:nvSpPr>
        <p:spPr>
          <a:xfrm>
            <a:off x="859913" y="883346"/>
            <a:ext cx="540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OI Source:</a:t>
            </a:r>
            <a:endParaRPr/>
          </a:p>
        </p:txBody>
      </p:sp>
      <p:sp>
        <p:nvSpPr>
          <p:cNvPr id="584" name="Google Shape;584;p19"/>
          <p:cNvSpPr txBox="1"/>
          <p:nvPr/>
        </p:nvSpPr>
        <p:spPr>
          <a:xfrm>
            <a:off x="595416" y="1142540"/>
            <a:ext cx="8136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Seller Community</a:t>
            </a:r>
            <a:endParaRPr/>
          </a:p>
        </p:txBody>
      </p:sp>
      <p:sp>
        <p:nvSpPr>
          <p:cNvPr id="585" name="Google Shape;585;p19"/>
          <p:cNvSpPr txBox="1"/>
          <p:nvPr/>
        </p:nvSpPr>
        <p:spPr>
          <a:xfrm>
            <a:off x="967022" y="1401735"/>
            <a:ext cx="434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Market</a:t>
            </a:r>
            <a:endParaRPr/>
          </a:p>
        </p:txBody>
      </p:sp>
      <p:sp>
        <p:nvSpPr>
          <p:cNvPr id="586" name="Google Shape;586;p19"/>
          <p:cNvSpPr txBox="1"/>
          <p:nvPr/>
        </p:nvSpPr>
        <p:spPr>
          <a:xfrm>
            <a:off x="1386554" y="631500"/>
            <a:ext cx="4827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Products</a:t>
            </a:r>
            <a:endParaRPr/>
          </a:p>
        </p:txBody>
      </p:sp>
      <p:sp>
        <p:nvSpPr>
          <p:cNvPr id="587" name="Google Shape;587;p19"/>
          <p:cNvSpPr txBox="1"/>
          <p:nvPr/>
        </p:nvSpPr>
        <p:spPr>
          <a:xfrm>
            <a:off x="1380322" y="865415"/>
            <a:ext cx="702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Sales, Mkt, BPs</a:t>
            </a:r>
            <a:endParaRPr/>
          </a:p>
        </p:txBody>
      </p:sp>
      <p:sp>
        <p:nvSpPr>
          <p:cNvPr id="588" name="Google Shape;588;p19"/>
          <p:cNvSpPr txBox="1"/>
          <p:nvPr/>
        </p:nvSpPr>
        <p:spPr>
          <a:xfrm>
            <a:off x="1380965" y="1130265"/>
            <a:ext cx="702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Sales, Mkt, BPs</a:t>
            </a:r>
            <a:endParaRPr/>
          </a:p>
        </p:txBody>
      </p:sp>
      <p:cxnSp>
        <p:nvCxnSpPr>
          <p:cNvPr id="589" name="Google Shape;589;p19"/>
          <p:cNvCxnSpPr/>
          <p:nvPr/>
        </p:nvCxnSpPr>
        <p:spPr>
          <a:xfrm flipH="1" rot="10800000">
            <a:off x="2832194" y="1954777"/>
            <a:ext cx="2868900" cy="36600"/>
          </a:xfrm>
          <a:prstGeom prst="straightConnector1">
            <a:avLst/>
          </a:prstGeom>
          <a:noFill/>
          <a:ln cap="flat" cmpd="sng" w="9525">
            <a:solidFill>
              <a:srgbClr val="4A7DBA"/>
            </a:solidFill>
            <a:prstDash val="solid"/>
            <a:round/>
            <a:headEnd len="sm" w="sm" type="none"/>
            <a:tailEnd len="sm" w="sm" type="none"/>
          </a:ln>
        </p:spPr>
      </p:cxnSp>
      <p:cxnSp>
        <p:nvCxnSpPr>
          <p:cNvPr id="590" name="Google Shape;590;p19"/>
          <p:cNvCxnSpPr/>
          <p:nvPr/>
        </p:nvCxnSpPr>
        <p:spPr>
          <a:xfrm rot="10800000">
            <a:off x="2831291" y="1915230"/>
            <a:ext cx="0" cy="165600"/>
          </a:xfrm>
          <a:prstGeom prst="straightConnector1">
            <a:avLst/>
          </a:prstGeom>
          <a:noFill/>
          <a:ln cap="flat" cmpd="sng" w="9525">
            <a:solidFill>
              <a:srgbClr val="4A7DBA"/>
            </a:solidFill>
            <a:prstDash val="solid"/>
            <a:round/>
            <a:headEnd len="sm" w="sm" type="none"/>
            <a:tailEnd len="sm" w="sm" type="none"/>
          </a:ln>
        </p:spPr>
      </p:cxnSp>
      <p:cxnSp>
        <p:nvCxnSpPr>
          <p:cNvPr id="591" name="Google Shape;591;p19"/>
          <p:cNvCxnSpPr/>
          <p:nvPr/>
        </p:nvCxnSpPr>
        <p:spPr>
          <a:xfrm rot="10800000">
            <a:off x="4398963" y="1908594"/>
            <a:ext cx="0" cy="165600"/>
          </a:xfrm>
          <a:prstGeom prst="straightConnector1">
            <a:avLst/>
          </a:prstGeom>
          <a:noFill/>
          <a:ln cap="flat" cmpd="sng" w="9525">
            <a:solidFill>
              <a:srgbClr val="4A7DBA"/>
            </a:solidFill>
            <a:prstDash val="solid"/>
            <a:round/>
            <a:headEnd len="sm" w="sm" type="none"/>
            <a:tailEnd len="sm" w="sm" type="none"/>
          </a:ln>
        </p:spPr>
      </p:cxnSp>
      <p:cxnSp>
        <p:nvCxnSpPr>
          <p:cNvPr id="592" name="Google Shape;592;p19"/>
          <p:cNvCxnSpPr/>
          <p:nvPr/>
        </p:nvCxnSpPr>
        <p:spPr>
          <a:xfrm rot="10800000">
            <a:off x="3591392" y="1915229"/>
            <a:ext cx="0" cy="165600"/>
          </a:xfrm>
          <a:prstGeom prst="straightConnector1">
            <a:avLst/>
          </a:prstGeom>
          <a:noFill/>
          <a:ln cap="flat" cmpd="sng" w="9525">
            <a:solidFill>
              <a:srgbClr val="4A7DBA"/>
            </a:solidFill>
            <a:prstDash val="solid"/>
            <a:round/>
            <a:headEnd len="sm" w="sm" type="none"/>
            <a:tailEnd len="sm" w="sm" type="none"/>
          </a:ln>
        </p:spPr>
      </p:cxnSp>
      <p:cxnSp>
        <p:nvCxnSpPr>
          <p:cNvPr id="593" name="Google Shape;593;p19"/>
          <p:cNvCxnSpPr/>
          <p:nvPr/>
        </p:nvCxnSpPr>
        <p:spPr>
          <a:xfrm rot="10800000">
            <a:off x="3031556" y="1945077"/>
            <a:ext cx="0" cy="99300"/>
          </a:xfrm>
          <a:prstGeom prst="straightConnector1">
            <a:avLst/>
          </a:prstGeom>
          <a:noFill/>
          <a:ln cap="flat" cmpd="sng" w="9525">
            <a:solidFill>
              <a:srgbClr val="4A7DBA"/>
            </a:solidFill>
            <a:prstDash val="solid"/>
            <a:round/>
            <a:headEnd len="sm" w="sm" type="none"/>
            <a:tailEnd len="sm" w="sm" type="none"/>
          </a:ln>
        </p:spPr>
      </p:cxnSp>
      <p:cxnSp>
        <p:nvCxnSpPr>
          <p:cNvPr id="594" name="Google Shape;594;p19"/>
          <p:cNvCxnSpPr/>
          <p:nvPr/>
        </p:nvCxnSpPr>
        <p:spPr>
          <a:xfrm rot="10800000">
            <a:off x="3212267" y="1945077"/>
            <a:ext cx="0" cy="99300"/>
          </a:xfrm>
          <a:prstGeom prst="straightConnector1">
            <a:avLst/>
          </a:prstGeom>
          <a:noFill/>
          <a:ln cap="flat" cmpd="sng" w="9525">
            <a:solidFill>
              <a:srgbClr val="4A7DBA"/>
            </a:solidFill>
            <a:prstDash val="solid"/>
            <a:round/>
            <a:headEnd len="sm" w="sm" type="none"/>
            <a:tailEnd len="sm" w="sm" type="none"/>
          </a:ln>
        </p:spPr>
      </p:cxnSp>
      <p:cxnSp>
        <p:nvCxnSpPr>
          <p:cNvPr id="595" name="Google Shape;595;p19"/>
          <p:cNvCxnSpPr/>
          <p:nvPr/>
        </p:nvCxnSpPr>
        <p:spPr>
          <a:xfrm rot="10800000">
            <a:off x="3379425" y="1945077"/>
            <a:ext cx="0" cy="99300"/>
          </a:xfrm>
          <a:prstGeom prst="straightConnector1">
            <a:avLst/>
          </a:prstGeom>
          <a:noFill/>
          <a:ln cap="flat" cmpd="sng" w="9525">
            <a:solidFill>
              <a:srgbClr val="4A7DBA"/>
            </a:solidFill>
            <a:prstDash val="solid"/>
            <a:round/>
            <a:headEnd len="sm" w="sm" type="none"/>
            <a:tailEnd len="sm" w="sm" type="none"/>
          </a:ln>
        </p:spPr>
      </p:cxnSp>
      <p:cxnSp>
        <p:nvCxnSpPr>
          <p:cNvPr id="596" name="Google Shape;596;p19"/>
          <p:cNvCxnSpPr/>
          <p:nvPr/>
        </p:nvCxnSpPr>
        <p:spPr>
          <a:xfrm rot="10800000">
            <a:off x="3826688" y="1945078"/>
            <a:ext cx="0" cy="99300"/>
          </a:xfrm>
          <a:prstGeom prst="straightConnector1">
            <a:avLst/>
          </a:prstGeom>
          <a:noFill/>
          <a:ln cap="flat" cmpd="sng" w="9525">
            <a:solidFill>
              <a:srgbClr val="4A7DBA"/>
            </a:solidFill>
            <a:prstDash val="solid"/>
            <a:round/>
            <a:headEnd len="sm" w="sm" type="none"/>
            <a:tailEnd len="sm" w="sm" type="none"/>
          </a:ln>
        </p:spPr>
      </p:cxnSp>
      <p:cxnSp>
        <p:nvCxnSpPr>
          <p:cNvPr id="597" name="Google Shape;597;p19"/>
          <p:cNvCxnSpPr/>
          <p:nvPr/>
        </p:nvCxnSpPr>
        <p:spPr>
          <a:xfrm rot="10800000">
            <a:off x="4007399" y="1945078"/>
            <a:ext cx="0" cy="99300"/>
          </a:xfrm>
          <a:prstGeom prst="straightConnector1">
            <a:avLst/>
          </a:prstGeom>
          <a:noFill/>
          <a:ln cap="flat" cmpd="sng" w="9525">
            <a:solidFill>
              <a:srgbClr val="4A7DBA"/>
            </a:solidFill>
            <a:prstDash val="solid"/>
            <a:round/>
            <a:headEnd len="sm" w="sm" type="none"/>
            <a:tailEnd len="sm" w="sm" type="none"/>
          </a:ln>
        </p:spPr>
      </p:cxnSp>
      <p:cxnSp>
        <p:nvCxnSpPr>
          <p:cNvPr id="598" name="Google Shape;598;p19"/>
          <p:cNvCxnSpPr/>
          <p:nvPr/>
        </p:nvCxnSpPr>
        <p:spPr>
          <a:xfrm rot="10800000">
            <a:off x="4174556" y="1945078"/>
            <a:ext cx="0" cy="99300"/>
          </a:xfrm>
          <a:prstGeom prst="straightConnector1">
            <a:avLst/>
          </a:prstGeom>
          <a:noFill/>
          <a:ln cap="flat" cmpd="sng" w="9525">
            <a:solidFill>
              <a:srgbClr val="4A7DBA"/>
            </a:solidFill>
            <a:prstDash val="solid"/>
            <a:round/>
            <a:headEnd len="sm" w="sm" type="none"/>
            <a:tailEnd len="sm" w="sm" type="none"/>
          </a:ln>
        </p:spPr>
      </p:cxnSp>
      <p:sp>
        <p:nvSpPr>
          <p:cNvPr id="599" name="Google Shape;599;p19"/>
          <p:cNvSpPr/>
          <p:nvPr/>
        </p:nvSpPr>
        <p:spPr>
          <a:xfrm rot="5400000">
            <a:off x="4387517" y="2162196"/>
            <a:ext cx="352200" cy="2880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00" name="Google Shape;600;p19"/>
          <p:cNvSpPr txBox="1"/>
          <p:nvPr/>
        </p:nvSpPr>
        <p:spPr>
          <a:xfrm>
            <a:off x="4200473" y="1960485"/>
            <a:ext cx="3519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0</a:t>
            </a:r>
            <a:endParaRPr/>
          </a:p>
        </p:txBody>
      </p:sp>
      <p:sp>
        <p:nvSpPr>
          <p:cNvPr id="601" name="Google Shape;601;p19"/>
          <p:cNvSpPr txBox="1"/>
          <p:nvPr/>
        </p:nvSpPr>
        <p:spPr>
          <a:xfrm>
            <a:off x="2546661" y="1862086"/>
            <a:ext cx="246600" cy="3000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pic>
        <p:nvPicPr>
          <p:cNvPr id="602" name="Google Shape;602;p19"/>
          <p:cNvPicPr preferRelativeResize="0"/>
          <p:nvPr/>
        </p:nvPicPr>
        <p:blipFill rotWithShape="1">
          <a:blip r:embed="rId3">
            <a:alphaModFix/>
          </a:blip>
          <a:srcRect b="0" l="0" r="0" t="0"/>
          <a:stretch/>
        </p:blipFill>
        <p:spPr>
          <a:xfrm>
            <a:off x="2758742" y="130771"/>
            <a:ext cx="2985900" cy="1462800"/>
          </a:xfrm>
          <a:prstGeom prst="rect">
            <a:avLst/>
          </a:prstGeom>
          <a:noFill/>
          <a:ln>
            <a:noFill/>
          </a:ln>
        </p:spPr>
      </p:pic>
      <p:cxnSp>
        <p:nvCxnSpPr>
          <p:cNvPr id="603" name="Google Shape;603;p19"/>
          <p:cNvCxnSpPr/>
          <p:nvPr/>
        </p:nvCxnSpPr>
        <p:spPr>
          <a:xfrm>
            <a:off x="3087900" y="1586400"/>
            <a:ext cx="2548500" cy="0"/>
          </a:xfrm>
          <a:prstGeom prst="straightConnector1">
            <a:avLst/>
          </a:prstGeom>
          <a:noFill/>
          <a:ln cap="flat" cmpd="sng" w="9525">
            <a:solidFill>
              <a:srgbClr val="4A7DBA"/>
            </a:solidFill>
            <a:prstDash val="solid"/>
            <a:round/>
            <a:headEnd len="sm" w="sm" type="none"/>
            <a:tailEnd len="sm" w="sm" type="none"/>
          </a:ln>
        </p:spPr>
      </p:cxnSp>
      <p:cxnSp>
        <p:nvCxnSpPr>
          <p:cNvPr id="604" name="Google Shape;604;p19"/>
          <p:cNvCxnSpPr/>
          <p:nvPr/>
        </p:nvCxnSpPr>
        <p:spPr>
          <a:xfrm rot="10800000">
            <a:off x="5700987" y="1873808"/>
            <a:ext cx="0" cy="165600"/>
          </a:xfrm>
          <a:prstGeom prst="straightConnector1">
            <a:avLst/>
          </a:prstGeom>
          <a:noFill/>
          <a:ln cap="flat" cmpd="sng" w="9525">
            <a:solidFill>
              <a:srgbClr val="4A7DBA"/>
            </a:solidFill>
            <a:prstDash val="solid"/>
            <a:round/>
            <a:headEnd len="sm" w="sm" type="none"/>
            <a:tailEnd len="sm" w="sm" type="none"/>
          </a:ln>
        </p:spPr>
      </p:cxnSp>
      <p:cxnSp>
        <p:nvCxnSpPr>
          <p:cNvPr id="605" name="Google Shape;605;p19"/>
          <p:cNvCxnSpPr/>
          <p:nvPr/>
        </p:nvCxnSpPr>
        <p:spPr>
          <a:xfrm rot="10800000">
            <a:off x="4974738" y="1880443"/>
            <a:ext cx="0" cy="165600"/>
          </a:xfrm>
          <a:prstGeom prst="straightConnector1">
            <a:avLst/>
          </a:prstGeom>
          <a:noFill/>
          <a:ln cap="flat" cmpd="sng" w="9525">
            <a:solidFill>
              <a:srgbClr val="4A7DBA"/>
            </a:solidFill>
            <a:prstDash val="solid"/>
            <a:round/>
            <a:headEnd len="sm" w="sm" type="none"/>
            <a:tailEnd len="sm" w="sm" type="none"/>
          </a:ln>
        </p:spPr>
      </p:cxnSp>
      <p:cxnSp>
        <p:nvCxnSpPr>
          <p:cNvPr id="606" name="Google Shape;606;p19"/>
          <p:cNvCxnSpPr/>
          <p:nvPr/>
        </p:nvCxnSpPr>
        <p:spPr>
          <a:xfrm rot="10800000">
            <a:off x="4595614" y="1910291"/>
            <a:ext cx="0" cy="99300"/>
          </a:xfrm>
          <a:prstGeom prst="straightConnector1">
            <a:avLst/>
          </a:prstGeom>
          <a:noFill/>
          <a:ln cap="flat" cmpd="sng" w="9525">
            <a:solidFill>
              <a:srgbClr val="4A7DBA"/>
            </a:solidFill>
            <a:prstDash val="solid"/>
            <a:round/>
            <a:headEnd len="sm" w="sm" type="none"/>
            <a:tailEnd len="sm" w="sm" type="none"/>
          </a:ln>
        </p:spPr>
      </p:cxnSp>
      <p:cxnSp>
        <p:nvCxnSpPr>
          <p:cNvPr id="607" name="Google Shape;607;p19"/>
          <p:cNvCxnSpPr/>
          <p:nvPr/>
        </p:nvCxnSpPr>
        <p:spPr>
          <a:xfrm rot="10800000">
            <a:off x="4762771" y="1910291"/>
            <a:ext cx="0" cy="99300"/>
          </a:xfrm>
          <a:prstGeom prst="straightConnector1">
            <a:avLst/>
          </a:prstGeom>
          <a:noFill/>
          <a:ln cap="flat" cmpd="sng" w="9525">
            <a:solidFill>
              <a:srgbClr val="4A7DBA"/>
            </a:solidFill>
            <a:prstDash val="solid"/>
            <a:round/>
            <a:headEnd len="sm" w="sm" type="none"/>
            <a:tailEnd len="sm" w="sm" type="none"/>
          </a:ln>
        </p:spPr>
      </p:cxnSp>
      <p:cxnSp>
        <p:nvCxnSpPr>
          <p:cNvPr id="608" name="Google Shape;608;p19"/>
          <p:cNvCxnSpPr/>
          <p:nvPr/>
        </p:nvCxnSpPr>
        <p:spPr>
          <a:xfrm rot="10800000">
            <a:off x="5155821" y="1910292"/>
            <a:ext cx="0" cy="99300"/>
          </a:xfrm>
          <a:prstGeom prst="straightConnector1">
            <a:avLst/>
          </a:prstGeom>
          <a:noFill/>
          <a:ln cap="flat" cmpd="sng" w="9525">
            <a:solidFill>
              <a:srgbClr val="4A7DBA"/>
            </a:solidFill>
            <a:prstDash val="solid"/>
            <a:round/>
            <a:headEnd len="sm" w="sm" type="none"/>
            <a:tailEnd len="sm" w="sm" type="none"/>
          </a:ln>
        </p:spPr>
      </p:cxnSp>
      <p:sp>
        <p:nvSpPr>
          <p:cNvPr id="609" name="Google Shape;609;p19"/>
          <p:cNvSpPr txBox="1"/>
          <p:nvPr/>
        </p:nvSpPr>
        <p:spPr>
          <a:xfrm>
            <a:off x="5521905" y="1960485"/>
            <a:ext cx="3912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52</a:t>
            </a:r>
            <a:endParaRPr/>
          </a:p>
        </p:txBody>
      </p:sp>
      <p:sp>
        <p:nvSpPr>
          <p:cNvPr id="610" name="Google Shape;610;p19"/>
          <p:cNvSpPr txBox="1"/>
          <p:nvPr/>
        </p:nvSpPr>
        <p:spPr>
          <a:xfrm>
            <a:off x="2777248" y="1972798"/>
            <a:ext cx="351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-52</a:t>
            </a:r>
            <a:endParaRPr/>
          </a:p>
        </p:txBody>
      </p:sp>
      <p:cxnSp>
        <p:nvCxnSpPr>
          <p:cNvPr id="611" name="Google Shape;611;p19"/>
          <p:cNvCxnSpPr/>
          <p:nvPr/>
        </p:nvCxnSpPr>
        <p:spPr>
          <a:xfrm rot="10800000">
            <a:off x="5313943" y="1911286"/>
            <a:ext cx="0" cy="99300"/>
          </a:xfrm>
          <a:prstGeom prst="straightConnector1">
            <a:avLst/>
          </a:prstGeom>
          <a:noFill/>
          <a:ln cap="flat" cmpd="sng" w="9525">
            <a:solidFill>
              <a:srgbClr val="4A7DBA"/>
            </a:solidFill>
            <a:prstDash val="solid"/>
            <a:round/>
            <a:headEnd len="sm" w="sm" type="none"/>
            <a:tailEnd len="sm" w="sm" type="none"/>
          </a:ln>
        </p:spPr>
      </p:cxnSp>
      <p:cxnSp>
        <p:nvCxnSpPr>
          <p:cNvPr id="612" name="Google Shape;612;p19"/>
          <p:cNvCxnSpPr/>
          <p:nvPr/>
        </p:nvCxnSpPr>
        <p:spPr>
          <a:xfrm rot="10800000">
            <a:off x="5510015" y="1912280"/>
            <a:ext cx="0" cy="99300"/>
          </a:xfrm>
          <a:prstGeom prst="straightConnector1">
            <a:avLst/>
          </a:prstGeom>
          <a:noFill/>
          <a:ln cap="flat" cmpd="sng" w="9525">
            <a:solidFill>
              <a:srgbClr val="4A7DBA"/>
            </a:solidFill>
            <a:prstDash val="solid"/>
            <a:round/>
            <a:headEnd len="sm" w="sm" type="none"/>
            <a:tailEnd len="sm" w="sm" type="none"/>
          </a:ln>
        </p:spPr>
      </p:cxnSp>
      <p:pic>
        <p:nvPicPr>
          <p:cNvPr descr="Pause" id="613" name="Google Shape;613;p19"/>
          <p:cNvPicPr preferRelativeResize="0"/>
          <p:nvPr/>
        </p:nvPicPr>
        <p:blipFill rotWithShape="1">
          <a:blip r:embed="rId4">
            <a:alphaModFix/>
          </a:blip>
          <a:srcRect b="0" l="0" r="0" t="0"/>
          <a:stretch/>
        </p:blipFill>
        <p:spPr>
          <a:xfrm>
            <a:off x="3783121" y="2130096"/>
            <a:ext cx="376641" cy="376641"/>
          </a:xfrm>
          <a:prstGeom prst="rect">
            <a:avLst/>
          </a:prstGeom>
          <a:noFill/>
          <a:ln>
            <a:noFill/>
          </a:ln>
        </p:spPr>
      </p:pic>
      <p:sp>
        <p:nvSpPr>
          <p:cNvPr id="614" name="Google Shape;614;p19"/>
          <p:cNvSpPr/>
          <p:nvPr/>
        </p:nvSpPr>
        <p:spPr>
          <a:xfrm rot="10800000">
            <a:off x="4284298" y="1771197"/>
            <a:ext cx="241500" cy="165600"/>
          </a:xfrm>
          <a:prstGeom prst="triangle">
            <a:avLst>
              <a:gd fmla="val 50000" name="adj"/>
            </a:avLst>
          </a:prstGeom>
          <a:solidFill>
            <a:srgbClr val="D99593"/>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End" id="615" name="Google Shape;615;p19"/>
          <p:cNvPicPr preferRelativeResize="0"/>
          <p:nvPr/>
        </p:nvPicPr>
        <p:blipFill rotWithShape="1">
          <a:blip r:embed="rId5">
            <a:alphaModFix/>
          </a:blip>
          <a:srcRect b="0" l="0" r="0" t="0"/>
          <a:stretch/>
        </p:blipFill>
        <p:spPr>
          <a:xfrm>
            <a:off x="4967501" y="2130095"/>
            <a:ext cx="376642" cy="376642"/>
          </a:xfrm>
          <a:prstGeom prst="rect">
            <a:avLst/>
          </a:prstGeom>
          <a:noFill/>
          <a:ln>
            <a:noFill/>
          </a:ln>
        </p:spPr>
      </p:pic>
      <p:pic>
        <p:nvPicPr>
          <p:cNvPr descr="Beginning" id="616" name="Google Shape;616;p19"/>
          <p:cNvPicPr preferRelativeResize="0"/>
          <p:nvPr/>
        </p:nvPicPr>
        <p:blipFill rotWithShape="1">
          <a:blip r:embed="rId6">
            <a:alphaModFix/>
          </a:blip>
          <a:srcRect b="0" l="0" r="0" t="0"/>
          <a:stretch/>
        </p:blipFill>
        <p:spPr>
          <a:xfrm>
            <a:off x="3130173" y="2130096"/>
            <a:ext cx="393063" cy="393063"/>
          </a:xfrm>
          <a:prstGeom prst="rect">
            <a:avLst/>
          </a:prstGeom>
          <a:noFill/>
          <a:ln>
            <a:noFill/>
          </a:ln>
        </p:spPr>
      </p:pic>
      <p:pic>
        <p:nvPicPr>
          <p:cNvPr descr="Gauge" id="617" name="Google Shape;617;p19"/>
          <p:cNvPicPr preferRelativeResize="0"/>
          <p:nvPr/>
        </p:nvPicPr>
        <p:blipFill rotWithShape="1">
          <a:blip r:embed="rId7">
            <a:alphaModFix/>
          </a:blip>
          <a:srcRect b="0" l="0" r="0" t="0"/>
          <a:stretch/>
        </p:blipFill>
        <p:spPr>
          <a:xfrm>
            <a:off x="6120208" y="191087"/>
            <a:ext cx="689813" cy="689813"/>
          </a:xfrm>
          <a:prstGeom prst="rect">
            <a:avLst/>
          </a:prstGeom>
          <a:noFill/>
          <a:ln>
            <a:noFill/>
          </a:ln>
        </p:spPr>
      </p:pic>
      <p:pic>
        <p:nvPicPr>
          <p:cNvPr descr="Speed bump" id="618" name="Google Shape;618;p19"/>
          <p:cNvPicPr preferRelativeResize="0"/>
          <p:nvPr/>
        </p:nvPicPr>
        <p:blipFill rotWithShape="1">
          <a:blip r:embed="rId8">
            <a:alphaModFix/>
          </a:blip>
          <a:srcRect b="0" l="0" r="0" t="0"/>
          <a:stretch/>
        </p:blipFill>
        <p:spPr>
          <a:xfrm>
            <a:off x="6114960" y="1089642"/>
            <a:ext cx="227674" cy="227674"/>
          </a:xfrm>
          <a:prstGeom prst="rect">
            <a:avLst/>
          </a:prstGeom>
          <a:noFill/>
          <a:ln>
            <a:noFill/>
          </a:ln>
        </p:spPr>
      </p:pic>
      <p:pic>
        <p:nvPicPr>
          <p:cNvPr descr="Exclamation mark" id="619" name="Google Shape;619;p19"/>
          <p:cNvPicPr preferRelativeResize="0"/>
          <p:nvPr/>
        </p:nvPicPr>
        <p:blipFill rotWithShape="1">
          <a:blip r:embed="rId9">
            <a:alphaModFix/>
          </a:blip>
          <a:srcRect b="0" l="0" r="0" t="0"/>
          <a:stretch/>
        </p:blipFill>
        <p:spPr>
          <a:xfrm>
            <a:off x="6988642" y="1089642"/>
            <a:ext cx="198825" cy="198825"/>
          </a:xfrm>
          <a:prstGeom prst="rect">
            <a:avLst/>
          </a:prstGeom>
          <a:noFill/>
          <a:ln>
            <a:noFill/>
          </a:ln>
        </p:spPr>
      </p:pic>
      <p:pic>
        <p:nvPicPr>
          <p:cNvPr descr="High voltage" id="620" name="Google Shape;620;p19"/>
          <p:cNvPicPr preferRelativeResize="0"/>
          <p:nvPr/>
        </p:nvPicPr>
        <p:blipFill rotWithShape="1">
          <a:blip r:embed="rId10">
            <a:alphaModFix/>
          </a:blip>
          <a:srcRect b="0" l="0" r="0" t="0"/>
          <a:stretch/>
        </p:blipFill>
        <p:spPr>
          <a:xfrm>
            <a:off x="6566225" y="1089642"/>
            <a:ext cx="198825" cy="198825"/>
          </a:xfrm>
          <a:prstGeom prst="rect">
            <a:avLst/>
          </a:prstGeom>
          <a:noFill/>
          <a:ln>
            <a:noFill/>
          </a:ln>
        </p:spPr>
      </p:pic>
      <p:pic>
        <p:nvPicPr>
          <p:cNvPr descr="High temperature" id="621" name="Google Shape;621;p19"/>
          <p:cNvPicPr preferRelativeResize="0"/>
          <p:nvPr/>
        </p:nvPicPr>
        <p:blipFill rotWithShape="1">
          <a:blip r:embed="rId11">
            <a:alphaModFix/>
          </a:blip>
          <a:srcRect b="0" l="0" r="0" t="0"/>
          <a:stretch/>
        </p:blipFill>
        <p:spPr>
          <a:xfrm>
            <a:off x="7411058" y="1089642"/>
            <a:ext cx="198825" cy="198825"/>
          </a:xfrm>
          <a:prstGeom prst="rect">
            <a:avLst/>
          </a:prstGeom>
          <a:noFill/>
          <a:ln>
            <a:noFill/>
          </a:ln>
        </p:spPr>
      </p:pic>
      <p:pic>
        <p:nvPicPr>
          <p:cNvPr descr="Explosion" id="622" name="Google Shape;622;p19"/>
          <p:cNvPicPr preferRelativeResize="0"/>
          <p:nvPr/>
        </p:nvPicPr>
        <p:blipFill rotWithShape="1">
          <a:blip r:embed="rId12">
            <a:alphaModFix/>
          </a:blip>
          <a:srcRect b="0" l="0" r="0" t="0"/>
          <a:stretch/>
        </p:blipFill>
        <p:spPr>
          <a:xfrm>
            <a:off x="7833475" y="1089642"/>
            <a:ext cx="198825" cy="198825"/>
          </a:xfrm>
          <a:prstGeom prst="rect">
            <a:avLst/>
          </a:prstGeom>
          <a:noFill/>
          <a:ln>
            <a:noFill/>
          </a:ln>
        </p:spPr>
      </p:pic>
      <p:pic>
        <p:nvPicPr>
          <p:cNvPr descr="Flammable" id="623" name="Google Shape;623;p19"/>
          <p:cNvPicPr preferRelativeResize="0"/>
          <p:nvPr/>
        </p:nvPicPr>
        <p:blipFill rotWithShape="1">
          <a:blip r:embed="rId13">
            <a:alphaModFix/>
          </a:blip>
          <a:srcRect b="0" l="0" r="0" t="0"/>
          <a:stretch/>
        </p:blipFill>
        <p:spPr>
          <a:xfrm>
            <a:off x="8255891" y="1089642"/>
            <a:ext cx="198825" cy="198825"/>
          </a:xfrm>
          <a:prstGeom prst="rect">
            <a:avLst/>
          </a:prstGeom>
          <a:noFill/>
          <a:ln>
            <a:noFill/>
          </a:ln>
        </p:spPr>
      </p:pic>
      <p:pic>
        <p:nvPicPr>
          <p:cNvPr descr="Speed bump" id="624" name="Google Shape;624;p19"/>
          <p:cNvPicPr preferRelativeResize="0"/>
          <p:nvPr/>
        </p:nvPicPr>
        <p:blipFill rotWithShape="1">
          <a:blip r:embed="rId8">
            <a:alphaModFix/>
          </a:blip>
          <a:srcRect b="0" l="0" r="0" t="0"/>
          <a:stretch/>
        </p:blipFill>
        <p:spPr>
          <a:xfrm>
            <a:off x="6076816" y="2389971"/>
            <a:ext cx="227674" cy="227674"/>
          </a:xfrm>
          <a:prstGeom prst="rect">
            <a:avLst/>
          </a:prstGeom>
          <a:noFill/>
          <a:ln>
            <a:noFill/>
          </a:ln>
        </p:spPr>
      </p:pic>
      <p:pic>
        <p:nvPicPr>
          <p:cNvPr descr="Exclamation mark" id="625" name="Google Shape;625;p19"/>
          <p:cNvPicPr preferRelativeResize="0"/>
          <p:nvPr/>
        </p:nvPicPr>
        <p:blipFill rotWithShape="1">
          <a:blip r:embed="rId9">
            <a:alphaModFix/>
          </a:blip>
          <a:srcRect b="0" l="0" r="0" t="0"/>
          <a:stretch/>
        </p:blipFill>
        <p:spPr>
          <a:xfrm>
            <a:off x="6950498" y="2389971"/>
            <a:ext cx="198825" cy="198825"/>
          </a:xfrm>
          <a:prstGeom prst="rect">
            <a:avLst/>
          </a:prstGeom>
          <a:noFill/>
          <a:ln>
            <a:noFill/>
          </a:ln>
        </p:spPr>
      </p:pic>
      <p:pic>
        <p:nvPicPr>
          <p:cNvPr descr="High voltage" id="626" name="Google Shape;626;p19"/>
          <p:cNvPicPr preferRelativeResize="0"/>
          <p:nvPr/>
        </p:nvPicPr>
        <p:blipFill rotWithShape="1">
          <a:blip r:embed="rId10">
            <a:alphaModFix/>
          </a:blip>
          <a:srcRect b="0" l="0" r="0" t="0"/>
          <a:stretch/>
        </p:blipFill>
        <p:spPr>
          <a:xfrm>
            <a:off x="6528082" y="2389971"/>
            <a:ext cx="198825" cy="198825"/>
          </a:xfrm>
          <a:prstGeom prst="rect">
            <a:avLst/>
          </a:prstGeom>
          <a:noFill/>
          <a:ln>
            <a:noFill/>
          </a:ln>
        </p:spPr>
      </p:pic>
      <p:pic>
        <p:nvPicPr>
          <p:cNvPr descr="High temperature" id="627" name="Google Shape;627;p19"/>
          <p:cNvPicPr preferRelativeResize="0"/>
          <p:nvPr/>
        </p:nvPicPr>
        <p:blipFill rotWithShape="1">
          <a:blip r:embed="rId11">
            <a:alphaModFix/>
          </a:blip>
          <a:srcRect b="0" l="0" r="0" t="0"/>
          <a:stretch/>
        </p:blipFill>
        <p:spPr>
          <a:xfrm>
            <a:off x="7372915" y="2389971"/>
            <a:ext cx="198825" cy="198825"/>
          </a:xfrm>
          <a:prstGeom prst="rect">
            <a:avLst/>
          </a:prstGeom>
          <a:noFill/>
          <a:ln>
            <a:noFill/>
          </a:ln>
        </p:spPr>
      </p:pic>
      <p:pic>
        <p:nvPicPr>
          <p:cNvPr descr="Explosion" id="628" name="Google Shape;628;p19"/>
          <p:cNvPicPr preferRelativeResize="0"/>
          <p:nvPr/>
        </p:nvPicPr>
        <p:blipFill rotWithShape="1">
          <a:blip r:embed="rId12">
            <a:alphaModFix/>
          </a:blip>
          <a:srcRect b="0" l="0" r="0" t="0"/>
          <a:stretch/>
        </p:blipFill>
        <p:spPr>
          <a:xfrm>
            <a:off x="7795331" y="2389971"/>
            <a:ext cx="198825" cy="198825"/>
          </a:xfrm>
          <a:prstGeom prst="rect">
            <a:avLst/>
          </a:prstGeom>
          <a:noFill/>
          <a:ln>
            <a:noFill/>
          </a:ln>
        </p:spPr>
      </p:pic>
      <p:pic>
        <p:nvPicPr>
          <p:cNvPr descr="Flammable" id="629" name="Google Shape;629;p19"/>
          <p:cNvPicPr preferRelativeResize="0"/>
          <p:nvPr/>
        </p:nvPicPr>
        <p:blipFill rotWithShape="1">
          <a:blip r:embed="rId13">
            <a:alphaModFix/>
          </a:blip>
          <a:srcRect b="0" l="0" r="0" t="0"/>
          <a:stretch/>
        </p:blipFill>
        <p:spPr>
          <a:xfrm>
            <a:off x="8217747" y="2389971"/>
            <a:ext cx="198825" cy="198825"/>
          </a:xfrm>
          <a:prstGeom prst="rect">
            <a:avLst/>
          </a:prstGeom>
          <a:noFill/>
          <a:ln>
            <a:noFill/>
          </a:ln>
        </p:spPr>
      </p:pic>
      <p:pic>
        <p:nvPicPr>
          <p:cNvPr descr="Speed bump" id="630" name="Google Shape;630;p19"/>
          <p:cNvPicPr preferRelativeResize="0"/>
          <p:nvPr/>
        </p:nvPicPr>
        <p:blipFill rotWithShape="1">
          <a:blip r:embed="rId8">
            <a:alphaModFix/>
          </a:blip>
          <a:srcRect b="0" l="0" r="0" t="0"/>
          <a:stretch/>
        </p:blipFill>
        <p:spPr>
          <a:xfrm>
            <a:off x="6117589" y="4859676"/>
            <a:ext cx="227674" cy="227674"/>
          </a:xfrm>
          <a:prstGeom prst="rect">
            <a:avLst/>
          </a:prstGeom>
          <a:noFill/>
          <a:ln>
            <a:noFill/>
          </a:ln>
        </p:spPr>
      </p:pic>
      <p:pic>
        <p:nvPicPr>
          <p:cNvPr descr="Exclamation mark" id="631" name="Google Shape;631;p19"/>
          <p:cNvPicPr preferRelativeResize="0"/>
          <p:nvPr/>
        </p:nvPicPr>
        <p:blipFill rotWithShape="1">
          <a:blip r:embed="rId9">
            <a:alphaModFix/>
          </a:blip>
          <a:srcRect b="0" l="0" r="0" t="0"/>
          <a:stretch/>
        </p:blipFill>
        <p:spPr>
          <a:xfrm>
            <a:off x="6991271" y="4859676"/>
            <a:ext cx="198825" cy="198825"/>
          </a:xfrm>
          <a:prstGeom prst="rect">
            <a:avLst/>
          </a:prstGeom>
          <a:noFill/>
          <a:ln>
            <a:noFill/>
          </a:ln>
        </p:spPr>
      </p:pic>
      <p:pic>
        <p:nvPicPr>
          <p:cNvPr descr="High voltage" id="632" name="Google Shape;632;p19"/>
          <p:cNvPicPr preferRelativeResize="0"/>
          <p:nvPr/>
        </p:nvPicPr>
        <p:blipFill rotWithShape="1">
          <a:blip r:embed="rId10">
            <a:alphaModFix/>
          </a:blip>
          <a:srcRect b="0" l="0" r="0" t="0"/>
          <a:stretch/>
        </p:blipFill>
        <p:spPr>
          <a:xfrm>
            <a:off x="6568855" y="4859676"/>
            <a:ext cx="198825" cy="198825"/>
          </a:xfrm>
          <a:prstGeom prst="rect">
            <a:avLst/>
          </a:prstGeom>
          <a:noFill/>
          <a:ln>
            <a:noFill/>
          </a:ln>
        </p:spPr>
      </p:pic>
      <p:pic>
        <p:nvPicPr>
          <p:cNvPr descr="High temperature" id="633" name="Google Shape;633;p19"/>
          <p:cNvPicPr preferRelativeResize="0"/>
          <p:nvPr/>
        </p:nvPicPr>
        <p:blipFill rotWithShape="1">
          <a:blip r:embed="rId11">
            <a:alphaModFix/>
          </a:blip>
          <a:srcRect b="0" l="0" r="0" t="0"/>
          <a:stretch/>
        </p:blipFill>
        <p:spPr>
          <a:xfrm>
            <a:off x="7413687" y="4859676"/>
            <a:ext cx="198825" cy="198825"/>
          </a:xfrm>
          <a:prstGeom prst="rect">
            <a:avLst/>
          </a:prstGeom>
          <a:noFill/>
          <a:ln>
            <a:noFill/>
          </a:ln>
        </p:spPr>
      </p:pic>
      <p:pic>
        <p:nvPicPr>
          <p:cNvPr descr="Explosion" id="634" name="Google Shape;634;p19"/>
          <p:cNvPicPr preferRelativeResize="0"/>
          <p:nvPr/>
        </p:nvPicPr>
        <p:blipFill rotWithShape="1">
          <a:blip r:embed="rId12">
            <a:alphaModFix/>
          </a:blip>
          <a:srcRect b="0" l="0" r="0" t="0"/>
          <a:stretch/>
        </p:blipFill>
        <p:spPr>
          <a:xfrm>
            <a:off x="7836104" y="4859676"/>
            <a:ext cx="198825" cy="198825"/>
          </a:xfrm>
          <a:prstGeom prst="rect">
            <a:avLst/>
          </a:prstGeom>
          <a:noFill/>
          <a:ln>
            <a:noFill/>
          </a:ln>
        </p:spPr>
      </p:pic>
      <p:pic>
        <p:nvPicPr>
          <p:cNvPr descr="Flammable" id="635" name="Google Shape;635;p19"/>
          <p:cNvPicPr preferRelativeResize="0"/>
          <p:nvPr/>
        </p:nvPicPr>
        <p:blipFill rotWithShape="1">
          <a:blip r:embed="rId13">
            <a:alphaModFix/>
          </a:blip>
          <a:srcRect b="0" l="0" r="0" t="0"/>
          <a:stretch/>
        </p:blipFill>
        <p:spPr>
          <a:xfrm>
            <a:off x="8258520" y="4859676"/>
            <a:ext cx="198825" cy="198825"/>
          </a:xfrm>
          <a:prstGeom prst="rect">
            <a:avLst/>
          </a:prstGeom>
          <a:noFill/>
          <a:ln>
            <a:noFill/>
          </a:ln>
        </p:spPr>
      </p:pic>
      <p:pic>
        <p:nvPicPr>
          <p:cNvPr descr="Gauge" id="636" name="Google Shape;636;p19"/>
          <p:cNvPicPr preferRelativeResize="0"/>
          <p:nvPr/>
        </p:nvPicPr>
        <p:blipFill rotWithShape="1">
          <a:blip r:embed="rId7">
            <a:alphaModFix/>
          </a:blip>
          <a:srcRect b="0" l="0" r="0" t="0"/>
          <a:stretch/>
        </p:blipFill>
        <p:spPr>
          <a:xfrm>
            <a:off x="6898780" y="191087"/>
            <a:ext cx="689813" cy="689813"/>
          </a:xfrm>
          <a:prstGeom prst="rect">
            <a:avLst/>
          </a:prstGeom>
          <a:noFill/>
          <a:ln>
            <a:noFill/>
          </a:ln>
        </p:spPr>
      </p:pic>
      <p:pic>
        <p:nvPicPr>
          <p:cNvPr descr="Gauge" id="637" name="Google Shape;637;p19"/>
          <p:cNvPicPr preferRelativeResize="0"/>
          <p:nvPr/>
        </p:nvPicPr>
        <p:blipFill rotWithShape="1">
          <a:blip r:embed="rId7">
            <a:alphaModFix/>
          </a:blip>
          <a:srcRect b="0" l="0" r="0" t="0"/>
          <a:stretch/>
        </p:blipFill>
        <p:spPr>
          <a:xfrm>
            <a:off x="7677351" y="191087"/>
            <a:ext cx="689813" cy="689813"/>
          </a:xfrm>
          <a:prstGeom prst="rect">
            <a:avLst/>
          </a:prstGeom>
          <a:noFill/>
          <a:ln>
            <a:noFill/>
          </a:ln>
        </p:spPr>
      </p:pic>
      <p:pic>
        <p:nvPicPr>
          <p:cNvPr descr="Gauge" id="638" name="Google Shape;638;p19"/>
          <p:cNvPicPr preferRelativeResize="0"/>
          <p:nvPr/>
        </p:nvPicPr>
        <p:blipFill rotWithShape="1">
          <a:blip r:embed="rId7">
            <a:alphaModFix/>
          </a:blip>
          <a:srcRect b="0" l="0" r="0" t="0"/>
          <a:stretch/>
        </p:blipFill>
        <p:spPr>
          <a:xfrm>
            <a:off x="6179032" y="1501124"/>
            <a:ext cx="689813" cy="689813"/>
          </a:xfrm>
          <a:prstGeom prst="rect">
            <a:avLst/>
          </a:prstGeom>
          <a:noFill/>
          <a:ln>
            <a:noFill/>
          </a:ln>
        </p:spPr>
      </p:pic>
      <p:pic>
        <p:nvPicPr>
          <p:cNvPr descr="Gauge" id="639" name="Google Shape;639;p19"/>
          <p:cNvPicPr preferRelativeResize="0"/>
          <p:nvPr/>
        </p:nvPicPr>
        <p:blipFill rotWithShape="1">
          <a:blip r:embed="rId7">
            <a:alphaModFix/>
          </a:blip>
          <a:srcRect b="0" l="0" r="0" t="0"/>
          <a:stretch/>
        </p:blipFill>
        <p:spPr>
          <a:xfrm>
            <a:off x="6957604" y="1501124"/>
            <a:ext cx="689813" cy="689813"/>
          </a:xfrm>
          <a:prstGeom prst="rect">
            <a:avLst/>
          </a:prstGeom>
          <a:noFill/>
          <a:ln>
            <a:noFill/>
          </a:ln>
        </p:spPr>
      </p:pic>
      <p:pic>
        <p:nvPicPr>
          <p:cNvPr descr="Gauge" id="640" name="Google Shape;640;p19"/>
          <p:cNvPicPr preferRelativeResize="0"/>
          <p:nvPr/>
        </p:nvPicPr>
        <p:blipFill rotWithShape="1">
          <a:blip r:embed="rId7">
            <a:alphaModFix/>
          </a:blip>
          <a:srcRect b="0" l="0" r="0" t="0"/>
          <a:stretch/>
        </p:blipFill>
        <p:spPr>
          <a:xfrm>
            <a:off x="7736175" y="1501124"/>
            <a:ext cx="689813" cy="689813"/>
          </a:xfrm>
          <a:prstGeom prst="rect">
            <a:avLst/>
          </a:prstGeom>
          <a:noFill/>
          <a:ln>
            <a:noFill/>
          </a:ln>
        </p:spPr>
      </p:pic>
      <p:sp>
        <p:nvSpPr>
          <p:cNvPr id="641" name="Google Shape;641;p19"/>
          <p:cNvSpPr txBox="1"/>
          <p:nvPr/>
        </p:nvSpPr>
        <p:spPr>
          <a:xfrm>
            <a:off x="6203909" y="851012"/>
            <a:ext cx="5655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Lead Gen</a:t>
            </a:r>
            <a:endParaRPr/>
          </a:p>
        </p:txBody>
      </p:sp>
      <p:sp>
        <p:nvSpPr>
          <p:cNvPr id="642" name="Google Shape;642;p19"/>
          <p:cNvSpPr txBox="1"/>
          <p:nvPr/>
        </p:nvSpPr>
        <p:spPr>
          <a:xfrm>
            <a:off x="6845659" y="851012"/>
            <a:ext cx="8163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Leads &gt; Engage</a:t>
            </a:r>
            <a:endParaRPr/>
          </a:p>
        </p:txBody>
      </p:sp>
      <p:sp>
        <p:nvSpPr>
          <p:cNvPr id="643" name="Google Shape;643;p19"/>
          <p:cNvSpPr txBox="1"/>
          <p:nvPr/>
        </p:nvSpPr>
        <p:spPr>
          <a:xfrm>
            <a:off x="7759250" y="851012"/>
            <a:ext cx="8790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Engage &gt; Qualify</a:t>
            </a:r>
            <a:endParaRPr/>
          </a:p>
        </p:txBody>
      </p:sp>
      <p:sp>
        <p:nvSpPr>
          <p:cNvPr id="644" name="Google Shape;644;p19"/>
          <p:cNvSpPr txBox="1"/>
          <p:nvPr/>
        </p:nvSpPr>
        <p:spPr>
          <a:xfrm>
            <a:off x="6138625" y="2166983"/>
            <a:ext cx="8586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Qualify &gt; Design</a:t>
            </a:r>
            <a:endParaRPr/>
          </a:p>
        </p:txBody>
      </p:sp>
      <p:sp>
        <p:nvSpPr>
          <p:cNvPr id="645" name="Google Shape;645;p19"/>
          <p:cNvSpPr txBox="1"/>
          <p:nvPr/>
        </p:nvSpPr>
        <p:spPr>
          <a:xfrm>
            <a:off x="6910373" y="2160452"/>
            <a:ext cx="9039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Design &gt; Propose</a:t>
            </a:r>
            <a:endParaRPr/>
          </a:p>
        </p:txBody>
      </p:sp>
      <p:sp>
        <p:nvSpPr>
          <p:cNvPr id="646" name="Google Shape;646;p19"/>
          <p:cNvSpPr txBox="1"/>
          <p:nvPr/>
        </p:nvSpPr>
        <p:spPr>
          <a:xfrm>
            <a:off x="7693965" y="2166983"/>
            <a:ext cx="10380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Propose &gt; Negotiate</a:t>
            </a:r>
            <a:endParaRPr/>
          </a:p>
        </p:txBody>
      </p:sp>
      <p:sp>
        <p:nvSpPr>
          <p:cNvPr id="647" name="Google Shape;647;p19"/>
          <p:cNvSpPr txBox="1"/>
          <p:nvPr/>
        </p:nvSpPr>
        <p:spPr>
          <a:xfrm>
            <a:off x="8075040" y="2925931"/>
            <a:ext cx="2566500" cy="9234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Top 20 opportunities forecasted to close</a:t>
            </a:r>
            <a:endParaRPr/>
          </a:p>
          <a:p>
            <a:pPr indent="0" lvl="0" marL="0" marR="0" rtl="0" algn="l">
              <a:spcBef>
                <a:spcPts val="0"/>
              </a:spcBef>
              <a:spcAft>
                <a:spcPts val="0"/>
              </a:spcAft>
              <a:buNone/>
            </a:pPr>
            <a:r>
              <a:rPr lang="en" sz="900">
                <a:solidFill>
                  <a:schemeClr val="dk1"/>
                </a:solidFill>
                <a:latin typeface="Calibri"/>
                <a:ea typeface="Calibri"/>
                <a:cs typeface="Calibri"/>
                <a:sym typeface="Calibri"/>
              </a:rPr>
              <a:t>Bubble Chart:  Win odds / fcst dec date</a:t>
            </a:r>
            <a:endParaRPr/>
          </a:p>
          <a:p>
            <a:pPr indent="0" lvl="0" marL="0" marR="0" rtl="0" algn="l">
              <a:spcBef>
                <a:spcPts val="0"/>
              </a:spcBef>
              <a:spcAft>
                <a:spcPts val="0"/>
              </a:spcAft>
              <a:buNone/>
            </a:pPr>
            <a:r>
              <a:rPr lang="en" sz="900">
                <a:solidFill>
                  <a:schemeClr val="dk1"/>
                </a:solidFill>
                <a:latin typeface="Calibri"/>
                <a:ea typeface="Calibri"/>
                <a:cs typeface="Calibri"/>
                <a:sym typeface="Calibri"/>
              </a:rPr>
              <a:t>Bubble size = opportunity</a:t>
            </a:r>
            <a:endParaRPr/>
          </a:p>
          <a:p>
            <a:pPr indent="0" lvl="0" marL="0" marR="0" rtl="0" algn="l">
              <a:spcBef>
                <a:spcPts val="0"/>
              </a:spcBef>
              <a:spcAft>
                <a:spcPts val="0"/>
              </a:spcAft>
              <a:buNone/>
            </a:pPr>
            <a:r>
              <a:rPr lang="en" sz="900">
                <a:solidFill>
                  <a:schemeClr val="dk1"/>
                </a:solidFill>
                <a:latin typeface="Calibri"/>
                <a:ea typeface="Calibri"/>
                <a:cs typeface="Calibri"/>
                <a:sym typeface="Calibri"/>
              </a:rPr>
              <a:t>Color code FLM Judgement</a:t>
            </a:r>
            <a:endParaRPr/>
          </a:p>
          <a:p>
            <a:pPr indent="0" lvl="0" marL="0" marR="0" rtl="0" algn="l">
              <a:spcBef>
                <a:spcPts val="0"/>
              </a:spcBef>
              <a:spcAft>
                <a:spcPts val="0"/>
              </a:spcAft>
              <a:buNone/>
            </a:pPr>
            <a:r>
              <a:rPr lang="en" sz="900">
                <a:solidFill>
                  <a:schemeClr val="dk1"/>
                </a:solidFill>
                <a:latin typeface="Calibri"/>
                <a:ea typeface="Calibri"/>
                <a:cs typeface="Calibri"/>
                <a:sym typeface="Calibri"/>
              </a:rPr>
              <a:t>Hover:  FLM, Seller Odds, Dec Date; Request text update</a:t>
            </a:r>
            <a:endParaRPr/>
          </a:p>
        </p:txBody>
      </p:sp>
      <p:pic>
        <p:nvPicPr>
          <p:cNvPr descr="Zoom out" id="648" name="Google Shape;648;p19"/>
          <p:cNvPicPr preferRelativeResize="0"/>
          <p:nvPr/>
        </p:nvPicPr>
        <p:blipFill rotWithShape="1">
          <a:blip r:embed="rId14">
            <a:alphaModFix/>
          </a:blip>
          <a:srcRect b="0" l="0" r="0" t="0"/>
          <a:stretch/>
        </p:blipFill>
        <p:spPr>
          <a:xfrm>
            <a:off x="2178365" y="148753"/>
            <a:ext cx="387656" cy="387656"/>
          </a:xfrm>
          <a:prstGeom prst="rect">
            <a:avLst/>
          </a:prstGeom>
          <a:noFill/>
          <a:ln>
            <a:noFill/>
          </a:ln>
        </p:spPr>
      </p:pic>
      <p:sp>
        <p:nvSpPr>
          <p:cNvPr id="649" name="Google Shape;649;p19"/>
          <p:cNvSpPr txBox="1"/>
          <p:nvPr/>
        </p:nvSpPr>
        <p:spPr>
          <a:xfrm>
            <a:off x="2303869" y="-541547"/>
            <a:ext cx="9621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Shrink panel</a:t>
            </a:r>
            <a:endParaRPr/>
          </a:p>
        </p:txBody>
      </p:sp>
      <p:cxnSp>
        <p:nvCxnSpPr>
          <p:cNvPr id="650" name="Google Shape;650;p19"/>
          <p:cNvCxnSpPr>
            <a:stCxn id="649" idx="2"/>
          </p:cNvCxnSpPr>
          <p:nvPr/>
        </p:nvCxnSpPr>
        <p:spPr>
          <a:xfrm flipH="1">
            <a:off x="2372419" y="-33647"/>
            <a:ext cx="412500" cy="390300"/>
          </a:xfrm>
          <a:prstGeom prst="straightConnector1">
            <a:avLst/>
          </a:prstGeom>
          <a:noFill/>
          <a:ln cap="flat" cmpd="sng" w="9525">
            <a:solidFill>
              <a:srgbClr val="4A7DBA"/>
            </a:solidFill>
            <a:prstDash val="solid"/>
            <a:round/>
            <a:headEnd len="sm" w="sm" type="none"/>
            <a:tailEnd len="sm" w="sm" type="none"/>
          </a:ln>
        </p:spPr>
      </p:cxnSp>
      <p:pic>
        <p:nvPicPr>
          <p:cNvPr descr="Zoom out" id="651" name="Google Shape;651;p19"/>
          <p:cNvPicPr preferRelativeResize="0"/>
          <p:nvPr/>
        </p:nvPicPr>
        <p:blipFill rotWithShape="1">
          <a:blip r:embed="rId14">
            <a:alphaModFix/>
          </a:blip>
          <a:srcRect b="0" l="0" r="0" t="0"/>
          <a:stretch/>
        </p:blipFill>
        <p:spPr>
          <a:xfrm>
            <a:off x="2149172" y="1640062"/>
            <a:ext cx="387656" cy="387656"/>
          </a:xfrm>
          <a:prstGeom prst="rect">
            <a:avLst/>
          </a:prstGeom>
          <a:noFill/>
          <a:ln>
            <a:noFill/>
          </a:ln>
        </p:spPr>
      </p:pic>
      <p:sp>
        <p:nvSpPr>
          <p:cNvPr id="652" name="Google Shape;652;p19"/>
          <p:cNvSpPr/>
          <p:nvPr/>
        </p:nvSpPr>
        <p:spPr>
          <a:xfrm>
            <a:off x="2722554" y="2659673"/>
            <a:ext cx="3167100" cy="24756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53" name="Google Shape;653;p19"/>
          <p:cNvSpPr txBox="1"/>
          <p:nvPr/>
        </p:nvSpPr>
        <p:spPr>
          <a:xfrm>
            <a:off x="2839679" y="2595185"/>
            <a:ext cx="8997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Scoreboard</a:t>
            </a:r>
            <a:endParaRPr/>
          </a:p>
        </p:txBody>
      </p:sp>
      <p:pic>
        <p:nvPicPr>
          <p:cNvPr id="654" name="Google Shape;654;p19"/>
          <p:cNvPicPr preferRelativeResize="0"/>
          <p:nvPr/>
        </p:nvPicPr>
        <p:blipFill rotWithShape="1">
          <a:blip r:embed="rId15">
            <a:alphaModFix/>
          </a:blip>
          <a:srcRect b="0" l="0" r="0" t="0"/>
          <a:stretch/>
        </p:blipFill>
        <p:spPr>
          <a:xfrm>
            <a:off x="3660174" y="3641061"/>
            <a:ext cx="2094900" cy="1580100"/>
          </a:xfrm>
          <a:prstGeom prst="rect">
            <a:avLst/>
          </a:prstGeom>
          <a:noFill/>
          <a:ln>
            <a:noFill/>
          </a:ln>
        </p:spPr>
      </p:pic>
      <p:pic>
        <p:nvPicPr>
          <p:cNvPr id="655" name="Google Shape;655;p19"/>
          <p:cNvPicPr preferRelativeResize="0"/>
          <p:nvPr/>
        </p:nvPicPr>
        <p:blipFill rotWithShape="1">
          <a:blip r:embed="rId16">
            <a:alphaModFix/>
          </a:blip>
          <a:srcRect b="0" l="0" r="0" t="0"/>
          <a:stretch/>
        </p:blipFill>
        <p:spPr>
          <a:xfrm>
            <a:off x="2846139" y="3667453"/>
            <a:ext cx="1303800" cy="1281300"/>
          </a:xfrm>
          <a:prstGeom prst="rect">
            <a:avLst/>
          </a:prstGeom>
          <a:noFill/>
          <a:ln>
            <a:noFill/>
          </a:ln>
        </p:spPr>
      </p:pic>
      <p:sp>
        <p:nvSpPr>
          <p:cNvPr id="656" name="Google Shape;656;p19"/>
          <p:cNvSpPr txBox="1"/>
          <p:nvPr/>
        </p:nvSpPr>
        <p:spPr>
          <a:xfrm>
            <a:off x="3754473" y="2847737"/>
            <a:ext cx="594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Wins</a:t>
            </a:r>
            <a:endParaRPr/>
          </a:p>
        </p:txBody>
      </p:sp>
      <p:sp>
        <p:nvSpPr>
          <p:cNvPr id="657" name="Google Shape;657;p19"/>
          <p:cNvSpPr txBox="1"/>
          <p:nvPr/>
        </p:nvSpPr>
        <p:spPr>
          <a:xfrm>
            <a:off x="4516001" y="2838874"/>
            <a:ext cx="833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$XX.XM</a:t>
            </a:r>
            <a:endParaRPr/>
          </a:p>
        </p:txBody>
      </p:sp>
      <p:sp>
        <p:nvSpPr>
          <p:cNvPr id="658" name="Google Shape;658;p19"/>
          <p:cNvSpPr txBox="1"/>
          <p:nvPr/>
        </p:nvSpPr>
        <p:spPr>
          <a:xfrm>
            <a:off x="3135039" y="2865098"/>
            <a:ext cx="386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XX</a:t>
            </a:r>
            <a:endParaRPr/>
          </a:p>
        </p:txBody>
      </p:sp>
      <p:sp>
        <p:nvSpPr>
          <p:cNvPr id="659" name="Google Shape;659;p19"/>
          <p:cNvSpPr txBox="1"/>
          <p:nvPr/>
        </p:nvSpPr>
        <p:spPr>
          <a:xfrm>
            <a:off x="3740003" y="3125133"/>
            <a:ext cx="530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Loss</a:t>
            </a:r>
            <a:endParaRPr/>
          </a:p>
        </p:txBody>
      </p:sp>
      <p:sp>
        <p:nvSpPr>
          <p:cNvPr id="660" name="Google Shape;660;p19"/>
          <p:cNvSpPr txBox="1"/>
          <p:nvPr/>
        </p:nvSpPr>
        <p:spPr>
          <a:xfrm>
            <a:off x="4494964" y="3142494"/>
            <a:ext cx="833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$XX.XM</a:t>
            </a:r>
            <a:endParaRPr/>
          </a:p>
        </p:txBody>
      </p:sp>
      <p:sp>
        <p:nvSpPr>
          <p:cNvPr id="661" name="Google Shape;661;p19"/>
          <p:cNvSpPr txBox="1"/>
          <p:nvPr/>
        </p:nvSpPr>
        <p:spPr>
          <a:xfrm>
            <a:off x="3120569" y="3142494"/>
            <a:ext cx="386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XX</a:t>
            </a:r>
            <a:endParaRPr/>
          </a:p>
        </p:txBody>
      </p:sp>
      <p:sp>
        <p:nvSpPr>
          <p:cNvPr id="662" name="Google Shape;662;p19"/>
          <p:cNvSpPr txBox="1"/>
          <p:nvPr/>
        </p:nvSpPr>
        <p:spPr>
          <a:xfrm>
            <a:off x="3741319" y="3445932"/>
            <a:ext cx="540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DNP</a:t>
            </a:r>
            <a:endParaRPr/>
          </a:p>
        </p:txBody>
      </p:sp>
      <p:sp>
        <p:nvSpPr>
          <p:cNvPr id="663" name="Google Shape;663;p19"/>
          <p:cNvSpPr txBox="1"/>
          <p:nvPr/>
        </p:nvSpPr>
        <p:spPr>
          <a:xfrm>
            <a:off x="4496279" y="3463293"/>
            <a:ext cx="833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$XX.XM</a:t>
            </a:r>
            <a:endParaRPr/>
          </a:p>
        </p:txBody>
      </p:sp>
      <p:sp>
        <p:nvSpPr>
          <p:cNvPr id="664" name="Google Shape;664;p19"/>
          <p:cNvSpPr txBox="1"/>
          <p:nvPr/>
        </p:nvSpPr>
        <p:spPr>
          <a:xfrm>
            <a:off x="3121885" y="3463293"/>
            <a:ext cx="386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XX</a:t>
            </a:r>
            <a:endParaRPr/>
          </a:p>
        </p:txBody>
      </p:sp>
      <p:sp>
        <p:nvSpPr>
          <p:cNvPr id="665" name="Google Shape;665;p19"/>
          <p:cNvSpPr txBox="1"/>
          <p:nvPr/>
        </p:nvSpPr>
        <p:spPr>
          <a:xfrm>
            <a:off x="4029555" y="2684972"/>
            <a:ext cx="1438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Meekly, Weekly, Quarterly, </a:t>
            </a:r>
            <a:endParaRPr/>
          </a:p>
        </p:txBody>
      </p:sp>
      <p:sp>
        <p:nvSpPr>
          <p:cNvPr id="666" name="Google Shape;666;p19"/>
          <p:cNvSpPr txBox="1"/>
          <p:nvPr/>
        </p:nvSpPr>
        <p:spPr>
          <a:xfrm>
            <a:off x="3212267" y="4798931"/>
            <a:ext cx="2254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Show time series view; Select:  Meekly, Weekly, Quarterly, </a:t>
            </a:r>
            <a:endParaRPr/>
          </a:p>
        </p:txBody>
      </p:sp>
      <p:grpSp>
        <p:nvGrpSpPr>
          <p:cNvPr id="667" name="Google Shape;667;p19"/>
          <p:cNvGrpSpPr/>
          <p:nvPr/>
        </p:nvGrpSpPr>
        <p:grpSpPr>
          <a:xfrm>
            <a:off x="6342641" y="3064545"/>
            <a:ext cx="2063475" cy="1628392"/>
            <a:chOff x="812687" y="3194002"/>
            <a:chExt cx="2269800" cy="1628392"/>
          </a:xfrm>
        </p:grpSpPr>
        <p:pic>
          <p:nvPicPr>
            <p:cNvPr id="668" name="Google Shape;668;p19"/>
            <p:cNvPicPr preferRelativeResize="0"/>
            <p:nvPr/>
          </p:nvPicPr>
          <p:blipFill rotWithShape="1">
            <a:blip r:embed="rId17">
              <a:alphaModFix/>
            </a:blip>
            <a:srcRect b="0" l="0" r="0" t="0"/>
            <a:stretch/>
          </p:blipFill>
          <p:spPr>
            <a:xfrm>
              <a:off x="812687" y="3196309"/>
              <a:ext cx="2269800" cy="1530300"/>
            </a:xfrm>
            <a:prstGeom prst="rect">
              <a:avLst/>
            </a:prstGeom>
            <a:noFill/>
            <a:ln>
              <a:noFill/>
            </a:ln>
          </p:spPr>
        </p:pic>
        <p:sp>
          <p:nvSpPr>
            <p:cNvPr id="669" name="Google Shape;669;p19"/>
            <p:cNvSpPr txBox="1"/>
            <p:nvPr/>
          </p:nvSpPr>
          <p:spPr>
            <a:xfrm rot="-5400000">
              <a:off x="628535" y="3541702"/>
              <a:ext cx="966300" cy="270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000">
                  <a:solidFill>
                    <a:schemeClr val="dk1"/>
                  </a:solidFill>
                  <a:latin typeface="Calibri"/>
                  <a:ea typeface="Calibri"/>
                  <a:cs typeface="Calibri"/>
                  <a:sym typeface="Calibri"/>
                </a:rPr>
                <a:t>Lead Creation</a:t>
              </a:r>
              <a:endParaRPr/>
            </a:p>
          </p:txBody>
        </p:sp>
        <p:sp>
          <p:nvSpPr>
            <p:cNvPr id="670" name="Google Shape;670;p19"/>
            <p:cNvSpPr txBox="1"/>
            <p:nvPr/>
          </p:nvSpPr>
          <p:spPr>
            <a:xfrm>
              <a:off x="1531620" y="4390342"/>
              <a:ext cx="11322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000">
                  <a:solidFill>
                    <a:schemeClr val="dk1"/>
                  </a:solidFill>
                  <a:latin typeface="Calibri"/>
                  <a:ea typeface="Calibri"/>
                  <a:cs typeface="Calibri"/>
                  <a:sym typeface="Calibri"/>
                </a:rPr>
                <a:t>Progression</a:t>
              </a:r>
              <a:endParaRPr/>
            </a:p>
          </p:txBody>
        </p:sp>
        <p:sp>
          <p:nvSpPr>
            <p:cNvPr id="671" name="Google Shape;671;p19"/>
            <p:cNvSpPr txBox="1"/>
            <p:nvPr/>
          </p:nvSpPr>
          <p:spPr>
            <a:xfrm rot="-3052289">
              <a:off x="944538" y="4289550"/>
              <a:ext cx="481094" cy="42458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000">
                  <a:solidFill>
                    <a:schemeClr val="dk1"/>
                  </a:solidFill>
                  <a:latin typeface="Calibri"/>
                  <a:ea typeface="Calibri"/>
                  <a:cs typeface="Calibri"/>
                  <a:sym typeface="Calibri"/>
                </a:rPr>
                <a:t>Win Rate</a:t>
              </a:r>
              <a:endParaRPr/>
            </a:p>
          </p:txBody>
        </p:sp>
        <p:sp>
          <p:nvSpPr>
            <p:cNvPr id="672" name="Google Shape;672;p19"/>
            <p:cNvSpPr/>
            <p:nvPr/>
          </p:nvSpPr>
          <p:spPr>
            <a:xfrm>
              <a:off x="1716485" y="3412273"/>
              <a:ext cx="222900" cy="243300"/>
            </a:xfrm>
            <a:prstGeom prst="ellipse">
              <a:avLst/>
            </a:prstGeom>
            <a:solidFill>
              <a:srgbClr val="C2D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3" name="Google Shape;673;p19"/>
            <p:cNvSpPr/>
            <p:nvPr/>
          </p:nvSpPr>
          <p:spPr>
            <a:xfrm>
              <a:off x="1271519" y="3333835"/>
              <a:ext cx="222900" cy="243300"/>
            </a:xfrm>
            <a:prstGeom prst="ellipse">
              <a:avLst/>
            </a:prstGeom>
            <a:solidFill>
              <a:srgbClr val="FABF8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4" name="Google Shape;674;p19"/>
            <p:cNvSpPr/>
            <p:nvPr/>
          </p:nvSpPr>
          <p:spPr>
            <a:xfrm>
              <a:off x="2103334" y="3348604"/>
              <a:ext cx="222900" cy="243300"/>
            </a:xfrm>
            <a:prstGeom prst="ellipse">
              <a:avLst/>
            </a:prstGeom>
            <a:solidFill>
              <a:srgbClr val="C2D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5" name="Google Shape;675;p19"/>
            <p:cNvSpPr/>
            <p:nvPr/>
          </p:nvSpPr>
          <p:spPr>
            <a:xfrm>
              <a:off x="2239688" y="3767315"/>
              <a:ext cx="222900" cy="243300"/>
            </a:xfrm>
            <a:prstGeom prst="ellipse">
              <a:avLst/>
            </a:prstGeom>
            <a:solidFill>
              <a:srgbClr val="318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6" name="Google Shape;676;p19"/>
            <p:cNvSpPr/>
            <p:nvPr/>
          </p:nvSpPr>
          <p:spPr>
            <a:xfrm>
              <a:off x="2329553" y="4174513"/>
              <a:ext cx="222900" cy="243300"/>
            </a:xfrm>
            <a:prstGeom prst="ellipse">
              <a:avLst/>
            </a:prstGeom>
            <a:solidFill>
              <a:srgbClr val="FABF8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7" name="Google Shape;677;p19"/>
            <p:cNvSpPr/>
            <p:nvPr/>
          </p:nvSpPr>
          <p:spPr>
            <a:xfrm>
              <a:off x="2735854" y="3951981"/>
              <a:ext cx="222900" cy="243300"/>
            </a:xfrm>
            <a:prstGeom prst="ellipse">
              <a:avLst/>
            </a:prstGeom>
            <a:solidFill>
              <a:srgbClr val="C2D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8" name="Google Shape;678;p19"/>
            <p:cNvSpPr/>
            <p:nvPr/>
          </p:nvSpPr>
          <p:spPr>
            <a:xfrm>
              <a:off x="2607353" y="3455546"/>
              <a:ext cx="222900" cy="243300"/>
            </a:xfrm>
            <a:prstGeom prst="ellipse">
              <a:avLst/>
            </a:prstGeom>
            <a:solidFill>
              <a:srgbClr val="318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9" name="Google Shape;679;p19"/>
          <p:cNvSpPr txBox="1"/>
          <p:nvPr/>
        </p:nvSpPr>
        <p:spPr>
          <a:xfrm>
            <a:off x="4266590" y="-409077"/>
            <a:ext cx="2033100" cy="4002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chemeClr val="lt1"/>
                </a:solidFill>
                <a:latin typeface="Calibri"/>
                <a:ea typeface="Calibri"/>
                <a:cs typeface="Calibri"/>
                <a:sym typeface="Calibri"/>
              </a:rPr>
              <a:t>UX Design 3</a:t>
            </a:r>
            <a:endParaRPr sz="2000"/>
          </a:p>
        </p:txBody>
      </p:sp>
      <p:sp>
        <p:nvSpPr>
          <p:cNvPr id="680" name="Google Shape;680;p19"/>
          <p:cNvSpPr txBox="1"/>
          <p:nvPr/>
        </p:nvSpPr>
        <p:spPr>
          <a:xfrm>
            <a:off x="8586750" y="133550"/>
            <a:ext cx="594900" cy="461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7.3</a:t>
            </a:r>
            <a:endParaRPr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0"/>
          <p:cNvSpPr/>
          <p:nvPr/>
        </p:nvSpPr>
        <p:spPr>
          <a:xfrm>
            <a:off x="375098" y="317989"/>
            <a:ext cx="3459000" cy="3802200"/>
          </a:xfrm>
          <a:prstGeom prst="ellipse">
            <a:avLst/>
          </a:prstGeom>
          <a:solidFill>
            <a:srgbClr val="31859B"/>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86" name="Google Shape;686;p20"/>
          <p:cNvPicPr preferRelativeResize="0"/>
          <p:nvPr/>
        </p:nvPicPr>
        <p:blipFill rotWithShape="1">
          <a:blip r:embed="rId3">
            <a:alphaModFix/>
          </a:blip>
          <a:srcRect b="0" l="0" r="0" t="0"/>
          <a:stretch/>
        </p:blipFill>
        <p:spPr>
          <a:xfrm>
            <a:off x="-188097" y="625789"/>
            <a:ext cx="4508417" cy="2893492"/>
          </a:xfrm>
          <a:prstGeom prst="rect">
            <a:avLst/>
          </a:prstGeom>
          <a:noFill/>
          <a:ln>
            <a:noFill/>
          </a:ln>
        </p:spPr>
      </p:pic>
      <p:sp>
        <p:nvSpPr>
          <p:cNvPr id="687" name="Google Shape;687;p20"/>
          <p:cNvSpPr txBox="1"/>
          <p:nvPr>
            <p:ph type="title"/>
          </p:nvPr>
        </p:nvSpPr>
        <p:spPr>
          <a:xfrm>
            <a:off x="0" y="-242001"/>
            <a:ext cx="7370700" cy="46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66092"/>
              </a:buClr>
              <a:buSzPts val="2800"/>
              <a:buFont typeface="Arial"/>
              <a:buNone/>
            </a:pPr>
            <a:r>
              <a:rPr lang="en"/>
              <a:t>Strategy &gt; Discovery</a:t>
            </a:r>
            <a:endParaRPr/>
          </a:p>
        </p:txBody>
      </p:sp>
      <p:sp>
        <p:nvSpPr>
          <p:cNvPr id="688" name="Google Shape;688;p20"/>
          <p:cNvSpPr txBox="1"/>
          <p:nvPr>
            <p:ph idx="12" type="sldNum"/>
          </p:nvPr>
        </p:nvSpPr>
        <p:spPr>
          <a:xfrm>
            <a:off x="8662737" y="4764505"/>
            <a:ext cx="428700" cy="276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fld id="{00000000-1234-1234-1234-123412341234}" type="slidenum">
              <a:rPr lang="en"/>
              <a:t>‹#›</a:t>
            </a:fld>
            <a:endParaRPr/>
          </a:p>
        </p:txBody>
      </p:sp>
      <p:sp>
        <p:nvSpPr>
          <p:cNvPr id="689" name="Google Shape;689;p20"/>
          <p:cNvSpPr txBox="1"/>
          <p:nvPr/>
        </p:nvSpPr>
        <p:spPr>
          <a:xfrm rot="-3047301">
            <a:off x="62671" y="480613"/>
            <a:ext cx="1259912" cy="71129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953734"/>
                </a:solidFill>
                <a:latin typeface="Calibri"/>
                <a:ea typeface="Calibri"/>
                <a:cs typeface="Calibri"/>
                <a:sym typeface="Calibri"/>
              </a:rPr>
              <a:t>New Leads</a:t>
            </a:r>
            <a:endParaRPr/>
          </a:p>
        </p:txBody>
      </p:sp>
      <p:sp>
        <p:nvSpPr>
          <p:cNvPr id="690" name="Google Shape;690;p20"/>
          <p:cNvSpPr txBox="1"/>
          <p:nvPr/>
        </p:nvSpPr>
        <p:spPr>
          <a:xfrm rot="3831128">
            <a:off x="2798554" y="1022698"/>
            <a:ext cx="1916316" cy="71011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538CD5"/>
                </a:solidFill>
                <a:latin typeface="Calibri"/>
                <a:ea typeface="Calibri"/>
                <a:cs typeface="Calibri"/>
                <a:sym typeface="Calibri"/>
              </a:rPr>
              <a:t>Lead Progression</a:t>
            </a:r>
            <a:endParaRPr/>
          </a:p>
        </p:txBody>
      </p:sp>
      <p:sp>
        <p:nvSpPr>
          <p:cNvPr id="691" name="Google Shape;691;p20"/>
          <p:cNvSpPr txBox="1"/>
          <p:nvPr/>
        </p:nvSpPr>
        <p:spPr>
          <a:xfrm rot="3996460">
            <a:off x="-630304" y="3148300"/>
            <a:ext cx="2038662" cy="70998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C2D59B"/>
                </a:solidFill>
                <a:latin typeface="Calibri"/>
                <a:ea typeface="Calibri"/>
                <a:cs typeface="Calibri"/>
                <a:sym typeface="Calibri"/>
              </a:rPr>
              <a:t>Market Alignment</a:t>
            </a:r>
            <a:endParaRPr/>
          </a:p>
        </p:txBody>
      </p:sp>
      <p:pic>
        <p:nvPicPr>
          <p:cNvPr id="692" name="Google Shape;692;p20"/>
          <p:cNvPicPr preferRelativeResize="0"/>
          <p:nvPr/>
        </p:nvPicPr>
        <p:blipFill rotWithShape="1">
          <a:blip r:embed="rId4">
            <a:alphaModFix/>
          </a:blip>
          <a:srcRect b="0" l="0" r="0" t="0"/>
          <a:stretch/>
        </p:blipFill>
        <p:spPr>
          <a:xfrm>
            <a:off x="5107358" y="719990"/>
            <a:ext cx="4012394" cy="3270993"/>
          </a:xfrm>
          <a:prstGeom prst="rect">
            <a:avLst/>
          </a:prstGeom>
          <a:noFill/>
          <a:ln>
            <a:noFill/>
          </a:ln>
        </p:spPr>
      </p:pic>
      <p:sp>
        <p:nvSpPr>
          <p:cNvPr id="693" name="Google Shape;693;p20"/>
          <p:cNvSpPr/>
          <p:nvPr/>
        </p:nvSpPr>
        <p:spPr>
          <a:xfrm>
            <a:off x="6494801" y="871890"/>
            <a:ext cx="538500" cy="549000"/>
          </a:xfrm>
          <a:prstGeom prst="roundRect">
            <a:avLst>
              <a:gd fmla="val 16667" name="adj"/>
            </a:avLst>
          </a:prstGeom>
          <a:solidFill>
            <a:srgbClr val="FBD4B4"/>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4" name="Google Shape;694;p20"/>
          <p:cNvSpPr/>
          <p:nvPr/>
        </p:nvSpPr>
        <p:spPr>
          <a:xfrm>
            <a:off x="5840507" y="871897"/>
            <a:ext cx="538500" cy="549000"/>
          </a:xfrm>
          <a:prstGeom prst="roundRect">
            <a:avLst>
              <a:gd fmla="val 16667" name="adj"/>
            </a:avLst>
          </a:prstGeom>
          <a:solidFill>
            <a:srgbClr val="E5B8B7"/>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5" name="Google Shape;695;p20"/>
          <p:cNvSpPr/>
          <p:nvPr/>
        </p:nvSpPr>
        <p:spPr>
          <a:xfrm>
            <a:off x="7149095" y="871890"/>
            <a:ext cx="538500" cy="549000"/>
          </a:xfrm>
          <a:prstGeom prst="roundRect">
            <a:avLst>
              <a:gd fmla="val 16667" name="adj"/>
            </a:avLst>
          </a:prstGeom>
          <a:solidFill>
            <a:srgbClr val="C2D59B"/>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6" name="Google Shape;696;p20"/>
          <p:cNvSpPr/>
          <p:nvPr/>
        </p:nvSpPr>
        <p:spPr>
          <a:xfrm>
            <a:off x="7803388" y="871890"/>
            <a:ext cx="538500" cy="549000"/>
          </a:xfrm>
          <a:prstGeom prst="roundRect">
            <a:avLst>
              <a:gd fmla="val 16667" name="adj"/>
            </a:avLst>
          </a:prstGeom>
          <a:solidFill>
            <a:srgbClr val="FBD4B4"/>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7" name="Google Shape;697;p20"/>
          <p:cNvSpPr/>
          <p:nvPr/>
        </p:nvSpPr>
        <p:spPr>
          <a:xfrm>
            <a:off x="8457684" y="871890"/>
            <a:ext cx="538500" cy="549000"/>
          </a:xfrm>
          <a:prstGeom prst="roundRect">
            <a:avLst>
              <a:gd fmla="val 16667" name="adj"/>
            </a:avLst>
          </a:prstGeom>
          <a:solidFill>
            <a:srgbClr val="76923C"/>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8" name="Google Shape;698;p20"/>
          <p:cNvSpPr/>
          <p:nvPr/>
        </p:nvSpPr>
        <p:spPr>
          <a:xfrm>
            <a:off x="6783008" y="1538836"/>
            <a:ext cx="405900" cy="549000"/>
          </a:xfrm>
          <a:prstGeom prst="roundRect">
            <a:avLst>
              <a:gd fmla="val 16667" name="adj"/>
            </a:avLst>
          </a:prstGeom>
          <a:solidFill>
            <a:srgbClr val="E36C09"/>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p20"/>
          <p:cNvSpPr/>
          <p:nvPr/>
        </p:nvSpPr>
        <p:spPr>
          <a:xfrm>
            <a:off x="6337985" y="1538836"/>
            <a:ext cx="405900" cy="549000"/>
          </a:xfrm>
          <a:prstGeom prst="roundRect">
            <a:avLst>
              <a:gd fmla="val 16667" name="adj"/>
            </a:avLst>
          </a:prstGeom>
          <a:solidFill>
            <a:srgbClr val="A6CC4E"/>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0" name="Google Shape;700;p20"/>
          <p:cNvSpPr/>
          <p:nvPr/>
        </p:nvSpPr>
        <p:spPr>
          <a:xfrm>
            <a:off x="7228032" y="1538836"/>
            <a:ext cx="405900" cy="549000"/>
          </a:xfrm>
          <a:prstGeom prst="roundRect">
            <a:avLst>
              <a:gd fmla="val 16667" name="adj"/>
            </a:avLst>
          </a:prstGeom>
          <a:solidFill>
            <a:srgbClr val="FABF8E"/>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1" name="Google Shape;701;p20"/>
          <p:cNvSpPr/>
          <p:nvPr/>
        </p:nvSpPr>
        <p:spPr>
          <a:xfrm>
            <a:off x="7673055" y="1538836"/>
            <a:ext cx="405900" cy="549000"/>
          </a:xfrm>
          <a:prstGeom prst="roundRect">
            <a:avLst>
              <a:gd fmla="val 16667" name="adj"/>
            </a:avLst>
          </a:prstGeom>
          <a:solidFill>
            <a:srgbClr val="FBD4B4"/>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2" name="Google Shape;702;p20"/>
          <p:cNvSpPr/>
          <p:nvPr/>
        </p:nvSpPr>
        <p:spPr>
          <a:xfrm>
            <a:off x="8118077" y="1538836"/>
            <a:ext cx="405900" cy="549000"/>
          </a:xfrm>
          <a:prstGeom prst="roundRect">
            <a:avLst>
              <a:gd fmla="val 16667" name="adj"/>
            </a:avLst>
          </a:prstGeom>
          <a:solidFill>
            <a:srgbClr val="D6E3BC"/>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p20"/>
          <p:cNvSpPr/>
          <p:nvPr/>
        </p:nvSpPr>
        <p:spPr>
          <a:xfrm>
            <a:off x="6658440" y="2142592"/>
            <a:ext cx="1545000" cy="214200"/>
          </a:xfrm>
          <a:prstGeom prst="roundRect">
            <a:avLst>
              <a:gd fmla="val 16667" name="adj"/>
            </a:avLst>
          </a:prstGeom>
          <a:solidFill>
            <a:srgbClr val="E36C09"/>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4" name="Google Shape;704;p20"/>
          <p:cNvSpPr/>
          <p:nvPr/>
        </p:nvSpPr>
        <p:spPr>
          <a:xfrm>
            <a:off x="6658441" y="2411525"/>
            <a:ext cx="1545000" cy="214200"/>
          </a:xfrm>
          <a:prstGeom prst="roundRect">
            <a:avLst>
              <a:gd fmla="val 16667" name="adj"/>
            </a:avLst>
          </a:prstGeom>
          <a:solidFill>
            <a:srgbClr val="C2D59B"/>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20"/>
          <p:cNvSpPr/>
          <p:nvPr/>
        </p:nvSpPr>
        <p:spPr>
          <a:xfrm>
            <a:off x="6658441" y="2680971"/>
            <a:ext cx="1545000" cy="214200"/>
          </a:xfrm>
          <a:prstGeom prst="roundRect">
            <a:avLst>
              <a:gd fmla="val 16667" name="adj"/>
            </a:avLst>
          </a:prstGeom>
          <a:solidFill>
            <a:srgbClr val="D2DA3A"/>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20"/>
          <p:cNvSpPr/>
          <p:nvPr/>
        </p:nvSpPr>
        <p:spPr>
          <a:xfrm>
            <a:off x="7034194" y="2987356"/>
            <a:ext cx="382200" cy="216900"/>
          </a:xfrm>
          <a:prstGeom prst="roundRect">
            <a:avLst>
              <a:gd fmla="val 16667" name="adj"/>
            </a:avLst>
          </a:prstGeom>
          <a:solidFill>
            <a:srgbClr val="FBD4B4"/>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20"/>
          <p:cNvSpPr/>
          <p:nvPr/>
        </p:nvSpPr>
        <p:spPr>
          <a:xfrm>
            <a:off x="7034195" y="3258132"/>
            <a:ext cx="382200" cy="216900"/>
          </a:xfrm>
          <a:prstGeom prst="roundRect">
            <a:avLst>
              <a:gd fmla="val 16667" name="adj"/>
            </a:avLst>
          </a:prstGeom>
          <a:solidFill>
            <a:srgbClr val="4F6128"/>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8" name="Google Shape;708;p20"/>
          <p:cNvSpPr/>
          <p:nvPr/>
        </p:nvSpPr>
        <p:spPr>
          <a:xfrm>
            <a:off x="7440074" y="2995535"/>
            <a:ext cx="382200" cy="216900"/>
          </a:xfrm>
          <a:prstGeom prst="roundRect">
            <a:avLst>
              <a:gd fmla="val 16667" name="adj"/>
            </a:avLst>
          </a:prstGeom>
          <a:solidFill>
            <a:srgbClr val="D2DA3A"/>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9" name="Google Shape;709;p20"/>
          <p:cNvSpPr/>
          <p:nvPr/>
        </p:nvSpPr>
        <p:spPr>
          <a:xfrm>
            <a:off x="7440074" y="3258132"/>
            <a:ext cx="382200" cy="216900"/>
          </a:xfrm>
          <a:prstGeom prst="roundRect">
            <a:avLst>
              <a:gd fmla="val 16667" name="adj"/>
            </a:avLst>
          </a:prstGeom>
          <a:solidFill>
            <a:srgbClr val="C2D59B"/>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p20"/>
          <p:cNvSpPr/>
          <p:nvPr/>
        </p:nvSpPr>
        <p:spPr>
          <a:xfrm>
            <a:off x="7359777" y="3621119"/>
            <a:ext cx="134700" cy="216900"/>
          </a:xfrm>
          <a:prstGeom prst="roundRect">
            <a:avLst>
              <a:gd fmla="val 16667" name="adj"/>
            </a:avLst>
          </a:prstGeom>
          <a:solidFill>
            <a:srgbClr val="E36C09"/>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1" name="Google Shape;711;p20"/>
          <p:cNvSpPr/>
          <p:nvPr/>
        </p:nvSpPr>
        <p:spPr>
          <a:xfrm>
            <a:off x="7359777" y="3930164"/>
            <a:ext cx="134700" cy="216900"/>
          </a:xfrm>
          <a:prstGeom prst="roundRect">
            <a:avLst>
              <a:gd fmla="val 16667" name="adj"/>
            </a:avLst>
          </a:prstGeom>
          <a:solidFill>
            <a:srgbClr val="974806"/>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712" name="Google Shape;712;p20"/>
          <p:cNvCxnSpPr/>
          <p:nvPr/>
        </p:nvCxnSpPr>
        <p:spPr>
          <a:xfrm rot="10800000">
            <a:off x="2877945" y="4652148"/>
            <a:ext cx="0" cy="165600"/>
          </a:xfrm>
          <a:prstGeom prst="straightConnector1">
            <a:avLst/>
          </a:prstGeom>
          <a:noFill/>
          <a:ln cap="flat" cmpd="sng" w="9525">
            <a:solidFill>
              <a:srgbClr val="4A7DBA"/>
            </a:solidFill>
            <a:prstDash val="solid"/>
            <a:round/>
            <a:headEnd len="sm" w="sm" type="none"/>
            <a:tailEnd len="sm" w="sm" type="none"/>
          </a:ln>
        </p:spPr>
      </p:cxnSp>
      <p:cxnSp>
        <p:nvCxnSpPr>
          <p:cNvPr id="713" name="Google Shape;713;p20"/>
          <p:cNvCxnSpPr/>
          <p:nvPr/>
        </p:nvCxnSpPr>
        <p:spPr>
          <a:xfrm flipH="1" rot="10800000">
            <a:off x="3336560" y="4492492"/>
            <a:ext cx="2868900" cy="36600"/>
          </a:xfrm>
          <a:prstGeom prst="straightConnector1">
            <a:avLst/>
          </a:prstGeom>
          <a:noFill/>
          <a:ln cap="flat" cmpd="sng" w="9525">
            <a:solidFill>
              <a:srgbClr val="4A7DBA"/>
            </a:solidFill>
            <a:prstDash val="solid"/>
            <a:round/>
            <a:headEnd len="sm" w="sm" type="none"/>
            <a:tailEnd len="sm" w="sm" type="none"/>
          </a:ln>
        </p:spPr>
      </p:cxnSp>
      <p:cxnSp>
        <p:nvCxnSpPr>
          <p:cNvPr id="714" name="Google Shape;714;p20"/>
          <p:cNvCxnSpPr/>
          <p:nvPr/>
        </p:nvCxnSpPr>
        <p:spPr>
          <a:xfrm rot="10800000">
            <a:off x="3335657" y="4452945"/>
            <a:ext cx="0" cy="165600"/>
          </a:xfrm>
          <a:prstGeom prst="straightConnector1">
            <a:avLst/>
          </a:prstGeom>
          <a:noFill/>
          <a:ln cap="flat" cmpd="sng" w="9525">
            <a:solidFill>
              <a:srgbClr val="4A7DBA"/>
            </a:solidFill>
            <a:prstDash val="solid"/>
            <a:round/>
            <a:headEnd len="sm" w="sm" type="none"/>
            <a:tailEnd len="sm" w="sm" type="none"/>
          </a:ln>
        </p:spPr>
      </p:cxnSp>
      <p:cxnSp>
        <p:nvCxnSpPr>
          <p:cNvPr id="715" name="Google Shape;715;p20"/>
          <p:cNvCxnSpPr/>
          <p:nvPr/>
        </p:nvCxnSpPr>
        <p:spPr>
          <a:xfrm rot="10800000">
            <a:off x="4903329" y="4446309"/>
            <a:ext cx="0" cy="165600"/>
          </a:xfrm>
          <a:prstGeom prst="straightConnector1">
            <a:avLst/>
          </a:prstGeom>
          <a:noFill/>
          <a:ln cap="flat" cmpd="sng" w="9525">
            <a:solidFill>
              <a:srgbClr val="4A7DBA"/>
            </a:solidFill>
            <a:prstDash val="solid"/>
            <a:round/>
            <a:headEnd len="sm" w="sm" type="none"/>
            <a:tailEnd len="sm" w="sm" type="none"/>
          </a:ln>
        </p:spPr>
      </p:cxnSp>
      <p:cxnSp>
        <p:nvCxnSpPr>
          <p:cNvPr id="716" name="Google Shape;716;p20"/>
          <p:cNvCxnSpPr/>
          <p:nvPr/>
        </p:nvCxnSpPr>
        <p:spPr>
          <a:xfrm rot="10800000">
            <a:off x="4095758" y="4452944"/>
            <a:ext cx="0" cy="165600"/>
          </a:xfrm>
          <a:prstGeom prst="straightConnector1">
            <a:avLst/>
          </a:prstGeom>
          <a:noFill/>
          <a:ln cap="flat" cmpd="sng" w="9525">
            <a:solidFill>
              <a:srgbClr val="4A7DBA"/>
            </a:solidFill>
            <a:prstDash val="solid"/>
            <a:round/>
            <a:headEnd len="sm" w="sm" type="none"/>
            <a:tailEnd len="sm" w="sm" type="none"/>
          </a:ln>
        </p:spPr>
      </p:cxnSp>
      <p:cxnSp>
        <p:nvCxnSpPr>
          <p:cNvPr id="717" name="Google Shape;717;p20"/>
          <p:cNvCxnSpPr/>
          <p:nvPr/>
        </p:nvCxnSpPr>
        <p:spPr>
          <a:xfrm rot="10800000">
            <a:off x="3535923" y="4482792"/>
            <a:ext cx="0" cy="99300"/>
          </a:xfrm>
          <a:prstGeom prst="straightConnector1">
            <a:avLst/>
          </a:prstGeom>
          <a:noFill/>
          <a:ln cap="flat" cmpd="sng" w="9525">
            <a:solidFill>
              <a:srgbClr val="4A7DBA"/>
            </a:solidFill>
            <a:prstDash val="solid"/>
            <a:round/>
            <a:headEnd len="sm" w="sm" type="none"/>
            <a:tailEnd len="sm" w="sm" type="none"/>
          </a:ln>
        </p:spPr>
      </p:cxnSp>
      <p:cxnSp>
        <p:nvCxnSpPr>
          <p:cNvPr id="718" name="Google Shape;718;p20"/>
          <p:cNvCxnSpPr/>
          <p:nvPr/>
        </p:nvCxnSpPr>
        <p:spPr>
          <a:xfrm rot="10800000">
            <a:off x="3716634" y="4482792"/>
            <a:ext cx="0" cy="99300"/>
          </a:xfrm>
          <a:prstGeom prst="straightConnector1">
            <a:avLst/>
          </a:prstGeom>
          <a:noFill/>
          <a:ln cap="flat" cmpd="sng" w="9525">
            <a:solidFill>
              <a:srgbClr val="4A7DBA"/>
            </a:solidFill>
            <a:prstDash val="solid"/>
            <a:round/>
            <a:headEnd len="sm" w="sm" type="none"/>
            <a:tailEnd len="sm" w="sm" type="none"/>
          </a:ln>
        </p:spPr>
      </p:cxnSp>
      <p:cxnSp>
        <p:nvCxnSpPr>
          <p:cNvPr id="719" name="Google Shape;719;p20"/>
          <p:cNvCxnSpPr/>
          <p:nvPr/>
        </p:nvCxnSpPr>
        <p:spPr>
          <a:xfrm rot="10800000">
            <a:off x="3883791" y="4482792"/>
            <a:ext cx="0" cy="99300"/>
          </a:xfrm>
          <a:prstGeom prst="straightConnector1">
            <a:avLst/>
          </a:prstGeom>
          <a:noFill/>
          <a:ln cap="flat" cmpd="sng" w="9525">
            <a:solidFill>
              <a:srgbClr val="4A7DBA"/>
            </a:solidFill>
            <a:prstDash val="solid"/>
            <a:round/>
            <a:headEnd len="sm" w="sm" type="none"/>
            <a:tailEnd len="sm" w="sm" type="none"/>
          </a:ln>
        </p:spPr>
      </p:cxnSp>
      <p:cxnSp>
        <p:nvCxnSpPr>
          <p:cNvPr id="720" name="Google Shape;720;p20"/>
          <p:cNvCxnSpPr/>
          <p:nvPr/>
        </p:nvCxnSpPr>
        <p:spPr>
          <a:xfrm rot="10800000">
            <a:off x="4331055" y="4482793"/>
            <a:ext cx="0" cy="99300"/>
          </a:xfrm>
          <a:prstGeom prst="straightConnector1">
            <a:avLst/>
          </a:prstGeom>
          <a:noFill/>
          <a:ln cap="flat" cmpd="sng" w="9525">
            <a:solidFill>
              <a:srgbClr val="4A7DBA"/>
            </a:solidFill>
            <a:prstDash val="solid"/>
            <a:round/>
            <a:headEnd len="sm" w="sm" type="none"/>
            <a:tailEnd len="sm" w="sm" type="none"/>
          </a:ln>
        </p:spPr>
      </p:cxnSp>
      <p:cxnSp>
        <p:nvCxnSpPr>
          <p:cNvPr id="721" name="Google Shape;721;p20"/>
          <p:cNvCxnSpPr/>
          <p:nvPr/>
        </p:nvCxnSpPr>
        <p:spPr>
          <a:xfrm rot="10800000">
            <a:off x="4511765" y="4482793"/>
            <a:ext cx="0" cy="99300"/>
          </a:xfrm>
          <a:prstGeom prst="straightConnector1">
            <a:avLst/>
          </a:prstGeom>
          <a:noFill/>
          <a:ln cap="flat" cmpd="sng" w="9525">
            <a:solidFill>
              <a:srgbClr val="4A7DBA"/>
            </a:solidFill>
            <a:prstDash val="solid"/>
            <a:round/>
            <a:headEnd len="sm" w="sm" type="none"/>
            <a:tailEnd len="sm" w="sm" type="none"/>
          </a:ln>
        </p:spPr>
      </p:cxnSp>
      <p:cxnSp>
        <p:nvCxnSpPr>
          <p:cNvPr id="722" name="Google Shape;722;p20"/>
          <p:cNvCxnSpPr/>
          <p:nvPr/>
        </p:nvCxnSpPr>
        <p:spPr>
          <a:xfrm rot="10800000">
            <a:off x="4678923" y="4482793"/>
            <a:ext cx="0" cy="99300"/>
          </a:xfrm>
          <a:prstGeom prst="straightConnector1">
            <a:avLst/>
          </a:prstGeom>
          <a:noFill/>
          <a:ln cap="flat" cmpd="sng" w="9525">
            <a:solidFill>
              <a:srgbClr val="4A7DBA"/>
            </a:solidFill>
            <a:prstDash val="solid"/>
            <a:round/>
            <a:headEnd len="sm" w="sm" type="none"/>
            <a:tailEnd len="sm" w="sm" type="none"/>
          </a:ln>
        </p:spPr>
      </p:cxnSp>
      <p:sp>
        <p:nvSpPr>
          <p:cNvPr id="723" name="Google Shape;723;p20"/>
          <p:cNvSpPr/>
          <p:nvPr/>
        </p:nvSpPr>
        <p:spPr>
          <a:xfrm rot="5400000">
            <a:off x="4891884" y="4699911"/>
            <a:ext cx="352200" cy="2880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24" name="Google Shape;724;p20"/>
          <p:cNvSpPr txBox="1"/>
          <p:nvPr/>
        </p:nvSpPr>
        <p:spPr>
          <a:xfrm>
            <a:off x="4704839" y="4498200"/>
            <a:ext cx="3519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0</a:t>
            </a:r>
            <a:endParaRPr/>
          </a:p>
        </p:txBody>
      </p:sp>
      <p:sp>
        <p:nvSpPr>
          <p:cNvPr id="725" name="Google Shape;725;p20"/>
          <p:cNvSpPr txBox="1"/>
          <p:nvPr/>
        </p:nvSpPr>
        <p:spPr>
          <a:xfrm>
            <a:off x="3051027" y="4399801"/>
            <a:ext cx="246600" cy="3000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cxnSp>
        <p:nvCxnSpPr>
          <p:cNvPr id="726" name="Google Shape;726;p20"/>
          <p:cNvCxnSpPr/>
          <p:nvPr/>
        </p:nvCxnSpPr>
        <p:spPr>
          <a:xfrm rot="10800000">
            <a:off x="6205354" y="4411523"/>
            <a:ext cx="0" cy="165600"/>
          </a:xfrm>
          <a:prstGeom prst="straightConnector1">
            <a:avLst/>
          </a:prstGeom>
          <a:noFill/>
          <a:ln cap="flat" cmpd="sng" w="9525">
            <a:solidFill>
              <a:srgbClr val="4A7DBA"/>
            </a:solidFill>
            <a:prstDash val="solid"/>
            <a:round/>
            <a:headEnd len="sm" w="sm" type="none"/>
            <a:tailEnd len="sm" w="sm" type="none"/>
          </a:ln>
        </p:spPr>
      </p:cxnSp>
      <p:cxnSp>
        <p:nvCxnSpPr>
          <p:cNvPr id="727" name="Google Shape;727;p20"/>
          <p:cNvCxnSpPr/>
          <p:nvPr/>
        </p:nvCxnSpPr>
        <p:spPr>
          <a:xfrm rot="10800000">
            <a:off x="5479105" y="4418158"/>
            <a:ext cx="0" cy="165600"/>
          </a:xfrm>
          <a:prstGeom prst="straightConnector1">
            <a:avLst/>
          </a:prstGeom>
          <a:noFill/>
          <a:ln cap="flat" cmpd="sng" w="9525">
            <a:solidFill>
              <a:srgbClr val="4A7DBA"/>
            </a:solidFill>
            <a:prstDash val="solid"/>
            <a:round/>
            <a:headEnd len="sm" w="sm" type="none"/>
            <a:tailEnd len="sm" w="sm" type="none"/>
          </a:ln>
        </p:spPr>
      </p:cxnSp>
      <p:cxnSp>
        <p:nvCxnSpPr>
          <p:cNvPr id="728" name="Google Shape;728;p20"/>
          <p:cNvCxnSpPr/>
          <p:nvPr/>
        </p:nvCxnSpPr>
        <p:spPr>
          <a:xfrm rot="10800000">
            <a:off x="5099980" y="4448006"/>
            <a:ext cx="0" cy="99300"/>
          </a:xfrm>
          <a:prstGeom prst="straightConnector1">
            <a:avLst/>
          </a:prstGeom>
          <a:noFill/>
          <a:ln cap="flat" cmpd="sng" w="9525">
            <a:solidFill>
              <a:srgbClr val="4A7DBA"/>
            </a:solidFill>
            <a:prstDash val="solid"/>
            <a:round/>
            <a:headEnd len="sm" w="sm" type="none"/>
            <a:tailEnd len="sm" w="sm" type="none"/>
          </a:ln>
        </p:spPr>
      </p:cxnSp>
      <p:cxnSp>
        <p:nvCxnSpPr>
          <p:cNvPr id="729" name="Google Shape;729;p20"/>
          <p:cNvCxnSpPr/>
          <p:nvPr/>
        </p:nvCxnSpPr>
        <p:spPr>
          <a:xfrm rot="10800000">
            <a:off x="5267137" y="4448006"/>
            <a:ext cx="0" cy="99300"/>
          </a:xfrm>
          <a:prstGeom prst="straightConnector1">
            <a:avLst/>
          </a:prstGeom>
          <a:noFill/>
          <a:ln cap="flat" cmpd="sng" w="9525">
            <a:solidFill>
              <a:srgbClr val="4A7DBA"/>
            </a:solidFill>
            <a:prstDash val="solid"/>
            <a:round/>
            <a:headEnd len="sm" w="sm" type="none"/>
            <a:tailEnd len="sm" w="sm" type="none"/>
          </a:ln>
        </p:spPr>
      </p:cxnSp>
      <p:cxnSp>
        <p:nvCxnSpPr>
          <p:cNvPr id="730" name="Google Shape;730;p20"/>
          <p:cNvCxnSpPr/>
          <p:nvPr/>
        </p:nvCxnSpPr>
        <p:spPr>
          <a:xfrm rot="10800000">
            <a:off x="5660187" y="4448007"/>
            <a:ext cx="0" cy="99300"/>
          </a:xfrm>
          <a:prstGeom prst="straightConnector1">
            <a:avLst/>
          </a:prstGeom>
          <a:noFill/>
          <a:ln cap="flat" cmpd="sng" w="9525">
            <a:solidFill>
              <a:srgbClr val="4A7DBA"/>
            </a:solidFill>
            <a:prstDash val="solid"/>
            <a:round/>
            <a:headEnd len="sm" w="sm" type="none"/>
            <a:tailEnd len="sm" w="sm" type="none"/>
          </a:ln>
        </p:spPr>
      </p:cxnSp>
      <p:sp>
        <p:nvSpPr>
          <p:cNvPr id="731" name="Google Shape;731;p20"/>
          <p:cNvSpPr txBox="1"/>
          <p:nvPr/>
        </p:nvSpPr>
        <p:spPr>
          <a:xfrm>
            <a:off x="6026271" y="4498200"/>
            <a:ext cx="372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52</a:t>
            </a:r>
            <a:endParaRPr/>
          </a:p>
        </p:txBody>
      </p:sp>
      <p:sp>
        <p:nvSpPr>
          <p:cNvPr id="732" name="Google Shape;732;p20"/>
          <p:cNvSpPr txBox="1"/>
          <p:nvPr/>
        </p:nvSpPr>
        <p:spPr>
          <a:xfrm>
            <a:off x="3281615" y="4510513"/>
            <a:ext cx="351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-52</a:t>
            </a:r>
            <a:endParaRPr/>
          </a:p>
        </p:txBody>
      </p:sp>
      <p:cxnSp>
        <p:nvCxnSpPr>
          <p:cNvPr id="733" name="Google Shape;733;p20"/>
          <p:cNvCxnSpPr/>
          <p:nvPr/>
        </p:nvCxnSpPr>
        <p:spPr>
          <a:xfrm rot="10800000">
            <a:off x="5818309" y="4449001"/>
            <a:ext cx="0" cy="99300"/>
          </a:xfrm>
          <a:prstGeom prst="straightConnector1">
            <a:avLst/>
          </a:prstGeom>
          <a:noFill/>
          <a:ln cap="flat" cmpd="sng" w="9525">
            <a:solidFill>
              <a:srgbClr val="4A7DBA"/>
            </a:solidFill>
            <a:prstDash val="solid"/>
            <a:round/>
            <a:headEnd len="sm" w="sm" type="none"/>
            <a:tailEnd len="sm" w="sm" type="none"/>
          </a:ln>
        </p:spPr>
      </p:cxnSp>
      <p:cxnSp>
        <p:nvCxnSpPr>
          <p:cNvPr id="734" name="Google Shape;734;p20"/>
          <p:cNvCxnSpPr/>
          <p:nvPr/>
        </p:nvCxnSpPr>
        <p:spPr>
          <a:xfrm rot="10800000">
            <a:off x="6014382" y="4449995"/>
            <a:ext cx="0" cy="99300"/>
          </a:xfrm>
          <a:prstGeom prst="straightConnector1">
            <a:avLst/>
          </a:prstGeom>
          <a:noFill/>
          <a:ln cap="flat" cmpd="sng" w="9525">
            <a:solidFill>
              <a:srgbClr val="4A7DBA"/>
            </a:solidFill>
            <a:prstDash val="solid"/>
            <a:round/>
            <a:headEnd len="sm" w="sm" type="none"/>
            <a:tailEnd len="sm" w="sm" type="none"/>
          </a:ln>
        </p:spPr>
      </p:cxnSp>
      <p:pic>
        <p:nvPicPr>
          <p:cNvPr descr="Pause" id="735" name="Google Shape;735;p20"/>
          <p:cNvPicPr preferRelativeResize="0"/>
          <p:nvPr/>
        </p:nvPicPr>
        <p:blipFill rotWithShape="1">
          <a:blip r:embed="rId5">
            <a:alphaModFix/>
          </a:blip>
          <a:srcRect b="0" l="0" r="0" t="0"/>
          <a:stretch/>
        </p:blipFill>
        <p:spPr>
          <a:xfrm>
            <a:off x="4287487" y="4667811"/>
            <a:ext cx="376641" cy="376641"/>
          </a:xfrm>
          <a:prstGeom prst="rect">
            <a:avLst/>
          </a:prstGeom>
          <a:noFill/>
          <a:ln>
            <a:noFill/>
          </a:ln>
        </p:spPr>
      </p:pic>
      <p:sp>
        <p:nvSpPr>
          <p:cNvPr id="736" name="Google Shape;736;p20"/>
          <p:cNvSpPr/>
          <p:nvPr/>
        </p:nvSpPr>
        <p:spPr>
          <a:xfrm rot="10800000">
            <a:off x="4788665" y="4308912"/>
            <a:ext cx="241500" cy="165600"/>
          </a:xfrm>
          <a:prstGeom prst="triangle">
            <a:avLst>
              <a:gd fmla="val 50000" name="adj"/>
            </a:avLst>
          </a:prstGeom>
          <a:solidFill>
            <a:srgbClr val="D99593"/>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End" id="737" name="Google Shape;737;p20"/>
          <p:cNvPicPr preferRelativeResize="0"/>
          <p:nvPr/>
        </p:nvPicPr>
        <p:blipFill rotWithShape="1">
          <a:blip r:embed="rId6">
            <a:alphaModFix/>
          </a:blip>
          <a:srcRect b="0" l="0" r="0" t="0"/>
          <a:stretch/>
        </p:blipFill>
        <p:spPr>
          <a:xfrm>
            <a:off x="5471867" y="4667810"/>
            <a:ext cx="376642" cy="376642"/>
          </a:xfrm>
          <a:prstGeom prst="rect">
            <a:avLst/>
          </a:prstGeom>
          <a:noFill/>
          <a:ln>
            <a:noFill/>
          </a:ln>
        </p:spPr>
      </p:pic>
      <p:pic>
        <p:nvPicPr>
          <p:cNvPr descr="Beginning" id="738" name="Google Shape;738;p20"/>
          <p:cNvPicPr preferRelativeResize="0"/>
          <p:nvPr/>
        </p:nvPicPr>
        <p:blipFill rotWithShape="1">
          <a:blip r:embed="rId7">
            <a:alphaModFix/>
          </a:blip>
          <a:srcRect b="0" l="0" r="0" t="0"/>
          <a:stretch/>
        </p:blipFill>
        <p:spPr>
          <a:xfrm>
            <a:off x="3634539" y="4667811"/>
            <a:ext cx="393063" cy="393063"/>
          </a:xfrm>
          <a:prstGeom prst="rect">
            <a:avLst/>
          </a:prstGeom>
          <a:noFill/>
          <a:ln>
            <a:noFill/>
          </a:ln>
        </p:spPr>
      </p:pic>
      <p:sp>
        <p:nvSpPr>
          <p:cNvPr id="739" name="Google Shape;739;p20"/>
          <p:cNvSpPr txBox="1"/>
          <p:nvPr/>
        </p:nvSpPr>
        <p:spPr>
          <a:xfrm rot="-2137270">
            <a:off x="2522833" y="3615823"/>
            <a:ext cx="1866683" cy="7105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rgbClr val="205867"/>
                </a:solidFill>
                <a:latin typeface="Calibri"/>
                <a:ea typeface="Calibri"/>
                <a:cs typeface="Calibri"/>
                <a:sym typeface="Calibri"/>
              </a:rPr>
              <a:t>Client Experience</a:t>
            </a:r>
            <a:endParaRPr/>
          </a:p>
        </p:txBody>
      </p:sp>
      <p:cxnSp>
        <p:nvCxnSpPr>
          <p:cNvPr id="740" name="Google Shape;740;p20"/>
          <p:cNvCxnSpPr/>
          <p:nvPr/>
        </p:nvCxnSpPr>
        <p:spPr>
          <a:xfrm flipH="1">
            <a:off x="2766730" y="559393"/>
            <a:ext cx="208800" cy="345300"/>
          </a:xfrm>
          <a:prstGeom prst="straightConnector1">
            <a:avLst/>
          </a:prstGeom>
          <a:noFill/>
          <a:ln cap="flat" cmpd="sng" w="38100">
            <a:solidFill>
              <a:schemeClr val="lt1"/>
            </a:solidFill>
            <a:prstDash val="solid"/>
            <a:round/>
            <a:headEnd len="sm" w="sm" type="none"/>
            <a:tailEnd len="sm" w="sm" type="none"/>
          </a:ln>
        </p:spPr>
      </p:cxnSp>
      <p:cxnSp>
        <p:nvCxnSpPr>
          <p:cNvPr id="741" name="Google Shape;741;p20"/>
          <p:cNvCxnSpPr/>
          <p:nvPr/>
        </p:nvCxnSpPr>
        <p:spPr>
          <a:xfrm flipH="1">
            <a:off x="3374334" y="1538836"/>
            <a:ext cx="342300" cy="172800"/>
          </a:xfrm>
          <a:prstGeom prst="straightConnector1">
            <a:avLst/>
          </a:prstGeom>
          <a:noFill/>
          <a:ln cap="flat" cmpd="sng" w="38100">
            <a:solidFill>
              <a:schemeClr val="lt1"/>
            </a:solidFill>
            <a:prstDash val="solid"/>
            <a:round/>
            <a:headEnd len="sm" w="sm" type="none"/>
            <a:tailEnd len="sm" w="sm" type="none"/>
          </a:ln>
        </p:spPr>
      </p:cxnSp>
      <p:cxnSp>
        <p:nvCxnSpPr>
          <p:cNvPr id="742" name="Google Shape;742;p20"/>
          <p:cNvCxnSpPr/>
          <p:nvPr/>
        </p:nvCxnSpPr>
        <p:spPr>
          <a:xfrm rot="10800000">
            <a:off x="3319525" y="2842881"/>
            <a:ext cx="342300" cy="175500"/>
          </a:xfrm>
          <a:prstGeom prst="straightConnector1">
            <a:avLst/>
          </a:prstGeom>
          <a:noFill/>
          <a:ln cap="flat" cmpd="sng" w="38100">
            <a:solidFill>
              <a:schemeClr val="lt1"/>
            </a:solidFill>
            <a:prstDash val="solid"/>
            <a:round/>
            <a:headEnd len="sm" w="sm" type="none"/>
            <a:tailEnd len="sm" w="sm" type="none"/>
          </a:ln>
        </p:spPr>
      </p:cxnSp>
      <p:cxnSp>
        <p:nvCxnSpPr>
          <p:cNvPr id="743" name="Google Shape;743;p20"/>
          <p:cNvCxnSpPr/>
          <p:nvPr/>
        </p:nvCxnSpPr>
        <p:spPr>
          <a:xfrm rot="10800000">
            <a:off x="2352689" y="3699336"/>
            <a:ext cx="75900" cy="391500"/>
          </a:xfrm>
          <a:prstGeom prst="straightConnector1">
            <a:avLst/>
          </a:prstGeom>
          <a:noFill/>
          <a:ln cap="flat" cmpd="sng" w="38100">
            <a:solidFill>
              <a:schemeClr val="lt1"/>
            </a:solidFill>
            <a:prstDash val="solid"/>
            <a:round/>
            <a:headEnd len="sm" w="sm" type="none"/>
            <a:tailEnd len="sm" w="sm" type="none"/>
          </a:ln>
        </p:spPr>
      </p:cxnSp>
      <p:sp>
        <p:nvSpPr>
          <p:cNvPr id="744" name="Google Shape;744;p20"/>
          <p:cNvSpPr/>
          <p:nvPr/>
        </p:nvSpPr>
        <p:spPr>
          <a:xfrm rot="4033502">
            <a:off x="2604713" y="3255782"/>
            <a:ext cx="127870" cy="535597"/>
          </a:xfrm>
          <a:prstGeom prst="arc">
            <a:avLst>
              <a:gd fmla="val 16263116" name="adj1"/>
              <a:gd fmla="val 4629089" name="adj2"/>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745" name="Google Shape;745;p20"/>
          <p:cNvCxnSpPr/>
          <p:nvPr/>
        </p:nvCxnSpPr>
        <p:spPr>
          <a:xfrm flipH="1" rot="10800000">
            <a:off x="895216" y="3338183"/>
            <a:ext cx="242400" cy="239700"/>
          </a:xfrm>
          <a:prstGeom prst="straightConnector1">
            <a:avLst/>
          </a:prstGeom>
          <a:noFill/>
          <a:ln cap="flat" cmpd="sng" w="38100">
            <a:solidFill>
              <a:schemeClr val="lt1"/>
            </a:solidFill>
            <a:prstDash val="solid"/>
            <a:round/>
            <a:headEnd len="sm" w="sm" type="none"/>
            <a:tailEnd len="sm" w="sm" type="none"/>
          </a:ln>
        </p:spPr>
      </p:cxnSp>
      <p:sp>
        <p:nvSpPr>
          <p:cNvPr id="746" name="Google Shape;746;p20"/>
          <p:cNvSpPr/>
          <p:nvPr/>
        </p:nvSpPr>
        <p:spPr>
          <a:xfrm rot="9961164">
            <a:off x="713277" y="2127394"/>
            <a:ext cx="224758" cy="764512"/>
          </a:xfrm>
          <a:prstGeom prst="arc">
            <a:avLst>
              <a:gd fmla="val 18050469" name="adj1"/>
              <a:gd fmla="val 3245324" name="adj2"/>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747" name="Google Shape;747;p20"/>
          <p:cNvCxnSpPr/>
          <p:nvPr/>
        </p:nvCxnSpPr>
        <p:spPr>
          <a:xfrm flipH="1" rot="10800000">
            <a:off x="396316" y="2356625"/>
            <a:ext cx="303000" cy="54900"/>
          </a:xfrm>
          <a:prstGeom prst="straightConnector1">
            <a:avLst/>
          </a:prstGeom>
          <a:noFill/>
          <a:ln cap="flat" cmpd="sng" w="38100">
            <a:solidFill>
              <a:schemeClr val="lt1"/>
            </a:solidFill>
            <a:prstDash val="solid"/>
            <a:round/>
            <a:headEnd len="sm" w="sm" type="none"/>
            <a:tailEnd len="sm" w="sm" type="none"/>
          </a:ln>
        </p:spPr>
      </p:cxnSp>
      <p:sp>
        <p:nvSpPr>
          <p:cNvPr id="748" name="Google Shape;748;p20"/>
          <p:cNvSpPr/>
          <p:nvPr/>
        </p:nvSpPr>
        <p:spPr>
          <a:xfrm rot="-5601249">
            <a:off x="1814653" y="479119"/>
            <a:ext cx="246122" cy="698079"/>
          </a:xfrm>
          <a:prstGeom prst="arc">
            <a:avLst>
              <a:gd fmla="val 18050469" name="adj1"/>
              <a:gd fmla="val 3421344" name="adj2"/>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749" name="Google Shape;749;p20"/>
          <p:cNvCxnSpPr/>
          <p:nvPr/>
        </p:nvCxnSpPr>
        <p:spPr>
          <a:xfrm>
            <a:off x="1452828" y="458170"/>
            <a:ext cx="145500" cy="340200"/>
          </a:xfrm>
          <a:prstGeom prst="straightConnector1">
            <a:avLst/>
          </a:prstGeom>
          <a:noFill/>
          <a:ln cap="flat" cmpd="sng" w="38100">
            <a:solidFill>
              <a:schemeClr val="lt1"/>
            </a:solidFill>
            <a:prstDash val="solid"/>
            <a:round/>
            <a:headEnd len="sm" w="sm" type="none"/>
            <a:tailEnd len="sm" w="sm" type="none"/>
          </a:ln>
        </p:spPr>
      </p:cxnSp>
      <p:cxnSp>
        <p:nvCxnSpPr>
          <p:cNvPr id="750" name="Google Shape;750;p20"/>
          <p:cNvCxnSpPr/>
          <p:nvPr/>
        </p:nvCxnSpPr>
        <p:spPr>
          <a:xfrm>
            <a:off x="639538" y="1234860"/>
            <a:ext cx="258900" cy="186000"/>
          </a:xfrm>
          <a:prstGeom prst="straightConnector1">
            <a:avLst/>
          </a:prstGeom>
          <a:noFill/>
          <a:ln cap="flat" cmpd="sng" w="38100">
            <a:solidFill>
              <a:schemeClr val="lt1"/>
            </a:solidFill>
            <a:prstDash val="solid"/>
            <a:round/>
            <a:headEnd len="sm" w="sm" type="none"/>
            <a:tailEnd len="sm" w="sm" type="none"/>
          </a:ln>
        </p:spPr>
      </p:cxnSp>
      <p:sp>
        <p:nvSpPr>
          <p:cNvPr id="751" name="Google Shape;751;p20"/>
          <p:cNvSpPr txBox="1"/>
          <p:nvPr/>
        </p:nvSpPr>
        <p:spPr>
          <a:xfrm>
            <a:off x="1886540" y="1989709"/>
            <a:ext cx="466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lt1"/>
                </a:solidFill>
                <a:latin typeface="Calibri"/>
                <a:ea typeface="Calibri"/>
                <a:cs typeface="Calibri"/>
                <a:sym typeface="Calibri"/>
              </a:rPr>
              <a:t>Win Rate</a:t>
            </a:r>
            <a:endParaRPr/>
          </a:p>
        </p:txBody>
      </p:sp>
      <p:sp>
        <p:nvSpPr>
          <p:cNvPr id="752" name="Google Shape;752;p20"/>
          <p:cNvSpPr txBox="1"/>
          <p:nvPr/>
        </p:nvSpPr>
        <p:spPr>
          <a:xfrm rot="-2491544">
            <a:off x="2584789" y="3411592"/>
            <a:ext cx="913635" cy="2472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lt1"/>
                </a:solidFill>
                <a:latin typeface="Calibri"/>
                <a:ea typeface="Calibri"/>
                <a:cs typeface="Calibri"/>
                <a:sym typeface="Calibri"/>
              </a:rPr>
              <a:t>Product NPS</a:t>
            </a:r>
            <a:endParaRPr/>
          </a:p>
        </p:txBody>
      </p:sp>
      <p:sp>
        <p:nvSpPr>
          <p:cNvPr id="753" name="Google Shape;753;p20"/>
          <p:cNvSpPr txBox="1"/>
          <p:nvPr/>
        </p:nvSpPr>
        <p:spPr>
          <a:xfrm rot="1261180">
            <a:off x="1157004" y="3765496"/>
            <a:ext cx="1106532" cy="246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lt1"/>
                </a:solidFill>
                <a:latin typeface="Calibri"/>
                <a:ea typeface="Calibri"/>
                <a:cs typeface="Calibri"/>
                <a:sym typeface="Calibri"/>
              </a:rPr>
              <a:t>Trial Conversion</a:t>
            </a:r>
            <a:endParaRPr/>
          </a:p>
        </p:txBody>
      </p:sp>
      <p:sp>
        <p:nvSpPr>
          <p:cNvPr id="754" name="Google Shape;754;p20"/>
          <p:cNvSpPr txBox="1"/>
          <p:nvPr/>
        </p:nvSpPr>
        <p:spPr>
          <a:xfrm rot="3741057">
            <a:off x="127715" y="2895234"/>
            <a:ext cx="1177232" cy="2469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lt1"/>
                </a:solidFill>
                <a:latin typeface="Calibri"/>
                <a:ea typeface="Calibri"/>
                <a:cs typeface="Calibri"/>
                <a:sym typeface="Calibri"/>
              </a:rPr>
              <a:t>Awareness</a:t>
            </a:r>
            <a:endParaRPr/>
          </a:p>
        </p:txBody>
      </p:sp>
      <p:sp>
        <p:nvSpPr>
          <p:cNvPr id="755" name="Google Shape;755;p20"/>
          <p:cNvSpPr txBox="1"/>
          <p:nvPr/>
        </p:nvSpPr>
        <p:spPr>
          <a:xfrm rot="-4440233">
            <a:off x="176780" y="1655831"/>
            <a:ext cx="791444" cy="2466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lt1"/>
                </a:solidFill>
                <a:latin typeface="Calibri"/>
                <a:ea typeface="Calibri"/>
                <a:cs typeface="Calibri"/>
                <a:sym typeface="Calibri"/>
              </a:rPr>
              <a:t>Preference</a:t>
            </a:r>
            <a:endParaRPr/>
          </a:p>
        </p:txBody>
      </p:sp>
      <p:sp>
        <p:nvSpPr>
          <p:cNvPr id="756" name="Google Shape;756;p20"/>
          <p:cNvSpPr txBox="1"/>
          <p:nvPr/>
        </p:nvSpPr>
        <p:spPr>
          <a:xfrm rot="-2491213">
            <a:off x="537460" y="735897"/>
            <a:ext cx="1209261" cy="2472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lt1"/>
                </a:solidFill>
                <a:latin typeface="Calibri"/>
                <a:ea typeface="Calibri"/>
                <a:cs typeface="Calibri"/>
                <a:sym typeface="Calibri"/>
              </a:rPr>
              <a:t>Growth Segments</a:t>
            </a:r>
            <a:endParaRPr/>
          </a:p>
        </p:txBody>
      </p:sp>
      <p:sp>
        <p:nvSpPr>
          <p:cNvPr id="757" name="Google Shape;757;p20"/>
          <p:cNvSpPr txBox="1"/>
          <p:nvPr/>
        </p:nvSpPr>
        <p:spPr>
          <a:xfrm>
            <a:off x="1643053" y="387105"/>
            <a:ext cx="10557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lt1"/>
                </a:solidFill>
                <a:latin typeface="Calibri"/>
                <a:ea typeface="Calibri"/>
                <a:cs typeface="Calibri"/>
                <a:sym typeface="Calibri"/>
              </a:rPr>
              <a:t>Digital Experience</a:t>
            </a:r>
            <a:endParaRPr/>
          </a:p>
        </p:txBody>
      </p:sp>
      <p:sp>
        <p:nvSpPr>
          <p:cNvPr id="758" name="Google Shape;758;p20"/>
          <p:cNvSpPr txBox="1"/>
          <p:nvPr/>
        </p:nvSpPr>
        <p:spPr>
          <a:xfrm rot="3255662">
            <a:off x="2695434" y="1013220"/>
            <a:ext cx="1121739" cy="2473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lt1"/>
                </a:solidFill>
                <a:latin typeface="Calibri"/>
                <a:ea typeface="Calibri"/>
                <a:cs typeface="Calibri"/>
                <a:sym typeface="Calibri"/>
              </a:rPr>
              <a:t>Market Dynamics</a:t>
            </a:r>
            <a:endParaRPr/>
          </a:p>
        </p:txBody>
      </p:sp>
      <p:sp>
        <p:nvSpPr>
          <p:cNvPr id="759" name="Google Shape;759;p20"/>
          <p:cNvSpPr txBox="1"/>
          <p:nvPr/>
        </p:nvSpPr>
        <p:spPr>
          <a:xfrm rot="-5106438">
            <a:off x="3179604" y="2150801"/>
            <a:ext cx="918045" cy="2464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lt1"/>
                </a:solidFill>
                <a:latin typeface="Calibri"/>
                <a:ea typeface="Calibri"/>
                <a:cs typeface="Calibri"/>
                <a:sym typeface="Calibri"/>
              </a:rPr>
              <a:t>Support NPS</a:t>
            </a:r>
            <a:endParaRPr/>
          </a:p>
        </p:txBody>
      </p:sp>
      <p:sp>
        <p:nvSpPr>
          <p:cNvPr id="760" name="Google Shape;760;p20"/>
          <p:cNvSpPr/>
          <p:nvPr/>
        </p:nvSpPr>
        <p:spPr>
          <a:xfrm flipH="1">
            <a:off x="396135" y="4213697"/>
            <a:ext cx="217500" cy="371700"/>
          </a:xfrm>
          <a:prstGeom prst="roundRect">
            <a:avLst>
              <a:gd fmla="val 16667" name="adj"/>
            </a:avLst>
          </a:prstGeom>
          <a:solidFill>
            <a:srgbClr val="E36C09"/>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p20"/>
          <p:cNvSpPr/>
          <p:nvPr/>
        </p:nvSpPr>
        <p:spPr>
          <a:xfrm flipH="1">
            <a:off x="605949" y="4220097"/>
            <a:ext cx="217500" cy="371700"/>
          </a:xfrm>
          <a:prstGeom prst="roundRect">
            <a:avLst>
              <a:gd fmla="val 16667" name="adj"/>
            </a:avLst>
          </a:prstGeom>
          <a:solidFill>
            <a:srgbClr val="FABF8E"/>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20"/>
          <p:cNvSpPr/>
          <p:nvPr/>
        </p:nvSpPr>
        <p:spPr>
          <a:xfrm flipH="1">
            <a:off x="828449" y="4226497"/>
            <a:ext cx="217500" cy="371700"/>
          </a:xfrm>
          <a:prstGeom prst="roundRect">
            <a:avLst>
              <a:gd fmla="val 16667" name="adj"/>
            </a:avLst>
          </a:prstGeom>
          <a:solidFill>
            <a:srgbClr val="93B3D7"/>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20"/>
          <p:cNvSpPr/>
          <p:nvPr/>
        </p:nvSpPr>
        <p:spPr>
          <a:xfrm flipH="1">
            <a:off x="1045103" y="4232899"/>
            <a:ext cx="219000" cy="371700"/>
          </a:xfrm>
          <a:prstGeom prst="roundRect">
            <a:avLst>
              <a:gd fmla="val 16667" name="adj"/>
            </a:avLst>
          </a:prstGeom>
          <a:solidFill>
            <a:srgbClr val="C2D59B"/>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p20"/>
          <p:cNvSpPr/>
          <p:nvPr/>
        </p:nvSpPr>
        <p:spPr>
          <a:xfrm flipH="1">
            <a:off x="1279591" y="4239879"/>
            <a:ext cx="207300" cy="371700"/>
          </a:xfrm>
          <a:prstGeom prst="roundRect">
            <a:avLst>
              <a:gd fmla="val 16667" name="adj"/>
            </a:avLst>
          </a:prstGeom>
          <a:solidFill>
            <a:srgbClr val="4F6128"/>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5" name="Google Shape;765;p20"/>
          <p:cNvSpPr txBox="1"/>
          <p:nvPr/>
        </p:nvSpPr>
        <p:spPr>
          <a:xfrm>
            <a:off x="326853" y="4621027"/>
            <a:ext cx="1214700" cy="5541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rgbClr val="205867"/>
                </a:solidFill>
                <a:latin typeface="Calibri"/>
                <a:ea typeface="Calibri"/>
                <a:cs typeface="Calibri"/>
                <a:sym typeface="Calibri"/>
              </a:rPr>
              <a:t>Color code based on quintile benchmarks</a:t>
            </a:r>
            <a:endParaRPr/>
          </a:p>
        </p:txBody>
      </p:sp>
      <p:sp>
        <p:nvSpPr>
          <p:cNvPr id="766" name="Google Shape;766;p20"/>
          <p:cNvSpPr/>
          <p:nvPr/>
        </p:nvSpPr>
        <p:spPr>
          <a:xfrm flipH="1">
            <a:off x="7654399" y="4180597"/>
            <a:ext cx="217500" cy="371700"/>
          </a:xfrm>
          <a:prstGeom prst="roundRect">
            <a:avLst>
              <a:gd fmla="val 16667" name="adj"/>
            </a:avLst>
          </a:prstGeom>
          <a:solidFill>
            <a:srgbClr val="E36C09"/>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7" name="Google Shape;767;p20"/>
          <p:cNvSpPr/>
          <p:nvPr/>
        </p:nvSpPr>
        <p:spPr>
          <a:xfrm flipH="1">
            <a:off x="7864214" y="4186997"/>
            <a:ext cx="217500" cy="371700"/>
          </a:xfrm>
          <a:prstGeom prst="roundRect">
            <a:avLst>
              <a:gd fmla="val 16667" name="adj"/>
            </a:avLst>
          </a:prstGeom>
          <a:solidFill>
            <a:srgbClr val="FABF8E"/>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8" name="Google Shape;768;p20"/>
          <p:cNvSpPr/>
          <p:nvPr/>
        </p:nvSpPr>
        <p:spPr>
          <a:xfrm flipH="1">
            <a:off x="8086714" y="4193397"/>
            <a:ext cx="217500" cy="371700"/>
          </a:xfrm>
          <a:prstGeom prst="roundRect">
            <a:avLst>
              <a:gd fmla="val 16667" name="adj"/>
            </a:avLst>
          </a:prstGeom>
          <a:solidFill>
            <a:srgbClr val="93B3D7"/>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9" name="Google Shape;769;p20"/>
          <p:cNvSpPr/>
          <p:nvPr/>
        </p:nvSpPr>
        <p:spPr>
          <a:xfrm flipH="1">
            <a:off x="8303367" y="4199799"/>
            <a:ext cx="219000" cy="371700"/>
          </a:xfrm>
          <a:prstGeom prst="roundRect">
            <a:avLst>
              <a:gd fmla="val 16667" name="adj"/>
            </a:avLst>
          </a:prstGeom>
          <a:solidFill>
            <a:srgbClr val="C2D59B"/>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0" name="Google Shape;770;p20"/>
          <p:cNvSpPr/>
          <p:nvPr/>
        </p:nvSpPr>
        <p:spPr>
          <a:xfrm flipH="1">
            <a:off x="8537855" y="4206779"/>
            <a:ext cx="207300" cy="371700"/>
          </a:xfrm>
          <a:prstGeom prst="roundRect">
            <a:avLst>
              <a:gd fmla="val 16667" name="adj"/>
            </a:avLst>
          </a:prstGeom>
          <a:solidFill>
            <a:srgbClr val="4F6128"/>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1" name="Google Shape;771;p20"/>
          <p:cNvSpPr txBox="1"/>
          <p:nvPr/>
        </p:nvSpPr>
        <p:spPr>
          <a:xfrm>
            <a:off x="7585117" y="4587927"/>
            <a:ext cx="1214700" cy="5541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rgbClr val="205867"/>
                </a:solidFill>
                <a:latin typeface="Calibri"/>
                <a:ea typeface="Calibri"/>
                <a:cs typeface="Calibri"/>
                <a:sym typeface="Calibri"/>
              </a:rPr>
              <a:t>Color code based on quintile benchmarks</a:t>
            </a:r>
            <a:endParaRPr/>
          </a:p>
        </p:txBody>
      </p:sp>
      <p:sp>
        <p:nvSpPr>
          <p:cNvPr id="772" name="Google Shape;772;p20"/>
          <p:cNvSpPr txBox="1"/>
          <p:nvPr/>
        </p:nvSpPr>
        <p:spPr>
          <a:xfrm>
            <a:off x="3885590" y="124323"/>
            <a:ext cx="2033100" cy="4002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chemeClr val="lt1"/>
                </a:solidFill>
                <a:latin typeface="Calibri"/>
                <a:ea typeface="Calibri"/>
                <a:cs typeface="Calibri"/>
                <a:sym typeface="Calibri"/>
              </a:rPr>
              <a:t>UX Design 4</a:t>
            </a:r>
            <a:endParaRPr sz="2000"/>
          </a:p>
        </p:txBody>
      </p:sp>
      <p:sp>
        <p:nvSpPr>
          <p:cNvPr id="773" name="Google Shape;773;p20"/>
          <p:cNvSpPr txBox="1"/>
          <p:nvPr/>
        </p:nvSpPr>
        <p:spPr>
          <a:xfrm>
            <a:off x="2135431" y="1900458"/>
            <a:ext cx="946200" cy="4617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lt1"/>
                </a:solidFill>
                <a:latin typeface="Calibri"/>
                <a:ea typeface="Calibri"/>
                <a:cs typeface="Calibri"/>
                <a:sym typeface="Calibri"/>
              </a:rPr>
              <a:t>Update labels</a:t>
            </a:r>
            <a:endParaRPr/>
          </a:p>
        </p:txBody>
      </p:sp>
      <p:sp>
        <p:nvSpPr>
          <p:cNvPr id="774" name="Google Shape;774;p20"/>
          <p:cNvSpPr txBox="1"/>
          <p:nvPr/>
        </p:nvSpPr>
        <p:spPr>
          <a:xfrm>
            <a:off x="7021533" y="1159736"/>
            <a:ext cx="946200" cy="4617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lt1"/>
                </a:solidFill>
                <a:latin typeface="Calibri"/>
                <a:ea typeface="Calibri"/>
                <a:cs typeface="Calibri"/>
                <a:sym typeface="Calibri"/>
              </a:rPr>
              <a:t>Update labels</a:t>
            </a:r>
            <a:endParaRPr/>
          </a:p>
        </p:txBody>
      </p:sp>
      <p:sp>
        <p:nvSpPr>
          <p:cNvPr id="775" name="Google Shape;775;p20"/>
          <p:cNvSpPr txBox="1"/>
          <p:nvPr/>
        </p:nvSpPr>
        <p:spPr>
          <a:xfrm>
            <a:off x="7160078" y="1312136"/>
            <a:ext cx="946200" cy="4617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lt1"/>
                </a:solidFill>
                <a:latin typeface="Calibri"/>
                <a:ea typeface="Calibri"/>
                <a:cs typeface="Calibri"/>
                <a:sym typeface="Calibri"/>
              </a:rPr>
              <a:t>Update labels</a:t>
            </a:r>
            <a:endParaRPr/>
          </a:p>
        </p:txBody>
      </p:sp>
      <p:sp>
        <p:nvSpPr>
          <p:cNvPr id="776" name="Google Shape;776;p20"/>
          <p:cNvSpPr txBox="1"/>
          <p:nvPr/>
        </p:nvSpPr>
        <p:spPr>
          <a:xfrm rot="-5400000">
            <a:off x="-1046012" y="1311147"/>
            <a:ext cx="2258700" cy="3387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600">
                <a:solidFill>
                  <a:schemeClr val="lt1"/>
                </a:solidFill>
                <a:latin typeface="Calibri"/>
                <a:ea typeface="Calibri"/>
                <a:cs typeface="Calibri"/>
                <a:sym typeface="Calibri"/>
              </a:rPr>
              <a:t>Scenario definition panel</a:t>
            </a:r>
            <a:endParaRPr/>
          </a:p>
        </p:txBody>
      </p:sp>
      <p:sp>
        <p:nvSpPr>
          <p:cNvPr id="777" name="Google Shape;777;p20"/>
          <p:cNvSpPr txBox="1"/>
          <p:nvPr/>
        </p:nvSpPr>
        <p:spPr>
          <a:xfrm>
            <a:off x="8510550" y="133550"/>
            <a:ext cx="594900" cy="461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7.7</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21"/>
          <p:cNvSpPr txBox="1"/>
          <p:nvPr>
            <p:ph type="title"/>
          </p:nvPr>
        </p:nvSpPr>
        <p:spPr>
          <a:xfrm>
            <a:off x="346515" y="-389705"/>
            <a:ext cx="7370700" cy="46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66092"/>
              </a:buClr>
              <a:buSzPts val="2800"/>
              <a:buFont typeface="Arial"/>
              <a:buNone/>
            </a:pPr>
            <a:r>
              <a:rPr lang="en"/>
              <a:t>Pipeline health &gt; tranche definition</a:t>
            </a:r>
            <a:endParaRPr/>
          </a:p>
        </p:txBody>
      </p:sp>
      <p:sp>
        <p:nvSpPr>
          <p:cNvPr id="784" name="Google Shape;784;p21"/>
          <p:cNvSpPr txBox="1"/>
          <p:nvPr>
            <p:ph idx="12" type="sldNum"/>
          </p:nvPr>
        </p:nvSpPr>
        <p:spPr>
          <a:xfrm>
            <a:off x="8662737" y="4764505"/>
            <a:ext cx="428700" cy="276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fld id="{00000000-1234-1234-1234-123412341234}" type="slidenum">
              <a:rPr lang="en"/>
              <a:t>‹#›</a:t>
            </a:fld>
            <a:endParaRPr/>
          </a:p>
        </p:txBody>
      </p:sp>
      <p:pic>
        <p:nvPicPr>
          <p:cNvPr id="785" name="Google Shape;785;p21"/>
          <p:cNvPicPr preferRelativeResize="0"/>
          <p:nvPr/>
        </p:nvPicPr>
        <p:blipFill rotWithShape="1">
          <a:blip r:embed="rId3">
            <a:alphaModFix/>
          </a:blip>
          <a:srcRect b="0" l="0" r="0" t="0"/>
          <a:stretch/>
        </p:blipFill>
        <p:spPr>
          <a:xfrm>
            <a:off x="2349183" y="1063206"/>
            <a:ext cx="2979488" cy="1166852"/>
          </a:xfrm>
          <a:prstGeom prst="rect">
            <a:avLst/>
          </a:prstGeom>
          <a:noFill/>
          <a:ln>
            <a:noFill/>
          </a:ln>
        </p:spPr>
      </p:pic>
      <p:pic>
        <p:nvPicPr>
          <p:cNvPr id="786" name="Google Shape;786;p21"/>
          <p:cNvPicPr preferRelativeResize="0"/>
          <p:nvPr/>
        </p:nvPicPr>
        <p:blipFill rotWithShape="1">
          <a:blip r:embed="rId4">
            <a:alphaModFix/>
          </a:blip>
          <a:srcRect b="0" l="0" r="0" t="0"/>
          <a:stretch/>
        </p:blipFill>
        <p:spPr>
          <a:xfrm>
            <a:off x="5523484" y="761314"/>
            <a:ext cx="4322658" cy="1801713"/>
          </a:xfrm>
          <a:prstGeom prst="rect">
            <a:avLst/>
          </a:prstGeom>
          <a:noFill/>
          <a:ln>
            <a:noFill/>
          </a:ln>
        </p:spPr>
      </p:pic>
      <p:pic>
        <p:nvPicPr>
          <p:cNvPr id="787" name="Google Shape;787;p21"/>
          <p:cNvPicPr preferRelativeResize="0"/>
          <p:nvPr/>
        </p:nvPicPr>
        <p:blipFill rotWithShape="1">
          <a:blip r:embed="rId5">
            <a:alphaModFix/>
          </a:blip>
          <a:srcRect b="0" l="0" r="0" t="0"/>
          <a:stretch/>
        </p:blipFill>
        <p:spPr>
          <a:xfrm>
            <a:off x="5284243" y="2615581"/>
            <a:ext cx="3534600" cy="2322000"/>
          </a:xfrm>
          <a:prstGeom prst="rect">
            <a:avLst/>
          </a:prstGeom>
          <a:noFill/>
          <a:ln>
            <a:noFill/>
          </a:ln>
        </p:spPr>
      </p:pic>
      <p:sp>
        <p:nvSpPr>
          <p:cNvPr id="788" name="Google Shape;788;p21"/>
          <p:cNvSpPr txBox="1"/>
          <p:nvPr/>
        </p:nvSpPr>
        <p:spPr>
          <a:xfrm>
            <a:off x="6151443" y="3655694"/>
            <a:ext cx="288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A</a:t>
            </a:r>
            <a:endParaRPr/>
          </a:p>
        </p:txBody>
      </p:sp>
      <p:sp>
        <p:nvSpPr>
          <p:cNvPr id="789" name="Google Shape;789;p21"/>
          <p:cNvSpPr txBox="1"/>
          <p:nvPr/>
        </p:nvSpPr>
        <p:spPr>
          <a:xfrm>
            <a:off x="6527494" y="3546839"/>
            <a:ext cx="288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B</a:t>
            </a:r>
            <a:endParaRPr/>
          </a:p>
        </p:txBody>
      </p:sp>
      <p:sp>
        <p:nvSpPr>
          <p:cNvPr id="790" name="Google Shape;790;p21"/>
          <p:cNvSpPr txBox="1"/>
          <p:nvPr/>
        </p:nvSpPr>
        <p:spPr>
          <a:xfrm>
            <a:off x="6803061" y="4010736"/>
            <a:ext cx="288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C</a:t>
            </a:r>
            <a:endParaRPr/>
          </a:p>
        </p:txBody>
      </p:sp>
      <p:sp>
        <p:nvSpPr>
          <p:cNvPr id="791" name="Google Shape;791;p21"/>
          <p:cNvSpPr txBox="1"/>
          <p:nvPr/>
        </p:nvSpPr>
        <p:spPr>
          <a:xfrm>
            <a:off x="6936820" y="2986696"/>
            <a:ext cx="297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D</a:t>
            </a:r>
            <a:endParaRPr/>
          </a:p>
        </p:txBody>
      </p:sp>
      <p:sp>
        <p:nvSpPr>
          <p:cNvPr id="792" name="Google Shape;792;p21"/>
          <p:cNvSpPr txBox="1"/>
          <p:nvPr/>
        </p:nvSpPr>
        <p:spPr>
          <a:xfrm>
            <a:off x="7243598" y="3373141"/>
            <a:ext cx="270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E</a:t>
            </a:r>
            <a:endParaRPr/>
          </a:p>
        </p:txBody>
      </p:sp>
      <p:sp>
        <p:nvSpPr>
          <p:cNvPr id="793" name="Google Shape;793;p21"/>
          <p:cNvSpPr txBox="1"/>
          <p:nvPr/>
        </p:nvSpPr>
        <p:spPr>
          <a:xfrm>
            <a:off x="7588438" y="3773538"/>
            <a:ext cx="288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F</a:t>
            </a:r>
            <a:endParaRPr/>
          </a:p>
        </p:txBody>
      </p:sp>
      <p:sp>
        <p:nvSpPr>
          <p:cNvPr id="794" name="Google Shape;794;p21"/>
          <p:cNvSpPr txBox="1"/>
          <p:nvPr/>
        </p:nvSpPr>
        <p:spPr>
          <a:xfrm rot="-5400000">
            <a:off x="4216139" y="3555172"/>
            <a:ext cx="21483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chemeClr val="dk1"/>
                </a:solidFill>
                <a:latin typeface="Calibri"/>
                <a:ea typeface="Calibri"/>
                <a:cs typeface="Calibri"/>
                <a:sym typeface="Calibri"/>
              </a:rPr>
              <a:t>Lead Creation</a:t>
            </a:r>
            <a:endParaRPr/>
          </a:p>
        </p:txBody>
      </p:sp>
      <p:sp>
        <p:nvSpPr>
          <p:cNvPr id="795" name="Google Shape;795;p21"/>
          <p:cNvSpPr txBox="1"/>
          <p:nvPr/>
        </p:nvSpPr>
        <p:spPr>
          <a:xfrm>
            <a:off x="6224911" y="4724357"/>
            <a:ext cx="19530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chemeClr val="dk1"/>
                </a:solidFill>
                <a:latin typeface="Calibri"/>
                <a:ea typeface="Calibri"/>
                <a:cs typeface="Calibri"/>
                <a:sym typeface="Calibri"/>
              </a:rPr>
              <a:t>Progression</a:t>
            </a:r>
            <a:endParaRPr/>
          </a:p>
        </p:txBody>
      </p:sp>
      <p:sp>
        <p:nvSpPr>
          <p:cNvPr id="796" name="Google Shape;796;p21"/>
          <p:cNvSpPr txBox="1"/>
          <p:nvPr/>
        </p:nvSpPr>
        <p:spPr>
          <a:xfrm rot="-3211422">
            <a:off x="5385951" y="4277785"/>
            <a:ext cx="1021884" cy="92759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chemeClr val="dk1"/>
                </a:solidFill>
                <a:latin typeface="Calibri"/>
                <a:ea typeface="Calibri"/>
                <a:cs typeface="Calibri"/>
                <a:sym typeface="Calibri"/>
              </a:rPr>
              <a:t>Win Rate</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21"/>
          <p:cNvSpPr txBox="1"/>
          <p:nvPr/>
        </p:nvSpPr>
        <p:spPr>
          <a:xfrm>
            <a:off x="2985189" y="2272295"/>
            <a:ext cx="19530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chemeClr val="dk1"/>
                </a:solidFill>
                <a:latin typeface="Calibri"/>
                <a:ea typeface="Calibri"/>
                <a:cs typeface="Calibri"/>
                <a:sym typeface="Calibri"/>
              </a:rPr>
              <a:t>Pipeline Distribution</a:t>
            </a:r>
            <a:endParaRPr/>
          </a:p>
        </p:txBody>
      </p:sp>
      <p:sp>
        <p:nvSpPr>
          <p:cNvPr id="798" name="Google Shape;798;p21"/>
          <p:cNvSpPr txBox="1"/>
          <p:nvPr/>
        </p:nvSpPr>
        <p:spPr>
          <a:xfrm>
            <a:off x="2656079" y="1643553"/>
            <a:ext cx="288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A</a:t>
            </a:r>
            <a:endParaRPr/>
          </a:p>
        </p:txBody>
      </p:sp>
      <p:sp>
        <p:nvSpPr>
          <p:cNvPr id="799" name="Google Shape;799;p21"/>
          <p:cNvSpPr txBox="1"/>
          <p:nvPr/>
        </p:nvSpPr>
        <p:spPr>
          <a:xfrm>
            <a:off x="3129443" y="1427653"/>
            <a:ext cx="281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B</a:t>
            </a:r>
            <a:endParaRPr/>
          </a:p>
        </p:txBody>
      </p:sp>
      <p:sp>
        <p:nvSpPr>
          <p:cNvPr id="800" name="Google Shape;800;p21"/>
          <p:cNvSpPr txBox="1"/>
          <p:nvPr/>
        </p:nvSpPr>
        <p:spPr>
          <a:xfrm>
            <a:off x="3579715" y="881553"/>
            <a:ext cx="280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C</a:t>
            </a:r>
            <a:endParaRPr/>
          </a:p>
        </p:txBody>
      </p:sp>
      <p:sp>
        <p:nvSpPr>
          <p:cNvPr id="801" name="Google Shape;801;p21"/>
          <p:cNvSpPr txBox="1"/>
          <p:nvPr/>
        </p:nvSpPr>
        <p:spPr>
          <a:xfrm>
            <a:off x="3983806" y="894253"/>
            <a:ext cx="297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D</a:t>
            </a:r>
            <a:endParaRPr/>
          </a:p>
        </p:txBody>
      </p:sp>
      <p:sp>
        <p:nvSpPr>
          <p:cNvPr id="802" name="Google Shape;802;p21"/>
          <p:cNvSpPr txBox="1"/>
          <p:nvPr/>
        </p:nvSpPr>
        <p:spPr>
          <a:xfrm>
            <a:off x="4445625" y="1440353"/>
            <a:ext cx="270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E</a:t>
            </a:r>
            <a:endParaRPr/>
          </a:p>
        </p:txBody>
      </p:sp>
      <p:sp>
        <p:nvSpPr>
          <p:cNvPr id="803" name="Google Shape;803;p21"/>
          <p:cNvSpPr txBox="1"/>
          <p:nvPr/>
        </p:nvSpPr>
        <p:spPr>
          <a:xfrm>
            <a:off x="4907443" y="1643553"/>
            <a:ext cx="270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F</a:t>
            </a:r>
            <a:endParaRPr/>
          </a:p>
        </p:txBody>
      </p:sp>
      <p:sp>
        <p:nvSpPr>
          <p:cNvPr id="804" name="Google Shape;804;p21"/>
          <p:cNvSpPr txBox="1"/>
          <p:nvPr/>
        </p:nvSpPr>
        <p:spPr>
          <a:xfrm>
            <a:off x="8200347" y="2821038"/>
            <a:ext cx="288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G</a:t>
            </a:r>
            <a:endParaRPr/>
          </a:p>
        </p:txBody>
      </p:sp>
      <p:cxnSp>
        <p:nvCxnSpPr>
          <p:cNvPr id="805" name="Google Shape;805;p21"/>
          <p:cNvCxnSpPr/>
          <p:nvPr/>
        </p:nvCxnSpPr>
        <p:spPr>
          <a:xfrm rot="10800000">
            <a:off x="2797127" y="4652148"/>
            <a:ext cx="0" cy="165600"/>
          </a:xfrm>
          <a:prstGeom prst="straightConnector1">
            <a:avLst/>
          </a:prstGeom>
          <a:noFill/>
          <a:ln cap="flat" cmpd="sng" w="9525">
            <a:solidFill>
              <a:srgbClr val="4A7DBA"/>
            </a:solidFill>
            <a:prstDash val="solid"/>
            <a:round/>
            <a:headEnd len="sm" w="sm" type="none"/>
            <a:tailEnd len="sm" w="sm" type="none"/>
          </a:ln>
        </p:spPr>
      </p:cxnSp>
      <p:cxnSp>
        <p:nvCxnSpPr>
          <p:cNvPr id="806" name="Google Shape;806;p21"/>
          <p:cNvCxnSpPr/>
          <p:nvPr/>
        </p:nvCxnSpPr>
        <p:spPr>
          <a:xfrm flipH="1" rot="10800000">
            <a:off x="3255742" y="4492492"/>
            <a:ext cx="2868900" cy="36600"/>
          </a:xfrm>
          <a:prstGeom prst="straightConnector1">
            <a:avLst/>
          </a:prstGeom>
          <a:noFill/>
          <a:ln cap="flat" cmpd="sng" w="9525">
            <a:solidFill>
              <a:srgbClr val="4A7DBA"/>
            </a:solidFill>
            <a:prstDash val="solid"/>
            <a:round/>
            <a:headEnd len="sm" w="sm" type="none"/>
            <a:tailEnd len="sm" w="sm" type="none"/>
          </a:ln>
        </p:spPr>
      </p:cxnSp>
      <p:cxnSp>
        <p:nvCxnSpPr>
          <p:cNvPr id="807" name="Google Shape;807;p21"/>
          <p:cNvCxnSpPr/>
          <p:nvPr/>
        </p:nvCxnSpPr>
        <p:spPr>
          <a:xfrm rot="10800000">
            <a:off x="3254839" y="4452945"/>
            <a:ext cx="0" cy="165600"/>
          </a:xfrm>
          <a:prstGeom prst="straightConnector1">
            <a:avLst/>
          </a:prstGeom>
          <a:noFill/>
          <a:ln cap="flat" cmpd="sng" w="9525">
            <a:solidFill>
              <a:srgbClr val="4A7DBA"/>
            </a:solidFill>
            <a:prstDash val="solid"/>
            <a:round/>
            <a:headEnd len="sm" w="sm" type="none"/>
            <a:tailEnd len="sm" w="sm" type="none"/>
          </a:ln>
        </p:spPr>
      </p:cxnSp>
      <p:cxnSp>
        <p:nvCxnSpPr>
          <p:cNvPr id="808" name="Google Shape;808;p21"/>
          <p:cNvCxnSpPr/>
          <p:nvPr/>
        </p:nvCxnSpPr>
        <p:spPr>
          <a:xfrm rot="10800000">
            <a:off x="4822511" y="4446309"/>
            <a:ext cx="0" cy="165600"/>
          </a:xfrm>
          <a:prstGeom prst="straightConnector1">
            <a:avLst/>
          </a:prstGeom>
          <a:noFill/>
          <a:ln cap="flat" cmpd="sng" w="9525">
            <a:solidFill>
              <a:srgbClr val="4A7DBA"/>
            </a:solidFill>
            <a:prstDash val="solid"/>
            <a:round/>
            <a:headEnd len="sm" w="sm" type="none"/>
            <a:tailEnd len="sm" w="sm" type="none"/>
          </a:ln>
        </p:spPr>
      </p:cxnSp>
      <p:cxnSp>
        <p:nvCxnSpPr>
          <p:cNvPr id="809" name="Google Shape;809;p21"/>
          <p:cNvCxnSpPr/>
          <p:nvPr/>
        </p:nvCxnSpPr>
        <p:spPr>
          <a:xfrm rot="10800000">
            <a:off x="4014940" y="4452944"/>
            <a:ext cx="0" cy="165600"/>
          </a:xfrm>
          <a:prstGeom prst="straightConnector1">
            <a:avLst/>
          </a:prstGeom>
          <a:noFill/>
          <a:ln cap="flat" cmpd="sng" w="9525">
            <a:solidFill>
              <a:srgbClr val="4A7DBA"/>
            </a:solidFill>
            <a:prstDash val="solid"/>
            <a:round/>
            <a:headEnd len="sm" w="sm" type="none"/>
            <a:tailEnd len="sm" w="sm" type="none"/>
          </a:ln>
        </p:spPr>
      </p:cxnSp>
      <p:cxnSp>
        <p:nvCxnSpPr>
          <p:cNvPr id="810" name="Google Shape;810;p21"/>
          <p:cNvCxnSpPr/>
          <p:nvPr/>
        </p:nvCxnSpPr>
        <p:spPr>
          <a:xfrm rot="10800000">
            <a:off x="3455105" y="4482792"/>
            <a:ext cx="0" cy="99300"/>
          </a:xfrm>
          <a:prstGeom prst="straightConnector1">
            <a:avLst/>
          </a:prstGeom>
          <a:noFill/>
          <a:ln cap="flat" cmpd="sng" w="9525">
            <a:solidFill>
              <a:srgbClr val="4A7DBA"/>
            </a:solidFill>
            <a:prstDash val="solid"/>
            <a:round/>
            <a:headEnd len="sm" w="sm" type="none"/>
            <a:tailEnd len="sm" w="sm" type="none"/>
          </a:ln>
        </p:spPr>
      </p:cxnSp>
      <p:cxnSp>
        <p:nvCxnSpPr>
          <p:cNvPr id="811" name="Google Shape;811;p21"/>
          <p:cNvCxnSpPr/>
          <p:nvPr/>
        </p:nvCxnSpPr>
        <p:spPr>
          <a:xfrm rot="10800000">
            <a:off x="3635815" y="4482792"/>
            <a:ext cx="0" cy="99300"/>
          </a:xfrm>
          <a:prstGeom prst="straightConnector1">
            <a:avLst/>
          </a:prstGeom>
          <a:noFill/>
          <a:ln cap="flat" cmpd="sng" w="9525">
            <a:solidFill>
              <a:srgbClr val="4A7DBA"/>
            </a:solidFill>
            <a:prstDash val="solid"/>
            <a:round/>
            <a:headEnd len="sm" w="sm" type="none"/>
            <a:tailEnd len="sm" w="sm" type="none"/>
          </a:ln>
        </p:spPr>
      </p:cxnSp>
      <p:cxnSp>
        <p:nvCxnSpPr>
          <p:cNvPr id="812" name="Google Shape;812;p21"/>
          <p:cNvCxnSpPr/>
          <p:nvPr/>
        </p:nvCxnSpPr>
        <p:spPr>
          <a:xfrm rot="10800000">
            <a:off x="3802973" y="4482792"/>
            <a:ext cx="0" cy="99300"/>
          </a:xfrm>
          <a:prstGeom prst="straightConnector1">
            <a:avLst/>
          </a:prstGeom>
          <a:noFill/>
          <a:ln cap="flat" cmpd="sng" w="9525">
            <a:solidFill>
              <a:srgbClr val="4A7DBA"/>
            </a:solidFill>
            <a:prstDash val="solid"/>
            <a:round/>
            <a:headEnd len="sm" w="sm" type="none"/>
            <a:tailEnd len="sm" w="sm" type="none"/>
          </a:ln>
        </p:spPr>
      </p:cxnSp>
      <p:cxnSp>
        <p:nvCxnSpPr>
          <p:cNvPr id="813" name="Google Shape;813;p21"/>
          <p:cNvCxnSpPr/>
          <p:nvPr/>
        </p:nvCxnSpPr>
        <p:spPr>
          <a:xfrm rot="10800000">
            <a:off x="4250236" y="4482793"/>
            <a:ext cx="0" cy="99300"/>
          </a:xfrm>
          <a:prstGeom prst="straightConnector1">
            <a:avLst/>
          </a:prstGeom>
          <a:noFill/>
          <a:ln cap="flat" cmpd="sng" w="9525">
            <a:solidFill>
              <a:srgbClr val="4A7DBA"/>
            </a:solidFill>
            <a:prstDash val="solid"/>
            <a:round/>
            <a:headEnd len="sm" w="sm" type="none"/>
            <a:tailEnd len="sm" w="sm" type="none"/>
          </a:ln>
        </p:spPr>
      </p:cxnSp>
      <p:cxnSp>
        <p:nvCxnSpPr>
          <p:cNvPr id="814" name="Google Shape;814;p21"/>
          <p:cNvCxnSpPr/>
          <p:nvPr/>
        </p:nvCxnSpPr>
        <p:spPr>
          <a:xfrm rot="10800000">
            <a:off x="4430947" y="4482793"/>
            <a:ext cx="0" cy="99300"/>
          </a:xfrm>
          <a:prstGeom prst="straightConnector1">
            <a:avLst/>
          </a:prstGeom>
          <a:noFill/>
          <a:ln cap="flat" cmpd="sng" w="9525">
            <a:solidFill>
              <a:srgbClr val="4A7DBA"/>
            </a:solidFill>
            <a:prstDash val="solid"/>
            <a:round/>
            <a:headEnd len="sm" w="sm" type="none"/>
            <a:tailEnd len="sm" w="sm" type="none"/>
          </a:ln>
        </p:spPr>
      </p:cxnSp>
      <p:cxnSp>
        <p:nvCxnSpPr>
          <p:cNvPr id="815" name="Google Shape;815;p21"/>
          <p:cNvCxnSpPr/>
          <p:nvPr/>
        </p:nvCxnSpPr>
        <p:spPr>
          <a:xfrm rot="10800000">
            <a:off x="4598105" y="4482793"/>
            <a:ext cx="0" cy="99300"/>
          </a:xfrm>
          <a:prstGeom prst="straightConnector1">
            <a:avLst/>
          </a:prstGeom>
          <a:noFill/>
          <a:ln cap="flat" cmpd="sng" w="9525">
            <a:solidFill>
              <a:srgbClr val="4A7DBA"/>
            </a:solidFill>
            <a:prstDash val="solid"/>
            <a:round/>
            <a:headEnd len="sm" w="sm" type="none"/>
            <a:tailEnd len="sm" w="sm" type="none"/>
          </a:ln>
        </p:spPr>
      </p:cxnSp>
      <p:sp>
        <p:nvSpPr>
          <p:cNvPr id="816" name="Google Shape;816;p21"/>
          <p:cNvSpPr/>
          <p:nvPr/>
        </p:nvSpPr>
        <p:spPr>
          <a:xfrm rot="5400000">
            <a:off x="4811065" y="4699911"/>
            <a:ext cx="352200" cy="2880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17" name="Google Shape;817;p21"/>
          <p:cNvSpPr txBox="1"/>
          <p:nvPr/>
        </p:nvSpPr>
        <p:spPr>
          <a:xfrm>
            <a:off x="4624021" y="4498200"/>
            <a:ext cx="3519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0</a:t>
            </a:r>
            <a:endParaRPr/>
          </a:p>
        </p:txBody>
      </p:sp>
      <p:sp>
        <p:nvSpPr>
          <p:cNvPr id="818" name="Google Shape;818;p21"/>
          <p:cNvSpPr txBox="1"/>
          <p:nvPr/>
        </p:nvSpPr>
        <p:spPr>
          <a:xfrm>
            <a:off x="2970209" y="4399801"/>
            <a:ext cx="246600" cy="3000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cxnSp>
        <p:nvCxnSpPr>
          <p:cNvPr id="819" name="Google Shape;819;p21"/>
          <p:cNvCxnSpPr/>
          <p:nvPr/>
        </p:nvCxnSpPr>
        <p:spPr>
          <a:xfrm rot="10800000">
            <a:off x="6124535" y="4411523"/>
            <a:ext cx="0" cy="165600"/>
          </a:xfrm>
          <a:prstGeom prst="straightConnector1">
            <a:avLst/>
          </a:prstGeom>
          <a:noFill/>
          <a:ln cap="flat" cmpd="sng" w="9525">
            <a:solidFill>
              <a:srgbClr val="4A7DBA"/>
            </a:solidFill>
            <a:prstDash val="solid"/>
            <a:round/>
            <a:headEnd len="sm" w="sm" type="none"/>
            <a:tailEnd len="sm" w="sm" type="none"/>
          </a:ln>
        </p:spPr>
      </p:cxnSp>
      <p:cxnSp>
        <p:nvCxnSpPr>
          <p:cNvPr id="820" name="Google Shape;820;p21"/>
          <p:cNvCxnSpPr/>
          <p:nvPr/>
        </p:nvCxnSpPr>
        <p:spPr>
          <a:xfrm rot="10800000">
            <a:off x="5398286" y="4418158"/>
            <a:ext cx="0" cy="165600"/>
          </a:xfrm>
          <a:prstGeom prst="straightConnector1">
            <a:avLst/>
          </a:prstGeom>
          <a:noFill/>
          <a:ln cap="flat" cmpd="sng" w="9525">
            <a:solidFill>
              <a:srgbClr val="4A7DBA"/>
            </a:solidFill>
            <a:prstDash val="solid"/>
            <a:round/>
            <a:headEnd len="sm" w="sm" type="none"/>
            <a:tailEnd len="sm" w="sm" type="none"/>
          </a:ln>
        </p:spPr>
      </p:cxnSp>
      <p:cxnSp>
        <p:nvCxnSpPr>
          <p:cNvPr id="821" name="Google Shape;821;p21"/>
          <p:cNvCxnSpPr/>
          <p:nvPr/>
        </p:nvCxnSpPr>
        <p:spPr>
          <a:xfrm rot="10800000">
            <a:off x="5019162" y="4448006"/>
            <a:ext cx="0" cy="99300"/>
          </a:xfrm>
          <a:prstGeom prst="straightConnector1">
            <a:avLst/>
          </a:prstGeom>
          <a:noFill/>
          <a:ln cap="flat" cmpd="sng" w="9525">
            <a:solidFill>
              <a:srgbClr val="4A7DBA"/>
            </a:solidFill>
            <a:prstDash val="solid"/>
            <a:round/>
            <a:headEnd len="sm" w="sm" type="none"/>
            <a:tailEnd len="sm" w="sm" type="none"/>
          </a:ln>
        </p:spPr>
      </p:cxnSp>
      <p:cxnSp>
        <p:nvCxnSpPr>
          <p:cNvPr id="822" name="Google Shape;822;p21"/>
          <p:cNvCxnSpPr/>
          <p:nvPr/>
        </p:nvCxnSpPr>
        <p:spPr>
          <a:xfrm rot="10800000">
            <a:off x="5186319" y="4448006"/>
            <a:ext cx="0" cy="99300"/>
          </a:xfrm>
          <a:prstGeom prst="straightConnector1">
            <a:avLst/>
          </a:prstGeom>
          <a:noFill/>
          <a:ln cap="flat" cmpd="sng" w="9525">
            <a:solidFill>
              <a:srgbClr val="4A7DBA"/>
            </a:solidFill>
            <a:prstDash val="solid"/>
            <a:round/>
            <a:headEnd len="sm" w="sm" type="none"/>
            <a:tailEnd len="sm" w="sm" type="none"/>
          </a:ln>
        </p:spPr>
      </p:cxnSp>
      <p:cxnSp>
        <p:nvCxnSpPr>
          <p:cNvPr id="823" name="Google Shape;823;p21"/>
          <p:cNvCxnSpPr/>
          <p:nvPr/>
        </p:nvCxnSpPr>
        <p:spPr>
          <a:xfrm rot="10800000">
            <a:off x="5579369" y="4448007"/>
            <a:ext cx="0" cy="99300"/>
          </a:xfrm>
          <a:prstGeom prst="straightConnector1">
            <a:avLst/>
          </a:prstGeom>
          <a:noFill/>
          <a:ln cap="flat" cmpd="sng" w="9525">
            <a:solidFill>
              <a:srgbClr val="4A7DBA"/>
            </a:solidFill>
            <a:prstDash val="solid"/>
            <a:round/>
            <a:headEnd len="sm" w="sm" type="none"/>
            <a:tailEnd len="sm" w="sm" type="none"/>
          </a:ln>
        </p:spPr>
      </p:cxnSp>
      <p:sp>
        <p:nvSpPr>
          <p:cNvPr id="824" name="Google Shape;824;p21"/>
          <p:cNvSpPr txBox="1"/>
          <p:nvPr/>
        </p:nvSpPr>
        <p:spPr>
          <a:xfrm>
            <a:off x="5945453" y="4498200"/>
            <a:ext cx="3723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52</a:t>
            </a:r>
            <a:endParaRPr/>
          </a:p>
        </p:txBody>
      </p:sp>
      <p:sp>
        <p:nvSpPr>
          <p:cNvPr id="825" name="Google Shape;825;p21"/>
          <p:cNvSpPr txBox="1"/>
          <p:nvPr/>
        </p:nvSpPr>
        <p:spPr>
          <a:xfrm>
            <a:off x="3200796" y="4510513"/>
            <a:ext cx="351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-52</a:t>
            </a:r>
            <a:endParaRPr/>
          </a:p>
        </p:txBody>
      </p:sp>
      <p:cxnSp>
        <p:nvCxnSpPr>
          <p:cNvPr id="826" name="Google Shape;826;p21"/>
          <p:cNvCxnSpPr/>
          <p:nvPr/>
        </p:nvCxnSpPr>
        <p:spPr>
          <a:xfrm rot="10800000">
            <a:off x="5737491" y="4449001"/>
            <a:ext cx="0" cy="99300"/>
          </a:xfrm>
          <a:prstGeom prst="straightConnector1">
            <a:avLst/>
          </a:prstGeom>
          <a:noFill/>
          <a:ln cap="flat" cmpd="sng" w="9525">
            <a:solidFill>
              <a:srgbClr val="4A7DBA"/>
            </a:solidFill>
            <a:prstDash val="solid"/>
            <a:round/>
            <a:headEnd len="sm" w="sm" type="none"/>
            <a:tailEnd len="sm" w="sm" type="none"/>
          </a:ln>
        </p:spPr>
      </p:cxnSp>
      <p:cxnSp>
        <p:nvCxnSpPr>
          <p:cNvPr id="827" name="Google Shape;827;p21"/>
          <p:cNvCxnSpPr/>
          <p:nvPr/>
        </p:nvCxnSpPr>
        <p:spPr>
          <a:xfrm rot="10800000">
            <a:off x="5933564" y="4449995"/>
            <a:ext cx="0" cy="99300"/>
          </a:xfrm>
          <a:prstGeom prst="straightConnector1">
            <a:avLst/>
          </a:prstGeom>
          <a:noFill/>
          <a:ln cap="flat" cmpd="sng" w="9525">
            <a:solidFill>
              <a:srgbClr val="4A7DBA"/>
            </a:solidFill>
            <a:prstDash val="solid"/>
            <a:round/>
            <a:headEnd len="sm" w="sm" type="none"/>
            <a:tailEnd len="sm" w="sm" type="none"/>
          </a:ln>
        </p:spPr>
      </p:cxnSp>
      <p:pic>
        <p:nvPicPr>
          <p:cNvPr descr="Pause" id="828" name="Google Shape;828;p21"/>
          <p:cNvPicPr preferRelativeResize="0"/>
          <p:nvPr/>
        </p:nvPicPr>
        <p:blipFill rotWithShape="1">
          <a:blip r:embed="rId6">
            <a:alphaModFix/>
          </a:blip>
          <a:srcRect b="0" l="0" r="0" t="0"/>
          <a:stretch/>
        </p:blipFill>
        <p:spPr>
          <a:xfrm>
            <a:off x="4206669" y="4667811"/>
            <a:ext cx="376641" cy="376641"/>
          </a:xfrm>
          <a:prstGeom prst="rect">
            <a:avLst/>
          </a:prstGeom>
          <a:noFill/>
          <a:ln>
            <a:noFill/>
          </a:ln>
        </p:spPr>
      </p:pic>
      <p:sp>
        <p:nvSpPr>
          <p:cNvPr id="829" name="Google Shape;829;p21"/>
          <p:cNvSpPr/>
          <p:nvPr/>
        </p:nvSpPr>
        <p:spPr>
          <a:xfrm rot="10800000">
            <a:off x="4707846" y="4308912"/>
            <a:ext cx="241500" cy="165600"/>
          </a:xfrm>
          <a:prstGeom prst="triangle">
            <a:avLst>
              <a:gd fmla="val 50000" name="adj"/>
            </a:avLst>
          </a:prstGeom>
          <a:solidFill>
            <a:srgbClr val="D99593"/>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End" id="830" name="Google Shape;830;p21"/>
          <p:cNvPicPr preferRelativeResize="0"/>
          <p:nvPr/>
        </p:nvPicPr>
        <p:blipFill rotWithShape="1">
          <a:blip r:embed="rId7">
            <a:alphaModFix/>
          </a:blip>
          <a:srcRect b="0" l="0" r="0" t="0"/>
          <a:stretch/>
        </p:blipFill>
        <p:spPr>
          <a:xfrm>
            <a:off x="5391049" y="4667810"/>
            <a:ext cx="376642" cy="376642"/>
          </a:xfrm>
          <a:prstGeom prst="rect">
            <a:avLst/>
          </a:prstGeom>
          <a:noFill/>
          <a:ln>
            <a:noFill/>
          </a:ln>
        </p:spPr>
      </p:pic>
      <p:pic>
        <p:nvPicPr>
          <p:cNvPr descr="Beginning" id="831" name="Google Shape;831;p21"/>
          <p:cNvPicPr preferRelativeResize="0"/>
          <p:nvPr/>
        </p:nvPicPr>
        <p:blipFill rotWithShape="1">
          <a:blip r:embed="rId8">
            <a:alphaModFix/>
          </a:blip>
          <a:srcRect b="0" l="0" r="0" t="0"/>
          <a:stretch/>
        </p:blipFill>
        <p:spPr>
          <a:xfrm>
            <a:off x="3553721" y="4667811"/>
            <a:ext cx="393063" cy="393063"/>
          </a:xfrm>
          <a:prstGeom prst="rect">
            <a:avLst/>
          </a:prstGeom>
          <a:noFill/>
          <a:ln>
            <a:noFill/>
          </a:ln>
        </p:spPr>
      </p:pic>
      <p:sp>
        <p:nvSpPr>
          <p:cNvPr id="832" name="Google Shape;832;p21"/>
          <p:cNvSpPr/>
          <p:nvPr/>
        </p:nvSpPr>
        <p:spPr>
          <a:xfrm>
            <a:off x="415025" y="231569"/>
            <a:ext cx="1878600" cy="13869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33" name="Google Shape;833;p21"/>
          <p:cNvSpPr/>
          <p:nvPr/>
        </p:nvSpPr>
        <p:spPr>
          <a:xfrm>
            <a:off x="346515" y="1720356"/>
            <a:ext cx="1957800" cy="33720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34" name="Google Shape;834;p21"/>
          <p:cNvSpPr txBox="1"/>
          <p:nvPr/>
        </p:nvSpPr>
        <p:spPr>
          <a:xfrm>
            <a:off x="1014962" y="129592"/>
            <a:ext cx="10290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Control Panel</a:t>
            </a:r>
            <a:endParaRPr/>
          </a:p>
        </p:txBody>
      </p:sp>
      <p:sp>
        <p:nvSpPr>
          <p:cNvPr id="835" name="Google Shape;835;p21"/>
          <p:cNvSpPr txBox="1"/>
          <p:nvPr/>
        </p:nvSpPr>
        <p:spPr>
          <a:xfrm>
            <a:off x="465267" y="1677917"/>
            <a:ext cx="12768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Scenario Analysis</a:t>
            </a:r>
            <a:endParaRPr/>
          </a:p>
        </p:txBody>
      </p:sp>
      <p:sp>
        <p:nvSpPr>
          <p:cNvPr id="836" name="Google Shape;836;p21"/>
          <p:cNvSpPr txBox="1"/>
          <p:nvPr/>
        </p:nvSpPr>
        <p:spPr>
          <a:xfrm>
            <a:off x="1330126" y="-5242"/>
            <a:ext cx="823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Default:  quarterly</a:t>
            </a:r>
            <a:endParaRPr/>
          </a:p>
        </p:txBody>
      </p:sp>
      <p:cxnSp>
        <p:nvCxnSpPr>
          <p:cNvPr id="837" name="Google Shape;837;p21"/>
          <p:cNvCxnSpPr/>
          <p:nvPr/>
        </p:nvCxnSpPr>
        <p:spPr>
          <a:xfrm>
            <a:off x="651297" y="2197216"/>
            <a:ext cx="1576500" cy="0"/>
          </a:xfrm>
          <a:prstGeom prst="straightConnector1">
            <a:avLst/>
          </a:prstGeom>
          <a:noFill/>
          <a:ln cap="flat" cmpd="sng" w="9525">
            <a:solidFill>
              <a:srgbClr val="4A7DBA"/>
            </a:solidFill>
            <a:prstDash val="solid"/>
            <a:round/>
            <a:headEnd len="sm" w="sm" type="none"/>
            <a:tailEnd len="sm" w="sm" type="none"/>
          </a:ln>
        </p:spPr>
      </p:cxnSp>
      <p:cxnSp>
        <p:nvCxnSpPr>
          <p:cNvPr id="838" name="Google Shape;838;p21"/>
          <p:cNvCxnSpPr/>
          <p:nvPr/>
        </p:nvCxnSpPr>
        <p:spPr>
          <a:xfrm rot="10800000">
            <a:off x="655816" y="2121069"/>
            <a:ext cx="0" cy="165600"/>
          </a:xfrm>
          <a:prstGeom prst="straightConnector1">
            <a:avLst/>
          </a:prstGeom>
          <a:noFill/>
          <a:ln cap="flat" cmpd="sng" w="9525">
            <a:solidFill>
              <a:srgbClr val="4A7DBA"/>
            </a:solidFill>
            <a:prstDash val="solid"/>
            <a:round/>
            <a:headEnd len="sm" w="sm" type="none"/>
            <a:tailEnd len="sm" w="sm" type="none"/>
          </a:ln>
        </p:spPr>
      </p:cxnSp>
      <p:cxnSp>
        <p:nvCxnSpPr>
          <p:cNvPr id="839" name="Google Shape;839;p21"/>
          <p:cNvCxnSpPr/>
          <p:nvPr/>
        </p:nvCxnSpPr>
        <p:spPr>
          <a:xfrm rot="10800000">
            <a:off x="2223488" y="2114433"/>
            <a:ext cx="0" cy="165600"/>
          </a:xfrm>
          <a:prstGeom prst="straightConnector1">
            <a:avLst/>
          </a:prstGeom>
          <a:noFill/>
          <a:ln cap="flat" cmpd="sng" w="9525">
            <a:solidFill>
              <a:srgbClr val="4A7DBA"/>
            </a:solidFill>
            <a:prstDash val="solid"/>
            <a:round/>
            <a:headEnd len="sm" w="sm" type="none"/>
            <a:tailEnd len="sm" w="sm" type="none"/>
          </a:ln>
        </p:spPr>
      </p:cxnSp>
      <p:cxnSp>
        <p:nvCxnSpPr>
          <p:cNvPr id="840" name="Google Shape;840;p21"/>
          <p:cNvCxnSpPr/>
          <p:nvPr/>
        </p:nvCxnSpPr>
        <p:spPr>
          <a:xfrm rot="10800000">
            <a:off x="1415917" y="2121068"/>
            <a:ext cx="0" cy="165600"/>
          </a:xfrm>
          <a:prstGeom prst="straightConnector1">
            <a:avLst/>
          </a:prstGeom>
          <a:noFill/>
          <a:ln cap="flat" cmpd="sng" w="9525">
            <a:solidFill>
              <a:srgbClr val="4A7DBA"/>
            </a:solidFill>
            <a:prstDash val="solid"/>
            <a:round/>
            <a:headEnd len="sm" w="sm" type="none"/>
            <a:tailEnd len="sm" w="sm" type="none"/>
          </a:ln>
        </p:spPr>
      </p:cxnSp>
      <p:cxnSp>
        <p:nvCxnSpPr>
          <p:cNvPr id="841" name="Google Shape;841;p21"/>
          <p:cNvCxnSpPr/>
          <p:nvPr/>
        </p:nvCxnSpPr>
        <p:spPr>
          <a:xfrm rot="10800000">
            <a:off x="856082"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842" name="Google Shape;842;p21"/>
          <p:cNvCxnSpPr/>
          <p:nvPr/>
        </p:nvCxnSpPr>
        <p:spPr>
          <a:xfrm rot="10800000">
            <a:off x="1036793"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843" name="Google Shape;843;p21"/>
          <p:cNvCxnSpPr/>
          <p:nvPr/>
        </p:nvCxnSpPr>
        <p:spPr>
          <a:xfrm rot="10800000">
            <a:off x="1203950"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844" name="Google Shape;844;p21"/>
          <p:cNvCxnSpPr/>
          <p:nvPr/>
        </p:nvCxnSpPr>
        <p:spPr>
          <a:xfrm rot="10800000">
            <a:off x="1651214" y="2150917"/>
            <a:ext cx="0" cy="99300"/>
          </a:xfrm>
          <a:prstGeom prst="straightConnector1">
            <a:avLst/>
          </a:prstGeom>
          <a:noFill/>
          <a:ln cap="flat" cmpd="sng" w="9525">
            <a:solidFill>
              <a:srgbClr val="4A7DBA"/>
            </a:solidFill>
            <a:prstDash val="solid"/>
            <a:round/>
            <a:headEnd len="sm" w="sm" type="none"/>
            <a:tailEnd len="sm" w="sm" type="none"/>
          </a:ln>
        </p:spPr>
      </p:cxnSp>
      <p:cxnSp>
        <p:nvCxnSpPr>
          <p:cNvPr id="845" name="Google Shape;845;p21"/>
          <p:cNvCxnSpPr/>
          <p:nvPr/>
        </p:nvCxnSpPr>
        <p:spPr>
          <a:xfrm rot="10800000">
            <a:off x="1831924" y="2150917"/>
            <a:ext cx="0" cy="99300"/>
          </a:xfrm>
          <a:prstGeom prst="straightConnector1">
            <a:avLst/>
          </a:prstGeom>
          <a:noFill/>
          <a:ln cap="flat" cmpd="sng" w="9525">
            <a:solidFill>
              <a:srgbClr val="4A7DBA"/>
            </a:solidFill>
            <a:prstDash val="solid"/>
            <a:round/>
            <a:headEnd len="sm" w="sm" type="none"/>
            <a:tailEnd len="sm" w="sm" type="none"/>
          </a:ln>
        </p:spPr>
      </p:cxnSp>
      <p:cxnSp>
        <p:nvCxnSpPr>
          <p:cNvPr id="846" name="Google Shape;846;p21"/>
          <p:cNvCxnSpPr/>
          <p:nvPr/>
        </p:nvCxnSpPr>
        <p:spPr>
          <a:xfrm rot="10800000">
            <a:off x="1999081" y="2150917"/>
            <a:ext cx="0" cy="99300"/>
          </a:xfrm>
          <a:prstGeom prst="straightConnector1">
            <a:avLst/>
          </a:prstGeom>
          <a:noFill/>
          <a:ln cap="flat" cmpd="sng" w="9525">
            <a:solidFill>
              <a:srgbClr val="4A7DBA"/>
            </a:solidFill>
            <a:prstDash val="solid"/>
            <a:round/>
            <a:headEnd len="sm" w="sm" type="none"/>
            <a:tailEnd len="sm" w="sm" type="none"/>
          </a:ln>
        </p:spPr>
      </p:cxnSp>
      <p:sp>
        <p:nvSpPr>
          <p:cNvPr id="847" name="Google Shape;847;p21"/>
          <p:cNvSpPr txBox="1"/>
          <p:nvPr/>
        </p:nvSpPr>
        <p:spPr>
          <a:xfrm>
            <a:off x="782929" y="2341694"/>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New Opportunities</a:t>
            </a:r>
            <a:endParaRPr/>
          </a:p>
        </p:txBody>
      </p:sp>
      <p:sp>
        <p:nvSpPr>
          <p:cNvPr id="848" name="Google Shape;848;p21"/>
          <p:cNvSpPr/>
          <p:nvPr/>
        </p:nvSpPr>
        <p:spPr>
          <a:xfrm>
            <a:off x="901621" y="2175739"/>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49" name="Google Shape;849;p21"/>
          <p:cNvSpPr txBox="1"/>
          <p:nvPr/>
        </p:nvSpPr>
        <p:spPr>
          <a:xfrm>
            <a:off x="856265" y="1994617"/>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850" name="Google Shape;850;p21"/>
          <p:cNvCxnSpPr/>
          <p:nvPr/>
        </p:nvCxnSpPr>
        <p:spPr>
          <a:xfrm>
            <a:off x="644643" y="2788853"/>
            <a:ext cx="1576500" cy="0"/>
          </a:xfrm>
          <a:prstGeom prst="straightConnector1">
            <a:avLst/>
          </a:prstGeom>
          <a:noFill/>
          <a:ln cap="flat" cmpd="sng" w="9525">
            <a:solidFill>
              <a:srgbClr val="4A7DBA"/>
            </a:solidFill>
            <a:prstDash val="solid"/>
            <a:round/>
            <a:headEnd len="sm" w="sm" type="none"/>
            <a:tailEnd len="sm" w="sm" type="none"/>
          </a:ln>
        </p:spPr>
      </p:cxnSp>
      <p:cxnSp>
        <p:nvCxnSpPr>
          <p:cNvPr id="851" name="Google Shape;851;p21"/>
          <p:cNvCxnSpPr/>
          <p:nvPr/>
        </p:nvCxnSpPr>
        <p:spPr>
          <a:xfrm rot="10800000">
            <a:off x="649162" y="2712705"/>
            <a:ext cx="0" cy="165600"/>
          </a:xfrm>
          <a:prstGeom prst="straightConnector1">
            <a:avLst/>
          </a:prstGeom>
          <a:noFill/>
          <a:ln cap="flat" cmpd="sng" w="9525">
            <a:solidFill>
              <a:srgbClr val="4A7DBA"/>
            </a:solidFill>
            <a:prstDash val="solid"/>
            <a:round/>
            <a:headEnd len="sm" w="sm" type="none"/>
            <a:tailEnd len="sm" w="sm" type="none"/>
          </a:ln>
        </p:spPr>
      </p:cxnSp>
      <p:cxnSp>
        <p:nvCxnSpPr>
          <p:cNvPr id="852" name="Google Shape;852;p21"/>
          <p:cNvCxnSpPr/>
          <p:nvPr/>
        </p:nvCxnSpPr>
        <p:spPr>
          <a:xfrm rot="10800000">
            <a:off x="2216834" y="2706069"/>
            <a:ext cx="0" cy="165600"/>
          </a:xfrm>
          <a:prstGeom prst="straightConnector1">
            <a:avLst/>
          </a:prstGeom>
          <a:noFill/>
          <a:ln cap="flat" cmpd="sng" w="9525">
            <a:solidFill>
              <a:srgbClr val="4A7DBA"/>
            </a:solidFill>
            <a:prstDash val="solid"/>
            <a:round/>
            <a:headEnd len="sm" w="sm" type="none"/>
            <a:tailEnd len="sm" w="sm" type="none"/>
          </a:ln>
        </p:spPr>
      </p:cxnSp>
      <p:cxnSp>
        <p:nvCxnSpPr>
          <p:cNvPr id="853" name="Google Shape;853;p21"/>
          <p:cNvCxnSpPr/>
          <p:nvPr/>
        </p:nvCxnSpPr>
        <p:spPr>
          <a:xfrm rot="10800000">
            <a:off x="1409263" y="2712705"/>
            <a:ext cx="0" cy="165600"/>
          </a:xfrm>
          <a:prstGeom prst="straightConnector1">
            <a:avLst/>
          </a:prstGeom>
          <a:noFill/>
          <a:ln cap="flat" cmpd="sng" w="9525">
            <a:solidFill>
              <a:srgbClr val="4A7DBA"/>
            </a:solidFill>
            <a:prstDash val="solid"/>
            <a:round/>
            <a:headEnd len="sm" w="sm" type="none"/>
            <a:tailEnd len="sm" w="sm" type="none"/>
          </a:ln>
        </p:spPr>
      </p:cxnSp>
      <p:cxnSp>
        <p:nvCxnSpPr>
          <p:cNvPr id="854" name="Google Shape;854;p21"/>
          <p:cNvCxnSpPr/>
          <p:nvPr/>
        </p:nvCxnSpPr>
        <p:spPr>
          <a:xfrm rot="10800000">
            <a:off x="849427"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855" name="Google Shape;855;p21"/>
          <p:cNvCxnSpPr/>
          <p:nvPr/>
        </p:nvCxnSpPr>
        <p:spPr>
          <a:xfrm rot="10800000">
            <a:off x="1030138"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856" name="Google Shape;856;p21"/>
          <p:cNvCxnSpPr/>
          <p:nvPr/>
        </p:nvCxnSpPr>
        <p:spPr>
          <a:xfrm rot="10800000">
            <a:off x="1197295"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857" name="Google Shape;857;p21"/>
          <p:cNvCxnSpPr/>
          <p:nvPr/>
        </p:nvCxnSpPr>
        <p:spPr>
          <a:xfrm rot="10800000">
            <a:off x="1644559" y="2742554"/>
            <a:ext cx="0" cy="99300"/>
          </a:xfrm>
          <a:prstGeom prst="straightConnector1">
            <a:avLst/>
          </a:prstGeom>
          <a:noFill/>
          <a:ln cap="flat" cmpd="sng" w="9525">
            <a:solidFill>
              <a:srgbClr val="4A7DBA"/>
            </a:solidFill>
            <a:prstDash val="solid"/>
            <a:round/>
            <a:headEnd len="sm" w="sm" type="none"/>
            <a:tailEnd len="sm" w="sm" type="none"/>
          </a:ln>
        </p:spPr>
      </p:cxnSp>
      <p:cxnSp>
        <p:nvCxnSpPr>
          <p:cNvPr id="858" name="Google Shape;858;p21"/>
          <p:cNvCxnSpPr/>
          <p:nvPr/>
        </p:nvCxnSpPr>
        <p:spPr>
          <a:xfrm rot="10800000">
            <a:off x="1825269" y="2742554"/>
            <a:ext cx="0" cy="99300"/>
          </a:xfrm>
          <a:prstGeom prst="straightConnector1">
            <a:avLst/>
          </a:prstGeom>
          <a:noFill/>
          <a:ln cap="flat" cmpd="sng" w="9525">
            <a:solidFill>
              <a:srgbClr val="4A7DBA"/>
            </a:solidFill>
            <a:prstDash val="solid"/>
            <a:round/>
            <a:headEnd len="sm" w="sm" type="none"/>
            <a:tailEnd len="sm" w="sm" type="none"/>
          </a:ln>
        </p:spPr>
      </p:cxnSp>
      <p:cxnSp>
        <p:nvCxnSpPr>
          <p:cNvPr id="859" name="Google Shape;859;p21"/>
          <p:cNvCxnSpPr/>
          <p:nvPr/>
        </p:nvCxnSpPr>
        <p:spPr>
          <a:xfrm rot="10800000">
            <a:off x="1992426" y="2742554"/>
            <a:ext cx="0" cy="99300"/>
          </a:xfrm>
          <a:prstGeom prst="straightConnector1">
            <a:avLst/>
          </a:prstGeom>
          <a:noFill/>
          <a:ln cap="flat" cmpd="sng" w="9525">
            <a:solidFill>
              <a:srgbClr val="4A7DBA"/>
            </a:solidFill>
            <a:prstDash val="solid"/>
            <a:round/>
            <a:headEnd len="sm" w="sm" type="none"/>
            <a:tailEnd len="sm" w="sm" type="none"/>
          </a:ln>
        </p:spPr>
      </p:cxnSp>
      <p:sp>
        <p:nvSpPr>
          <p:cNvPr id="860" name="Google Shape;860;p21"/>
          <p:cNvSpPr txBox="1"/>
          <p:nvPr/>
        </p:nvSpPr>
        <p:spPr>
          <a:xfrm>
            <a:off x="776275" y="2933331"/>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Progression Velocity</a:t>
            </a:r>
            <a:endParaRPr/>
          </a:p>
        </p:txBody>
      </p:sp>
      <p:sp>
        <p:nvSpPr>
          <p:cNvPr id="861" name="Google Shape;861;p21"/>
          <p:cNvSpPr/>
          <p:nvPr/>
        </p:nvSpPr>
        <p:spPr>
          <a:xfrm>
            <a:off x="901621" y="2767376"/>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62" name="Google Shape;862;p21"/>
          <p:cNvSpPr txBox="1"/>
          <p:nvPr/>
        </p:nvSpPr>
        <p:spPr>
          <a:xfrm>
            <a:off x="849610" y="259122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863" name="Google Shape;863;p21"/>
          <p:cNvCxnSpPr/>
          <p:nvPr/>
        </p:nvCxnSpPr>
        <p:spPr>
          <a:xfrm>
            <a:off x="653680" y="3423863"/>
            <a:ext cx="1576500" cy="0"/>
          </a:xfrm>
          <a:prstGeom prst="straightConnector1">
            <a:avLst/>
          </a:prstGeom>
          <a:noFill/>
          <a:ln cap="flat" cmpd="sng" w="9525">
            <a:solidFill>
              <a:srgbClr val="4A7DBA"/>
            </a:solidFill>
            <a:prstDash val="solid"/>
            <a:round/>
            <a:headEnd len="sm" w="sm" type="none"/>
            <a:tailEnd len="sm" w="sm" type="none"/>
          </a:ln>
        </p:spPr>
      </p:cxnSp>
      <p:cxnSp>
        <p:nvCxnSpPr>
          <p:cNvPr id="864" name="Google Shape;864;p21"/>
          <p:cNvCxnSpPr/>
          <p:nvPr/>
        </p:nvCxnSpPr>
        <p:spPr>
          <a:xfrm rot="10800000">
            <a:off x="658198" y="3347715"/>
            <a:ext cx="0" cy="165600"/>
          </a:xfrm>
          <a:prstGeom prst="straightConnector1">
            <a:avLst/>
          </a:prstGeom>
          <a:noFill/>
          <a:ln cap="flat" cmpd="sng" w="9525">
            <a:solidFill>
              <a:srgbClr val="4A7DBA"/>
            </a:solidFill>
            <a:prstDash val="solid"/>
            <a:round/>
            <a:headEnd len="sm" w="sm" type="none"/>
            <a:tailEnd len="sm" w="sm" type="none"/>
          </a:ln>
        </p:spPr>
      </p:cxnSp>
      <p:cxnSp>
        <p:nvCxnSpPr>
          <p:cNvPr id="865" name="Google Shape;865;p21"/>
          <p:cNvCxnSpPr/>
          <p:nvPr/>
        </p:nvCxnSpPr>
        <p:spPr>
          <a:xfrm rot="10800000">
            <a:off x="2225870" y="3341079"/>
            <a:ext cx="0" cy="165600"/>
          </a:xfrm>
          <a:prstGeom prst="straightConnector1">
            <a:avLst/>
          </a:prstGeom>
          <a:noFill/>
          <a:ln cap="flat" cmpd="sng" w="9525">
            <a:solidFill>
              <a:srgbClr val="4A7DBA"/>
            </a:solidFill>
            <a:prstDash val="solid"/>
            <a:round/>
            <a:headEnd len="sm" w="sm" type="none"/>
            <a:tailEnd len="sm" w="sm" type="none"/>
          </a:ln>
        </p:spPr>
      </p:cxnSp>
      <p:cxnSp>
        <p:nvCxnSpPr>
          <p:cNvPr id="866" name="Google Shape;866;p21"/>
          <p:cNvCxnSpPr/>
          <p:nvPr/>
        </p:nvCxnSpPr>
        <p:spPr>
          <a:xfrm rot="10800000">
            <a:off x="1418300" y="3347715"/>
            <a:ext cx="0" cy="165600"/>
          </a:xfrm>
          <a:prstGeom prst="straightConnector1">
            <a:avLst/>
          </a:prstGeom>
          <a:noFill/>
          <a:ln cap="flat" cmpd="sng" w="9525">
            <a:solidFill>
              <a:srgbClr val="4A7DBA"/>
            </a:solidFill>
            <a:prstDash val="solid"/>
            <a:round/>
            <a:headEnd len="sm" w="sm" type="none"/>
            <a:tailEnd len="sm" w="sm" type="none"/>
          </a:ln>
        </p:spPr>
      </p:cxnSp>
      <p:cxnSp>
        <p:nvCxnSpPr>
          <p:cNvPr id="867" name="Google Shape;867;p21"/>
          <p:cNvCxnSpPr/>
          <p:nvPr/>
        </p:nvCxnSpPr>
        <p:spPr>
          <a:xfrm rot="10800000">
            <a:off x="858465"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868" name="Google Shape;868;p21"/>
          <p:cNvCxnSpPr/>
          <p:nvPr/>
        </p:nvCxnSpPr>
        <p:spPr>
          <a:xfrm rot="10800000">
            <a:off x="1039175"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869" name="Google Shape;869;p21"/>
          <p:cNvCxnSpPr/>
          <p:nvPr/>
        </p:nvCxnSpPr>
        <p:spPr>
          <a:xfrm rot="10800000">
            <a:off x="1206332"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870" name="Google Shape;870;p21"/>
          <p:cNvCxnSpPr/>
          <p:nvPr/>
        </p:nvCxnSpPr>
        <p:spPr>
          <a:xfrm rot="10800000">
            <a:off x="1653595" y="3377564"/>
            <a:ext cx="0" cy="99300"/>
          </a:xfrm>
          <a:prstGeom prst="straightConnector1">
            <a:avLst/>
          </a:prstGeom>
          <a:noFill/>
          <a:ln cap="flat" cmpd="sng" w="9525">
            <a:solidFill>
              <a:srgbClr val="4A7DBA"/>
            </a:solidFill>
            <a:prstDash val="solid"/>
            <a:round/>
            <a:headEnd len="sm" w="sm" type="none"/>
            <a:tailEnd len="sm" w="sm" type="none"/>
          </a:ln>
        </p:spPr>
      </p:cxnSp>
      <p:cxnSp>
        <p:nvCxnSpPr>
          <p:cNvPr id="871" name="Google Shape;871;p21"/>
          <p:cNvCxnSpPr/>
          <p:nvPr/>
        </p:nvCxnSpPr>
        <p:spPr>
          <a:xfrm rot="10800000">
            <a:off x="1834306" y="3377564"/>
            <a:ext cx="0" cy="99300"/>
          </a:xfrm>
          <a:prstGeom prst="straightConnector1">
            <a:avLst/>
          </a:prstGeom>
          <a:noFill/>
          <a:ln cap="flat" cmpd="sng" w="9525">
            <a:solidFill>
              <a:srgbClr val="4A7DBA"/>
            </a:solidFill>
            <a:prstDash val="solid"/>
            <a:round/>
            <a:headEnd len="sm" w="sm" type="none"/>
            <a:tailEnd len="sm" w="sm" type="none"/>
          </a:ln>
        </p:spPr>
      </p:cxnSp>
      <p:cxnSp>
        <p:nvCxnSpPr>
          <p:cNvPr id="872" name="Google Shape;872;p21"/>
          <p:cNvCxnSpPr/>
          <p:nvPr/>
        </p:nvCxnSpPr>
        <p:spPr>
          <a:xfrm rot="10800000">
            <a:off x="2001464" y="3377564"/>
            <a:ext cx="0" cy="99300"/>
          </a:xfrm>
          <a:prstGeom prst="straightConnector1">
            <a:avLst/>
          </a:prstGeom>
          <a:noFill/>
          <a:ln cap="flat" cmpd="sng" w="9525">
            <a:solidFill>
              <a:srgbClr val="4A7DBA"/>
            </a:solidFill>
            <a:prstDash val="solid"/>
            <a:round/>
            <a:headEnd len="sm" w="sm" type="none"/>
            <a:tailEnd len="sm" w="sm" type="none"/>
          </a:ln>
        </p:spPr>
      </p:cxnSp>
      <p:sp>
        <p:nvSpPr>
          <p:cNvPr id="873" name="Google Shape;873;p21"/>
          <p:cNvSpPr txBox="1"/>
          <p:nvPr/>
        </p:nvSpPr>
        <p:spPr>
          <a:xfrm>
            <a:off x="785312" y="3568341"/>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Closing Velocity</a:t>
            </a:r>
            <a:endParaRPr/>
          </a:p>
        </p:txBody>
      </p:sp>
      <p:sp>
        <p:nvSpPr>
          <p:cNvPr id="874" name="Google Shape;874;p21"/>
          <p:cNvSpPr/>
          <p:nvPr/>
        </p:nvSpPr>
        <p:spPr>
          <a:xfrm>
            <a:off x="901621" y="3402386"/>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75" name="Google Shape;875;p21"/>
          <p:cNvSpPr txBox="1"/>
          <p:nvPr/>
        </p:nvSpPr>
        <p:spPr>
          <a:xfrm>
            <a:off x="863165" y="322126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876" name="Google Shape;876;p21"/>
          <p:cNvCxnSpPr/>
          <p:nvPr/>
        </p:nvCxnSpPr>
        <p:spPr>
          <a:xfrm>
            <a:off x="653680" y="4001641"/>
            <a:ext cx="1576500" cy="0"/>
          </a:xfrm>
          <a:prstGeom prst="straightConnector1">
            <a:avLst/>
          </a:prstGeom>
          <a:noFill/>
          <a:ln cap="flat" cmpd="sng" w="9525">
            <a:solidFill>
              <a:srgbClr val="4A7DBA"/>
            </a:solidFill>
            <a:prstDash val="solid"/>
            <a:round/>
            <a:headEnd len="sm" w="sm" type="none"/>
            <a:tailEnd len="sm" w="sm" type="none"/>
          </a:ln>
        </p:spPr>
      </p:cxnSp>
      <p:cxnSp>
        <p:nvCxnSpPr>
          <p:cNvPr id="877" name="Google Shape;877;p21"/>
          <p:cNvCxnSpPr/>
          <p:nvPr/>
        </p:nvCxnSpPr>
        <p:spPr>
          <a:xfrm rot="10800000">
            <a:off x="658198" y="3925494"/>
            <a:ext cx="0" cy="165600"/>
          </a:xfrm>
          <a:prstGeom prst="straightConnector1">
            <a:avLst/>
          </a:prstGeom>
          <a:noFill/>
          <a:ln cap="flat" cmpd="sng" w="9525">
            <a:solidFill>
              <a:srgbClr val="4A7DBA"/>
            </a:solidFill>
            <a:prstDash val="solid"/>
            <a:round/>
            <a:headEnd len="sm" w="sm" type="none"/>
            <a:tailEnd len="sm" w="sm" type="none"/>
          </a:ln>
        </p:spPr>
      </p:cxnSp>
      <p:cxnSp>
        <p:nvCxnSpPr>
          <p:cNvPr id="878" name="Google Shape;878;p21"/>
          <p:cNvCxnSpPr/>
          <p:nvPr/>
        </p:nvCxnSpPr>
        <p:spPr>
          <a:xfrm rot="10800000">
            <a:off x="2225870" y="3918858"/>
            <a:ext cx="0" cy="165600"/>
          </a:xfrm>
          <a:prstGeom prst="straightConnector1">
            <a:avLst/>
          </a:prstGeom>
          <a:noFill/>
          <a:ln cap="flat" cmpd="sng" w="9525">
            <a:solidFill>
              <a:srgbClr val="4A7DBA"/>
            </a:solidFill>
            <a:prstDash val="solid"/>
            <a:round/>
            <a:headEnd len="sm" w="sm" type="none"/>
            <a:tailEnd len="sm" w="sm" type="none"/>
          </a:ln>
        </p:spPr>
      </p:cxnSp>
      <p:cxnSp>
        <p:nvCxnSpPr>
          <p:cNvPr id="879" name="Google Shape;879;p21"/>
          <p:cNvCxnSpPr/>
          <p:nvPr/>
        </p:nvCxnSpPr>
        <p:spPr>
          <a:xfrm rot="10800000">
            <a:off x="1418300" y="3925493"/>
            <a:ext cx="0" cy="165600"/>
          </a:xfrm>
          <a:prstGeom prst="straightConnector1">
            <a:avLst/>
          </a:prstGeom>
          <a:noFill/>
          <a:ln cap="flat" cmpd="sng" w="9525">
            <a:solidFill>
              <a:srgbClr val="4A7DBA"/>
            </a:solidFill>
            <a:prstDash val="solid"/>
            <a:round/>
            <a:headEnd len="sm" w="sm" type="none"/>
            <a:tailEnd len="sm" w="sm" type="none"/>
          </a:ln>
        </p:spPr>
      </p:cxnSp>
      <p:cxnSp>
        <p:nvCxnSpPr>
          <p:cNvPr id="880" name="Google Shape;880;p21"/>
          <p:cNvCxnSpPr/>
          <p:nvPr/>
        </p:nvCxnSpPr>
        <p:spPr>
          <a:xfrm rot="10800000">
            <a:off x="858465"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881" name="Google Shape;881;p21"/>
          <p:cNvCxnSpPr/>
          <p:nvPr/>
        </p:nvCxnSpPr>
        <p:spPr>
          <a:xfrm rot="10800000">
            <a:off x="1039175"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882" name="Google Shape;882;p21"/>
          <p:cNvCxnSpPr/>
          <p:nvPr/>
        </p:nvCxnSpPr>
        <p:spPr>
          <a:xfrm rot="10800000">
            <a:off x="1206332"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883" name="Google Shape;883;p21"/>
          <p:cNvCxnSpPr/>
          <p:nvPr/>
        </p:nvCxnSpPr>
        <p:spPr>
          <a:xfrm rot="10800000">
            <a:off x="1653595" y="3955342"/>
            <a:ext cx="0" cy="99300"/>
          </a:xfrm>
          <a:prstGeom prst="straightConnector1">
            <a:avLst/>
          </a:prstGeom>
          <a:noFill/>
          <a:ln cap="flat" cmpd="sng" w="9525">
            <a:solidFill>
              <a:srgbClr val="4A7DBA"/>
            </a:solidFill>
            <a:prstDash val="solid"/>
            <a:round/>
            <a:headEnd len="sm" w="sm" type="none"/>
            <a:tailEnd len="sm" w="sm" type="none"/>
          </a:ln>
        </p:spPr>
      </p:cxnSp>
      <p:cxnSp>
        <p:nvCxnSpPr>
          <p:cNvPr id="884" name="Google Shape;884;p21"/>
          <p:cNvCxnSpPr/>
          <p:nvPr/>
        </p:nvCxnSpPr>
        <p:spPr>
          <a:xfrm rot="10800000">
            <a:off x="1834306" y="3955342"/>
            <a:ext cx="0" cy="99300"/>
          </a:xfrm>
          <a:prstGeom prst="straightConnector1">
            <a:avLst/>
          </a:prstGeom>
          <a:noFill/>
          <a:ln cap="flat" cmpd="sng" w="9525">
            <a:solidFill>
              <a:srgbClr val="4A7DBA"/>
            </a:solidFill>
            <a:prstDash val="solid"/>
            <a:round/>
            <a:headEnd len="sm" w="sm" type="none"/>
            <a:tailEnd len="sm" w="sm" type="none"/>
          </a:ln>
        </p:spPr>
      </p:cxnSp>
      <p:cxnSp>
        <p:nvCxnSpPr>
          <p:cNvPr id="885" name="Google Shape;885;p21"/>
          <p:cNvCxnSpPr/>
          <p:nvPr/>
        </p:nvCxnSpPr>
        <p:spPr>
          <a:xfrm rot="10800000">
            <a:off x="2001464" y="3955342"/>
            <a:ext cx="0" cy="99300"/>
          </a:xfrm>
          <a:prstGeom prst="straightConnector1">
            <a:avLst/>
          </a:prstGeom>
          <a:noFill/>
          <a:ln cap="flat" cmpd="sng" w="9525">
            <a:solidFill>
              <a:srgbClr val="4A7DBA"/>
            </a:solidFill>
            <a:prstDash val="solid"/>
            <a:round/>
            <a:headEnd len="sm" w="sm" type="none"/>
            <a:tailEnd len="sm" w="sm" type="none"/>
          </a:ln>
        </p:spPr>
      </p:cxnSp>
      <p:sp>
        <p:nvSpPr>
          <p:cNvPr id="886" name="Google Shape;886;p21"/>
          <p:cNvSpPr txBox="1"/>
          <p:nvPr/>
        </p:nvSpPr>
        <p:spPr>
          <a:xfrm>
            <a:off x="757905" y="4146119"/>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Win Rate</a:t>
            </a:r>
            <a:endParaRPr/>
          </a:p>
        </p:txBody>
      </p:sp>
      <p:sp>
        <p:nvSpPr>
          <p:cNvPr id="887" name="Google Shape;887;p21"/>
          <p:cNvSpPr/>
          <p:nvPr/>
        </p:nvSpPr>
        <p:spPr>
          <a:xfrm>
            <a:off x="901621" y="3980164"/>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888" name="Google Shape;888;p21"/>
          <p:cNvCxnSpPr/>
          <p:nvPr/>
        </p:nvCxnSpPr>
        <p:spPr>
          <a:xfrm>
            <a:off x="661671" y="4605798"/>
            <a:ext cx="1576500" cy="0"/>
          </a:xfrm>
          <a:prstGeom prst="straightConnector1">
            <a:avLst/>
          </a:prstGeom>
          <a:noFill/>
          <a:ln cap="flat" cmpd="sng" w="9525">
            <a:solidFill>
              <a:srgbClr val="4A7DBA"/>
            </a:solidFill>
            <a:prstDash val="solid"/>
            <a:round/>
            <a:headEnd len="sm" w="sm" type="none"/>
            <a:tailEnd len="sm" w="sm" type="none"/>
          </a:ln>
        </p:spPr>
      </p:cxnSp>
      <p:cxnSp>
        <p:nvCxnSpPr>
          <p:cNvPr id="889" name="Google Shape;889;p21"/>
          <p:cNvCxnSpPr/>
          <p:nvPr/>
        </p:nvCxnSpPr>
        <p:spPr>
          <a:xfrm rot="10800000">
            <a:off x="666189" y="4529651"/>
            <a:ext cx="0" cy="165600"/>
          </a:xfrm>
          <a:prstGeom prst="straightConnector1">
            <a:avLst/>
          </a:prstGeom>
          <a:noFill/>
          <a:ln cap="flat" cmpd="sng" w="9525">
            <a:solidFill>
              <a:srgbClr val="4A7DBA"/>
            </a:solidFill>
            <a:prstDash val="solid"/>
            <a:round/>
            <a:headEnd len="sm" w="sm" type="none"/>
            <a:tailEnd len="sm" w="sm" type="none"/>
          </a:ln>
        </p:spPr>
      </p:cxnSp>
      <p:cxnSp>
        <p:nvCxnSpPr>
          <p:cNvPr id="890" name="Google Shape;890;p21"/>
          <p:cNvCxnSpPr/>
          <p:nvPr/>
        </p:nvCxnSpPr>
        <p:spPr>
          <a:xfrm rot="10800000">
            <a:off x="2233861" y="4523015"/>
            <a:ext cx="0" cy="165600"/>
          </a:xfrm>
          <a:prstGeom prst="straightConnector1">
            <a:avLst/>
          </a:prstGeom>
          <a:noFill/>
          <a:ln cap="flat" cmpd="sng" w="9525">
            <a:solidFill>
              <a:srgbClr val="4A7DBA"/>
            </a:solidFill>
            <a:prstDash val="solid"/>
            <a:round/>
            <a:headEnd len="sm" w="sm" type="none"/>
            <a:tailEnd len="sm" w="sm" type="none"/>
          </a:ln>
        </p:spPr>
      </p:cxnSp>
      <p:cxnSp>
        <p:nvCxnSpPr>
          <p:cNvPr id="891" name="Google Shape;891;p21"/>
          <p:cNvCxnSpPr/>
          <p:nvPr/>
        </p:nvCxnSpPr>
        <p:spPr>
          <a:xfrm rot="10800000">
            <a:off x="1426291" y="4529650"/>
            <a:ext cx="0" cy="165600"/>
          </a:xfrm>
          <a:prstGeom prst="straightConnector1">
            <a:avLst/>
          </a:prstGeom>
          <a:noFill/>
          <a:ln cap="flat" cmpd="sng" w="9525">
            <a:solidFill>
              <a:srgbClr val="4A7DBA"/>
            </a:solidFill>
            <a:prstDash val="solid"/>
            <a:round/>
            <a:headEnd len="sm" w="sm" type="none"/>
            <a:tailEnd len="sm" w="sm" type="none"/>
          </a:ln>
        </p:spPr>
      </p:cxnSp>
      <p:cxnSp>
        <p:nvCxnSpPr>
          <p:cNvPr id="892" name="Google Shape;892;p21"/>
          <p:cNvCxnSpPr/>
          <p:nvPr/>
        </p:nvCxnSpPr>
        <p:spPr>
          <a:xfrm rot="10800000">
            <a:off x="866455"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893" name="Google Shape;893;p21"/>
          <p:cNvCxnSpPr/>
          <p:nvPr/>
        </p:nvCxnSpPr>
        <p:spPr>
          <a:xfrm rot="10800000">
            <a:off x="1047165"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894" name="Google Shape;894;p21"/>
          <p:cNvCxnSpPr/>
          <p:nvPr/>
        </p:nvCxnSpPr>
        <p:spPr>
          <a:xfrm rot="10800000">
            <a:off x="1214323"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895" name="Google Shape;895;p21"/>
          <p:cNvCxnSpPr/>
          <p:nvPr/>
        </p:nvCxnSpPr>
        <p:spPr>
          <a:xfrm rot="10800000">
            <a:off x="1661586" y="4559499"/>
            <a:ext cx="0" cy="99300"/>
          </a:xfrm>
          <a:prstGeom prst="straightConnector1">
            <a:avLst/>
          </a:prstGeom>
          <a:noFill/>
          <a:ln cap="flat" cmpd="sng" w="9525">
            <a:solidFill>
              <a:srgbClr val="4A7DBA"/>
            </a:solidFill>
            <a:prstDash val="solid"/>
            <a:round/>
            <a:headEnd len="sm" w="sm" type="none"/>
            <a:tailEnd len="sm" w="sm" type="none"/>
          </a:ln>
        </p:spPr>
      </p:cxnSp>
      <p:cxnSp>
        <p:nvCxnSpPr>
          <p:cNvPr id="896" name="Google Shape;896;p21"/>
          <p:cNvCxnSpPr/>
          <p:nvPr/>
        </p:nvCxnSpPr>
        <p:spPr>
          <a:xfrm rot="10800000">
            <a:off x="1842297" y="4559499"/>
            <a:ext cx="0" cy="99300"/>
          </a:xfrm>
          <a:prstGeom prst="straightConnector1">
            <a:avLst/>
          </a:prstGeom>
          <a:noFill/>
          <a:ln cap="flat" cmpd="sng" w="9525">
            <a:solidFill>
              <a:srgbClr val="4A7DBA"/>
            </a:solidFill>
            <a:prstDash val="solid"/>
            <a:round/>
            <a:headEnd len="sm" w="sm" type="none"/>
            <a:tailEnd len="sm" w="sm" type="none"/>
          </a:ln>
        </p:spPr>
      </p:cxnSp>
      <p:cxnSp>
        <p:nvCxnSpPr>
          <p:cNvPr id="897" name="Google Shape;897;p21"/>
          <p:cNvCxnSpPr/>
          <p:nvPr/>
        </p:nvCxnSpPr>
        <p:spPr>
          <a:xfrm rot="10800000">
            <a:off x="2009455" y="4559499"/>
            <a:ext cx="0" cy="99300"/>
          </a:xfrm>
          <a:prstGeom prst="straightConnector1">
            <a:avLst/>
          </a:prstGeom>
          <a:noFill/>
          <a:ln cap="flat" cmpd="sng" w="9525">
            <a:solidFill>
              <a:srgbClr val="4A7DBA"/>
            </a:solidFill>
            <a:prstDash val="solid"/>
            <a:round/>
            <a:headEnd len="sm" w="sm" type="none"/>
            <a:tailEnd len="sm" w="sm" type="none"/>
          </a:ln>
        </p:spPr>
      </p:cxnSp>
      <p:sp>
        <p:nvSpPr>
          <p:cNvPr id="898" name="Google Shape;898;p21"/>
          <p:cNvSpPr txBox="1"/>
          <p:nvPr/>
        </p:nvSpPr>
        <p:spPr>
          <a:xfrm>
            <a:off x="793303" y="4750277"/>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TBD</a:t>
            </a:r>
            <a:endParaRPr/>
          </a:p>
        </p:txBody>
      </p:sp>
      <p:sp>
        <p:nvSpPr>
          <p:cNvPr id="899" name="Google Shape;899;p21"/>
          <p:cNvSpPr/>
          <p:nvPr/>
        </p:nvSpPr>
        <p:spPr>
          <a:xfrm>
            <a:off x="874215" y="4584322"/>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900" name="Google Shape;900;p21"/>
          <p:cNvSpPr txBox="1"/>
          <p:nvPr/>
        </p:nvSpPr>
        <p:spPr>
          <a:xfrm>
            <a:off x="857456" y="3810347"/>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sp>
        <p:nvSpPr>
          <p:cNvPr id="901" name="Google Shape;901;p21"/>
          <p:cNvSpPr txBox="1"/>
          <p:nvPr/>
        </p:nvSpPr>
        <p:spPr>
          <a:xfrm>
            <a:off x="817491" y="443711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sp>
        <p:nvSpPr>
          <p:cNvPr id="902" name="Google Shape;902;p21"/>
          <p:cNvSpPr txBox="1"/>
          <p:nvPr/>
        </p:nvSpPr>
        <p:spPr>
          <a:xfrm>
            <a:off x="403714" y="206792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903" name="Google Shape;903;p21"/>
          <p:cNvSpPr txBox="1"/>
          <p:nvPr/>
        </p:nvSpPr>
        <p:spPr>
          <a:xfrm>
            <a:off x="403714" y="265700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904" name="Google Shape;904;p21"/>
          <p:cNvSpPr txBox="1"/>
          <p:nvPr/>
        </p:nvSpPr>
        <p:spPr>
          <a:xfrm>
            <a:off x="403714" y="329130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905" name="Google Shape;905;p21"/>
          <p:cNvSpPr txBox="1"/>
          <p:nvPr/>
        </p:nvSpPr>
        <p:spPr>
          <a:xfrm>
            <a:off x="403714" y="3895461"/>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906" name="Google Shape;906;p21"/>
          <p:cNvSpPr txBox="1"/>
          <p:nvPr/>
        </p:nvSpPr>
        <p:spPr>
          <a:xfrm>
            <a:off x="403714" y="4492081"/>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907" name="Google Shape;907;p21"/>
          <p:cNvSpPr txBox="1"/>
          <p:nvPr/>
        </p:nvSpPr>
        <p:spPr>
          <a:xfrm rot="-5400000">
            <a:off x="-964643" y="3162883"/>
            <a:ext cx="25542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Expand buttons to develop more detailed scenarios</a:t>
            </a:r>
            <a:endParaRPr/>
          </a:p>
        </p:txBody>
      </p:sp>
      <p:sp>
        <p:nvSpPr>
          <p:cNvPr id="908" name="Google Shape;908;p21"/>
          <p:cNvSpPr txBox="1"/>
          <p:nvPr/>
        </p:nvSpPr>
        <p:spPr>
          <a:xfrm>
            <a:off x="748075" y="364958"/>
            <a:ext cx="5076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Timeline:</a:t>
            </a:r>
            <a:endParaRPr/>
          </a:p>
        </p:txBody>
      </p:sp>
      <p:sp>
        <p:nvSpPr>
          <p:cNvPr id="909" name="Google Shape;909;p21"/>
          <p:cNvSpPr txBox="1"/>
          <p:nvPr/>
        </p:nvSpPr>
        <p:spPr>
          <a:xfrm>
            <a:off x="1207916" y="358938"/>
            <a:ext cx="89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CQ, NQ, All Quarters</a:t>
            </a:r>
            <a:endParaRPr/>
          </a:p>
        </p:txBody>
      </p:sp>
      <p:sp>
        <p:nvSpPr>
          <p:cNvPr id="910" name="Google Shape;910;p21"/>
          <p:cNvSpPr txBox="1"/>
          <p:nvPr/>
        </p:nvSpPr>
        <p:spPr>
          <a:xfrm>
            <a:off x="744796" y="624152"/>
            <a:ext cx="511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Portfolio:</a:t>
            </a:r>
            <a:endParaRPr/>
          </a:p>
        </p:txBody>
      </p:sp>
      <p:sp>
        <p:nvSpPr>
          <p:cNvPr id="911" name="Google Shape;911;p21"/>
          <p:cNvSpPr txBox="1"/>
          <p:nvPr/>
        </p:nvSpPr>
        <p:spPr>
          <a:xfrm>
            <a:off x="709822" y="883346"/>
            <a:ext cx="540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OI Source:</a:t>
            </a:r>
            <a:endParaRPr/>
          </a:p>
        </p:txBody>
      </p:sp>
      <p:sp>
        <p:nvSpPr>
          <p:cNvPr id="912" name="Google Shape;912;p21"/>
          <p:cNvSpPr txBox="1"/>
          <p:nvPr/>
        </p:nvSpPr>
        <p:spPr>
          <a:xfrm>
            <a:off x="445325" y="1142540"/>
            <a:ext cx="8136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Seller Community</a:t>
            </a:r>
            <a:endParaRPr/>
          </a:p>
        </p:txBody>
      </p:sp>
      <p:sp>
        <p:nvSpPr>
          <p:cNvPr id="913" name="Google Shape;913;p21"/>
          <p:cNvSpPr txBox="1"/>
          <p:nvPr/>
        </p:nvSpPr>
        <p:spPr>
          <a:xfrm>
            <a:off x="816931" y="1401735"/>
            <a:ext cx="434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Market</a:t>
            </a:r>
            <a:endParaRPr/>
          </a:p>
        </p:txBody>
      </p:sp>
      <p:sp>
        <p:nvSpPr>
          <p:cNvPr id="914" name="Google Shape;914;p21"/>
          <p:cNvSpPr txBox="1"/>
          <p:nvPr/>
        </p:nvSpPr>
        <p:spPr>
          <a:xfrm>
            <a:off x="1236463" y="631500"/>
            <a:ext cx="4827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Products</a:t>
            </a:r>
            <a:endParaRPr/>
          </a:p>
        </p:txBody>
      </p:sp>
      <p:sp>
        <p:nvSpPr>
          <p:cNvPr id="915" name="Google Shape;915;p21"/>
          <p:cNvSpPr txBox="1"/>
          <p:nvPr/>
        </p:nvSpPr>
        <p:spPr>
          <a:xfrm>
            <a:off x="1230231" y="865415"/>
            <a:ext cx="702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Sales, Mkt, BPs</a:t>
            </a:r>
            <a:endParaRPr/>
          </a:p>
        </p:txBody>
      </p:sp>
      <p:sp>
        <p:nvSpPr>
          <p:cNvPr id="916" name="Google Shape;916;p21"/>
          <p:cNvSpPr txBox="1"/>
          <p:nvPr/>
        </p:nvSpPr>
        <p:spPr>
          <a:xfrm>
            <a:off x="1230874" y="1130265"/>
            <a:ext cx="702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Sales, Mkt, BPs</a:t>
            </a:r>
            <a:endParaRPr/>
          </a:p>
        </p:txBody>
      </p:sp>
      <p:pic>
        <p:nvPicPr>
          <p:cNvPr descr="Zoom out" id="917" name="Google Shape;917;p21"/>
          <p:cNvPicPr preferRelativeResize="0"/>
          <p:nvPr/>
        </p:nvPicPr>
        <p:blipFill rotWithShape="1">
          <a:blip r:embed="rId9">
            <a:alphaModFix/>
          </a:blip>
          <a:srcRect b="0" l="0" r="0" t="0"/>
          <a:stretch/>
        </p:blipFill>
        <p:spPr>
          <a:xfrm>
            <a:off x="2028274" y="148753"/>
            <a:ext cx="387656" cy="387656"/>
          </a:xfrm>
          <a:prstGeom prst="rect">
            <a:avLst/>
          </a:prstGeom>
          <a:noFill/>
          <a:ln>
            <a:noFill/>
          </a:ln>
        </p:spPr>
      </p:pic>
      <p:pic>
        <p:nvPicPr>
          <p:cNvPr descr="Zoom out" id="918" name="Google Shape;918;p21"/>
          <p:cNvPicPr preferRelativeResize="0"/>
          <p:nvPr/>
        </p:nvPicPr>
        <p:blipFill rotWithShape="1">
          <a:blip r:embed="rId9">
            <a:alphaModFix/>
          </a:blip>
          <a:srcRect b="0" l="0" r="0" t="0"/>
          <a:stretch/>
        </p:blipFill>
        <p:spPr>
          <a:xfrm>
            <a:off x="1999081" y="1640062"/>
            <a:ext cx="387656" cy="387656"/>
          </a:xfrm>
          <a:prstGeom prst="rect">
            <a:avLst/>
          </a:prstGeom>
          <a:noFill/>
          <a:ln>
            <a:noFill/>
          </a:ln>
        </p:spPr>
      </p:pic>
      <p:sp>
        <p:nvSpPr>
          <p:cNvPr id="919" name="Google Shape;919;p21"/>
          <p:cNvSpPr txBox="1"/>
          <p:nvPr/>
        </p:nvSpPr>
        <p:spPr>
          <a:xfrm>
            <a:off x="5523484" y="216125"/>
            <a:ext cx="2033100" cy="4002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chemeClr val="lt1"/>
                </a:solidFill>
                <a:latin typeface="Calibri"/>
                <a:ea typeface="Calibri"/>
                <a:cs typeface="Calibri"/>
                <a:sym typeface="Calibri"/>
              </a:rPr>
              <a:t>UX Design 5</a:t>
            </a:r>
            <a:endParaRPr sz="2000"/>
          </a:p>
        </p:txBody>
      </p:sp>
      <p:sp>
        <p:nvSpPr>
          <p:cNvPr id="920" name="Google Shape;920;p21"/>
          <p:cNvSpPr txBox="1"/>
          <p:nvPr/>
        </p:nvSpPr>
        <p:spPr>
          <a:xfrm>
            <a:off x="8510550" y="133550"/>
            <a:ext cx="594900" cy="461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4.5</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22"/>
          <p:cNvSpPr/>
          <p:nvPr/>
        </p:nvSpPr>
        <p:spPr>
          <a:xfrm>
            <a:off x="2632705" y="174464"/>
            <a:ext cx="3167100" cy="24756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926" name="Google Shape;926;p22"/>
          <p:cNvPicPr preferRelativeResize="0"/>
          <p:nvPr/>
        </p:nvPicPr>
        <p:blipFill rotWithShape="1">
          <a:blip r:embed="rId3">
            <a:alphaModFix/>
          </a:blip>
          <a:srcRect b="0" l="0" r="0" t="0"/>
          <a:stretch/>
        </p:blipFill>
        <p:spPr>
          <a:xfrm>
            <a:off x="2649867" y="2988117"/>
            <a:ext cx="2912400" cy="1920000"/>
          </a:xfrm>
          <a:prstGeom prst="rect">
            <a:avLst/>
          </a:prstGeom>
          <a:noFill/>
          <a:ln>
            <a:noFill/>
          </a:ln>
        </p:spPr>
      </p:pic>
      <p:sp>
        <p:nvSpPr>
          <p:cNvPr id="927" name="Google Shape;927;p22"/>
          <p:cNvSpPr txBox="1"/>
          <p:nvPr/>
        </p:nvSpPr>
        <p:spPr>
          <a:xfrm>
            <a:off x="-76802" y="-452300"/>
            <a:ext cx="45702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3300">
                <a:solidFill>
                  <a:schemeClr val="dk1"/>
                </a:solidFill>
                <a:latin typeface="Calibri"/>
                <a:ea typeface="Calibri"/>
                <a:cs typeface="Calibri"/>
                <a:sym typeface="Calibri"/>
              </a:rPr>
              <a:t>Strategy &gt; Forecasting</a:t>
            </a:r>
            <a:endParaRPr sz="3300">
              <a:solidFill>
                <a:schemeClr val="dk1"/>
              </a:solidFill>
              <a:latin typeface="Calibri"/>
              <a:ea typeface="Calibri"/>
              <a:cs typeface="Calibri"/>
              <a:sym typeface="Calibri"/>
            </a:endParaRPr>
          </a:p>
        </p:txBody>
      </p:sp>
      <p:sp>
        <p:nvSpPr>
          <p:cNvPr id="928" name="Google Shape;928;p22"/>
          <p:cNvSpPr/>
          <p:nvPr/>
        </p:nvSpPr>
        <p:spPr>
          <a:xfrm>
            <a:off x="415025" y="231569"/>
            <a:ext cx="1878600" cy="13869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929" name="Google Shape;929;p22"/>
          <p:cNvSpPr/>
          <p:nvPr/>
        </p:nvSpPr>
        <p:spPr>
          <a:xfrm>
            <a:off x="346515" y="1720356"/>
            <a:ext cx="1957800" cy="33720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930" name="Google Shape;930;p22"/>
          <p:cNvSpPr txBox="1"/>
          <p:nvPr/>
        </p:nvSpPr>
        <p:spPr>
          <a:xfrm>
            <a:off x="1014962" y="129592"/>
            <a:ext cx="10290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Control Panel</a:t>
            </a:r>
            <a:endParaRPr/>
          </a:p>
        </p:txBody>
      </p:sp>
      <p:sp>
        <p:nvSpPr>
          <p:cNvPr id="931" name="Google Shape;931;p22"/>
          <p:cNvSpPr txBox="1"/>
          <p:nvPr/>
        </p:nvSpPr>
        <p:spPr>
          <a:xfrm>
            <a:off x="465267" y="1677917"/>
            <a:ext cx="12768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Scenario Analysis</a:t>
            </a:r>
            <a:endParaRPr/>
          </a:p>
        </p:txBody>
      </p:sp>
      <p:sp>
        <p:nvSpPr>
          <p:cNvPr id="932" name="Google Shape;932;p22"/>
          <p:cNvSpPr txBox="1"/>
          <p:nvPr/>
        </p:nvSpPr>
        <p:spPr>
          <a:xfrm>
            <a:off x="1330126" y="-5242"/>
            <a:ext cx="823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Default:  quarterly</a:t>
            </a:r>
            <a:endParaRPr/>
          </a:p>
        </p:txBody>
      </p:sp>
      <p:cxnSp>
        <p:nvCxnSpPr>
          <p:cNvPr id="933" name="Google Shape;933;p22"/>
          <p:cNvCxnSpPr/>
          <p:nvPr/>
        </p:nvCxnSpPr>
        <p:spPr>
          <a:xfrm>
            <a:off x="651297" y="2197216"/>
            <a:ext cx="1576500" cy="0"/>
          </a:xfrm>
          <a:prstGeom prst="straightConnector1">
            <a:avLst/>
          </a:prstGeom>
          <a:noFill/>
          <a:ln cap="flat" cmpd="sng" w="9525">
            <a:solidFill>
              <a:srgbClr val="4A7DBA"/>
            </a:solidFill>
            <a:prstDash val="solid"/>
            <a:round/>
            <a:headEnd len="sm" w="sm" type="none"/>
            <a:tailEnd len="sm" w="sm" type="none"/>
          </a:ln>
        </p:spPr>
      </p:cxnSp>
      <p:cxnSp>
        <p:nvCxnSpPr>
          <p:cNvPr id="934" name="Google Shape;934;p22"/>
          <p:cNvCxnSpPr/>
          <p:nvPr/>
        </p:nvCxnSpPr>
        <p:spPr>
          <a:xfrm rot="10800000">
            <a:off x="655816" y="2121069"/>
            <a:ext cx="0" cy="165600"/>
          </a:xfrm>
          <a:prstGeom prst="straightConnector1">
            <a:avLst/>
          </a:prstGeom>
          <a:noFill/>
          <a:ln cap="flat" cmpd="sng" w="9525">
            <a:solidFill>
              <a:srgbClr val="4A7DBA"/>
            </a:solidFill>
            <a:prstDash val="solid"/>
            <a:round/>
            <a:headEnd len="sm" w="sm" type="none"/>
            <a:tailEnd len="sm" w="sm" type="none"/>
          </a:ln>
        </p:spPr>
      </p:cxnSp>
      <p:cxnSp>
        <p:nvCxnSpPr>
          <p:cNvPr id="935" name="Google Shape;935;p22"/>
          <p:cNvCxnSpPr/>
          <p:nvPr/>
        </p:nvCxnSpPr>
        <p:spPr>
          <a:xfrm rot="10800000">
            <a:off x="2223488" y="2114433"/>
            <a:ext cx="0" cy="165600"/>
          </a:xfrm>
          <a:prstGeom prst="straightConnector1">
            <a:avLst/>
          </a:prstGeom>
          <a:noFill/>
          <a:ln cap="flat" cmpd="sng" w="9525">
            <a:solidFill>
              <a:srgbClr val="4A7DBA"/>
            </a:solidFill>
            <a:prstDash val="solid"/>
            <a:round/>
            <a:headEnd len="sm" w="sm" type="none"/>
            <a:tailEnd len="sm" w="sm" type="none"/>
          </a:ln>
        </p:spPr>
      </p:cxnSp>
      <p:cxnSp>
        <p:nvCxnSpPr>
          <p:cNvPr id="936" name="Google Shape;936;p22"/>
          <p:cNvCxnSpPr/>
          <p:nvPr/>
        </p:nvCxnSpPr>
        <p:spPr>
          <a:xfrm rot="10800000">
            <a:off x="1415917" y="2121068"/>
            <a:ext cx="0" cy="165600"/>
          </a:xfrm>
          <a:prstGeom prst="straightConnector1">
            <a:avLst/>
          </a:prstGeom>
          <a:noFill/>
          <a:ln cap="flat" cmpd="sng" w="9525">
            <a:solidFill>
              <a:srgbClr val="4A7DBA"/>
            </a:solidFill>
            <a:prstDash val="solid"/>
            <a:round/>
            <a:headEnd len="sm" w="sm" type="none"/>
            <a:tailEnd len="sm" w="sm" type="none"/>
          </a:ln>
        </p:spPr>
      </p:cxnSp>
      <p:cxnSp>
        <p:nvCxnSpPr>
          <p:cNvPr id="937" name="Google Shape;937;p22"/>
          <p:cNvCxnSpPr/>
          <p:nvPr/>
        </p:nvCxnSpPr>
        <p:spPr>
          <a:xfrm rot="10800000">
            <a:off x="856082"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938" name="Google Shape;938;p22"/>
          <p:cNvCxnSpPr/>
          <p:nvPr/>
        </p:nvCxnSpPr>
        <p:spPr>
          <a:xfrm rot="10800000">
            <a:off x="1036793"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939" name="Google Shape;939;p22"/>
          <p:cNvCxnSpPr/>
          <p:nvPr/>
        </p:nvCxnSpPr>
        <p:spPr>
          <a:xfrm rot="10800000">
            <a:off x="1203950" y="2150916"/>
            <a:ext cx="0" cy="99300"/>
          </a:xfrm>
          <a:prstGeom prst="straightConnector1">
            <a:avLst/>
          </a:prstGeom>
          <a:noFill/>
          <a:ln cap="flat" cmpd="sng" w="9525">
            <a:solidFill>
              <a:srgbClr val="4A7DBA"/>
            </a:solidFill>
            <a:prstDash val="solid"/>
            <a:round/>
            <a:headEnd len="sm" w="sm" type="none"/>
            <a:tailEnd len="sm" w="sm" type="none"/>
          </a:ln>
        </p:spPr>
      </p:cxnSp>
      <p:cxnSp>
        <p:nvCxnSpPr>
          <p:cNvPr id="940" name="Google Shape;940;p22"/>
          <p:cNvCxnSpPr/>
          <p:nvPr/>
        </p:nvCxnSpPr>
        <p:spPr>
          <a:xfrm rot="10800000">
            <a:off x="1651214" y="2150917"/>
            <a:ext cx="0" cy="99300"/>
          </a:xfrm>
          <a:prstGeom prst="straightConnector1">
            <a:avLst/>
          </a:prstGeom>
          <a:noFill/>
          <a:ln cap="flat" cmpd="sng" w="9525">
            <a:solidFill>
              <a:srgbClr val="4A7DBA"/>
            </a:solidFill>
            <a:prstDash val="solid"/>
            <a:round/>
            <a:headEnd len="sm" w="sm" type="none"/>
            <a:tailEnd len="sm" w="sm" type="none"/>
          </a:ln>
        </p:spPr>
      </p:cxnSp>
      <p:cxnSp>
        <p:nvCxnSpPr>
          <p:cNvPr id="941" name="Google Shape;941;p22"/>
          <p:cNvCxnSpPr/>
          <p:nvPr/>
        </p:nvCxnSpPr>
        <p:spPr>
          <a:xfrm rot="10800000">
            <a:off x="1831924" y="2150917"/>
            <a:ext cx="0" cy="99300"/>
          </a:xfrm>
          <a:prstGeom prst="straightConnector1">
            <a:avLst/>
          </a:prstGeom>
          <a:noFill/>
          <a:ln cap="flat" cmpd="sng" w="9525">
            <a:solidFill>
              <a:srgbClr val="4A7DBA"/>
            </a:solidFill>
            <a:prstDash val="solid"/>
            <a:round/>
            <a:headEnd len="sm" w="sm" type="none"/>
            <a:tailEnd len="sm" w="sm" type="none"/>
          </a:ln>
        </p:spPr>
      </p:cxnSp>
      <p:cxnSp>
        <p:nvCxnSpPr>
          <p:cNvPr id="942" name="Google Shape;942;p22"/>
          <p:cNvCxnSpPr/>
          <p:nvPr/>
        </p:nvCxnSpPr>
        <p:spPr>
          <a:xfrm rot="10800000">
            <a:off x="1999081" y="2150917"/>
            <a:ext cx="0" cy="99300"/>
          </a:xfrm>
          <a:prstGeom prst="straightConnector1">
            <a:avLst/>
          </a:prstGeom>
          <a:noFill/>
          <a:ln cap="flat" cmpd="sng" w="9525">
            <a:solidFill>
              <a:srgbClr val="4A7DBA"/>
            </a:solidFill>
            <a:prstDash val="solid"/>
            <a:round/>
            <a:headEnd len="sm" w="sm" type="none"/>
            <a:tailEnd len="sm" w="sm" type="none"/>
          </a:ln>
        </p:spPr>
      </p:cxnSp>
      <p:sp>
        <p:nvSpPr>
          <p:cNvPr id="943" name="Google Shape;943;p22"/>
          <p:cNvSpPr txBox="1"/>
          <p:nvPr/>
        </p:nvSpPr>
        <p:spPr>
          <a:xfrm>
            <a:off x="782929" y="2341694"/>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New Opportunities</a:t>
            </a:r>
            <a:endParaRPr/>
          </a:p>
        </p:txBody>
      </p:sp>
      <p:sp>
        <p:nvSpPr>
          <p:cNvPr id="944" name="Google Shape;944;p22"/>
          <p:cNvSpPr/>
          <p:nvPr/>
        </p:nvSpPr>
        <p:spPr>
          <a:xfrm>
            <a:off x="901621" y="2175739"/>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945" name="Google Shape;945;p22"/>
          <p:cNvSpPr txBox="1"/>
          <p:nvPr/>
        </p:nvSpPr>
        <p:spPr>
          <a:xfrm>
            <a:off x="856265" y="1994617"/>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946" name="Google Shape;946;p22"/>
          <p:cNvCxnSpPr/>
          <p:nvPr/>
        </p:nvCxnSpPr>
        <p:spPr>
          <a:xfrm>
            <a:off x="644643" y="2788853"/>
            <a:ext cx="1576500" cy="0"/>
          </a:xfrm>
          <a:prstGeom prst="straightConnector1">
            <a:avLst/>
          </a:prstGeom>
          <a:noFill/>
          <a:ln cap="flat" cmpd="sng" w="9525">
            <a:solidFill>
              <a:srgbClr val="4A7DBA"/>
            </a:solidFill>
            <a:prstDash val="solid"/>
            <a:round/>
            <a:headEnd len="sm" w="sm" type="none"/>
            <a:tailEnd len="sm" w="sm" type="none"/>
          </a:ln>
        </p:spPr>
      </p:cxnSp>
      <p:cxnSp>
        <p:nvCxnSpPr>
          <p:cNvPr id="947" name="Google Shape;947;p22"/>
          <p:cNvCxnSpPr/>
          <p:nvPr/>
        </p:nvCxnSpPr>
        <p:spPr>
          <a:xfrm rot="10800000">
            <a:off x="649162" y="2712705"/>
            <a:ext cx="0" cy="165600"/>
          </a:xfrm>
          <a:prstGeom prst="straightConnector1">
            <a:avLst/>
          </a:prstGeom>
          <a:noFill/>
          <a:ln cap="flat" cmpd="sng" w="9525">
            <a:solidFill>
              <a:srgbClr val="4A7DBA"/>
            </a:solidFill>
            <a:prstDash val="solid"/>
            <a:round/>
            <a:headEnd len="sm" w="sm" type="none"/>
            <a:tailEnd len="sm" w="sm" type="none"/>
          </a:ln>
        </p:spPr>
      </p:cxnSp>
      <p:cxnSp>
        <p:nvCxnSpPr>
          <p:cNvPr id="948" name="Google Shape;948;p22"/>
          <p:cNvCxnSpPr/>
          <p:nvPr/>
        </p:nvCxnSpPr>
        <p:spPr>
          <a:xfrm rot="10800000">
            <a:off x="1409263" y="2712705"/>
            <a:ext cx="0" cy="165600"/>
          </a:xfrm>
          <a:prstGeom prst="straightConnector1">
            <a:avLst/>
          </a:prstGeom>
          <a:noFill/>
          <a:ln cap="flat" cmpd="sng" w="9525">
            <a:solidFill>
              <a:srgbClr val="4A7DBA"/>
            </a:solidFill>
            <a:prstDash val="solid"/>
            <a:round/>
            <a:headEnd len="sm" w="sm" type="none"/>
            <a:tailEnd len="sm" w="sm" type="none"/>
          </a:ln>
        </p:spPr>
      </p:cxnSp>
      <p:cxnSp>
        <p:nvCxnSpPr>
          <p:cNvPr id="949" name="Google Shape;949;p22"/>
          <p:cNvCxnSpPr/>
          <p:nvPr/>
        </p:nvCxnSpPr>
        <p:spPr>
          <a:xfrm rot="10800000">
            <a:off x="849427"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950" name="Google Shape;950;p22"/>
          <p:cNvCxnSpPr/>
          <p:nvPr/>
        </p:nvCxnSpPr>
        <p:spPr>
          <a:xfrm rot="10800000">
            <a:off x="1030138"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951" name="Google Shape;951;p22"/>
          <p:cNvCxnSpPr/>
          <p:nvPr/>
        </p:nvCxnSpPr>
        <p:spPr>
          <a:xfrm rot="10800000">
            <a:off x="1197295" y="2742552"/>
            <a:ext cx="0" cy="99300"/>
          </a:xfrm>
          <a:prstGeom prst="straightConnector1">
            <a:avLst/>
          </a:prstGeom>
          <a:noFill/>
          <a:ln cap="flat" cmpd="sng" w="9525">
            <a:solidFill>
              <a:srgbClr val="4A7DBA"/>
            </a:solidFill>
            <a:prstDash val="solid"/>
            <a:round/>
            <a:headEnd len="sm" w="sm" type="none"/>
            <a:tailEnd len="sm" w="sm" type="none"/>
          </a:ln>
        </p:spPr>
      </p:cxnSp>
      <p:cxnSp>
        <p:nvCxnSpPr>
          <p:cNvPr id="952" name="Google Shape;952;p22"/>
          <p:cNvCxnSpPr/>
          <p:nvPr/>
        </p:nvCxnSpPr>
        <p:spPr>
          <a:xfrm rot="10800000">
            <a:off x="1644559" y="2742554"/>
            <a:ext cx="0" cy="99300"/>
          </a:xfrm>
          <a:prstGeom prst="straightConnector1">
            <a:avLst/>
          </a:prstGeom>
          <a:noFill/>
          <a:ln cap="flat" cmpd="sng" w="9525">
            <a:solidFill>
              <a:srgbClr val="4A7DBA"/>
            </a:solidFill>
            <a:prstDash val="solid"/>
            <a:round/>
            <a:headEnd len="sm" w="sm" type="none"/>
            <a:tailEnd len="sm" w="sm" type="none"/>
          </a:ln>
        </p:spPr>
      </p:cxnSp>
      <p:cxnSp>
        <p:nvCxnSpPr>
          <p:cNvPr id="953" name="Google Shape;953;p22"/>
          <p:cNvCxnSpPr/>
          <p:nvPr/>
        </p:nvCxnSpPr>
        <p:spPr>
          <a:xfrm rot="10800000">
            <a:off x="5799037" y="618208"/>
            <a:ext cx="0" cy="99300"/>
          </a:xfrm>
          <a:prstGeom prst="straightConnector1">
            <a:avLst/>
          </a:prstGeom>
          <a:noFill/>
          <a:ln cap="flat" cmpd="sng" w="9525">
            <a:solidFill>
              <a:srgbClr val="4A7DBA"/>
            </a:solidFill>
            <a:prstDash val="solid"/>
            <a:round/>
            <a:headEnd len="sm" w="sm" type="none"/>
            <a:tailEnd len="sm" w="sm" type="none"/>
          </a:ln>
        </p:spPr>
      </p:cxnSp>
      <p:sp>
        <p:nvSpPr>
          <p:cNvPr id="954" name="Google Shape;954;p22"/>
          <p:cNvSpPr txBox="1"/>
          <p:nvPr/>
        </p:nvSpPr>
        <p:spPr>
          <a:xfrm>
            <a:off x="776275" y="2933331"/>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Progression Velocity</a:t>
            </a:r>
            <a:endParaRPr/>
          </a:p>
        </p:txBody>
      </p:sp>
      <p:sp>
        <p:nvSpPr>
          <p:cNvPr id="955" name="Google Shape;955;p22"/>
          <p:cNvSpPr/>
          <p:nvPr/>
        </p:nvSpPr>
        <p:spPr>
          <a:xfrm>
            <a:off x="901621" y="2767376"/>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956" name="Google Shape;956;p22"/>
          <p:cNvSpPr txBox="1"/>
          <p:nvPr/>
        </p:nvSpPr>
        <p:spPr>
          <a:xfrm>
            <a:off x="849610" y="259122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957" name="Google Shape;957;p22"/>
          <p:cNvCxnSpPr/>
          <p:nvPr/>
        </p:nvCxnSpPr>
        <p:spPr>
          <a:xfrm>
            <a:off x="653680" y="3423863"/>
            <a:ext cx="1576500" cy="0"/>
          </a:xfrm>
          <a:prstGeom prst="straightConnector1">
            <a:avLst/>
          </a:prstGeom>
          <a:noFill/>
          <a:ln cap="flat" cmpd="sng" w="9525">
            <a:solidFill>
              <a:srgbClr val="4A7DBA"/>
            </a:solidFill>
            <a:prstDash val="solid"/>
            <a:round/>
            <a:headEnd len="sm" w="sm" type="none"/>
            <a:tailEnd len="sm" w="sm" type="none"/>
          </a:ln>
        </p:spPr>
      </p:cxnSp>
      <p:cxnSp>
        <p:nvCxnSpPr>
          <p:cNvPr id="958" name="Google Shape;958;p22"/>
          <p:cNvCxnSpPr/>
          <p:nvPr/>
        </p:nvCxnSpPr>
        <p:spPr>
          <a:xfrm rot="10800000">
            <a:off x="658198" y="3347715"/>
            <a:ext cx="0" cy="165600"/>
          </a:xfrm>
          <a:prstGeom prst="straightConnector1">
            <a:avLst/>
          </a:prstGeom>
          <a:noFill/>
          <a:ln cap="flat" cmpd="sng" w="9525">
            <a:solidFill>
              <a:srgbClr val="4A7DBA"/>
            </a:solidFill>
            <a:prstDash val="solid"/>
            <a:round/>
            <a:headEnd len="sm" w="sm" type="none"/>
            <a:tailEnd len="sm" w="sm" type="none"/>
          </a:ln>
        </p:spPr>
      </p:cxnSp>
      <p:cxnSp>
        <p:nvCxnSpPr>
          <p:cNvPr id="959" name="Google Shape;959;p22"/>
          <p:cNvCxnSpPr/>
          <p:nvPr/>
        </p:nvCxnSpPr>
        <p:spPr>
          <a:xfrm rot="10800000">
            <a:off x="1418300" y="3347715"/>
            <a:ext cx="0" cy="165600"/>
          </a:xfrm>
          <a:prstGeom prst="straightConnector1">
            <a:avLst/>
          </a:prstGeom>
          <a:noFill/>
          <a:ln cap="flat" cmpd="sng" w="9525">
            <a:solidFill>
              <a:srgbClr val="4A7DBA"/>
            </a:solidFill>
            <a:prstDash val="solid"/>
            <a:round/>
            <a:headEnd len="sm" w="sm" type="none"/>
            <a:tailEnd len="sm" w="sm" type="none"/>
          </a:ln>
        </p:spPr>
      </p:cxnSp>
      <p:cxnSp>
        <p:nvCxnSpPr>
          <p:cNvPr id="960" name="Google Shape;960;p22"/>
          <p:cNvCxnSpPr/>
          <p:nvPr/>
        </p:nvCxnSpPr>
        <p:spPr>
          <a:xfrm rot="10800000">
            <a:off x="858465"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961" name="Google Shape;961;p22"/>
          <p:cNvCxnSpPr/>
          <p:nvPr/>
        </p:nvCxnSpPr>
        <p:spPr>
          <a:xfrm rot="10800000">
            <a:off x="1039175"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962" name="Google Shape;962;p22"/>
          <p:cNvCxnSpPr/>
          <p:nvPr/>
        </p:nvCxnSpPr>
        <p:spPr>
          <a:xfrm rot="10800000">
            <a:off x="1206332" y="3377562"/>
            <a:ext cx="0" cy="99300"/>
          </a:xfrm>
          <a:prstGeom prst="straightConnector1">
            <a:avLst/>
          </a:prstGeom>
          <a:noFill/>
          <a:ln cap="flat" cmpd="sng" w="9525">
            <a:solidFill>
              <a:srgbClr val="4A7DBA"/>
            </a:solidFill>
            <a:prstDash val="solid"/>
            <a:round/>
            <a:headEnd len="sm" w="sm" type="none"/>
            <a:tailEnd len="sm" w="sm" type="none"/>
          </a:ln>
        </p:spPr>
      </p:cxnSp>
      <p:cxnSp>
        <p:nvCxnSpPr>
          <p:cNvPr id="963" name="Google Shape;963;p22"/>
          <p:cNvCxnSpPr/>
          <p:nvPr/>
        </p:nvCxnSpPr>
        <p:spPr>
          <a:xfrm rot="10800000">
            <a:off x="1653595" y="3377564"/>
            <a:ext cx="0" cy="99300"/>
          </a:xfrm>
          <a:prstGeom prst="straightConnector1">
            <a:avLst/>
          </a:prstGeom>
          <a:noFill/>
          <a:ln cap="flat" cmpd="sng" w="9525">
            <a:solidFill>
              <a:srgbClr val="4A7DBA"/>
            </a:solidFill>
            <a:prstDash val="solid"/>
            <a:round/>
            <a:headEnd len="sm" w="sm" type="none"/>
            <a:tailEnd len="sm" w="sm" type="none"/>
          </a:ln>
        </p:spPr>
      </p:cxnSp>
      <p:cxnSp>
        <p:nvCxnSpPr>
          <p:cNvPr id="964" name="Google Shape;964;p22"/>
          <p:cNvCxnSpPr/>
          <p:nvPr/>
        </p:nvCxnSpPr>
        <p:spPr>
          <a:xfrm rot="10800000">
            <a:off x="5808075" y="1253218"/>
            <a:ext cx="0" cy="99300"/>
          </a:xfrm>
          <a:prstGeom prst="straightConnector1">
            <a:avLst/>
          </a:prstGeom>
          <a:noFill/>
          <a:ln cap="flat" cmpd="sng" w="9525">
            <a:solidFill>
              <a:srgbClr val="4A7DBA"/>
            </a:solidFill>
            <a:prstDash val="solid"/>
            <a:round/>
            <a:headEnd len="sm" w="sm" type="none"/>
            <a:tailEnd len="sm" w="sm" type="none"/>
          </a:ln>
        </p:spPr>
      </p:cxnSp>
      <p:sp>
        <p:nvSpPr>
          <p:cNvPr id="965" name="Google Shape;965;p22"/>
          <p:cNvSpPr txBox="1"/>
          <p:nvPr/>
        </p:nvSpPr>
        <p:spPr>
          <a:xfrm>
            <a:off x="785312" y="3568341"/>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Closing Velocity</a:t>
            </a:r>
            <a:endParaRPr/>
          </a:p>
        </p:txBody>
      </p:sp>
      <p:sp>
        <p:nvSpPr>
          <p:cNvPr id="966" name="Google Shape;966;p22"/>
          <p:cNvSpPr/>
          <p:nvPr/>
        </p:nvSpPr>
        <p:spPr>
          <a:xfrm>
            <a:off x="901621" y="3402386"/>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967" name="Google Shape;967;p22"/>
          <p:cNvSpPr txBox="1"/>
          <p:nvPr/>
        </p:nvSpPr>
        <p:spPr>
          <a:xfrm>
            <a:off x="863165" y="322126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cxnSp>
        <p:nvCxnSpPr>
          <p:cNvPr id="968" name="Google Shape;968;p22"/>
          <p:cNvCxnSpPr/>
          <p:nvPr/>
        </p:nvCxnSpPr>
        <p:spPr>
          <a:xfrm>
            <a:off x="653680" y="4001641"/>
            <a:ext cx="1576500" cy="0"/>
          </a:xfrm>
          <a:prstGeom prst="straightConnector1">
            <a:avLst/>
          </a:prstGeom>
          <a:noFill/>
          <a:ln cap="flat" cmpd="sng" w="9525">
            <a:solidFill>
              <a:srgbClr val="4A7DBA"/>
            </a:solidFill>
            <a:prstDash val="solid"/>
            <a:round/>
            <a:headEnd len="sm" w="sm" type="none"/>
            <a:tailEnd len="sm" w="sm" type="none"/>
          </a:ln>
        </p:spPr>
      </p:cxnSp>
      <p:cxnSp>
        <p:nvCxnSpPr>
          <p:cNvPr id="969" name="Google Shape;969;p22"/>
          <p:cNvCxnSpPr/>
          <p:nvPr/>
        </p:nvCxnSpPr>
        <p:spPr>
          <a:xfrm rot="10800000">
            <a:off x="658198" y="3925494"/>
            <a:ext cx="0" cy="165600"/>
          </a:xfrm>
          <a:prstGeom prst="straightConnector1">
            <a:avLst/>
          </a:prstGeom>
          <a:noFill/>
          <a:ln cap="flat" cmpd="sng" w="9525">
            <a:solidFill>
              <a:srgbClr val="4A7DBA"/>
            </a:solidFill>
            <a:prstDash val="solid"/>
            <a:round/>
            <a:headEnd len="sm" w="sm" type="none"/>
            <a:tailEnd len="sm" w="sm" type="none"/>
          </a:ln>
        </p:spPr>
      </p:cxnSp>
      <p:cxnSp>
        <p:nvCxnSpPr>
          <p:cNvPr id="970" name="Google Shape;970;p22"/>
          <p:cNvCxnSpPr/>
          <p:nvPr/>
        </p:nvCxnSpPr>
        <p:spPr>
          <a:xfrm rot="10800000">
            <a:off x="1418300" y="3925493"/>
            <a:ext cx="0" cy="165600"/>
          </a:xfrm>
          <a:prstGeom prst="straightConnector1">
            <a:avLst/>
          </a:prstGeom>
          <a:noFill/>
          <a:ln cap="flat" cmpd="sng" w="9525">
            <a:solidFill>
              <a:srgbClr val="4A7DBA"/>
            </a:solidFill>
            <a:prstDash val="solid"/>
            <a:round/>
            <a:headEnd len="sm" w="sm" type="none"/>
            <a:tailEnd len="sm" w="sm" type="none"/>
          </a:ln>
        </p:spPr>
      </p:cxnSp>
      <p:cxnSp>
        <p:nvCxnSpPr>
          <p:cNvPr id="971" name="Google Shape;971;p22"/>
          <p:cNvCxnSpPr/>
          <p:nvPr/>
        </p:nvCxnSpPr>
        <p:spPr>
          <a:xfrm rot="10800000">
            <a:off x="858465"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972" name="Google Shape;972;p22"/>
          <p:cNvCxnSpPr/>
          <p:nvPr/>
        </p:nvCxnSpPr>
        <p:spPr>
          <a:xfrm rot="10800000">
            <a:off x="1039175"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973" name="Google Shape;973;p22"/>
          <p:cNvCxnSpPr/>
          <p:nvPr/>
        </p:nvCxnSpPr>
        <p:spPr>
          <a:xfrm rot="10800000">
            <a:off x="1206332" y="3955341"/>
            <a:ext cx="0" cy="99300"/>
          </a:xfrm>
          <a:prstGeom prst="straightConnector1">
            <a:avLst/>
          </a:prstGeom>
          <a:noFill/>
          <a:ln cap="flat" cmpd="sng" w="9525">
            <a:solidFill>
              <a:srgbClr val="4A7DBA"/>
            </a:solidFill>
            <a:prstDash val="solid"/>
            <a:round/>
            <a:headEnd len="sm" w="sm" type="none"/>
            <a:tailEnd len="sm" w="sm" type="none"/>
          </a:ln>
        </p:spPr>
      </p:cxnSp>
      <p:cxnSp>
        <p:nvCxnSpPr>
          <p:cNvPr id="974" name="Google Shape;974;p22"/>
          <p:cNvCxnSpPr/>
          <p:nvPr/>
        </p:nvCxnSpPr>
        <p:spPr>
          <a:xfrm rot="10800000">
            <a:off x="1653595" y="3955342"/>
            <a:ext cx="0" cy="99300"/>
          </a:xfrm>
          <a:prstGeom prst="straightConnector1">
            <a:avLst/>
          </a:prstGeom>
          <a:noFill/>
          <a:ln cap="flat" cmpd="sng" w="9525">
            <a:solidFill>
              <a:srgbClr val="4A7DBA"/>
            </a:solidFill>
            <a:prstDash val="solid"/>
            <a:round/>
            <a:headEnd len="sm" w="sm" type="none"/>
            <a:tailEnd len="sm" w="sm" type="none"/>
          </a:ln>
        </p:spPr>
      </p:cxnSp>
      <p:cxnSp>
        <p:nvCxnSpPr>
          <p:cNvPr id="975" name="Google Shape;975;p22"/>
          <p:cNvCxnSpPr/>
          <p:nvPr/>
        </p:nvCxnSpPr>
        <p:spPr>
          <a:xfrm rot="10800000">
            <a:off x="5808075" y="1830996"/>
            <a:ext cx="0" cy="99300"/>
          </a:xfrm>
          <a:prstGeom prst="straightConnector1">
            <a:avLst/>
          </a:prstGeom>
          <a:noFill/>
          <a:ln cap="flat" cmpd="sng" w="9525">
            <a:solidFill>
              <a:srgbClr val="4A7DBA"/>
            </a:solidFill>
            <a:prstDash val="solid"/>
            <a:round/>
            <a:headEnd len="sm" w="sm" type="none"/>
            <a:tailEnd len="sm" w="sm" type="none"/>
          </a:ln>
        </p:spPr>
      </p:cxnSp>
      <p:sp>
        <p:nvSpPr>
          <p:cNvPr id="976" name="Google Shape;976;p22"/>
          <p:cNvSpPr txBox="1"/>
          <p:nvPr/>
        </p:nvSpPr>
        <p:spPr>
          <a:xfrm>
            <a:off x="757905" y="4146119"/>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Win Rate</a:t>
            </a:r>
            <a:endParaRPr/>
          </a:p>
        </p:txBody>
      </p:sp>
      <p:sp>
        <p:nvSpPr>
          <p:cNvPr id="977" name="Google Shape;977;p22"/>
          <p:cNvSpPr/>
          <p:nvPr/>
        </p:nvSpPr>
        <p:spPr>
          <a:xfrm>
            <a:off x="901621" y="3980164"/>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978" name="Google Shape;978;p22"/>
          <p:cNvCxnSpPr/>
          <p:nvPr/>
        </p:nvCxnSpPr>
        <p:spPr>
          <a:xfrm>
            <a:off x="661671" y="4605798"/>
            <a:ext cx="1576500" cy="0"/>
          </a:xfrm>
          <a:prstGeom prst="straightConnector1">
            <a:avLst/>
          </a:prstGeom>
          <a:noFill/>
          <a:ln cap="flat" cmpd="sng" w="9525">
            <a:solidFill>
              <a:srgbClr val="4A7DBA"/>
            </a:solidFill>
            <a:prstDash val="solid"/>
            <a:round/>
            <a:headEnd len="sm" w="sm" type="none"/>
            <a:tailEnd len="sm" w="sm" type="none"/>
          </a:ln>
        </p:spPr>
      </p:cxnSp>
      <p:cxnSp>
        <p:nvCxnSpPr>
          <p:cNvPr id="979" name="Google Shape;979;p22"/>
          <p:cNvCxnSpPr/>
          <p:nvPr/>
        </p:nvCxnSpPr>
        <p:spPr>
          <a:xfrm rot="10800000">
            <a:off x="666189" y="4529651"/>
            <a:ext cx="0" cy="165600"/>
          </a:xfrm>
          <a:prstGeom prst="straightConnector1">
            <a:avLst/>
          </a:prstGeom>
          <a:noFill/>
          <a:ln cap="flat" cmpd="sng" w="9525">
            <a:solidFill>
              <a:srgbClr val="4A7DBA"/>
            </a:solidFill>
            <a:prstDash val="solid"/>
            <a:round/>
            <a:headEnd len="sm" w="sm" type="none"/>
            <a:tailEnd len="sm" w="sm" type="none"/>
          </a:ln>
        </p:spPr>
      </p:cxnSp>
      <p:cxnSp>
        <p:nvCxnSpPr>
          <p:cNvPr id="980" name="Google Shape;980;p22"/>
          <p:cNvCxnSpPr/>
          <p:nvPr/>
        </p:nvCxnSpPr>
        <p:spPr>
          <a:xfrm rot="10800000">
            <a:off x="2233861" y="4523015"/>
            <a:ext cx="0" cy="165600"/>
          </a:xfrm>
          <a:prstGeom prst="straightConnector1">
            <a:avLst/>
          </a:prstGeom>
          <a:noFill/>
          <a:ln cap="flat" cmpd="sng" w="9525">
            <a:solidFill>
              <a:srgbClr val="4A7DBA"/>
            </a:solidFill>
            <a:prstDash val="solid"/>
            <a:round/>
            <a:headEnd len="sm" w="sm" type="none"/>
            <a:tailEnd len="sm" w="sm" type="none"/>
          </a:ln>
        </p:spPr>
      </p:cxnSp>
      <p:cxnSp>
        <p:nvCxnSpPr>
          <p:cNvPr id="981" name="Google Shape;981;p22"/>
          <p:cNvCxnSpPr/>
          <p:nvPr/>
        </p:nvCxnSpPr>
        <p:spPr>
          <a:xfrm rot="10800000">
            <a:off x="1426291" y="4529650"/>
            <a:ext cx="0" cy="165600"/>
          </a:xfrm>
          <a:prstGeom prst="straightConnector1">
            <a:avLst/>
          </a:prstGeom>
          <a:noFill/>
          <a:ln cap="flat" cmpd="sng" w="9525">
            <a:solidFill>
              <a:srgbClr val="4A7DBA"/>
            </a:solidFill>
            <a:prstDash val="solid"/>
            <a:round/>
            <a:headEnd len="sm" w="sm" type="none"/>
            <a:tailEnd len="sm" w="sm" type="none"/>
          </a:ln>
        </p:spPr>
      </p:cxnSp>
      <p:cxnSp>
        <p:nvCxnSpPr>
          <p:cNvPr id="982" name="Google Shape;982;p22"/>
          <p:cNvCxnSpPr/>
          <p:nvPr/>
        </p:nvCxnSpPr>
        <p:spPr>
          <a:xfrm rot="10800000">
            <a:off x="866455"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983" name="Google Shape;983;p22"/>
          <p:cNvCxnSpPr/>
          <p:nvPr/>
        </p:nvCxnSpPr>
        <p:spPr>
          <a:xfrm rot="10800000">
            <a:off x="1047165"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984" name="Google Shape;984;p22"/>
          <p:cNvCxnSpPr/>
          <p:nvPr/>
        </p:nvCxnSpPr>
        <p:spPr>
          <a:xfrm rot="10800000">
            <a:off x="1214323" y="4559498"/>
            <a:ext cx="0" cy="99300"/>
          </a:xfrm>
          <a:prstGeom prst="straightConnector1">
            <a:avLst/>
          </a:prstGeom>
          <a:noFill/>
          <a:ln cap="flat" cmpd="sng" w="9525">
            <a:solidFill>
              <a:srgbClr val="4A7DBA"/>
            </a:solidFill>
            <a:prstDash val="solid"/>
            <a:round/>
            <a:headEnd len="sm" w="sm" type="none"/>
            <a:tailEnd len="sm" w="sm" type="none"/>
          </a:ln>
        </p:spPr>
      </p:cxnSp>
      <p:cxnSp>
        <p:nvCxnSpPr>
          <p:cNvPr id="985" name="Google Shape;985;p22"/>
          <p:cNvCxnSpPr/>
          <p:nvPr/>
        </p:nvCxnSpPr>
        <p:spPr>
          <a:xfrm rot="10800000">
            <a:off x="1661586" y="4559499"/>
            <a:ext cx="0" cy="99300"/>
          </a:xfrm>
          <a:prstGeom prst="straightConnector1">
            <a:avLst/>
          </a:prstGeom>
          <a:noFill/>
          <a:ln cap="flat" cmpd="sng" w="9525">
            <a:solidFill>
              <a:srgbClr val="4A7DBA"/>
            </a:solidFill>
            <a:prstDash val="solid"/>
            <a:round/>
            <a:headEnd len="sm" w="sm" type="none"/>
            <a:tailEnd len="sm" w="sm" type="none"/>
          </a:ln>
        </p:spPr>
      </p:cxnSp>
      <p:cxnSp>
        <p:nvCxnSpPr>
          <p:cNvPr id="986" name="Google Shape;986;p22"/>
          <p:cNvCxnSpPr/>
          <p:nvPr/>
        </p:nvCxnSpPr>
        <p:spPr>
          <a:xfrm rot="10800000">
            <a:off x="1842297" y="4559499"/>
            <a:ext cx="0" cy="99300"/>
          </a:xfrm>
          <a:prstGeom prst="straightConnector1">
            <a:avLst/>
          </a:prstGeom>
          <a:noFill/>
          <a:ln cap="flat" cmpd="sng" w="9525">
            <a:solidFill>
              <a:srgbClr val="4A7DBA"/>
            </a:solidFill>
            <a:prstDash val="solid"/>
            <a:round/>
            <a:headEnd len="sm" w="sm" type="none"/>
            <a:tailEnd len="sm" w="sm" type="none"/>
          </a:ln>
        </p:spPr>
      </p:cxnSp>
      <p:cxnSp>
        <p:nvCxnSpPr>
          <p:cNvPr id="987" name="Google Shape;987;p22"/>
          <p:cNvCxnSpPr/>
          <p:nvPr/>
        </p:nvCxnSpPr>
        <p:spPr>
          <a:xfrm rot="10800000">
            <a:off x="2009455" y="4559499"/>
            <a:ext cx="0" cy="99300"/>
          </a:xfrm>
          <a:prstGeom prst="straightConnector1">
            <a:avLst/>
          </a:prstGeom>
          <a:noFill/>
          <a:ln cap="flat" cmpd="sng" w="9525">
            <a:solidFill>
              <a:srgbClr val="4A7DBA"/>
            </a:solidFill>
            <a:prstDash val="solid"/>
            <a:round/>
            <a:headEnd len="sm" w="sm" type="none"/>
            <a:tailEnd len="sm" w="sm" type="none"/>
          </a:ln>
        </p:spPr>
      </p:cxnSp>
      <p:sp>
        <p:nvSpPr>
          <p:cNvPr id="988" name="Google Shape;988;p22"/>
          <p:cNvSpPr txBox="1"/>
          <p:nvPr/>
        </p:nvSpPr>
        <p:spPr>
          <a:xfrm>
            <a:off x="793303" y="4750277"/>
            <a:ext cx="1225200" cy="230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TBD</a:t>
            </a:r>
            <a:endParaRPr/>
          </a:p>
        </p:txBody>
      </p:sp>
      <p:sp>
        <p:nvSpPr>
          <p:cNvPr id="989" name="Google Shape;989;p22"/>
          <p:cNvSpPr/>
          <p:nvPr/>
        </p:nvSpPr>
        <p:spPr>
          <a:xfrm>
            <a:off x="874215" y="4584322"/>
            <a:ext cx="241500" cy="1656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990" name="Google Shape;990;p22"/>
          <p:cNvSpPr txBox="1"/>
          <p:nvPr/>
        </p:nvSpPr>
        <p:spPr>
          <a:xfrm>
            <a:off x="857456" y="3810347"/>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sp>
        <p:nvSpPr>
          <p:cNvPr id="991" name="Google Shape;991;p22"/>
          <p:cNvSpPr txBox="1"/>
          <p:nvPr/>
        </p:nvSpPr>
        <p:spPr>
          <a:xfrm>
            <a:off x="817491" y="4437114"/>
            <a:ext cx="351900" cy="184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600">
                <a:solidFill>
                  <a:schemeClr val="dk1"/>
                </a:solidFill>
                <a:latin typeface="Calibri"/>
                <a:ea typeface="Calibri"/>
                <a:cs typeface="Calibri"/>
                <a:sym typeface="Calibri"/>
              </a:rPr>
              <a:t>CC&amp;S</a:t>
            </a:r>
            <a:endParaRPr/>
          </a:p>
        </p:txBody>
      </p:sp>
      <p:sp>
        <p:nvSpPr>
          <p:cNvPr id="992" name="Google Shape;992;p22"/>
          <p:cNvSpPr txBox="1"/>
          <p:nvPr/>
        </p:nvSpPr>
        <p:spPr>
          <a:xfrm>
            <a:off x="403714" y="206792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993" name="Google Shape;993;p22"/>
          <p:cNvSpPr txBox="1"/>
          <p:nvPr/>
        </p:nvSpPr>
        <p:spPr>
          <a:xfrm>
            <a:off x="403714" y="265700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994" name="Google Shape;994;p22"/>
          <p:cNvSpPr txBox="1"/>
          <p:nvPr/>
        </p:nvSpPr>
        <p:spPr>
          <a:xfrm>
            <a:off x="403714" y="3291305"/>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995" name="Google Shape;995;p22"/>
          <p:cNvSpPr txBox="1"/>
          <p:nvPr/>
        </p:nvSpPr>
        <p:spPr>
          <a:xfrm>
            <a:off x="403714" y="3895461"/>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996" name="Google Shape;996;p22"/>
          <p:cNvSpPr txBox="1"/>
          <p:nvPr/>
        </p:nvSpPr>
        <p:spPr>
          <a:xfrm>
            <a:off x="403714" y="4492081"/>
            <a:ext cx="246600" cy="3000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sp>
        <p:nvSpPr>
          <p:cNvPr id="997" name="Google Shape;997;p22"/>
          <p:cNvSpPr txBox="1"/>
          <p:nvPr/>
        </p:nvSpPr>
        <p:spPr>
          <a:xfrm rot="-5400000">
            <a:off x="-964643" y="3162883"/>
            <a:ext cx="25542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900">
                <a:solidFill>
                  <a:schemeClr val="dk1"/>
                </a:solidFill>
                <a:latin typeface="Calibri"/>
                <a:ea typeface="Calibri"/>
                <a:cs typeface="Calibri"/>
                <a:sym typeface="Calibri"/>
              </a:rPr>
              <a:t>Expand buttons to develop more detailed scenarios</a:t>
            </a:r>
            <a:endParaRPr/>
          </a:p>
        </p:txBody>
      </p:sp>
      <p:sp>
        <p:nvSpPr>
          <p:cNvPr id="998" name="Google Shape;998;p22"/>
          <p:cNvSpPr txBox="1"/>
          <p:nvPr/>
        </p:nvSpPr>
        <p:spPr>
          <a:xfrm>
            <a:off x="461899" y="364958"/>
            <a:ext cx="803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Forecast Horizon:</a:t>
            </a:r>
            <a:endParaRPr/>
          </a:p>
        </p:txBody>
      </p:sp>
      <p:sp>
        <p:nvSpPr>
          <p:cNvPr id="999" name="Google Shape;999;p22"/>
          <p:cNvSpPr txBox="1"/>
          <p:nvPr/>
        </p:nvSpPr>
        <p:spPr>
          <a:xfrm>
            <a:off x="1201347" y="358938"/>
            <a:ext cx="1112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Quarter, Year, Three Years</a:t>
            </a:r>
            <a:endParaRPr/>
          </a:p>
        </p:txBody>
      </p:sp>
      <p:sp>
        <p:nvSpPr>
          <p:cNvPr id="1000" name="Google Shape;1000;p22"/>
          <p:cNvSpPr txBox="1"/>
          <p:nvPr/>
        </p:nvSpPr>
        <p:spPr>
          <a:xfrm>
            <a:off x="753354" y="514440"/>
            <a:ext cx="511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Portfolio:</a:t>
            </a:r>
            <a:endParaRPr/>
          </a:p>
        </p:txBody>
      </p:sp>
      <p:sp>
        <p:nvSpPr>
          <p:cNvPr id="1001" name="Google Shape;1001;p22"/>
          <p:cNvSpPr txBox="1"/>
          <p:nvPr/>
        </p:nvSpPr>
        <p:spPr>
          <a:xfrm>
            <a:off x="677575" y="663922"/>
            <a:ext cx="587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Geography:</a:t>
            </a:r>
            <a:endParaRPr/>
          </a:p>
        </p:txBody>
      </p:sp>
      <p:sp>
        <p:nvSpPr>
          <p:cNvPr id="1002" name="Google Shape;1002;p22"/>
          <p:cNvSpPr txBox="1"/>
          <p:nvPr/>
        </p:nvSpPr>
        <p:spPr>
          <a:xfrm>
            <a:off x="601797" y="813404"/>
            <a:ext cx="6633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Lead Sources:</a:t>
            </a:r>
            <a:endParaRPr/>
          </a:p>
        </p:txBody>
      </p:sp>
      <p:sp>
        <p:nvSpPr>
          <p:cNvPr id="1003" name="Google Shape;1003;p22"/>
          <p:cNvSpPr txBox="1"/>
          <p:nvPr/>
        </p:nvSpPr>
        <p:spPr>
          <a:xfrm>
            <a:off x="730037" y="1261850"/>
            <a:ext cx="5352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Resources</a:t>
            </a:r>
            <a:endParaRPr/>
          </a:p>
        </p:txBody>
      </p:sp>
      <p:sp>
        <p:nvSpPr>
          <p:cNvPr id="1004" name="Google Shape;1004;p22"/>
          <p:cNvSpPr txBox="1"/>
          <p:nvPr/>
        </p:nvSpPr>
        <p:spPr>
          <a:xfrm>
            <a:off x="1201347" y="508311"/>
            <a:ext cx="7173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Products</a:t>
            </a:r>
            <a:endParaRPr/>
          </a:p>
        </p:txBody>
      </p:sp>
      <p:sp>
        <p:nvSpPr>
          <p:cNvPr id="1005" name="Google Shape;1005;p22"/>
          <p:cNvSpPr txBox="1"/>
          <p:nvPr/>
        </p:nvSpPr>
        <p:spPr>
          <a:xfrm>
            <a:off x="1201347" y="662681"/>
            <a:ext cx="852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Geographies</a:t>
            </a:r>
            <a:endParaRPr/>
          </a:p>
        </p:txBody>
      </p:sp>
      <p:sp>
        <p:nvSpPr>
          <p:cNvPr id="1006" name="Google Shape;1006;p22"/>
          <p:cNvSpPr txBox="1"/>
          <p:nvPr/>
        </p:nvSpPr>
        <p:spPr>
          <a:xfrm>
            <a:off x="1201347" y="827049"/>
            <a:ext cx="868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all that apply</a:t>
            </a:r>
            <a:endParaRPr/>
          </a:p>
        </p:txBody>
      </p:sp>
      <p:pic>
        <p:nvPicPr>
          <p:cNvPr descr="Zoom out" id="1007" name="Google Shape;1007;p22"/>
          <p:cNvPicPr preferRelativeResize="0"/>
          <p:nvPr/>
        </p:nvPicPr>
        <p:blipFill rotWithShape="1">
          <a:blip r:embed="rId4">
            <a:alphaModFix/>
          </a:blip>
          <a:srcRect b="0" l="0" r="0" t="0"/>
          <a:stretch/>
        </p:blipFill>
        <p:spPr>
          <a:xfrm>
            <a:off x="2028274" y="148753"/>
            <a:ext cx="387656" cy="387656"/>
          </a:xfrm>
          <a:prstGeom prst="rect">
            <a:avLst/>
          </a:prstGeom>
          <a:noFill/>
          <a:ln>
            <a:noFill/>
          </a:ln>
        </p:spPr>
      </p:pic>
      <p:pic>
        <p:nvPicPr>
          <p:cNvPr descr="Zoom out" id="1008" name="Google Shape;1008;p22"/>
          <p:cNvPicPr preferRelativeResize="0"/>
          <p:nvPr/>
        </p:nvPicPr>
        <p:blipFill rotWithShape="1">
          <a:blip r:embed="rId4">
            <a:alphaModFix/>
          </a:blip>
          <a:srcRect b="0" l="0" r="0" t="0"/>
          <a:stretch/>
        </p:blipFill>
        <p:spPr>
          <a:xfrm>
            <a:off x="1999081" y="1640062"/>
            <a:ext cx="387656" cy="387656"/>
          </a:xfrm>
          <a:prstGeom prst="rect">
            <a:avLst/>
          </a:prstGeom>
          <a:noFill/>
          <a:ln>
            <a:noFill/>
          </a:ln>
        </p:spPr>
      </p:pic>
      <p:cxnSp>
        <p:nvCxnSpPr>
          <p:cNvPr id="1009" name="Google Shape;1009;p22"/>
          <p:cNvCxnSpPr/>
          <p:nvPr/>
        </p:nvCxnSpPr>
        <p:spPr>
          <a:xfrm rot="10800000">
            <a:off x="2373579" y="2114433"/>
            <a:ext cx="0" cy="165600"/>
          </a:xfrm>
          <a:prstGeom prst="straightConnector1">
            <a:avLst/>
          </a:prstGeom>
          <a:noFill/>
          <a:ln cap="flat" cmpd="sng" w="9525">
            <a:solidFill>
              <a:srgbClr val="4A7DBA"/>
            </a:solidFill>
            <a:prstDash val="solid"/>
            <a:round/>
            <a:headEnd len="sm" w="sm" type="none"/>
            <a:tailEnd len="sm" w="sm" type="none"/>
          </a:ln>
        </p:spPr>
      </p:cxnSp>
      <p:cxnSp>
        <p:nvCxnSpPr>
          <p:cNvPr id="1010" name="Google Shape;1010;p22"/>
          <p:cNvCxnSpPr/>
          <p:nvPr/>
        </p:nvCxnSpPr>
        <p:spPr>
          <a:xfrm flipH="1" rot="10800000">
            <a:off x="2832194" y="1954777"/>
            <a:ext cx="2868900" cy="36600"/>
          </a:xfrm>
          <a:prstGeom prst="straightConnector1">
            <a:avLst/>
          </a:prstGeom>
          <a:noFill/>
          <a:ln cap="flat" cmpd="sng" w="9525">
            <a:solidFill>
              <a:srgbClr val="4A7DBA"/>
            </a:solidFill>
            <a:prstDash val="solid"/>
            <a:round/>
            <a:headEnd len="sm" w="sm" type="none"/>
            <a:tailEnd len="sm" w="sm" type="none"/>
          </a:ln>
        </p:spPr>
      </p:cxnSp>
      <p:cxnSp>
        <p:nvCxnSpPr>
          <p:cNvPr id="1011" name="Google Shape;1011;p22"/>
          <p:cNvCxnSpPr/>
          <p:nvPr/>
        </p:nvCxnSpPr>
        <p:spPr>
          <a:xfrm rot="10800000">
            <a:off x="2831291" y="1915230"/>
            <a:ext cx="0" cy="165600"/>
          </a:xfrm>
          <a:prstGeom prst="straightConnector1">
            <a:avLst/>
          </a:prstGeom>
          <a:noFill/>
          <a:ln cap="flat" cmpd="sng" w="9525">
            <a:solidFill>
              <a:srgbClr val="4A7DBA"/>
            </a:solidFill>
            <a:prstDash val="solid"/>
            <a:round/>
            <a:headEnd len="sm" w="sm" type="none"/>
            <a:tailEnd len="sm" w="sm" type="none"/>
          </a:ln>
        </p:spPr>
      </p:cxnSp>
      <p:cxnSp>
        <p:nvCxnSpPr>
          <p:cNvPr id="1012" name="Google Shape;1012;p22"/>
          <p:cNvCxnSpPr/>
          <p:nvPr/>
        </p:nvCxnSpPr>
        <p:spPr>
          <a:xfrm rot="10800000">
            <a:off x="4398963" y="1908594"/>
            <a:ext cx="0" cy="165600"/>
          </a:xfrm>
          <a:prstGeom prst="straightConnector1">
            <a:avLst/>
          </a:prstGeom>
          <a:noFill/>
          <a:ln cap="flat" cmpd="sng" w="9525">
            <a:solidFill>
              <a:srgbClr val="4A7DBA"/>
            </a:solidFill>
            <a:prstDash val="solid"/>
            <a:round/>
            <a:headEnd len="sm" w="sm" type="none"/>
            <a:tailEnd len="sm" w="sm" type="none"/>
          </a:ln>
        </p:spPr>
      </p:cxnSp>
      <p:cxnSp>
        <p:nvCxnSpPr>
          <p:cNvPr id="1013" name="Google Shape;1013;p22"/>
          <p:cNvCxnSpPr/>
          <p:nvPr/>
        </p:nvCxnSpPr>
        <p:spPr>
          <a:xfrm rot="10800000">
            <a:off x="3591392" y="1915229"/>
            <a:ext cx="0" cy="165600"/>
          </a:xfrm>
          <a:prstGeom prst="straightConnector1">
            <a:avLst/>
          </a:prstGeom>
          <a:noFill/>
          <a:ln cap="flat" cmpd="sng" w="9525">
            <a:solidFill>
              <a:srgbClr val="4A7DBA"/>
            </a:solidFill>
            <a:prstDash val="solid"/>
            <a:round/>
            <a:headEnd len="sm" w="sm" type="none"/>
            <a:tailEnd len="sm" w="sm" type="none"/>
          </a:ln>
        </p:spPr>
      </p:cxnSp>
      <p:cxnSp>
        <p:nvCxnSpPr>
          <p:cNvPr id="1014" name="Google Shape;1014;p22"/>
          <p:cNvCxnSpPr/>
          <p:nvPr/>
        </p:nvCxnSpPr>
        <p:spPr>
          <a:xfrm rot="10800000">
            <a:off x="3031556" y="1945077"/>
            <a:ext cx="0" cy="99300"/>
          </a:xfrm>
          <a:prstGeom prst="straightConnector1">
            <a:avLst/>
          </a:prstGeom>
          <a:noFill/>
          <a:ln cap="flat" cmpd="sng" w="9525">
            <a:solidFill>
              <a:srgbClr val="4A7DBA"/>
            </a:solidFill>
            <a:prstDash val="solid"/>
            <a:round/>
            <a:headEnd len="sm" w="sm" type="none"/>
            <a:tailEnd len="sm" w="sm" type="none"/>
          </a:ln>
        </p:spPr>
      </p:cxnSp>
      <p:cxnSp>
        <p:nvCxnSpPr>
          <p:cNvPr id="1015" name="Google Shape;1015;p22"/>
          <p:cNvCxnSpPr/>
          <p:nvPr/>
        </p:nvCxnSpPr>
        <p:spPr>
          <a:xfrm rot="10800000">
            <a:off x="3212267" y="1945077"/>
            <a:ext cx="0" cy="99300"/>
          </a:xfrm>
          <a:prstGeom prst="straightConnector1">
            <a:avLst/>
          </a:prstGeom>
          <a:noFill/>
          <a:ln cap="flat" cmpd="sng" w="9525">
            <a:solidFill>
              <a:srgbClr val="4A7DBA"/>
            </a:solidFill>
            <a:prstDash val="solid"/>
            <a:round/>
            <a:headEnd len="sm" w="sm" type="none"/>
            <a:tailEnd len="sm" w="sm" type="none"/>
          </a:ln>
        </p:spPr>
      </p:cxnSp>
      <p:cxnSp>
        <p:nvCxnSpPr>
          <p:cNvPr id="1016" name="Google Shape;1016;p22"/>
          <p:cNvCxnSpPr/>
          <p:nvPr/>
        </p:nvCxnSpPr>
        <p:spPr>
          <a:xfrm rot="10800000">
            <a:off x="3379425" y="1945077"/>
            <a:ext cx="0" cy="99300"/>
          </a:xfrm>
          <a:prstGeom prst="straightConnector1">
            <a:avLst/>
          </a:prstGeom>
          <a:noFill/>
          <a:ln cap="flat" cmpd="sng" w="9525">
            <a:solidFill>
              <a:srgbClr val="4A7DBA"/>
            </a:solidFill>
            <a:prstDash val="solid"/>
            <a:round/>
            <a:headEnd len="sm" w="sm" type="none"/>
            <a:tailEnd len="sm" w="sm" type="none"/>
          </a:ln>
        </p:spPr>
      </p:cxnSp>
      <p:cxnSp>
        <p:nvCxnSpPr>
          <p:cNvPr id="1017" name="Google Shape;1017;p22"/>
          <p:cNvCxnSpPr/>
          <p:nvPr/>
        </p:nvCxnSpPr>
        <p:spPr>
          <a:xfrm rot="10800000">
            <a:off x="3826688" y="1945078"/>
            <a:ext cx="0" cy="99300"/>
          </a:xfrm>
          <a:prstGeom prst="straightConnector1">
            <a:avLst/>
          </a:prstGeom>
          <a:noFill/>
          <a:ln cap="flat" cmpd="sng" w="9525">
            <a:solidFill>
              <a:srgbClr val="4A7DBA"/>
            </a:solidFill>
            <a:prstDash val="solid"/>
            <a:round/>
            <a:headEnd len="sm" w="sm" type="none"/>
            <a:tailEnd len="sm" w="sm" type="none"/>
          </a:ln>
        </p:spPr>
      </p:cxnSp>
      <p:cxnSp>
        <p:nvCxnSpPr>
          <p:cNvPr id="1018" name="Google Shape;1018;p22"/>
          <p:cNvCxnSpPr/>
          <p:nvPr/>
        </p:nvCxnSpPr>
        <p:spPr>
          <a:xfrm rot="10800000">
            <a:off x="4007399" y="1945078"/>
            <a:ext cx="0" cy="99300"/>
          </a:xfrm>
          <a:prstGeom prst="straightConnector1">
            <a:avLst/>
          </a:prstGeom>
          <a:noFill/>
          <a:ln cap="flat" cmpd="sng" w="9525">
            <a:solidFill>
              <a:srgbClr val="4A7DBA"/>
            </a:solidFill>
            <a:prstDash val="solid"/>
            <a:round/>
            <a:headEnd len="sm" w="sm" type="none"/>
            <a:tailEnd len="sm" w="sm" type="none"/>
          </a:ln>
        </p:spPr>
      </p:cxnSp>
      <p:cxnSp>
        <p:nvCxnSpPr>
          <p:cNvPr id="1019" name="Google Shape;1019;p22"/>
          <p:cNvCxnSpPr/>
          <p:nvPr/>
        </p:nvCxnSpPr>
        <p:spPr>
          <a:xfrm rot="10800000">
            <a:off x="4174556" y="1945078"/>
            <a:ext cx="0" cy="99300"/>
          </a:xfrm>
          <a:prstGeom prst="straightConnector1">
            <a:avLst/>
          </a:prstGeom>
          <a:noFill/>
          <a:ln cap="flat" cmpd="sng" w="9525">
            <a:solidFill>
              <a:srgbClr val="4A7DBA"/>
            </a:solidFill>
            <a:prstDash val="solid"/>
            <a:round/>
            <a:headEnd len="sm" w="sm" type="none"/>
            <a:tailEnd len="sm" w="sm" type="none"/>
          </a:ln>
        </p:spPr>
      </p:cxnSp>
      <p:sp>
        <p:nvSpPr>
          <p:cNvPr id="1020" name="Google Shape;1020;p22"/>
          <p:cNvSpPr/>
          <p:nvPr/>
        </p:nvSpPr>
        <p:spPr>
          <a:xfrm rot="5400000">
            <a:off x="4387517" y="2162196"/>
            <a:ext cx="352200" cy="288000"/>
          </a:xfrm>
          <a:prstGeom prst="triangle">
            <a:avLst>
              <a:gd fmla="val 50000" name="adj"/>
            </a:avLst>
          </a:prstGeom>
          <a:solidFill>
            <a:srgbClr val="FFC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021" name="Google Shape;1021;p22"/>
          <p:cNvSpPr txBox="1"/>
          <p:nvPr/>
        </p:nvSpPr>
        <p:spPr>
          <a:xfrm>
            <a:off x="4200473" y="1960485"/>
            <a:ext cx="3519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0</a:t>
            </a:r>
            <a:endParaRPr/>
          </a:p>
        </p:txBody>
      </p:sp>
      <p:sp>
        <p:nvSpPr>
          <p:cNvPr id="1022" name="Google Shape;1022;p22"/>
          <p:cNvSpPr txBox="1"/>
          <p:nvPr/>
        </p:nvSpPr>
        <p:spPr>
          <a:xfrm>
            <a:off x="2546661" y="1862086"/>
            <a:ext cx="246600" cy="3000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a:t>
            </a:r>
            <a:endParaRPr/>
          </a:p>
        </p:txBody>
      </p:sp>
      <p:pic>
        <p:nvPicPr>
          <p:cNvPr id="1023" name="Google Shape;1023;p22"/>
          <p:cNvPicPr preferRelativeResize="0"/>
          <p:nvPr/>
        </p:nvPicPr>
        <p:blipFill rotWithShape="1">
          <a:blip r:embed="rId5">
            <a:alphaModFix/>
          </a:blip>
          <a:srcRect b="0" l="0" r="0" t="0"/>
          <a:stretch/>
        </p:blipFill>
        <p:spPr>
          <a:xfrm>
            <a:off x="2751872" y="138328"/>
            <a:ext cx="2985900" cy="1462800"/>
          </a:xfrm>
          <a:prstGeom prst="rect">
            <a:avLst/>
          </a:prstGeom>
          <a:noFill/>
          <a:ln>
            <a:noFill/>
          </a:ln>
        </p:spPr>
      </p:pic>
      <p:cxnSp>
        <p:nvCxnSpPr>
          <p:cNvPr id="1024" name="Google Shape;1024;p22"/>
          <p:cNvCxnSpPr/>
          <p:nvPr/>
        </p:nvCxnSpPr>
        <p:spPr>
          <a:xfrm>
            <a:off x="3087900" y="1586400"/>
            <a:ext cx="2548500" cy="0"/>
          </a:xfrm>
          <a:prstGeom prst="straightConnector1">
            <a:avLst/>
          </a:prstGeom>
          <a:noFill/>
          <a:ln cap="flat" cmpd="sng" w="9525">
            <a:solidFill>
              <a:srgbClr val="4A7DBA"/>
            </a:solidFill>
            <a:prstDash val="solid"/>
            <a:round/>
            <a:headEnd len="sm" w="sm" type="none"/>
            <a:tailEnd len="sm" w="sm" type="none"/>
          </a:ln>
        </p:spPr>
      </p:cxnSp>
      <p:cxnSp>
        <p:nvCxnSpPr>
          <p:cNvPr id="1025" name="Google Shape;1025;p22"/>
          <p:cNvCxnSpPr/>
          <p:nvPr/>
        </p:nvCxnSpPr>
        <p:spPr>
          <a:xfrm rot="10800000">
            <a:off x="5700987" y="1873808"/>
            <a:ext cx="0" cy="165600"/>
          </a:xfrm>
          <a:prstGeom prst="straightConnector1">
            <a:avLst/>
          </a:prstGeom>
          <a:noFill/>
          <a:ln cap="flat" cmpd="sng" w="9525">
            <a:solidFill>
              <a:srgbClr val="4A7DBA"/>
            </a:solidFill>
            <a:prstDash val="solid"/>
            <a:round/>
            <a:headEnd len="sm" w="sm" type="none"/>
            <a:tailEnd len="sm" w="sm" type="none"/>
          </a:ln>
        </p:spPr>
      </p:cxnSp>
      <p:cxnSp>
        <p:nvCxnSpPr>
          <p:cNvPr id="1026" name="Google Shape;1026;p22"/>
          <p:cNvCxnSpPr/>
          <p:nvPr/>
        </p:nvCxnSpPr>
        <p:spPr>
          <a:xfrm rot="10800000">
            <a:off x="4974738" y="1880443"/>
            <a:ext cx="0" cy="165600"/>
          </a:xfrm>
          <a:prstGeom prst="straightConnector1">
            <a:avLst/>
          </a:prstGeom>
          <a:noFill/>
          <a:ln cap="flat" cmpd="sng" w="9525">
            <a:solidFill>
              <a:srgbClr val="4A7DBA"/>
            </a:solidFill>
            <a:prstDash val="solid"/>
            <a:round/>
            <a:headEnd len="sm" w="sm" type="none"/>
            <a:tailEnd len="sm" w="sm" type="none"/>
          </a:ln>
        </p:spPr>
      </p:cxnSp>
      <p:cxnSp>
        <p:nvCxnSpPr>
          <p:cNvPr id="1027" name="Google Shape;1027;p22"/>
          <p:cNvCxnSpPr/>
          <p:nvPr/>
        </p:nvCxnSpPr>
        <p:spPr>
          <a:xfrm rot="10800000">
            <a:off x="4595614" y="1910291"/>
            <a:ext cx="0" cy="99300"/>
          </a:xfrm>
          <a:prstGeom prst="straightConnector1">
            <a:avLst/>
          </a:prstGeom>
          <a:noFill/>
          <a:ln cap="flat" cmpd="sng" w="9525">
            <a:solidFill>
              <a:srgbClr val="4A7DBA"/>
            </a:solidFill>
            <a:prstDash val="solid"/>
            <a:round/>
            <a:headEnd len="sm" w="sm" type="none"/>
            <a:tailEnd len="sm" w="sm" type="none"/>
          </a:ln>
        </p:spPr>
      </p:cxnSp>
      <p:cxnSp>
        <p:nvCxnSpPr>
          <p:cNvPr id="1028" name="Google Shape;1028;p22"/>
          <p:cNvCxnSpPr/>
          <p:nvPr/>
        </p:nvCxnSpPr>
        <p:spPr>
          <a:xfrm rot="10800000">
            <a:off x="4762771" y="1910291"/>
            <a:ext cx="0" cy="99300"/>
          </a:xfrm>
          <a:prstGeom prst="straightConnector1">
            <a:avLst/>
          </a:prstGeom>
          <a:noFill/>
          <a:ln cap="flat" cmpd="sng" w="9525">
            <a:solidFill>
              <a:srgbClr val="4A7DBA"/>
            </a:solidFill>
            <a:prstDash val="solid"/>
            <a:round/>
            <a:headEnd len="sm" w="sm" type="none"/>
            <a:tailEnd len="sm" w="sm" type="none"/>
          </a:ln>
        </p:spPr>
      </p:cxnSp>
      <p:cxnSp>
        <p:nvCxnSpPr>
          <p:cNvPr id="1029" name="Google Shape;1029;p22"/>
          <p:cNvCxnSpPr/>
          <p:nvPr/>
        </p:nvCxnSpPr>
        <p:spPr>
          <a:xfrm rot="10800000">
            <a:off x="5155821" y="1910292"/>
            <a:ext cx="0" cy="99300"/>
          </a:xfrm>
          <a:prstGeom prst="straightConnector1">
            <a:avLst/>
          </a:prstGeom>
          <a:noFill/>
          <a:ln cap="flat" cmpd="sng" w="9525">
            <a:solidFill>
              <a:srgbClr val="4A7DBA"/>
            </a:solidFill>
            <a:prstDash val="solid"/>
            <a:round/>
            <a:headEnd len="sm" w="sm" type="none"/>
            <a:tailEnd len="sm" w="sm" type="none"/>
          </a:ln>
        </p:spPr>
      </p:cxnSp>
      <p:sp>
        <p:nvSpPr>
          <p:cNvPr id="1030" name="Google Shape;1030;p22"/>
          <p:cNvSpPr txBox="1"/>
          <p:nvPr/>
        </p:nvSpPr>
        <p:spPr>
          <a:xfrm>
            <a:off x="5363895" y="1960485"/>
            <a:ext cx="3912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156</a:t>
            </a:r>
            <a:endParaRPr/>
          </a:p>
        </p:txBody>
      </p:sp>
      <p:sp>
        <p:nvSpPr>
          <p:cNvPr id="1031" name="Google Shape;1031;p22"/>
          <p:cNvSpPr txBox="1"/>
          <p:nvPr/>
        </p:nvSpPr>
        <p:spPr>
          <a:xfrm>
            <a:off x="2777248" y="1972798"/>
            <a:ext cx="3519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Calibri"/>
                <a:ea typeface="Calibri"/>
                <a:cs typeface="Calibri"/>
                <a:sym typeface="Calibri"/>
              </a:rPr>
              <a:t>t</a:t>
            </a:r>
            <a:r>
              <a:rPr baseline="-25000" lang="en" sz="1200">
                <a:solidFill>
                  <a:schemeClr val="dk1"/>
                </a:solidFill>
                <a:latin typeface="Calibri"/>
                <a:ea typeface="Calibri"/>
                <a:cs typeface="Calibri"/>
                <a:sym typeface="Calibri"/>
              </a:rPr>
              <a:t>-0</a:t>
            </a:r>
            <a:endParaRPr/>
          </a:p>
        </p:txBody>
      </p:sp>
      <p:cxnSp>
        <p:nvCxnSpPr>
          <p:cNvPr id="1032" name="Google Shape;1032;p22"/>
          <p:cNvCxnSpPr/>
          <p:nvPr/>
        </p:nvCxnSpPr>
        <p:spPr>
          <a:xfrm rot="10800000">
            <a:off x="5313943" y="1911286"/>
            <a:ext cx="0" cy="99300"/>
          </a:xfrm>
          <a:prstGeom prst="straightConnector1">
            <a:avLst/>
          </a:prstGeom>
          <a:noFill/>
          <a:ln cap="flat" cmpd="sng" w="9525">
            <a:solidFill>
              <a:srgbClr val="4A7DBA"/>
            </a:solidFill>
            <a:prstDash val="solid"/>
            <a:round/>
            <a:headEnd len="sm" w="sm" type="none"/>
            <a:tailEnd len="sm" w="sm" type="none"/>
          </a:ln>
        </p:spPr>
      </p:cxnSp>
      <p:cxnSp>
        <p:nvCxnSpPr>
          <p:cNvPr id="1033" name="Google Shape;1033;p22"/>
          <p:cNvCxnSpPr/>
          <p:nvPr/>
        </p:nvCxnSpPr>
        <p:spPr>
          <a:xfrm rot="10800000">
            <a:off x="5510015" y="1912280"/>
            <a:ext cx="0" cy="99300"/>
          </a:xfrm>
          <a:prstGeom prst="straightConnector1">
            <a:avLst/>
          </a:prstGeom>
          <a:noFill/>
          <a:ln cap="flat" cmpd="sng" w="9525">
            <a:solidFill>
              <a:srgbClr val="4A7DBA"/>
            </a:solidFill>
            <a:prstDash val="solid"/>
            <a:round/>
            <a:headEnd len="sm" w="sm" type="none"/>
            <a:tailEnd len="sm" w="sm" type="none"/>
          </a:ln>
        </p:spPr>
      </p:cxnSp>
      <p:pic>
        <p:nvPicPr>
          <p:cNvPr descr="Pause" id="1034" name="Google Shape;1034;p22"/>
          <p:cNvPicPr preferRelativeResize="0"/>
          <p:nvPr/>
        </p:nvPicPr>
        <p:blipFill rotWithShape="1">
          <a:blip r:embed="rId6">
            <a:alphaModFix/>
          </a:blip>
          <a:srcRect b="0" l="0" r="0" t="0"/>
          <a:stretch/>
        </p:blipFill>
        <p:spPr>
          <a:xfrm>
            <a:off x="3783121" y="2130096"/>
            <a:ext cx="376641" cy="376641"/>
          </a:xfrm>
          <a:prstGeom prst="rect">
            <a:avLst/>
          </a:prstGeom>
          <a:noFill/>
          <a:ln>
            <a:noFill/>
          </a:ln>
        </p:spPr>
      </p:pic>
      <p:sp>
        <p:nvSpPr>
          <p:cNvPr id="1035" name="Google Shape;1035;p22"/>
          <p:cNvSpPr/>
          <p:nvPr/>
        </p:nvSpPr>
        <p:spPr>
          <a:xfrm rot="10800000">
            <a:off x="4284298" y="1771197"/>
            <a:ext cx="241500" cy="165600"/>
          </a:xfrm>
          <a:prstGeom prst="triangle">
            <a:avLst>
              <a:gd fmla="val 50000" name="adj"/>
            </a:avLst>
          </a:prstGeom>
          <a:solidFill>
            <a:srgbClr val="D99593"/>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End" id="1036" name="Google Shape;1036;p22"/>
          <p:cNvPicPr preferRelativeResize="0"/>
          <p:nvPr/>
        </p:nvPicPr>
        <p:blipFill rotWithShape="1">
          <a:blip r:embed="rId7">
            <a:alphaModFix/>
          </a:blip>
          <a:srcRect b="0" l="0" r="0" t="0"/>
          <a:stretch/>
        </p:blipFill>
        <p:spPr>
          <a:xfrm>
            <a:off x="4967501" y="2130095"/>
            <a:ext cx="376642" cy="376642"/>
          </a:xfrm>
          <a:prstGeom prst="rect">
            <a:avLst/>
          </a:prstGeom>
          <a:noFill/>
          <a:ln>
            <a:noFill/>
          </a:ln>
        </p:spPr>
      </p:pic>
      <p:pic>
        <p:nvPicPr>
          <p:cNvPr descr="Beginning" id="1037" name="Google Shape;1037;p22"/>
          <p:cNvPicPr preferRelativeResize="0"/>
          <p:nvPr/>
        </p:nvPicPr>
        <p:blipFill rotWithShape="1">
          <a:blip r:embed="rId8">
            <a:alphaModFix/>
          </a:blip>
          <a:srcRect b="0" l="0" r="0" t="0"/>
          <a:stretch/>
        </p:blipFill>
        <p:spPr>
          <a:xfrm>
            <a:off x="3130173" y="2130096"/>
            <a:ext cx="393063" cy="393063"/>
          </a:xfrm>
          <a:prstGeom prst="rect">
            <a:avLst/>
          </a:prstGeom>
          <a:noFill/>
          <a:ln>
            <a:noFill/>
          </a:ln>
        </p:spPr>
      </p:pic>
      <p:sp>
        <p:nvSpPr>
          <p:cNvPr id="1038" name="Google Shape;1038;p22"/>
          <p:cNvSpPr txBox="1"/>
          <p:nvPr/>
        </p:nvSpPr>
        <p:spPr>
          <a:xfrm>
            <a:off x="2303869" y="-541547"/>
            <a:ext cx="9621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Shrink panel</a:t>
            </a:r>
            <a:endParaRPr/>
          </a:p>
        </p:txBody>
      </p:sp>
      <p:cxnSp>
        <p:nvCxnSpPr>
          <p:cNvPr id="1039" name="Google Shape;1039;p22"/>
          <p:cNvCxnSpPr>
            <a:stCxn id="1038" idx="2"/>
          </p:cNvCxnSpPr>
          <p:nvPr/>
        </p:nvCxnSpPr>
        <p:spPr>
          <a:xfrm flipH="1">
            <a:off x="2372419" y="-33647"/>
            <a:ext cx="412500" cy="390300"/>
          </a:xfrm>
          <a:prstGeom prst="straightConnector1">
            <a:avLst/>
          </a:prstGeom>
          <a:noFill/>
          <a:ln cap="flat" cmpd="sng" w="9525">
            <a:solidFill>
              <a:srgbClr val="4A7DBA"/>
            </a:solidFill>
            <a:prstDash val="solid"/>
            <a:round/>
            <a:headEnd len="sm" w="sm" type="none"/>
            <a:tailEnd len="sm" w="sm" type="none"/>
          </a:ln>
        </p:spPr>
      </p:cxnSp>
      <p:sp>
        <p:nvSpPr>
          <p:cNvPr id="1040" name="Google Shape;1040;p22"/>
          <p:cNvSpPr/>
          <p:nvPr/>
        </p:nvSpPr>
        <p:spPr>
          <a:xfrm>
            <a:off x="2614537" y="2757828"/>
            <a:ext cx="3167100" cy="2334600"/>
          </a:xfrm>
          <a:prstGeom prst="roundRect">
            <a:avLst>
              <a:gd fmla="val 16667" name="adj"/>
            </a:avLst>
          </a:prstGeom>
          <a:noFill/>
          <a:ln cap="flat" cmpd="sng" w="5715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041" name="Google Shape;1041;p22"/>
          <p:cNvSpPr txBox="1"/>
          <p:nvPr/>
        </p:nvSpPr>
        <p:spPr>
          <a:xfrm>
            <a:off x="3026636" y="2668011"/>
            <a:ext cx="8997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Scoreboard</a:t>
            </a:r>
            <a:endParaRPr/>
          </a:p>
        </p:txBody>
      </p:sp>
      <p:sp>
        <p:nvSpPr>
          <p:cNvPr id="1042" name="Google Shape;1042;p22"/>
          <p:cNvSpPr/>
          <p:nvPr/>
        </p:nvSpPr>
        <p:spPr>
          <a:xfrm>
            <a:off x="2846139" y="3667453"/>
            <a:ext cx="2727300" cy="30000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2"/>
          <p:cNvSpPr txBox="1"/>
          <p:nvPr/>
        </p:nvSpPr>
        <p:spPr>
          <a:xfrm>
            <a:off x="3208149" y="3575437"/>
            <a:ext cx="53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dk1"/>
                </a:solidFill>
                <a:latin typeface="Calibri"/>
                <a:ea typeface="Calibri"/>
                <a:cs typeface="Calibri"/>
                <a:sym typeface="Calibri"/>
              </a:rPr>
              <a:t>$XX.XM</a:t>
            </a:r>
            <a:endParaRPr/>
          </a:p>
        </p:txBody>
      </p:sp>
      <p:sp>
        <p:nvSpPr>
          <p:cNvPr id="1044" name="Google Shape;1044;p22"/>
          <p:cNvSpPr txBox="1"/>
          <p:nvPr/>
        </p:nvSpPr>
        <p:spPr>
          <a:xfrm>
            <a:off x="3233235" y="4597578"/>
            <a:ext cx="360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Q1</a:t>
            </a:r>
            <a:endParaRPr/>
          </a:p>
        </p:txBody>
      </p:sp>
      <p:sp>
        <p:nvSpPr>
          <p:cNvPr id="1045" name="Google Shape;1045;p22"/>
          <p:cNvSpPr txBox="1"/>
          <p:nvPr/>
        </p:nvSpPr>
        <p:spPr>
          <a:xfrm>
            <a:off x="3294369" y="4877954"/>
            <a:ext cx="2285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Show time series view; Select:  Weekly, Quarterly, Annually</a:t>
            </a:r>
            <a:endParaRPr/>
          </a:p>
        </p:txBody>
      </p:sp>
      <p:sp>
        <p:nvSpPr>
          <p:cNvPr id="1046" name="Google Shape;1046;p22"/>
          <p:cNvSpPr txBox="1"/>
          <p:nvPr/>
        </p:nvSpPr>
        <p:spPr>
          <a:xfrm>
            <a:off x="348232" y="962886"/>
            <a:ext cx="916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Opportunity Owners</a:t>
            </a:r>
            <a:endParaRPr/>
          </a:p>
        </p:txBody>
      </p:sp>
      <p:sp>
        <p:nvSpPr>
          <p:cNvPr id="1047" name="Google Shape;1047;p22"/>
          <p:cNvSpPr txBox="1"/>
          <p:nvPr/>
        </p:nvSpPr>
        <p:spPr>
          <a:xfrm>
            <a:off x="1201347" y="971424"/>
            <a:ext cx="868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all that apply</a:t>
            </a:r>
            <a:endParaRPr/>
          </a:p>
        </p:txBody>
      </p:sp>
      <p:sp>
        <p:nvSpPr>
          <p:cNvPr id="1048" name="Google Shape;1048;p22"/>
          <p:cNvSpPr txBox="1"/>
          <p:nvPr/>
        </p:nvSpPr>
        <p:spPr>
          <a:xfrm>
            <a:off x="636772" y="1112368"/>
            <a:ext cx="6285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Lead Passing</a:t>
            </a:r>
            <a:endParaRPr/>
          </a:p>
        </p:txBody>
      </p:sp>
      <p:sp>
        <p:nvSpPr>
          <p:cNvPr id="1049" name="Google Shape;1049;p22"/>
          <p:cNvSpPr txBox="1"/>
          <p:nvPr/>
        </p:nvSpPr>
        <p:spPr>
          <a:xfrm>
            <a:off x="1203617" y="1120273"/>
            <a:ext cx="758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From – to - rules</a:t>
            </a:r>
            <a:endParaRPr/>
          </a:p>
        </p:txBody>
      </p:sp>
      <p:sp>
        <p:nvSpPr>
          <p:cNvPr id="1050" name="Google Shape;1050;p22"/>
          <p:cNvSpPr txBox="1"/>
          <p:nvPr/>
        </p:nvSpPr>
        <p:spPr>
          <a:xfrm>
            <a:off x="657174" y="1411329"/>
            <a:ext cx="607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750">
                <a:solidFill>
                  <a:schemeClr val="dk1"/>
                </a:solidFill>
                <a:latin typeface="Calibri"/>
                <a:ea typeface="Calibri"/>
                <a:cs typeface="Calibri"/>
                <a:sym typeface="Calibri"/>
              </a:rPr>
              <a:t>Productivity</a:t>
            </a:r>
            <a:endParaRPr/>
          </a:p>
        </p:txBody>
      </p:sp>
      <p:sp>
        <p:nvSpPr>
          <p:cNvPr id="1051" name="Google Shape;1051;p22"/>
          <p:cNvSpPr txBox="1"/>
          <p:nvPr/>
        </p:nvSpPr>
        <p:spPr>
          <a:xfrm>
            <a:off x="1201347" y="1260709"/>
            <a:ext cx="10218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Select number and type</a:t>
            </a:r>
            <a:endParaRPr/>
          </a:p>
        </p:txBody>
      </p:sp>
      <p:sp>
        <p:nvSpPr>
          <p:cNvPr id="1052" name="Google Shape;1052;p22"/>
          <p:cNvSpPr txBox="1"/>
          <p:nvPr/>
        </p:nvSpPr>
        <p:spPr>
          <a:xfrm>
            <a:off x="1201347" y="1405087"/>
            <a:ext cx="957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750">
                <a:solidFill>
                  <a:schemeClr val="dk1"/>
                </a:solidFill>
                <a:latin typeface="Calibri"/>
                <a:ea typeface="Calibri"/>
                <a:cs typeface="Calibri"/>
                <a:sym typeface="Calibri"/>
              </a:rPr>
              <a:t>By resource and tactic</a:t>
            </a:r>
            <a:endParaRPr/>
          </a:p>
        </p:txBody>
      </p:sp>
      <p:sp>
        <p:nvSpPr>
          <p:cNvPr id="1053" name="Google Shape;1053;p22"/>
          <p:cNvSpPr txBox="1"/>
          <p:nvPr/>
        </p:nvSpPr>
        <p:spPr>
          <a:xfrm>
            <a:off x="3856067" y="4597578"/>
            <a:ext cx="360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Q2</a:t>
            </a:r>
            <a:endParaRPr/>
          </a:p>
        </p:txBody>
      </p:sp>
      <p:sp>
        <p:nvSpPr>
          <p:cNvPr id="1054" name="Google Shape;1054;p22"/>
          <p:cNvSpPr txBox="1"/>
          <p:nvPr/>
        </p:nvSpPr>
        <p:spPr>
          <a:xfrm>
            <a:off x="4460083" y="4596065"/>
            <a:ext cx="360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Q3</a:t>
            </a:r>
            <a:endParaRPr/>
          </a:p>
        </p:txBody>
      </p:sp>
      <p:sp>
        <p:nvSpPr>
          <p:cNvPr id="1055" name="Google Shape;1055;p22"/>
          <p:cNvSpPr txBox="1"/>
          <p:nvPr/>
        </p:nvSpPr>
        <p:spPr>
          <a:xfrm>
            <a:off x="5066628" y="4600152"/>
            <a:ext cx="360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Q4</a:t>
            </a:r>
            <a:endParaRPr/>
          </a:p>
        </p:txBody>
      </p:sp>
      <p:sp>
        <p:nvSpPr>
          <p:cNvPr id="1056" name="Google Shape;1056;p22"/>
          <p:cNvSpPr txBox="1"/>
          <p:nvPr/>
        </p:nvSpPr>
        <p:spPr>
          <a:xfrm>
            <a:off x="3766431" y="3591387"/>
            <a:ext cx="53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dk1"/>
                </a:solidFill>
                <a:latin typeface="Calibri"/>
                <a:ea typeface="Calibri"/>
                <a:cs typeface="Calibri"/>
                <a:sym typeface="Calibri"/>
              </a:rPr>
              <a:t>$XX.XM</a:t>
            </a:r>
            <a:endParaRPr/>
          </a:p>
        </p:txBody>
      </p:sp>
      <p:sp>
        <p:nvSpPr>
          <p:cNvPr id="1057" name="Google Shape;1057;p22"/>
          <p:cNvSpPr txBox="1"/>
          <p:nvPr/>
        </p:nvSpPr>
        <p:spPr>
          <a:xfrm>
            <a:off x="4376358" y="3629099"/>
            <a:ext cx="53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dk1"/>
                </a:solidFill>
                <a:latin typeface="Calibri"/>
                <a:ea typeface="Calibri"/>
                <a:cs typeface="Calibri"/>
                <a:sym typeface="Calibri"/>
              </a:rPr>
              <a:t>$XX.XM</a:t>
            </a:r>
            <a:endParaRPr/>
          </a:p>
        </p:txBody>
      </p:sp>
      <p:sp>
        <p:nvSpPr>
          <p:cNvPr id="1058" name="Google Shape;1058;p22"/>
          <p:cNvSpPr txBox="1"/>
          <p:nvPr/>
        </p:nvSpPr>
        <p:spPr>
          <a:xfrm>
            <a:off x="4967501" y="3321797"/>
            <a:ext cx="539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000">
                <a:solidFill>
                  <a:schemeClr val="dk1"/>
                </a:solidFill>
                <a:latin typeface="Calibri"/>
                <a:ea typeface="Calibri"/>
                <a:cs typeface="Calibri"/>
                <a:sym typeface="Calibri"/>
              </a:rPr>
              <a:t>$XX.XM</a:t>
            </a:r>
            <a:endParaRPr/>
          </a:p>
        </p:txBody>
      </p:sp>
      <p:sp>
        <p:nvSpPr>
          <p:cNvPr id="1059" name="Google Shape;1059;p22"/>
          <p:cNvSpPr txBox="1"/>
          <p:nvPr/>
        </p:nvSpPr>
        <p:spPr>
          <a:xfrm>
            <a:off x="3144295" y="20608"/>
            <a:ext cx="8514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Simulation</a:t>
            </a:r>
            <a:endParaRPr/>
          </a:p>
        </p:txBody>
      </p:sp>
      <p:sp>
        <p:nvSpPr>
          <p:cNvPr id="1060" name="Google Shape;1060;p22"/>
          <p:cNvSpPr txBox="1"/>
          <p:nvPr/>
        </p:nvSpPr>
        <p:spPr>
          <a:xfrm>
            <a:off x="6179586" y="601500"/>
            <a:ext cx="21345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Where are leads coming from?</a:t>
            </a:r>
            <a:endParaRPr/>
          </a:p>
        </p:txBody>
      </p:sp>
      <p:sp>
        <p:nvSpPr>
          <p:cNvPr id="1061" name="Google Shape;1061;p22"/>
          <p:cNvSpPr txBox="1"/>
          <p:nvPr/>
        </p:nvSpPr>
        <p:spPr>
          <a:xfrm>
            <a:off x="6279520" y="1020035"/>
            <a:ext cx="27384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 sz="1350">
                <a:solidFill>
                  <a:schemeClr val="dk1"/>
                </a:solidFill>
                <a:latin typeface="Calibri"/>
                <a:ea typeface="Calibri"/>
                <a:cs typeface="Calibri"/>
                <a:sym typeface="Calibri"/>
              </a:rPr>
              <a:t>Assumptions vs Actuals vs. benchmarks</a:t>
            </a:r>
            <a:endParaRPr/>
          </a:p>
        </p:txBody>
      </p:sp>
      <p:sp>
        <p:nvSpPr>
          <p:cNvPr id="1062" name="Google Shape;1062;p22"/>
          <p:cNvSpPr txBox="1"/>
          <p:nvPr/>
        </p:nvSpPr>
        <p:spPr>
          <a:xfrm>
            <a:off x="6282988" y="1597838"/>
            <a:ext cx="10086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Over / Under</a:t>
            </a:r>
            <a:endParaRPr/>
          </a:p>
        </p:txBody>
      </p:sp>
      <p:sp>
        <p:nvSpPr>
          <p:cNvPr id="1063" name="Google Shape;1063;p22"/>
          <p:cNvSpPr txBox="1"/>
          <p:nvPr/>
        </p:nvSpPr>
        <p:spPr>
          <a:xfrm>
            <a:off x="6283564" y="2037165"/>
            <a:ext cx="16923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Seller Capacity required</a:t>
            </a:r>
            <a:endParaRPr/>
          </a:p>
        </p:txBody>
      </p:sp>
      <p:sp>
        <p:nvSpPr>
          <p:cNvPr id="1064" name="Google Shape;1064;p22"/>
          <p:cNvSpPr txBox="1"/>
          <p:nvPr/>
        </p:nvSpPr>
        <p:spPr>
          <a:xfrm>
            <a:off x="6307710" y="2492321"/>
            <a:ext cx="1151400" cy="507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350">
                <a:solidFill>
                  <a:schemeClr val="dk1"/>
                </a:solidFill>
                <a:latin typeface="Calibri"/>
                <a:ea typeface="Calibri"/>
                <a:cs typeface="Calibri"/>
                <a:sym typeface="Calibri"/>
              </a:rPr>
              <a:t>Top 5 risk areas</a:t>
            </a:r>
            <a:endParaRPr/>
          </a:p>
        </p:txBody>
      </p:sp>
      <p:sp>
        <p:nvSpPr>
          <p:cNvPr id="1065" name="Google Shape;1065;p22"/>
          <p:cNvSpPr txBox="1"/>
          <p:nvPr/>
        </p:nvSpPr>
        <p:spPr>
          <a:xfrm>
            <a:off x="4493484" y="110587"/>
            <a:ext cx="2033100" cy="4002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2000">
                <a:solidFill>
                  <a:schemeClr val="lt1"/>
                </a:solidFill>
                <a:latin typeface="Calibri"/>
                <a:ea typeface="Calibri"/>
                <a:cs typeface="Calibri"/>
                <a:sym typeface="Calibri"/>
              </a:rPr>
              <a:t>UX Design 6</a:t>
            </a:r>
            <a:endParaRPr sz="2000"/>
          </a:p>
        </p:txBody>
      </p:sp>
      <p:sp>
        <p:nvSpPr>
          <p:cNvPr id="1066" name="Google Shape;1066;p22"/>
          <p:cNvSpPr txBox="1"/>
          <p:nvPr/>
        </p:nvSpPr>
        <p:spPr>
          <a:xfrm>
            <a:off x="6333118" y="3117192"/>
            <a:ext cx="1736400" cy="1077300"/>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600">
                <a:solidFill>
                  <a:schemeClr val="lt1"/>
                </a:solidFill>
                <a:latin typeface="Calibri"/>
                <a:ea typeface="Calibri"/>
                <a:cs typeface="Calibri"/>
                <a:sym typeface="Calibri"/>
              </a:rPr>
              <a:t>Show range of outcomes; choose variables with greatest impact</a:t>
            </a:r>
            <a:endParaRPr/>
          </a:p>
        </p:txBody>
      </p:sp>
      <p:sp>
        <p:nvSpPr>
          <p:cNvPr id="1067" name="Google Shape;1067;p22"/>
          <p:cNvSpPr txBox="1"/>
          <p:nvPr/>
        </p:nvSpPr>
        <p:spPr>
          <a:xfrm>
            <a:off x="8004999" y="42425"/>
            <a:ext cx="12252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3300">
                <a:solidFill>
                  <a:schemeClr val="dk1"/>
                </a:solidFill>
                <a:latin typeface="Calibri"/>
                <a:ea typeface="Calibri"/>
                <a:cs typeface="Calibri"/>
                <a:sym typeface="Calibri"/>
              </a:rPr>
              <a:t>7.7.1</a:t>
            </a:r>
            <a:endParaRPr sz="33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