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Montserrat"/>
      <p:regular r:id="rId12"/>
      <p:bold r:id="rId13"/>
      <p:italic r:id="rId14"/>
      <p:boldItalic r:id="rId15"/>
    </p:embeddedFont>
    <p:embeddedFont>
      <p:font typeface="Montserrat Light"/>
      <p:regular r:id="rId16"/>
      <p:bold r:id="rId17"/>
      <p:italic r:id="rId18"/>
      <p:boldItalic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font" Target="fonts/Montserrat-bold.fntdata"/><Relationship Id="rId12" Type="http://schemas.openxmlformats.org/officeDocument/2006/relationships/font" Target="fonts/Montserrat-regular.fntdata"/><Relationship Id="rId23"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MontserratLight-bold.fntdata"/><Relationship Id="rId16" Type="http://schemas.openxmlformats.org/officeDocument/2006/relationships/font" Target="fonts/MontserratLight-regular.fntdata"/><Relationship Id="rId5" Type="http://schemas.openxmlformats.org/officeDocument/2006/relationships/notesMaster" Target="notesMasters/notesMaster1.xml"/><Relationship Id="rId19" Type="http://schemas.openxmlformats.org/officeDocument/2006/relationships/font" Target="fonts/MontserratLight-boldItalic.fntdata"/><Relationship Id="rId6" Type="http://schemas.openxmlformats.org/officeDocument/2006/relationships/slide" Target="slides/slide1.xml"/><Relationship Id="rId18"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a2a422a09e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a2a422a09e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a331b81f48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a331b81f4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a331b81f48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a331b81f48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2a422a09e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a2a422a09e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80975" lvl="0" marL="85725" rtl="0" algn="l">
              <a:lnSpc>
                <a:spcPct val="115000"/>
              </a:lnSpc>
              <a:spcBef>
                <a:spcPts val="300"/>
              </a:spcBef>
              <a:spcAft>
                <a:spcPts val="0"/>
              </a:spcAft>
              <a:buClr>
                <a:srgbClr val="1F1F1F"/>
              </a:buClr>
              <a:buSzPts val="600"/>
              <a:buAutoNum type="arabicPeriod"/>
            </a:pPr>
            <a:r>
              <a:rPr lang="en" sz="600">
                <a:solidFill>
                  <a:srgbClr val="1F1F1F"/>
                </a:solidFill>
                <a:highlight>
                  <a:srgbClr val="FFFFFF"/>
                </a:highlight>
              </a:rPr>
              <a:t>Silhouette coefficient: The silhouette coefficient measures how well a data point is clustered within its cluster and how far it is from other clusters. A silhouette coefficient of 1 indicates that a data point is well-clustered, while a silhouette coefficient of -1 indicates that a data point is poorly clustered.</a:t>
            </a:r>
            <a:endParaRPr sz="600">
              <a:solidFill>
                <a:srgbClr val="1F1F1F"/>
              </a:solidFill>
              <a:highlight>
                <a:srgbClr val="FFFFFF"/>
              </a:highlight>
            </a:endParaRPr>
          </a:p>
          <a:p>
            <a:pPr indent="-180975" lvl="0" marL="85725" rtl="0" algn="l">
              <a:lnSpc>
                <a:spcPct val="115000"/>
              </a:lnSpc>
              <a:spcBef>
                <a:spcPts val="0"/>
              </a:spcBef>
              <a:spcAft>
                <a:spcPts val="0"/>
              </a:spcAft>
              <a:buClr>
                <a:srgbClr val="1F1F1F"/>
              </a:buClr>
              <a:buSzPts val="600"/>
              <a:buAutoNum type="arabicPeriod"/>
            </a:pPr>
            <a:r>
              <a:rPr lang="en" sz="600">
                <a:solidFill>
                  <a:srgbClr val="1F1F1F"/>
                </a:solidFill>
                <a:highlight>
                  <a:srgbClr val="FFFFFF"/>
                </a:highlight>
              </a:rPr>
              <a:t>Within-cluster sum of squares (WCSS): The WCSS measures the variability within each cluster. A lower WCSS indicates that the data points within a cluster are more similar to each other than data points in different clusters.</a:t>
            </a:r>
            <a:endParaRPr sz="600">
              <a:solidFill>
                <a:srgbClr val="1F1F1F"/>
              </a:solidFill>
              <a:highlight>
                <a:srgbClr val="FFFFFF"/>
              </a:highlight>
            </a:endParaRPr>
          </a:p>
          <a:p>
            <a:pPr indent="-180975" lvl="0" marL="85725" rtl="0" algn="l">
              <a:lnSpc>
                <a:spcPct val="115000"/>
              </a:lnSpc>
              <a:spcBef>
                <a:spcPts val="0"/>
              </a:spcBef>
              <a:spcAft>
                <a:spcPts val="0"/>
              </a:spcAft>
              <a:buClr>
                <a:srgbClr val="1F1F1F"/>
              </a:buClr>
              <a:buSzPts val="600"/>
              <a:buAutoNum type="arabicPeriod"/>
            </a:pPr>
            <a:r>
              <a:rPr lang="en" sz="600">
                <a:solidFill>
                  <a:srgbClr val="1F1F1F"/>
                </a:solidFill>
                <a:highlight>
                  <a:srgbClr val="FFFFFF"/>
                </a:highlight>
              </a:rPr>
              <a:t>Calinski-Harabasz index: The Calinski-Harabasz index is a ratio of the between-cluster variance to the within-cluster variance. A higher Calinski-Harabasz index indicates that the clusters are well-separated.</a:t>
            </a:r>
            <a:endParaRPr sz="600">
              <a:solidFill>
                <a:srgbClr val="1F1F1F"/>
              </a:solidFill>
              <a:highlight>
                <a:srgbClr val="FFFFFF"/>
              </a:highlight>
            </a:endParaRPr>
          </a:p>
          <a:p>
            <a:pPr indent="-180975" lvl="0" marL="85725" rtl="0" algn="l">
              <a:lnSpc>
                <a:spcPct val="115000"/>
              </a:lnSpc>
              <a:spcBef>
                <a:spcPts val="0"/>
              </a:spcBef>
              <a:spcAft>
                <a:spcPts val="0"/>
              </a:spcAft>
              <a:buClr>
                <a:srgbClr val="1F1F1F"/>
              </a:buClr>
              <a:buSzPts val="600"/>
              <a:buAutoNum type="arabicPeriod"/>
            </a:pPr>
            <a:r>
              <a:rPr lang="en" sz="600">
                <a:solidFill>
                  <a:srgbClr val="1F1F1F"/>
                </a:solidFill>
                <a:highlight>
                  <a:srgbClr val="FFFFFF"/>
                </a:highlight>
              </a:rPr>
              <a:t>Davies-Bouldin index: The Davies-Bouldin index measures the ratio of the average silhouette width to the average cluster diameter. A lower Davies-Bouldin index indicates that the clusters are well-separated and compact.</a:t>
            </a:r>
            <a:endParaRPr sz="600">
              <a:solidFill>
                <a:srgbClr val="1F1F1F"/>
              </a:solidFill>
              <a:highlight>
                <a:srgbClr val="FFFFFF"/>
              </a:highlight>
            </a:endParaRPr>
          </a:p>
          <a:p>
            <a:pPr indent="-180975" lvl="0" marL="85725" rtl="0" algn="l">
              <a:lnSpc>
                <a:spcPct val="115000"/>
              </a:lnSpc>
              <a:spcBef>
                <a:spcPts val="0"/>
              </a:spcBef>
              <a:spcAft>
                <a:spcPts val="0"/>
              </a:spcAft>
              <a:buClr>
                <a:srgbClr val="1F1F1F"/>
              </a:buClr>
              <a:buSzPts val="600"/>
              <a:buAutoNum type="arabicPeriod"/>
            </a:pPr>
            <a:r>
              <a:rPr lang="en" sz="600">
                <a:solidFill>
                  <a:srgbClr val="1F1F1F"/>
                </a:solidFill>
                <a:highlight>
                  <a:srgbClr val="FFFFFF"/>
                </a:highlight>
              </a:rPr>
              <a:t>Gap statistic: The gap statistic compares the WCSS of a clustering solution to the WCSS of expected clusters from a uniform random distribution. A lower gap statistic indicates that the clustering solution is significantly better than the expected clusters from a uniform random distribution.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a331b81f48_0_0:notes"/>
          <p:cNvSpPr/>
          <p:nvPr>
            <p:ph idx="2" type="sldImg"/>
          </p:nvPr>
        </p:nvSpPr>
        <p:spPr>
          <a:xfrm>
            <a:off x="2143125" y="686153"/>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2a331b81f4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0" name="Shape 50"/>
        <p:cNvGrpSpPr/>
        <p:nvPr/>
      </p:nvGrpSpPr>
      <p:grpSpPr>
        <a:xfrm>
          <a:off x="0" y="0"/>
          <a:ext cx="0" cy="0"/>
          <a:chOff x="0" y="0"/>
          <a:chExt cx="0" cy="0"/>
        </a:xfrm>
      </p:grpSpPr>
      <p:sp>
        <p:nvSpPr>
          <p:cNvPr id="51" name="Google Shape;51;p13"/>
          <p:cNvSpPr txBox="1"/>
          <p:nvPr>
            <p:ph type="title"/>
          </p:nvPr>
        </p:nvSpPr>
        <p:spPr>
          <a:xfrm>
            <a:off x="512674" y="246008"/>
            <a:ext cx="8118600" cy="4923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900"/>
              <a:buNone/>
              <a:defRPr b="1" i="0" sz="1600">
                <a:solidFill>
                  <a:schemeClr val="lt1"/>
                </a:solidFill>
                <a:latin typeface="Arial"/>
                <a:ea typeface="Arial"/>
                <a:cs typeface="Arial"/>
                <a:sym typeface="Arial"/>
              </a:defRPr>
            </a:lvl1pPr>
            <a:lvl2pPr lvl="1" rtl="0" algn="l">
              <a:lnSpc>
                <a:spcPct val="100000"/>
              </a:lnSpc>
              <a:spcBef>
                <a:spcPts val="0"/>
              </a:spcBef>
              <a:spcAft>
                <a:spcPts val="0"/>
              </a:spcAft>
              <a:buSzPts val="900"/>
              <a:buNone/>
              <a:defRPr/>
            </a:lvl2pPr>
            <a:lvl3pPr lvl="2" rtl="0" algn="l">
              <a:lnSpc>
                <a:spcPct val="100000"/>
              </a:lnSpc>
              <a:spcBef>
                <a:spcPts val="0"/>
              </a:spcBef>
              <a:spcAft>
                <a:spcPts val="0"/>
              </a:spcAft>
              <a:buSzPts val="900"/>
              <a:buNone/>
              <a:defRPr/>
            </a:lvl3pPr>
            <a:lvl4pPr lvl="3" rtl="0" algn="l">
              <a:lnSpc>
                <a:spcPct val="100000"/>
              </a:lnSpc>
              <a:spcBef>
                <a:spcPts val="0"/>
              </a:spcBef>
              <a:spcAft>
                <a:spcPts val="0"/>
              </a:spcAft>
              <a:buSzPts val="900"/>
              <a:buNone/>
              <a:defRPr/>
            </a:lvl4pPr>
            <a:lvl5pPr lvl="4" rtl="0" algn="l">
              <a:lnSpc>
                <a:spcPct val="100000"/>
              </a:lnSpc>
              <a:spcBef>
                <a:spcPts val="0"/>
              </a:spcBef>
              <a:spcAft>
                <a:spcPts val="0"/>
              </a:spcAft>
              <a:buSzPts val="900"/>
              <a:buNone/>
              <a:defRPr/>
            </a:lvl5pPr>
            <a:lvl6pPr lvl="5" rtl="0" algn="l">
              <a:lnSpc>
                <a:spcPct val="100000"/>
              </a:lnSpc>
              <a:spcBef>
                <a:spcPts val="0"/>
              </a:spcBef>
              <a:spcAft>
                <a:spcPts val="0"/>
              </a:spcAft>
              <a:buSzPts val="900"/>
              <a:buNone/>
              <a:defRPr/>
            </a:lvl6pPr>
            <a:lvl7pPr lvl="6" rtl="0" algn="l">
              <a:lnSpc>
                <a:spcPct val="100000"/>
              </a:lnSpc>
              <a:spcBef>
                <a:spcPts val="0"/>
              </a:spcBef>
              <a:spcAft>
                <a:spcPts val="0"/>
              </a:spcAft>
              <a:buSzPts val="900"/>
              <a:buNone/>
              <a:defRPr/>
            </a:lvl7pPr>
            <a:lvl8pPr lvl="7" rtl="0" algn="l">
              <a:lnSpc>
                <a:spcPct val="100000"/>
              </a:lnSpc>
              <a:spcBef>
                <a:spcPts val="0"/>
              </a:spcBef>
              <a:spcAft>
                <a:spcPts val="0"/>
              </a:spcAft>
              <a:buSzPts val="900"/>
              <a:buNone/>
              <a:defRPr/>
            </a:lvl8pPr>
            <a:lvl9pPr lvl="8" rtl="0" algn="l">
              <a:lnSpc>
                <a:spcPct val="100000"/>
              </a:lnSpc>
              <a:spcBef>
                <a:spcPts val="0"/>
              </a:spcBef>
              <a:spcAft>
                <a:spcPts val="0"/>
              </a:spcAft>
              <a:buSzPts val="900"/>
              <a:buNone/>
              <a:defRPr/>
            </a:lvl9pPr>
          </a:lstStyle>
          <a:p/>
        </p:txBody>
      </p:sp>
      <p:sp>
        <p:nvSpPr>
          <p:cNvPr id="52" name="Google Shape;52;p13"/>
          <p:cNvSpPr txBox="1"/>
          <p:nvPr>
            <p:ph idx="1" type="body"/>
          </p:nvPr>
        </p:nvSpPr>
        <p:spPr>
          <a:xfrm>
            <a:off x="457200" y="1183005"/>
            <a:ext cx="8229600" cy="3394800"/>
          </a:xfrm>
          <a:prstGeom prst="rect">
            <a:avLst/>
          </a:prstGeom>
          <a:noFill/>
          <a:ln>
            <a:noFill/>
          </a:ln>
        </p:spPr>
        <p:txBody>
          <a:bodyPr anchorCtr="0" anchor="t" bIns="0" lIns="0" spcFirstLastPara="1" rIns="0" wrap="square" tIns="0">
            <a:spAutoFit/>
          </a:bodyPr>
          <a:lstStyle>
            <a:lvl1pPr indent="-228600" lvl="0" marL="457200" rtl="0" algn="l">
              <a:lnSpc>
                <a:spcPct val="100000"/>
              </a:lnSpc>
              <a:spcBef>
                <a:spcPts val="0"/>
              </a:spcBef>
              <a:spcAft>
                <a:spcPts val="0"/>
              </a:spcAft>
              <a:buSzPts val="900"/>
              <a:buNone/>
              <a:defRPr/>
            </a:lvl1pPr>
            <a:lvl2pPr indent="-228600" lvl="1" marL="914400" rtl="0" algn="l">
              <a:lnSpc>
                <a:spcPct val="100000"/>
              </a:lnSpc>
              <a:spcBef>
                <a:spcPts val="0"/>
              </a:spcBef>
              <a:spcAft>
                <a:spcPts val="0"/>
              </a:spcAft>
              <a:buSzPts val="900"/>
              <a:buNone/>
              <a:defRPr/>
            </a:lvl2pPr>
            <a:lvl3pPr indent="-228600" lvl="2" marL="1371600" rtl="0" algn="l">
              <a:lnSpc>
                <a:spcPct val="100000"/>
              </a:lnSpc>
              <a:spcBef>
                <a:spcPts val="0"/>
              </a:spcBef>
              <a:spcAft>
                <a:spcPts val="0"/>
              </a:spcAft>
              <a:buSzPts val="900"/>
              <a:buNone/>
              <a:defRPr/>
            </a:lvl3pPr>
            <a:lvl4pPr indent="-228600" lvl="3" marL="1828800" rtl="0" algn="l">
              <a:lnSpc>
                <a:spcPct val="100000"/>
              </a:lnSpc>
              <a:spcBef>
                <a:spcPts val="0"/>
              </a:spcBef>
              <a:spcAft>
                <a:spcPts val="0"/>
              </a:spcAft>
              <a:buSzPts val="900"/>
              <a:buNone/>
              <a:defRPr/>
            </a:lvl4pPr>
            <a:lvl5pPr indent="-228600" lvl="4" marL="2286000" rtl="0" algn="l">
              <a:lnSpc>
                <a:spcPct val="100000"/>
              </a:lnSpc>
              <a:spcBef>
                <a:spcPts val="0"/>
              </a:spcBef>
              <a:spcAft>
                <a:spcPts val="0"/>
              </a:spcAft>
              <a:buSzPts val="900"/>
              <a:buNone/>
              <a:defRPr/>
            </a:lvl5pPr>
            <a:lvl6pPr indent="-228600" lvl="5" marL="2743200" rtl="0" algn="l">
              <a:lnSpc>
                <a:spcPct val="100000"/>
              </a:lnSpc>
              <a:spcBef>
                <a:spcPts val="0"/>
              </a:spcBef>
              <a:spcAft>
                <a:spcPts val="0"/>
              </a:spcAft>
              <a:buSzPts val="900"/>
              <a:buNone/>
              <a:defRPr/>
            </a:lvl6pPr>
            <a:lvl7pPr indent="-228600" lvl="6" marL="3200400" rtl="0" algn="l">
              <a:lnSpc>
                <a:spcPct val="100000"/>
              </a:lnSpc>
              <a:spcBef>
                <a:spcPts val="0"/>
              </a:spcBef>
              <a:spcAft>
                <a:spcPts val="0"/>
              </a:spcAft>
              <a:buSzPts val="900"/>
              <a:buNone/>
              <a:defRPr/>
            </a:lvl7pPr>
            <a:lvl8pPr indent="-228600" lvl="7" marL="3657600" rtl="0" algn="l">
              <a:lnSpc>
                <a:spcPct val="100000"/>
              </a:lnSpc>
              <a:spcBef>
                <a:spcPts val="0"/>
              </a:spcBef>
              <a:spcAft>
                <a:spcPts val="0"/>
              </a:spcAft>
              <a:buSzPts val="900"/>
              <a:buNone/>
              <a:defRPr/>
            </a:lvl8pPr>
            <a:lvl9pPr indent="-228600" lvl="8" marL="4114800" rtl="0" algn="l">
              <a:lnSpc>
                <a:spcPct val="100000"/>
              </a:lnSpc>
              <a:spcBef>
                <a:spcPts val="0"/>
              </a:spcBef>
              <a:spcAft>
                <a:spcPts val="0"/>
              </a:spcAft>
              <a:buSzPts val="900"/>
              <a:buNone/>
              <a:defRPr/>
            </a:lvl9pPr>
          </a:lstStyle>
          <a:p/>
        </p:txBody>
      </p:sp>
      <p:sp>
        <p:nvSpPr>
          <p:cNvPr id="53" name="Google Shape;53;p13"/>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900"/>
              <a:buNone/>
              <a:defRPr sz="900">
                <a:solidFill>
                  <a:srgbClr val="888888"/>
                </a:solidFill>
              </a:defRPr>
            </a:lvl1pPr>
            <a:lvl2pPr lvl="1" rtl="0" algn="l">
              <a:lnSpc>
                <a:spcPct val="100000"/>
              </a:lnSpc>
              <a:spcBef>
                <a:spcPts val="0"/>
              </a:spcBef>
              <a:spcAft>
                <a:spcPts val="0"/>
              </a:spcAft>
              <a:buSzPts val="900"/>
              <a:buNone/>
              <a:defRPr sz="900"/>
            </a:lvl2pPr>
            <a:lvl3pPr lvl="2" rtl="0" algn="l">
              <a:lnSpc>
                <a:spcPct val="100000"/>
              </a:lnSpc>
              <a:spcBef>
                <a:spcPts val="0"/>
              </a:spcBef>
              <a:spcAft>
                <a:spcPts val="0"/>
              </a:spcAft>
              <a:buSzPts val="900"/>
              <a:buNone/>
              <a:defRPr sz="900"/>
            </a:lvl3pPr>
            <a:lvl4pPr lvl="3" rtl="0" algn="l">
              <a:lnSpc>
                <a:spcPct val="100000"/>
              </a:lnSpc>
              <a:spcBef>
                <a:spcPts val="0"/>
              </a:spcBef>
              <a:spcAft>
                <a:spcPts val="0"/>
              </a:spcAft>
              <a:buSzPts val="900"/>
              <a:buNone/>
              <a:defRPr sz="900"/>
            </a:lvl4pPr>
            <a:lvl5pPr lvl="4" rtl="0" algn="l">
              <a:lnSpc>
                <a:spcPct val="100000"/>
              </a:lnSpc>
              <a:spcBef>
                <a:spcPts val="0"/>
              </a:spcBef>
              <a:spcAft>
                <a:spcPts val="0"/>
              </a:spcAft>
              <a:buSzPts val="900"/>
              <a:buNone/>
              <a:defRPr sz="900"/>
            </a:lvl5pPr>
            <a:lvl6pPr lvl="5" rtl="0" algn="l">
              <a:lnSpc>
                <a:spcPct val="100000"/>
              </a:lnSpc>
              <a:spcBef>
                <a:spcPts val="0"/>
              </a:spcBef>
              <a:spcAft>
                <a:spcPts val="0"/>
              </a:spcAft>
              <a:buSzPts val="900"/>
              <a:buNone/>
              <a:defRPr sz="900"/>
            </a:lvl6pPr>
            <a:lvl7pPr lvl="6" rtl="0" algn="l">
              <a:lnSpc>
                <a:spcPct val="100000"/>
              </a:lnSpc>
              <a:spcBef>
                <a:spcPts val="0"/>
              </a:spcBef>
              <a:spcAft>
                <a:spcPts val="0"/>
              </a:spcAft>
              <a:buSzPts val="900"/>
              <a:buNone/>
              <a:defRPr sz="900"/>
            </a:lvl7pPr>
            <a:lvl8pPr lvl="7" rtl="0" algn="l">
              <a:lnSpc>
                <a:spcPct val="100000"/>
              </a:lnSpc>
              <a:spcBef>
                <a:spcPts val="0"/>
              </a:spcBef>
              <a:spcAft>
                <a:spcPts val="0"/>
              </a:spcAft>
              <a:buSzPts val="900"/>
              <a:buNone/>
              <a:defRPr sz="900"/>
            </a:lvl8pPr>
            <a:lvl9pPr lvl="8" rtl="0" algn="l">
              <a:lnSpc>
                <a:spcPct val="100000"/>
              </a:lnSpc>
              <a:spcBef>
                <a:spcPts val="0"/>
              </a:spcBef>
              <a:spcAft>
                <a:spcPts val="0"/>
              </a:spcAft>
              <a:buSzPts val="900"/>
              <a:buNone/>
              <a:defRPr sz="900"/>
            </a:lvl9pPr>
          </a:lstStyle>
          <a:p/>
        </p:txBody>
      </p:sp>
      <p:sp>
        <p:nvSpPr>
          <p:cNvPr id="54" name="Google Shape;54;p13"/>
          <p:cNvSpPr txBox="1"/>
          <p:nvPr>
            <p:ph idx="10" type="dt"/>
          </p:nvPr>
        </p:nvSpPr>
        <p:spPr>
          <a:xfrm>
            <a:off x="457200" y="4783455"/>
            <a:ext cx="21033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900"/>
              <a:buNone/>
              <a:defRPr sz="900">
                <a:solidFill>
                  <a:srgbClr val="888888"/>
                </a:solidFill>
              </a:defRPr>
            </a:lvl1pPr>
            <a:lvl2pPr lvl="1" rtl="0" algn="l">
              <a:lnSpc>
                <a:spcPct val="100000"/>
              </a:lnSpc>
              <a:spcBef>
                <a:spcPts val="0"/>
              </a:spcBef>
              <a:spcAft>
                <a:spcPts val="0"/>
              </a:spcAft>
              <a:buSzPts val="900"/>
              <a:buNone/>
              <a:defRPr sz="900"/>
            </a:lvl2pPr>
            <a:lvl3pPr lvl="2" rtl="0" algn="l">
              <a:lnSpc>
                <a:spcPct val="100000"/>
              </a:lnSpc>
              <a:spcBef>
                <a:spcPts val="0"/>
              </a:spcBef>
              <a:spcAft>
                <a:spcPts val="0"/>
              </a:spcAft>
              <a:buSzPts val="900"/>
              <a:buNone/>
              <a:defRPr sz="900"/>
            </a:lvl3pPr>
            <a:lvl4pPr lvl="3" rtl="0" algn="l">
              <a:lnSpc>
                <a:spcPct val="100000"/>
              </a:lnSpc>
              <a:spcBef>
                <a:spcPts val="0"/>
              </a:spcBef>
              <a:spcAft>
                <a:spcPts val="0"/>
              </a:spcAft>
              <a:buSzPts val="900"/>
              <a:buNone/>
              <a:defRPr sz="900"/>
            </a:lvl4pPr>
            <a:lvl5pPr lvl="4" rtl="0" algn="l">
              <a:lnSpc>
                <a:spcPct val="100000"/>
              </a:lnSpc>
              <a:spcBef>
                <a:spcPts val="0"/>
              </a:spcBef>
              <a:spcAft>
                <a:spcPts val="0"/>
              </a:spcAft>
              <a:buSzPts val="900"/>
              <a:buNone/>
              <a:defRPr sz="900"/>
            </a:lvl5pPr>
            <a:lvl6pPr lvl="5" rtl="0" algn="l">
              <a:lnSpc>
                <a:spcPct val="100000"/>
              </a:lnSpc>
              <a:spcBef>
                <a:spcPts val="0"/>
              </a:spcBef>
              <a:spcAft>
                <a:spcPts val="0"/>
              </a:spcAft>
              <a:buSzPts val="900"/>
              <a:buNone/>
              <a:defRPr sz="900"/>
            </a:lvl6pPr>
            <a:lvl7pPr lvl="6" rtl="0" algn="l">
              <a:lnSpc>
                <a:spcPct val="100000"/>
              </a:lnSpc>
              <a:spcBef>
                <a:spcPts val="0"/>
              </a:spcBef>
              <a:spcAft>
                <a:spcPts val="0"/>
              </a:spcAft>
              <a:buSzPts val="900"/>
              <a:buNone/>
              <a:defRPr sz="900"/>
            </a:lvl7pPr>
            <a:lvl8pPr lvl="7" rtl="0" algn="l">
              <a:lnSpc>
                <a:spcPct val="100000"/>
              </a:lnSpc>
              <a:spcBef>
                <a:spcPts val="0"/>
              </a:spcBef>
              <a:spcAft>
                <a:spcPts val="0"/>
              </a:spcAft>
              <a:buSzPts val="900"/>
              <a:buNone/>
              <a:defRPr sz="900"/>
            </a:lvl8pPr>
            <a:lvl9pPr lvl="8" rtl="0" algn="l">
              <a:lnSpc>
                <a:spcPct val="100000"/>
              </a:lnSpc>
              <a:spcBef>
                <a:spcPts val="0"/>
              </a:spcBef>
              <a:spcAft>
                <a:spcPts val="0"/>
              </a:spcAft>
              <a:buSzPts val="900"/>
              <a:buNone/>
              <a:defRPr sz="900"/>
            </a:lvl9pPr>
          </a:lstStyle>
          <a:p/>
        </p:txBody>
      </p:sp>
      <p:sp>
        <p:nvSpPr>
          <p:cNvPr id="55" name="Google Shape;55;p13"/>
          <p:cNvSpPr txBox="1"/>
          <p:nvPr>
            <p:ph idx="12" type="sldNum"/>
          </p:nvPr>
        </p:nvSpPr>
        <p:spPr>
          <a:xfrm>
            <a:off x="6583680" y="4783455"/>
            <a:ext cx="2103300" cy="169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594485"/>
            <a:ext cx="7772400" cy="10803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900"/>
              <a:buNone/>
              <a:defRPr/>
            </a:lvl1pPr>
            <a:lvl2pPr lvl="1" rtl="0" algn="l">
              <a:lnSpc>
                <a:spcPct val="100000"/>
              </a:lnSpc>
              <a:spcBef>
                <a:spcPts val="0"/>
              </a:spcBef>
              <a:spcAft>
                <a:spcPts val="0"/>
              </a:spcAft>
              <a:buSzPts val="900"/>
              <a:buNone/>
              <a:defRPr/>
            </a:lvl2pPr>
            <a:lvl3pPr lvl="2" rtl="0" algn="l">
              <a:lnSpc>
                <a:spcPct val="100000"/>
              </a:lnSpc>
              <a:spcBef>
                <a:spcPts val="0"/>
              </a:spcBef>
              <a:spcAft>
                <a:spcPts val="0"/>
              </a:spcAft>
              <a:buSzPts val="900"/>
              <a:buNone/>
              <a:defRPr/>
            </a:lvl3pPr>
            <a:lvl4pPr lvl="3" rtl="0" algn="l">
              <a:lnSpc>
                <a:spcPct val="100000"/>
              </a:lnSpc>
              <a:spcBef>
                <a:spcPts val="0"/>
              </a:spcBef>
              <a:spcAft>
                <a:spcPts val="0"/>
              </a:spcAft>
              <a:buSzPts val="900"/>
              <a:buNone/>
              <a:defRPr/>
            </a:lvl4pPr>
            <a:lvl5pPr lvl="4" rtl="0" algn="l">
              <a:lnSpc>
                <a:spcPct val="100000"/>
              </a:lnSpc>
              <a:spcBef>
                <a:spcPts val="0"/>
              </a:spcBef>
              <a:spcAft>
                <a:spcPts val="0"/>
              </a:spcAft>
              <a:buSzPts val="900"/>
              <a:buNone/>
              <a:defRPr/>
            </a:lvl5pPr>
            <a:lvl6pPr lvl="5" rtl="0" algn="l">
              <a:lnSpc>
                <a:spcPct val="100000"/>
              </a:lnSpc>
              <a:spcBef>
                <a:spcPts val="0"/>
              </a:spcBef>
              <a:spcAft>
                <a:spcPts val="0"/>
              </a:spcAft>
              <a:buSzPts val="900"/>
              <a:buNone/>
              <a:defRPr/>
            </a:lvl6pPr>
            <a:lvl7pPr lvl="6" rtl="0" algn="l">
              <a:lnSpc>
                <a:spcPct val="100000"/>
              </a:lnSpc>
              <a:spcBef>
                <a:spcPts val="0"/>
              </a:spcBef>
              <a:spcAft>
                <a:spcPts val="0"/>
              </a:spcAft>
              <a:buSzPts val="900"/>
              <a:buNone/>
              <a:defRPr/>
            </a:lvl7pPr>
            <a:lvl8pPr lvl="7" rtl="0" algn="l">
              <a:lnSpc>
                <a:spcPct val="100000"/>
              </a:lnSpc>
              <a:spcBef>
                <a:spcPts val="0"/>
              </a:spcBef>
              <a:spcAft>
                <a:spcPts val="0"/>
              </a:spcAft>
              <a:buSzPts val="900"/>
              <a:buNone/>
              <a:defRPr/>
            </a:lvl8pPr>
            <a:lvl9pPr lvl="8" rtl="0" algn="l">
              <a:lnSpc>
                <a:spcPct val="100000"/>
              </a:lnSpc>
              <a:spcBef>
                <a:spcPts val="0"/>
              </a:spcBef>
              <a:spcAft>
                <a:spcPts val="0"/>
              </a:spcAft>
              <a:buSzPts val="900"/>
              <a:buNone/>
              <a:defRPr/>
            </a:lvl9pPr>
          </a:lstStyle>
          <a:p/>
        </p:txBody>
      </p:sp>
      <p:sp>
        <p:nvSpPr>
          <p:cNvPr id="58" name="Google Shape;58;p14"/>
          <p:cNvSpPr txBox="1"/>
          <p:nvPr>
            <p:ph idx="1" type="subTitle"/>
          </p:nvPr>
        </p:nvSpPr>
        <p:spPr>
          <a:xfrm>
            <a:off x="1371600" y="2880360"/>
            <a:ext cx="6400800" cy="12858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900"/>
              <a:buNone/>
              <a:defRPr/>
            </a:lvl1pPr>
            <a:lvl2pPr lvl="1" rtl="0" algn="l">
              <a:lnSpc>
                <a:spcPct val="100000"/>
              </a:lnSpc>
              <a:spcBef>
                <a:spcPts val="0"/>
              </a:spcBef>
              <a:spcAft>
                <a:spcPts val="0"/>
              </a:spcAft>
              <a:buSzPts val="900"/>
              <a:buNone/>
              <a:defRPr/>
            </a:lvl2pPr>
            <a:lvl3pPr lvl="2" rtl="0" algn="l">
              <a:lnSpc>
                <a:spcPct val="100000"/>
              </a:lnSpc>
              <a:spcBef>
                <a:spcPts val="0"/>
              </a:spcBef>
              <a:spcAft>
                <a:spcPts val="0"/>
              </a:spcAft>
              <a:buSzPts val="900"/>
              <a:buNone/>
              <a:defRPr/>
            </a:lvl3pPr>
            <a:lvl4pPr lvl="3" rtl="0" algn="l">
              <a:lnSpc>
                <a:spcPct val="100000"/>
              </a:lnSpc>
              <a:spcBef>
                <a:spcPts val="0"/>
              </a:spcBef>
              <a:spcAft>
                <a:spcPts val="0"/>
              </a:spcAft>
              <a:buSzPts val="900"/>
              <a:buNone/>
              <a:defRPr/>
            </a:lvl4pPr>
            <a:lvl5pPr lvl="4" rtl="0" algn="l">
              <a:lnSpc>
                <a:spcPct val="100000"/>
              </a:lnSpc>
              <a:spcBef>
                <a:spcPts val="0"/>
              </a:spcBef>
              <a:spcAft>
                <a:spcPts val="0"/>
              </a:spcAft>
              <a:buSzPts val="900"/>
              <a:buNone/>
              <a:defRPr/>
            </a:lvl5pPr>
            <a:lvl6pPr lvl="5" rtl="0" algn="l">
              <a:lnSpc>
                <a:spcPct val="100000"/>
              </a:lnSpc>
              <a:spcBef>
                <a:spcPts val="0"/>
              </a:spcBef>
              <a:spcAft>
                <a:spcPts val="0"/>
              </a:spcAft>
              <a:buSzPts val="900"/>
              <a:buNone/>
              <a:defRPr/>
            </a:lvl6pPr>
            <a:lvl7pPr lvl="6" rtl="0" algn="l">
              <a:lnSpc>
                <a:spcPct val="100000"/>
              </a:lnSpc>
              <a:spcBef>
                <a:spcPts val="0"/>
              </a:spcBef>
              <a:spcAft>
                <a:spcPts val="0"/>
              </a:spcAft>
              <a:buSzPts val="900"/>
              <a:buNone/>
              <a:defRPr/>
            </a:lvl7pPr>
            <a:lvl8pPr lvl="7" rtl="0" algn="l">
              <a:lnSpc>
                <a:spcPct val="100000"/>
              </a:lnSpc>
              <a:spcBef>
                <a:spcPts val="0"/>
              </a:spcBef>
              <a:spcAft>
                <a:spcPts val="0"/>
              </a:spcAft>
              <a:buSzPts val="900"/>
              <a:buNone/>
              <a:defRPr/>
            </a:lvl8pPr>
            <a:lvl9pPr lvl="8" rtl="0" algn="l">
              <a:lnSpc>
                <a:spcPct val="100000"/>
              </a:lnSpc>
              <a:spcBef>
                <a:spcPts val="0"/>
              </a:spcBef>
              <a:spcAft>
                <a:spcPts val="0"/>
              </a:spcAft>
              <a:buSzPts val="900"/>
              <a:buNone/>
              <a:defRPr/>
            </a:lvl9pPr>
          </a:lstStyle>
          <a:p/>
        </p:txBody>
      </p:sp>
      <p:sp>
        <p:nvSpPr>
          <p:cNvPr id="59" name="Google Shape;59;p14"/>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lnSpc>
                <a:spcPct val="100000"/>
              </a:lnSpc>
              <a:spcBef>
                <a:spcPts val="0"/>
              </a:spcBef>
              <a:spcAft>
                <a:spcPts val="0"/>
              </a:spcAft>
              <a:buSzPts val="900"/>
              <a:buNone/>
              <a:defRPr sz="900">
                <a:solidFill>
                  <a:srgbClr val="888888"/>
                </a:solidFill>
              </a:defRPr>
            </a:lvl1pPr>
            <a:lvl2pPr lvl="1" rtl="0" algn="l">
              <a:lnSpc>
                <a:spcPct val="100000"/>
              </a:lnSpc>
              <a:spcBef>
                <a:spcPts val="0"/>
              </a:spcBef>
              <a:spcAft>
                <a:spcPts val="0"/>
              </a:spcAft>
              <a:buSzPts val="900"/>
              <a:buNone/>
              <a:defRPr sz="900"/>
            </a:lvl2pPr>
            <a:lvl3pPr lvl="2" rtl="0" algn="l">
              <a:lnSpc>
                <a:spcPct val="100000"/>
              </a:lnSpc>
              <a:spcBef>
                <a:spcPts val="0"/>
              </a:spcBef>
              <a:spcAft>
                <a:spcPts val="0"/>
              </a:spcAft>
              <a:buSzPts val="900"/>
              <a:buNone/>
              <a:defRPr sz="900"/>
            </a:lvl3pPr>
            <a:lvl4pPr lvl="3" rtl="0" algn="l">
              <a:lnSpc>
                <a:spcPct val="100000"/>
              </a:lnSpc>
              <a:spcBef>
                <a:spcPts val="0"/>
              </a:spcBef>
              <a:spcAft>
                <a:spcPts val="0"/>
              </a:spcAft>
              <a:buSzPts val="900"/>
              <a:buNone/>
              <a:defRPr sz="900"/>
            </a:lvl4pPr>
            <a:lvl5pPr lvl="4" rtl="0" algn="l">
              <a:lnSpc>
                <a:spcPct val="100000"/>
              </a:lnSpc>
              <a:spcBef>
                <a:spcPts val="0"/>
              </a:spcBef>
              <a:spcAft>
                <a:spcPts val="0"/>
              </a:spcAft>
              <a:buSzPts val="900"/>
              <a:buNone/>
              <a:defRPr sz="900"/>
            </a:lvl5pPr>
            <a:lvl6pPr lvl="5" rtl="0" algn="l">
              <a:lnSpc>
                <a:spcPct val="100000"/>
              </a:lnSpc>
              <a:spcBef>
                <a:spcPts val="0"/>
              </a:spcBef>
              <a:spcAft>
                <a:spcPts val="0"/>
              </a:spcAft>
              <a:buSzPts val="900"/>
              <a:buNone/>
              <a:defRPr sz="900"/>
            </a:lvl6pPr>
            <a:lvl7pPr lvl="6" rtl="0" algn="l">
              <a:lnSpc>
                <a:spcPct val="100000"/>
              </a:lnSpc>
              <a:spcBef>
                <a:spcPts val="0"/>
              </a:spcBef>
              <a:spcAft>
                <a:spcPts val="0"/>
              </a:spcAft>
              <a:buSzPts val="900"/>
              <a:buNone/>
              <a:defRPr sz="900"/>
            </a:lvl7pPr>
            <a:lvl8pPr lvl="7" rtl="0" algn="l">
              <a:lnSpc>
                <a:spcPct val="100000"/>
              </a:lnSpc>
              <a:spcBef>
                <a:spcPts val="0"/>
              </a:spcBef>
              <a:spcAft>
                <a:spcPts val="0"/>
              </a:spcAft>
              <a:buSzPts val="900"/>
              <a:buNone/>
              <a:defRPr sz="900"/>
            </a:lvl8pPr>
            <a:lvl9pPr lvl="8" rtl="0" algn="l">
              <a:lnSpc>
                <a:spcPct val="100000"/>
              </a:lnSpc>
              <a:spcBef>
                <a:spcPts val="0"/>
              </a:spcBef>
              <a:spcAft>
                <a:spcPts val="0"/>
              </a:spcAft>
              <a:buSzPts val="900"/>
              <a:buNone/>
              <a:defRPr sz="900"/>
            </a:lvl9pPr>
          </a:lstStyle>
          <a:p/>
        </p:txBody>
      </p:sp>
      <p:sp>
        <p:nvSpPr>
          <p:cNvPr id="60" name="Google Shape;60;p14"/>
          <p:cNvSpPr txBox="1"/>
          <p:nvPr>
            <p:ph idx="10" type="dt"/>
          </p:nvPr>
        </p:nvSpPr>
        <p:spPr>
          <a:xfrm>
            <a:off x="457200" y="4783455"/>
            <a:ext cx="2103300" cy="257100"/>
          </a:xfrm>
          <a:prstGeom prst="rect">
            <a:avLst/>
          </a:prstGeom>
          <a:noFill/>
          <a:ln>
            <a:noFill/>
          </a:ln>
        </p:spPr>
        <p:txBody>
          <a:bodyPr anchorCtr="0" anchor="t" bIns="0" lIns="0" spcFirstLastPara="1" rIns="0" wrap="square" tIns="0">
            <a:spAutoFit/>
          </a:bodyPr>
          <a:lstStyle>
            <a:lvl1pPr lvl="0" rtl="0" algn="l">
              <a:lnSpc>
                <a:spcPct val="100000"/>
              </a:lnSpc>
              <a:spcBef>
                <a:spcPts val="0"/>
              </a:spcBef>
              <a:spcAft>
                <a:spcPts val="0"/>
              </a:spcAft>
              <a:buSzPts val="900"/>
              <a:buNone/>
              <a:defRPr sz="900">
                <a:solidFill>
                  <a:srgbClr val="888888"/>
                </a:solidFill>
              </a:defRPr>
            </a:lvl1pPr>
            <a:lvl2pPr lvl="1" rtl="0" algn="l">
              <a:lnSpc>
                <a:spcPct val="100000"/>
              </a:lnSpc>
              <a:spcBef>
                <a:spcPts val="0"/>
              </a:spcBef>
              <a:spcAft>
                <a:spcPts val="0"/>
              </a:spcAft>
              <a:buSzPts val="900"/>
              <a:buNone/>
              <a:defRPr sz="900"/>
            </a:lvl2pPr>
            <a:lvl3pPr lvl="2" rtl="0" algn="l">
              <a:lnSpc>
                <a:spcPct val="100000"/>
              </a:lnSpc>
              <a:spcBef>
                <a:spcPts val="0"/>
              </a:spcBef>
              <a:spcAft>
                <a:spcPts val="0"/>
              </a:spcAft>
              <a:buSzPts val="900"/>
              <a:buNone/>
              <a:defRPr sz="900"/>
            </a:lvl3pPr>
            <a:lvl4pPr lvl="3" rtl="0" algn="l">
              <a:lnSpc>
                <a:spcPct val="100000"/>
              </a:lnSpc>
              <a:spcBef>
                <a:spcPts val="0"/>
              </a:spcBef>
              <a:spcAft>
                <a:spcPts val="0"/>
              </a:spcAft>
              <a:buSzPts val="900"/>
              <a:buNone/>
              <a:defRPr sz="900"/>
            </a:lvl4pPr>
            <a:lvl5pPr lvl="4" rtl="0" algn="l">
              <a:lnSpc>
                <a:spcPct val="100000"/>
              </a:lnSpc>
              <a:spcBef>
                <a:spcPts val="0"/>
              </a:spcBef>
              <a:spcAft>
                <a:spcPts val="0"/>
              </a:spcAft>
              <a:buSzPts val="900"/>
              <a:buNone/>
              <a:defRPr sz="900"/>
            </a:lvl5pPr>
            <a:lvl6pPr lvl="5" rtl="0" algn="l">
              <a:lnSpc>
                <a:spcPct val="100000"/>
              </a:lnSpc>
              <a:spcBef>
                <a:spcPts val="0"/>
              </a:spcBef>
              <a:spcAft>
                <a:spcPts val="0"/>
              </a:spcAft>
              <a:buSzPts val="900"/>
              <a:buNone/>
              <a:defRPr sz="900"/>
            </a:lvl6pPr>
            <a:lvl7pPr lvl="6" rtl="0" algn="l">
              <a:lnSpc>
                <a:spcPct val="100000"/>
              </a:lnSpc>
              <a:spcBef>
                <a:spcPts val="0"/>
              </a:spcBef>
              <a:spcAft>
                <a:spcPts val="0"/>
              </a:spcAft>
              <a:buSzPts val="900"/>
              <a:buNone/>
              <a:defRPr sz="900"/>
            </a:lvl7pPr>
            <a:lvl8pPr lvl="7" rtl="0" algn="l">
              <a:lnSpc>
                <a:spcPct val="100000"/>
              </a:lnSpc>
              <a:spcBef>
                <a:spcPts val="0"/>
              </a:spcBef>
              <a:spcAft>
                <a:spcPts val="0"/>
              </a:spcAft>
              <a:buSzPts val="900"/>
              <a:buNone/>
              <a:defRPr sz="900"/>
            </a:lvl8pPr>
            <a:lvl9pPr lvl="8" rtl="0" algn="l">
              <a:lnSpc>
                <a:spcPct val="100000"/>
              </a:lnSpc>
              <a:spcBef>
                <a:spcPts val="0"/>
              </a:spcBef>
              <a:spcAft>
                <a:spcPts val="0"/>
              </a:spcAft>
              <a:buSzPts val="900"/>
              <a:buNone/>
              <a:defRPr sz="900"/>
            </a:lvl9pPr>
          </a:lstStyle>
          <a:p/>
        </p:txBody>
      </p:sp>
      <p:sp>
        <p:nvSpPr>
          <p:cNvPr id="61" name="Google Shape;61;p14"/>
          <p:cNvSpPr txBox="1"/>
          <p:nvPr>
            <p:ph idx="12" type="sldNum"/>
          </p:nvPr>
        </p:nvSpPr>
        <p:spPr>
          <a:xfrm>
            <a:off x="6583680" y="4783455"/>
            <a:ext cx="2103300" cy="1692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7.png"/><Relationship Id="rId13" Type="http://schemas.openxmlformats.org/officeDocument/2006/relationships/image" Target="../media/image21.png"/><Relationship Id="rId12"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4.png"/><Relationship Id="rId15" Type="http://schemas.openxmlformats.org/officeDocument/2006/relationships/image" Target="../media/image19.png"/><Relationship Id="rId14" Type="http://schemas.openxmlformats.org/officeDocument/2006/relationships/image" Target="../media/image18.png"/><Relationship Id="rId17" Type="http://schemas.openxmlformats.org/officeDocument/2006/relationships/image" Target="../media/image22.png"/><Relationship Id="rId16" Type="http://schemas.openxmlformats.org/officeDocument/2006/relationships/image" Target="../media/image20.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nvSpPr>
        <p:spPr>
          <a:xfrm>
            <a:off x="0" y="533400"/>
            <a:ext cx="4431900" cy="46587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300"/>
              </a:spcBef>
              <a:spcAft>
                <a:spcPts val="0"/>
              </a:spcAft>
              <a:buClr>
                <a:srgbClr val="1F1F1F"/>
              </a:buClr>
              <a:buSzPts val="1100"/>
              <a:buFont typeface="Montserrat"/>
              <a:buAutoNum type="arabicPeriod"/>
            </a:pPr>
            <a:r>
              <a:rPr b="1" lang="en" sz="1100">
                <a:solidFill>
                  <a:srgbClr val="1F1F1F"/>
                </a:solidFill>
                <a:highlight>
                  <a:srgbClr val="FFFFFF"/>
                </a:highlight>
                <a:latin typeface="Montserrat"/>
                <a:ea typeface="Montserrat"/>
                <a:cs typeface="Montserrat"/>
                <a:sym typeface="Montserrat"/>
              </a:rPr>
              <a:t>Identify lead and opportunity segments:</a:t>
            </a:r>
            <a:r>
              <a:rPr lang="en" sz="1100">
                <a:solidFill>
                  <a:srgbClr val="1F1F1F"/>
                </a:solidFill>
                <a:highlight>
                  <a:srgbClr val="FFFFFF"/>
                </a:highlight>
                <a:latin typeface="Montserrat"/>
                <a:ea typeface="Montserrat"/>
                <a:cs typeface="Montserrat"/>
                <a:sym typeface="Montserrat"/>
              </a:rPr>
              <a:t> Cluster analysis will group leads and opportunities into distinct segments based on their shared characteristics, such as demographics, behavioral patterns, and engagement levels. These segments will represent customer personas and buying stages, providing valuable insights into how different types of leads and opportunities </a:t>
            </a:r>
            <a:r>
              <a:rPr lang="en" sz="1100">
                <a:solidFill>
                  <a:srgbClr val="1F1F1F"/>
                </a:solidFill>
                <a:highlight>
                  <a:srgbClr val="FFFFFF"/>
                </a:highlight>
                <a:latin typeface="Montserrat"/>
                <a:ea typeface="Montserrat"/>
                <a:cs typeface="Montserrat"/>
                <a:sym typeface="Montserrat"/>
              </a:rPr>
              <a:t>progress</a:t>
            </a:r>
            <a:r>
              <a:rPr lang="en" sz="1100">
                <a:solidFill>
                  <a:srgbClr val="1F1F1F"/>
                </a:solidFill>
                <a:highlight>
                  <a:srgbClr val="FFFFFF"/>
                </a:highlight>
                <a:latin typeface="Montserrat"/>
                <a:ea typeface="Montserrat"/>
                <a:cs typeface="Montserrat"/>
                <a:sym typeface="Montserrat"/>
              </a:rPr>
              <a:t> through the sales funnel.</a:t>
            </a:r>
            <a:endParaRPr sz="1100">
              <a:solidFill>
                <a:srgbClr val="1F1F1F"/>
              </a:solidFill>
              <a:highlight>
                <a:srgbClr val="FFFFFF"/>
              </a:highlight>
              <a:latin typeface="Montserrat"/>
              <a:ea typeface="Montserrat"/>
              <a:cs typeface="Montserrat"/>
              <a:sym typeface="Montserrat"/>
            </a:endParaRPr>
          </a:p>
          <a:p>
            <a:pPr indent="0" lvl="0" marL="457200" rtl="0" algn="l">
              <a:lnSpc>
                <a:spcPct val="115000"/>
              </a:lnSpc>
              <a:spcBef>
                <a:spcPts val="800"/>
              </a:spcBef>
              <a:spcAft>
                <a:spcPts val="0"/>
              </a:spcAft>
              <a:buNone/>
            </a:pPr>
            <a:r>
              <a:t/>
            </a:r>
            <a:endParaRPr sz="1100">
              <a:solidFill>
                <a:srgbClr val="1F1F1F"/>
              </a:solidFill>
              <a:highlight>
                <a:srgbClr val="FFFFFF"/>
              </a:highlight>
              <a:latin typeface="Montserrat"/>
              <a:ea typeface="Montserrat"/>
              <a:cs typeface="Montserrat"/>
              <a:sym typeface="Montserrat"/>
            </a:endParaRPr>
          </a:p>
          <a:p>
            <a:pPr indent="-298450" lvl="0" marL="457200" rtl="0" algn="l">
              <a:lnSpc>
                <a:spcPct val="115000"/>
              </a:lnSpc>
              <a:spcBef>
                <a:spcPts val="800"/>
              </a:spcBef>
              <a:spcAft>
                <a:spcPts val="0"/>
              </a:spcAft>
              <a:buClr>
                <a:srgbClr val="1F1F1F"/>
              </a:buClr>
              <a:buSzPts val="1100"/>
              <a:buFont typeface="Montserrat"/>
              <a:buAutoNum type="arabicPeriod"/>
            </a:pPr>
            <a:r>
              <a:rPr b="1" lang="en" sz="1100">
                <a:solidFill>
                  <a:srgbClr val="1F1F1F"/>
                </a:solidFill>
                <a:highlight>
                  <a:srgbClr val="FFFFFF"/>
                </a:highlight>
                <a:latin typeface="Montserrat"/>
                <a:ea typeface="Montserrat"/>
                <a:cs typeface="Montserrat"/>
                <a:sym typeface="Montserrat"/>
              </a:rPr>
              <a:t>Analyze lead conversion rates: </a:t>
            </a:r>
            <a:r>
              <a:rPr lang="en" sz="1100">
                <a:solidFill>
                  <a:srgbClr val="1F1F1F"/>
                </a:solidFill>
                <a:highlight>
                  <a:srgbClr val="FFFFFF"/>
                </a:highlight>
                <a:latin typeface="Montserrat"/>
                <a:ea typeface="Montserrat"/>
                <a:cs typeface="Montserrat"/>
                <a:sym typeface="Montserrat"/>
              </a:rPr>
              <a:t>Analyze conversion rates and progression velocity to identify which segments are most likely to convert into wins.   This information will be used for lead scoring to prioritize sales opportunities.</a:t>
            </a:r>
            <a:endParaRPr sz="1100">
              <a:solidFill>
                <a:srgbClr val="1F1F1F"/>
              </a:solidFill>
              <a:highlight>
                <a:srgbClr val="FFFFFF"/>
              </a:highlight>
              <a:latin typeface="Montserrat"/>
              <a:ea typeface="Montserrat"/>
              <a:cs typeface="Montserrat"/>
              <a:sym typeface="Montserrat"/>
            </a:endParaRPr>
          </a:p>
          <a:p>
            <a:pPr indent="0" lvl="0" marL="457200" rtl="0" algn="l">
              <a:lnSpc>
                <a:spcPct val="115000"/>
              </a:lnSpc>
              <a:spcBef>
                <a:spcPts val="800"/>
              </a:spcBef>
              <a:spcAft>
                <a:spcPts val="0"/>
              </a:spcAft>
              <a:buNone/>
            </a:pPr>
            <a:r>
              <a:t/>
            </a:r>
            <a:endParaRPr sz="1100">
              <a:solidFill>
                <a:srgbClr val="1F1F1F"/>
              </a:solidFill>
              <a:highlight>
                <a:srgbClr val="FFFFFF"/>
              </a:highlight>
              <a:latin typeface="Montserrat"/>
              <a:ea typeface="Montserrat"/>
              <a:cs typeface="Montserrat"/>
              <a:sym typeface="Montserrat"/>
            </a:endParaRPr>
          </a:p>
          <a:p>
            <a:pPr indent="-298450" lvl="0" marL="457200" rtl="0" algn="l">
              <a:lnSpc>
                <a:spcPct val="115000"/>
              </a:lnSpc>
              <a:spcBef>
                <a:spcPts val="800"/>
              </a:spcBef>
              <a:spcAft>
                <a:spcPts val="800"/>
              </a:spcAft>
              <a:buClr>
                <a:srgbClr val="1F1F1F"/>
              </a:buClr>
              <a:buSzPts val="1100"/>
              <a:buFont typeface="Montserrat"/>
              <a:buAutoNum type="arabicPeriod"/>
            </a:pPr>
            <a:r>
              <a:rPr b="1" lang="en" sz="1100">
                <a:solidFill>
                  <a:srgbClr val="1F1F1F"/>
                </a:solidFill>
                <a:highlight>
                  <a:srgbClr val="FFFFFF"/>
                </a:highlight>
                <a:latin typeface="Montserrat"/>
                <a:ea typeface="Montserrat"/>
                <a:cs typeface="Montserrat"/>
                <a:sym typeface="Montserrat"/>
              </a:rPr>
              <a:t>Predict lead qualification: </a:t>
            </a:r>
            <a:r>
              <a:rPr lang="en" sz="1100">
                <a:solidFill>
                  <a:srgbClr val="1F1F1F"/>
                </a:solidFill>
                <a:highlight>
                  <a:srgbClr val="FFFFFF"/>
                </a:highlight>
                <a:latin typeface="Montserrat"/>
                <a:ea typeface="Montserrat"/>
                <a:cs typeface="Montserrat"/>
                <a:sym typeface="Montserrat"/>
              </a:rPr>
              <a:t>Develop predictive models that identify leads with the highest probability of qualification. High propensity clusters will be prioritized for sales outreach and as an input to optimize marketing campaigns.</a:t>
            </a:r>
            <a:endParaRPr sz="1100">
              <a:solidFill>
                <a:srgbClr val="1F1F1F"/>
              </a:solidFill>
              <a:highlight>
                <a:srgbClr val="FFFFFF"/>
              </a:highlight>
              <a:latin typeface="Montserrat"/>
              <a:ea typeface="Montserrat"/>
              <a:cs typeface="Montserrat"/>
              <a:sym typeface="Montserrat"/>
            </a:endParaRPr>
          </a:p>
        </p:txBody>
      </p:sp>
      <p:sp>
        <p:nvSpPr>
          <p:cNvPr id="67" name="Google Shape;67;p15"/>
          <p:cNvSpPr txBox="1"/>
          <p:nvPr/>
        </p:nvSpPr>
        <p:spPr>
          <a:xfrm>
            <a:off x="4387225" y="609600"/>
            <a:ext cx="4556100" cy="42693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300"/>
              </a:spcBef>
              <a:spcAft>
                <a:spcPts val="0"/>
              </a:spcAft>
              <a:buClr>
                <a:srgbClr val="1F1F1F"/>
              </a:buClr>
              <a:buSzPts val="1100"/>
              <a:buFont typeface="Montserrat"/>
              <a:buAutoNum type="arabicPeriod" startAt="4"/>
            </a:pPr>
            <a:r>
              <a:rPr b="1" lang="en" sz="1100">
                <a:solidFill>
                  <a:srgbClr val="1F1F1F"/>
                </a:solidFill>
                <a:highlight>
                  <a:srgbClr val="FFFFFF"/>
                </a:highlight>
                <a:latin typeface="Montserrat"/>
                <a:ea typeface="Montserrat"/>
                <a:cs typeface="Montserrat"/>
                <a:sym typeface="Montserrat"/>
              </a:rPr>
              <a:t>Identify constraints in the sales process:</a:t>
            </a:r>
            <a:r>
              <a:rPr lang="en" sz="1100">
                <a:solidFill>
                  <a:srgbClr val="1F1F1F"/>
                </a:solidFill>
                <a:highlight>
                  <a:srgbClr val="FFFFFF"/>
                </a:highlight>
                <a:latin typeface="Montserrat"/>
                <a:ea typeface="Montserrat"/>
                <a:cs typeface="Montserrat"/>
                <a:sym typeface="Montserrat"/>
              </a:rPr>
              <a:t> Analysis of velocity statistics provides insights into the time it takes for leads and opportunities to progress through stages of the sales funnel.   Kinetik used cluster analysis to  identify constraining factors that slow the sales process. </a:t>
            </a:r>
            <a:endParaRPr sz="1100">
              <a:solidFill>
                <a:srgbClr val="1F1F1F"/>
              </a:solidFill>
              <a:highlight>
                <a:srgbClr val="FFFFFF"/>
              </a:highlight>
              <a:latin typeface="Montserrat"/>
              <a:ea typeface="Montserrat"/>
              <a:cs typeface="Montserrat"/>
              <a:sym typeface="Montserrat"/>
            </a:endParaRPr>
          </a:p>
          <a:p>
            <a:pPr indent="0" lvl="0" marL="457200" rtl="0" algn="l">
              <a:lnSpc>
                <a:spcPct val="115000"/>
              </a:lnSpc>
              <a:spcBef>
                <a:spcPts val="800"/>
              </a:spcBef>
              <a:spcAft>
                <a:spcPts val="0"/>
              </a:spcAft>
              <a:buNone/>
            </a:pPr>
            <a:r>
              <a:t/>
            </a:r>
            <a:endParaRPr sz="1100">
              <a:solidFill>
                <a:srgbClr val="1F1F1F"/>
              </a:solidFill>
              <a:highlight>
                <a:srgbClr val="FFFFFF"/>
              </a:highlight>
              <a:latin typeface="Montserrat"/>
              <a:ea typeface="Montserrat"/>
              <a:cs typeface="Montserrat"/>
              <a:sym typeface="Montserrat"/>
            </a:endParaRPr>
          </a:p>
          <a:p>
            <a:pPr indent="-298450" lvl="0" marL="457200" rtl="0" algn="l">
              <a:lnSpc>
                <a:spcPct val="115000"/>
              </a:lnSpc>
              <a:spcBef>
                <a:spcPts val="800"/>
              </a:spcBef>
              <a:spcAft>
                <a:spcPts val="0"/>
              </a:spcAft>
              <a:buClr>
                <a:srgbClr val="1F1F1F"/>
              </a:buClr>
              <a:buSzPts val="1100"/>
              <a:buFont typeface="Montserrat"/>
              <a:buAutoNum type="arabicPeriod" startAt="4"/>
            </a:pPr>
            <a:r>
              <a:rPr b="1" lang="en" sz="1100">
                <a:solidFill>
                  <a:srgbClr val="1F1F1F"/>
                </a:solidFill>
                <a:highlight>
                  <a:srgbClr val="FFFFFF"/>
                </a:highlight>
                <a:latin typeface="Montserrat"/>
                <a:ea typeface="Montserrat"/>
                <a:cs typeface="Montserrat"/>
                <a:sym typeface="Montserrat"/>
              </a:rPr>
              <a:t>Tailor marketing and sales strategies:</a:t>
            </a:r>
            <a:r>
              <a:rPr lang="en" sz="1100">
                <a:solidFill>
                  <a:srgbClr val="1F1F1F"/>
                </a:solidFill>
                <a:highlight>
                  <a:srgbClr val="FFFFFF"/>
                </a:highlight>
                <a:latin typeface="Montserrat"/>
                <a:ea typeface="Montserrat"/>
                <a:cs typeface="Montserrat"/>
                <a:sym typeface="Montserrat"/>
              </a:rPr>
              <a:t>   Kinetik analyzes lead and opportunity attributes to understand lead segments .  Insights are used to tailor marketing and sales strategies to each segment. This can include targeted messaging, personalized outreach, and customized sales approaches.</a:t>
            </a:r>
            <a:endParaRPr sz="1100">
              <a:solidFill>
                <a:srgbClr val="1F1F1F"/>
              </a:solidFill>
              <a:highlight>
                <a:srgbClr val="FFFFFF"/>
              </a:highlight>
              <a:latin typeface="Montserrat"/>
              <a:ea typeface="Montserrat"/>
              <a:cs typeface="Montserrat"/>
              <a:sym typeface="Montserrat"/>
            </a:endParaRPr>
          </a:p>
          <a:p>
            <a:pPr indent="0" lvl="0" marL="457200" rtl="0" algn="l">
              <a:lnSpc>
                <a:spcPct val="115000"/>
              </a:lnSpc>
              <a:spcBef>
                <a:spcPts val="800"/>
              </a:spcBef>
              <a:spcAft>
                <a:spcPts val="0"/>
              </a:spcAft>
              <a:buNone/>
            </a:pPr>
            <a:r>
              <a:t/>
            </a:r>
            <a:endParaRPr sz="1100">
              <a:solidFill>
                <a:srgbClr val="1F1F1F"/>
              </a:solidFill>
              <a:highlight>
                <a:srgbClr val="FFFFFF"/>
              </a:highlight>
              <a:latin typeface="Montserrat"/>
              <a:ea typeface="Montserrat"/>
              <a:cs typeface="Montserrat"/>
              <a:sym typeface="Montserrat"/>
            </a:endParaRPr>
          </a:p>
          <a:p>
            <a:pPr indent="-298450" lvl="0" marL="457200" rtl="0" algn="l">
              <a:lnSpc>
                <a:spcPct val="115000"/>
              </a:lnSpc>
              <a:spcBef>
                <a:spcPts val="800"/>
              </a:spcBef>
              <a:spcAft>
                <a:spcPts val="800"/>
              </a:spcAft>
              <a:buClr>
                <a:srgbClr val="1F1F1F"/>
              </a:buClr>
              <a:buSzPts val="1100"/>
              <a:buFont typeface="Montserrat"/>
              <a:buAutoNum type="arabicPeriod" startAt="4"/>
            </a:pPr>
            <a:r>
              <a:rPr b="1" lang="en" sz="1100">
                <a:solidFill>
                  <a:srgbClr val="1F1F1F"/>
                </a:solidFill>
                <a:highlight>
                  <a:srgbClr val="FFFFFF"/>
                </a:highlight>
                <a:latin typeface="Montserrat"/>
                <a:ea typeface="Montserrat"/>
                <a:cs typeface="Montserrat"/>
                <a:sym typeface="Montserrat"/>
              </a:rPr>
              <a:t>Improve customer acquisition:</a:t>
            </a:r>
            <a:r>
              <a:rPr lang="en" sz="1100">
                <a:solidFill>
                  <a:srgbClr val="1F1F1F"/>
                </a:solidFill>
                <a:highlight>
                  <a:srgbClr val="FFFFFF"/>
                </a:highlight>
                <a:latin typeface="Montserrat"/>
                <a:ea typeface="Montserrat"/>
                <a:cs typeface="Montserrat"/>
                <a:sym typeface="Montserrat"/>
              </a:rPr>
              <a:t>   Identify the most effective marketing channels and strategies for converting leads for new customers.   Insights are applied to design campaigns to meet new customer acquisition objectives while optimizing marketing spend.</a:t>
            </a:r>
            <a:endParaRPr sz="1100">
              <a:solidFill>
                <a:srgbClr val="1F1F1F"/>
              </a:solidFill>
              <a:highlight>
                <a:srgbClr val="FFFFFF"/>
              </a:highlight>
              <a:latin typeface="Montserrat"/>
              <a:ea typeface="Montserrat"/>
              <a:cs typeface="Montserrat"/>
              <a:sym typeface="Montserrat"/>
            </a:endParaRPr>
          </a:p>
        </p:txBody>
      </p:sp>
      <p:sp>
        <p:nvSpPr>
          <p:cNvPr id="68" name="Google Shape;68;p15"/>
          <p:cNvSpPr txBox="1"/>
          <p:nvPr/>
        </p:nvSpPr>
        <p:spPr>
          <a:xfrm>
            <a:off x="110050" y="-19050"/>
            <a:ext cx="54672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800"/>
              </a:spcAft>
              <a:buNone/>
            </a:pPr>
            <a:r>
              <a:rPr lang="en" sz="3000">
                <a:solidFill>
                  <a:srgbClr val="1F1F1F"/>
                </a:solidFill>
                <a:highlight>
                  <a:srgbClr val="FFFFFF"/>
                </a:highlight>
                <a:latin typeface="Montserrat"/>
                <a:ea typeface="Montserrat"/>
                <a:cs typeface="Montserrat"/>
                <a:sym typeface="Montserrat"/>
              </a:rPr>
              <a:t>Cluster analysis u</a:t>
            </a:r>
            <a:r>
              <a:rPr lang="en" sz="3000">
                <a:solidFill>
                  <a:srgbClr val="1F1F1F"/>
                </a:solidFill>
                <a:highlight>
                  <a:srgbClr val="FFFFFF"/>
                </a:highlight>
                <a:latin typeface="Montserrat"/>
                <a:ea typeface="Montserrat"/>
                <a:cs typeface="Montserrat"/>
                <a:sym typeface="Montserrat"/>
              </a:rPr>
              <a:t>se cases</a:t>
            </a:r>
            <a:endParaRPr sz="30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nvSpPr>
        <p:spPr>
          <a:xfrm>
            <a:off x="176150" y="440250"/>
            <a:ext cx="2753400" cy="419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Data Acquisition:</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The solution will import and process marketing lead and sales opportunity data from AWS S3 databases at kinetik.solutions</a:t>
            </a:r>
            <a:endParaRPr sz="1000">
              <a:solidFill>
                <a:srgbClr val="1F1F1F"/>
              </a:solidFill>
              <a:highlight>
                <a:srgbClr val="FFFFFF"/>
              </a:highlight>
              <a:latin typeface="Montserrat Light"/>
              <a:ea typeface="Montserrat Light"/>
              <a:cs typeface="Montserrat Light"/>
              <a:sym typeface="Montserrat Light"/>
            </a:endParaRPr>
          </a:p>
          <a:p>
            <a:pPr indent="0" lvl="0" marL="914400" rtl="0" algn="l">
              <a:lnSpc>
                <a:spcPct val="115000"/>
              </a:lnSpc>
              <a:spcBef>
                <a:spcPts val="0"/>
              </a:spcBef>
              <a:spcAft>
                <a:spcPts val="0"/>
              </a:spcAft>
              <a:buNone/>
            </a:pPr>
            <a:r>
              <a:t/>
            </a:r>
            <a:endParaRPr sz="1000">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The data import process will support Salesforce, Eloqua, Microsoft, </a:t>
            </a:r>
            <a:r>
              <a:rPr lang="en" sz="1000">
                <a:solidFill>
                  <a:srgbClr val="1F1F1F"/>
                </a:solidFill>
                <a:highlight>
                  <a:srgbClr val="FFFFFF"/>
                </a:highlight>
                <a:latin typeface="Montserrat Light"/>
                <a:ea typeface="Montserrat Light"/>
                <a:cs typeface="Montserrat Light"/>
                <a:sym typeface="Montserrat Light"/>
              </a:rPr>
              <a:t>Adobe</a:t>
            </a:r>
            <a:r>
              <a:rPr lang="en" sz="1000">
                <a:solidFill>
                  <a:srgbClr val="1F1F1F"/>
                </a:solidFill>
                <a:highlight>
                  <a:srgbClr val="FFFFFF"/>
                </a:highlight>
                <a:latin typeface="Montserrat Light"/>
                <a:ea typeface="Montserrat Light"/>
                <a:cs typeface="Montserrat Light"/>
                <a:sym typeface="Montserrat Light"/>
              </a:rPr>
              <a:t>, Hubspot, Oracle, and Snowflake data and  allow for customization based on specific client configurations.  </a:t>
            </a:r>
            <a:endParaRPr sz="1000">
              <a:solidFill>
                <a:srgbClr val="1F1F1F"/>
              </a:solidFill>
              <a:highlight>
                <a:srgbClr val="FFFFFF"/>
              </a:highlight>
              <a:latin typeface="Montserrat Light"/>
              <a:ea typeface="Montserrat Light"/>
              <a:cs typeface="Montserrat Light"/>
              <a:sym typeface="Montserrat Light"/>
            </a:endParaRPr>
          </a:p>
          <a:p>
            <a:pPr indent="0" lvl="0" marL="914400" rtl="0" algn="l">
              <a:lnSpc>
                <a:spcPct val="115000"/>
              </a:lnSpc>
              <a:spcBef>
                <a:spcPts val="0"/>
              </a:spcBef>
              <a:spcAft>
                <a:spcPts val="0"/>
              </a:spcAft>
              <a:buNone/>
            </a:pPr>
            <a:r>
              <a:t/>
            </a:r>
            <a:endParaRPr sz="1200">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Data Pre-processing:</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The solution should handle missing values, outliers, and inconsistencies within the data.</a:t>
            </a:r>
            <a:endParaRPr sz="1000">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Data cleaning and preprocessing techniques should be applied to ensure data quality for reliable analysis.</a:t>
            </a:r>
            <a:endParaRPr sz="1000">
              <a:solidFill>
                <a:srgbClr val="1F1F1F"/>
              </a:solidFill>
              <a:highlight>
                <a:srgbClr val="FFFFFF"/>
              </a:highlight>
              <a:latin typeface="Montserrat Light"/>
              <a:ea typeface="Montserrat Light"/>
              <a:cs typeface="Montserrat Light"/>
              <a:sym typeface="Montserrat Light"/>
            </a:endParaRPr>
          </a:p>
        </p:txBody>
      </p:sp>
      <p:sp>
        <p:nvSpPr>
          <p:cNvPr id="74" name="Google Shape;74;p16"/>
          <p:cNvSpPr txBox="1"/>
          <p:nvPr/>
        </p:nvSpPr>
        <p:spPr>
          <a:xfrm>
            <a:off x="0" y="-76200"/>
            <a:ext cx="53442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1800"/>
              </a:spcAft>
              <a:buNone/>
            </a:pPr>
            <a:r>
              <a:rPr lang="en" sz="2400">
                <a:solidFill>
                  <a:srgbClr val="1F1F1F"/>
                </a:solidFill>
                <a:highlight>
                  <a:srgbClr val="FFFFFF"/>
                </a:highlight>
                <a:latin typeface="Montserrat"/>
                <a:ea typeface="Montserrat"/>
                <a:cs typeface="Montserrat"/>
                <a:sym typeface="Montserrat"/>
              </a:rPr>
              <a:t>Functional Requirements</a:t>
            </a:r>
            <a:endParaRPr sz="2400">
              <a:latin typeface="Montserrat"/>
              <a:ea typeface="Montserrat"/>
              <a:cs typeface="Montserrat"/>
              <a:sym typeface="Montserrat"/>
            </a:endParaRPr>
          </a:p>
        </p:txBody>
      </p:sp>
      <p:sp>
        <p:nvSpPr>
          <p:cNvPr id="75" name="Google Shape;75;p16"/>
          <p:cNvSpPr txBox="1"/>
          <p:nvPr/>
        </p:nvSpPr>
        <p:spPr>
          <a:xfrm>
            <a:off x="3005725" y="440250"/>
            <a:ext cx="3113700" cy="4020600"/>
          </a:xfrm>
          <a:prstGeom prst="rect">
            <a:avLst/>
          </a:prstGeom>
          <a:noFill/>
          <a:ln>
            <a:noFill/>
          </a:ln>
        </p:spPr>
        <p:txBody>
          <a:bodyPr anchorCtr="0" anchor="t" bIns="91425" lIns="57150" spcFirstLastPara="1" rIns="91425" wrap="square" tIns="91425">
            <a:spAutoFit/>
          </a:bodyPr>
          <a:lstStyle/>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Feature Engineering:</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17780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Create relevant features based on lead attributes, engagement patterns, and other relevant information.</a:t>
            </a:r>
            <a:endParaRPr sz="1000">
              <a:solidFill>
                <a:srgbClr val="1F1F1F"/>
              </a:solidFill>
              <a:highlight>
                <a:srgbClr val="FFFFFF"/>
              </a:highlight>
              <a:latin typeface="Montserrat Light"/>
              <a:ea typeface="Montserrat Light"/>
              <a:cs typeface="Montserrat Light"/>
              <a:sym typeface="Montserrat Light"/>
            </a:endParaRPr>
          </a:p>
          <a:p>
            <a:pPr indent="-17780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The solution should allow for customizable feature engineering to cater to specific marketing goals and objectives.</a:t>
            </a:r>
            <a:endParaRPr sz="1000">
              <a:solidFill>
                <a:srgbClr val="1F1F1F"/>
              </a:solidFill>
              <a:highlight>
                <a:srgbClr val="FFFFFF"/>
              </a:highlight>
              <a:latin typeface="Montserrat Light"/>
              <a:ea typeface="Montserrat Light"/>
              <a:cs typeface="Montserrat Light"/>
              <a:sym typeface="Montserrat Light"/>
            </a:endParaRPr>
          </a:p>
          <a:p>
            <a:pPr indent="0" lvl="0" marL="914400" rtl="0" algn="l">
              <a:lnSpc>
                <a:spcPct val="115000"/>
              </a:lnSpc>
              <a:spcBef>
                <a:spcPts val="0"/>
              </a:spcBef>
              <a:spcAft>
                <a:spcPts val="0"/>
              </a:spcAft>
              <a:buNone/>
            </a:pPr>
            <a:r>
              <a:t/>
            </a:r>
            <a:endParaRPr sz="1200">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Clustering:</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Implement various clustering algorithms to identify distinct groups within the lead pool.</a:t>
            </a:r>
            <a:endParaRPr sz="1000">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The solution should allow users to choose from different algorithms, such as K-Means, Hierarchical clustering, or DBSCAN.</a:t>
            </a:r>
            <a:endParaRPr sz="1000">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Provide visualizations and metrics to assess the quality and performance of the clustering results. </a:t>
            </a:r>
            <a:endParaRPr sz="1000">
              <a:solidFill>
                <a:srgbClr val="1F1F1F"/>
              </a:solidFill>
              <a:highlight>
                <a:srgbClr val="FFFFFF"/>
              </a:highlight>
              <a:latin typeface="Montserrat Light"/>
              <a:ea typeface="Montserrat Light"/>
              <a:cs typeface="Montserrat Light"/>
              <a:sym typeface="Montserrat Light"/>
            </a:endParaRPr>
          </a:p>
          <a:p>
            <a:pPr indent="457200" lvl="0" marL="0" rtl="0" algn="l">
              <a:lnSpc>
                <a:spcPct val="115000"/>
              </a:lnSpc>
              <a:spcBef>
                <a:spcPts val="0"/>
              </a:spcBef>
              <a:spcAft>
                <a:spcPts val="0"/>
              </a:spcAft>
              <a:buNone/>
            </a:pPr>
            <a:r>
              <a:rPr lang="en" sz="1000">
                <a:solidFill>
                  <a:srgbClr val="1F1F1F"/>
                </a:solidFill>
                <a:highlight>
                  <a:srgbClr val="FFFFFF"/>
                </a:highlight>
                <a:latin typeface="Montserrat Light"/>
                <a:ea typeface="Montserrat Light"/>
                <a:cs typeface="Montserrat Light"/>
                <a:sym typeface="Montserrat Light"/>
              </a:rPr>
              <a:t>(conceptual design on pg. 5)</a:t>
            </a:r>
            <a:endParaRPr sz="1000">
              <a:solidFill>
                <a:srgbClr val="1F1F1F"/>
              </a:solidFill>
              <a:highlight>
                <a:srgbClr val="FFFFFF"/>
              </a:highlight>
              <a:latin typeface="Montserrat Light"/>
              <a:ea typeface="Montserrat Light"/>
              <a:cs typeface="Montserrat Light"/>
              <a:sym typeface="Montserrat Light"/>
            </a:endParaRPr>
          </a:p>
        </p:txBody>
      </p:sp>
      <p:sp>
        <p:nvSpPr>
          <p:cNvPr id="76" name="Google Shape;76;p16"/>
          <p:cNvSpPr txBox="1"/>
          <p:nvPr/>
        </p:nvSpPr>
        <p:spPr>
          <a:xfrm>
            <a:off x="6195700" y="440250"/>
            <a:ext cx="2830800" cy="437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Cluster Analysis:</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Analyze the characteristics, behaviors, and conversion rates of each cluster.</a:t>
            </a:r>
            <a:endParaRPr sz="1000">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Identify key patterns and trends within each cluster to understand the underlying motivations and preferences of different lead groups.</a:t>
            </a:r>
            <a:endParaRPr sz="1000">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Six cluster analysis use cases are described on page 2)</a:t>
            </a:r>
            <a:endParaRPr sz="1000">
              <a:solidFill>
                <a:srgbClr val="1F1F1F"/>
              </a:solidFill>
              <a:highlight>
                <a:srgbClr val="FFFFFF"/>
              </a:highlight>
              <a:latin typeface="Montserrat Light"/>
              <a:ea typeface="Montserrat Light"/>
              <a:cs typeface="Montserrat Light"/>
              <a:sym typeface="Montserrat Light"/>
            </a:endParaRPr>
          </a:p>
          <a:p>
            <a:pPr indent="0" lvl="0" marL="914400" rtl="0" algn="l">
              <a:lnSpc>
                <a:spcPct val="115000"/>
              </a:lnSpc>
              <a:spcBef>
                <a:spcPts val="0"/>
              </a:spcBef>
              <a:spcAft>
                <a:spcPts val="0"/>
              </a:spcAft>
              <a:buNone/>
            </a:pPr>
            <a:r>
              <a:t/>
            </a:r>
            <a:endParaRPr sz="1200">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Visualization and Reporting:</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Generate visually appealing and informative reports that summarize key findings and insights from the cluster analysis.</a:t>
            </a:r>
            <a:endParaRPr sz="1000">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Allow for easy export and sharing of reports for further analysis and decision-making</a:t>
            </a:r>
            <a:endParaRPr sz="1000">
              <a:solidFill>
                <a:srgbClr val="1F1F1F"/>
              </a:solidFill>
              <a:highlight>
                <a:srgbClr val="FFFFFF"/>
              </a:highlight>
              <a:latin typeface="Montserrat Light"/>
              <a:ea typeface="Montserrat Light"/>
              <a:cs typeface="Montserrat Light"/>
              <a:sym typeface="Montserrat Light"/>
            </a:endParaRPr>
          </a:p>
          <a:p>
            <a:pPr indent="-120650" lvl="1" marL="11430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Allow user to view results through either Power BI or Tableau</a:t>
            </a:r>
            <a:endParaRPr sz="1000">
              <a:solidFill>
                <a:srgbClr val="1F1F1F"/>
              </a:solidFill>
              <a:highlight>
                <a:srgbClr val="FFFFFF"/>
              </a:highlight>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nvSpPr>
        <p:spPr>
          <a:xfrm>
            <a:off x="164175" y="555900"/>
            <a:ext cx="3125100" cy="419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Performance:</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234950" lvl="1"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The solution should be able to handle large datasets efficiently and perform clustering tasks within a reasonable timeframe.</a:t>
            </a:r>
            <a:endParaRPr sz="1000">
              <a:solidFill>
                <a:srgbClr val="1F1F1F"/>
              </a:solidFill>
              <a:highlight>
                <a:srgbClr val="FFFFFF"/>
              </a:highlight>
              <a:latin typeface="Montserrat Light"/>
              <a:ea typeface="Montserrat Light"/>
              <a:cs typeface="Montserrat Light"/>
              <a:sym typeface="Montserrat Light"/>
            </a:endParaRPr>
          </a:p>
          <a:p>
            <a:pPr indent="0" lvl="0" marL="914400" rtl="0" algn="l">
              <a:lnSpc>
                <a:spcPct val="115000"/>
              </a:lnSpc>
              <a:spcBef>
                <a:spcPts val="0"/>
              </a:spcBef>
              <a:spcAft>
                <a:spcPts val="0"/>
              </a:spcAft>
              <a:buNone/>
            </a:pPr>
            <a:r>
              <a:t/>
            </a:r>
            <a:endParaRPr sz="1200">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Scalability:</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234950" lvl="1"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The solution should be scalable to accommodate future growth and allow for the analysis of larger datasets as the lead pool increases.</a:t>
            </a:r>
            <a:endParaRPr sz="1000">
              <a:solidFill>
                <a:srgbClr val="1F1F1F"/>
              </a:solidFill>
              <a:highlight>
                <a:srgbClr val="FFFFFF"/>
              </a:highlight>
              <a:latin typeface="Montserrat Light"/>
              <a:ea typeface="Montserrat Light"/>
              <a:cs typeface="Montserrat Light"/>
              <a:sym typeface="Montserrat Light"/>
            </a:endParaRPr>
          </a:p>
          <a:p>
            <a:pPr indent="0" lvl="0" marL="914400" rtl="0" algn="l">
              <a:lnSpc>
                <a:spcPct val="115000"/>
              </a:lnSpc>
              <a:spcBef>
                <a:spcPts val="0"/>
              </a:spcBef>
              <a:spcAft>
                <a:spcPts val="0"/>
              </a:spcAft>
              <a:buNone/>
            </a:pPr>
            <a:r>
              <a:t/>
            </a:r>
            <a:endParaRPr sz="1200">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Flexibility:</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234950" lvl="1"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The solution should be flexible and customizable to accommodate changing marketing objectives and lead data.</a:t>
            </a:r>
            <a:endParaRPr sz="1000">
              <a:solidFill>
                <a:srgbClr val="1F1F1F"/>
              </a:solidFill>
              <a:highlight>
                <a:srgbClr val="FFFFFF"/>
              </a:highlight>
              <a:latin typeface="Montserrat Light"/>
              <a:ea typeface="Montserrat Light"/>
              <a:cs typeface="Montserrat Light"/>
              <a:sym typeface="Montserrat Light"/>
            </a:endParaRPr>
          </a:p>
          <a:p>
            <a:pPr indent="-234950" lvl="1"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Allow for the integration of additional features and functionalities as needed.</a:t>
            </a:r>
            <a:endParaRPr sz="1000">
              <a:solidFill>
                <a:srgbClr val="1F1F1F"/>
              </a:solidFill>
              <a:highlight>
                <a:srgbClr val="FFFFFF"/>
              </a:highlight>
              <a:latin typeface="Montserrat Light"/>
              <a:ea typeface="Montserrat Light"/>
              <a:cs typeface="Montserrat Light"/>
              <a:sym typeface="Montserrat Light"/>
            </a:endParaRPr>
          </a:p>
        </p:txBody>
      </p:sp>
      <p:sp>
        <p:nvSpPr>
          <p:cNvPr id="82" name="Google Shape;82;p17"/>
          <p:cNvSpPr txBox="1"/>
          <p:nvPr/>
        </p:nvSpPr>
        <p:spPr>
          <a:xfrm>
            <a:off x="0" y="0"/>
            <a:ext cx="51327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400">
                <a:solidFill>
                  <a:srgbClr val="1F1F1F"/>
                </a:solidFill>
                <a:highlight>
                  <a:srgbClr val="FFFFFF"/>
                </a:highlight>
                <a:latin typeface="Open Sans"/>
                <a:ea typeface="Open Sans"/>
                <a:cs typeface="Open Sans"/>
                <a:sym typeface="Open Sans"/>
              </a:rPr>
              <a:t>Non-Functional Requirements</a:t>
            </a:r>
            <a:endParaRPr sz="2400">
              <a:latin typeface="Open Sans"/>
              <a:ea typeface="Open Sans"/>
              <a:cs typeface="Open Sans"/>
              <a:sym typeface="Open Sans"/>
            </a:endParaRPr>
          </a:p>
        </p:txBody>
      </p:sp>
      <p:sp>
        <p:nvSpPr>
          <p:cNvPr id="83" name="Google Shape;83;p17"/>
          <p:cNvSpPr txBox="1"/>
          <p:nvPr/>
        </p:nvSpPr>
        <p:spPr>
          <a:xfrm>
            <a:off x="3393000" y="555900"/>
            <a:ext cx="2332200" cy="3099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User Interface:</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sz="1200">
              <a:solidFill>
                <a:srgbClr val="1F1F1F"/>
              </a:solidFill>
              <a:highlight>
                <a:srgbClr val="FFFFFF"/>
              </a:highlight>
              <a:latin typeface="Montserrat Light"/>
              <a:ea typeface="Montserrat Light"/>
              <a:cs typeface="Montserrat Light"/>
              <a:sym typeface="Montserrat Light"/>
            </a:endParaRPr>
          </a:p>
          <a:p>
            <a:pPr indent="-234950" lvl="1"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Provide a user-friendly interface that is intuitive and easy for marketing users to navigate.</a:t>
            </a:r>
            <a:endParaRPr sz="1000">
              <a:solidFill>
                <a:srgbClr val="1F1F1F"/>
              </a:solidFill>
              <a:highlight>
                <a:srgbClr val="FFFFFF"/>
              </a:highlight>
              <a:latin typeface="Montserrat Light"/>
              <a:ea typeface="Montserrat Light"/>
              <a:cs typeface="Montserrat Light"/>
              <a:sym typeface="Montserrat Light"/>
            </a:endParaRPr>
          </a:p>
          <a:p>
            <a:pPr indent="0" lvl="0" marL="914400" rtl="0" algn="l">
              <a:lnSpc>
                <a:spcPct val="115000"/>
              </a:lnSpc>
              <a:spcBef>
                <a:spcPts val="0"/>
              </a:spcBef>
              <a:spcAft>
                <a:spcPts val="0"/>
              </a:spcAft>
              <a:buNone/>
            </a:pPr>
            <a:r>
              <a:t/>
            </a:r>
            <a:endParaRPr sz="1200">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Documentation:</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234950" lvl="1"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Provide comprehensive documentation that explains the functionality of the solution, step-by-step instructions, and troubleshooting tips.</a:t>
            </a:r>
            <a:endParaRPr sz="1000">
              <a:solidFill>
                <a:srgbClr val="1F1F1F"/>
              </a:solidFill>
              <a:highlight>
                <a:srgbClr val="FFFFFF"/>
              </a:highlight>
              <a:latin typeface="Montserrat Light"/>
              <a:ea typeface="Montserrat Light"/>
              <a:cs typeface="Montserrat Light"/>
              <a:sym typeface="Montserrat Light"/>
            </a:endParaRPr>
          </a:p>
        </p:txBody>
      </p:sp>
      <p:sp>
        <p:nvSpPr>
          <p:cNvPr id="84" name="Google Shape;84;p17"/>
          <p:cNvSpPr txBox="1"/>
          <p:nvPr/>
        </p:nvSpPr>
        <p:spPr>
          <a:xfrm>
            <a:off x="5828925" y="555900"/>
            <a:ext cx="3000000" cy="2781300"/>
          </a:xfrm>
          <a:prstGeom prst="rect">
            <a:avLst/>
          </a:prstGeom>
          <a:noFill/>
          <a:ln>
            <a:noFill/>
          </a:ln>
        </p:spPr>
        <p:txBody>
          <a:bodyPr anchorCtr="0" anchor="t" bIns="91425" lIns="91425" spcFirstLastPara="1" rIns="91425" wrap="square" tIns="91425">
            <a:spAutoFit/>
          </a:bodyPr>
          <a:lstStyle/>
          <a:p>
            <a:pPr indent="-171450" lvl="0" marL="17145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Technical Requirements</a:t>
            </a:r>
            <a:endParaRPr>
              <a:solidFill>
                <a:srgbClr val="1F1F1F"/>
              </a:solidFill>
              <a:highlight>
                <a:srgbClr val="FFFFFF"/>
              </a:highlight>
              <a:latin typeface="Montserrat Light"/>
              <a:ea typeface="Montserrat Light"/>
              <a:cs typeface="Montserrat Light"/>
              <a:sym typeface="Montserrat Light"/>
            </a:endParaRPr>
          </a:p>
          <a:p>
            <a:pPr indent="-171450" lvl="0" marL="17145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Programming Language: Python</a:t>
            </a:r>
            <a:endParaRPr sz="1000">
              <a:solidFill>
                <a:srgbClr val="1F1F1F"/>
              </a:solidFill>
              <a:highlight>
                <a:srgbClr val="FFFFFF"/>
              </a:highlight>
              <a:latin typeface="Montserrat Light"/>
              <a:ea typeface="Montserrat Light"/>
              <a:cs typeface="Montserrat Light"/>
              <a:sym typeface="Montserrat Light"/>
            </a:endParaRPr>
          </a:p>
          <a:p>
            <a:pPr indent="0" lvl="0" marL="457200" rtl="0" algn="l">
              <a:lnSpc>
                <a:spcPct val="115000"/>
              </a:lnSpc>
              <a:spcBef>
                <a:spcPts val="0"/>
              </a:spcBef>
              <a:spcAft>
                <a:spcPts val="0"/>
              </a:spcAft>
              <a:buNone/>
            </a:pPr>
            <a:r>
              <a:t/>
            </a:r>
            <a:endParaRPr sz="1000">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Libraries and Dependencies:</a:t>
            </a:r>
            <a:endParaRPr sz="1000">
              <a:solidFill>
                <a:srgbClr val="1F1F1F"/>
              </a:solidFill>
              <a:highlight>
                <a:srgbClr val="FFFFFF"/>
              </a:highlight>
              <a:latin typeface="Montserrat Light"/>
              <a:ea typeface="Montserrat Light"/>
              <a:cs typeface="Montserrat Light"/>
              <a:sym typeface="Montserrat Light"/>
            </a:endParaRPr>
          </a:p>
          <a:p>
            <a:pPr indent="-234950" lvl="1"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Scikit-learn for clustering algorithms</a:t>
            </a:r>
            <a:endParaRPr sz="1000">
              <a:solidFill>
                <a:srgbClr val="1F1F1F"/>
              </a:solidFill>
              <a:highlight>
                <a:srgbClr val="FFFFFF"/>
              </a:highlight>
              <a:latin typeface="Montserrat Light"/>
              <a:ea typeface="Montserrat Light"/>
              <a:cs typeface="Montserrat Light"/>
              <a:sym typeface="Montserrat Light"/>
            </a:endParaRPr>
          </a:p>
          <a:p>
            <a:pPr indent="-234950" lvl="1"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Pandas for data manipulation</a:t>
            </a:r>
            <a:endParaRPr sz="1000">
              <a:solidFill>
                <a:srgbClr val="1F1F1F"/>
              </a:solidFill>
              <a:highlight>
                <a:srgbClr val="FFFFFF"/>
              </a:highlight>
              <a:latin typeface="Montserrat Light"/>
              <a:ea typeface="Montserrat Light"/>
              <a:cs typeface="Montserrat Light"/>
              <a:sym typeface="Montserrat Light"/>
            </a:endParaRPr>
          </a:p>
          <a:p>
            <a:pPr indent="-234950" lvl="1"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NumPy for scientific computing</a:t>
            </a:r>
            <a:endParaRPr sz="1000">
              <a:solidFill>
                <a:srgbClr val="1F1F1F"/>
              </a:solidFill>
              <a:highlight>
                <a:srgbClr val="FFFFFF"/>
              </a:highlight>
              <a:latin typeface="Montserrat Light"/>
              <a:ea typeface="Montserrat Light"/>
              <a:cs typeface="Montserrat Light"/>
              <a:sym typeface="Montserrat Light"/>
            </a:endParaRPr>
          </a:p>
          <a:p>
            <a:pPr indent="-234950" lvl="1"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Matplotlib and Seaborn for data visualization</a:t>
            </a:r>
            <a:endParaRPr sz="1000">
              <a:solidFill>
                <a:srgbClr val="1F1F1F"/>
              </a:solidFill>
              <a:highlight>
                <a:srgbClr val="FFFFFF"/>
              </a:highlight>
              <a:latin typeface="Montserrat Light"/>
              <a:ea typeface="Montserrat Light"/>
              <a:cs typeface="Montserrat Light"/>
              <a:sym typeface="Montserrat Light"/>
            </a:endParaRPr>
          </a:p>
          <a:p>
            <a:pPr indent="0" lvl="0" marL="914400" rtl="0" algn="l">
              <a:lnSpc>
                <a:spcPct val="115000"/>
              </a:lnSpc>
              <a:spcBef>
                <a:spcPts val="0"/>
              </a:spcBef>
              <a:spcAft>
                <a:spcPts val="0"/>
              </a:spcAft>
              <a:buNone/>
            </a:pPr>
            <a:r>
              <a:t/>
            </a:r>
            <a:endParaRPr sz="1000">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Front End System: React.js</a:t>
            </a:r>
            <a:endParaRPr sz="1000">
              <a:solidFill>
                <a:srgbClr val="1F1F1F"/>
              </a:solidFill>
              <a:highlight>
                <a:srgbClr val="FFFFFF"/>
              </a:highlight>
              <a:latin typeface="Montserrat Light"/>
              <a:ea typeface="Montserrat Light"/>
              <a:cs typeface="Montserrat Light"/>
              <a:sym typeface="Montserrat Light"/>
            </a:endParaRPr>
          </a:p>
          <a:p>
            <a:pPr indent="0" lvl="0" marL="457200" rtl="0" algn="l">
              <a:lnSpc>
                <a:spcPct val="115000"/>
              </a:lnSpc>
              <a:spcBef>
                <a:spcPts val="0"/>
              </a:spcBef>
              <a:spcAft>
                <a:spcPts val="0"/>
              </a:spcAft>
              <a:buNone/>
            </a:pPr>
            <a:r>
              <a:t/>
            </a:r>
            <a:endParaRPr sz="1000">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Hardware:  AWS Cloud</a:t>
            </a:r>
            <a:endParaRPr sz="1000">
              <a:solidFill>
                <a:srgbClr val="1F1F1F"/>
              </a:solidFill>
              <a:highlight>
                <a:srgbClr val="FFFFFF"/>
              </a:highlight>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nvSpPr>
        <p:spPr>
          <a:xfrm>
            <a:off x="440575" y="469725"/>
            <a:ext cx="3982200" cy="402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Deliverables</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Python code for the cluster analytics solution</a:t>
            </a:r>
            <a:endParaRPr sz="1000">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Documentation for installation, usage, and troubleshooting</a:t>
            </a:r>
            <a:endParaRPr sz="1000">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User guides and tutorials</a:t>
            </a:r>
            <a:endParaRPr sz="1000">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Sample reports for different scenarios</a:t>
            </a:r>
            <a:endParaRPr sz="1000">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Deployment instructions </a:t>
            </a:r>
            <a:endParaRPr sz="1000">
              <a:solidFill>
                <a:srgbClr val="1F1F1F"/>
              </a:solidFill>
              <a:highlight>
                <a:srgbClr val="FFFFFF"/>
              </a:highlight>
              <a:latin typeface="Montserrat Light"/>
              <a:ea typeface="Montserrat Light"/>
              <a:cs typeface="Montserrat Light"/>
              <a:sym typeface="Montserrat Light"/>
            </a:endParaRPr>
          </a:p>
          <a:p>
            <a:pPr indent="0" lvl="0" marL="457200" rtl="0" algn="l">
              <a:lnSpc>
                <a:spcPct val="115000"/>
              </a:lnSpc>
              <a:spcBef>
                <a:spcPts val="0"/>
              </a:spcBef>
              <a:spcAft>
                <a:spcPts val="0"/>
              </a:spcAft>
              <a:buNone/>
            </a:pPr>
            <a:r>
              <a:t/>
            </a:r>
            <a:endParaRPr sz="1200">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Success Criteria</a:t>
            </a:r>
            <a:endParaRPr>
              <a:solidFill>
                <a:srgbClr val="1F1F1F"/>
              </a:solidFill>
              <a:highlight>
                <a:srgbClr val="FFFFFF"/>
              </a:highlight>
              <a:latin typeface="Montserrat Light"/>
              <a:ea typeface="Montserrat Light"/>
              <a:cs typeface="Montserrat Light"/>
              <a:sym typeface="Montserrat Light"/>
            </a:endParaRPr>
          </a:p>
          <a:p>
            <a:pPr indent="0" lvl="0" marL="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The solution successfully identifies distinct and meaningful clusters within the marketing lead pool.</a:t>
            </a:r>
            <a:endParaRPr sz="1000">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The cluster analysis reveals actionable insights that can be used to improve marketing campaigns and lead conversion rates.</a:t>
            </a:r>
            <a:endParaRPr sz="1000">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The solution is user-friendly and easy to use by marketing professionals without extensive technical expertise.</a:t>
            </a:r>
            <a:endParaRPr sz="1000">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The solution meets all non-functional requirements, including performance, scalability, and flexibility.</a:t>
            </a:r>
            <a:endParaRPr sz="1000">
              <a:solidFill>
                <a:srgbClr val="1F1F1F"/>
              </a:solidFill>
              <a:highlight>
                <a:srgbClr val="FFFFFF"/>
              </a:highlight>
              <a:latin typeface="Montserrat Light"/>
              <a:ea typeface="Montserrat Light"/>
              <a:cs typeface="Montserrat Light"/>
              <a:sym typeface="Montserrat Light"/>
            </a:endParaRPr>
          </a:p>
        </p:txBody>
      </p:sp>
      <p:sp>
        <p:nvSpPr>
          <p:cNvPr id="90" name="Google Shape;90;p18"/>
          <p:cNvSpPr txBox="1"/>
          <p:nvPr/>
        </p:nvSpPr>
        <p:spPr>
          <a:xfrm>
            <a:off x="5096525" y="223125"/>
            <a:ext cx="3000000" cy="2073300"/>
          </a:xfrm>
          <a:prstGeom prst="rect">
            <a:avLst/>
          </a:prstGeom>
          <a:noFill/>
          <a:ln>
            <a:noFill/>
          </a:ln>
        </p:spPr>
        <p:txBody>
          <a:bodyPr anchorCtr="0" anchor="t" bIns="91425" lIns="91425" spcFirstLastPara="1" rIns="91425" wrap="square" tIns="91425">
            <a:spAutoFit/>
          </a:bodyPr>
          <a:lstStyle/>
          <a:p>
            <a:pPr indent="-171450" lvl="0" marL="171450" rtl="0" algn="l">
              <a:lnSpc>
                <a:spcPct val="115000"/>
              </a:lnSpc>
              <a:spcBef>
                <a:spcPts val="0"/>
              </a:spcBef>
              <a:spcAft>
                <a:spcPts val="0"/>
              </a:spcAft>
              <a:buNone/>
            </a:pPr>
            <a:r>
              <a:rPr lang="en">
                <a:solidFill>
                  <a:srgbClr val="1F1F1F"/>
                </a:solidFill>
                <a:highlight>
                  <a:srgbClr val="FFFFFF"/>
                </a:highlight>
                <a:latin typeface="Montserrat Light"/>
                <a:ea typeface="Montserrat Light"/>
                <a:cs typeface="Montserrat Light"/>
                <a:sym typeface="Montserrat Light"/>
              </a:rPr>
              <a:t>Future Considerations</a:t>
            </a:r>
            <a:endParaRPr>
              <a:solidFill>
                <a:srgbClr val="1F1F1F"/>
              </a:solidFill>
              <a:highlight>
                <a:srgbClr val="FFFFFF"/>
              </a:highlight>
              <a:latin typeface="Montserrat Light"/>
              <a:ea typeface="Montserrat Light"/>
              <a:cs typeface="Montserrat Light"/>
              <a:sym typeface="Montserrat Light"/>
            </a:endParaRPr>
          </a:p>
          <a:p>
            <a:pPr indent="-171450" lvl="0" marL="171450" rtl="0" algn="l">
              <a:lnSpc>
                <a:spcPct val="115000"/>
              </a:lnSpc>
              <a:spcBef>
                <a:spcPts val="0"/>
              </a:spcBef>
              <a:spcAft>
                <a:spcPts val="0"/>
              </a:spcAft>
              <a:buNone/>
            </a:pPr>
            <a:r>
              <a:t/>
            </a:r>
            <a:endParaRPr>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Integration with other marketing automation tools</a:t>
            </a:r>
            <a:endParaRPr sz="1000">
              <a:solidFill>
                <a:srgbClr val="1F1F1F"/>
              </a:solidFill>
              <a:highlight>
                <a:srgbClr val="FFFFFF"/>
              </a:highlight>
              <a:latin typeface="Montserrat Light"/>
              <a:ea typeface="Montserrat Light"/>
              <a:cs typeface="Montserrat Light"/>
              <a:sym typeface="Montserrat Light"/>
            </a:endParaRPr>
          </a:p>
          <a:p>
            <a:pPr indent="0" lvl="0" marL="457200" rtl="0" algn="l">
              <a:lnSpc>
                <a:spcPct val="115000"/>
              </a:lnSpc>
              <a:spcBef>
                <a:spcPts val="0"/>
              </a:spcBef>
              <a:spcAft>
                <a:spcPts val="0"/>
              </a:spcAft>
              <a:buNone/>
            </a:pPr>
            <a:r>
              <a:t/>
            </a:r>
            <a:endParaRPr sz="1000">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Machine learning models for lead scoring and conversion prediction</a:t>
            </a:r>
            <a:endParaRPr sz="1000">
              <a:solidFill>
                <a:srgbClr val="1F1F1F"/>
              </a:solidFill>
              <a:highlight>
                <a:srgbClr val="FFFFFF"/>
              </a:highlight>
              <a:latin typeface="Montserrat Light"/>
              <a:ea typeface="Montserrat Light"/>
              <a:cs typeface="Montserrat Light"/>
              <a:sym typeface="Montserrat Light"/>
            </a:endParaRPr>
          </a:p>
          <a:p>
            <a:pPr indent="0" lvl="0" marL="457200" rtl="0" algn="l">
              <a:lnSpc>
                <a:spcPct val="115000"/>
              </a:lnSpc>
              <a:spcBef>
                <a:spcPts val="0"/>
              </a:spcBef>
              <a:spcAft>
                <a:spcPts val="0"/>
              </a:spcAft>
              <a:buNone/>
            </a:pPr>
            <a:r>
              <a:t/>
            </a:r>
            <a:endParaRPr sz="1000">
              <a:solidFill>
                <a:srgbClr val="1F1F1F"/>
              </a:solidFill>
              <a:highlight>
                <a:srgbClr val="FFFFFF"/>
              </a:highlight>
              <a:latin typeface="Montserrat Light"/>
              <a:ea typeface="Montserrat Light"/>
              <a:cs typeface="Montserrat Light"/>
              <a:sym typeface="Montserrat Light"/>
            </a:endParaRPr>
          </a:p>
          <a:p>
            <a:pPr indent="-234950" lvl="0" marL="171450" rtl="0" algn="l">
              <a:lnSpc>
                <a:spcPct val="115000"/>
              </a:lnSpc>
              <a:spcBef>
                <a:spcPts val="0"/>
              </a:spcBef>
              <a:spcAft>
                <a:spcPts val="0"/>
              </a:spcAft>
              <a:buClr>
                <a:srgbClr val="1F1F1F"/>
              </a:buClr>
              <a:buSzPts val="1000"/>
              <a:buFont typeface="Montserrat Light"/>
              <a:buChar char="●"/>
            </a:pPr>
            <a:r>
              <a:rPr lang="en" sz="1000">
                <a:solidFill>
                  <a:srgbClr val="1F1F1F"/>
                </a:solidFill>
                <a:highlight>
                  <a:srgbClr val="FFFFFF"/>
                </a:highlight>
                <a:latin typeface="Montserrat Light"/>
                <a:ea typeface="Montserrat Light"/>
                <a:cs typeface="Montserrat Light"/>
                <a:sym typeface="Montserrat Light"/>
              </a:rPr>
              <a:t>Real-time data analysis and dynamic lead segmentation</a:t>
            </a:r>
            <a:endParaRPr sz="1000">
              <a:solidFill>
                <a:srgbClr val="1F1F1F"/>
              </a:solidFill>
              <a:highlight>
                <a:srgbClr val="FFFFFF"/>
              </a:highlight>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0" y="0"/>
            <a:ext cx="7191024" cy="5101725"/>
          </a:xfrm>
          <a:prstGeom prst="rect">
            <a:avLst/>
          </a:prstGeom>
          <a:noFill/>
          <a:ln>
            <a:noFill/>
          </a:ln>
        </p:spPr>
      </p:pic>
      <p:sp>
        <p:nvSpPr>
          <p:cNvPr id="96" name="Google Shape;96;p19"/>
          <p:cNvSpPr txBox="1"/>
          <p:nvPr/>
        </p:nvSpPr>
        <p:spPr>
          <a:xfrm>
            <a:off x="3204775" y="947900"/>
            <a:ext cx="1020300" cy="163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solidFill>
                  <a:schemeClr val="dk2"/>
                </a:solidFill>
              </a:rPr>
              <a:t>WCSS: 6.5  </a:t>
            </a:r>
            <a:endParaRPr sz="800">
              <a:solidFill>
                <a:schemeClr val="dk2"/>
              </a:solidFill>
            </a:endParaRPr>
          </a:p>
        </p:txBody>
      </p:sp>
      <p:sp>
        <p:nvSpPr>
          <p:cNvPr id="97" name="Google Shape;97;p19"/>
          <p:cNvSpPr txBox="1"/>
          <p:nvPr/>
        </p:nvSpPr>
        <p:spPr>
          <a:xfrm>
            <a:off x="3204775" y="763775"/>
            <a:ext cx="1020300" cy="163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solidFill>
                  <a:schemeClr val="dk2"/>
                </a:solidFill>
              </a:rPr>
              <a:t>C-H Index: 10</a:t>
            </a:r>
            <a:endParaRPr sz="800">
              <a:solidFill>
                <a:schemeClr val="dk2"/>
              </a:solidFill>
            </a:endParaRPr>
          </a:p>
        </p:txBody>
      </p:sp>
      <p:pic>
        <p:nvPicPr>
          <p:cNvPr id="98" name="Google Shape;98;p19"/>
          <p:cNvPicPr preferRelativeResize="0"/>
          <p:nvPr/>
        </p:nvPicPr>
        <p:blipFill>
          <a:blip r:embed="rId4">
            <a:alphaModFix/>
          </a:blip>
          <a:stretch>
            <a:fillRect/>
          </a:stretch>
        </p:blipFill>
        <p:spPr>
          <a:xfrm>
            <a:off x="4267050" y="833325"/>
            <a:ext cx="891050" cy="199600"/>
          </a:xfrm>
          <a:prstGeom prst="rect">
            <a:avLst/>
          </a:prstGeom>
          <a:noFill/>
          <a:ln>
            <a:noFill/>
          </a:ln>
        </p:spPr>
      </p:pic>
      <p:sp>
        <p:nvSpPr>
          <p:cNvPr id="99" name="Google Shape;99;p19"/>
          <p:cNvSpPr txBox="1"/>
          <p:nvPr/>
        </p:nvSpPr>
        <p:spPr>
          <a:xfrm>
            <a:off x="3204775" y="1176500"/>
            <a:ext cx="1020300" cy="163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solidFill>
                  <a:schemeClr val="dk2"/>
                </a:solidFill>
              </a:rPr>
              <a:t>D-B Index: 0.5</a:t>
            </a:r>
            <a:endParaRPr sz="800">
              <a:solidFill>
                <a:schemeClr val="dk2"/>
              </a:solidFill>
            </a:endParaRPr>
          </a:p>
        </p:txBody>
      </p:sp>
      <p:pic>
        <p:nvPicPr>
          <p:cNvPr id="100" name="Google Shape;100;p19"/>
          <p:cNvPicPr preferRelativeResize="0"/>
          <p:nvPr/>
        </p:nvPicPr>
        <p:blipFill>
          <a:blip r:embed="rId4">
            <a:alphaModFix/>
          </a:blip>
          <a:stretch>
            <a:fillRect/>
          </a:stretch>
        </p:blipFill>
        <p:spPr>
          <a:xfrm>
            <a:off x="4267050" y="1290525"/>
            <a:ext cx="891050" cy="199600"/>
          </a:xfrm>
          <a:prstGeom prst="rect">
            <a:avLst/>
          </a:prstGeom>
          <a:noFill/>
          <a:ln>
            <a:noFill/>
          </a:ln>
        </p:spPr>
      </p:pic>
      <p:sp>
        <p:nvSpPr>
          <p:cNvPr id="101" name="Google Shape;101;p19"/>
          <p:cNvSpPr txBox="1"/>
          <p:nvPr/>
        </p:nvSpPr>
        <p:spPr>
          <a:xfrm>
            <a:off x="3864125" y="1786100"/>
            <a:ext cx="1288800" cy="199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chemeClr val="dk2"/>
                </a:solidFill>
              </a:rPr>
              <a:t>Cluster Profile:  </a:t>
            </a:r>
            <a:endParaRPr sz="1000">
              <a:solidFill>
                <a:schemeClr val="dk2"/>
              </a:solidFill>
            </a:endParaRPr>
          </a:p>
        </p:txBody>
      </p:sp>
      <p:pic>
        <p:nvPicPr>
          <p:cNvPr id="102" name="Google Shape;102;p19"/>
          <p:cNvPicPr preferRelativeResize="0"/>
          <p:nvPr/>
        </p:nvPicPr>
        <p:blipFill>
          <a:blip r:embed="rId5">
            <a:alphaModFix/>
          </a:blip>
          <a:stretch>
            <a:fillRect/>
          </a:stretch>
        </p:blipFill>
        <p:spPr>
          <a:xfrm>
            <a:off x="4267050" y="1032925"/>
            <a:ext cx="891050" cy="199600"/>
          </a:xfrm>
          <a:prstGeom prst="rect">
            <a:avLst/>
          </a:prstGeom>
          <a:noFill/>
          <a:ln>
            <a:noFill/>
          </a:ln>
        </p:spPr>
      </p:pic>
      <p:pic>
        <p:nvPicPr>
          <p:cNvPr id="103" name="Google Shape;103;p19"/>
          <p:cNvPicPr preferRelativeResize="0"/>
          <p:nvPr/>
        </p:nvPicPr>
        <p:blipFill>
          <a:blip r:embed="rId6">
            <a:alphaModFix/>
          </a:blip>
          <a:stretch>
            <a:fillRect/>
          </a:stretch>
        </p:blipFill>
        <p:spPr>
          <a:xfrm>
            <a:off x="3766375" y="2005925"/>
            <a:ext cx="2043901" cy="839240"/>
          </a:xfrm>
          <a:prstGeom prst="rect">
            <a:avLst/>
          </a:prstGeom>
          <a:noFill/>
          <a:ln>
            <a:noFill/>
          </a:ln>
        </p:spPr>
      </p:pic>
      <p:sp>
        <p:nvSpPr>
          <p:cNvPr id="104" name="Google Shape;104;p19"/>
          <p:cNvSpPr txBox="1"/>
          <p:nvPr/>
        </p:nvSpPr>
        <p:spPr>
          <a:xfrm rot="-5400000">
            <a:off x="3204775" y="2395700"/>
            <a:ext cx="712200" cy="199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solidFill>
                  <a:schemeClr val="dk2"/>
                </a:solidFill>
              </a:rPr>
              <a:t>Cluster A</a:t>
            </a:r>
            <a:endParaRPr sz="900">
              <a:solidFill>
                <a:schemeClr val="dk2"/>
              </a:solidFill>
            </a:endParaRPr>
          </a:p>
        </p:txBody>
      </p:sp>
      <p:sp>
        <p:nvSpPr>
          <p:cNvPr id="105" name="Google Shape;105;p19"/>
          <p:cNvSpPr txBox="1"/>
          <p:nvPr/>
        </p:nvSpPr>
        <p:spPr>
          <a:xfrm rot="-5400000">
            <a:off x="3890575" y="3310100"/>
            <a:ext cx="712200" cy="199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solidFill>
                  <a:schemeClr val="dk2"/>
                </a:solidFill>
              </a:rPr>
              <a:t>Cluster B</a:t>
            </a:r>
            <a:endParaRPr sz="900">
              <a:solidFill>
                <a:schemeClr val="dk2"/>
              </a:solidFill>
            </a:endParaRPr>
          </a:p>
        </p:txBody>
      </p:sp>
      <p:sp>
        <p:nvSpPr>
          <p:cNvPr id="106" name="Google Shape;106;p19"/>
          <p:cNvSpPr txBox="1"/>
          <p:nvPr/>
        </p:nvSpPr>
        <p:spPr>
          <a:xfrm rot="-5400000">
            <a:off x="3890575" y="4300700"/>
            <a:ext cx="712200" cy="199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solidFill>
                  <a:schemeClr val="dk2"/>
                </a:solidFill>
              </a:rPr>
              <a:t>Cluster C</a:t>
            </a:r>
            <a:endParaRPr sz="900">
              <a:solidFill>
                <a:schemeClr val="dk2"/>
              </a:solidFill>
            </a:endParaRPr>
          </a:p>
        </p:txBody>
      </p:sp>
      <p:pic>
        <p:nvPicPr>
          <p:cNvPr id="107" name="Google Shape;107;p19"/>
          <p:cNvPicPr preferRelativeResize="0"/>
          <p:nvPr/>
        </p:nvPicPr>
        <p:blipFill>
          <a:blip r:embed="rId6">
            <a:alphaModFix/>
          </a:blip>
          <a:stretch>
            <a:fillRect/>
          </a:stretch>
        </p:blipFill>
        <p:spPr>
          <a:xfrm>
            <a:off x="3766375" y="3035305"/>
            <a:ext cx="2043901" cy="839240"/>
          </a:xfrm>
          <a:prstGeom prst="rect">
            <a:avLst/>
          </a:prstGeom>
          <a:noFill/>
          <a:ln>
            <a:noFill/>
          </a:ln>
        </p:spPr>
      </p:pic>
      <p:sp>
        <p:nvSpPr>
          <p:cNvPr id="108" name="Google Shape;108;p19"/>
          <p:cNvSpPr txBox="1"/>
          <p:nvPr/>
        </p:nvSpPr>
        <p:spPr>
          <a:xfrm>
            <a:off x="80375" y="-449125"/>
            <a:ext cx="3000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300"/>
              </a:spcBef>
              <a:spcAft>
                <a:spcPts val="1100"/>
              </a:spcAft>
              <a:buNone/>
            </a:pPr>
            <a:r>
              <a:rPr lang="en" sz="1800">
                <a:solidFill>
                  <a:srgbClr val="1F1F1F"/>
                </a:solidFill>
                <a:highlight>
                  <a:srgbClr val="FFFFFF"/>
                </a:highlight>
              </a:rPr>
              <a:t>4.4 Cluster Analysis</a:t>
            </a:r>
            <a:endParaRPr sz="1800">
              <a:solidFill>
                <a:srgbClr val="1F1F1F"/>
              </a:solidFill>
              <a:highlight>
                <a:srgbClr val="FFFFFF"/>
              </a:highlight>
            </a:endParaRPr>
          </a:p>
        </p:txBody>
      </p:sp>
      <p:sp>
        <p:nvSpPr>
          <p:cNvPr id="109" name="Google Shape;109;p19"/>
          <p:cNvSpPr/>
          <p:nvPr/>
        </p:nvSpPr>
        <p:spPr>
          <a:xfrm>
            <a:off x="473225" y="3240050"/>
            <a:ext cx="2043900" cy="1554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19"/>
          <p:cNvSpPr/>
          <p:nvPr/>
        </p:nvSpPr>
        <p:spPr>
          <a:xfrm>
            <a:off x="261150" y="3593000"/>
            <a:ext cx="768300" cy="19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Campaign</a:t>
            </a:r>
            <a:endParaRPr sz="1000"/>
          </a:p>
        </p:txBody>
      </p:sp>
      <p:sp>
        <p:nvSpPr>
          <p:cNvPr id="111" name="Google Shape;111;p19"/>
          <p:cNvSpPr/>
          <p:nvPr/>
        </p:nvSpPr>
        <p:spPr>
          <a:xfrm>
            <a:off x="261150" y="3857405"/>
            <a:ext cx="768300" cy="19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Tactic</a:t>
            </a:r>
            <a:endParaRPr sz="1000"/>
          </a:p>
        </p:txBody>
      </p:sp>
      <p:sp>
        <p:nvSpPr>
          <p:cNvPr id="112" name="Google Shape;112;p19"/>
          <p:cNvSpPr/>
          <p:nvPr/>
        </p:nvSpPr>
        <p:spPr>
          <a:xfrm>
            <a:off x="261150" y="4121810"/>
            <a:ext cx="768300" cy="19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Nurture</a:t>
            </a:r>
            <a:endParaRPr sz="1000"/>
          </a:p>
        </p:txBody>
      </p:sp>
      <p:sp>
        <p:nvSpPr>
          <p:cNvPr id="113" name="Google Shape;113;p19"/>
          <p:cNvSpPr/>
          <p:nvPr/>
        </p:nvSpPr>
        <p:spPr>
          <a:xfrm>
            <a:off x="261150" y="4386215"/>
            <a:ext cx="768300" cy="19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Channel</a:t>
            </a:r>
            <a:endParaRPr sz="1000"/>
          </a:p>
        </p:txBody>
      </p:sp>
      <p:sp>
        <p:nvSpPr>
          <p:cNvPr id="114" name="Google Shape;114;p19"/>
          <p:cNvSpPr/>
          <p:nvPr/>
        </p:nvSpPr>
        <p:spPr>
          <a:xfrm>
            <a:off x="261150" y="4650620"/>
            <a:ext cx="768300" cy="14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Product</a:t>
            </a:r>
            <a:endParaRPr sz="1000"/>
          </a:p>
        </p:txBody>
      </p:sp>
      <p:sp>
        <p:nvSpPr>
          <p:cNvPr id="115" name="Google Shape;115;p19"/>
          <p:cNvSpPr/>
          <p:nvPr/>
        </p:nvSpPr>
        <p:spPr>
          <a:xfrm>
            <a:off x="261150" y="4873625"/>
            <a:ext cx="768300" cy="14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Region</a:t>
            </a:r>
            <a:endParaRPr sz="1000"/>
          </a:p>
        </p:txBody>
      </p:sp>
      <p:sp>
        <p:nvSpPr>
          <p:cNvPr id="116" name="Google Shape;116;p19"/>
          <p:cNvSpPr txBox="1"/>
          <p:nvPr/>
        </p:nvSpPr>
        <p:spPr>
          <a:xfrm>
            <a:off x="261125" y="3209575"/>
            <a:ext cx="76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rPr>
              <a:t>Scope</a:t>
            </a:r>
            <a:endParaRPr sz="1200">
              <a:solidFill>
                <a:schemeClr val="dk2"/>
              </a:solidFill>
            </a:endParaRPr>
          </a:p>
        </p:txBody>
      </p:sp>
      <p:sp>
        <p:nvSpPr>
          <p:cNvPr id="117" name="Google Shape;117;p19"/>
          <p:cNvSpPr txBox="1"/>
          <p:nvPr/>
        </p:nvSpPr>
        <p:spPr>
          <a:xfrm>
            <a:off x="1937525" y="3225125"/>
            <a:ext cx="76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dk2"/>
                </a:solidFill>
              </a:rPr>
              <a:t>Journey</a:t>
            </a:r>
            <a:endParaRPr sz="1200">
              <a:solidFill>
                <a:schemeClr val="dk2"/>
              </a:solidFill>
            </a:endParaRPr>
          </a:p>
        </p:txBody>
      </p:sp>
      <p:sp>
        <p:nvSpPr>
          <p:cNvPr id="118" name="Google Shape;118;p19"/>
          <p:cNvSpPr/>
          <p:nvPr/>
        </p:nvSpPr>
        <p:spPr>
          <a:xfrm>
            <a:off x="2013750" y="3593000"/>
            <a:ext cx="768300" cy="19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Tranche</a:t>
            </a:r>
            <a:endParaRPr sz="1000"/>
          </a:p>
        </p:txBody>
      </p:sp>
      <p:sp>
        <p:nvSpPr>
          <p:cNvPr id="119" name="Google Shape;119;p19"/>
          <p:cNvSpPr/>
          <p:nvPr/>
        </p:nvSpPr>
        <p:spPr>
          <a:xfrm>
            <a:off x="2013750" y="3857405"/>
            <a:ext cx="768300" cy="19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Age</a:t>
            </a:r>
            <a:endParaRPr sz="1000"/>
          </a:p>
        </p:txBody>
      </p:sp>
      <p:sp>
        <p:nvSpPr>
          <p:cNvPr id="120" name="Google Shape;120;p19"/>
          <p:cNvSpPr/>
          <p:nvPr/>
        </p:nvSpPr>
        <p:spPr>
          <a:xfrm>
            <a:off x="2013750" y="4121810"/>
            <a:ext cx="768300" cy="19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Velocity</a:t>
            </a:r>
            <a:endParaRPr sz="1000"/>
          </a:p>
        </p:txBody>
      </p:sp>
      <p:sp>
        <p:nvSpPr>
          <p:cNvPr id="121" name="Google Shape;121;p19"/>
          <p:cNvSpPr/>
          <p:nvPr/>
        </p:nvSpPr>
        <p:spPr>
          <a:xfrm>
            <a:off x="2013750" y="4386215"/>
            <a:ext cx="768300" cy="19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TBD</a:t>
            </a:r>
            <a:endParaRPr sz="1000"/>
          </a:p>
        </p:txBody>
      </p:sp>
      <p:sp>
        <p:nvSpPr>
          <p:cNvPr id="122" name="Google Shape;122;p19"/>
          <p:cNvSpPr/>
          <p:nvPr/>
        </p:nvSpPr>
        <p:spPr>
          <a:xfrm>
            <a:off x="2013750" y="4650620"/>
            <a:ext cx="768300" cy="14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TBD</a:t>
            </a:r>
            <a:endParaRPr sz="1000"/>
          </a:p>
        </p:txBody>
      </p:sp>
      <p:sp>
        <p:nvSpPr>
          <p:cNvPr id="123" name="Google Shape;123;p19"/>
          <p:cNvSpPr/>
          <p:nvPr/>
        </p:nvSpPr>
        <p:spPr>
          <a:xfrm>
            <a:off x="2013750" y="4873625"/>
            <a:ext cx="768300" cy="14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TBD</a:t>
            </a:r>
            <a:endParaRPr sz="1000"/>
          </a:p>
        </p:txBody>
      </p:sp>
      <p:sp>
        <p:nvSpPr>
          <p:cNvPr id="124" name="Google Shape;124;p19"/>
          <p:cNvSpPr/>
          <p:nvPr/>
        </p:nvSpPr>
        <p:spPr>
          <a:xfrm>
            <a:off x="3338350" y="4314475"/>
            <a:ext cx="1912500" cy="594300"/>
          </a:xfrm>
          <a:prstGeom prst="rect">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5" name="Google Shape;125;p19"/>
          <p:cNvPicPr preferRelativeResize="0"/>
          <p:nvPr/>
        </p:nvPicPr>
        <p:blipFill>
          <a:blip r:embed="rId6">
            <a:alphaModFix/>
          </a:blip>
          <a:stretch>
            <a:fillRect/>
          </a:stretch>
        </p:blipFill>
        <p:spPr>
          <a:xfrm>
            <a:off x="3766375" y="4064684"/>
            <a:ext cx="2043901" cy="839240"/>
          </a:xfrm>
          <a:prstGeom prst="rect">
            <a:avLst/>
          </a:prstGeom>
          <a:noFill/>
          <a:ln>
            <a:noFill/>
          </a:ln>
        </p:spPr>
      </p:pic>
      <p:sp>
        <p:nvSpPr>
          <p:cNvPr id="126" name="Google Shape;126;p19"/>
          <p:cNvSpPr txBox="1"/>
          <p:nvPr/>
        </p:nvSpPr>
        <p:spPr>
          <a:xfrm>
            <a:off x="5810275" y="833325"/>
            <a:ext cx="1481400" cy="3961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solidFill>
                  <a:schemeClr val="dk2"/>
                </a:solidFill>
              </a:rPr>
              <a:t>New Opportunities</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Opp Source</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Pct Marketing</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MQL Conversion</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Wins</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Losses</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DNP</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Win Rate</a:t>
            </a:r>
            <a:endParaRPr sz="1100">
              <a:solidFill>
                <a:schemeClr val="dk2"/>
              </a:solidFill>
            </a:endParaRPr>
          </a:p>
          <a:p>
            <a:pPr indent="0" lvl="0" marL="0" rtl="0" algn="l">
              <a:lnSpc>
                <a:spcPct val="100000"/>
              </a:lnSpc>
              <a:spcBef>
                <a:spcPts val="0"/>
              </a:spcBef>
              <a:spcAft>
                <a:spcPts val="0"/>
              </a:spcAft>
              <a:buNone/>
            </a:pPr>
            <a:r>
              <a:rPr lang="en" sz="1100">
                <a:solidFill>
                  <a:schemeClr val="dk2"/>
                </a:solidFill>
              </a:rPr>
              <a:t>Early Stage Progression</a:t>
            </a:r>
            <a:endParaRPr sz="1100">
              <a:solidFill>
                <a:schemeClr val="dk2"/>
              </a:solidFill>
            </a:endParaRPr>
          </a:p>
          <a:p>
            <a:pPr indent="0" lvl="0" marL="0" rtl="0" algn="l">
              <a:lnSpc>
                <a:spcPct val="100000"/>
              </a:lnSpc>
              <a:spcBef>
                <a:spcPts val="800"/>
              </a:spcBef>
              <a:spcAft>
                <a:spcPts val="0"/>
              </a:spcAft>
              <a:buNone/>
            </a:pPr>
            <a:r>
              <a:rPr lang="en" sz="1100">
                <a:solidFill>
                  <a:schemeClr val="dk2"/>
                </a:solidFill>
              </a:rPr>
              <a:t>Late Stage Progression</a:t>
            </a:r>
            <a:endParaRPr sz="1100">
              <a:solidFill>
                <a:schemeClr val="dk2"/>
              </a:solidFill>
            </a:endParaRPr>
          </a:p>
          <a:p>
            <a:pPr indent="0" lvl="0" marL="0" rtl="0" algn="l">
              <a:lnSpc>
                <a:spcPct val="150000"/>
              </a:lnSpc>
              <a:spcBef>
                <a:spcPts val="800"/>
              </a:spcBef>
              <a:spcAft>
                <a:spcPts val="0"/>
              </a:spcAft>
              <a:buNone/>
            </a:pPr>
            <a:r>
              <a:rPr lang="en" sz="1100">
                <a:solidFill>
                  <a:schemeClr val="dk2"/>
                </a:solidFill>
              </a:rPr>
              <a:t>Pct of pipeline</a:t>
            </a:r>
            <a:endParaRPr sz="1100">
              <a:solidFill>
                <a:schemeClr val="dk2"/>
              </a:solidFill>
            </a:endParaRPr>
          </a:p>
          <a:p>
            <a:pPr indent="0" lvl="0" marL="0" rtl="0" algn="l">
              <a:lnSpc>
                <a:spcPct val="150000"/>
              </a:lnSpc>
              <a:spcBef>
                <a:spcPts val="0"/>
              </a:spcBef>
              <a:spcAft>
                <a:spcPts val="0"/>
              </a:spcAft>
              <a:buNone/>
            </a:pPr>
            <a:r>
              <a:t/>
            </a:r>
            <a:endParaRPr sz="1100">
              <a:solidFill>
                <a:schemeClr val="dk2"/>
              </a:solidFill>
            </a:endParaRPr>
          </a:p>
        </p:txBody>
      </p:sp>
      <p:sp>
        <p:nvSpPr>
          <p:cNvPr id="127" name="Google Shape;127;p19"/>
          <p:cNvSpPr/>
          <p:nvPr/>
        </p:nvSpPr>
        <p:spPr>
          <a:xfrm>
            <a:off x="3046225" y="2276525"/>
            <a:ext cx="238800" cy="242400"/>
          </a:xfrm>
          <a:prstGeom prst="flowChartConnector">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p19"/>
          <p:cNvSpPr/>
          <p:nvPr/>
        </p:nvSpPr>
        <p:spPr>
          <a:xfrm>
            <a:off x="3102325" y="3406775"/>
            <a:ext cx="199500" cy="199500"/>
          </a:xfrm>
          <a:prstGeom prst="flowChartConnector">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29" name="Google Shape;129;p19"/>
          <p:cNvSpPr/>
          <p:nvPr/>
        </p:nvSpPr>
        <p:spPr>
          <a:xfrm>
            <a:off x="3063025" y="4441425"/>
            <a:ext cx="238800" cy="199500"/>
          </a:xfrm>
          <a:prstGeom prst="flowChartConnector">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19"/>
          <p:cNvSpPr txBox="1"/>
          <p:nvPr/>
        </p:nvSpPr>
        <p:spPr>
          <a:xfrm>
            <a:off x="2933950" y="1761950"/>
            <a:ext cx="1454100" cy="3387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rPr>
              <a:t>Select Cluster</a:t>
            </a:r>
            <a:endParaRPr sz="1000">
              <a:solidFill>
                <a:schemeClr val="dk2"/>
              </a:solidFill>
            </a:endParaRPr>
          </a:p>
        </p:txBody>
      </p:sp>
      <p:sp>
        <p:nvSpPr>
          <p:cNvPr id="131" name="Google Shape;131;p19"/>
          <p:cNvSpPr txBox="1"/>
          <p:nvPr/>
        </p:nvSpPr>
        <p:spPr>
          <a:xfrm>
            <a:off x="7258075" y="833325"/>
            <a:ext cx="2307600" cy="4268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100">
                <a:solidFill>
                  <a:schemeClr val="dk2"/>
                </a:solidFill>
              </a:rPr>
              <a:t>185</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%A; %B; %C; % Other</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0.5</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100</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50</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50</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50%</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9%</a:t>
            </a:r>
            <a:endParaRPr sz="1100">
              <a:solidFill>
                <a:schemeClr val="dk2"/>
              </a:solidFill>
            </a:endParaRPr>
          </a:p>
          <a:p>
            <a:pPr indent="0" lvl="0" marL="0" rtl="0" algn="l">
              <a:lnSpc>
                <a:spcPct val="150000"/>
              </a:lnSpc>
              <a:spcBef>
                <a:spcPts val="0"/>
              </a:spcBef>
              <a:spcAft>
                <a:spcPts val="0"/>
              </a:spcAft>
              <a:buNone/>
            </a:pPr>
            <a:r>
              <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14%</a:t>
            </a:r>
            <a:endParaRPr sz="1100">
              <a:solidFill>
                <a:schemeClr val="dk2"/>
              </a:solidFill>
            </a:endParaRPr>
          </a:p>
          <a:p>
            <a:pPr indent="0" lvl="0" marL="0" rtl="0" algn="l">
              <a:lnSpc>
                <a:spcPct val="150000"/>
              </a:lnSpc>
              <a:spcBef>
                <a:spcPts val="0"/>
              </a:spcBef>
              <a:spcAft>
                <a:spcPts val="0"/>
              </a:spcAft>
              <a:buNone/>
            </a:pPr>
            <a:r>
              <a:t/>
            </a:r>
            <a:endParaRPr sz="1100">
              <a:solidFill>
                <a:schemeClr val="dk2"/>
              </a:solidFill>
            </a:endParaRPr>
          </a:p>
          <a:p>
            <a:pPr indent="0" lvl="0" marL="0" rtl="0" algn="l">
              <a:lnSpc>
                <a:spcPct val="150000"/>
              </a:lnSpc>
              <a:spcBef>
                <a:spcPts val="0"/>
              </a:spcBef>
              <a:spcAft>
                <a:spcPts val="0"/>
              </a:spcAft>
              <a:buNone/>
            </a:pPr>
            <a:r>
              <a:rPr lang="en" sz="1100">
                <a:solidFill>
                  <a:schemeClr val="dk2"/>
                </a:solidFill>
              </a:rPr>
              <a:t>9%</a:t>
            </a:r>
            <a:endParaRPr sz="1100">
              <a:solidFill>
                <a:schemeClr val="dk2"/>
              </a:solidFill>
            </a:endParaRPr>
          </a:p>
        </p:txBody>
      </p:sp>
      <p:sp>
        <p:nvSpPr>
          <p:cNvPr id="132" name="Google Shape;132;p19"/>
          <p:cNvSpPr txBox="1"/>
          <p:nvPr/>
        </p:nvSpPr>
        <p:spPr>
          <a:xfrm>
            <a:off x="108725" y="2828575"/>
            <a:ext cx="7683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2"/>
                </a:solidFill>
              </a:rPr>
              <a:t>X Axis</a:t>
            </a:r>
            <a:endParaRPr sz="800">
              <a:solidFill>
                <a:schemeClr val="dk2"/>
              </a:solidFill>
            </a:endParaRPr>
          </a:p>
        </p:txBody>
      </p:sp>
      <p:sp>
        <p:nvSpPr>
          <p:cNvPr id="133" name="Google Shape;133;p19"/>
          <p:cNvSpPr/>
          <p:nvPr/>
        </p:nvSpPr>
        <p:spPr>
          <a:xfrm>
            <a:off x="718350" y="2907200"/>
            <a:ext cx="891000" cy="19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Drop Down List</a:t>
            </a:r>
            <a:endParaRPr sz="800"/>
          </a:p>
        </p:txBody>
      </p:sp>
      <p:sp>
        <p:nvSpPr>
          <p:cNvPr id="134" name="Google Shape;134;p19"/>
          <p:cNvSpPr txBox="1"/>
          <p:nvPr/>
        </p:nvSpPr>
        <p:spPr>
          <a:xfrm>
            <a:off x="1632725" y="2828575"/>
            <a:ext cx="7683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2"/>
                </a:solidFill>
              </a:rPr>
              <a:t>Y</a:t>
            </a:r>
            <a:r>
              <a:rPr lang="en" sz="800">
                <a:solidFill>
                  <a:schemeClr val="dk2"/>
                </a:solidFill>
              </a:rPr>
              <a:t> Axis</a:t>
            </a:r>
            <a:endParaRPr sz="800">
              <a:solidFill>
                <a:schemeClr val="dk2"/>
              </a:solidFill>
            </a:endParaRPr>
          </a:p>
        </p:txBody>
      </p:sp>
      <p:sp>
        <p:nvSpPr>
          <p:cNvPr id="135" name="Google Shape;135;p19"/>
          <p:cNvSpPr/>
          <p:nvPr/>
        </p:nvSpPr>
        <p:spPr>
          <a:xfrm>
            <a:off x="2242350" y="2907200"/>
            <a:ext cx="891000" cy="19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Drop Down List</a:t>
            </a:r>
            <a:endParaRPr sz="800"/>
          </a:p>
        </p:txBody>
      </p:sp>
      <p:sp>
        <p:nvSpPr>
          <p:cNvPr id="136" name="Google Shape;136;p19"/>
          <p:cNvSpPr txBox="1"/>
          <p:nvPr/>
        </p:nvSpPr>
        <p:spPr>
          <a:xfrm>
            <a:off x="1837725" y="1132025"/>
            <a:ext cx="7683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2"/>
                </a:solidFill>
              </a:rPr>
              <a:t>Z</a:t>
            </a:r>
            <a:r>
              <a:rPr lang="en" sz="800">
                <a:solidFill>
                  <a:schemeClr val="dk2"/>
                </a:solidFill>
              </a:rPr>
              <a:t> Axis</a:t>
            </a:r>
            <a:endParaRPr sz="800">
              <a:solidFill>
                <a:schemeClr val="dk2"/>
              </a:solidFill>
            </a:endParaRPr>
          </a:p>
        </p:txBody>
      </p:sp>
      <p:sp>
        <p:nvSpPr>
          <p:cNvPr id="137" name="Google Shape;137;p19"/>
          <p:cNvSpPr/>
          <p:nvPr/>
        </p:nvSpPr>
        <p:spPr>
          <a:xfrm>
            <a:off x="2447350" y="1210650"/>
            <a:ext cx="891000" cy="1911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Drop Down List</a:t>
            </a:r>
            <a:endParaRPr sz="800"/>
          </a:p>
        </p:txBody>
      </p:sp>
      <p:sp>
        <p:nvSpPr>
          <p:cNvPr id="138" name="Google Shape;138;p19"/>
          <p:cNvSpPr txBox="1"/>
          <p:nvPr/>
        </p:nvSpPr>
        <p:spPr>
          <a:xfrm>
            <a:off x="184925" y="732613"/>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300"/>
              </a:spcBef>
              <a:spcAft>
                <a:spcPts val="1100"/>
              </a:spcAft>
              <a:buNone/>
            </a:pPr>
            <a:r>
              <a:rPr lang="en">
                <a:solidFill>
                  <a:srgbClr val="1F1F1F"/>
                </a:solidFill>
                <a:highlight>
                  <a:srgbClr val="FFFFFF"/>
                </a:highlight>
              </a:rPr>
              <a:t>Cluster Analysis &gt; </a:t>
            </a:r>
            <a:r>
              <a:rPr lang="en">
                <a:solidFill>
                  <a:srgbClr val="1F1F1F"/>
                </a:solidFill>
                <a:highlight>
                  <a:srgbClr val="FFFFFF"/>
                </a:highlight>
              </a:rPr>
              <a:t>Opportunities</a:t>
            </a:r>
            <a:endParaRPr>
              <a:solidFill>
                <a:srgbClr val="1F1F1F"/>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p:nvPr/>
        </p:nvSpPr>
        <p:spPr>
          <a:xfrm>
            <a:off x="2206548" y="2491375"/>
            <a:ext cx="4243200" cy="1541100"/>
          </a:xfrm>
          <a:prstGeom prst="rect">
            <a:avLst/>
          </a:prstGeom>
          <a:noFill/>
          <a:ln cap="flat" cmpd="sng" w="28575">
            <a:solidFill>
              <a:srgbClr val="FFAB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4" name="Google Shape;144;p20"/>
          <p:cNvPicPr preferRelativeResize="0"/>
          <p:nvPr/>
        </p:nvPicPr>
        <p:blipFill rotWithShape="1">
          <a:blip r:embed="rId3">
            <a:alphaModFix/>
          </a:blip>
          <a:srcRect b="0" l="0" r="0" t="0"/>
          <a:stretch/>
        </p:blipFill>
        <p:spPr>
          <a:xfrm>
            <a:off x="4741638" y="2551400"/>
            <a:ext cx="296874" cy="296874"/>
          </a:xfrm>
          <a:prstGeom prst="rect">
            <a:avLst/>
          </a:prstGeom>
          <a:noFill/>
          <a:ln>
            <a:noFill/>
          </a:ln>
        </p:spPr>
      </p:pic>
      <p:sp>
        <p:nvSpPr>
          <p:cNvPr id="145" name="Google Shape;145;p20"/>
          <p:cNvSpPr txBox="1"/>
          <p:nvPr/>
        </p:nvSpPr>
        <p:spPr>
          <a:xfrm>
            <a:off x="4378125" y="2928450"/>
            <a:ext cx="11763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AWS Lambda (Python)</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Simulation</a:t>
            </a:r>
            <a:endParaRPr b="1" i="0" sz="700" u="none" cap="none" strike="noStrike">
              <a:solidFill>
                <a:srgbClr val="000000"/>
              </a:solidFill>
              <a:latin typeface="Arial"/>
              <a:ea typeface="Arial"/>
              <a:cs typeface="Arial"/>
              <a:sym typeface="Arial"/>
            </a:endParaRPr>
          </a:p>
        </p:txBody>
      </p:sp>
      <p:pic>
        <p:nvPicPr>
          <p:cNvPr id="146" name="Google Shape;146;p20"/>
          <p:cNvPicPr preferRelativeResize="0"/>
          <p:nvPr/>
        </p:nvPicPr>
        <p:blipFill rotWithShape="1">
          <a:blip r:embed="rId4">
            <a:alphaModFix/>
          </a:blip>
          <a:srcRect b="0" l="0" r="0" t="0"/>
          <a:stretch/>
        </p:blipFill>
        <p:spPr>
          <a:xfrm>
            <a:off x="1201158" y="3139112"/>
            <a:ext cx="259758" cy="296876"/>
          </a:xfrm>
          <a:prstGeom prst="rect">
            <a:avLst/>
          </a:prstGeom>
          <a:noFill/>
          <a:ln>
            <a:noFill/>
          </a:ln>
        </p:spPr>
      </p:pic>
      <p:sp>
        <p:nvSpPr>
          <p:cNvPr id="147" name="Google Shape;147;p20"/>
          <p:cNvSpPr txBox="1"/>
          <p:nvPr/>
        </p:nvSpPr>
        <p:spPr>
          <a:xfrm>
            <a:off x="847887" y="3345837"/>
            <a:ext cx="9663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CSV Input</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Pipeline Summary</a:t>
            </a:r>
            <a:endParaRPr b="1" i="0" sz="700" u="none" cap="none" strike="noStrike">
              <a:solidFill>
                <a:srgbClr val="000000"/>
              </a:solidFill>
              <a:latin typeface="Arial"/>
              <a:ea typeface="Arial"/>
              <a:cs typeface="Arial"/>
              <a:sym typeface="Arial"/>
            </a:endParaRPr>
          </a:p>
        </p:txBody>
      </p:sp>
      <p:pic>
        <p:nvPicPr>
          <p:cNvPr id="148" name="Google Shape;148;p20"/>
          <p:cNvPicPr preferRelativeResize="0"/>
          <p:nvPr/>
        </p:nvPicPr>
        <p:blipFill rotWithShape="1">
          <a:blip r:embed="rId4">
            <a:alphaModFix/>
          </a:blip>
          <a:srcRect b="0" l="0" r="0" t="0"/>
          <a:stretch/>
        </p:blipFill>
        <p:spPr>
          <a:xfrm>
            <a:off x="1201158" y="3734687"/>
            <a:ext cx="259750" cy="296867"/>
          </a:xfrm>
          <a:prstGeom prst="rect">
            <a:avLst/>
          </a:prstGeom>
          <a:noFill/>
          <a:ln>
            <a:noFill/>
          </a:ln>
        </p:spPr>
      </p:pic>
      <p:sp>
        <p:nvSpPr>
          <p:cNvPr id="149" name="Google Shape;149;p20"/>
          <p:cNvSpPr txBox="1"/>
          <p:nvPr/>
        </p:nvSpPr>
        <p:spPr>
          <a:xfrm>
            <a:off x="895437" y="4017637"/>
            <a:ext cx="8712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CSV Input</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Initial Pipeline</a:t>
            </a:r>
            <a:endParaRPr b="1" i="0" sz="700" u="none" cap="none" strike="noStrike">
              <a:solidFill>
                <a:srgbClr val="000000"/>
              </a:solidFill>
              <a:latin typeface="Arial"/>
              <a:ea typeface="Arial"/>
              <a:cs typeface="Arial"/>
              <a:sym typeface="Arial"/>
            </a:endParaRPr>
          </a:p>
        </p:txBody>
      </p:sp>
      <p:pic>
        <p:nvPicPr>
          <p:cNvPr id="150" name="Google Shape;150;p20"/>
          <p:cNvPicPr preferRelativeResize="0"/>
          <p:nvPr/>
        </p:nvPicPr>
        <p:blipFill rotWithShape="1">
          <a:blip r:embed="rId3">
            <a:alphaModFix/>
          </a:blip>
          <a:srcRect b="0" l="0" r="0" t="0"/>
          <a:stretch/>
        </p:blipFill>
        <p:spPr>
          <a:xfrm>
            <a:off x="4817838" y="3363600"/>
            <a:ext cx="296874" cy="296874"/>
          </a:xfrm>
          <a:prstGeom prst="rect">
            <a:avLst/>
          </a:prstGeom>
          <a:noFill/>
          <a:ln>
            <a:noFill/>
          </a:ln>
        </p:spPr>
      </p:pic>
      <p:sp>
        <p:nvSpPr>
          <p:cNvPr id="151" name="Google Shape;151;p20"/>
          <p:cNvSpPr txBox="1"/>
          <p:nvPr/>
        </p:nvSpPr>
        <p:spPr>
          <a:xfrm>
            <a:off x="4378126" y="3654950"/>
            <a:ext cx="11763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AWS Lambda (Python)</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Sensitivity Analysis</a:t>
            </a:r>
            <a:endParaRPr b="1" i="0" sz="700" u="none" cap="none" strike="noStrike">
              <a:solidFill>
                <a:srgbClr val="000000"/>
              </a:solidFill>
              <a:latin typeface="Arial"/>
              <a:ea typeface="Arial"/>
              <a:cs typeface="Arial"/>
              <a:sym typeface="Arial"/>
            </a:endParaRPr>
          </a:p>
        </p:txBody>
      </p:sp>
      <p:pic>
        <p:nvPicPr>
          <p:cNvPr id="152" name="Google Shape;152;p20"/>
          <p:cNvPicPr preferRelativeResize="0"/>
          <p:nvPr/>
        </p:nvPicPr>
        <p:blipFill rotWithShape="1">
          <a:blip r:embed="rId4">
            <a:alphaModFix/>
          </a:blip>
          <a:srcRect b="0" l="0" r="0" t="0"/>
          <a:stretch/>
        </p:blipFill>
        <p:spPr>
          <a:xfrm>
            <a:off x="1201158" y="4482712"/>
            <a:ext cx="259758" cy="296876"/>
          </a:xfrm>
          <a:prstGeom prst="rect">
            <a:avLst/>
          </a:prstGeom>
          <a:noFill/>
          <a:ln>
            <a:noFill/>
          </a:ln>
        </p:spPr>
      </p:pic>
      <p:sp>
        <p:nvSpPr>
          <p:cNvPr id="153" name="Google Shape;153;p20"/>
          <p:cNvSpPr txBox="1"/>
          <p:nvPr/>
        </p:nvSpPr>
        <p:spPr>
          <a:xfrm>
            <a:off x="895437" y="4689437"/>
            <a:ext cx="8712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CSV Input</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Marketing Input</a:t>
            </a:r>
            <a:endParaRPr b="1" i="0" sz="700" u="none" cap="none" strike="noStrike">
              <a:solidFill>
                <a:srgbClr val="000000"/>
              </a:solidFill>
              <a:latin typeface="Arial"/>
              <a:ea typeface="Arial"/>
              <a:cs typeface="Arial"/>
              <a:sym typeface="Arial"/>
            </a:endParaRPr>
          </a:p>
        </p:txBody>
      </p:sp>
      <p:pic>
        <p:nvPicPr>
          <p:cNvPr id="154" name="Google Shape;154;p20"/>
          <p:cNvPicPr preferRelativeResize="0"/>
          <p:nvPr/>
        </p:nvPicPr>
        <p:blipFill rotWithShape="1">
          <a:blip r:embed="rId5">
            <a:alphaModFix/>
          </a:blip>
          <a:srcRect b="0" l="0" r="0" t="0"/>
          <a:stretch/>
        </p:blipFill>
        <p:spPr>
          <a:xfrm>
            <a:off x="3818636" y="3020100"/>
            <a:ext cx="341376" cy="296875"/>
          </a:xfrm>
          <a:prstGeom prst="rect">
            <a:avLst/>
          </a:prstGeom>
          <a:noFill/>
          <a:ln>
            <a:noFill/>
          </a:ln>
        </p:spPr>
      </p:pic>
      <p:sp>
        <p:nvSpPr>
          <p:cNvPr id="155" name="Google Shape;155;p20"/>
          <p:cNvSpPr txBox="1"/>
          <p:nvPr/>
        </p:nvSpPr>
        <p:spPr>
          <a:xfrm>
            <a:off x="3670374" y="3240012"/>
            <a:ext cx="6312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React.js</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Frontend</a:t>
            </a:r>
            <a:endParaRPr b="1" i="0" sz="700" u="none" cap="none" strike="noStrike">
              <a:solidFill>
                <a:srgbClr val="000000"/>
              </a:solidFill>
              <a:latin typeface="Arial"/>
              <a:ea typeface="Arial"/>
              <a:cs typeface="Arial"/>
              <a:sym typeface="Arial"/>
            </a:endParaRPr>
          </a:p>
        </p:txBody>
      </p:sp>
      <p:pic>
        <p:nvPicPr>
          <p:cNvPr id="156" name="Google Shape;156;p20"/>
          <p:cNvPicPr preferRelativeResize="0"/>
          <p:nvPr/>
        </p:nvPicPr>
        <p:blipFill rotWithShape="1">
          <a:blip r:embed="rId6">
            <a:alphaModFix/>
          </a:blip>
          <a:srcRect b="0" l="0" r="0" t="0"/>
          <a:stretch/>
        </p:blipFill>
        <p:spPr>
          <a:xfrm>
            <a:off x="2784487" y="4535575"/>
            <a:ext cx="296875" cy="296875"/>
          </a:xfrm>
          <a:prstGeom prst="rect">
            <a:avLst/>
          </a:prstGeom>
          <a:noFill/>
          <a:ln>
            <a:noFill/>
          </a:ln>
        </p:spPr>
      </p:pic>
      <p:sp>
        <p:nvSpPr>
          <p:cNvPr id="157" name="Google Shape;157;p20"/>
          <p:cNvSpPr txBox="1"/>
          <p:nvPr/>
        </p:nvSpPr>
        <p:spPr>
          <a:xfrm>
            <a:off x="2422462" y="4720312"/>
            <a:ext cx="10209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AWS Cognito</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Authentication</a:t>
            </a:r>
            <a:endParaRPr b="1" i="0" sz="700" u="none" cap="none" strike="noStrike">
              <a:solidFill>
                <a:srgbClr val="000000"/>
              </a:solidFill>
              <a:latin typeface="Arial"/>
              <a:ea typeface="Arial"/>
              <a:cs typeface="Arial"/>
              <a:sym typeface="Arial"/>
            </a:endParaRPr>
          </a:p>
        </p:txBody>
      </p:sp>
      <p:pic>
        <p:nvPicPr>
          <p:cNvPr id="158" name="Google Shape;158;p20"/>
          <p:cNvPicPr preferRelativeResize="0"/>
          <p:nvPr/>
        </p:nvPicPr>
        <p:blipFill rotWithShape="1">
          <a:blip r:embed="rId7">
            <a:alphaModFix/>
          </a:blip>
          <a:srcRect b="0" l="0" r="0" t="0"/>
          <a:stretch/>
        </p:blipFill>
        <p:spPr>
          <a:xfrm>
            <a:off x="5039862" y="4533837"/>
            <a:ext cx="296875" cy="269000"/>
          </a:xfrm>
          <a:prstGeom prst="rect">
            <a:avLst/>
          </a:prstGeom>
          <a:noFill/>
          <a:ln>
            <a:noFill/>
          </a:ln>
        </p:spPr>
      </p:pic>
      <p:sp>
        <p:nvSpPr>
          <p:cNvPr id="159" name="Google Shape;159;p20"/>
          <p:cNvSpPr txBox="1"/>
          <p:nvPr/>
        </p:nvSpPr>
        <p:spPr>
          <a:xfrm>
            <a:off x="4897162" y="4718562"/>
            <a:ext cx="5823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DynamoDB</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Database</a:t>
            </a:r>
            <a:endParaRPr b="1" i="0" sz="700" u="none" cap="none" strike="noStrike">
              <a:solidFill>
                <a:srgbClr val="000000"/>
              </a:solidFill>
              <a:latin typeface="Arial"/>
              <a:ea typeface="Arial"/>
              <a:cs typeface="Arial"/>
              <a:sym typeface="Arial"/>
            </a:endParaRPr>
          </a:p>
        </p:txBody>
      </p:sp>
      <p:pic>
        <p:nvPicPr>
          <p:cNvPr id="160" name="Google Shape;160;p20"/>
          <p:cNvPicPr preferRelativeResize="0"/>
          <p:nvPr/>
        </p:nvPicPr>
        <p:blipFill rotWithShape="1">
          <a:blip r:embed="rId8">
            <a:alphaModFix/>
          </a:blip>
          <a:srcRect b="0" l="0" r="0" t="0"/>
          <a:stretch/>
        </p:blipFill>
        <p:spPr>
          <a:xfrm>
            <a:off x="2476225" y="3439812"/>
            <a:ext cx="296850" cy="296850"/>
          </a:xfrm>
          <a:prstGeom prst="rect">
            <a:avLst/>
          </a:prstGeom>
          <a:noFill/>
          <a:ln>
            <a:noFill/>
          </a:ln>
        </p:spPr>
      </p:pic>
      <p:sp>
        <p:nvSpPr>
          <p:cNvPr id="161" name="Google Shape;161;p20"/>
          <p:cNvSpPr txBox="1"/>
          <p:nvPr/>
        </p:nvSpPr>
        <p:spPr>
          <a:xfrm>
            <a:off x="2189050" y="3646562"/>
            <a:ext cx="8556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JavaScript</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Data Processor</a:t>
            </a:r>
            <a:endParaRPr b="1" i="0" sz="700" u="none" cap="none" strike="noStrike">
              <a:solidFill>
                <a:srgbClr val="000000"/>
              </a:solidFill>
              <a:latin typeface="Arial"/>
              <a:ea typeface="Arial"/>
              <a:cs typeface="Arial"/>
              <a:sym typeface="Arial"/>
            </a:endParaRPr>
          </a:p>
        </p:txBody>
      </p:sp>
      <p:pic>
        <p:nvPicPr>
          <p:cNvPr id="162" name="Google Shape;162;p20"/>
          <p:cNvPicPr preferRelativeResize="0"/>
          <p:nvPr/>
        </p:nvPicPr>
        <p:blipFill rotWithShape="1">
          <a:blip r:embed="rId9">
            <a:alphaModFix/>
          </a:blip>
          <a:srcRect b="0" l="0" r="0" t="0"/>
          <a:stretch/>
        </p:blipFill>
        <p:spPr>
          <a:xfrm>
            <a:off x="3840825" y="4521700"/>
            <a:ext cx="296875" cy="296875"/>
          </a:xfrm>
          <a:prstGeom prst="rect">
            <a:avLst/>
          </a:prstGeom>
          <a:noFill/>
          <a:ln>
            <a:noFill/>
          </a:ln>
        </p:spPr>
      </p:pic>
      <p:sp>
        <p:nvSpPr>
          <p:cNvPr id="163" name="Google Shape;163;p20"/>
          <p:cNvSpPr txBox="1"/>
          <p:nvPr/>
        </p:nvSpPr>
        <p:spPr>
          <a:xfrm>
            <a:off x="3619662" y="4712237"/>
            <a:ext cx="7392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AWS AppSync</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Query</a:t>
            </a:r>
            <a:endParaRPr b="1" i="0" sz="700" u="none" cap="none" strike="noStrike">
              <a:solidFill>
                <a:srgbClr val="000000"/>
              </a:solidFill>
              <a:latin typeface="Arial"/>
              <a:ea typeface="Arial"/>
              <a:cs typeface="Arial"/>
              <a:sym typeface="Arial"/>
            </a:endParaRPr>
          </a:p>
        </p:txBody>
      </p:sp>
      <p:pic>
        <p:nvPicPr>
          <p:cNvPr id="164" name="Google Shape;164;p20"/>
          <p:cNvPicPr preferRelativeResize="0"/>
          <p:nvPr/>
        </p:nvPicPr>
        <p:blipFill rotWithShape="1">
          <a:blip r:embed="rId10">
            <a:alphaModFix/>
          </a:blip>
          <a:srcRect b="0" l="0" r="0" t="0"/>
          <a:stretch/>
        </p:blipFill>
        <p:spPr>
          <a:xfrm>
            <a:off x="2208512" y="2240287"/>
            <a:ext cx="296875" cy="209100"/>
          </a:xfrm>
          <a:prstGeom prst="rect">
            <a:avLst/>
          </a:prstGeom>
          <a:noFill/>
          <a:ln>
            <a:noFill/>
          </a:ln>
        </p:spPr>
      </p:pic>
      <p:sp>
        <p:nvSpPr>
          <p:cNvPr id="165" name="Google Shape;165;p20"/>
          <p:cNvSpPr txBox="1"/>
          <p:nvPr/>
        </p:nvSpPr>
        <p:spPr>
          <a:xfrm>
            <a:off x="2379575" y="2180275"/>
            <a:ext cx="739200" cy="26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AWS Amplify</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000000"/>
                </a:solidFill>
                <a:latin typeface="Arial"/>
                <a:ea typeface="Arial"/>
                <a:cs typeface="Arial"/>
                <a:sym typeface="Arial"/>
              </a:rPr>
              <a:t>Deployment</a:t>
            </a:r>
            <a:endParaRPr b="1" i="0" sz="600" u="none" cap="none" strike="noStrike">
              <a:solidFill>
                <a:srgbClr val="000000"/>
              </a:solidFill>
              <a:latin typeface="Arial"/>
              <a:ea typeface="Arial"/>
              <a:cs typeface="Arial"/>
              <a:sym typeface="Arial"/>
            </a:endParaRPr>
          </a:p>
        </p:txBody>
      </p:sp>
      <p:pic>
        <p:nvPicPr>
          <p:cNvPr id="166" name="Google Shape;166;p20"/>
          <p:cNvPicPr preferRelativeResize="0"/>
          <p:nvPr/>
        </p:nvPicPr>
        <p:blipFill rotWithShape="1">
          <a:blip r:embed="rId11">
            <a:alphaModFix/>
          </a:blip>
          <a:srcRect b="0" l="0" r="0" t="0"/>
          <a:stretch/>
        </p:blipFill>
        <p:spPr>
          <a:xfrm>
            <a:off x="2208525" y="1140925"/>
            <a:ext cx="296850" cy="301638"/>
          </a:xfrm>
          <a:prstGeom prst="rect">
            <a:avLst/>
          </a:prstGeom>
          <a:noFill/>
          <a:ln>
            <a:noFill/>
          </a:ln>
        </p:spPr>
      </p:pic>
      <p:sp>
        <p:nvSpPr>
          <p:cNvPr id="167" name="Google Shape;167;p20"/>
          <p:cNvSpPr txBox="1"/>
          <p:nvPr/>
        </p:nvSpPr>
        <p:spPr>
          <a:xfrm>
            <a:off x="1846487" y="1374587"/>
            <a:ext cx="10209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Amazon Route 53</a:t>
            </a:r>
            <a:endParaRPr b="0" i="0" sz="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DNS Service</a:t>
            </a:r>
            <a:endParaRPr b="1" i="0" sz="700" u="none" cap="none" strike="noStrike">
              <a:solidFill>
                <a:srgbClr val="000000"/>
              </a:solidFill>
              <a:latin typeface="Arial"/>
              <a:ea typeface="Arial"/>
              <a:cs typeface="Arial"/>
              <a:sym typeface="Arial"/>
            </a:endParaRPr>
          </a:p>
        </p:txBody>
      </p:sp>
      <p:pic>
        <p:nvPicPr>
          <p:cNvPr id="168" name="Google Shape;168;p20"/>
          <p:cNvPicPr preferRelativeResize="0"/>
          <p:nvPr/>
        </p:nvPicPr>
        <p:blipFill rotWithShape="1">
          <a:blip r:embed="rId12">
            <a:alphaModFix/>
          </a:blip>
          <a:srcRect b="0" l="0" r="0" t="0"/>
          <a:stretch/>
        </p:blipFill>
        <p:spPr>
          <a:xfrm>
            <a:off x="2433062" y="2529137"/>
            <a:ext cx="341400" cy="341400"/>
          </a:xfrm>
          <a:prstGeom prst="rect">
            <a:avLst/>
          </a:prstGeom>
          <a:noFill/>
          <a:ln>
            <a:noFill/>
          </a:ln>
        </p:spPr>
      </p:pic>
      <p:sp>
        <p:nvSpPr>
          <p:cNvPr id="169" name="Google Shape;169;p20"/>
          <p:cNvSpPr txBox="1"/>
          <p:nvPr/>
        </p:nvSpPr>
        <p:spPr>
          <a:xfrm>
            <a:off x="2206550" y="2776037"/>
            <a:ext cx="7944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Nivo Package</a:t>
            </a:r>
            <a:endParaRPr b="0"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Visualizations</a:t>
            </a:r>
            <a:endParaRPr b="1" i="0" sz="700" u="none" cap="none" strike="noStrike">
              <a:solidFill>
                <a:srgbClr val="000000"/>
              </a:solidFill>
              <a:latin typeface="Arial"/>
              <a:ea typeface="Arial"/>
              <a:cs typeface="Arial"/>
              <a:sym typeface="Arial"/>
            </a:endParaRPr>
          </a:p>
        </p:txBody>
      </p:sp>
      <p:cxnSp>
        <p:nvCxnSpPr>
          <p:cNvPr id="170" name="Google Shape;170;p20"/>
          <p:cNvCxnSpPr>
            <a:stCxn id="167" idx="2"/>
          </p:cNvCxnSpPr>
          <p:nvPr/>
        </p:nvCxnSpPr>
        <p:spPr>
          <a:xfrm>
            <a:off x="2356937" y="1704587"/>
            <a:ext cx="2700" cy="464400"/>
          </a:xfrm>
          <a:prstGeom prst="straightConnector1">
            <a:avLst/>
          </a:prstGeom>
          <a:noFill/>
          <a:ln cap="flat" cmpd="sng" w="9525">
            <a:solidFill>
              <a:srgbClr val="000000"/>
            </a:solidFill>
            <a:prstDash val="solid"/>
            <a:round/>
            <a:headEnd len="sm" w="sm" type="none"/>
            <a:tailEnd len="med" w="med" type="triangle"/>
          </a:ln>
        </p:spPr>
      </p:cxnSp>
      <p:cxnSp>
        <p:nvCxnSpPr>
          <p:cNvPr id="171" name="Google Shape;171;p20"/>
          <p:cNvCxnSpPr>
            <a:stCxn id="150" idx="0"/>
          </p:cNvCxnSpPr>
          <p:nvPr/>
        </p:nvCxnSpPr>
        <p:spPr>
          <a:xfrm rot="10800000">
            <a:off x="4961775" y="3074400"/>
            <a:ext cx="4500" cy="289200"/>
          </a:xfrm>
          <a:prstGeom prst="straightConnector1">
            <a:avLst/>
          </a:prstGeom>
          <a:noFill/>
          <a:ln cap="flat" cmpd="sng" w="9525">
            <a:solidFill>
              <a:srgbClr val="222222"/>
            </a:solidFill>
            <a:prstDash val="solid"/>
            <a:round/>
            <a:headEnd len="sm" w="sm" type="none"/>
            <a:tailEnd len="med" w="med" type="triangle"/>
          </a:ln>
        </p:spPr>
      </p:cxnSp>
      <p:cxnSp>
        <p:nvCxnSpPr>
          <p:cNvPr id="172" name="Google Shape;172;p20"/>
          <p:cNvCxnSpPr>
            <a:stCxn id="155" idx="2"/>
            <a:endCxn id="162" idx="0"/>
          </p:cNvCxnSpPr>
          <p:nvPr/>
        </p:nvCxnSpPr>
        <p:spPr>
          <a:xfrm>
            <a:off x="3985974" y="3570012"/>
            <a:ext cx="3300" cy="951600"/>
          </a:xfrm>
          <a:prstGeom prst="straightConnector1">
            <a:avLst/>
          </a:prstGeom>
          <a:noFill/>
          <a:ln cap="flat" cmpd="sng" w="9525">
            <a:solidFill>
              <a:srgbClr val="000000"/>
            </a:solidFill>
            <a:prstDash val="solid"/>
            <a:round/>
            <a:headEnd len="sm" w="sm" type="none"/>
            <a:tailEnd len="med" w="med" type="triangle"/>
          </a:ln>
        </p:spPr>
      </p:cxnSp>
      <p:cxnSp>
        <p:nvCxnSpPr>
          <p:cNvPr id="173" name="Google Shape;173;p20"/>
          <p:cNvCxnSpPr>
            <a:stCxn id="163" idx="3"/>
            <a:endCxn id="159" idx="1"/>
          </p:cNvCxnSpPr>
          <p:nvPr/>
        </p:nvCxnSpPr>
        <p:spPr>
          <a:xfrm>
            <a:off x="4358862" y="4877237"/>
            <a:ext cx="538200" cy="6300"/>
          </a:xfrm>
          <a:prstGeom prst="straightConnector1">
            <a:avLst/>
          </a:prstGeom>
          <a:noFill/>
          <a:ln cap="flat" cmpd="sng" w="9525">
            <a:solidFill>
              <a:srgbClr val="000000"/>
            </a:solidFill>
            <a:prstDash val="solid"/>
            <a:round/>
            <a:headEnd len="sm" w="sm" type="none"/>
            <a:tailEnd len="med" w="med" type="triangle"/>
          </a:ln>
        </p:spPr>
      </p:cxnSp>
      <p:cxnSp>
        <p:nvCxnSpPr>
          <p:cNvPr id="174" name="Google Shape;174;p20"/>
          <p:cNvCxnSpPr/>
          <p:nvPr/>
        </p:nvCxnSpPr>
        <p:spPr>
          <a:xfrm flipH="1" rot="10800000">
            <a:off x="4174037" y="2775913"/>
            <a:ext cx="862500" cy="386400"/>
          </a:xfrm>
          <a:prstGeom prst="straightConnector1">
            <a:avLst/>
          </a:prstGeom>
          <a:noFill/>
          <a:ln cap="flat" cmpd="sng" w="9525">
            <a:solidFill>
              <a:srgbClr val="000000"/>
            </a:solidFill>
            <a:prstDash val="solid"/>
            <a:round/>
            <a:headEnd len="sm" w="sm" type="none"/>
            <a:tailEnd len="med" w="med" type="triangle"/>
          </a:ln>
        </p:spPr>
      </p:cxnSp>
      <p:cxnSp>
        <p:nvCxnSpPr>
          <p:cNvPr id="175" name="Google Shape;175;p20"/>
          <p:cNvCxnSpPr>
            <a:stCxn id="159" idx="1"/>
            <a:endCxn id="163" idx="3"/>
          </p:cNvCxnSpPr>
          <p:nvPr/>
        </p:nvCxnSpPr>
        <p:spPr>
          <a:xfrm rot="10800000">
            <a:off x="4358962" y="4877262"/>
            <a:ext cx="538200" cy="6300"/>
          </a:xfrm>
          <a:prstGeom prst="straightConnector1">
            <a:avLst/>
          </a:prstGeom>
          <a:noFill/>
          <a:ln cap="flat" cmpd="sng" w="9525">
            <a:solidFill>
              <a:srgbClr val="000000"/>
            </a:solidFill>
            <a:prstDash val="solid"/>
            <a:round/>
            <a:headEnd len="sm" w="sm" type="none"/>
            <a:tailEnd len="med" w="med" type="triangle"/>
          </a:ln>
        </p:spPr>
      </p:cxnSp>
      <p:cxnSp>
        <p:nvCxnSpPr>
          <p:cNvPr id="176" name="Google Shape;176;p20"/>
          <p:cNvCxnSpPr>
            <a:stCxn id="162" idx="0"/>
            <a:endCxn id="155" idx="2"/>
          </p:cNvCxnSpPr>
          <p:nvPr/>
        </p:nvCxnSpPr>
        <p:spPr>
          <a:xfrm rot="10800000">
            <a:off x="3985963" y="3570100"/>
            <a:ext cx="3300" cy="951600"/>
          </a:xfrm>
          <a:prstGeom prst="straightConnector1">
            <a:avLst/>
          </a:prstGeom>
          <a:noFill/>
          <a:ln cap="flat" cmpd="sng" w="9525">
            <a:solidFill>
              <a:srgbClr val="000000"/>
            </a:solidFill>
            <a:prstDash val="solid"/>
            <a:round/>
            <a:headEnd len="sm" w="sm" type="none"/>
            <a:tailEnd len="med" w="med" type="triangle"/>
          </a:ln>
        </p:spPr>
      </p:cxnSp>
      <p:cxnSp>
        <p:nvCxnSpPr>
          <p:cNvPr id="177" name="Google Shape;177;p20"/>
          <p:cNvCxnSpPr>
            <a:stCxn id="156" idx="3"/>
          </p:cNvCxnSpPr>
          <p:nvPr/>
        </p:nvCxnSpPr>
        <p:spPr>
          <a:xfrm flipH="1" rot="10800000">
            <a:off x="3081362" y="3570113"/>
            <a:ext cx="869700" cy="1113900"/>
          </a:xfrm>
          <a:prstGeom prst="straightConnector1">
            <a:avLst/>
          </a:prstGeom>
          <a:noFill/>
          <a:ln cap="flat" cmpd="sng" w="9525">
            <a:solidFill>
              <a:srgbClr val="000000"/>
            </a:solidFill>
            <a:prstDash val="solid"/>
            <a:round/>
            <a:headEnd len="sm" w="sm" type="none"/>
            <a:tailEnd len="med" w="med" type="triangle"/>
          </a:ln>
        </p:spPr>
      </p:cxnSp>
      <p:pic>
        <p:nvPicPr>
          <p:cNvPr id="178" name="Google Shape;178;p20"/>
          <p:cNvPicPr preferRelativeResize="0"/>
          <p:nvPr/>
        </p:nvPicPr>
        <p:blipFill rotWithShape="1">
          <a:blip r:embed="rId13">
            <a:alphaModFix/>
          </a:blip>
          <a:srcRect b="0" l="0" r="0" t="0"/>
          <a:stretch/>
        </p:blipFill>
        <p:spPr>
          <a:xfrm>
            <a:off x="3842550" y="1642212"/>
            <a:ext cx="296825" cy="243466"/>
          </a:xfrm>
          <a:prstGeom prst="rect">
            <a:avLst/>
          </a:prstGeom>
          <a:noFill/>
          <a:ln>
            <a:noFill/>
          </a:ln>
        </p:spPr>
      </p:pic>
      <p:cxnSp>
        <p:nvCxnSpPr>
          <p:cNvPr id="179" name="Google Shape;179;p20"/>
          <p:cNvCxnSpPr/>
          <p:nvPr/>
        </p:nvCxnSpPr>
        <p:spPr>
          <a:xfrm>
            <a:off x="1737987" y="3510837"/>
            <a:ext cx="662100" cy="77400"/>
          </a:xfrm>
          <a:prstGeom prst="straightConnector1">
            <a:avLst/>
          </a:prstGeom>
          <a:noFill/>
          <a:ln cap="flat" cmpd="sng" w="9525">
            <a:solidFill>
              <a:srgbClr val="000000"/>
            </a:solidFill>
            <a:prstDash val="solid"/>
            <a:round/>
            <a:headEnd len="sm" w="sm" type="none"/>
            <a:tailEnd len="med" w="med" type="triangle"/>
          </a:ln>
        </p:spPr>
      </p:cxnSp>
      <p:cxnSp>
        <p:nvCxnSpPr>
          <p:cNvPr id="180" name="Google Shape;180;p20"/>
          <p:cNvCxnSpPr>
            <a:stCxn id="153" idx="3"/>
          </p:cNvCxnSpPr>
          <p:nvPr/>
        </p:nvCxnSpPr>
        <p:spPr>
          <a:xfrm flipH="1" rot="10800000">
            <a:off x="1766637" y="3601337"/>
            <a:ext cx="614400" cy="1253100"/>
          </a:xfrm>
          <a:prstGeom prst="straightConnector1">
            <a:avLst/>
          </a:prstGeom>
          <a:noFill/>
          <a:ln cap="flat" cmpd="sng" w="9525">
            <a:solidFill>
              <a:srgbClr val="000000"/>
            </a:solidFill>
            <a:prstDash val="solid"/>
            <a:round/>
            <a:headEnd len="sm" w="sm" type="none"/>
            <a:tailEnd len="med" w="med" type="triangle"/>
          </a:ln>
        </p:spPr>
      </p:cxnSp>
      <p:cxnSp>
        <p:nvCxnSpPr>
          <p:cNvPr id="181" name="Google Shape;181;p20"/>
          <p:cNvCxnSpPr>
            <a:stCxn id="149" idx="3"/>
          </p:cNvCxnSpPr>
          <p:nvPr/>
        </p:nvCxnSpPr>
        <p:spPr>
          <a:xfrm flipH="1" rot="10800000">
            <a:off x="1766637" y="3591337"/>
            <a:ext cx="654600" cy="591300"/>
          </a:xfrm>
          <a:prstGeom prst="straightConnector1">
            <a:avLst/>
          </a:prstGeom>
          <a:noFill/>
          <a:ln cap="flat" cmpd="sng" w="9525">
            <a:solidFill>
              <a:srgbClr val="000000"/>
            </a:solidFill>
            <a:prstDash val="solid"/>
            <a:round/>
            <a:headEnd len="sm" w="sm" type="none"/>
            <a:tailEnd len="med" w="med" type="triangle"/>
          </a:ln>
        </p:spPr>
      </p:cxnSp>
      <p:cxnSp>
        <p:nvCxnSpPr>
          <p:cNvPr id="182" name="Google Shape;182;p20"/>
          <p:cNvCxnSpPr>
            <a:stCxn id="160" idx="3"/>
            <a:endCxn id="154" idx="1"/>
          </p:cNvCxnSpPr>
          <p:nvPr/>
        </p:nvCxnSpPr>
        <p:spPr>
          <a:xfrm flipH="1" rot="10800000">
            <a:off x="2773075" y="3168537"/>
            <a:ext cx="1045500" cy="419700"/>
          </a:xfrm>
          <a:prstGeom prst="straightConnector1">
            <a:avLst/>
          </a:prstGeom>
          <a:noFill/>
          <a:ln cap="flat" cmpd="sng" w="9525">
            <a:solidFill>
              <a:srgbClr val="000000"/>
            </a:solidFill>
            <a:prstDash val="solid"/>
            <a:round/>
            <a:headEnd len="sm" w="sm" type="none"/>
            <a:tailEnd len="med" w="med" type="triangle"/>
          </a:ln>
        </p:spPr>
      </p:cxnSp>
      <p:cxnSp>
        <p:nvCxnSpPr>
          <p:cNvPr id="183" name="Google Shape;183;p20"/>
          <p:cNvCxnSpPr>
            <a:stCxn id="154" idx="3"/>
          </p:cNvCxnSpPr>
          <p:nvPr/>
        </p:nvCxnSpPr>
        <p:spPr>
          <a:xfrm>
            <a:off x="4160012" y="3168538"/>
            <a:ext cx="917100" cy="422700"/>
          </a:xfrm>
          <a:prstGeom prst="straightConnector1">
            <a:avLst/>
          </a:prstGeom>
          <a:noFill/>
          <a:ln cap="flat" cmpd="sng" w="9525">
            <a:solidFill>
              <a:srgbClr val="222222"/>
            </a:solidFill>
            <a:prstDash val="solid"/>
            <a:round/>
            <a:headEnd len="sm" w="sm" type="none"/>
            <a:tailEnd len="med" w="med" type="triangle"/>
          </a:ln>
        </p:spPr>
      </p:cxnSp>
      <p:cxnSp>
        <p:nvCxnSpPr>
          <p:cNvPr id="184" name="Google Shape;184;p20"/>
          <p:cNvCxnSpPr/>
          <p:nvPr/>
        </p:nvCxnSpPr>
        <p:spPr>
          <a:xfrm rot="10800000">
            <a:off x="2855636" y="2782738"/>
            <a:ext cx="963000" cy="385800"/>
          </a:xfrm>
          <a:prstGeom prst="straightConnector1">
            <a:avLst/>
          </a:prstGeom>
          <a:noFill/>
          <a:ln cap="flat" cmpd="sng" w="9525">
            <a:solidFill>
              <a:srgbClr val="000000"/>
            </a:solidFill>
            <a:prstDash val="solid"/>
            <a:round/>
            <a:headEnd len="sm" w="sm" type="none"/>
            <a:tailEnd len="med" w="med" type="triangle"/>
          </a:ln>
        </p:spPr>
      </p:cxnSp>
      <p:sp>
        <p:nvSpPr>
          <p:cNvPr id="185" name="Google Shape;185;p20"/>
          <p:cNvSpPr txBox="1"/>
          <p:nvPr/>
        </p:nvSpPr>
        <p:spPr>
          <a:xfrm>
            <a:off x="3621362" y="1828675"/>
            <a:ext cx="739200" cy="26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Local Storage</a:t>
            </a:r>
            <a:endParaRPr b="1" i="0" sz="600" u="none" cap="none" strike="noStrike">
              <a:solidFill>
                <a:srgbClr val="000000"/>
              </a:solidFill>
              <a:latin typeface="Arial"/>
              <a:ea typeface="Arial"/>
              <a:cs typeface="Arial"/>
              <a:sym typeface="Arial"/>
            </a:endParaRPr>
          </a:p>
        </p:txBody>
      </p:sp>
      <p:cxnSp>
        <p:nvCxnSpPr>
          <p:cNvPr id="186" name="Google Shape;186;p20"/>
          <p:cNvCxnSpPr>
            <a:stCxn id="154" idx="0"/>
            <a:endCxn id="185" idx="2"/>
          </p:cNvCxnSpPr>
          <p:nvPr/>
        </p:nvCxnSpPr>
        <p:spPr>
          <a:xfrm flipH="1" rot="10800000">
            <a:off x="3989324" y="2097900"/>
            <a:ext cx="1500" cy="922200"/>
          </a:xfrm>
          <a:prstGeom prst="straightConnector1">
            <a:avLst/>
          </a:prstGeom>
          <a:noFill/>
          <a:ln cap="flat" cmpd="sng" w="9525">
            <a:solidFill>
              <a:srgbClr val="000000"/>
            </a:solidFill>
            <a:prstDash val="solid"/>
            <a:round/>
            <a:headEnd len="sm" w="sm" type="none"/>
            <a:tailEnd len="med" w="med" type="triangle"/>
          </a:ln>
        </p:spPr>
      </p:cxnSp>
      <p:cxnSp>
        <p:nvCxnSpPr>
          <p:cNvPr id="187" name="Google Shape;187;p20"/>
          <p:cNvCxnSpPr>
            <a:stCxn id="185" idx="2"/>
            <a:endCxn id="154" idx="0"/>
          </p:cNvCxnSpPr>
          <p:nvPr/>
        </p:nvCxnSpPr>
        <p:spPr>
          <a:xfrm flipH="1">
            <a:off x="3989462" y="2097775"/>
            <a:ext cx="1500" cy="922200"/>
          </a:xfrm>
          <a:prstGeom prst="straightConnector1">
            <a:avLst/>
          </a:prstGeom>
          <a:noFill/>
          <a:ln cap="flat" cmpd="sng" w="9525">
            <a:solidFill>
              <a:srgbClr val="000000"/>
            </a:solidFill>
            <a:prstDash val="solid"/>
            <a:round/>
            <a:headEnd len="sm" w="sm" type="none"/>
            <a:tailEnd len="med" w="med" type="triangle"/>
          </a:ln>
        </p:spPr>
      </p:cxnSp>
      <p:cxnSp>
        <p:nvCxnSpPr>
          <p:cNvPr id="188" name="Google Shape;188;p20"/>
          <p:cNvCxnSpPr/>
          <p:nvPr/>
        </p:nvCxnSpPr>
        <p:spPr>
          <a:xfrm flipH="1">
            <a:off x="4177125" y="2774550"/>
            <a:ext cx="862800" cy="389100"/>
          </a:xfrm>
          <a:prstGeom prst="straightConnector1">
            <a:avLst/>
          </a:prstGeom>
          <a:noFill/>
          <a:ln cap="flat" cmpd="sng" w="9525">
            <a:solidFill>
              <a:srgbClr val="222222"/>
            </a:solidFill>
            <a:prstDash val="solid"/>
            <a:round/>
            <a:headEnd len="sm" w="sm" type="none"/>
            <a:tailEnd len="med" w="med" type="triangle"/>
          </a:ln>
        </p:spPr>
      </p:cxnSp>
      <p:cxnSp>
        <p:nvCxnSpPr>
          <p:cNvPr id="189" name="Google Shape;189;p20"/>
          <p:cNvCxnSpPr/>
          <p:nvPr/>
        </p:nvCxnSpPr>
        <p:spPr>
          <a:xfrm rot="10800000">
            <a:off x="4177150" y="3176725"/>
            <a:ext cx="895200" cy="408600"/>
          </a:xfrm>
          <a:prstGeom prst="straightConnector1">
            <a:avLst/>
          </a:prstGeom>
          <a:noFill/>
          <a:ln cap="flat" cmpd="sng" w="9525">
            <a:solidFill>
              <a:srgbClr val="222222"/>
            </a:solidFill>
            <a:prstDash val="solid"/>
            <a:round/>
            <a:headEnd len="sm" w="sm" type="none"/>
            <a:tailEnd len="med" w="med" type="triangle"/>
          </a:ln>
        </p:spPr>
      </p:cxnSp>
      <p:sp>
        <p:nvSpPr>
          <p:cNvPr id="190" name="Google Shape;190;p20"/>
          <p:cNvSpPr/>
          <p:nvPr/>
        </p:nvSpPr>
        <p:spPr>
          <a:xfrm>
            <a:off x="0" y="15875"/>
            <a:ext cx="9144000" cy="732695"/>
          </a:xfrm>
          <a:custGeom>
            <a:rect b="b" l="l" r="r" t="t"/>
            <a:pathLst>
              <a:path extrusionOk="0" h="1558925" w="14630400">
                <a:moveTo>
                  <a:pt x="0" y="1558759"/>
                </a:moveTo>
                <a:lnTo>
                  <a:pt x="14630400" y="1558759"/>
                </a:lnTo>
                <a:lnTo>
                  <a:pt x="14630400" y="0"/>
                </a:lnTo>
                <a:lnTo>
                  <a:pt x="0" y="0"/>
                </a:lnTo>
                <a:lnTo>
                  <a:pt x="0" y="1558759"/>
                </a:lnTo>
                <a:close/>
              </a:path>
            </a:pathLst>
          </a:custGeom>
          <a:solidFill>
            <a:srgbClr val="3761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
        <p:nvSpPr>
          <p:cNvPr id="191" name="Google Shape;191;p20"/>
          <p:cNvSpPr txBox="1"/>
          <p:nvPr/>
        </p:nvSpPr>
        <p:spPr>
          <a:xfrm>
            <a:off x="165974" y="104972"/>
            <a:ext cx="8469600" cy="469800"/>
          </a:xfrm>
          <a:prstGeom prst="rect">
            <a:avLst/>
          </a:prstGeom>
          <a:noFill/>
          <a:ln>
            <a:noFill/>
          </a:ln>
        </p:spPr>
        <p:txBody>
          <a:bodyPr anchorCtr="0" anchor="t" bIns="0" lIns="0" spcFirstLastPara="1" rIns="0" wrap="square" tIns="7950">
            <a:spAutoFit/>
          </a:bodyPr>
          <a:lstStyle/>
          <a:p>
            <a:pPr indent="0" lvl="0" marL="12700" marR="0" rtl="0" algn="l">
              <a:lnSpc>
                <a:spcPct val="100000"/>
              </a:lnSpc>
              <a:spcBef>
                <a:spcPts val="0"/>
              </a:spcBef>
              <a:spcAft>
                <a:spcPts val="0"/>
              </a:spcAft>
              <a:buClr>
                <a:srgbClr val="000000"/>
              </a:buClr>
              <a:buSzPts val="3800"/>
              <a:buFont typeface="Arial"/>
              <a:buNone/>
            </a:pPr>
            <a:r>
              <a:rPr lang="en" sz="3000">
                <a:solidFill>
                  <a:schemeClr val="lt1"/>
                </a:solidFill>
                <a:latin typeface="Montserrat Light"/>
                <a:ea typeface="Montserrat Light"/>
                <a:cs typeface="Montserrat Light"/>
                <a:sym typeface="Montserrat Light"/>
              </a:rPr>
              <a:t>Kinetik High Level AWS Architecture</a:t>
            </a:r>
            <a:endParaRPr i="0" sz="3000" u="none" cap="none" strike="noStrike">
              <a:solidFill>
                <a:schemeClr val="lt1"/>
              </a:solidFill>
              <a:latin typeface="Montserrat Light"/>
              <a:ea typeface="Montserrat Light"/>
              <a:cs typeface="Montserrat Light"/>
              <a:sym typeface="Montserrat Light"/>
            </a:endParaRPr>
          </a:p>
        </p:txBody>
      </p:sp>
      <p:pic>
        <p:nvPicPr>
          <p:cNvPr id="192" name="Google Shape;192;p20"/>
          <p:cNvPicPr preferRelativeResize="0"/>
          <p:nvPr/>
        </p:nvPicPr>
        <p:blipFill rotWithShape="1">
          <a:blip r:embed="rId14">
            <a:alphaModFix/>
          </a:blip>
          <a:srcRect b="0" l="36716" r="0" t="0"/>
          <a:stretch/>
        </p:blipFill>
        <p:spPr>
          <a:xfrm>
            <a:off x="6547546" y="1200650"/>
            <a:ext cx="2713426" cy="1806975"/>
          </a:xfrm>
          <a:prstGeom prst="rect">
            <a:avLst/>
          </a:prstGeom>
          <a:noFill/>
          <a:ln>
            <a:noFill/>
          </a:ln>
        </p:spPr>
      </p:pic>
      <p:pic>
        <p:nvPicPr>
          <p:cNvPr id="193" name="Google Shape;193;p20"/>
          <p:cNvPicPr preferRelativeResize="0"/>
          <p:nvPr/>
        </p:nvPicPr>
        <p:blipFill>
          <a:blip r:embed="rId15">
            <a:alphaModFix/>
          </a:blip>
          <a:stretch>
            <a:fillRect/>
          </a:stretch>
        </p:blipFill>
        <p:spPr>
          <a:xfrm>
            <a:off x="5584551" y="1583412"/>
            <a:ext cx="963000" cy="302347"/>
          </a:xfrm>
          <a:prstGeom prst="rect">
            <a:avLst/>
          </a:prstGeom>
          <a:noFill/>
          <a:ln>
            <a:noFill/>
          </a:ln>
        </p:spPr>
      </p:pic>
      <p:pic>
        <p:nvPicPr>
          <p:cNvPr id="194" name="Google Shape;194;p20"/>
          <p:cNvPicPr preferRelativeResize="0"/>
          <p:nvPr/>
        </p:nvPicPr>
        <p:blipFill>
          <a:blip r:embed="rId16">
            <a:alphaModFix/>
          </a:blip>
          <a:stretch>
            <a:fillRect/>
          </a:stretch>
        </p:blipFill>
        <p:spPr>
          <a:xfrm>
            <a:off x="6293875" y="765357"/>
            <a:ext cx="794400" cy="543518"/>
          </a:xfrm>
          <a:prstGeom prst="rect">
            <a:avLst/>
          </a:prstGeom>
          <a:noFill/>
          <a:ln>
            <a:noFill/>
          </a:ln>
        </p:spPr>
      </p:pic>
      <p:cxnSp>
        <p:nvCxnSpPr>
          <p:cNvPr id="195" name="Google Shape;195;p20"/>
          <p:cNvCxnSpPr/>
          <p:nvPr/>
        </p:nvCxnSpPr>
        <p:spPr>
          <a:xfrm flipH="1">
            <a:off x="6905875" y="1185000"/>
            <a:ext cx="7500" cy="411300"/>
          </a:xfrm>
          <a:prstGeom prst="straightConnector1">
            <a:avLst/>
          </a:prstGeom>
          <a:noFill/>
          <a:ln cap="flat" cmpd="sng" w="9525">
            <a:solidFill>
              <a:srgbClr val="000000"/>
            </a:solidFill>
            <a:prstDash val="solid"/>
            <a:round/>
            <a:headEnd len="sm" w="sm" type="none"/>
            <a:tailEnd len="med" w="med" type="triangle"/>
          </a:ln>
        </p:spPr>
      </p:cxnSp>
      <p:pic>
        <p:nvPicPr>
          <p:cNvPr id="196" name="Google Shape;196;p20"/>
          <p:cNvPicPr preferRelativeResize="0"/>
          <p:nvPr/>
        </p:nvPicPr>
        <p:blipFill rotWithShape="1">
          <a:blip r:embed="rId17">
            <a:alphaModFix/>
          </a:blip>
          <a:srcRect b="0" l="22312" r="57127" t="0"/>
          <a:stretch/>
        </p:blipFill>
        <p:spPr>
          <a:xfrm>
            <a:off x="6425525" y="4490875"/>
            <a:ext cx="454025" cy="559850"/>
          </a:xfrm>
          <a:prstGeom prst="rect">
            <a:avLst/>
          </a:prstGeom>
          <a:noFill/>
          <a:ln>
            <a:noFill/>
          </a:ln>
        </p:spPr>
      </p:pic>
      <p:pic>
        <p:nvPicPr>
          <p:cNvPr id="197" name="Google Shape;197;p20"/>
          <p:cNvPicPr preferRelativeResize="0"/>
          <p:nvPr/>
        </p:nvPicPr>
        <p:blipFill rotWithShape="1">
          <a:blip r:embed="rId17">
            <a:alphaModFix/>
          </a:blip>
          <a:srcRect b="0" l="0" r="77334" t="0"/>
          <a:stretch/>
        </p:blipFill>
        <p:spPr>
          <a:xfrm>
            <a:off x="7368225" y="4490875"/>
            <a:ext cx="500525" cy="559850"/>
          </a:xfrm>
          <a:prstGeom prst="rect">
            <a:avLst/>
          </a:prstGeom>
          <a:noFill/>
          <a:ln>
            <a:noFill/>
          </a:ln>
        </p:spPr>
      </p:pic>
      <p:pic>
        <p:nvPicPr>
          <p:cNvPr id="198" name="Google Shape;198;p20"/>
          <p:cNvPicPr preferRelativeResize="0"/>
          <p:nvPr/>
        </p:nvPicPr>
        <p:blipFill rotWithShape="1">
          <a:blip r:embed="rId17">
            <a:alphaModFix/>
          </a:blip>
          <a:srcRect b="0" l="79439" r="0" t="0"/>
          <a:stretch/>
        </p:blipFill>
        <p:spPr>
          <a:xfrm>
            <a:off x="5898500" y="3007625"/>
            <a:ext cx="454025" cy="559850"/>
          </a:xfrm>
          <a:prstGeom prst="rect">
            <a:avLst/>
          </a:prstGeom>
          <a:noFill/>
          <a:ln>
            <a:noFill/>
          </a:ln>
        </p:spPr>
      </p:pic>
      <p:cxnSp>
        <p:nvCxnSpPr>
          <p:cNvPr id="199" name="Google Shape;199;p20"/>
          <p:cNvCxnSpPr>
            <a:endCxn id="198" idx="3"/>
          </p:cNvCxnSpPr>
          <p:nvPr/>
        </p:nvCxnSpPr>
        <p:spPr>
          <a:xfrm flipH="1">
            <a:off x="6352525" y="2214750"/>
            <a:ext cx="1872000" cy="1072800"/>
          </a:xfrm>
          <a:prstGeom prst="bentConnector3">
            <a:avLst>
              <a:gd fmla="val -17567" name="adj1"/>
            </a:avLst>
          </a:prstGeom>
          <a:noFill/>
          <a:ln cap="flat" cmpd="sng" w="9525">
            <a:solidFill>
              <a:schemeClr val="dk2"/>
            </a:solidFill>
            <a:prstDash val="solid"/>
            <a:round/>
            <a:headEnd len="med" w="med" type="none"/>
            <a:tailEnd len="med" w="med" type="none"/>
          </a:ln>
        </p:spPr>
      </p:cxnSp>
      <p:sp>
        <p:nvSpPr>
          <p:cNvPr id="200" name="Google Shape;200;p20"/>
          <p:cNvSpPr txBox="1"/>
          <p:nvPr/>
        </p:nvSpPr>
        <p:spPr>
          <a:xfrm>
            <a:off x="7116827" y="978875"/>
            <a:ext cx="2000700" cy="33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lang="en" sz="1200"/>
              <a:t>Automated Data Ingestion</a:t>
            </a:r>
            <a:endParaRPr b="1" i="0" sz="1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