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1"/>
  </p:notesMasterIdLst>
  <p:sldIdLst>
    <p:sldId id="256" r:id="rId2"/>
    <p:sldId id="318" r:id="rId3"/>
    <p:sldId id="330" r:id="rId4"/>
    <p:sldId id="331" r:id="rId5"/>
    <p:sldId id="263" r:id="rId6"/>
    <p:sldId id="276" r:id="rId7"/>
    <p:sldId id="277" r:id="rId8"/>
    <p:sldId id="278" r:id="rId9"/>
    <p:sldId id="279" r:id="rId10"/>
    <p:sldId id="280" r:id="rId11"/>
    <p:sldId id="315" r:id="rId12"/>
    <p:sldId id="281" r:id="rId13"/>
    <p:sldId id="282" r:id="rId14"/>
    <p:sldId id="332" r:id="rId15"/>
    <p:sldId id="333" r:id="rId16"/>
    <p:sldId id="334" r:id="rId17"/>
    <p:sldId id="335" r:id="rId18"/>
    <p:sldId id="283" r:id="rId19"/>
    <p:sldId id="284" r:id="rId20"/>
    <p:sldId id="320" r:id="rId21"/>
    <p:sldId id="285" r:id="rId22"/>
    <p:sldId id="288" r:id="rId23"/>
    <p:sldId id="321" r:id="rId24"/>
    <p:sldId id="290" r:id="rId25"/>
    <p:sldId id="317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27" r:id="rId34"/>
    <p:sldId id="328" r:id="rId35"/>
    <p:sldId id="329" r:id="rId36"/>
    <p:sldId id="326" r:id="rId37"/>
    <p:sldId id="299" r:id="rId38"/>
    <p:sldId id="300" r:id="rId39"/>
    <p:sldId id="316" r:id="rId40"/>
    <p:sldId id="301" r:id="rId41"/>
    <p:sldId id="302" r:id="rId42"/>
    <p:sldId id="312" r:id="rId43"/>
    <p:sldId id="303" r:id="rId44"/>
    <p:sldId id="336" r:id="rId45"/>
    <p:sldId id="337" r:id="rId46"/>
    <p:sldId id="304" r:id="rId47"/>
    <p:sldId id="323" r:id="rId48"/>
    <p:sldId id="322" r:id="rId49"/>
    <p:sldId id="305" r:id="rId50"/>
    <p:sldId id="306" r:id="rId51"/>
    <p:sldId id="307" r:id="rId52"/>
    <p:sldId id="308" r:id="rId53"/>
    <p:sldId id="309" r:id="rId54"/>
    <p:sldId id="324" r:id="rId55"/>
    <p:sldId id="325" r:id="rId56"/>
    <p:sldId id="310" r:id="rId57"/>
    <p:sldId id="311" r:id="rId58"/>
    <p:sldId id="339" r:id="rId59"/>
    <p:sldId id="341" r:id="rId60"/>
    <p:sldId id="340" r:id="rId61"/>
    <p:sldId id="342" r:id="rId62"/>
    <p:sldId id="343" r:id="rId63"/>
    <p:sldId id="344" r:id="rId64"/>
    <p:sldId id="345" r:id="rId65"/>
    <p:sldId id="346" r:id="rId66"/>
    <p:sldId id="347" r:id="rId67"/>
    <p:sldId id="338" r:id="rId68"/>
    <p:sldId id="313" r:id="rId69"/>
    <p:sldId id="31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85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6" autoAdjust="0"/>
    <p:restoredTop sz="94660"/>
  </p:normalViewPr>
  <p:slideViewPr>
    <p:cSldViewPr>
      <p:cViewPr varScale="1">
        <p:scale>
          <a:sx n="111" d="100"/>
          <a:sy n="111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9EC5-123F-4192-A2AE-2FC003398761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BCFB-B3EC-4F81-8B19-D8C8B4D75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130BD-B624-4693-B986-F037B2776E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3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4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BCFB-B3EC-4F81-8B19-D8C8B4D75F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EC1ED-9111-470F-A700-0482915E2B6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8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8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7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87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2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0E8D0-5AFF-4AC0-B4D5-D6687B4C5779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4766-0BB5-49C8-A02E-92537E067D50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3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33D1-3C0F-4706-8EBD-A7802068AF8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AA7C5-CC68-4788-BA95-F17552A4A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129CA-9AA8-4852-A93E-7D56FDE6CF9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01993-60EF-4541-BA98-E133A8ED72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B510-2123-402A-886A-A80857753D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A413A-7E35-45CB-8BE6-A36A2D5614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>
                <a:lumMod val="95000"/>
              </a:schemeClr>
            </a:gs>
            <a:gs pos="89000">
              <a:schemeClr val="accent3">
                <a:alpha val="23000"/>
                <a:lumMod val="29000"/>
                <a:lumOff val="71000"/>
              </a:schemeClr>
            </a:gs>
            <a:gs pos="100000">
              <a:schemeClr val="accent5">
                <a:alpha val="87000"/>
                <a:lumMod val="83000"/>
                <a:lumOff val="17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EE23F7-A6DE-4D44-98BC-64CDA1EC0438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nkey_te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.edu/~stotts/comp523/testPractice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.edu/~stotts/comp523/testPractic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ester.com/post/the-staggering-cost-of-sloppy-software-2-41-trillion-and-risin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unit_testing_framework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reamcss.com/tools/gui-testing-tool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wareqatest.com/qatweb1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venturebeat.com/2013/09/17/hp-launches-self-healing-computer-start-software/" TargetMode="External"/><Relationship Id="rId2" Type="http://schemas.openxmlformats.org/officeDocument/2006/relationships/hyperlink" Target="http://www.tomsguide.com/us/darpa-self-healing-software,news-1776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nologyreview.com/news/416036/software-that-fixes-itself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vt.edu/~cs3604/lib/Therac_25/Therac_1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.uaa.alaska.edu/~afkjm/cs470/handouts/breaking.pdf" TargetMode="External"/><Relationship Id="rId5" Type="http://schemas.openxmlformats.org/officeDocument/2006/relationships/hyperlink" Target="http://www.esa.int/export/esaCP/Pr_33_1996_p_EN.html" TargetMode="External"/><Relationship Id="rId4" Type="http://schemas.openxmlformats.org/officeDocument/2006/relationships/hyperlink" Target="http://www.fas.org/spp/starwars/gao/im92026.htm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naca.larc.nasa.gov/search.jsp?R=20040139297&amp;qs=N%3D4294966788%2B4294724588%2B429458711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0000">
              <a:schemeClr val="bg1">
                <a:lumMod val="95000"/>
              </a:schemeClr>
            </a:gs>
            <a:gs pos="95000">
              <a:schemeClr val="accent5">
                <a:lumMod val="60000"/>
                <a:lumOff val="40000"/>
                <a:alpha val="93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315200" cy="1524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Software and System Testing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295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308848" cy="758952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Risks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47800"/>
            <a:ext cx="8537448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Identify criteria of concern: availability, quality, performance, …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Risk of it not being met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likelihood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anose="020B0502040204020203" pitchFamily="34" charset="0"/>
              </a:rPr>
              <a:t>consequences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If I’m testing code for a grocery store, what is the impact of the code failing (or down)?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What about missile guidance?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What about nuclear power plant control?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Mills: Cleanroom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37448" cy="4876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Test based on </a:t>
            </a: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likelihood of user input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User profile: study users, determine most probable input actions and data values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Test randomly, drawing data values from the distribution (</a:t>
            </a:r>
            <a:r>
              <a:rPr lang="en-US" sz="2800" i="1" dirty="0">
                <a:latin typeface="Bahnschrift SemiCondensed" panose="020B0502040204020203" pitchFamily="34" charset="0"/>
              </a:rPr>
              <a:t>see </a:t>
            </a:r>
            <a:r>
              <a:rPr lang="en-US" sz="2800" i="1" dirty="0">
                <a:latin typeface="Bahnschrift SemiCondensed" panose="020B0502040204020203" pitchFamily="34" charset="0"/>
                <a:hlinkClick r:id="rId2"/>
              </a:rPr>
              <a:t>monkey testing</a:t>
            </a:r>
            <a:r>
              <a:rPr lang="en-US" sz="2800" i="1" dirty="0">
                <a:latin typeface="Bahnschrift SemiCondensed" panose="020B0502040204020203" pitchFamily="34" charset="0"/>
              </a:rPr>
              <a:t> </a:t>
            </a:r>
            <a:r>
              <a:rPr lang="en-US" sz="2800" dirty="0">
                <a:latin typeface="Bahnschrift SemiCondensed" panose="020B0502040204020203" pitchFamily="34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Means most likely inputs occur more often in testing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Finds errors most likely to happen during user executions</a:t>
            </a:r>
          </a:p>
        </p:txBody>
      </p:sp>
    </p:spTree>
    <p:extLst>
      <p:ext uri="{BB962C8B-B14F-4D97-AF65-F5344CB8AC3E}">
        <p14:creationId xmlns:p14="http://schemas.microsoft.com/office/powerpoint/2010/main" val="98465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How to identify what to test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524000"/>
            <a:ext cx="3814762" cy="4724400"/>
          </a:xfrm>
        </p:spPr>
        <p:txBody>
          <a:bodyPr>
            <a:noAutofit/>
          </a:bodyPr>
          <a:lstStyle/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New features 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New technology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Overworked developers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Regression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Dependencies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Complexity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Bug history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Language specific bugs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Environment changes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524000"/>
            <a:ext cx="3814763" cy="4789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Late changes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Slipped in “pet” features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Ambiguity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Changing requirements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Bad publicity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Liability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Learning curve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Criticality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>
                <a:latin typeface="Bahnschrift SemiCondensed" panose="020B0502040204020203" pitchFamily="34" charset="0"/>
              </a:rPr>
              <a:t>Popularity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Four Parts of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371600"/>
            <a:ext cx="8503920" cy="5105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Model 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sz="2600" i="1" dirty="0">
                <a:latin typeface="Bahnschrift SemiCondensed" panose="020B0502040204020203" pitchFamily="34" charset="0"/>
              </a:rPr>
              <a:t>establish the expected behavior ( "oracle" )</a:t>
            </a:r>
            <a:endParaRPr lang="en-US" sz="2600" b="1" i="1" dirty="0">
              <a:solidFill>
                <a:srgbClr val="0070C0"/>
              </a:solidFill>
              <a:latin typeface="Bahnschrift SemiCondensed" panose="020B0502040204020203" pitchFamily="34" charset="0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Select test cases 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sz="2600" i="1" dirty="0">
                <a:latin typeface="Bahnschrift SemiCondensed" panose="020B0502040204020203" pitchFamily="34" charset="0"/>
              </a:rPr>
              <a:t>choose the scenarios to test  ( e.g., based on requirements 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Execute test cases</a:t>
            </a:r>
          </a:p>
          <a:p>
            <a:pPr marL="27432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i="1" dirty="0">
                <a:latin typeface="Bahnschrift SemiCondensed" panose="020B0502040204020203" pitchFamily="34" charset="0"/>
              </a:rPr>
              <a:t>run the tests and observe the results.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Measure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sz="2600" i="1" dirty="0">
                <a:latin typeface="Bahnschrift SemiCondensed" panose="020B0502040204020203" pitchFamily="34" charset="0"/>
              </a:rPr>
              <a:t>compare results with expected outcomes to assess software quality</a:t>
            </a:r>
            <a:endParaRPr lang="en-US" sz="2600" b="1" i="1" dirty="0">
              <a:solidFill>
                <a:srgbClr val="0070C0"/>
              </a:solidFill>
              <a:latin typeface="Bahnschrift Semi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5867401"/>
            <a:ext cx="8534400" cy="5334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8" y="685800"/>
            <a:ext cx="8309811" cy="4800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0728" y="685800"/>
            <a:ext cx="8309811" cy="533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127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6019800"/>
            <a:ext cx="8534400" cy="5334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391400" cy="56129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304800"/>
            <a:ext cx="7391400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127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5867401"/>
            <a:ext cx="8534400" cy="5334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848600" cy="53514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457200"/>
            <a:ext cx="7848600" cy="533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127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5867401"/>
            <a:ext cx="8534400" cy="5334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33400"/>
            <a:ext cx="8025161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399" y="533400"/>
            <a:ext cx="8025161" cy="457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127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Basic Software System Model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1752600"/>
            <a:ext cx="5486400" cy="4419600"/>
          </a:xfrm>
          <a:prstGeom prst="flowChartProcess">
            <a:avLst/>
          </a:prstGeom>
          <a:solidFill>
            <a:srgbClr val="FFC000">
              <a:alpha val="19000"/>
            </a:srgbClr>
          </a:solidFill>
          <a:ln w="28575">
            <a:solidFill>
              <a:srgbClr val="002060">
                <a:alpha val="81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60774" y="3319135"/>
            <a:ext cx="3657600" cy="19812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>
                <a:alpha val="33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capabilities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43000" y="2065765"/>
            <a:ext cx="1947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environment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34200" y="1447799"/>
            <a:ext cx="175622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charset="0"/>
              </a:rPr>
              <a:t>User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charset="0"/>
              </a:rPr>
              <a:t>APIs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charset="0"/>
              </a:rPr>
              <a:t>Operating system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charset="0"/>
              </a:rPr>
              <a:t>Files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981825" y="4210554"/>
            <a:ext cx="1828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  <a:cs typeface="Arial" charset="0"/>
              </a:rPr>
              <a:t>Input / Output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  <a:cs typeface="Arial" charset="0"/>
              </a:rPr>
              <a:t>data structures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  <a:cs typeface="Arial" charset="0"/>
              </a:rPr>
              <a:t>algo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  <a:cs typeface="Arial" charset="0"/>
              </a:rPr>
              <a:t> processing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  <a:cs typeface="Arial" charset="0"/>
              </a:rPr>
              <a:t>"business logic"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276600" y="2362200"/>
            <a:ext cx="3127674" cy="147310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210050" y="4378880"/>
            <a:ext cx="2276475" cy="728335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6477000" y="1482625"/>
            <a:ext cx="457200" cy="2058055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6629400" y="4074079"/>
            <a:ext cx="457200" cy="2058055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305800" cy="5334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Environment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What happens if a file changes out from under you?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Consider all error cases from system calls </a:t>
            </a:r>
          </a:p>
          <a:p>
            <a:pPr marL="59436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( e.g., you can’t get memory allocated )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Test on different platforms: software and hardware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Test on different OS versions, and with different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17250"/>
            <a:ext cx="8534400" cy="609601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Why do we care?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19200"/>
            <a:ext cx="8503920" cy="6096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70C0"/>
                </a:solidFill>
                <a:latin typeface="Arial Narrow" panose="020B0606020202030204" pitchFamily="34" charset="0"/>
              </a:rPr>
              <a:t>Epic Software Fails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4152" y="19812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Therac-25 (1985)</a:t>
            </a:r>
          </a:p>
          <a:p>
            <a:pPr marL="548640" lvl="2" indent="0">
              <a:lnSpc>
                <a:spcPct val="80000"/>
              </a:lnSpc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6 massive radiation overdoses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Multiple space fiascos (1990s)</a:t>
            </a:r>
          </a:p>
          <a:p>
            <a:pPr marL="548640" lvl="2" indent="0">
              <a:lnSpc>
                <a:spcPct val="80000"/>
              </a:lnSpc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Ariane V exploded after 40 seconds (conversion)</a:t>
            </a:r>
          </a:p>
          <a:p>
            <a:pPr marL="548640" lvl="2" indent="0">
              <a:lnSpc>
                <a:spcPct val="80000"/>
              </a:lnSpc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Mars Pathfinder computer kept turning itself off (system timing)</a:t>
            </a:r>
          </a:p>
          <a:p>
            <a:pPr marL="548640" lvl="2" indent="0">
              <a:lnSpc>
                <a:spcPct val="80000"/>
              </a:lnSpc>
              <a:buNone/>
            </a:pP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Patriot missile </a:t>
            </a:r>
            <a:r>
              <a:rPr lang="en-US" sz="2200" i="1" dirty="0" err="1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misquided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 (floating point accuracy)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Millenium bug (2000)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Microsoft attacks (ongoing)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NIST: cost to US, $59 billion </a:t>
            </a:r>
            <a:r>
              <a:rPr lang="en-US" sz="2800" i="1" dirty="0">
                <a:latin typeface="Bahnschrift SemiCondensed" panose="020B0502040204020203" pitchFamily="34" charset="0"/>
              </a:rPr>
              <a:t>(2002)</a:t>
            </a:r>
          </a:p>
        </p:txBody>
      </p:sp>
    </p:spTree>
    <p:extLst>
      <p:ext uri="{BB962C8B-B14F-4D97-AF65-F5344CB8AC3E}">
        <p14:creationId xmlns:p14="http://schemas.microsoft.com/office/powerpoint/2010/main" val="425831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Capabilities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Bahnschrift SemiCondensed" panose="020B0502040204020203" pitchFamily="34" charset="0"/>
              </a:rPr>
              <a:t>Inputs (boundary conditions, equivalence classes)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Bahnschrift SemiCondensed" panose="020B0502040204020203" pitchFamily="34" charset="0"/>
              </a:rPr>
              <a:t>What about unexpected inputs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Bahnschrift SemiCondensed" panose="020B0502040204020203" pitchFamily="34" charset="0"/>
              </a:rPr>
              <a:t>Outputs (can I generate a bad output?)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Bahnschrift SemiCondensed" panose="020B0502040204020203" pitchFamily="34" charset="0"/>
              </a:rPr>
              <a:t>States (reverse state exploration)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 err="1">
                <a:latin typeface="Bahnschrift SemiCondensed" panose="020B0502040204020203" pitchFamily="34" charset="0"/>
              </a:rPr>
              <a:t>Algo</a:t>
            </a:r>
            <a:r>
              <a:rPr lang="en-US" sz="2900" dirty="0">
                <a:latin typeface="Bahnschrift SemiCondensed" panose="020B0502040204020203" pitchFamily="34" charset="0"/>
              </a:rPr>
              <a:t> processing</a:t>
            </a:r>
          </a:p>
        </p:txBody>
      </p:sp>
    </p:spTree>
    <p:extLst>
      <p:ext uri="{BB962C8B-B14F-4D97-AF65-F5344CB8AC3E}">
        <p14:creationId xmlns:p14="http://schemas.microsoft.com/office/powerpoint/2010/main" val="29548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From the User Interface:  Inputs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4000"/>
            <a:ext cx="8503920" cy="457504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Error messages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Default values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Character sets and data types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Overflow input buffers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Input interactions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Repeated inputs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Unlikely inputs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>
              <a:latin typeface="Bahnschrift SemiCondensed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How easy is it to find bugs in Word?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Questions to Ask for Each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424672" cy="46512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How will this test find a defect?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What kind of defect?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What failure or error do I hope to expose?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How powerful is this test against that type of defect?  Are there more powerful ones?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Is there a test that will expose the error and give me information to help fix it?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40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Testing Practices </a:t>
            </a:r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(Boris </a:t>
            </a:r>
            <a:r>
              <a:rPr lang="en-US" sz="3600" i="1" dirty="0" err="1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Beizer</a:t>
            </a:r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  <a:hlinkClick r:id="rId2"/>
              </a:rPr>
              <a:t>) </a:t>
            </a:r>
            <a:endParaRPr lang="en-US" sz="3600" i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534400" cy="4906963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Unit testing to 100% coverage: </a:t>
            </a:r>
            <a:r>
              <a:rPr lang="en-US" sz="2600" dirty="0">
                <a:latin typeface="Bahnschrift SemiCondensed" panose="020B0502040204020203" pitchFamily="34" charset="0"/>
              </a:rPr>
              <a:t>necessary but not sufficient for new or changed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Integration testing: </a:t>
            </a:r>
            <a:r>
              <a:rPr lang="en-US" sz="2600" dirty="0">
                <a:latin typeface="Bahnschrift SemiCondensed" panose="020B0502040204020203" pitchFamily="34" charset="0"/>
              </a:rPr>
              <a:t>at every step; not once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System testing: </a:t>
            </a:r>
            <a:r>
              <a:rPr lang="en-US" sz="2600" dirty="0">
                <a:latin typeface="Bahnschrift SemiCondensed" panose="020B0502040204020203" pitchFamily="34" charset="0"/>
              </a:rPr>
              <a:t>AFTER unit and integration testing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Testing to requirements:</a:t>
            </a:r>
            <a:r>
              <a:rPr lang="en-US" sz="2600" dirty="0">
                <a:latin typeface="Bahnschrift SemiCondensed" panose="020B0502040204020203" pitchFamily="34" charset="0"/>
              </a:rPr>
              <a:t> test to end users AND internal users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Test execution automation: </a:t>
            </a:r>
            <a:r>
              <a:rPr lang="en-US" sz="2600" dirty="0">
                <a:latin typeface="Bahnschrift SemiCondensed" panose="020B0502040204020203" pitchFamily="34" charset="0"/>
              </a:rPr>
              <a:t>not all tests can be automated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Test design automation: </a:t>
            </a:r>
            <a:r>
              <a:rPr lang="en-US" sz="2600" dirty="0">
                <a:latin typeface="Bahnschrift SemiCondensed" panose="020B0502040204020203" pitchFamily="34" charset="0"/>
              </a:rPr>
              <a:t>implies building a model. Use only if you can manage the many tests</a:t>
            </a:r>
          </a:p>
        </p:txBody>
      </p:sp>
    </p:spTree>
    <p:extLst>
      <p:ext uri="{BB962C8B-B14F-4D97-AF65-F5344CB8AC3E}">
        <p14:creationId xmlns:p14="http://schemas.microsoft.com/office/powerpoint/2010/main" val="31935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40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Testing Practices </a:t>
            </a:r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  <a:hlinkClick r:id="rId3"/>
              </a:rPr>
              <a:t>(Boris </a:t>
            </a:r>
            <a:r>
              <a:rPr lang="en-US" sz="3600" i="1" dirty="0" err="1">
                <a:solidFill>
                  <a:schemeClr val="accent1"/>
                </a:solidFill>
                <a:latin typeface="Arial Rounded MT Bold" panose="020F0704030504030204" pitchFamily="34" charset="0"/>
                <a:hlinkClick r:id="rId3"/>
              </a:rPr>
              <a:t>Beizer</a:t>
            </a:r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  <a:hlinkClick r:id="rId3"/>
              </a:rPr>
              <a:t>) </a:t>
            </a:r>
            <a:endParaRPr lang="en-US" sz="3600" i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95400"/>
            <a:ext cx="8534400" cy="5059363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Stress testing: </a:t>
            </a:r>
            <a:r>
              <a:rPr lang="en-US" sz="2600" dirty="0">
                <a:latin typeface="Bahnschrift SemiCondensed" panose="020B0502040204020203" pitchFamily="34" charset="0"/>
              </a:rPr>
              <a:t>only need to do it at the start of testing. Runs itself out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Regression testing: </a:t>
            </a:r>
            <a:r>
              <a:rPr lang="en-US" sz="2600" dirty="0">
                <a:latin typeface="Bahnschrift SemiCondensed" panose="020B0502040204020203" pitchFamily="34" charset="0"/>
              </a:rPr>
              <a:t>needs to be automated and frequent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Reliability testing: </a:t>
            </a:r>
            <a:r>
              <a:rPr lang="en-US" sz="2600" dirty="0">
                <a:latin typeface="Bahnschrift SemiCondensed" panose="020B0502040204020203" pitchFamily="34" charset="0"/>
              </a:rPr>
              <a:t>not always applicable. statistics skills required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Performance testing: </a:t>
            </a:r>
            <a:r>
              <a:rPr lang="en-US" sz="2600" dirty="0">
                <a:latin typeface="Bahnschrift SemiCondensed" panose="020B0502040204020203" pitchFamily="34" charset="0"/>
              </a:rPr>
              <a:t>need to consider payoff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Independent test groups:</a:t>
            </a:r>
            <a:r>
              <a:rPr lang="en-US" sz="26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600" dirty="0">
                <a:latin typeface="Bahnschrift SemiCondensed" panose="020B0502040204020203" pitchFamily="34" charset="0"/>
              </a:rPr>
              <a:t>not for unit and integration testing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Usability testing: </a:t>
            </a:r>
            <a:r>
              <a:rPr lang="en-US" sz="2600" dirty="0">
                <a:latin typeface="Bahnschrift SemiCondensed" panose="020B0502040204020203" pitchFamily="34" charset="0"/>
              </a:rPr>
              <a:t>only useful if done early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Beta testing: </a:t>
            </a:r>
            <a:r>
              <a:rPr lang="en-US" sz="2600" dirty="0">
                <a:latin typeface="Bahnschrift SemiCondensed" panose="020B0502040204020203" pitchFamily="34" charset="0"/>
              </a:rPr>
              <a:t>not instead of in-house testing</a:t>
            </a:r>
          </a:p>
        </p:txBody>
      </p:sp>
    </p:spTree>
    <p:extLst>
      <p:ext uri="{BB962C8B-B14F-4D97-AF65-F5344CB8AC3E}">
        <p14:creationId xmlns:p14="http://schemas.microsoft.com/office/powerpoint/2010/main" val="40944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75000">
              <a:schemeClr val="accent3">
                <a:alpha val="60000"/>
                <a:lumMod val="35000"/>
                <a:lumOff val="65000"/>
              </a:schemeClr>
            </a:gs>
            <a:gs pos="94000">
              <a:schemeClr val="accent5">
                <a:alpha val="87000"/>
                <a:lumMod val="83000"/>
                <a:lumOff val="17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669" y="1219200"/>
            <a:ext cx="7659687" cy="1371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Usability Testing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78669" y="3124200"/>
            <a:ext cx="7659687" cy="762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Evaluating a UI/UX design</a:t>
            </a:r>
          </a:p>
        </p:txBody>
      </p:sp>
    </p:spTree>
    <p:extLst>
      <p:ext uri="{BB962C8B-B14F-4D97-AF65-F5344CB8AC3E}">
        <p14:creationId xmlns:p14="http://schemas.microsoft.com/office/powerpoint/2010/main" val="386117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Usability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3588" y="2101596"/>
            <a:ext cx="8080248" cy="3810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Frequency</a:t>
            </a:r>
            <a:r>
              <a:rPr lang="en-US" sz="2800" dirty="0">
                <a:latin typeface="Bahnschrift SemiCondensed" panose="020B0502040204020203" pitchFamily="34" charset="0"/>
              </a:rPr>
              <a:t>   with which the problem occurs</a:t>
            </a:r>
          </a:p>
          <a:p>
            <a:pPr marL="548640" lvl="2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common, or rare? 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Impact</a:t>
            </a: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         </a:t>
            </a:r>
            <a:r>
              <a:rPr lang="en-US" sz="2800" dirty="0">
                <a:latin typeface="Bahnschrift SemiCondensed" panose="020B0502040204020203" pitchFamily="34" charset="0"/>
              </a:rPr>
              <a:t>of the problem if it occurs</a:t>
            </a:r>
          </a:p>
          <a:p>
            <a:pPr marL="548640" lvl="2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easy or difficult to overcome?</a:t>
            </a:r>
          </a:p>
          <a:p>
            <a:pPr marL="548640" lvl="2" indent="0">
              <a:spcBef>
                <a:spcPts val="3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insignificant, or damaging?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Persistence </a:t>
            </a:r>
            <a:r>
              <a:rPr lang="en-US" sz="2800" dirty="0">
                <a:latin typeface="Bahnschrift SemiCondensed" panose="020B0502040204020203" pitchFamily="34" charset="0"/>
              </a:rPr>
              <a:t> of the problem</a:t>
            </a:r>
          </a:p>
          <a:p>
            <a:pPr marL="548640" lvl="2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one-time occurrence, or repeated?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1752" y="1143000"/>
            <a:ext cx="8503920" cy="765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Font typeface="Wingdings 2"/>
              <a:buNone/>
            </a:pPr>
            <a:r>
              <a:rPr lang="en-US" sz="36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Testers watch for these issues:</a:t>
            </a:r>
            <a:r>
              <a:rPr lang="en-US" sz="3600" i="1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b="1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Wizard of Oz Testing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2702" y="914400"/>
            <a:ext cx="3276600" cy="46817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latin typeface="Bahnschrift SemiCondensed" panose="020B0502040204020203" pitchFamily="34" charset="0"/>
              </a:rPr>
              <a:t>Inputs and outputs are as expected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How you get between the two is “anything that works”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Particularly useful when you have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>
                <a:latin typeface="Bahnschrift SemiCondensed" panose="020B0502040204020203" pitchFamily="34" charset="0"/>
              </a:rPr>
              <a:t>an internal interface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>
                <a:latin typeface="Bahnschrift SemiCondensed" panose="020B0502040204020203" pitchFamily="34" charset="0"/>
              </a:rPr>
              <a:t>choices to make on user interfaces</a:t>
            </a:r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79803"/>
              </p:ext>
            </p:extLst>
          </p:nvPr>
        </p:nvGraphicFramePr>
        <p:xfrm>
          <a:off x="3810000" y="1219200"/>
          <a:ext cx="5172075" cy="32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Photo Editor Photo" r:id="rId3" imgW="5477640" imgH="3315163" progId="MSPhotoEd.3">
                  <p:embed/>
                </p:oleObj>
              </mc:Choice>
              <mc:Fallback>
                <p:oleObj name="Photo Editor Photo" r:id="rId3" imgW="5477640" imgH="33151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5172075" cy="32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43400" y="4572000"/>
            <a:ext cx="4205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>
                <a:latin typeface="Arial" charset="0"/>
              </a:rPr>
              <a:t>Children’s Intuitive Gestures in Vision-Based Action Games</a:t>
            </a:r>
          </a:p>
          <a:p>
            <a:pPr algn="ctr" eaLnBrk="1" hangingPunct="1"/>
            <a:r>
              <a:rPr lang="en-US" sz="1200" dirty="0">
                <a:latin typeface="Arial" charset="0"/>
              </a:rPr>
              <a:t>CACM Jan 2005, vol. 48, no. 1, p. 47</a:t>
            </a:r>
          </a:p>
        </p:txBody>
      </p:sp>
    </p:spTree>
    <p:extLst>
      <p:ext uri="{BB962C8B-B14F-4D97-AF65-F5344CB8AC3E}">
        <p14:creationId xmlns:p14="http://schemas.microsoft.com/office/powerpoint/2010/main" val="724319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accent1"/>
                </a:solidFill>
              </a:rPr>
              <a:t># Usability Test Users Needed </a:t>
            </a:r>
          </a:p>
        </p:txBody>
      </p:sp>
      <p:pic>
        <p:nvPicPr>
          <p:cNvPr id="31747" name="Picture 3" descr="20000319_problemfindingcur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8606" y="2017712"/>
            <a:ext cx="6010275" cy="3590925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105" y="2280557"/>
            <a:ext cx="3457496" cy="39932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total number of usability problems in the design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L = proportion of usability problems discovered by a single user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number of users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91879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L=31%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94757"/>
            <a:ext cx="7620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Usability problems found =</a:t>
            </a:r>
            <a:r>
              <a:rPr lang="en-US" sz="3000" dirty="0">
                <a:latin typeface="Arial Rounded MT Bold" panose="020F070403050403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N(1-(1-L)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86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Using as an Estimator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Rounded MT Bold" panose="020F0704030504030204" pitchFamily="34" charset="0"/>
              </a:rPr>
              <a:t>Found 100 problems with 10 users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Assumption: each user find 10% of problems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How many are left?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found = N(1-(1-L)</a:t>
            </a:r>
            <a:r>
              <a:rPr lang="en-US" sz="2800" baseline="30000" dirty="0">
                <a:latin typeface="Arial Rounded MT Bold" panose="020F0704030504030204" pitchFamily="34" charset="0"/>
              </a:rPr>
              <a:t>n</a:t>
            </a:r>
            <a:r>
              <a:rPr lang="en-US" sz="2800" dirty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100 = N(1-(1-.1)</a:t>
            </a:r>
            <a:r>
              <a:rPr lang="en-US" sz="2400" baseline="30000" dirty="0">
                <a:latin typeface="Arial Rounded MT Bold" panose="020F0704030504030204" pitchFamily="34" charset="0"/>
              </a:rPr>
              <a:t>10</a:t>
            </a:r>
            <a:r>
              <a:rPr lang="en-US" sz="2400" dirty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    N = 100/(1-.9</a:t>
            </a:r>
            <a:r>
              <a:rPr lang="en-US" sz="2400" baseline="30000" dirty="0">
                <a:latin typeface="Arial Rounded MT Bold" panose="020F0704030504030204" pitchFamily="34" charset="0"/>
              </a:rPr>
              <a:t>10</a:t>
            </a:r>
            <a:r>
              <a:rPr lang="en-US" sz="2400" dirty="0">
                <a:latin typeface="Arial Rounded MT Bold" panose="020F0704030504030204" pitchFamily="34" charset="0"/>
              </a:rPr>
              <a:t>)=154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54 left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9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5943600"/>
            <a:ext cx="8534400" cy="60960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19539" cy="5257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2819400"/>
            <a:ext cx="2362200" cy="18288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7000">
              <a:schemeClr val="bg1">
                <a:lumMod val="97000"/>
              </a:schemeClr>
            </a:gs>
            <a:gs pos="76000">
              <a:schemeClr val="accent3">
                <a:lumMod val="29000"/>
                <a:lumOff val="71000"/>
                <a:alpha val="51000"/>
              </a:schemeClr>
            </a:gs>
            <a:gs pos="95000">
              <a:schemeClr val="accent5">
                <a:alpha val="87000"/>
                <a:lumMod val="83000"/>
                <a:lumOff val="17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659687" cy="1828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Test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56367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Test Coverage Metrics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143000"/>
            <a:ext cx="850392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Statement coverage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Basic block coverage, or edges in control flow graph</a:t>
            </a: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Decision coverage (branch coverage)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Each sense of each Boolean expression</a:t>
            </a:r>
            <a:endParaRPr lang="en-US" sz="3200" i="1" dirty="0">
              <a:solidFill>
                <a:schemeClr val="accent3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Condition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Each entity varied in each Boolean expressions</a:t>
            </a: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Path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Loops, branch combinations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Impractical, N items can have 2^N different paths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5794248"/>
            <a:ext cx="5562600" cy="762000"/>
            <a:chOff x="1524000" y="5991255"/>
            <a:chExt cx="5562600" cy="762000"/>
          </a:xfrm>
        </p:grpSpPr>
        <p:sp>
          <p:nvSpPr>
            <p:cNvPr id="2" name="Rounded Rectangle 1"/>
            <p:cNvSpPr/>
            <p:nvPr/>
          </p:nvSpPr>
          <p:spPr>
            <a:xfrm>
              <a:off x="1524000" y="5991255"/>
              <a:ext cx="5562600" cy="762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6110645"/>
              <a:ext cx="495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Bahnschrift SemiCondensed" panose="020B0502040204020203" pitchFamily="34" charset="0"/>
                </a:rPr>
                <a:t>These are “white box” methods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31679" y="3124200"/>
            <a:ext cx="2735893" cy="2098852"/>
            <a:chOff x="2331472" y="5991255"/>
            <a:chExt cx="3221294" cy="1035890"/>
          </a:xfrm>
        </p:grpSpPr>
        <p:sp>
          <p:nvSpPr>
            <p:cNvPr id="8" name="Rounded Rectangle 7"/>
            <p:cNvSpPr/>
            <p:nvPr/>
          </p:nvSpPr>
          <p:spPr>
            <a:xfrm>
              <a:off x="2331472" y="5991255"/>
              <a:ext cx="3221294" cy="10358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 cmpd="sng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1192" y="6059637"/>
              <a:ext cx="3131574" cy="89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Bahnschrift SemiCondensed" panose="020B0502040204020203" pitchFamily="34" charset="0"/>
                </a:rPr>
                <a:t>We get to see the code to guide testing, help with test case 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4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Statement/Block Coverage</a:t>
            </a:r>
          </a:p>
        </p:txBody>
      </p:sp>
      <p:cxnSp>
        <p:nvCxnSpPr>
          <p:cNvPr id="6" name="Straight Arrow Connector 5"/>
          <p:cNvCxnSpPr>
            <a:stCxn id="3" idx="2"/>
            <a:endCxn id="4" idx="0"/>
          </p:cNvCxnSpPr>
          <p:nvPr/>
        </p:nvCxnSpPr>
        <p:spPr>
          <a:xfrm>
            <a:off x="1447800" y="243840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38200" y="1752600"/>
            <a:ext cx="2642633" cy="4270248"/>
            <a:chOff x="952500" y="1752600"/>
            <a:chExt cx="2642633" cy="4270248"/>
          </a:xfrm>
        </p:grpSpPr>
        <p:sp>
          <p:nvSpPr>
            <p:cNvPr id="3" name="Rectangle 2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52133" y="3727966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4" idx="3"/>
              <a:endCxn id="7" idx="0"/>
            </p:cNvCxnSpPr>
            <p:nvPr/>
          </p:nvCxnSpPr>
          <p:spPr>
            <a:xfrm>
              <a:off x="2171700" y="3203448"/>
              <a:ext cx="851933" cy="524518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4" idx="2"/>
              <a:endCxn id="16" idx="0"/>
            </p:cNvCxnSpPr>
            <p:nvPr/>
          </p:nvCxnSpPr>
          <p:spPr>
            <a:xfrm flipH="1">
              <a:off x="1561214" y="3546348"/>
              <a:ext cx="886" cy="1790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</p:cNvCxnSpPr>
            <p:nvPr/>
          </p:nvCxnSpPr>
          <p:spPr>
            <a:xfrm rot="5400000">
              <a:off x="2052402" y="3936311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57300" y="2979534"/>
              <a:ext cx="659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x&gt;5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9399" y="3886200"/>
              <a:ext cx="4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1715386"/>
            <a:ext cx="2628900" cy="4270248"/>
            <a:chOff x="952500" y="1752600"/>
            <a:chExt cx="2628900" cy="4270248"/>
          </a:xfrm>
        </p:grpSpPr>
        <p:sp>
          <p:nvSpPr>
            <p:cNvPr id="32" name="Rectangle 31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ecision 32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8400" y="37338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33" idx="3"/>
              <a:endCxn id="34" idx="0"/>
            </p:cNvCxnSpPr>
            <p:nvPr/>
          </p:nvCxnSpPr>
          <p:spPr>
            <a:xfrm>
              <a:off x="2171700" y="3203448"/>
              <a:ext cx="838200" cy="53035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1561214" y="4913376"/>
              <a:ext cx="0" cy="423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4" idx="2"/>
            </p:cNvCxnSpPr>
            <p:nvPr/>
          </p:nvCxnSpPr>
          <p:spPr>
            <a:xfrm rot="5400000">
              <a:off x="2038669" y="3942145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306918" y="2979534"/>
              <a:ext cx="63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x&gt;5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4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Bt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46914" y="24047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2196" y="24173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98335" y="3755898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1965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</a:t>
            </a:r>
          </a:p>
        </p:txBody>
      </p:sp>
      <p:cxnSp>
        <p:nvCxnSpPr>
          <p:cNvPr id="48" name="Elbow Connector 47"/>
          <p:cNvCxnSpPr>
            <a:stCxn id="33" idx="1"/>
            <a:endCxn id="46" idx="0"/>
          </p:cNvCxnSpPr>
          <p:nvPr/>
        </p:nvCxnSpPr>
        <p:spPr>
          <a:xfrm rot="10800000" flipV="1">
            <a:off x="4969836" y="3166234"/>
            <a:ext cx="745165" cy="58966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969835" y="4441698"/>
            <a:ext cx="1342361" cy="434464"/>
          </a:xfrm>
          <a:prstGeom prst="bentConnector3">
            <a:avLst>
              <a:gd name="adj1" fmla="val 9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99290" y="2417330"/>
            <a:ext cx="65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15839" y="2253387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</a:t>
            </a:r>
          </a:p>
          <a:p>
            <a:r>
              <a:rPr lang="en-US" b="1" dirty="0">
                <a:solidFill>
                  <a:srgbClr val="0070C0"/>
                </a:solidFill>
              </a:rPr>
              <a:t>x=2</a:t>
            </a:r>
          </a:p>
        </p:txBody>
      </p:sp>
    </p:spTree>
    <p:extLst>
      <p:ext uri="{BB962C8B-B14F-4D97-AF65-F5344CB8AC3E}">
        <p14:creationId xmlns:p14="http://schemas.microsoft.com/office/powerpoint/2010/main" val="386326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Decision Coverage</a:t>
            </a:r>
          </a:p>
        </p:txBody>
      </p:sp>
      <p:cxnSp>
        <p:nvCxnSpPr>
          <p:cNvPr id="6" name="Straight Arrow Connector 5"/>
          <p:cNvCxnSpPr>
            <a:stCxn id="3" idx="2"/>
            <a:endCxn id="4" idx="0"/>
          </p:cNvCxnSpPr>
          <p:nvPr/>
        </p:nvCxnSpPr>
        <p:spPr>
          <a:xfrm>
            <a:off x="1447800" y="243840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38200" y="1752600"/>
            <a:ext cx="2642633" cy="4270248"/>
            <a:chOff x="952500" y="1752600"/>
            <a:chExt cx="2642633" cy="4270248"/>
          </a:xfrm>
        </p:grpSpPr>
        <p:sp>
          <p:nvSpPr>
            <p:cNvPr id="3" name="Rectangle 2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52133" y="3727966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4" idx="3"/>
              <a:endCxn id="7" idx="0"/>
            </p:cNvCxnSpPr>
            <p:nvPr/>
          </p:nvCxnSpPr>
          <p:spPr>
            <a:xfrm>
              <a:off x="2171700" y="3203448"/>
              <a:ext cx="851933" cy="524518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4" idx="2"/>
              <a:endCxn id="16" idx="0"/>
            </p:cNvCxnSpPr>
            <p:nvPr/>
          </p:nvCxnSpPr>
          <p:spPr>
            <a:xfrm flipH="1">
              <a:off x="1561214" y="3546348"/>
              <a:ext cx="886" cy="1790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</p:cNvCxnSpPr>
            <p:nvPr/>
          </p:nvCxnSpPr>
          <p:spPr>
            <a:xfrm rot="5400000">
              <a:off x="2052402" y="3936311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57300" y="2979534"/>
              <a:ext cx="659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x&gt;5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9399" y="3886200"/>
              <a:ext cx="4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1715386"/>
            <a:ext cx="2628900" cy="4270248"/>
            <a:chOff x="952500" y="1752600"/>
            <a:chExt cx="2628900" cy="4270248"/>
          </a:xfrm>
        </p:grpSpPr>
        <p:sp>
          <p:nvSpPr>
            <p:cNvPr id="32" name="Rectangle 31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ecision 32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8400" y="37338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33" idx="3"/>
              <a:endCxn id="34" idx="0"/>
            </p:cNvCxnSpPr>
            <p:nvPr/>
          </p:nvCxnSpPr>
          <p:spPr>
            <a:xfrm>
              <a:off x="2171700" y="3203448"/>
              <a:ext cx="838200" cy="53035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1561214" y="4913376"/>
              <a:ext cx="0" cy="423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4" idx="2"/>
            </p:cNvCxnSpPr>
            <p:nvPr/>
          </p:nvCxnSpPr>
          <p:spPr>
            <a:xfrm rot="5400000">
              <a:off x="2038669" y="3942145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306918" y="2979534"/>
              <a:ext cx="63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x&gt;5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4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Bt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46914" y="24047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2196" y="24173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98335" y="3755898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1965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</a:t>
            </a:r>
          </a:p>
        </p:txBody>
      </p:sp>
      <p:cxnSp>
        <p:nvCxnSpPr>
          <p:cNvPr id="48" name="Elbow Connector 47"/>
          <p:cNvCxnSpPr>
            <a:stCxn id="33" idx="1"/>
            <a:endCxn id="46" idx="0"/>
          </p:cNvCxnSpPr>
          <p:nvPr/>
        </p:nvCxnSpPr>
        <p:spPr>
          <a:xfrm rot="10800000" flipV="1">
            <a:off x="4969836" y="3166234"/>
            <a:ext cx="745165" cy="58966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969835" y="4441698"/>
            <a:ext cx="1342361" cy="434464"/>
          </a:xfrm>
          <a:prstGeom prst="bentConnector3">
            <a:avLst>
              <a:gd name="adj1" fmla="val 9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5839" y="2253387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</a:t>
            </a:r>
          </a:p>
          <a:p>
            <a:r>
              <a:rPr lang="en-US" b="1" dirty="0">
                <a:solidFill>
                  <a:srgbClr val="0070C0"/>
                </a:solidFill>
              </a:rPr>
              <a:t>x=2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5935" y="2196496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</a:t>
            </a:r>
          </a:p>
          <a:p>
            <a:r>
              <a:rPr lang="en-US" b="1" dirty="0">
                <a:solidFill>
                  <a:srgbClr val="0070C0"/>
                </a:solidFill>
              </a:rPr>
              <a:t>x=2</a:t>
            </a:r>
          </a:p>
        </p:txBody>
      </p:sp>
    </p:spTree>
    <p:extLst>
      <p:ext uri="{BB962C8B-B14F-4D97-AF65-F5344CB8AC3E}">
        <p14:creationId xmlns:p14="http://schemas.microsoft.com/office/powerpoint/2010/main" val="2758837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Condition Coverage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302" y="1705639"/>
            <a:ext cx="90022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43073" y="3421803"/>
            <a:ext cx="1866899" cy="115542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475" y="2346241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5400000">
            <a:off x="55206" y="3179307"/>
            <a:ext cx="1608077" cy="32341"/>
          </a:xfrm>
          <a:prstGeom prst="bentConnector4">
            <a:avLst>
              <a:gd name="adj1" fmla="val 32037"/>
              <a:gd name="adj2" fmla="val 806843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79364" y="3710486"/>
            <a:ext cx="85503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976066" y="4053386"/>
            <a:ext cx="7032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3" idx="2"/>
            <a:endCxn id="36" idx="1"/>
          </p:cNvCxnSpPr>
          <p:nvPr/>
        </p:nvCxnSpPr>
        <p:spPr>
          <a:xfrm rot="16200000" flipH="1">
            <a:off x="4851816" y="4764547"/>
            <a:ext cx="906165" cy="60710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19322" y="3663008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x&gt;5 &amp;&amp; </a:t>
            </a:r>
          </a:p>
          <a:p>
            <a:r>
              <a:rPr lang="en-US" dirty="0"/>
              <a:t>y &lt;100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304" y="18599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6382" y="3868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4001" y="2536197"/>
            <a:ext cx="4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Bt</a:t>
            </a:r>
            <a:endParaRPr lang="en-US" dirty="0"/>
          </a:p>
        </p:txBody>
      </p:sp>
      <p:sp>
        <p:nvSpPr>
          <p:cNvPr id="33" name="Flowchart: Decision 32"/>
          <p:cNvSpPr/>
          <p:nvPr/>
        </p:nvSpPr>
        <p:spPr>
          <a:xfrm>
            <a:off x="4114800" y="3452285"/>
            <a:ext cx="1773088" cy="116273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3022" y="2296584"/>
            <a:ext cx="886932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4" idx="2"/>
            <a:endCxn id="46" idx="1"/>
          </p:cNvCxnSpPr>
          <p:nvPr/>
        </p:nvCxnSpPr>
        <p:spPr>
          <a:xfrm rot="16200000" flipH="1">
            <a:off x="1537864" y="4815888"/>
            <a:ext cx="907271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08452" y="5178284"/>
            <a:ext cx="95338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46845" y="4033652"/>
            <a:ext cx="5679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6" idx="3"/>
          </p:cNvCxnSpPr>
          <p:nvPr/>
        </p:nvCxnSpPr>
        <p:spPr>
          <a:xfrm flipV="1">
            <a:off x="3200400" y="4033652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395" y="5336518"/>
            <a:ext cx="49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87888" y="247957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06475" y="5141600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81372" y="53365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</a:t>
            </a:r>
          </a:p>
        </p:txBody>
      </p:sp>
      <p:cxnSp>
        <p:nvCxnSpPr>
          <p:cNvPr id="48" name="Elbow Connector 47"/>
          <p:cNvCxnSpPr>
            <a:stCxn id="4" idx="0"/>
            <a:endCxn id="7" idx="1"/>
          </p:cNvCxnSpPr>
          <p:nvPr/>
        </p:nvCxnSpPr>
        <p:spPr>
          <a:xfrm rot="5400000" flipH="1" flipV="1">
            <a:off x="1625168" y="2840496"/>
            <a:ext cx="732662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3200400" y="2749547"/>
            <a:ext cx="346445" cy="1344511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58774" y="1796310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x=9, y=20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06209" y="3710484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x&lt;20 &amp;&amp; </a:t>
            </a:r>
          </a:p>
          <a:p>
            <a:r>
              <a:rPr lang="en-US" dirty="0"/>
              <a:t>y &gt;10</a:t>
            </a:r>
          </a:p>
        </p:txBody>
      </p:sp>
      <p:cxnSp>
        <p:nvCxnSpPr>
          <p:cNvPr id="54" name="Elbow Connector 53"/>
          <p:cNvCxnSpPr>
            <a:stCxn id="33" idx="0"/>
            <a:endCxn id="34" idx="1"/>
          </p:cNvCxnSpPr>
          <p:nvPr/>
        </p:nvCxnSpPr>
        <p:spPr>
          <a:xfrm rot="5400000" flipH="1" flipV="1">
            <a:off x="4930783" y="2710046"/>
            <a:ext cx="812801" cy="67167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4" idx="3"/>
          </p:cNvCxnSpPr>
          <p:nvPr/>
        </p:nvCxnSpPr>
        <p:spPr>
          <a:xfrm>
            <a:off x="6559954" y="2639484"/>
            <a:ext cx="382220" cy="139416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flipV="1">
            <a:off x="6595729" y="4025953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5781" y="5642734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x=2, y=20</a:t>
            </a:r>
          </a:p>
        </p:txBody>
      </p:sp>
    </p:spTree>
    <p:extLst>
      <p:ext uri="{BB962C8B-B14F-4D97-AF65-F5344CB8AC3E}">
        <p14:creationId xmlns:p14="http://schemas.microsoft.com/office/powerpoint/2010/main" val="3973326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Path Coverage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302" y="1705639"/>
            <a:ext cx="90022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43073" y="3421803"/>
            <a:ext cx="1866899" cy="115542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475" y="2346241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5400000">
            <a:off x="55206" y="3179307"/>
            <a:ext cx="1608077" cy="32341"/>
          </a:xfrm>
          <a:prstGeom prst="bentConnector4">
            <a:avLst>
              <a:gd name="adj1" fmla="val 32037"/>
              <a:gd name="adj2" fmla="val 806843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79364" y="3710486"/>
            <a:ext cx="85503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976066" y="4053386"/>
            <a:ext cx="7032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3" idx="2"/>
            <a:endCxn id="36" idx="1"/>
          </p:cNvCxnSpPr>
          <p:nvPr/>
        </p:nvCxnSpPr>
        <p:spPr>
          <a:xfrm rot="16200000" flipH="1">
            <a:off x="4851816" y="4764547"/>
            <a:ext cx="906165" cy="60710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19322" y="3663008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x&gt;5 &amp;&amp; </a:t>
            </a:r>
          </a:p>
          <a:p>
            <a:r>
              <a:rPr lang="en-US" dirty="0"/>
              <a:t>y &lt;100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304" y="18599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6382" y="3868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4001" y="2536197"/>
            <a:ext cx="4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Bt</a:t>
            </a:r>
            <a:endParaRPr lang="en-US" dirty="0"/>
          </a:p>
        </p:txBody>
      </p:sp>
      <p:sp>
        <p:nvSpPr>
          <p:cNvPr id="33" name="Flowchart: Decision 32"/>
          <p:cNvSpPr/>
          <p:nvPr/>
        </p:nvSpPr>
        <p:spPr>
          <a:xfrm>
            <a:off x="4114800" y="3452285"/>
            <a:ext cx="1773088" cy="116273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3022" y="2296584"/>
            <a:ext cx="886932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4" idx="2"/>
            <a:endCxn id="46" idx="1"/>
          </p:cNvCxnSpPr>
          <p:nvPr/>
        </p:nvCxnSpPr>
        <p:spPr>
          <a:xfrm rot="16200000" flipH="1">
            <a:off x="1537864" y="4815888"/>
            <a:ext cx="907271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08452" y="5178284"/>
            <a:ext cx="95338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46845" y="4033652"/>
            <a:ext cx="5679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6" idx="3"/>
          </p:cNvCxnSpPr>
          <p:nvPr/>
        </p:nvCxnSpPr>
        <p:spPr>
          <a:xfrm flipV="1">
            <a:off x="3200400" y="4033652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395" y="5336518"/>
            <a:ext cx="49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87888" y="247957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06475" y="5141600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81372" y="53365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</a:t>
            </a:r>
          </a:p>
        </p:txBody>
      </p:sp>
      <p:cxnSp>
        <p:nvCxnSpPr>
          <p:cNvPr id="48" name="Elbow Connector 47"/>
          <p:cNvCxnSpPr>
            <a:stCxn id="4" idx="0"/>
            <a:endCxn id="7" idx="1"/>
          </p:cNvCxnSpPr>
          <p:nvPr/>
        </p:nvCxnSpPr>
        <p:spPr>
          <a:xfrm rot="5400000" flipH="1" flipV="1">
            <a:off x="1625168" y="2840496"/>
            <a:ext cx="732662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3200400" y="2749547"/>
            <a:ext cx="346445" cy="1344511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58774" y="1796310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x=9, y=20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06209" y="3710484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x&lt;20 &amp;&amp; </a:t>
            </a:r>
          </a:p>
          <a:p>
            <a:r>
              <a:rPr lang="en-US" dirty="0"/>
              <a:t>y &gt;10</a:t>
            </a:r>
          </a:p>
        </p:txBody>
      </p:sp>
      <p:cxnSp>
        <p:nvCxnSpPr>
          <p:cNvPr id="54" name="Elbow Connector 53"/>
          <p:cNvCxnSpPr>
            <a:stCxn id="33" idx="0"/>
            <a:endCxn id="34" idx="1"/>
          </p:cNvCxnSpPr>
          <p:nvPr/>
        </p:nvCxnSpPr>
        <p:spPr>
          <a:xfrm rot="5400000" flipH="1" flipV="1">
            <a:off x="4930783" y="2710046"/>
            <a:ext cx="812801" cy="67167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4" idx="3"/>
          </p:cNvCxnSpPr>
          <p:nvPr/>
        </p:nvCxnSpPr>
        <p:spPr>
          <a:xfrm>
            <a:off x="6559954" y="2639484"/>
            <a:ext cx="382220" cy="139416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flipV="1">
            <a:off x="6595729" y="4025953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1755" y="5642734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x=2, y=20</a:t>
            </a:r>
          </a:p>
        </p:txBody>
      </p:sp>
      <p:sp>
        <p:nvSpPr>
          <p:cNvPr id="2" name="Freeform 1"/>
          <p:cNvSpPr/>
          <p:nvPr/>
        </p:nvSpPr>
        <p:spPr>
          <a:xfrm>
            <a:off x="850605" y="2498651"/>
            <a:ext cx="7899990" cy="1351865"/>
          </a:xfrm>
          <a:custGeom>
            <a:avLst/>
            <a:gdLst>
              <a:gd name="connsiteX0" fmla="*/ 0 w 7899990"/>
              <a:gd name="connsiteY0" fmla="*/ 808075 h 1531099"/>
              <a:gd name="connsiteX1" fmla="*/ 31897 w 7899990"/>
              <a:gd name="connsiteY1" fmla="*/ 925033 h 1531099"/>
              <a:gd name="connsiteX2" fmla="*/ 42530 w 7899990"/>
              <a:gd name="connsiteY2" fmla="*/ 956930 h 1531099"/>
              <a:gd name="connsiteX3" fmla="*/ 63795 w 7899990"/>
              <a:gd name="connsiteY3" fmla="*/ 988828 h 1531099"/>
              <a:gd name="connsiteX4" fmla="*/ 127590 w 7899990"/>
              <a:gd name="connsiteY4" fmla="*/ 1041991 h 1531099"/>
              <a:gd name="connsiteX5" fmla="*/ 265814 w 7899990"/>
              <a:gd name="connsiteY5" fmla="*/ 1073889 h 1531099"/>
              <a:gd name="connsiteX6" fmla="*/ 350874 w 7899990"/>
              <a:gd name="connsiteY6" fmla="*/ 1063256 h 1531099"/>
              <a:gd name="connsiteX7" fmla="*/ 606055 w 7899990"/>
              <a:gd name="connsiteY7" fmla="*/ 1063256 h 1531099"/>
              <a:gd name="connsiteX8" fmla="*/ 723014 w 7899990"/>
              <a:gd name="connsiteY8" fmla="*/ 1031358 h 1531099"/>
              <a:gd name="connsiteX9" fmla="*/ 754911 w 7899990"/>
              <a:gd name="connsiteY9" fmla="*/ 1020726 h 1531099"/>
              <a:gd name="connsiteX10" fmla="*/ 818707 w 7899990"/>
              <a:gd name="connsiteY10" fmla="*/ 978196 h 1531099"/>
              <a:gd name="connsiteX11" fmla="*/ 839972 w 7899990"/>
              <a:gd name="connsiteY11" fmla="*/ 956930 h 1531099"/>
              <a:gd name="connsiteX12" fmla="*/ 903767 w 7899990"/>
              <a:gd name="connsiteY12" fmla="*/ 861237 h 1531099"/>
              <a:gd name="connsiteX13" fmla="*/ 946297 w 7899990"/>
              <a:gd name="connsiteY13" fmla="*/ 797442 h 1531099"/>
              <a:gd name="connsiteX14" fmla="*/ 967562 w 7899990"/>
              <a:gd name="connsiteY14" fmla="*/ 765544 h 1531099"/>
              <a:gd name="connsiteX15" fmla="*/ 978195 w 7899990"/>
              <a:gd name="connsiteY15" fmla="*/ 723014 h 1531099"/>
              <a:gd name="connsiteX16" fmla="*/ 988828 w 7899990"/>
              <a:gd name="connsiteY16" fmla="*/ 691116 h 1531099"/>
              <a:gd name="connsiteX17" fmla="*/ 1010093 w 7899990"/>
              <a:gd name="connsiteY17" fmla="*/ 606056 h 1531099"/>
              <a:gd name="connsiteX18" fmla="*/ 1020725 w 7899990"/>
              <a:gd name="connsiteY18" fmla="*/ 574158 h 1531099"/>
              <a:gd name="connsiteX19" fmla="*/ 1031358 w 7899990"/>
              <a:gd name="connsiteY19" fmla="*/ 520996 h 1531099"/>
              <a:gd name="connsiteX20" fmla="*/ 1052623 w 7899990"/>
              <a:gd name="connsiteY20" fmla="*/ 404037 h 1531099"/>
              <a:gd name="connsiteX21" fmla="*/ 1063255 w 7899990"/>
              <a:gd name="connsiteY21" fmla="*/ 85061 h 1531099"/>
              <a:gd name="connsiteX22" fmla="*/ 1084521 w 7899990"/>
              <a:gd name="connsiteY22" fmla="*/ 63796 h 1531099"/>
              <a:gd name="connsiteX23" fmla="*/ 1201479 w 7899990"/>
              <a:gd name="connsiteY23" fmla="*/ 21265 h 1531099"/>
              <a:gd name="connsiteX24" fmla="*/ 1414130 w 7899990"/>
              <a:gd name="connsiteY24" fmla="*/ 31898 h 1531099"/>
              <a:gd name="connsiteX25" fmla="*/ 1924493 w 7899990"/>
              <a:gd name="connsiteY25" fmla="*/ 21265 h 1531099"/>
              <a:gd name="connsiteX26" fmla="*/ 2052083 w 7899990"/>
              <a:gd name="connsiteY26" fmla="*/ 10633 h 1531099"/>
              <a:gd name="connsiteX27" fmla="*/ 2328530 w 7899990"/>
              <a:gd name="connsiteY27" fmla="*/ 0 h 1531099"/>
              <a:gd name="connsiteX28" fmla="*/ 2594344 w 7899990"/>
              <a:gd name="connsiteY28" fmla="*/ 10633 h 1531099"/>
              <a:gd name="connsiteX29" fmla="*/ 2647507 w 7899990"/>
              <a:gd name="connsiteY29" fmla="*/ 21265 h 1531099"/>
              <a:gd name="connsiteX30" fmla="*/ 2721935 w 7899990"/>
              <a:gd name="connsiteY30" fmla="*/ 31898 h 1531099"/>
              <a:gd name="connsiteX31" fmla="*/ 2892055 w 7899990"/>
              <a:gd name="connsiteY31" fmla="*/ 53163 h 1531099"/>
              <a:gd name="connsiteX32" fmla="*/ 2923953 w 7899990"/>
              <a:gd name="connsiteY32" fmla="*/ 63796 h 1531099"/>
              <a:gd name="connsiteX33" fmla="*/ 2966483 w 7899990"/>
              <a:gd name="connsiteY33" fmla="*/ 95693 h 1531099"/>
              <a:gd name="connsiteX34" fmla="*/ 3009014 w 7899990"/>
              <a:gd name="connsiteY34" fmla="*/ 159489 h 1531099"/>
              <a:gd name="connsiteX35" fmla="*/ 3030279 w 7899990"/>
              <a:gd name="connsiteY35" fmla="*/ 223284 h 1531099"/>
              <a:gd name="connsiteX36" fmla="*/ 3040911 w 7899990"/>
              <a:gd name="connsiteY36" fmla="*/ 255182 h 1531099"/>
              <a:gd name="connsiteX37" fmla="*/ 3051544 w 7899990"/>
              <a:gd name="connsiteY37" fmla="*/ 287079 h 1531099"/>
              <a:gd name="connsiteX38" fmla="*/ 3062176 w 7899990"/>
              <a:gd name="connsiteY38" fmla="*/ 329609 h 1531099"/>
              <a:gd name="connsiteX39" fmla="*/ 3083442 w 7899990"/>
              <a:gd name="connsiteY39" fmla="*/ 478465 h 1531099"/>
              <a:gd name="connsiteX40" fmla="*/ 3094074 w 7899990"/>
              <a:gd name="connsiteY40" fmla="*/ 776177 h 1531099"/>
              <a:gd name="connsiteX41" fmla="*/ 3115339 w 7899990"/>
              <a:gd name="connsiteY41" fmla="*/ 818707 h 1531099"/>
              <a:gd name="connsiteX42" fmla="*/ 3168502 w 7899990"/>
              <a:gd name="connsiteY42" fmla="*/ 914400 h 1531099"/>
              <a:gd name="connsiteX43" fmla="*/ 3253562 w 7899990"/>
              <a:gd name="connsiteY43" fmla="*/ 1010093 h 1531099"/>
              <a:gd name="connsiteX44" fmla="*/ 3285460 w 7899990"/>
              <a:gd name="connsiteY44" fmla="*/ 1031358 h 1531099"/>
              <a:gd name="connsiteX45" fmla="*/ 3327990 w 7899990"/>
              <a:gd name="connsiteY45" fmla="*/ 1073889 h 1531099"/>
              <a:gd name="connsiteX46" fmla="*/ 3476846 w 7899990"/>
              <a:gd name="connsiteY46" fmla="*/ 1158949 h 1531099"/>
              <a:gd name="connsiteX47" fmla="*/ 3508744 w 7899990"/>
              <a:gd name="connsiteY47" fmla="*/ 1180214 h 1531099"/>
              <a:gd name="connsiteX48" fmla="*/ 3572539 w 7899990"/>
              <a:gd name="connsiteY48" fmla="*/ 1190847 h 1531099"/>
              <a:gd name="connsiteX49" fmla="*/ 3604437 w 7899990"/>
              <a:gd name="connsiteY49" fmla="*/ 1212112 h 1531099"/>
              <a:gd name="connsiteX50" fmla="*/ 3710762 w 7899990"/>
              <a:gd name="connsiteY50" fmla="*/ 1233377 h 1531099"/>
              <a:gd name="connsiteX51" fmla="*/ 3763925 w 7899990"/>
              <a:gd name="connsiteY51" fmla="*/ 1244009 h 1531099"/>
              <a:gd name="connsiteX52" fmla="*/ 3806455 w 7899990"/>
              <a:gd name="connsiteY52" fmla="*/ 1254642 h 1531099"/>
              <a:gd name="connsiteX53" fmla="*/ 4019107 w 7899990"/>
              <a:gd name="connsiteY53" fmla="*/ 1275907 h 1531099"/>
              <a:gd name="connsiteX54" fmla="*/ 4093535 w 7899990"/>
              <a:gd name="connsiteY54" fmla="*/ 1318437 h 1531099"/>
              <a:gd name="connsiteX55" fmla="*/ 4125432 w 7899990"/>
              <a:gd name="connsiteY55" fmla="*/ 1329070 h 1531099"/>
              <a:gd name="connsiteX56" fmla="*/ 4178595 w 7899990"/>
              <a:gd name="connsiteY56" fmla="*/ 1350335 h 1531099"/>
              <a:gd name="connsiteX57" fmla="*/ 4369981 w 7899990"/>
              <a:gd name="connsiteY57" fmla="*/ 1339702 h 1531099"/>
              <a:gd name="connsiteX58" fmla="*/ 4391246 w 7899990"/>
              <a:gd name="connsiteY58" fmla="*/ 1275907 h 1531099"/>
              <a:gd name="connsiteX59" fmla="*/ 4412511 w 7899990"/>
              <a:gd name="connsiteY59" fmla="*/ 1233377 h 1531099"/>
              <a:gd name="connsiteX60" fmla="*/ 4444409 w 7899990"/>
              <a:gd name="connsiteY60" fmla="*/ 1169582 h 1531099"/>
              <a:gd name="connsiteX61" fmla="*/ 4465674 w 7899990"/>
              <a:gd name="connsiteY61" fmla="*/ 1084521 h 1531099"/>
              <a:gd name="connsiteX62" fmla="*/ 4476307 w 7899990"/>
              <a:gd name="connsiteY62" fmla="*/ 1041991 h 1531099"/>
              <a:gd name="connsiteX63" fmla="*/ 4486939 w 7899990"/>
              <a:gd name="connsiteY63" fmla="*/ 914400 h 1531099"/>
              <a:gd name="connsiteX64" fmla="*/ 4518837 w 7899990"/>
              <a:gd name="connsiteY64" fmla="*/ 648586 h 1531099"/>
              <a:gd name="connsiteX65" fmla="*/ 4572000 w 7899990"/>
              <a:gd name="connsiteY65" fmla="*/ 552893 h 1531099"/>
              <a:gd name="connsiteX66" fmla="*/ 4635795 w 7899990"/>
              <a:gd name="connsiteY66" fmla="*/ 446568 h 1531099"/>
              <a:gd name="connsiteX67" fmla="*/ 4657060 w 7899990"/>
              <a:gd name="connsiteY67" fmla="*/ 414670 h 1531099"/>
              <a:gd name="connsiteX68" fmla="*/ 4688958 w 7899990"/>
              <a:gd name="connsiteY68" fmla="*/ 350875 h 1531099"/>
              <a:gd name="connsiteX69" fmla="*/ 4699590 w 7899990"/>
              <a:gd name="connsiteY69" fmla="*/ 318977 h 1531099"/>
              <a:gd name="connsiteX70" fmla="*/ 4795283 w 7899990"/>
              <a:gd name="connsiteY70" fmla="*/ 276447 h 1531099"/>
              <a:gd name="connsiteX71" fmla="*/ 4827181 w 7899990"/>
              <a:gd name="connsiteY71" fmla="*/ 265814 h 1531099"/>
              <a:gd name="connsiteX72" fmla="*/ 5029200 w 7899990"/>
              <a:gd name="connsiteY72" fmla="*/ 287079 h 1531099"/>
              <a:gd name="connsiteX73" fmla="*/ 5114260 w 7899990"/>
              <a:gd name="connsiteY73" fmla="*/ 308344 h 1531099"/>
              <a:gd name="connsiteX74" fmla="*/ 5199321 w 7899990"/>
              <a:gd name="connsiteY74" fmla="*/ 329609 h 1531099"/>
              <a:gd name="connsiteX75" fmla="*/ 5231218 w 7899990"/>
              <a:gd name="connsiteY75" fmla="*/ 340242 h 1531099"/>
              <a:gd name="connsiteX76" fmla="*/ 5295014 w 7899990"/>
              <a:gd name="connsiteY76" fmla="*/ 350875 h 1531099"/>
              <a:gd name="connsiteX77" fmla="*/ 5337544 w 7899990"/>
              <a:gd name="connsiteY77" fmla="*/ 361507 h 1531099"/>
              <a:gd name="connsiteX78" fmla="*/ 5571460 w 7899990"/>
              <a:gd name="connsiteY78" fmla="*/ 372140 h 1531099"/>
              <a:gd name="connsiteX79" fmla="*/ 5699051 w 7899990"/>
              <a:gd name="connsiteY79" fmla="*/ 393405 h 1531099"/>
              <a:gd name="connsiteX80" fmla="*/ 5805376 w 7899990"/>
              <a:gd name="connsiteY80" fmla="*/ 425302 h 1531099"/>
              <a:gd name="connsiteX81" fmla="*/ 6188148 w 7899990"/>
              <a:gd name="connsiteY81" fmla="*/ 435935 h 1531099"/>
              <a:gd name="connsiteX82" fmla="*/ 6241311 w 7899990"/>
              <a:gd name="connsiteY82" fmla="*/ 446568 h 1531099"/>
              <a:gd name="connsiteX83" fmla="*/ 6305107 w 7899990"/>
              <a:gd name="connsiteY83" fmla="*/ 467833 h 1531099"/>
              <a:gd name="connsiteX84" fmla="*/ 6337004 w 7899990"/>
              <a:gd name="connsiteY84" fmla="*/ 542261 h 1531099"/>
              <a:gd name="connsiteX85" fmla="*/ 6379535 w 7899990"/>
              <a:gd name="connsiteY85" fmla="*/ 606056 h 1531099"/>
              <a:gd name="connsiteX86" fmla="*/ 6411432 w 7899990"/>
              <a:gd name="connsiteY86" fmla="*/ 669851 h 1531099"/>
              <a:gd name="connsiteX87" fmla="*/ 6443330 w 7899990"/>
              <a:gd name="connsiteY87" fmla="*/ 733647 h 1531099"/>
              <a:gd name="connsiteX88" fmla="*/ 6453962 w 7899990"/>
              <a:gd name="connsiteY88" fmla="*/ 765544 h 1531099"/>
              <a:gd name="connsiteX89" fmla="*/ 6475228 w 7899990"/>
              <a:gd name="connsiteY89" fmla="*/ 861237 h 1531099"/>
              <a:gd name="connsiteX90" fmla="*/ 6485860 w 7899990"/>
              <a:gd name="connsiteY90" fmla="*/ 999461 h 1531099"/>
              <a:gd name="connsiteX91" fmla="*/ 6517758 w 7899990"/>
              <a:gd name="connsiteY91" fmla="*/ 1063256 h 1531099"/>
              <a:gd name="connsiteX92" fmla="*/ 6539023 w 7899990"/>
              <a:gd name="connsiteY92" fmla="*/ 1105786 h 1531099"/>
              <a:gd name="connsiteX93" fmla="*/ 6560288 w 7899990"/>
              <a:gd name="connsiteY93" fmla="*/ 1158949 h 1531099"/>
              <a:gd name="connsiteX94" fmla="*/ 6592186 w 7899990"/>
              <a:gd name="connsiteY94" fmla="*/ 1201479 h 1531099"/>
              <a:gd name="connsiteX95" fmla="*/ 6624083 w 7899990"/>
              <a:gd name="connsiteY95" fmla="*/ 1254642 h 1531099"/>
              <a:gd name="connsiteX96" fmla="*/ 6634716 w 7899990"/>
              <a:gd name="connsiteY96" fmla="*/ 1297172 h 1531099"/>
              <a:gd name="connsiteX97" fmla="*/ 6687879 w 7899990"/>
              <a:gd name="connsiteY97" fmla="*/ 1360968 h 1531099"/>
              <a:gd name="connsiteX98" fmla="*/ 6730409 w 7899990"/>
              <a:gd name="connsiteY98" fmla="*/ 1382233 h 1531099"/>
              <a:gd name="connsiteX99" fmla="*/ 6762307 w 7899990"/>
              <a:gd name="connsiteY99" fmla="*/ 1414130 h 1531099"/>
              <a:gd name="connsiteX100" fmla="*/ 6836735 w 7899990"/>
              <a:gd name="connsiteY100" fmla="*/ 1435396 h 1531099"/>
              <a:gd name="connsiteX101" fmla="*/ 6911162 w 7899990"/>
              <a:gd name="connsiteY101" fmla="*/ 1467293 h 1531099"/>
              <a:gd name="connsiteX102" fmla="*/ 6964325 w 7899990"/>
              <a:gd name="connsiteY102" fmla="*/ 1477926 h 1531099"/>
              <a:gd name="connsiteX103" fmla="*/ 7134446 w 7899990"/>
              <a:gd name="connsiteY103" fmla="*/ 1499191 h 1531099"/>
              <a:gd name="connsiteX104" fmla="*/ 7432158 w 7899990"/>
              <a:gd name="connsiteY104" fmla="*/ 1509823 h 1531099"/>
              <a:gd name="connsiteX105" fmla="*/ 7559748 w 7899990"/>
              <a:gd name="connsiteY105" fmla="*/ 1520456 h 1531099"/>
              <a:gd name="connsiteX106" fmla="*/ 7634176 w 7899990"/>
              <a:gd name="connsiteY106" fmla="*/ 1531089 h 1531099"/>
              <a:gd name="connsiteX107" fmla="*/ 7719237 w 7899990"/>
              <a:gd name="connsiteY107" fmla="*/ 1520456 h 1531099"/>
              <a:gd name="connsiteX108" fmla="*/ 7899990 w 7899990"/>
              <a:gd name="connsiteY108" fmla="*/ 1531089 h 15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899990" h="1531099">
                <a:moveTo>
                  <a:pt x="0" y="808075"/>
                </a:moveTo>
                <a:cubicBezTo>
                  <a:pt x="15027" y="883213"/>
                  <a:pt x="4918" y="844098"/>
                  <a:pt x="31897" y="925033"/>
                </a:cubicBezTo>
                <a:cubicBezTo>
                  <a:pt x="35441" y="935665"/>
                  <a:pt x="36313" y="947605"/>
                  <a:pt x="42530" y="956930"/>
                </a:cubicBezTo>
                <a:cubicBezTo>
                  <a:pt x="49618" y="967563"/>
                  <a:pt x="55614" y="979011"/>
                  <a:pt x="63795" y="988828"/>
                </a:cubicBezTo>
                <a:cubicBezTo>
                  <a:pt x="78523" y="1006502"/>
                  <a:pt x="105452" y="1032152"/>
                  <a:pt x="127590" y="1041991"/>
                </a:cubicBezTo>
                <a:cubicBezTo>
                  <a:pt x="182896" y="1066572"/>
                  <a:pt x="205269" y="1065239"/>
                  <a:pt x="265814" y="1073889"/>
                </a:cubicBezTo>
                <a:cubicBezTo>
                  <a:pt x="294167" y="1070345"/>
                  <a:pt x="322300" y="1063256"/>
                  <a:pt x="350874" y="1063256"/>
                </a:cubicBezTo>
                <a:cubicBezTo>
                  <a:pt x="579629" y="1063256"/>
                  <a:pt x="418461" y="1088270"/>
                  <a:pt x="606055" y="1063256"/>
                </a:cubicBezTo>
                <a:cubicBezTo>
                  <a:pt x="656149" y="1056577"/>
                  <a:pt x="673143" y="1047981"/>
                  <a:pt x="723014" y="1031358"/>
                </a:cubicBezTo>
                <a:lnTo>
                  <a:pt x="754911" y="1020726"/>
                </a:lnTo>
                <a:cubicBezTo>
                  <a:pt x="776176" y="1006549"/>
                  <a:pt x="800635" y="996268"/>
                  <a:pt x="818707" y="978196"/>
                </a:cubicBezTo>
                <a:cubicBezTo>
                  <a:pt x="825795" y="971107"/>
                  <a:pt x="833957" y="964950"/>
                  <a:pt x="839972" y="956930"/>
                </a:cubicBezTo>
                <a:cubicBezTo>
                  <a:pt x="839982" y="956917"/>
                  <a:pt x="893130" y="877193"/>
                  <a:pt x="903767" y="861237"/>
                </a:cubicBezTo>
                <a:lnTo>
                  <a:pt x="946297" y="797442"/>
                </a:lnTo>
                <a:lnTo>
                  <a:pt x="967562" y="765544"/>
                </a:lnTo>
                <a:cubicBezTo>
                  <a:pt x="971106" y="751367"/>
                  <a:pt x="974180" y="737065"/>
                  <a:pt x="978195" y="723014"/>
                </a:cubicBezTo>
                <a:cubicBezTo>
                  <a:pt x="981274" y="712237"/>
                  <a:pt x="985879" y="701929"/>
                  <a:pt x="988828" y="691116"/>
                </a:cubicBezTo>
                <a:cubicBezTo>
                  <a:pt x="996518" y="662920"/>
                  <a:pt x="1000851" y="633782"/>
                  <a:pt x="1010093" y="606056"/>
                </a:cubicBezTo>
                <a:cubicBezTo>
                  <a:pt x="1013637" y="595423"/>
                  <a:pt x="1018007" y="585031"/>
                  <a:pt x="1020725" y="574158"/>
                </a:cubicBezTo>
                <a:cubicBezTo>
                  <a:pt x="1025108" y="556626"/>
                  <a:pt x="1027438" y="538637"/>
                  <a:pt x="1031358" y="520996"/>
                </a:cubicBezTo>
                <a:cubicBezTo>
                  <a:pt x="1051408" y="430768"/>
                  <a:pt x="1034194" y="533033"/>
                  <a:pt x="1052623" y="404037"/>
                </a:cubicBezTo>
                <a:cubicBezTo>
                  <a:pt x="1056167" y="297712"/>
                  <a:pt x="1053325" y="190981"/>
                  <a:pt x="1063255" y="85061"/>
                </a:cubicBezTo>
                <a:cubicBezTo>
                  <a:pt x="1064191" y="75080"/>
                  <a:pt x="1076180" y="69357"/>
                  <a:pt x="1084521" y="63796"/>
                </a:cubicBezTo>
                <a:cubicBezTo>
                  <a:pt x="1119798" y="40278"/>
                  <a:pt x="1161193" y="31337"/>
                  <a:pt x="1201479" y="21265"/>
                </a:cubicBezTo>
                <a:cubicBezTo>
                  <a:pt x="1272363" y="24809"/>
                  <a:pt x="1343158" y="31898"/>
                  <a:pt x="1414130" y="31898"/>
                </a:cubicBezTo>
                <a:cubicBezTo>
                  <a:pt x="1584288" y="31898"/>
                  <a:pt x="1754430" y="26934"/>
                  <a:pt x="1924493" y="21265"/>
                </a:cubicBezTo>
                <a:cubicBezTo>
                  <a:pt x="1967147" y="19843"/>
                  <a:pt x="2009465" y="12876"/>
                  <a:pt x="2052083" y="10633"/>
                </a:cubicBezTo>
                <a:cubicBezTo>
                  <a:pt x="2144173" y="5786"/>
                  <a:pt x="2236381" y="3544"/>
                  <a:pt x="2328530" y="0"/>
                </a:cubicBezTo>
                <a:cubicBezTo>
                  <a:pt x="2417135" y="3544"/>
                  <a:pt x="2505865" y="4734"/>
                  <a:pt x="2594344" y="10633"/>
                </a:cubicBezTo>
                <a:cubicBezTo>
                  <a:pt x="2612376" y="11835"/>
                  <a:pt x="2629681" y="18294"/>
                  <a:pt x="2647507" y="21265"/>
                </a:cubicBezTo>
                <a:cubicBezTo>
                  <a:pt x="2672227" y="25385"/>
                  <a:pt x="2697126" y="28354"/>
                  <a:pt x="2721935" y="31898"/>
                </a:cubicBezTo>
                <a:cubicBezTo>
                  <a:pt x="2806034" y="59930"/>
                  <a:pt x="2708177" y="30177"/>
                  <a:pt x="2892055" y="53163"/>
                </a:cubicBezTo>
                <a:cubicBezTo>
                  <a:pt x="2903176" y="54553"/>
                  <a:pt x="2913320" y="60252"/>
                  <a:pt x="2923953" y="63796"/>
                </a:cubicBezTo>
                <a:cubicBezTo>
                  <a:pt x="2938130" y="74428"/>
                  <a:pt x="2954710" y="82448"/>
                  <a:pt x="2966483" y="95693"/>
                </a:cubicBezTo>
                <a:cubicBezTo>
                  <a:pt x="2983463" y="114795"/>
                  <a:pt x="3009014" y="159489"/>
                  <a:pt x="3009014" y="159489"/>
                </a:cubicBezTo>
                <a:lnTo>
                  <a:pt x="3030279" y="223284"/>
                </a:lnTo>
                <a:lnTo>
                  <a:pt x="3040911" y="255182"/>
                </a:lnTo>
                <a:cubicBezTo>
                  <a:pt x="3044455" y="265814"/>
                  <a:pt x="3048826" y="276206"/>
                  <a:pt x="3051544" y="287079"/>
                </a:cubicBezTo>
                <a:cubicBezTo>
                  <a:pt x="3055088" y="301256"/>
                  <a:pt x="3059006" y="315344"/>
                  <a:pt x="3062176" y="329609"/>
                </a:cubicBezTo>
                <a:cubicBezTo>
                  <a:pt x="3077223" y="397322"/>
                  <a:pt x="3074152" y="394861"/>
                  <a:pt x="3083442" y="478465"/>
                </a:cubicBezTo>
                <a:cubicBezTo>
                  <a:pt x="3086986" y="577702"/>
                  <a:pt x="3084805" y="677310"/>
                  <a:pt x="3094074" y="776177"/>
                </a:cubicBezTo>
                <a:cubicBezTo>
                  <a:pt x="3095553" y="791958"/>
                  <a:pt x="3109095" y="804139"/>
                  <a:pt x="3115339" y="818707"/>
                </a:cubicBezTo>
                <a:cubicBezTo>
                  <a:pt x="3149025" y="897308"/>
                  <a:pt x="3085616" y="790070"/>
                  <a:pt x="3168502" y="914400"/>
                </a:cubicBezTo>
                <a:cubicBezTo>
                  <a:pt x="3194070" y="952752"/>
                  <a:pt x="3209862" y="980960"/>
                  <a:pt x="3253562" y="1010093"/>
                </a:cubicBezTo>
                <a:cubicBezTo>
                  <a:pt x="3264195" y="1017181"/>
                  <a:pt x="3275758" y="1023042"/>
                  <a:pt x="3285460" y="1031358"/>
                </a:cubicBezTo>
                <a:cubicBezTo>
                  <a:pt x="3300682" y="1044406"/>
                  <a:pt x="3312099" y="1061665"/>
                  <a:pt x="3327990" y="1073889"/>
                </a:cubicBezTo>
                <a:cubicBezTo>
                  <a:pt x="3463271" y="1177952"/>
                  <a:pt x="3376286" y="1108669"/>
                  <a:pt x="3476846" y="1158949"/>
                </a:cubicBezTo>
                <a:cubicBezTo>
                  <a:pt x="3488276" y="1164664"/>
                  <a:pt x="3496621" y="1176173"/>
                  <a:pt x="3508744" y="1180214"/>
                </a:cubicBezTo>
                <a:cubicBezTo>
                  <a:pt x="3529196" y="1187031"/>
                  <a:pt x="3551274" y="1187303"/>
                  <a:pt x="3572539" y="1190847"/>
                </a:cubicBezTo>
                <a:cubicBezTo>
                  <a:pt x="3583172" y="1197935"/>
                  <a:pt x="3592691" y="1207078"/>
                  <a:pt x="3604437" y="1212112"/>
                </a:cubicBezTo>
                <a:cubicBezTo>
                  <a:pt x="3625219" y="1221018"/>
                  <a:pt x="3695493" y="1230601"/>
                  <a:pt x="3710762" y="1233377"/>
                </a:cubicBezTo>
                <a:cubicBezTo>
                  <a:pt x="3728542" y="1236610"/>
                  <a:pt x="3746283" y="1240089"/>
                  <a:pt x="3763925" y="1244009"/>
                </a:cubicBezTo>
                <a:cubicBezTo>
                  <a:pt x="3778190" y="1247179"/>
                  <a:pt x="3791955" y="1252829"/>
                  <a:pt x="3806455" y="1254642"/>
                </a:cubicBezTo>
                <a:cubicBezTo>
                  <a:pt x="3877142" y="1263478"/>
                  <a:pt x="3948223" y="1268819"/>
                  <a:pt x="4019107" y="1275907"/>
                </a:cubicBezTo>
                <a:cubicBezTo>
                  <a:pt x="4092241" y="1300287"/>
                  <a:pt x="4003416" y="1266941"/>
                  <a:pt x="4093535" y="1318437"/>
                </a:cubicBezTo>
                <a:cubicBezTo>
                  <a:pt x="4103266" y="1323997"/>
                  <a:pt x="4114938" y="1325135"/>
                  <a:pt x="4125432" y="1329070"/>
                </a:cubicBezTo>
                <a:cubicBezTo>
                  <a:pt x="4143303" y="1335772"/>
                  <a:pt x="4160874" y="1343247"/>
                  <a:pt x="4178595" y="1350335"/>
                </a:cubicBezTo>
                <a:cubicBezTo>
                  <a:pt x="4242390" y="1346791"/>
                  <a:pt x="4309674" y="1360809"/>
                  <a:pt x="4369981" y="1339702"/>
                </a:cubicBezTo>
                <a:cubicBezTo>
                  <a:pt x="4391138" y="1332297"/>
                  <a:pt x="4381222" y="1295956"/>
                  <a:pt x="4391246" y="1275907"/>
                </a:cubicBezTo>
                <a:cubicBezTo>
                  <a:pt x="4398334" y="1261730"/>
                  <a:pt x="4404647" y="1247139"/>
                  <a:pt x="4412511" y="1233377"/>
                </a:cubicBezTo>
                <a:cubicBezTo>
                  <a:pt x="4437756" y="1189198"/>
                  <a:pt x="4431696" y="1216195"/>
                  <a:pt x="4444409" y="1169582"/>
                </a:cubicBezTo>
                <a:cubicBezTo>
                  <a:pt x="4452099" y="1141386"/>
                  <a:pt x="4458586" y="1112875"/>
                  <a:pt x="4465674" y="1084521"/>
                </a:cubicBezTo>
                <a:lnTo>
                  <a:pt x="4476307" y="1041991"/>
                </a:lnTo>
                <a:cubicBezTo>
                  <a:pt x="4479851" y="999461"/>
                  <a:pt x="4484433" y="957004"/>
                  <a:pt x="4486939" y="914400"/>
                </a:cubicBezTo>
                <a:cubicBezTo>
                  <a:pt x="4501769" y="662294"/>
                  <a:pt x="4453685" y="746316"/>
                  <a:pt x="4518837" y="648586"/>
                </a:cubicBezTo>
                <a:cubicBezTo>
                  <a:pt x="4548238" y="560379"/>
                  <a:pt x="4498880" y="699133"/>
                  <a:pt x="4572000" y="552893"/>
                </a:cubicBezTo>
                <a:cubicBezTo>
                  <a:pt x="4604695" y="487503"/>
                  <a:pt x="4584472" y="523553"/>
                  <a:pt x="4635795" y="446568"/>
                </a:cubicBezTo>
                <a:cubicBezTo>
                  <a:pt x="4642883" y="435935"/>
                  <a:pt x="4653019" y="426793"/>
                  <a:pt x="4657060" y="414670"/>
                </a:cubicBezTo>
                <a:cubicBezTo>
                  <a:pt x="4671734" y="370649"/>
                  <a:pt x="4661476" y="392097"/>
                  <a:pt x="4688958" y="350875"/>
                </a:cubicBezTo>
                <a:cubicBezTo>
                  <a:pt x="4692502" y="340242"/>
                  <a:pt x="4692589" y="327729"/>
                  <a:pt x="4699590" y="318977"/>
                </a:cubicBezTo>
                <a:cubicBezTo>
                  <a:pt x="4717971" y="296001"/>
                  <a:pt x="4775791" y="282944"/>
                  <a:pt x="4795283" y="276447"/>
                </a:cubicBezTo>
                <a:lnTo>
                  <a:pt x="4827181" y="265814"/>
                </a:lnTo>
                <a:cubicBezTo>
                  <a:pt x="4862743" y="269047"/>
                  <a:pt x="4985479" y="278882"/>
                  <a:pt x="5029200" y="287079"/>
                </a:cubicBezTo>
                <a:cubicBezTo>
                  <a:pt x="5057925" y="292465"/>
                  <a:pt x="5085907" y="301256"/>
                  <a:pt x="5114260" y="308344"/>
                </a:cubicBezTo>
                <a:cubicBezTo>
                  <a:pt x="5142614" y="315432"/>
                  <a:pt x="5171595" y="320366"/>
                  <a:pt x="5199321" y="329609"/>
                </a:cubicBezTo>
                <a:cubicBezTo>
                  <a:pt x="5209953" y="333153"/>
                  <a:pt x="5220277" y="337811"/>
                  <a:pt x="5231218" y="340242"/>
                </a:cubicBezTo>
                <a:cubicBezTo>
                  <a:pt x="5252263" y="344919"/>
                  <a:pt x="5273874" y="346647"/>
                  <a:pt x="5295014" y="350875"/>
                </a:cubicBezTo>
                <a:cubicBezTo>
                  <a:pt x="5309343" y="353741"/>
                  <a:pt x="5322974" y="360386"/>
                  <a:pt x="5337544" y="361507"/>
                </a:cubicBezTo>
                <a:cubicBezTo>
                  <a:pt x="5415367" y="367493"/>
                  <a:pt x="5493488" y="368596"/>
                  <a:pt x="5571460" y="372140"/>
                </a:cubicBezTo>
                <a:cubicBezTo>
                  <a:pt x="5613990" y="379228"/>
                  <a:pt x="5658147" y="379770"/>
                  <a:pt x="5699051" y="393405"/>
                </a:cubicBezTo>
                <a:cubicBezTo>
                  <a:pt x="5707116" y="396093"/>
                  <a:pt x="5786469" y="424357"/>
                  <a:pt x="5805376" y="425302"/>
                </a:cubicBezTo>
                <a:cubicBezTo>
                  <a:pt x="5932857" y="431676"/>
                  <a:pt x="6060557" y="432391"/>
                  <a:pt x="6188148" y="435935"/>
                </a:cubicBezTo>
                <a:cubicBezTo>
                  <a:pt x="6205869" y="439479"/>
                  <a:pt x="6223876" y="441813"/>
                  <a:pt x="6241311" y="446568"/>
                </a:cubicBezTo>
                <a:cubicBezTo>
                  <a:pt x="6262937" y="452466"/>
                  <a:pt x="6305107" y="467833"/>
                  <a:pt x="6305107" y="467833"/>
                </a:cubicBezTo>
                <a:cubicBezTo>
                  <a:pt x="6316106" y="500830"/>
                  <a:pt x="6317297" y="509416"/>
                  <a:pt x="6337004" y="542261"/>
                </a:cubicBezTo>
                <a:cubicBezTo>
                  <a:pt x="6350153" y="564176"/>
                  <a:pt x="6379535" y="606056"/>
                  <a:pt x="6379535" y="606056"/>
                </a:cubicBezTo>
                <a:cubicBezTo>
                  <a:pt x="6406257" y="686226"/>
                  <a:pt x="6370212" y="587413"/>
                  <a:pt x="6411432" y="669851"/>
                </a:cubicBezTo>
                <a:cubicBezTo>
                  <a:pt x="6455456" y="757897"/>
                  <a:pt x="6382385" y="642227"/>
                  <a:pt x="6443330" y="733647"/>
                </a:cubicBezTo>
                <a:cubicBezTo>
                  <a:pt x="6446874" y="744279"/>
                  <a:pt x="6450883" y="754768"/>
                  <a:pt x="6453962" y="765544"/>
                </a:cubicBezTo>
                <a:cubicBezTo>
                  <a:pt x="6463973" y="800582"/>
                  <a:pt x="6467919" y="824692"/>
                  <a:pt x="6475228" y="861237"/>
                </a:cubicBezTo>
                <a:cubicBezTo>
                  <a:pt x="6478772" y="907312"/>
                  <a:pt x="6480128" y="953607"/>
                  <a:pt x="6485860" y="999461"/>
                </a:cubicBezTo>
                <a:cubicBezTo>
                  <a:pt x="6489758" y="1030649"/>
                  <a:pt x="6502563" y="1036664"/>
                  <a:pt x="6517758" y="1063256"/>
                </a:cubicBezTo>
                <a:cubicBezTo>
                  <a:pt x="6525622" y="1077018"/>
                  <a:pt x="6532586" y="1091302"/>
                  <a:pt x="6539023" y="1105786"/>
                </a:cubicBezTo>
                <a:cubicBezTo>
                  <a:pt x="6546775" y="1123227"/>
                  <a:pt x="6551019" y="1142265"/>
                  <a:pt x="6560288" y="1158949"/>
                </a:cubicBezTo>
                <a:cubicBezTo>
                  <a:pt x="6568894" y="1174440"/>
                  <a:pt x="6582356" y="1186734"/>
                  <a:pt x="6592186" y="1201479"/>
                </a:cubicBezTo>
                <a:cubicBezTo>
                  <a:pt x="6603649" y="1218674"/>
                  <a:pt x="6613451" y="1236921"/>
                  <a:pt x="6624083" y="1254642"/>
                </a:cubicBezTo>
                <a:cubicBezTo>
                  <a:pt x="6627627" y="1268819"/>
                  <a:pt x="6628960" y="1283741"/>
                  <a:pt x="6634716" y="1297172"/>
                </a:cubicBezTo>
                <a:cubicBezTo>
                  <a:pt x="6642945" y="1316373"/>
                  <a:pt x="6672099" y="1349697"/>
                  <a:pt x="6687879" y="1360968"/>
                </a:cubicBezTo>
                <a:cubicBezTo>
                  <a:pt x="6700777" y="1370181"/>
                  <a:pt x="6717511" y="1373020"/>
                  <a:pt x="6730409" y="1382233"/>
                </a:cubicBezTo>
                <a:cubicBezTo>
                  <a:pt x="6742645" y="1390973"/>
                  <a:pt x="6749796" y="1405789"/>
                  <a:pt x="6762307" y="1414130"/>
                </a:cubicBezTo>
                <a:cubicBezTo>
                  <a:pt x="6771869" y="1420504"/>
                  <a:pt x="6830530" y="1433623"/>
                  <a:pt x="6836735" y="1435396"/>
                </a:cubicBezTo>
                <a:cubicBezTo>
                  <a:pt x="6966794" y="1472555"/>
                  <a:pt x="6741049" y="1410588"/>
                  <a:pt x="6911162" y="1467293"/>
                </a:cubicBezTo>
                <a:cubicBezTo>
                  <a:pt x="6928307" y="1473008"/>
                  <a:pt x="6946683" y="1474006"/>
                  <a:pt x="6964325" y="1477926"/>
                </a:cubicBezTo>
                <a:cubicBezTo>
                  <a:pt x="7052369" y="1497491"/>
                  <a:pt x="6980287" y="1491483"/>
                  <a:pt x="7134446" y="1499191"/>
                </a:cubicBezTo>
                <a:cubicBezTo>
                  <a:pt x="7233623" y="1504150"/>
                  <a:pt x="7332921" y="1506279"/>
                  <a:pt x="7432158" y="1509823"/>
                </a:cubicBezTo>
                <a:cubicBezTo>
                  <a:pt x="7474688" y="1513367"/>
                  <a:pt x="7517305" y="1515988"/>
                  <a:pt x="7559748" y="1520456"/>
                </a:cubicBezTo>
                <a:cubicBezTo>
                  <a:pt x="7584672" y="1523080"/>
                  <a:pt x="7609115" y="1531089"/>
                  <a:pt x="7634176" y="1531089"/>
                </a:cubicBezTo>
                <a:cubicBezTo>
                  <a:pt x="7662750" y="1531089"/>
                  <a:pt x="7690883" y="1524000"/>
                  <a:pt x="7719237" y="1520456"/>
                </a:cubicBezTo>
                <a:cubicBezTo>
                  <a:pt x="7878698" y="1531847"/>
                  <a:pt x="7818348" y="1531089"/>
                  <a:pt x="7899990" y="153108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44279" y="3593805"/>
            <a:ext cx="7719237" cy="1988288"/>
          </a:xfrm>
          <a:custGeom>
            <a:avLst/>
            <a:gdLst>
              <a:gd name="connsiteX0" fmla="*/ 0 w 7719237"/>
              <a:gd name="connsiteY0" fmla="*/ 0 h 1988288"/>
              <a:gd name="connsiteX1" fmla="*/ 361507 w 7719237"/>
              <a:gd name="connsiteY1" fmla="*/ 712381 h 1988288"/>
              <a:gd name="connsiteX2" fmla="*/ 935665 w 7719237"/>
              <a:gd name="connsiteY2" fmla="*/ 691116 h 1988288"/>
              <a:gd name="connsiteX3" fmla="*/ 1020726 w 7719237"/>
              <a:gd name="connsiteY3" fmla="*/ 680483 h 1988288"/>
              <a:gd name="connsiteX4" fmla="*/ 1084521 w 7719237"/>
              <a:gd name="connsiteY4" fmla="*/ 669851 h 1988288"/>
              <a:gd name="connsiteX5" fmla="*/ 1244009 w 7719237"/>
              <a:gd name="connsiteY5" fmla="*/ 680483 h 1988288"/>
              <a:gd name="connsiteX6" fmla="*/ 1265274 w 7719237"/>
              <a:gd name="connsiteY6" fmla="*/ 712381 h 1988288"/>
              <a:gd name="connsiteX7" fmla="*/ 1297172 w 7719237"/>
              <a:gd name="connsiteY7" fmla="*/ 744279 h 1988288"/>
              <a:gd name="connsiteX8" fmla="*/ 1318437 w 7719237"/>
              <a:gd name="connsiteY8" fmla="*/ 776176 h 1988288"/>
              <a:gd name="connsiteX9" fmla="*/ 1339702 w 7719237"/>
              <a:gd name="connsiteY9" fmla="*/ 850604 h 1988288"/>
              <a:gd name="connsiteX10" fmla="*/ 1318437 w 7719237"/>
              <a:gd name="connsiteY10" fmla="*/ 1095153 h 1988288"/>
              <a:gd name="connsiteX11" fmla="*/ 1297172 w 7719237"/>
              <a:gd name="connsiteY11" fmla="*/ 1137683 h 1988288"/>
              <a:gd name="connsiteX12" fmla="*/ 1275907 w 7719237"/>
              <a:gd name="connsiteY12" fmla="*/ 1201479 h 1988288"/>
              <a:gd name="connsiteX13" fmla="*/ 1275907 w 7719237"/>
              <a:gd name="connsiteY13" fmla="*/ 1499190 h 1988288"/>
              <a:gd name="connsiteX14" fmla="*/ 1307805 w 7719237"/>
              <a:gd name="connsiteY14" fmla="*/ 1573618 h 1988288"/>
              <a:gd name="connsiteX15" fmla="*/ 1339702 w 7719237"/>
              <a:gd name="connsiteY15" fmla="*/ 1594883 h 1988288"/>
              <a:gd name="connsiteX16" fmla="*/ 1382233 w 7719237"/>
              <a:gd name="connsiteY16" fmla="*/ 1658679 h 1988288"/>
              <a:gd name="connsiteX17" fmla="*/ 1414130 w 7719237"/>
              <a:gd name="connsiteY17" fmla="*/ 1701209 h 1988288"/>
              <a:gd name="connsiteX18" fmla="*/ 1446028 w 7719237"/>
              <a:gd name="connsiteY18" fmla="*/ 1711842 h 1988288"/>
              <a:gd name="connsiteX19" fmla="*/ 1584251 w 7719237"/>
              <a:gd name="connsiteY19" fmla="*/ 1765004 h 1988288"/>
              <a:gd name="connsiteX20" fmla="*/ 1669312 w 7719237"/>
              <a:gd name="connsiteY20" fmla="*/ 1796902 h 1988288"/>
              <a:gd name="connsiteX21" fmla="*/ 1722474 w 7719237"/>
              <a:gd name="connsiteY21" fmla="*/ 1807535 h 1988288"/>
              <a:gd name="connsiteX22" fmla="*/ 1850065 w 7719237"/>
              <a:gd name="connsiteY22" fmla="*/ 1839432 h 1988288"/>
              <a:gd name="connsiteX23" fmla="*/ 2264735 w 7719237"/>
              <a:gd name="connsiteY23" fmla="*/ 1871330 h 1988288"/>
              <a:gd name="connsiteX24" fmla="*/ 2562447 w 7719237"/>
              <a:gd name="connsiteY24" fmla="*/ 1871330 h 1988288"/>
              <a:gd name="connsiteX25" fmla="*/ 2658140 w 7719237"/>
              <a:gd name="connsiteY25" fmla="*/ 1818167 h 1988288"/>
              <a:gd name="connsiteX26" fmla="*/ 2775098 w 7719237"/>
              <a:gd name="connsiteY26" fmla="*/ 1796902 h 1988288"/>
              <a:gd name="connsiteX27" fmla="*/ 2806995 w 7719237"/>
              <a:gd name="connsiteY27" fmla="*/ 1786269 h 1988288"/>
              <a:gd name="connsiteX28" fmla="*/ 2902688 w 7719237"/>
              <a:gd name="connsiteY28" fmla="*/ 1775637 h 1988288"/>
              <a:gd name="connsiteX29" fmla="*/ 2945219 w 7719237"/>
              <a:gd name="connsiteY29" fmla="*/ 1754372 h 1988288"/>
              <a:gd name="connsiteX30" fmla="*/ 2987749 w 7719237"/>
              <a:gd name="connsiteY30" fmla="*/ 1743739 h 1988288"/>
              <a:gd name="connsiteX31" fmla="*/ 3062177 w 7719237"/>
              <a:gd name="connsiteY31" fmla="*/ 1711842 h 1988288"/>
              <a:gd name="connsiteX32" fmla="*/ 3083442 w 7719237"/>
              <a:gd name="connsiteY32" fmla="*/ 1690576 h 1988288"/>
              <a:gd name="connsiteX33" fmla="*/ 3157870 w 7719237"/>
              <a:gd name="connsiteY33" fmla="*/ 1648046 h 1988288"/>
              <a:gd name="connsiteX34" fmla="*/ 3189768 w 7719237"/>
              <a:gd name="connsiteY34" fmla="*/ 1605516 h 1988288"/>
              <a:gd name="connsiteX35" fmla="*/ 3232298 w 7719237"/>
              <a:gd name="connsiteY35" fmla="*/ 1562986 h 1988288"/>
              <a:gd name="connsiteX36" fmla="*/ 3242930 w 7719237"/>
              <a:gd name="connsiteY36" fmla="*/ 1520455 h 1988288"/>
              <a:gd name="connsiteX37" fmla="*/ 3274828 w 7719237"/>
              <a:gd name="connsiteY37" fmla="*/ 1477925 h 1988288"/>
              <a:gd name="connsiteX38" fmla="*/ 3285461 w 7719237"/>
              <a:gd name="connsiteY38" fmla="*/ 1392865 h 1988288"/>
              <a:gd name="connsiteX39" fmla="*/ 3306726 w 7719237"/>
              <a:gd name="connsiteY39" fmla="*/ 1244009 h 1988288"/>
              <a:gd name="connsiteX40" fmla="*/ 3327991 w 7719237"/>
              <a:gd name="connsiteY40" fmla="*/ 1169581 h 1988288"/>
              <a:gd name="connsiteX41" fmla="*/ 3359888 w 7719237"/>
              <a:gd name="connsiteY41" fmla="*/ 1095153 h 1988288"/>
              <a:gd name="connsiteX42" fmla="*/ 3391786 w 7719237"/>
              <a:gd name="connsiteY42" fmla="*/ 1063255 h 1988288"/>
              <a:gd name="connsiteX43" fmla="*/ 3402419 w 7719237"/>
              <a:gd name="connsiteY43" fmla="*/ 1020725 h 1988288"/>
              <a:gd name="connsiteX44" fmla="*/ 3423684 w 7719237"/>
              <a:gd name="connsiteY44" fmla="*/ 988828 h 1988288"/>
              <a:gd name="connsiteX45" fmla="*/ 3444949 w 7719237"/>
              <a:gd name="connsiteY45" fmla="*/ 967562 h 1988288"/>
              <a:gd name="connsiteX46" fmla="*/ 3540642 w 7719237"/>
              <a:gd name="connsiteY46" fmla="*/ 893135 h 1988288"/>
              <a:gd name="connsiteX47" fmla="*/ 3615070 w 7719237"/>
              <a:gd name="connsiteY47" fmla="*/ 871869 h 1988288"/>
              <a:gd name="connsiteX48" fmla="*/ 3657600 w 7719237"/>
              <a:gd name="connsiteY48" fmla="*/ 861237 h 1988288"/>
              <a:gd name="connsiteX49" fmla="*/ 3710763 w 7719237"/>
              <a:gd name="connsiteY49" fmla="*/ 839972 h 1988288"/>
              <a:gd name="connsiteX50" fmla="*/ 3817088 w 7719237"/>
              <a:gd name="connsiteY50" fmla="*/ 829339 h 1988288"/>
              <a:gd name="connsiteX51" fmla="*/ 3870251 w 7719237"/>
              <a:gd name="connsiteY51" fmla="*/ 818707 h 1988288"/>
              <a:gd name="connsiteX52" fmla="*/ 4008474 w 7719237"/>
              <a:gd name="connsiteY52" fmla="*/ 797442 h 1988288"/>
              <a:gd name="connsiteX53" fmla="*/ 4051005 w 7719237"/>
              <a:gd name="connsiteY53" fmla="*/ 786809 h 1988288"/>
              <a:gd name="connsiteX54" fmla="*/ 4199861 w 7719237"/>
              <a:gd name="connsiteY54" fmla="*/ 765544 h 1988288"/>
              <a:gd name="connsiteX55" fmla="*/ 4274288 w 7719237"/>
              <a:gd name="connsiteY55" fmla="*/ 754911 h 1988288"/>
              <a:gd name="connsiteX56" fmla="*/ 4306186 w 7719237"/>
              <a:gd name="connsiteY56" fmla="*/ 744279 h 1988288"/>
              <a:gd name="connsiteX57" fmla="*/ 4635795 w 7719237"/>
              <a:gd name="connsiteY57" fmla="*/ 754911 h 1988288"/>
              <a:gd name="connsiteX58" fmla="*/ 4699591 w 7719237"/>
              <a:gd name="connsiteY58" fmla="*/ 818707 h 1988288"/>
              <a:gd name="connsiteX59" fmla="*/ 4731488 w 7719237"/>
              <a:gd name="connsiteY59" fmla="*/ 861237 h 1988288"/>
              <a:gd name="connsiteX60" fmla="*/ 4795284 w 7719237"/>
              <a:gd name="connsiteY60" fmla="*/ 914400 h 1988288"/>
              <a:gd name="connsiteX61" fmla="*/ 4837814 w 7719237"/>
              <a:gd name="connsiteY61" fmla="*/ 999460 h 1988288"/>
              <a:gd name="connsiteX62" fmla="*/ 4859079 w 7719237"/>
              <a:gd name="connsiteY62" fmla="*/ 1105786 h 1988288"/>
              <a:gd name="connsiteX63" fmla="*/ 4848447 w 7719237"/>
              <a:gd name="connsiteY63" fmla="*/ 1339702 h 1988288"/>
              <a:gd name="connsiteX64" fmla="*/ 4837814 w 7719237"/>
              <a:gd name="connsiteY64" fmla="*/ 1392865 h 1988288"/>
              <a:gd name="connsiteX65" fmla="*/ 4848447 w 7719237"/>
              <a:gd name="connsiteY65" fmla="*/ 1690576 h 1988288"/>
              <a:gd name="connsiteX66" fmla="*/ 4859079 w 7719237"/>
              <a:gd name="connsiteY66" fmla="*/ 1796902 h 1988288"/>
              <a:gd name="connsiteX67" fmla="*/ 4880344 w 7719237"/>
              <a:gd name="connsiteY67" fmla="*/ 1828800 h 1988288"/>
              <a:gd name="connsiteX68" fmla="*/ 4976037 w 7719237"/>
              <a:gd name="connsiteY68" fmla="*/ 1881962 h 1988288"/>
              <a:gd name="connsiteX69" fmla="*/ 5071730 w 7719237"/>
              <a:gd name="connsiteY69" fmla="*/ 1924493 h 1988288"/>
              <a:gd name="connsiteX70" fmla="*/ 5454502 w 7719237"/>
              <a:gd name="connsiteY70" fmla="*/ 1988288 h 1988288"/>
              <a:gd name="connsiteX71" fmla="*/ 5624623 w 7719237"/>
              <a:gd name="connsiteY71" fmla="*/ 1967023 h 1988288"/>
              <a:gd name="connsiteX72" fmla="*/ 5784112 w 7719237"/>
              <a:gd name="connsiteY72" fmla="*/ 1892595 h 1988288"/>
              <a:gd name="connsiteX73" fmla="*/ 5911702 w 7719237"/>
              <a:gd name="connsiteY73" fmla="*/ 1839432 h 1988288"/>
              <a:gd name="connsiteX74" fmla="*/ 6007395 w 7719237"/>
              <a:gd name="connsiteY74" fmla="*/ 1796902 h 1988288"/>
              <a:gd name="connsiteX75" fmla="*/ 6230679 w 7719237"/>
              <a:gd name="connsiteY75" fmla="*/ 1765004 h 1988288"/>
              <a:gd name="connsiteX76" fmla="*/ 6592186 w 7719237"/>
              <a:gd name="connsiteY76" fmla="*/ 1722474 h 1988288"/>
              <a:gd name="connsiteX77" fmla="*/ 6634716 w 7719237"/>
              <a:gd name="connsiteY77" fmla="*/ 1637414 h 1988288"/>
              <a:gd name="connsiteX78" fmla="*/ 6655981 w 7719237"/>
              <a:gd name="connsiteY78" fmla="*/ 1594883 h 1988288"/>
              <a:gd name="connsiteX79" fmla="*/ 6677247 w 7719237"/>
              <a:gd name="connsiteY79" fmla="*/ 1520455 h 1988288"/>
              <a:gd name="connsiteX80" fmla="*/ 6698512 w 7719237"/>
              <a:gd name="connsiteY80" fmla="*/ 1467293 h 1988288"/>
              <a:gd name="connsiteX81" fmla="*/ 6709144 w 7719237"/>
              <a:gd name="connsiteY81" fmla="*/ 1424762 h 1988288"/>
              <a:gd name="connsiteX82" fmla="*/ 6730409 w 7719237"/>
              <a:gd name="connsiteY82" fmla="*/ 1392865 h 1988288"/>
              <a:gd name="connsiteX83" fmla="*/ 6751674 w 7719237"/>
              <a:gd name="connsiteY83" fmla="*/ 1329069 h 1988288"/>
              <a:gd name="connsiteX84" fmla="*/ 6783572 w 7719237"/>
              <a:gd name="connsiteY84" fmla="*/ 1190846 h 1988288"/>
              <a:gd name="connsiteX85" fmla="*/ 6794205 w 7719237"/>
              <a:gd name="connsiteY85" fmla="*/ 1148316 h 1988288"/>
              <a:gd name="connsiteX86" fmla="*/ 6815470 w 7719237"/>
              <a:gd name="connsiteY86" fmla="*/ 1116418 h 1988288"/>
              <a:gd name="connsiteX87" fmla="*/ 6879265 w 7719237"/>
              <a:gd name="connsiteY87" fmla="*/ 1031358 h 1988288"/>
              <a:gd name="connsiteX88" fmla="*/ 6943061 w 7719237"/>
              <a:gd name="connsiteY88" fmla="*/ 988828 h 1988288"/>
              <a:gd name="connsiteX89" fmla="*/ 6996223 w 7719237"/>
              <a:gd name="connsiteY89" fmla="*/ 978195 h 1988288"/>
              <a:gd name="connsiteX90" fmla="*/ 7038754 w 7719237"/>
              <a:gd name="connsiteY90" fmla="*/ 967562 h 1988288"/>
              <a:gd name="connsiteX91" fmla="*/ 7123814 w 7719237"/>
              <a:gd name="connsiteY91" fmla="*/ 956930 h 1988288"/>
              <a:gd name="connsiteX92" fmla="*/ 7336465 w 7719237"/>
              <a:gd name="connsiteY92" fmla="*/ 925032 h 1988288"/>
              <a:gd name="connsiteX93" fmla="*/ 7719237 w 7719237"/>
              <a:gd name="connsiteY93" fmla="*/ 935665 h 198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719237" h="1988288">
                <a:moveTo>
                  <a:pt x="0" y="0"/>
                </a:moveTo>
                <a:cubicBezTo>
                  <a:pt x="120502" y="237460"/>
                  <a:pt x="153083" y="546647"/>
                  <a:pt x="361507" y="712381"/>
                </a:cubicBezTo>
                <a:cubicBezTo>
                  <a:pt x="541749" y="855706"/>
                  <a:pt x="749505" y="719756"/>
                  <a:pt x="935665" y="691116"/>
                </a:cubicBezTo>
                <a:cubicBezTo>
                  <a:pt x="963907" y="686771"/>
                  <a:pt x="992439" y="684524"/>
                  <a:pt x="1020726" y="680483"/>
                </a:cubicBezTo>
                <a:cubicBezTo>
                  <a:pt x="1042068" y="677434"/>
                  <a:pt x="1063256" y="673395"/>
                  <a:pt x="1084521" y="669851"/>
                </a:cubicBezTo>
                <a:cubicBezTo>
                  <a:pt x="1137684" y="673395"/>
                  <a:pt x="1192145" y="668280"/>
                  <a:pt x="1244009" y="680483"/>
                </a:cubicBezTo>
                <a:cubicBezTo>
                  <a:pt x="1256448" y="683410"/>
                  <a:pt x="1257093" y="702564"/>
                  <a:pt x="1265274" y="712381"/>
                </a:cubicBezTo>
                <a:cubicBezTo>
                  <a:pt x="1274900" y="723933"/>
                  <a:pt x="1287546" y="732727"/>
                  <a:pt x="1297172" y="744279"/>
                </a:cubicBezTo>
                <a:cubicBezTo>
                  <a:pt x="1305353" y="754096"/>
                  <a:pt x="1312722" y="764747"/>
                  <a:pt x="1318437" y="776176"/>
                </a:cubicBezTo>
                <a:cubicBezTo>
                  <a:pt x="1326065" y="791433"/>
                  <a:pt x="1336294" y="836973"/>
                  <a:pt x="1339702" y="850604"/>
                </a:cubicBezTo>
                <a:cubicBezTo>
                  <a:pt x="1338467" y="874074"/>
                  <a:pt x="1343223" y="1029058"/>
                  <a:pt x="1318437" y="1095153"/>
                </a:cubicBezTo>
                <a:cubicBezTo>
                  <a:pt x="1312872" y="1109994"/>
                  <a:pt x="1303058" y="1122967"/>
                  <a:pt x="1297172" y="1137683"/>
                </a:cubicBezTo>
                <a:cubicBezTo>
                  <a:pt x="1288847" y="1158495"/>
                  <a:pt x="1275907" y="1201479"/>
                  <a:pt x="1275907" y="1201479"/>
                </a:cubicBezTo>
                <a:cubicBezTo>
                  <a:pt x="1256470" y="1337535"/>
                  <a:pt x="1258927" y="1286954"/>
                  <a:pt x="1275907" y="1499190"/>
                </a:cubicBezTo>
                <a:cubicBezTo>
                  <a:pt x="1278029" y="1525714"/>
                  <a:pt x="1288586" y="1554399"/>
                  <a:pt x="1307805" y="1573618"/>
                </a:cubicBezTo>
                <a:cubicBezTo>
                  <a:pt x="1316841" y="1582654"/>
                  <a:pt x="1329070" y="1587795"/>
                  <a:pt x="1339702" y="1594883"/>
                </a:cubicBezTo>
                <a:cubicBezTo>
                  <a:pt x="1359033" y="1672204"/>
                  <a:pt x="1333280" y="1609726"/>
                  <a:pt x="1382233" y="1658679"/>
                </a:cubicBezTo>
                <a:cubicBezTo>
                  <a:pt x="1394763" y="1671209"/>
                  <a:pt x="1400517" y="1689864"/>
                  <a:pt x="1414130" y="1701209"/>
                </a:cubicBezTo>
                <a:cubicBezTo>
                  <a:pt x="1422740" y="1708384"/>
                  <a:pt x="1435825" y="1707204"/>
                  <a:pt x="1446028" y="1711842"/>
                </a:cubicBezTo>
                <a:cubicBezTo>
                  <a:pt x="1605873" y="1784499"/>
                  <a:pt x="1466584" y="1735588"/>
                  <a:pt x="1584251" y="1765004"/>
                </a:cubicBezTo>
                <a:cubicBezTo>
                  <a:pt x="1625555" y="1775330"/>
                  <a:pt x="1620559" y="1782276"/>
                  <a:pt x="1669312" y="1796902"/>
                </a:cubicBezTo>
                <a:cubicBezTo>
                  <a:pt x="1686621" y="1802095"/>
                  <a:pt x="1704753" y="1803991"/>
                  <a:pt x="1722474" y="1807535"/>
                </a:cubicBezTo>
                <a:cubicBezTo>
                  <a:pt x="1797552" y="1845073"/>
                  <a:pt x="1736678" y="1820534"/>
                  <a:pt x="1850065" y="1839432"/>
                </a:cubicBezTo>
                <a:cubicBezTo>
                  <a:pt x="2109484" y="1882668"/>
                  <a:pt x="1771605" y="1854325"/>
                  <a:pt x="2264735" y="1871330"/>
                </a:cubicBezTo>
                <a:cubicBezTo>
                  <a:pt x="2406339" y="1887063"/>
                  <a:pt x="2372732" y="1888577"/>
                  <a:pt x="2562447" y="1871330"/>
                </a:cubicBezTo>
                <a:cubicBezTo>
                  <a:pt x="2617012" y="1866370"/>
                  <a:pt x="2588618" y="1835547"/>
                  <a:pt x="2658140" y="1818167"/>
                </a:cubicBezTo>
                <a:cubicBezTo>
                  <a:pt x="2724983" y="1801457"/>
                  <a:pt x="2686204" y="1809602"/>
                  <a:pt x="2775098" y="1796902"/>
                </a:cubicBezTo>
                <a:cubicBezTo>
                  <a:pt x="2785730" y="1793358"/>
                  <a:pt x="2795940" y="1788112"/>
                  <a:pt x="2806995" y="1786269"/>
                </a:cubicBezTo>
                <a:cubicBezTo>
                  <a:pt x="2838652" y="1780993"/>
                  <a:pt x="2871416" y="1782853"/>
                  <a:pt x="2902688" y="1775637"/>
                </a:cubicBezTo>
                <a:cubicBezTo>
                  <a:pt x="2918132" y="1772073"/>
                  <a:pt x="2930378" y="1759937"/>
                  <a:pt x="2945219" y="1754372"/>
                </a:cubicBezTo>
                <a:cubicBezTo>
                  <a:pt x="2958902" y="1749241"/>
                  <a:pt x="2973698" y="1747753"/>
                  <a:pt x="2987749" y="1743739"/>
                </a:cubicBezTo>
                <a:cubicBezTo>
                  <a:pt x="3024258" y="1733308"/>
                  <a:pt x="3024366" y="1730747"/>
                  <a:pt x="3062177" y="1711842"/>
                </a:cubicBezTo>
                <a:cubicBezTo>
                  <a:pt x="3069265" y="1704753"/>
                  <a:pt x="3075614" y="1696838"/>
                  <a:pt x="3083442" y="1690576"/>
                </a:cubicBezTo>
                <a:cubicBezTo>
                  <a:pt x="3108487" y="1670539"/>
                  <a:pt x="3128768" y="1662597"/>
                  <a:pt x="3157870" y="1648046"/>
                </a:cubicBezTo>
                <a:cubicBezTo>
                  <a:pt x="3168503" y="1633869"/>
                  <a:pt x="3178099" y="1618852"/>
                  <a:pt x="3189768" y="1605516"/>
                </a:cubicBezTo>
                <a:cubicBezTo>
                  <a:pt x="3202970" y="1590428"/>
                  <a:pt x="3221672" y="1579987"/>
                  <a:pt x="3232298" y="1562986"/>
                </a:cubicBezTo>
                <a:cubicBezTo>
                  <a:pt x="3240043" y="1550594"/>
                  <a:pt x="3236395" y="1533526"/>
                  <a:pt x="3242930" y="1520455"/>
                </a:cubicBezTo>
                <a:cubicBezTo>
                  <a:pt x="3250855" y="1504605"/>
                  <a:pt x="3264195" y="1492102"/>
                  <a:pt x="3274828" y="1477925"/>
                </a:cubicBezTo>
                <a:cubicBezTo>
                  <a:pt x="3278372" y="1449572"/>
                  <a:pt x="3282122" y="1421243"/>
                  <a:pt x="3285461" y="1392865"/>
                </a:cubicBezTo>
                <a:cubicBezTo>
                  <a:pt x="3295912" y="1304028"/>
                  <a:pt x="3291024" y="1314668"/>
                  <a:pt x="3306726" y="1244009"/>
                </a:cubicBezTo>
                <a:cubicBezTo>
                  <a:pt x="3311769" y="1221316"/>
                  <a:pt x="3319108" y="1191787"/>
                  <a:pt x="3327991" y="1169581"/>
                </a:cubicBezTo>
                <a:cubicBezTo>
                  <a:pt x="3338015" y="1144520"/>
                  <a:pt x="3346001" y="1118298"/>
                  <a:pt x="3359888" y="1095153"/>
                </a:cubicBezTo>
                <a:cubicBezTo>
                  <a:pt x="3367624" y="1082259"/>
                  <a:pt x="3381153" y="1073888"/>
                  <a:pt x="3391786" y="1063255"/>
                </a:cubicBezTo>
                <a:cubicBezTo>
                  <a:pt x="3395330" y="1049078"/>
                  <a:pt x="3396663" y="1034156"/>
                  <a:pt x="3402419" y="1020725"/>
                </a:cubicBezTo>
                <a:cubicBezTo>
                  <a:pt x="3407453" y="1008980"/>
                  <a:pt x="3415701" y="998806"/>
                  <a:pt x="3423684" y="988828"/>
                </a:cubicBezTo>
                <a:cubicBezTo>
                  <a:pt x="3429946" y="981000"/>
                  <a:pt x="3437190" y="973910"/>
                  <a:pt x="3444949" y="967562"/>
                </a:cubicBezTo>
                <a:cubicBezTo>
                  <a:pt x="3476224" y="941973"/>
                  <a:pt x="3501787" y="904237"/>
                  <a:pt x="3540642" y="893135"/>
                </a:cubicBezTo>
                <a:lnTo>
                  <a:pt x="3615070" y="871869"/>
                </a:lnTo>
                <a:cubicBezTo>
                  <a:pt x="3629168" y="868024"/>
                  <a:pt x="3643737" y="865858"/>
                  <a:pt x="3657600" y="861237"/>
                </a:cubicBezTo>
                <a:cubicBezTo>
                  <a:pt x="3675707" y="855202"/>
                  <a:pt x="3692048" y="843715"/>
                  <a:pt x="3710763" y="839972"/>
                </a:cubicBezTo>
                <a:cubicBezTo>
                  <a:pt x="3745690" y="832987"/>
                  <a:pt x="3781782" y="834046"/>
                  <a:pt x="3817088" y="829339"/>
                </a:cubicBezTo>
                <a:cubicBezTo>
                  <a:pt x="3835001" y="826951"/>
                  <a:pt x="3852425" y="821678"/>
                  <a:pt x="3870251" y="818707"/>
                </a:cubicBezTo>
                <a:cubicBezTo>
                  <a:pt x="3931490" y="808501"/>
                  <a:pt x="3949662" y="809204"/>
                  <a:pt x="4008474" y="797442"/>
                </a:cubicBezTo>
                <a:cubicBezTo>
                  <a:pt x="4022804" y="794576"/>
                  <a:pt x="4036590" y="789211"/>
                  <a:pt x="4051005" y="786809"/>
                </a:cubicBezTo>
                <a:cubicBezTo>
                  <a:pt x="4100445" y="778569"/>
                  <a:pt x="4150242" y="772632"/>
                  <a:pt x="4199861" y="765544"/>
                </a:cubicBezTo>
                <a:lnTo>
                  <a:pt x="4274288" y="754911"/>
                </a:lnTo>
                <a:cubicBezTo>
                  <a:pt x="4284921" y="751367"/>
                  <a:pt x="4294978" y="744279"/>
                  <a:pt x="4306186" y="744279"/>
                </a:cubicBezTo>
                <a:cubicBezTo>
                  <a:pt x="4416113" y="744279"/>
                  <a:pt x="4527784" y="734477"/>
                  <a:pt x="4635795" y="754911"/>
                </a:cubicBezTo>
                <a:cubicBezTo>
                  <a:pt x="4665345" y="760501"/>
                  <a:pt x="4681547" y="794648"/>
                  <a:pt x="4699591" y="818707"/>
                </a:cubicBezTo>
                <a:cubicBezTo>
                  <a:pt x="4710223" y="832884"/>
                  <a:pt x="4720143" y="847624"/>
                  <a:pt x="4731488" y="861237"/>
                </a:cubicBezTo>
                <a:cubicBezTo>
                  <a:pt x="4750261" y="883764"/>
                  <a:pt x="4771293" y="896407"/>
                  <a:pt x="4795284" y="914400"/>
                </a:cubicBezTo>
                <a:cubicBezTo>
                  <a:pt x="4809461" y="942753"/>
                  <a:pt x="4833331" y="968079"/>
                  <a:pt x="4837814" y="999460"/>
                </a:cubicBezTo>
                <a:cubicBezTo>
                  <a:pt x="4850032" y="1084983"/>
                  <a:pt x="4840522" y="1050113"/>
                  <a:pt x="4859079" y="1105786"/>
                </a:cubicBezTo>
                <a:cubicBezTo>
                  <a:pt x="4855535" y="1183758"/>
                  <a:pt x="4854213" y="1261863"/>
                  <a:pt x="4848447" y="1339702"/>
                </a:cubicBezTo>
                <a:cubicBezTo>
                  <a:pt x="4847112" y="1357725"/>
                  <a:pt x="4837814" y="1374793"/>
                  <a:pt x="4837814" y="1392865"/>
                </a:cubicBezTo>
                <a:cubicBezTo>
                  <a:pt x="4837814" y="1492165"/>
                  <a:pt x="4843228" y="1591413"/>
                  <a:pt x="4848447" y="1690576"/>
                </a:cubicBezTo>
                <a:cubicBezTo>
                  <a:pt x="4850319" y="1726146"/>
                  <a:pt x="4851070" y="1762195"/>
                  <a:pt x="4859079" y="1796902"/>
                </a:cubicBezTo>
                <a:cubicBezTo>
                  <a:pt x="4861952" y="1809354"/>
                  <a:pt x="4871308" y="1819764"/>
                  <a:pt x="4880344" y="1828800"/>
                </a:cubicBezTo>
                <a:cubicBezTo>
                  <a:pt x="4916087" y="1864543"/>
                  <a:pt x="4930176" y="1862307"/>
                  <a:pt x="4976037" y="1881962"/>
                </a:cubicBezTo>
                <a:cubicBezTo>
                  <a:pt x="5008121" y="1895712"/>
                  <a:pt x="5038296" y="1914463"/>
                  <a:pt x="5071730" y="1924493"/>
                </a:cubicBezTo>
                <a:cubicBezTo>
                  <a:pt x="5273851" y="1985129"/>
                  <a:pt x="5269509" y="1975955"/>
                  <a:pt x="5454502" y="1988288"/>
                </a:cubicBezTo>
                <a:cubicBezTo>
                  <a:pt x="5511209" y="1981200"/>
                  <a:pt x="5568938" y="1979873"/>
                  <a:pt x="5624623" y="1967023"/>
                </a:cubicBezTo>
                <a:cubicBezTo>
                  <a:pt x="5710139" y="1947289"/>
                  <a:pt x="5719871" y="1927636"/>
                  <a:pt x="5784112" y="1892595"/>
                </a:cubicBezTo>
                <a:cubicBezTo>
                  <a:pt x="5930967" y="1812491"/>
                  <a:pt x="5765945" y="1904213"/>
                  <a:pt x="5911702" y="1839432"/>
                </a:cubicBezTo>
                <a:cubicBezTo>
                  <a:pt x="6036275" y="1784067"/>
                  <a:pt x="5801632" y="1860214"/>
                  <a:pt x="6007395" y="1796902"/>
                </a:cubicBezTo>
                <a:cubicBezTo>
                  <a:pt x="6122481" y="1761491"/>
                  <a:pt x="6069916" y="1778401"/>
                  <a:pt x="6230679" y="1765004"/>
                </a:cubicBezTo>
                <a:cubicBezTo>
                  <a:pt x="6345680" y="1755421"/>
                  <a:pt x="6486065" y="1735739"/>
                  <a:pt x="6592186" y="1722474"/>
                </a:cubicBezTo>
                <a:cubicBezTo>
                  <a:pt x="6648163" y="1666497"/>
                  <a:pt x="6607554" y="1718902"/>
                  <a:pt x="6634716" y="1637414"/>
                </a:cubicBezTo>
                <a:cubicBezTo>
                  <a:pt x="6639728" y="1622377"/>
                  <a:pt x="6649737" y="1609452"/>
                  <a:pt x="6655981" y="1594883"/>
                </a:cubicBezTo>
                <a:cubicBezTo>
                  <a:pt x="6671343" y="1559038"/>
                  <a:pt x="6663755" y="1560930"/>
                  <a:pt x="6677247" y="1520455"/>
                </a:cubicBezTo>
                <a:cubicBezTo>
                  <a:pt x="6683283" y="1502349"/>
                  <a:pt x="6692477" y="1485399"/>
                  <a:pt x="6698512" y="1467293"/>
                </a:cubicBezTo>
                <a:cubicBezTo>
                  <a:pt x="6703133" y="1453430"/>
                  <a:pt x="6703388" y="1438194"/>
                  <a:pt x="6709144" y="1424762"/>
                </a:cubicBezTo>
                <a:cubicBezTo>
                  <a:pt x="6714178" y="1413017"/>
                  <a:pt x="6725219" y="1404542"/>
                  <a:pt x="6730409" y="1392865"/>
                </a:cubicBezTo>
                <a:cubicBezTo>
                  <a:pt x="6739513" y="1372381"/>
                  <a:pt x="6751674" y="1329069"/>
                  <a:pt x="6751674" y="1329069"/>
                </a:cubicBezTo>
                <a:cubicBezTo>
                  <a:pt x="6776354" y="1156322"/>
                  <a:pt x="6744654" y="1346511"/>
                  <a:pt x="6783572" y="1190846"/>
                </a:cubicBezTo>
                <a:cubicBezTo>
                  <a:pt x="6787116" y="1176669"/>
                  <a:pt x="6788449" y="1161747"/>
                  <a:pt x="6794205" y="1148316"/>
                </a:cubicBezTo>
                <a:cubicBezTo>
                  <a:pt x="6799239" y="1136570"/>
                  <a:pt x="6808697" y="1127254"/>
                  <a:pt x="6815470" y="1116418"/>
                </a:cubicBezTo>
                <a:cubicBezTo>
                  <a:pt x="6841040" y="1075506"/>
                  <a:pt x="6842988" y="1059573"/>
                  <a:pt x="6879265" y="1031358"/>
                </a:cubicBezTo>
                <a:cubicBezTo>
                  <a:pt x="6899439" y="1015667"/>
                  <a:pt x="6918000" y="993841"/>
                  <a:pt x="6943061" y="988828"/>
                </a:cubicBezTo>
                <a:cubicBezTo>
                  <a:pt x="6960782" y="985284"/>
                  <a:pt x="6978582" y="982115"/>
                  <a:pt x="6996223" y="978195"/>
                </a:cubicBezTo>
                <a:cubicBezTo>
                  <a:pt x="7010488" y="975025"/>
                  <a:pt x="7024339" y="969964"/>
                  <a:pt x="7038754" y="967562"/>
                </a:cubicBezTo>
                <a:cubicBezTo>
                  <a:pt x="7066939" y="962865"/>
                  <a:pt x="7095556" y="961169"/>
                  <a:pt x="7123814" y="956930"/>
                </a:cubicBezTo>
                <a:cubicBezTo>
                  <a:pt x="7383489" y="917980"/>
                  <a:pt x="7139766" y="949620"/>
                  <a:pt x="7336465" y="925032"/>
                </a:cubicBezTo>
                <a:cubicBezTo>
                  <a:pt x="7619948" y="937918"/>
                  <a:pt x="7492328" y="935665"/>
                  <a:pt x="7719237" y="935665"/>
                </a:cubicBezTo>
              </a:path>
            </a:pathLst>
          </a:custGeom>
          <a:noFill/>
          <a:ln w="41275">
            <a:solidFill>
              <a:srgbClr val="FFC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5033" y="2828260"/>
            <a:ext cx="7336637" cy="3062177"/>
          </a:xfrm>
          <a:custGeom>
            <a:avLst/>
            <a:gdLst>
              <a:gd name="connsiteX0" fmla="*/ 0 w 7336637"/>
              <a:gd name="connsiteY0" fmla="*/ 754912 h 3062177"/>
              <a:gd name="connsiteX1" fmla="*/ 53162 w 7336637"/>
              <a:gd name="connsiteY1" fmla="*/ 808075 h 3062177"/>
              <a:gd name="connsiteX2" fmla="*/ 85060 w 7336637"/>
              <a:gd name="connsiteY2" fmla="*/ 818707 h 3062177"/>
              <a:gd name="connsiteX3" fmla="*/ 180753 w 7336637"/>
              <a:gd name="connsiteY3" fmla="*/ 882503 h 3062177"/>
              <a:gd name="connsiteX4" fmla="*/ 212651 w 7336637"/>
              <a:gd name="connsiteY4" fmla="*/ 903768 h 3062177"/>
              <a:gd name="connsiteX5" fmla="*/ 287079 w 7336637"/>
              <a:gd name="connsiteY5" fmla="*/ 925033 h 3062177"/>
              <a:gd name="connsiteX6" fmla="*/ 350874 w 7336637"/>
              <a:gd name="connsiteY6" fmla="*/ 956931 h 3062177"/>
              <a:gd name="connsiteX7" fmla="*/ 435934 w 7336637"/>
              <a:gd name="connsiteY7" fmla="*/ 978196 h 3062177"/>
              <a:gd name="connsiteX8" fmla="*/ 467832 w 7336637"/>
              <a:gd name="connsiteY8" fmla="*/ 988828 h 3062177"/>
              <a:gd name="connsiteX9" fmla="*/ 584790 w 7336637"/>
              <a:gd name="connsiteY9" fmla="*/ 999461 h 3062177"/>
              <a:gd name="connsiteX10" fmla="*/ 627320 w 7336637"/>
              <a:gd name="connsiteY10" fmla="*/ 1010093 h 3062177"/>
              <a:gd name="connsiteX11" fmla="*/ 818707 w 7336637"/>
              <a:gd name="connsiteY11" fmla="*/ 988828 h 3062177"/>
              <a:gd name="connsiteX12" fmla="*/ 935665 w 7336637"/>
              <a:gd name="connsiteY12" fmla="*/ 956931 h 3062177"/>
              <a:gd name="connsiteX13" fmla="*/ 1041990 w 7336637"/>
              <a:gd name="connsiteY13" fmla="*/ 893135 h 3062177"/>
              <a:gd name="connsiteX14" fmla="*/ 1073888 w 7336637"/>
              <a:gd name="connsiteY14" fmla="*/ 871870 h 3062177"/>
              <a:gd name="connsiteX15" fmla="*/ 1105786 w 7336637"/>
              <a:gd name="connsiteY15" fmla="*/ 839973 h 3062177"/>
              <a:gd name="connsiteX16" fmla="*/ 1148316 w 7336637"/>
              <a:gd name="connsiteY16" fmla="*/ 797442 h 3062177"/>
              <a:gd name="connsiteX17" fmla="*/ 1158948 w 7336637"/>
              <a:gd name="connsiteY17" fmla="*/ 765545 h 3062177"/>
              <a:gd name="connsiteX18" fmla="*/ 1201479 w 7336637"/>
              <a:gd name="connsiteY18" fmla="*/ 701749 h 3062177"/>
              <a:gd name="connsiteX19" fmla="*/ 1244009 w 7336637"/>
              <a:gd name="connsiteY19" fmla="*/ 637954 h 3062177"/>
              <a:gd name="connsiteX20" fmla="*/ 1265274 w 7336637"/>
              <a:gd name="connsiteY20" fmla="*/ 606056 h 3062177"/>
              <a:gd name="connsiteX21" fmla="*/ 1275907 w 7336637"/>
              <a:gd name="connsiteY21" fmla="*/ 542261 h 3062177"/>
              <a:gd name="connsiteX22" fmla="*/ 1286539 w 7336637"/>
              <a:gd name="connsiteY22" fmla="*/ 499731 h 3062177"/>
              <a:gd name="connsiteX23" fmla="*/ 1297172 w 7336637"/>
              <a:gd name="connsiteY23" fmla="*/ 340242 h 3062177"/>
              <a:gd name="connsiteX24" fmla="*/ 1329069 w 7336637"/>
              <a:gd name="connsiteY24" fmla="*/ 265814 h 3062177"/>
              <a:gd name="connsiteX25" fmla="*/ 1403497 w 7336637"/>
              <a:gd name="connsiteY25" fmla="*/ 159489 h 3062177"/>
              <a:gd name="connsiteX26" fmla="*/ 1435395 w 7336637"/>
              <a:gd name="connsiteY26" fmla="*/ 148856 h 3062177"/>
              <a:gd name="connsiteX27" fmla="*/ 1477925 w 7336637"/>
              <a:gd name="connsiteY27" fmla="*/ 127591 h 3062177"/>
              <a:gd name="connsiteX28" fmla="*/ 1509823 w 7336637"/>
              <a:gd name="connsiteY28" fmla="*/ 106326 h 3062177"/>
              <a:gd name="connsiteX29" fmla="*/ 1648046 w 7336637"/>
              <a:gd name="connsiteY29" fmla="*/ 74428 h 3062177"/>
              <a:gd name="connsiteX30" fmla="*/ 1733107 w 7336637"/>
              <a:gd name="connsiteY30" fmla="*/ 53163 h 3062177"/>
              <a:gd name="connsiteX31" fmla="*/ 1765004 w 7336637"/>
              <a:gd name="connsiteY31" fmla="*/ 42531 h 3062177"/>
              <a:gd name="connsiteX32" fmla="*/ 1818167 w 7336637"/>
              <a:gd name="connsiteY32" fmla="*/ 31898 h 3062177"/>
              <a:gd name="connsiteX33" fmla="*/ 1850065 w 7336637"/>
              <a:gd name="connsiteY33" fmla="*/ 21266 h 3062177"/>
              <a:gd name="connsiteX34" fmla="*/ 1945758 w 7336637"/>
              <a:gd name="connsiteY34" fmla="*/ 10633 h 3062177"/>
              <a:gd name="connsiteX35" fmla="*/ 1998920 w 7336637"/>
              <a:gd name="connsiteY35" fmla="*/ 0 h 3062177"/>
              <a:gd name="connsiteX36" fmla="*/ 2243469 w 7336637"/>
              <a:gd name="connsiteY36" fmla="*/ 10633 h 3062177"/>
              <a:gd name="connsiteX37" fmla="*/ 2307265 w 7336637"/>
              <a:gd name="connsiteY37" fmla="*/ 31898 h 3062177"/>
              <a:gd name="connsiteX38" fmla="*/ 2371060 w 7336637"/>
              <a:gd name="connsiteY38" fmla="*/ 74428 h 3062177"/>
              <a:gd name="connsiteX39" fmla="*/ 2424223 w 7336637"/>
              <a:gd name="connsiteY39" fmla="*/ 116959 h 3062177"/>
              <a:gd name="connsiteX40" fmla="*/ 2456120 w 7336637"/>
              <a:gd name="connsiteY40" fmla="*/ 148856 h 3062177"/>
              <a:gd name="connsiteX41" fmla="*/ 2498651 w 7336637"/>
              <a:gd name="connsiteY41" fmla="*/ 170121 h 3062177"/>
              <a:gd name="connsiteX42" fmla="*/ 2562446 w 7336637"/>
              <a:gd name="connsiteY42" fmla="*/ 202019 h 3062177"/>
              <a:gd name="connsiteX43" fmla="*/ 2583711 w 7336637"/>
              <a:gd name="connsiteY43" fmla="*/ 233917 h 3062177"/>
              <a:gd name="connsiteX44" fmla="*/ 2668772 w 7336637"/>
              <a:gd name="connsiteY44" fmla="*/ 308345 h 3062177"/>
              <a:gd name="connsiteX45" fmla="*/ 2732567 w 7336637"/>
              <a:gd name="connsiteY45" fmla="*/ 372140 h 3062177"/>
              <a:gd name="connsiteX46" fmla="*/ 2849525 w 7336637"/>
              <a:gd name="connsiteY46" fmla="*/ 478466 h 3062177"/>
              <a:gd name="connsiteX47" fmla="*/ 2881423 w 7336637"/>
              <a:gd name="connsiteY47" fmla="*/ 489098 h 3062177"/>
              <a:gd name="connsiteX48" fmla="*/ 2902688 w 7336637"/>
              <a:gd name="connsiteY48" fmla="*/ 520996 h 3062177"/>
              <a:gd name="connsiteX49" fmla="*/ 2945218 w 7336637"/>
              <a:gd name="connsiteY49" fmla="*/ 542261 h 3062177"/>
              <a:gd name="connsiteX50" fmla="*/ 3009014 w 7336637"/>
              <a:gd name="connsiteY50" fmla="*/ 574159 h 3062177"/>
              <a:gd name="connsiteX51" fmla="*/ 3072809 w 7336637"/>
              <a:gd name="connsiteY51" fmla="*/ 627321 h 3062177"/>
              <a:gd name="connsiteX52" fmla="*/ 3125972 w 7336637"/>
              <a:gd name="connsiteY52" fmla="*/ 669852 h 3062177"/>
              <a:gd name="connsiteX53" fmla="*/ 3147237 w 7336637"/>
              <a:gd name="connsiteY53" fmla="*/ 701749 h 3062177"/>
              <a:gd name="connsiteX54" fmla="*/ 3232297 w 7336637"/>
              <a:gd name="connsiteY54" fmla="*/ 776177 h 3062177"/>
              <a:gd name="connsiteX55" fmla="*/ 3306725 w 7336637"/>
              <a:gd name="connsiteY55" fmla="*/ 861238 h 3062177"/>
              <a:gd name="connsiteX56" fmla="*/ 3327990 w 7336637"/>
              <a:gd name="connsiteY56" fmla="*/ 893135 h 3062177"/>
              <a:gd name="connsiteX57" fmla="*/ 3359888 w 7336637"/>
              <a:gd name="connsiteY57" fmla="*/ 914400 h 3062177"/>
              <a:gd name="connsiteX58" fmla="*/ 3370520 w 7336637"/>
              <a:gd name="connsiteY58" fmla="*/ 946298 h 3062177"/>
              <a:gd name="connsiteX59" fmla="*/ 3423683 w 7336637"/>
              <a:gd name="connsiteY59" fmla="*/ 1010093 h 3062177"/>
              <a:gd name="connsiteX60" fmla="*/ 3466214 w 7336637"/>
              <a:gd name="connsiteY60" fmla="*/ 1052624 h 3062177"/>
              <a:gd name="connsiteX61" fmla="*/ 3487479 w 7336637"/>
              <a:gd name="connsiteY61" fmla="*/ 1084521 h 3062177"/>
              <a:gd name="connsiteX62" fmla="*/ 3498111 w 7336637"/>
              <a:gd name="connsiteY62" fmla="*/ 1116419 h 3062177"/>
              <a:gd name="connsiteX63" fmla="*/ 3551274 w 7336637"/>
              <a:gd name="connsiteY63" fmla="*/ 1180214 h 3062177"/>
              <a:gd name="connsiteX64" fmla="*/ 3572539 w 7336637"/>
              <a:gd name="connsiteY64" fmla="*/ 1297173 h 3062177"/>
              <a:gd name="connsiteX65" fmla="*/ 3583172 w 7336637"/>
              <a:gd name="connsiteY65" fmla="*/ 1329070 h 3062177"/>
              <a:gd name="connsiteX66" fmla="*/ 3636334 w 7336637"/>
              <a:gd name="connsiteY66" fmla="*/ 1403498 h 3062177"/>
              <a:gd name="connsiteX67" fmla="*/ 3657600 w 7336637"/>
              <a:gd name="connsiteY67" fmla="*/ 1424763 h 3062177"/>
              <a:gd name="connsiteX68" fmla="*/ 3678865 w 7336637"/>
              <a:gd name="connsiteY68" fmla="*/ 1456661 h 3062177"/>
              <a:gd name="connsiteX69" fmla="*/ 3742660 w 7336637"/>
              <a:gd name="connsiteY69" fmla="*/ 1531089 h 3062177"/>
              <a:gd name="connsiteX70" fmla="*/ 3806455 w 7336637"/>
              <a:gd name="connsiteY70" fmla="*/ 1594884 h 3062177"/>
              <a:gd name="connsiteX71" fmla="*/ 3838353 w 7336637"/>
              <a:gd name="connsiteY71" fmla="*/ 1626782 h 3062177"/>
              <a:gd name="connsiteX72" fmla="*/ 3902148 w 7336637"/>
              <a:gd name="connsiteY72" fmla="*/ 1733107 h 3062177"/>
              <a:gd name="connsiteX73" fmla="*/ 3923414 w 7336637"/>
              <a:gd name="connsiteY73" fmla="*/ 1765005 h 3062177"/>
              <a:gd name="connsiteX74" fmla="*/ 3955311 w 7336637"/>
              <a:gd name="connsiteY74" fmla="*/ 1796903 h 3062177"/>
              <a:gd name="connsiteX75" fmla="*/ 4008474 w 7336637"/>
              <a:gd name="connsiteY75" fmla="*/ 1850066 h 3062177"/>
              <a:gd name="connsiteX76" fmla="*/ 4019107 w 7336637"/>
              <a:gd name="connsiteY76" fmla="*/ 1881963 h 3062177"/>
              <a:gd name="connsiteX77" fmla="*/ 4051004 w 7336637"/>
              <a:gd name="connsiteY77" fmla="*/ 1903228 h 3062177"/>
              <a:gd name="connsiteX78" fmla="*/ 4072269 w 7336637"/>
              <a:gd name="connsiteY78" fmla="*/ 1967024 h 3062177"/>
              <a:gd name="connsiteX79" fmla="*/ 4072269 w 7336637"/>
              <a:gd name="connsiteY79" fmla="*/ 2360428 h 3062177"/>
              <a:gd name="connsiteX80" fmla="*/ 4093534 w 7336637"/>
              <a:gd name="connsiteY80" fmla="*/ 2392326 h 3062177"/>
              <a:gd name="connsiteX81" fmla="*/ 4104167 w 7336637"/>
              <a:gd name="connsiteY81" fmla="*/ 2424224 h 3062177"/>
              <a:gd name="connsiteX82" fmla="*/ 4136065 w 7336637"/>
              <a:gd name="connsiteY82" fmla="*/ 2456121 h 3062177"/>
              <a:gd name="connsiteX83" fmla="*/ 4157330 w 7336637"/>
              <a:gd name="connsiteY83" fmla="*/ 2488019 h 3062177"/>
              <a:gd name="connsiteX84" fmla="*/ 4189227 w 7336637"/>
              <a:gd name="connsiteY84" fmla="*/ 2519917 h 3062177"/>
              <a:gd name="connsiteX85" fmla="*/ 4231758 w 7336637"/>
              <a:gd name="connsiteY85" fmla="*/ 2573080 h 3062177"/>
              <a:gd name="connsiteX86" fmla="*/ 4348716 w 7336637"/>
              <a:gd name="connsiteY86" fmla="*/ 2668773 h 3062177"/>
              <a:gd name="connsiteX87" fmla="*/ 4412511 w 7336637"/>
              <a:gd name="connsiteY87" fmla="*/ 2721935 h 3062177"/>
              <a:gd name="connsiteX88" fmla="*/ 4476307 w 7336637"/>
              <a:gd name="connsiteY88" fmla="*/ 2775098 h 3062177"/>
              <a:gd name="connsiteX89" fmla="*/ 4529469 w 7336637"/>
              <a:gd name="connsiteY89" fmla="*/ 2849526 h 3062177"/>
              <a:gd name="connsiteX90" fmla="*/ 4550734 w 7336637"/>
              <a:gd name="connsiteY90" fmla="*/ 2881424 h 3062177"/>
              <a:gd name="connsiteX91" fmla="*/ 4593265 w 7336637"/>
              <a:gd name="connsiteY91" fmla="*/ 2902689 h 3062177"/>
              <a:gd name="connsiteX92" fmla="*/ 4635795 w 7336637"/>
              <a:gd name="connsiteY92" fmla="*/ 2945219 h 3062177"/>
              <a:gd name="connsiteX93" fmla="*/ 4742120 w 7336637"/>
              <a:gd name="connsiteY93" fmla="*/ 2987749 h 3062177"/>
              <a:gd name="connsiteX94" fmla="*/ 4805916 w 7336637"/>
              <a:gd name="connsiteY94" fmla="*/ 3009014 h 3062177"/>
              <a:gd name="connsiteX95" fmla="*/ 4859079 w 7336637"/>
              <a:gd name="connsiteY95" fmla="*/ 3019647 h 3062177"/>
              <a:gd name="connsiteX96" fmla="*/ 4901609 w 7336637"/>
              <a:gd name="connsiteY96" fmla="*/ 3040912 h 3062177"/>
              <a:gd name="connsiteX97" fmla="*/ 5528930 w 7336637"/>
              <a:gd name="connsiteY97" fmla="*/ 3051545 h 3062177"/>
              <a:gd name="connsiteX98" fmla="*/ 6007395 w 7336637"/>
              <a:gd name="connsiteY98" fmla="*/ 3062177 h 3062177"/>
              <a:gd name="connsiteX99" fmla="*/ 6241311 w 7336637"/>
              <a:gd name="connsiteY99" fmla="*/ 3051545 h 3062177"/>
              <a:gd name="connsiteX100" fmla="*/ 6262576 w 7336637"/>
              <a:gd name="connsiteY100" fmla="*/ 3019647 h 3062177"/>
              <a:gd name="connsiteX101" fmla="*/ 6294474 w 7336637"/>
              <a:gd name="connsiteY101" fmla="*/ 3009014 h 3062177"/>
              <a:gd name="connsiteX102" fmla="*/ 6326372 w 7336637"/>
              <a:gd name="connsiteY102" fmla="*/ 2987749 h 3062177"/>
              <a:gd name="connsiteX103" fmla="*/ 6422065 w 7336637"/>
              <a:gd name="connsiteY103" fmla="*/ 2955852 h 3062177"/>
              <a:gd name="connsiteX104" fmla="*/ 6453962 w 7336637"/>
              <a:gd name="connsiteY104" fmla="*/ 2945219 h 3062177"/>
              <a:gd name="connsiteX105" fmla="*/ 6485860 w 7336637"/>
              <a:gd name="connsiteY105" fmla="*/ 2923954 h 3062177"/>
              <a:gd name="connsiteX106" fmla="*/ 6549655 w 7336637"/>
              <a:gd name="connsiteY106" fmla="*/ 2892056 h 3062177"/>
              <a:gd name="connsiteX107" fmla="*/ 6624083 w 7336637"/>
              <a:gd name="connsiteY107" fmla="*/ 2806996 h 3062177"/>
              <a:gd name="connsiteX108" fmla="*/ 6687879 w 7336637"/>
              <a:gd name="connsiteY108" fmla="*/ 2743200 h 3062177"/>
              <a:gd name="connsiteX109" fmla="*/ 6772939 w 7336637"/>
              <a:gd name="connsiteY109" fmla="*/ 2658140 h 3062177"/>
              <a:gd name="connsiteX110" fmla="*/ 6815469 w 7336637"/>
              <a:gd name="connsiteY110" fmla="*/ 2594345 h 3062177"/>
              <a:gd name="connsiteX111" fmla="*/ 6836734 w 7336637"/>
              <a:gd name="connsiteY111" fmla="*/ 2519917 h 3062177"/>
              <a:gd name="connsiteX112" fmla="*/ 6879265 w 7336637"/>
              <a:gd name="connsiteY112" fmla="*/ 2456121 h 3062177"/>
              <a:gd name="connsiteX113" fmla="*/ 6921795 w 7336637"/>
              <a:gd name="connsiteY113" fmla="*/ 2381693 h 3062177"/>
              <a:gd name="connsiteX114" fmla="*/ 6974958 w 7336637"/>
              <a:gd name="connsiteY114" fmla="*/ 2286000 h 3062177"/>
              <a:gd name="connsiteX115" fmla="*/ 7017488 w 7336637"/>
              <a:gd name="connsiteY115" fmla="*/ 2211573 h 3062177"/>
              <a:gd name="connsiteX116" fmla="*/ 7049386 w 7336637"/>
              <a:gd name="connsiteY116" fmla="*/ 2200940 h 3062177"/>
              <a:gd name="connsiteX117" fmla="*/ 7113181 w 7336637"/>
              <a:gd name="connsiteY117" fmla="*/ 2158410 h 3062177"/>
              <a:gd name="connsiteX118" fmla="*/ 7145079 w 7336637"/>
              <a:gd name="connsiteY118" fmla="*/ 2147777 h 3062177"/>
              <a:gd name="connsiteX119" fmla="*/ 7208874 w 7336637"/>
              <a:gd name="connsiteY119" fmla="*/ 2105247 h 3062177"/>
              <a:gd name="connsiteX120" fmla="*/ 7272669 w 7336637"/>
              <a:gd name="connsiteY120" fmla="*/ 2073349 h 3062177"/>
              <a:gd name="connsiteX121" fmla="*/ 7336465 w 7336637"/>
              <a:gd name="connsiteY121" fmla="*/ 2030819 h 30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7336637" h="3062177">
                <a:moveTo>
                  <a:pt x="0" y="754912"/>
                </a:moveTo>
                <a:cubicBezTo>
                  <a:pt x="17721" y="772633"/>
                  <a:pt x="33113" y="793038"/>
                  <a:pt x="53162" y="808075"/>
                </a:cubicBezTo>
                <a:cubicBezTo>
                  <a:pt x="62128" y="814800"/>
                  <a:pt x="76094" y="811982"/>
                  <a:pt x="85060" y="818707"/>
                </a:cubicBezTo>
                <a:cubicBezTo>
                  <a:pt x="180306" y="890141"/>
                  <a:pt x="95397" y="861163"/>
                  <a:pt x="180753" y="882503"/>
                </a:cubicBezTo>
                <a:cubicBezTo>
                  <a:pt x="191386" y="889591"/>
                  <a:pt x="201221" y="898053"/>
                  <a:pt x="212651" y="903768"/>
                </a:cubicBezTo>
                <a:cubicBezTo>
                  <a:pt x="243576" y="919230"/>
                  <a:pt x="253019" y="911409"/>
                  <a:pt x="287079" y="925033"/>
                </a:cubicBezTo>
                <a:cubicBezTo>
                  <a:pt x="309154" y="933863"/>
                  <a:pt x="328484" y="948935"/>
                  <a:pt x="350874" y="956931"/>
                </a:cubicBezTo>
                <a:cubicBezTo>
                  <a:pt x="378397" y="966761"/>
                  <a:pt x="408208" y="968954"/>
                  <a:pt x="435934" y="978196"/>
                </a:cubicBezTo>
                <a:cubicBezTo>
                  <a:pt x="446567" y="981740"/>
                  <a:pt x="456737" y="987243"/>
                  <a:pt x="467832" y="988828"/>
                </a:cubicBezTo>
                <a:cubicBezTo>
                  <a:pt x="506585" y="994364"/>
                  <a:pt x="545804" y="995917"/>
                  <a:pt x="584790" y="999461"/>
                </a:cubicBezTo>
                <a:cubicBezTo>
                  <a:pt x="598967" y="1003005"/>
                  <a:pt x="612707" y="1010093"/>
                  <a:pt x="627320" y="1010093"/>
                </a:cubicBezTo>
                <a:cubicBezTo>
                  <a:pt x="672353" y="1010093"/>
                  <a:pt x="763722" y="1003824"/>
                  <a:pt x="818707" y="988828"/>
                </a:cubicBezTo>
                <a:cubicBezTo>
                  <a:pt x="967079" y="948362"/>
                  <a:pt x="806156" y="982831"/>
                  <a:pt x="935665" y="956931"/>
                </a:cubicBezTo>
                <a:cubicBezTo>
                  <a:pt x="1001057" y="924235"/>
                  <a:pt x="965003" y="944460"/>
                  <a:pt x="1041990" y="893135"/>
                </a:cubicBezTo>
                <a:cubicBezTo>
                  <a:pt x="1052623" y="886047"/>
                  <a:pt x="1064852" y="880906"/>
                  <a:pt x="1073888" y="871870"/>
                </a:cubicBezTo>
                <a:lnTo>
                  <a:pt x="1105786" y="839973"/>
                </a:lnTo>
                <a:cubicBezTo>
                  <a:pt x="1134137" y="754914"/>
                  <a:pt x="1091610" y="854148"/>
                  <a:pt x="1148316" y="797442"/>
                </a:cubicBezTo>
                <a:cubicBezTo>
                  <a:pt x="1156241" y="789517"/>
                  <a:pt x="1153505" y="775342"/>
                  <a:pt x="1158948" y="765545"/>
                </a:cubicBezTo>
                <a:cubicBezTo>
                  <a:pt x="1171360" y="743203"/>
                  <a:pt x="1187302" y="723014"/>
                  <a:pt x="1201479" y="701749"/>
                </a:cubicBezTo>
                <a:lnTo>
                  <a:pt x="1244009" y="637954"/>
                </a:lnTo>
                <a:lnTo>
                  <a:pt x="1265274" y="606056"/>
                </a:lnTo>
                <a:cubicBezTo>
                  <a:pt x="1268818" y="584791"/>
                  <a:pt x="1271679" y="563401"/>
                  <a:pt x="1275907" y="542261"/>
                </a:cubicBezTo>
                <a:cubicBezTo>
                  <a:pt x="1278773" y="527932"/>
                  <a:pt x="1285009" y="514264"/>
                  <a:pt x="1286539" y="499731"/>
                </a:cubicBezTo>
                <a:cubicBezTo>
                  <a:pt x="1292117" y="446743"/>
                  <a:pt x="1291288" y="393197"/>
                  <a:pt x="1297172" y="340242"/>
                </a:cubicBezTo>
                <a:cubicBezTo>
                  <a:pt x="1299172" y="322243"/>
                  <a:pt x="1322089" y="277448"/>
                  <a:pt x="1329069" y="265814"/>
                </a:cubicBezTo>
                <a:cubicBezTo>
                  <a:pt x="1330083" y="264125"/>
                  <a:pt x="1391868" y="169180"/>
                  <a:pt x="1403497" y="159489"/>
                </a:cubicBezTo>
                <a:cubicBezTo>
                  <a:pt x="1412107" y="152314"/>
                  <a:pt x="1425093" y="153271"/>
                  <a:pt x="1435395" y="148856"/>
                </a:cubicBezTo>
                <a:cubicBezTo>
                  <a:pt x="1449963" y="142612"/>
                  <a:pt x="1464163" y="135455"/>
                  <a:pt x="1477925" y="127591"/>
                </a:cubicBezTo>
                <a:cubicBezTo>
                  <a:pt x="1489020" y="121251"/>
                  <a:pt x="1498146" y="111516"/>
                  <a:pt x="1509823" y="106326"/>
                </a:cubicBezTo>
                <a:cubicBezTo>
                  <a:pt x="1565130" y="81745"/>
                  <a:pt x="1587499" y="83078"/>
                  <a:pt x="1648046" y="74428"/>
                </a:cubicBezTo>
                <a:cubicBezTo>
                  <a:pt x="1720963" y="50124"/>
                  <a:pt x="1630458" y="78825"/>
                  <a:pt x="1733107" y="53163"/>
                </a:cubicBezTo>
                <a:cubicBezTo>
                  <a:pt x="1743980" y="50445"/>
                  <a:pt x="1754131" y="45249"/>
                  <a:pt x="1765004" y="42531"/>
                </a:cubicBezTo>
                <a:cubicBezTo>
                  <a:pt x="1782536" y="38148"/>
                  <a:pt x="1800635" y="36281"/>
                  <a:pt x="1818167" y="31898"/>
                </a:cubicBezTo>
                <a:cubicBezTo>
                  <a:pt x="1829040" y="29180"/>
                  <a:pt x="1839010" y="23109"/>
                  <a:pt x="1850065" y="21266"/>
                </a:cubicBezTo>
                <a:cubicBezTo>
                  <a:pt x="1881722" y="15990"/>
                  <a:pt x="1913987" y="15172"/>
                  <a:pt x="1945758" y="10633"/>
                </a:cubicBezTo>
                <a:cubicBezTo>
                  <a:pt x="1963648" y="8077"/>
                  <a:pt x="1981199" y="3544"/>
                  <a:pt x="1998920" y="0"/>
                </a:cubicBezTo>
                <a:cubicBezTo>
                  <a:pt x="2080436" y="3544"/>
                  <a:pt x="2162309" y="2237"/>
                  <a:pt x="2243469" y="10633"/>
                </a:cubicBezTo>
                <a:cubicBezTo>
                  <a:pt x="2265766" y="12940"/>
                  <a:pt x="2307265" y="31898"/>
                  <a:pt x="2307265" y="31898"/>
                </a:cubicBezTo>
                <a:cubicBezTo>
                  <a:pt x="2328530" y="46075"/>
                  <a:pt x="2356883" y="53163"/>
                  <a:pt x="2371060" y="74428"/>
                </a:cubicBezTo>
                <a:cubicBezTo>
                  <a:pt x="2398542" y="115652"/>
                  <a:pt x="2380202" y="102285"/>
                  <a:pt x="2424223" y="116959"/>
                </a:cubicBezTo>
                <a:cubicBezTo>
                  <a:pt x="2434855" y="127591"/>
                  <a:pt x="2443884" y="140116"/>
                  <a:pt x="2456120" y="148856"/>
                </a:cubicBezTo>
                <a:cubicBezTo>
                  <a:pt x="2469018" y="158069"/>
                  <a:pt x="2484889" y="162257"/>
                  <a:pt x="2498651" y="170121"/>
                </a:cubicBezTo>
                <a:cubicBezTo>
                  <a:pt x="2556366" y="203101"/>
                  <a:pt x="2503960" y="182525"/>
                  <a:pt x="2562446" y="202019"/>
                </a:cubicBezTo>
                <a:cubicBezTo>
                  <a:pt x="2569534" y="212652"/>
                  <a:pt x="2575296" y="224300"/>
                  <a:pt x="2583711" y="233917"/>
                </a:cubicBezTo>
                <a:cubicBezTo>
                  <a:pt x="2627250" y="283676"/>
                  <a:pt x="2625536" y="279522"/>
                  <a:pt x="2668772" y="308345"/>
                </a:cubicBezTo>
                <a:cubicBezTo>
                  <a:pt x="2711302" y="393405"/>
                  <a:pt x="2661684" y="315433"/>
                  <a:pt x="2732567" y="372140"/>
                </a:cubicBezTo>
                <a:cubicBezTo>
                  <a:pt x="2802082" y="427752"/>
                  <a:pt x="2780672" y="435433"/>
                  <a:pt x="2849525" y="478466"/>
                </a:cubicBezTo>
                <a:cubicBezTo>
                  <a:pt x="2859029" y="484406"/>
                  <a:pt x="2870790" y="485554"/>
                  <a:pt x="2881423" y="489098"/>
                </a:cubicBezTo>
                <a:cubicBezTo>
                  <a:pt x="2888511" y="499731"/>
                  <a:pt x="2892871" y="512815"/>
                  <a:pt x="2902688" y="520996"/>
                </a:cubicBezTo>
                <a:cubicBezTo>
                  <a:pt x="2914864" y="531143"/>
                  <a:pt x="2931456" y="534397"/>
                  <a:pt x="2945218" y="542261"/>
                </a:cubicBezTo>
                <a:cubicBezTo>
                  <a:pt x="3002931" y="575240"/>
                  <a:pt x="2950531" y="554664"/>
                  <a:pt x="3009014" y="574159"/>
                </a:cubicBezTo>
                <a:cubicBezTo>
                  <a:pt x="3084791" y="649936"/>
                  <a:pt x="2998787" y="568103"/>
                  <a:pt x="3072809" y="627321"/>
                </a:cubicBezTo>
                <a:cubicBezTo>
                  <a:pt x="3148562" y="687924"/>
                  <a:pt x="3027794" y="604401"/>
                  <a:pt x="3125972" y="669852"/>
                </a:cubicBezTo>
                <a:cubicBezTo>
                  <a:pt x="3133060" y="680484"/>
                  <a:pt x="3138822" y="692132"/>
                  <a:pt x="3147237" y="701749"/>
                </a:cubicBezTo>
                <a:cubicBezTo>
                  <a:pt x="3190776" y="751508"/>
                  <a:pt x="3189062" y="747353"/>
                  <a:pt x="3232297" y="776177"/>
                </a:cubicBezTo>
                <a:cubicBezTo>
                  <a:pt x="3281915" y="850606"/>
                  <a:pt x="3253562" y="825796"/>
                  <a:pt x="3306725" y="861238"/>
                </a:cubicBezTo>
                <a:cubicBezTo>
                  <a:pt x="3313813" y="871870"/>
                  <a:pt x="3318954" y="884099"/>
                  <a:pt x="3327990" y="893135"/>
                </a:cubicBezTo>
                <a:cubicBezTo>
                  <a:pt x="3337026" y="902171"/>
                  <a:pt x="3351905" y="904421"/>
                  <a:pt x="3359888" y="914400"/>
                </a:cubicBezTo>
                <a:cubicBezTo>
                  <a:pt x="3366889" y="923152"/>
                  <a:pt x="3365508" y="936273"/>
                  <a:pt x="3370520" y="946298"/>
                </a:cubicBezTo>
                <a:cubicBezTo>
                  <a:pt x="3385322" y="975902"/>
                  <a:pt x="3400170" y="986580"/>
                  <a:pt x="3423683" y="1010093"/>
                </a:cubicBezTo>
                <a:cubicBezTo>
                  <a:pt x="3446882" y="1079688"/>
                  <a:pt x="3414662" y="1011383"/>
                  <a:pt x="3466214" y="1052624"/>
                </a:cubicBezTo>
                <a:cubicBezTo>
                  <a:pt x="3476192" y="1060607"/>
                  <a:pt x="3480391" y="1073889"/>
                  <a:pt x="3487479" y="1084521"/>
                </a:cubicBezTo>
                <a:cubicBezTo>
                  <a:pt x="3491023" y="1095154"/>
                  <a:pt x="3493099" y="1106394"/>
                  <a:pt x="3498111" y="1116419"/>
                </a:cubicBezTo>
                <a:cubicBezTo>
                  <a:pt x="3512914" y="1146026"/>
                  <a:pt x="3527758" y="1156699"/>
                  <a:pt x="3551274" y="1180214"/>
                </a:cubicBezTo>
                <a:cubicBezTo>
                  <a:pt x="3559877" y="1240435"/>
                  <a:pt x="3558218" y="1247048"/>
                  <a:pt x="3572539" y="1297173"/>
                </a:cubicBezTo>
                <a:cubicBezTo>
                  <a:pt x="3575618" y="1307949"/>
                  <a:pt x="3578160" y="1319046"/>
                  <a:pt x="3583172" y="1329070"/>
                </a:cubicBezTo>
                <a:cubicBezTo>
                  <a:pt x="3590078" y="1342881"/>
                  <a:pt x="3630313" y="1396273"/>
                  <a:pt x="3636334" y="1403498"/>
                </a:cubicBezTo>
                <a:cubicBezTo>
                  <a:pt x="3642752" y="1411199"/>
                  <a:pt x="3651338" y="1416935"/>
                  <a:pt x="3657600" y="1424763"/>
                </a:cubicBezTo>
                <a:cubicBezTo>
                  <a:pt x="3665583" y="1434742"/>
                  <a:pt x="3671438" y="1446262"/>
                  <a:pt x="3678865" y="1456661"/>
                </a:cubicBezTo>
                <a:cubicBezTo>
                  <a:pt x="3700982" y="1487625"/>
                  <a:pt x="3714186" y="1506683"/>
                  <a:pt x="3742660" y="1531089"/>
                </a:cubicBezTo>
                <a:cubicBezTo>
                  <a:pt x="3849630" y="1622779"/>
                  <a:pt x="3736264" y="1510656"/>
                  <a:pt x="3806455" y="1594884"/>
                </a:cubicBezTo>
                <a:cubicBezTo>
                  <a:pt x="3816081" y="1606436"/>
                  <a:pt x="3829794" y="1614419"/>
                  <a:pt x="3838353" y="1626782"/>
                </a:cubicBezTo>
                <a:cubicBezTo>
                  <a:pt x="3861879" y="1660765"/>
                  <a:pt x="3879221" y="1698717"/>
                  <a:pt x="3902148" y="1733107"/>
                </a:cubicBezTo>
                <a:cubicBezTo>
                  <a:pt x="3909237" y="1743740"/>
                  <a:pt x="3915233" y="1755188"/>
                  <a:pt x="3923414" y="1765005"/>
                </a:cubicBezTo>
                <a:cubicBezTo>
                  <a:pt x="3933040" y="1776556"/>
                  <a:pt x="3945685" y="1785351"/>
                  <a:pt x="3955311" y="1796903"/>
                </a:cubicBezTo>
                <a:cubicBezTo>
                  <a:pt x="3999612" y="1850065"/>
                  <a:pt x="3949996" y="1811079"/>
                  <a:pt x="4008474" y="1850066"/>
                </a:cubicBezTo>
                <a:cubicBezTo>
                  <a:pt x="4012018" y="1860698"/>
                  <a:pt x="4012106" y="1873211"/>
                  <a:pt x="4019107" y="1881963"/>
                </a:cubicBezTo>
                <a:cubicBezTo>
                  <a:pt x="4027090" y="1891941"/>
                  <a:pt x="4044231" y="1892392"/>
                  <a:pt x="4051004" y="1903228"/>
                </a:cubicBezTo>
                <a:cubicBezTo>
                  <a:pt x="4062884" y="1922236"/>
                  <a:pt x="4072269" y="1967024"/>
                  <a:pt x="4072269" y="1967024"/>
                </a:cubicBezTo>
                <a:cubicBezTo>
                  <a:pt x="4058634" y="2130652"/>
                  <a:pt x="4050871" y="2160705"/>
                  <a:pt x="4072269" y="2360428"/>
                </a:cubicBezTo>
                <a:cubicBezTo>
                  <a:pt x="4073630" y="2373134"/>
                  <a:pt x="4087819" y="2380896"/>
                  <a:pt x="4093534" y="2392326"/>
                </a:cubicBezTo>
                <a:cubicBezTo>
                  <a:pt x="4098546" y="2402351"/>
                  <a:pt x="4097950" y="2414899"/>
                  <a:pt x="4104167" y="2424224"/>
                </a:cubicBezTo>
                <a:cubicBezTo>
                  <a:pt x="4112508" y="2436735"/>
                  <a:pt x="4126439" y="2444570"/>
                  <a:pt x="4136065" y="2456121"/>
                </a:cubicBezTo>
                <a:cubicBezTo>
                  <a:pt x="4144246" y="2465938"/>
                  <a:pt x="4149149" y="2478202"/>
                  <a:pt x="4157330" y="2488019"/>
                </a:cubicBezTo>
                <a:cubicBezTo>
                  <a:pt x="4166956" y="2499571"/>
                  <a:pt x="4179325" y="2508601"/>
                  <a:pt x="4189227" y="2519917"/>
                </a:cubicBezTo>
                <a:cubicBezTo>
                  <a:pt x="4204171" y="2536996"/>
                  <a:pt x="4215167" y="2557595"/>
                  <a:pt x="4231758" y="2573080"/>
                </a:cubicBezTo>
                <a:cubicBezTo>
                  <a:pt x="4268583" y="2607450"/>
                  <a:pt x="4313097" y="2633155"/>
                  <a:pt x="4348716" y="2668773"/>
                </a:cubicBezTo>
                <a:cubicBezTo>
                  <a:pt x="4441917" y="2761971"/>
                  <a:pt x="4323685" y="2647913"/>
                  <a:pt x="4412511" y="2721935"/>
                </a:cubicBezTo>
                <a:cubicBezTo>
                  <a:pt x="4494373" y="2790154"/>
                  <a:pt x="4397116" y="2722305"/>
                  <a:pt x="4476307" y="2775098"/>
                </a:cubicBezTo>
                <a:cubicBezTo>
                  <a:pt x="4515656" y="2853796"/>
                  <a:pt x="4475588" y="2784867"/>
                  <a:pt x="4529469" y="2849526"/>
                </a:cubicBezTo>
                <a:cubicBezTo>
                  <a:pt x="4537650" y="2859343"/>
                  <a:pt x="4540917" y="2873243"/>
                  <a:pt x="4550734" y="2881424"/>
                </a:cubicBezTo>
                <a:cubicBezTo>
                  <a:pt x="4562911" y="2891571"/>
                  <a:pt x="4579088" y="2895601"/>
                  <a:pt x="4593265" y="2902689"/>
                </a:cubicBezTo>
                <a:cubicBezTo>
                  <a:pt x="4607442" y="2916866"/>
                  <a:pt x="4619756" y="2933190"/>
                  <a:pt x="4635795" y="2945219"/>
                </a:cubicBezTo>
                <a:cubicBezTo>
                  <a:pt x="4660827" y="2963993"/>
                  <a:pt x="4716388" y="2979172"/>
                  <a:pt x="4742120" y="2987749"/>
                </a:cubicBezTo>
                <a:lnTo>
                  <a:pt x="4805916" y="3009014"/>
                </a:lnTo>
                <a:lnTo>
                  <a:pt x="4859079" y="3019647"/>
                </a:lnTo>
                <a:cubicBezTo>
                  <a:pt x="4873256" y="3026735"/>
                  <a:pt x="4885777" y="3040158"/>
                  <a:pt x="4901609" y="3040912"/>
                </a:cubicBezTo>
                <a:cubicBezTo>
                  <a:pt x="5110509" y="3050860"/>
                  <a:pt x="5319832" y="3047524"/>
                  <a:pt x="5528930" y="3051545"/>
                </a:cubicBezTo>
                <a:lnTo>
                  <a:pt x="6007395" y="3062177"/>
                </a:lnTo>
                <a:cubicBezTo>
                  <a:pt x="6085367" y="3058633"/>
                  <a:pt x="6164320" y="3064377"/>
                  <a:pt x="6241311" y="3051545"/>
                </a:cubicBezTo>
                <a:cubicBezTo>
                  <a:pt x="6253916" y="3049444"/>
                  <a:pt x="6252597" y="3027630"/>
                  <a:pt x="6262576" y="3019647"/>
                </a:cubicBezTo>
                <a:cubicBezTo>
                  <a:pt x="6271328" y="3012645"/>
                  <a:pt x="6284449" y="3014026"/>
                  <a:pt x="6294474" y="3009014"/>
                </a:cubicBezTo>
                <a:cubicBezTo>
                  <a:pt x="6305904" y="3003299"/>
                  <a:pt x="6314695" y="2992939"/>
                  <a:pt x="6326372" y="2987749"/>
                </a:cubicBezTo>
                <a:cubicBezTo>
                  <a:pt x="6326392" y="2987740"/>
                  <a:pt x="6406106" y="2961172"/>
                  <a:pt x="6422065" y="2955852"/>
                </a:cubicBezTo>
                <a:cubicBezTo>
                  <a:pt x="6432697" y="2952308"/>
                  <a:pt x="6444637" y="2951436"/>
                  <a:pt x="6453962" y="2945219"/>
                </a:cubicBezTo>
                <a:cubicBezTo>
                  <a:pt x="6464595" y="2938131"/>
                  <a:pt x="6474430" y="2929669"/>
                  <a:pt x="6485860" y="2923954"/>
                </a:cubicBezTo>
                <a:cubicBezTo>
                  <a:pt x="6529358" y="2902205"/>
                  <a:pt x="6509028" y="2927605"/>
                  <a:pt x="6549655" y="2892056"/>
                </a:cubicBezTo>
                <a:cubicBezTo>
                  <a:pt x="6684209" y="2774321"/>
                  <a:pt x="6552023" y="2888063"/>
                  <a:pt x="6624083" y="2806996"/>
                </a:cubicBezTo>
                <a:cubicBezTo>
                  <a:pt x="6644063" y="2784519"/>
                  <a:pt x="6671197" y="2768223"/>
                  <a:pt x="6687879" y="2743200"/>
                </a:cubicBezTo>
                <a:cubicBezTo>
                  <a:pt x="6739201" y="2666217"/>
                  <a:pt x="6707550" y="2690835"/>
                  <a:pt x="6772939" y="2658140"/>
                </a:cubicBezTo>
                <a:cubicBezTo>
                  <a:pt x="6787116" y="2636875"/>
                  <a:pt x="6809270" y="2619139"/>
                  <a:pt x="6815469" y="2594345"/>
                </a:cubicBezTo>
                <a:cubicBezTo>
                  <a:pt x="6817971" y="2584338"/>
                  <a:pt x="6829802" y="2532395"/>
                  <a:pt x="6836734" y="2519917"/>
                </a:cubicBezTo>
                <a:cubicBezTo>
                  <a:pt x="6849146" y="2497575"/>
                  <a:pt x="6867835" y="2478981"/>
                  <a:pt x="6879265" y="2456121"/>
                </a:cubicBezTo>
                <a:cubicBezTo>
                  <a:pt x="6906245" y="2402161"/>
                  <a:pt x="6891738" y="2426779"/>
                  <a:pt x="6921795" y="2381693"/>
                </a:cubicBezTo>
                <a:cubicBezTo>
                  <a:pt x="6965609" y="2250250"/>
                  <a:pt x="6915273" y="2369559"/>
                  <a:pt x="6974958" y="2286000"/>
                </a:cubicBezTo>
                <a:cubicBezTo>
                  <a:pt x="6985423" y="2271348"/>
                  <a:pt x="7000745" y="2224967"/>
                  <a:pt x="7017488" y="2211573"/>
                </a:cubicBezTo>
                <a:cubicBezTo>
                  <a:pt x="7026240" y="2204572"/>
                  <a:pt x="7039589" y="2206383"/>
                  <a:pt x="7049386" y="2200940"/>
                </a:cubicBezTo>
                <a:cubicBezTo>
                  <a:pt x="7071727" y="2188528"/>
                  <a:pt x="7088935" y="2166492"/>
                  <a:pt x="7113181" y="2158410"/>
                </a:cubicBezTo>
                <a:cubicBezTo>
                  <a:pt x="7123814" y="2154866"/>
                  <a:pt x="7135282" y="2153220"/>
                  <a:pt x="7145079" y="2147777"/>
                </a:cubicBezTo>
                <a:cubicBezTo>
                  <a:pt x="7167420" y="2135365"/>
                  <a:pt x="7184628" y="2113329"/>
                  <a:pt x="7208874" y="2105247"/>
                </a:cubicBezTo>
                <a:cubicBezTo>
                  <a:pt x="7325218" y="2066464"/>
                  <a:pt x="7148987" y="2128318"/>
                  <a:pt x="7272669" y="2073349"/>
                </a:cubicBezTo>
                <a:cubicBezTo>
                  <a:pt x="7343190" y="2042007"/>
                  <a:pt x="7336465" y="2076977"/>
                  <a:pt x="7336465" y="2030819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27321" y="2529333"/>
            <a:ext cx="7793665" cy="2744416"/>
          </a:xfrm>
          <a:custGeom>
            <a:avLst/>
            <a:gdLst>
              <a:gd name="connsiteX0" fmla="*/ 0 w 7793665"/>
              <a:gd name="connsiteY0" fmla="*/ 1734323 h 2744416"/>
              <a:gd name="connsiteX1" fmla="*/ 733646 w 7793665"/>
              <a:gd name="connsiteY1" fmla="*/ 1532304 h 2744416"/>
              <a:gd name="connsiteX2" fmla="*/ 1286539 w 7793665"/>
              <a:gd name="connsiteY2" fmla="*/ 1542937 h 2744416"/>
              <a:gd name="connsiteX3" fmla="*/ 1371600 w 7793665"/>
              <a:gd name="connsiteY3" fmla="*/ 1564202 h 2744416"/>
              <a:gd name="connsiteX4" fmla="*/ 1446028 w 7793665"/>
              <a:gd name="connsiteY4" fmla="*/ 1596100 h 2744416"/>
              <a:gd name="connsiteX5" fmla="*/ 1477926 w 7793665"/>
              <a:gd name="connsiteY5" fmla="*/ 1659895 h 2744416"/>
              <a:gd name="connsiteX6" fmla="*/ 1488558 w 7793665"/>
              <a:gd name="connsiteY6" fmla="*/ 1691793 h 2744416"/>
              <a:gd name="connsiteX7" fmla="*/ 1509823 w 7793665"/>
              <a:gd name="connsiteY7" fmla="*/ 1734323 h 2744416"/>
              <a:gd name="connsiteX8" fmla="*/ 1541721 w 7793665"/>
              <a:gd name="connsiteY8" fmla="*/ 1798118 h 2744416"/>
              <a:gd name="connsiteX9" fmla="*/ 1552353 w 7793665"/>
              <a:gd name="connsiteY9" fmla="*/ 1840648 h 2744416"/>
              <a:gd name="connsiteX10" fmla="*/ 1573619 w 7793665"/>
              <a:gd name="connsiteY10" fmla="*/ 1893811 h 2744416"/>
              <a:gd name="connsiteX11" fmla="*/ 1594884 w 7793665"/>
              <a:gd name="connsiteY11" fmla="*/ 1957607 h 2744416"/>
              <a:gd name="connsiteX12" fmla="*/ 1616149 w 7793665"/>
              <a:gd name="connsiteY12" fmla="*/ 2032034 h 2744416"/>
              <a:gd name="connsiteX13" fmla="*/ 1626781 w 7793665"/>
              <a:gd name="connsiteY13" fmla="*/ 2063932 h 2744416"/>
              <a:gd name="connsiteX14" fmla="*/ 1637414 w 7793665"/>
              <a:gd name="connsiteY14" fmla="*/ 2404174 h 2744416"/>
              <a:gd name="connsiteX15" fmla="*/ 1658679 w 7793665"/>
              <a:gd name="connsiteY15" fmla="*/ 2467969 h 2744416"/>
              <a:gd name="connsiteX16" fmla="*/ 1669312 w 7793665"/>
              <a:gd name="connsiteY16" fmla="*/ 2499867 h 2744416"/>
              <a:gd name="connsiteX17" fmla="*/ 1743739 w 7793665"/>
              <a:gd name="connsiteY17" fmla="*/ 2542397 h 2744416"/>
              <a:gd name="connsiteX18" fmla="*/ 1765005 w 7793665"/>
              <a:gd name="connsiteY18" fmla="*/ 2563662 h 2744416"/>
              <a:gd name="connsiteX19" fmla="*/ 1796902 w 7793665"/>
              <a:gd name="connsiteY19" fmla="*/ 2584927 h 2744416"/>
              <a:gd name="connsiteX20" fmla="*/ 1818167 w 7793665"/>
              <a:gd name="connsiteY20" fmla="*/ 2606193 h 2744416"/>
              <a:gd name="connsiteX21" fmla="*/ 1892595 w 7793665"/>
              <a:gd name="connsiteY21" fmla="*/ 2627458 h 2744416"/>
              <a:gd name="connsiteX22" fmla="*/ 1998921 w 7793665"/>
              <a:gd name="connsiteY22" fmla="*/ 2648723 h 2744416"/>
              <a:gd name="connsiteX23" fmla="*/ 2062716 w 7793665"/>
              <a:gd name="connsiteY23" fmla="*/ 2669988 h 2744416"/>
              <a:gd name="connsiteX24" fmla="*/ 2094614 w 7793665"/>
              <a:gd name="connsiteY24" fmla="*/ 2680620 h 2744416"/>
              <a:gd name="connsiteX25" fmla="*/ 2115879 w 7793665"/>
              <a:gd name="connsiteY25" fmla="*/ 2701886 h 2744416"/>
              <a:gd name="connsiteX26" fmla="*/ 2179674 w 7793665"/>
              <a:gd name="connsiteY26" fmla="*/ 2723151 h 2744416"/>
              <a:gd name="connsiteX27" fmla="*/ 2286000 w 7793665"/>
              <a:gd name="connsiteY27" fmla="*/ 2744416 h 2744416"/>
              <a:gd name="connsiteX28" fmla="*/ 2594344 w 7793665"/>
              <a:gd name="connsiteY28" fmla="*/ 2733783 h 2744416"/>
              <a:gd name="connsiteX29" fmla="*/ 2690037 w 7793665"/>
              <a:gd name="connsiteY29" fmla="*/ 2712518 h 2744416"/>
              <a:gd name="connsiteX30" fmla="*/ 2743200 w 7793665"/>
              <a:gd name="connsiteY30" fmla="*/ 2691253 h 2744416"/>
              <a:gd name="connsiteX31" fmla="*/ 2806995 w 7793665"/>
              <a:gd name="connsiteY31" fmla="*/ 2648723 h 2744416"/>
              <a:gd name="connsiteX32" fmla="*/ 2838893 w 7793665"/>
              <a:gd name="connsiteY32" fmla="*/ 2627458 h 2744416"/>
              <a:gd name="connsiteX33" fmla="*/ 2870791 w 7793665"/>
              <a:gd name="connsiteY33" fmla="*/ 2616825 h 2744416"/>
              <a:gd name="connsiteX34" fmla="*/ 2902688 w 7793665"/>
              <a:gd name="connsiteY34" fmla="*/ 2584927 h 2744416"/>
              <a:gd name="connsiteX35" fmla="*/ 3009014 w 7793665"/>
              <a:gd name="connsiteY35" fmla="*/ 2510500 h 2744416"/>
              <a:gd name="connsiteX36" fmla="*/ 3030279 w 7793665"/>
              <a:gd name="connsiteY36" fmla="*/ 2489234 h 2744416"/>
              <a:gd name="connsiteX37" fmla="*/ 3062177 w 7793665"/>
              <a:gd name="connsiteY37" fmla="*/ 2467969 h 2744416"/>
              <a:gd name="connsiteX38" fmla="*/ 3179135 w 7793665"/>
              <a:gd name="connsiteY38" fmla="*/ 2382909 h 2744416"/>
              <a:gd name="connsiteX39" fmla="*/ 3211032 w 7793665"/>
              <a:gd name="connsiteY39" fmla="*/ 2340379 h 2744416"/>
              <a:gd name="connsiteX40" fmla="*/ 3242930 w 7793665"/>
              <a:gd name="connsiteY40" fmla="*/ 2319114 h 2744416"/>
              <a:gd name="connsiteX41" fmla="*/ 3264195 w 7793665"/>
              <a:gd name="connsiteY41" fmla="*/ 2276583 h 2744416"/>
              <a:gd name="connsiteX42" fmla="*/ 3327991 w 7793665"/>
              <a:gd name="connsiteY42" fmla="*/ 2212788 h 2744416"/>
              <a:gd name="connsiteX43" fmla="*/ 3349256 w 7793665"/>
              <a:gd name="connsiteY43" fmla="*/ 2180890 h 2744416"/>
              <a:gd name="connsiteX44" fmla="*/ 3402419 w 7793665"/>
              <a:gd name="connsiteY44" fmla="*/ 2127727 h 2744416"/>
              <a:gd name="connsiteX45" fmla="*/ 3434316 w 7793665"/>
              <a:gd name="connsiteY45" fmla="*/ 2095830 h 2744416"/>
              <a:gd name="connsiteX46" fmla="*/ 3466214 w 7793665"/>
              <a:gd name="connsiteY46" fmla="*/ 2053300 h 2744416"/>
              <a:gd name="connsiteX47" fmla="*/ 3530009 w 7793665"/>
              <a:gd name="connsiteY47" fmla="*/ 2010769 h 2744416"/>
              <a:gd name="connsiteX48" fmla="*/ 3593805 w 7793665"/>
              <a:gd name="connsiteY48" fmla="*/ 1957607 h 2744416"/>
              <a:gd name="connsiteX49" fmla="*/ 3636335 w 7793665"/>
              <a:gd name="connsiteY49" fmla="*/ 1904444 h 2744416"/>
              <a:gd name="connsiteX50" fmla="*/ 3668232 w 7793665"/>
              <a:gd name="connsiteY50" fmla="*/ 1883179 h 2744416"/>
              <a:gd name="connsiteX51" fmla="*/ 3721395 w 7793665"/>
              <a:gd name="connsiteY51" fmla="*/ 1819383 h 2744416"/>
              <a:gd name="connsiteX52" fmla="*/ 3753293 w 7793665"/>
              <a:gd name="connsiteY52" fmla="*/ 1755588 h 2744416"/>
              <a:gd name="connsiteX53" fmla="*/ 3774558 w 7793665"/>
              <a:gd name="connsiteY53" fmla="*/ 1723690 h 2744416"/>
              <a:gd name="connsiteX54" fmla="*/ 3806456 w 7793665"/>
              <a:gd name="connsiteY54" fmla="*/ 1649262 h 2744416"/>
              <a:gd name="connsiteX55" fmla="*/ 3817088 w 7793665"/>
              <a:gd name="connsiteY55" fmla="*/ 1606732 h 2744416"/>
              <a:gd name="connsiteX56" fmla="*/ 3838353 w 7793665"/>
              <a:gd name="connsiteY56" fmla="*/ 1574834 h 2744416"/>
              <a:gd name="connsiteX57" fmla="*/ 3880884 w 7793665"/>
              <a:gd name="connsiteY57" fmla="*/ 1479141 h 2744416"/>
              <a:gd name="connsiteX58" fmla="*/ 3912781 w 7793665"/>
              <a:gd name="connsiteY58" fmla="*/ 1404714 h 2744416"/>
              <a:gd name="connsiteX59" fmla="*/ 3944679 w 7793665"/>
              <a:gd name="connsiteY59" fmla="*/ 1330286 h 2744416"/>
              <a:gd name="connsiteX60" fmla="*/ 3965944 w 7793665"/>
              <a:gd name="connsiteY60" fmla="*/ 1298388 h 2744416"/>
              <a:gd name="connsiteX61" fmla="*/ 3997842 w 7793665"/>
              <a:gd name="connsiteY61" fmla="*/ 1234593 h 2744416"/>
              <a:gd name="connsiteX62" fmla="*/ 4029739 w 7793665"/>
              <a:gd name="connsiteY62" fmla="*/ 1170797 h 2744416"/>
              <a:gd name="connsiteX63" fmla="*/ 4072270 w 7793665"/>
              <a:gd name="connsiteY63" fmla="*/ 1107002 h 2744416"/>
              <a:gd name="connsiteX64" fmla="*/ 4104167 w 7793665"/>
              <a:gd name="connsiteY64" fmla="*/ 1043207 h 2744416"/>
              <a:gd name="connsiteX65" fmla="*/ 4125432 w 7793665"/>
              <a:gd name="connsiteY65" fmla="*/ 1021941 h 2744416"/>
              <a:gd name="connsiteX66" fmla="*/ 4167963 w 7793665"/>
              <a:gd name="connsiteY66" fmla="*/ 958146 h 2744416"/>
              <a:gd name="connsiteX67" fmla="*/ 4199860 w 7793665"/>
              <a:gd name="connsiteY67" fmla="*/ 926248 h 2744416"/>
              <a:gd name="connsiteX68" fmla="*/ 4221126 w 7793665"/>
              <a:gd name="connsiteY68" fmla="*/ 894351 h 2744416"/>
              <a:gd name="connsiteX69" fmla="*/ 4253023 w 7793665"/>
              <a:gd name="connsiteY69" fmla="*/ 873086 h 2744416"/>
              <a:gd name="connsiteX70" fmla="*/ 4306186 w 7793665"/>
              <a:gd name="connsiteY70" fmla="*/ 819923 h 2744416"/>
              <a:gd name="connsiteX71" fmla="*/ 4369981 w 7793665"/>
              <a:gd name="connsiteY71" fmla="*/ 766760 h 2744416"/>
              <a:gd name="connsiteX72" fmla="*/ 4391246 w 7793665"/>
              <a:gd name="connsiteY72" fmla="*/ 724230 h 2744416"/>
              <a:gd name="connsiteX73" fmla="*/ 4423144 w 7793665"/>
              <a:gd name="connsiteY73" fmla="*/ 692332 h 2744416"/>
              <a:gd name="connsiteX74" fmla="*/ 4476307 w 7793665"/>
              <a:gd name="connsiteY74" fmla="*/ 617904 h 2744416"/>
              <a:gd name="connsiteX75" fmla="*/ 4540102 w 7793665"/>
              <a:gd name="connsiteY75" fmla="*/ 554109 h 2744416"/>
              <a:gd name="connsiteX76" fmla="*/ 4603898 w 7793665"/>
              <a:gd name="connsiteY76" fmla="*/ 479681 h 2744416"/>
              <a:gd name="connsiteX77" fmla="*/ 4625163 w 7793665"/>
              <a:gd name="connsiteY77" fmla="*/ 447783 h 2744416"/>
              <a:gd name="connsiteX78" fmla="*/ 4678326 w 7793665"/>
              <a:gd name="connsiteY78" fmla="*/ 405253 h 2744416"/>
              <a:gd name="connsiteX79" fmla="*/ 4731488 w 7793665"/>
              <a:gd name="connsiteY79" fmla="*/ 341458 h 2744416"/>
              <a:gd name="connsiteX80" fmla="*/ 4774019 w 7793665"/>
              <a:gd name="connsiteY80" fmla="*/ 309560 h 2744416"/>
              <a:gd name="connsiteX81" fmla="*/ 4837814 w 7793665"/>
              <a:gd name="connsiteY81" fmla="*/ 245765 h 2744416"/>
              <a:gd name="connsiteX82" fmla="*/ 4869712 w 7793665"/>
              <a:gd name="connsiteY82" fmla="*/ 224500 h 2744416"/>
              <a:gd name="connsiteX83" fmla="*/ 4890977 w 7793665"/>
              <a:gd name="connsiteY83" fmla="*/ 203234 h 2744416"/>
              <a:gd name="connsiteX84" fmla="*/ 4954772 w 7793665"/>
              <a:gd name="connsiteY84" fmla="*/ 160704 h 2744416"/>
              <a:gd name="connsiteX85" fmla="*/ 4986670 w 7793665"/>
              <a:gd name="connsiteY85" fmla="*/ 139439 h 2744416"/>
              <a:gd name="connsiteX86" fmla="*/ 5029200 w 7793665"/>
              <a:gd name="connsiteY86" fmla="*/ 107541 h 2744416"/>
              <a:gd name="connsiteX87" fmla="*/ 5061098 w 7793665"/>
              <a:gd name="connsiteY87" fmla="*/ 86276 h 2744416"/>
              <a:gd name="connsiteX88" fmla="*/ 5124893 w 7793665"/>
              <a:gd name="connsiteY88" fmla="*/ 33114 h 2744416"/>
              <a:gd name="connsiteX89" fmla="*/ 5156791 w 7793665"/>
              <a:gd name="connsiteY89" fmla="*/ 22481 h 2744416"/>
              <a:gd name="connsiteX90" fmla="*/ 5539563 w 7793665"/>
              <a:gd name="connsiteY90" fmla="*/ 1216 h 2744416"/>
              <a:gd name="connsiteX91" fmla="*/ 5784112 w 7793665"/>
              <a:gd name="connsiteY91" fmla="*/ 11848 h 2744416"/>
              <a:gd name="connsiteX92" fmla="*/ 5869172 w 7793665"/>
              <a:gd name="connsiteY92" fmla="*/ 33114 h 2744416"/>
              <a:gd name="connsiteX93" fmla="*/ 6028660 w 7793665"/>
              <a:gd name="connsiteY93" fmla="*/ 43746 h 2744416"/>
              <a:gd name="connsiteX94" fmla="*/ 6432698 w 7793665"/>
              <a:gd name="connsiteY94" fmla="*/ 65011 h 2744416"/>
              <a:gd name="connsiteX95" fmla="*/ 6464595 w 7793665"/>
              <a:gd name="connsiteY95" fmla="*/ 75644 h 2744416"/>
              <a:gd name="connsiteX96" fmla="*/ 6624084 w 7793665"/>
              <a:gd name="connsiteY96" fmla="*/ 96909 h 2744416"/>
              <a:gd name="connsiteX97" fmla="*/ 6655981 w 7793665"/>
              <a:gd name="connsiteY97" fmla="*/ 107541 h 2744416"/>
              <a:gd name="connsiteX98" fmla="*/ 6741042 w 7793665"/>
              <a:gd name="connsiteY98" fmla="*/ 160704 h 2744416"/>
              <a:gd name="connsiteX99" fmla="*/ 6762307 w 7793665"/>
              <a:gd name="connsiteY99" fmla="*/ 192602 h 2744416"/>
              <a:gd name="connsiteX100" fmla="*/ 6911163 w 7793665"/>
              <a:gd name="connsiteY100" fmla="*/ 330825 h 2744416"/>
              <a:gd name="connsiteX101" fmla="*/ 7060019 w 7793665"/>
              <a:gd name="connsiteY101" fmla="*/ 479681 h 2744416"/>
              <a:gd name="connsiteX102" fmla="*/ 7123814 w 7793665"/>
              <a:gd name="connsiteY102" fmla="*/ 554109 h 2744416"/>
              <a:gd name="connsiteX103" fmla="*/ 7176977 w 7793665"/>
              <a:gd name="connsiteY103" fmla="*/ 575374 h 2744416"/>
              <a:gd name="connsiteX104" fmla="*/ 7240772 w 7793665"/>
              <a:gd name="connsiteY104" fmla="*/ 607272 h 2744416"/>
              <a:gd name="connsiteX105" fmla="*/ 7325832 w 7793665"/>
              <a:gd name="connsiteY105" fmla="*/ 639169 h 2744416"/>
              <a:gd name="connsiteX106" fmla="*/ 7347098 w 7793665"/>
              <a:gd name="connsiteY106" fmla="*/ 660434 h 2744416"/>
              <a:gd name="connsiteX107" fmla="*/ 7421526 w 7793665"/>
              <a:gd name="connsiteY107" fmla="*/ 681700 h 2744416"/>
              <a:gd name="connsiteX108" fmla="*/ 7485321 w 7793665"/>
              <a:gd name="connsiteY108" fmla="*/ 713597 h 2744416"/>
              <a:gd name="connsiteX109" fmla="*/ 7517219 w 7793665"/>
              <a:gd name="connsiteY109" fmla="*/ 734862 h 2744416"/>
              <a:gd name="connsiteX110" fmla="*/ 7623544 w 7793665"/>
              <a:gd name="connsiteY110" fmla="*/ 777393 h 2744416"/>
              <a:gd name="connsiteX111" fmla="*/ 7687339 w 7793665"/>
              <a:gd name="connsiteY111" fmla="*/ 819923 h 2744416"/>
              <a:gd name="connsiteX112" fmla="*/ 7772400 w 7793665"/>
              <a:gd name="connsiteY112" fmla="*/ 851820 h 2744416"/>
              <a:gd name="connsiteX113" fmla="*/ 7793665 w 7793665"/>
              <a:gd name="connsiteY113" fmla="*/ 862453 h 2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793665" h="2744416">
                <a:moveTo>
                  <a:pt x="0" y="1734323"/>
                </a:moveTo>
                <a:cubicBezTo>
                  <a:pt x="244549" y="1666983"/>
                  <a:pt x="482756" y="1569626"/>
                  <a:pt x="733646" y="1532304"/>
                </a:cubicBezTo>
                <a:cubicBezTo>
                  <a:pt x="915971" y="1505181"/>
                  <a:pt x="1102321" y="1536473"/>
                  <a:pt x="1286539" y="1542937"/>
                </a:cubicBezTo>
                <a:cubicBezTo>
                  <a:pt x="1304669" y="1543573"/>
                  <a:pt x="1351100" y="1555416"/>
                  <a:pt x="1371600" y="1564202"/>
                </a:cubicBezTo>
                <a:cubicBezTo>
                  <a:pt x="1463571" y="1603619"/>
                  <a:pt x="1371221" y="1571164"/>
                  <a:pt x="1446028" y="1596100"/>
                </a:cubicBezTo>
                <a:cubicBezTo>
                  <a:pt x="1472752" y="1676276"/>
                  <a:pt x="1436702" y="1577446"/>
                  <a:pt x="1477926" y="1659895"/>
                </a:cubicBezTo>
                <a:cubicBezTo>
                  <a:pt x="1482938" y="1669920"/>
                  <a:pt x="1484143" y="1681491"/>
                  <a:pt x="1488558" y="1691793"/>
                </a:cubicBezTo>
                <a:cubicBezTo>
                  <a:pt x="1494802" y="1706361"/>
                  <a:pt x="1503579" y="1719755"/>
                  <a:pt x="1509823" y="1734323"/>
                </a:cubicBezTo>
                <a:cubicBezTo>
                  <a:pt x="1536235" y="1795950"/>
                  <a:pt x="1500856" y="1736819"/>
                  <a:pt x="1541721" y="1798118"/>
                </a:cubicBezTo>
                <a:cubicBezTo>
                  <a:pt x="1545265" y="1812295"/>
                  <a:pt x="1547732" y="1826785"/>
                  <a:pt x="1552353" y="1840648"/>
                </a:cubicBezTo>
                <a:cubicBezTo>
                  <a:pt x="1558389" y="1858755"/>
                  <a:pt x="1567096" y="1875874"/>
                  <a:pt x="1573619" y="1893811"/>
                </a:cubicBezTo>
                <a:cubicBezTo>
                  <a:pt x="1581279" y="1914877"/>
                  <a:pt x="1587796" y="1936342"/>
                  <a:pt x="1594884" y="1957607"/>
                </a:cubicBezTo>
                <a:cubicBezTo>
                  <a:pt x="1620372" y="2034073"/>
                  <a:pt x="1589452" y="1938595"/>
                  <a:pt x="1616149" y="2032034"/>
                </a:cubicBezTo>
                <a:cubicBezTo>
                  <a:pt x="1619228" y="2042811"/>
                  <a:pt x="1623237" y="2053299"/>
                  <a:pt x="1626781" y="2063932"/>
                </a:cubicBezTo>
                <a:cubicBezTo>
                  <a:pt x="1630325" y="2177346"/>
                  <a:pt x="1628484" y="2291057"/>
                  <a:pt x="1637414" y="2404174"/>
                </a:cubicBezTo>
                <a:cubicBezTo>
                  <a:pt x="1639178" y="2426520"/>
                  <a:pt x="1651591" y="2446704"/>
                  <a:pt x="1658679" y="2467969"/>
                </a:cubicBezTo>
                <a:cubicBezTo>
                  <a:pt x="1662223" y="2478602"/>
                  <a:pt x="1659287" y="2494855"/>
                  <a:pt x="1669312" y="2499867"/>
                </a:cubicBezTo>
                <a:cubicBezTo>
                  <a:pt x="1698420" y="2514421"/>
                  <a:pt x="1718690" y="2522358"/>
                  <a:pt x="1743739" y="2542397"/>
                </a:cubicBezTo>
                <a:cubicBezTo>
                  <a:pt x="1751567" y="2548659"/>
                  <a:pt x="1757177" y="2557400"/>
                  <a:pt x="1765005" y="2563662"/>
                </a:cubicBezTo>
                <a:cubicBezTo>
                  <a:pt x="1774983" y="2571645"/>
                  <a:pt x="1786924" y="2576944"/>
                  <a:pt x="1796902" y="2584927"/>
                </a:cubicBezTo>
                <a:cubicBezTo>
                  <a:pt x="1804730" y="2591189"/>
                  <a:pt x="1809571" y="2601035"/>
                  <a:pt x="1818167" y="2606193"/>
                </a:cubicBezTo>
                <a:cubicBezTo>
                  <a:pt x="1829750" y="2613143"/>
                  <a:pt x="1883754" y="2624932"/>
                  <a:pt x="1892595" y="2627458"/>
                </a:cubicBezTo>
                <a:cubicBezTo>
                  <a:pt x="1966820" y="2648665"/>
                  <a:pt x="1871916" y="2630579"/>
                  <a:pt x="1998921" y="2648723"/>
                </a:cubicBezTo>
                <a:lnTo>
                  <a:pt x="2062716" y="2669988"/>
                </a:lnTo>
                <a:lnTo>
                  <a:pt x="2094614" y="2680620"/>
                </a:lnTo>
                <a:cubicBezTo>
                  <a:pt x="2101702" y="2687709"/>
                  <a:pt x="2106913" y="2697403"/>
                  <a:pt x="2115879" y="2701886"/>
                </a:cubicBezTo>
                <a:cubicBezTo>
                  <a:pt x="2135928" y="2711911"/>
                  <a:pt x="2158409" y="2716063"/>
                  <a:pt x="2179674" y="2723151"/>
                </a:cubicBezTo>
                <a:cubicBezTo>
                  <a:pt x="2235343" y="2741707"/>
                  <a:pt x="2200486" y="2732199"/>
                  <a:pt x="2286000" y="2744416"/>
                </a:cubicBezTo>
                <a:cubicBezTo>
                  <a:pt x="2388781" y="2740872"/>
                  <a:pt x="2491669" y="2739650"/>
                  <a:pt x="2594344" y="2733783"/>
                </a:cubicBezTo>
                <a:cubicBezTo>
                  <a:pt x="2630208" y="2731734"/>
                  <a:pt x="2657955" y="2724549"/>
                  <a:pt x="2690037" y="2712518"/>
                </a:cubicBezTo>
                <a:cubicBezTo>
                  <a:pt x="2707908" y="2705816"/>
                  <a:pt x="2726444" y="2700392"/>
                  <a:pt x="2743200" y="2691253"/>
                </a:cubicBezTo>
                <a:cubicBezTo>
                  <a:pt x="2765637" y="2679015"/>
                  <a:pt x="2785730" y="2662900"/>
                  <a:pt x="2806995" y="2648723"/>
                </a:cubicBezTo>
                <a:cubicBezTo>
                  <a:pt x="2817628" y="2641635"/>
                  <a:pt x="2826770" y="2631499"/>
                  <a:pt x="2838893" y="2627458"/>
                </a:cubicBezTo>
                <a:lnTo>
                  <a:pt x="2870791" y="2616825"/>
                </a:lnTo>
                <a:cubicBezTo>
                  <a:pt x="2881423" y="2606192"/>
                  <a:pt x="2891271" y="2594713"/>
                  <a:pt x="2902688" y="2584927"/>
                </a:cubicBezTo>
                <a:cubicBezTo>
                  <a:pt x="2945033" y="2548632"/>
                  <a:pt x="2960230" y="2547088"/>
                  <a:pt x="3009014" y="2510500"/>
                </a:cubicBezTo>
                <a:cubicBezTo>
                  <a:pt x="3017034" y="2504485"/>
                  <a:pt x="3022451" y="2495496"/>
                  <a:pt x="3030279" y="2489234"/>
                </a:cubicBezTo>
                <a:cubicBezTo>
                  <a:pt x="3040258" y="2481251"/>
                  <a:pt x="3051842" y="2475485"/>
                  <a:pt x="3062177" y="2467969"/>
                </a:cubicBezTo>
                <a:cubicBezTo>
                  <a:pt x="3193192" y="2372686"/>
                  <a:pt x="3104864" y="2432422"/>
                  <a:pt x="3179135" y="2382909"/>
                </a:cubicBezTo>
                <a:cubicBezTo>
                  <a:pt x="3189767" y="2368732"/>
                  <a:pt x="3198502" y="2352909"/>
                  <a:pt x="3211032" y="2340379"/>
                </a:cubicBezTo>
                <a:cubicBezTo>
                  <a:pt x="3220068" y="2331343"/>
                  <a:pt x="3234749" y="2328931"/>
                  <a:pt x="3242930" y="2319114"/>
                </a:cubicBezTo>
                <a:cubicBezTo>
                  <a:pt x="3253077" y="2306937"/>
                  <a:pt x="3254293" y="2288960"/>
                  <a:pt x="3264195" y="2276583"/>
                </a:cubicBezTo>
                <a:cubicBezTo>
                  <a:pt x="3282982" y="2253100"/>
                  <a:pt x="3311309" y="2237811"/>
                  <a:pt x="3327991" y="2212788"/>
                </a:cubicBezTo>
                <a:cubicBezTo>
                  <a:pt x="3335079" y="2202155"/>
                  <a:pt x="3340841" y="2190507"/>
                  <a:pt x="3349256" y="2180890"/>
                </a:cubicBezTo>
                <a:cubicBezTo>
                  <a:pt x="3365759" y="2162029"/>
                  <a:pt x="3384698" y="2145448"/>
                  <a:pt x="3402419" y="2127727"/>
                </a:cubicBezTo>
                <a:cubicBezTo>
                  <a:pt x="3413051" y="2117095"/>
                  <a:pt x="3425294" y="2107859"/>
                  <a:pt x="3434316" y="2095830"/>
                </a:cubicBezTo>
                <a:cubicBezTo>
                  <a:pt x="3444949" y="2081653"/>
                  <a:pt x="3452969" y="2065073"/>
                  <a:pt x="3466214" y="2053300"/>
                </a:cubicBezTo>
                <a:cubicBezTo>
                  <a:pt x="3485316" y="2036320"/>
                  <a:pt x="3511937" y="2028841"/>
                  <a:pt x="3530009" y="2010769"/>
                </a:cubicBezTo>
                <a:cubicBezTo>
                  <a:pt x="3605793" y="1934987"/>
                  <a:pt x="3519778" y="2016829"/>
                  <a:pt x="3593805" y="1957607"/>
                </a:cubicBezTo>
                <a:cubicBezTo>
                  <a:pt x="3646410" y="1915523"/>
                  <a:pt x="3581078" y="1959701"/>
                  <a:pt x="3636335" y="1904444"/>
                </a:cubicBezTo>
                <a:cubicBezTo>
                  <a:pt x="3645371" y="1895408"/>
                  <a:pt x="3657600" y="1890267"/>
                  <a:pt x="3668232" y="1883179"/>
                </a:cubicBezTo>
                <a:cubicBezTo>
                  <a:pt x="3713854" y="1791936"/>
                  <a:pt x="3661281" y="1879497"/>
                  <a:pt x="3721395" y="1819383"/>
                </a:cubicBezTo>
                <a:cubicBezTo>
                  <a:pt x="3751866" y="1788912"/>
                  <a:pt x="3735998" y="1790178"/>
                  <a:pt x="3753293" y="1755588"/>
                </a:cubicBezTo>
                <a:cubicBezTo>
                  <a:pt x="3759008" y="1744158"/>
                  <a:pt x="3767470" y="1734323"/>
                  <a:pt x="3774558" y="1723690"/>
                </a:cubicBezTo>
                <a:cubicBezTo>
                  <a:pt x="3805087" y="1601581"/>
                  <a:pt x="3762397" y="1752068"/>
                  <a:pt x="3806456" y="1649262"/>
                </a:cubicBezTo>
                <a:cubicBezTo>
                  <a:pt x="3812212" y="1635831"/>
                  <a:pt x="3811332" y="1620163"/>
                  <a:pt x="3817088" y="1606732"/>
                </a:cubicBezTo>
                <a:cubicBezTo>
                  <a:pt x="3822122" y="1594986"/>
                  <a:pt x="3833163" y="1586511"/>
                  <a:pt x="3838353" y="1574834"/>
                </a:cubicBezTo>
                <a:cubicBezTo>
                  <a:pt x="3888966" y="1460956"/>
                  <a:pt x="3832759" y="1551330"/>
                  <a:pt x="3880884" y="1479141"/>
                </a:cubicBezTo>
                <a:cubicBezTo>
                  <a:pt x="3905816" y="1404342"/>
                  <a:pt x="3873368" y="1496676"/>
                  <a:pt x="3912781" y="1404714"/>
                </a:cubicBezTo>
                <a:cubicBezTo>
                  <a:pt x="3938342" y="1345071"/>
                  <a:pt x="3904379" y="1400812"/>
                  <a:pt x="3944679" y="1330286"/>
                </a:cubicBezTo>
                <a:cubicBezTo>
                  <a:pt x="3951019" y="1319191"/>
                  <a:pt x="3960229" y="1309818"/>
                  <a:pt x="3965944" y="1298388"/>
                </a:cubicBezTo>
                <a:cubicBezTo>
                  <a:pt x="4009962" y="1210352"/>
                  <a:pt x="3936904" y="1325999"/>
                  <a:pt x="3997842" y="1234593"/>
                </a:cubicBezTo>
                <a:cubicBezTo>
                  <a:pt x="4024562" y="1154427"/>
                  <a:pt x="3988521" y="1253232"/>
                  <a:pt x="4029739" y="1170797"/>
                </a:cubicBezTo>
                <a:cubicBezTo>
                  <a:pt x="4060514" y="1109248"/>
                  <a:pt x="4011804" y="1167468"/>
                  <a:pt x="4072270" y="1107002"/>
                </a:cubicBezTo>
                <a:cubicBezTo>
                  <a:pt x="4083500" y="1073309"/>
                  <a:pt x="4080610" y="1072653"/>
                  <a:pt x="4104167" y="1043207"/>
                </a:cubicBezTo>
                <a:cubicBezTo>
                  <a:pt x="4110429" y="1035379"/>
                  <a:pt x="4119417" y="1029961"/>
                  <a:pt x="4125432" y="1021941"/>
                </a:cubicBezTo>
                <a:cubicBezTo>
                  <a:pt x="4140767" y="1001495"/>
                  <a:pt x="4149891" y="976218"/>
                  <a:pt x="4167963" y="958146"/>
                </a:cubicBezTo>
                <a:cubicBezTo>
                  <a:pt x="4178595" y="947513"/>
                  <a:pt x="4190234" y="937799"/>
                  <a:pt x="4199860" y="926248"/>
                </a:cubicBezTo>
                <a:cubicBezTo>
                  <a:pt x="4208041" y="916431"/>
                  <a:pt x="4212090" y="903387"/>
                  <a:pt x="4221126" y="894351"/>
                </a:cubicBezTo>
                <a:cubicBezTo>
                  <a:pt x="4230162" y="885315"/>
                  <a:pt x="4243406" y="881501"/>
                  <a:pt x="4253023" y="873086"/>
                </a:cubicBezTo>
                <a:cubicBezTo>
                  <a:pt x="4271883" y="856583"/>
                  <a:pt x="4285334" y="833824"/>
                  <a:pt x="4306186" y="819923"/>
                </a:cubicBezTo>
                <a:cubicBezTo>
                  <a:pt x="4331622" y="802966"/>
                  <a:pt x="4351374" y="792811"/>
                  <a:pt x="4369981" y="766760"/>
                </a:cubicBezTo>
                <a:cubicBezTo>
                  <a:pt x="4379194" y="753862"/>
                  <a:pt x="4382033" y="737128"/>
                  <a:pt x="4391246" y="724230"/>
                </a:cubicBezTo>
                <a:cubicBezTo>
                  <a:pt x="4399986" y="711994"/>
                  <a:pt x="4413518" y="703884"/>
                  <a:pt x="4423144" y="692332"/>
                </a:cubicBezTo>
                <a:cubicBezTo>
                  <a:pt x="4487861" y="614671"/>
                  <a:pt x="4390116" y="713671"/>
                  <a:pt x="4476307" y="617904"/>
                </a:cubicBezTo>
                <a:cubicBezTo>
                  <a:pt x="4496425" y="595551"/>
                  <a:pt x="4523421" y="579132"/>
                  <a:pt x="4540102" y="554109"/>
                </a:cubicBezTo>
                <a:cubicBezTo>
                  <a:pt x="4588922" y="480879"/>
                  <a:pt x="4526548" y="569922"/>
                  <a:pt x="4603898" y="479681"/>
                </a:cubicBezTo>
                <a:cubicBezTo>
                  <a:pt x="4612214" y="469979"/>
                  <a:pt x="4616127" y="456819"/>
                  <a:pt x="4625163" y="447783"/>
                </a:cubicBezTo>
                <a:cubicBezTo>
                  <a:pt x="4680424" y="392521"/>
                  <a:pt x="4636238" y="457862"/>
                  <a:pt x="4678326" y="405253"/>
                </a:cubicBezTo>
                <a:cubicBezTo>
                  <a:pt x="4714124" y="360506"/>
                  <a:pt x="4683268" y="382789"/>
                  <a:pt x="4731488" y="341458"/>
                </a:cubicBezTo>
                <a:cubicBezTo>
                  <a:pt x="4744943" y="329925"/>
                  <a:pt x="4760847" y="321415"/>
                  <a:pt x="4774019" y="309560"/>
                </a:cubicBezTo>
                <a:cubicBezTo>
                  <a:pt x="4796372" y="289442"/>
                  <a:pt x="4812791" y="262446"/>
                  <a:pt x="4837814" y="245765"/>
                </a:cubicBezTo>
                <a:cubicBezTo>
                  <a:pt x="4848447" y="238677"/>
                  <a:pt x="4859733" y="232483"/>
                  <a:pt x="4869712" y="224500"/>
                </a:cubicBezTo>
                <a:cubicBezTo>
                  <a:pt x="4877540" y="218238"/>
                  <a:pt x="4882957" y="209249"/>
                  <a:pt x="4890977" y="203234"/>
                </a:cubicBezTo>
                <a:cubicBezTo>
                  <a:pt x="4911423" y="187899"/>
                  <a:pt x="4933507" y="174881"/>
                  <a:pt x="4954772" y="160704"/>
                </a:cubicBezTo>
                <a:cubicBezTo>
                  <a:pt x="4965405" y="153616"/>
                  <a:pt x="4976447" y="147106"/>
                  <a:pt x="4986670" y="139439"/>
                </a:cubicBezTo>
                <a:cubicBezTo>
                  <a:pt x="5000847" y="128806"/>
                  <a:pt x="5014780" y="117841"/>
                  <a:pt x="5029200" y="107541"/>
                </a:cubicBezTo>
                <a:cubicBezTo>
                  <a:pt x="5039599" y="100113"/>
                  <a:pt x="5051281" y="94457"/>
                  <a:pt x="5061098" y="86276"/>
                </a:cubicBezTo>
                <a:cubicBezTo>
                  <a:pt x="5096373" y="56881"/>
                  <a:pt x="5085293" y="52914"/>
                  <a:pt x="5124893" y="33114"/>
                </a:cubicBezTo>
                <a:cubicBezTo>
                  <a:pt x="5134918" y="28102"/>
                  <a:pt x="5146014" y="25560"/>
                  <a:pt x="5156791" y="22481"/>
                </a:cubicBezTo>
                <a:cubicBezTo>
                  <a:pt x="5287984" y="-15004"/>
                  <a:pt x="5351024" y="7108"/>
                  <a:pt x="5539563" y="1216"/>
                </a:cubicBezTo>
                <a:cubicBezTo>
                  <a:pt x="5621079" y="4760"/>
                  <a:pt x="5702898" y="3989"/>
                  <a:pt x="5784112" y="11848"/>
                </a:cubicBezTo>
                <a:cubicBezTo>
                  <a:pt x="5813202" y="14663"/>
                  <a:pt x="5840011" y="31170"/>
                  <a:pt x="5869172" y="33114"/>
                </a:cubicBezTo>
                <a:lnTo>
                  <a:pt x="6028660" y="43746"/>
                </a:lnTo>
                <a:cubicBezTo>
                  <a:pt x="6520649" y="69640"/>
                  <a:pt x="6064976" y="40498"/>
                  <a:pt x="6432698" y="65011"/>
                </a:cubicBezTo>
                <a:cubicBezTo>
                  <a:pt x="6443330" y="68555"/>
                  <a:pt x="6453605" y="73446"/>
                  <a:pt x="6464595" y="75644"/>
                </a:cubicBezTo>
                <a:cubicBezTo>
                  <a:pt x="6489036" y="80532"/>
                  <a:pt x="6603402" y="94324"/>
                  <a:pt x="6624084" y="96909"/>
                </a:cubicBezTo>
                <a:cubicBezTo>
                  <a:pt x="6634716" y="100453"/>
                  <a:pt x="6645957" y="102529"/>
                  <a:pt x="6655981" y="107541"/>
                </a:cubicBezTo>
                <a:cubicBezTo>
                  <a:pt x="6681625" y="120363"/>
                  <a:pt x="6715740" y="143837"/>
                  <a:pt x="6741042" y="160704"/>
                </a:cubicBezTo>
                <a:cubicBezTo>
                  <a:pt x="6748130" y="171337"/>
                  <a:pt x="6753817" y="183051"/>
                  <a:pt x="6762307" y="192602"/>
                </a:cubicBezTo>
                <a:cubicBezTo>
                  <a:pt x="6848269" y="289310"/>
                  <a:pt x="6809074" y="228736"/>
                  <a:pt x="6911163" y="330825"/>
                </a:cubicBezTo>
                <a:cubicBezTo>
                  <a:pt x="7076708" y="496370"/>
                  <a:pt x="6959429" y="404239"/>
                  <a:pt x="7060019" y="479681"/>
                </a:cubicBezTo>
                <a:cubicBezTo>
                  <a:pt x="7079258" y="508540"/>
                  <a:pt x="7092874" y="533482"/>
                  <a:pt x="7123814" y="554109"/>
                </a:cubicBezTo>
                <a:cubicBezTo>
                  <a:pt x="7139695" y="564696"/>
                  <a:pt x="7159602" y="567476"/>
                  <a:pt x="7176977" y="575374"/>
                </a:cubicBezTo>
                <a:cubicBezTo>
                  <a:pt x="7198621" y="585212"/>
                  <a:pt x="7219128" y="597434"/>
                  <a:pt x="7240772" y="607272"/>
                </a:cubicBezTo>
                <a:cubicBezTo>
                  <a:pt x="7275735" y="623164"/>
                  <a:pt x="7292626" y="628101"/>
                  <a:pt x="7325832" y="639169"/>
                </a:cubicBezTo>
                <a:cubicBezTo>
                  <a:pt x="7332921" y="646257"/>
                  <a:pt x="7338502" y="655276"/>
                  <a:pt x="7347098" y="660434"/>
                </a:cubicBezTo>
                <a:cubicBezTo>
                  <a:pt x="7357995" y="666972"/>
                  <a:pt x="7413579" y="679713"/>
                  <a:pt x="7421526" y="681700"/>
                </a:cubicBezTo>
                <a:cubicBezTo>
                  <a:pt x="7512933" y="742639"/>
                  <a:pt x="7397285" y="669580"/>
                  <a:pt x="7485321" y="713597"/>
                </a:cubicBezTo>
                <a:cubicBezTo>
                  <a:pt x="7496751" y="719312"/>
                  <a:pt x="7506048" y="728656"/>
                  <a:pt x="7517219" y="734862"/>
                </a:cubicBezTo>
                <a:cubicBezTo>
                  <a:pt x="7580110" y="769801"/>
                  <a:pt x="7566538" y="763141"/>
                  <a:pt x="7623544" y="777393"/>
                </a:cubicBezTo>
                <a:cubicBezTo>
                  <a:pt x="7644809" y="791570"/>
                  <a:pt x="7663093" y="811842"/>
                  <a:pt x="7687339" y="819923"/>
                </a:cubicBezTo>
                <a:cubicBezTo>
                  <a:pt x="7726145" y="832858"/>
                  <a:pt x="7727902" y="832749"/>
                  <a:pt x="7772400" y="851820"/>
                </a:cubicBezTo>
                <a:cubicBezTo>
                  <a:pt x="7779684" y="854942"/>
                  <a:pt x="7786577" y="858909"/>
                  <a:pt x="7793665" y="862453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When can we stop testing?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28194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SemiCondensed" panose="020B0502040204020203" pitchFamily="34" charset="0"/>
              </a:rPr>
              <a:t>Historical data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SemiCondensed" panose="020B0502040204020203" pitchFamily="34" charset="0"/>
              </a:rPr>
              <a:t>Capture-recapture model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SemiCondensed" panose="020B0502040204020203" pitchFamily="34" charset="0"/>
              </a:rPr>
              <a:t>Error seeding</a:t>
            </a:r>
            <a:endParaRPr lang="en-US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2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Historical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Bahnschrift SemiCondensed" panose="020B0502040204020203" pitchFamily="34" charset="0"/>
              </a:rPr>
              <a:t>Lots of variants based on statistical modeling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What data should be kept?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When are releases comparable?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Dangers with a good release (few bugs)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test forever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adversarial relation between developers and tester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Bahnschrift SemiCondensed" panose="020B0502040204020203" pitchFamily="34" charset="0"/>
              </a:rPr>
              <a:t>Dangers with a bad release (lots of bugs)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stop too soon</a:t>
            </a:r>
          </a:p>
        </p:txBody>
      </p:sp>
    </p:spTree>
    <p:extLst>
      <p:ext uri="{BB962C8B-B14F-4D97-AF65-F5344CB8AC3E}">
        <p14:creationId xmlns:p14="http://schemas.microsoft.com/office/powerpoint/2010/main" val="161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Capture-recapture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Rounded MT Bold" panose="020F0704030504030204" pitchFamily="34" charset="0"/>
              </a:rPr>
              <a:t>Estimate animal populations: How many deer in the forest?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Tag and recount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If all tagged, assume you’ve seen them all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Applied to software by Basin in 73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Number of errors = |e</a:t>
            </a:r>
            <a:r>
              <a:rPr lang="en-US" sz="2800" baseline="-25000" dirty="0">
                <a:latin typeface="Arial Rounded MT Bold" panose="020F0704030504030204" pitchFamily="34" charset="0"/>
              </a:rPr>
              <a:t>1</a:t>
            </a:r>
            <a:r>
              <a:rPr lang="en-US" sz="2800" dirty="0">
                <a:latin typeface="Arial Rounded MT Bold" panose="020F0704030504030204" pitchFamily="34" charset="0"/>
              </a:rPr>
              <a:t>| * |e</a:t>
            </a:r>
            <a:r>
              <a:rPr lang="en-US" sz="2800" baseline="-25000" dirty="0">
                <a:latin typeface="Arial Rounded MT Bold" panose="020F0704030504030204" pitchFamily="34" charset="0"/>
              </a:rPr>
              <a:t>2</a:t>
            </a:r>
            <a:r>
              <a:rPr lang="en-US" sz="2800" dirty="0">
                <a:latin typeface="Arial Rounded MT Bold" panose="020F0704030504030204" pitchFamily="34" charset="0"/>
              </a:rPr>
              <a:t>| / |e</a:t>
            </a:r>
            <a:r>
              <a:rPr lang="en-US" sz="2800" baseline="-25000" dirty="0">
                <a:latin typeface="Arial Rounded MT Bold" panose="020F0704030504030204" pitchFamily="34" charset="0"/>
              </a:rPr>
              <a:t>1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  <a:cs typeface="Arial" charset="0"/>
              </a:rPr>
              <a:t>∩</a:t>
            </a:r>
            <a:r>
              <a:rPr lang="en-US" sz="2800" dirty="0">
                <a:latin typeface="Arial Rounded MT Bold" panose="020F0704030504030204" pitchFamily="34" charset="0"/>
              </a:rPr>
              <a:t> e</a:t>
            </a:r>
            <a:r>
              <a:rPr lang="en-US" sz="2800" baseline="-25000" dirty="0">
                <a:latin typeface="Arial Rounded MT Bold" panose="020F0704030504030204" pitchFamily="34" charset="0"/>
              </a:rPr>
              <a:t>2 </a:t>
            </a:r>
            <a:r>
              <a:rPr lang="en-US" sz="2800" dirty="0">
                <a:latin typeface="Arial Rounded MT Bold" panose="020F0704030504030204" pitchFamily="34" charset="0"/>
              </a:rPr>
              <a:t>|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where e</a:t>
            </a:r>
            <a:r>
              <a:rPr lang="en-US" sz="2400" baseline="-25000" dirty="0">
                <a:latin typeface="Arial Rounded MT Bold" panose="020F0704030504030204" pitchFamily="34" charset="0"/>
              </a:rPr>
              <a:t>n</a:t>
            </a:r>
            <a:r>
              <a:rPr lang="en-US" sz="2400" dirty="0">
                <a:latin typeface="Arial Rounded MT Bold" panose="020F0704030504030204" pitchFamily="34" charset="0"/>
              </a:rPr>
              <a:t> = errors found by tester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2 testers: 25, 27, 12 overlap: 56 total errors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What’s wrong with this model (aside from the fact the denominator can be 0)?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 Rounded MT Bold" panose="020F0704030504030204" pitchFamily="34" charset="0"/>
              </a:rPr>
              <a:t>Assumptions about independence of testers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Error “seeding”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37448" cy="4727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Also called </a:t>
            </a: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mutation testing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Deliberately put errors into code (seeding)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Testing finds the seeded errors as well as "real" ones put there by developers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Percentage of seeded errors found is related to percentage of “normal” errors found</a:t>
            </a:r>
          </a:p>
        </p:txBody>
      </p:sp>
    </p:spTree>
    <p:extLst>
      <p:ext uri="{BB962C8B-B14F-4D97-AF65-F5344CB8AC3E}">
        <p14:creationId xmlns:p14="http://schemas.microsoft.com/office/powerpoint/2010/main" val="88373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39" y="5943600"/>
            <a:ext cx="8534400" cy="609601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523496" cy="5410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10400" y="1104900"/>
            <a:ext cx="1524000" cy="533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391055"/>
            <a:ext cx="914400" cy="533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67383" y="6048333"/>
            <a:ext cx="2362200" cy="533400"/>
            <a:chOff x="867383" y="6048333"/>
            <a:chExt cx="2362200" cy="533400"/>
          </a:xfrm>
        </p:grpSpPr>
        <p:sp>
          <p:nvSpPr>
            <p:cNvPr id="8" name="Rounded Rectangle 7"/>
            <p:cNvSpPr/>
            <p:nvPr/>
          </p:nvSpPr>
          <p:spPr>
            <a:xfrm>
              <a:off x="867383" y="6048333"/>
              <a:ext cx="2362200" cy="533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4083" y="606008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hlinkClick r:id="rId4"/>
                </a:rPr>
                <a:t>Report link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0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6000">
              <a:schemeClr val="bg1">
                <a:lumMod val="95000"/>
              </a:schemeClr>
            </a:gs>
            <a:gs pos="69000">
              <a:schemeClr val="accent3">
                <a:lumMod val="49000"/>
                <a:lumOff val="51000"/>
                <a:alpha val="46000"/>
              </a:schemeClr>
            </a:gs>
            <a:gs pos="89000">
              <a:schemeClr val="accent5">
                <a:alpha val="87000"/>
                <a:lumMod val="68000"/>
                <a:lumOff val="32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35887" cy="1981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Test Tools</a:t>
            </a:r>
          </a:p>
        </p:txBody>
      </p:sp>
    </p:spTree>
    <p:extLst>
      <p:ext uri="{BB962C8B-B14F-4D97-AF65-F5344CB8AC3E}">
        <p14:creationId xmlns:p14="http://schemas.microsoft.com/office/powerpoint/2010/main" val="3890778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Unit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143000"/>
            <a:ext cx="8503920" cy="495604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What do they do?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Regression testing framework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Incrementally build test suites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Typically language specific</a:t>
            </a:r>
          </a:p>
          <a:p>
            <a:pPr marL="0" indent="0" eaLnBrk="1" hangingPunct="1">
              <a:lnSpc>
                <a:spcPct val="80000"/>
              </a:lnSpc>
              <a:spcBef>
                <a:spcPts val="3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What is available?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JUnit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 most well known (Java)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SUnit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 was the first (Smalltalk)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xUnit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 where x is most every language known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hnschrift SemiCondensed" panose="020B0502040204020203" pitchFamily="34" charset="0"/>
              </a:rPr>
              <a:t>Eclipse has unit test plugins for many languages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Bahnschrift SemiCondensed" panose="020B0502040204020203" pitchFamily="34" charset="0"/>
                <a:hlinkClick r:id="rId2"/>
              </a:rPr>
              <a:t>http://en.wikipedia.org/wiki/List_of_unit_testing_frameworks</a:t>
            </a:r>
            <a:endParaRPr lang="en-US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6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Regression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47800"/>
            <a:ext cx="8503920" cy="465124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Automated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Run with every build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Issues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Time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GUI based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Tools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Wide range of capabilities and quality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Avoid pixel-based tools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Bahnschrift SemiCondensed" panose="020B0502040204020203" pitchFamily="34" charset="0"/>
              </a:rPr>
              <a:t>Random vs. scripted testing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  <a:hlinkClick r:id="rId2"/>
              </a:rPr>
              <a:t>One list</a:t>
            </a:r>
            <a:endParaRPr lang="en-US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7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Performance Test Tools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143000"/>
            <a:ext cx="8503920" cy="25908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What do they do?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Orchestrate test scripts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Simulate heavy loads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Check software for meeting non-functional requirements (speed, responsiveness, etc.)</a:t>
            </a:r>
            <a:endParaRPr lang="en-US" sz="2000" i="1" dirty="0">
              <a:solidFill>
                <a:schemeClr val="accent5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What is available?</a:t>
            </a:r>
          </a:p>
          <a:p>
            <a:pPr lvl="1"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JMeter  (can do Web apps, mobile, and desktop programs)</a:t>
            </a:r>
          </a:p>
          <a:p>
            <a:pPr lvl="1">
              <a:spcBef>
                <a:spcPts val="0"/>
              </a:spcBef>
              <a:buSzPct val="65000"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ahnschrift SemiCondensed" panose="020B0502040204020203" pitchFamily="34" charset="0"/>
              </a:rPr>
              <a:t>Grinder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8263027" cy="24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7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Performance Test Tools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143000"/>
            <a:ext cx="8573927" cy="5105400"/>
          </a:xfrm>
        </p:spPr>
      </p:pic>
    </p:spTree>
    <p:extLst>
      <p:ext uri="{BB962C8B-B14F-4D97-AF65-F5344CB8AC3E}">
        <p14:creationId xmlns:p14="http://schemas.microsoft.com/office/powerpoint/2010/main" val="3425104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Performance Test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5" y="1219200"/>
            <a:ext cx="888728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Stress Testing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95400"/>
            <a:ext cx="850392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A kind of performance testing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Determines the robustness of software by testing beyond the limits of normal operation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Particularly important for "mission critical" software, where failure has high costs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“stress” makes most sense for code with timing constraints or resource limits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servers that are made to handle, say, 1000 requests per minute, etc.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environments that can handle hundreds of users simultaneously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Arial Narrow" panose="020B0606020202030204" pitchFamily="34" charset="0"/>
              </a:rPr>
              <a:t>multi-player network games… can it handle 5K users?  10k?  50K?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Tests demonstrate robustness, availability, and error handling under a heavy load</a:t>
            </a:r>
          </a:p>
        </p:txBody>
      </p:sp>
    </p:spTree>
    <p:extLst>
      <p:ext uri="{BB962C8B-B14F-4D97-AF65-F5344CB8AC3E}">
        <p14:creationId xmlns:p14="http://schemas.microsoft.com/office/powerpoint/2010/main" val="232829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Fuzz Testing, or Fuzzing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Involves providing invalid, unexpected, or random data as inputs of a program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Program is monitored for exceptions such as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crashes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failing built-in code assertions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memory leaks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Fuzzing is commonly used to test for security problems in software or computer systems, or reliability / robustness</a:t>
            </a:r>
          </a:p>
        </p:txBody>
      </p:sp>
    </p:spTree>
    <p:extLst>
      <p:ext uri="{BB962C8B-B14F-4D97-AF65-F5344CB8AC3E}">
        <p14:creationId xmlns:p14="http://schemas.microsoft.com/office/powerpoint/2010/main" val="3512622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Other Test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Tons of test tools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>
                <a:latin typeface="Arial Rounded MT Bold" panose="020F0704030504030204" pitchFamily="34" charset="0"/>
              </a:rPr>
              <a:t>One starting point</a:t>
            </a:r>
          </a:p>
          <a:p>
            <a:pPr marL="548640" lvl="2" indent="0">
              <a:buNone/>
            </a:pPr>
            <a:r>
              <a:rPr lang="en-US" altLang="zh-CN" sz="2400" dirty="0">
                <a:latin typeface="Arial Rounded MT Bold" panose="020F0704030504030204" pitchFamily="34" charset="0"/>
                <a:ea typeface="宋体" charset="-122"/>
                <a:hlinkClick r:id="rId2"/>
              </a:rPr>
              <a:t>http://www.softwareqatest.com/qatweb1.html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28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5000">
              <a:schemeClr val="bg1">
                <a:lumMod val="95000"/>
              </a:schemeClr>
            </a:gs>
            <a:gs pos="67000">
              <a:schemeClr val="accent3">
                <a:alpha val="44000"/>
                <a:lumMod val="16000"/>
                <a:lumOff val="84000"/>
              </a:schemeClr>
            </a:gs>
            <a:gs pos="91000">
              <a:schemeClr val="accent5">
                <a:alpha val="87000"/>
                <a:lumMod val="64000"/>
                <a:lumOff val="36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971800"/>
            <a:ext cx="6480174" cy="144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 Quality Improvers</a:t>
            </a:r>
          </a:p>
        </p:txBody>
      </p:sp>
    </p:spTree>
    <p:extLst>
      <p:ext uri="{BB962C8B-B14F-4D97-AF65-F5344CB8AC3E}">
        <p14:creationId xmlns:p14="http://schemas.microsoft.com/office/powerpoint/2010/main" val="33589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Quality and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Bahnschrift SemiCondensed" panose="020B0502040204020203" pitchFamily="34" charset="0"/>
              </a:rPr>
              <a:t>“Errors should be found and fixed as close to their place of origin as possible.” </a:t>
            </a:r>
            <a:r>
              <a:rPr lang="en-US" sz="2000" i="1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Fagan, Brooks, Beck, Boehm, everyone</a:t>
            </a:r>
          </a:p>
          <a:p>
            <a:pPr marL="0" indent="0" eaLnBrk="1" hangingPunct="1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Bahnschrift SemiCondensed" panose="020B0502040204020203" pitchFamily="34" charset="0"/>
              </a:rPr>
              <a:t>“Trying to improve quality by increasing testing is like trying to lose weight by weighing yourself more often.”  </a:t>
            </a:r>
            <a:r>
              <a:rPr lang="en-US" sz="2000" i="1" dirty="0">
                <a:solidFill>
                  <a:schemeClr val="tx2"/>
                </a:solidFill>
                <a:latin typeface="Bahnschrift SemiCondensed" panose="020B0502040204020203" pitchFamily="34" charset="0"/>
              </a:rPr>
              <a:t>McConnell,  in "Code Complete"</a:t>
            </a:r>
          </a:p>
          <a:p>
            <a:pPr marL="0" indent="0">
              <a:buNone/>
            </a:pPr>
            <a:endParaRPr lang="en-US" sz="2000" dirty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Bahnschrift SemiCondensed" panose="020B0502040204020203" pitchFamily="34" charset="0"/>
              </a:rPr>
              <a:t>Software quality is far more that testing, but testing can contribute towards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 Narrow" panose="020B0606020202030204" pitchFamily="34" charset="0"/>
              </a:rPr>
              <a:t>Code quality, requirements quality, design quality, testing quality (!!)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 Narrow" panose="020B0606020202030204" pitchFamily="34" charset="0"/>
              </a:rPr>
              <a:t>Performance,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 Narrow" panose="020B0606020202030204" pitchFamily="34" charset="0"/>
              </a:rPr>
              <a:t>Robustness,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 Narrow" panose="020B0606020202030204" pitchFamily="34" charset="0"/>
              </a:rPr>
              <a:t>Usability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 Narrow" panose="020B0606020202030204" pitchFamily="34" charset="0"/>
              </a:rPr>
              <a:t>Documentation</a:t>
            </a:r>
          </a:p>
          <a:p>
            <a:pPr marL="0" indent="0">
              <a:buNone/>
            </a:pPr>
            <a:endParaRPr lang="en-US" sz="2400" dirty="0">
              <a:latin typeface="Bahnschrift Semi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Other Ways of Improving Quality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Static</a:t>
            </a:r>
            <a:r>
              <a:rPr lang="en-US" dirty="0">
                <a:latin typeface="Bahnschrift SemiCondensed" panose="020B0502040204020203" pitchFamily="34" charset="0"/>
              </a:rPr>
              <a:t> testing methods (vs. dynamic)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reviews and inspections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formal specification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program verification and validation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Self-checking (paranoid) code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Duplication, voting 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Deploy with capabilities to repair</a:t>
            </a:r>
          </a:p>
        </p:txBody>
      </p:sp>
    </p:spTree>
    <p:extLst>
      <p:ext uri="{BB962C8B-B14F-4D97-AF65-F5344CB8AC3E}">
        <p14:creationId xmlns:p14="http://schemas.microsoft.com/office/powerpoint/2010/main" val="4157443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Formal Methods and Specs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19200"/>
            <a:ext cx="8503920" cy="510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Mathematically-based techniques for describing system properties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Used in </a:t>
            </a:r>
            <a:r>
              <a:rPr lang="en-US" sz="2800" i="1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inference systems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</a:rPr>
              <a:t>Do not require executing the program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</a:rPr>
              <a:t>Proving something about the specification not already stated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</a:rPr>
              <a:t>Formal proofs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</a:rPr>
              <a:t>Automatable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</a:rPr>
              <a:t>Examples: theorem </a:t>
            </a:r>
            <a:r>
              <a:rPr lang="en-US" sz="2400" i="1" dirty="0" err="1">
                <a:latin typeface="Arial Narrow" panose="020B0606020202030204" pitchFamily="34" charset="0"/>
              </a:rPr>
              <a:t>provers</a:t>
            </a:r>
            <a:r>
              <a:rPr lang="en-US" sz="2400" i="1" dirty="0">
                <a:latin typeface="Arial Narrow" panose="020B0606020202030204" pitchFamily="34" charset="0"/>
              </a:rPr>
              <a:t> and proof checkers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Model checkers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FSM-based, not inference</a:t>
            </a:r>
          </a:p>
        </p:txBody>
      </p:sp>
    </p:spTree>
    <p:extLst>
      <p:ext uri="{BB962C8B-B14F-4D97-AF65-F5344CB8AC3E}">
        <p14:creationId xmlns:p14="http://schemas.microsoft.com/office/powerpoint/2010/main" val="3953997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Uses of Specifications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Requirements analysis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rigor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System design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Decomposition, interfaces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Verification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Specific sections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System analysis and evaluation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Reference point, uncovering bugs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Documentation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46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385048" cy="758952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Examples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19200"/>
            <a:ext cx="8503920" cy="487984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Abstract data types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 Narrow" panose="020B0606020202030204" pitchFamily="34" charset="0"/>
              </a:rPr>
              <a:t>Algebras, theories, and programs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 Narrow" panose="020B0606020202030204" pitchFamily="34" charset="0"/>
              </a:rPr>
              <a:t>VDM (Praxis: UK Civil aviation display system CDIS), Z (Oxford and IBM: CICS), Larch (MIT)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Concurrent and distributed systems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 Narrow" panose="020B0606020202030204" pitchFamily="34" charset="0"/>
              </a:rPr>
              <a:t>State or event sequences, transitions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 Narrow" panose="020B0606020202030204" pitchFamily="34" charset="0"/>
              </a:rPr>
              <a:t>Hoare’s CSP, Transition axioms, </a:t>
            </a:r>
            <a:r>
              <a:rPr lang="en-US" sz="2400" i="1" dirty="0" err="1">
                <a:latin typeface="Arial Narrow" panose="020B0606020202030204" pitchFamily="34" charset="0"/>
              </a:rPr>
              <a:t>Lamport’s</a:t>
            </a:r>
            <a:r>
              <a:rPr lang="en-US" sz="2400" i="1" dirty="0">
                <a:latin typeface="Arial Narrow" panose="020B0606020202030204" pitchFamily="34" charset="0"/>
              </a:rPr>
              <a:t> Temporal Logic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>
                <a:latin typeface="Bahnschrift SemiCondensed" panose="020B0502040204020203" pitchFamily="34" charset="0"/>
              </a:rPr>
              <a:t>Programming languages!</a:t>
            </a:r>
          </a:p>
        </p:txBody>
      </p:sp>
    </p:spTree>
    <p:extLst>
      <p:ext uri="{BB962C8B-B14F-4D97-AF65-F5344CB8AC3E}">
        <p14:creationId xmlns:p14="http://schemas.microsoft.com/office/powerpoint/2010/main" val="26495925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Self Checking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52932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Exploit redundancy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Run multiple copies of the code, vote on critical results and decisions 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Identifies erroneous system via its disagreement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Develop functionally identical versions with different code compositions, different teams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Perhaps use different hardware hosts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</a:rPr>
              <a:t>Used on space shuttle </a:t>
            </a:r>
          </a:p>
        </p:txBody>
      </p:sp>
    </p:spTree>
    <p:extLst>
      <p:ext uri="{BB962C8B-B14F-4D97-AF65-F5344CB8AC3E}">
        <p14:creationId xmlns:p14="http://schemas.microsoft.com/office/powerpoint/2010/main" val="2521671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Self-Repairing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2932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  <a:hlinkClick r:id="rId2"/>
              </a:rPr>
              <a:t>http://www.tomsguide.com/us/darpa-self-healing-software,news-17761.html</a:t>
            </a:r>
            <a:endParaRPr lang="en-US" dirty="0">
              <a:latin typeface="Bahnschrift SemiCondensed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  <a:hlinkClick r:id="rId3"/>
              </a:rPr>
              <a:t>http://venturebeat.com/2013/09/17/hp-launches-self-healing-computer-start-software/</a:t>
            </a:r>
            <a:endParaRPr lang="en-US" dirty="0">
              <a:latin typeface="Bahnschrift SemiCondensed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Bahnschrift SemiCondensed" panose="020B0502040204020203" pitchFamily="34" charset="0"/>
                <a:hlinkClick r:id="rId4"/>
              </a:rPr>
              <a:t>http://www.technologyreview.com/news/416036/software-that-fixes-itself/</a:t>
            </a:r>
            <a:endParaRPr lang="en-US" dirty="0">
              <a:latin typeface="Bahnschrift SemiCondensed" panose="020B0502040204020203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0"/>
              </a:spcBef>
              <a:buSzPct val="90000"/>
              <a:buNone/>
            </a:pP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7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 flip="none" rotWithShape="1">
          <a:gsLst>
            <a:gs pos="44000">
              <a:schemeClr val="bg1">
                <a:lumMod val="94000"/>
              </a:schemeClr>
            </a:gs>
            <a:gs pos="70000">
              <a:schemeClr val="accent3">
                <a:alpha val="58000"/>
                <a:lumMod val="54000"/>
                <a:lumOff val="46000"/>
              </a:schemeClr>
            </a:gs>
            <a:gs pos="92000">
              <a:schemeClr val="accent5">
                <a:alpha val="87000"/>
                <a:lumMod val="83000"/>
                <a:lumOff val="17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981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AI in Testing</a:t>
            </a:r>
          </a:p>
        </p:txBody>
      </p:sp>
    </p:spTree>
    <p:extLst>
      <p:ext uri="{BB962C8B-B14F-4D97-AF65-F5344CB8AC3E}">
        <p14:creationId xmlns:p14="http://schemas.microsoft.com/office/powerpoint/2010/main" val="37570671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in Software Testing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19200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We know AI has made big inroads into coding and coding support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What about testing code?</a:t>
            </a:r>
            <a:endParaRPr lang="en-US" sz="1800" dirty="0">
              <a:latin typeface="Bahnschrift SemiCondensed" panose="020B0502040204020203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Some irony here, as AI code is often wrong, or incomplete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Older tools like </a:t>
            </a:r>
            <a:r>
              <a:rPr lang="en-US" sz="2800" dirty="0" err="1">
                <a:solidFill>
                  <a:srgbClr val="0070C0"/>
                </a:solidFill>
                <a:latin typeface="Bahnschrift SemiCondensed" panose="020B0502040204020203" pitchFamily="34" charset="0"/>
              </a:rPr>
              <a:t>ChatGPT</a:t>
            </a: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 even tell you things about PLs that are factually not true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But, they are getting better rapidly</a:t>
            </a:r>
          </a:p>
        </p:txBody>
      </p:sp>
    </p:spTree>
    <p:extLst>
      <p:ext uri="{BB962C8B-B14F-4D97-AF65-F5344CB8AC3E}">
        <p14:creationId xmlns:p14="http://schemas.microsoft.com/office/powerpoint/2010/main" val="29218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in Software Testing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6207630"/>
            <a:ext cx="8534400" cy="4217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0068"/>
            <a:ext cx="8305800" cy="5257562"/>
          </a:xfrm>
        </p:spPr>
      </p:pic>
    </p:spTree>
    <p:extLst>
      <p:ext uri="{BB962C8B-B14F-4D97-AF65-F5344CB8AC3E}">
        <p14:creationId xmlns:p14="http://schemas.microsoft.com/office/powerpoint/2010/main" val="28198228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" y="990601"/>
            <a:ext cx="8153400" cy="5257799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in Software Testing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6248400"/>
            <a:ext cx="8534400" cy="457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1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Types of Testing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71600"/>
            <a:ext cx="850392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For Different Purposes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Functional Testing  ( unit, integration, system 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Usability testing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Acceptance testing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Performance testing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Stress testing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Reliability testing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Conformance testing (standards)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in Software Testing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1" y="1600200"/>
            <a:ext cx="8519910" cy="2819400"/>
          </a:xfrm>
        </p:spPr>
      </p:pic>
    </p:spTree>
    <p:extLst>
      <p:ext uri="{BB962C8B-B14F-4D97-AF65-F5344CB8AC3E}">
        <p14:creationId xmlns:p14="http://schemas.microsoft.com/office/powerpoint/2010/main" val="14045872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295400"/>
            <a:ext cx="85248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1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" y="1295400"/>
            <a:ext cx="8421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83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43001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87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47800"/>
            <a:ext cx="826476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783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5867400"/>
            <a:ext cx="8534400" cy="5745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447800"/>
            <a:ext cx="8385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5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AI Testing Tools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3600" i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752" y="6154674"/>
            <a:ext cx="8534400" cy="4747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(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ChatGPT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> ) </a:t>
            </a:r>
            <a:endParaRPr lang="en-US" sz="3200" i="1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62000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9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Bugs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Therac-25: </a:t>
            </a:r>
            <a:r>
              <a:rPr lang="en-US" sz="2000" dirty="0">
                <a:hlinkClick r:id="rId3"/>
              </a:rPr>
              <a:t>http://courses.cs.vt.edu/~cs3604/lib/Therac_25/Therac_1.html</a:t>
            </a:r>
            <a:endParaRPr lang="en-US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Patriot missile: </a:t>
            </a:r>
            <a:r>
              <a:rPr lang="en-US" sz="2000" dirty="0">
                <a:hlinkClick r:id="rId4"/>
              </a:rPr>
              <a:t>http://www.fas.org/spp/starwars/gao/im92026.htm</a:t>
            </a:r>
            <a:endParaRPr lang="en-US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err="1"/>
              <a:t>Ariane</a:t>
            </a:r>
            <a:r>
              <a:rPr lang="en-US" sz="2000" dirty="0"/>
              <a:t> 5: </a:t>
            </a:r>
            <a:r>
              <a:rPr lang="en-US" sz="2000" dirty="0">
                <a:hlinkClick r:id="rId5"/>
              </a:rPr>
              <a:t>http://www.esa.int/export/esaCP/Pr_33_1996_p_EN.html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Testing</a:t>
            </a:r>
          </a:p>
          <a:p>
            <a:pPr lvl="1">
              <a:buNone/>
            </a:pPr>
            <a:r>
              <a:rPr lang="en-US" sz="2000" dirty="0"/>
              <a:t>Whittaker, </a:t>
            </a:r>
            <a:r>
              <a:rPr lang="en-US" sz="2000" b="1" i="1" dirty="0"/>
              <a:t>How to Break Software </a:t>
            </a:r>
            <a:r>
              <a:rPr lang="en-US" sz="2000" dirty="0"/>
              <a:t>(</a:t>
            </a:r>
            <a:r>
              <a:rPr lang="en-US" sz="2000" dirty="0">
                <a:hlinkClick r:id="rId6"/>
              </a:rPr>
              <a:t>presentation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sz="1600" dirty="0"/>
          </a:p>
          <a:p>
            <a:pPr lvl="1">
              <a:lnSpc>
                <a:spcPct val="90000"/>
              </a:lnSpc>
              <a:buNone/>
            </a:pPr>
            <a:endParaRPr lang="en-US" sz="1800" dirty="0"/>
          </a:p>
          <a:p>
            <a:pPr lvl="1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94325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Life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Used regularly in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Addresses “normal use”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n specimens put to test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Test until r failures have been observed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Choose n and r to obtain the desired statistical errors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As r and n increase, statistical errors decrease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Expected time in test = mu</a:t>
            </a:r>
            <a:r>
              <a:rPr lang="en-US" sz="2800" baseline="-25000"/>
              <a:t>0</a:t>
            </a:r>
            <a:r>
              <a:rPr lang="en-US" sz="2800"/>
              <a:t> (r / 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Where mu</a:t>
            </a:r>
            <a:r>
              <a:rPr lang="en-US" sz="2400" baseline="-25000"/>
              <a:t>0</a:t>
            </a:r>
            <a:r>
              <a:rPr lang="en-US" sz="2400"/>
              <a:t> = mean failure time</a:t>
            </a:r>
          </a:p>
          <a:p>
            <a:pPr lvl="1"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354760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</a:rPr>
              <a:t>Butler and </a:t>
            </a:r>
            <a:r>
              <a:rPr lang="en-US" sz="3600" b="1" dirty="0" err="1">
                <a:solidFill>
                  <a:schemeClr val="accent1"/>
                </a:solidFill>
              </a:rPr>
              <a:t>Finelli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“The Infeasibility of Experimental Quantification of Life-Critical Software Reliability” (1991)</a:t>
            </a:r>
          </a:p>
          <a:p>
            <a:pPr eaLnBrk="1" hangingPunct="1"/>
            <a:r>
              <a:rPr lang="en-US" dirty="0"/>
              <a:t>In order to establish that the probability of failure of software is less than 10</a:t>
            </a:r>
            <a:r>
              <a:rPr lang="en-US" baseline="30000" dirty="0"/>
              <a:t>-9</a:t>
            </a:r>
            <a:r>
              <a:rPr lang="en-US" dirty="0"/>
              <a:t> in 10 hours, testing required with one computer is </a:t>
            </a:r>
            <a:r>
              <a:rPr lang="en-US" b="1" u="sng" dirty="0"/>
              <a:t>greater than 1 million years</a:t>
            </a:r>
          </a:p>
          <a:p>
            <a:r>
              <a:rPr lang="en-US" sz="2000" b="1" u="sng" dirty="0">
                <a:hlinkClick r:id="rId3"/>
              </a:rPr>
              <a:t>http://naca.larc.nasa.gov/search.jsp?R=20040139297&amp;qs=N%3D4294966788%2B4294724588%2B4294587118</a:t>
            </a:r>
            <a:endParaRPr lang="en-US" sz="2000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9889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 eaLnBrk="1" hangingPunct="1">
              <a:spcAft>
                <a:spcPts val="1800"/>
              </a:spcAft>
            </a:pPr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Other classifications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unit, module, system, regression (time), 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after design/coding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before (test-driven development, agile)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during / mixed… and post deployment, ongoing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36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Code visibility / structure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rgbClr val="C00000"/>
                </a:solidFill>
                <a:latin typeface="Arial Narrow" panose="020B0606020202030204" pitchFamily="34" charset="0"/>
              </a:rPr>
              <a:t>Black box: </a:t>
            </a: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code treated as input/output function and no use of code structure is used (programming by contract)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i="1" dirty="0">
                <a:solidFill>
                  <a:srgbClr val="C00000"/>
                </a:solidFill>
                <a:latin typeface="Arial Narrow" panose="020B0606020202030204" pitchFamily="34" charset="0"/>
              </a:rPr>
              <a:t>White box: </a:t>
            </a:r>
            <a:r>
              <a:rPr lang="en-US" sz="3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code structure is used to determine test cases and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How important is unit test?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295400"/>
            <a:ext cx="8503920" cy="48036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The Voyager bug (sent the probe into the sun).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‘90: The AT&amp;T bug that took out 1/3 of NYC telephones (crash on receipt of crash notice). </a:t>
            </a:r>
          </a:p>
          <a:p>
            <a:pPr marL="731520" lvl="2" indent="0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The DCS bug that took out the another 1/3 a few months later.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‘93: The Intel Pentium chip bug (it was software, not hardware).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‘96: The Ariane V bug: auto-destruct (data conversion).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sz="3600" i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What are you trying to test?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Basic Functionality?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        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many techniques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Most common / likely actions?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       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Cleanroom  (Harlan Mills)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Most likely problem areas?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       </a:t>
            </a:r>
            <a:r>
              <a:rPr lang="en-US" sz="3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Risk-based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 (1)</Template>
  <TotalTime>2233</TotalTime>
  <Words>2507</Words>
  <Application>Microsoft Office PowerPoint</Application>
  <PresentationFormat>On-screen Show (4:3)</PresentationFormat>
  <Paragraphs>468</Paragraphs>
  <Slides>69</Slides>
  <Notes>29</Notes>
  <HiddenSlides>7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宋体</vt:lpstr>
      <vt:lpstr>Arial</vt:lpstr>
      <vt:lpstr>Arial Narrow</vt:lpstr>
      <vt:lpstr>Arial Rounded MT Bold</vt:lpstr>
      <vt:lpstr>Bahnschrift SemiCondensed</vt:lpstr>
      <vt:lpstr>Calibri</vt:lpstr>
      <vt:lpstr>Calibri Light</vt:lpstr>
      <vt:lpstr>Georgia</vt:lpstr>
      <vt:lpstr>Wingdings</vt:lpstr>
      <vt:lpstr>Wingdings 2</vt:lpstr>
      <vt:lpstr>Civic</vt:lpstr>
      <vt:lpstr>Photo Editor Photo</vt:lpstr>
      <vt:lpstr>Software and System Testing</vt:lpstr>
      <vt:lpstr>Why do we care?</vt:lpstr>
      <vt:lpstr>ChatGPT summary</vt:lpstr>
      <vt:lpstr>ChatGPT summary</vt:lpstr>
      <vt:lpstr>Quality and testing</vt:lpstr>
      <vt:lpstr>Types of Testing</vt:lpstr>
      <vt:lpstr>Other classifications</vt:lpstr>
      <vt:lpstr>How important is unit test?</vt:lpstr>
      <vt:lpstr>What are you trying to test?</vt:lpstr>
      <vt:lpstr>Risks  </vt:lpstr>
      <vt:lpstr>Mills: Cleanroom</vt:lpstr>
      <vt:lpstr>How to identify what to test </vt:lpstr>
      <vt:lpstr>Four Parts of Testing</vt:lpstr>
      <vt:lpstr>ChatGPT summary</vt:lpstr>
      <vt:lpstr>ChatGPT summary</vt:lpstr>
      <vt:lpstr>ChatGPT summary</vt:lpstr>
      <vt:lpstr>ChatGPT summary</vt:lpstr>
      <vt:lpstr>Basic Software System Model</vt:lpstr>
      <vt:lpstr>Test Case Selection</vt:lpstr>
      <vt:lpstr>Test Case Selection</vt:lpstr>
      <vt:lpstr>From the User Interface:  Inputs</vt:lpstr>
      <vt:lpstr>Questions to Ask for Each Test</vt:lpstr>
      <vt:lpstr>Testing Practices (Boris Beizer) </vt:lpstr>
      <vt:lpstr>Testing Practices (Boris Beizer) </vt:lpstr>
      <vt:lpstr>Usability Testing</vt:lpstr>
      <vt:lpstr>Usability Testing</vt:lpstr>
      <vt:lpstr>Wizard of Oz Testing</vt:lpstr>
      <vt:lpstr># Usability Test Users Needed </vt:lpstr>
      <vt:lpstr>Using as an Estimator</vt:lpstr>
      <vt:lpstr>Test Measurements</vt:lpstr>
      <vt:lpstr>Test Coverage Metrics</vt:lpstr>
      <vt:lpstr>Statement/Block Coverage</vt:lpstr>
      <vt:lpstr>Decision Coverage</vt:lpstr>
      <vt:lpstr>Condition Coverage</vt:lpstr>
      <vt:lpstr>Path Coverage</vt:lpstr>
      <vt:lpstr>When can we stop testing?</vt:lpstr>
      <vt:lpstr>Historical Data</vt:lpstr>
      <vt:lpstr>Capture-recapture model</vt:lpstr>
      <vt:lpstr>Error “seeding”</vt:lpstr>
      <vt:lpstr>Test Tools</vt:lpstr>
      <vt:lpstr>Unit Test</vt:lpstr>
      <vt:lpstr>Regression Test</vt:lpstr>
      <vt:lpstr>Performance Test Tools</vt:lpstr>
      <vt:lpstr>Performance Test Tools</vt:lpstr>
      <vt:lpstr>Performance Test Tools</vt:lpstr>
      <vt:lpstr>Stress Testing</vt:lpstr>
      <vt:lpstr>Fuzz Testing, or Fuzzing</vt:lpstr>
      <vt:lpstr>Other Test Tools</vt:lpstr>
      <vt:lpstr>Other Quality Improvers</vt:lpstr>
      <vt:lpstr>Other Ways of Improving Quality</vt:lpstr>
      <vt:lpstr>Formal Methods and Specs</vt:lpstr>
      <vt:lpstr>Uses of Specifications</vt:lpstr>
      <vt:lpstr>Examples</vt:lpstr>
      <vt:lpstr>Self Checking Code</vt:lpstr>
      <vt:lpstr>Self-Repairing Code</vt:lpstr>
      <vt:lpstr>AI in Testing</vt:lpstr>
      <vt:lpstr>AI in Software Testing </vt:lpstr>
      <vt:lpstr>AI in Software Testing </vt:lpstr>
      <vt:lpstr>AI in Software Testing </vt:lpstr>
      <vt:lpstr>AI in Software Testing </vt:lpstr>
      <vt:lpstr>AI Testing Tools </vt:lpstr>
      <vt:lpstr>AI Testing Tools </vt:lpstr>
      <vt:lpstr>AI Testing Tools </vt:lpstr>
      <vt:lpstr>AI Testing Tools </vt:lpstr>
      <vt:lpstr>AI Testing Tools </vt:lpstr>
      <vt:lpstr>AI Testing Tools </vt:lpstr>
      <vt:lpstr>References</vt:lpstr>
      <vt:lpstr>Life Testing</vt:lpstr>
      <vt:lpstr>Butler and Finelli</vt:lpstr>
    </vt:vector>
  </TitlesOfParts>
  <Company>University of North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Computer Science</dc:creator>
  <cp:lastModifiedBy>David Stotts</cp:lastModifiedBy>
  <cp:revision>230</cp:revision>
  <dcterms:created xsi:type="dcterms:W3CDTF">2009-08-26T18:24:12Z</dcterms:created>
  <dcterms:modified xsi:type="dcterms:W3CDTF">2025-03-20T17:17:47Z</dcterms:modified>
</cp:coreProperties>
</file>