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2"/>
  </p:notesMasterIdLst>
  <p:sldIdLst>
    <p:sldId id="256" r:id="rId2"/>
    <p:sldId id="318" r:id="rId3"/>
    <p:sldId id="377" r:id="rId4"/>
    <p:sldId id="378" r:id="rId5"/>
    <p:sldId id="263" r:id="rId6"/>
    <p:sldId id="380" r:id="rId7"/>
    <p:sldId id="379" r:id="rId8"/>
    <p:sldId id="261" r:id="rId9"/>
    <p:sldId id="283" r:id="rId10"/>
    <p:sldId id="371" r:id="rId11"/>
    <p:sldId id="372" r:id="rId12"/>
    <p:sldId id="276" r:id="rId13"/>
    <p:sldId id="383" r:id="rId14"/>
    <p:sldId id="260" r:id="rId15"/>
    <p:sldId id="384" r:id="rId16"/>
    <p:sldId id="277" r:id="rId17"/>
    <p:sldId id="278" r:id="rId18"/>
    <p:sldId id="279" r:id="rId19"/>
    <p:sldId id="280" r:id="rId20"/>
    <p:sldId id="315" r:id="rId21"/>
    <p:sldId id="386" r:id="rId22"/>
    <p:sldId id="385" r:id="rId23"/>
    <p:sldId id="281" r:id="rId24"/>
    <p:sldId id="282" r:id="rId25"/>
    <p:sldId id="332" r:id="rId26"/>
    <p:sldId id="333" r:id="rId27"/>
    <p:sldId id="334" r:id="rId28"/>
    <p:sldId id="335" r:id="rId29"/>
    <p:sldId id="373" r:id="rId30"/>
    <p:sldId id="284" r:id="rId31"/>
    <p:sldId id="320" r:id="rId32"/>
    <p:sldId id="381" r:id="rId33"/>
    <p:sldId id="382" r:id="rId34"/>
    <p:sldId id="285" r:id="rId35"/>
    <p:sldId id="288" r:id="rId36"/>
    <p:sldId id="321" r:id="rId37"/>
    <p:sldId id="290" r:id="rId38"/>
    <p:sldId id="317" r:id="rId39"/>
    <p:sldId id="292" r:id="rId40"/>
    <p:sldId id="293" r:id="rId41"/>
    <p:sldId id="296" r:id="rId42"/>
    <p:sldId id="297" r:id="rId43"/>
    <p:sldId id="298" r:id="rId44"/>
    <p:sldId id="327" r:id="rId45"/>
    <p:sldId id="328" r:id="rId46"/>
    <p:sldId id="329" r:id="rId47"/>
    <p:sldId id="326" r:id="rId48"/>
    <p:sldId id="299" r:id="rId49"/>
    <p:sldId id="316" r:id="rId50"/>
    <p:sldId id="300" r:id="rId51"/>
    <p:sldId id="301" r:id="rId52"/>
    <p:sldId id="302" r:id="rId53"/>
    <p:sldId id="312" r:id="rId54"/>
    <p:sldId id="303" r:id="rId55"/>
    <p:sldId id="336" r:id="rId56"/>
    <p:sldId id="337" r:id="rId57"/>
    <p:sldId id="304" r:id="rId58"/>
    <p:sldId id="323" r:id="rId59"/>
    <p:sldId id="374" r:id="rId60"/>
    <p:sldId id="322" r:id="rId61"/>
    <p:sldId id="305" r:id="rId62"/>
    <p:sldId id="306" r:id="rId63"/>
    <p:sldId id="307" r:id="rId64"/>
    <p:sldId id="308" r:id="rId65"/>
    <p:sldId id="309" r:id="rId66"/>
    <p:sldId id="324" r:id="rId67"/>
    <p:sldId id="325" r:id="rId68"/>
    <p:sldId id="310" r:id="rId69"/>
    <p:sldId id="311" r:id="rId70"/>
    <p:sldId id="339" r:id="rId71"/>
    <p:sldId id="341" r:id="rId72"/>
    <p:sldId id="340" r:id="rId73"/>
    <p:sldId id="342" r:id="rId74"/>
    <p:sldId id="343" r:id="rId75"/>
    <p:sldId id="344" r:id="rId76"/>
    <p:sldId id="345" r:id="rId77"/>
    <p:sldId id="346" r:id="rId78"/>
    <p:sldId id="347" r:id="rId79"/>
    <p:sldId id="357" r:id="rId80"/>
    <p:sldId id="349" r:id="rId81"/>
    <p:sldId id="350" r:id="rId82"/>
    <p:sldId id="351" r:id="rId83"/>
    <p:sldId id="353" r:id="rId84"/>
    <p:sldId id="354" r:id="rId85"/>
    <p:sldId id="355" r:id="rId86"/>
    <p:sldId id="356" r:id="rId87"/>
    <p:sldId id="358" r:id="rId88"/>
    <p:sldId id="348" r:id="rId89"/>
    <p:sldId id="366" r:id="rId90"/>
    <p:sldId id="367" r:id="rId91"/>
    <p:sldId id="368" r:id="rId92"/>
    <p:sldId id="369" r:id="rId93"/>
    <p:sldId id="370" r:id="rId94"/>
    <p:sldId id="359" r:id="rId95"/>
    <p:sldId id="365" r:id="rId96"/>
    <p:sldId id="360" r:id="rId97"/>
    <p:sldId id="361" r:id="rId98"/>
    <p:sldId id="362" r:id="rId99"/>
    <p:sldId id="363" r:id="rId100"/>
    <p:sldId id="364" r:id="rId10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7854"/>
    <a:srgbClr val="CC0000"/>
    <a:srgbClr val="FF0066"/>
    <a:srgbClr val="A96D2B"/>
    <a:srgbClr val="D16349"/>
    <a:srgbClr val="A06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06" autoAdjust="0"/>
    <p:restoredTop sz="94660"/>
  </p:normalViewPr>
  <p:slideViewPr>
    <p:cSldViewPr>
      <p:cViewPr varScale="1">
        <p:scale>
          <a:sx n="72" d="100"/>
          <a:sy n="72" d="100"/>
        </p:scale>
        <p:origin x="72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A9EC5-123F-4192-A2AE-2FC003398761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1BCFB-B3EC-4F81-8B19-D8C8B4D75F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94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1BCFB-B3EC-4F81-8B19-D8C8B4D75F0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78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FB4B9-43EF-465A-80B0-797F1068064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BB8EC-3547-C451-8D33-DE6E5B8D4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68CF9657-5158-602A-CD24-242856AAB1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FB4B9-43EF-465A-80B0-797F1068064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302C418-872D-09B3-98A5-87B8578049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0C3E61E9-B7E9-E75E-096F-F5B333C7B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62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285F-00A5-E7E7-3D43-A5003249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1DA09F0-418E-C28B-D868-14DA5ED9A7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FB4B9-43EF-465A-80B0-797F1068064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E32F631-C6DF-E13D-B1FD-048B5F73B8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2CED589-DE31-DA12-7DDA-82A338341D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3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033D1-3C0F-4706-8EBD-A7802068AF8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033D1-3C0F-4706-8EBD-A7802068AF8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591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033D1-3C0F-4706-8EBD-A7802068AF8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838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AA7C5-CC68-4788-BA95-F17552A4A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AA7C5-CC68-4788-BA95-F17552A4A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743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AA7C5-CC68-4788-BA95-F17552A4A3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AA7C5-CC68-4788-BA95-F17552A4A39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61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39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9129CA-9AA8-4852-A93E-7D56FDE6CF9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101993-60EF-4541-BA98-E133A8ED728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3CB510-2123-402A-886A-A80857753DA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0A413A-7E35-45CB-8BE6-A36A2D56141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A130BD-B624-4693-B986-F037B2776E7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FB4B9-43EF-465A-80B0-797F1068064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90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FB4B9-43EF-465A-80B0-797F1068064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2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FB4B9-43EF-465A-80B0-797F1068064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63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FB4B9-43EF-465A-80B0-797F1068064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44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1BCFB-B3EC-4F81-8B19-D8C8B4D75F0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77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EC1ED-9111-470F-A700-0482915E2B62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049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631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54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55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904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181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73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871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627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79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163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576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670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746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555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530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494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911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956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920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89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502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90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476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91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836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92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31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93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666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C44F0-2D39-40C6-95D4-0CCA0F96F2A4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202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0E8D0-5AFF-4AC0-B4D5-D6687B4C5779}" type="slidenum">
              <a:rPr lang="en-US" smtClean="0">
                <a:solidFill>
                  <a:prstClr val="black"/>
                </a:solidFill>
              </a:rPr>
              <a:pPr/>
              <a:t>97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75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2E4766-0BB5-49C8-A02E-92537E067D50}" type="slidenum">
              <a:rPr lang="en-US" smtClean="0">
                <a:solidFill>
                  <a:prstClr val="black"/>
                </a:solidFill>
              </a:rPr>
              <a:pPr/>
              <a:t>98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77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675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7000">
              <a:schemeClr val="bg1">
                <a:lumMod val="95000"/>
              </a:schemeClr>
            </a:gs>
            <a:gs pos="89000">
              <a:schemeClr val="accent3">
                <a:alpha val="23000"/>
                <a:lumMod val="29000"/>
                <a:lumOff val="71000"/>
              </a:schemeClr>
            </a:gs>
            <a:gs pos="100000">
              <a:schemeClr val="accent5">
                <a:alpha val="87000"/>
                <a:lumMod val="83000"/>
                <a:lumOff val="17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EEE23F7-A6DE-4D44-98BC-64CDA1EC0438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329D54-EB51-439B-A6A2-415ACBE85D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room.cs.unc.edu/~stotts/COMP523-s26/slides/technical_debt.ppt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Monkey_test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en.wikipedia.org/wiki/Monkey_test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c.edu/~stotts/comp523/testPractices.htm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c.edu/~stotts/comp523/testPractices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List_of_unit_testing_frameworks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dreamcss.com/tools/gui-testing-tools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ftwareqatest.com/qatweb1.html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venturebeat.com/2013/09/17/hp-launches-self-healing-computer-start-software/" TargetMode="External"/><Relationship Id="rId2" Type="http://schemas.openxmlformats.org/officeDocument/2006/relationships/hyperlink" Target="http://www.tomsguide.com/us/darpa-self-healing-software,news-17761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chnologyreview.com/news/416036/software-that-fixes-itself/" TargetMode="Externa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://courses.cs.vt.edu/~cs3604/lib/Therac_25/Therac_1.html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th.uaa.alaska.edu/~afkjm/cs470/handouts/breaking.pdf" TargetMode="External"/><Relationship Id="rId5" Type="http://schemas.openxmlformats.org/officeDocument/2006/relationships/hyperlink" Target="http://www.esa.int/export/esaCP/Pr_33_1996_p_EN.html" TargetMode="External"/><Relationship Id="rId4" Type="http://schemas.openxmlformats.org/officeDocument/2006/relationships/hyperlink" Target="http://www.fas.org/spp/starwars/gao/im92026.htm" TargetMode="Externa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naca.larc.nasa.gov/search.jsp?R=20040139297&amp;qs=N%3D4294966788%2B4294724588%2B4294587118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0000">
              <a:schemeClr val="bg1">
                <a:lumMod val="95000"/>
              </a:schemeClr>
            </a:gs>
            <a:gs pos="95000">
              <a:schemeClr val="accent5">
                <a:lumMod val="60000"/>
                <a:lumOff val="40000"/>
                <a:alpha val="93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00200"/>
            <a:ext cx="7315200" cy="205740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1A67A6"/>
                </a:solidFill>
                <a:latin typeface="Berlin Sans FB" panose="020E0602020502020306" pitchFamily="34" charset="0"/>
              </a:rPr>
              <a:t>Software and System Testing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82880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And related considerations</a:t>
            </a:r>
          </a:p>
          <a:p>
            <a:endParaRPr lang="en-US" sz="2000" dirty="0">
              <a:latin typeface="Bahnschrift" panose="020B0502040204020203" pitchFamily="34" charset="0"/>
            </a:endParaRPr>
          </a:p>
          <a:p>
            <a:r>
              <a:rPr lang="en-US" sz="1800" i="1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COMP 523 UNC-CH</a:t>
            </a:r>
            <a:endParaRPr lang="en-US" sz="2000" i="1" dirty="0">
              <a:solidFill>
                <a:schemeClr val="accent1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17250"/>
            <a:ext cx="8534400" cy="697150"/>
          </a:xfrm>
        </p:spPr>
        <p:txBody>
          <a:bodyPr>
            <a:no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Why do we care?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60960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buNone/>
            </a:pPr>
            <a:r>
              <a:rPr lang="en-US" sz="3000" b="1" dirty="0">
                <a:solidFill>
                  <a:srgbClr val="0070C0"/>
                </a:solidFill>
                <a:latin typeface="Arial Narrow" panose="020B0606020202030204" pitchFamily="34" charset="0"/>
              </a:rPr>
              <a:t>Epic Software Fails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4152" y="1981200"/>
            <a:ext cx="850392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Therac-25 ( 1985 )</a:t>
            </a:r>
          </a:p>
          <a:p>
            <a:pPr marL="548640" lvl="2" indent="0">
              <a:lnSpc>
                <a:spcPct val="80000"/>
              </a:lnSpc>
              <a:buNone/>
            </a:pPr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6 massive radiation overdoses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Multiple space fiascos ( 1990s )</a:t>
            </a:r>
          </a:p>
          <a:p>
            <a:pPr marL="548640" lvl="2" indent="0">
              <a:lnSpc>
                <a:spcPct val="80000"/>
              </a:lnSpc>
              <a:buNone/>
            </a:pPr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Ariane V exploded after 40 seconds (conversion)</a:t>
            </a:r>
          </a:p>
          <a:p>
            <a:pPr marL="548640" lvl="2" indent="0">
              <a:lnSpc>
                <a:spcPct val="80000"/>
              </a:lnSpc>
              <a:buNone/>
            </a:pPr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Mars Pathfinder computer kept turning itself off (system timing)</a:t>
            </a:r>
          </a:p>
          <a:p>
            <a:pPr marL="548640" lvl="2" indent="0">
              <a:lnSpc>
                <a:spcPct val="80000"/>
              </a:lnSpc>
              <a:buNone/>
            </a:pPr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Patriot missile </a:t>
            </a:r>
            <a:r>
              <a:rPr lang="en-US" sz="2200" i="1" dirty="0" err="1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misquided</a:t>
            </a:r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(floating point accuracy)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Bahnschrift SemiCondensed" panose="020B0502040204020203" pitchFamily="34" charset="0"/>
              </a:rPr>
              <a:t>Millenium bug ( 2000 )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Bahnschrift SemiCondensed" panose="020B0502040204020203" pitchFamily="34" charset="0"/>
              </a:rPr>
              <a:t>CrowdStrike update bug ( 2024 ), 9 mil worldwide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</a:rPr>
              <a:t>NIST: cost to US, $59 billion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</a:rPr>
              <a:t>( 2002 )</a:t>
            </a:r>
          </a:p>
        </p:txBody>
      </p:sp>
    </p:spTree>
    <p:extLst>
      <p:ext uri="{BB962C8B-B14F-4D97-AF65-F5344CB8AC3E}">
        <p14:creationId xmlns:p14="http://schemas.microsoft.com/office/powerpoint/2010/main" val="4258316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08FB9D-0ABE-1E5B-35A2-6F643167C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0817BB9-E765-158F-B49F-21CDED8A0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1752" y="217250"/>
            <a:ext cx="8534400" cy="697150"/>
          </a:xfrm>
        </p:spPr>
        <p:txBody>
          <a:bodyPr>
            <a:no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Why do we care?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322790C-3818-AAE7-65D7-76A8E4DC7BA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01752" y="1066800"/>
            <a:ext cx="8503920" cy="1143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Consortium for Information &amp; Software Quality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(CISQ)</a:t>
            </a:r>
            <a:endParaRPr lang="en-US" sz="3000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36BE22-C14B-CFE1-181B-37AEA37860BD}"/>
              </a:ext>
            </a:extLst>
          </p:cNvPr>
          <p:cNvSpPr txBox="1">
            <a:spLocks noChangeArrowheads="1"/>
          </p:cNvSpPr>
          <p:nvPr/>
        </p:nvSpPr>
        <p:spPr>
          <a:xfrm>
            <a:off x="454152" y="2438400"/>
            <a:ext cx="8503920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Publishes periodic "</a:t>
            </a:r>
            <a:r>
              <a:rPr lang="en-US" sz="2800" b="1" i="1" dirty="0">
                <a:latin typeface="Bahnschrift SemiCondensed" panose="020B0502040204020203" pitchFamily="34" charset="0"/>
              </a:rPr>
              <a:t>Cost of Poor Software Quality</a:t>
            </a:r>
            <a:r>
              <a:rPr lang="en-US" sz="2800" dirty="0">
                <a:latin typeface="Bahnschrift SemiCondensed" panose="020B0502040204020203" pitchFamily="34" charset="0"/>
              </a:rPr>
              <a:t>" report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2018 :  $1.275 trillion, </a:t>
            </a:r>
          </a:p>
          <a:p>
            <a:pPr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2020 :  $1.56 trillion 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9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total estimated US figure of $2.08 trillion when including technical debt and legacy system costs</a:t>
            </a:r>
          </a:p>
          <a:p>
            <a:pPr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2022 :  </a:t>
            </a:r>
            <a:r>
              <a:rPr lang="en-US" sz="2400" i="1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$2.41 trillion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in the US alone, including losses from cybercrime, 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  <a:hlinkClick r:id="rId3"/>
              </a:rPr>
              <a:t>technical debt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, and software failures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1B44A3-4A12-A7C5-ABB3-4EFE9161AF5B}"/>
              </a:ext>
            </a:extLst>
          </p:cNvPr>
          <p:cNvSpPr/>
          <p:nvPr/>
        </p:nvSpPr>
        <p:spPr>
          <a:xfrm>
            <a:off x="2209800" y="5105400"/>
            <a:ext cx="1905000" cy="4572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B1EDB2-638E-A4E2-0177-84F4E7908B29}"/>
              </a:ext>
            </a:extLst>
          </p:cNvPr>
          <p:cNvGrpSpPr/>
          <p:nvPr/>
        </p:nvGrpSpPr>
        <p:grpSpPr>
          <a:xfrm>
            <a:off x="1524000" y="1143000"/>
            <a:ext cx="7312152" cy="3886200"/>
            <a:chOff x="1524000" y="1257300"/>
            <a:chExt cx="7312152" cy="388620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9D3C35F-59AD-18DB-F579-F796022B2AF3}"/>
                </a:ext>
              </a:extLst>
            </p:cNvPr>
            <p:cNvSpPr/>
            <p:nvPr/>
          </p:nvSpPr>
          <p:spPr>
            <a:xfrm>
              <a:off x="1524000" y="1257300"/>
              <a:ext cx="7312152" cy="3886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0F3339-CF56-10C3-C3FE-E9FC226928F8}"/>
                </a:ext>
              </a:extLst>
            </p:cNvPr>
            <p:cNvSpPr txBox="1"/>
            <p:nvPr/>
          </p:nvSpPr>
          <p:spPr>
            <a:xfrm>
              <a:off x="1905000" y="1524000"/>
              <a:ext cx="6553200" cy="3263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  <a:spcBef>
                  <a:spcPts val="600"/>
                </a:spcBef>
              </a:pPr>
              <a:r>
                <a:rPr lang="en-US" sz="2800" b="1" i="1" dirty="0">
                  <a:solidFill>
                    <a:schemeClr val="tx2">
                      <a:lumMod val="75000"/>
                    </a:schemeClr>
                  </a:solidFill>
                  <a:latin typeface="Bahnschrift" panose="020B0502040204020203" pitchFamily="34" charset="0"/>
                </a:rPr>
                <a:t>Technical debt  </a:t>
              </a:r>
              <a:r>
                <a:rPr lang="en-US" sz="2800" dirty="0">
                  <a:latin typeface="Bahnschrift" panose="020B0502040204020203" pitchFamily="34" charset="0"/>
                </a:rPr>
                <a:t>is the </a:t>
              </a:r>
              <a:r>
                <a:rPr lang="en-US" sz="2800" dirty="0">
                  <a:solidFill>
                    <a:srgbClr val="C00000"/>
                  </a:solidFill>
                  <a:latin typeface="Bahnschrift" panose="020B0502040204020203" pitchFamily="34" charset="0"/>
                </a:rPr>
                <a:t>accumulated cost of shortcuts, deferred decisions, and suboptimal design choices </a:t>
              </a:r>
              <a:r>
                <a:rPr lang="en-US" sz="2800" dirty="0">
                  <a:latin typeface="Bahnschrift" panose="020B0502040204020203" pitchFamily="34" charset="0"/>
                </a:rPr>
                <a:t>made during software development that will eventually need to be paid back — with interest.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213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542B791-2797-4063-7CA4-32E9EDBFF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5FEC66A-F340-77B7-D661-CE3283EA54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1752" y="217250"/>
            <a:ext cx="8534400" cy="697150"/>
          </a:xfrm>
        </p:spPr>
        <p:txBody>
          <a:bodyPr>
            <a:no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Technical Debt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92F9A45-B21E-DD8E-135B-F3206693F5C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01752" y="826850"/>
            <a:ext cx="8503920" cy="54475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Two main forms</a:t>
            </a:r>
            <a:endParaRPr lang="en-US" sz="3000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6499E7-015C-DB2B-71D8-272542E9E041}"/>
              </a:ext>
            </a:extLst>
          </p:cNvPr>
          <p:cNvSpPr txBox="1">
            <a:spLocks noChangeArrowheads="1"/>
          </p:cNvSpPr>
          <p:nvPr/>
        </p:nvSpPr>
        <p:spPr>
          <a:xfrm>
            <a:off x="332232" y="1524000"/>
            <a:ext cx="8503920" cy="19812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8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Deliberate debt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( a conscious tradeoff )</a:t>
            </a:r>
          </a:p>
          <a:p>
            <a:pPr lvl="1">
              <a:spcBef>
                <a:spcPts val="800"/>
              </a:spcBef>
              <a:buNone/>
            </a:pPr>
            <a:r>
              <a:rPr lang="en-US" sz="23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We know this design is wrong but we need to ship by Friday. </a:t>
            </a:r>
          </a:p>
          <a:p>
            <a:pPr lvl="1">
              <a:spcAft>
                <a:spcPts val="300"/>
              </a:spcAft>
              <a:buNone/>
            </a:pPr>
            <a:r>
              <a:rPr lang="en-US" sz="23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We'll refactor it next sprint. </a:t>
            </a:r>
          </a:p>
          <a:p>
            <a:pPr>
              <a:buNone/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rPr>
              <a:t>This is the least damaging kind, assuming you really pay it back. </a:t>
            </a:r>
          </a:p>
          <a:p>
            <a:pPr>
              <a:buNone/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rPr>
              <a:t>The danger is that "next sprint" becomes never.</a:t>
            </a:r>
          </a:p>
          <a:p>
            <a:pPr>
              <a:buNone/>
            </a:pPr>
            <a:endParaRPr lang="en-US" sz="2600" b="1" dirty="0">
              <a:solidFill>
                <a:schemeClr val="tx1">
                  <a:lumMod val="50000"/>
                  <a:lumOff val="50000"/>
                </a:schemeClr>
              </a:solidFill>
              <a:latin typeface="Bahnschrift SemiCondensed" panose="020B0502040204020203" pitchFamily="34" charset="0"/>
            </a:endParaRPr>
          </a:p>
          <a:p>
            <a:pPr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4E9146-7FC1-4A21-B6A3-584843763642}"/>
              </a:ext>
            </a:extLst>
          </p:cNvPr>
          <p:cNvSpPr txBox="1">
            <a:spLocks noChangeArrowheads="1"/>
          </p:cNvSpPr>
          <p:nvPr/>
        </p:nvSpPr>
        <p:spPr>
          <a:xfrm>
            <a:off x="301752" y="3733800"/>
            <a:ext cx="8503920" cy="26670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8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Accidental (or inadvertent) debt </a:t>
            </a:r>
            <a:endParaRPr lang="en-US" sz="2800" dirty="0">
              <a:latin typeface="Bahnschrift SemiCondensed" panose="020B0502040204020203" pitchFamily="34" charset="0"/>
            </a:endParaRPr>
          </a:p>
          <a:p>
            <a:pPr lvl="1">
              <a:spcBef>
                <a:spcPts val="600"/>
              </a:spcBef>
              <a:buNone/>
            </a:pPr>
            <a:r>
              <a:rPr lang="en-US" sz="23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The codebase made sense when it was 10,000 lines</a:t>
            </a:r>
          </a:p>
          <a:p>
            <a:pPr lvl="1">
              <a:buNone/>
            </a:pPr>
            <a:r>
              <a:rPr lang="en-US" sz="23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but at 500,000 lines, the original architecture is now a bottleneck </a:t>
            </a:r>
          </a:p>
          <a:p>
            <a:pPr lvl="1">
              <a:spcAft>
                <a:spcPts val="600"/>
              </a:spcAft>
              <a:buNone/>
            </a:pPr>
            <a:r>
              <a:rPr lang="en-US" sz="23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nobody designed for</a:t>
            </a:r>
          </a:p>
          <a:p>
            <a:pPr>
              <a:buNone/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rPr>
              <a:t>This can be the larger problem in practice</a:t>
            </a:r>
          </a:p>
          <a:p>
            <a:pPr>
              <a:buNone/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rPr>
              <a:t>Nobody made a bad decision — the system just outgrew its design</a:t>
            </a:r>
          </a:p>
          <a:p>
            <a:pPr>
              <a:buNone/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rPr>
              <a:t>There is no “debt marker” demanding or reminding payment</a:t>
            </a:r>
          </a:p>
        </p:txBody>
      </p:sp>
    </p:spTree>
    <p:extLst>
      <p:ext uri="{BB962C8B-B14F-4D97-AF65-F5344CB8AC3E}">
        <p14:creationId xmlns:p14="http://schemas.microsoft.com/office/powerpoint/2010/main" val="80485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What is testing 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95400"/>
            <a:ext cx="8503920" cy="518160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“Testing is the process of executing a program with the intention of finding errors.” – </a:t>
            </a:r>
            <a:r>
              <a:rPr lang="en-US" altLang="en-US" sz="2000" i="1" dirty="0">
                <a:latin typeface="Bahnschrift" panose="020B0502040204020203" pitchFamily="34" charset="0"/>
              </a:rPr>
              <a:t>Myers</a:t>
            </a:r>
            <a:endParaRPr lang="en-US" altLang="en-US" sz="2000" dirty="0">
              <a:latin typeface="Bahnschrift" panose="020B0502040204020203" pitchFamily="34" charset="0"/>
            </a:endParaRP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“Testing can show the presence of bugs but never their absence.” – </a:t>
            </a:r>
            <a:r>
              <a:rPr lang="en-US" altLang="en-US" sz="2000" i="1" dirty="0">
                <a:latin typeface="Bahnschrift" panose="020B0502040204020203" pitchFamily="34" charset="0"/>
              </a:rPr>
              <a:t>Dijkstra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"No amount of testing can prove a software right. A single test can prove a software wrong.“ — </a:t>
            </a:r>
            <a:r>
              <a:rPr lang="en-US" altLang="en-US" sz="2000" i="1" dirty="0">
                <a:latin typeface="Bahnschrift" panose="020B0502040204020203" pitchFamily="34" charset="0"/>
              </a:rPr>
              <a:t>Adapted from Karl Popper</a:t>
            </a:r>
            <a:endParaRPr lang="en-US" sz="2000" dirty="0">
              <a:latin typeface="Bahnschrift" panose="020B0502040204020203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000" dirty="0">
                <a:latin typeface="Bahnschrift" panose="020B0502040204020203" pitchFamily="34" charset="0"/>
              </a:rPr>
              <a:t>"If debugging is the process of removing bugs, then programming must be the process of putting them in." —</a:t>
            </a:r>
            <a:r>
              <a:rPr lang="en-US" sz="2000" i="1" dirty="0">
                <a:latin typeface="Bahnschrift" panose="020B0502040204020203" pitchFamily="34" charset="0"/>
              </a:rPr>
              <a:t> Dijkstra</a:t>
            </a:r>
            <a:endParaRPr lang="en-US" sz="2000" dirty="0">
              <a:latin typeface="Bahnschrift" panose="020B0502040204020203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000" dirty="0">
                <a:latin typeface="Bahnschrift" panose="020B0502040204020203" pitchFamily="34" charset="0"/>
              </a:rPr>
              <a:t>"Testing is not about finding bugs. It's about making sure the bugs you ship are the ones you chose to ship.“ — </a:t>
            </a:r>
            <a:r>
              <a:rPr lang="en-US" sz="2000" i="1" dirty="0">
                <a:latin typeface="Bahnschrift" panose="020B0502040204020203" pitchFamily="34" charset="0"/>
              </a:rPr>
              <a:t>Common QA wisdom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000" dirty="0">
                <a:latin typeface="Bahnschrift" panose="020B0502040204020203" pitchFamily="34" charset="0"/>
              </a:rPr>
              <a:t>"All software stinks. The question is whether it stinks in a way you can live with.“ — </a:t>
            </a:r>
            <a:r>
              <a:rPr lang="en-US" sz="2000" i="1" dirty="0">
                <a:latin typeface="Bahnschrift" panose="020B0502040204020203" pitchFamily="34" charset="0"/>
              </a:rPr>
              <a:t>Anonymous</a:t>
            </a:r>
          </a:p>
          <a:p>
            <a:pPr marL="0" indent="0">
              <a:spcBef>
                <a:spcPts val="1800"/>
              </a:spcBef>
              <a:buNone/>
            </a:pPr>
            <a:endParaRPr lang="en-US" sz="18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What is testing 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95400"/>
            <a:ext cx="8503920" cy="4803648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"It works on my machine.“ — </a:t>
            </a:r>
            <a:r>
              <a:rPr lang="en-US" altLang="en-US" sz="2000" i="1" dirty="0">
                <a:latin typeface="Bahnschrift" panose="020B0502040204020203" pitchFamily="34" charset="0"/>
              </a:rPr>
              <a:t>Every developer, since forever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"A program is never fully debugged until the last user dies."— </a:t>
            </a:r>
            <a:r>
              <a:rPr lang="en-US" altLang="en-US" sz="2000" i="1" dirty="0">
                <a:latin typeface="Bahnschrift" panose="020B0502040204020203" pitchFamily="34" charset="0"/>
              </a:rPr>
              <a:t>Anonymous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"Pay me now for testing, or pay me much more later when production is on fire.“ — </a:t>
            </a:r>
            <a:r>
              <a:rPr lang="en-US" altLang="en-US" sz="2000" i="1" dirty="0">
                <a:latin typeface="Bahnschrift" panose="020B0502040204020203" pitchFamily="34" charset="0"/>
              </a:rPr>
              <a:t>Anonymous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"Weeks of coding can save you hours of planning. Months of production failures can save you days of testing.“ — </a:t>
            </a:r>
            <a:r>
              <a:rPr lang="en-US" altLang="en-US" sz="2000" i="1" dirty="0">
                <a:latin typeface="Bahnschrift" panose="020B0502040204020203" pitchFamily="34" charset="0"/>
              </a:rPr>
              <a:t>Sarcastic dev wisdom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altLang="en-US" sz="2000" dirty="0">
                <a:latin typeface="Bahnschrift" panose="020B0502040204020203" pitchFamily="34" charset="0"/>
              </a:rPr>
              <a:t>"QA doesn't break software. Software is already broken. QA just tells you about it."— </a:t>
            </a:r>
            <a:r>
              <a:rPr lang="en-US" altLang="en-US" sz="2000" i="1" dirty="0">
                <a:latin typeface="Bahnschrift" panose="020B0502040204020203" pitchFamily="34" charset="0"/>
              </a:rPr>
              <a:t>Common in QA circles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000" dirty="0">
                <a:latin typeface="Bahnschrift" panose="020B0502040204020203" pitchFamily="34" charset="0"/>
              </a:rPr>
              <a:t>"Software testing is like being the canary in the coal mine — except nobody listens until after the explosion</a:t>
            </a:r>
            <a:r>
              <a:rPr lang="en-US" sz="2000" i="1" dirty="0">
                <a:latin typeface="Bahnschrift" panose="020B0502040204020203" pitchFamily="34" charset="0"/>
              </a:rPr>
              <a:t>.“ — Anonymous QA engineer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endParaRPr lang="en-US" altLang="en-US" sz="2000" i="1" dirty="0">
              <a:latin typeface="Bahnschrift" panose="020B0502040204020203" pitchFamily="34" charset="0"/>
            </a:endParaRPr>
          </a:p>
          <a:p>
            <a:pPr marL="0" indent="0" eaLnBrk="1" hangingPunct="1">
              <a:spcBef>
                <a:spcPts val="1800"/>
              </a:spcBef>
              <a:buNone/>
            </a:pPr>
            <a:endParaRPr lang="en-US" altLang="en-US" sz="2000" i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9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Quality and testing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95400"/>
            <a:ext cx="8503920" cy="4803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Bahnschrift SemiCondensed" panose="020B0502040204020203" pitchFamily="34" charset="0"/>
              </a:rPr>
              <a:t>Software quality is far more that testing, but testing can contribute towards 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Code quality, requirements quality, design quality, testing quality (!!)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Performance, reliability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Robustness, security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Usability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Documentation</a:t>
            </a:r>
          </a:p>
          <a:p>
            <a:pPr marL="0" indent="0" eaLnBrk="1" hangingPunct="1">
              <a:buNone/>
            </a:pPr>
            <a:endParaRPr lang="en-US" sz="1200" dirty="0">
              <a:latin typeface="Bahnschrift SemiCondensed" panose="020B0502040204020203" pitchFamily="34" charset="0"/>
            </a:endParaRPr>
          </a:p>
          <a:p>
            <a:pPr marL="0" indent="0" eaLnBrk="1" hangingPunct="1">
              <a:buNone/>
            </a:pPr>
            <a:r>
              <a:rPr lang="en-US" sz="2400" dirty="0">
                <a:latin typeface="Bahnschrift SemiCondensed" panose="020B0502040204020203" pitchFamily="34" charset="0"/>
              </a:rPr>
              <a:t>“Trying to improve quality by increasing testing is like trying to lose weight by weighing yourself more often.”  </a:t>
            </a:r>
            <a:r>
              <a:rPr lang="en-US" sz="2000" i="1" dirty="0">
                <a:solidFill>
                  <a:schemeClr val="tx2"/>
                </a:solidFill>
                <a:latin typeface="Bahnschrift SemiCondensed" panose="020B0502040204020203" pitchFamily="34" charset="0"/>
              </a:rPr>
              <a:t>McConnell,  in "Code Complete"</a:t>
            </a:r>
          </a:p>
          <a:p>
            <a:pPr marL="0" indent="0">
              <a:buNone/>
            </a:pPr>
            <a:endParaRPr lang="en-US" sz="2000" dirty="0">
              <a:latin typeface="Bahnschrift SemiCondensed" panose="020B0502040204020203" pitchFamily="34" charset="0"/>
            </a:endParaRPr>
          </a:p>
          <a:p>
            <a:pPr marL="0" indent="0" eaLnBrk="1" hangingPunct="1">
              <a:buNone/>
            </a:pPr>
            <a:r>
              <a:rPr lang="en-US" sz="2400" dirty="0">
                <a:latin typeface="Bahnschrift SemiCondensed" panose="020B0502040204020203" pitchFamily="34" charset="0"/>
              </a:rPr>
              <a:t>“Errors should be found and fixed as close to their place of origin as possible.” </a:t>
            </a:r>
            <a:r>
              <a:rPr lang="en-US" sz="2000" i="1" dirty="0">
                <a:solidFill>
                  <a:schemeClr val="tx2"/>
                </a:solidFill>
                <a:latin typeface="Bahnschrift SemiCondensed" panose="020B0502040204020203" pitchFamily="34" charset="0"/>
              </a:rPr>
              <a:t>Fagan, Brooks, Beck, Boehm, everyone</a:t>
            </a:r>
          </a:p>
          <a:p>
            <a:pPr marL="0" indent="0" eaLnBrk="1" hangingPunct="1">
              <a:buNone/>
            </a:pPr>
            <a:endParaRPr lang="en-US" sz="20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24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88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2400" y="331662"/>
            <a:ext cx="8839200" cy="109728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0765" y="528066"/>
            <a:ext cx="8321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Cost-of-Finding-Late Curve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11480" y="1030986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EAD9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economic case for shift-left testing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333756" y="1624776"/>
            <a:ext cx="5029200" cy="413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Bahnschrift SemiBold Condensed" panose="020B0502040204020203" pitchFamily="34" charset="0"/>
                <a:ea typeface="Calibri" pitchFamily="34" charset="-122"/>
                <a:cs typeface="Calibri" pitchFamily="34" charset="-120"/>
              </a:rPr>
              <a:t>Relative cost to fix a defect by phase found: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4B33B4-8DBA-45AD-A157-A85BD4A57BD3}"/>
              </a:ext>
            </a:extLst>
          </p:cNvPr>
          <p:cNvGrpSpPr/>
          <p:nvPr/>
        </p:nvGrpSpPr>
        <p:grpSpPr>
          <a:xfrm>
            <a:off x="333756" y="2310861"/>
            <a:ext cx="2145792" cy="320040"/>
            <a:chOff x="356616" y="2521458"/>
            <a:chExt cx="2145792" cy="320040"/>
          </a:xfrm>
        </p:grpSpPr>
        <p:sp>
          <p:nvSpPr>
            <p:cNvPr id="6" name="Text 4"/>
            <p:cNvSpPr/>
            <p:nvPr/>
          </p:nvSpPr>
          <p:spPr>
            <a:xfrm>
              <a:off x="356616" y="2548890"/>
              <a:ext cx="19202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rgbClr val="1A1A2E"/>
                  </a:solidFill>
                  <a:latin typeface="Bahnschrift SemiBold Condensed" panose="020B0502040204020203" pitchFamily="34" charset="0"/>
                  <a:ea typeface="Calibri" pitchFamily="34" charset="-122"/>
                  <a:cs typeface="Calibri" pitchFamily="34" charset="-120"/>
                </a:rPr>
                <a:t>Requirements</a:t>
              </a:r>
              <a:endParaRPr lang="en-US" sz="1600" dirty="0">
                <a:latin typeface="Bahnschrift SemiBold Condensed" panose="020B0502040204020203" pitchFamily="34" charset="0"/>
              </a:endParaRPr>
            </a:p>
          </p:txBody>
        </p:sp>
        <p:sp>
          <p:nvSpPr>
            <p:cNvPr id="7" name="Shape 5"/>
            <p:cNvSpPr/>
            <p:nvPr/>
          </p:nvSpPr>
          <p:spPr>
            <a:xfrm>
              <a:off x="1554480" y="2548890"/>
              <a:ext cx="320040" cy="274320"/>
            </a:xfrm>
            <a:prstGeom prst="rect">
              <a:avLst/>
            </a:prstGeom>
            <a:solidFill>
              <a:srgbClr val="2D7D46"/>
            </a:solidFill>
            <a:ln w="12700">
              <a:solidFill>
                <a:srgbClr val="2D7D46"/>
              </a:solidFill>
              <a:prstDash val="solid"/>
            </a:ln>
          </p:spPr>
        </p:sp>
        <p:sp>
          <p:nvSpPr>
            <p:cNvPr id="8" name="Text 6"/>
            <p:cNvSpPr/>
            <p:nvPr/>
          </p:nvSpPr>
          <p:spPr>
            <a:xfrm>
              <a:off x="2011680" y="2521458"/>
              <a:ext cx="490728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 dirty="0">
                  <a:solidFill>
                    <a:srgbClr val="2D7D4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1×</a:t>
              </a:r>
              <a:endParaRPr lang="en-US" sz="160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629DC05-A2F9-47D4-9EFF-FAF8AF17D830}"/>
              </a:ext>
            </a:extLst>
          </p:cNvPr>
          <p:cNvGrpSpPr/>
          <p:nvPr/>
        </p:nvGrpSpPr>
        <p:grpSpPr>
          <a:xfrm>
            <a:off x="333756" y="2841213"/>
            <a:ext cx="2621280" cy="329184"/>
            <a:chOff x="365760" y="2978658"/>
            <a:chExt cx="2621280" cy="329184"/>
          </a:xfrm>
        </p:grpSpPr>
        <p:sp>
          <p:nvSpPr>
            <p:cNvPr id="9" name="Text 7"/>
            <p:cNvSpPr/>
            <p:nvPr/>
          </p:nvSpPr>
          <p:spPr>
            <a:xfrm>
              <a:off x="365760" y="2978658"/>
              <a:ext cx="19202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rgbClr val="1A1A2E"/>
                  </a:solidFill>
                  <a:latin typeface="Bahnschrift SemiBold Condensed" panose="020B0502040204020203" pitchFamily="34" charset="0"/>
                  <a:ea typeface="Calibri" pitchFamily="34" charset="-122"/>
                  <a:cs typeface="Calibri" pitchFamily="34" charset="-120"/>
                </a:rPr>
                <a:t>Design</a:t>
              </a:r>
              <a:endParaRPr lang="en-US" sz="1600" dirty="0">
                <a:latin typeface="Bahnschrift SemiBold Condensed" panose="020B0502040204020203" pitchFamily="34" charset="0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1554480" y="2987802"/>
              <a:ext cx="749808" cy="274320"/>
            </a:xfrm>
            <a:prstGeom prst="rect">
              <a:avLst/>
            </a:prstGeom>
            <a:solidFill>
              <a:srgbClr val="0A9396"/>
            </a:solidFill>
            <a:ln w="12700">
              <a:solidFill>
                <a:srgbClr val="0A9396"/>
              </a:solidFill>
              <a:prstDash val="solid"/>
            </a:ln>
          </p:spPr>
        </p:sp>
        <p:sp>
          <p:nvSpPr>
            <p:cNvPr id="11" name="Text 9"/>
            <p:cNvSpPr/>
            <p:nvPr/>
          </p:nvSpPr>
          <p:spPr>
            <a:xfrm>
              <a:off x="2481072" y="2987802"/>
              <a:ext cx="505968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 dirty="0">
                  <a:solidFill>
                    <a:srgbClr val="0A939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5×</a:t>
              </a:r>
              <a:endParaRPr lang="en-US" sz="16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CD082D7-D6E2-4E45-9D5A-1A8E4A16AED6}"/>
              </a:ext>
            </a:extLst>
          </p:cNvPr>
          <p:cNvGrpSpPr/>
          <p:nvPr/>
        </p:nvGrpSpPr>
        <p:grpSpPr>
          <a:xfrm>
            <a:off x="333756" y="3344133"/>
            <a:ext cx="3355227" cy="301752"/>
            <a:chOff x="378573" y="3426714"/>
            <a:chExt cx="3355227" cy="301752"/>
          </a:xfrm>
        </p:grpSpPr>
        <p:sp>
          <p:nvSpPr>
            <p:cNvPr id="12" name="Text 10"/>
            <p:cNvSpPr/>
            <p:nvPr/>
          </p:nvSpPr>
          <p:spPr>
            <a:xfrm>
              <a:off x="378573" y="3435858"/>
              <a:ext cx="19202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rgbClr val="1A1A2E"/>
                  </a:solidFill>
                  <a:latin typeface="Bahnschrift SemiBold Condensed" panose="020B0502040204020203" pitchFamily="34" charset="0"/>
                  <a:ea typeface="Calibri" pitchFamily="34" charset="-122"/>
                  <a:cs typeface="Calibri" pitchFamily="34" charset="-120"/>
                </a:rPr>
                <a:t>Development</a:t>
              </a:r>
              <a:endParaRPr lang="en-US" sz="1600" dirty="0">
                <a:latin typeface="Bahnschrift SemiBold Condensed" panose="020B0502040204020203" pitchFamily="34" charset="0"/>
              </a:endParaRPr>
            </a:p>
          </p:txBody>
        </p:sp>
        <p:sp>
          <p:nvSpPr>
            <p:cNvPr id="13" name="Shape 11"/>
            <p:cNvSpPr/>
            <p:nvPr/>
          </p:nvSpPr>
          <p:spPr>
            <a:xfrm>
              <a:off x="1554480" y="3445002"/>
              <a:ext cx="1325880" cy="274320"/>
            </a:xfrm>
            <a:prstGeom prst="rect">
              <a:avLst/>
            </a:prstGeom>
            <a:solidFill>
              <a:srgbClr val="E09F3E"/>
            </a:solidFill>
            <a:ln w="12700">
              <a:solidFill>
                <a:srgbClr val="E09F3E"/>
              </a:solidFill>
              <a:prstDash val="solid"/>
            </a:ln>
          </p:spPr>
        </p:sp>
        <p:sp>
          <p:nvSpPr>
            <p:cNvPr id="14" name="Text 12"/>
            <p:cNvSpPr/>
            <p:nvPr/>
          </p:nvSpPr>
          <p:spPr>
            <a:xfrm>
              <a:off x="3008376" y="3426714"/>
              <a:ext cx="725424" cy="283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 dirty="0">
                  <a:solidFill>
                    <a:srgbClr val="E09F3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10×</a:t>
              </a:r>
              <a:endParaRPr lang="en-US" sz="160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39CB55E-7C0B-49F8-B96E-3FF4BF9A0363}"/>
              </a:ext>
            </a:extLst>
          </p:cNvPr>
          <p:cNvGrpSpPr/>
          <p:nvPr/>
        </p:nvGrpSpPr>
        <p:grpSpPr>
          <a:xfrm>
            <a:off x="322185" y="3805954"/>
            <a:ext cx="4229100" cy="432054"/>
            <a:chOff x="336804" y="3880485"/>
            <a:chExt cx="4229100" cy="432054"/>
          </a:xfrm>
        </p:grpSpPr>
        <p:sp>
          <p:nvSpPr>
            <p:cNvPr id="15" name="Text 13"/>
            <p:cNvSpPr/>
            <p:nvPr/>
          </p:nvSpPr>
          <p:spPr>
            <a:xfrm>
              <a:off x="336804" y="3947922"/>
              <a:ext cx="19202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rgbClr val="1A1A2E"/>
                  </a:solidFill>
                  <a:latin typeface="Bahnschrift SemiBold Condensed" panose="020B0502040204020203" pitchFamily="34" charset="0"/>
                  <a:ea typeface="Calibri" pitchFamily="34" charset="-122"/>
                  <a:cs typeface="Calibri" pitchFamily="34" charset="-120"/>
                </a:rPr>
                <a:t>Integration / QA</a:t>
              </a:r>
              <a:endParaRPr lang="en-US" sz="1600" dirty="0">
                <a:latin typeface="Bahnschrift SemiBold Condensed" panose="020B0502040204020203" pitchFamily="34" charset="0"/>
              </a:endParaRPr>
            </a:p>
          </p:txBody>
        </p:sp>
        <p:sp>
          <p:nvSpPr>
            <p:cNvPr id="16" name="Shape 14"/>
            <p:cNvSpPr/>
            <p:nvPr/>
          </p:nvSpPr>
          <p:spPr>
            <a:xfrm>
              <a:off x="1554480" y="3957066"/>
              <a:ext cx="2304288" cy="274320"/>
            </a:xfrm>
            <a:prstGeom prst="rect">
              <a:avLst/>
            </a:prstGeom>
            <a:solidFill>
              <a:srgbClr val="E67E22"/>
            </a:solidFill>
            <a:ln w="12700">
              <a:solidFill>
                <a:srgbClr val="E67E22"/>
              </a:solidFill>
              <a:prstDash val="solid"/>
            </a:ln>
          </p:spPr>
        </p:sp>
        <p:sp>
          <p:nvSpPr>
            <p:cNvPr id="17" name="Text 15"/>
            <p:cNvSpPr/>
            <p:nvPr/>
          </p:nvSpPr>
          <p:spPr>
            <a:xfrm>
              <a:off x="4032504" y="3880485"/>
              <a:ext cx="533400" cy="4320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 dirty="0">
                  <a:solidFill>
                    <a:srgbClr val="E67E2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20×</a:t>
              </a:r>
              <a:endParaRPr lang="en-US" sz="1600" dirty="0"/>
            </a:p>
          </p:txBody>
        </p:sp>
      </p:grpSp>
      <p:sp>
        <p:nvSpPr>
          <p:cNvPr id="21" name="Text 19"/>
          <p:cNvSpPr/>
          <p:nvPr/>
        </p:nvSpPr>
        <p:spPr>
          <a:xfrm>
            <a:off x="387717" y="5575554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Boehm / IBM — directional claim is robust;</a:t>
            </a:r>
            <a:endParaRPr lang="en-US" sz="1400" dirty="0"/>
          </a:p>
          <a:p>
            <a:r>
              <a:rPr lang="en-US" sz="140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multipliers are illustrative, not precise</a:t>
            </a:r>
            <a:endParaRPr lang="en-US" sz="14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153B9DC-9054-4322-BA93-EDD4BE18B9CB}"/>
              </a:ext>
            </a:extLst>
          </p:cNvPr>
          <p:cNvGrpSpPr/>
          <p:nvPr/>
        </p:nvGrpSpPr>
        <p:grpSpPr>
          <a:xfrm>
            <a:off x="5029200" y="1632204"/>
            <a:ext cx="3749040" cy="1161288"/>
            <a:chOff x="5029200" y="1762506"/>
            <a:chExt cx="3749040" cy="116128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ACF0D51-EE7D-4D5C-B110-31D2BBA223BD}"/>
                </a:ext>
              </a:extLst>
            </p:cNvPr>
            <p:cNvGrpSpPr/>
            <p:nvPr/>
          </p:nvGrpSpPr>
          <p:grpSpPr>
            <a:xfrm>
              <a:off x="5029200" y="1762506"/>
              <a:ext cx="3749040" cy="1161288"/>
              <a:chOff x="5029200" y="1762506"/>
              <a:chExt cx="3749040" cy="1161288"/>
            </a:xfrm>
          </p:grpSpPr>
          <p:sp>
            <p:nvSpPr>
              <p:cNvPr id="22" name="Shape 20"/>
              <p:cNvSpPr/>
              <p:nvPr/>
            </p:nvSpPr>
            <p:spPr>
              <a:xfrm>
                <a:off x="5029200" y="1808226"/>
                <a:ext cx="3749040" cy="111556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DDE3EF"/>
                </a:solidFill>
                <a:prstDash val="solid"/>
              </a:ln>
              <a:effectLst>
                <a:outerShdw blurRad="88900" dist="25400" dir="8100000" algn="bl" rotWithShape="0">
                  <a:srgbClr val="000000">
                    <a:alpha val="7000"/>
                  </a:srgbClr>
                </a:outerShdw>
              </a:effectLst>
            </p:spPr>
          </p:sp>
          <p:sp>
            <p:nvSpPr>
              <p:cNvPr id="23" name="Shape 21"/>
              <p:cNvSpPr/>
              <p:nvPr/>
            </p:nvSpPr>
            <p:spPr>
              <a:xfrm>
                <a:off x="5029200" y="1762506"/>
                <a:ext cx="3749040" cy="54864"/>
              </a:xfrm>
              <a:prstGeom prst="rect">
                <a:avLst/>
              </a:prstGeom>
              <a:solidFill>
                <a:srgbClr val="2D7D46"/>
              </a:solidFill>
              <a:ln w="12700">
                <a:solidFill>
                  <a:srgbClr val="2D7D46"/>
                </a:solidFill>
                <a:prstDash val="solid"/>
              </a:ln>
            </p:spPr>
          </p:sp>
          <p:sp>
            <p:nvSpPr>
              <p:cNvPr id="25" name="Text 22"/>
              <p:cNvSpPr/>
              <p:nvPr/>
            </p:nvSpPr>
            <p:spPr>
              <a:xfrm>
                <a:off x="5148072" y="1899666"/>
                <a:ext cx="3017520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300" b="1" dirty="0">
                    <a:solidFill>
                      <a:srgbClr val="1D346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The practical implication</a:t>
                </a:r>
                <a:endParaRPr lang="en-US" sz="1300" dirty="0"/>
              </a:p>
            </p:txBody>
          </p:sp>
          <p:sp>
            <p:nvSpPr>
              <p:cNvPr id="26" name="Text 23"/>
              <p:cNvSpPr/>
              <p:nvPr/>
            </p:nvSpPr>
            <p:spPr>
              <a:xfrm>
                <a:off x="5577840" y="2240280"/>
                <a:ext cx="3017520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150" dirty="0">
                    <a:solidFill>
                      <a:srgbClr val="1A1A2E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A defect found in requirements costs $1 to fix. The same defect found post-release costs $50–200. Testing ROI is highest early in the SDLC.</a:t>
                </a:r>
                <a:endParaRPr lang="en-US" sz="1150" dirty="0"/>
              </a:p>
            </p:txBody>
          </p:sp>
        </p:grpSp>
        <p:pic>
          <p:nvPicPr>
            <p:cNvPr id="24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360" y="2366010"/>
              <a:ext cx="347472" cy="347472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81A73A-0448-4210-B611-8C7EF82AB448}"/>
              </a:ext>
            </a:extLst>
          </p:cNvPr>
          <p:cNvGrpSpPr/>
          <p:nvPr/>
        </p:nvGrpSpPr>
        <p:grpSpPr>
          <a:xfrm>
            <a:off x="5029200" y="2887218"/>
            <a:ext cx="3749040" cy="1115568"/>
            <a:chOff x="5029200" y="3015234"/>
            <a:chExt cx="3749040" cy="1115568"/>
          </a:xfrm>
        </p:grpSpPr>
        <p:sp>
          <p:nvSpPr>
            <p:cNvPr id="27" name="Shape 24"/>
            <p:cNvSpPr/>
            <p:nvPr/>
          </p:nvSpPr>
          <p:spPr>
            <a:xfrm>
              <a:off x="5029200" y="3015234"/>
              <a:ext cx="3749040" cy="11155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DE3EF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8" name="Shape 25"/>
            <p:cNvSpPr/>
            <p:nvPr/>
          </p:nvSpPr>
          <p:spPr>
            <a:xfrm>
              <a:off x="5029200" y="3015234"/>
              <a:ext cx="3749040" cy="54864"/>
            </a:xfrm>
            <a:prstGeom prst="rect">
              <a:avLst/>
            </a:prstGeom>
            <a:solidFill>
              <a:srgbClr val="E09F3E"/>
            </a:solidFill>
            <a:ln w="12700">
              <a:solidFill>
                <a:srgbClr val="E09F3E"/>
              </a:solidFill>
              <a:prstDash val="solid"/>
            </a:ln>
          </p:spPr>
        </p:sp>
        <p:pic>
          <p:nvPicPr>
            <p:cNvPr id="29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6360" y="3627882"/>
              <a:ext cx="347472" cy="347472"/>
            </a:xfrm>
            <a:prstGeom prst="rect">
              <a:avLst/>
            </a:prstGeom>
          </p:spPr>
        </p:pic>
        <p:sp>
          <p:nvSpPr>
            <p:cNvPr id="30" name="Text 26"/>
            <p:cNvSpPr/>
            <p:nvPr/>
          </p:nvSpPr>
          <p:spPr>
            <a:xfrm>
              <a:off x="5148072" y="3124962"/>
              <a:ext cx="30175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300" b="1" dirty="0">
                  <a:solidFill>
                    <a:srgbClr val="1D34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honest caveat</a:t>
              </a:r>
              <a:endParaRPr lang="en-US" sz="1300" dirty="0"/>
            </a:p>
          </p:txBody>
        </p:sp>
        <p:sp>
          <p:nvSpPr>
            <p:cNvPr id="31" name="Text 27"/>
            <p:cNvSpPr/>
            <p:nvPr/>
          </p:nvSpPr>
          <p:spPr>
            <a:xfrm>
              <a:off x="5641848" y="3451860"/>
              <a:ext cx="301752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These multipliers come from case studies in specific eras. The direction is correct; the exact numbers are not gospel. Use them directionally.</a:t>
              </a:r>
              <a:endParaRPr lang="en-US" sz="115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C7D03DB-E332-4732-8E3C-2D337093FC47}"/>
              </a:ext>
            </a:extLst>
          </p:cNvPr>
          <p:cNvGrpSpPr/>
          <p:nvPr/>
        </p:nvGrpSpPr>
        <p:grpSpPr>
          <a:xfrm>
            <a:off x="5059680" y="4945380"/>
            <a:ext cx="3764280" cy="1133094"/>
            <a:chOff x="5013960" y="4933950"/>
            <a:chExt cx="3764280" cy="1133094"/>
          </a:xfrm>
        </p:grpSpPr>
        <p:sp>
          <p:nvSpPr>
            <p:cNvPr id="32" name="Shape 28"/>
            <p:cNvSpPr/>
            <p:nvPr/>
          </p:nvSpPr>
          <p:spPr>
            <a:xfrm>
              <a:off x="5013960" y="4951476"/>
              <a:ext cx="3749040" cy="11155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DE3EF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33" name="Shape 29"/>
            <p:cNvSpPr/>
            <p:nvPr/>
          </p:nvSpPr>
          <p:spPr>
            <a:xfrm>
              <a:off x="5029200" y="4933950"/>
              <a:ext cx="3749040" cy="54864"/>
            </a:xfrm>
            <a:prstGeom prst="rect">
              <a:avLst/>
            </a:prstGeom>
            <a:solidFill>
              <a:srgbClr val="0A9396"/>
            </a:solidFill>
            <a:ln w="12700">
              <a:solidFill>
                <a:srgbClr val="0A9396"/>
              </a:solidFill>
              <a:prstDash val="solid"/>
            </a:ln>
          </p:spPr>
        </p:sp>
        <p:pic>
          <p:nvPicPr>
            <p:cNvPr id="34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8317" y="5493258"/>
              <a:ext cx="347472" cy="347472"/>
            </a:xfrm>
            <a:prstGeom prst="rect">
              <a:avLst/>
            </a:prstGeom>
          </p:spPr>
        </p:pic>
        <p:sp>
          <p:nvSpPr>
            <p:cNvPr id="35" name="Text 30"/>
            <p:cNvSpPr/>
            <p:nvPr/>
          </p:nvSpPr>
          <p:spPr>
            <a:xfrm>
              <a:off x="5166360" y="5080254"/>
              <a:ext cx="30175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300" b="1" dirty="0">
                  <a:solidFill>
                    <a:srgbClr val="1D34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What this means for practice</a:t>
              </a:r>
              <a:endParaRPr lang="en-US" sz="1300" dirty="0"/>
            </a:p>
          </p:txBody>
        </p:sp>
        <p:sp>
          <p:nvSpPr>
            <p:cNvPr id="36" name="Text 31"/>
            <p:cNvSpPr/>
            <p:nvPr/>
          </p:nvSpPr>
          <p:spPr>
            <a:xfrm>
              <a:off x="5599176" y="5382006"/>
              <a:ext cx="301752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Shift-left: linters, type checkers, and unit tests in the inner loop. Reserve expensive E2E and manual testing for what only they can catch.</a:t>
              </a:r>
              <a:endParaRPr lang="en-US" sz="115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A9D8B3E-458F-4D24-8D89-2998D749F5A0}"/>
              </a:ext>
            </a:extLst>
          </p:cNvPr>
          <p:cNvGrpSpPr/>
          <p:nvPr/>
        </p:nvGrpSpPr>
        <p:grpSpPr>
          <a:xfrm>
            <a:off x="335280" y="4375930"/>
            <a:ext cx="6614160" cy="313182"/>
            <a:chOff x="356616" y="4411980"/>
            <a:chExt cx="6614160" cy="313182"/>
          </a:xfrm>
        </p:grpSpPr>
        <p:sp>
          <p:nvSpPr>
            <p:cNvPr id="18" name="Text 16"/>
            <p:cNvSpPr/>
            <p:nvPr/>
          </p:nvSpPr>
          <p:spPr>
            <a:xfrm>
              <a:off x="356616" y="4432554"/>
              <a:ext cx="19202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rgbClr val="1A1A2E"/>
                  </a:solidFill>
                  <a:latin typeface="Bahnschrift SemiBold Condensed" panose="020B0502040204020203" pitchFamily="34" charset="0"/>
                  <a:ea typeface="Calibri" pitchFamily="34" charset="-122"/>
                  <a:cs typeface="Calibri" pitchFamily="34" charset="-120"/>
                </a:rPr>
                <a:t>Post-release</a:t>
              </a:r>
              <a:endParaRPr lang="en-US" sz="1600" dirty="0">
                <a:latin typeface="Bahnschrift SemiBold Condensed" panose="020B0502040204020203" pitchFamily="34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5599176" y="4411980"/>
              <a:ext cx="13716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50–200×</a:t>
              </a:r>
              <a:endParaRPr lang="en-US" sz="160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1554480" y="4441698"/>
              <a:ext cx="3840480" cy="274320"/>
            </a:xfrm>
            <a:prstGeom prst="rect">
              <a:avLst/>
            </a:prstGeom>
            <a:solidFill>
              <a:srgbClr val="C0392B"/>
            </a:solidFill>
            <a:ln w="12700">
              <a:solidFill>
                <a:srgbClr val="C0392B"/>
              </a:solidFill>
              <a:prstDash val="soli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Basic Software System Model</a:t>
            </a:r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533400" y="1752600"/>
            <a:ext cx="5486400" cy="4419600"/>
          </a:xfrm>
          <a:prstGeom prst="flowChartProcess">
            <a:avLst/>
          </a:prstGeom>
          <a:solidFill>
            <a:srgbClr val="FFC000">
              <a:alpha val="19000"/>
            </a:srgbClr>
          </a:solidFill>
          <a:ln w="28575">
            <a:solidFill>
              <a:srgbClr val="002060">
                <a:alpha val="81000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1260774" y="3319135"/>
            <a:ext cx="3657600" cy="1981200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>
                <a:alpha val="33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  <a:cs typeface="Arial" charset="0"/>
              </a:rPr>
              <a:t>capabilities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143000" y="2065765"/>
            <a:ext cx="19479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environment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934200" y="1447799"/>
            <a:ext cx="1756229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User interfaces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APIs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Operating system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Files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981825" y="4210554"/>
            <a:ext cx="18288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Input / Output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data structures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algo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 processing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"business logic"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3276600" y="2362200"/>
            <a:ext cx="3127674" cy="147310"/>
          </a:xfrm>
          <a:prstGeom prst="line">
            <a:avLst/>
          </a:prstGeom>
          <a:noFill/>
          <a:ln w="317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4210050" y="4378880"/>
            <a:ext cx="2276475" cy="728335"/>
          </a:xfrm>
          <a:prstGeom prst="line">
            <a:avLst/>
          </a:prstGeom>
          <a:noFill/>
          <a:ln w="317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Left Brace 1"/>
          <p:cNvSpPr/>
          <p:nvPr/>
        </p:nvSpPr>
        <p:spPr>
          <a:xfrm>
            <a:off x="6477000" y="1482625"/>
            <a:ext cx="457200" cy="2058055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>
            <a:off x="6629400" y="4074079"/>
            <a:ext cx="457200" cy="2058055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More Exact Terminology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143000"/>
            <a:ext cx="8503920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Different concepts are mixed in colloquial “testing”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faults</a:t>
            </a:r>
          </a:p>
          <a:p>
            <a:pPr marL="54864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i="1" dirty="0">
                <a:solidFill>
                  <a:schemeClr val="accent5">
                    <a:lumMod val="75000"/>
                  </a:schemeClr>
                </a:solidFill>
                <a:latin typeface="Bahnschrift SemiCondensed" panose="020B0502040204020203" pitchFamily="34" charset="0"/>
              </a:rPr>
              <a:t>- static flaws in source code (or design), findable before execution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600" dirty="0">
                <a:latin typeface="Bahnschrift SemiCondensed" panose="020B0502040204020203" pitchFamily="34" charset="0"/>
              </a:rPr>
              <a:t>errors</a:t>
            </a:r>
          </a:p>
          <a:p>
            <a:pPr marL="54864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i="1" dirty="0">
                <a:solidFill>
                  <a:schemeClr val="accent5">
                    <a:lumMod val="75000"/>
                  </a:schemeClr>
                </a:solidFill>
                <a:latin typeface="Bahnschrift SemiCondensed" panose="020B0502040204020203" pitchFamily="34" charset="0"/>
              </a:rPr>
              <a:t>- happen at execution, as faults (or other issues) cause improper data state</a:t>
            </a:r>
          </a:p>
          <a:p>
            <a:pPr marL="54864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i="1" dirty="0">
                <a:solidFill>
                  <a:schemeClr val="accent5">
                    <a:lumMod val="75000"/>
                  </a:schemeClr>
                </a:solidFill>
                <a:latin typeface="Bahnschrift SemiCondensed" panose="020B0502040204020203" pitchFamily="34" charset="0"/>
              </a:rPr>
              <a:t>- also called fault activation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600" dirty="0">
                <a:latin typeface="Bahnschrift SemiCondensed" panose="020B0502040204020203" pitchFamily="34" charset="0"/>
              </a:rPr>
              <a:t>failures</a:t>
            </a:r>
          </a:p>
          <a:p>
            <a:pPr marL="54864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i="1" dirty="0">
                <a:solidFill>
                  <a:schemeClr val="accent5">
                    <a:lumMod val="75000"/>
                  </a:schemeClr>
                </a:solidFill>
                <a:latin typeface="Bahnschrift SemiCondensed" panose="020B0502040204020203" pitchFamily="34" charset="0"/>
              </a:rPr>
              <a:t>- visible indication of an error (in program environment)</a:t>
            </a:r>
          </a:p>
          <a:p>
            <a:pPr marL="54864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i="1" dirty="0">
                <a:solidFill>
                  <a:schemeClr val="accent5">
                    <a:lumMod val="75000"/>
                  </a:schemeClr>
                </a:solidFill>
                <a:latin typeface="Bahnschrift SemiCondensed" panose="020B0502040204020203" pitchFamily="34" charset="0"/>
              </a:rPr>
              <a:t>- observable deviation from correct behavior</a:t>
            </a:r>
          </a:p>
          <a:p>
            <a:pPr marL="0" indent="0">
              <a:spcBef>
                <a:spcPts val="0"/>
              </a:spcBef>
              <a:buNone/>
            </a:pPr>
            <a:endParaRPr lang="en-US" sz="2500" i="1" dirty="0">
              <a:solidFill>
                <a:schemeClr val="accent5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Condensed" panose="020B0502040204020203" pitchFamily="34" charset="0"/>
              </a:rPr>
              <a:t>When we say “testing” we often mean a collection of different activities designed to uncover as many of these as possible</a:t>
            </a:r>
          </a:p>
          <a:p>
            <a:pPr marL="0" indent="0">
              <a:spcBef>
                <a:spcPts val="0"/>
              </a:spcBef>
              <a:buNone/>
            </a:pPr>
            <a:endParaRPr lang="en-US" sz="2600" i="1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   Most widely intended meaning of “testing” is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600" i="1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executing code to reveal failures </a:t>
            </a:r>
          </a:p>
        </p:txBody>
      </p:sp>
    </p:spTree>
    <p:extLst>
      <p:ext uri="{BB962C8B-B14F-4D97-AF65-F5344CB8AC3E}">
        <p14:creationId xmlns:p14="http://schemas.microsoft.com/office/powerpoint/2010/main" val="55949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Terminology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143000"/>
            <a:ext cx="8503920" cy="502920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Faults 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 Errors 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  <a:sym typeface="Wingdings" panose="05000000000000000000" pitchFamily="2" charset="2"/>
              </a:rPr>
              <a:t> F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ailures</a:t>
            </a:r>
          </a:p>
          <a:p>
            <a:pPr marL="0" indent="0">
              <a:spcBef>
                <a:spcPts val="0"/>
              </a:spcBef>
              <a:buNone/>
            </a:pPr>
            <a:endParaRPr lang="en-US" sz="2500" i="1" dirty="0">
              <a:solidFill>
                <a:schemeClr val="accent5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When we say “testing” we broadly mean a collection of different activities designed to uncover as many of all these as possible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More specifically, we can make these distinctions</a:t>
            </a:r>
          </a:p>
          <a:p>
            <a:pPr marL="274320" lvl="1" indent="0">
              <a:spcBef>
                <a:spcPts val="2000"/>
              </a:spcBef>
              <a:buNone/>
            </a:pPr>
            <a:r>
              <a:rPr lang="en-US" sz="24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Finding failures:</a:t>
            </a:r>
            <a:endParaRPr lang="en-US" sz="2400" i="1" dirty="0">
              <a:solidFill>
                <a:schemeClr val="accent6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marL="274320" lvl="1" indent="0">
              <a:spcBef>
                <a:spcPts val="2400"/>
              </a:spcBef>
              <a:buNone/>
            </a:pPr>
            <a:r>
              <a:rPr lang="en-US" sz="24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Finding faults:</a:t>
            </a:r>
            <a:endParaRPr lang="en-US" sz="2400" i="1" dirty="0">
              <a:solidFill>
                <a:schemeClr val="accent6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marL="274320" lvl="1" indent="0">
              <a:spcBef>
                <a:spcPts val="2400"/>
              </a:spcBef>
              <a:buNone/>
            </a:pPr>
            <a:r>
              <a:rPr lang="en-US" sz="24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Finding errors:</a:t>
            </a:r>
          </a:p>
          <a:p>
            <a:pPr marL="274320" lvl="1" indent="0">
              <a:spcBef>
                <a:spcPts val="1800"/>
              </a:spcBef>
              <a:buNone/>
            </a:pPr>
            <a:endParaRPr lang="en-US" sz="2000" i="1" dirty="0">
              <a:solidFill>
                <a:schemeClr val="accent6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C80EFE-CBFA-4865-B6B5-E18537EA6FCE}"/>
              </a:ext>
            </a:extLst>
          </p:cNvPr>
          <p:cNvSpPr txBox="1"/>
          <p:nvPr/>
        </p:nvSpPr>
        <p:spPr>
          <a:xfrm>
            <a:off x="2507672" y="4169374"/>
            <a:ext cx="6125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debugging,   code review,  formal verification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1E3E0-BA0A-436A-ADFD-C920EEDA41D7}"/>
              </a:ext>
            </a:extLst>
          </p:cNvPr>
          <p:cNvSpPr txBox="1"/>
          <p:nvPr/>
        </p:nvSpPr>
        <p:spPr>
          <a:xfrm>
            <a:off x="2507672" y="4887251"/>
            <a:ext cx="46762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error handlers, fault tolerance in PL</a:t>
            </a:r>
          </a:p>
          <a:p>
            <a:endParaRPr lang="en-US" dirty="0"/>
          </a:p>
        </p:txBody>
      </p:sp>
      <p:sp>
        <p:nvSpPr>
          <p:cNvPr id="4" name="Arrow: Curved Left 3">
            <a:extLst>
              <a:ext uri="{FF2B5EF4-FFF2-40B4-BE49-F238E27FC236}">
                <a16:creationId xmlns:a16="http://schemas.microsoft.com/office/drawing/2014/main" id="{DF37DBA7-1D74-4641-91BA-CCD0DA1C6377}"/>
              </a:ext>
            </a:extLst>
          </p:cNvPr>
          <p:cNvSpPr/>
          <p:nvPr/>
        </p:nvSpPr>
        <p:spPr>
          <a:xfrm rot="20347993">
            <a:off x="3775634" y="3650959"/>
            <a:ext cx="396809" cy="735808"/>
          </a:xfrm>
          <a:prstGeom prst="curvedLef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F4D6C-A066-4B2A-8F40-962421D031A3}"/>
              </a:ext>
            </a:extLst>
          </p:cNvPr>
          <p:cNvSpPr txBox="1"/>
          <p:nvPr/>
        </p:nvSpPr>
        <p:spPr>
          <a:xfrm>
            <a:off x="2542309" y="3539195"/>
            <a:ext cx="4873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Testing,         (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running code on inputs)</a:t>
            </a:r>
            <a:endParaRPr lang="en-US" sz="2400" i="1" dirty="0">
              <a:solidFill>
                <a:schemeClr val="accent6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DCC38FE-467D-0A07-53E4-01B0E471DCCA}"/>
              </a:ext>
            </a:extLst>
          </p:cNvPr>
          <p:cNvGrpSpPr/>
          <p:nvPr/>
        </p:nvGrpSpPr>
        <p:grpSpPr>
          <a:xfrm>
            <a:off x="429490" y="5625915"/>
            <a:ext cx="8182677" cy="684466"/>
            <a:chOff x="457199" y="5781363"/>
            <a:chExt cx="8182677" cy="68446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2819929-78E6-1680-BE23-2FEFF6FFA5AE}"/>
                </a:ext>
              </a:extLst>
            </p:cNvPr>
            <p:cNvSpPr/>
            <p:nvPr/>
          </p:nvSpPr>
          <p:spPr>
            <a:xfrm>
              <a:off x="457199" y="5781363"/>
              <a:ext cx="8182677" cy="68446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 cmpd="sng">
              <a:solidFill>
                <a:srgbClr val="0070C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B36F8D-0A06-AF7E-DCD3-30DE91448EC9}"/>
                </a:ext>
              </a:extLst>
            </p:cNvPr>
            <p:cNvSpPr txBox="1"/>
            <p:nvPr/>
          </p:nvSpPr>
          <p:spPr>
            <a:xfrm>
              <a:off x="838200" y="5855732"/>
              <a:ext cx="762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solidFill>
                    <a:srgbClr val="0070C0"/>
                  </a:solidFill>
                  <a:latin typeface="Bahnschrift" panose="020B0502040204020203" pitchFamily="34" charset="0"/>
                </a:rPr>
                <a:t>What about the “</a:t>
              </a:r>
              <a:r>
                <a:rPr lang="en-US" sz="2400" i="1" dirty="0">
                  <a:solidFill>
                    <a:srgbClr val="CC0000"/>
                  </a:solidFill>
                  <a:latin typeface="Bahnschrift" panose="020B0502040204020203" pitchFamily="34" charset="0"/>
                </a:rPr>
                <a:t>Erlang philosophy</a:t>
              </a:r>
              <a:r>
                <a:rPr lang="en-US" sz="2400" i="1" dirty="0">
                  <a:solidFill>
                    <a:srgbClr val="0070C0"/>
                  </a:solidFill>
                  <a:latin typeface="Bahnschrift" panose="020B0502040204020203" pitchFamily="34" charset="0"/>
                </a:rPr>
                <a:t>”  of “</a:t>
              </a:r>
              <a:r>
                <a:rPr lang="en-US" sz="2400" i="1" dirty="0">
                  <a:solidFill>
                    <a:srgbClr val="CC0000"/>
                  </a:solidFill>
                  <a:latin typeface="Bahnschrift" panose="020B0502040204020203" pitchFamily="34" charset="0"/>
                </a:rPr>
                <a:t>let it fail</a:t>
              </a:r>
              <a:r>
                <a:rPr lang="en-US" sz="2400" i="1" dirty="0">
                  <a:solidFill>
                    <a:srgbClr val="0070C0"/>
                  </a:solidFill>
                  <a:latin typeface="Bahnschrift" panose="020B0502040204020203" pitchFamily="34" charset="0"/>
                </a:rPr>
                <a:t>”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987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Types of Testing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71600"/>
            <a:ext cx="8503920" cy="48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For Different Purposes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Functional Testing  ( unit, integration, system 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Acceptance testing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Performance testing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Stress testing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Usability testing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Reliability testing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Conformance testing (standards)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Types of Testing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95400"/>
            <a:ext cx="8503920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Functional Testing</a:t>
            </a:r>
          </a:p>
          <a:p>
            <a:pPr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Unit testing 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3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-- basic logic in smallest coherent components</a:t>
            </a:r>
          </a:p>
          <a:p>
            <a:pPr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Integration testing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3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-- interactions among units 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3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-- real-time and concurrent systems cannot be checked for safety, 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3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    liveness, etc. at unit level</a:t>
            </a:r>
          </a:p>
          <a:p>
            <a:pPr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System testing</a:t>
            </a:r>
          </a:p>
          <a:p>
            <a:pPr marL="27432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3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-- E2E ( end to end, involving the UI )</a:t>
            </a:r>
          </a:p>
          <a:p>
            <a:pPr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Acceptance testing </a:t>
            </a:r>
          </a:p>
          <a:p>
            <a:pPr marL="27432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3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-- is E2E testing, but done by the client and guided by requirements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  <a:p>
            <a:pPr marL="0" indent="0" eaLnBrk="1" hangingPunct="1">
              <a:buNone/>
            </a:pPr>
            <a:endParaRPr lang="en-US" sz="28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4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77932"/>
            <a:ext cx="9144000" cy="64008"/>
          </a:xfrm>
          <a:prstGeom prst="rect">
            <a:avLst/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77439" y="905424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Testing Pyramid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5169" y="1428347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0D74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speed, cost, and confidence across test types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76699" y="1801375"/>
            <a:ext cx="8229600" cy="22860"/>
          </a:xfrm>
          <a:prstGeom prst="rect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E235133-ECE1-42D1-8E49-95E1B790A1F5}"/>
              </a:ext>
            </a:extLst>
          </p:cNvPr>
          <p:cNvGrpSpPr/>
          <p:nvPr/>
        </p:nvGrpSpPr>
        <p:grpSpPr>
          <a:xfrm>
            <a:off x="2481781" y="2119122"/>
            <a:ext cx="1874520" cy="822960"/>
            <a:chOff x="3657600" y="2099157"/>
            <a:chExt cx="1874520" cy="822960"/>
          </a:xfrm>
        </p:grpSpPr>
        <p:sp>
          <p:nvSpPr>
            <p:cNvPr id="8" name="Shape 6"/>
            <p:cNvSpPr/>
            <p:nvPr/>
          </p:nvSpPr>
          <p:spPr>
            <a:xfrm>
              <a:off x="3657600" y="2099157"/>
              <a:ext cx="1828800" cy="822960"/>
            </a:xfrm>
            <a:prstGeom prst="rect">
              <a:avLst/>
            </a:prstGeom>
            <a:solidFill>
              <a:srgbClr val="C0392B"/>
            </a:solidFill>
            <a:ln w="12700">
              <a:solidFill>
                <a:srgbClr val="C0392B"/>
              </a:solidFill>
              <a:prstDash val="solid"/>
            </a:ln>
          </p:spPr>
        </p:sp>
        <p:sp>
          <p:nvSpPr>
            <p:cNvPr id="9" name="Text 7"/>
            <p:cNvSpPr/>
            <p:nvPr/>
          </p:nvSpPr>
          <p:spPr>
            <a:xfrm>
              <a:off x="3703320" y="2207869"/>
              <a:ext cx="1828800" cy="550291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E2E / UI Tests (~10%)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3205846-F8E0-4499-A30B-D59477D63A1E}"/>
              </a:ext>
            </a:extLst>
          </p:cNvPr>
          <p:cNvGrpSpPr/>
          <p:nvPr/>
        </p:nvGrpSpPr>
        <p:grpSpPr>
          <a:xfrm>
            <a:off x="1658821" y="2962645"/>
            <a:ext cx="3474720" cy="822960"/>
            <a:chOff x="1696123" y="2992560"/>
            <a:chExt cx="3474720" cy="822960"/>
          </a:xfrm>
        </p:grpSpPr>
        <p:sp>
          <p:nvSpPr>
            <p:cNvPr id="10" name="Shape 8"/>
            <p:cNvSpPr/>
            <p:nvPr/>
          </p:nvSpPr>
          <p:spPr>
            <a:xfrm>
              <a:off x="1696123" y="2992560"/>
              <a:ext cx="3474720" cy="822960"/>
            </a:xfrm>
            <a:prstGeom prst="rect">
              <a:avLst/>
            </a:prstGeom>
            <a:solidFill>
              <a:srgbClr val="C68A00"/>
            </a:solidFill>
            <a:ln w="12700">
              <a:solidFill>
                <a:srgbClr val="C68A00"/>
              </a:solidFill>
              <a:prstDash val="solid"/>
            </a:ln>
          </p:spPr>
        </p:sp>
        <p:sp>
          <p:nvSpPr>
            <p:cNvPr id="11" name="Text 9"/>
            <p:cNvSpPr/>
            <p:nvPr/>
          </p:nvSpPr>
          <p:spPr>
            <a:xfrm>
              <a:off x="1965960" y="3216402"/>
              <a:ext cx="3108960" cy="33750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Integration Tests (~20%)</a:t>
              </a:r>
              <a:endParaRPr lang="en-US" sz="20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7E0BAD3-1483-468F-A406-79C22DCE96C8}"/>
              </a:ext>
            </a:extLst>
          </p:cNvPr>
          <p:cNvGrpSpPr/>
          <p:nvPr/>
        </p:nvGrpSpPr>
        <p:grpSpPr>
          <a:xfrm>
            <a:off x="457200" y="3829049"/>
            <a:ext cx="6019800" cy="929381"/>
            <a:chOff x="914400" y="3829050"/>
            <a:chExt cx="5148072" cy="822960"/>
          </a:xfrm>
        </p:grpSpPr>
        <p:sp>
          <p:nvSpPr>
            <p:cNvPr id="12" name="Shape 10"/>
            <p:cNvSpPr/>
            <p:nvPr/>
          </p:nvSpPr>
          <p:spPr>
            <a:xfrm>
              <a:off x="914400" y="3829050"/>
              <a:ext cx="5120640" cy="822960"/>
            </a:xfrm>
            <a:prstGeom prst="rect">
              <a:avLst/>
            </a:prstGeom>
            <a:solidFill>
              <a:srgbClr val="1A7A4A"/>
            </a:solidFill>
            <a:ln w="12700">
              <a:solidFill>
                <a:srgbClr val="1A7A4A"/>
              </a:solidFill>
              <a:prstDash val="solid"/>
            </a:ln>
          </p:spPr>
        </p:sp>
        <p:sp>
          <p:nvSpPr>
            <p:cNvPr id="13" name="Text 11"/>
            <p:cNvSpPr/>
            <p:nvPr/>
          </p:nvSpPr>
          <p:spPr>
            <a:xfrm>
              <a:off x="941832" y="3856482"/>
              <a:ext cx="5120640" cy="6629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Unit Tests (~70%)</a:t>
              </a:r>
              <a:endParaRPr lang="en-US" sz="20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3A29B3C-3385-44E1-9CA8-3F4A4B076074}"/>
              </a:ext>
            </a:extLst>
          </p:cNvPr>
          <p:cNvGrpSpPr/>
          <p:nvPr/>
        </p:nvGrpSpPr>
        <p:grpSpPr>
          <a:xfrm>
            <a:off x="4310718" y="1961053"/>
            <a:ext cx="3096059" cy="809336"/>
            <a:chOff x="4310718" y="1961053"/>
            <a:chExt cx="3096059" cy="809336"/>
          </a:xfrm>
        </p:grpSpPr>
        <p:sp>
          <p:nvSpPr>
            <p:cNvPr id="14" name="Shape 12"/>
            <p:cNvSpPr/>
            <p:nvPr/>
          </p:nvSpPr>
          <p:spPr>
            <a:xfrm>
              <a:off x="4689125" y="1961053"/>
              <a:ext cx="2596775" cy="809336"/>
            </a:xfrm>
            <a:prstGeom prst="rect">
              <a:avLst/>
            </a:prstGeom>
            <a:solidFill>
              <a:srgbClr val="EEF2F8"/>
            </a:solidFill>
            <a:ln w="12700">
              <a:solidFill>
                <a:srgbClr val="C0392B"/>
              </a:solidFill>
              <a:prstDash val="solid"/>
            </a:ln>
          </p:spPr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EF731B4-B835-4EF8-A3B4-60B52C95EDD2}"/>
                </a:ext>
              </a:extLst>
            </p:cNvPr>
            <p:cNvGrpSpPr/>
            <p:nvPr/>
          </p:nvGrpSpPr>
          <p:grpSpPr>
            <a:xfrm>
              <a:off x="4310718" y="2043770"/>
              <a:ext cx="3096059" cy="685800"/>
              <a:chOff x="7132320" y="2064258"/>
              <a:chExt cx="1645920" cy="685800"/>
            </a:xfrm>
          </p:grpSpPr>
          <p:sp>
            <p:nvSpPr>
              <p:cNvPr id="15" name="Text 13"/>
              <p:cNvSpPr/>
              <p:nvPr/>
            </p:nvSpPr>
            <p:spPr>
              <a:xfrm>
                <a:off x="7360920" y="2064258"/>
                <a:ext cx="1417320" cy="68580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r>
                  <a:rPr lang="en-US" sz="1600" i="1" dirty="0">
                    <a:solidFill>
                      <a:srgbClr val="1B3A6B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Slow, brittle, expensive. Test full flows. Use sparingly.</a:t>
                </a:r>
                <a:endParaRPr lang="en-US" sz="1600" i="1" dirty="0"/>
              </a:p>
            </p:txBody>
          </p:sp>
          <p:sp>
            <p:nvSpPr>
              <p:cNvPr id="16" name="Shape 14"/>
              <p:cNvSpPr/>
              <p:nvPr/>
            </p:nvSpPr>
            <p:spPr>
              <a:xfrm>
                <a:off x="7132320" y="2393442"/>
                <a:ext cx="201168" cy="18288"/>
              </a:xfrm>
              <a:prstGeom prst="rect">
                <a:avLst/>
              </a:prstGeom>
              <a:solidFill>
                <a:srgbClr val="C0392B"/>
              </a:solidFill>
              <a:ln w="12700">
                <a:solidFill>
                  <a:srgbClr val="C0392B"/>
                </a:solidFill>
                <a:prstDash val="solid"/>
              </a:ln>
            </p:spPr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16C2662-DEBA-4E59-96B6-8C8C0F8D523E}"/>
              </a:ext>
            </a:extLst>
          </p:cNvPr>
          <p:cNvGrpSpPr/>
          <p:nvPr/>
        </p:nvGrpSpPr>
        <p:grpSpPr>
          <a:xfrm>
            <a:off x="5145378" y="2922656"/>
            <a:ext cx="3233219" cy="685800"/>
            <a:chOff x="5145378" y="2922656"/>
            <a:chExt cx="3233219" cy="6858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927B3AA-64DE-47A5-8905-092900159D11}"/>
                </a:ext>
              </a:extLst>
            </p:cNvPr>
            <p:cNvGrpSpPr/>
            <p:nvPr/>
          </p:nvGrpSpPr>
          <p:grpSpPr>
            <a:xfrm>
              <a:off x="5145378" y="2922656"/>
              <a:ext cx="3233219" cy="685800"/>
              <a:chOff x="7132320" y="2887218"/>
              <a:chExt cx="1691640" cy="685800"/>
            </a:xfrm>
          </p:grpSpPr>
          <p:sp>
            <p:nvSpPr>
              <p:cNvPr id="17" name="Shape 15"/>
              <p:cNvSpPr/>
              <p:nvPr/>
            </p:nvSpPr>
            <p:spPr>
              <a:xfrm>
                <a:off x="7315200" y="2887218"/>
                <a:ext cx="1508760" cy="685800"/>
              </a:xfrm>
              <a:prstGeom prst="rect">
                <a:avLst/>
              </a:prstGeom>
              <a:solidFill>
                <a:srgbClr val="EEF2F8"/>
              </a:solidFill>
              <a:ln w="12700">
                <a:solidFill>
                  <a:srgbClr val="C68A00"/>
                </a:solidFill>
                <a:prstDash val="solid"/>
              </a:ln>
            </p:spPr>
          </p:sp>
          <p:sp>
            <p:nvSpPr>
              <p:cNvPr id="19" name="Shape 17"/>
              <p:cNvSpPr/>
              <p:nvPr/>
            </p:nvSpPr>
            <p:spPr>
              <a:xfrm>
                <a:off x="7132320" y="3216402"/>
                <a:ext cx="201168" cy="18288"/>
              </a:xfrm>
              <a:prstGeom prst="rect">
                <a:avLst/>
              </a:prstGeom>
              <a:solidFill>
                <a:srgbClr val="C68A00"/>
              </a:solidFill>
              <a:ln w="12700">
                <a:solidFill>
                  <a:srgbClr val="C68A00"/>
                </a:solidFill>
                <a:prstDash val="solid"/>
              </a:ln>
            </p:spPr>
          </p:sp>
        </p:grpSp>
        <p:sp>
          <p:nvSpPr>
            <p:cNvPr id="18" name="Text 16"/>
            <p:cNvSpPr/>
            <p:nvPr/>
          </p:nvSpPr>
          <p:spPr>
            <a:xfrm>
              <a:off x="5715000" y="2957962"/>
              <a:ext cx="2423160" cy="6091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i="1" dirty="0">
                  <a:solidFill>
                    <a:srgbClr val="1B3A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Test component interfaces together. Medium speed</a:t>
              </a:r>
              <a:r>
                <a:rPr lang="en-US" sz="1600" dirty="0">
                  <a:solidFill>
                    <a:srgbClr val="1B3A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.</a:t>
              </a:r>
              <a:endParaRPr lang="en-US" sz="160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05D176-2AA9-495F-B43C-848765F68FD9}"/>
              </a:ext>
            </a:extLst>
          </p:cNvPr>
          <p:cNvGrpSpPr/>
          <p:nvPr/>
        </p:nvGrpSpPr>
        <p:grpSpPr>
          <a:xfrm>
            <a:off x="6444923" y="3797453"/>
            <a:ext cx="2423159" cy="960977"/>
            <a:chOff x="6444923" y="3797453"/>
            <a:chExt cx="2423159" cy="96097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DE0EFEB-1D49-42A5-9CA1-1F0B510EB937}"/>
                </a:ext>
              </a:extLst>
            </p:cNvPr>
            <p:cNvGrpSpPr/>
            <p:nvPr/>
          </p:nvGrpSpPr>
          <p:grpSpPr>
            <a:xfrm>
              <a:off x="6444923" y="3797453"/>
              <a:ext cx="2423159" cy="960977"/>
              <a:chOff x="7132320" y="3710178"/>
              <a:chExt cx="1691640" cy="685800"/>
            </a:xfrm>
          </p:grpSpPr>
          <p:sp>
            <p:nvSpPr>
              <p:cNvPr id="20" name="Shape 18"/>
              <p:cNvSpPr/>
              <p:nvPr/>
            </p:nvSpPr>
            <p:spPr>
              <a:xfrm>
                <a:off x="7315200" y="3710178"/>
                <a:ext cx="1508760" cy="685800"/>
              </a:xfrm>
              <a:prstGeom prst="rect">
                <a:avLst/>
              </a:prstGeom>
              <a:solidFill>
                <a:srgbClr val="EEF2F8"/>
              </a:solidFill>
              <a:ln w="12700">
                <a:solidFill>
                  <a:srgbClr val="1A7A4A"/>
                </a:solidFill>
                <a:prstDash val="solid"/>
              </a:ln>
            </p:spPr>
          </p:sp>
          <p:sp>
            <p:nvSpPr>
              <p:cNvPr id="22" name="Shape 20"/>
              <p:cNvSpPr/>
              <p:nvPr/>
            </p:nvSpPr>
            <p:spPr>
              <a:xfrm>
                <a:off x="7132320" y="4039362"/>
                <a:ext cx="201168" cy="18288"/>
              </a:xfrm>
              <a:prstGeom prst="rect">
                <a:avLst/>
              </a:prstGeom>
              <a:solidFill>
                <a:srgbClr val="1A7A4A"/>
              </a:solidFill>
              <a:ln w="12700">
                <a:solidFill>
                  <a:srgbClr val="1A7A4A"/>
                </a:solidFill>
                <a:prstDash val="solid"/>
              </a:ln>
            </p:spPr>
          </p:sp>
        </p:grpSp>
        <p:sp>
          <p:nvSpPr>
            <p:cNvPr id="21" name="Text 19"/>
            <p:cNvSpPr/>
            <p:nvPr/>
          </p:nvSpPr>
          <p:spPr>
            <a:xfrm>
              <a:off x="6743700" y="3891462"/>
              <a:ext cx="2124382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i="1" dirty="0">
                  <a:solidFill>
                    <a:srgbClr val="1B3A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Numerous, isolated, fast. Core of a healthy test suite.</a:t>
              </a:r>
              <a:endParaRPr lang="en-US" sz="1600" i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543C590-F411-463A-9ADC-92A6076EAEEA}"/>
              </a:ext>
            </a:extLst>
          </p:cNvPr>
          <p:cNvGrpSpPr/>
          <p:nvPr/>
        </p:nvGrpSpPr>
        <p:grpSpPr>
          <a:xfrm>
            <a:off x="288036" y="5063490"/>
            <a:ext cx="5960364" cy="1367790"/>
            <a:chOff x="365760" y="4606290"/>
            <a:chExt cx="6583680" cy="1097280"/>
          </a:xfrm>
        </p:grpSpPr>
        <p:sp>
          <p:nvSpPr>
            <p:cNvPr id="23" name="Shape 21"/>
            <p:cNvSpPr/>
            <p:nvPr/>
          </p:nvSpPr>
          <p:spPr>
            <a:xfrm>
              <a:off x="365760" y="4606290"/>
              <a:ext cx="6583680" cy="1097280"/>
            </a:xfrm>
            <a:prstGeom prst="rect">
              <a:avLst/>
            </a:prstGeom>
            <a:solidFill>
              <a:srgbClr val="FDECEA"/>
            </a:solidFill>
            <a:ln w="12700">
              <a:solidFill>
                <a:srgbClr val="C0392B"/>
              </a:solidFill>
              <a:prstDash val="solid"/>
            </a:ln>
          </p:spPr>
        </p:sp>
        <p:sp>
          <p:nvSpPr>
            <p:cNvPr id="24" name="Text 22"/>
            <p:cNvSpPr/>
            <p:nvPr/>
          </p:nvSpPr>
          <p:spPr>
            <a:xfrm>
              <a:off x="502920" y="4679442"/>
              <a:ext cx="457200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⚠️</a:t>
              </a:r>
              <a:r>
                <a:rPr lang="en-US" sz="13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20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Ice Cream Cone Anti-Pattern</a:t>
              </a:r>
              <a:endParaRPr lang="en-US" sz="13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502920" y="4972050"/>
              <a:ext cx="630936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dirty="0">
                  <a:solidFill>
                    <a:srgbClr val="1B3A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Many teams accidentally invert the pyramid — few unit tests, lots of slow E2E tests. This creates a flaky, slow-to-run suite that nobody trusts.</a:t>
              </a:r>
              <a:endParaRPr lang="en-US" sz="16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E5C1D3D-7210-4686-AAA4-A71AD333FB9E}"/>
              </a:ext>
            </a:extLst>
          </p:cNvPr>
          <p:cNvGrpSpPr/>
          <p:nvPr/>
        </p:nvGrpSpPr>
        <p:grpSpPr>
          <a:xfrm>
            <a:off x="6629400" y="5154676"/>
            <a:ext cx="1737360" cy="1005840"/>
            <a:chOff x="6812280" y="4606290"/>
            <a:chExt cx="1737360" cy="1005840"/>
          </a:xfrm>
        </p:grpSpPr>
        <p:sp>
          <p:nvSpPr>
            <p:cNvPr id="26" name="Shape 24"/>
            <p:cNvSpPr/>
            <p:nvPr/>
          </p:nvSpPr>
          <p:spPr>
            <a:xfrm>
              <a:off x="7178040" y="4624578"/>
              <a:ext cx="1371600" cy="320040"/>
            </a:xfrm>
            <a:prstGeom prst="rect">
              <a:avLst/>
            </a:prstGeom>
            <a:solidFill>
              <a:srgbClr val="C0392B"/>
            </a:solidFill>
            <a:ln w="12700">
              <a:solidFill>
                <a:srgbClr val="C0392B"/>
              </a:solidFill>
              <a:prstDash val="solid"/>
            </a:ln>
          </p:spPr>
        </p:sp>
        <p:sp>
          <p:nvSpPr>
            <p:cNvPr id="27" name="Shape 25"/>
            <p:cNvSpPr/>
            <p:nvPr/>
          </p:nvSpPr>
          <p:spPr>
            <a:xfrm>
              <a:off x="7406640" y="4944618"/>
              <a:ext cx="914400" cy="320040"/>
            </a:xfrm>
            <a:prstGeom prst="rect">
              <a:avLst/>
            </a:prstGeom>
            <a:solidFill>
              <a:srgbClr val="C68A00"/>
            </a:solidFill>
            <a:ln w="12700">
              <a:solidFill>
                <a:srgbClr val="C68A00"/>
              </a:solidFill>
              <a:prstDash val="solid"/>
            </a:ln>
          </p:spPr>
        </p:sp>
        <p:sp>
          <p:nvSpPr>
            <p:cNvPr id="28" name="Shape 26"/>
            <p:cNvSpPr/>
            <p:nvPr/>
          </p:nvSpPr>
          <p:spPr>
            <a:xfrm>
              <a:off x="7635240" y="5264658"/>
              <a:ext cx="457200" cy="320040"/>
            </a:xfrm>
            <a:prstGeom prst="rect">
              <a:avLst/>
            </a:prstGeom>
            <a:solidFill>
              <a:srgbClr val="1A7A4A"/>
            </a:solidFill>
            <a:ln w="12700">
              <a:solidFill>
                <a:srgbClr val="1A7A4A"/>
              </a:solidFill>
              <a:prstDash val="solid"/>
            </a:ln>
          </p:spPr>
        </p:sp>
        <p:sp>
          <p:nvSpPr>
            <p:cNvPr id="29" name="Text 27"/>
            <p:cNvSpPr/>
            <p:nvPr/>
          </p:nvSpPr>
          <p:spPr>
            <a:xfrm>
              <a:off x="6812280" y="4606290"/>
              <a:ext cx="484632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200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❌</a:t>
              </a:r>
              <a:endParaRPr lang="en-US" sz="2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DDE0EFEB-1D49-42A5-9CA1-1F0B510EB937}"/>
              </a:ext>
            </a:extLst>
          </p:cNvPr>
          <p:cNvGrpSpPr/>
          <p:nvPr/>
        </p:nvGrpSpPr>
        <p:grpSpPr>
          <a:xfrm>
            <a:off x="6444923" y="3797453"/>
            <a:ext cx="2423159" cy="960977"/>
            <a:chOff x="7132320" y="3710178"/>
            <a:chExt cx="1691640" cy="685800"/>
          </a:xfrm>
        </p:grpSpPr>
        <p:sp>
          <p:nvSpPr>
            <p:cNvPr id="20" name="Shape 18"/>
            <p:cNvSpPr/>
            <p:nvPr/>
          </p:nvSpPr>
          <p:spPr>
            <a:xfrm>
              <a:off x="7315200" y="3710178"/>
              <a:ext cx="1508760" cy="685800"/>
            </a:xfrm>
            <a:prstGeom prst="rect">
              <a:avLst/>
            </a:prstGeom>
            <a:solidFill>
              <a:srgbClr val="EEF2F8"/>
            </a:solidFill>
            <a:ln w="12700">
              <a:solidFill>
                <a:srgbClr val="1A7A4A"/>
              </a:solidFill>
              <a:prstDash val="solid"/>
            </a:ln>
          </p:spPr>
        </p:sp>
        <p:sp>
          <p:nvSpPr>
            <p:cNvPr id="22" name="Shape 20"/>
            <p:cNvSpPr/>
            <p:nvPr/>
          </p:nvSpPr>
          <p:spPr>
            <a:xfrm>
              <a:off x="7132320" y="4039362"/>
              <a:ext cx="201168" cy="18288"/>
            </a:xfrm>
            <a:prstGeom prst="rect">
              <a:avLst/>
            </a:prstGeom>
            <a:solidFill>
              <a:srgbClr val="1A7A4A"/>
            </a:solidFill>
            <a:ln w="12700">
              <a:solidFill>
                <a:srgbClr val="1A7A4A"/>
              </a:solidFill>
              <a:prstDash val="solid"/>
            </a:ln>
          </p:spPr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927B3AA-64DE-47A5-8905-092900159D11}"/>
              </a:ext>
            </a:extLst>
          </p:cNvPr>
          <p:cNvGrpSpPr/>
          <p:nvPr/>
        </p:nvGrpSpPr>
        <p:grpSpPr>
          <a:xfrm>
            <a:off x="5145378" y="2922656"/>
            <a:ext cx="3233219" cy="685800"/>
            <a:chOff x="7132320" y="2887218"/>
            <a:chExt cx="1691640" cy="685800"/>
          </a:xfrm>
        </p:grpSpPr>
        <p:sp>
          <p:nvSpPr>
            <p:cNvPr id="17" name="Shape 15"/>
            <p:cNvSpPr/>
            <p:nvPr/>
          </p:nvSpPr>
          <p:spPr>
            <a:xfrm>
              <a:off x="7315200" y="2887218"/>
              <a:ext cx="1508760" cy="685800"/>
            </a:xfrm>
            <a:prstGeom prst="rect">
              <a:avLst/>
            </a:prstGeom>
            <a:solidFill>
              <a:srgbClr val="EEF2F8"/>
            </a:solidFill>
            <a:ln w="12700">
              <a:solidFill>
                <a:srgbClr val="C68A00"/>
              </a:solidFill>
              <a:prstDash val="solid"/>
            </a:ln>
          </p:spPr>
        </p:sp>
        <p:sp>
          <p:nvSpPr>
            <p:cNvPr id="19" name="Shape 17"/>
            <p:cNvSpPr/>
            <p:nvPr/>
          </p:nvSpPr>
          <p:spPr>
            <a:xfrm>
              <a:off x="7132320" y="3216402"/>
              <a:ext cx="201168" cy="18288"/>
            </a:xfrm>
            <a:prstGeom prst="rect">
              <a:avLst/>
            </a:prstGeom>
            <a:solidFill>
              <a:srgbClr val="C68A00"/>
            </a:solidFill>
            <a:ln w="12700">
              <a:solidFill>
                <a:srgbClr val="C68A00"/>
              </a:solidFill>
              <a:prstDash val="solid"/>
            </a:ln>
          </p:spPr>
        </p:sp>
      </p:grpSp>
      <p:sp>
        <p:nvSpPr>
          <p:cNvPr id="2" name="Shape 0"/>
          <p:cNvSpPr/>
          <p:nvPr/>
        </p:nvSpPr>
        <p:spPr>
          <a:xfrm>
            <a:off x="0" y="777932"/>
            <a:ext cx="9144000" cy="64008"/>
          </a:xfrm>
          <a:prstGeom prst="rect">
            <a:avLst/>
          </a:prstGeom>
          <a:solidFill>
            <a:srgbClr val="0D7490"/>
          </a:solidFill>
          <a:ln w="12700">
            <a:solidFill>
              <a:srgbClr val="0D749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77439" y="905424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Testing Pyramid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5169" y="1428347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0D74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speed, cost, and confidence across test types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76699" y="1801375"/>
            <a:ext cx="8229600" cy="22860"/>
          </a:xfrm>
          <a:prstGeom prst="rect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E235133-ECE1-42D1-8E49-95E1B790A1F5}"/>
              </a:ext>
            </a:extLst>
          </p:cNvPr>
          <p:cNvGrpSpPr/>
          <p:nvPr/>
        </p:nvGrpSpPr>
        <p:grpSpPr>
          <a:xfrm>
            <a:off x="2481781" y="2119122"/>
            <a:ext cx="1874520" cy="822960"/>
            <a:chOff x="3657600" y="2099157"/>
            <a:chExt cx="1874520" cy="822960"/>
          </a:xfrm>
        </p:grpSpPr>
        <p:sp>
          <p:nvSpPr>
            <p:cNvPr id="8" name="Shape 6"/>
            <p:cNvSpPr/>
            <p:nvPr/>
          </p:nvSpPr>
          <p:spPr>
            <a:xfrm>
              <a:off x="3657600" y="2099157"/>
              <a:ext cx="1828800" cy="822960"/>
            </a:xfrm>
            <a:prstGeom prst="rect">
              <a:avLst/>
            </a:prstGeom>
            <a:solidFill>
              <a:srgbClr val="C0392B"/>
            </a:solidFill>
            <a:ln w="12700">
              <a:solidFill>
                <a:srgbClr val="C0392B"/>
              </a:solidFill>
              <a:prstDash val="solid"/>
            </a:ln>
          </p:spPr>
        </p:sp>
        <p:sp>
          <p:nvSpPr>
            <p:cNvPr id="9" name="Text 7"/>
            <p:cNvSpPr/>
            <p:nvPr/>
          </p:nvSpPr>
          <p:spPr>
            <a:xfrm>
              <a:off x="3703320" y="2207869"/>
              <a:ext cx="1828800" cy="550291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E2E / UI Tests (~10%)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3205846-F8E0-4499-A30B-D59477D63A1E}"/>
              </a:ext>
            </a:extLst>
          </p:cNvPr>
          <p:cNvGrpSpPr/>
          <p:nvPr/>
        </p:nvGrpSpPr>
        <p:grpSpPr>
          <a:xfrm>
            <a:off x="1658821" y="2962645"/>
            <a:ext cx="3474720" cy="822960"/>
            <a:chOff x="1696123" y="2992560"/>
            <a:chExt cx="3474720" cy="822960"/>
          </a:xfrm>
        </p:grpSpPr>
        <p:sp>
          <p:nvSpPr>
            <p:cNvPr id="10" name="Shape 8"/>
            <p:cNvSpPr/>
            <p:nvPr/>
          </p:nvSpPr>
          <p:spPr>
            <a:xfrm>
              <a:off x="1696123" y="2992560"/>
              <a:ext cx="3474720" cy="822960"/>
            </a:xfrm>
            <a:prstGeom prst="rect">
              <a:avLst/>
            </a:prstGeom>
            <a:solidFill>
              <a:srgbClr val="C68A00"/>
            </a:solidFill>
            <a:ln w="12700">
              <a:solidFill>
                <a:srgbClr val="C68A00"/>
              </a:solidFill>
              <a:prstDash val="solid"/>
            </a:ln>
          </p:spPr>
        </p:sp>
        <p:sp>
          <p:nvSpPr>
            <p:cNvPr id="11" name="Text 9"/>
            <p:cNvSpPr/>
            <p:nvPr/>
          </p:nvSpPr>
          <p:spPr>
            <a:xfrm>
              <a:off x="1965960" y="3216402"/>
              <a:ext cx="3108960" cy="33750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Integration Tests (~20%)</a:t>
              </a:r>
              <a:endParaRPr lang="en-US" sz="20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7E0BAD3-1483-468F-A406-79C22DCE96C8}"/>
              </a:ext>
            </a:extLst>
          </p:cNvPr>
          <p:cNvGrpSpPr/>
          <p:nvPr/>
        </p:nvGrpSpPr>
        <p:grpSpPr>
          <a:xfrm>
            <a:off x="457200" y="3829049"/>
            <a:ext cx="6019800" cy="929381"/>
            <a:chOff x="914400" y="3829050"/>
            <a:chExt cx="5148072" cy="822960"/>
          </a:xfrm>
        </p:grpSpPr>
        <p:sp>
          <p:nvSpPr>
            <p:cNvPr id="12" name="Shape 10"/>
            <p:cNvSpPr/>
            <p:nvPr/>
          </p:nvSpPr>
          <p:spPr>
            <a:xfrm>
              <a:off x="914400" y="3829050"/>
              <a:ext cx="5120640" cy="822960"/>
            </a:xfrm>
            <a:prstGeom prst="rect">
              <a:avLst/>
            </a:prstGeom>
            <a:solidFill>
              <a:srgbClr val="1A7A4A"/>
            </a:solidFill>
            <a:ln w="12700">
              <a:solidFill>
                <a:srgbClr val="1A7A4A"/>
              </a:solidFill>
              <a:prstDash val="solid"/>
            </a:ln>
          </p:spPr>
        </p:sp>
        <p:sp>
          <p:nvSpPr>
            <p:cNvPr id="13" name="Text 11"/>
            <p:cNvSpPr/>
            <p:nvPr/>
          </p:nvSpPr>
          <p:spPr>
            <a:xfrm>
              <a:off x="941832" y="3856482"/>
              <a:ext cx="5120640" cy="6629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Unit Tests (~70%)</a:t>
              </a:r>
              <a:endParaRPr lang="en-US" sz="2000" dirty="0"/>
            </a:p>
          </p:txBody>
        </p:sp>
      </p:grpSp>
      <p:sp>
        <p:nvSpPr>
          <p:cNvPr id="14" name="Shape 12"/>
          <p:cNvSpPr/>
          <p:nvPr/>
        </p:nvSpPr>
        <p:spPr>
          <a:xfrm>
            <a:off x="4702248" y="1952420"/>
            <a:ext cx="2596775" cy="809336"/>
          </a:xfrm>
          <a:prstGeom prst="rect">
            <a:avLst/>
          </a:prstGeom>
          <a:solidFill>
            <a:srgbClr val="EEF2F8"/>
          </a:solidFill>
          <a:ln w="12700">
            <a:solidFill>
              <a:srgbClr val="C0392B"/>
            </a:solidFill>
            <a:prstDash val="solid"/>
          </a:ln>
        </p:spPr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F731B4-B835-4EF8-A3B4-60B52C95EDD2}"/>
              </a:ext>
            </a:extLst>
          </p:cNvPr>
          <p:cNvGrpSpPr/>
          <p:nvPr/>
        </p:nvGrpSpPr>
        <p:grpSpPr>
          <a:xfrm>
            <a:off x="4310718" y="2043770"/>
            <a:ext cx="3096059" cy="685800"/>
            <a:chOff x="7132320" y="2064258"/>
            <a:chExt cx="1645920" cy="685800"/>
          </a:xfrm>
        </p:grpSpPr>
        <p:sp>
          <p:nvSpPr>
            <p:cNvPr id="15" name="Text 13"/>
            <p:cNvSpPr/>
            <p:nvPr/>
          </p:nvSpPr>
          <p:spPr>
            <a:xfrm>
              <a:off x="7360920" y="2064258"/>
              <a:ext cx="1417320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i="1" dirty="0">
                  <a:solidFill>
                    <a:srgbClr val="1B3A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Slow, brittle, expensive. Test full flows. Use sparingly.</a:t>
              </a:r>
              <a:endParaRPr lang="en-US" sz="1600" i="1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7132320" y="2393442"/>
              <a:ext cx="201168" cy="18288"/>
            </a:xfrm>
            <a:prstGeom prst="rect">
              <a:avLst/>
            </a:prstGeom>
            <a:solidFill>
              <a:srgbClr val="C0392B"/>
            </a:solidFill>
            <a:ln w="12700">
              <a:solidFill>
                <a:srgbClr val="C0392B"/>
              </a:solidFill>
              <a:prstDash val="solid"/>
            </a:ln>
          </p:spPr>
        </p:sp>
      </p:grpSp>
      <p:sp>
        <p:nvSpPr>
          <p:cNvPr id="18" name="Text 16"/>
          <p:cNvSpPr/>
          <p:nvPr/>
        </p:nvSpPr>
        <p:spPr>
          <a:xfrm>
            <a:off x="5715000" y="2957962"/>
            <a:ext cx="2423160" cy="609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i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component interfaces together. Medium speed</a:t>
            </a:r>
            <a:r>
              <a:rPr lang="en-US" sz="1600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743700" y="3891462"/>
            <a:ext cx="212438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i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Numerous, isolated, fast. Core of a healthy test suite.</a:t>
            </a:r>
            <a:endParaRPr lang="en-US" sz="1600" i="1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543C590-F411-463A-9ADC-92A6076EAEEA}"/>
              </a:ext>
            </a:extLst>
          </p:cNvPr>
          <p:cNvGrpSpPr/>
          <p:nvPr/>
        </p:nvGrpSpPr>
        <p:grpSpPr>
          <a:xfrm>
            <a:off x="288036" y="5063490"/>
            <a:ext cx="5960364" cy="1367790"/>
            <a:chOff x="365760" y="4606290"/>
            <a:chExt cx="6583680" cy="1097280"/>
          </a:xfrm>
        </p:grpSpPr>
        <p:sp>
          <p:nvSpPr>
            <p:cNvPr id="23" name="Shape 21"/>
            <p:cNvSpPr/>
            <p:nvPr/>
          </p:nvSpPr>
          <p:spPr>
            <a:xfrm>
              <a:off x="365760" y="4606290"/>
              <a:ext cx="6583680" cy="1097280"/>
            </a:xfrm>
            <a:prstGeom prst="rect">
              <a:avLst/>
            </a:prstGeom>
            <a:solidFill>
              <a:srgbClr val="FDECEA"/>
            </a:solidFill>
            <a:ln w="12700">
              <a:solidFill>
                <a:srgbClr val="C0392B"/>
              </a:solidFill>
              <a:prstDash val="solid"/>
            </a:ln>
          </p:spPr>
        </p:sp>
        <p:sp>
          <p:nvSpPr>
            <p:cNvPr id="24" name="Text 22"/>
            <p:cNvSpPr/>
            <p:nvPr/>
          </p:nvSpPr>
          <p:spPr>
            <a:xfrm>
              <a:off x="502920" y="4679442"/>
              <a:ext cx="457200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⚠️</a:t>
              </a:r>
              <a:r>
                <a:rPr lang="en-US" sz="13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200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Ice Cream Cone Anti-Pattern</a:t>
              </a:r>
              <a:endParaRPr lang="en-US" sz="13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502920" y="4972050"/>
              <a:ext cx="630936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dirty="0">
                  <a:solidFill>
                    <a:srgbClr val="1B3A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Many teams accidentally invert the pyramid — few unit tests, lots of slow E2E tests. This creates a flaky, slow-to-run suite that nobody trusts.</a:t>
              </a:r>
              <a:endParaRPr lang="en-US" sz="16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E5C1D3D-7210-4686-AAA4-A71AD333FB9E}"/>
              </a:ext>
            </a:extLst>
          </p:cNvPr>
          <p:cNvGrpSpPr/>
          <p:nvPr/>
        </p:nvGrpSpPr>
        <p:grpSpPr>
          <a:xfrm>
            <a:off x="6629400" y="5154676"/>
            <a:ext cx="1737360" cy="1005840"/>
            <a:chOff x="6812280" y="4606290"/>
            <a:chExt cx="1737360" cy="1005840"/>
          </a:xfrm>
        </p:grpSpPr>
        <p:sp>
          <p:nvSpPr>
            <p:cNvPr id="26" name="Shape 24"/>
            <p:cNvSpPr/>
            <p:nvPr/>
          </p:nvSpPr>
          <p:spPr>
            <a:xfrm>
              <a:off x="7178040" y="4624578"/>
              <a:ext cx="1371600" cy="320040"/>
            </a:xfrm>
            <a:prstGeom prst="rect">
              <a:avLst/>
            </a:prstGeom>
            <a:solidFill>
              <a:srgbClr val="C0392B"/>
            </a:solidFill>
            <a:ln w="12700">
              <a:solidFill>
                <a:srgbClr val="C0392B"/>
              </a:solidFill>
              <a:prstDash val="solid"/>
            </a:ln>
          </p:spPr>
        </p:sp>
        <p:sp>
          <p:nvSpPr>
            <p:cNvPr id="27" name="Shape 25"/>
            <p:cNvSpPr/>
            <p:nvPr/>
          </p:nvSpPr>
          <p:spPr>
            <a:xfrm>
              <a:off x="7406640" y="4944618"/>
              <a:ext cx="914400" cy="320040"/>
            </a:xfrm>
            <a:prstGeom prst="rect">
              <a:avLst/>
            </a:prstGeom>
            <a:solidFill>
              <a:srgbClr val="C68A00"/>
            </a:solidFill>
            <a:ln w="12700">
              <a:solidFill>
                <a:srgbClr val="C68A00"/>
              </a:solidFill>
              <a:prstDash val="solid"/>
            </a:ln>
          </p:spPr>
        </p:sp>
        <p:sp>
          <p:nvSpPr>
            <p:cNvPr id="28" name="Shape 26"/>
            <p:cNvSpPr/>
            <p:nvPr/>
          </p:nvSpPr>
          <p:spPr>
            <a:xfrm>
              <a:off x="7635240" y="5264658"/>
              <a:ext cx="457200" cy="320040"/>
            </a:xfrm>
            <a:prstGeom prst="rect">
              <a:avLst/>
            </a:prstGeom>
            <a:solidFill>
              <a:srgbClr val="1A7A4A"/>
            </a:solidFill>
            <a:ln w="12700">
              <a:solidFill>
                <a:srgbClr val="1A7A4A"/>
              </a:solidFill>
              <a:prstDash val="solid"/>
            </a:ln>
          </p:spPr>
        </p:sp>
        <p:sp>
          <p:nvSpPr>
            <p:cNvPr id="29" name="Text 27"/>
            <p:cNvSpPr/>
            <p:nvPr/>
          </p:nvSpPr>
          <p:spPr>
            <a:xfrm>
              <a:off x="6812280" y="4606290"/>
              <a:ext cx="484632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200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❌</a:t>
              </a:r>
              <a:endParaRPr lang="en-US" sz="22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D21707-66EE-4C45-9675-3024806F5C95}"/>
              </a:ext>
            </a:extLst>
          </p:cNvPr>
          <p:cNvGrpSpPr/>
          <p:nvPr/>
        </p:nvGrpSpPr>
        <p:grpSpPr>
          <a:xfrm>
            <a:off x="2278978" y="2906876"/>
            <a:ext cx="6345275" cy="3094135"/>
            <a:chOff x="2261024" y="2770389"/>
            <a:chExt cx="6345275" cy="309413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9462CFF-1107-4968-A148-44E861226563}"/>
                </a:ext>
              </a:extLst>
            </p:cNvPr>
            <p:cNvSpPr/>
            <p:nvPr/>
          </p:nvSpPr>
          <p:spPr>
            <a:xfrm>
              <a:off x="2261024" y="2770389"/>
              <a:ext cx="6345275" cy="309413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396CACB-CC5E-4E36-BAC6-E5463AC15ED9}"/>
                </a:ext>
              </a:extLst>
            </p:cNvPr>
            <p:cNvSpPr txBox="1"/>
            <p:nvPr/>
          </p:nvSpPr>
          <p:spPr>
            <a:xfrm>
              <a:off x="2671152" y="3136253"/>
              <a:ext cx="5712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These are proportions among test categories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BB15CD5-ADEA-4DED-ABE5-0F82B68707DA}"/>
              </a:ext>
            </a:extLst>
          </p:cNvPr>
          <p:cNvSpPr txBox="1"/>
          <p:nvPr/>
        </p:nvSpPr>
        <p:spPr>
          <a:xfrm>
            <a:off x="2689106" y="3945246"/>
            <a:ext cx="571201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total test size</a:t>
            </a:r>
          </a:p>
          <a:p>
            <a:pPr>
              <a:spcBef>
                <a:spcPts val="600"/>
              </a:spcBef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a former IBM Fellow told me once that at IBM, </a:t>
            </a:r>
          </a:p>
          <a:p>
            <a:pPr>
              <a:spcBef>
                <a:spcPts val="600"/>
              </a:spcBef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it was not unusual for the test scaffolding to be </a:t>
            </a:r>
          </a:p>
          <a:p>
            <a:pPr>
              <a:spcBef>
                <a:spcPts val="600"/>
              </a:spcBef>
            </a:pP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10x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the size of the source code under test</a:t>
            </a:r>
          </a:p>
        </p:txBody>
      </p:sp>
    </p:spTree>
    <p:extLst>
      <p:ext uri="{BB962C8B-B14F-4D97-AF65-F5344CB8AC3E}">
        <p14:creationId xmlns:p14="http://schemas.microsoft.com/office/powerpoint/2010/main" val="413044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r" eaLnBrk="1" hangingPunct="1">
              <a:spcAft>
                <a:spcPts val="1800"/>
              </a:spcAft>
            </a:pPr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Other classifications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None/>
            </a:pPr>
            <a:r>
              <a:rPr lang="en-US" sz="36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Scope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unit, module, system, regression (time), …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36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Time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after design/coding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before (TDD test-driven development, agile)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during / mixed… and </a:t>
            </a:r>
            <a:r>
              <a:rPr lang="en-US" sz="3300" i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post deployment</a:t>
            </a:r>
            <a:r>
              <a:rPr lang="en-US" sz="3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, ongoing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36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Code visibility / structure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300" i="1" dirty="0">
                <a:solidFill>
                  <a:srgbClr val="C00000"/>
                </a:solidFill>
                <a:latin typeface="Arial Narrow" panose="020B0606020202030204" pitchFamily="34" charset="0"/>
              </a:rPr>
              <a:t>Black box: </a:t>
            </a:r>
            <a:r>
              <a:rPr lang="en-US" sz="3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code treated as input/output function and no use of code structure is used (programming by contract)</a:t>
            </a:r>
          </a:p>
          <a:p>
            <a:pPr lvl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300" i="1" dirty="0">
                <a:solidFill>
                  <a:srgbClr val="C00000"/>
                </a:solidFill>
                <a:latin typeface="Arial Narrow" panose="020B0606020202030204" pitchFamily="34" charset="0"/>
              </a:rPr>
              <a:t>White box: </a:t>
            </a:r>
            <a:r>
              <a:rPr lang="en-US" sz="3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code structure is used to determine test cases and coverage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How important is unit test?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95400"/>
            <a:ext cx="8503920" cy="4803648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The Voyager bug (sent the probe into the sun). 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‘90: The AT&amp;T bug that took out 1/3 of NYC telephones (crash on receipt of crash notice). </a:t>
            </a:r>
          </a:p>
          <a:p>
            <a:pPr marL="731520" lvl="2" indent="0">
              <a:spcBef>
                <a:spcPts val="600"/>
              </a:spcBef>
              <a:buNone/>
            </a:pP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The DCS bug that took out the another 1/3 a few months later. 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‘93: The Intel Pentium chip bug (it was software, not hardware). 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‘96: The Ariane V bug: auto-destruct (data conversion).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What are you trying to test?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503920" cy="4572000"/>
          </a:xfrm>
        </p:spPr>
        <p:txBody>
          <a:bodyPr>
            <a:norm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Basic Functionality?</a:t>
            </a:r>
          </a:p>
          <a:p>
            <a:pPr marL="0" indent="0" eaLnBrk="1" hangingPunct="1">
              <a:spcBef>
                <a:spcPts val="600"/>
              </a:spcBef>
              <a:buNone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0"/>
              </a:rPr>
              <a:t>        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many techniques</a:t>
            </a:r>
            <a:endParaRPr lang="en-US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Most common / likely actions?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3200" dirty="0">
                <a:latin typeface="Arial Rounded MT Bold" panose="020F0704030504030204" pitchFamily="34" charset="0"/>
              </a:rPr>
              <a:t>       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Cleanroom  (Harlan Mills)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  <a:p>
            <a:pPr eaLnBrk="1" hangingPunct="1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Most costly/unacceptable problem areas?</a:t>
            </a:r>
          </a:p>
          <a:p>
            <a:pPr marL="0" indent="0" eaLnBrk="1" hangingPunct="1">
              <a:spcBef>
                <a:spcPts val="600"/>
              </a:spcBef>
              <a:buNone/>
            </a:pPr>
            <a:r>
              <a:rPr lang="en-US" sz="3200" i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      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Risk-based testing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308848" cy="758952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Risks 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447800"/>
            <a:ext cx="8537448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Identify criteria of concern: availability, quality, performance, …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Risk of it not being met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Bahnschrift SemiCondensed" panose="020B0502040204020203" pitchFamily="34" charset="0"/>
              </a:rPr>
              <a:t>likelihood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Bahnschrift SemiCondensed" panose="020B0502040204020203" pitchFamily="34" charset="0"/>
              </a:rPr>
              <a:t>consequences 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If I’m testing code for a grocery store, what is the impact of the code failing (or down)? 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What about missile guidance?</a:t>
            </a:r>
          </a:p>
          <a:p>
            <a:pPr eaLnBrk="1" hangingPunct="1">
              <a:lnSpc>
                <a:spcPct val="90000"/>
              </a:lnSpc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What about nuclear power plant control?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Mills: Cleanroom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37448" cy="45720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Test based on 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likelihood of user input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User profile: study users, determine most probable input actions and data values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Test randomly, drawing data values from the distribution (</a:t>
            </a:r>
            <a:r>
              <a:rPr lang="en-US" sz="2800" i="1" dirty="0">
                <a:latin typeface="Bahnschrift SemiCondensed" panose="020B0502040204020203" pitchFamily="34" charset="0"/>
              </a:rPr>
              <a:t>see </a:t>
            </a:r>
            <a:r>
              <a:rPr lang="en-US" sz="2800" i="1" dirty="0">
                <a:latin typeface="Bahnschrift SemiCondensed" panose="020B0502040204020203" pitchFamily="34" charset="0"/>
                <a:hlinkClick r:id="rId2"/>
              </a:rPr>
              <a:t>monkey testing</a:t>
            </a:r>
            <a:r>
              <a:rPr lang="en-US" sz="2800" i="1" dirty="0">
                <a:latin typeface="Bahnschrift SemiCondensed" panose="020B0502040204020203" pitchFamily="34" charset="0"/>
              </a:rPr>
              <a:t> </a:t>
            </a:r>
            <a:r>
              <a:rPr lang="en-US" sz="2800" dirty="0">
                <a:latin typeface="Bahnschrift SemiCondensed" panose="020B0502040204020203" pitchFamily="34" charset="0"/>
              </a:rPr>
              <a:t>)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Means most likely inputs occur more often in testing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Finds errors most likely to happen during user executions</a:t>
            </a:r>
          </a:p>
        </p:txBody>
      </p:sp>
    </p:spTree>
    <p:extLst>
      <p:ext uri="{BB962C8B-B14F-4D97-AF65-F5344CB8AC3E}">
        <p14:creationId xmlns:p14="http://schemas.microsoft.com/office/powerpoint/2010/main" val="98465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Harlan Mills: Cleanroom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37448" cy="45720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Test based on 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likelihood of user input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User profile: study users, determine most probable input actions and data values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Test randomly, drawing data values from the distribution (</a:t>
            </a:r>
            <a:r>
              <a:rPr lang="en-US" sz="2800" i="1" dirty="0">
                <a:latin typeface="Bahnschrift SemiCondensed" panose="020B0502040204020203" pitchFamily="34" charset="0"/>
              </a:rPr>
              <a:t>see </a:t>
            </a:r>
            <a:r>
              <a:rPr lang="en-US" sz="2800" i="1" dirty="0">
                <a:latin typeface="Bahnschrift SemiCondensed" panose="020B0502040204020203" pitchFamily="34" charset="0"/>
                <a:hlinkClick r:id="rId2"/>
              </a:rPr>
              <a:t>monkey testing</a:t>
            </a:r>
            <a:r>
              <a:rPr lang="en-US" sz="2800" i="1" dirty="0">
                <a:latin typeface="Bahnschrift SemiCondensed" panose="020B0502040204020203" pitchFamily="34" charset="0"/>
              </a:rPr>
              <a:t> </a:t>
            </a:r>
            <a:r>
              <a:rPr lang="en-US" sz="2800" dirty="0">
                <a:latin typeface="Bahnschrift SemiCondensed" panose="020B0502040204020203" pitchFamily="34" charset="0"/>
              </a:rPr>
              <a:t>)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Means most likely inputs occur more often in testing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Finds errors most likely to happen during user executions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80BD155-99DC-457F-B467-A3A9571C11D6}"/>
              </a:ext>
            </a:extLst>
          </p:cNvPr>
          <p:cNvGrpSpPr/>
          <p:nvPr/>
        </p:nvGrpSpPr>
        <p:grpSpPr>
          <a:xfrm>
            <a:off x="1600200" y="2667000"/>
            <a:ext cx="7391400" cy="3886200"/>
            <a:chOff x="914400" y="1447800"/>
            <a:chExt cx="7391400" cy="38862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73DA20F-DDD6-4490-87B4-CFAAA030558D}"/>
                </a:ext>
              </a:extLst>
            </p:cNvPr>
            <p:cNvSpPr/>
            <p:nvPr/>
          </p:nvSpPr>
          <p:spPr>
            <a:xfrm>
              <a:off x="914400" y="1447800"/>
              <a:ext cx="7391400" cy="38862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3F8DA1-D51F-4DEE-8A8E-45CA01583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0621" y="1828800"/>
              <a:ext cx="6514179" cy="312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785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Mills: Cleanroom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143000"/>
            <a:ext cx="8537448" cy="51816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Testing was integration level and up</a:t>
            </a:r>
            <a:endParaRPr lang="en-US" sz="2800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Unit testing was via program verification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Mills’ Functional Semantics… like Hoare Axioms but functional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A unit programmer has a “compiler” that was only a syntax checker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The unit was verified and proven correct (according to an input/output contract)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Then verified units given to the testing team 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Turns out programmers wanted to write code, not prove code and be mathematicians (80’s, before good theorem provers)</a:t>
            </a:r>
          </a:p>
        </p:txBody>
      </p:sp>
    </p:spTree>
    <p:extLst>
      <p:ext uri="{BB962C8B-B14F-4D97-AF65-F5344CB8AC3E}">
        <p14:creationId xmlns:p14="http://schemas.microsoft.com/office/powerpoint/2010/main" val="175604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How to identify what to test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3400" y="1524000"/>
            <a:ext cx="3814762" cy="4724400"/>
          </a:xfrm>
        </p:spPr>
        <p:txBody>
          <a:bodyPr>
            <a:noAutofit/>
          </a:bodyPr>
          <a:lstStyle/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New features 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New technology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Overworked developers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Regression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Dependencies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Complexity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Bug history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Language specific bugs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Environment changes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76800" y="1524000"/>
            <a:ext cx="3814763" cy="4789714"/>
          </a:xfrm>
        </p:spPr>
        <p:txBody>
          <a:bodyPr>
            <a:normAutofit/>
          </a:bodyPr>
          <a:lstStyle/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Late changes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Slipped in “pet” features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Ambiguity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Changing requirements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Bad publicity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Liability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Learning curve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Criticality</a:t>
            </a:r>
          </a:p>
          <a:p>
            <a:pPr eaLnBrk="1" hangingPunct="1">
              <a:spcBef>
                <a:spcPts val="1000"/>
              </a:spcBef>
            </a:pPr>
            <a:r>
              <a:rPr lang="en-US" sz="2400" dirty="0">
                <a:latin typeface="Bahnschrift SemiCondensed" panose="020B0502040204020203" pitchFamily="34" charset="0"/>
              </a:rPr>
              <a:t>Popularity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5222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Four Parts of Testing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371600"/>
            <a:ext cx="8503920" cy="51054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</a:rPr>
              <a:t>Model  </a:t>
            </a:r>
          </a:p>
          <a:p>
            <a:pPr marL="548640" lvl="2" indent="0">
              <a:spcBef>
                <a:spcPts val="600"/>
              </a:spcBef>
              <a:buNone/>
            </a:pPr>
            <a:r>
              <a:rPr lang="en-US" sz="2400" i="1" dirty="0">
                <a:latin typeface="Bahnschrift SemiCondensed" panose="020B0502040204020203" pitchFamily="34" charset="0"/>
              </a:rPr>
              <a:t>establish the expected behavior ( "oracle" )</a:t>
            </a:r>
            <a:endParaRPr lang="en-US" sz="2400" b="1" i="1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</a:rPr>
              <a:t>Select test cases </a:t>
            </a:r>
          </a:p>
          <a:p>
            <a:pPr marL="548640" lvl="2" indent="0">
              <a:spcBef>
                <a:spcPts val="600"/>
              </a:spcBef>
              <a:buNone/>
            </a:pPr>
            <a:r>
              <a:rPr lang="en-US" sz="2400" i="1" dirty="0">
                <a:latin typeface="Bahnschrift SemiCondensed" panose="020B0502040204020203" pitchFamily="34" charset="0"/>
              </a:rPr>
              <a:t>choose the scenarios to test  ( e.g., based on requirements )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</a:rPr>
              <a:t>Execute test cases</a:t>
            </a:r>
          </a:p>
          <a:p>
            <a:pPr marL="548640" lvl="2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400" i="1" dirty="0">
                <a:latin typeface="Bahnschrift SemiCondensed" panose="020B0502040204020203" pitchFamily="34" charset="0"/>
              </a:rPr>
              <a:t>run the tests and observe the results.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</a:rPr>
              <a:t>Measure</a:t>
            </a:r>
          </a:p>
          <a:p>
            <a:pPr marL="548640" lvl="2" indent="0">
              <a:spcBef>
                <a:spcPts val="600"/>
              </a:spcBef>
              <a:buNone/>
            </a:pPr>
            <a:r>
              <a:rPr lang="en-US" sz="2400" i="1" dirty="0">
                <a:latin typeface="Bahnschrift SemiCondensed" panose="020B0502040204020203" pitchFamily="34" charset="0"/>
              </a:rPr>
              <a:t>compare results with expected outcomes to assess software quality</a:t>
            </a:r>
            <a:endParaRPr lang="en-US" sz="2400" b="1" i="1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6139" y="5867401"/>
            <a:ext cx="8534400" cy="5334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 summary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28" y="685800"/>
            <a:ext cx="8309811" cy="480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90728" y="685800"/>
            <a:ext cx="8309811" cy="5334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12700"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6139" y="6019800"/>
            <a:ext cx="8534400" cy="5334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 summary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7391400" cy="561298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9600" y="304800"/>
            <a:ext cx="7391400" cy="3810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12700"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2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6139" y="5867401"/>
            <a:ext cx="8534400" cy="5334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 summary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7848600" cy="535141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09600" y="457200"/>
            <a:ext cx="7848600" cy="5334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12700"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6139" y="5867401"/>
            <a:ext cx="8534400" cy="5334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 summary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533400"/>
            <a:ext cx="8025161" cy="5181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33399" y="533400"/>
            <a:ext cx="8025161" cy="4572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12700"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6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Basic Software System Model</a:t>
            </a:r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533400" y="1752600"/>
            <a:ext cx="5486400" cy="4419600"/>
          </a:xfrm>
          <a:prstGeom prst="flowChartProcess">
            <a:avLst/>
          </a:prstGeom>
          <a:solidFill>
            <a:srgbClr val="FFC000">
              <a:alpha val="19000"/>
            </a:srgbClr>
          </a:solidFill>
          <a:ln w="28575">
            <a:solidFill>
              <a:srgbClr val="002060">
                <a:alpha val="81000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1260774" y="3319135"/>
            <a:ext cx="3657600" cy="1981200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>
                <a:alpha val="33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  <a:cs typeface="Arial" charset="0"/>
              </a:rPr>
              <a:t>capabilities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143000" y="2065765"/>
            <a:ext cx="19479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environment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934200" y="1447799"/>
            <a:ext cx="1756229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User interfaces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APIs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Operating system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C00000"/>
                </a:solidFill>
                <a:latin typeface="Bahnschrift SemiCondensed" panose="020B0502040204020203" pitchFamily="34" charset="0"/>
                <a:cs typeface="Arial" charset="0"/>
              </a:rPr>
              <a:t>Files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981825" y="4210554"/>
            <a:ext cx="18288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Input / Output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data structures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algo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 processing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  <a:cs typeface="Arial" charset="0"/>
              </a:rPr>
              <a:t>"business logic"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3276600" y="2362200"/>
            <a:ext cx="3127674" cy="147310"/>
          </a:xfrm>
          <a:prstGeom prst="line">
            <a:avLst/>
          </a:prstGeom>
          <a:noFill/>
          <a:ln w="317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4210050" y="4378880"/>
            <a:ext cx="2276475" cy="728335"/>
          </a:xfrm>
          <a:prstGeom prst="line">
            <a:avLst/>
          </a:prstGeom>
          <a:noFill/>
          <a:ln w="31750">
            <a:solidFill>
              <a:srgbClr val="00B0F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Left Brace 1"/>
          <p:cNvSpPr/>
          <p:nvPr/>
        </p:nvSpPr>
        <p:spPr>
          <a:xfrm>
            <a:off x="6477000" y="1482625"/>
            <a:ext cx="457200" cy="2058055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>
            <a:off x="6629400" y="4074079"/>
            <a:ext cx="457200" cy="2058055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2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762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Test Case Selection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43000"/>
            <a:ext cx="8305800" cy="5334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Bef>
                <a:spcPts val="1200"/>
              </a:spcBef>
              <a:buNone/>
            </a:pPr>
            <a:r>
              <a:rPr lang="en-US" sz="3200" b="1" dirty="0">
                <a:solidFill>
                  <a:srgbClr val="0070C0"/>
                </a:solidFill>
                <a:latin typeface="Arial Narrow" panose="020B0606020202030204" pitchFamily="34" charset="0"/>
              </a:rPr>
              <a:t>Environment</a:t>
            </a:r>
          </a:p>
          <a:p>
            <a:pPr lvl="1"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What happens if a file changes out from under you?</a:t>
            </a:r>
          </a:p>
          <a:p>
            <a:pPr lvl="1"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Consider all error cases from system calls </a:t>
            </a:r>
          </a:p>
          <a:p>
            <a:pPr marL="594360" lvl="2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8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( e.g., you can’t get memory allocated )</a:t>
            </a:r>
          </a:p>
          <a:p>
            <a:pPr lvl="1"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Test on different platforms: software and hardware</a:t>
            </a:r>
          </a:p>
          <a:p>
            <a:pPr lvl="1"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Test on different OS versions, and with different languages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762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Test Case Selection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66800"/>
            <a:ext cx="8305800" cy="54102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</a:rPr>
              <a:t>Capabilities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</a:rPr>
              <a:t>Algo processing (business logic)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</a:rPr>
              <a:t>Data structures… unit test as ADTs</a:t>
            </a:r>
          </a:p>
          <a:p>
            <a:pPr lvl="1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</a:rPr>
              <a:t>Inputs (boundary conditions, ranges, equivalence classes)</a:t>
            </a:r>
          </a:p>
          <a:p>
            <a:pPr marL="274320" lvl="1" indent="0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   positive tests… good input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  <a:sym typeface="Wingdings" panose="05000000000000000000" pitchFamily="2" charset="2"/>
              </a:rPr>
              <a:t> expected output</a:t>
            </a:r>
            <a:endParaRPr lang="en-US" i="1" dirty="0">
              <a:solidFill>
                <a:schemeClr val="bg1">
                  <a:lumMod val="50000"/>
                </a:schemeClr>
              </a:solidFill>
              <a:latin typeface="Bahnschrift SemiCondensed" panose="020B0502040204020203" pitchFamily="34" charset="0"/>
            </a:endParaRPr>
          </a:p>
          <a:p>
            <a:pPr lvl="1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</a:rPr>
              <a:t>What about unexpected inputs</a:t>
            </a:r>
          </a:p>
          <a:p>
            <a:pPr marL="274320" lvl="1" indent="0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    negative tests … can I make this thing generate bad output ?</a:t>
            </a:r>
          </a:p>
          <a:p>
            <a:pPr marL="274320" lvl="1" indent="0" eaLnBrk="1" hangingPunct="1">
              <a:spcBef>
                <a:spcPts val="0"/>
              </a:spcBef>
              <a:buNone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</a:rPr>
              <a:t>        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error handlers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</a:rPr>
              <a:t>ALAC testing (Act Like A Customer)</a:t>
            </a:r>
          </a:p>
          <a:p>
            <a:pPr marL="594360" lvl="2" indent="0">
              <a:spcBef>
                <a:spcPts val="0"/>
              </a:spcBef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do it wrong</a:t>
            </a:r>
          </a:p>
          <a:p>
            <a:pPr marL="594360" lvl="2" indent="0">
              <a:spcBef>
                <a:spcPts val="0"/>
              </a:spcBef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do erroneous inputs or combos, do too much, too little 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Startup/shutdown tests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Condensed" panose="020B0502040204020203" pitchFamily="34" charset="0"/>
              </a:rPr>
              <a:t>States (reverse state exploration)</a:t>
            </a:r>
          </a:p>
          <a:p>
            <a:pPr marL="59436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some systems are state machines… </a:t>
            </a:r>
          </a:p>
          <a:p>
            <a:pPr marL="59436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behavior on some inputs depends on history… what state exists</a:t>
            </a:r>
          </a:p>
        </p:txBody>
      </p:sp>
    </p:spTree>
    <p:extLst>
      <p:ext uri="{BB962C8B-B14F-4D97-AF65-F5344CB8AC3E}">
        <p14:creationId xmlns:p14="http://schemas.microsoft.com/office/powerpoint/2010/main" val="295489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762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Test Case Selection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66800"/>
            <a:ext cx="8305800" cy="5410200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000" b="1" dirty="0">
                <a:solidFill>
                  <a:srgbClr val="0070C0"/>
                </a:solidFill>
                <a:latin typeface="Arial Narrow" panose="020B0606020202030204" pitchFamily="34" charset="0"/>
              </a:rPr>
              <a:t>State based thinking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Another opportunity to </a:t>
            </a:r>
            <a:r>
              <a:rPr lang="en-US" sz="2900" b="1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reverse-think</a:t>
            </a:r>
            <a:r>
              <a:rPr lang="en-US" sz="29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… pos and neg tests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Bahnschrift SemiCondensed" panose="020B0502040204020203" pitchFamily="34" charset="0"/>
              </a:rPr>
              <a:t>Consider testing an e-commerce system -- the state you care about is </a:t>
            </a:r>
            <a:r>
              <a:rPr lang="en-US" b="1" dirty="0">
                <a:latin typeface="Bahnschrift SemiCondensed" panose="020B0502040204020203" pitchFamily="34" charset="0"/>
              </a:rPr>
              <a:t>"order marked as delivered."</a:t>
            </a:r>
            <a:endParaRPr lang="en-US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Forward thinking:  </a:t>
            </a:r>
            <a:r>
              <a:rPr lang="en-US" b="1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place order → pay → ship → deliver.</a:t>
            </a:r>
            <a:r>
              <a:rPr lang="en-US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   </a:t>
            </a:r>
            <a:r>
              <a:rPr lang="en-US" b="1" dirty="0">
                <a:solidFill>
                  <a:srgbClr val="00B050"/>
                </a:solidFill>
                <a:latin typeface="Bahnschrift SemiCondensed" panose="020B0502040204020203" pitchFamily="34" charset="0"/>
              </a:rPr>
              <a:t>✓ </a:t>
            </a:r>
            <a:r>
              <a:rPr lang="en-US" b="1" dirty="0">
                <a:latin typeface="Bahnschrift SemiCondensed" panose="020B0502040204020203" pitchFamily="34" charset="0"/>
              </a:rPr>
              <a:t> </a:t>
            </a:r>
            <a:r>
              <a:rPr lang="en-US" dirty="0">
                <a:latin typeface="Bahnschrift SemiCondensed" panose="020B0502040204020203" pitchFamily="34" charset="0"/>
              </a:rPr>
              <a:t>Works great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Reverse thinking: start from "delivered" and ask backwards —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i="1" dirty="0">
                <a:latin typeface="Bahnschrift SemiCondensed" panose="020B0502040204020203" pitchFamily="34" charset="0"/>
              </a:rPr>
              <a:t>Can I mark something as delivered that was never shipped?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i="1" dirty="0">
                <a:latin typeface="Bahnschrift SemiCondensed" panose="020B0502040204020203" pitchFamily="34" charset="0"/>
              </a:rPr>
              <a:t>Can I mark something as delivered that was never paid for?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i="1" dirty="0">
                <a:latin typeface="Bahnschrift SemiCondensed" panose="020B0502040204020203" pitchFamily="34" charset="0"/>
              </a:rPr>
              <a:t>Can I re-deliver something already delivered?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i="1" dirty="0">
                <a:latin typeface="Bahnschrift SemiCondensed" panose="020B0502040204020203" pitchFamily="34" charset="0"/>
              </a:rPr>
              <a:t>Can I deliver a cancelled order?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600" i="1" dirty="0">
                <a:latin typeface="Bahnschrift SemiCondensed" panose="020B0502040204020203" pitchFamily="34" charset="0"/>
              </a:rPr>
              <a:t>Can I arrive at "delivered" by skipping the "shipped" state entirely?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Each is a potential bug or security vulnerability that forward testing won’t find</a:t>
            </a:r>
          </a:p>
          <a:p>
            <a:pPr lvl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i="1" dirty="0">
                <a:latin typeface="Bahnschrift SemiCondensed" panose="020B0502040204020203" pitchFamily="34" charset="0"/>
              </a:rPr>
              <a:t>forward testing follows the intended path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i="1" dirty="0">
              <a:solidFill>
                <a:schemeClr val="bg1">
                  <a:lumMod val="50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68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762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Test Case Selection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66800"/>
            <a:ext cx="8305800" cy="5410200"/>
          </a:xfrm>
        </p:spPr>
        <p:txBody>
          <a:bodyPr>
            <a:normAutofit fontScale="55000" lnSpcReduction="20000"/>
          </a:bodyPr>
          <a:lstStyle/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5100" b="1" dirty="0">
                <a:solidFill>
                  <a:srgbClr val="0070C0"/>
                </a:solidFill>
                <a:latin typeface="Arial Narrow" panose="020B0606020202030204" pitchFamily="34" charset="0"/>
              </a:rPr>
              <a:t>More on state based thinking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Bahnschrift SemiCondensed" panose="020B0502040204020203" pitchFamily="34" charset="0"/>
              </a:rPr>
              <a:t>A system might handle </a:t>
            </a:r>
            <a:r>
              <a:rPr lang="en-US" sz="3100" dirty="0">
                <a:latin typeface="Bahnschrift SemiCondensed" panose="020B0502040204020203" pitchFamily="34" charset="0"/>
              </a:rPr>
              <a:t>every</a:t>
            </a:r>
            <a:r>
              <a:rPr lang="en-US" sz="3200" dirty="0">
                <a:latin typeface="Bahnschrift SemiCondensed" panose="020B0502040204020203" pitchFamily="34" charset="0"/>
              </a:rPr>
              <a:t> individual input perfectly 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Bahnschrift SemiCondensed" panose="020B0502040204020203" pitchFamily="34" charset="0"/>
              </a:rPr>
              <a:t>on the expected path, or order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latin typeface="Bahnschrift SemiCondensed" panose="020B0502040204020203" pitchFamily="34" charset="0"/>
              </a:rPr>
              <a:t>but still break when those inputs arrive in an </a:t>
            </a:r>
            <a:r>
              <a:rPr lang="en-US" sz="3200" i="1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unexpected</a:t>
            </a:r>
            <a:r>
              <a:rPr lang="en-US" sz="32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 </a:t>
            </a:r>
            <a:r>
              <a:rPr lang="en-US" sz="3200" i="1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order</a:t>
            </a:r>
            <a:r>
              <a:rPr lang="en-US" sz="32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  </a:t>
            </a:r>
            <a:r>
              <a:rPr lang="en-US" sz="3200" dirty="0">
                <a:latin typeface="Bahnschrift SemiCondensed" panose="020B0502040204020203" pitchFamily="34" charset="0"/>
              </a:rPr>
              <a:t>or from an </a:t>
            </a:r>
            <a:r>
              <a:rPr lang="en-US" sz="3200" i="1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unexpected state</a:t>
            </a:r>
            <a:r>
              <a:rPr lang="en-US" sz="32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5100" dirty="0">
                <a:solidFill>
                  <a:schemeClr val="accent6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ATM machine example</a:t>
            </a:r>
            <a:r>
              <a:rPr lang="en-US" sz="5100" dirty="0">
                <a:solidFill>
                  <a:srgbClr val="577854"/>
                </a:solidFill>
                <a:latin typeface="Bahnschrift SemiBold Condensed" panose="020B0502040204020203" pitchFamily="34" charset="0"/>
              </a:rPr>
              <a:t>   </a:t>
            </a:r>
            <a:r>
              <a:rPr lang="en-US" sz="4400" dirty="0">
                <a:latin typeface="Bahnschrift SemiCondensed" panose="020B0502040204020203" pitchFamily="34" charset="0"/>
              </a:rPr>
              <a:t>The intended data flow is: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200" b="1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    </a:t>
            </a:r>
            <a:r>
              <a:rPr lang="en-US" sz="3600" b="1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insert card → enter PIN → select amount → dispense cash → eject card</a:t>
            </a:r>
            <a:endParaRPr lang="en-US" sz="3200" b="1" i="1" dirty="0">
              <a:solidFill>
                <a:srgbClr val="0070C0"/>
              </a:solidFill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600" dirty="0">
                <a:latin typeface="Bahnschrift SemiCondensed" panose="020B0502040204020203" pitchFamily="34" charset="0"/>
              </a:rPr>
              <a:t>But what happens if we: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300" i="1" dirty="0">
                <a:latin typeface="Bahnschrift SemiCondensed" panose="020B0502040204020203" pitchFamily="34" charset="0"/>
              </a:rPr>
              <a:t>Remove the card mid-transaction?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300" i="1" dirty="0">
                <a:latin typeface="Bahnschrift SemiCondensed" panose="020B0502040204020203" pitchFamily="34" charset="0"/>
              </a:rPr>
              <a:t>Select an amount after the session times out?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300" i="1" dirty="0">
                <a:latin typeface="Bahnschrift SemiCondensed" panose="020B0502040204020203" pitchFamily="34" charset="0"/>
              </a:rPr>
              <a:t>Somehow trigger "dispense cash" twice?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300" i="1" dirty="0">
                <a:latin typeface="Bahnschrift SemiCondensed" panose="020B0502040204020203" pitchFamily="34" charset="0"/>
              </a:rPr>
              <a:t>Arrive at "enter PIN" without inserting a card?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3600" dirty="0">
                <a:latin typeface="Bahnschrift SemiCondensed" panose="020B0502040204020203" pitchFamily="34" charset="0"/>
              </a:rPr>
              <a:t>Banks have lost real money to exactly these kinds of state sequence errors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not because any single step was erroneous,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600" i="1" dirty="0">
                <a:solidFill>
                  <a:schemeClr val="bg1">
                    <a:lumMod val="50000"/>
                  </a:schemeClr>
                </a:solidFill>
                <a:latin typeface="Bahnschrift SemiCondensed" panose="020B0502040204020203" pitchFamily="34" charset="0"/>
              </a:rPr>
              <a:t>    but because the transitions between states weren't properly guarded.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3600" dirty="0">
              <a:latin typeface="Bahnschrift SemiCondensed" panose="020B0502040204020203" pitchFamily="34" charset="0"/>
            </a:endParaRP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i="1" dirty="0">
              <a:solidFill>
                <a:schemeClr val="bg1">
                  <a:lumMod val="50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18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0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From the User Interface:  Inputs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4000"/>
            <a:ext cx="8503920" cy="457504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Error messages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Default values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Character sets and data types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Overflow input buffers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Input interactions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Repeated inputs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Unlikely inputs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sz="2800" dirty="0">
              <a:latin typeface="Bahnschrift SemiCondensed" panose="020B0502040204020203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How easy is it to find bugs in Word?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Questions to Ask for Each Test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447800"/>
            <a:ext cx="8424672" cy="4651248"/>
          </a:xfrm>
        </p:spPr>
        <p:txBody>
          <a:bodyPr>
            <a:normAutofit/>
          </a:bodyPr>
          <a:lstStyle/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How will this test find a defect?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What kind of defect?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What failure or error do I hope to expose?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How powerful is this test against that type of defect?  Are there more powerful ones?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Is there a test that will expose the error and give me information to help fix it?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40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Testing Practices </a:t>
            </a:r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  <a:hlinkClick r:id="rId2"/>
              </a:rPr>
              <a:t>(Boris </a:t>
            </a:r>
            <a:r>
              <a:rPr lang="en-US" sz="3600" i="1" dirty="0" err="1">
                <a:solidFill>
                  <a:schemeClr val="accent1"/>
                </a:solidFill>
                <a:latin typeface="Arial Rounded MT Bold" panose="020F0704030504030204" pitchFamily="34" charset="0"/>
                <a:hlinkClick r:id="rId2"/>
              </a:rPr>
              <a:t>Beizer</a:t>
            </a:r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  <a:hlinkClick r:id="rId2"/>
              </a:rPr>
              <a:t>) </a:t>
            </a:r>
            <a:endParaRPr lang="en-US" sz="3600" i="1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534400" cy="4906963"/>
          </a:xfrm>
        </p:spPr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Unit testing to 100% coverage: </a:t>
            </a:r>
            <a:r>
              <a:rPr lang="en-US" sz="2600" dirty="0">
                <a:latin typeface="Bahnschrift SemiCondensed" panose="020B0502040204020203" pitchFamily="34" charset="0"/>
              </a:rPr>
              <a:t>necessary but not sufficient for new or changed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Integration testing: </a:t>
            </a:r>
            <a:r>
              <a:rPr lang="en-US" sz="2600" dirty="0">
                <a:latin typeface="Bahnschrift SemiCondensed" panose="020B0502040204020203" pitchFamily="34" charset="0"/>
              </a:rPr>
              <a:t>at every step; not once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System testing: </a:t>
            </a:r>
            <a:r>
              <a:rPr lang="en-US" sz="2600" dirty="0">
                <a:latin typeface="Bahnschrift SemiCondensed" panose="020B0502040204020203" pitchFamily="34" charset="0"/>
              </a:rPr>
              <a:t>AFTER unit and integration testing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Testing to requirements:</a:t>
            </a:r>
            <a:r>
              <a:rPr lang="en-US" sz="2600" dirty="0">
                <a:latin typeface="Bahnschrift SemiCondensed" panose="020B0502040204020203" pitchFamily="34" charset="0"/>
              </a:rPr>
              <a:t> test to end users AND internal users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Test execution automation: </a:t>
            </a:r>
            <a:r>
              <a:rPr lang="en-US" sz="2600" dirty="0">
                <a:latin typeface="Bahnschrift SemiCondensed" panose="020B0502040204020203" pitchFamily="34" charset="0"/>
              </a:rPr>
              <a:t>not all tests can be automated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Test design automation: </a:t>
            </a:r>
            <a:r>
              <a:rPr lang="en-US" sz="2600" dirty="0">
                <a:latin typeface="Bahnschrift SemiCondensed" panose="020B0502040204020203" pitchFamily="34" charset="0"/>
              </a:rPr>
              <a:t>implies building a model. Use only if you can manage the many tests</a:t>
            </a:r>
          </a:p>
        </p:txBody>
      </p:sp>
    </p:spTree>
    <p:extLst>
      <p:ext uri="{BB962C8B-B14F-4D97-AF65-F5344CB8AC3E}">
        <p14:creationId xmlns:p14="http://schemas.microsoft.com/office/powerpoint/2010/main" val="319356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40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Testing Practices </a:t>
            </a:r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  <a:hlinkClick r:id="rId3"/>
              </a:rPr>
              <a:t>(Boris </a:t>
            </a:r>
            <a:r>
              <a:rPr lang="en-US" sz="3600" i="1" dirty="0" err="1">
                <a:solidFill>
                  <a:schemeClr val="accent1"/>
                </a:solidFill>
                <a:latin typeface="Arial Rounded MT Bold" panose="020F0704030504030204" pitchFamily="34" charset="0"/>
                <a:hlinkClick r:id="rId3"/>
              </a:rPr>
              <a:t>Beizer</a:t>
            </a:r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  <a:hlinkClick r:id="rId3"/>
              </a:rPr>
              <a:t>) </a:t>
            </a:r>
            <a:endParaRPr lang="en-US" sz="3600" i="1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95400"/>
            <a:ext cx="8534400" cy="5059363"/>
          </a:xfrm>
        </p:spPr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Stress testing: </a:t>
            </a:r>
            <a:r>
              <a:rPr lang="en-US" sz="2600" dirty="0">
                <a:latin typeface="Bahnschrift SemiCondensed" panose="020B0502040204020203" pitchFamily="34" charset="0"/>
              </a:rPr>
              <a:t>only need to do it at the start of testing. Runs itself out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Regression testing: </a:t>
            </a:r>
            <a:r>
              <a:rPr lang="en-US" sz="2600" dirty="0">
                <a:latin typeface="Bahnschrift SemiCondensed" panose="020B0502040204020203" pitchFamily="34" charset="0"/>
              </a:rPr>
              <a:t>needs to be automated and frequent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Reliability testing: </a:t>
            </a:r>
            <a:r>
              <a:rPr lang="en-US" sz="2600" dirty="0">
                <a:latin typeface="Bahnschrift SemiCondensed" panose="020B0502040204020203" pitchFamily="34" charset="0"/>
              </a:rPr>
              <a:t>not always applicable. statistics skills required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Performance testing: </a:t>
            </a:r>
            <a:r>
              <a:rPr lang="en-US" sz="2600" dirty="0">
                <a:latin typeface="Bahnschrift SemiCondensed" panose="020B0502040204020203" pitchFamily="34" charset="0"/>
              </a:rPr>
              <a:t>need to consider payoff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Independent test groups:</a:t>
            </a:r>
            <a:r>
              <a:rPr lang="en-US" sz="2600" dirty="0">
                <a:solidFill>
                  <a:srgbClr val="00B0F0"/>
                </a:solidFill>
                <a:latin typeface="Bahnschrift SemiCondensed" panose="020B0502040204020203" pitchFamily="34" charset="0"/>
              </a:rPr>
              <a:t> </a:t>
            </a:r>
            <a:r>
              <a:rPr lang="en-US" sz="2600" dirty="0">
                <a:latin typeface="Bahnschrift SemiCondensed" panose="020B0502040204020203" pitchFamily="34" charset="0"/>
              </a:rPr>
              <a:t>not for unit and integration testing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Usability testing: </a:t>
            </a:r>
            <a:r>
              <a:rPr lang="en-US" sz="2600" dirty="0">
                <a:latin typeface="Bahnschrift SemiCondensed" panose="020B0502040204020203" pitchFamily="34" charset="0"/>
              </a:rPr>
              <a:t>only useful if done early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Beta testing: </a:t>
            </a:r>
            <a:r>
              <a:rPr lang="en-US" sz="2600" dirty="0">
                <a:latin typeface="Bahnschrift SemiCondensed" panose="020B0502040204020203" pitchFamily="34" charset="0"/>
              </a:rPr>
              <a:t>not instead of in-house testing</a:t>
            </a:r>
          </a:p>
        </p:txBody>
      </p:sp>
    </p:spTree>
    <p:extLst>
      <p:ext uri="{BB962C8B-B14F-4D97-AF65-F5344CB8AC3E}">
        <p14:creationId xmlns:p14="http://schemas.microsoft.com/office/powerpoint/2010/main" val="409440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2000">
              <a:schemeClr val="bg1">
                <a:lumMod val="95000"/>
              </a:schemeClr>
            </a:gs>
            <a:gs pos="75000">
              <a:schemeClr val="accent3">
                <a:alpha val="60000"/>
                <a:lumMod val="35000"/>
                <a:lumOff val="65000"/>
              </a:schemeClr>
            </a:gs>
            <a:gs pos="94000">
              <a:schemeClr val="accent5">
                <a:alpha val="87000"/>
                <a:lumMod val="83000"/>
                <a:lumOff val="17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8669" y="1219200"/>
            <a:ext cx="7659687" cy="182880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Berlin Sans FB" panose="020E0602020502020306" pitchFamily="34" charset="0"/>
              </a:rPr>
              <a:t>Usability Testing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78669" y="3124200"/>
            <a:ext cx="7659687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b="0" kern="1200" cap="none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Evaluating a UI/UX design</a:t>
            </a:r>
          </a:p>
        </p:txBody>
      </p:sp>
    </p:spTree>
    <p:extLst>
      <p:ext uri="{BB962C8B-B14F-4D97-AF65-F5344CB8AC3E}">
        <p14:creationId xmlns:p14="http://schemas.microsoft.com/office/powerpoint/2010/main" val="3861178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Usability Testing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13588" y="2101596"/>
            <a:ext cx="8080248" cy="381000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Frequency</a:t>
            </a:r>
            <a:r>
              <a:rPr lang="en-US" sz="2800" dirty="0">
                <a:latin typeface="Bahnschrift SemiCondensed" panose="020B0502040204020203" pitchFamily="34" charset="0"/>
              </a:rPr>
              <a:t>   with which the problem occurs</a:t>
            </a:r>
          </a:p>
          <a:p>
            <a:pPr marL="548640" lvl="2" indent="0">
              <a:spcBef>
                <a:spcPts val="600"/>
              </a:spcBef>
              <a:buNone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common, or rare? 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Impact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 </a:t>
            </a:r>
            <a:r>
              <a:rPr lang="en-US" sz="2800" dirty="0">
                <a:latin typeface="Bahnschrift SemiCondensed" panose="020B0502040204020203" pitchFamily="34" charset="0"/>
              </a:rPr>
              <a:t>of the problem if it occurs</a:t>
            </a:r>
          </a:p>
          <a:p>
            <a:pPr marL="548640" lvl="2" indent="0">
              <a:spcBef>
                <a:spcPts val="600"/>
              </a:spcBef>
              <a:buNone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easy or difficult to overcome?</a:t>
            </a:r>
          </a:p>
          <a:p>
            <a:pPr marL="548640" lvl="2" indent="0">
              <a:spcBef>
                <a:spcPts val="300"/>
              </a:spcBef>
              <a:buNone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insignificant, or damaging?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Persistence </a:t>
            </a:r>
            <a:r>
              <a:rPr lang="en-US" sz="2800" dirty="0">
                <a:latin typeface="Bahnschrift SemiCondensed" panose="020B0502040204020203" pitchFamily="34" charset="0"/>
              </a:rPr>
              <a:t> of the problem</a:t>
            </a:r>
          </a:p>
          <a:p>
            <a:pPr marL="548640" lvl="2" indent="0">
              <a:spcBef>
                <a:spcPts val="600"/>
              </a:spcBef>
              <a:buNone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one-time occurrence, or repeated?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1752" y="1143000"/>
            <a:ext cx="8503920" cy="76504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Font typeface="Wingdings 2"/>
              <a:buNone/>
            </a:pPr>
            <a:r>
              <a:rPr lang="en-US" sz="36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Testers watch for these issues:</a:t>
            </a:r>
            <a:r>
              <a:rPr lang="en-US" sz="36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030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b="1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Wizard of Oz Testing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82702" y="914400"/>
            <a:ext cx="3276600" cy="468172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>
                <a:latin typeface="Bahnschrift SemiCondensed" panose="020B0502040204020203" pitchFamily="34" charset="0"/>
              </a:rPr>
              <a:t>Inputs and outputs are as expected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How you get between the two is “anything that works”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Particularly useful when you have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i="1" dirty="0">
                <a:latin typeface="Bahnschrift SemiCondensed" panose="020B0502040204020203" pitchFamily="34" charset="0"/>
              </a:rPr>
              <a:t>an internal interface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i="1" dirty="0">
                <a:latin typeface="Bahnschrift SemiCondensed" panose="020B0502040204020203" pitchFamily="34" charset="0"/>
              </a:rPr>
              <a:t>choices to make on user interfaces</a:t>
            </a:r>
          </a:p>
          <a:p>
            <a:pPr eaLnBrk="1" hangingPunct="1"/>
            <a:endParaRPr lang="en-US" dirty="0"/>
          </a:p>
          <a:p>
            <a:pPr lvl="1" eaLnBrk="1" hangingPunct="1"/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179803"/>
              </p:ext>
            </p:extLst>
          </p:nvPr>
        </p:nvGraphicFramePr>
        <p:xfrm>
          <a:off x="3810000" y="1219200"/>
          <a:ext cx="5172075" cy="3233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Photo Editor Photo" r:id="rId3" imgW="5477640" imgH="3315163" progId="MSPhotoEd.3">
                  <p:embed/>
                </p:oleObj>
              </mc:Choice>
              <mc:Fallback>
                <p:oleObj name="Photo Editor Photo" r:id="rId3" imgW="5477640" imgH="331516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219200"/>
                        <a:ext cx="5172075" cy="32330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343400" y="4572000"/>
            <a:ext cx="42054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latin typeface="Arial" charset="0"/>
              </a:rPr>
              <a:t>Children’s Intuitive Gestures in Vision-Based Action Games</a:t>
            </a:r>
          </a:p>
          <a:p>
            <a:pPr algn="ctr" eaLnBrk="1" hangingPunct="1"/>
            <a:r>
              <a:rPr lang="en-US" sz="1200" dirty="0">
                <a:latin typeface="Arial" charset="0"/>
              </a:rPr>
              <a:t>CACM Jan 2005, vol. 48, no. 1, p. 47</a:t>
            </a:r>
          </a:p>
        </p:txBody>
      </p:sp>
    </p:spTree>
    <p:extLst>
      <p:ext uri="{BB962C8B-B14F-4D97-AF65-F5344CB8AC3E}">
        <p14:creationId xmlns:p14="http://schemas.microsoft.com/office/powerpoint/2010/main" val="7243197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7000">
              <a:schemeClr val="bg1">
                <a:lumMod val="97000"/>
              </a:schemeClr>
            </a:gs>
            <a:gs pos="76000">
              <a:schemeClr val="accent3">
                <a:lumMod val="29000"/>
                <a:lumOff val="71000"/>
                <a:alpha val="51000"/>
              </a:schemeClr>
            </a:gs>
            <a:gs pos="95000">
              <a:schemeClr val="accent5">
                <a:alpha val="87000"/>
                <a:lumMod val="83000"/>
                <a:lumOff val="17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68426" y="3733800"/>
            <a:ext cx="6480174" cy="6826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533400"/>
            <a:ext cx="7659687" cy="251460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Berlin Sans FB" panose="020E0602020502020306" pitchFamily="34" charset="0"/>
              </a:rPr>
              <a:t>Test Measurements</a:t>
            </a:r>
          </a:p>
        </p:txBody>
      </p:sp>
    </p:spTree>
    <p:extLst>
      <p:ext uri="{BB962C8B-B14F-4D97-AF65-F5344CB8AC3E}">
        <p14:creationId xmlns:p14="http://schemas.microsoft.com/office/powerpoint/2010/main" val="3356367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Test Coverage Metrics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143000"/>
            <a:ext cx="8503920" cy="44958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12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Statement coverage</a:t>
            </a:r>
          </a:p>
          <a:p>
            <a:pPr lvl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Basic block coverage, or edges in control flow graph</a:t>
            </a:r>
          </a:p>
          <a:p>
            <a:pPr marL="0" indent="0" eaLnBrk="1" hangingPunct="1">
              <a:lnSpc>
                <a:spcPct val="80000"/>
              </a:lnSpc>
              <a:spcBef>
                <a:spcPts val="24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Decision coverage (branch coverage)</a:t>
            </a:r>
          </a:p>
          <a:p>
            <a:pPr lvl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Each sense of each Boolean expression</a:t>
            </a:r>
            <a:endParaRPr lang="en-US" sz="3200" i="1" dirty="0">
              <a:solidFill>
                <a:schemeClr val="accent3">
                  <a:lumMod val="50000"/>
                </a:schemeClr>
              </a:solidFill>
              <a:latin typeface="Bahnschrift SemiCondensed" panose="020B0502040204020203" pitchFamily="34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24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Condition coverage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Each entity varied in each Boolean expressions</a:t>
            </a:r>
          </a:p>
          <a:p>
            <a:pPr marL="0" indent="0" eaLnBrk="1" hangingPunct="1">
              <a:lnSpc>
                <a:spcPct val="80000"/>
              </a:lnSpc>
              <a:spcBef>
                <a:spcPts val="24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Path coverage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Loops, branch combinations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Impractical, N items can have 2^N different paths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447800" y="5794248"/>
            <a:ext cx="5562600" cy="762000"/>
            <a:chOff x="1524000" y="5991255"/>
            <a:chExt cx="5562600" cy="762000"/>
          </a:xfrm>
        </p:grpSpPr>
        <p:sp>
          <p:nvSpPr>
            <p:cNvPr id="2" name="Rounded Rectangle 1"/>
            <p:cNvSpPr/>
            <p:nvPr/>
          </p:nvSpPr>
          <p:spPr>
            <a:xfrm>
              <a:off x="1524000" y="5991255"/>
              <a:ext cx="5562600" cy="762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 cmpd="sng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81200" y="6110645"/>
              <a:ext cx="4953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C00000"/>
                  </a:solidFill>
                  <a:latin typeface="Bahnschrift SemiCondensed" panose="020B0502040204020203" pitchFamily="34" charset="0"/>
                </a:rPr>
                <a:t>These are “white box” methods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31679" y="3124200"/>
            <a:ext cx="2735893" cy="2098852"/>
            <a:chOff x="2331472" y="5991255"/>
            <a:chExt cx="3221294" cy="1035890"/>
          </a:xfrm>
        </p:grpSpPr>
        <p:sp>
          <p:nvSpPr>
            <p:cNvPr id="8" name="Rounded Rectangle 7"/>
            <p:cNvSpPr/>
            <p:nvPr/>
          </p:nvSpPr>
          <p:spPr>
            <a:xfrm>
              <a:off x="2331472" y="5991255"/>
              <a:ext cx="3221294" cy="103589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 cmpd="sng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21192" y="6059637"/>
              <a:ext cx="3131574" cy="896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C00000"/>
                  </a:solidFill>
                  <a:latin typeface="Bahnschrift SemiCondensed" panose="020B0502040204020203" pitchFamily="34" charset="0"/>
                </a:rPr>
                <a:t>We get to see the code to guide testing, help with test case gen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746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Statement/Block Coverage</a:t>
            </a:r>
          </a:p>
        </p:txBody>
      </p:sp>
      <p:cxnSp>
        <p:nvCxnSpPr>
          <p:cNvPr id="6" name="Straight Arrow Connector 5"/>
          <p:cNvCxnSpPr>
            <a:stCxn id="3" idx="2"/>
            <a:endCxn id="4" idx="0"/>
          </p:cNvCxnSpPr>
          <p:nvPr/>
        </p:nvCxnSpPr>
        <p:spPr>
          <a:xfrm>
            <a:off x="1447800" y="2438400"/>
            <a:ext cx="0" cy="42214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838200" y="1752600"/>
            <a:ext cx="2642633" cy="4270248"/>
            <a:chOff x="952500" y="1752600"/>
            <a:chExt cx="2642633" cy="4270248"/>
          </a:xfrm>
        </p:grpSpPr>
        <p:sp>
          <p:nvSpPr>
            <p:cNvPr id="3" name="Rectangle 2"/>
            <p:cNvSpPr/>
            <p:nvPr/>
          </p:nvSpPr>
          <p:spPr>
            <a:xfrm>
              <a:off x="990600" y="1752600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lowchart: Decision 3"/>
            <p:cNvSpPr/>
            <p:nvPr/>
          </p:nvSpPr>
          <p:spPr>
            <a:xfrm>
              <a:off x="952500" y="2860548"/>
              <a:ext cx="1219200" cy="685800"/>
            </a:xfrm>
            <a:prstGeom prst="flowChartDecis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452133" y="3727966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Elbow Connector 10"/>
            <p:cNvCxnSpPr>
              <a:stCxn id="4" idx="3"/>
              <a:endCxn id="7" idx="0"/>
            </p:cNvCxnSpPr>
            <p:nvPr/>
          </p:nvCxnSpPr>
          <p:spPr>
            <a:xfrm>
              <a:off x="2171700" y="3203448"/>
              <a:ext cx="851933" cy="524518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989714" y="5337048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/>
            <p:cNvCxnSpPr>
              <a:stCxn id="4" idx="2"/>
              <a:endCxn id="16" idx="0"/>
            </p:cNvCxnSpPr>
            <p:nvPr/>
          </p:nvCxnSpPr>
          <p:spPr>
            <a:xfrm flipH="1">
              <a:off x="1561214" y="3546348"/>
              <a:ext cx="886" cy="17907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>
              <a:stCxn id="7" idx="2"/>
            </p:cNvCxnSpPr>
            <p:nvPr/>
          </p:nvCxnSpPr>
          <p:spPr>
            <a:xfrm rot="5400000">
              <a:off x="2052402" y="3936311"/>
              <a:ext cx="493776" cy="1448686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257300" y="2979534"/>
              <a:ext cx="659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x&gt;5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0714" y="1910834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70714" y="5495282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19399" y="3886200"/>
              <a:ext cx="47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Bt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715000" y="1715386"/>
            <a:ext cx="2628900" cy="4270248"/>
            <a:chOff x="952500" y="1752600"/>
            <a:chExt cx="2628900" cy="4270248"/>
          </a:xfrm>
        </p:grpSpPr>
        <p:sp>
          <p:nvSpPr>
            <p:cNvPr id="32" name="Rectangle 31"/>
            <p:cNvSpPr/>
            <p:nvPr/>
          </p:nvSpPr>
          <p:spPr>
            <a:xfrm>
              <a:off x="990600" y="1752600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lowchart: Decision 32"/>
            <p:cNvSpPr/>
            <p:nvPr/>
          </p:nvSpPr>
          <p:spPr>
            <a:xfrm>
              <a:off x="952500" y="2860548"/>
              <a:ext cx="1219200" cy="685800"/>
            </a:xfrm>
            <a:prstGeom prst="flowChartDecis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438400" y="3733800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Elbow Connector 34"/>
            <p:cNvCxnSpPr>
              <a:stCxn id="33" idx="3"/>
              <a:endCxn id="34" idx="0"/>
            </p:cNvCxnSpPr>
            <p:nvPr/>
          </p:nvCxnSpPr>
          <p:spPr>
            <a:xfrm>
              <a:off x="2171700" y="3203448"/>
              <a:ext cx="838200" cy="530352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989714" y="5337048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/>
            <p:cNvCxnSpPr>
              <a:endCxn id="36" idx="0"/>
            </p:cNvCxnSpPr>
            <p:nvPr/>
          </p:nvCxnSpPr>
          <p:spPr>
            <a:xfrm>
              <a:off x="1561214" y="4913376"/>
              <a:ext cx="0" cy="42367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34" idx="2"/>
            </p:cNvCxnSpPr>
            <p:nvPr/>
          </p:nvCxnSpPr>
          <p:spPr>
            <a:xfrm rot="5400000">
              <a:off x="2038669" y="3942145"/>
              <a:ext cx="493776" cy="1448686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306918" y="2979534"/>
              <a:ext cx="636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x&gt;5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70714" y="1910834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70714" y="5495282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819400" y="38862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Bt</a:t>
              </a:r>
              <a:endParaRPr lang="en-US" dirty="0"/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>
            <a:off x="1446914" y="2404730"/>
            <a:ext cx="0" cy="42214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312196" y="2417330"/>
            <a:ext cx="0" cy="42214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398335" y="3755898"/>
            <a:ext cx="11430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481965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Bf</a:t>
            </a:r>
          </a:p>
        </p:txBody>
      </p:sp>
      <p:cxnSp>
        <p:nvCxnSpPr>
          <p:cNvPr id="48" name="Elbow Connector 47"/>
          <p:cNvCxnSpPr>
            <a:stCxn id="33" idx="1"/>
            <a:endCxn id="46" idx="0"/>
          </p:cNvCxnSpPr>
          <p:nvPr/>
        </p:nvCxnSpPr>
        <p:spPr>
          <a:xfrm rot="10800000" flipV="1">
            <a:off x="4969836" y="3166234"/>
            <a:ext cx="745165" cy="589664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>
            <a:off x="4969835" y="4441698"/>
            <a:ext cx="1342361" cy="434464"/>
          </a:xfrm>
          <a:prstGeom prst="bentConnector3">
            <a:avLst>
              <a:gd name="adj1" fmla="val 99"/>
            </a:avLst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299290" y="2417330"/>
            <a:ext cx="659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x=9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115839" y="2253387"/>
            <a:ext cx="659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x=9</a:t>
            </a:r>
          </a:p>
          <a:p>
            <a:r>
              <a:rPr lang="en-US" b="1" dirty="0">
                <a:solidFill>
                  <a:srgbClr val="0070C0"/>
                </a:solidFill>
              </a:rPr>
              <a:t>x=2</a:t>
            </a:r>
          </a:p>
        </p:txBody>
      </p:sp>
    </p:spTree>
    <p:extLst>
      <p:ext uri="{BB962C8B-B14F-4D97-AF65-F5344CB8AC3E}">
        <p14:creationId xmlns:p14="http://schemas.microsoft.com/office/powerpoint/2010/main" val="3863268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Decision Coverage</a:t>
            </a:r>
          </a:p>
        </p:txBody>
      </p:sp>
      <p:cxnSp>
        <p:nvCxnSpPr>
          <p:cNvPr id="6" name="Straight Arrow Connector 5"/>
          <p:cNvCxnSpPr>
            <a:stCxn id="3" idx="2"/>
            <a:endCxn id="4" idx="0"/>
          </p:cNvCxnSpPr>
          <p:nvPr/>
        </p:nvCxnSpPr>
        <p:spPr>
          <a:xfrm>
            <a:off x="1447800" y="2438400"/>
            <a:ext cx="0" cy="42214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838200" y="1752600"/>
            <a:ext cx="2642633" cy="4270248"/>
            <a:chOff x="952500" y="1752600"/>
            <a:chExt cx="2642633" cy="4270248"/>
          </a:xfrm>
        </p:grpSpPr>
        <p:sp>
          <p:nvSpPr>
            <p:cNvPr id="3" name="Rectangle 2"/>
            <p:cNvSpPr/>
            <p:nvPr/>
          </p:nvSpPr>
          <p:spPr>
            <a:xfrm>
              <a:off x="990600" y="1752600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lowchart: Decision 3"/>
            <p:cNvSpPr/>
            <p:nvPr/>
          </p:nvSpPr>
          <p:spPr>
            <a:xfrm>
              <a:off x="952500" y="2860548"/>
              <a:ext cx="1219200" cy="685800"/>
            </a:xfrm>
            <a:prstGeom prst="flowChartDecis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452133" y="3727966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Elbow Connector 10"/>
            <p:cNvCxnSpPr>
              <a:stCxn id="4" idx="3"/>
              <a:endCxn id="7" idx="0"/>
            </p:cNvCxnSpPr>
            <p:nvPr/>
          </p:nvCxnSpPr>
          <p:spPr>
            <a:xfrm>
              <a:off x="2171700" y="3203448"/>
              <a:ext cx="851933" cy="524518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989714" y="5337048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/>
            <p:cNvCxnSpPr>
              <a:stCxn id="4" idx="2"/>
              <a:endCxn id="16" idx="0"/>
            </p:cNvCxnSpPr>
            <p:nvPr/>
          </p:nvCxnSpPr>
          <p:spPr>
            <a:xfrm flipH="1">
              <a:off x="1561214" y="3546348"/>
              <a:ext cx="886" cy="17907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>
              <a:stCxn id="7" idx="2"/>
            </p:cNvCxnSpPr>
            <p:nvPr/>
          </p:nvCxnSpPr>
          <p:spPr>
            <a:xfrm rot="5400000">
              <a:off x="2052402" y="3936311"/>
              <a:ext cx="493776" cy="1448686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257300" y="2979534"/>
              <a:ext cx="659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x&gt;5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0714" y="1910834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70714" y="5495282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19399" y="3886200"/>
              <a:ext cx="47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Bt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715000" y="1715386"/>
            <a:ext cx="2628900" cy="4270248"/>
            <a:chOff x="952500" y="1752600"/>
            <a:chExt cx="2628900" cy="4270248"/>
          </a:xfrm>
        </p:grpSpPr>
        <p:sp>
          <p:nvSpPr>
            <p:cNvPr id="32" name="Rectangle 31"/>
            <p:cNvSpPr/>
            <p:nvPr/>
          </p:nvSpPr>
          <p:spPr>
            <a:xfrm>
              <a:off x="990600" y="1752600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lowchart: Decision 32"/>
            <p:cNvSpPr/>
            <p:nvPr/>
          </p:nvSpPr>
          <p:spPr>
            <a:xfrm>
              <a:off x="952500" y="2860548"/>
              <a:ext cx="1219200" cy="685800"/>
            </a:xfrm>
            <a:prstGeom prst="flowChartDecis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438400" y="3733800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Elbow Connector 34"/>
            <p:cNvCxnSpPr>
              <a:stCxn id="33" idx="3"/>
              <a:endCxn id="34" idx="0"/>
            </p:cNvCxnSpPr>
            <p:nvPr/>
          </p:nvCxnSpPr>
          <p:spPr>
            <a:xfrm>
              <a:off x="2171700" y="3203448"/>
              <a:ext cx="838200" cy="530352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989714" y="5337048"/>
              <a:ext cx="1143000" cy="68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/>
            <p:cNvCxnSpPr>
              <a:endCxn id="36" idx="0"/>
            </p:cNvCxnSpPr>
            <p:nvPr/>
          </p:nvCxnSpPr>
          <p:spPr>
            <a:xfrm>
              <a:off x="1561214" y="4913376"/>
              <a:ext cx="0" cy="42367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34" idx="2"/>
            </p:cNvCxnSpPr>
            <p:nvPr/>
          </p:nvCxnSpPr>
          <p:spPr>
            <a:xfrm rot="5400000">
              <a:off x="2038669" y="3942145"/>
              <a:ext cx="493776" cy="1448686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306918" y="2979534"/>
              <a:ext cx="636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x&gt;5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70714" y="1910834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70714" y="5495282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819400" y="38862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Bt</a:t>
              </a:r>
              <a:endParaRPr lang="en-US" dirty="0"/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>
            <a:off x="1446914" y="2404730"/>
            <a:ext cx="0" cy="42214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312196" y="2417330"/>
            <a:ext cx="0" cy="42214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398335" y="3755898"/>
            <a:ext cx="11430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481965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Bf</a:t>
            </a:r>
          </a:p>
        </p:txBody>
      </p:sp>
      <p:cxnSp>
        <p:nvCxnSpPr>
          <p:cNvPr id="48" name="Elbow Connector 47"/>
          <p:cNvCxnSpPr>
            <a:stCxn id="33" idx="1"/>
            <a:endCxn id="46" idx="0"/>
          </p:cNvCxnSpPr>
          <p:nvPr/>
        </p:nvCxnSpPr>
        <p:spPr>
          <a:xfrm rot="10800000" flipV="1">
            <a:off x="4969836" y="3166234"/>
            <a:ext cx="745165" cy="589664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>
            <a:off x="4969835" y="4441698"/>
            <a:ext cx="1342361" cy="434464"/>
          </a:xfrm>
          <a:prstGeom prst="bentConnector3">
            <a:avLst>
              <a:gd name="adj1" fmla="val 99"/>
            </a:avLst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115839" y="2253387"/>
            <a:ext cx="659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x=9</a:t>
            </a:r>
          </a:p>
          <a:p>
            <a:r>
              <a:rPr lang="en-US" b="1" dirty="0">
                <a:solidFill>
                  <a:srgbClr val="0070C0"/>
                </a:solidFill>
              </a:rPr>
              <a:t>x=2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05935" y="2196496"/>
            <a:ext cx="659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x=9</a:t>
            </a:r>
          </a:p>
          <a:p>
            <a:r>
              <a:rPr lang="en-US" b="1" dirty="0">
                <a:solidFill>
                  <a:srgbClr val="0070C0"/>
                </a:solidFill>
              </a:rPr>
              <a:t>x=2</a:t>
            </a:r>
          </a:p>
        </p:txBody>
      </p:sp>
    </p:spTree>
    <p:extLst>
      <p:ext uri="{BB962C8B-B14F-4D97-AF65-F5344CB8AC3E}">
        <p14:creationId xmlns:p14="http://schemas.microsoft.com/office/powerpoint/2010/main" val="27588373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solidFill>
                  <a:schemeClr val="accent1"/>
                </a:solidFill>
              </a:rPr>
              <a:t>Condition Coverage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25302" y="1705639"/>
            <a:ext cx="900223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Decision 3"/>
          <p:cNvSpPr/>
          <p:nvPr/>
        </p:nvSpPr>
        <p:spPr>
          <a:xfrm>
            <a:off x="843073" y="3421803"/>
            <a:ext cx="1866899" cy="1155426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06475" y="2346241"/>
            <a:ext cx="993925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Elbow Connector 10"/>
          <p:cNvCxnSpPr>
            <a:stCxn id="3" idx="2"/>
            <a:endCxn id="4" idx="1"/>
          </p:cNvCxnSpPr>
          <p:nvPr/>
        </p:nvCxnSpPr>
        <p:spPr>
          <a:xfrm rot="5400000">
            <a:off x="55206" y="3179307"/>
            <a:ext cx="1608077" cy="32341"/>
          </a:xfrm>
          <a:prstGeom prst="bentConnector4">
            <a:avLst>
              <a:gd name="adj1" fmla="val 32037"/>
              <a:gd name="adj2" fmla="val 806843"/>
            </a:avLst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679364" y="3710486"/>
            <a:ext cx="855036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6" idx="1"/>
          </p:cNvCxnSpPr>
          <p:nvPr/>
        </p:nvCxnSpPr>
        <p:spPr>
          <a:xfrm>
            <a:off x="6976066" y="4053386"/>
            <a:ext cx="7032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33" idx="2"/>
            <a:endCxn id="36" idx="1"/>
          </p:cNvCxnSpPr>
          <p:nvPr/>
        </p:nvCxnSpPr>
        <p:spPr>
          <a:xfrm rot="16200000" flipH="1">
            <a:off x="4851816" y="4764547"/>
            <a:ext cx="906165" cy="60710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19322" y="3663008"/>
            <a:ext cx="110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x&gt;5 &amp;&amp; </a:t>
            </a:r>
          </a:p>
          <a:p>
            <a:r>
              <a:rPr lang="en-US" dirty="0"/>
              <a:t>y &lt;100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304" y="185996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16382" y="38687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94001" y="2536197"/>
            <a:ext cx="470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Bt</a:t>
            </a:r>
            <a:endParaRPr lang="en-US" dirty="0"/>
          </a:p>
        </p:txBody>
      </p:sp>
      <p:sp>
        <p:nvSpPr>
          <p:cNvPr id="33" name="Flowchart: Decision 32"/>
          <p:cNvSpPr/>
          <p:nvPr/>
        </p:nvSpPr>
        <p:spPr>
          <a:xfrm>
            <a:off x="4114800" y="3452285"/>
            <a:ext cx="1773088" cy="1162734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673022" y="2296584"/>
            <a:ext cx="886932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Elbow Connector 34"/>
          <p:cNvCxnSpPr>
            <a:stCxn id="4" idx="2"/>
            <a:endCxn id="46" idx="1"/>
          </p:cNvCxnSpPr>
          <p:nvPr/>
        </p:nvCxnSpPr>
        <p:spPr>
          <a:xfrm rot="16200000" flipH="1">
            <a:off x="1537864" y="4815888"/>
            <a:ext cx="907271" cy="429952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608452" y="5178284"/>
            <a:ext cx="953385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546845" y="4033652"/>
            <a:ext cx="56795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46" idx="3"/>
          </p:cNvCxnSpPr>
          <p:nvPr/>
        </p:nvCxnSpPr>
        <p:spPr>
          <a:xfrm flipV="1">
            <a:off x="3200400" y="4033652"/>
            <a:ext cx="346445" cy="145084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68395" y="5336518"/>
            <a:ext cx="49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Cf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887888" y="247957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06475" y="5141600"/>
            <a:ext cx="993925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481372" y="533651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Bf</a:t>
            </a:r>
          </a:p>
        </p:txBody>
      </p:sp>
      <p:cxnSp>
        <p:nvCxnSpPr>
          <p:cNvPr id="48" name="Elbow Connector 47"/>
          <p:cNvCxnSpPr>
            <a:stCxn id="4" idx="0"/>
            <a:endCxn id="7" idx="1"/>
          </p:cNvCxnSpPr>
          <p:nvPr/>
        </p:nvCxnSpPr>
        <p:spPr>
          <a:xfrm rot="5400000" flipH="1" flipV="1">
            <a:off x="1625168" y="2840496"/>
            <a:ext cx="732662" cy="429952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>
            <a:off x="3200400" y="2749547"/>
            <a:ext cx="346445" cy="1344511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558774" y="1796310"/>
            <a:ext cx="1379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x=9, y=20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06209" y="3710484"/>
            <a:ext cx="110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x&lt;20 &amp;&amp; </a:t>
            </a:r>
          </a:p>
          <a:p>
            <a:r>
              <a:rPr lang="en-US" dirty="0"/>
              <a:t>y &gt;10</a:t>
            </a:r>
          </a:p>
        </p:txBody>
      </p:sp>
      <p:cxnSp>
        <p:nvCxnSpPr>
          <p:cNvPr id="54" name="Elbow Connector 53"/>
          <p:cNvCxnSpPr>
            <a:stCxn id="33" idx="0"/>
            <a:endCxn id="34" idx="1"/>
          </p:cNvCxnSpPr>
          <p:nvPr/>
        </p:nvCxnSpPr>
        <p:spPr>
          <a:xfrm rot="5400000" flipH="1" flipV="1">
            <a:off x="4930783" y="2710046"/>
            <a:ext cx="812801" cy="67167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34" idx="3"/>
          </p:cNvCxnSpPr>
          <p:nvPr/>
        </p:nvCxnSpPr>
        <p:spPr>
          <a:xfrm>
            <a:off x="6559954" y="2639484"/>
            <a:ext cx="382220" cy="1394166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 flipV="1">
            <a:off x="6595729" y="4025953"/>
            <a:ext cx="346445" cy="145084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95781" y="5642734"/>
            <a:ext cx="1379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x=2, y=20</a:t>
            </a:r>
          </a:p>
        </p:txBody>
      </p:sp>
    </p:spTree>
    <p:extLst>
      <p:ext uri="{BB962C8B-B14F-4D97-AF65-F5344CB8AC3E}">
        <p14:creationId xmlns:p14="http://schemas.microsoft.com/office/powerpoint/2010/main" val="39733265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Path Coverage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25302" y="1705639"/>
            <a:ext cx="900223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Decision 3"/>
          <p:cNvSpPr/>
          <p:nvPr/>
        </p:nvSpPr>
        <p:spPr>
          <a:xfrm>
            <a:off x="843073" y="3421803"/>
            <a:ext cx="1866899" cy="1155426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06475" y="2346241"/>
            <a:ext cx="993925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Elbow Connector 10"/>
          <p:cNvCxnSpPr>
            <a:stCxn id="3" idx="2"/>
            <a:endCxn id="4" idx="1"/>
          </p:cNvCxnSpPr>
          <p:nvPr/>
        </p:nvCxnSpPr>
        <p:spPr>
          <a:xfrm rot="5400000">
            <a:off x="55206" y="3179307"/>
            <a:ext cx="1608077" cy="32341"/>
          </a:xfrm>
          <a:prstGeom prst="bentConnector4">
            <a:avLst>
              <a:gd name="adj1" fmla="val 32037"/>
              <a:gd name="adj2" fmla="val 806843"/>
            </a:avLst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679364" y="3710486"/>
            <a:ext cx="855036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endCxn id="16" idx="1"/>
          </p:cNvCxnSpPr>
          <p:nvPr/>
        </p:nvCxnSpPr>
        <p:spPr>
          <a:xfrm>
            <a:off x="6976066" y="4053386"/>
            <a:ext cx="70329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33" idx="2"/>
            <a:endCxn id="36" idx="1"/>
          </p:cNvCxnSpPr>
          <p:nvPr/>
        </p:nvCxnSpPr>
        <p:spPr>
          <a:xfrm rot="16200000" flipH="1">
            <a:off x="4851816" y="4764547"/>
            <a:ext cx="906165" cy="60710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19322" y="3663008"/>
            <a:ext cx="110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x&gt;5 &amp;&amp; </a:t>
            </a:r>
          </a:p>
          <a:p>
            <a:r>
              <a:rPr lang="en-US" dirty="0"/>
              <a:t>y &lt;100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304" y="185996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16382" y="38687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94001" y="2536197"/>
            <a:ext cx="470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Bt</a:t>
            </a:r>
            <a:endParaRPr lang="en-US" dirty="0"/>
          </a:p>
        </p:txBody>
      </p:sp>
      <p:sp>
        <p:nvSpPr>
          <p:cNvPr id="33" name="Flowchart: Decision 32"/>
          <p:cNvSpPr/>
          <p:nvPr/>
        </p:nvSpPr>
        <p:spPr>
          <a:xfrm>
            <a:off x="4114800" y="3452285"/>
            <a:ext cx="1773088" cy="1162734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673022" y="2296584"/>
            <a:ext cx="886932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Elbow Connector 34"/>
          <p:cNvCxnSpPr>
            <a:stCxn id="4" idx="2"/>
            <a:endCxn id="46" idx="1"/>
          </p:cNvCxnSpPr>
          <p:nvPr/>
        </p:nvCxnSpPr>
        <p:spPr>
          <a:xfrm rot="16200000" flipH="1">
            <a:off x="1537864" y="4815888"/>
            <a:ext cx="907271" cy="429952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608452" y="5178284"/>
            <a:ext cx="953385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546845" y="4033652"/>
            <a:ext cx="56795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46" idx="3"/>
          </p:cNvCxnSpPr>
          <p:nvPr/>
        </p:nvCxnSpPr>
        <p:spPr>
          <a:xfrm flipV="1">
            <a:off x="3200400" y="4033652"/>
            <a:ext cx="346445" cy="145084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68395" y="5336518"/>
            <a:ext cx="49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Cf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887888" y="247957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06475" y="5141600"/>
            <a:ext cx="993925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481372" y="533651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Bf</a:t>
            </a:r>
          </a:p>
        </p:txBody>
      </p:sp>
      <p:cxnSp>
        <p:nvCxnSpPr>
          <p:cNvPr id="48" name="Elbow Connector 47"/>
          <p:cNvCxnSpPr>
            <a:stCxn id="4" idx="0"/>
            <a:endCxn id="7" idx="1"/>
          </p:cNvCxnSpPr>
          <p:nvPr/>
        </p:nvCxnSpPr>
        <p:spPr>
          <a:xfrm rot="5400000" flipH="1" flipV="1">
            <a:off x="1625168" y="2840496"/>
            <a:ext cx="732662" cy="429952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>
            <a:off x="3200400" y="2749547"/>
            <a:ext cx="346445" cy="1344511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558774" y="1796310"/>
            <a:ext cx="1379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x=9, y=20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06209" y="3710484"/>
            <a:ext cx="1102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x&lt;20 &amp;&amp; </a:t>
            </a:r>
          </a:p>
          <a:p>
            <a:r>
              <a:rPr lang="en-US" dirty="0"/>
              <a:t>y &gt;10</a:t>
            </a:r>
          </a:p>
        </p:txBody>
      </p:sp>
      <p:cxnSp>
        <p:nvCxnSpPr>
          <p:cNvPr id="54" name="Elbow Connector 53"/>
          <p:cNvCxnSpPr>
            <a:stCxn id="33" idx="0"/>
            <a:endCxn id="34" idx="1"/>
          </p:cNvCxnSpPr>
          <p:nvPr/>
        </p:nvCxnSpPr>
        <p:spPr>
          <a:xfrm rot="5400000" flipH="1" flipV="1">
            <a:off x="4930783" y="2710046"/>
            <a:ext cx="812801" cy="67167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34" idx="3"/>
          </p:cNvCxnSpPr>
          <p:nvPr/>
        </p:nvCxnSpPr>
        <p:spPr>
          <a:xfrm>
            <a:off x="6559954" y="2639484"/>
            <a:ext cx="382220" cy="1394166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 flipV="1">
            <a:off x="6595729" y="4025953"/>
            <a:ext cx="346445" cy="1450848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91755" y="5642734"/>
            <a:ext cx="1379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x=2, y=20</a:t>
            </a:r>
          </a:p>
        </p:txBody>
      </p:sp>
      <p:sp>
        <p:nvSpPr>
          <p:cNvPr id="2" name="Freeform 1"/>
          <p:cNvSpPr/>
          <p:nvPr/>
        </p:nvSpPr>
        <p:spPr>
          <a:xfrm>
            <a:off x="850605" y="2498651"/>
            <a:ext cx="7899990" cy="1351865"/>
          </a:xfrm>
          <a:custGeom>
            <a:avLst/>
            <a:gdLst>
              <a:gd name="connsiteX0" fmla="*/ 0 w 7899990"/>
              <a:gd name="connsiteY0" fmla="*/ 808075 h 1531099"/>
              <a:gd name="connsiteX1" fmla="*/ 31897 w 7899990"/>
              <a:gd name="connsiteY1" fmla="*/ 925033 h 1531099"/>
              <a:gd name="connsiteX2" fmla="*/ 42530 w 7899990"/>
              <a:gd name="connsiteY2" fmla="*/ 956930 h 1531099"/>
              <a:gd name="connsiteX3" fmla="*/ 63795 w 7899990"/>
              <a:gd name="connsiteY3" fmla="*/ 988828 h 1531099"/>
              <a:gd name="connsiteX4" fmla="*/ 127590 w 7899990"/>
              <a:gd name="connsiteY4" fmla="*/ 1041991 h 1531099"/>
              <a:gd name="connsiteX5" fmla="*/ 265814 w 7899990"/>
              <a:gd name="connsiteY5" fmla="*/ 1073889 h 1531099"/>
              <a:gd name="connsiteX6" fmla="*/ 350874 w 7899990"/>
              <a:gd name="connsiteY6" fmla="*/ 1063256 h 1531099"/>
              <a:gd name="connsiteX7" fmla="*/ 606055 w 7899990"/>
              <a:gd name="connsiteY7" fmla="*/ 1063256 h 1531099"/>
              <a:gd name="connsiteX8" fmla="*/ 723014 w 7899990"/>
              <a:gd name="connsiteY8" fmla="*/ 1031358 h 1531099"/>
              <a:gd name="connsiteX9" fmla="*/ 754911 w 7899990"/>
              <a:gd name="connsiteY9" fmla="*/ 1020726 h 1531099"/>
              <a:gd name="connsiteX10" fmla="*/ 818707 w 7899990"/>
              <a:gd name="connsiteY10" fmla="*/ 978196 h 1531099"/>
              <a:gd name="connsiteX11" fmla="*/ 839972 w 7899990"/>
              <a:gd name="connsiteY11" fmla="*/ 956930 h 1531099"/>
              <a:gd name="connsiteX12" fmla="*/ 903767 w 7899990"/>
              <a:gd name="connsiteY12" fmla="*/ 861237 h 1531099"/>
              <a:gd name="connsiteX13" fmla="*/ 946297 w 7899990"/>
              <a:gd name="connsiteY13" fmla="*/ 797442 h 1531099"/>
              <a:gd name="connsiteX14" fmla="*/ 967562 w 7899990"/>
              <a:gd name="connsiteY14" fmla="*/ 765544 h 1531099"/>
              <a:gd name="connsiteX15" fmla="*/ 978195 w 7899990"/>
              <a:gd name="connsiteY15" fmla="*/ 723014 h 1531099"/>
              <a:gd name="connsiteX16" fmla="*/ 988828 w 7899990"/>
              <a:gd name="connsiteY16" fmla="*/ 691116 h 1531099"/>
              <a:gd name="connsiteX17" fmla="*/ 1010093 w 7899990"/>
              <a:gd name="connsiteY17" fmla="*/ 606056 h 1531099"/>
              <a:gd name="connsiteX18" fmla="*/ 1020725 w 7899990"/>
              <a:gd name="connsiteY18" fmla="*/ 574158 h 1531099"/>
              <a:gd name="connsiteX19" fmla="*/ 1031358 w 7899990"/>
              <a:gd name="connsiteY19" fmla="*/ 520996 h 1531099"/>
              <a:gd name="connsiteX20" fmla="*/ 1052623 w 7899990"/>
              <a:gd name="connsiteY20" fmla="*/ 404037 h 1531099"/>
              <a:gd name="connsiteX21" fmla="*/ 1063255 w 7899990"/>
              <a:gd name="connsiteY21" fmla="*/ 85061 h 1531099"/>
              <a:gd name="connsiteX22" fmla="*/ 1084521 w 7899990"/>
              <a:gd name="connsiteY22" fmla="*/ 63796 h 1531099"/>
              <a:gd name="connsiteX23" fmla="*/ 1201479 w 7899990"/>
              <a:gd name="connsiteY23" fmla="*/ 21265 h 1531099"/>
              <a:gd name="connsiteX24" fmla="*/ 1414130 w 7899990"/>
              <a:gd name="connsiteY24" fmla="*/ 31898 h 1531099"/>
              <a:gd name="connsiteX25" fmla="*/ 1924493 w 7899990"/>
              <a:gd name="connsiteY25" fmla="*/ 21265 h 1531099"/>
              <a:gd name="connsiteX26" fmla="*/ 2052083 w 7899990"/>
              <a:gd name="connsiteY26" fmla="*/ 10633 h 1531099"/>
              <a:gd name="connsiteX27" fmla="*/ 2328530 w 7899990"/>
              <a:gd name="connsiteY27" fmla="*/ 0 h 1531099"/>
              <a:gd name="connsiteX28" fmla="*/ 2594344 w 7899990"/>
              <a:gd name="connsiteY28" fmla="*/ 10633 h 1531099"/>
              <a:gd name="connsiteX29" fmla="*/ 2647507 w 7899990"/>
              <a:gd name="connsiteY29" fmla="*/ 21265 h 1531099"/>
              <a:gd name="connsiteX30" fmla="*/ 2721935 w 7899990"/>
              <a:gd name="connsiteY30" fmla="*/ 31898 h 1531099"/>
              <a:gd name="connsiteX31" fmla="*/ 2892055 w 7899990"/>
              <a:gd name="connsiteY31" fmla="*/ 53163 h 1531099"/>
              <a:gd name="connsiteX32" fmla="*/ 2923953 w 7899990"/>
              <a:gd name="connsiteY32" fmla="*/ 63796 h 1531099"/>
              <a:gd name="connsiteX33" fmla="*/ 2966483 w 7899990"/>
              <a:gd name="connsiteY33" fmla="*/ 95693 h 1531099"/>
              <a:gd name="connsiteX34" fmla="*/ 3009014 w 7899990"/>
              <a:gd name="connsiteY34" fmla="*/ 159489 h 1531099"/>
              <a:gd name="connsiteX35" fmla="*/ 3030279 w 7899990"/>
              <a:gd name="connsiteY35" fmla="*/ 223284 h 1531099"/>
              <a:gd name="connsiteX36" fmla="*/ 3040911 w 7899990"/>
              <a:gd name="connsiteY36" fmla="*/ 255182 h 1531099"/>
              <a:gd name="connsiteX37" fmla="*/ 3051544 w 7899990"/>
              <a:gd name="connsiteY37" fmla="*/ 287079 h 1531099"/>
              <a:gd name="connsiteX38" fmla="*/ 3062176 w 7899990"/>
              <a:gd name="connsiteY38" fmla="*/ 329609 h 1531099"/>
              <a:gd name="connsiteX39" fmla="*/ 3083442 w 7899990"/>
              <a:gd name="connsiteY39" fmla="*/ 478465 h 1531099"/>
              <a:gd name="connsiteX40" fmla="*/ 3094074 w 7899990"/>
              <a:gd name="connsiteY40" fmla="*/ 776177 h 1531099"/>
              <a:gd name="connsiteX41" fmla="*/ 3115339 w 7899990"/>
              <a:gd name="connsiteY41" fmla="*/ 818707 h 1531099"/>
              <a:gd name="connsiteX42" fmla="*/ 3168502 w 7899990"/>
              <a:gd name="connsiteY42" fmla="*/ 914400 h 1531099"/>
              <a:gd name="connsiteX43" fmla="*/ 3253562 w 7899990"/>
              <a:gd name="connsiteY43" fmla="*/ 1010093 h 1531099"/>
              <a:gd name="connsiteX44" fmla="*/ 3285460 w 7899990"/>
              <a:gd name="connsiteY44" fmla="*/ 1031358 h 1531099"/>
              <a:gd name="connsiteX45" fmla="*/ 3327990 w 7899990"/>
              <a:gd name="connsiteY45" fmla="*/ 1073889 h 1531099"/>
              <a:gd name="connsiteX46" fmla="*/ 3476846 w 7899990"/>
              <a:gd name="connsiteY46" fmla="*/ 1158949 h 1531099"/>
              <a:gd name="connsiteX47" fmla="*/ 3508744 w 7899990"/>
              <a:gd name="connsiteY47" fmla="*/ 1180214 h 1531099"/>
              <a:gd name="connsiteX48" fmla="*/ 3572539 w 7899990"/>
              <a:gd name="connsiteY48" fmla="*/ 1190847 h 1531099"/>
              <a:gd name="connsiteX49" fmla="*/ 3604437 w 7899990"/>
              <a:gd name="connsiteY49" fmla="*/ 1212112 h 1531099"/>
              <a:gd name="connsiteX50" fmla="*/ 3710762 w 7899990"/>
              <a:gd name="connsiteY50" fmla="*/ 1233377 h 1531099"/>
              <a:gd name="connsiteX51" fmla="*/ 3763925 w 7899990"/>
              <a:gd name="connsiteY51" fmla="*/ 1244009 h 1531099"/>
              <a:gd name="connsiteX52" fmla="*/ 3806455 w 7899990"/>
              <a:gd name="connsiteY52" fmla="*/ 1254642 h 1531099"/>
              <a:gd name="connsiteX53" fmla="*/ 4019107 w 7899990"/>
              <a:gd name="connsiteY53" fmla="*/ 1275907 h 1531099"/>
              <a:gd name="connsiteX54" fmla="*/ 4093535 w 7899990"/>
              <a:gd name="connsiteY54" fmla="*/ 1318437 h 1531099"/>
              <a:gd name="connsiteX55" fmla="*/ 4125432 w 7899990"/>
              <a:gd name="connsiteY55" fmla="*/ 1329070 h 1531099"/>
              <a:gd name="connsiteX56" fmla="*/ 4178595 w 7899990"/>
              <a:gd name="connsiteY56" fmla="*/ 1350335 h 1531099"/>
              <a:gd name="connsiteX57" fmla="*/ 4369981 w 7899990"/>
              <a:gd name="connsiteY57" fmla="*/ 1339702 h 1531099"/>
              <a:gd name="connsiteX58" fmla="*/ 4391246 w 7899990"/>
              <a:gd name="connsiteY58" fmla="*/ 1275907 h 1531099"/>
              <a:gd name="connsiteX59" fmla="*/ 4412511 w 7899990"/>
              <a:gd name="connsiteY59" fmla="*/ 1233377 h 1531099"/>
              <a:gd name="connsiteX60" fmla="*/ 4444409 w 7899990"/>
              <a:gd name="connsiteY60" fmla="*/ 1169582 h 1531099"/>
              <a:gd name="connsiteX61" fmla="*/ 4465674 w 7899990"/>
              <a:gd name="connsiteY61" fmla="*/ 1084521 h 1531099"/>
              <a:gd name="connsiteX62" fmla="*/ 4476307 w 7899990"/>
              <a:gd name="connsiteY62" fmla="*/ 1041991 h 1531099"/>
              <a:gd name="connsiteX63" fmla="*/ 4486939 w 7899990"/>
              <a:gd name="connsiteY63" fmla="*/ 914400 h 1531099"/>
              <a:gd name="connsiteX64" fmla="*/ 4518837 w 7899990"/>
              <a:gd name="connsiteY64" fmla="*/ 648586 h 1531099"/>
              <a:gd name="connsiteX65" fmla="*/ 4572000 w 7899990"/>
              <a:gd name="connsiteY65" fmla="*/ 552893 h 1531099"/>
              <a:gd name="connsiteX66" fmla="*/ 4635795 w 7899990"/>
              <a:gd name="connsiteY66" fmla="*/ 446568 h 1531099"/>
              <a:gd name="connsiteX67" fmla="*/ 4657060 w 7899990"/>
              <a:gd name="connsiteY67" fmla="*/ 414670 h 1531099"/>
              <a:gd name="connsiteX68" fmla="*/ 4688958 w 7899990"/>
              <a:gd name="connsiteY68" fmla="*/ 350875 h 1531099"/>
              <a:gd name="connsiteX69" fmla="*/ 4699590 w 7899990"/>
              <a:gd name="connsiteY69" fmla="*/ 318977 h 1531099"/>
              <a:gd name="connsiteX70" fmla="*/ 4795283 w 7899990"/>
              <a:gd name="connsiteY70" fmla="*/ 276447 h 1531099"/>
              <a:gd name="connsiteX71" fmla="*/ 4827181 w 7899990"/>
              <a:gd name="connsiteY71" fmla="*/ 265814 h 1531099"/>
              <a:gd name="connsiteX72" fmla="*/ 5029200 w 7899990"/>
              <a:gd name="connsiteY72" fmla="*/ 287079 h 1531099"/>
              <a:gd name="connsiteX73" fmla="*/ 5114260 w 7899990"/>
              <a:gd name="connsiteY73" fmla="*/ 308344 h 1531099"/>
              <a:gd name="connsiteX74" fmla="*/ 5199321 w 7899990"/>
              <a:gd name="connsiteY74" fmla="*/ 329609 h 1531099"/>
              <a:gd name="connsiteX75" fmla="*/ 5231218 w 7899990"/>
              <a:gd name="connsiteY75" fmla="*/ 340242 h 1531099"/>
              <a:gd name="connsiteX76" fmla="*/ 5295014 w 7899990"/>
              <a:gd name="connsiteY76" fmla="*/ 350875 h 1531099"/>
              <a:gd name="connsiteX77" fmla="*/ 5337544 w 7899990"/>
              <a:gd name="connsiteY77" fmla="*/ 361507 h 1531099"/>
              <a:gd name="connsiteX78" fmla="*/ 5571460 w 7899990"/>
              <a:gd name="connsiteY78" fmla="*/ 372140 h 1531099"/>
              <a:gd name="connsiteX79" fmla="*/ 5699051 w 7899990"/>
              <a:gd name="connsiteY79" fmla="*/ 393405 h 1531099"/>
              <a:gd name="connsiteX80" fmla="*/ 5805376 w 7899990"/>
              <a:gd name="connsiteY80" fmla="*/ 425302 h 1531099"/>
              <a:gd name="connsiteX81" fmla="*/ 6188148 w 7899990"/>
              <a:gd name="connsiteY81" fmla="*/ 435935 h 1531099"/>
              <a:gd name="connsiteX82" fmla="*/ 6241311 w 7899990"/>
              <a:gd name="connsiteY82" fmla="*/ 446568 h 1531099"/>
              <a:gd name="connsiteX83" fmla="*/ 6305107 w 7899990"/>
              <a:gd name="connsiteY83" fmla="*/ 467833 h 1531099"/>
              <a:gd name="connsiteX84" fmla="*/ 6337004 w 7899990"/>
              <a:gd name="connsiteY84" fmla="*/ 542261 h 1531099"/>
              <a:gd name="connsiteX85" fmla="*/ 6379535 w 7899990"/>
              <a:gd name="connsiteY85" fmla="*/ 606056 h 1531099"/>
              <a:gd name="connsiteX86" fmla="*/ 6411432 w 7899990"/>
              <a:gd name="connsiteY86" fmla="*/ 669851 h 1531099"/>
              <a:gd name="connsiteX87" fmla="*/ 6443330 w 7899990"/>
              <a:gd name="connsiteY87" fmla="*/ 733647 h 1531099"/>
              <a:gd name="connsiteX88" fmla="*/ 6453962 w 7899990"/>
              <a:gd name="connsiteY88" fmla="*/ 765544 h 1531099"/>
              <a:gd name="connsiteX89" fmla="*/ 6475228 w 7899990"/>
              <a:gd name="connsiteY89" fmla="*/ 861237 h 1531099"/>
              <a:gd name="connsiteX90" fmla="*/ 6485860 w 7899990"/>
              <a:gd name="connsiteY90" fmla="*/ 999461 h 1531099"/>
              <a:gd name="connsiteX91" fmla="*/ 6517758 w 7899990"/>
              <a:gd name="connsiteY91" fmla="*/ 1063256 h 1531099"/>
              <a:gd name="connsiteX92" fmla="*/ 6539023 w 7899990"/>
              <a:gd name="connsiteY92" fmla="*/ 1105786 h 1531099"/>
              <a:gd name="connsiteX93" fmla="*/ 6560288 w 7899990"/>
              <a:gd name="connsiteY93" fmla="*/ 1158949 h 1531099"/>
              <a:gd name="connsiteX94" fmla="*/ 6592186 w 7899990"/>
              <a:gd name="connsiteY94" fmla="*/ 1201479 h 1531099"/>
              <a:gd name="connsiteX95" fmla="*/ 6624083 w 7899990"/>
              <a:gd name="connsiteY95" fmla="*/ 1254642 h 1531099"/>
              <a:gd name="connsiteX96" fmla="*/ 6634716 w 7899990"/>
              <a:gd name="connsiteY96" fmla="*/ 1297172 h 1531099"/>
              <a:gd name="connsiteX97" fmla="*/ 6687879 w 7899990"/>
              <a:gd name="connsiteY97" fmla="*/ 1360968 h 1531099"/>
              <a:gd name="connsiteX98" fmla="*/ 6730409 w 7899990"/>
              <a:gd name="connsiteY98" fmla="*/ 1382233 h 1531099"/>
              <a:gd name="connsiteX99" fmla="*/ 6762307 w 7899990"/>
              <a:gd name="connsiteY99" fmla="*/ 1414130 h 1531099"/>
              <a:gd name="connsiteX100" fmla="*/ 6836735 w 7899990"/>
              <a:gd name="connsiteY100" fmla="*/ 1435396 h 1531099"/>
              <a:gd name="connsiteX101" fmla="*/ 6911162 w 7899990"/>
              <a:gd name="connsiteY101" fmla="*/ 1467293 h 1531099"/>
              <a:gd name="connsiteX102" fmla="*/ 6964325 w 7899990"/>
              <a:gd name="connsiteY102" fmla="*/ 1477926 h 1531099"/>
              <a:gd name="connsiteX103" fmla="*/ 7134446 w 7899990"/>
              <a:gd name="connsiteY103" fmla="*/ 1499191 h 1531099"/>
              <a:gd name="connsiteX104" fmla="*/ 7432158 w 7899990"/>
              <a:gd name="connsiteY104" fmla="*/ 1509823 h 1531099"/>
              <a:gd name="connsiteX105" fmla="*/ 7559748 w 7899990"/>
              <a:gd name="connsiteY105" fmla="*/ 1520456 h 1531099"/>
              <a:gd name="connsiteX106" fmla="*/ 7634176 w 7899990"/>
              <a:gd name="connsiteY106" fmla="*/ 1531089 h 1531099"/>
              <a:gd name="connsiteX107" fmla="*/ 7719237 w 7899990"/>
              <a:gd name="connsiteY107" fmla="*/ 1520456 h 1531099"/>
              <a:gd name="connsiteX108" fmla="*/ 7899990 w 7899990"/>
              <a:gd name="connsiteY108" fmla="*/ 1531089 h 1531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7899990" h="1531099">
                <a:moveTo>
                  <a:pt x="0" y="808075"/>
                </a:moveTo>
                <a:cubicBezTo>
                  <a:pt x="15027" y="883213"/>
                  <a:pt x="4918" y="844098"/>
                  <a:pt x="31897" y="925033"/>
                </a:cubicBezTo>
                <a:cubicBezTo>
                  <a:pt x="35441" y="935665"/>
                  <a:pt x="36313" y="947605"/>
                  <a:pt x="42530" y="956930"/>
                </a:cubicBezTo>
                <a:cubicBezTo>
                  <a:pt x="49618" y="967563"/>
                  <a:pt x="55614" y="979011"/>
                  <a:pt x="63795" y="988828"/>
                </a:cubicBezTo>
                <a:cubicBezTo>
                  <a:pt x="78523" y="1006502"/>
                  <a:pt x="105452" y="1032152"/>
                  <a:pt x="127590" y="1041991"/>
                </a:cubicBezTo>
                <a:cubicBezTo>
                  <a:pt x="182896" y="1066572"/>
                  <a:pt x="205269" y="1065239"/>
                  <a:pt x="265814" y="1073889"/>
                </a:cubicBezTo>
                <a:cubicBezTo>
                  <a:pt x="294167" y="1070345"/>
                  <a:pt x="322300" y="1063256"/>
                  <a:pt x="350874" y="1063256"/>
                </a:cubicBezTo>
                <a:cubicBezTo>
                  <a:pt x="579629" y="1063256"/>
                  <a:pt x="418461" y="1088270"/>
                  <a:pt x="606055" y="1063256"/>
                </a:cubicBezTo>
                <a:cubicBezTo>
                  <a:pt x="656149" y="1056577"/>
                  <a:pt x="673143" y="1047981"/>
                  <a:pt x="723014" y="1031358"/>
                </a:cubicBezTo>
                <a:lnTo>
                  <a:pt x="754911" y="1020726"/>
                </a:lnTo>
                <a:cubicBezTo>
                  <a:pt x="776176" y="1006549"/>
                  <a:pt x="800635" y="996268"/>
                  <a:pt x="818707" y="978196"/>
                </a:cubicBezTo>
                <a:cubicBezTo>
                  <a:pt x="825795" y="971107"/>
                  <a:pt x="833957" y="964950"/>
                  <a:pt x="839972" y="956930"/>
                </a:cubicBezTo>
                <a:cubicBezTo>
                  <a:pt x="839982" y="956917"/>
                  <a:pt x="893130" y="877193"/>
                  <a:pt x="903767" y="861237"/>
                </a:cubicBezTo>
                <a:lnTo>
                  <a:pt x="946297" y="797442"/>
                </a:lnTo>
                <a:lnTo>
                  <a:pt x="967562" y="765544"/>
                </a:lnTo>
                <a:cubicBezTo>
                  <a:pt x="971106" y="751367"/>
                  <a:pt x="974180" y="737065"/>
                  <a:pt x="978195" y="723014"/>
                </a:cubicBezTo>
                <a:cubicBezTo>
                  <a:pt x="981274" y="712237"/>
                  <a:pt x="985879" y="701929"/>
                  <a:pt x="988828" y="691116"/>
                </a:cubicBezTo>
                <a:cubicBezTo>
                  <a:pt x="996518" y="662920"/>
                  <a:pt x="1000851" y="633782"/>
                  <a:pt x="1010093" y="606056"/>
                </a:cubicBezTo>
                <a:cubicBezTo>
                  <a:pt x="1013637" y="595423"/>
                  <a:pt x="1018007" y="585031"/>
                  <a:pt x="1020725" y="574158"/>
                </a:cubicBezTo>
                <a:cubicBezTo>
                  <a:pt x="1025108" y="556626"/>
                  <a:pt x="1027438" y="538637"/>
                  <a:pt x="1031358" y="520996"/>
                </a:cubicBezTo>
                <a:cubicBezTo>
                  <a:pt x="1051408" y="430768"/>
                  <a:pt x="1034194" y="533033"/>
                  <a:pt x="1052623" y="404037"/>
                </a:cubicBezTo>
                <a:cubicBezTo>
                  <a:pt x="1056167" y="297712"/>
                  <a:pt x="1053325" y="190981"/>
                  <a:pt x="1063255" y="85061"/>
                </a:cubicBezTo>
                <a:cubicBezTo>
                  <a:pt x="1064191" y="75080"/>
                  <a:pt x="1076180" y="69357"/>
                  <a:pt x="1084521" y="63796"/>
                </a:cubicBezTo>
                <a:cubicBezTo>
                  <a:pt x="1119798" y="40278"/>
                  <a:pt x="1161193" y="31337"/>
                  <a:pt x="1201479" y="21265"/>
                </a:cubicBezTo>
                <a:cubicBezTo>
                  <a:pt x="1272363" y="24809"/>
                  <a:pt x="1343158" y="31898"/>
                  <a:pt x="1414130" y="31898"/>
                </a:cubicBezTo>
                <a:cubicBezTo>
                  <a:pt x="1584288" y="31898"/>
                  <a:pt x="1754430" y="26934"/>
                  <a:pt x="1924493" y="21265"/>
                </a:cubicBezTo>
                <a:cubicBezTo>
                  <a:pt x="1967147" y="19843"/>
                  <a:pt x="2009465" y="12876"/>
                  <a:pt x="2052083" y="10633"/>
                </a:cubicBezTo>
                <a:cubicBezTo>
                  <a:pt x="2144173" y="5786"/>
                  <a:pt x="2236381" y="3544"/>
                  <a:pt x="2328530" y="0"/>
                </a:cubicBezTo>
                <a:cubicBezTo>
                  <a:pt x="2417135" y="3544"/>
                  <a:pt x="2505865" y="4734"/>
                  <a:pt x="2594344" y="10633"/>
                </a:cubicBezTo>
                <a:cubicBezTo>
                  <a:pt x="2612376" y="11835"/>
                  <a:pt x="2629681" y="18294"/>
                  <a:pt x="2647507" y="21265"/>
                </a:cubicBezTo>
                <a:cubicBezTo>
                  <a:pt x="2672227" y="25385"/>
                  <a:pt x="2697126" y="28354"/>
                  <a:pt x="2721935" y="31898"/>
                </a:cubicBezTo>
                <a:cubicBezTo>
                  <a:pt x="2806034" y="59930"/>
                  <a:pt x="2708177" y="30177"/>
                  <a:pt x="2892055" y="53163"/>
                </a:cubicBezTo>
                <a:cubicBezTo>
                  <a:pt x="2903176" y="54553"/>
                  <a:pt x="2913320" y="60252"/>
                  <a:pt x="2923953" y="63796"/>
                </a:cubicBezTo>
                <a:cubicBezTo>
                  <a:pt x="2938130" y="74428"/>
                  <a:pt x="2954710" y="82448"/>
                  <a:pt x="2966483" y="95693"/>
                </a:cubicBezTo>
                <a:cubicBezTo>
                  <a:pt x="2983463" y="114795"/>
                  <a:pt x="3009014" y="159489"/>
                  <a:pt x="3009014" y="159489"/>
                </a:cubicBezTo>
                <a:lnTo>
                  <a:pt x="3030279" y="223284"/>
                </a:lnTo>
                <a:lnTo>
                  <a:pt x="3040911" y="255182"/>
                </a:lnTo>
                <a:cubicBezTo>
                  <a:pt x="3044455" y="265814"/>
                  <a:pt x="3048826" y="276206"/>
                  <a:pt x="3051544" y="287079"/>
                </a:cubicBezTo>
                <a:cubicBezTo>
                  <a:pt x="3055088" y="301256"/>
                  <a:pt x="3059006" y="315344"/>
                  <a:pt x="3062176" y="329609"/>
                </a:cubicBezTo>
                <a:cubicBezTo>
                  <a:pt x="3077223" y="397322"/>
                  <a:pt x="3074152" y="394861"/>
                  <a:pt x="3083442" y="478465"/>
                </a:cubicBezTo>
                <a:cubicBezTo>
                  <a:pt x="3086986" y="577702"/>
                  <a:pt x="3084805" y="677310"/>
                  <a:pt x="3094074" y="776177"/>
                </a:cubicBezTo>
                <a:cubicBezTo>
                  <a:pt x="3095553" y="791958"/>
                  <a:pt x="3109095" y="804139"/>
                  <a:pt x="3115339" y="818707"/>
                </a:cubicBezTo>
                <a:cubicBezTo>
                  <a:pt x="3149025" y="897308"/>
                  <a:pt x="3085616" y="790070"/>
                  <a:pt x="3168502" y="914400"/>
                </a:cubicBezTo>
                <a:cubicBezTo>
                  <a:pt x="3194070" y="952752"/>
                  <a:pt x="3209862" y="980960"/>
                  <a:pt x="3253562" y="1010093"/>
                </a:cubicBezTo>
                <a:cubicBezTo>
                  <a:pt x="3264195" y="1017181"/>
                  <a:pt x="3275758" y="1023042"/>
                  <a:pt x="3285460" y="1031358"/>
                </a:cubicBezTo>
                <a:cubicBezTo>
                  <a:pt x="3300682" y="1044406"/>
                  <a:pt x="3312099" y="1061665"/>
                  <a:pt x="3327990" y="1073889"/>
                </a:cubicBezTo>
                <a:cubicBezTo>
                  <a:pt x="3463271" y="1177952"/>
                  <a:pt x="3376286" y="1108669"/>
                  <a:pt x="3476846" y="1158949"/>
                </a:cubicBezTo>
                <a:cubicBezTo>
                  <a:pt x="3488276" y="1164664"/>
                  <a:pt x="3496621" y="1176173"/>
                  <a:pt x="3508744" y="1180214"/>
                </a:cubicBezTo>
                <a:cubicBezTo>
                  <a:pt x="3529196" y="1187031"/>
                  <a:pt x="3551274" y="1187303"/>
                  <a:pt x="3572539" y="1190847"/>
                </a:cubicBezTo>
                <a:cubicBezTo>
                  <a:pt x="3583172" y="1197935"/>
                  <a:pt x="3592691" y="1207078"/>
                  <a:pt x="3604437" y="1212112"/>
                </a:cubicBezTo>
                <a:cubicBezTo>
                  <a:pt x="3625219" y="1221018"/>
                  <a:pt x="3695493" y="1230601"/>
                  <a:pt x="3710762" y="1233377"/>
                </a:cubicBezTo>
                <a:cubicBezTo>
                  <a:pt x="3728542" y="1236610"/>
                  <a:pt x="3746283" y="1240089"/>
                  <a:pt x="3763925" y="1244009"/>
                </a:cubicBezTo>
                <a:cubicBezTo>
                  <a:pt x="3778190" y="1247179"/>
                  <a:pt x="3791955" y="1252829"/>
                  <a:pt x="3806455" y="1254642"/>
                </a:cubicBezTo>
                <a:cubicBezTo>
                  <a:pt x="3877142" y="1263478"/>
                  <a:pt x="3948223" y="1268819"/>
                  <a:pt x="4019107" y="1275907"/>
                </a:cubicBezTo>
                <a:cubicBezTo>
                  <a:pt x="4092241" y="1300287"/>
                  <a:pt x="4003416" y="1266941"/>
                  <a:pt x="4093535" y="1318437"/>
                </a:cubicBezTo>
                <a:cubicBezTo>
                  <a:pt x="4103266" y="1323997"/>
                  <a:pt x="4114938" y="1325135"/>
                  <a:pt x="4125432" y="1329070"/>
                </a:cubicBezTo>
                <a:cubicBezTo>
                  <a:pt x="4143303" y="1335772"/>
                  <a:pt x="4160874" y="1343247"/>
                  <a:pt x="4178595" y="1350335"/>
                </a:cubicBezTo>
                <a:cubicBezTo>
                  <a:pt x="4242390" y="1346791"/>
                  <a:pt x="4309674" y="1360809"/>
                  <a:pt x="4369981" y="1339702"/>
                </a:cubicBezTo>
                <a:cubicBezTo>
                  <a:pt x="4391138" y="1332297"/>
                  <a:pt x="4381222" y="1295956"/>
                  <a:pt x="4391246" y="1275907"/>
                </a:cubicBezTo>
                <a:cubicBezTo>
                  <a:pt x="4398334" y="1261730"/>
                  <a:pt x="4404647" y="1247139"/>
                  <a:pt x="4412511" y="1233377"/>
                </a:cubicBezTo>
                <a:cubicBezTo>
                  <a:pt x="4437756" y="1189198"/>
                  <a:pt x="4431696" y="1216195"/>
                  <a:pt x="4444409" y="1169582"/>
                </a:cubicBezTo>
                <a:cubicBezTo>
                  <a:pt x="4452099" y="1141386"/>
                  <a:pt x="4458586" y="1112875"/>
                  <a:pt x="4465674" y="1084521"/>
                </a:cubicBezTo>
                <a:lnTo>
                  <a:pt x="4476307" y="1041991"/>
                </a:lnTo>
                <a:cubicBezTo>
                  <a:pt x="4479851" y="999461"/>
                  <a:pt x="4484433" y="957004"/>
                  <a:pt x="4486939" y="914400"/>
                </a:cubicBezTo>
                <a:cubicBezTo>
                  <a:pt x="4501769" y="662294"/>
                  <a:pt x="4453685" y="746316"/>
                  <a:pt x="4518837" y="648586"/>
                </a:cubicBezTo>
                <a:cubicBezTo>
                  <a:pt x="4548238" y="560379"/>
                  <a:pt x="4498880" y="699133"/>
                  <a:pt x="4572000" y="552893"/>
                </a:cubicBezTo>
                <a:cubicBezTo>
                  <a:pt x="4604695" y="487503"/>
                  <a:pt x="4584472" y="523553"/>
                  <a:pt x="4635795" y="446568"/>
                </a:cubicBezTo>
                <a:cubicBezTo>
                  <a:pt x="4642883" y="435935"/>
                  <a:pt x="4653019" y="426793"/>
                  <a:pt x="4657060" y="414670"/>
                </a:cubicBezTo>
                <a:cubicBezTo>
                  <a:pt x="4671734" y="370649"/>
                  <a:pt x="4661476" y="392097"/>
                  <a:pt x="4688958" y="350875"/>
                </a:cubicBezTo>
                <a:cubicBezTo>
                  <a:pt x="4692502" y="340242"/>
                  <a:pt x="4692589" y="327729"/>
                  <a:pt x="4699590" y="318977"/>
                </a:cubicBezTo>
                <a:cubicBezTo>
                  <a:pt x="4717971" y="296001"/>
                  <a:pt x="4775791" y="282944"/>
                  <a:pt x="4795283" y="276447"/>
                </a:cubicBezTo>
                <a:lnTo>
                  <a:pt x="4827181" y="265814"/>
                </a:lnTo>
                <a:cubicBezTo>
                  <a:pt x="4862743" y="269047"/>
                  <a:pt x="4985479" y="278882"/>
                  <a:pt x="5029200" y="287079"/>
                </a:cubicBezTo>
                <a:cubicBezTo>
                  <a:pt x="5057925" y="292465"/>
                  <a:pt x="5085907" y="301256"/>
                  <a:pt x="5114260" y="308344"/>
                </a:cubicBezTo>
                <a:cubicBezTo>
                  <a:pt x="5142614" y="315432"/>
                  <a:pt x="5171595" y="320366"/>
                  <a:pt x="5199321" y="329609"/>
                </a:cubicBezTo>
                <a:cubicBezTo>
                  <a:pt x="5209953" y="333153"/>
                  <a:pt x="5220277" y="337811"/>
                  <a:pt x="5231218" y="340242"/>
                </a:cubicBezTo>
                <a:cubicBezTo>
                  <a:pt x="5252263" y="344919"/>
                  <a:pt x="5273874" y="346647"/>
                  <a:pt x="5295014" y="350875"/>
                </a:cubicBezTo>
                <a:cubicBezTo>
                  <a:pt x="5309343" y="353741"/>
                  <a:pt x="5322974" y="360386"/>
                  <a:pt x="5337544" y="361507"/>
                </a:cubicBezTo>
                <a:cubicBezTo>
                  <a:pt x="5415367" y="367493"/>
                  <a:pt x="5493488" y="368596"/>
                  <a:pt x="5571460" y="372140"/>
                </a:cubicBezTo>
                <a:cubicBezTo>
                  <a:pt x="5613990" y="379228"/>
                  <a:pt x="5658147" y="379770"/>
                  <a:pt x="5699051" y="393405"/>
                </a:cubicBezTo>
                <a:cubicBezTo>
                  <a:pt x="5707116" y="396093"/>
                  <a:pt x="5786469" y="424357"/>
                  <a:pt x="5805376" y="425302"/>
                </a:cubicBezTo>
                <a:cubicBezTo>
                  <a:pt x="5932857" y="431676"/>
                  <a:pt x="6060557" y="432391"/>
                  <a:pt x="6188148" y="435935"/>
                </a:cubicBezTo>
                <a:cubicBezTo>
                  <a:pt x="6205869" y="439479"/>
                  <a:pt x="6223876" y="441813"/>
                  <a:pt x="6241311" y="446568"/>
                </a:cubicBezTo>
                <a:cubicBezTo>
                  <a:pt x="6262937" y="452466"/>
                  <a:pt x="6305107" y="467833"/>
                  <a:pt x="6305107" y="467833"/>
                </a:cubicBezTo>
                <a:cubicBezTo>
                  <a:pt x="6316106" y="500830"/>
                  <a:pt x="6317297" y="509416"/>
                  <a:pt x="6337004" y="542261"/>
                </a:cubicBezTo>
                <a:cubicBezTo>
                  <a:pt x="6350153" y="564176"/>
                  <a:pt x="6379535" y="606056"/>
                  <a:pt x="6379535" y="606056"/>
                </a:cubicBezTo>
                <a:cubicBezTo>
                  <a:pt x="6406257" y="686226"/>
                  <a:pt x="6370212" y="587413"/>
                  <a:pt x="6411432" y="669851"/>
                </a:cubicBezTo>
                <a:cubicBezTo>
                  <a:pt x="6455456" y="757897"/>
                  <a:pt x="6382385" y="642227"/>
                  <a:pt x="6443330" y="733647"/>
                </a:cubicBezTo>
                <a:cubicBezTo>
                  <a:pt x="6446874" y="744279"/>
                  <a:pt x="6450883" y="754768"/>
                  <a:pt x="6453962" y="765544"/>
                </a:cubicBezTo>
                <a:cubicBezTo>
                  <a:pt x="6463973" y="800582"/>
                  <a:pt x="6467919" y="824692"/>
                  <a:pt x="6475228" y="861237"/>
                </a:cubicBezTo>
                <a:cubicBezTo>
                  <a:pt x="6478772" y="907312"/>
                  <a:pt x="6480128" y="953607"/>
                  <a:pt x="6485860" y="999461"/>
                </a:cubicBezTo>
                <a:cubicBezTo>
                  <a:pt x="6489758" y="1030649"/>
                  <a:pt x="6502563" y="1036664"/>
                  <a:pt x="6517758" y="1063256"/>
                </a:cubicBezTo>
                <a:cubicBezTo>
                  <a:pt x="6525622" y="1077018"/>
                  <a:pt x="6532586" y="1091302"/>
                  <a:pt x="6539023" y="1105786"/>
                </a:cubicBezTo>
                <a:cubicBezTo>
                  <a:pt x="6546775" y="1123227"/>
                  <a:pt x="6551019" y="1142265"/>
                  <a:pt x="6560288" y="1158949"/>
                </a:cubicBezTo>
                <a:cubicBezTo>
                  <a:pt x="6568894" y="1174440"/>
                  <a:pt x="6582356" y="1186734"/>
                  <a:pt x="6592186" y="1201479"/>
                </a:cubicBezTo>
                <a:cubicBezTo>
                  <a:pt x="6603649" y="1218674"/>
                  <a:pt x="6613451" y="1236921"/>
                  <a:pt x="6624083" y="1254642"/>
                </a:cubicBezTo>
                <a:cubicBezTo>
                  <a:pt x="6627627" y="1268819"/>
                  <a:pt x="6628960" y="1283741"/>
                  <a:pt x="6634716" y="1297172"/>
                </a:cubicBezTo>
                <a:cubicBezTo>
                  <a:pt x="6642945" y="1316373"/>
                  <a:pt x="6672099" y="1349697"/>
                  <a:pt x="6687879" y="1360968"/>
                </a:cubicBezTo>
                <a:cubicBezTo>
                  <a:pt x="6700777" y="1370181"/>
                  <a:pt x="6717511" y="1373020"/>
                  <a:pt x="6730409" y="1382233"/>
                </a:cubicBezTo>
                <a:cubicBezTo>
                  <a:pt x="6742645" y="1390973"/>
                  <a:pt x="6749796" y="1405789"/>
                  <a:pt x="6762307" y="1414130"/>
                </a:cubicBezTo>
                <a:cubicBezTo>
                  <a:pt x="6771869" y="1420504"/>
                  <a:pt x="6830530" y="1433623"/>
                  <a:pt x="6836735" y="1435396"/>
                </a:cubicBezTo>
                <a:cubicBezTo>
                  <a:pt x="6966794" y="1472555"/>
                  <a:pt x="6741049" y="1410588"/>
                  <a:pt x="6911162" y="1467293"/>
                </a:cubicBezTo>
                <a:cubicBezTo>
                  <a:pt x="6928307" y="1473008"/>
                  <a:pt x="6946683" y="1474006"/>
                  <a:pt x="6964325" y="1477926"/>
                </a:cubicBezTo>
                <a:cubicBezTo>
                  <a:pt x="7052369" y="1497491"/>
                  <a:pt x="6980287" y="1491483"/>
                  <a:pt x="7134446" y="1499191"/>
                </a:cubicBezTo>
                <a:cubicBezTo>
                  <a:pt x="7233623" y="1504150"/>
                  <a:pt x="7332921" y="1506279"/>
                  <a:pt x="7432158" y="1509823"/>
                </a:cubicBezTo>
                <a:cubicBezTo>
                  <a:pt x="7474688" y="1513367"/>
                  <a:pt x="7517305" y="1515988"/>
                  <a:pt x="7559748" y="1520456"/>
                </a:cubicBezTo>
                <a:cubicBezTo>
                  <a:pt x="7584672" y="1523080"/>
                  <a:pt x="7609115" y="1531089"/>
                  <a:pt x="7634176" y="1531089"/>
                </a:cubicBezTo>
                <a:cubicBezTo>
                  <a:pt x="7662750" y="1531089"/>
                  <a:pt x="7690883" y="1524000"/>
                  <a:pt x="7719237" y="1520456"/>
                </a:cubicBezTo>
                <a:cubicBezTo>
                  <a:pt x="7878698" y="1531847"/>
                  <a:pt x="7818348" y="1531089"/>
                  <a:pt x="7899990" y="1531089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ot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44279" y="3593805"/>
            <a:ext cx="7719237" cy="1988288"/>
          </a:xfrm>
          <a:custGeom>
            <a:avLst/>
            <a:gdLst>
              <a:gd name="connsiteX0" fmla="*/ 0 w 7719237"/>
              <a:gd name="connsiteY0" fmla="*/ 0 h 1988288"/>
              <a:gd name="connsiteX1" fmla="*/ 361507 w 7719237"/>
              <a:gd name="connsiteY1" fmla="*/ 712381 h 1988288"/>
              <a:gd name="connsiteX2" fmla="*/ 935665 w 7719237"/>
              <a:gd name="connsiteY2" fmla="*/ 691116 h 1988288"/>
              <a:gd name="connsiteX3" fmla="*/ 1020726 w 7719237"/>
              <a:gd name="connsiteY3" fmla="*/ 680483 h 1988288"/>
              <a:gd name="connsiteX4" fmla="*/ 1084521 w 7719237"/>
              <a:gd name="connsiteY4" fmla="*/ 669851 h 1988288"/>
              <a:gd name="connsiteX5" fmla="*/ 1244009 w 7719237"/>
              <a:gd name="connsiteY5" fmla="*/ 680483 h 1988288"/>
              <a:gd name="connsiteX6" fmla="*/ 1265274 w 7719237"/>
              <a:gd name="connsiteY6" fmla="*/ 712381 h 1988288"/>
              <a:gd name="connsiteX7" fmla="*/ 1297172 w 7719237"/>
              <a:gd name="connsiteY7" fmla="*/ 744279 h 1988288"/>
              <a:gd name="connsiteX8" fmla="*/ 1318437 w 7719237"/>
              <a:gd name="connsiteY8" fmla="*/ 776176 h 1988288"/>
              <a:gd name="connsiteX9" fmla="*/ 1339702 w 7719237"/>
              <a:gd name="connsiteY9" fmla="*/ 850604 h 1988288"/>
              <a:gd name="connsiteX10" fmla="*/ 1318437 w 7719237"/>
              <a:gd name="connsiteY10" fmla="*/ 1095153 h 1988288"/>
              <a:gd name="connsiteX11" fmla="*/ 1297172 w 7719237"/>
              <a:gd name="connsiteY11" fmla="*/ 1137683 h 1988288"/>
              <a:gd name="connsiteX12" fmla="*/ 1275907 w 7719237"/>
              <a:gd name="connsiteY12" fmla="*/ 1201479 h 1988288"/>
              <a:gd name="connsiteX13" fmla="*/ 1275907 w 7719237"/>
              <a:gd name="connsiteY13" fmla="*/ 1499190 h 1988288"/>
              <a:gd name="connsiteX14" fmla="*/ 1307805 w 7719237"/>
              <a:gd name="connsiteY14" fmla="*/ 1573618 h 1988288"/>
              <a:gd name="connsiteX15" fmla="*/ 1339702 w 7719237"/>
              <a:gd name="connsiteY15" fmla="*/ 1594883 h 1988288"/>
              <a:gd name="connsiteX16" fmla="*/ 1382233 w 7719237"/>
              <a:gd name="connsiteY16" fmla="*/ 1658679 h 1988288"/>
              <a:gd name="connsiteX17" fmla="*/ 1414130 w 7719237"/>
              <a:gd name="connsiteY17" fmla="*/ 1701209 h 1988288"/>
              <a:gd name="connsiteX18" fmla="*/ 1446028 w 7719237"/>
              <a:gd name="connsiteY18" fmla="*/ 1711842 h 1988288"/>
              <a:gd name="connsiteX19" fmla="*/ 1584251 w 7719237"/>
              <a:gd name="connsiteY19" fmla="*/ 1765004 h 1988288"/>
              <a:gd name="connsiteX20" fmla="*/ 1669312 w 7719237"/>
              <a:gd name="connsiteY20" fmla="*/ 1796902 h 1988288"/>
              <a:gd name="connsiteX21" fmla="*/ 1722474 w 7719237"/>
              <a:gd name="connsiteY21" fmla="*/ 1807535 h 1988288"/>
              <a:gd name="connsiteX22" fmla="*/ 1850065 w 7719237"/>
              <a:gd name="connsiteY22" fmla="*/ 1839432 h 1988288"/>
              <a:gd name="connsiteX23" fmla="*/ 2264735 w 7719237"/>
              <a:gd name="connsiteY23" fmla="*/ 1871330 h 1988288"/>
              <a:gd name="connsiteX24" fmla="*/ 2562447 w 7719237"/>
              <a:gd name="connsiteY24" fmla="*/ 1871330 h 1988288"/>
              <a:gd name="connsiteX25" fmla="*/ 2658140 w 7719237"/>
              <a:gd name="connsiteY25" fmla="*/ 1818167 h 1988288"/>
              <a:gd name="connsiteX26" fmla="*/ 2775098 w 7719237"/>
              <a:gd name="connsiteY26" fmla="*/ 1796902 h 1988288"/>
              <a:gd name="connsiteX27" fmla="*/ 2806995 w 7719237"/>
              <a:gd name="connsiteY27" fmla="*/ 1786269 h 1988288"/>
              <a:gd name="connsiteX28" fmla="*/ 2902688 w 7719237"/>
              <a:gd name="connsiteY28" fmla="*/ 1775637 h 1988288"/>
              <a:gd name="connsiteX29" fmla="*/ 2945219 w 7719237"/>
              <a:gd name="connsiteY29" fmla="*/ 1754372 h 1988288"/>
              <a:gd name="connsiteX30" fmla="*/ 2987749 w 7719237"/>
              <a:gd name="connsiteY30" fmla="*/ 1743739 h 1988288"/>
              <a:gd name="connsiteX31" fmla="*/ 3062177 w 7719237"/>
              <a:gd name="connsiteY31" fmla="*/ 1711842 h 1988288"/>
              <a:gd name="connsiteX32" fmla="*/ 3083442 w 7719237"/>
              <a:gd name="connsiteY32" fmla="*/ 1690576 h 1988288"/>
              <a:gd name="connsiteX33" fmla="*/ 3157870 w 7719237"/>
              <a:gd name="connsiteY33" fmla="*/ 1648046 h 1988288"/>
              <a:gd name="connsiteX34" fmla="*/ 3189768 w 7719237"/>
              <a:gd name="connsiteY34" fmla="*/ 1605516 h 1988288"/>
              <a:gd name="connsiteX35" fmla="*/ 3232298 w 7719237"/>
              <a:gd name="connsiteY35" fmla="*/ 1562986 h 1988288"/>
              <a:gd name="connsiteX36" fmla="*/ 3242930 w 7719237"/>
              <a:gd name="connsiteY36" fmla="*/ 1520455 h 1988288"/>
              <a:gd name="connsiteX37" fmla="*/ 3274828 w 7719237"/>
              <a:gd name="connsiteY37" fmla="*/ 1477925 h 1988288"/>
              <a:gd name="connsiteX38" fmla="*/ 3285461 w 7719237"/>
              <a:gd name="connsiteY38" fmla="*/ 1392865 h 1988288"/>
              <a:gd name="connsiteX39" fmla="*/ 3306726 w 7719237"/>
              <a:gd name="connsiteY39" fmla="*/ 1244009 h 1988288"/>
              <a:gd name="connsiteX40" fmla="*/ 3327991 w 7719237"/>
              <a:gd name="connsiteY40" fmla="*/ 1169581 h 1988288"/>
              <a:gd name="connsiteX41" fmla="*/ 3359888 w 7719237"/>
              <a:gd name="connsiteY41" fmla="*/ 1095153 h 1988288"/>
              <a:gd name="connsiteX42" fmla="*/ 3391786 w 7719237"/>
              <a:gd name="connsiteY42" fmla="*/ 1063255 h 1988288"/>
              <a:gd name="connsiteX43" fmla="*/ 3402419 w 7719237"/>
              <a:gd name="connsiteY43" fmla="*/ 1020725 h 1988288"/>
              <a:gd name="connsiteX44" fmla="*/ 3423684 w 7719237"/>
              <a:gd name="connsiteY44" fmla="*/ 988828 h 1988288"/>
              <a:gd name="connsiteX45" fmla="*/ 3444949 w 7719237"/>
              <a:gd name="connsiteY45" fmla="*/ 967562 h 1988288"/>
              <a:gd name="connsiteX46" fmla="*/ 3540642 w 7719237"/>
              <a:gd name="connsiteY46" fmla="*/ 893135 h 1988288"/>
              <a:gd name="connsiteX47" fmla="*/ 3615070 w 7719237"/>
              <a:gd name="connsiteY47" fmla="*/ 871869 h 1988288"/>
              <a:gd name="connsiteX48" fmla="*/ 3657600 w 7719237"/>
              <a:gd name="connsiteY48" fmla="*/ 861237 h 1988288"/>
              <a:gd name="connsiteX49" fmla="*/ 3710763 w 7719237"/>
              <a:gd name="connsiteY49" fmla="*/ 839972 h 1988288"/>
              <a:gd name="connsiteX50" fmla="*/ 3817088 w 7719237"/>
              <a:gd name="connsiteY50" fmla="*/ 829339 h 1988288"/>
              <a:gd name="connsiteX51" fmla="*/ 3870251 w 7719237"/>
              <a:gd name="connsiteY51" fmla="*/ 818707 h 1988288"/>
              <a:gd name="connsiteX52" fmla="*/ 4008474 w 7719237"/>
              <a:gd name="connsiteY52" fmla="*/ 797442 h 1988288"/>
              <a:gd name="connsiteX53" fmla="*/ 4051005 w 7719237"/>
              <a:gd name="connsiteY53" fmla="*/ 786809 h 1988288"/>
              <a:gd name="connsiteX54" fmla="*/ 4199861 w 7719237"/>
              <a:gd name="connsiteY54" fmla="*/ 765544 h 1988288"/>
              <a:gd name="connsiteX55" fmla="*/ 4274288 w 7719237"/>
              <a:gd name="connsiteY55" fmla="*/ 754911 h 1988288"/>
              <a:gd name="connsiteX56" fmla="*/ 4306186 w 7719237"/>
              <a:gd name="connsiteY56" fmla="*/ 744279 h 1988288"/>
              <a:gd name="connsiteX57" fmla="*/ 4635795 w 7719237"/>
              <a:gd name="connsiteY57" fmla="*/ 754911 h 1988288"/>
              <a:gd name="connsiteX58" fmla="*/ 4699591 w 7719237"/>
              <a:gd name="connsiteY58" fmla="*/ 818707 h 1988288"/>
              <a:gd name="connsiteX59" fmla="*/ 4731488 w 7719237"/>
              <a:gd name="connsiteY59" fmla="*/ 861237 h 1988288"/>
              <a:gd name="connsiteX60" fmla="*/ 4795284 w 7719237"/>
              <a:gd name="connsiteY60" fmla="*/ 914400 h 1988288"/>
              <a:gd name="connsiteX61" fmla="*/ 4837814 w 7719237"/>
              <a:gd name="connsiteY61" fmla="*/ 999460 h 1988288"/>
              <a:gd name="connsiteX62" fmla="*/ 4859079 w 7719237"/>
              <a:gd name="connsiteY62" fmla="*/ 1105786 h 1988288"/>
              <a:gd name="connsiteX63" fmla="*/ 4848447 w 7719237"/>
              <a:gd name="connsiteY63" fmla="*/ 1339702 h 1988288"/>
              <a:gd name="connsiteX64" fmla="*/ 4837814 w 7719237"/>
              <a:gd name="connsiteY64" fmla="*/ 1392865 h 1988288"/>
              <a:gd name="connsiteX65" fmla="*/ 4848447 w 7719237"/>
              <a:gd name="connsiteY65" fmla="*/ 1690576 h 1988288"/>
              <a:gd name="connsiteX66" fmla="*/ 4859079 w 7719237"/>
              <a:gd name="connsiteY66" fmla="*/ 1796902 h 1988288"/>
              <a:gd name="connsiteX67" fmla="*/ 4880344 w 7719237"/>
              <a:gd name="connsiteY67" fmla="*/ 1828800 h 1988288"/>
              <a:gd name="connsiteX68" fmla="*/ 4976037 w 7719237"/>
              <a:gd name="connsiteY68" fmla="*/ 1881962 h 1988288"/>
              <a:gd name="connsiteX69" fmla="*/ 5071730 w 7719237"/>
              <a:gd name="connsiteY69" fmla="*/ 1924493 h 1988288"/>
              <a:gd name="connsiteX70" fmla="*/ 5454502 w 7719237"/>
              <a:gd name="connsiteY70" fmla="*/ 1988288 h 1988288"/>
              <a:gd name="connsiteX71" fmla="*/ 5624623 w 7719237"/>
              <a:gd name="connsiteY71" fmla="*/ 1967023 h 1988288"/>
              <a:gd name="connsiteX72" fmla="*/ 5784112 w 7719237"/>
              <a:gd name="connsiteY72" fmla="*/ 1892595 h 1988288"/>
              <a:gd name="connsiteX73" fmla="*/ 5911702 w 7719237"/>
              <a:gd name="connsiteY73" fmla="*/ 1839432 h 1988288"/>
              <a:gd name="connsiteX74" fmla="*/ 6007395 w 7719237"/>
              <a:gd name="connsiteY74" fmla="*/ 1796902 h 1988288"/>
              <a:gd name="connsiteX75" fmla="*/ 6230679 w 7719237"/>
              <a:gd name="connsiteY75" fmla="*/ 1765004 h 1988288"/>
              <a:gd name="connsiteX76" fmla="*/ 6592186 w 7719237"/>
              <a:gd name="connsiteY76" fmla="*/ 1722474 h 1988288"/>
              <a:gd name="connsiteX77" fmla="*/ 6634716 w 7719237"/>
              <a:gd name="connsiteY77" fmla="*/ 1637414 h 1988288"/>
              <a:gd name="connsiteX78" fmla="*/ 6655981 w 7719237"/>
              <a:gd name="connsiteY78" fmla="*/ 1594883 h 1988288"/>
              <a:gd name="connsiteX79" fmla="*/ 6677247 w 7719237"/>
              <a:gd name="connsiteY79" fmla="*/ 1520455 h 1988288"/>
              <a:gd name="connsiteX80" fmla="*/ 6698512 w 7719237"/>
              <a:gd name="connsiteY80" fmla="*/ 1467293 h 1988288"/>
              <a:gd name="connsiteX81" fmla="*/ 6709144 w 7719237"/>
              <a:gd name="connsiteY81" fmla="*/ 1424762 h 1988288"/>
              <a:gd name="connsiteX82" fmla="*/ 6730409 w 7719237"/>
              <a:gd name="connsiteY82" fmla="*/ 1392865 h 1988288"/>
              <a:gd name="connsiteX83" fmla="*/ 6751674 w 7719237"/>
              <a:gd name="connsiteY83" fmla="*/ 1329069 h 1988288"/>
              <a:gd name="connsiteX84" fmla="*/ 6783572 w 7719237"/>
              <a:gd name="connsiteY84" fmla="*/ 1190846 h 1988288"/>
              <a:gd name="connsiteX85" fmla="*/ 6794205 w 7719237"/>
              <a:gd name="connsiteY85" fmla="*/ 1148316 h 1988288"/>
              <a:gd name="connsiteX86" fmla="*/ 6815470 w 7719237"/>
              <a:gd name="connsiteY86" fmla="*/ 1116418 h 1988288"/>
              <a:gd name="connsiteX87" fmla="*/ 6879265 w 7719237"/>
              <a:gd name="connsiteY87" fmla="*/ 1031358 h 1988288"/>
              <a:gd name="connsiteX88" fmla="*/ 6943061 w 7719237"/>
              <a:gd name="connsiteY88" fmla="*/ 988828 h 1988288"/>
              <a:gd name="connsiteX89" fmla="*/ 6996223 w 7719237"/>
              <a:gd name="connsiteY89" fmla="*/ 978195 h 1988288"/>
              <a:gd name="connsiteX90" fmla="*/ 7038754 w 7719237"/>
              <a:gd name="connsiteY90" fmla="*/ 967562 h 1988288"/>
              <a:gd name="connsiteX91" fmla="*/ 7123814 w 7719237"/>
              <a:gd name="connsiteY91" fmla="*/ 956930 h 1988288"/>
              <a:gd name="connsiteX92" fmla="*/ 7336465 w 7719237"/>
              <a:gd name="connsiteY92" fmla="*/ 925032 h 1988288"/>
              <a:gd name="connsiteX93" fmla="*/ 7719237 w 7719237"/>
              <a:gd name="connsiteY93" fmla="*/ 935665 h 198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719237" h="1988288">
                <a:moveTo>
                  <a:pt x="0" y="0"/>
                </a:moveTo>
                <a:cubicBezTo>
                  <a:pt x="120502" y="237460"/>
                  <a:pt x="153083" y="546647"/>
                  <a:pt x="361507" y="712381"/>
                </a:cubicBezTo>
                <a:cubicBezTo>
                  <a:pt x="541749" y="855706"/>
                  <a:pt x="749505" y="719756"/>
                  <a:pt x="935665" y="691116"/>
                </a:cubicBezTo>
                <a:cubicBezTo>
                  <a:pt x="963907" y="686771"/>
                  <a:pt x="992439" y="684524"/>
                  <a:pt x="1020726" y="680483"/>
                </a:cubicBezTo>
                <a:cubicBezTo>
                  <a:pt x="1042068" y="677434"/>
                  <a:pt x="1063256" y="673395"/>
                  <a:pt x="1084521" y="669851"/>
                </a:cubicBezTo>
                <a:cubicBezTo>
                  <a:pt x="1137684" y="673395"/>
                  <a:pt x="1192145" y="668280"/>
                  <a:pt x="1244009" y="680483"/>
                </a:cubicBezTo>
                <a:cubicBezTo>
                  <a:pt x="1256448" y="683410"/>
                  <a:pt x="1257093" y="702564"/>
                  <a:pt x="1265274" y="712381"/>
                </a:cubicBezTo>
                <a:cubicBezTo>
                  <a:pt x="1274900" y="723933"/>
                  <a:pt x="1287546" y="732727"/>
                  <a:pt x="1297172" y="744279"/>
                </a:cubicBezTo>
                <a:cubicBezTo>
                  <a:pt x="1305353" y="754096"/>
                  <a:pt x="1312722" y="764747"/>
                  <a:pt x="1318437" y="776176"/>
                </a:cubicBezTo>
                <a:cubicBezTo>
                  <a:pt x="1326065" y="791433"/>
                  <a:pt x="1336294" y="836973"/>
                  <a:pt x="1339702" y="850604"/>
                </a:cubicBezTo>
                <a:cubicBezTo>
                  <a:pt x="1338467" y="874074"/>
                  <a:pt x="1343223" y="1029058"/>
                  <a:pt x="1318437" y="1095153"/>
                </a:cubicBezTo>
                <a:cubicBezTo>
                  <a:pt x="1312872" y="1109994"/>
                  <a:pt x="1303058" y="1122967"/>
                  <a:pt x="1297172" y="1137683"/>
                </a:cubicBezTo>
                <a:cubicBezTo>
                  <a:pt x="1288847" y="1158495"/>
                  <a:pt x="1275907" y="1201479"/>
                  <a:pt x="1275907" y="1201479"/>
                </a:cubicBezTo>
                <a:cubicBezTo>
                  <a:pt x="1256470" y="1337535"/>
                  <a:pt x="1258927" y="1286954"/>
                  <a:pt x="1275907" y="1499190"/>
                </a:cubicBezTo>
                <a:cubicBezTo>
                  <a:pt x="1278029" y="1525714"/>
                  <a:pt x="1288586" y="1554399"/>
                  <a:pt x="1307805" y="1573618"/>
                </a:cubicBezTo>
                <a:cubicBezTo>
                  <a:pt x="1316841" y="1582654"/>
                  <a:pt x="1329070" y="1587795"/>
                  <a:pt x="1339702" y="1594883"/>
                </a:cubicBezTo>
                <a:cubicBezTo>
                  <a:pt x="1359033" y="1672204"/>
                  <a:pt x="1333280" y="1609726"/>
                  <a:pt x="1382233" y="1658679"/>
                </a:cubicBezTo>
                <a:cubicBezTo>
                  <a:pt x="1394763" y="1671209"/>
                  <a:pt x="1400517" y="1689864"/>
                  <a:pt x="1414130" y="1701209"/>
                </a:cubicBezTo>
                <a:cubicBezTo>
                  <a:pt x="1422740" y="1708384"/>
                  <a:pt x="1435825" y="1707204"/>
                  <a:pt x="1446028" y="1711842"/>
                </a:cubicBezTo>
                <a:cubicBezTo>
                  <a:pt x="1605873" y="1784499"/>
                  <a:pt x="1466584" y="1735588"/>
                  <a:pt x="1584251" y="1765004"/>
                </a:cubicBezTo>
                <a:cubicBezTo>
                  <a:pt x="1625555" y="1775330"/>
                  <a:pt x="1620559" y="1782276"/>
                  <a:pt x="1669312" y="1796902"/>
                </a:cubicBezTo>
                <a:cubicBezTo>
                  <a:pt x="1686621" y="1802095"/>
                  <a:pt x="1704753" y="1803991"/>
                  <a:pt x="1722474" y="1807535"/>
                </a:cubicBezTo>
                <a:cubicBezTo>
                  <a:pt x="1797552" y="1845073"/>
                  <a:pt x="1736678" y="1820534"/>
                  <a:pt x="1850065" y="1839432"/>
                </a:cubicBezTo>
                <a:cubicBezTo>
                  <a:pt x="2109484" y="1882668"/>
                  <a:pt x="1771605" y="1854325"/>
                  <a:pt x="2264735" y="1871330"/>
                </a:cubicBezTo>
                <a:cubicBezTo>
                  <a:pt x="2406339" y="1887063"/>
                  <a:pt x="2372732" y="1888577"/>
                  <a:pt x="2562447" y="1871330"/>
                </a:cubicBezTo>
                <a:cubicBezTo>
                  <a:pt x="2617012" y="1866370"/>
                  <a:pt x="2588618" y="1835547"/>
                  <a:pt x="2658140" y="1818167"/>
                </a:cubicBezTo>
                <a:cubicBezTo>
                  <a:pt x="2724983" y="1801457"/>
                  <a:pt x="2686204" y="1809602"/>
                  <a:pt x="2775098" y="1796902"/>
                </a:cubicBezTo>
                <a:cubicBezTo>
                  <a:pt x="2785730" y="1793358"/>
                  <a:pt x="2795940" y="1788112"/>
                  <a:pt x="2806995" y="1786269"/>
                </a:cubicBezTo>
                <a:cubicBezTo>
                  <a:pt x="2838652" y="1780993"/>
                  <a:pt x="2871416" y="1782853"/>
                  <a:pt x="2902688" y="1775637"/>
                </a:cubicBezTo>
                <a:cubicBezTo>
                  <a:pt x="2918132" y="1772073"/>
                  <a:pt x="2930378" y="1759937"/>
                  <a:pt x="2945219" y="1754372"/>
                </a:cubicBezTo>
                <a:cubicBezTo>
                  <a:pt x="2958902" y="1749241"/>
                  <a:pt x="2973698" y="1747753"/>
                  <a:pt x="2987749" y="1743739"/>
                </a:cubicBezTo>
                <a:cubicBezTo>
                  <a:pt x="3024258" y="1733308"/>
                  <a:pt x="3024366" y="1730747"/>
                  <a:pt x="3062177" y="1711842"/>
                </a:cubicBezTo>
                <a:cubicBezTo>
                  <a:pt x="3069265" y="1704753"/>
                  <a:pt x="3075614" y="1696838"/>
                  <a:pt x="3083442" y="1690576"/>
                </a:cubicBezTo>
                <a:cubicBezTo>
                  <a:pt x="3108487" y="1670539"/>
                  <a:pt x="3128768" y="1662597"/>
                  <a:pt x="3157870" y="1648046"/>
                </a:cubicBezTo>
                <a:cubicBezTo>
                  <a:pt x="3168503" y="1633869"/>
                  <a:pt x="3178099" y="1618852"/>
                  <a:pt x="3189768" y="1605516"/>
                </a:cubicBezTo>
                <a:cubicBezTo>
                  <a:pt x="3202970" y="1590428"/>
                  <a:pt x="3221672" y="1579987"/>
                  <a:pt x="3232298" y="1562986"/>
                </a:cubicBezTo>
                <a:cubicBezTo>
                  <a:pt x="3240043" y="1550594"/>
                  <a:pt x="3236395" y="1533526"/>
                  <a:pt x="3242930" y="1520455"/>
                </a:cubicBezTo>
                <a:cubicBezTo>
                  <a:pt x="3250855" y="1504605"/>
                  <a:pt x="3264195" y="1492102"/>
                  <a:pt x="3274828" y="1477925"/>
                </a:cubicBezTo>
                <a:cubicBezTo>
                  <a:pt x="3278372" y="1449572"/>
                  <a:pt x="3282122" y="1421243"/>
                  <a:pt x="3285461" y="1392865"/>
                </a:cubicBezTo>
                <a:cubicBezTo>
                  <a:pt x="3295912" y="1304028"/>
                  <a:pt x="3291024" y="1314668"/>
                  <a:pt x="3306726" y="1244009"/>
                </a:cubicBezTo>
                <a:cubicBezTo>
                  <a:pt x="3311769" y="1221316"/>
                  <a:pt x="3319108" y="1191787"/>
                  <a:pt x="3327991" y="1169581"/>
                </a:cubicBezTo>
                <a:cubicBezTo>
                  <a:pt x="3338015" y="1144520"/>
                  <a:pt x="3346001" y="1118298"/>
                  <a:pt x="3359888" y="1095153"/>
                </a:cubicBezTo>
                <a:cubicBezTo>
                  <a:pt x="3367624" y="1082259"/>
                  <a:pt x="3381153" y="1073888"/>
                  <a:pt x="3391786" y="1063255"/>
                </a:cubicBezTo>
                <a:cubicBezTo>
                  <a:pt x="3395330" y="1049078"/>
                  <a:pt x="3396663" y="1034156"/>
                  <a:pt x="3402419" y="1020725"/>
                </a:cubicBezTo>
                <a:cubicBezTo>
                  <a:pt x="3407453" y="1008980"/>
                  <a:pt x="3415701" y="998806"/>
                  <a:pt x="3423684" y="988828"/>
                </a:cubicBezTo>
                <a:cubicBezTo>
                  <a:pt x="3429946" y="981000"/>
                  <a:pt x="3437190" y="973910"/>
                  <a:pt x="3444949" y="967562"/>
                </a:cubicBezTo>
                <a:cubicBezTo>
                  <a:pt x="3476224" y="941973"/>
                  <a:pt x="3501787" y="904237"/>
                  <a:pt x="3540642" y="893135"/>
                </a:cubicBezTo>
                <a:lnTo>
                  <a:pt x="3615070" y="871869"/>
                </a:lnTo>
                <a:cubicBezTo>
                  <a:pt x="3629168" y="868024"/>
                  <a:pt x="3643737" y="865858"/>
                  <a:pt x="3657600" y="861237"/>
                </a:cubicBezTo>
                <a:cubicBezTo>
                  <a:pt x="3675707" y="855202"/>
                  <a:pt x="3692048" y="843715"/>
                  <a:pt x="3710763" y="839972"/>
                </a:cubicBezTo>
                <a:cubicBezTo>
                  <a:pt x="3745690" y="832987"/>
                  <a:pt x="3781782" y="834046"/>
                  <a:pt x="3817088" y="829339"/>
                </a:cubicBezTo>
                <a:cubicBezTo>
                  <a:pt x="3835001" y="826951"/>
                  <a:pt x="3852425" y="821678"/>
                  <a:pt x="3870251" y="818707"/>
                </a:cubicBezTo>
                <a:cubicBezTo>
                  <a:pt x="3931490" y="808501"/>
                  <a:pt x="3949662" y="809204"/>
                  <a:pt x="4008474" y="797442"/>
                </a:cubicBezTo>
                <a:cubicBezTo>
                  <a:pt x="4022804" y="794576"/>
                  <a:pt x="4036590" y="789211"/>
                  <a:pt x="4051005" y="786809"/>
                </a:cubicBezTo>
                <a:cubicBezTo>
                  <a:pt x="4100445" y="778569"/>
                  <a:pt x="4150242" y="772632"/>
                  <a:pt x="4199861" y="765544"/>
                </a:cubicBezTo>
                <a:lnTo>
                  <a:pt x="4274288" y="754911"/>
                </a:lnTo>
                <a:cubicBezTo>
                  <a:pt x="4284921" y="751367"/>
                  <a:pt x="4294978" y="744279"/>
                  <a:pt x="4306186" y="744279"/>
                </a:cubicBezTo>
                <a:cubicBezTo>
                  <a:pt x="4416113" y="744279"/>
                  <a:pt x="4527784" y="734477"/>
                  <a:pt x="4635795" y="754911"/>
                </a:cubicBezTo>
                <a:cubicBezTo>
                  <a:pt x="4665345" y="760501"/>
                  <a:pt x="4681547" y="794648"/>
                  <a:pt x="4699591" y="818707"/>
                </a:cubicBezTo>
                <a:cubicBezTo>
                  <a:pt x="4710223" y="832884"/>
                  <a:pt x="4720143" y="847624"/>
                  <a:pt x="4731488" y="861237"/>
                </a:cubicBezTo>
                <a:cubicBezTo>
                  <a:pt x="4750261" y="883764"/>
                  <a:pt x="4771293" y="896407"/>
                  <a:pt x="4795284" y="914400"/>
                </a:cubicBezTo>
                <a:cubicBezTo>
                  <a:pt x="4809461" y="942753"/>
                  <a:pt x="4833331" y="968079"/>
                  <a:pt x="4837814" y="999460"/>
                </a:cubicBezTo>
                <a:cubicBezTo>
                  <a:pt x="4850032" y="1084983"/>
                  <a:pt x="4840522" y="1050113"/>
                  <a:pt x="4859079" y="1105786"/>
                </a:cubicBezTo>
                <a:cubicBezTo>
                  <a:pt x="4855535" y="1183758"/>
                  <a:pt x="4854213" y="1261863"/>
                  <a:pt x="4848447" y="1339702"/>
                </a:cubicBezTo>
                <a:cubicBezTo>
                  <a:pt x="4847112" y="1357725"/>
                  <a:pt x="4837814" y="1374793"/>
                  <a:pt x="4837814" y="1392865"/>
                </a:cubicBezTo>
                <a:cubicBezTo>
                  <a:pt x="4837814" y="1492165"/>
                  <a:pt x="4843228" y="1591413"/>
                  <a:pt x="4848447" y="1690576"/>
                </a:cubicBezTo>
                <a:cubicBezTo>
                  <a:pt x="4850319" y="1726146"/>
                  <a:pt x="4851070" y="1762195"/>
                  <a:pt x="4859079" y="1796902"/>
                </a:cubicBezTo>
                <a:cubicBezTo>
                  <a:pt x="4861952" y="1809354"/>
                  <a:pt x="4871308" y="1819764"/>
                  <a:pt x="4880344" y="1828800"/>
                </a:cubicBezTo>
                <a:cubicBezTo>
                  <a:pt x="4916087" y="1864543"/>
                  <a:pt x="4930176" y="1862307"/>
                  <a:pt x="4976037" y="1881962"/>
                </a:cubicBezTo>
                <a:cubicBezTo>
                  <a:pt x="5008121" y="1895712"/>
                  <a:pt x="5038296" y="1914463"/>
                  <a:pt x="5071730" y="1924493"/>
                </a:cubicBezTo>
                <a:cubicBezTo>
                  <a:pt x="5273851" y="1985129"/>
                  <a:pt x="5269509" y="1975955"/>
                  <a:pt x="5454502" y="1988288"/>
                </a:cubicBezTo>
                <a:cubicBezTo>
                  <a:pt x="5511209" y="1981200"/>
                  <a:pt x="5568938" y="1979873"/>
                  <a:pt x="5624623" y="1967023"/>
                </a:cubicBezTo>
                <a:cubicBezTo>
                  <a:pt x="5710139" y="1947289"/>
                  <a:pt x="5719871" y="1927636"/>
                  <a:pt x="5784112" y="1892595"/>
                </a:cubicBezTo>
                <a:cubicBezTo>
                  <a:pt x="5930967" y="1812491"/>
                  <a:pt x="5765945" y="1904213"/>
                  <a:pt x="5911702" y="1839432"/>
                </a:cubicBezTo>
                <a:cubicBezTo>
                  <a:pt x="6036275" y="1784067"/>
                  <a:pt x="5801632" y="1860214"/>
                  <a:pt x="6007395" y="1796902"/>
                </a:cubicBezTo>
                <a:cubicBezTo>
                  <a:pt x="6122481" y="1761491"/>
                  <a:pt x="6069916" y="1778401"/>
                  <a:pt x="6230679" y="1765004"/>
                </a:cubicBezTo>
                <a:cubicBezTo>
                  <a:pt x="6345680" y="1755421"/>
                  <a:pt x="6486065" y="1735739"/>
                  <a:pt x="6592186" y="1722474"/>
                </a:cubicBezTo>
                <a:cubicBezTo>
                  <a:pt x="6648163" y="1666497"/>
                  <a:pt x="6607554" y="1718902"/>
                  <a:pt x="6634716" y="1637414"/>
                </a:cubicBezTo>
                <a:cubicBezTo>
                  <a:pt x="6639728" y="1622377"/>
                  <a:pt x="6649737" y="1609452"/>
                  <a:pt x="6655981" y="1594883"/>
                </a:cubicBezTo>
                <a:cubicBezTo>
                  <a:pt x="6671343" y="1559038"/>
                  <a:pt x="6663755" y="1560930"/>
                  <a:pt x="6677247" y="1520455"/>
                </a:cubicBezTo>
                <a:cubicBezTo>
                  <a:pt x="6683283" y="1502349"/>
                  <a:pt x="6692477" y="1485399"/>
                  <a:pt x="6698512" y="1467293"/>
                </a:cubicBezTo>
                <a:cubicBezTo>
                  <a:pt x="6703133" y="1453430"/>
                  <a:pt x="6703388" y="1438194"/>
                  <a:pt x="6709144" y="1424762"/>
                </a:cubicBezTo>
                <a:cubicBezTo>
                  <a:pt x="6714178" y="1413017"/>
                  <a:pt x="6725219" y="1404542"/>
                  <a:pt x="6730409" y="1392865"/>
                </a:cubicBezTo>
                <a:cubicBezTo>
                  <a:pt x="6739513" y="1372381"/>
                  <a:pt x="6751674" y="1329069"/>
                  <a:pt x="6751674" y="1329069"/>
                </a:cubicBezTo>
                <a:cubicBezTo>
                  <a:pt x="6776354" y="1156322"/>
                  <a:pt x="6744654" y="1346511"/>
                  <a:pt x="6783572" y="1190846"/>
                </a:cubicBezTo>
                <a:cubicBezTo>
                  <a:pt x="6787116" y="1176669"/>
                  <a:pt x="6788449" y="1161747"/>
                  <a:pt x="6794205" y="1148316"/>
                </a:cubicBezTo>
                <a:cubicBezTo>
                  <a:pt x="6799239" y="1136570"/>
                  <a:pt x="6808697" y="1127254"/>
                  <a:pt x="6815470" y="1116418"/>
                </a:cubicBezTo>
                <a:cubicBezTo>
                  <a:pt x="6841040" y="1075506"/>
                  <a:pt x="6842988" y="1059573"/>
                  <a:pt x="6879265" y="1031358"/>
                </a:cubicBezTo>
                <a:cubicBezTo>
                  <a:pt x="6899439" y="1015667"/>
                  <a:pt x="6918000" y="993841"/>
                  <a:pt x="6943061" y="988828"/>
                </a:cubicBezTo>
                <a:cubicBezTo>
                  <a:pt x="6960782" y="985284"/>
                  <a:pt x="6978582" y="982115"/>
                  <a:pt x="6996223" y="978195"/>
                </a:cubicBezTo>
                <a:cubicBezTo>
                  <a:pt x="7010488" y="975025"/>
                  <a:pt x="7024339" y="969964"/>
                  <a:pt x="7038754" y="967562"/>
                </a:cubicBezTo>
                <a:cubicBezTo>
                  <a:pt x="7066939" y="962865"/>
                  <a:pt x="7095556" y="961169"/>
                  <a:pt x="7123814" y="956930"/>
                </a:cubicBezTo>
                <a:cubicBezTo>
                  <a:pt x="7383489" y="917980"/>
                  <a:pt x="7139766" y="949620"/>
                  <a:pt x="7336465" y="925032"/>
                </a:cubicBezTo>
                <a:cubicBezTo>
                  <a:pt x="7619948" y="937918"/>
                  <a:pt x="7492328" y="935665"/>
                  <a:pt x="7719237" y="935665"/>
                </a:cubicBezTo>
              </a:path>
            </a:pathLst>
          </a:custGeom>
          <a:noFill/>
          <a:ln w="41275">
            <a:solidFill>
              <a:srgbClr val="FFC000"/>
            </a:solidFill>
            <a:prstDash val="sysDot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925033" y="2828260"/>
            <a:ext cx="7336637" cy="3062177"/>
          </a:xfrm>
          <a:custGeom>
            <a:avLst/>
            <a:gdLst>
              <a:gd name="connsiteX0" fmla="*/ 0 w 7336637"/>
              <a:gd name="connsiteY0" fmla="*/ 754912 h 3062177"/>
              <a:gd name="connsiteX1" fmla="*/ 53162 w 7336637"/>
              <a:gd name="connsiteY1" fmla="*/ 808075 h 3062177"/>
              <a:gd name="connsiteX2" fmla="*/ 85060 w 7336637"/>
              <a:gd name="connsiteY2" fmla="*/ 818707 h 3062177"/>
              <a:gd name="connsiteX3" fmla="*/ 180753 w 7336637"/>
              <a:gd name="connsiteY3" fmla="*/ 882503 h 3062177"/>
              <a:gd name="connsiteX4" fmla="*/ 212651 w 7336637"/>
              <a:gd name="connsiteY4" fmla="*/ 903768 h 3062177"/>
              <a:gd name="connsiteX5" fmla="*/ 287079 w 7336637"/>
              <a:gd name="connsiteY5" fmla="*/ 925033 h 3062177"/>
              <a:gd name="connsiteX6" fmla="*/ 350874 w 7336637"/>
              <a:gd name="connsiteY6" fmla="*/ 956931 h 3062177"/>
              <a:gd name="connsiteX7" fmla="*/ 435934 w 7336637"/>
              <a:gd name="connsiteY7" fmla="*/ 978196 h 3062177"/>
              <a:gd name="connsiteX8" fmla="*/ 467832 w 7336637"/>
              <a:gd name="connsiteY8" fmla="*/ 988828 h 3062177"/>
              <a:gd name="connsiteX9" fmla="*/ 584790 w 7336637"/>
              <a:gd name="connsiteY9" fmla="*/ 999461 h 3062177"/>
              <a:gd name="connsiteX10" fmla="*/ 627320 w 7336637"/>
              <a:gd name="connsiteY10" fmla="*/ 1010093 h 3062177"/>
              <a:gd name="connsiteX11" fmla="*/ 818707 w 7336637"/>
              <a:gd name="connsiteY11" fmla="*/ 988828 h 3062177"/>
              <a:gd name="connsiteX12" fmla="*/ 935665 w 7336637"/>
              <a:gd name="connsiteY12" fmla="*/ 956931 h 3062177"/>
              <a:gd name="connsiteX13" fmla="*/ 1041990 w 7336637"/>
              <a:gd name="connsiteY13" fmla="*/ 893135 h 3062177"/>
              <a:gd name="connsiteX14" fmla="*/ 1073888 w 7336637"/>
              <a:gd name="connsiteY14" fmla="*/ 871870 h 3062177"/>
              <a:gd name="connsiteX15" fmla="*/ 1105786 w 7336637"/>
              <a:gd name="connsiteY15" fmla="*/ 839973 h 3062177"/>
              <a:gd name="connsiteX16" fmla="*/ 1148316 w 7336637"/>
              <a:gd name="connsiteY16" fmla="*/ 797442 h 3062177"/>
              <a:gd name="connsiteX17" fmla="*/ 1158948 w 7336637"/>
              <a:gd name="connsiteY17" fmla="*/ 765545 h 3062177"/>
              <a:gd name="connsiteX18" fmla="*/ 1201479 w 7336637"/>
              <a:gd name="connsiteY18" fmla="*/ 701749 h 3062177"/>
              <a:gd name="connsiteX19" fmla="*/ 1244009 w 7336637"/>
              <a:gd name="connsiteY19" fmla="*/ 637954 h 3062177"/>
              <a:gd name="connsiteX20" fmla="*/ 1265274 w 7336637"/>
              <a:gd name="connsiteY20" fmla="*/ 606056 h 3062177"/>
              <a:gd name="connsiteX21" fmla="*/ 1275907 w 7336637"/>
              <a:gd name="connsiteY21" fmla="*/ 542261 h 3062177"/>
              <a:gd name="connsiteX22" fmla="*/ 1286539 w 7336637"/>
              <a:gd name="connsiteY22" fmla="*/ 499731 h 3062177"/>
              <a:gd name="connsiteX23" fmla="*/ 1297172 w 7336637"/>
              <a:gd name="connsiteY23" fmla="*/ 340242 h 3062177"/>
              <a:gd name="connsiteX24" fmla="*/ 1329069 w 7336637"/>
              <a:gd name="connsiteY24" fmla="*/ 265814 h 3062177"/>
              <a:gd name="connsiteX25" fmla="*/ 1403497 w 7336637"/>
              <a:gd name="connsiteY25" fmla="*/ 159489 h 3062177"/>
              <a:gd name="connsiteX26" fmla="*/ 1435395 w 7336637"/>
              <a:gd name="connsiteY26" fmla="*/ 148856 h 3062177"/>
              <a:gd name="connsiteX27" fmla="*/ 1477925 w 7336637"/>
              <a:gd name="connsiteY27" fmla="*/ 127591 h 3062177"/>
              <a:gd name="connsiteX28" fmla="*/ 1509823 w 7336637"/>
              <a:gd name="connsiteY28" fmla="*/ 106326 h 3062177"/>
              <a:gd name="connsiteX29" fmla="*/ 1648046 w 7336637"/>
              <a:gd name="connsiteY29" fmla="*/ 74428 h 3062177"/>
              <a:gd name="connsiteX30" fmla="*/ 1733107 w 7336637"/>
              <a:gd name="connsiteY30" fmla="*/ 53163 h 3062177"/>
              <a:gd name="connsiteX31" fmla="*/ 1765004 w 7336637"/>
              <a:gd name="connsiteY31" fmla="*/ 42531 h 3062177"/>
              <a:gd name="connsiteX32" fmla="*/ 1818167 w 7336637"/>
              <a:gd name="connsiteY32" fmla="*/ 31898 h 3062177"/>
              <a:gd name="connsiteX33" fmla="*/ 1850065 w 7336637"/>
              <a:gd name="connsiteY33" fmla="*/ 21266 h 3062177"/>
              <a:gd name="connsiteX34" fmla="*/ 1945758 w 7336637"/>
              <a:gd name="connsiteY34" fmla="*/ 10633 h 3062177"/>
              <a:gd name="connsiteX35" fmla="*/ 1998920 w 7336637"/>
              <a:gd name="connsiteY35" fmla="*/ 0 h 3062177"/>
              <a:gd name="connsiteX36" fmla="*/ 2243469 w 7336637"/>
              <a:gd name="connsiteY36" fmla="*/ 10633 h 3062177"/>
              <a:gd name="connsiteX37" fmla="*/ 2307265 w 7336637"/>
              <a:gd name="connsiteY37" fmla="*/ 31898 h 3062177"/>
              <a:gd name="connsiteX38" fmla="*/ 2371060 w 7336637"/>
              <a:gd name="connsiteY38" fmla="*/ 74428 h 3062177"/>
              <a:gd name="connsiteX39" fmla="*/ 2424223 w 7336637"/>
              <a:gd name="connsiteY39" fmla="*/ 116959 h 3062177"/>
              <a:gd name="connsiteX40" fmla="*/ 2456120 w 7336637"/>
              <a:gd name="connsiteY40" fmla="*/ 148856 h 3062177"/>
              <a:gd name="connsiteX41" fmla="*/ 2498651 w 7336637"/>
              <a:gd name="connsiteY41" fmla="*/ 170121 h 3062177"/>
              <a:gd name="connsiteX42" fmla="*/ 2562446 w 7336637"/>
              <a:gd name="connsiteY42" fmla="*/ 202019 h 3062177"/>
              <a:gd name="connsiteX43" fmla="*/ 2583711 w 7336637"/>
              <a:gd name="connsiteY43" fmla="*/ 233917 h 3062177"/>
              <a:gd name="connsiteX44" fmla="*/ 2668772 w 7336637"/>
              <a:gd name="connsiteY44" fmla="*/ 308345 h 3062177"/>
              <a:gd name="connsiteX45" fmla="*/ 2732567 w 7336637"/>
              <a:gd name="connsiteY45" fmla="*/ 372140 h 3062177"/>
              <a:gd name="connsiteX46" fmla="*/ 2849525 w 7336637"/>
              <a:gd name="connsiteY46" fmla="*/ 478466 h 3062177"/>
              <a:gd name="connsiteX47" fmla="*/ 2881423 w 7336637"/>
              <a:gd name="connsiteY47" fmla="*/ 489098 h 3062177"/>
              <a:gd name="connsiteX48" fmla="*/ 2902688 w 7336637"/>
              <a:gd name="connsiteY48" fmla="*/ 520996 h 3062177"/>
              <a:gd name="connsiteX49" fmla="*/ 2945218 w 7336637"/>
              <a:gd name="connsiteY49" fmla="*/ 542261 h 3062177"/>
              <a:gd name="connsiteX50" fmla="*/ 3009014 w 7336637"/>
              <a:gd name="connsiteY50" fmla="*/ 574159 h 3062177"/>
              <a:gd name="connsiteX51" fmla="*/ 3072809 w 7336637"/>
              <a:gd name="connsiteY51" fmla="*/ 627321 h 3062177"/>
              <a:gd name="connsiteX52" fmla="*/ 3125972 w 7336637"/>
              <a:gd name="connsiteY52" fmla="*/ 669852 h 3062177"/>
              <a:gd name="connsiteX53" fmla="*/ 3147237 w 7336637"/>
              <a:gd name="connsiteY53" fmla="*/ 701749 h 3062177"/>
              <a:gd name="connsiteX54" fmla="*/ 3232297 w 7336637"/>
              <a:gd name="connsiteY54" fmla="*/ 776177 h 3062177"/>
              <a:gd name="connsiteX55" fmla="*/ 3306725 w 7336637"/>
              <a:gd name="connsiteY55" fmla="*/ 861238 h 3062177"/>
              <a:gd name="connsiteX56" fmla="*/ 3327990 w 7336637"/>
              <a:gd name="connsiteY56" fmla="*/ 893135 h 3062177"/>
              <a:gd name="connsiteX57" fmla="*/ 3359888 w 7336637"/>
              <a:gd name="connsiteY57" fmla="*/ 914400 h 3062177"/>
              <a:gd name="connsiteX58" fmla="*/ 3370520 w 7336637"/>
              <a:gd name="connsiteY58" fmla="*/ 946298 h 3062177"/>
              <a:gd name="connsiteX59" fmla="*/ 3423683 w 7336637"/>
              <a:gd name="connsiteY59" fmla="*/ 1010093 h 3062177"/>
              <a:gd name="connsiteX60" fmla="*/ 3466214 w 7336637"/>
              <a:gd name="connsiteY60" fmla="*/ 1052624 h 3062177"/>
              <a:gd name="connsiteX61" fmla="*/ 3487479 w 7336637"/>
              <a:gd name="connsiteY61" fmla="*/ 1084521 h 3062177"/>
              <a:gd name="connsiteX62" fmla="*/ 3498111 w 7336637"/>
              <a:gd name="connsiteY62" fmla="*/ 1116419 h 3062177"/>
              <a:gd name="connsiteX63" fmla="*/ 3551274 w 7336637"/>
              <a:gd name="connsiteY63" fmla="*/ 1180214 h 3062177"/>
              <a:gd name="connsiteX64" fmla="*/ 3572539 w 7336637"/>
              <a:gd name="connsiteY64" fmla="*/ 1297173 h 3062177"/>
              <a:gd name="connsiteX65" fmla="*/ 3583172 w 7336637"/>
              <a:gd name="connsiteY65" fmla="*/ 1329070 h 3062177"/>
              <a:gd name="connsiteX66" fmla="*/ 3636334 w 7336637"/>
              <a:gd name="connsiteY66" fmla="*/ 1403498 h 3062177"/>
              <a:gd name="connsiteX67" fmla="*/ 3657600 w 7336637"/>
              <a:gd name="connsiteY67" fmla="*/ 1424763 h 3062177"/>
              <a:gd name="connsiteX68" fmla="*/ 3678865 w 7336637"/>
              <a:gd name="connsiteY68" fmla="*/ 1456661 h 3062177"/>
              <a:gd name="connsiteX69" fmla="*/ 3742660 w 7336637"/>
              <a:gd name="connsiteY69" fmla="*/ 1531089 h 3062177"/>
              <a:gd name="connsiteX70" fmla="*/ 3806455 w 7336637"/>
              <a:gd name="connsiteY70" fmla="*/ 1594884 h 3062177"/>
              <a:gd name="connsiteX71" fmla="*/ 3838353 w 7336637"/>
              <a:gd name="connsiteY71" fmla="*/ 1626782 h 3062177"/>
              <a:gd name="connsiteX72" fmla="*/ 3902148 w 7336637"/>
              <a:gd name="connsiteY72" fmla="*/ 1733107 h 3062177"/>
              <a:gd name="connsiteX73" fmla="*/ 3923414 w 7336637"/>
              <a:gd name="connsiteY73" fmla="*/ 1765005 h 3062177"/>
              <a:gd name="connsiteX74" fmla="*/ 3955311 w 7336637"/>
              <a:gd name="connsiteY74" fmla="*/ 1796903 h 3062177"/>
              <a:gd name="connsiteX75" fmla="*/ 4008474 w 7336637"/>
              <a:gd name="connsiteY75" fmla="*/ 1850066 h 3062177"/>
              <a:gd name="connsiteX76" fmla="*/ 4019107 w 7336637"/>
              <a:gd name="connsiteY76" fmla="*/ 1881963 h 3062177"/>
              <a:gd name="connsiteX77" fmla="*/ 4051004 w 7336637"/>
              <a:gd name="connsiteY77" fmla="*/ 1903228 h 3062177"/>
              <a:gd name="connsiteX78" fmla="*/ 4072269 w 7336637"/>
              <a:gd name="connsiteY78" fmla="*/ 1967024 h 3062177"/>
              <a:gd name="connsiteX79" fmla="*/ 4072269 w 7336637"/>
              <a:gd name="connsiteY79" fmla="*/ 2360428 h 3062177"/>
              <a:gd name="connsiteX80" fmla="*/ 4093534 w 7336637"/>
              <a:gd name="connsiteY80" fmla="*/ 2392326 h 3062177"/>
              <a:gd name="connsiteX81" fmla="*/ 4104167 w 7336637"/>
              <a:gd name="connsiteY81" fmla="*/ 2424224 h 3062177"/>
              <a:gd name="connsiteX82" fmla="*/ 4136065 w 7336637"/>
              <a:gd name="connsiteY82" fmla="*/ 2456121 h 3062177"/>
              <a:gd name="connsiteX83" fmla="*/ 4157330 w 7336637"/>
              <a:gd name="connsiteY83" fmla="*/ 2488019 h 3062177"/>
              <a:gd name="connsiteX84" fmla="*/ 4189227 w 7336637"/>
              <a:gd name="connsiteY84" fmla="*/ 2519917 h 3062177"/>
              <a:gd name="connsiteX85" fmla="*/ 4231758 w 7336637"/>
              <a:gd name="connsiteY85" fmla="*/ 2573080 h 3062177"/>
              <a:gd name="connsiteX86" fmla="*/ 4348716 w 7336637"/>
              <a:gd name="connsiteY86" fmla="*/ 2668773 h 3062177"/>
              <a:gd name="connsiteX87" fmla="*/ 4412511 w 7336637"/>
              <a:gd name="connsiteY87" fmla="*/ 2721935 h 3062177"/>
              <a:gd name="connsiteX88" fmla="*/ 4476307 w 7336637"/>
              <a:gd name="connsiteY88" fmla="*/ 2775098 h 3062177"/>
              <a:gd name="connsiteX89" fmla="*/ 4529469 w 7336637"/>
              <a:gd name="connsiteY89" fmla="*/ 2849526 h 3062177"/>
              <a:gd name="connsiteX90" fmla="*/ 4550734 w 7336637"/>
              <a:gd name="connsiteY90" fmla="*/ 2881424 h 3062177"/>
              <a:gd name="connsiteX91" fmla="*/ 4593265 w 7336637"/>
              <a:gd name="connsiteY91" fmla="*/ 2902689 h 3062177"/>
              <a:gd name="connsiteX92" fmla="*/ 4635795 w 7336637"/>
              <a:gd name="connsiteY92" fmla="*/ 2945219 h 3062177"/>
              <a:gd name="connsiteX93" fmla="*/ 4742120 w 7336637"/>
              <a:gd name="connsiteY93" fmla="*/ 2987749 h 3062177"/>
              <a:gd name="connsiteX94" fmla="*/ 4805916 w 7336637"/>
              <a:gd name="connsiteY94" fmla="*/ 3009014 h 3062177"/>
              <a:gd name="connsiteX95" fmla="*/ 4859079 w 7336637"/>
              <a:gd name="connsiteY95" fmla="*/ 3019647 h 3062177"/>
              <a:gd name="connsiteX96" fmla="*/ 4901609 w 7336637"/>
              <a:gd name="connsiteY96" fmla="*/ 3040912 h 3062177"/>
              <a:gd name="connsiteX97" fmla="*/ 5528930 w 7336637"/>
              <a:gd name="connsiteY97" fmla="*/ 3051545 h 3062177"/>
              <a:gd name="connsiteX98" fmla="*/ 6007395 w 7336637"/>
              <a:gd name="connsiteY98" fmla="*/ 3062177 h 3062177"/>
              <a:gd name="connsiteX99" fmla="*/ 6241311 w 7336637"/>
              <a:gd name="connsiteY99" fmla="*/ 3051545 h 3062177"/>
              <a:gd name="connsiteX100" fmla="*/ 6262576 w 7336637"/>
              <a:gd name="connsiteY100" fmla="*/ 3019647 h 3062177"/>
              <a:gd name="connsiteX101" fmla="*/ 6294474 w 7336637"/>
              <a:gd name="connsiteY101" fmla="*/ 3009014 h 3062177"/>
              <a:gd name="connsiteX102" fmla="*/ 6326372 w 7336637"/>
              <a:gd name="connsiteY102" fmla="*/ 2987749 h 3062177"/>
              <a:gd name="connsiteX103" fmla="*/ 6422065 w 7336637"/>
              <a:gd name="connsiteY103" fmla="*/ 2955852 h 3062177"/>
              <a:gd name="connsiteX104" fmla="*/ 6453962 w 7336637"/>
              <a:gd name="connsiteY104" fmla="*/ 2945219 h 3062177"/>
              <a:gd name="connsiteX105" fmla="*/ 6485860 w 7336637"/>
              <a:gd name="connsiteY105" fmla="*/ 2923954 h 3062177"/>
              <a:gd name="connsiteX106" fmla="*/ 6549655 w 7336637"/>
              <a:gd name="connsiteY106" fmla="*/ 2892056 h 3062177"/>
              <a:gd name="connsiteX107" fmla="*/ 6624083 w 7336637"/>
              <a:gd name="connsiteY107" fmla="*/ 2806996 h 3062177"/>
              <a:gd name="connsiteX108" fmla="*/ 6687879 w 7336637"/>
              <a:gd name="connsiteY108" fmla="*/ 2743200 h 3062177"/>
              <a:gd name="connsiteX109" fmla="*/ 6772939 w 7336637"/>
              <a:gd name="connsiteY109" fmla="*/ 2658140 h 3062177"/>
              <a:gd name="connsiteX110" fmla="*/ 6815469 w 7336637"/>
              <a:gd name="connsiteY110" fmla="*/ 2594345 h 3062177"/>
              <a:gd name="connsiteX111" fmla="*/ 6836734 w 7336637"/>
              <a:gd name="connsiteY111" fmla="*/ 2519917 h 3062177"/>
              <a:gd name="connsiteX112" fmla="*/ 6879265 w 7336637"/>
              <a:gd name="connsiteY112" fmla="*/ 2456121 h 3062177"/>
              <a:gd name="connsiteX113" fmla="*/ 6921795 w 7336637"/>
              <a:gd name="connsiteY113" fmla="*/ 2381693 h 3062177"/>
              <a:gd name="connsiteX114" fmla="*/ 6974958 w 7336637"/>
              <a:gd name="connsiteY114" fmla="*/ 2286000 h 3062177"/>
              <a:gd name="connsiteX115" fmla="*/ 7017488 w 7336637"/>
              <a:gd name="connsiteY115" fmla="*/ 2211573 h 3062177"/>
              <a:gd name="connsiteX116" fmla="*/ 7049386 w 7336637"/>
              <a:gd name="connsiteY116" fmla="*/ 2200940 h 3062177"/>
              <a:gd name="connsiteX117" fmla="*/ 7113181 w 7336637"/>
              <a:gd name="connsiteY117" fmla="*/ 2158410 h 3062177"/>
              <a:gd name="connsiteX118" fmla="*/ 7145079 w 7336637"/>
              <a:gd name="connsiteY118" fmla="*/ 2147777 h 3062177"/>
              <a:gd name="connsiteX119" fmla="*/ 7208874 w 7336637"/>
              <a:gd name="connsiteY119" fmla="*/ 2105247 h 3062177"/>
              <a:gd name="connsiteX120" fmla="*/ 7272669 w 7336637"/>
              <a:gd name="connsiteY120" fmla="*/ 2073349 h 3062177"/>
              <a:gd name="connsiteX121" fmla="*/ 7336465 w 7336637"/>
              <a:gd name="connsiteY121" fmla="*/ 2030819 h 306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7336637" h="3062177">
                <a:moveTo>
                  <a:pt x="0" y="754912"/>
                </a:moveTo>
                <a:cubicBezTo>
                  <a:pt x="17721" y="772633"/>
                  <a:pt x="33113" y="793038"/>
                  <a:pt x="53162" y="808075"/>
                </a:cubicBezTo>
                <a:cubicBezTo>
                  <a:pt x="62128" y="814800"/>
                  <a:pt x="76094" y="811982"/>
                  <a:pt x="85060" y="818707"/>
                </a:cubicBezTo>
                <a:cubicBezTo>
                  <a:pt x="180306" y="890141"/>
                  <a:pt x="95397" y="861163"/>
                  <a:pt x="180753" y="882503"/>
                </a:cubicBezTo>
                <a:cubicBezTo>
                  <a:pt x="191386" y="889591"/>
                  <a:pt x="201221" y="898053"/>
                  <a:pt x="212651" y="903768"/>
                </a:cubicBezTo>
                <a:cubicBezTo>
                  <a:pt x="243576" y="919230"/>
                  <a:pt x="253019" y="911409"/>
                  <a:pt x="287079" y="925033"/>
                </a:cubicBezTo>
                <a:cubicBezTo>
                  <a:pt x="309154" y="933863"/>
                  <a:pt x="328484" y="948935"/>
                  <a:pt x="350874" y="956931"/>
                </a:cubicBezTo>
                <a:cubicBezTo>
                  <a:pt x="378397" y="966761"/>
                  <a:pt x="408208" y="968954"/>
                  <a:pt x="435934" y="978196"/>
                </a:cubicBezTo>
                <a:cubicBezTo>
                  <a:pt x="446567" y="981740"/>
                  <a:pt x="456737" y="987243"/>
                  <a:pt x="467832" y="988828"/>
                </a:cubicBezTo>
                <a:cubicBezTo>
                  <a:pt x="506585" y="994364"/>
                  <a:pt x="545804" y="995917"/>
                  <a:pt x="584790" y="999461"/>
                </a:cubicBezTo>
                <a:cubicBezTo>
                  <a:pt x="598967" y="1003005"/>
                  <a:pt x="612707" y="1010093"/>
                  <a:pt x="627320" y="1010093"/>
                </a:cubicBezTo>
                <a:cubicBezTo>
                  <a:pt x="672353" y="1010093"/>
                  <a:pt x="763722" y="1003824"/>
                  <a:pt x="818707" y="988828"/>
                </a:cubicBezTo>
                <a:cubicBezTo>
                  <a:pt x="967079" y="948362"/>
                  <a:pt x="806156" y="982831"/>
                  <a:pt x="935665" y="956931"/>
                </a:cubicBezTo>
                <a:cubicBezTo>
                  <a:pt x="1001057" y="924235"/>
                  <a:pt x="965003" y="944460"/>
                  <a:pt x="1041990" y="893135"/>
                </a:cubicBezTo>
                <a:cubicBezTo>
                  <a:pt x="1052623" y="886047"/>
                  <a:pt x="1064852" y="880906"/>
                  <a:pt x="1073888" y="871870"/>
                </a:cubicBezTo>
                <a:lnTo>
                  <a:pt x="1105786" y="839973"/>
                </a:lnTo>
                <a:cubicBezTo>
                  <a:pt x="1134137" y="754914"/>
                  <a:pt x="1091610" y="854148"/>
                  <a:pt x="1148316" y="797442"/>
                </a:cubicBezTo>
                <a:cubicBezTo>
                  <a:pt x="1156241" y="789517"/>
                  <a:pt x="1153505" y="775342"/>
                  <a:pt x="1158948" y="765545"/>
                </a:cubicBezTo>
                <a:cubicBezTo>
                  <a:pt x="1171360" y="743203"/>
                  <a:pt x="1187302" y="723014"/>
                  <a:pt x="1201479" y="701749"/>
                </a:cubicBezTo>
                <a:lnTo>
                  <a:pt x="1244009" y="637954"/>
                </a:lnTo>
                <a:lnTo>
                  <a:pt x="1265274" y="606056"/>
                </a:lnTo>
                <a:cubicBezTo>
                  <a:pt x="1268818" y="584791"/>
                  <a:pt x="1271679" y="563401"/>
                  <a:pt x="1275907" y="542261"/>
                </a:cubicBezTo>
                <a:cubicBezTo>
                  <a:pt x="1278773" y="527932"/>
                  <a:pt x="1285009" y="514264"/>
                  <a:pt x="1286539" y="499731"/>
                </a:cubicBezTo>
                <a:cubicBezTo>
                  <a:pt x="1292117" y="446743"/>
                  <a:pt x="1291288" y="393197"/>
                  <a:pt x="1297172" y="340242"/>
                </a:cubicBezTo>
                <a:cubicBezTo>
                  <a:pt x="1299172" y="322243"/>
                  <a:pt x="1322089" y="277448"/>
                  <a:pt x="1329069" y="265814"/>
                </a:cubicBezTo>
                <a:cubicBezTo>
                  <a:pt x="1330083" y="264125"/>
                  <a:pt x="1391868" y="169180"/>
                  <a:pt x="1403497" y="159489"/>
                </a:cubicBezTo>
                <a:cubicBezTo>
                  <a:pt x="1412107" y="152314"/>
                  <a:pt x="1425093" y="153271"/>
                  <a:pt x="1435395" y="148856"/>
                </a:cubicBezTo>
                <a:cubicBezTo>
                  <a:pt x="1449963" y="142612"/>
                  <a:pt x="1464163" y="135455"/>
                  <a:pt x="1477925" y="127591"/>
                </a:cubicBezTo>
                <a:cubicBezTo>
                  <a:pt x="1489020" y="121251"/>
                  <a:pt x="1498146" y="111516"/>
                  <a:pt x="1509823" y="106326"/>
                </a:cubicBezTo>
                <a:cubicBezTo>
                  <a:pt x="1565130" y="81745"/>
                  <a:pt x="1587499" y="83078"/>
                  <a:pt x="1648046" y="74428"/>
                </a:cubicBezTo>
                <a:cubicBezTo>
                  <a:pt x="1720963" y="50124"/>
                  <a:pt x="1630458" y="78825"/>
                  <a:pt x="1733107" y="53163"/>
                </a:cubicBezTo>
                <a:cubicBezTo>
                  <a:pt x="1743980" y="50445"/>
                  <a:pt x="1754131" y="45249"/>
                  <a:pt x="1765004" y="42531"/>
                </a:cubicBezTo>
                <a:cubicBezTo>
                  <a:pt x="1782536" y="38148"/>
                  <a:pt x="1800635" y="36281"/>
                  <a:pt x="1818167" y="31898"/>
                </a:cubicBezTo>
                <a:cubicBezTo>
                  <a:pt x="1829040" y="29180"/>
                  <a:pt x="1839010" y="23109"/>
                  <a:pt x="1850065" y="21266"/>
                </a:cubicBezTo>
                <a:cubicBezTo>
                  <a:pt x="1881722" y="15990"/>
                  <a:pt x="1913987" y="15172"/>
                  <a:pt x="1945758" y="10633"/>
                </a:cubicBezTo>
                <a:cubicBezTo>
                  <a:pt x="1963648" y="8077"/>
                  <a:pt x="1981199" y="3544"/>
                  <a:pt x="1998920" y="0"/>
                </a:cubicBezTo>
                <a:cubicBezTo>
                  <a:pt x="2080436" y="3544"/>
                  <a:pt x="2162309" y="2237"/>
                  <a:pt x="2243469" y="10633"/>
                </a:cubicBezTo>
                <a:cubicBezTo>
                  <a:pt x="2265766" y="12940"/>
                  <a:pt x="2307265" y="31898"/>
                  <a:pt x="2307265" y="31898"/>
                </a:cubicBezTo>
                <a:cubicBezTo>
                  <a:pt x="2328530" y="46075"/>
                  <a:pt x="2356883" y="53163"/>
                  <a:pt x="2371060" y="74428"/>
                </a:cubicBezTo>
                <a:cubicBezTo>
                  <a:pt x="2398542" y="115652"/>
                  <a:pt x="2380202" y="102285"/>
                  <a:pt x="2424223" y="116959"/>
                </a:cubicBezTo>
                <a:cubicBezTo>
                  <a:pt x="2434855" y="127591"/>
                  <a:pt x="2443884" y="140116"/>
                  <a:pt x="2456120" y="148856"/>
                </a:cubicBezTo>
                <a:cubicBezTo>
                  <a:pt x="2469018" y="158069"/>
                  <a:pt x="2484889" y="162257"/>
                  <a:pt x="2498651" y="170121"/>
                </a:cubicBezTo>
                <a:cubicBezTo>
                  <a:pt x="2556366" y="203101"/>
                  <a:pt x="2503960" y="182525"/>
                  <a:pt x="2562446" y="202019"/>
                </a:cubicBezTo>
                <a:cubicBezTo>
                  <a:pt x="2569534" y="212652"/>
                  <a:pt x="2575296" y="224300"/>
                  <a:pt x="2583711" y="233917"/>
                </a:cubicBezTo>
                <a:cubicBezTo>
                  <a:pt x="2627250" y="283676"/>
                  <a:pt x="2625536" y="279522"/>
                  <a:pt x="2668772" y="308345"/>
                </a:cubicBezTo>
                <a:cubicBezTo>
                  <a:pt x="2711302" y="393405"/>
                  <a:pt x="2661684" y="315433"/>
                  <a:pt x="2732567" y="372140"/>
                </a:cubicBezTo>
                <a:cubicBezTo>
                  <a:pt x="2802082" y="427752"/>
                  <a:pt x="2780672" y="435433"/>
                  <a:pt x="2849525" y="478466"/>
                </a:cubicBezTo>
                <a:cubicBezTo>
                  <a:pt x="2859029" y="484406"/>
                  <a:pt x="2870790" y="485554"/>
                  <a:pt x="2881423" y="489098"/>
                </a:cubicBezTo>
                <a:cubicBezTo>
                  <a:pt x="2888511" y="499731"/>
                  <a:pt x="2892871" y="512815"/>
                  <a:pt x="2902688" y="520996"/>
                </a:cubicBezTo>
                <a:cubicBezTo>
                  <a:pt x="2914864" y="531143"/>
                  <a:pt x="2931456" y="534397"/>
                  <a:pt x="2945218" y="542261"/>
                </a:cubicBezTo>
                <a:cubicBezTo>
                  <a:pt x="3002931" y="575240"/>
                  <a:pt x="2950531" y="554664"/>
                  <a:pt x="3009014" y="574159"/>
                </a:cubicBezTo>
                <a:cubicBezTo>
                  <a:pt x="3084791" y="649936"/>
                  <a:pt x="2998787" y="568103"/>
                  <a:pt x="3072809" y="627321"/>
                </a:cubicBezTo>
                <a:cubicBezTo>
                  <a:pt x="3148562" y="687924"/>
                  <a:pt x="3027794" y="604401"/>
                  <a:pt x="3125972" y="669852"/>
                </a:cubicBezTo>
                <a:cubicBezTo>
                  <a:pt x="3133060" y="680484"/>
                  <a:pt x="3138822" y="692132"/>
                  <a:pt x="3147237" y="701749"/>
                </a:cubicBezTo>
                <a:cubicBezTo>
                  <a:pt x="3190776" y="751508"/>
                  <a:pt x="3189062" y="747353"/>
                  <a:pt x="3232297" y="776177"/>
                </a:cubicBezTo>
                <a:cubicBezTo>
                  <a:pt x="3281915" y="850606"/>
                  <a:pt x="3253562" y="825796"/>
                  <a:pt x="3306725" y="861238"/>
                </a:cubicBezTo>
                <a:cubicBezTo>
                  <a:pt x="3313813" y="871870"/>
                  <a:pt x="3318954" y="884099"/>
                  <a:pt x="3327990" y="893135"/>
                </a:cubicBezTo>
                <a:cubicBezTo>
                  <a:pt x="3337026" y="902171"/>
                  <a:pt x="3351905" y="904421"/>
                  <a:pt x="3359888" y="914400"/>
                </a:cubicBezTo>
                <a:cubicBezTo>
                  <a:pt x="3366889" y="923152"/>
                  <a:pt x="3365508" y="936273"/>
                  <a:pt x="3370520" y="946298"/>
                </a:cubicBezTo>
                <a:cubicBezTo>
                  <a:pt x="3385322" y="975902"/>
                  <a:pt x="3400170" y="986580"/>
                  <a:pt x="3423683" y="1010093"/>
                </a:cubicBezTo>
                <a:cubicBezTo>
                  <a:pt x="3446882" y="1079688"/>
                  <a:pt x="3414662" y="1011383"/>
                  <a:pt x="3466214" y="1052624"/>
                </a:cubicBezTo>
                <a:cubicBezTo>
                  <a:pt x="3476192" y="1060607"/>
                  <a:pt x="3480391" y="1073889"/>
                  <a:pt x="3487479" y="1084521"/>
                </a:cubicBezTo>
                <a:cubicBezTo>
                  <a:pt x="3491023" y="1095154"/>
                  <a:pt x="3493099" y="1106394"/>
                  <a:pt x="3498111" y="1116419"/>
                </a:cubicBezTo>
                <a:cubicBezTo>
                  <a:pt x="3512914" y="1146026"/>
                  <a:pt x="3527758" y="1156699"/>
                  <a:pt x="3551274" y="1180214"/>
                </a:cubicBezTo>
                <a:cubicBezTo>
                  <a:pt x="3559877" y="1240435"/>
                  <a:pt x="3558218" y="1247048"/>
                  <a:pt x="3572539" y="1297173"/>
                </a:cubicBezTo>
                <a:cubicBezTo>
                  <a:pt x="3575618" y="1307949"/>
                  <a:pt x="3578160" y="1319046"/>
                  <a:pt x="3583172" y="1329070"/>
                </a:cubicBezTo>
                <a:cubicBezTo>
                  <a:pt x="3590078" y="1342881"/>
                  <a:pt x="3630313" y="1396273"/>
                  <a:pt x="3636334" y="1403498"/>
                </a:cubicBezTo>
                <a:cubicBezTo>
                  <a:pt x="3642752" y="1411199"/>
                  <a:pt x="3651338" y="1416935"/>
                  <a:pt x="3657600" y="1424763"/>
                </a:cubicBezTo>
                <a:cubicBezTo>
                  <a:pt x="3665583" y="1434742"/>
                  <a:pt x="3671438" y="1446262"/>
                  <a:pt x="3678865" y="1456661"/>
                </a:cubicBezTo>
                <a:cubicBezTo>
                  <a:pt x="3700982" y="1487625"/>
                  <a:pt x="3714186" y="1506683"/>
                  <a:pt x="3742660" y="1531089"/>
                </a:cubicBezTo>
                <a:cubicBezTo>
                  <a:pt x="3849630" y="1622779"/>
                  <a:pt x="3736264" y="1510656"/>
                  <a:pt x="3806455" y="1594884"/>
                </a:cubicBezTo>
                <a:cubicBezTo>
                  <a:pt x="3816081" y="1606436"/>
                  <a:pt x="3829794" y="1614419"/>
                  <a:pt x="3838353" y="1626782"/>
                </a:cubicBezTo>
                <a:cubicBezTo>
                  <a:pt x="3861879" y="1660765"/>
                  <a:pt x="3879221" y="1698717"/>
                  <a:pt x="3902148" y="1733107"/>
                </a:cubicBezTo>
                <a:cubicBezTo>
                  <a:pt x="3909237" y="1743740"/>
                  <a:pt x="3915233" y="1755188"/>
                  <a:pt x="3923414" y="1765005"/>
                </a:cubicBezTo>
                <a:cubicBezTo>
                  <a:pt x="3933040" y="1776556"/>
                  <a:pt x="3945685" y="1785351"/>
                  <a:pt x="3955311" y="1796903"/>
                </a:cubicBezTo>
                <a:cubicBezTo>
                  <a:pt x="3999612" y="1850065"/>
                  <a:pt x="3949996" y="1811079"/>
                  <a:pt x="4008474" y="1850066"/>
                </a:cubicBezTo>
                <a:cubicBezTo>
                  <a:pt x="4012018" y="1860698"/>
                  <a:pt x="4012106" y="1873211"/>
                  <a:pt x="4019107" y="1881963"/>
                </a:cubicBezTo>
                <a:cubicBezTo>
                  <a:pt x="4027090" y="1891941"/>
                  <a:pt x="4044231" y="1892392"/>
                  <a:pt x="4051004" y="1903228"/>
                </a:cubicBezTo>
                <a:cubicBezTo>
                  <a:pt x="4062884" y="1922236"/>
                  <a:pt x="4072269" y="1967024"/>
                  <a:pt x="4072269" y="1967024"/>
                </a:cubicBezTo>
                <a:cubicBezTo>
                  <a:pt x="4058634" y="2130652"/>
                  <a:pt x="4050871" y="2160705"/>
                  <a:pt x="4072269" y="2360428"/>
                </a:cubicBezTo>
                <a:cubicBezTo>
                  <a:pt x="4073630" y="2373134"/>
                  <a:pt x="4087819" y="2380896"/>
                  <a:pt x="4093534" y="2392326"/>
                </a:cubicBezTo>
                <a:cubicBezTo>
                  <a:pt x="4098546" y="2402351"/>
                  <a:pt x="4097950" y="2414899"/>
                  <a:pt x="4104167" y="2424224"/>
                </a:cubicBezTo>
                <a:cubicBezTo>
                  <a:pt x="4112508" y="2436735"/>
                  <a:pt x="4126439" y="2444570"/>
                  <a:pt x="4136065" y="2456121"/>
                </a:cubicBezTo>
                <a:cubicBezTo>
                  <a:pt x="4144246" y="2465938"/>
                  <a:pt x="4149149" y="2478202"/>
                  <a:pt x="4157330" y="2488019"/>
                </a:cubicBezTo>
                <a:cubicBezTo>
                  <a:pt x="4166956" y="2499571"/>
                  <a:pt x="4179325" y="2508601"/>
                  <a:pt x="4189227" y="2519917"/>
                </a:cubicBezTo>
                <a:cubicBezTo>
                  <a:pt x="4204171" y="2536996"/>
                  <a:pt x="4215167" y="2557595"/>
                  <a:pt x="4231758" y="2573080"/>
                </a:cubicBezTo>
                <a:cubicBezTo>
                  <a:pt x="4268583" y="2607450"/>
                  <a:pt x="4313097" y="2633155"/>
                  <a:pt x="4348716" y="2668773"/>
                </a:cubicBezTo>
                <a:cubicBezTo>
                  <a:pt x="4441917" y="2761971"/>
                  <a:pt x="4323685" y="2647913"/>
                  <a:pt x="4412511" y="2721935"/>
                </a:cubicBezTo>
                <a:cubicBezTo>
                  <a:pt x="4494373" y="2790154"/>
                  <a:pt x="4397116" y="2722305"/>
                  <a:pt x="4476307" y="2775098"/>
                </a:cubicBezTo>
                <a:cubicBezTo>
                  <a:pt x="4515656" y="2853796"/>
                  <a:pt x="4475588" y="2784867"/>
                  <a:pt x="4529469" y="2849526"/>
                </a:cubicBezTo>
                <a:cubicBezTo>
                  <a:pt x="4537650" y="2859343"/>
                  <a:pt x="4540917" y="2873243"/>
                  <a:pt x="4550734" y="2881424"/>
                </a:cubicBezTo>
                <a:cubicBezTo>
                  <a:pt x="4562911" y="2891571"/>
                  <a:pt x="4579088" y="2895601"/>
                  <a:pt x="4593265" y="2902689"/>
                </a:cubicBezTo>
                <a:cubicBezTo>
                  <a:pt x="4607442" y="2916866"/>
                  <a:pt x="4619756" y="2933190"/>
                  <a:pt x="4635795" y="2945219"/>
                </a:cubicBezTo>
                <a:cubicBezTo>
                  <a:pt x="4660827" y="2963993"/>
                  <a:pt x="4716388" y="2979172"/>
                  <a:pt x="4742120" y="2987749"/>
                </a:cubicBezTo>
                <a:lnTo>
                  <a:pt x="4805916" y="3009014"/>
                </a:lnTo>
                <a:lnTo>
                  <a:pt x="4859079" y="3019647"/>
                </a:lnTo>
                <a:cubicBezTo>
                  <a:pt x="4873256" y="3026735"/>
                  <a:pt x="4885777" y="3040158"/>
                  <a:pt x="4901609" y="3040912"/>
                </a:cubicBezTo>
                <a:cubicBezTo>
                  <a:pt x="5110509" y="3050860"/>
                  <a:pt x="5319832" y="3047524"/>
                  <a:pt x="5528930" y="3051545"/>
                </a:cubicBezTo>
                <a:lnTo>
                  <a:pt x="6007395" y="3062177"/>
                </a:lnTo>
                <a:cubicBezTo>
                  <a:pt x="6085367" y="3058633"/>
                  <a:pt x="6164320" y="3064377"/>
                  <a:pt x="6241311" y="3051545"/>
                </a:cubicBezTo>
                <a:cubicBezTo>
                  <a:pt x="6253916" y="3049444"/>
                  <a:pt x="6252597" y="3027630"/>
                  <a:pt x="6262576" y="3019647"/>
                </a:cubicBezTo>
                <a:cubicBezTo>
                  <a:pt x="6271328" y="3012645"/>
                  <a:pt x="6284449" y="3014026"/>
                  <a:pt x="6294474" y="3009014"/>
                </a:cubicBezTo>
                <a:cubicBezTo>
                  <a:pt x="6305904" y="3003299"/>
                  <a:pt x="6314695" y="2992939"/>
                  <a:pt x="6326372" y="2987749"/>
                </a:cubicBezTo>
                <a:cubicBezTo>
                  <a:pt x="6326392" y="2987740"/>
                  <a:pt x="6406106" y="2961172"/>
                  <a:pt x="6422065" y="2955852"/>
                </a:cubicBezTo>
                <a:cubicBezTo>
                  <a:pt x="6432697" y="2952308"/>
                  <a:pt x="6444637" y="2951436"/>
                  <a:pt x="6453962" y="2945219"/>
                </a:cubicBezTo>
                <a:cubicBezTo>
                  <a:pt x="6464595" y="2938131"/>
                  <a:pt x="6474430" y="2929669"/>
                  <a:pt x="6485860" y="2923954"/>
                </a:cubicBezTo>
                <a:cubicBezTo>
                  <a:pt x="6529358" y="2902205"/>
                  <a:pt x="6509028" y="2927605"/>
                  <a:pt x="6549655" y="2892056"/>
                </a:cubicBezTo>
                <a:cubicBezTo>
                  <a:pt x="6684209" y="2774321"/>
                  <a:pt x="6552023" y="2888063"/>
                  <a:pt x="6624083" y="2806996"/>
                </a:cubicBezTo>
                <a:cubicBezTo>
                  <a:pt x="6644063" y="2784519"/>
                  <a:pt x="6671197" y="2768223"/>
                  <a:pt x="6687879" y="2743200"/>
                </a:cubicBezTo>
                <a:cubicBezTo>
                  <a:pt x="6739201" y="2666217"/>
                  <a:pt x="6707550" y="2690835"/>
                  <a:pt x="6772939" y="2658140"/>
                </a:cubicBezTo>
                <a:cubicBezTo>
                  <a:pt x="6787116" y="2636875"/>
                  <a:pt x="6809270" y="2619139"/>
                  <a:pt x="6815469" y="2594345"/>
                </a:cubicBezTo>
                <a:cubicBezTo>
                  <a:pt x="6817971" y="2584338"/>
                  <a:pt x="6829802" y="2532395"/>
                  <a:pt x="6836734" y="2519917"/>
                </a:cubicBezTo>
                <a:cubicBezTo>
                  <a:pt x="6849146" y="2497575"/>
                  <a:pt x="6867835" y="2478981"/>
                  <a:pt x="6879265" y="2456121"/>
                </a:cubicBezTo>
                <a:cubicBezTo>
                  <a:pt x="6906245" y="2402161"/>
                  <a:pt x="6891738" y="2426779"/>
                  <a:pt x="6921795" y="2381693"/>
                </a:cubicBezTo>
                <a:cubicBezTo>
                  <a:pt x="6965609" y="2250250"/>
                  <a:pt x="6915273" y="2369559"/>
                  <a:pt x="6974958" y="2286000"/>
                </a:cubicBezTo>
                <a:cubicBezTo>
                  <a:pt x="6985423" y="2271348"/>
                  <a:pt x="7000745" y="2224967"/>
                  <a:pt x="7017488" y="2211573"/>
                </a:cubicBezTo>
                <a:cubicBezTo>
                  <a:pt x="7026240" y="2204572"/>
                  <a:pt x="7039589" y="2206383"/>
                  <a:pt x="7049386" y="2200940"/>
                </a:cubicBezTo>
                <a:cubicBezTo>
                  <a:pt x="7071727" y="2188528"/>
                  <a:pt x="7088935" y="2166492"/>
                  <a:pt x="7113181" y="2158410"/>
                </a:cubicBezTo>
                <a:cubicBezTo>
                  <a:pt x="7123814" y="2154866"/>
                  <a:pt x="7135282" y="2153220"/>
                  <a:pt x="7145079" y="2147777"/>
                </a:cubicBezTo>
                <a:cubicBezTo>
                  <a:pt x="7167420" y="2135365"/>
                  <a:pt x="7184628" y="2113329"/>
                  <a:pt x="7208874" y="2105247"/>
                </a:cubicBezTo>
                <a:cubicBezTo>
                  <a:pt x="7325218" y="2066464"/>
                  <a:pt x="7148987" y="2128318"/>
                  <a:pt x="7272669" y="2073349"/>
                </a:cubicBezTo>
                <a:cubicBezTo>
                  <a:pt x="7343190" y="2042007"/>
                  <a:pt x="7336465" y="2076977"/>
                  <a:pt x="7336465" y="2030819"/>
                </a:cubicBezTo>
              </a:path>
            </a:pathLst>
          </a:custGeom>
          <a:noFill/>
          <a:ln w="38100">
            <a:solidFill>
              <a:srgbClr val="92D050"/>
            </a:solidFill>
            <a:prstDash val="sysDot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27321" y="2529333"/>
            <a:ext cx="7793665" cy="2744416"/>
          </a:xfrm>
          <a:custGeom>
            <a:avLst/>
            <a:gdLst>
              <a:gd name="connsiteX0" fmla="*/ 0 w 7793665"/>
              <a:gd name="connsiteY0" fmla="*/ 1734323 h 2744416"/>
              <a:gd name="connsiteX1" fmla="*/ 733646 w 7793665"/>
              <a:gd name="connsiteY1" fmla="*/ 1532304 h 2744416"/>
              <a:gd name="connsiteX2" fmla="*/ 1286539 w 7793665"/>
              <a:gd name="connsiteY2" fmla="*/ 1542937 h 2744416"/>
              <a:gd name="connsiteX3" fmla="*/ 1371600 w 7793665"/>
              <a:gd name="connsiteY3" fmla="*/ 1564202 h 2744416"/>
              <a:gd name="connsiteX4" fmla="*/ 1446028 w 7793665"/>
              <a:gd name="connsiteY4" fmla="*/ 1596100 h 2744416"/>
              <a:gd name="connsiteX5" fmla="*/ 1477926 w 7793665"/>
              <a:gd name="connsiteY5" fmla="*/ 1659895 h 2744416"/>
              <a:gd name="connsiteX6" fmla="*/ 1488558 w 7793665"/>
              <a:gd name="connsiteY6" fmla="*/ 1691793 h 2744416"/>
              <a:gd name="connsiteX7" fmla="*/ 1509823 w 7793665"/>
              <a:gd name="connsiteY7" fmla="*/ 1734323 h 2744416"/>
              <a:gd name="connsiteX8" fmla="*/ 1541721 w 7793665"/>
              <a:gd name="connsiteY8" fmla="*/ 1798118 h 2744416"/>
              <a:gd name="connsiteX9" fmla="*/ 1552353 w 7793665"/>
              <a:gd name="connsiteY9" fmla="*/ 1840648 h 2744416"/>
              <a:gd name="connsiteX10" fmla="*/ 1573619 w 7793665"/>
              <a:gd name="connsiteY10" fmla="*/ 1893811 h 2744416"/>
              <a:gd name="connsiteX11" fmla="*/ 1594884 w 7793665"/>
              <a:gd name="connsiteY11" fmla="*/ 1957607 h 2744416"/>
              <a:gd name="connsiteX12" fmla="*/ 1616149 w 7793665"/>
              <a:gd name="connsiteY12" fmla="*/ 2032034 h 2744416"/>
              <a:gd name="connsiteX13" fmla="*/ 1626781 w 7793665"/>
              <a:gd name="connsiteY13" fmla="*/ 2063932 h 2744416"/>
              <a:gd name="connsiteX14" fmla="*/ 1637414 w 7793665"/>
              <a:gd name="connsiteY14" fmla="*/ 2404174 h 2744416"/>
              <a:gd name="connsiteX15" fmla="*/ 1658679 w 7793665"/>
              <a:gd name="connsiteY15" fmla="*/ 2467969 h 2744416"/>
              <a:gd name="connsiteX16" fmla="*/ 1669312 w 7793665"/>
              <a:gd name="connsiteY16" fmla="*/ 2499867 h 2744416"/>
              <a:gd name="connsiteX17" fmla="*/ 1743739 w 7793665"/>
              <a:gd name="connsiteY17" fmla="*/ 2542397 h 2744416"/>
              <a:gd name="connsiteX18" fmla="*/ 1765005 w 7793665"/>
              <a:gd name="connsiteY18" fmla="*/ 2563662 h 2744416"/>
              <a:gd name="connsiteX19" fmla="*/ 1796902 w 7793665"/>
              <a:gd name="connsiteY19" fmla="*/ 2584927 h 2744416"/>
              <a:gd name="connsiteX20" fmla="*/ 1818167 w 7793665"/>
              <a:gd name="connsiteY20" fmla="*/ 2606193 h 2744416"/>
              <a:gd name="connsiteX21" fmla="*/ 1892595 w 7793665"/>
              <a:gd name="connsiteY21" fmla="*/ 2627458 h 2744416"/>
              <a:gd name="connsiteX22" fmla="*/ 1998921 w 7793665"/>
              <a:gd name="connsiteY22" fmla="*/ 2648723 h 2744416"/>
              <a:gd name="connsiteX23" fmla="*/ 2062716 w 7793665"/>
              <a:gd name="connsiteY23" fmla="*/ 2669988 h 2744416"/>
              <a:gd name="connsiteX24" fmla="*/ 2094614 w 7793665"/>
              <a:gd name="connsiteY24" fmla="*/ 2680620 h 2744416"/>
              <a:gd name="connsiteX25" fmla="*/ 2115879 w 7793665"/>
              <a:gd name="connsiteY25" fmla="*/ 2701886 h 2744416"/>
              <a:gd name="connsiteX26" fmla="*/ 2179674 w 7793665"/>
              <a:gd name="connsiteY26" fmla="*/ 2723151 h 2744416"/>
              <a:gd name="connsiteX27" fmla="*/ 2286000 w 7793665"/>
              <a:gd name="connsiteY27" fmla="*/ 2744416 h 2744416"/>
              <a:gd name="connsiteX28" fmla="*/ 2594344 w 7793665"/>
              <a:gd name="connsiteY28" fmla="*/ 2733783 h 2744416"/>
              <a:gd name="connsiteX29" fmla="*/ 2690037 w 7793665"/>
              <a:gd name="connsiteY29" fmla="*/ 2712518 h 2744416"/>
              <a:gd name="connsiteX30" fmla="*/ 2743200 w 7793665"/>
              <a:gd name="connsiteY30" fmla="*/ 2691253 h 2744416"/>
              <a:gd name="connsiteX31" fmla="*/ 2806995 w 7793665"/>
              <a:gd name="connsiteY31" fmla="*/ 2648723 h 2744416"/>
              <a:gd name="connsiteX32" fmla="*/ 2838893 w 7793665"/>
              <a:gd name="connsiteY32" fmla="*/ 2627458 h 2744416"/>
              <a:gd name="connsiteX33" fmla="*/ 2870791 w 7793665"/>
              <a:gd name="connsiteY33" fmla="*/ 2616825 h 2744416"/>
              <a:gd name="connsiteX34" fmla="*/ 2902688 w 7793665"/>
              <a:gd name="connsiteY34" fmla="*/ 2584927 h 2744416"/>
              <a:gd name="connsiteX35" fmla="*/ 3009014 w 7793665"/>
              <a:gd name="connsiteY35" fmla="*/ 2510500 h 2744416"/>
              <a:gd name="connsiteX36" fmla="*/ 3030279 w 7793665"/>
              <a:gd name="connsiteY36" fmla="*/ 2489234 h 2744416"/>
              <a:gd name="connsiteX37" fmla="*/ 3062177 w 7793665"/>
              <a:gd name="connsiteY37" fmla="*/ 2467969 h 2744416"/>
              <a:gd name="connsiteX38" fmla="*/ 3179135 w 7793665"/>
              <a:gd name="connsiteY38" fmla="*/ 2382909 h 2744416"/>
              <a:gd name="connsiteX39" fmla="*/ 3211032 w 7793665"/>
              <a:gd name="connsiteY39" fmla="*/ 2340379 h 2744416"/>
              <a:gd name="connsiteX40" fmla="*/ 3242930 w 7793665"/>
              <a:gd name="connsiteY40" fmla="*/ 2319114 h 2744416"/>
              <a:gd name="connsiteX41" fmla="*/ 3264195 w 7793665"/>
              <a:gd name="connsiteY41" fmla="*/ 2276583 h 2744416"/>
              <a:gd name="connsiteX42" fmla="*/ 3327991 w 7793665"/>
              <a:gd name="connsiteY42" fmla="*/ 2212788 h 2744416"/>
              <a:gd name="connsiteX43" fmla="*/ 3349256 w 7793665"/>
              <a:gd name="connsiteY43" fmla="*/ 2180890 h 2744416"/>
              <a:gd name="connsiteX44" fmla="*/ 3402419 w 7793665"/>
              <a:gd name="connsiteY44" fmla="*/ 2127727 h 2744416"/>
              <a:gd name="connsiteX45" fmla="*/ 3434316 w 7793665"/>
              <a:gd name="connsiteY45" fmla="*/ 2095830 h 2744416"/>
              <a:gd name="connsiteX46" fmla="*/ 3466214 w 7793665"/>
              <a:gd name="connsiteY46" fmla="*/ 2053300 h 2744416"/>
              <a:gd name="connsiteX47" fmla="*/ 3530009 w 7793665"/>
              <a:gd name="connsiteY47" fmla="*/ 2010769 h 2744416"/>
              <a:gd name="connsiteX48" fmla="*/ 3593805 w 7793665"/>
              <a:gd name="connsiteY48" fmla="*/ 1957607 h 2744416"/>
              <a:gd name="connsiteX49" fmla="*/ 3636335 w 7793665"/>
              <a:gd name="connsiteY49" fmla="*/ 1904444 h 2744416"/>
              <a:gd name="connsiteX50" fmla="*/ 3668232 w 7793665"/>
              <a:gd name="connsiteY50" fmla="*/ 1883179 h 2744416"/>
              <a:gd name="connsiteX51" fmla="*/ 3721395 w 7793665"/>
              <a:gd name="connsiteY51" fmla="*/ 1819383 h 2744416"/>
              <a:gd name="connsiteX52" fmla="*/ 3753293 w 7793665"/>
              <a:gd name="connsiteY52" fmla="*/ 1755588 h 2744416"/>
              <a:gd name="connsiteX53" fmla="*/ 3774558 w 7793665"/>
              <a:gd name="connsiteY53" fmla="*/ 1723690 h 2744416"/>
              <a:gd name="connsiteX54" fmla="*/ 3806456 w 7793665"/>
              <a:gd name="connsiteY54" fmla="*/ 1649262 h 2744416"/>
              <a:gd name="connsiteX55" fmla="*/ 3817088 w 7793665"/>
              <a:gd name="connsiteY55" fmla="*/ 1606732 h 2744416"/>
              <a:gd name="connsiteX56" fmla="*/ 3838353 w 7793665"/>
              <a:gd name="connsiteY56" fmla="*/ 1574834 h 2744416"/>
              <a:gd name="connsiteX57" fmla="*/ 3880884 w 7793665"/>
              <a:gd name="connsiteY57" fmla="*/ 1479141 h 2744416"/>
              <a:gd name="connsiteX58" fmla="*/ 3912781 w 7793665"/>
              <a:gd name="connsiteY58" fmla="*/ 1404714 h 2744416"/>
              <a:gd name="connsiteX59" fmla="*/ 3944679 w 7793665"/>
              <a:gd name="connsiteY59" fmla="*/ 1330286 h 2744416"/>
              <a:gd name="connsiteX60" fmla="*/ 3965944 w 7793665"/>
              <a:gd name="connsiteY60" fmla="*/ 1298388 h 2744416"/>
              <a:gd name="connsiteX61" fmla="*/ 3997842 w 7793665"/>
              <a:gd name="connsiteY61" fmla="*/ 1234593 h 2744416"/>
              <a:gd name="connsiteX62" fmla="*/ 4029739 w 7793665"/>
              <a:gd name="connsiteY62" fmla="*/ 1170797 h 2744416"/>
              <a:gd name="connsiteX63" fmla="*/ 4072270 w 7793665"/>
              <a:gd name="connsiteY63" fmla="*/ 1107002 h 2744416"/>
              <a:gd name="connsiteX64" fmla="*/ 4104167 w 7793665"/>
              <a:gd name="connsiteY64" fmla="*/ 1043207 h 2744416"/>
              <a:gd name="connsiteX65" fmla="*/ 4125432 w 7793665"/>
              <a:gd name="connsiteY65" fmla="*/ 1021941 h 2744416"/>
              <a:gd name="connsiteX66" fmla="*/ 4167963 w 7793665"/>
              <a:gd name="connsiteY66" fmla="*/ 958146 h 2744416"/>
              <a:gd name="connsiteX67" fmla="*/ 4199860 w 7793665"/>
              <a:gd name="connsiteY67" fmla="*/ 926248 h 2744416"/>
              <a:gd name="connsiteX68" fmla="*/ 4221126 w 7793665"/>
              <a:gd name="connsiteY68" fmla="*/ 894351 h 2744416"/>
              <a:gd name="connsiteX69" fmla="*/ 4253023 w 7793665"/>
              <a:gd name="connsiteY69" fmla="*/ 873086 h 2744416"/>
              <a:gd name="connsiteX70" fmla="*/ 4306186 w 7793665"/>
              <a:gd name="connsiteY70" fmla="*/ 819923 h 2744416"/>
              <a:gd name="connsiteX71" fmla="*/ 4369981 w 7793665"/>
              <a:gd name="connsiteY71" fmla="*/ 766760 h 2744416"/>
              <a:gd name="connsiteX72" fmla="*/ 4391246 w 7793665"/>
              <a:gd name="connsiteY72" fmla="*/ 724230 h 2744416"/>
              <a:gd name="connsiteX73" fmla="*/ 4423144 w 7793665"/>
              <a:gd name="connsiteY73" fmla="*/ 692332 h 2744416"/>
              <a:gd name="connsiteX74" fmla="*/ 4476307 w 7793665"/>
              <a:gd name="connsiteY74" fmla="*/ 617904 h 2744416"/>
              <a:gd name="connsiteX75" fmla="*/ 4540102 w 7793665"/>
              <a:gd name="connsiteY75" fmla="*/ 554109 h 2744416"/>
              <a:gd name="connsiteX76" fmla="*/ 4603898 w 7793665"/>
              <a:gd name="connsiteY76" fmla="*/ 479681 h 2744416"/>
              <a:gd name="connsiteX77" fmla="*/ 4625163 w 7793665"/>
              <a:gd name="connsiteY77" fmla="*/ 447783 h 2744416"/>
              <a:gd name="connsiteX78" fmla="*/ 4678326 w 7793665"/>
              <a:gd name="connsiteY78" fmla="*/ 405253 h 2744416"/>
              <a:gd name="connsiteX79" fmla="*/ 4731488 w 7793665"/>
              <a:gd name="connsiteY79" fmla="*/ 341458 h 2744416"/>
              <a:gd name="connsiteX80" fmla="*/ 4774019 w 7793665"/>
              <a:gd name="connsiteY80" fmla="*/ 309560 h 2744416"/>
              <a:gd name="connsiteX81" fmla="*/ 4837814 w 7793665"/>
              <a:gd name="connsiteY81" fmla="*/ 245765 h 2744416"/>
              <a:gd name="connsiteX82" fmla="*/ 4869712 w 7793665"/>
              <a:gd name="connsiteY82" fmla="*/ 224500 h 2744416"/>
              <a:gd name="connsiteX83" fmla="*/ 4890977 w 7793665"/>
              <a:gd name="connsiteY83" fmla="*/ 203234 h 2744416"/>
              <a:gd name="connsiteX84" fmla="*/ 4954772 w 7793665"/>
              <a:gd name="connsiteY84" fmla="*/ 160704 h 2744416"/>
              <a:gd name="connsiteX85" fmla="*/ 4986670 w 7793665"/>
              <a:gd name="connsiteY85" fmla="*/ 139439 h 2744416"/>
              <a:gd name="connsiteX86" fmla="*/ 5029200 w 7793665"/>
              <a:gd name="connsiteY86" fmla="*/ 107541 h 2744416"/>
              <a:gd name="connsiteX87" fmla="*/ 5061098 w 7793665"/>
              <a:gd name="connsiteY87" fmla="*/ 86276 h 2744416"/>
              <a:gd name="connsiteX88" fmla="*/ 5124893 w 7793665"/>
              <a:gd name="connsiteY88" fmla="*/ 33114 h 2744416"/>
              <a:gd name="connsiteX89" fmla="*/ 5156791 w 7793665"/>
              <a:gd name="connsiteY89" fmla="*/ 22481 h 2744416"/>
              <a:gd name="connsiteX90" fmla="*/ 5539563 w 7793665"/>
              <a:gd name="connsiteY90" fmla="*/ 1216 h 2744416"/>
              <a:gd name="connsiteX91" fmla="*/ 5784112 w 7793665"/>
              <a:gd name="connsiteY91" fmla="*/ 11848 h 2744416"/>
              <a:gd name="connsiteX92" fmla="*/ 5869172 w 7793665"/>
              <a:gd name="connsiteY92" fmla="*/ 33114 h 2744416"/>
              <a:gd name="connsiteX93" fmla="*/ 6028660 w 7793665"/>
              <a:gd name="connsiteY93" fmla="*/ 43746 h 2744416"/>
              <a:gd name="connsiteX94" fmla="*/ 6432698 w 7793665"/>
              <a:gd name="connsiteY94" fmla="*/ 65011 h 2744416"/>
              <a:gd name="connsiteX95" fmla="*/ 6464595 w 7793665"/>
              <a:gd name="connsiteY95" fmla="*/ 75644 h 2744416"/>
              <a:gd name="connsiteX96" fmla="*/ 6624084 w 7793665"/>
              <a:gd name="connsiteY96" fmla="*/ 96909 h 2744416"/>
              <a:gd name="connsiteX97" fmla="*/ 6655981 w 7793665"/>
              <a:gd name="connsiteY97" fmla="*/ 107541 h 2744416"/>
              <a:gd name="connsiteX98" fmla="*/ 6741042 w 7793665"/>
              <a:gd name="connsiteY98" fmla="*/ 160704 h 2744416"/>
              <a:gd name="connsiteX99" fmla="*/ 6762307 w 7793665"/>
              <a:gd name="connsiteY99" fmla="*/ 192602 h 2744416"/>
              <a:gd name="connsiteX100" fmla="*/ 6911163 w 7793665"/>
              <a:gd name="connsiteY100" fmla="*/ 330825 h 2744416"/>
              <a:gd name="connsiteX101" fmla="*/ 7060019 w 7793665"/>
              <a:gd name="connsiteY101" fmla="*/ 479681 h 2744416"/>
              <a:gd name="connsiteX102" fmla="*/ 7123814 w 7793665"/>
              <a:gd name="connsiteY102" fmla="*/ 554109 h 2744416"/>
              <a:gd name="connsiteX103" fmla="*/ 7176977 w 7793665"/>
              <a:gd name="connsiteY103" fmla="*/ 575374 h 2744416"/>
              <a:gd name="connsiteX104" fmla="*/ 7240772 w 7793665"/>
              <a:gd name="connsiteY104" fmla="*/ 607272 h 2744416"/>
              <a:gd name="connsiteX105" fmla="*/ 7325832 w 7793665"/>
              <a:gd name="connsiteY105" fmla="*/ 639169 h 2744416"/>
              <a:gd name="connsiteX106" fmla="*/ 7347098 w 7793665"/>
              <a:gd name="connsiteY106" fmla="*/ 660434 h 2744416"/>
              <a:gd name="connsiteX107" fmla="*/ 7421526 w 7793665"/>
              <a:gd name="connsiteY107" fmla="*/ 681700 h 2744416"/>
              <a:gd name="connsiteX108" fmla="*/ 7485321 w 7793665"/>
              <a:gd name="connsiteY108" fmla="*/ 713597 h 2744416"/>
              <a:gd name="connsiteX109" fmla="*/ 7517219 w 7793665"/>
              <a:gd name="connsiteY109" fmla="*/ 734862 h 2744416"/>
              <a:gd name="connsiteX110" fmla="*/ 7623544 w 7793665"/>
              <a:gd name="connsiteY110" fmla="*/ 777393 h 2744416"/>
              <a:gd name="connsiteX111" fmla="*/ 7687339 w 7793665"/>
              <a:gd name="connsiteY111" fmla="*/ 819923 h 2744416"/>
              <a:gd name="connsiteX112" fmla="*/ 7772400 w 7793665"/>
              <a:gd name="connsiteY112" fmla="*/ 851820 h 2744416"/>
              <a:gd name="connsiteX113" fmla="*/ 7793665 w 7793665"/>
              <a:gd name="connsiteY113" fmla="*/ 862453 h 274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7793665" h="2744416">
                <a:moveTo>
                  <a:pt x="0" y="1734323"/>
                </a:moveTo>
                <a:cubicBezTo>
                  <a:pt x="244549" y="1666983"/>
                  <a:pt x="482756" y="1569626"/>
                  <a:pt x="733646" y="1532304"/>
                </a:cubicBezTo>
                <a:cubicBezTo>
                  <a:pt x="915971" y="1505181"/>
                  <a:pt x="1102321" y="1536473"/>
                  <a:pt x="1286539" y="1542937"/>
                </a:cubicBezTo>
                <a:cubicBezTo>
                  <a:pt x="1304669" y="1543573"/>
                  <a:pt x="1351100" y="1555416"/>
                  <a:pt x="1371600" y="1564202"/>
                </a:cubicBezTo>
                <a:cubicBezTo>
                  <a:pt x="1463571" y="1603619"/>
                  <a:pt x="1371221" y="1571164"/>
                  <a:pt x="1446028" y="1596100"/>
                </a:cubicBezTo>
                <a:cubicBezTo>
                  <a:pt x="1472752" y="1676276"/>
                  <a:pt x="1436702" y="1577446"/>
                  <a:pt x="1477926" y="1659895"/>
                </a:cubicBezTo>
                <a:cubicBezTo>
                  <a:pt x="1482938" y="1669920"/>
                  <a:pt x="1484143" y="1681491"/>
                  <a:pt x="1488558" y="1691793"/>
                </a:cubicBezTo>
                <a:cubicBezTo>
                  <a:pt x="1494802" y="1706361"/>
                  <a:pt x="1503579" y="1719755"/>
                  <a:pt x="1509823" y="1734323"/>
                </a:cubicBezTo>
                <a:cubicBezTo>
                  <a:pt x="1536235" y="1795950"/>
                  <a:pt x="1500856" y="1736819"/>
                  <a:pt x="1541721" y="1798118"/>
                </a:cubicBezTo>
                <a:cubicBezTo>
                  <a:pt x="1545265" y="1812295"/>
                  <a:pt x="1547732" y="1826785"/>
                  <a:pt x="1552353" y="1840648"/>
                </a:cubicBezTo>
                <a:cubicBezTo>
                  <a:pt x="1558389" y="1858755"/>
                  <a:pt x="1567096" y="1875874"/>
                  <a:pt x="1573619" y="1893811"/>
                </a:cubicBezTo>
                <a:cubicBezTo>
                  <a:pt x="1581279" y="1914877"/>
                  <a:pt x="1587796" y="1936342"/>
                  <a:pt x="1594884" y="1957607"/>
                </a:cubicBezTo>
                <a:cubicBezTo>
                  <a:pt x="1620372" y="2034073"/>
                  <a:pt x="1589452" y="1938595"/>
                  <a:pt x="1616149" y="2032034"/>
                </a:cubicBezTo>
                <a:cubicBezTo>
                  <a:pt x="1619228" y="2042811"/>
                  <a:pt x="1623237" y="2053299"/>
                  <a:pt x="1626781" y="2063932"/>
                </a:cubicBezTo>
                <a:cubicBezTo>
                  <a:pt x="1630325" y="2177346"/>
                  <a:pt x="1628484" y="2291057"/>
                  <a:pt x="1637414" y="2404174"/>
                </a:cubicBezTo>
                <a:cubicBezTo>
                  <a:pt x="1639178" y="2426520"/>
                  <a:pt x="1651591" y="2446704"/>
                  <a:pt x="1658679" y="2467969"/>
                </a:cubicBezTo>
                <a:cubicBezTo>
                  <a:pt x="1662223" y="2478602"/>
                  <a:pt x="1659287" y="2494855"/>
                  <a:pt x="1669312" y="2499867"/>
                </a:cubicBezTo>
                <a:cubicBezTo>
                  <a:pt x="1698420" y="2514421"/>
                  <a:pt x="1718690" y="2522358"/>
                  <a:pt x="1743739" y="2542397"/>
                </a:cubicBezTo>
                <a:cubicBezTo>
                  <a:pt x="1751567" y="2548659"/>
                  <a:pt x="1757177" y="2557400"/>
                  <a:pt x="1765005" y="2563662"/>
                </a:cubicBezTo>
                <a:cubicBezTo>
                  <a:pt x="1774983" y="2571645"/>
                  <a:pt x="1786924" y="2576944"/>
                  <a:pt x="1796902" y="2584927"/>
                </a:cubicBezTo>
                <a:cubicBezTo>
                  <a:pt x="1804730" y="2591189"/>
                  <a:pt x="1809571" y="2601035"/>
                  <a:pt x="1818167" y="2606193"/>
                </a:cubicBezTo>
                <a:cubicBezTo>
                  <a:pt x="1829750" y="2613143"/>
                  <a:pt x="1883754" y="2624932"/>
                  <a:pt x="1892595" y="2627458"/>
                </a:cubicBezTo>
                <a:cubicBezTo>
                  <a:pt x="1966820" y="2648665"/>
                  <a:pt x="1871916" y="2630579"/>
                  <a:pt x="1998921" y="2648723"/>
                </a:cubicBezTo>
                <a:lnTo>
                  <a:pt x="2062716" y="2669988"/>
                </a:lnTo>
                <a:lnTo>
                  <a:pt x="2094614" y="2680620"/>
                </a:lnTo>
                <a:cubicBezTo>
                  <a:pt x="2101702" y="2687709"/>
                  <a:pt x="2106913" y="2697403"/>
                  <a:pt x="2115879" y="2701886"/>
                </a:cubicBezTo>
                <a:cubicBezTo>
                  <a:pt x="2135928" y="2711911"/>
                  <a:pt x="2158409" y="2716063"/>
                  <a:pt x="2179674" y="2723151"/>
                </a:cubicBezTo>
                <a:cubicBezTo>
                  <a:pt x="2235343" y="2741707"/>
                  <a:pt x="2200486" y="2732199"/>
                  <a:pt x="2286000" y="2744416"/>
                </a:cubicBezTo>
                <a:cubicBezTo>
                  <a:pt x="2388781" y="2740872"/>
                  <a:pt x="2491669" y="2739650"/>
                  <a:pt x="2594344" y="2733783"/>
                </a:cubicBezTo>
                <a:cubicBezTo>
                  <a:pt x="2630208" y="2731734"/>
                  <a:pt x="2657955" y="2724549"/>
                  <a:pt x="2690037" y="2712518"/>
                </a:cubicBezTo>
                <a:cubicBezTo>
                  <a:pt x="2707908" y="2705816"/>
                  <a:pt x="2726444" y="2700392"/>
                  <a:pt x="2743200" y="2691253"/>
                </a:cubicBezTo>
                <a:cubicBezTo>
                  <a:pt x="2765637" y="2679015"/>
                  <a:pt x="2785730" y="2662900"/>
                  <a:pt x="2806995" y="2648723"/>
                </a:cubicBezTo>
                <a:cubicBezTo>
                  <a:pt x="2817628" y="2641635"/>
                  <a:pt x="2826770" y="2631499"/>
                  <a:pt x="2838893" y="2627458"/>
                </a:cubicBezTo>
                <a:lnTo>
                  <a:pt x="2870791" y="2616825"/>
                </a:lnTo>
                <a:cubicBezTo>
                  <a:pt x="2881423" y="2606192"/>
                  <a:pt x="2891271" y="2594713"/>
                  <a:pt x="2902688" y="2584927"/>
                </a:cubicBezTo>
                <a:cubicBezTo>
                  <a:pt x="2945033" y="2548632"/>
                  <a:pt x="2960230" y="2547088"/>
                  <a:pt x="3009014" y="2510500"/>
                </a:cubicBezTo>
                <a:cubicBezTo>
                  <a:pt x="3017034" y="2504485"/>
                  <a:pt x="3022451" y="2495496"/>
                  <a:pt x="3030279" y="2489234"/>
                </a:cubicBezTo>
                <a:cubicBezTo>
                  <a:pt x="3040258" y="2481251"/>
                  <a:pt x="3051842" y="2475485"/>
                  <a:pt x="3062177" y="2467969"/>
                </a:cubicBezTo>
                <a:cubicBezTo>
                  <a:pt x="3193192" y="2372686"/>
                  <a:pt x="3104864" y="2432422"/>
                  <a:pt x="3179135" y="2382909"/>
                </a:cubicBezTo>
                <a:cubicBezTo>
                  <a:pt x="3189767" y="2368732"/>
                  <a:pt x="3198502" y="2352909"/>
                  <a:pt x="3211032" y="2340379"/>
                </a:cubicBezTo>
                <a:cubicBezTo>
                  <a:pt x="3220068" y="2331343"/>
                  <a:pt x="3234749" y="2328931"/>
                  <a:pt x="3242930" y="2319114"/>
                </a:cubicBezTo>
                <a:cubicBezTo>
                  <a:pt x="3253077" y="2306937"/>
                  <a:pt x="3254293" y="2288960"/>
                  <a:pt x="3264195" y="2276583"/>
                </a:cubicBezTo>
                <a:cubicBezTo>
                  <a:pt x="3282982" y="2253100"/>
                  <a:pt x="3311309" y="2237811"/>
                  <a:pt x="3327991" y="2212788"/>
                </a:cubicBezTo>
                <a:cubicBezTo>
                  <a:pt x="3335079" y="2202155"/>
                  <a:pt x="3340841" y="2190507"/>
                  <a:pt x="3349256" y="2180890"/>
                </a:cubicBezTo>
                <a:cubicBezTo>
                  <a:pt x="3365759" y="2162029"/>
                  <a:pt x="3384698" y="2145448"/>
                  <a:pt x="3402419" y="2127727"/>
                </a:cubicBezTo>
                <a:cubicBezTo>
                  <a:pt x="3413051" y="2117095"/>
                  <a:pt x="3425294" y="2107859"/>
                  <a:pt x="3434316" y="2095830"/>
                </a:cubicBezTo>
                <a:cubicBezTo>
                  <a:pt x="3444949" y="2081653"/>
                  <a:pt x="3452969" y="2065073"/>
                  <a:pt x="3466214" y="2053300"/>
                </a:cubicBezTo>
                <a:cubicBezTo>
                  <a:pt x="3485316" y="2036320"/>
                  <a:pt x="3511937" y="2028841"/>
                  <a:pt x="3530009" y="2010769"/>
                </a:cubicBezTo>
                <a:cubicBezTo>
                  <a:pt x="3605793" y="1934987"/>
                  <a:pt x="3519778" y="2016829"/>
                  <a:pt x="3593805" y="1957607"/>
                </a:cubicBezTo>
                <a:cubicBezTo>
                  <a:pt x="3646410" y="1915523"/>
                  <a:pt x="3581078" y="1959701"/>
                  <a:pt x="3636335" y="1904444"/>
                </a:cubicBezTo>
                <a:cubicBezTo>
                  <a:pt x="3645371" y="1895408"/>
                  <a:pt x="3657600" y="1890267"/>
                  <a:pt x="3668232" y="1883179"/>
                </a:cubicBezTo>
                <a:cubicBezTo>
                  <a:pt x="3713854" y="1791936"/>
                  <a:pt x="3661281" y="1879497"/>
                  <a:pt x="3721395" y="1819383"/>
                </a:cubicBezTo>
                <a:cubicBezTo>
                  <a:pt x="3751866" y="1788912"/>
                  <a:pt x="3735998" y="1790178"/>
                  <a:pt x="3753293" y="1755588"/>
                </a:cubicBezTo>
                <a:cubicBezTo>
                  <a:pt x="3759008" y="1744158"/>
                  <a:pt x="3767470" y="1734323"/>
                  <a:pt x="3774558" y="1723690"/>
                </a:cubicBezTo>
                <a:cubicBezTo>
                  <a:pt x="3805087" y="1601581"/>
                  <a:pt x="3762397" y="1752068"/>
                  <a:pt x="3806456" y="1649262"/>
                </a:cubicBezTo>
                <a:cubicBezTo>
                  <a:pt x="3812212" y="1635831"/>
                  <a:pt x="3811332" y="1620163"/>
                  <a:pt x="3817088" y="1606732"/>
                </a:cubicBezTo>
                <a:cubicBezTo>
                  <a:pt x="3822122" y="1594986"/>
                  <a:pt x="3833163" y="1586511"/>
                  <a:pt x="3838353" y="1574834"/>
                </a:cubicBezTo>
                <a:cubicBezTo>
                  <a:pt x="3888966" y="1460956"/>
                  <a:pt x="3832759" y="1551330"/>
                  <a:pt x="3880884" y="1479141"/>
                </a:cubicBezTo>
                <a:cubicBezTo>
                  <a:pt x="3905816" y="1404342"/>
                  <a:pt x="3873368" y="1496676"/>
                  <a:pt x="3912781" y="1404714"/>
                </a:cubicBezTo>
                <a:cubicBezTo>
                  <a:pt x="3938342" y="1345071"/>
                  <a:pt x="3904379" y="1400812"/>
                  <a:pt x="3944679" y="1330286"/>
                </a:cubicBezTo>
                <a:cubicBezTo>
                  <a:pt x="3951019" y="1319191"/>
                  <a:pt x="3960229" y="1309818"/>
                  <a:pt x="3965944" y="1298388"/>
                </a:cubicBezTo>
                <a:cubicBezTo>
                  <a:pt x="4009962" y="1210352"/>
                  <a:pt x="3936904" y="1325999"/>
                  <a:pt x="3997842" y="1234593"/>
                </a:cubicBezTo>
                <a:cubicBezTo>
                  <a:pt x="4024562" y="1154427"/>
                  <a:pt x="3988521" y="1253232"/>
                  <a:pt x="4029739" y="1170797"/>
                </a:cubicBezTo>
                <a:cubicBezTo>
                  <a:pt x="4060514" y="1109248"/>
                  <a:pt x="4011804" y="1167468"/>
                  <a:pt x="4072270" y="1107002"/>
                </a:cubicBezTo>
                <a:cubicBezTo>
                  <a:pt x="4083500" y="1073309"/>
                  <a:pt x="4080610" y="1072653"/>
                  <a:pt x="4104167" y="1043207"/>
                </a:cubicBezTo>
                <a:cubicBezTo>
                  <a:pt x="4110429" y="1035379"/>
                  <a:pt x="4119417" y="1029961"/>
                  <a:pt x="4125432" y="1021941"/>
                </a:cubicBezTo>
                <a:cubicBezTo>
                  <a:pt x="4140767" y="1001495"/>
                  <a:pt x="4149891" y="976218"/>
                  <a:pt x="4167963" y="958146"/>
                </a:cubicBezTo>
                <a:cubicBezTo>
                  <a:pt x="4178595" y="947513"/>
                  <a:pt x="4190234" y="937799"/>
                  <a:pt x="4199860" y="926248"/>
                </a:cubicBezTo>
                <a:cubicBezTo>
                  <a:pt x="4208041" y="916431"/>
                  <a:pt x="4212090" y="903387"/>
                  <a:pt x="4221126" y="894351"/>
                </a:cubicBezTo>
                <a:cubicBezTo>
                  <a:pt x="4230162" y="885315"/>
                  <a:pt x="4243406" y="881501"/>
                  <a:pt x="4253023" y="873086"/>
                </a:cubicBezTo>
                <a:cubicBezTo>
                  <a:pt x="4271883" y="856583"/>
                  <a:pt x="4285334" y="833824"/>
                  <a:pt x="4306186" y="819923"/>
                </a:cubicBezTo>
                <a:cubicBezTo>
                  <a:pt x="4331622" y="802966"/>
                  <a:pt x="4351374" y="792811"/>
                  <a:pt x="4369981" y="766760"/>
                </a:cubicBezTo>
                <a:cubicBezTo>
                  <a:pt x="4379194" y="753862"/>
                  <a:pt x="4382033" y="737128"/>
                  <a:pt x="4391246" y="724230"/>
                </a:cubicBezTo>
                <a:cubicBezTo>
                  <a:pt x="4399986" y="711994"/>
                  <a:pt x="4413518" y="703884"/>
                  <a:pt x="4423144" y="692332"/>
                </a:cubicBezTo>
                <a:cubicBezTo>
                  <a:pt x="4487861" y="614671"/>
                  <a:pt x="4390116" y="713671"/>
                  <a:pt x="4476307" y="617904"/>
                </a:cubicBezTo>
                <a:cubicBezTo>
                  <a:pt x="4496425" y="595551"/>
                  <a:pt x="4523421" y="579132"/>
                  <a:pt x="4540102" y="554109"/>
                </a:cubicBezTo>
                <a:cubicBezTo>
                  <a:pt x="4588922" y="480879"/>
                  <a:pt x="4526548" y="569922"/>
                  <a:pt x="4603898" y="479681"/>
                </a:cubicBezTo>
                <a:cubicBezTo>
                  <a:pt x="4612214" y="469979"/>
                  <a:pt x="4616127" y="456819"/>
                  <a:pt x="4625163" y="447783"/>
                </a:cubicBezTo>
                <a:cubicBezTo>
                  <a:pt x="4680424" y="392521"/>
                  <a:pt x="4636238" y="457862"/>
                  <a:pt x="4678326" y="405253"/>
                </a:cubicBezTo>
                <a:cubicBezTo>
                  <a:pt x="4714124" y="360506"/>
                  <a:pt x="4683268" y="382789"/>
                  <a:pt x="4731488" y="341458"/>
                </a:cubicBezTo>
                <a:cubicBezTo>
                  <a:pt x="4744943" y="329925"/>
                  <a:pt x="4760847" y="321415"/>
                  <a:pt x="4774019" y="309560"/>
                </a:cubicBezTo>
                <a:cubicBezTo>
                  <a:pt x="4796372" y="289442"/>
                  <a:pt x="4812791" y="262446"/>
                  <a:pt x="4837814" y="245765"/>
                </a:cubicBezTo>
                <a:cubicBezTo>
                  <a:pt x="4848447" y="238677"/>
                  <a:pt x="4859733" y="232483"/>
                  <a:pt x="4869712" y="224500"/>
                </a:cubicBezTo>
                <a:cubicBezTo>
                  <a:pt x="4877540" y="218238"/>
                  <a:pt x="4882957" y="209249"/>
                  <a:pt x="4890977" y="203234"/>
                </a:cubicBezTo>
                <a:cubicBezTo>
                  <a:pt x="4911423" y="187899"/>
                  <a:pt x="4933507" y="174881"/>
                  <a:pt x="4954772" y="160704"/>
                </a:cubicBezTo>
                <a:cubicBezTo>
                  <a:pt x="4965405" y="153616"/>
                  <a:pt x="4976447" y="147106"/>
                  <a:pt x="4986670" y="139439"/>
                </a:cubicBezTo>
                <a:cubicBezTo>
                  <a:pt x="5000847" y="128806"/>
                  <a:pt x="5014780" y="117841"/>
                  <a:pt x="5029200" y="107541"/>
                </a:cubicBezTo>
                <a:cubicBezTo>
                  <a:pt x="5039599" y="100113"/>
                  <a:pt x="5051281" y="94457"/>
                  <a:pt x="5061098" y="86276"/>
                </a:cubicBezTo>
                <a:cubicBezTo>
                  <a:pt x="5096373" y="56881"/>
                  <a:pt x="5085293" y="52914"/>
                  <a:pt x="5124893" y="33114"/>
                </a:cubicBezTo>
                <a:cubicBezTo>
                  <a:pt x="5134918" y="28102"/>
                  <a:pt x="5146014" y="25560"/>
                  <a:pt x="5156791" y="22481"/>
                </a:cubicBezTo>
                <a:cubicBezTo>
                  <a:pt x="5287984" y="-15004"/>
                  <a:pt x="5351024" y="7108"/>
                  <a:pt x="5539563" y="1216"/>
                </a:cubicBezTo>
                <a:cubicBezTo>
                  <a:pt x="5621079" y="4760"/>
                  <a:pt x="5702898" y="3989"/>
                  <a:pt x="5784112" y="11848"/>
                </a:cubicBezTo>
                <a:cubicBezTo>
                  <a:pt x="5813202" y="14663"/>
                  <a:pt x="5840011" y="31170"/>
                  <a:pt x="5869172" y="33114"/>
                </a:cubicBezTo>
                <a:lnTo>
                  <a:pt x="6028660" y="43746"/>
                </a:lnTo>
                <a:cubicBezTo>
                  <a:pt x="6520649" y="69640"/>
                  <a:pt x="6064976" y="40498"/>
                  <a:pt x="6432698" y="65011"/>
                </a:cubicBezTo>
                <a:cubicBezTo>
                  <a:pt x="6443330" y="68555"/>
                  <a:pt x="6453605" y="73446"/>
                  <a:pt x="6464595" y="75644"/>
                </a:cubicBezTo>
                <a:cubicBezTo>
                  <a:pt x="6489036" y="80532"/>
                  <a:pt x="6603402" y="94324"/>
                  <a:pt x="6624084" y="96909"/>
                </a:cubicBezTo>
                <a:cubicBezTo>
                  <a:pt x="6634716" y="100453"/>
                  <a:pt x="6645957" y="102529"/>
                  <a:pt x="6655981" y="107541"/>
                </a:cubicBezTo>
                <a:cubicBezTo>
                  <a:pt x="6681625" y="120363"/>
                  <a:pt x="6715740" y="143837"/>
                  <a:pt x="6741042" y="160704"/>
                </a:cubicBezTo>
                <a:cubicBezTo>
                  <a:pt x="6748130" y="171337"/>
                  <a:pt x="6753817" y="183051"/>
                  <a:pt x="6762307" y="192602"/>
                </a:cubicBezTo>
                <a:cubicBezTo>
                  <a:pt x="6848269" y="289310"/>
                  <a:pt x="6809074" y="228736"/>
                  <a:pt x="6911163" y="330825"/>
                </a:cubicBezTo>
                <a:cubicBezTo>
                  <a:pt x="7076708" y="496370"/>
                  <a:pt x="6959429" y="404239"/>
                  <a:pt x="7060019" y="479681"/>
                </a:cubicBezTo>
                <a:cubicBezTo>
                  <a:pt x="7079258" y="508540"/>
                  <a:pt x="7092874" y="533482"/>
                  <a:pt x="7123814" y="554109"/>
                </a:cubicBezTo>
                <a:cubicBezTo>
                  <a:pt x="7139695" y="564696"/>
                  <a:pt x="7159602" y="567476"/>
                  <a:pt x="7176977" y="575374"/>
                </a:cubicBezTo>
                <a:cubicBezTo>
                  <a:pt x="7198621" y="585212"/>
                  <a:pt x="7219128" y="597434"/>
                  <a:pt x="7240772" y="607272"/>
                </a:cubicBezTo>
                <a:cubicBezTo>
                  <a:pt x="7275735" y="623164"/>
                  <a:pt x="7292626" y="628101"/>
                  <a:pt x="7325832" y="639169"/>
                </a:cubicBezTo>
                <a:cubicBezTo>
                  <a:pt x="7332921" y="646257"/>
                  <a:pt x="7338502" y="655276"/>
                  <a:pt x="7347098" y="660434"/>
                </a:cubicBezTo>
                <a:cubicBezTo>
                  <a:pt x="7357995" y="666972"/>
                  <a:pt x="7413579" y="679713"/>
                  <a:pt x="7421526" y="681700"/>
                </a:cubicBezTo>
                <a:cubicBezTo>
                  <a:pt x="7512933" y="742639"/>
                  <a:pt x="7397285" y="669580"/>
                  <a:pt x="7485321" y="713597"/>
                </a:cubicBezTo>
                <a:cubicBezTo>
                  <a:pt x="7496751" y="719312"/>
                  <a:pt x="7506048" y="728656"/>
                  <a:pt x="7517219" y="734862"/>
                </a:cubicBezTo>
                <a:cubicBezTo>
                  <a:pt x="7580110" y="769801"/>
                  <a:pt x="7566538" y="763141"/>
                  <a:pt x="7623544" y="777393"/>
                </a:cubicBezTo>
                <a:cubicBezTo>
                  <a:pt x="7644809" y="791570"/>
                  <a:pt x="7663093" y="811842"/>
                  <a:pt x="7687339" y="819923"/>
                </a:cubicBezTo>
                <a:cubicBezTo>
                  <a:pt x="7726145" y="832858"/>
                  <a:pt x="7727902" y="832749"/>
                  <a:pt x="7772400" y="851820"/>
                </a:cubicBezTo>
                <a:cubicBezTo>
                  <a:pt x="7779684" y="854942"/>
                  <a:pt x="7786577" y="858909"/>
                  <a:pt x="7793665" y="862453"/>
                </a:cubicBezTo>
              </a:path>
            </a:pathLst>
          </a:custGeom>
          <a:noFill/>
          <a:ln w="38100">
            <a:solidFill>
              <a:srgbClr val="00B0F0"/>
            </a:solidFill>
            <a:prstDash val="sysDot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4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When can we stop testing?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52600"/>
            <a:ext cx="8229600" cy="2819400"/>
          </a:xfrm>
        </p:spPr>
        <p:txBody>
          <a:bodyPr>
            <a:norm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 SemiCondensed" panose="020B0502040204020203" pitchFamily="34" charset="0"/>
              </a:rPr>
              <a:t>Historical data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 SemiCondensed" panose="020B0502040204020203" pitchFamily="34" charset="0"/>
              </a:rPr>
              <a:t>Capture-recapture model</a:t>
            </a:r>
          </a:p>
          <a:p>
            <a:pPr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 SemiCondensed" panose="020B0502040204020203" pitchFamily="34" charset="0"/>
              </a:rPr>
              <a:t>Error seeding</a:t>
            </a:r>
            <a:endParaRPr lang="en-US" sz="24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1423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Historical Data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Bahnschrift SemiCondensed" panose="020B0502040204020203" pitchFamily="34" charset="0"/>
              </a:rPr>
              <a:t>Lots of variants based on statistical modeling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What data should be kept?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When are releases comparable?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Dangers with a good release (few bugs)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test forever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adversarial relation between developers and tester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>
                <a:latin typeface="Bahnschrift SemiCondensed" panose="020B0502040204020203" pitchFamily="34" charset="0"/>
              </a:rPr>
              <a:t>Dangers with a bad release (lots of bugs)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stop too soon</a:t>
            </a:r>
          </a:p>
        </p:txBody>
      </p:sp>
    </p:spTree>
    <p:extLst>
      <p:ext uri="{BB962C8B-B14F-4D97-AF65-F5344CB8AC3E}">
        <p14:creationId xmlns:p14="http://schemas.microsoft.com/office/powerpoint/2010/main" val="161742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Error “seeding”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371600"/>
            <a:ext cx="8537448" cy="4727448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Also called 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mutation testing</a:t>
            </a:r>
          </a:p>
          <a:p>
            <a:pPr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Deliberately put errors into code (seeding)</a:t>
            </a:r>
          </a:p>
          <a:p>
            <a:pPr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Testing finds the seeded errors as well as "real" ones put there by developers</a:t>
            </a:r>
          </a:p>
          <a:p>
            <a:pPr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SemiCondensed" panose="020B0502040204020203" pitchFamily="34" charset="0"/>
              </a:rPr>
              <a:t>Percentage of seeded errors found is related to percentage of “normal” errors found</a:t>
            </a:r>
          </a:p>
        </p:txBody>
      </p:sp>
    </p:spTree>
    <p:extLst>
      <p:ext uri="{BB962C8B-B14F-4D97-AF65-F5344CB8AC3E}">
        <p14:creationId xmlns:p14="http://schemas.microsoft.com/office/powerpoint/2010/main" val="8837338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Capture-recapture model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600200"/>
            <a:ext cx="83820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Arial Rounded MT Bold" panose="020F0704030504030204" pitchFamily="34" charset="0"/>
              </a:rPr>
              <a:t>Estimate animal populations: How many deer in the forest?  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  <a:latin typeface="Arial Rounded MT Bold" panose="020F0704030504030204" pitchFamily="34" charset="0"/>
              </a:rPr>
              <a:t>Tag and recount  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  <a:latin typeface="Arial Rounded MT Bold" panose="020F0704030504030204" pitchFamily="34" charset="0"/>
              </a:rPr>
              <a:t>If all tagged, assume you’ve seen them all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800" dirty="0">
                <a:latin typeface="Arial Rounded MT Bold" panose="020F0704030504030204" pitchFamily="34" charset="0"/>
              </a:rPr>
              <a:t>Applied to software by Basin in 73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800" dirty="0">
                <a:latin typeface="Arial Rounded MT Bold" panose="020F0704030504030204" pitchFamily="34" charset="0"/>
              </a:rPr>
              <a:t>Number of errors = |e</a:t>
            </a:r>
            <a:r>
              <a:rPr lang="en-US" sz="2800" baseline="-25000" dirty="0">
                <a:latin typeface="Arial Rounded MT Bold" panose="020F0704030504030204" pitchFamily="34" charset="0"/>
              </a:rPr>
              <a:t>1</a:t>
            </a:r>
            <a:r>
              <a:rPr lang="en-US" sz="2800" dirty="0">
                <a:latin typeface="Arial Rounded MT Bold" panose="020F0704030504030204" pitchFamily="34" charset="0"/>
              </a:rPr>
              <a:t>| * |e</a:t>
            </a:r>
            <a:r>
              <a:rPr lang="en-US" sz="2800" baseline="-25000" dirty="0">
                <a:latin typeface="Arial Rounded MT Bold" panose="020F0704030504030204" pitchFamily="34" charset="0"/>
              </a:rPr>
              <a:t>2</a:t>
            </a:r>
            <a:r>
              <a:rPr lang="en-US" sz="2800" dirty="0">
                <a:latin typeface="Arial Rounded MT Bold" panose="020F0704030504030204" pitchFamily="34" charset="0"/>
              </a:rPr>
              <a:t>| / |e</a:t>
            </a:r>
            <a:r>
              <a:rPr lang="en-US" sz="2800" baseline="-25000" dirty="0">
                <a:latin typeface="Arial Rounded MT Bold" panose="020F0704030504030204" pitchFamily="34" charset="0"/>
              </a:rPr>
              <a:t>1</a:t>
            </a:r>
            <a:r>
              <a:rPr lang="en-US" sz="2800" dirty="0">
                <a:latin typeface="Arial Rounded MT Bold" panose="020F0704030504030204" pitchFamily="34" charset="0"/>
              </a:rPr>
              <a:t> </a:t>
            </a:r>
            <a:r>
              <a:rPr lang="en-US" sz="2800" dirty="0">
                <a:latin typeface="Arial Rounded MT Bold" panose="020F0704030504030204" pitchFamily="34" charset="0"/>
                <a:cs typeface="Arial" charset="0"/>
              </a:rPr>
              <a:t>∩</a:t>
            </a:r>
            <a:r>
              <a:rPr lang="en-US" sz="2800" dirty="0">
                <a:latin typeface="Arial Rounded MT Bold" panose="020F0704030504030204" pitchFamily="34" charset="0"/>
              </a:rPr>
              <a:t> e</a:t>
            </a:r>
            <a:r>
              <a:rPr lang="en-US" sz="2800" baseline="-25000" dirty="0">
                <a:latin typeface="Arial Rounded MT Bold" panose="020F0704030504030204" pitchFamily="34" charset="0"/>
              </a:rPr>
              <a:t>2 </a:t>
            </a:r>
            <a:r>
              <a:rPr lang="en-US" sz="2800" dirty="0">
                <a:latin typeface="Arial Rounded MT Bold" panose="020F0704030504030204" pitchFamily="34" charset="0"/>
              </a:rPr>
              <a:t>|</a:t>
            </a:r>
          </a:p>
          <a:p>
            <a:pPr lvl="3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where e</a:t>
            </a:r>
            <a:r>
              <a:rPr lang="en-US" sz="2400" baseline="-25000" dirty="0">
                <a:latin typeface="Arial Rounded MT Bold" panose="020F0704030504030204" pitchFamily="34" charset="0"/>
              </a:rPr>
              <a:t>n</a:t>
            </a:r>
            <a:r>
              <a:rPr lang="en-US" sz="2400" dirty="0">
                <a:latin typeface="Arial Rounded MT Bold" panose="020F0704030504030204" pitchFamily="34" charset="0"/>
              </a:rPr>
              <a:t> = errors found by tester 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 Rounded MT Bold" panose="020F0704030504030204" pitchFamily="34" charset="0"/>
              </a:rPr>
              <a:t>2 testers: 25, 27, 12 overlap: 56 total errors</a:t>
            </a:r>
            <a:endParaRPr lang="en-US" sz="3200" dirty="0">
              <a:latin typeface="Arial Rounded MT Bold" panose="020F07040305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800" dirty="0">
                <a:latin typeface="Arial Rounded MT Bold" panose="020F0704030504030204" pitchFamily="34" charset="0"/>
              </a:rPr>
              <a:t>What’s wrong with this model (aside from the fact the denominator can be 0)?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 Rounded MT Bold" panose="020F0704030504030204" pitchFamily="34" charset="0"/>
              </a:rPr>
              <a:t>Assumptions about independence of testers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lvl="3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0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6000">
              <a:schemeClr val="bg1">
                <a:lumMod val="95000"/>
              </a:schemeClr>
            </a:gs>
            <a:gs pos="69000">
              <a:schemeClr val="accent3">
                <a:lumMod val="49000"/>
                <a:lumOff val="51000"/>
                <a:alpha val="46000"/>
              </a:schemeClr>
            </a:gs>
            <a:gs pos="89000">
              <a:schemeClr val="accent5">
                <a:alpha val="87000"/>
                <a:lumMod val="68000"/>
                <a:lumOff val="32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68426" y="3429000"/>
            <a:ext cx="6480174" cy="9874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35887" cy="251460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Berlin Sans FB" panose="020E0602020502020306" pitchFamily="34" charset="0"/>
              </a:rPr>
              <a:t>Test Tools</a:t>
            </a:r>
          </a:p>
        </p:txBody>
      </p:sp>
    </p:spTree>
    <p:extLst>
      <p:ext uri="{BB962C8B-B14F-4D97-AF65-F5344CB8AC3E}">
        <p14:creationId xmlns:p14="http://schemas.microsoft.com/office/powerpoint/2010/main" val="38907783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Unit Test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143000"/>
            <a:ext cx="8503920" cy="4956048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spcBef>
                <a:spcPts val="12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What do they do?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Regression testing framework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Incrementally build test suites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Typically language specific</a:t>
            </a:r>
          </a:p>
          <a:p>
            <a:pPr marL="0" indent="0" eaLnBrk="1" hangingPunct="1">
              <a:lnSpc>
                <a:spcPct val="80000"/>
              </a:lnSpc>
              <a:spcBef>
                <a:spcPts val="30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What is available?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JUnit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 most well known (Java)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SUnit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 was the first (Smalltalk)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xUnit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 where x is most every language known 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Bahnschrift SemiCondensed" panose="020B0502040204020203" pitchFamily="34" charset="0"/>
              </a:rPr>
              <a:t>Eclipse has unit test plugins for many languages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Bahnschrift SemiCondensed" panose="020B0502040204020203" pitchFamily="34" charset="0"/>
                <a:hlinkClick r:id="rId2"/>
              </a:rPr>
              <a:t>http://en.wikipedia.org/wiki/List_of_unit_testing_frameworks</a:t>
            </a:r>
            <a:endParaRPr lang="en-US" sz="20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264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Regression Test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447800"/>
            <a:ext cx="8503920" cy="4651248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Automated</a:t>
            </a:r>
          </a:p>
          <a:p>
            <a:pPr marL="0" indent="0" eaLnBrk="1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Run with every build</a:t>
            </a:r>
          </a:p>
          <a:p>
            <a:pPr marL="0" indent="0" eaLnBrk="1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Issues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Time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GUI based</a:t>
            </a:r>
          </a:p>
          <a:p>
            <a:pPr marL="0" indent="0" eaLnBrk="1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Tools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Wide range of capabilities and quality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Avoid pixel-based tools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latin typeface="Bahnschrift SemiCondensed" panose="020B0502040204020203" pitchFamily="34" charset="0"/>
              </a:rPr>
              <a:t>Random vs. scripted testing</a:t>
            </a:r>
          </a:p>
          <a:p>
            <a:pPr marL="0" indent="0">
              <a:lnSpc>
                <a:spcPct val="80000"/>
              </a:lnSpc>
              <a:spcBef>
                <a:spcPts val="1800"/>
              </a:spcBef>
              <a:buNone/>
            </a:pPr>
            <a:r>
              <a:rPr lang="en-US" sz="2800" dirty="0">
                <a:latin typeface="Bahnschrift SemiCondensed" panose="020B0502040204020203" pitchFamily="34" charset="0"/>
                <a:hlinkClick r:id="rId2"/>
              </a:rPr>
              <a:t>One list</a:t>
            </a:r>
            <a:endParaRPr lang="en-US" sz="28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71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Performance Test Tools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143000"/>
            <a:ext cx="8503920" cy="259080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4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What do they do?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Bahnschrift SemiCondensed" panose="020B0502040204020203" pitchFamily="34" charset="0"/>
              </a:rPr>
              <a:t>Orchestrate test scripts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Bahnschrift SemiCondensed" panose="020B0502040204020203" pitchFamily="34" charset="0"/>
              </a:rPr>
              <a:t>Simulate heavy loads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Bahnschrift SemiCondensed" panose="020B0502040204020203" pitchFamily="34" charset="0"/>
              </a:rPr>
              <a:t>Check software for meeting non-functional requirements (speed, responsiveness, etc.)</a:t>
            </a:r>
            <a:endParaRPr lang="en-US" sz="2000" i="1" dirty="0">
              <a:solidFill>
                <a:schemeClr val="accent5">
                  <a:lumMod val="50000"/>
                </a:schemeClr>
              </a:solidFill>
              <a:latin typeface="Bahnschrift SemiCondensed" panose="020B0502040204020203" pitchFamily="34" charset="0"/>
            </a:endParaRPr>
          </a:p>
          <a:p>
            <a:pPr marL="0" indent="0" eaLnBrk="1" hangingPunct="1">
              <a:spcBef>
                <a:spcPts val="1200"/>
              </a:spcBef>
              <a:buNone/>
            </a:pPr>
            <a:r>
              <a:rPr lang="en-US" sz="24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What is available?</a:t>
            </a:r>
          </a:p>
          <a:p>
            <a:pPr lvl="1">
              <a:spcBef>
                <a:spcPts val="0"/>
              </a:spcBef>
              <a:buSzPct val="65000"/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Bahnschrift SemiCondensed" panose="020B0502040204020203" pitchFamily="34" charset="0"/>
              </a:rPr>
              <a:t>JMeter  (can do Web apps, mobile, and desktop programs)</a:t>
            </a:r>
          </a:p>
          <a:p>
            <a:pPr lvl="1">
              <a:spcBef>
                <a:spcPts val="0"/>
              </a:spcBef>
              <a:buSzPct val="65000"/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5">
                    <a:lumMod val="50000"/>
                  </a:schemeClr>
                </a:solidFill>
                <a:latin typeface="Bahnschrift SemiCondensed" panose="020B0502040204020203" pitchFamily="34" charset="0"/>
              </a:rPr>
              <a:t>Grinder</a:t>
            </a:r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86200"/>
            <a:ext cx="8263027" cy="24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573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Performance Test Tools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1" y="1143000"/>
            <a:ext cx="8573927" cy="5105400"/>
          </a:xfrm>
        </p:spPr>
      </p:pic>
    </p:spTree>
    <p:extLst>
      <p:ext uri="{BB962C8B-B14F-4D97-AF65-F5344CB8AC3E}">
        <p14:creationId xmlns:p14="http://schemas.microsoft.com/office/powerpoint/2010/main" val="34251045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Performance Test Tools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5" y="1219200"/>
            <a:ext cx="8887281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109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Stress Testing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95400"/>
            <a:ext cx="8503920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A kind of performance testing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Determines the robustness of software by testing beyond the limits of normal operation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Particularly important for "mission critical" software, where failure has high costs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“stress” makes most sense for code with timing constraints or resource limits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latin typeface="Arial Narrow" panose="020B0606020202030204" pitchFamily="34" charset="0"/>
              </a:rPr>
              <a:t>servers that are made to handle, say, 1000 requests per minute, etc.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latin typeface="Arial Narrow" panose="020B0606020202030204" pitchFamily="34" charset="0"/>
              </a:rPr>
              <a:t>environments that can handle hundreds of users simultaneously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latin typeface="Arial Narrow" panose="020B0606020202030204" pitchFamily="34" charset="0"/>
              </a:rPr>
              <a:t>multi-player network games… can it handle 5K users?  10k?  50K?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Tests demonstrate robustness, availability, and error handling under a heavy load</a:t>
            </a:r>
          </a:p>
        </p:txBody>
      </p:sp>
    </p:spTree>
    <p:extLst>
      <p:ext uri="{BB962C8B-B14F-4D97-AF65-F5344CB8AC3E}">
        <p14:creationId xmlns:p14="http://schemas.microsoft.com/office/powerpoint/2010/main" val="232829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Fuzz Testing, or Fuzzing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95400"/>
            <a:ext cx="8503920" cy="48036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Involves providing invalid, unexpected, or random data as inputs of a program (or module)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Program is monitored for exceptions such as </a:t>
            </a:r>
          </a:p>
          <a:p>
            <a:pPr lvl="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crashes</a:t>
            </a:r>
          </a:p>
          <a:p>
            <a:pPr lvl="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failing built-in code assertions</a:t>
            </a:r>
          </a:p>
          <a:p>
            <a:pPr lvl="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memory leaks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Fuzzing is commonly used to test for security problems in software or computer systems, or reliability / robustness</a:t>
            </a:r>
          </a:p>
        </p:txBody>
      </p:sp>
    </p:spTree>
    <p:extLst>
      <p:ext uri="{BB962C8B-B14F-4D97-AF65-F5344CB8AC3E}">
        <p14:creationId xmlns:p14="http://schemas.microsoft.com/office/powerpoint/2010/main" val="35126225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Similar Forms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95400"/>
            <a:ext cx="8503920" cy="4803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These are </a:t>
            </a:r>
            <a:r>
              <a:rPr lang="en-US" sz="2800" dirty="0">
                <a:solidFill>
                  <a:schemeClr val="accent1"/>
                </a:solidFill>
                <a:latin typeface="Bahnschrift SemiCondensed" panose="020B0502040204020203" pitchFamily="34" charset="0"/>
              </a:rPr>
              <a:t>black-box </a:t>
            </a:r>
            <a:r>
              <a:rPr lang="en-US" sz="2800" dirty="0">
                <a:latin typeface="Bahnschrift SemiCondensed" panose="020B0502040204020203" pitchFamily="34" charset="0"/>
              </a:rPr>
              <a:t>methods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Fuzz testing</a:t>
            </a:r>
            <a:r>
              <a:rPr lang="en-US" sz="2400" dirty="0">
                <a:latin typeface="Bahnschrift SemiCondensed" panose="020B0502040204020203" pitchFamily="34" charset="0"/>
              </a:rPr>
              <a:t>: </a:t>
            </a:r>
            <a:r>
              <a:rPr lang="en-US" sz="2400" i="1" dirty="0">
                <a:solidFill>
                  <a:schemeClr val="bg2">
                    <a:lumMod val="75000"/>
                  </a:schemeClr>
                </a:solidFill>
                <a:latin typeface="Bahnschrift SemiCondensed" panose="020B0502040204020203" pitchFamily="34" charset="0"/>
              </a:rPr>
              <a:t>module level, random data given to the computational engines (modules, methods, </a:t>
            </a:r>
            <a:r>
              <a:rPr lang="en-US" sz="2400" i="1" dirty="0" err="1">
                <a:solidFill>
                  <a:schemeClr val="bg2">
                    <a:lumMod val="75000"/>
                  </a:schemeClr>
                </a:solidFill>
                <a:latin typeface="Bahnschrift SemiCondensed" panose="020B0502040204020203" pitchFamily="34" charset="0"/>
              </a:rPr>
              <a:t>etc</a:t>
            </a:r>
            <a:r>
              <a:rPr lang="en-US" sz="2400" i="1" dirty="0">
                <a:solidFill>
                  <a:schemeClr val="bg2">
                    <a:lumMod val="75000"/>
                  </a:schemeClr>
                </a:solidFill>
                <a:latin typeface="Bahnschrift SemiCondensed" panose="020B0502040204020203" pitchFamily="34" charset="0"/>
              </a:rPr>
              <a:t>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Condensed" panose="020B0502040204020203" pitchFamily="34" charset="0"/>
              </a:rPr>
              <a:t>Monkey testing</a:t>
            </a:r>
            <a:r>
              <a:rPr lang="en-US" sz="2400" dirty="0">
                <a:latin typeface="Bahnschrift SemiCondensed" panose="020B0502040204020203" pitchFamily="34" charset="0"/>
              </a:rPr>
              <a:t>: </a:t>
            </a:r>
            <a:r>
              <a:rPr lang="en-US" sz="2400" i="1" dirty="0">
                <a:solidFill>
                  <a:schemeClr val="bg2">
                    <a:lumMod val="75000"/>
                  </a:schemeClr>
                </a:solidFill>
                <a:latin typeface="Bahnschrift SemiCondensed" panose="020B0502040204020203" pitchFamily="34" charset="0"/>
              </a:rPr>
              <a:t>random UI events given to a system (as if the users are monkeys bashing on the keyboards)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Also called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random testing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Bahnschrift SemiCondensed" panose="020B0502040204020203" pitchFamily="34" charset="0"/>
              </a:rPr>
              <a:t>, or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ad-hoc testing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Bahnschrift SemiCondensed" panose="020B0502040204020203" pitchFamily="34" charset="0"/>
              </a:rPr>
              <a:t>, or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Bahnschrift SemiCondensed" panose="020B0502040204020203" pitchFamily="34" charset="0"/>
              </a:rPr>
              <a:t>stochastic testing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Bahnschrift SemiCondensed" panose="020B0502040204020203" pitchFamily="34" charset="0"/>
              </a:rPr>
              <a:t>Chaos testing: </a:t>
            </a:r>
            <a:r>
              <a:rPr lang="en-US" sz="2400" i="1" dirty="0">
                <a:solidFill>
                  <a:schemeClr val="bg2">
                    <a:lumMod val="75000"/>
                  </a:schemeClr>
                </a:solidFill>
                <a:latin typeface="Bahnschrift SemiCondensed" panose="020B0502040204020203" pitchFamily="34" charset="0"/>
              </a:rPr>
              <a:t>random injection of system-level failures (for distributed systems, others with non-determinism)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Bahnschrift SemiCondensed" panose="020B0502040204020203" pitchFamily="34" charset="0"/>
              </a:rPr>
              <a:t>Tools:  Android Monkey Tool,  Gremlins.js, 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Bahnschrift SemiCondensed" panose="020B0502040204020203" pitchFamily="34" charset="0"/>
              </a:rPr>
              <a:t>MonkeyRunner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8033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Other Test Tools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676400"/>
            <a:ext cx="8503920" cy="4422648"/>
          </a:xfrm>
        </p:spPr>
        <p:txBody>
          <a:bodyPr/>
          <a:lstStyle/>
          <a:p>
            <a:pPr eaLnBrk="1" hangingPunct="1"/>
            <a:r>
              <a:rPr lang="en-US" dirty="0">
                <a:latin typeface="Arial Rounded MT Bold" panose="020F0704030504030204" pitchFamily="34" charset="0"/>
              </a:rPr>
              <a:t>Tons of test tools</a:t>
            </a:r>
          </a:p>
          <a:p>
            <a:pPr eaLnBrk="1" hangingPunct="1">
              <a:spcBef>
                <a:spcPts val="1800"/>
              </a:spcBef>
            </a:pPr>
            <a:r>
              <a:rPr lang="en-US" dirty="0">
                <a:latin typeface="Arial Rounded MT Bold" panose="020F0704030504030204" pitchFamily="34" charset="0"/>
              </a:rPr>
              <a:t>One starting point</a:t>
            </a:r>
          </a:p>
          <a:p>
            <a:pPr marL="548640" lvl="2" indent="0">
              <a:buNone/>
            </a:pPr>
            <a:r>
              <a:rPr lang="en-US" altLang="zh-CN" sz="2400" dirty="0">
                <a:latin typeface="Arial Rounded MT Bold" panose="020F0704030504030204" pitchFamily="34" charset="0"/>
                <a:ea typeface="宋体" charset="-122"/>
                <a:hlinkClick r:id="rId2"/>
              </a:rPr>
              <a:t>http://www.softwareqatest.com/qatweb1.html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1288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5000">
              <a:schemeClr val="bg1">
                <a:lumMod val="95000"/>
              </a:schemeClr>
            </a:gs>
            <a:gs pos="67000">
              <a:schemeClr val="accent3">
                <a:alpha val="44000"/>
                <a:lumMod val="16000"/>
                <a:lumOff val="84000"/>
              </a:schemeClr>
            </a:gs>
            <a:gs pos="91000">
              <a:schemeClr val="accent5">
                <a:alpha val="87000"/>
                <a:lumMod val="64000"/>
                <a:lumOff val="36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3733800"/>
            <a:ext cx="6480174" cy="6826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90600"/>
            <a:ext cx="7772400" cy="243840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Berlin Sans FB" panose="020E0602020502020306" pitchFamily="34" charset="0"/>
              </a:rPr>
              <a:t>Other Quality Improvers</a:t>
            </a:r>
          </a:p>
        </p:txBody>
      </p:sp>
    </p:spTree>
    <p:extLst>
      <p:ext uri="{BB962C8B-B14F-4D97-AF65-F5344CB8AC3E}">
        <p14:creationId xmlns:p14="http://schemas.microsoft.com/office/powerpoint/2010/main" val="33589879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Other Ways of Improving Quality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371600"/>
            <a:ext cx="8503920" cy="472744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Static</a:t>
            </a:r>
            <a:r>
              <a:rPr lang="en-US" dirty="0">
                <a:latin typeface="Bahnschrift SemiCondensed" panose="020B0502040204020203" pitchFamily="34" charset="0"/>
              </a:rPr>
              <a:t> testing methods (vs. dynamic)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reviews and inspections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formal specification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program verification and validation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Self-checking (paranoid) code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Duplication, voting 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Deploy with capabilities to repair</a:t>
            </a:r>
          </a:p>
        </p:txBody>
      </p:sp>
    </p:spTree>
    <p:extLst>
      <p:ext uri="{BB962C8B-B14F-4D97-AF65-F5344CB8AC3E}">
        <p14:creationId xmlns:p14="http://schemas.microsoft.com/office/powerpoint/2010/main" val="41574430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Formal Methods and Specs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1054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Mathematically-based techniques for describing system properties</a:t>
            </a:r>
          </a:p>
          <a:p>
            <a:pPr marL="0" indent="0" eaLnBrk="1" hangingPunct="1">
              <a:spcBef>
                <a:spcPts val="1200"/>
              </a:spcBef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Used in </a:t>
            </a:r>
            <a:r>
              <a:rPr lang="en-US" sz="2800" i="1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inference systems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Do not require executing the program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Proving something about the specification not already stated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Formal proofs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Automatable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 Narrow" panose="020B0606020202030204" pitchFamily="34" charset="0"/>
              </a:rPr>
              <a:t>Examples: theorem </a:t>
            </a:r>
            <a:r>
              <a:rPr lang="en-US" sz="2400" i="1" dirty="0" err="1">
                <a:latin typeface="Arial Narrow" panose="020B0606020202030204" pitchFamily="34" charset="0"/>
              </a:rPr>
              <a:t>provers</a:t>
            </a:r>
            <a:r>
              <a:rPr lang="en-US" sz="2400" i="1" dirty="0">
                <a:latin typeface="Arial Narrow" panose="020B0606020202030204" pitchFamily="34" charset="0"/>
              </a:rPr>
              <a:t> and proof checkers</a:t>
            </a:r>
          </a:p>
          <a:p>
            <a:pPr marL="0" indent="0" eaLnBrk="1" hangingPunct="1"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Model checkers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FSM-based, not inference</a:t>
            </a:r>
          </a:p>
        </p:txBody>
      </p:sp>
    </p:spTree>
    <p:extLst>
      <p:ext uri="{BB962C8B-B14F-4D97-AF65-F5344CB8AC3E}">
        <p14:creationId xmlns:p14="http://schemas.microsoft.com/office/powerpoint/2010/main" val="39539972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Uses of Specifications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371600"/>
            <a:ext cx="8503920" cy="4727448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Requirements analysis</a:t>
            </a: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rigor</a:t>
            </a:r>
          </a:p>
          <a:p>
            <a:pPr marL="0" indent="0" eaLnBrk="1" hangingPunct="1">
              <a:spcBef>
                <a:spcPts val="1200"/>
              </a:spcBef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System design</a:t>
            </a: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Decomposition, interfaces</a:t>
            </a:r>
          </a:p>
          <a:p>
            <a:pPr marL="0" indent="0" eaLnBrk="1" hangingPunct="1">
              <a:spcBef>
                <a:spcPts val="1200"/>
              </a:spcBef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Verification</a:t>
            </a: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Specific sections</a:t>
            </a:r>
          </a:p>
          <a:p>
            <a:pPr marL="0" indent="0" eaLnBrk="1" hangingPunct="1">
              <a:spcBef>
                <a:spcPts val="1200"/>
              </a:spcBef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System analysis and evaluation</a:t>
            </a:r>
          </a:p>
          <a:p>
            <a:pPr lvl="1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Reference point, uncovering bugs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800" dirty="0">
                <a:latin typeface="Bahnschrift SemiCondensed" panose="020B0502040204020203" pitchFamily="34" charset="0"/>
              </a:rPr>
              <a:t>Documentation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8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9464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385048" cy="758952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Examples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4879848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24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Abstract data types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latin typeface="Arial Narrow" panose="020B0606020202030204" pitchFamily="34" charset="0"/>
              </a:rPr>
              <a:t>Algebras, theories, and programs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latin typeface="Arial Narrow" panose="020B0606020202030204" pitchFamily="34" charset="0"/>
              </a:rPr>
              <a:t>VDM (Praxis: UK Civil aviation display system CDIS), Z (Oxford and IBM: CICS), Larch (MIT)</a:t>
            </a:r>
          </a:p>
          <a:p>
            <a:pPr marL="0" indent="0" eaLnBrk="1" hangingPunct="1">
              <a:lnSpc>
                <a:spcPct val="90000"/>
              </a:lnSpc>
              <a:spcBef>
                <a:spcPts val="24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Concurrent and distributed systems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latin typeface="Arial Narrow" panose="020B0606020202030204" pitchFamily="34" charset="0"/>
              </a:rPr>
              <a:t>State or event sequences, transitions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latin typeface="Arial Narrow" panose="020B0606020202030204" pitchFamily="34" charset="0"/>
              </a:rPr>
              <a:t>Hoare’s CSP, Transition axioms, </a:t>
            </a:r>
            <a:r>
              <a:rPr lang="en-US" sz="2400" i="1" dirty="0" err="1">
                <a:latin typeface="Arial Narrow" panose="020B0606020202030204" pitchFamily="34" charset="0"/>
              </a:rPr>
              <a:t>Lamport’s</a:t>
            </a:r>
            <a:r>
              <a:rPr lang="en-US" sz="2400" i="1" dirty="0">
                <a:latin typeface="Arial Narrow" panose="020B0606020202030204" pitchFamily="34" charset="0"/>
              </a:rPr>
              <a:t> Temporal Logic</a:t>
            </a:r>
          </a:p>
          <a:p>
            <a:pPr marL="0" indent="0" eaLnBrk="1" hangingPunct="1">
              <a:lnSpc>
                <a:spcPct val="90000"/>
              </a:lnSpc>
              <a:spcBef>
                <a:spcPts val="2400"/>
              </a:spcBef>
              <a:buNone/>
            </a:pPr>
            <a:r>
              <a:rPr lang="en-US" dirty="0">
                <a:latin typeface="Bahnschrift SemiCondensed" panose="020B0502040204020203" pitchFamily="34" charset="0"/>
              </a:rPr>
              <a:t>Programming languages!</a:t>
            </a:r>
          </a:p>
        </p:txBody>
      </p:sp>
    </p:spTree>
    <p:extLst>
      <p:ext uri="{BB962C8B-B14F-4D97-AF65-F5344CB8AC3E}">
        <p14:creationId xmlns:p14="http://schemas.microsoft.com/office/powerpoint/2010/main" val="26495925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Self Checking Code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71600"/>
            <a:ext cx="852932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24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Exploit redundancy</a:t>
            </a:r>
          </a:p>
          <a:p>
            <a:pPr>
              <a:lnSpc>
                <a:spcPct val="90000"/>
              </a:lnSpc>
              <a:spcBef>
                <a:spcPts val="24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Run multiple copies of the code, vote on critical results and decisions </a:t>
            </a:r>
          </a:p>
          <a:p>
            <a:pPr>
              <a:lnSpc>
                <a:spcPct val="90000"/>
              </a:lnSpc>
              <a:spcBef>
                <a:spcPts val="24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Identifies erroneous system via its disagreement</a:t>
            </a:r>
          </a:p>
          <a:p>
            <a:pPr>
              <a:lnSpc>
                <a:spcPct val="90000"/>
              </a:lnSpc>
              <a:spcBef>
                <a:spcPts val="24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Develop functionally identical versions with different code compositions, different teams</a:t>
            </a:r>
          </a:p>
          <a:p>
            <a:pPr>
              <a:lnSpc>
                <a:spcPct val="90000"/>
              </a:lnSpc>
              <a:spcBef>
                <a:spcPts val="24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Perhaps use different hardware hosts</a:t>
            </a:r>
          </a:p>
          <a:p>
            <a:pPr>
              <a:lnSpc>
                <a:spcPct val="90000"/>
              </a:lnSpc>
              <a:spcBef>
                <a:spcPts val="24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</a:rPr>
              <a:t>Used on space shuttle </a:t>
            </a:r>
          </a:p>
        </p:txBody>
      </p:sp>
    </p:spTree>
    <p:extLst>
      <p:ext uri="{BB962C8B-B14F-4D97-AF65-F5344CB8AC3E}">
        <p14:creationId xmlns:p14="http://schemas.microsoft.com/office/powerpoint/2010/main" val="25216712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Self-Repairing Code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524000"/>
            <a:ext cx="852932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30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  <a:hlinkClick r:id="rId2"/>
              </a:rPr>
              <a:t>http://www.tomsguide.com/us/darpa-self-healing-software,news-17761.html</a:t>
            </a:r>
            <a:endParaRPr lang="en-US" dirty="0">
              <a:latin typeface="Bahnschrift SemiCondensed" panose="020B0502040204020203" pitchFamily="34" charset="0"/>
            </a:endParaRPr>
          </a:p>
          <a:p>
            <a:pPr>
              <a:lnSpc>
                <a:spcPct val="90000"/>
              </a:lnSpc>
              <a:spcBef>
                <a:spcPts val="30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  <a:hlinkClick r:id="rId3"/>
              </a:rPr>
              <a:t>http://venturebeat.com/2013/09/17/hp-launches-self-healing-computer-start-software/</a:t>
            </a:r>
            <a:endParaRPr lang="en-US" dirty="0">
              <a:latin typeface="Bahnschrift SemiCondensed" panose="020B0502040204020203" pitchFamily="34" charset="0"/>
            </a:endParaRPr>
          </a:p>
          <a:p>
            <a:pPr>
              <a:lnSpc>
                <a:spcPct val="90000"/>
              </a:lnSpc>
              <a:spcBef>
                <a:spcPts val="30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Bahnschrift SemiCondensed" panose="020B0502040204020203" pitchFamily="34" charset="0"/>
                <a:hlinkClick r:id="rId4"/>
              </a:rPr>
              <a:t>http://www.technologyreview.com/news/416036/software-that-fixes-itself/</a:t>
            </a:r>
            <a:endParaRPr lang="en-US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3000"/>
              </a:spcBef>
              <a:buSzPct val="90000"/>
              <a:buNone/>
            </a:pP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6072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gradFill flip="none" rotWithShape="1">
          <a:gsLst>
            <a:gs pos="44000">
              <a:schemeClr val="bg1">
                <a:lumMod val="94000"/>
              </a:schemeClr>
            </a:gs>
            <a:gs pos="70000">
              <a:schemeClr val="accent3">
                <a:alpha val="58000"/>
                <a:lumMod val="54000"/>
                <a:lumOff val="46000"/>
              </a:schemeClr>
            </a:gs>
            <a:gs pos="92000">
              <a:schemeClr val="accent5">
                <a:alpha val="87000"/>
                <a:lumMod val="83000"/>
                <a:lumOff val="17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68426" y="3429000"/>
            <a:ext cx="6480174" cy="9874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220980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Berlin Sans FB" panose="020E0602020502020306" pitchFamily="34" charset="0"/>
              </a:rPr>
              <a:t>AI in Testing</a:t>
            </a:r>
          </a:p>
        </p:txBody>
      </p:sp>
    </p:spTree>
    <p:extLst>
      <p:ext uri="{BB962C8B-B14F-4D97-AF65-F5344CB8AC3E}">
        <p14:creationId xmlns:p14="http://schemas.microsoft.com/office/powerpoint/2010/main" val="37570671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in Software Testing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We know AI has made big inroads into coding and coding support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What about testing code?</a:t>
            </a:r>
            <a:endParaRPr lang="en-US" sz="1800" dirty="0">
              <a:latin typeface="Bahnschrift SemiCondensed" panose="020B0502040204020203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Some irony here, as AI code is often wrong, or incomplete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Older tools like </a:t>
            </a:r>
            <a:r>
              <a:rPr lang="en-US" sz="2800" dirty="0" err="1">
                <a:solidFill>
                  <a:srgbClr val="0070C0"/>
                </a:solidFill>
                <a:latin typeface="Bahnschrift SemiCondensed" panose="020B0502040204020203" pitchFamily="34" charset="0"/>
              </a:rPr>
              <a:t>ChatGPT</a:t>
            </a: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 even tell you things about PLs that are factually not true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Bahnschrift SemiCondensed" panose="020B0502040204020203" pitchFamily="34" charset="0"/>
              </a:rPr>
              <a:t>But, they are getting better rapidly</a:t>
            </a:r>
          </a:p>
        </p:txBody>
      </p:sp>
    </p:spTree>
    <p:extLst>
      <p:ext uri="{BB962C8B-B14F-4D97-AF65-F5344CB8AC3E}">
        <p14:creationId xmlns:p14="http://schemas.microsoft.com/office/powerpoint/2010/main" val="292182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in Software Testing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6207630"/>
            <a:ext cx="8534400" cy="421769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50068"/>
            <a:ext cx="8305800" cy="5257562"/>
          </a:xfrm>
        </p:spPr>
      </p:pic>
    </p:spTree>
    <p:extLst>
      <p:ext uri="{BB962C8B-B14F-4D97-AF65-F5344CB8AC3E}">
        <p14:creationId xmlns:p14="http://schemas.microsoft.com/office/powerpoint/2010/main" val="28198228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52" y="990601"/>
            <a:ext cx="8153400" cy="5257799"/>
          </a:xfr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in Software Testin</a:t>
            </a:r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g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chemeClr val="bg1">
                  <a:lumMod val="6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6248400"/>
            <a:ext cx="8534400" cy="4572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7183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in Software Testing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5867400"/>
            <a:ext cx="8534400" cy="5745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01" y="1600200"/>
            <a:ext cx="8519910" cy="2819400"/>
          </a:xfrm>
        </p:spPr>
      </p:pic>
    </p:spTree>
    <p:extLst>
      <p:ext uri="{BB962C8B-B14F-4D97-AF65-F5344CB8AC3E}">
        <p14:creationId xmlns:p14="http://schemas.microsoft.com/office/powerpoint/2010/main" val="14045872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Testing Tools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5867400"/>
            <a:ext cx="8534400" cy="5745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1" y="1295400"/>
            <a:ext cx="85248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916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Testing Tools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5867400"/>
            <a:ext cx="8534400" cy="5745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27" y="1295400"/>
            <a:ext cx="84211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833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Testing Tools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5867400"/>
            <a:ext cx="8534400" cy="5745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430014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870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Testing Tools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5867400"/>
            <a:ext cx="8534400" cy="5745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447800"/>
            <a:ext cx="8264769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783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Testing Tools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5867400"/>
            <a:ext cx="8534400" cy="5745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1447800"/>
            <a:ext cx="83850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950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AI Testing Tools</a:t>
            </a:r>
            <a:r>
              <a:rPr lang="en-US" sz="24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 </a:t>
            </a:r>
            <a:endParaRPr lang="en-US" sz="3600" i="1" dirty="0">
              <a:solidFill>
                <a:srgbClr val="A96D2B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1752" y="6154674"/>
            <a:ext cx="8534400" cy="474726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( </a:t>
            </a:r>
            <a:r>
              <a:rPr lang="en-US" sz="2000" i="1" dirty="0" err="1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ChatGPT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 Rounded MT Bold" panose="020F0704030504030204" pitchFamily="34" charset="0"/>
              </a:rPr>
              <a:t> ) </a:t>
            </a:r>
            <a:endParaRPr lang="en-US" sz="3200" i="1" dirty="0">
              <a:solidFill>
                <a:schemeClr val="bg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0600"/>
            <a:ext cx="7620000" cy="525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091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Testing Example (Unit, Integration)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257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anose="020B0606020202030204" pitchFamily="34" charset="0"/>
                <a:cs typeface="Cascadia Mono SemiLight" panose="020B0609020000020004" pitchFamily="49" charset="0"/>
              </a:rPr>
              <a:t>Unit testing is checking the behavior of a method, or a class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i="1" dirty="0">
                <a:latin typeface="Arial Narrow" panose="020B0606020202030204" pitchFamily="34" charset="0"/>
                <a:cs typeface="Cascadia Mono SemiLight" panose="020B0609020000020004" pitchFamily="49" charset="0"/>
              </a:rPr>
              <a:t>Good for logic of how data protected by the object is manipulated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i="1" dirty="0">
                <a:latin typeface="Arial Narrow" panose="020B0606020202030204" pitchFamily="34" charset="0"/>
                <a:cs typeface="Cascadia Mono SemiLight" panose="020B0609020000020004" pitchFamily="49" charset="0"/>
              </a:rPr>
              <a:t>Not good for how data is transferred across boundaries of units</a:t>
            </a:r>
          </a:p>
          <a:p>
            <a:pPr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 panose="020B0606020202030204" pitchFamily="34" charset="0"/>
                <a:cs typeface="Cascadia Mono SemiLight" panose="020B0609020000020004" pitchFamily="49" charset="0"/>
              </a:rPr>
              <a:t>Integration testing is checking how well data exchanges work as communication is done among modules, objects, subsystems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300" i="1" dirty="0">
                <a:latin typeface="Arial Narrow" panose="020B0606020202030204" pitchFamily="34" charset="0"/>
                <a:cs typeface="Cascadia Mono SemiLight" panose="020B0609020000020004" pitchFamily="49" charset="0"/>
              </a:rPr>
              <a:t>This might be network </a:t>
            </a:r>
            <a:r>
              <a:rPr lang="en-US" sz="2300" i="1" dirty="0" err="1">
                <a:latin typeface="Arial Narrow" panose="020B0606020202030204" pitchFamily="34" charset="0"/>
                <a:cs typeface="Cascadia Mono SemiLight" panose="020B0609020000020004" pitchFamily="49" charset="0"/>
              </a:rPr>
              <a:t>comms</a:t>
            </a:r>
            <a:r>
              <a:rPr lang="en-US" sz="2300" i="1" dirty="0">
                <a:latin typeface="Arial Narrow" panose="020B0606020202030204" pitchFamily="34" charset="0"/>
                <a:cs typeface="Cascadia Mono SemiLight" panose="020B0609020000020004" pitchFamily="49" charset="0"/>
              </a:rPr>
              <a:t>, or method calls across units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300" i="1" dirty="0">
                <a:latin typeface="Arial Narrow" panose="020B0606020202030204" pitchFamily="34" charset="0"/>
                <a:cs typeface="Cascadia Mono SemiLight" panose="020B0609020000020004" pitchFamily="49" charset="0"/>
              </a:rPr>
              <a:t>Clearly the boundary across subsystems, like client side to server side</a:t>
            </a:r>
          </a:p>
        </p:txBody>
      </p:sp>
    </p:spTree>
    <p:extLst>
      <p:ext uri="{BB962C8B-B14F-4D97-AF65-F5344CB8AC3E}">
        <p14:creationId xmlns:p14="http://schemas.microsoft.com/office/powerpoint/2010/main" val="3507074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Unit test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2578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UnitConverter.java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public final class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private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{}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static 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lbfSecondsToNewtonSeconds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lbfSeconds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 {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return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lbfSeconds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* 4.4482216152605; // 1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lbf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4.4482216152605 N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UnitConverterTest.java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static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org.junit.jupiter.api.Assertions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.*;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org.junit.jupiter.api.Test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class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UnitConverterTest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@Test void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convertsZero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assertEquals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(0.0,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UnitConverter.lbfSecondsToNewtonSeconds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(0.0), 1e-12);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@Test void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convertsTypicalValue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double ns =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UnitConverter.lbfSecondsToNewtonSeconds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(10.0);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assertEquals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(44.482216152605, ns, 1e-9);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@Test void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handlesPrecision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double ns =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UnitConverter.lbfSecondsToNewtonSeconds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(0.123456);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assertEquals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(0.549, ns, 1e-3); // within 1e-3 tolerance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533287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Unit test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2578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ThrusterControl.java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public class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ThrusterControl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public double fire(double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forceLbf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durationSeconds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 {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if (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forceLbf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&lt; 0 ||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durationSeconds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&lt; 0) throw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new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IllegalArgumentException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return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forceLbf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*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durationSeconds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 //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lbfÂ·s</a:t>
            </a: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}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GuidanceSubsystem.java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public class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GuidanceSubsystem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private final 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vehicleMassKg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public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GuidanceSubsystem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vehicleMassKg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 {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if (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vehicleMassKg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&lt;= 0) throw new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IllegalArgumentException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this.vehicleMassKg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vehicleMassKg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}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public 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computeDeltaV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(double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impulseNewtonSeconds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 {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return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impulseNewtonSeconds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/ </a:t>
            </a:r>
            <a:r>
              <a:rPr lang="en-US" sz="28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vehicleMassKg</a:t>
            </a: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}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1012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Subsystem test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257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SubsystemTest.java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static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org.junit.jupiter.api.Assertions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.*;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org.junit.jupiter.api.Test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19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class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SubsystemTest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@Test void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thrusterPlusGuidance_usingExplicitConversion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ThrusterControl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thruster = new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ThrusterControl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GuidanceSubsystem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guidance = new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GuidanceSubsystem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(1000.0);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19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double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impulseLbfS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thruster.fire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(20.0, 5.0);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double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impulseNS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UnitConverter.lbfSecondsToNewtonSeconds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impulseLbfS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double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deltaV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guidance.computeDeltaV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impulseNS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19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assertEquals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(0.444822, </a:t>
            </a:r>
            <a:r>
              <a:rPr lang="en-US" sz="19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deltaV</a:t>
            </a: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1e-6);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}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9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82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Integration test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066800"/>
            <a:ext cx="8503920" cy="5410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ImpulseProvider.java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public interface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  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lastBurnImpulseNewtonSeconds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 }</a:t>
            </a:r>
          </a:p>
          <a:p>
            <a:pPr>
              <a:lnSpc>
                <a:spcPct val="80000"/>
              </a:lnSpc>
              <a:buNone/>
            </a:pPr>
            <a:endParaRPr lang="en-US" sz="11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BuggyThrusterService.java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public class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BuggyThrusterService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implements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private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lastImpulseLbfS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0.0;</a:t>
            </a:r>
          </a:p>
          <a:p>
            <a:pPr>
              <a:lnSpc>
                <a:spcPct val="80000"/>
              </a:lnSpc>
              <a:buNone/>
            </a:pPr>
            <a:endParaRPr lang="en-US" sz="11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void fire(double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forceLbf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durationSeconds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 {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lastImpulseLbfS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forceLbf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*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durationSeconds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 //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lbfÂ·s</a:t>
            </a:r>
            <a:endParaRPr lang="en-US" sz="11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endParaRPr lang="en-US" sz="11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@Override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lastBurnImpulseNewtonSeconds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return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lastImpulseLbfS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 // BUG: no conversion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  <a:p>
            <a:pPr>
              <a:lnSpc>
                <a:spcPct val="80000"/>
              </a:lnSpc>
              <a:buNone/>
            </a:pPr>
            <a:endParaRPr lang="en-US" sz="11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NavigationComputer.java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public class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NavigationComputer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private final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private final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massKg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1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NavigationComputer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massKg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 {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this.impulseProvider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this.massKg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massKg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endParaRPr lang="en-US" sz="11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deltaVFromLastBurn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double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impulseNS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impulseProvider.lastBurnImpulseNewtonSeconds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return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impulseNS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/ </a:t>
            </a:r>
            <a:r>
              <a:rPr lang="en-US" sz="11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massKg</a:t>
            </a: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r>
              <a:rPr lang="en-US" sz="11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064348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Integration test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257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IntegrationTest.java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static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org.junit.jupiter.api.Assertions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.*;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org.junit.jupiter.api.Test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4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class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IntegrationTest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@Test void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detectsUnitMismatchAcrossBoundary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BuggyThrusterService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thruster = new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BuggyThrusterService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NavigationComputer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new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NavigationComputer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(thruster, 1000.0);</a:t>
            </a:r>
          </a:p>
          <a:p>
            <a:pPr>
              <a:lnSpc>
                <a:spcPct val="80000"/>
              </a:lnSpc>
              <a:buNone/>
            </a:pPr>
            <a:endParaRPr lang="en-US" sz="14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thruster.fire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(20.0, 5.0);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double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deltaV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nav.deltaVFromLastBurn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80000"/>
              </a:lnSpc>
              <a:buNone/>
            </a:pPr>
            <a:endParaRPr lang="en-US" sz="14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assertEquals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(0.444822, </a:t>
            </a:r>
            <a:r>
              <a:rPr lang="en-US" sz="14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deltaV</a:t>
            </a: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0.02,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    "Integration should reveal a unit mismatch");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r>
              <a:rPr lang="en-US" sz="14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  <a:p>
            <a:pPr>
              <a:lnSpc>
                <a:spcPct val="80000"/>
              </a:lnSpc>
              <a:buNone/>
            </a:pPr>
            <a:endParaRPr lang="en-US" sz="14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7604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Integration test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257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FixedThrusterAdapter.java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public class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FixedThrusterAdapter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implements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ImpulseProvider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private final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BuggyThrusterService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underlying;</a:t>
            </a:r>
          </a:p>
          <a:p>
            <a:pPr>
              <a:lnSpc>
                <a:spcPct val="80000"/>
              </a:lnSpc>
              <a:buNone/>
            </a:pPr>
            <a:endParaRPr lang="en-US" sz="16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FixedThrusterAdapter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BuggyThrusterService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underlying)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this.underlying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underlying;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endParaRPr lang="en-US" sz="16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void fire(double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forceLbf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double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durationSeconds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underlying.fire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forceLbf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durationSeconds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);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endParaRPr lang="en-US" sz="16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@Override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public double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lastBurnImpulseNewtonSeconds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return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UnitConverter.lbfSecondsToNewtonSeconds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underlying.lastBurnImpulseNewtonSeconds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);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  <a:p>
            <a:pPr>
              <a:lnSpc>
                <a:spcPct val="80000"/>
              </a:lnSpc>
              <a:buNone/>
            </a:pPr>
            <a:endParaRPr lang="en-US" sz="16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23314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Integration test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219200"/>
            <a:ext cx="8503920" cy="5257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// IntegrationFixedTest.java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static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org.junit.jupiter.api.Assertions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.*;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import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org.junit.jupiter.api.Test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class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IntegrationFixedTest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{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@Test void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passesWhenBoundaryAdapterConvertsUnits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BuggyThrusterService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raw = new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BuggyThrusterService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FixedThrusterAdapter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adapter = new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FixedThrusterAdapter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(raw);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NavigationComputer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new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NavigationComputer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(adapter, 1000.0);</a:t>
            </a:r>
          </a:p>
          <a:p>
            <a:pPr>
              <a:lnSpc>
                <a:spcPct val="80000"/>
              </a:lnSpc>
              <a:buNone/>
            </a:pPr>
            <a:endParaRPr lang="en-US" sz="16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adapter.fire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(20.0, 5.0);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double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deltaV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=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nav.deltaVFromLastBurn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();</a:t>
            </a:r>
          </a:p>
          <a:p>
            <a:pPr>
              <a:lnSpc>
                <a:spcPct val="80000"/>
              </a:lnSpc>
              <a:buNone/>
            </a:pPr>
            <a:endParaRPr lang="en-US" sz="1600" dirty="0">
              <a:latin typeface="Cascadia Mono SemiLight" panose="020B0609020000020004" pitchFamily="49" charset="0"/>
              <a:cs typeface="Cascadia Mono SemiLight" panose="020B06090200000200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   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assertEquals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(0.444822, </a:t>
            </a:r>
            <a:r>
              <a:rPr lang="en-US" sz="1600" dirty="0" err="1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deltaV</a:t>
            </a: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, 1e-6);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    }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>
                <a:latin typeface="Cascadia Mono SemiLight" panose="020B0609020000020004" pitchFamily="49" charset="0"/>
                <a:cs typeface="Cascadia Mono SemiLight" panose="020B060902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375103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Testing "Pyramid"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295400"/>
            <a:ext cx="8503920" cy="50292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Unit testing</a:t>
            </a:r>
          </a:p>
          <a:p>
            <a:pPr marL="274320" lvl="1" indent="0">
              <a:buNone/>
            </a:pPr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-- Single module, many, fast, precise, "business logic" and ADT behavior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Integration testing</a:t>
            </a:r>
          </a:p>
          <a:p>
            <a:pPr marL="274320" lvl="1" indent="0">
              <a:buNone/>
            </a:pPr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-- Middle, moderate in number, check contracts, </a:t>
            </a:r>
            <a:r>
              <a:rPr lang="en-US" sz="1800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</a:t>
            </a:r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interfaces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Subsystem testing</a:t>
            </a:r>
          </a:p>
          <a:p>
            <a:pPr marL="274320" lvl="1" indent="0">
              <a:buNone/>
            </a:pPr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-- Cluster of modules/services tested together as mini-system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System testing</a:t>
            </a:r>
          </a:p>
          <a:p>
            <a:pPr marL="274320" lvl="1" indent="0">
              <a:buNone/>
            </a:pPr>
            <a:r>
              <a:rPr lang="en-US" sz="20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Near top, fewer, broad coverage</a:t>
            </a:r>
          </a:p>
          <a:p>
            <a:pPr marL="274320" lvl="1" indent="0">
              <a:buNone/>
            </a:pPr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-- All subsystems integrated together</a:t>
            </a:r>
            <a:endParaRPr lang="en-US" sz="20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Acceptance testing</a:t>
            </a:r>
          </a:p>
          <a:p>
            <a:pPr marL="274320" lvl="1" indent="0">
              <a:buNone/>
            </a:pPr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-- Validation against customer expectations, requirements</a:t>
            </a:r>
          </a:p>
        </p:txBody>
      </p:sp>
    </p:spTree>
    <p:extLst>
      <p:ext uri="{BB962C8B-B14F-4D97-AF65-F5344CB8AC3E}">
        <p14:creationId xmlns:p14="http://schemas.microsoft.com/office/powerpoint/2010/main" val="33480842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Integration vs. System Test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07" y="1295400"/>
            <a:ext cx="8042890" cy="5334000"/>
          </a:xfrm>
        </p:spPr>
      </p:pic>
    </p:spTree>
    <p:extLst>
      <p:ext uri="{BB962C8B-B14F-4D97-AF65-F5344CB8AC3E}">
        <p14:creationId xmlns:p14="http://schemas.microsoft.com/office/powerpoint/2010/main" val="4989838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Unit Test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533400" y="1371600"/>
            <a:ext cx="7772400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Scope: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Smallest components (functions, classes, modules).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Does this unit’s logic work correctly in isolation?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Who runs it: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Developers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White-box, heavy mocks/stubs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Earliest, runs continuously during development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rgbClr val="A96D2B"/>
                </a:solidFill>
                <a:latin typeface="Consolas" panose="020B0609020204030204" pitchFamily="49" charset="0"/>
                <a:cs typeface="Cascadia Code" panose="020B0609020000020004" pitchFamily="49" charset="0"/>
              </a:rPr>
              <a:t>C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A96D2B"/>
                </a:solidFill>
                <a:effectLst/>
                <a:latin typeface="Consolas" panose="020B0609020204030204" pitchFamily="49" charset="0"/>
                <a:cs typeface="Cascadia Code" panose="020B0609020000020004" pitchFamily="49" charset="0"/>
              </a:rPr>
              <a:t>art.addItem()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computes total correctly</a:t>
            </a:r>
          </a:p>
        </p:txBody>
      </p:sp>
    </p:spTree>
    <p:extLst>
      <p:ext uri="{BB962C8B-B14F-4D97-AF65-F5344CB8AC3E}">
        <p14:creationId xmlns:p14="http://schemas.microsoft.com/office/powerpoint/2010/main" val="19829685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Integration Test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530352" y="1143000"/>
            <a:ext cx="80772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spcBef>
                <a:spcPts val="6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Scope: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units/modules combined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ts val="600"/>
              </a:spcBef>
              <a:spcAft>
                <a:spcPct val="0"/>
              </a:spcAft>
              <a:buClrTx/>
              <a:buSzTx/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components interact correctly across boundaries?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Who runs it: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Developers/QA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ts val="600"/>
              </a:spcBef>
              <a:spcAft>
                <a:spcPct val="0"/>
              </a:spcAft>
              <a:buClrTx/>
              <a:buSzTx/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White/gray-box; limited mocks, may stub only external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systems, like real DBs/APIs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After unit tests, before subsystem testing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rgbClr val="A96D2B"/>
                </a:solidFill>
                <a:latin typeface="Consolas" panose="020B0609020204030204" pitchFamily="49" charset="0"/>
                <a:cs typeface="Cascadia Code" panose="020B0609020000020004" pitchFamily="49" charset="0"/>
              </a:rPr>
              <a:t>POST/cart/items </a:t>
            </a:r>
          </a:p>
          <a:p>
            <a:pPr marL="0" lvl="0" indent="0" eaLnBrk="0" fontAlgn="base" hangingPunct="0">
              <a:spcBef>
                <a:spcPts val="60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en-US" sz="2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calls DB, persists rows, and returns expected JSON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6131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Subsystem Test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530352" y="1371600"/>
            <a:ext cx="80772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spcBef>
                <a:spcPts val="6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Scope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full </a:t>
            </a: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subsystem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 set of related modules) treated as a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mini-system.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this subsystem meet its functional requirements end-to-end?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Who runs it: 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</a:rPr>
              <a:t>QA team or subsystem development team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Approach: 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Black/gray-box; stubs used only for subsystems not under test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</a:rPr>
              <a:t>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fter integration tests, before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</a:rPr>
              <a:t>full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system testing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Authentication subsystem (login, registration, password reset,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session management) works correctly as a whole.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573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System Test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530352" y="1447800"/>
            <a:ext cx="8077200" cy="37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spcBef>
                <a:spcPts val="6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Scope: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Entire application or software product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Focus: 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full system meet its technical specifications?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Who runs it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 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Independent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</a:rPr>
              <a:t>QA team 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Approach: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Black-box, production-like environment.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After subsystem</a:t>
            </a:r>
            <a:r>
              <a:rPr kumimoji="0" lang="en-US" altLang="en-US" sz="20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tests, before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</a:rPr>
              <a:t>acceptance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testing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e-commerce flow: register → login → add items →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checkout → receive confirmation.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7051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rgbClr val="A96D2B"/>
                </a:solidFill>
                <a:latin typeface="Arial Rounded MT Bold" panose="020F0704030504030204" pitchFamily="34" charset="0"/>
              </a:rPr>
              <a:t>Acceptance Test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530352" y="832248"/>
            <a:ext cx="80772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spcBef>
                <a:spcPts val="6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Scope: 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Entire system, from customer/user perspective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Focus: 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Does the delivered system satisfy business needs and is it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acceptable for release?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Who runs it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</a:rPr>
              <a:t>Customers, stakeholders, or user representatives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Approach: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Black-box; requirement-driven; often includes UAT (user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acceptance testing), alpha, beta testing.</a:t>
            </a: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</a:rPr>
              <a:t>After system testing, as release/deployment gate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ts val="180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owner verifies that checkout flow meets contractual </a:t>
            </a:r>
          </a:p>
          <a:p>
            <a:pPr marL="0" lvl="0" indent="0" eaLnBrk="0" fontAlgn="base" hangingPunct="0">
              <a:spcBef>
                <a:spcPts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requirements and user expectations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2468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6600" dirty="0">
                <a:solidFill>
                  <a:srgbClr val="0070C0"/>
                </a:solidFill>
                <a:latin typeface="Berlin Sans FB Demi" panose="020E0802020502020306" pitchFamily="34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9942303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6600" dirty="0" err="1">
                <a:solidFill>
                  <a:srgbClr val="0070C0"/>
                </a:solidFill>
                <a:latin typeface="Berlin Sans FB Demi" panose="020E0802020502020306" pitchFamily="34" charset="0"/>
              </a:rPr>
              <a:t>LeftOvers</a:t>
            </a:r>
            <a:endParaRPr lang="en-US" sz="66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235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References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676400"/>
            <a:ext cx="8503920" cy="442264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Bugs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/>
              <a:t>	Therac-25: </a:t>
            </a:r>
            <a:r>
              <a:rPr lang="en-US" sz="2000" dirty="0">
                <a:hlinkClick r:id="rId3"/>
              </a:rPr>
              <a:t>http://courses.cs.vt.edu/~cs3604/lib/Therac_25/Therac_1.html</a:t>
            </a:r>
            <a:endParaRPr lang="en-US"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/>
              <a:t>	Patriot missile: </a:t>
            </a:r>
            <a:r>
              <a:rPr lang="en-US" sz="2000" dirty="0">
                <a:hlinkClick r:id="rId4"/>
              </a:rPr>
              <a:t>http://www.fas.org/spp/starwars/gao/im92026.htm</a:t>
            </a:r>
            <a:endParaRPr lang="en-US" sz="2000" dirty="0"/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/>
              <a:t>	</a:t>
            </a:r>
            <a:r>
              <a:rPr lang="en-US" sz="2000" dirty="0" err="1"/>
              <a:t>Ariane</a:t>
            </a:r>
            <a:r>
              <a:rPr lang="en-US" sz="2000" dirty="0"/>
              <a:t> 5: </a:t>
            </a:r>
            <a:r>
              <a:rPr lang="en-US" sz="2000" dirty="0">
                <a:hlinkClick r:id="rId5"/>
              </a:rPr>
              <a:t>http://www.esa.int/export/esaCP/Pr_33_1996_p_EN.html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Testing</a:t>
            </a:r>
          </a:p>
          <a:p>
            <a:pPr lvl="1">
              <a:buNone/>
            </a:pPr>
            <a:r>
              <a:rPr lang="en-US" sz="2000" dirty="0"/>
              <a:t>Whittaker, </a:t>
            </a:r>
            <a:r>
              <a:rPr lang="en-US" sz="2000" b="1" i="1" dirty="0"/>
              <a:t>How to Break Software </a:t>
            </a:r>
            <a:r>
              <a:rPr lang="en-US" sz="2000" dirty="0"/>
              <a:t>(</a:t>
            </a:r>
            <a:r>
              <a:rPr lang="en-US" sz="2000" dirty="0">
                <a:hlinkClick r:id="rId6"/>
              </a:rPr>
              <a:t>presentation</a:t>
            </a:r>
            <a:r>
              <a:rPr lang="en-US" sz="2000" dirty="0"/>
              <a:t>)</a:t>
            </a:r>
          </a:p>
          <a:p>
            <a:pPr lvl="1">
              <a:lnSpc>
                <a:spcPct val="90000"/>
              </a:lnSpc>
              <a:buNone/>
            </a:pPr>
            <a:endParaRPr lang="en-US" sz="1600" dirty="0"/>
          </a:p>
          <a:p>
            <a:pPr lvl="1">
              <a:lnSpc>
                <a:spcPct val="90000"/>
              </a:lnSpc>
              <a:buNone/>
            </a:pPr>
            <a:endParaRPr lang="en-US" sz="1800" dirty="0"/>
          </a:p>
          <a:p>
            <a:pPr lvl="1">
              <a:lnSpc>
                <a:spcPct val="90000"/>
              </a:lnSpc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263922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Life Testing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/>
              <a:t>Used regularly in hardware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/>
              <a:t>Addresses “normal use”</a:t>
            </a:r>
          </a:p>
          <a:p>
            <a:pPr eaLnBrk="1" hangingPunct="1">
              <a:lnSpc>
                <a:spcPct val="80000"/>
              </a:lnSpc>
            </a:pPr>
            <a:endParaRPr lang="en-US" sz="2800"/>
          </a:p>
          <a:p>
            <a:pPr eaLnBrk="1" hangingPunct="1">
              <a:lnSpc>
                <a:spcPct val="80000"/>
              </a:lnSpc>
            </a:pPr>
            <a:r>
              <a:rPr lang="en-US" sz="2800"/>
              <a:t>n specimens put to test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Test until r failures have been observed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Choose n and r to obtain the desired statistical errors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As r and n increase, statistical errors decrease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Expected time in test = mu</a:t>
            </a:r>
            <a:r>
              <a:rPr lang="en-US" sz="2800" baseline="-25000"/>
              <a:t>0</a:t>
            </a:r>
            <a:r>
              <a:rPr lang="en-US" sz="2800"/>
              <a:t> (r / 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/>
              <a:t>Where mu</a:t>
            </a:r>
            <a:r>
              <a:rPr lang="en-US" sz="2400" baseline="-25000"/>
              <a:t>0</a:t>
            </a:r>
            <a:r>
              <a:rPr lang="en-US" sz="2400"/>
              <a:t> = mean failure time</a:t>
            </a:r>
          </a:p>
          <a:p>
            <a:pPr lvl="1"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9668580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en-US" sz="3600" i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Butler and </a:t>
            </a:r>
            <a:r>
              <a:rPr lang="en-US" sz="3600" i="1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Finelli</a:t>
            </a:r>
            <a:endParaRPr lang="en-US" sz="3600" i="1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“The Infeasibility of Experimental Quantification of Life-Critical Software Reliability” (1991)</a:t>
            </a:r>
          </a:p>
          <a:p>
            <a:pPr eaLnBrk="1" hangingPunct="1"/>
            <a:r>
              <a:rPr lang="en-US" dirty="0"/>
              <a:t>In order to establish that the probability of failure of software is less than 10</a:t>
            </a:r>
            <a:r>
              <a:rPr lang="en-US" baseline="30000" dirty="0"/>
              <a:t>-9</a:t>
            </a:r>
            <a:r>
              <a:rPr lang="en-US" dirty="0"/>
              <a:t> in 10 hours, testing required with one computer is </a:t>
            </a:r>
            <a:r>
              <a:rPr lang="en-US" b="1" u="sng" dirty="0"/>
              <a:t>greater than 1 million years</a:t>
            </a:r>
          </a:p>
          <a:p>
            <a:r>
              <a:rPr lang="en-US" sz="2000" b="1" u="sng" dirty="0">
                <a:hlinkClick r:id="rId3"/>
              </a:rPr>
              <a:t>http://naca.larc.nasa.gov/search.jsp?R=20040139297&amp;qs=N%3D4294966788%2B4294724588%2B4294587118</a:t>
            </a:r>
            <a:endParaRPr lang="en-US" sz="2000" b="1" u="sng" dirty="0"/>
          </a:p>
          <a:p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5761236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b="1" dirty="0">
                <a:solidFill>
                  <a:schemeClr val="accent1"/>
                </a:solidFill>
              </a:rPr>
              <a:t># Usability Test Users Needed </a:t>
            </a:r>
          </a:p>
        </p:txBody>
      </p:sp>
      <p:pic>
        <p:nvPicPr>
          <p:cNvPr id="31747" name="Picture 3" descr="20000319_problemfindingcurv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48606" y="2017712"/>
            <a:ext cx="6010275" cy="3590925"/>
          </a:xfr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00105" y="2280557"/>
            <a:ext cx="3457496" cy="399324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65176" indent="-274320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</a:rPr>
              <a:t>N = total number of usability problems in the design</a:t>
            </a:r>
          </a:p>
          <a:p>
            <a:pPr marL="265176" indent="-274320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</a:rPr>
              <a:t>L = proportion of usability problems discovered by a single user</a:t>
            </a:r>
          </a:p>
          <a:p>
            <a:pPr marL="265176" indent="-274320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</a:rPr>
              <a:t>n = number of users</a:t>
            </a:r>
          </a:p>
          <a:p>
            <a:pPr marL="722376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7200" y="5918796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L=31%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594757"/>
            <a:ext cx="76200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Usability problems found =</a:t>
            </a:r>
            <a:r>
              <a:rPr lang="en-US" sz="3000" dirty="0">
                <a:latin typeface="Arial Rounded MT Bold" panose="020F0704030504030204" pitchFamily="34" charset="0"/>
              </a:rPr>
              <a:t> 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N(1-(1-L)</a:t>
            </a:r>
            <a:r>
              <a:rPr kumimoji="0" lang="en-US" sz="30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7619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1752" y="228600"/>
            <a:ext cx="85344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solidFill>
                  <a:schemeClr val="accent1"/>
                </a:solidFill>
              </a:rPr>
              <a:t>Using as an Estimator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 Rounded MT Bold" panose="020F0704030504030204" pitchFamily="34" charset="0"/>
              </a:rPr>
              <a:t>Found 100 problems with 10 users</a:t>
            </a:r>
          </a:p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Arial Rounded MT Bold" panose="020F0704030504030204" pitchFamily="34" charset="0"/>
              </a:rPr>
              <a:t>Assumption: each user find 10% of problems</a:t>
            </a:r>
          </a:p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Arial Rounded MT Bold" panose="020F0704030504030204" pitchFamily="34" charset="0"/>
              </a:rPr>
              <a:t>How many are left?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Arial Rounded MT Bold" panose="020F0704030504030204" pitchFamily="34" charset="0"/>
              </a:rPr>
              <a:t>found = N(1-(1-L)</a:t>
            </a:r>
            <a:r>
              <a:rPr lang="en-US" sz="2800" baseline="30000" dirty="0">
                <a:latin typeface="Arial Rounded MT Bold" panose="020F0704030504030204" pitchFamily="34" charset="0"/>
              </a:rPr>
              <a:t>n</a:t>
            </a:r>
            <a:r>
              <a:rPr lang="en-US" sz="2800" dirty="0">
                <a:latin typeface="Arial Rounded MT Bold" panose="020F0704030504030204" pitchFamily="34" charset="0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   100 = N(1-(1-.1)</a:t>
            </a:r>
            <a:r>
              <a:rPr lang="en-US" sz="2400" baseline="30000" dirty="0">
                <a:latin typeface="Arial Rounded MT Bold" panose="020F0704030504030204" pitchFamily="34" charset="0"/>
              </a:rPr>
              <a:t>10</a:t>
            </a:r>
            <a:r>
              <a:rPr lang="en-US" sz="2400" dirty="0">
                <a:latin typeface="Arial Rounded MT Bold" panose="020F0704030504030204" pitchFamily="34" charset="0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400" dirty="0">
                <a:latin typeface="Arial Rounded MT Bold" panose="020F0704030504030204" pitchFamily="34" charset="0"/>
              </a:rPr>
              <a:t>    N = 100/(1-.9</a:t>
            </a:r>
            <a:r>
              <a:rPr lang="en-US" sz="2400" baseline="30000" dirty="0">
                <a:latin typeface="Arial Rounded MT Bold" panose="020F0704030504030204" pitchFamily="34" charset="0"/>
              </a:rPr>
              <a:t>10</a:t>
            </a:r>
            <a:r>
              <a:rPr lang="en-US" sz="2400" dirty="0">
                <a:latin typeface="Arial Rounded MT Bold" panose="020F0704030504030204" pitchFamily="34" charset="0"/>
              </a:rPr>
              <a:t>)=154</a:t>
            </a:r>
          </a:p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Arial Rounded MT Bold" panose="020F0704030504030204" pitchFamily="34" charset="0"/>
              </a:rPr>
              <a:t>54 left</a:t>
            </a:r>
            <a:endParaRPr lang="en-US" sz="2800" dirty="0"/>
          </a:p>
          <a:p>
            <a:pPr eaLnBrk="1" hangingPunct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759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 (1)</Template>
  <TotalTime>3228</TotalTime>
  <Words>5597</Words>
  <Application>Microsoft Office PowerPoint</Application>
  <PresentationFormat>On-screen Show (4:3)</PresentationFormat>
  <Paragraphs>921</Paragraphs>
  <Slides>100</Slides>
  <Notes>53</Notes>
  <HiddenSlides>13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17" baseType="lpstr">
      <vt:lpstr>Arial</vt:lpstr>
      <vt:lpstr>Arial Narrow</vt:lpstr>
      <vt:lpstr>Arial Rounded MT Bold</vt:lpstr>
      <vt:lpstr>Bahnschrift</vt:lpstr>
      <vt:lpstr>Bahnschrift SemiBold Condensed</vt:lpstr>
      <vt:lpstr>Bahnschrift SemiCondensed</vt:lpstr>
      <vt:lpstr>Berlin Sans FB</vt:lpstr>
      <vt:lpstr>Berlin Sans FB Demi</vt:lpstr>
      <vt:lpstr>Calibri</vt:lpstr>
      <vt:lpstr>Calibri Light</vt:lpstr>
      <vt:lpstr>Cascadia Mono SemiLight</vt:lpstr>
      <vt:lpstr>Consolas</vt:lpstr>
      <vt:lpstr>Georgia</vt:lpstr>
      <vt:lpstr>Wingdings</vt:lpstr>
      <vt:lpstr>Wingdings 2</vt:lpstr>
      <vt:lpstr>Civic</vt:lpstr>
      <vt:lpstr>Photo Editor Photo</vt:lpstr>
      <vt:lpstr>Software and System Testing</vt:lpstr>
      <vt:lpstr>Why do we care?</vt:lpstr>
      <vt:lpstr>Why do we care?</vt:lpstr>
      <vt:lpstr>Technical Debt</vt:lpstr>
      <vt:lpstr>What is testing ?</vt:lpstr>
      <vt:lpstr>What is testing ?</vt:lpstr>
      <vt:lpstr>Quality and testing</vt:lpstr>
      <vt:lpstr>PowerPoint Presentation</vt:lpstr>
      <vt:lpstr>Basic Software System Model</vt:lpstr>
      <vt:lpstr>More Exact Terminology</vt:lpstr>
      <vt:lpstr>Terminology</vt:lpstr>
      <vt:lpstr>Types of Testing</vt:lpstr>
      <vt:lpstr>Types of Testing</vt:lpstr>
      <vt:lpstr>PowerPoint Presentation</vt:lpstr>
      <vt:lpstr>PowerPoint Presentation</vt:lpstr>
      <vt:lpstr>Other classifications</vt:lpstr>
      <vt:lpstr>How important is unit test?</vt:lpstr>
      <vt:lpstr>What are you trying to test?</vt:lpstr>
      <vt:lpstr>Risks  </vt:lpstr>
      <vt:lpstr>Mills: Cleanroom</vt:lpstr>
      <vt:lpstr>Harlan Mills: Cleanroom</vt:lpstr>
      <vt:lpstr>Mills: Cleanroom</vt:lpstr>
      <vt:lpstr>How to identify what to test </vt:lpstr>
      <vt:lpstr>Four Parts of Testing</vt:lpstr>
      <vt:lpstr>ChatGPT summary</vt:lpstr>
      <vt:lpstr>ChatGPT summary</vt:lpstr>
      <vt:lpstr>ChatGPT summary</vt:lpstr>
      <vt:lpstr>ChatGPT summary</vt:lpstr>
      <vt:lpstr>Basic Software System Model</vt:lpstr>
      <vt:lpstr>Test Case Selection</vt:lpstr>
      <vt:lpstr>Test Case Selection</vt:lpstr>
      <vt:lpstr>Test Case Selection</vt:lpstr>
      <vt:lpstr>Test Case Selection</vt:lpstr>
      <vt:lpstr>From the User Interface:  Inputs</vt:lpstr>
      <vt:lpstr>Questions to Ask for Each Test</vt:lpstr>
      <vt:lpstr>Testing Practices (Boris Beizer) </vt:lpstr>
      <vt:lpstr>Testing Practices (Boris Beizer) </vt:lpstr>
      <vt:lpstr>Usability Testing</vt:lpstr>
      <vt:lpstr>Usability Testing</vt:lpstr>
      <vt:lpstr>Wizard of Oz Testing</vt:lpstr>
      <vt:lpstr>Test Measurements</vt:lpstr>
      <vt:lpstr>Test Coverage Metrics</vt:lpstr>
      <vt:lpstr>Statement/Block Coverage</vt:lpstr>
      <vt:lpstr>Decision Coverage</vt:lpstr>
      <vt:lpstr>Condition Coverage</vt:lpstr>
      <vt:lpstr>Path Coverage</vt:lpstr>
      <vt:lpstr>When can we stop testing?</vt:lpstr>
      <vt:lpstr>Historical Data</vt:lpstr>
      <vt:lpstr>Error “seeding”</vt:lpstr>
      <vt:lpstr>Capture-recapture model</vt:lpstr>
      <vt:lpstr>Test Tools</vt:lpstr>
      <vt:lpstr>Unit Test</vt:lpstr>
      <vt:lpstr>Regression Test</vt:lpstr>
      <vt:lpstr>Performance Test Tools</vt:lpstr>
      <vt:lpstr>Performance Test Tools</vt:lpstr>
      <vt:lpstr>Performance Test Tools</vt:lpstr>
      <vt:lpstr>Stress Testing</vt:lpstr>
      <vt:lpstr>Fuzz Testing, or Fuzzing</vt:lpstr>
      <vt:lpstr>Similar Forms</vt:lpstr>
      <vt:lpstr>Other Test Tools</vt:lpstr>
      <vt:lpstr>Other Quality Improvers</vt:lpstr>
      <vt:lpstr>Other Ways of Improving Quality</vt:lpstr>
      <vt:lpstr>Formal Methods and Specs</vt:lpstr>
      <vt:lpstr>Uses of Specifications</vt:lpstr>
      <vt:lpstr>Examples</vt:lpstr>
      <vt:lpstr>Self Checking Code</vt:lpstr>
      <vt:lpstr>Self-Repairing Code</vt:lpstr>
      <vt:lpstr>AI in Testing</vt:lpstr>
      <vt:lpstr>AI in Software Testing </vt:lpstr>
      <vt:lpstr>AI in Software Testing </vt:lpstr>
      <vt:lpstr>AI in Software Testing </vt:lpstr>
      <vt:lpstr>AI in Software Testing </vt:lpstr>
      <vt:lpstr>AI Testing Tools </vt:lpstr>
      <vt:lpstr>AI Testing Tools </vt:lpstr>
      <vt:lpstr>AI Testing Tools </vt:lpstr>
      <vt:lpstr>AI Testing Tools </vt:lpstr>
      <vt:lpstr>AI Testing Tools </vt:lpstr>
      <vt:lpstr>AI Testing Tools </vt:lpstr>
      <vt:lpstr>Testing Example (Unit, Integration)</vt:lpstr>
      <vt:lpstr>Unit test</vt:lpstr>
      <vt:lpstr>Unit test</vt:lpstr>
      <vt:lpstr>Subsystem test</vt:lpstr>
      <vt:lpstr>Integration test</vt:lpstr>
      <vt:lpstr>Integration test</vt:lpstr>
      <vt:lpstr>Integration test</vt:lpstr>
      <vt:lpstr>Integration test</vt:lpstr>
      <vt:lpstr>Testing "Pyramid"</vt:lpstr>
      <vt:lpstr>Integration vs. System Test</vt:lpstr>
      <vt:lpstr>Unit Test</vt:lpstr>
      <vt:lpstr>Integration Test</vt:lpstr>
      <vt:lpstr>Subsystem Test</vt:lpstr>
      <vt:lpstr>System Test</vt:lpstr>
      <vt:lpstr>Acceptance Test</vt:lpstr>
      <vt:lpstr>PowerPoint Presentation</vt:lpstr>
      <vt:lpstr>PowerPoint Presentation</vt:lpstr>
      <vt:lpstr>References</vt:lpstr>
      <vt:lpstr>Life Testing</vt:lpstr>
      <vt:lpstr>Butler and Finelli</vt:lpstr>
      <vt:lpstr># Usability Test Users Needed </vt:lpstr>
      <vt:lpstr>Using as an Estimator</vt:lpstr>
    </vt:vector>
  </TitlesOfParts>
  <Company>University of North Carolina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Department of Computer Science</dc:creator>
  <cp:lastModifiedBy>David Stotts</cp:lastModifiedBy>
  <cp:revision>332</cp:revision>
  <dcterms:created xsi:type="dcterms:W3CDTF">2009-08-26T18:24:12Z</dcterms:created>
  <dcterms:modified xsi:type="dcterms:W3CDTF">2026-03-26T05:33:02Z</dcterms:modified>
</cp:coreProperties>
</file>