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7"/>
  </p:notesMasterIdLst>
  <p:sldIdLst>
    <p:sldId id="256" r:id="rId2"/>
    <p:sldId id="493" r:id="rId3"/>
    <p:sldId id="458" r:id="rId4"/>
    <p:sldId id="522" r:id="rId5"/>
    <p:sldId id="525" r:id="rId6"/>
    <p:sldId id="524" r:id="rId7"/>
    <p:sldId id="523" r:id="rId8"/>
    <p:sldId id="499" r:id="rId9"/>
    <p:sldId id="504" r:id="rId10"/>
    <p:sldId id="527" r:id="rId11"/>
    <p:sldId id="526" r:id="rId12"/>
    <p:sldId id="495" r:id="rId13"/>
    <p:sldId id="505" r:id="rId14"/>
    <p:sldId id="506" r:id="rId15"/>
    <p:sldId id="496" r:id="rId16"/>
    <p:sldId id="518" r:id="rId17"/>
    <p:sldId id="519" r:id="rId18"/>
    <p:sldId id="520" r:id="rId19"/>
    <p:sldId id="521" r:id="rId20"/>
    <p:sldId id="528" r:id="rId21"/>
    <p:sldId id="529" r:id="rId22"/>
    <p:sldId id="567" r:id="rId23"/>
    <p:sldId id="568" r:id="rId24"/>
    <p:sldId id="570" r:id="rId25"/>
    <p:sldId id="571" r:id="rId26"/>
    <p:sldId id="581" r:id="rId27"/>
    <p:sldId id="572" r:id="rId28"/>
    <p:sldId id="579" r:id="rId29"/>
    <p:sldId id="576" r:id="rId30"/>
    <p:sldId id="577" r:id="rId31"/>
    <p:sldId id="582" r:id="rId32"/>
    <p:sldId id="580" r:id="rId33"/>
    <p:sldId id="569" r:id="rId34"/>
    <p:sldId id="583" r:id="rId35"/>
    <p:sldId id="531" r:id="rId36"/>
    <p:sldId id="532" r:id="rId37"/>
    <p:sldId id="533" r:id="rId38"/>
    <p:sldId id="538" r:id="rId39"/>
    <p:sldId id="575" r:id="rId40"/>
    <p:sldId id="537" r:id="rId41"/>
    <p:sldId id="539" r:id="rId42"/>
    <p:sldId id="540" r:id="rId43"/>
    <p:sldId id="541" r:id="rId44"/>
    <p:sldId id="542" r:id="rId45"/>
    <p:sldId id="543" r:id="rId46"/>
    <p:sldId id="544" r:id="rId47"/>
    <p:sldId id="545" r:id="rId48"/>
    <p:sldId id="546" r:id="rId49"/>
    <p:sldId id="547" r:id="rId50"/>
    <p:sldId id="548" r:id="rId51"/>
    <p:sldId id="549" r:id="rId52"/>
    <p:sldId id="550" r:id="rId53"/>
    <p:sldId id="551" r:id="rId54"/>
    <p:sldId id="554" r:id="rId55"/>
    <p:sldId id="555" r:id="rId56"/>
    <p:sldId id="556" r:id="rId57"/>
    <p:sldId id="557" r:id="rId58"/>
    <p:sldId id="561" r:id="rId59"/>
    <p:sldId id="562" r:id="rId60"/>
    <p:sldId id="563" r:id="rId61"/>
    <p:sldId id="564" r:id="rId62"/>
    <p:sldId id="565" r:id="rId63"/>
    <p:sldId id="566" r:id="rId64"/>
    <p:sldId id="560" r:id="rId65"/>
    <p:sldId id="578" r:id="rId6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DC3"/>
    <a:srgbClr val="E45740"/>
    <a:srgbClr val="C6341C"/>
    <a:srgbClr val="F4FB9F"/>
    <a:srgbClr val="3366FF"/>
    <a:srgbClr val="585C2A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53" autoAdjust="0"/>
    <p:restoredTop sz="94633" autoAdjust="0"/>
  </p:normalViewPr>
  <p:slideViewPr>
    <p:cSldViewPr>
      <p:cViewPr varScale="1">
        <p:scale>
          <a:sx n="98" d="100"/>
          <a:sy n="98" d="100"/>
        </p:scale>
        <p:origin x="58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7FE0E-92D0-472F-9E15-224B450E137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68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C30AAD-270B-45A5-9812-B3FF80DA1D53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DC30AAD-270B-45A5-9812-B3FF80DA1D53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C30AAD-270B-45A5-9812-B3FF80DA1D53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DC30AAD-270B-45A5-9812-B3FF80DA1D53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96200" cy="2514600"/>
          </a:xfrm>
        </p:spPr>
        <p:txBody>
          <a:bodyPr>
            <a:normAutofit fontScale="400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rgbClr val="C00000"/>
              </a:solidFill>
            </a:endParaRPr>
          </a:p>
          <a:p>
            <a:r>
              <a:rPr lang="en-US" sz="51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David </a:t>
            </a:r>
            <a:r>
              <a:rPr lang="en-US" sz="5100" i="1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Stotts</a:t>
            </a:r>
            <a:endParaRPr lang="en-US" sz="5100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US" sz="5100" i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Computer Science Department</a:t>
            </a:r>
          </a:p>
          <a:p>
            <a:r>
              <a:rPr lang="en-US" sz="5100" i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UNC Chapel </a:t>
            </a:r>
            <a:r>
              <a:rPr lang="en-US" sz="51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Hill</a:t>
            </a:r>
            <a:endParaRPr lang="en-US" sz="2800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609600"/>
            <a:ext cx="7620000" cy="25908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Data Structures </a:t>
            </a:r>
            <a:b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and Analysis</a:t>
            </a:r>
            <a:b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2400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i="1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(COMP 410)</a:t>
            </a:r>
            <a:endParaRPr lang="en-US" sz="2400" i="1" dirty="0">
              <a:solidFill>
                <a:srgbClr val="F9FDC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23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1500" y="1143000"/>
            <a:ext cx="8001000" cy="4928657"/>
          </a:xfrm>
        </p:spPr>
        <p:txBody>
          <a:bodyPr>
            <a:norm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800" b="1" i="1" dirty="0" smtClean="0">
                <a:solidFill>
                  <a:srgbClr val="C00000"/>
                </a:solidFill>
              </a:rPr>
              <a:t>What are the behavioral properties we must have an implementation exhibit?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2400" dirty="0" smtClean="0"/>
              <a:t>On </a:t>
            </a:r>
            <a:r>
              <a:rPr lang="en-US" sz="2400" dirty="0" smtClean="0">
                <a:solidFill>
                  <a:srgbClr val="C00000"/>
                </a:solidFill>
              </a:rPr>
              <a:t>ins</a:t>
            </a:r>
            <a:r>
              <a:rPr lang="en-US" sz="2400" dirty="0" smtClean="0"/>
              <a:t>, the elements that were in the list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</a:rPr>
              <a:t>before</a:t>
            </a:r>
            <a:r>
              <a:rPr lang="en-US" sz="2400" dirty="0" smtClean="0"/>
              <a:t>, remain in the list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</a:rPr>
              <a:t>after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2400" dirty="0" smtClean="0"/>
              <a:t>On </a:t>
            </a:r>
            <a:r>
              <a:rPr lang="en-US" sz="2400" dirty="0" smtClean="0">
                <a:solidFill>
                  <a:srgbClr val="C00000"/>
                </a:solidFill>
              </a:rPr>
              <a:t>ins</a:t>
            </a:r>
            <a:r>
              <a:rPr lang="en-US" sz="2400" dirty="0" smtClean="0"/>
              <a:t>, the elements that were in the list before are in the same relative order after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2400" dirty="0" smtClean="0"/>
              <a:t>On </a:t>
            </a:r>
            <a:r>
              <a:rPr lang="en-US" sz="2400" dirty="0" smtClean="0">
                <a:solidFill>
                  <a:srgbClr val="C00000"/>
                </a:solidFill>
              </a:rPr>
              <a:t>rem</a:t>
            </a:r>
            <a:r>
              <a:rPr lang="en-US" sz="2400" dirty="0" smtClean="0"/>
              <a:t>, the elements that remain after are in the same relative order as before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2400" dirty="0" smtClean="0"/>
              <a:t>On ins the size increases by at most 1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2400" dirty="0" smtClean="0"/>
              <a:t>On rem the size decreases by at most 1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2400" dirty="0" smtClean="0"/>
              <a:t>Empty </a:t>
            </a:r>
            <a:r>
              <a:rPr lang="en-US" sz="2400" dirty="0"/>
              <a:t>lists have size 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Behavior? Properties?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32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219200"/>
            <a:ext cx="8229600" cy="4843272"/>
          </a:xfrm>
        </p:spPr>
        <p:txBody>
          <a:bodyPr>
            <a:normAutofit fontScale="92500" lnSpcReduction="10000"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800" b="1" i="1" dirty="0" smtClean="0">
                <a:solidFill>
                  <a:srgbClr val="C00000"/>
                </a:solidFill>
              </a:rPr>
              <a:t>More behavioral properties …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2400" dirty="0" smtClean="0"/>
              <a:t>A list does not fill up… there is no maximum size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2400" dirty="0" smtClean="0"/>
              <a:t>A list starts with the first element in position 0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2400" dirty="0" smtClean="0"/>
              <a:t>On ins, when adding to position </a:t>
            </a:r>
            <a:r>
              <a:rPr lang="en-US" sz="2400" dirty="0" err="1" smtClean="0"/>
              <a:t>i</a:t>
            </a:r>
            <a:r>
              <a:rPr lang="en-US" sz="2400" dirty="0" smtClean="0"/>
              <a:t>, the list </a:t>
            </a:r>
            <a:r>
              <a:rPr lang="en-US" sz="2400" dirty="0" err="1" smtClean="0"/>
              <a:t>elemets</a:t>
            </a:r>
            <a:r>
              <a:rPr lang="en-US" sz="2400" dirty="0" smtClean="0"/>
              <a:t> from 0 to i-1 are the same (and in the same order) before and after; the list before from </a:t>
            </a:r>
            <a:r>
              <a:rPr lang="en-US" sz="2400" dirty="0" err="1" smtClean="0"/>
              <a:t>i</a:t>
            </a:r>
            <a:r>
              <a:rPr lang="en-US" sz="2400" dirty="0" smtClean="0"/>
              <a:t> to “size-1” has positions i+1 to “size” after</a:t>
            </a:r>
            <a:endParaRPr lang="en-US" sz="2400" dirty="0"/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2400" dirty="0" smtClean="0"/>
              <a:t>If we have a list with N items, then they are in positions 0 to N-1, and adding to a position larger than N cannot happen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2400" dirty="0" smtClean="0"/>
              <a:t>On </a:t>
            </a:r>
            <a:r>
              <a:rPr lang="en-US" sz="2400" dirty="0" smtClean="0">
                <a:solidFill>
                  <a:srgbClr val="C00000"/>
                </a:solidFill>
              </a:rPr>
              <a:t>get(k)</a:t>
            </a:r>
            <a:r>
              <a:rPr lang="en-US" sz="2400" dirty="0" smtClean="0"/>
              <a:t> , the element is produced such that there are k elements before it in the list</a:t>
            </a:r>
            <a:endParaRPr lang="en-US" sz="2400" dirty="0"/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2400" dirty="0" smtClean="0"/>
              <a:t>On </a:t>
            </a:r>
            <a:r>
              <a:rPr lang="en-US" sz="2400" dirty="0" smtClean="0">
                <a:solidFill>
                  <a:srgbClr val="C00000"/>
                </a:solidFill>
              </a:rPr>
              <a:t>get(k)</a:t>
            </a:r>
            <a:r>
              <a:rPr lang="en-US" sz="2400" dirty="0" smtClean="0"/>
              <a:t>, if k </a:t>
            </a:r>
            <a:r>
              <a:rPr lang="en-US" sz="2400" smtClean="0"/>
              <a:t>&gt; </a:t>
            </a:r>
            <a:r>
              <a:rPr lang="en-US" sz="2400" smtClean="0"/>
              <a:t>size-1 </a:t>
            </a:r>
            <a:r>
              <a:rPr lang="en-US" sz="2400" dirty="0" smtClean="0"/>
              <a:t>then it cannot happen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Behavior? Properties?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901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Two main ways: </a:t>
            </a:r>
            <a:r>
              <a:rPr lang="en-US" b="1" dirty="0" smtClean="0">
                <a:solidFill>
                  <a:srgbClr val="C00000"/>
                </a:solidFill>
              </a:rPr>
              <a:t>array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C00000"/>
                </a:solidFill>
              </a:rPr>
              <a:t>linked</a:t>
            </a:r>
            <a:r>
              <a:rPr lang="en-US" dirty="0" smtClean="0"/>
              <a:t> structure</a:t>
            </a:r>
          </a:p>
          <a:p>
            <a:pPr>
              <a:spcAft>
                <a:spcPts val="600"/>
              </a:spcAft>
            </a:pPr>
            <a:r>
              <a:rPr lang="en-US" b="1" dirty="0" smtClean="0">
                <a:solidFill>
                  <a:srgbClr val="C00000"/>
                </a:solidFill>
              </a:rPr>
              <a:t>Array: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LIST Implementation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2852913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62582" y="2848808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15564" y="2848808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458901" y="2848808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02238" y="2848808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73029" y="3105953"/>
            <a:ext cx="587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3</a:t>
            </a:r>
            <a:r>
              <a:rPr lang="en-US" sz="2000" b="1" dirty="0" smtClean="0">
                <a:solidFill>
                  <a:srgbClr val="C00000"/>
                </a:solidFill>
              </a:rPr>
              <a:t>1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26011" y="3105953"/>
            <a:ext cx="587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17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42654" y="3105953"/>
            <a:ext cx="587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61645" y="3136970"/>
            <a:ext cx="587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1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67224" y="4194094"/>
            <a:ext cx="15197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i</a:t>
            </a:r>
            <a:r>
              <a:rPr lang="en-US" sz="2000" b="1" dirty="0" smtClean="0">
                <a:solidFill>
                  <a:srgbClr val="C00000"/>
                </a:solidFill>
              </a:rPr>
              <a:t>ns( 2</a:t>
            </a:r>
            <a:r>
              <a:rPr lang="en-US" sz="2000" b="1" dirty="0">
                <a:solidFill>
                  <a:srgbClr val="C00000"/>
                </a:solidFill>
              </a:rPr>
              <a:t>7</a:t>
            </a:r>
            <a:r>
              <a:rPr lang="en-US" sz="2000" b="1" dirty="0" smtClean="0">
                <a:solidFill>
                  <a:srgbClr val="C00000"/>
                </a:solidFill>
              </a:rPr>
              <a:t>, 2 )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16367" y="3932485"/>
            <a:ext cx="451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</a:rPr>
              <a:t>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709764" y="3932484"/>
            <a:ext cx="451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785236" y="3935399"/>
            <a:ext cx="451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710898" y="3923820"/>
            <a:ext cx="451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625564" y="3905740"/>
            <a:ext cx="451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316638" y="2848808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477970" y="3905739"/>
            <a:ext cx="451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</a:rPr>
              <a:t>5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09600" y="457200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549660" y="4567895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369841" y="4567895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2489720" y="4567895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429780" y="4567895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318189" y="4567895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4704033" y="4825040"/>
            <a:ext cx="587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1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39287" y="4825040"/>
            <a:ext cx="587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721010" y="4825040"/>
            <a:ext cx="587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27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747425" y="4825040"/>
            <a:ext cx="587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17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43896" y="4825040"/>
            <a:ext cx="587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3</a:t>
            </a:r>
            <a:r>
              <a:rPr lang="en-US" sz="2000" b="1" dirty="0" smtClean="0">
                <a:solidFill>
                  <a:srgbClr val="C00000"/>
                </a:solidFill>
              </a:rPr>
              <a:t>1</a:t>
            </a:r>
            <a:endParaRPr lang="en-US" sz="2000" b="1" dirty="0">
              <a:solidFill>
                <a:srgbClr val="C00000"/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3036425" y="3545160"/>
            <a:ext cx="762000" cy="898625"/>
          </a:xfrm>
          <a:prstGeom prst="straightConnector1">
            <a:avLst/>
          </a:prstGeom>
          <a:ln w="4445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4053473" y="3571040"/>
            <a:ext cx="762000" cy="898625"/>
          </a:xfrm>
          <a:prstGeom prst="straightConnector1">
            <a:avLst/>
          </a:prstGeom>
          <a:ln w="4445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895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9" grpId="0"/>
      <p:bldP spid="20" grpId="0"/>
      <p:bldP spid="21" grpId="0"/>
      <p:bldP spid="22" grpId="0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/>
      <p:bldP spid="37" grpId="0"/>
      <p:bldP spid="38" grpId="0"/>
      <p:bldP spid="39" grpId="0"/>
      <p:bldP spid="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7091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rgbClr val="C00000"/>
                </a:solidFill>
              </a:rPr>
              <a:t>Array:</a:t>
            </a:r>
            <a:r>
              <a:rPr lang="en-US" dirty="0" smtClean="0"/>
              <a:t> Time complexity of operations</a:t>
            </a:r>
          </a:p>
          <a:p>
            <a:pPr lvl="1">
              <a:spcAft>
                <a:spcPts val="600"/>
              </a:spcAft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    O(n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 </a:t>
            </a:r>
            <a:r>
              <a:rPr lang="en-US" sz="1600" b="1" i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takes time proportional to list length</a:t>
            </a:r>
          </a:p>
          <a:p>
            <a:pPr lvl="1">
              <a:spcAft>
                <a:spcPts val="600"/>
              </a:spcAft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rem    O(n)   </a:t>
            </a:r>
          </a:p>
          <a:p>
            <a:pPr lvl="1">
              <a:spcAft>
                <a:spcPts val="600"/>
              </a:spcAft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et    O(1)  </a:t>
            </a:r>
            <a:r>
              <a:rPr lang="en-US" sz="1600" b="1" i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 also say constant time</a:t>
            </a:r>
            <a:endParaRPr lang="en-US" sz="1800" b="1" i="1" dirty="0" smtClean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Aft>
                <a:spcPts val="600"/>
              </a:spcAft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ind   O(n)  </a:t>
            </a:r>
            <a:r>
              <a:rPr lang="en-US" sz="1800" b="1" i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 searching</a:t>
            </a:r>
          </a:p>
          <a:p>
            <a:pPr lvl="1">
              <a:spcAft>
                <a:spcPts val="600"/>
              </a:spcAft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mpty  O(1)</a:t>
            </a:r>
          </a:p>
          <a:p>
            <a:pPr lvl="1">
              <a:spcAft>
                <a:spcPts val="600"/>
              </a:spcAft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ize   O(1)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/>
          </a:bodyPr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LIST Implementation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708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4690" y="1344549"/>
            <a:ext cx="8229600" cy="4640992"/>
          </a:xfrm>
        </p:spPr>
        <p:txBody>
          <a:bodyPr/>
          <a:lstStyle/>
          <a:p>
            <a:pPr marL="109728" indent="0">
              <a:spcAft>
                <a:spcPts val="600"/>
              </a:spcAft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                                              linked</a:t>
            </a:r>
            <a:r>
              <a:rPr lang="en-US" dirty="0" smtClean="0"/>
              <a:t> structure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LIST Implementation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6086" y="2268843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166580" y="2223155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905467" y="2223155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648252" y="2260118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80908" y="2480426"/>
            <a:ext cx="587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3</a:t>
            </a:r>
            <a:r>
              <a:rPr lang="en-US" sz="2000" b="1" dirty="0" smtClean="0">
                <a:solidFill>
                  <a:srgbClr val="C00000"/>
                </a:solidFill>
              </a:rPr>
              <a:t>1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19707" y="2480300"/>
            <a:ext cx="587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17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78135" y="2480662"/>
            <a:ext cx="587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70730" y="2515812"/>
            <a:ext cx="587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1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204542" y="3722816"/>
            <a:ext cx="15197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i</a:t>
            </a:r>
            <a:r>
              <a:rPr lang="en-US" sz="2000" b="1" dirty="0" smtClean="0">
                <a:solidFill>
                  <a:srgbClr val="C00000"/>
                </a:solidFill>
              </a:rPr>
              <a:t>ns( 2</a:t>
            </a:r>
            <a:r>
              <a:rPr lang="en-US" sz="2000" b="1" dirty="0">
                <a:solidFill>
                  <a:srgbClr val="C00000"/>
                </a:solidFill>
              </a:rPr>
              <a:t>7</a:t>
            </a:r>
            <a:r>
              <a:rPr lang="en-US" sz="2000" b="1" dirty="0" smtClean="0">
                <a:solidFill>
                  <a:srgbClr val="C00000"/>
                </a:solidFill>
              </a:rPr>
              <a:t>, 2 )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37639" y="3947974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084039" y="3947974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676658" y="3897832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262227" y="5513189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891856" y="3936124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6017492" y="4193269"/>
            <a:ext cx="587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1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178135" y="4193269"/>
            <a:ext cx="587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456513" y="5770334"/>
            <a:ext cx="587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27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283098" y="4225710"/>
            <a:ext cx="587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17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0908" y="4205119"/>
            <a:ext cx="587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3</a:t>
            </a:r>
            <a:r>
              <a:rPr lang="en-US" sz="2000" b="1" dirty="0" smtClean="0">
                <a:solidFill>
                  <a:srgbClr val="C00000"/>
                </a:solidFill>
              </a:rPr>
              <a:t>1</a:t>
            </a:r>
            <a:endParaRPr lang="en-US" sz="2000" b="1" dirty="0">
              <a:solidFill>
                <a:srgbClr val="C00000"/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680908" y="1740161"/>
            <a:ext cx="44762" cy="437558"/>
          </a:xfrm>
          <a:prstGeom prst="straightConnector1">
            <a:avLst/>
          </a:prstGeom>
          <a:ln w="4445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3125595" y="2665413"/>
            <a:ext cx="766261" cy="0"/>
          </a:xfrm>
          <a:prstGeom prst="straightConnector1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3417" y="5342518"/>
            <a:ext cx="9012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head</a:t>
            </a:r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75039" y="1344548"/>
            <a:ext cx="9012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head</a:t>
            </a:r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876487" y="5083852"/>
            <a:ext cx="98192" cy="455347"/>
          </a:xfrm>
          <a:prstGeom prst="straightConnector1">
            <a:avLst/>
          </a:prstGeom>
          <a:ln w="4445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1400319" y="2665413"/>
            <a:ext cx="766261" cy="0"/>
          </a:xfrm>
          <a:prstGeom prst="straightConnector1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4881991" y="2662614"/>
            <a:ext cx="766261" cy="0"/>
          </a:xfrm>
          <a:prstGeom prst="straightConnector1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1352039" y="4393324"/>
            <a:ext cx="766261" cy="0"/>
          </a:xfrm>
          <a:prstGeom prst="straightConnector1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4881990" y="4333392"/>
            <a:ext cx="766261" cy="0"/>
          </a:xfrm>
          <a:prstGeom prst="straightConnector1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3750284" y="4862374"/>
            <a:ext cx="721622" cy="629175"/>
          </a:xfrm>
          <a:prstGeom prst="straightConnector1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2998439" y="4428189"/>
            <a:ext cx="458074" cy="1085000"/>
          </a:xfrm>
          <a:prstGeom prst="straightConnector1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612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2" grpId="0" animBg="1"/>
      <p:bldP spid="13" grpId="0" animBg="1"/>
      <p:bldP spid="15" grpId="0"/>
      <p:bldP spid="19" grpId="0"/>
      <p:bldP spid="20" grpId="0"/>
      <p:bldP spid="21" grpId="0"/>
      <p:bldP spid="22" grpId="0"/>
      <p:bldP spid="30" grpId="0" animBg="1"/>
      <p:bldP spid="31" grpId="0" animBg="1"/>
      <p:bldP spid="32" grpId="0" animBg="1"/>
      <p:bldP spid="33" grpId="0" animBg="1"/>
      <p:bldP spid="34" grpId="0" animBg="1"/>
      <p:bldP spid="36" grpId="0"/>
      <p:bldP spid="37" grpId="0"/>
      <p:bldP spid="38" grpId="0"/>
      <p:bldP spid="39" grpId="0"/>
      <p:bldP spid="40" grpId="0"/>
      <p:bldP spid="41" grpId="0"/>
      <p:bldP spid="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3076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rgbClr val="C00000"/>
                </a:solidFill>
              </a:rPr>
              <a:t>Linked: </a:t>
            </a:r>
            <a:r>
              <a:rPr lang="en-US" dirty="0" smtClean="0"/>
              <a:t>Time complexity of operations</a:t>
            </a:r>
          </a:p>
          <a:p>
            <a:pPr lvl="1"/>
            <a:r>
              <a:rPr lang="en-US" sz="2400" b="1" i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insCell</a:t>
            </a:r>
            <a:r>
              <a:rPr lang="en-US" sz="2400" b="1" i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O(1</a:t>
            </a:r>
            <a:r>
              <a:rPr lang="en-US" sz="2000" b="1" i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600" b="1" i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i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i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 2 link pointers</a:t>
            </a:r>
          </a:p>
          <a:p>
            <a:pPr lvl="1"/>
            <a:r>
              <a:rPr lang="en-US" sz="2400" b="1" i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remCell</a:t>
            </a:r>
            <a:r>
              <a:rPr lang="en-US" sz="2400" b="1" i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O(1) </a:t>
            </a:r>
          </a:p>
          <a:p>
            <a:pPr marL="393192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lvl="1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ins(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e,i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O(n) + O(1)   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 O(n)</a:t>
            </a:r>
          </a:p>
          <a:p>
            <a:pPr marL="393192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b="1" i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2000" b="1" i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i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b="1" i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 </a:t>
            </a:r>
            <a:r>
              <a:rPr lang="en-US" sz="1900" b="1" i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insCell</a:t>
            </a:r>
            <a:endParaRPr lang="en-US" sz="1900" b="1" i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rem(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  O(n) + O(1)   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 O(n)</a:t>
            </a:r>
          </a:p>
          <a:p>
            <a:pPr lvl="1"/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get      O(n)   </a:t>
            </a:r>
            <a:r>
              <a:rPr lang="en-US" sz="1800" b="1" i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 index like array</a:t>
            </a:r>
          </a:p>
          <a:p>
            <a:pPr lvl="1"/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     O(n)   </a:t>
            </a:r>
            <a:r>
              <a:rPr lang="en-US" sz="1800" b="1" i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 searching</a:t>
            </a:r>
          </a:p>
          <a:p>
            <a:pPr lvl="1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mpty    O(1)</a:t>
            </a:r>
          </a:p>
          <a:p>
            <a:pPr lvl="1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ize     O(n), </a:t>
            </a:r>
            <a:r>
              <a:rPr lang="en-US" sz="2400" b="1" i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O(1) </a:t>
            </a:r>
            <a:r>
              <a:rPr lang="en-US" sz="1800" b="1" i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keep a counter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LIST Implementation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22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Let’s look at using a linked list for solving an important problem</a:t>
            </a:r>
          </a:p>
          <a:p>
            <a:pPr>
              <a:spcBef>
                <a:spcPts val="1800"/>
              </a:spcBef>
            </a:pPr>
            <a:r>
              <a:rPr lang="en-US" b="1" dirty="0" smtClean="0">
                <a:solidFill>
                  <a:srgbClr val="C00000"/>
                </a:solidFill>
              </a:rPr>
              <a:t>Sorting: </a:t>
            </a:r>
            <a:r>
              <a:rPr lang="en-US" i="1" dirty="0" smtClean="0"/>
              <a:t>We are given a sequence of numbers and asked to produce the sequence in sorted order, smallest to largest</a:t>
            </a:r>
          </a:p>
          <a:p>
            <a:pPr>
              <a:spcBef>
                <a:spcPts val="1800"/>
              </a:spcBef>
            </a:pPr>
            <a:r>
              <a:rPr lang="en-US" b="1" dirty="0" smtClean="0">
                <a:solidFill>
                  <a:srgbClr val="C00000"/>
                </a:solidFill>
              </a:rPr>
              <a:t>Basic idea: </a:t>
            </a:r>
          </a:p>
          <a:p>
            <a:pPr marL="880110" lvl="1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000" i="1" dirty="0" smtClean="0"/>
              <a:t>Create a new (empty) linked list.</a:t>
            </a:r>
          </a:p>
          <a:p>
            <a:pPr marL="880110" lvl="1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000" i="1" dirty="0" smtClean="0"/>
              <a:t>Add each item from input to the list, at the proper place by sort order</a:t>
            </a:r>
          </a:p>
          <a:p>
            <a:pPr marL="880110" lvl="1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000" i="1" dirty="0" smtClean="0"/>
              <a:t>In this way, list is always sorted</a:t>
            </a:r>
            <a:endParaRPr lang="en-US" sz="20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Our First Sort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5680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8736" y="1417638"/>
            <a:ext cx="8115910" cy="4640992"/>
          </a:xfrm>
        </p:spPr>
        <p:txBody>
          <a:bodyPr/>
          <a:lstStyle/>
          <a:p>
            <a:pPr marL="109728" indent="0" algn="r">
              <a:spcAft>
                <a:spcPts val="600"/>
              </a:spcAft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                                              linked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LIST Sorting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9287" y="1815086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140808" y="1826731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905467" y="1827386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638558" y="1858557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402951" y="2083876"/>
            <a:ext cx="5111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7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01933" y="2115702"/>
            <a:ext cx="587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18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11680" y="2129614"/>
            <a:ext cx="587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31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296151" y="3150320"/>
            <a:ext cx="50310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C00000"/>
                </a:solidFill>
              </a:rPr>
              <a:t>Input:  </a:t>
            </a:r>
            <a:r>
              <a:rPr lang="en-US" sz="2000" b="1" dirty="0" smtClean="0"/>
              <a:t>18, 7, 31, 4, </a:t>
            </a:r>
            <a:r>
              <a:rPr lang="en-US" sz="2000" b="1" dirty="0" smtClean="0">
                <a:solidFill>
                  <a:srgbClr val="FF0000"/>
                </a:solidFill>
              </a:rPr>
              <a:t>12</a:t>
            </a:r>
            <a:r>
              <a:rPr lang="en-US" sz="2000" b="1" dirty="0" smtClean="0">
                <a:solidFill>
                  <a:srgbClr val="0070C0"/>
                </a:solidFill>
              </a:rPr>
              <a:t>, </a:t>
            </a:r>
            <a:r>
              <a:rPr lang="en-US" sz="2000" b="1" dirty="0" smtClean="0"/>
              <a:t>72, 8, 63, 10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37639" y="3947974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084039" y="3947974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676658" y="3897832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262227" y="5513189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891856" y="3936124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889382" y="4179919"/>
            <a:ext cx="587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31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124031" y="4200020"/>
            <a:ext cx="587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18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456513" y="5770334"/>
            <a:ext cx="587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12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365178" y="4205119"/>
            <a:ext cx="4656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7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34678" y="4214149"/>
            <a:ext cx="4953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4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640935" y="1238310"/>
            <a:ext cx="44762" cy="437558"/>
          </a:xfrm>
          <a:prstGeom prst="straightConnector1">
            <a:avLst/>
          </a:prstGeom>
          <a:ln w="4445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3073382" y="2283931"/>
            <a:ext cx="766261" cy="0"/>
          </a:xfrm>
          <a:prstGeom prst="straightConnector1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33907" y="3324021"/>
            <a:ext cx="9012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head</a:t>
            </a:r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52658" y="914400"/>
            <a:ext cx="9012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head</a:t>
            </a:r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>
            <a:off x="603708" y="3550430"/>
            <a:ext cx="272780" cy="347402"/>
          </a:xfrm>
          <a:prstGeom prst="straightConnector1">
            <a:avLst/>
          </a:prstGeom>
          <a:ln w="4445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1352039" y="2283931"/>
            <a:ext cx="766261" cy="0"/>
          </a:xfrm>
          <a:prstGeom prst="straightConnector1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4851207" y="2284586"/>
            <a:ext cx="766261" cy="0"/>
          </a:xfrm>
          <a:prstGeom prst="straightConnector1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1352039" y="4393324"/>
            <a:ext cx="766261" cy="0"/>
          </a:xfrm>
          <a:prstGeom prst="straightConnector1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4881988" y="4335129"/>
            <a:ext cx="766261" cy="0"/>
          </a:xfrm>
          <a:prstGeom prst="straightConnector1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3750284" y="4862374"/>
            <a:ext cx="721622" cy="629175"/>
          </a:xfrm>
          <a:prstGeom prst="straightConnector1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2998439" y="4428189"/>
            <a:ext cx="458074" cy="1085000"/>
          </a:xfrm>
          <a:prstGeom prst="straightConnector1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63316" y="2058612"/>
            <a:ext cx="5134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4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6591058" y="2315757"/>
            <a:ext cx="304800" cy="0"/>
          </a:xfrm>
          <a:prstGeom prst="straightConnector1">
            <a:avLst/>
          </a:prstGeom>
          <a:ln w="41275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6591058" y="4335129"/>
            <a:ext cx="304800" cy="0"/>
          </a:xfrm>
          <a:prstGeom prst="straightConnector1">
            <a:avLst/>
          </a:prstGeom>
          <a:ln w="41275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538841" y="5596039"/>
            <a:ext cx="10519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C00000"/>
                </a:solidFill>
              </a:rPr>
              <a:t>&lt; 12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579472" y="5677883"/>
            <a:ext cx="10519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C00000"/>
                </a:solidFill>
              </a:rPr>
              <a:t>&gt;= 12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1661532" y="5040351"/>
            <a:ext cx="780585" cy="568712"/>
          </a:xfrm>
          <a:custGeom>
            <a:avLst/>
            <a:gdLst>
              <a:gd name="connsiteX0" fmla="*/ 100361 w 780585"/>
              <a:gd name="connsiteY0" fmla="*/ 568712 h 568712"/>
              <a:gd name="connsiteX1" fmla="*/ 66907 w 780585"/>
              <a:gd name="connsiteY1" fmla="*/ 479503 h 568712"/>
              <a:gd name="connsiteX2" fmla="*/ 55756 w 780585"/>
              <a:gd name="connsiteY2" fmla="*/ 446049 h 568712"/>
              <a:gd name="connsiteX3" fmla="*/ 11151 w 780585"/>
              <a:gd name="connsiteY3" fmla="*/ 401444 h 568712"/>
              <a:gd name="connsiteX4" fmla="*/ 0 w 780585"/>
              <a:gd name="connsiteY4" fmla="*/ 367990 h 568712"/>
              <a:gd name="connsiteX5" fmla="*/ 11151 w 780585"/>
              <a:gd name="connsiteY5" fmla="*/ 267629 h 568712"/>
              <a:gd name="connsiteX6" fmla="*/ 100361 w 780585"/>
              <a:gd name="connsiteY6" fmla="*/ 211873 h 568712"/>
              <a:gd name="connsiteX7" fmla="*/ 144966 w 780585"/>
              <a:gd name="connsiteY7" fmla="*/ 200722 h 568712"/>
              <a:gd name="connsiteX8" fmla="*/ 245327 w 780585"/>
              <a:gd name="connsiteY8" fmla="*/ 211873 h 568712"/>
              <a:gd name="connsiteX9" fmla="*/ 278780 w 780585"/>
              <a:gd name="connsiteY9" fmla="*/ 223025 h 568712"/>
              <a:gd name="connsiteX10" fmla="*/ 401444 w 780585"/>
              <a:gd name="connsiteY10" fmla="*/ 245327 h 568712"/>
              <a:gd name="connsiteX11" fmla="*/ 446048 w 780585"/>
              <a:gd name="connsiteY11" fmla="*/ 256478 h 568712"/>
              <a:gd name="connsiteX12" fmla="*/ 613317 w 780585"/>
              <a:gd name="connsiteY12" fmla="*/ 267629 h 568712"/>
              <a:gd name="connsiteX13" fmla="*/ 691375 w 780585"/>
              <a:gd name="connsiteY13" fmla="*/ 234176 h 568712"/>
              <a:gd name="connsiteX14" fmla="*/ 702527 w 780585"/>
              <a:gd name="connsiteY14" fmla="*/ 189571 h 568712"/>
              <a:gd name="connsiteX15" fmla="*/ 735980 w 780585"/>
              <a:gd name="connsiteY15" fmla="*/ 122664 h 568712"/>
              <a:gd name="connsiteX16" fmla="*/ 758283 w 780585"/>
              <a:gd name="connsiteY16" fmla="*/ 44605 h 568712"/>
              <a:gd name="connsiteX17" fmla="*/ 780585 w 780585"/>
              <a:gd name="connsiteY17" fmla="*/ 0 h 568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80585" h="568712">
                <a:moveTo>
                  <a:pt x="100361" y="568712"/>
                </a:moveTo>
                <a:cubicBezTo>
                  <a:pt x="78844" y="461136"/>
                  <a:pt x="105193" y="556076"/>
                  <a:pt x="66907" y="479503"/>
                </a:cubicBezTo>
                <a:cubicBezTo>
                  <a:pt x="61650" y="468989"/>
                  <a:pt x="62588" y="455614"/>
                  <a:pt x="55756" y="446049"/>
                </a:cubicBezTo>
                <a:cubicBezTo>
                  <a:pt x="43534" y="428939"/>
                  <a:pt x="11151" y="401444"/>
                  <a:pt x="11151" y="401444"/>
                </a:cubicBezTo>
                <a:cubicBezTo>
                  <a:pt x="7434" y="390293"/>
                  <a:pt x="0" y="379745"/>
                  <a:pt x="0" y="367990"/>
                </a:cubicBezTo>
                <a:cubicBezTo>
                  <a:pt x="0" y="334330"/>
                  <a:pt x="2987" y="300284"/>
                  <a:pt x="11151" y="267629"/>
                </a:cubicBezTo>
                <a:cubicBezTo>
                  <a:pt x="21923" y="224541"/>
                  <a:pt x="63840" y="221003"/>
                  <a:pt x="100361" y="211873"/>
                </a:cubicBezTo>
                <a:lnTo>
                  <a:pt x="144966" y="200722"/>
                </a:lnTo>
                <a:cubicBezTo>
                  <a:pt x="178420" y="204439"/>
                  <a:pt x="212125" y="206339"/>
                  <a:pt x="245327" y="211873"/>
                </a:cubicBezTo>
                <a:cubicBezTo>
                  <a:pt x="256921" y="213805"/>
                  <a:pt x="267377" y="220174"/>
                  <a:pt x="278780" y="223025"/>
                </a:cubicBezTo>
                <a:cubicBezTo>
                  <a:pt x="326609" y="234983"/>
                  <a:pt x="351745" y="235387"/>
                  <a:pt x="401444" y="245327"/>
                </a:cubicBezTo>
                <a:cubicBezTo>
                  <a:pt x="416472" y="248333"/>
                  <a:pt x="430807" y="254874"/>
                  <a:pt x="446048" y="256478"/>
                </a:cubicBezTo>
                <a:cubicBezTo>
                  <a:pt x="501621" y="262328"/>
                  <a:pt x="557561" y="263912"/>
                  <a:pt x="613317" y="267629"/>
                </a:cubicBezTo>
                <a:cubicBezTo>
                  <a:pt x="635698" y="262034"/>
                  <a:pt x="675973" y="257279"/>
                  <a:pt x="691375" y="234176"/>
                </a:cubicBezTo>
                <a:cubicBezTo>
                  <a:pt x="699876" y="221424"/>
                  <a:pt x="698317" y="204307"/>
                  <a:pt x="702527" y="189571"/>
                </a:cubicBezTo>
                <a:cubicBezTo>
                  <a:pt x="714070" y="149172"/>
                  <a:pt x="711543" y="159320"/>
                  <a:pt x="735980" y="122664"/>
                </a:cubicBezTo>
                <a:cubicBezTo>
                  <a:pt x="762716" y="42453"/>
                  <a:pt x="730278" y="142620"/>
                  <a:pt x="758283" y="44605"/>
                </a:cubicBezTo>
                <a:cubicBezTo>
                  <a:pt x="768534" y="8726"/>
                  <a:pt x="762268" y="18317"/>
                  <a:pt x="780585" y="0"/>
                </a:cubicBezTo>
              </a:path>
            </a:pathLst>
          </a:custGeom>
          <a:noFill/>
          <a:ln>
            <a:solidFill>
              <a:srgbClr val="92D05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115923" y="4973443"/>
            <a:ext cx="624468" cy="702527"/>
          </a:xfrm>
          <a:custGeom>
            <a:avLst/>
            <a:gdLst>
              <a:gd name="connsiteX0" fmla="*/ 624468 w 624468"/>
              <a:gd name="connsiteY0" fmla="*/ 702527 h 702527"/>
              <a:gd name="connsiteX1" fmla="*/ 345688 w 624468"/>
              <a:gd name="connsiteY1" fmla="*/ 501805 h 702527"/>
              <a:gd name="connsiteX2" fmla="*/ 323385 w 624468"/>
              <a:gd name="connsiteY2" fmla="*/ 479502 h 702527"/>
              <a:gd name="connsiteX3" fmla="*/ 301083 w 624468"/>
              <a:gd name="connsiteY3" fmla="*/ 446048 h 702527"/>
              <a:gd name="connsiteX4" fmla="*/ 289932 w 624468"/>
              <a:gd name="connsiteY4" fmla="*/ 401444 h 702527"/>
              <a:gd name="connsiteX5" fmla="*/ 278781 w 624468"/>
              <a:gd name="connsiteY5" fmla="*/ 367990 h 702527"/>
              <a:gd name="connsiteX6" fmla="*/ 245327 w 624468"/>
              <a:gd name="connsiteY6" fmla="*/ 133814 h 702527"/>
              <a:gd name="connsiteX7" fmla="*/ 211873 w 624468"/>
              <a:gd name="connsiteY7" fmla="*/ 122663 h 702527"/>
              <a:gd name="connsiteX8" fmla="*/ 178420 w 624468"/>
              <a:gd name="connsiteY8" fmla="*/ 100361 h 702527"/>
              <a:gd name="connsiteX9" fmla="*/ 122664 w 624468"/>
              <a:gd name="connsiteY9" fmla="*/ 55756 h 702527"/>
              <a:gd name="connsiteX10" fmla="*/ 89210 w 624468"/>
              <a:gd name="connsiteY10" fmla="*/ 44605 h 702527"/>
              <a:gd name="connsiteX11" fmla="*/ 66907 w 624468"/>
              <a:gd name="connsiteY11" fmla="*/ 22302 h 702527"/>
              <a:gd name="connsiteX12" fmla="*/ 0 w 624468"/>
              <a:gd name="connsiteY12" fmla="*/ 0 h 702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24468" h="702527">
                <a:moveTo>
                  <a:pt x="624468" y="702527"/>
                </a:moveTo>
                <a:cubicBezTo>
                  <a:pt x="531541" y="635620"/>
                  <a:pt x="437701" y="569963"/>
                  <a:pt x="345688" y="501805"/>
                </a:cubicBezTo>
                <a:cubicBezTo>
                  <a:pt x="337240" y="495547"/>
                  <a:pt x="329953" y="487712"/>
                  <a:pt x="323385" y="479502"/>
                </a:cubicBezTo>
                <a:cubicBezTo>
                  <a:pt x="315013" y="469037"/>
                  <a:pt x="308517" y="457199"/>
                  <a:pt x="301083" y="446048"/>
                </a:cubicBezTo>
                <a:cubicBezTo>
                  <a:pt x="297366" y="431180"/>
                  <a:pt x="294142" y="416180"/>
                  <a:pt x="289932" y="401444"/>
                </a:cubicBezTo>
                <a:cubicBezTo>
                  <a:pt x="286703" y="390142"/>
                  <a:pt x="279845" y="379696"/>
                  <a:pt x="278781" y="367990"/>
                </a:cubicBezTo>
                <a:cubicBezTo>
                  <a:pt x="276784" y="346024"/>
                  <a:pt x="316193" y="176334"/>
                  <a:pt x="245327" y="133814"/>
                </a:cubicBezTo>
                <a:cubicBezTo>
                  <a:pt x="235248" y="127766"/>
                  <a:pt x="223024" y="126380"/>
                  <a:pt x="211873" y="122663"/>
                </a:cubicBezTo>
                <a:cubicBezTo>
                  <a:pt x="200722" y="115229"/>
                  <a:pt x="188885" y="108733"/>
                  <a:pt x="178420" y="100361"/>
                </a:cubicBezTo>
                <a:cubicBezTo>
                  <a:pt x="143848" y="72703"/>
                  <a:pt x="168425" y="78636"/>
                  <a:pt x="122664" y="55756"/>
                </a:cubicBezTo>
                <a:cubicBezTo>
                  <a:pt x="112150" y="50499"/>
                  <a:pt x="100361" y="48322"/>
                  <a:pt x="89210" y="44605"/>
                </a:cubicBezTo>
                <a:cubicBezTo>
                  <a:pt x="81776" y="37171"/>
                  <a:pt x="76311" y="27004"/>
                  <a:pt x="66907" y="22302"/>
                </a:cubicBezTo>
                <a:cubicBezTo>
                  <a:pt x="45880" y="11789"/>
                  <a:pt x="0" y="0"/>
                  <a:pt x="0" y="0"/>
                </a:cubicBezTo>
              </a:path>
            </a:pathLst>
          </a:custGeom>
          <a:noFill/>
          <a:ln>
            <a:solidFill>
              <a:srgbClr val="92D05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46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2" grpId="0" animBg="1"/>
      <p:bldP spid="13" grpId="0" animBg="1"/>
      <p:bldP spid="19" grpId="0"/>
      <p:bldP spid="20" grpId="0"/>
      <p:bldP spid="21" grpId="0"/>
      <p:bldP spid="22" grpId="0"/>
      <p:bldP spid="30" grpId="0" animBg="1"/>
      <p:bldP spid="31" grpId="0" animBg="1"/>
      <p:bldP spid="32" grpId="0" animBg="1"/>
      <p:bldP spid="33" grpId="0" animBg="1"/>
      <p:bldP spid="34" grpId="0" animBg="1"/>
      <p:bldP spid="36" grpId="0"/>
      <p:bldP spid="37" grpId="0"/>
      <p:bldP spid="38" grpId="0"/>
      <p:bldP spid="39" grpId="0"/>
      <p:bldP spid="40" grpId="0"/>
      <p:bldP spid="41" grpId="0"/>
      <p:bldP spid="44" grpId="0"/>
      <p:bldP spid="35" grpId="0"/>
      <p:bldP spid="48" grpId="0"/>
      <p:bldP spid="4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 smtClean="0"/>
              <a:t>An “insort” op will insert an element in the right place… if we start with a sorted list, the op will create a list that ends up still sorted, but with a new element in it.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 smtClean="0"/>
              <a:t>We will allow duplicates… so every “insort” will extend the list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 smtClean="0"/>
              <a:t>The new op will put the element in between the first two elements it finds that it fits between.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 smtClean="0"/>
              <a:t>In case of duplicates, put the new element before the first occurrence of its duplicate.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 smtClean="0"/>
              <a:t>Might help to have a version of “find” that will locate the place the new </a:t>
            </a:r>
            <a:r>
              <a:rPr lang="en-US" sz="2200" dirty="0" err="1" smtClean="0"/>
              <a:t>elt</a:t>
            </a:r>
            <a:r>
              <a:rPr lang="en-US" sz="2200" dirty="0" smtClean="0"/>
              <a:t> belongs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ADT Behavior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8971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09728" indent="0">
                  <a:buNone/>
                </a:pPr>
                <a:r>
                  <a:rPr lang="en-US" b="1" dirty="0" smtClean="0">
                    <a:solidFill>
                      <a:srgbClr val="C00000"/>
                    </a:solidFill>
                  </a:rPr>
                  <a:t>What is the time complexity of this algorithm?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dirty="0" smtClean="0"/>
                  <a:t>What is cost of adding the next input item?</a:t>
                </a:r>
              </a:p>
              <a:p>
                <a:pPr marL="1572768" lvl="4" indent="-457200"/>
                <a:r>
                  <a:rPr lang="en-US" sz="2800" dirty="0" smtClean="0"/>
                  <a:t>O(N)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dirty="0" smtClean="0"/>
                  <a:t>How many “next” items are there?</a:t>
                </a:r>
              </a:p>
              <a:p>
                <a:pPr marL="1572768" lvl="4" indent="-457200"/>
                <a:r>
                  <a:rPr lang="en-US" sz="2800" dirty="0" smtClean="0"/>
                  <a:t>N</a:t>
                </a:r>
              </a:p>
              <a:p>
                <a:pPr marL="109728" indent="0" algn="ctr">
                  <a:buNone/>
                </a:pPr>
                <a:endParaRPr lang="en-US" sz="3200" dirty="0"/>
              </a:p>
              <a:p>
                <a:pPr marL="603504" lvl="2" indent="0">
                  <a:buNone/>
                </a:pPr>
                <a:r>
                  <a:rPr lang="en-US" sz="3200" b="1" dirty="0" smtClean="0">
                    <a:solidFill>
                      <a:srgbClr val="C00000"/>
                    </a:solidFill>
                  </a:rPr>
                  <a:t>O(N)*O(N)</a:t>
                </a:r>
              </a:p>
              <a:p>
                <a:pPr marL="603504" lvl="2" indent="0">
                  <a:buNone/>
                </a:pPr>
                <a:r>
                  <a:rPr lang="en-US" sz="3200" b="1" dirty="0">
                    <a:solidFill>
                      <a:srgbClr val="C00000"/>
                    </a:solidFill>
                  </a:rPr>
                  <a:t>w</a:t>
                </a:r>
                <a:r>
                  <a:rPr lang="en-US" sz="3200" b="1" dirty="0" smtClean="0">
                    <a:solidFill>
                      <a:srgbClr val="C00000"/>
                    </a:solidFill>
                  </a:rPr>
                  <a:t>hich is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𝐍</m:t>
                        </m:r>
                      </m:e>
                      <m:sup>
                        <m:r>
                          <a:rPr lang="en-US" sz="3200" b="1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200" b="1" dirty="0" smtClean="0">
                    <a:solidFill>
                      <a:srgbClr val="C00000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LIST Sorting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753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891"/>
          </a:xfrm>
        </p:spPr>
        <p:txBody>
          <a:bodyPr>
            <a:normAutofit/>
          </a:bodyPr>
          <a:lstStyle/>
          <a:p>
            <a:pPr marL="109728" indent="0" algn="ctr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sz="5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Lists and List-based </a:t>
            </a:r>
          </a:p>
          <a:p>
            <a:pPr marL="109728" indent="0" algn="ctr">
              <a:spcAft>
                <a:spcPts val="1200"/>
              </a:spcAft>
              <a:buNone/>
            </a:pPr>
            <a:r>
              <a:rPr lang="en-US" sz="5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Structures</a:t>
            </a:r>
          </a:p>
          <a:p>
            <a:pPr marL="109728" indent="0" algn="ctr">
              <a:spcAft>
                <a:spcPts val="1200"/>
              </a:spcAft>
              <a:buNone/>
            </a:pPr>
            <a:r>
              <a:rPr lang="en-US" sz="48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(Stack, Queue)</a:t>
            </a:r>
            <a:endParaRPr lang="en-US" sz="48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9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b="1" dirty="0" smtClean="0">
                <a:solidFill>
                  <a:srgbClr val="C00000"/>
                </a:solidFill>
              </a:rPr>
              <a:t>What is the time complexity of this algorithm?</a:t>
            </a: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b="1" dirty="0" smtClean="0"/>
              <a:t>First insert takes 1 unit of work</a:t>
            </a: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b="1" dirty="0" smtClean="0"/>
              <a:t>Second insert takes 2</a:t>
            </a: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b="1" dirty="0" smtClean="0"/>
              <a:t>Third insert takes 3</a:t>
            </a: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1800" b="1" dirty="0" smtClean="0"/>
              <a:t>Nth takes N units of work</a:t>
            </a: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1800" b="1" dirty="0" smtClean="0"/>
              <a:t>Total work is 1+2+3+ … +N 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en-US" sz="1800" b="1" dirty="0" smtClean="0"/>
              <a:t>SUM(k) for k=1 to N  </a:t>
            </a:r>
            <a:r>
              <a:rPr lang="en-US" sz="1800" b="1" dirty="0" smtClean="0">
                <a:solidFill>
                  <a:srgbClr val="C00000"/>
                </a:solidFill>
              </a:rPr>
              <a:t>is</a:t>
            </a:r>
            <a:r>
              <a:rPr lang="en-US" sz="1800" b="1" dirty="0"/>
              <a:t> (½)</a:t>
            </a:r>
            <a:r>
              <a:rPr lang="en-US" sz="1800" b="1" dirty="0" smtClean="0"/>
              <a:t>N(N+1)  </a:t>
            </a:r>
            <a:r>
              <a:rPr lang="en-US" sz="1800" b="1" dirty="0" smtClean="0">
                <a:solidFill>
                  <a:srgbClr val="C00000"/>
                </a:solidFill>
              </a:rPr>
              <a:t>is</a:t>
            </a:r>
            <a:r>
              <a:rPr lang="en-US" sz="1800" b="1" dirty="0" smtClean="0"/>
              <a:t>  (½)</a:t>
            </a:r>
            <a:r>
              <a:rPr lang="en-US" sz="1800" b="1" dirty="0"/>
              <a:t>N^2 + (½)</a:t>
            </a:r>
            <a:r>
              <a:rPr lang="en-US" sz="1800" b="1" dirty="0" smtClean="0"/>
              <a:t>N 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en-US" sz="1800" b="1" i="1" dirty="0">
                <a:solidFill>
                  <a:srgbClr val="C00000"/>
                </a:solidFill>
              </a:rPr>
              <a:t> </a:t>
            </a:r>
            <a:r>
              <a:rPr lang="en-US" sz="1800" b="1" i="1" dirty="0" smtClean="0">
                <a:solidFill>
                  <a:srgbClr val="C00000"/>
                </a:solidFill>
              </a:rPr>
              <a:t>                            this term dominates  ^      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en-US" sz="1800" b="1" i="1" dirty="0">
                <a:solidFill>
                  <a:srgbClr val="C00000"/>
                </a:solidFill>
              </a:rPr>
              <a:t> </a:t>
            </a:r>
            <a:r>
              <a:rPr lang="en-US" sz="1800" b="1" i="1" dirty="0" smtClean="0">
                <a:solidFill>
                  <a:srgbClr val="C00000"/>
                </a:solidFill>
              </a:rPr>
              <a:t>                                              ignore this term    ^</a:t>
            </a:r>
            <a:endParaRPr lang="en-US" sz="1800" b="1" i="1" dirty="0">
              <a:solidFill>
                <a:srgbClr val="C00000"/>
              </a:solidFill>
            </a:endParaRPr>
          </a:p>
          <a:p>
            <a:pPr marL="109728" indent="0">
              <a:buNone/>
            </a:pPr>
            <a:r>
              <a:rPr lang="en-US" sz="1800" b="1" i="1" dirty="0" smtClean="0">
                <a:solidFill>
                  <a:srgbClr val="C00000"/>
                </a:solidFill>
              </a:rPr>
              <a:t> 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More Detailed Analysis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978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447800" y="2040704"/>
            <a:ext cx="3429000" cy="3305806"/>
          </a:xfrm>
          <a:prstGeom prst="rect">
            <a:avLst/>
          </a:prstGeom>
          <a:solidFill>
            <a:schemeClr val="accent6">
              <a:lumMod val="20000"/>
              <a:lumOff val="80000"/>
              <a:alpha val="6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b="1" dirty="0" smtClean="0">
                <a:solidFill>
                  <a:srgbClr val="C00000"/>
                </a:solidFill>
              </a:rPr>
              <a:t>What is the time complexity of this algorithm?</a:t>
            </a:r>
          </a:p>
          <a:p>
            <a:pPr marL="109728" indent="0">
              <a:buNone/>
            </a:pPr>
            <a:r>
              <a:rPr lang="en-US" sz="1800" b="1" i="1" dirty="0" smtClean="0">
                <a:solidFill>
                  <a:srgbClr val="C00000"/>
                </a:solidFill>
              </a:rPr>
              <a:t>N</a:t>
            </a:r>
          </a:p>
          <a:p>
            <a:pPr marL="109728" indent="0">
              <a:buNone/>
            </a:pPr>
            <a:r>
              <a:rPr lang="en-US" sz="1800" b="1" i="1" dirty="0" smtClean="0">
                <a:solidFill>
                  <a:srgbClr val="C00000"/>
                </a:solidFill>
              </a:rPr>
              <a:t>N-1                        .   .   .</a:t>
            </a:r>
          </a:p>
          <a:p>
            <a:pPr marL="109728" indent="0">
              <a:buNone/>
            </a:pPr>
            <a:r>
              <a:rPr lang="en-US" sz="1800" b="1" i="1" dirty="0" smtClean="0">
                <a:solidFill>
                  <a:srgbClr val="C00000"/>
                </a:solidFill>
              </a:rPr>
              <a:t>.</a:t>
            </a:r>
          </a:p>
          <a:p>
            <a:pPr marL="109728" indent="0">
              <a:buNone/>
            </a:pPr>
            <a:endParaRPr lang="en-US" sz="1800" b="1" i="1" dirty="0">
              <a:solidFill>
                <a:srgbClr val="C00000"/>
              </a:solidFill>
            </a:endParaRPr>
          </a:p>
          <a:p>
            <a:pPr marL="109728" indent="0">
              <a:buNone/>
            </a:pPr>
            <a:r>
              <a:rPr lang="en-US" sz="1800" b="1" i="1" dirty="0" smtClean="0">
                <a:solidFill>
                  <a:srgbClr val="C00000"/>
                </a:solidFill>
              </a:rPr>
              <a:t>.                                                            </a:t>
            </a:r>
            <a:r>
              <a:rPr lang="en-US" sz="1800" b="1" i="1" dirty="0" smtClean="0">
                <a:solidFill>
                  <a:schemeClr val="accent6">
                    <a:lumMod val="75000"/>
                  </a:schemeClr>
                </a:solidFill>
              </a:rPr>
              <a:t>blue area is N^2  work units</a:t>
            </a:r>
          </a:p>
          <a:p>
            <a:pPr marL="109728" indent="0">
              <a:buNone/>
            </a:pPr>
            <a:endParaRPr lang="en-US" sz="1800" b="1" i="1" dirty="0">
              <a:solidFill>
                <a:srgbClr val="C00000"/>
              </a:solidFill>
            </a:endParaRPr>
          </a:p>
          <a:p>
            <a:pPr marL="109728" indent="0">
              <a:buNone/>
            </a:pPr>
            <a:r>
              <a:rPr lang="en-US" sz="1800" b="1" i="1" dirty="0" smtClean="0">
                <a:solidFill>
                  <a:srgbClr val="C00000"/>
                </a:solidFill>
              </a:rPr>
              <a:t>.                                                              </a:t>
            </a:r>
            <a:r>
              <a:rPr lang="en-US" sz="1800" b="1" i="1" dirty="0" smtClean="0">
                <a:solidFill>
                  <a:schemeClr val="accent1">
                    <a:lumMod val="75000"/>
                  </a:schemeClr>
                </a:solidFill>
              </a:rPr>
              <a:t>green area above purple line</a:t>
            </a:r>
          </a:p>
          <a:p>
            <a:pPr marL="109728" indent="0">
              <a:buNone/>
            </a:pPr>
            <a:r>
              <a:rPr lang="en-US" sz="1800" b="1" i="1" dirty="0" smtClean="0">
                <a:solidFill>
                  <a:srgbClr val="C00000"/>
                </a:solidFill>
              </a:rPr>
              <a:t>3                                                             </a:t>
            </a:r>
            <a:r>
              <a:rPr lang="en-US" sz="1800" b="1" i="1" dirty="0" smtClean="0">
                <a:solidFill>
                  <a:schemeClr val="accent1">
                    <a:lumMod val="75000"/>
                  </a:schemeClr>
                </a:solidFill>
              </a:rPr>
              <a:t>is about ½ N^2</a:t>
            </a:r>
          </a:p>
          <a:p>
            <a:pPr marL="109728" indent="0">
              <a:buNone/>
            </a:pPr>
            <a:r>
              <a:rPr lang="en-US" sz="1800" b="1" i="1" dirty="0" smtClean="0">
                <a:solidFill>
                  <a:srgbClr val="C00000"/>
                </a:solidFill>
              </a:rPr>
              <a:t>2</a:t>
            </a:r>
          </a:p>
          <a:p>
            <a:pPr marL="109728" indent="0">
              <a:buNone/>
            </a:pPr>
            <a:r>
              <a:rPr lang="en-US" sz="1800" b="1" i="1" dirty="0" smtClean="0">
                <a:solidFill>
                  <a:srgbClr val="C00000"/>
                </a:solidFill>
              </a:rPr>
              <a:t>1</a:t>
            </a:r>
          </a:p>
          <a:p>
            <a:pPr marL="109728" indent="0">
              <a:buNone/>
            </a:pPr>
            <a:endParaRPr lang="en-US" sz="1800" b="1" i="1" dirty="0" smtClean="0">
              <a:solidFill>
                <a:srgbClr val="C00000"/>
              </a:solidFill>
            </a:endParaRPr>
          </a:p>
          <a:p>
            <a:pPr marL="109728" indent="0">
              <a:buNone/>
            </a:pPr>
            <a:r>
              <a:rPr lang="en-US" sz="1800" b="1" i="1" dirty="0">
                <a:solidFill>
                  <a:srgbClr val="C00000"/>
                </a:solidFill>
              </a:rPr>
              <a:t> </a:t>
            </a:r>
            <a:r>
              <a:rPr lang="en-US" sz="1800" b="1" i="1" dirty="0" smtClean="0">
                <a:solidFill>
                  <a:srgbClr val="C00000"/>
                </a:solidFill>
              </a:rPr>
              <a:t>           1    2    3    .    .    .     N-1   N 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Another view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371600" y="2042483"/>
            <a:ext cx="0" cy="33677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371600" y="5410200"/>
            <a:ext cx="3581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447800" y="504171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828799" y="4694238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447800" y="4694238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071445" y="2406306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828799" y="4325748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453054" y="4325748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204544" y="4326489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828798" y="2425002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204544" y="2425002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447800" y="2425002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071445" y="2040704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204544" y="2042483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828798" y="2042483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447800" y="2042483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452444" y="2040704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1395247" y="2040704"/>
            <a:ext cx="3438196" cy="3369496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247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STACK and QUEUE are LISTs with special access disciplines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STACK is LIFO, access top only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QUEUE is FIFO, access ends only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This gives efficient implementation benefits</a:t>
            </a:r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C00000"/>
                </a:solidFill>
              </a:rPr>
              <a:t>No find </a:t>
            </a:r>
            <a:r>
              <a:rPr lang="en-US" dirty="0" smtClean="0"/>
              <a:t>(search) by content</a:t>
            </a:r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C00000"/>
                </a:solidFill>
              </a:rPr>
              <a:t>No get </a:t>
            </a:r>
            <a:r>
              <a:rPr lang="en-US" dirty="0" smtClean="0"/>
              <a:t>(go into center of list)</a:t>
            </a:r>
          </a:p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Build on LIST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17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Special lists are useful for solving many problems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STACK: reversing sequences, balancing </a:t>
            </a:r>
            <a:r>
              <a:rPr lang="en-US" dirty="0" err="1" smtClean="0"/>
              <a:t>parens</a:t>
            </a:r>
            <a:endParaRPr lang="en-US" dirty="0" smtClean="0"/>
          </a:p>
          <a:p>
            <a:pPr>
              <a:spcAft>
                <a:spcPts val="1800"/>
              </a:spcAft>
            </a:pPr>
            <a:r>
              <a:rPr lang="en-US" dirty="0" smtClean="0"/>
              <a:t>QUEUE: fairness, maintain order </a:t>
            </a:r>
            <a:r>
              <a:rPr lang="en-US" smtClean="0"/>
              <a:t>of arrival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Build on LIST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60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5826" y="1219201"/>
            <a:ext cx="8229600" cy="477371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LIFO: last in first out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en-US" sz="2400" b="1" i="1" dirty="0">
                <a:solidFill>
                  <a:srgbClr val="0070C0"/>
                </a:solidFill>
              </a:rPr>
              <a:t>n</a:t>
            </a:r>
            <a:r>
              <a:rPr lang="en-US" sz="2400" b="1" i="1" dirty="0" smtClean="0">
                <a:solidFill>
                  <a:srgbClr val="0070C0"/>
                </a:solidFill>
              </a:rPr>
              <a:t>ew() </a:t>
            </a:r>
          </a:p>
          <a:p>
            <a:pPr marL="109728" indent="0">
              <a:buNone/>
            </a:pPr>
            <a:r>
              <a:rPr lang="en-US" sz="2400" b="1" i="1" dirty="0">
                <a:solidFill>
                  <a:srgbClr val="0070C0"/>
                </a:solidFill>
              </a:rPr>
              <a:t>p</a:t>
            </a:r>
            <a:r>
              <a:rPr lang="en-US" sz="2400" b="1" i="1" dirty="0" smtClean="0">
                <a:solidFill>
                  <a:srgbClr val="0070C0"/>
                </a:solidFill>
              </a:rPr>
              <a:t>ush(73)</a:t>
            </a:r>
          </a:p>
          <a:p>
            <a:pPr marL="109728" indent="0">
              <a:buNone/>
            </a:pPr>
            <a:r>
              <a:rPr lang="en-US" sz="2400" b="1" i="1" dirty="0">
                <a:solidFill>
                  <a:srgbClr val="0070C0"/>
                </a:solidFill>
              </a:rPr>
              <a:t>p</a:t>
            </a:r>
            <a:r>
              <a:rPr lang="en-US" sz="2400" b="1" i="1" dirty="0" smtClean="0">
                <a:solidFill>
                  <a:srgbClr val="0070C0"/>
                </a:solidFill>
              </a:rPr>
              <a:t>ush(8)</a:t>
            </a:r>
          </a:p>
          <a:p>
            <a:pPr marL="109728" indent="0">
              <a:buNone/>
            </a:pPr>
            <a:r>
              <a:rPr lang="en-US" sz="2400" b="1" i="1" dirty="0">
                <a:solidFill>
                  <a:srgbClr val="0070C0"/>
                </a:solidFill>
              </a:rPr>
              <a:t>p</a:t>
            </a:r>
            <a:r>
              <a:rPr lang="en-US" sz="2400" b="1" i="1" dirty="0" smtClean="0">
                <a:solidFill>
                  <a:srgbClr val="0070C0"/>
                </a:solidFill>
              </a:rPr>
              <a:t>ush(-61)</a:t>
            </a:r>
          </a:p>
          <a:p>
            <a:pPr marL="109728" indent="0">
              <a:buNone/>
            </a:pPr>
            <a:r>
              <a:rPr lang="en-US" sz="2400" b="1" i="1" dirty="0">
                <a:solidFill>
                  <a:srgbClr val="0070C0"/>
                </a:solidFill>
              </a:rPr>
              <a:t>p</a:t>
            </a:r>
            <a:r>
              <a:rPr lang="en-US" sz="2400" b="1" i="1" dirty="0" smtClean="0">
                <a:solidFill>
                  <a:srgbClr val="0070C0"/>
                </a:solidFill>
              </a:rPr>
              <a:t>ush(12)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5826" y="323951"/>
            <a:ext cx="8229600" cy="1143000"/>
          </a:xfrm>
        </p:spPr>
        <p:txBody>
          <a:bodyPr/>
          <a:lstStyle/>
          <a:p>
            <a:pPr algn="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053304" y="5141539"/>
            <a:ext cx="1524000" cy="914400"/>
          </a:xfrm>
          <a:prstGeom prst="rect">
            <a:avLst/>
          </a:prstGeom>
          <a:solidFill>
            <a:schemeClr val="accent2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89510" y="5367906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73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53304" y="4173673"/>
            <a:ext cx="1524000" cy="914400"/>
          </a:xfrm>
          <a:prstGeom prst="rect">
            <a:avLst/>
          </a:prstGeom>
          <a:solidFill>
            <a:schemeClr val="accent2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053304" y="3249325"/>
            <a:ext cx="1524000" cy="914400"/>
          </a:xfrm>
          <a:prstGeom prst="rect">
            <a:avLst/>
          </a:prstGeom>
          <a:solidFill>
            <a:schemeClr val="accent2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53304" y="2325963"/>
            <a:ext cx="1524000" cy="914400"/>
          </a:xfrm>
          <a:prstGeom prst="rect">
            <a:avLst/>
          </a:prstGeom>
          <a:solidFill>
            <a:schemeClr val="accent2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568856" y="440004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34000" y="3438379"/>
            <a:ext cx="7604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-61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72404" y="255233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12</a:t>
            </a:r>
            <a:endParaRPr lang="en-US" sz="2400" b="1" dirty="0">
              <a:solidFill>
                <a:srgbClr val="C00000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657600" y="2511710"/>
            <a:ext cx="1253169" cy="461665"/>
            <a:chOff x="3657600" y="2511710"/>
            <a:chExt cx="1253169" cy="461665"/>
          </a:xfrm>
        </p:grpSpPr>
        <p:sp>
          <p:nvSpPr>
            <p:cNvPr id="12" name="TextBox 11"/>
            <p:cNvSpPr txBox="1"/>
            <p:nvPr/>
          </p:nvSpPr>
          <p:spPr>
            <a:xfrm>
              <a:off x="3657600" y="2511710"/>
              <a:ext cx="8479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0070C0"/>
                  </a:solidFill>
                </a:rPr>
                <a:t>top</a:t>
              </a:r>
              <a:endParaRPr lang="en-US" sz="2400" b="1" i="1" dirty="0">
                <a:solidFill>
                  <a:srgbClr val="0070C0"/>
                </a:solidFill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4378463" y="2742542"/>
              <a:ext cx="532306" cy="0"/>
            </a:xfrm>
            <a:prstGeom prst="straightConnector1">
              <a:avLst/>
            </a:prstGeom>
            <a:ln w="5397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>
            <a:off x="5053304" y="-381000"/>
            <a:ext cx="1524000" cy="6436939"/>
          </a:xfrm>
          <a:prstGeom prst="rect">
            <a:avLst/>
          </a:prstGeom>
          <a:solidFill>
            <a:schemeClr val="accent1">
              <a:alpha val="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263384" y="4457186"/>
            <a:ext cx="18124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C00000"/>
                </a:solidFill>
              </a:rPr>
              <a:t>s</a:t>
            </a:r>
            <a:r>
              <a:rPr lang="en-US" sz="2400" b="1" i="1" dirty="0" smtClean="0">
                <a:solidFill>
                  <a:srgbClr val="C00000"/>
                </a:solidFill>
              </a:rPr>
              <a:t>ize is 4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22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animBg="1"/>
      <p:bldP spid="8" grpId="0" animBg="1"/>
      <p:bldP spid="9" grpId="0"/>
      <p:bldP spid="10" grpId="0"/>
      <p:bldP spid="11" grpId="0"/>
      <p:bldP spid="16" grpId="0" animBg="1"/>
      <p:bldP spid="1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5053304" y="-381001"/>
            <a:ext cx="1524000" cy="6436939"/>
          </a:xfrm>
          <a:prstGeom prst="rect">
            <a:avLst/>
          </a:prstGeom>
          <a:solidFill>
            <a:schemeClr val="accent1">
              <a:alpha val="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15584" y="-381001"/>
            <a:ext cx="1524000" cy="6436939"/>
          </a:xfrm>
          <a:prstGeom prst="rect">
            <a:avLst/>
          </a:prstGeom>
          <a:solidFill>
            <a:schemeClr val="accent1">
              <a:alpha val="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06027" y="609600"/>
            <a:ext cx="6125657" cy="5358827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b="1" i="1" dirty="0">
                <a:solidFill>
                  <a:srgbClr val="0070C0"/>
                </a:solidFill>
              </a:rPr>
              <a:t>p</a:t>
            </a:r>
            <a:r>
              <a:rPr lang="en-US" sz="2800" b="1" i="1" dirty="0" smtClean="0">
                <a:solidFill>
                  <a:srgbClr val="0070C0"/>
                </a:solidFill>
              </a:rPr>
              <a:t>op( )</a:t>
            </a:r>
            <a:endParaRPr lang="en-US" sz="2800" i="1" dirty="0" smtClean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5826" y="323951"/>
            <a:ext cx="8229600" cy="1143000"/>
          </a:xfrm>
        </p:spPr>
        <p:txBody>
          <a:bodyPr/>
          <a:lstStyle/>
          <a:p>
            <a:pPr algn="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053304" y="5141539"/>
            <a:ext cx="1524000" cy="914400"/>
          </a:xfrm>
          <a:prstGeom prst="rect">
            <a:avLst/>
          </a:prstGeom>
          <a:solidFill>
            <a:schemeClr val="accent2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89510" y="5367906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73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53304" y="4173673"/>
            <a:ext cx="1524000" cy="914400"/>
          </a:xfrm>
          <a:prstGeom prst="rect">
            <a:avLst/>
          </a:prstGeom>
          <a:solidFill>
            <a:schemeClr val="accent2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053304" y="3249325"/>
            <a:ext cx="1524000" cy="914400"/>
          </a:xfrm>
          <a:prstGeom prst="rect">
            <a:avLst/>
          </a:prstGeom>
          <a:solidFill>
            <a:schemeClr val="accent2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14401" y="2332052"/>
            <a:ext cx="1524000" cy="914400"/>
          </a:xfrm>
          <a:prstGeom prst="rect">
            <a:avLst/>
          </a:prstGeom>
          <a:solidFill>
            <a:schemeClr val="accent2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568856" y="440004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34000" y="3438379"/>
            <a:ext cx="7604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-61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57877" y="2602724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12</a:t>
            </a:r>
            <a:endParaRPr lang="en-US" sz="2400" b="1" dirty="0">
              <a:solidFill>
                <a:srgbClr val="C00000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865980" y="3540158"/>
            <a:ext cx="1381320" cy="461665"/>
            <a:chOff x="6865980" y="3540158"/>
            <a:chExt cx="1381320" cy="461665"/>
          </a:xfrm>
        </p:grpSpPr>
        <p:sp>
          <p:nvSpPr>
            <p:cNvPr id="12" name="TextBox 11"/>
            <p:cNvSpPr txBox="1"/>
            <p:nvPr/>
          </p:nvSpPr>
          <p:spPr>
            <a:xfrm>
              <a:off x="7399380" y="3540158"/>
              <a:ext cx="8479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0070C0"/>
                  </a:solidFill>
                </a:rPr>
                <a:t>top</a:t>
              </a:r>
              <a:endParaRPr lang="en-US" sz="2400" b="1" i="1" dirty="0">
                <a:solidFill>
                  <a:srgbClr val="0070C0"/>
                </a:solidFill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H="1">
              <a:off x="6865980" y="3770990"/>
              <a:ext cx="533400" cy="0"/>
            </a:xfrm>
            <a:prstGeom prst="straightConnector1">
              <a:avLst/>
            </a:prstGeom>
            <a:ln w="5397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7139654" y="4679874"/>
            <a:ext cx="18124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C00000"/>
                </a:solidFill>
              </a:rPr>
              <a:t>s</a:t>
            </a:r>
            <a:r>
              <a:rPr lang="en-US" sz="2400" b="1" i="1" dirty="0" smtClean="0">
                <a:solidFill>
                  <a:srgbClr val="C00000"/>
                </a:solidFill>
              </a:rPr>
              <a:t>ize is 3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15584" y="5133122"/>
            <a:ext cx="1524000" cy="914400"/>
          </a:xfrm>
          <a:prstGeom prst="rect">
            <a:avLst/>
          </a:prstGeom>
          <a:solidFill>
            <a:schemeClr val="accent2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313213" y="5371312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73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15584" y="4212175"/>
            <a:ext cx="1524000" cy="914400"/>
          </a:xfrm>
          <a:prstGeom prst="rect">
            <a:avLst/>
          </a:prstGeom>
          <a:solidFill>
            <a:schemeClr val="accent2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441676" y="449597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16767" y="3280659"/>
            <a:ext cx="1524000" cy="914400"/>
          </a:xfrm>
          <a:prstGeom prst="rect">
            <a:avLst/>
          </a:prstGeom>
          <a:solidFill>
            <a:schemeClr val="accent2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1183232" y="3581570"/>
            <a:ext cx="7604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-61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29" name="Right Arrow 28"/>
          <p:cNvSpPr/>
          <p:nvPr/>
        </p:nvSpPr>
        <p:spPr>
          <a:xfrm>
            <a:off x="3574971" y="1172553"/>
            <a:ext cx="978408" cy="484632"/>
          </a:xfrm>
          <a:prstGeom prst="rightArrow">
            <a:avLst/>
          </a:prstGeom>
          <a:solidFill>
            <a:schemeClr val="accent5">
              <a:lumMod val="60000"/>
              <a:lumOff val="40000"/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3151011" y="2611747"/>
            <a:ext cx="84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</a:rPr>
              <a:t>top</a:t>
            </a:r>
            <a:endParaRPr lang="en-US" sz="2400" b="1" i="1" dirty="0">
              <a:solidFill>
                <a:srgbClr val="0070C0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2617611" y="2855706"/>
            <a:ext cx="533400" cy="0"/>
          </a:xfrm>
          <a:prstGeom prst="straightConnector1">
            <a:avLst/>
          </a:prstGeom>
          <a:ln w="539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937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4" grpId="0" animBg="1"/>
      <p:bldP spid="5" grpId="0"/>
      <p:bldP spid="6" grpId="0" animBg="1"/>
      <p:bldP spid="7" grpId="0" animBg="1"/>
      <p:bldP spid="9" grpId="0"/>
      <p:bldP spid="10" grpId="0"/>
      <p:bldP spid="17" grpId="0"/>
      <p:bldP spid="2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en-US" dirty="0" smtClean="0">
                <a:latin typeface="Courier New" panose="02070309020205020404" pitchFamily="49" charset="0"/>
              </a:rPr>
              <a:t>new:      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 STACK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push: </a:t>
            </a:r>
            <a:r>
              <a:rPr lang="en-US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Int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  void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pop:       void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top:       </a:t>
            </a:r>
            <a:r>
              <a:rPr lang="en-US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Int</a:t>
            </a:r>
            <a:endParaRPr lang="en-US" dirty="0" smtClean="0">
              <a:latin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sym typeface="Wingdings" panose="05000000000000000000" pitchFamily="2" charset="2"/>
              </a:rPr>
              <a:t>s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ize:      Nat  </a:t>
            </a:r>
            <a:r>
              <a:rPr lang="en-US" sz="2000" i="1" dirty="0" smtClean="0">
                <a:solidFill>
                  <a:schemeClr val="accent4">
                    <a:lumMod val="75000"/>
                  </a:schemeClr>
                </a:solidFill>
                <a:sym typeface="Wingdings" panose="05000000000000000000" pitchFamily="2" charset="2"/>
              </a:rPr>
              <a:t>(natural number)</a:t>
            </a:r>
          </a:p>
          <a:p>
            <a:pPr marL="109728" indent="0">
              <a:spcBef>
                <a:spcPts val="1800"/>
              </a:spcBef>
              <a:buNone/>
            </a:pPr>
            <a:r>
              <a:rPr lang="en-US" sz="2000" b="1" i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OR… maybe something like this</a:t>
            </a:r>
          </a:p>
          <a:p>
            <a:pPr>
              <a:spcBef>
                <a:spcPts val="1800"/>
              </a:spcBef>
            </a:pPr>
            <a:r>
              <a:rPr lang="en-US" dirty="0">
                <a:latin typeface="Courier New" panose="02070309020205020404" pitchFamily="49" charset="0"/>
              </a:rPr>
              <a:t>new:      </a:t>
            </a:r>
            <a:r>
              <a:rPr lang="en-US" dirty="0">
                <a:latin typeface="Courier New" panose="02070309020205020404" pitchFamily="49" charset="0"/>
                <a:sym typeface="Wingdings" panose="05000000000000000000" pitchFamily="2" charset="2"/>
              </a:rPr>
              <a:t> STACK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sym typeface="Wingdings" panose="05000000000000000000" pitchFamily="2" charset="2"/>
              </a:rPr>
              <a:t>push: </a:t>
            </a:r>
            <a:r>
              <a:rPr lang="en-US" dirty="0" err="1">
                <a:latin typeface="Courier New" panose="02070309020205020404" pitchFamily="49" charset="0"/>
                <a:sym typeface="Wingdings" panose="05000000000000000000" pitchFamily="2" charset="2"/>
              </a:rPr>
              <a:t>Int</a:t>
            </a:r>
            <a:r>
              <a:rPr lang="en-US" dirty="0">
                <a:latin typeface="Courier New" panose="02070309020205020404" pitchFamily="49" charset="0"/>
                <a:sym typeface="Wingdings" panose="05000000000000000000" pitchFamily="2" charset="2"/>
              </a:rPr>
              <a:t>  B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oolean</a:t>
            </a:r>
            <a:endParaRPr lang="en-US" dirty="0">
              <a:latin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sym typeface="Wingdings" panose="05000000000000000000" pitchFamily="2" charset="2"/>
              </a:rPr>
              <a:t>pop:       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Boolean  (or maybe </a:t>
            </a:r>
            <a:r>
              <a:rPr lang="en-US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Int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)</a:t>
            </a:r>
            <a:endParaRPr lang="en-US" dirty="0">
              <a:latin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sym typeface="Wingdings" panose="05000000000000000000" pitchFamily="2" charset="2"/>
              </a:rPr>
              <a:t>top:       </a:t>
            </a:r>
            <a:r>
              <a:rPr lang="en-US" dirty="0" err="1">
                <a:latin typeface="Courier New" panose="02070309020205020404" pitchFamily="49" charset="0"/>
                <a:sym typeface="Wingdings" panose="05000000000000000000" pitchFamily="2" charset="2"/>
              </a:rPr>
              <a:t>Int</a:t>
            </a:r>
            <a:endParaRPr lang="en-US" dirty="0">
              <a:latin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sym typeface="Wingdings" panose="05000000000000000000" pitchFamily="2" charset="2"/>
              </a:rPr>
              <a:t>size:      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Nat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STACK of </a:t>
            </a:r>
            <a:r>
              <a:rPr lang="en-US" dirty="0" err="1" smtClean="0">
                <a:solidFill>
                  <a:srgbClr val="0070C0"/>
                </a:solidFill>
              </a:rPr>
              <a:t>Int</a:t>
            </a:r>
            <a:r>
              <a:rPr lang="en-US" dirty="0" smtClean="0">
                <a:solidFill>
                  <a:srgbClr val="0070C0"/>
                </a:solidFill>
              </a:rPr>
              <a:t> Signature (Java)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077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v</a:t>
            </a:r>
            <a:r>
              <a:rPr lang="en-US" dirty="0" err="1" smtClean="0"/>
              <a:t>ar</a:t>
            </a:r>
            <a:r>
              <a:rPr lang="en-US" dirty="0" smtClean="0"/>
              <a:t> </a:t>
            </a:r>
            <a:r>
              <a:rPr lang="en-US" dirty="0" err="1" smtClean="0"/>
              <a:t>stk</a:t>
            </a:r>
            <a:r>
              <a:rPr lang="en-US" dirty="0" smtClean="0"/>
              <a:t> = New STACK( );</a:t>
            </a:r>
          </a:p>
          <a:p>
            <a:r>
              <a:rPr lang="en-US" dirty="0" smtClean="0"/>
              <a:t>print( </a:t>
            </a:r>
            <a:r>
              <a:rPr lang="en-US" dirty="0" err="1" smtClean="0"/>
              <a:t>stk.size</a:t>
            </a:r>
            <a:r>
              <a:rPr lang="en-US" dirty="0" smtClean="0"/>
              <a:t>( ) );   </a:t>
            </a:r>
            <a:r>
              <a:rPr lang="en-US" b="1" dirty="0" smtClean="0">
                <a:solidFill>
                  <a:srgbClr val="C00000"/>
                </a:solidFill>
              </a:rPr>
              <a:t>// 0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tk.push</a:t>
            </a:r>
            <a:r>
              <a:rPr lang="en-US" dirty="0" smtClean="0"/>
              <a:t>(73);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tk.push</a:t>
            </a:r>
            <a:r>
              <a:rPr lang="en-US" dirty="0" smtClean="0"/>
              <a:t>(8);</a:t>
            </a:r>
          </a:p>
          <a:p>
            <a:r>
              <a:rPr lang="en-US" dirty="0"/>
              <a:t>print( </a:t>
            </a:r>
            <a:r>
              <a:rPr lang="en-US" dirty="0" err="1"/>
              <a:t>stk.top</a:t>
            </a:r>
            <a:r>
              <a:rPr lang="en-US" dirty="0"/>
              <a:t>( ) </a:t>
            </a:r>
            <a:r>
              <a:rPr lang="en-US" dirty="0" smtClean="0"/>
              <a:t>);     </a:t>
            </a:r>
            <a:r>
              <a:rPr lang="en-US" b="1" dirty="0" smtClean="0">
                <a:solidFill>
                  <a:srgbClr val="C00000"/>
                </a:solidFill>
              </a:rPr>
              <a:t>// 8 most recent pushed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tk.push</a:t>
            </a:r>
            <a:r>
              <a:rPr lang="en-US" dirty="0" smtClean="0"/>
              <a:t>(-61);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tk.push</a:t>
            </a:r>
            <a:r>
              <a:rPr lang="en-US" dirty="0" smtClean="0"/>
              <a:t>(12);</a:t>
            </a:r>
          </a:p>
          <a:p>
            <a:r>
              <a:rPr lang="en-US" dirty="0"/>
              <a:t>print( </a:t>
            </a:r>
            <a:r>
              <a:rPr lang="en-US" dirty="0" err="1"/>
              <a:t>stk.top</a:t>
            </a:r>
            <a:r>
              <a:rPr lang="en-US" dirty="0"/>
              <a:t>( ) </a:t>
            </a:r>
            <a:r>
              <a:rPr lang="en-US" dirty="0" smtClean="0"/>
              <a:t>);     </a:t>
            </a:r>
            <a:r>
              <a:rPr lang="en-US" b="1" dirty="0" smtClean="0">
                <a:solidFill>
                  <a:srgbClr val="C00000"/>
                </a:solidFill>
              </a:rPr>
              <a:t>// 12 is most recent pushed</a:t>
            </a:r>
          </a:p>
          <a:p>
            <a:r>
              <a:rPr lang="en-US" dirty="0"/>
              <a:t>p</a:t>
            </a:r>
            <a:r>
              <a:rPr lang="en-US" dirty="0" smtClean="0"/>
              <a:t>rint(</a:t>
            </a:r>
            <a:r>
              <a:rPr lang="en-US" dirty="0" err="1" smtClean="0"/>
              <a:t>stk.size</a:t>
            </a:r>
            <a:r>
              <a:rPr lang="en-US" dirty="0" smtClean="0"/>
              <a:t>( ) );     </a:t>
            </a:r>
            <a:r>
              <a:rPr lang="en-US" b="1" dirty="0" smtClean="0">
                <a:solidFill>
                  <a:srgbClr val="C00000"/>
                </a:solidFill>
              </a:rPr>
              <a:t>// 4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tk.pop</a:t>
            </a:r>
            <a:r>
              <a:rPr lang="en-US" dirty="0" smtClean="0"/>
              <a:t>( );               </a:t>
            </a:r>
            <a:r>
              <a:rPr lang="en-US" b="1" dirty="0" smtClean="0">
                <a:solidFill>
                  <a:srgbClr val="C00000"/>
                </a:solidFill>
              </a:rPr>
              <a:t>// removes the 12 on top</a:t>
            </a:r>
          </a:p>
          <a:p>
            <a:r>
              <a:rPr lang="en-US" dirty="0" smtClean="0"/>
              <a:t>print( </a:t>
            </a:r>
            <a:r>
              <a:rPr lang="en-US" dirty="0" err="1" smtClean="0"/>
              <a:t>stk.size</a:t>
            </a:r>
            <a:r>
              <a:rPr lang="en-US" dirty="0" smtClean="0"/>
              <a:t>( ) );    </a:t>
            </a:r>
            <a:r>
              <a:rPr lang="en-US" b="1" dirty="0" smtClean="0">
                <a:solidFill>
                  <a:srgbClr val="C00000"/>
                </a:solidFill>
              </a:rPr>
              <a:t>// 3</a:t>
            </a:r>
          </a:p>
          <a:p>
            <a:r>
              <a:rPr lang="en-US" dirty="0"/>
              <a:t>p</a:t>
            </a:r>
            <a:r>
              <a:rPr lang="en-US" dirty="0" smtClean="0"/>
              <a:t>rint( </a:t>
            </a:r>
            <a:r>
              <a:rPr lang="en-US" dirty="0" err="1" smtClean="0"/>
              <a:t>stk.top</a:t>
            </a:r>
            <a:r>
              <a:rPr lang="en-US" dirty="0" smtClean="0"/>
              <a:t>( ) );     </a:t>
            </a:r>
            <a:r>
              <a:rPr lang="en-US" b="1" dirty="0" smtClean="0">
                <a:solidFill>
                  <a:srgbClr val="C00000"/>
                </a:solidFill>
              </a:rPr>
              <a:t>// -61 </a:t>
            </a:r>
            <a:r>
              <a:rPr lang="en-US" b="1" smtClean="0">
                <a:solidFill>
                  <a:srgbClr val="C00000"/>
                </a:solidFill>
              </a:rPr>
              <a:t>is now </a:t>
            </a:r>
            <a:r>
              <a:rPr lang="en-US" b="1" dirty="0" smtClean="0">
                <a:solidFill>
                  <a:srgbClr val="C00000"/>
                </a:solidFill>
              </a:rPr>
              <a:t>on top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Using a Stack Object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90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b="1" dirty="0" smtClean="0">
                <a:solidFill>
                  <a:srgbClr val="C00000"/>
                </a:solidFill>
              </a:rPr>
              <a:t>Stacks used to reverse sequences</a:t>
            </a:r>
          </a:p>
          <a:p>
            <a:r>
              <a:rPr lang="en-US" dirty="0" smtClean="0"/>
              <a:t>Data comes in: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A, B, C, D</a:t>
            </a:r>
          </a:p>
          <a:p>
            <a:r>
              <a:rPr lang="en-US" dirty="0" smtClean="0"/>
              <a:t>Push each data item as you get it</a:t>
            </a:r>
          </a:p>
          <a:p>
            <a:pPr lvl="1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ush(A), push(B), push(C), push(D)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When data is done, pop until stack is empty</a:t>
            </a:r>
          </a:p>
          <a:p>
            <a:pPr lvl="1">
              <a:spcBef>
                <a:spcPts val="1200"/>
              </a:spcBef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pop( )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 D</a:t>
            </a:r>
          </a:p>
          <a:p>
            <a:pPr lvl="1">
              <a:spcBef>
                <a:spcPts val="1200"/>
              </a:spcBef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p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op( )  C</a:t>
            </a:r>
          </a:p>
          <a:p>
            <a:pPr lvl="1">
              <a:spcBef>
                <a:spcPts val="1200"/>
              </a:spcBef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p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op( )  B</a:t>
            </a:r>
          </a:p>
          <a:p>
            <a:pPr lvl="1">
              <a:spcBef>
                <a:spcPts val="1200"/>
              </a:spcBef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p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op( )  A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Uses for a Stack Object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67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FIFO:  first in, first out</a:t>
            </a:r>
            <a:endParaRPr lang="en-US" b="1" dirty="0">
              <a:solidFill>
                <a:srgbClr val="C00000"/>
              </a:solidFill>
            </a:endParaRPr>
          </a:p>
          <a:p>
            <a:pPr marL="365760" lvl="1" indent="0"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smtClean="0">
                <a:solidFill>
                  <a:srgbClr val="0070C0"/>
                </a:solidFill>
              </a:rPr>
              <a:t>new( ) </a:t>
            </a:r>
          </a:p>
          <a:p>
            <a:pPr marL="365760" lvl="1" indent="0">
              <a:buNone/>
            </a:pPr>
            <a:r>
              <a:rPr lang="en-US" sz="2400" b="1" i="1" dirty="0">
                <a:solidFill>
                  <a:srgbClr val="0070C0"/>
                </a:solidFill>
              </a:rPr>
              <a:t> </a:t>
            </a:r>
            <a:r>
              <a:rPr lang="en-US" sz="2400" b="1" i="1" dirty="0" smtClean="0">
                <a:solidFill>
                  <a:srgbClr val="0070C0"/>
                </a:solidFill>
              </a:rPr>
              <a:t> 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enq</a:t>
            </a:r>
            <a:r>
              <a:rPr lang="en-US" sz="2400" b="1" i="1" dirty="0" smtClean="0">
                <a:solidFill>
                  <a:srgbClr val="0070C0"/>
                </a:solidFill>
              </a:rPr>
              <a:t>(4)</a:t>
            </a:r>
          </a:p>
          <a:p>
            <a:pPr marL="365760" lvl="1" indent="0"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    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enq</a:t>
            </a:r>
            <a:r>
              <a:rPr lang="en-US" sz="2400" b="1" i="1" dirty="0" smtClean="0">
                <a:solidFill>
                  <a:srgbClr val="0070C0"/>
                </a:solidFill>
              </a:rPr>
              <a:t>(-31)</a:t>
            </a:r>
          </a:p>
          <a:p>
            <a:pPr marL="365760" lvl="1" indent="0"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      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enq</a:t>
            </a:r>
            <a:r>
              <a:rPr lang="en-US" sz="2400" b="1" i="1" dirty="0" smtClean="0">
                <a:solidFill>
                  <a:srgbClr val="0070C0"/>
                </a:solidFill>
              </a:rPr>
              <a:t>(15)           </a:t>
            </a:r>
            <a:endParaRPr lang="en-US" sz="2400" b="1" i="1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QUEUE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4114800"/>
            <a:ext cx="8991600" cy="1752600"/>
          </a:xfrm>
          <a:prstGeom prst="rect">
            <a:avLst/>
          </a:prstGeom>
          <a:solidFill>
            <a:schemeClr val="accent1">
              <a:alpha val="28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4114800"/>
            <a:ext cx="1295400" cy="1752600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14400" y="472949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4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52600" y="4114800"/>
            <a:ext cx="1295400" cy="1752600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3933" y="3359426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0070C0"/>
                </a:solidFill>
              </a:rPr>
              <a:t>front</a:t>
            </a:r>
            <a:endParaRPr lang="en-US" sz="2000" b="1" i="1" dirty="0">
              <a:solidFill>
                <a:srgbClr val="0070C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914400" y="3676081"/>
            <a:ext cx="325967" cy="375029"/>
          </a:xfrm>
          <a:prstGeom prst="straightConnector1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048000" y="4110789"/>
            <a:ext cx="1295400" cy="1752600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155658" y="472949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3</a:t>
            </a:r>
            <a:r>
              <a:rPr lang="en-US" sz="2800" b="1" dirty="0" smtClean="0">
                <a:solidFill>
                  <a:srgbClr val="C00000"/>
                </a:solidFill>
              </a:rPr>
              <a:t>1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90900" y="4709437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15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26618" y="310000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0070C0"/>
                </a:solidFill>
              </a:rPr>
              <a:t>tail</a:t>
            </a:r>
            <a:endParaRPr lang="en-US" sz="2000" b="1" i="1" dirty="0">
              <a:solidFill>
                <a:srgbClr val="0070C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4076700" y="3475187"/>
            <a:ext cx="400050" cy="439558"/>
          </a:xfrm>
          <a:prstGeom prst="straightConnector1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943600" y="3264208"/>
            <a:ext cx="1624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C00000"/>
                </a:solidFill>
              </a:rPr>
              <a:t>s</a:t>
            </a:r>
            <a:r>
              <a:rPr lang="en-US" sz="2400" b="1" i="1" dirty="0" smtClean="0">
                <a:solidFill>
                  <a:srgbClr val="C00000"/>
                </a:solidFill>
              </a:rPr>
              <a:t>ize is 3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81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 animBg="1"/>
      <p:bldP spid="13" grpId="0" animBg="1"/>
      <p:bldP spid="14" grpId="0"/>
      <p:bldP spid="15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6472" y="1569027"/>
            <a:ext cx="8229600" cy="4603173"/>
          </a:xfrm>
        </p:spPr>
        <p:txBody>
          <a:bodyPr>
            <a:normAutofit fontScale="92500" lnSpcReduction="20000"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Lists are one of the first data structures extensively studied and used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C00000"/>
                </a:solidFill>
              </a:rPr>
              <a:t>LISP: List Processing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Invented by John McCarthy at MIT in 1958, used list as the main way of representing data and programs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Second oldest major PL, only Fortran is older (by 1 year)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Other data structures were built using lists 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Still heavily used today, in variants like Scheme, and Common Lisp </a:t>
            </a:r>
          </a:p>
          <a:p>
            <a:pPr marL="365760" lvl="1" indent="0">
              <a:spcAft>
                <a:spcPts val="1800"/>
              </a:spcAft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  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Lists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13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i="1" dirty="0" smtClean="0">
                <a:solidFill>
                  <a:srgbClr val="0070C0"/>
                </a:solidFill>
              </a:rPr>
              <a:t>         </a:t>
            </a:r>
            <a:endParaRPr lang="en-US" sz="2400" b="1" i="1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QUEUE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1467616"/>
            <a:ext cx="8991600" cy="1752600"/>
          </a:xfrm>
          <a:prstGeom prst="rect">
            <a:avLst/>
          </a:prstGeom>
          <a:solidFill>
            <a:schemeClr val="accent1">
              <a:alpha val="28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5368" y="1467616"/>
            <a:ext cx="1295400" cy="1752600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54319" y="2114429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4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78611" y="1467616"/>
            <a:ext cx="1295400" cy="1752600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42900" y="47239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0070C0"/>
                </a:solidFill>
              </a:rPr>
              <a:t>front</a:t>
            </a:r>
            <a:endParaRPr lang="en-US" sz="2000" b="1" i="1" dirty="0">
              <a:solidFill>
                <a:srgbClr val="0070C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819150" y="853885"/>
            <a:ext cx="120895" cy="387164"/>
          </a:xfrm>
          <a:prstGeom prst="straightConnector1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074011" y="1473751"/>
            <a:ext cx="1295400" cy="1752600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083411" y="2082306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3</a:t>
            </a:r>
            <a:r>
              <a:rPr lang="en-US" sz="2800" b="1" dirty="0" smtClean="0">
                <a:solidFill>
                  <a:srgbClr val="C00000"/>
                </a:solidFill>
              </a:rPr>
              <a:t>1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67820" y="2082306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15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56222" y="596787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0070C0"/>
                </a:solidFill>
              </a:rPr>
              <a:t>tail</a:t>
            </a:r>
            <a:endParaRPr lang="en-US" sz="2000" b="1" i="1" dirty="0">
              <a:solidFill>
                <a:srgbClr val="0070C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956172" y="887461"/>
            <a:ext cx="400050" cy="439558"/>
          </a:xfrm>
          <a:prstGeom prst="straightConnector1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57200" y="4551034"/>
            <a:ext cx="8991600" cy="1752600"/>
          </a:xfrm>
          <a:prstGeom prst="rect">
            <a:avLst/>
          </a:prstGeom>
          <a:solidFill>
            <a:schemeClr val="accent1">
              <a:alpha val="28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796561" y="4557169"/>
            <a:ext cx="1295400" cy="1752600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101361" y="5171859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3</a:t>
            </a:r>
            <a:r>
              <a:rPr lang="en-US" sz="2800" b="1" dirty="0" smtClean="0">
                <a:solidFill>
                  <a:srgbClr val="C00000"/>
                </a:solidFill>
              </a:rPr>
              <a:t>1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091961" y="4563142"/>
            <a:ext cx="1295400" cy="1752600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367820" y="5171859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15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53670" y="3778907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0070C0"/>
                </a:solidFill>
              </a:rPr>
              <a:t>tail</a:t>
            </a:r>
            <a:endParaRPr lang="en-US" sz="2000" b="1" i="1" dirty="0">
              <a:solidFill>
                <a:srgbClr val="0070C0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4053620" y="4025178"/>
            <a:ext cx="400050" cy="439558"/>
          </a:xfrm>
          <a:prstGeom prst="straightConnector1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644161" y="3779228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0070C0"/>
                </a:solidFill>
              </a:rPr>
              <a:t>front</a:t>
            </a:r>
            <a:endParaRPr lang="en-US" sz="2000" b="1" i="1" dirty="0">
              <a:solidFill>
                <a:srgbClr val="0070C0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426311" y="4023273"/>
            <a:ext cx="120895" cy="387164"/>
          </a:xfrm>
          <a:prstGeom prst="straightConnector1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186487" y="5406324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s</a:t>
            </a:r>
            <a:r>
              <a:rPr lang="en-US" b="1" i="1" dirty="0" smtClean="0">
                <a:solidFill>
                  <a:srgbClr val="C00000"/>
                </a:solidFill>
              </a:rPr>
              <a:t>ize is 2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13587" y="3427027"/>
            <a:ext cx="16680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5760" lvl="1" indent="0">
              <a:buNone/>
            </a:pPr>
            <a:r>
              <a:rPr lang="en-US" sz="2800" b="1" i="1" dirty="0" err="1" smtClean="0">
                <a:solidFill>
                  <a:srgbClr val="0070C0"/>
                </a:solidFill>
              </a:rPr>
              <a:t>deq</a:t>
            </a:r>
            <a:r>
              <a:rPr lang="en-US" sz="2800" b="1" i="1" dirty="0" smtClean="0">
                <a:solidFill>
                  <a:srgbClr val="0070C0"/>
                </a:solidFill>
              </a:rPr>
              <a:t> ( )</a:t>
            </a:r>
            <a:endParaRPr lang="en-US" sz="2800" b="1" i="1" dirty="0">
              <a:solidFill>
                <a:srgbClr val="0070C0"/>
              </a:solidFill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7259624" y="3634186"/>
            <a:ext cx="484632" cy="632121"/>
          </a:xfrm>
          <a:prstGeom prst="downArrow">
            <a:avLst/>
          </a:prstGeom>
          <a:solidFill>
            <a:schemeClr val="accent3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962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/>
      <p:bldP spid="21" grpId="0" animBg="1"/>
      <p:bldP spid="22" grpId="0"/>
      <p:bldP spid="24" grpId="0"/>
      <p:bldP spid="26" grpId="0"/>
      <p:bldP spid="28" grpId="0"/>
      <p:bldP spid="10" grpId="0"/>
      <p:bldP spid="1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481328"/>
            <a:ext cx="8153400" cy="4525963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en-US" dirty="0" smtClean="0">
                <a:latin typeface="Courier New" panose="02070309020205020404" pitchFamily="49" charset="0"/>
              </a:rPr>
              <a:t>new:      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 QUEUE</a:t>
            </a:r>
          </a:p>
          <a:p>
            <a:pPr>
              <a:spcBef>
                <a:spcPts val="0"/>
              </a:spcBef>
            </a:pPr>
            <a:r>
              <a:rPr lang="en-US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enq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: </a:t>
            </a:r>
            <a:r>
              <a:rPr lang="en-US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Int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   void</a:t>
            </a:r>
          </a:p>
          <a:p>
            <a:pPr>
              <a:spcBef>
                <a:spcPts val="0"/>
              </a:spcBef>
            </a:pPr>
            <a:r>
              <a:rPr lang="en-US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deq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:       void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front:     </a:t>
            </a:r>
            <a:r>
              <a:rPr lang="en-US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Int</a:t>
            </a:r>
            <a:endParaRPr lang="en-US" dirty="0" smtClean="0">
              <a:latin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sym typeface="Wingdings" panose="05000000000000000000" pitchFamily="2" charset="2"/>
              </a:rPr>
              <a:t>s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ize:      Nat  </a:t>
            </a:r>
            <a:r>
              <a:rPr lang="en-US" sz="2000" b="1" i="1" dirty="0" smtClean="0">
                <a:solidFill>
                  <a:schemeClr val="accent4">
                    <a:lumMod val="75000"/>
                  </a:schemeClr>
                </a:solidFill>
                <a:sym typeface="Wingdings" panose="05000000000000000000" pitchFamily="2" charset="2"/>
              </a:rPr>
              <a:t>(natural number)</a:t>
            </a:r>
          </a:p>
          <a:p>
            <a:pPr marL="109728" indent="0">
              <a:spcBef>
                <a:spcPts val="1800"/>
              </a:spcBef>
              <a:spcAft>
                <a:spcPts val="1800"/>
              </a:spcAft>
              <a:buNone/>
            </a:pPr>
            <a:r>
              <a:rPr lang="en-US" sz="2000" b="1" i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OR… maybe something like this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</a:rPr>
              <a:t>new:      </a:t>
            </a:r>
            <a:r>
              <a:rPr lang="en-US" dirty="0">
                <a:latin typeface="Courier New" panose="02070309020205020404" pitchFamily="49" charset="0"/>
                <a:sym typeface="Wingdings" panose="05000000000000000000" pitchFamily="2" charset="2"/>
              </a:rPr>
              <a:t> QUEUE</a:t>
            </a:r>
          </a:p>
          <a:p>
            <a:pPr>
              <a:spcBef>
                <a:spcPts val="0"/>
              </a:spcBef>
            </a:pPr>
            <a:r>
              <a:rPr lang="en-US" dirty="0" err="1">
                <a:latin typeface="Courier New" panose="02070309020205020404" pitchFamily="49" charset="0"/>
                <a:sym typeface="Wingdings" panose="05000000000000000000" pitchFamily="2" charset="2"/>
              </a:rPr>
              <a:t>enq</a:t>
            </a:r>
            <a:r>
              <a:rPr lang="en-US" dirty="0">
                <a:latin typeface="Courier New" panose="02070309020205020404" pitchFamily="49" charset="0"/>
                <a:sym typeface="Wingdings" panose="05000000000000000000" pitchFamily="2" charset="2"/>
              </a:rPr>
              <a:t>: </a:t>
            </a:r>
            <a:r>
              <a:rPr lang="en-US" dirty="0" err="1">
                <a:latin typeface="Courier New" panose="02070309020205020404" pitchFamily="49" charset="0"/>
                <a:sym typeface="Wingdings" panose="05000000000000000000" pitchFamily="2" charset="2"/>
              </a:rPr>
              <a:t>Int</a:t>
            </a:r>
            <a:r>
              <a:rPr lang="en-US" dirty="0">
                <a:latin typeface="Courier New" panose="02070309020205020404" pitchFamily="49" charset="0"/>
                <a:sym typeface="Wingdings" panose="05000000000000000000" pitchFamily="2" charset="2"/>
              </a:rPr>
              <a:t>   B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oolean</a:t>
            </a:r>
            <a:endParaRPr lang="en-US" dirty="0">
              <a:latin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</a:pPr>
            <a:r>
              <a:rPr lang="en-US" dirty="0" err="1">
                <a:latin typeface="Courier New" panose="02070309020205020404" pitchFamily="49" charset="0"/>
                <a:sym typeface="Wingdings" panose="05000000000000000000" pitchFamily="2" charset="2"/>
              </a:rPr>
              <a:t>deq</a:t>
            </a:r>
            <a:r>
              <a:rPr lang="en-US" dirty="0">
                <a:latin typeface="Courier New" panose="02070309020205020404" pitchFamily="49" charset="0"/>
                <a:sym typeface="Wingdings" panose="05000000000000000000" pitchFamily="2" charset="2"/>
              </a:rPr>
              <a:t>:       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Boolean  (or maybe </a:t>
            </a:r>
            <a:r>
              <a:rPr lang="en-US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Int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)</a:t>
            </a:r>
            <a:endParaRPr lang="en-US" dirty="0">
              <a:latin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sym typeface="Wingdings" panose="05000000000000000000" pitchFamily="2" charset="2"/>
              </a:rPr>
              <a:t>front:     </a:t>
            </a:r>
            <a:r>
              <a:rPr lang="en-US" dirty="0" err="1">
                <a:latin typeface="Courier New" panose="02070309020205020404" pitchFamily="49" charset="0"/>
                <a:sym typeface="Wingdings" panose="05000000000000000000" pitchFamily="2" charset="2"/>
              </a:rPr>
              <a:t>Int</a:t>
            </a:r>
            <a:endParaRPr lang="en-US" dirty="0">
              <a:latin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sym typeface="Wingdings" panose="05000000000000000000" pitchFamily="2" charset="2"/>
              </a:rPr>
              <a:t>size:      Nat  </a:t>
            </a:r>
            <a:r>
              <a:rPr lang="en-US" sz="2000" b="1" i="1" dirty="0">
                <a:solidFill>
                  <a:schemeClr val="accent4">
                    <a:lumMod val="75000"/>
                  </a:schemeClr>
                </a:solidFill>
                <a:sym typeface="Wingdings" panose="05000000000000000000" pitchFamily="2" charset="2"/>
              </a:rPr>
              <a:t>(natural number)</a:t>
            </a:r>
            <a:endParaRPr lang="en-US" b="1" i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en-US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QUEUE of </a:t>
            </a:r>
            <a:r>
              <a:rPr lang="en-US" dirty="0" err="1" smtClean="0">
                <a:solidFill>
                  <a:srgbClr val="0070C0"/>
                </a:solidFill>
              </a:rPr>
              <a:t>Int</a:t>
            </a:r>
            <a:r>
              <a:rPr lang="en-US" dirty="0" smtClean="0">
                <a:solidFill>
                  <a:srgbClr val="0070C0"/>
                </a:solidFill>
              </a:rPr>
              <a:t> Signature (Java)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026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v</a:t>
            </a:r>
            <a:r>
              <a:rPr lang="en-US" dirty="0" err="1" smtClean="0"/>
              <a:t>ar</a:t>
            </a:r>
            <a:r>
              <a:rPr lang="en-US" dirty="0" smtClean="0"/>
              <a:t> que = New QUEUE( );</a:t>
            </a:r>
          </a:p>
          <a:p>
            <a:r>
              <a:rPr lang="en-US" dirty="0" smtClean="0"/>
              <a:t>print( </a:t>
            </a:r>
            <a:r>
              <a:rPr lang="en-US" dirty="0" err="1" smtClean="0"/>
              <a:t>que.size</a:t>
            </a:r>
            <a:r>
              <a:rPr lang="en-US" dirty="0" smtClean="0"/>
              <a:t>( ) );   </a:t>
            </a:r>
            <a:r>
              <a:rPr lang="en-US" b="1" dirty="0" smtClean="0">
                <a:solidFill>
                  <a:srgbClr val="C00000"/>
                </a:solidFill>
              </a:rPr>
              <a:t>// 0</a:t>
            </a:r>
          </a:p>
          <a:p>
            <a:r>
              <a:rPr lang="en-US" dirty="0" err="1" smtClean="0"/>
              <a:t>que.enq</a:t>
            </a:r>
            <a:r>
              <a:rPr lang="en-US" dirty="0" smtClean="0"/>
              <a:t>(73);</a:t>
            </a:r>
          </a:p>
          <a:p>
            <a:r>
              <a:rPr lang="en-US" dirty="0" err="1" smtClean="0"/>
              <a:t>que.enq</a:t>
            </a:r>
            <a:r>
              <a:rPr lang="en-US" dirty="0" smtClean="0"/>
              <a:t>(8);</a:t>
            </a:r>
          </a:p>
          <a:p>
            <a:r>
              <a:rPr lang="en-US" dirty="0" err="1" smtClean="0"/>
              <a:t>que.enq</a:t>
            </a:r>
            <a:r>
              <a:rPr lang="en-US" dirty="0" smtClean="0"/>
              <a:t>(-61);</a:t>
            </a:r>
          </a:p>
          <a:p>
            <a:r>
              <a:rPr lang="en-US" dirty="0" err="1" smtClean="0"/>
              <a:t>que.enq</a:t>
            </a:r>
            <a:r>
              <a:rPr lang="en-US" dirty="0" smtClean="0"/>
              <a:t>(12);</a:t>
            </a:r>
          </a:p>
          <a:p>
            <a:r>
              <a:rPr lang="en-US" dirty="0" smtClean="0"/>
              <a:t>print(</a:t>
            </a:r>
            <a:r>
              <a:rPr lang="en-US" dirty="0" err="1" smtClean="0"/>
              <a:t>que.size</a:t>
            </a:r>
            <a:r>
              <a:rPr lang="en-US" dirty="0" smtClean="0"/>
              <a:t>( ) );    </a:t>
            </a:r>
            <a:r>
              <a:rPr lang="en-US" b="1" dirty="0" smtClean="0">
                <a:solidFill>
                  <a:srgbClr val="C00000"/>
                </a:solidFill>
              </a:rPr>
              <a:t>// 4</a:t>
            </a:r>
          </a:p>
          <a:p>
            <a:r>
              <a:rPr lang="en-US" dirty="0"/>
              <a:t>print( </a:t>
            </a:r>
            <a:r>
              <a:rPr lang="en-US" dirty="0" err="1"/>
              <a:t>que.front</a:t>
            </a:r>
            <a:r>
              <a:rPr lang="en-US" dirty="0"/>
              <a:t>( ) );  </a:t>
            </a:r>
            <a:r>
              <a:rPr lang="en-US" b="1" dirty="0">
                <a:solidFill>
                  <a:srgbClr val="C00000"/>
                </a:solidFill>
              </a:rPr>
              <a:t>// </a:t>
            </a:r>
            <a:r>
              <a:rPr lang="en-US" b="1" dirty="0" smtClean="0">
                <a:solidFill>
                  <a:srgbClr val="C00000"/>
                </a:solidFill>
              </a:rPr>
              <a:t>73 </a:t>
            </a:r>
            <a:r>
              <a:rPr lang="en-US" b="1" dirty="0">
                <a:solidFill>
                  <a:srgbClr val="C00000"/>
                </a:solidFill>
              </a:rPr>
              <a:t>is at the </a:t>
            </a:r>
            <a:r>
              <a:rPr lang="en-US" b="1" dirty="0" smtClean="0">
                <a:solidFill>
                  <a:srgbClr val="C00000"/>
                </a:solidFill>
              </a:rPr>
              <a:t>head</a:t>
            </a:r>
          </a:p>
          <a:p>
            <a:r>
              <a:rPr lang="en-US" dirty="0" err="1" smtClean="0"/>
              <a:t>que.deq</a:t>
            </a:r>
            <a:r>
              <a:rPr lang="en-US" dirty="0" smtClean="0"/>
              <a:t>( );               </a:t>
            </a:r>
            <a:r>
              <a:rPr lang="en-US" b="1" dirty="0" smtClean="0">
                <a:solidFill>
                  <a:srgbClr val="C00000"/>
                </a:solidFill>
              </a:rPr>
              <a:t>// removes 73</a:t>
            </a:r>
          </a:p>
          <a:p>
            <a:r>
              <a:rPr lang="en-US" dirty="0" smtClean="0"/>
              <a:t>print( </a:t>
            </a:r>
            <a:r>
              <a:rPr lang="en-US" dirty="0" err="1" smtClean="0"/>
              <a:t>que.size</a:t>
            </a:r>
            <a:r>
              <a:rPr lang="en-US" dirty="0" smtClean="0"/>
              <a:t>( ) );   </a:t>
            </a:r>
            <a:r>
              <a:rPr lang="en-US" b="1" dirty="0" smtClean="0">
                <a:solidFill>
                  <a:srgbClr val="C00000"/>
                </a:solidFill>
              </a:rPr>
              <a:t>// 3 items remain</a:t>
            </a:r>
          </a:p>
          <a:p>
            <a:r>
              <a:rPr lang="en-US" dirty="0"/>
              <a:t>p</a:t>
            </a:r>
            <a:r>
              <a:rPr lang="en-US" dirty="0" smtClean="0"/>
              <a:t>rint( </a:t>
            </a:r>
            <a:r>
              <a:rPr lang="en-US" dirty="0" err="1" smtClean="0"/>
              <a:t>que.front</a:t>
            </a:r>
            <a:r>
              <a:rPr lang="en-US" dirty="0" smtClean="0"/>
              <a:t>( ) );  </a:t>
            </a:r>
            <a:r>
              <a:rPr lang="en-US" b="1" dirty="0" smtClean="0">
                <a:solidFill>
                  <a:srgbClr val="C00000"/>
                </a:solidFill>
              </a:rPr>
              <a:t>// 8 is at the head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Using a Queue Object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07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STACK: </a:t>
            </a:r>
          </a:p>
          <a:p>
            <a:pPr lvl="1">
              <a:spcAft>
                <a:spcPts val="600"/>
              </a:spcAft>
            </a:pPr>
            <a:r>
              <a:rPr lang="en-US" b="1" dirty="0">
                <a:solidFill>
                  <a:srgbClr val="C00000"/>
                </a:solidFill>
              </a:rPr>
              <a:t>t</a:t>
            </a:r>
            <a:r>
              <a:rPr lang="en-US" b="1" dirty="0" smtClean="0">
                <a:solidFill>
                  <a:srgbClr val="C00000"/>
                </a:solidFill>
              </a:rPr>
              <a:t>op</a:t>
            </a:r>
            <a:r>
              <a:rPr lang="en-US" dirty="0" smtClean="0"/>
              <a:t> (get) is now O(1</a:t>
            </a:r>
            <a:r>
              <a:rPr lang="en-US" sz="2000" dirty="0" smtClean="0"/>
              <a:t>)      </a:t>
            </a:r>
            <a:r>
              <a:rPr lang="en-US" sz="2000" i="1" dirty="0" smtClean="0">
                <a:solidFill>
                  <a:srgbClr val="0070C0"/>
                </a:solidFill>
              </a:rPr>
              <a:t>(only top item available)</a:t>
            </a:r>
          </a:p>
          <a:p>
            <a:pPr lvl="1">
              <a:spcAft>
                <a:spcPts val="600"/>
              </a:spcAft>
            </a:pPr>
            <a:r>
              <a:rPr lang="en-US" b="1" dirty="0">
                <a:solidFill>
                  <a:srgbClr val="C00000"/>
                </a:solidFill>
              </a:rPr>
              <a:t>p</a:t>
            </a:r>
            <a:r>
              <a:rPr lang="en-US" b="1" dirty="0" smtClean="0">
                <a:solidFill>
                  <a:srgbClr val="C00000"/>
                </a:solidFill>
              </a:rPr>
              <a:t>ush</a:t>
            </a:r>
            <a:r>
              <a:rPr lang="en-US" b="1" dirty="0" smtClean="0"/>
              <a:t> </a:t>
            </a:r>
            <a:r>
              <a:rPr lang="en-US" dirty="0" smtClean="0"/>
              <a:t>(ins) is now O(1)   </a:t>
            </a:r>
            <a:r>
              <a:rPr lang="en-US" sz="2000" i="1" dirty="0" smtClean="0">
                <a:solidFill>
                  <a:srgbClr val="0070C0"/>
                </a:solidFill>
              </a:rPr>
              <a:t>(how with array impl?)</a:t>
            </a:r>
            <a:endParaRPr lang="en-US" sz="2000" dirty="0">
              <a:solidFill>
                <a:srgbClr val="0070C0"/>
              </a:solidFill>
            </a:endParaRPr>
          </a:p>
          <a:p>
            <a:pPr>
              <a:spcBef>
                <a:spcPts val="2400"/>
              </a:spcBef>
              <a:spcAft>
                <a:spcPts val="600"/>
              </a:spcAft>
            </a:pPr>
            <a:r>
              <a:rPr lang="en-US" dirty="0" smtClean="0"/>
              <a:t>QUEUE: </a:t>
            </a:r>
          </a:p>
          <a:p>
            <a:pPr lvl="1">
              <a:spcAft>
                <a:spcPts val="600"/>
              </a:spcAft>
            </a:pPr>
            <a:r>
              <a:rPr lang="en-US" b="1" dirty="0" err="1">
                <a:solidFill>
                  <a:srgbClr val="C00000"/>
                </a:solidFill>
              </a:rPr>
              <a:t>e</a:t>
            </a:r>
            <a:r>
              <a:rPr lang="en-US" b="1" dirty="0" err="1" smtClean="0">
                <a:solidFill>
                  <a:srgbClr val="C00000"/>
                </a:solidFill>
              </a:rPr>
              <a:t>nq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is O(1)      </a:t>
            </a:r>
            <a:r>
              <a:rPr lang="en-US" sz="2000" i="1" dirty="0" smtClean="0">
                <a:solidFill>
                  <a:srgbClr val="0070C0"/>
                </a:solidFill>
              </a:rPr>
              <a:t>for linked impl</a:t>
            </a:r>
          </a:p>
          <a:p>
            <a:pPr lvl="1">
              <a:spcAft>
                <a:spcPts val="2400"/>
              </a:spcAft>
            </a:pPr>
            <a:r>
              <a:rPr lang="en-US" b="1" dirty="0" err="1">
                <a:solidFill>
                  <a:srgbClr val="C00000"/>
                </a:solidFill>
              </a:rPr>
              <a:t>d</a:t>
            </a:r>
            <a:r>
              <a:rPr lang="en-US" b="1" dirty="0" err="1" smtClean="0">
                <a:solidFill>
                  <a:srgbClr val="C00000"/>
                </a:solidFill>
              </a:rPr>
              <a:t>eq</a:t>
            </a:r>
            <a:r>
              <a:rPr lang="en-US" dirty="0" smtClean="0"/>
              <a:t> is O(1) </a:t>
            </a:r>
          </a:p>
          <a:p>
            <a:pPr lvl="1">
              <a:spcAft>
                <a:spcPts val="600"/>
              </a:spcAft>
            </a:pPr>
            <a:r>
              <a:rPr lang="en-US" b="1" dirty="0" err="1">
                <a:solidFill>
                  <a:srgbClr val="C00000"/>
                </a:solidFill>
              </a:rPr>
              <a:t>e</a:t>
            </a:r>
            <a:r>
              <a:rPr lang="en-US" b="1" dirty="0" err="1" smtClean="0">
                <a:solidFill>
                  <a:srgbClr val="C00000"/>
                </a:solidFill>
              </a:rPr>
              <a:t>nq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is O(1)      </a:t>
            </a:r>
            <a:r>
              <a:rPr lang="en-US" sz="2000" i="1" dirty="0" smtClean="0">
                <a:solidFill>
                  <a:srgbClr val="0070C0"/>
                </a:solidFill>
              </a:rPr>
              <a:t>for array impl</a:t>
            </a:r>
          </a:p>
          <a:p>
            <a:pPr lvl="1">
              <a:spcAft>
                <a:spcPts val="600"/>
              </a:spcAft>
            </a:pPr>
            <a:r>
              <a:rPr lang="en-US" b="1" dirty="0" err="1">
                <a:solidFill>
                  <a:srgbClr val="C00000"/>
                </a:solidFill>
              </a:rPr>
              <a:t>d</a:t>
            </a:r>
            <a:r>
              <a:rPr lang="en-US" b="1" dirty="0" err="1" smtClean="0">
                <a:solidFill>
                  <a:srgbClr val="C00000"/>
                </a:solidFill>
              </a:rPr>
              <a:t>eq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is O(n)      </a:t>
            </a:r>
            <a:r>
              <a:rPr lang="en-US" sz="2000" i="1" dirty="0" smtClean="0">
                <a:solidFill>
                  <a:srgbClr val="0070C0"/>
                </a:solidFill>
              </a:rPr>
              <a:t>why?</a:t>
            </a:r>
            <a:endParaRPr lang="en-US" i="1" dirty="0" smtClean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Complexity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29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095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6472" y="1569027"/>
            <a:ext cx="8229600" cy="4603173"/>
          </a:xfrm>
        </p:spPr>
        <p:txBody>
          <a:bodyPr>
            <a:norm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800" dirty="0" smtClean="0"/>
              <a:t>This segment will cover how to define the </a:t>
            </a:r>
          </a:p>
          <a:p>
            <a:pPr marL="365760" lvl="1" indent="0">
              <a:spcAft>
                <a:spcPts val="1800"/>
              </a:spcAft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  Behavior</a:t>
            </a:r>
            <a:endParaRPr lang="en-US" sz="800" dirty="0" smtClean="0"/>
          </a:p>
          <a:p>
            <a:pPr marL="109728" indent="0">
              <a:spcAft>
                <a:spcPts val="1200"/>
              </a:spcAft>
              <a:buNone/>
            </a:pPr>
            <a:r>
              <a:rPr lang="en-US" sz="2800" dirty="0" smtClean="0"/>
              <a:t>of a data structure without being bogged down in the details of an</a:t>
            </a:r>
          </a:p>
          <a:p>
            <a:pPr marL="365760" lvl="1" indent="0">
              <a:spcAft>
                <a:spcPts val="1200"/>
              </a:spcAft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  Implementation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sz="2800" dirty="0"/>
              <a:t>o</a:t>
            </a:r>
            <a:r>
              <a:rPr lang="en-US" sz="2800" dirty="0" smtClean="0"/>
              <a:t>f the operations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Formal ADT</a:t>
            </a:r>
            <a:r>
              <a:rPr lang="en-US" sz="3600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Semantics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30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6472" y="1569027"/>
            <a:ext cx="8229600" cy="4603173"/>
          </a:xfrm>
        </p:spPr>
        <p:txBody>
          <a:bodyPr>
            <a:norm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One ADT definition 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sz="2800" dirty="0" smtClean="0"/>
              <a:t>    will be correct for 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Many implementations</a:t>
            </a:r>
            <a:endParaRPr lang="en-US" sz="2800" b="1" dirty="0" smtClean="0"/>
          </a:p>
          <a:p>
            <a:pPr marL="109728" indent="0">
              <a:spcBef>
                <a:spcPts val="3000"/>
              </a:spcBef>
              <a:spcAft>
                <a:spcPts val="1200"/>
              </a:spcAft>
              <a:buNone/>
            </a:pPr>
            <a:r>
              <a:rPr lang="en-US" sz="2800" b="1" dirty="0" smtClean="0"/>
              <a:t>Define the behavior once, then</a:t>
            </a:r>
          </a:p>
          <a:p>
            <a:pPr marL="708660" lvl="1" indent="-3429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b="1" dirty="0" smtClean="0"/>
              <a:t>it guides implementation </a:t>
            </a:r>
          </a:p>
          <a:p>
            <a:pPr marL="708660" lvl="1" indent="-3429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b="1" dirty="0" smtClean="0"/>
              <a:t>it provides an oracle for determining correctness of the code</a:t>
            </a:r>
            <a:endParaRPr lang="en-US" sz="2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ADT is a definition 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04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800"/>
              </a:spcAft>
            </a:pPr>
            <a:r>
              <a:rPr lang="en-US" dirty="0" smtClean="0"/>
              <a:t>We want a model …</a:t>
            </a:r>
          </a:p>
          <a:p>
            <a:pPr>
              <a:spcBef>
                <a:spcPts val="1200"/>
              </a:spcBef>
              <a:spcAft>
                <a:spcPts val="1800"/>
              </a:spcAft>
            </a:pPr>
            <a:r>
              <a:rPr lang="en-US" dirty="0" smtClean="0">
                <a:solidFill>
                  <a:srgbClr val="C00000"/>
                </a:solidFill>
              </a:rPr>
              <a:t>Left out</a:t>
            </a:r>
            <a:r>
              <a:rPr lang="en-US" dirty="0" smtClean="0"/>
              <a:t>: </a:t>
            </a:r>
          </a:p>
          <a:p>
            <a:pPr marL="603504" lvl="2" indent="0">
              <a:spcAft>
                <a:spcPts val="1800"/>
              </a:spcAft>
              <a:buNone/>
            </a:pPr>
            <a:r>
              <a:rPr lang="en-US" sz="2400" dirty="0" smtClean="0"/>
              <a:t>details related to implementation in any   particular programming language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C00000"/>
                </a:solidFill>
              </a:rPr>
              <a:t>Left in</a:t>
            </a:r>
            <a:r>
              <a:rPr lang="en-US" dirty="0" smtClean="0"/>
              <a:t>: </a:t>
            </a:r>
          </a:p>
          <a:p>
            <a:pPr marL="603504" lvl="2" indent="0">
              <a:spcAft>
                <a:spcPts val="1800"/>
              </a:spcAft>
              <a:buNone/>
            </a:pPr>
            <a:r>
              <a:rPr lang="en-US" sz="2400" dirty="0" smtClean="0"/>
              <a:t>changes made to state of the data (the values and their relationships) when various operations are performed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can Data be Abstract?</a:t>
            </a:r>
            <a:endParaRPr lang="en-US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607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Use a functional notation to define functions (no surprise there)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We think of ADTs as a model for objects in programs, so there is a slight mismatch…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Function takes input and produces output, like a black box… no state remains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Object has persistent state and a method call alters that state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Guttag’s Method</a:t>
            </a:r>
            <a:endParaRPr lang="en-US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354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v</a:t>
            </a:r>
            <a:r>
              <a:rPr lang="en-US" dirty="0" err="1" smtClean="0"/>
              <a:t>ar</a:t>
            </a:r>
            <a:r>
              <a:rPr lang="en-US" dirty="0" smtClean="0"/>
              <a:t> </a:t>
            </a:r>
            <a:r>
              <a:rPr lang="en-US" dirty="0" err="1" smtClean="0"/>
              <a:t>stk</a:t>
            </a:r>
            <a:r>
              <a:rPr lang="en-US" dirty="0" smtClean="0"/>
              <a:t> = New STACK( );</a:t>
            </a:r>
          </a:p>
          <a:p>
            <a:r>
              <a:rPr lang="en-US" dirty="0" smtClean="0"/>
              <a:t>print( </a:t>
            </a:r>
            <a:r>
              <a:rPr lang="en-US" dirty="0" err="1" smtClean="0"/>
              <a:t>stk.size</a:t>
            </a:r>
            <a:r>
              <a:rPr lang="en-US" dirty="0" smtClean="0"/>
              <a:t>( ) );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tk.push</a:t>
            </a:r>
            <a:r>
              <a:rPr lang="en-US" dirty="0" smtClean="0"/>
              <a:t>(73);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tk.push</a:t>
            </a:r>
            <a:r>
              <a:rPr lang="en-US" dirty="0" smtClean="0"/>
              <a:t>(8);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tk.push</a:t>
            </a:r>
            <a:r>
              <a:rPr lang="en-US" dirty="0" smtClean="0"/>
              <a:t>(-61);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tk.push</a:t>
            </a:r>
            <a:r>
              <a:rPr lang="en-US" dirty="0" smtClean="0"/>
              <a:t>(12);</a:t>
            </a:r>
          </a:p>
          <a:p>
            <a:r>
              <a:rPr lang="en-US" dirty="0"/>
              <a:t>p</a:t>
            </a:r>
            <a:r>
              <a:rPr lang="en-US" dirty="0" smtClean="0"/>
              <a:t>rint(</a:t>
            </a:r>
            <a:r>
              <a:rPr lang="en-US" dirty="0" err="1" smtClean="0"/>
              <a:t>stk.size</a:t>
            </a:r>
            <a:r>
              <a:rPr lang="en-US" dirty="0" smtClean="0"/>
              <a:t>( ) );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tk.pop</a:t>
            </a:r>
            <a:r>
              <a:rPr lang="en-US" dirty="0" smtClean="0"/>
              <a:t>( );</a:t>
            </a:r>
          </a:p>
          <a:p>
            <a:r>
              <a:rPr lang="en-US" dirty="0" smtClean="0"/>
              <a:t>print( </a:t>
            </a:r>
            <a:r>
              <a:rPr lang="en-US" dirty="0" err="1" smtClean="0"/>
              <a:t>stk.size</a:t>
            </a:r>
            <a:r>
              <a:rPr lang="en-US" dirty="0" smtClean="0"/>
              <a:t>( ) );</a:t>
            </a:r>
          </a:p>
          <a:p>
            <a:r>
              <a:rPr lang="en-US" dirty="0"/>
              <a:t>p</a:t>
            </a:r>
            <a:r>
              <a:rPr lang="en-US" dirty="0" smtClean="0"/>
              <a:t>rint( </a:t>
            </a:r>
            <a:r>
              <a:rPr lang="en-US" dirty="0" err="1" smtClean="0"/>
              <a:t>stk.top</a:t>
            </a:r>
            <a:r>
              <a:rPr lang="en-US" dirty="0" smtClean="0"/>
              <a:t>( ) );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Using a Stack Object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82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6472" y="1569027"/>
            <a:ext cx="8229600" cy="4603173"/>
          </a:xfrm>
        </p:spPr>
        <p:txBody>
          <a:bodyPr>
            <a:normAutofit/>
          </a:bodyPr>
          <a:lstStyle/>
          <a:p>
            <a:pPr marL="109728" indent="0">
              <a:spcAft>
                <a:spcPts val="600"/>
              </a:spcAft>
              <a:buNone/>
            </a:pPr>
            <a:r>
              <a:rPr lang="en-US" sz="2400" b="1" i="1" dirty="0" smtClean="0">
                <a:solidFill>
                  <a:srgbClr val="C00000"/>
                </a:solidFill>
              </a:rPr>
              <a:t>Don’t worry too much about exact operation names</a:t>
            </a:r>
          </a:p>
          <a:p>
            <a:pPr marL="109728" indent="0">
              <a:spcAft>
                <a:spcPts val="1800"/>
              </a:spcAft>
              <a:buNone/>
            </a:pPr>
            <a:r>
              <a:rPr lang="en-US" sz="2400" b="1" dirty="0" smtClean="0"/>
              <a:t>In your code you will be given operation names </a:t>
            </a:r>
          </a:p>
          <a:p>
            <a:pPr marL="109728" indent="0">
              <a:spcAft>
                <a:spcPts val="1800"/>
              </a:spcAft>
              <a:buNone/>
            </a:pPr>
            <a:r>
              <a:rPr lang="en-US" sz="2400" b="1" dirty="0" smtClean="0"/>
              <a:t>In these slides the names we use might differ a bit from your text, or other web explanations</a:t>
            </a: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Most data structures will have at least 3 kinds of operations</a:t>
            </a:r>
            <a:endParaRPr lang="en-US" sz="2400" b="1" dirty="0">
              <a:solidFill>
                <a:srgbClr val="002060"/>
              </a:solidFill>
            </a:endParaRPr>
          </a:p>
          <a:p>
            <a:pPr marL="36576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-- </a:t>
            </a:r>
            <a:r>
              <a:rPr lang="en-US" sz="1600" b="1" dirty="0" smtClean="0">
                <a:solidFill>
                  <a:srgbClr val="C00000"/>
                </a:solidFill>
              </a:rPr>
              <a:t>add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 an item  (build a structure)</a:t>
            </a:r>
          </a:p>
          <a:p>
            <a:pPr marL="36576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-- </a:t>
            </a:r>
            <a:r>
              <a:rPr lang="en-US" sz="1600" b="1" dirty="0" smtClean="0">
                <a:solidFill>
                  <a:srgbClr val="C00000"/>
                </a:solidFill>
              </a:rPr>
              <a:t>remove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 an item  (un-build a structure)</a:t>
            </a:r>
          </a:p>
          <a:p>
            <a:pPr marL="36576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-- </a:t>
            </a:r>
            <a:r>
              <a:rPr lang="en-US" sz="1600" b="1" dirty="0" smtClean="0">
                <a:solidFill>
                  <a:srgbClr val="C00000"/>
                </a:solidFill>
              </a:rPr>
              <a:t>find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an item (search a structure)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General… with data structures</a:t>
            </a:r>
            <a:endParaRPr lang="en-US" sz="36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06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s</a:t>
            </a:r>
            <a:r>
              <a:rPr lang="en-US" dirty="0" err="1" smtClean="0"/>
              <a:t>tk</a:t>
            </a:r>
            <a:r>
              <a:rPr lang="en-US" dirty="0" smtClean="0"/>
              <a:t> = new ( );</a:t>
            </a:r>
          </a:p>
          <a:p>
            <a:r>
              <a:rPr lang="en-US" dirty="0"/>
              <a:t>p</a:t>
            </a:r>
            <a:r>
              <a:rPr lang="en-US" dirty="0" smtClean="0"/>
              <a:t>rint ( size ( </a:t>
            </a:r>
            <a:r>
              <a:rPr lang="en-US" dirty="0" err="1" smtClean="0"/>
              <a:t>stk</a:t>
            </a:r>
            <a:r>
              <a:rPr lang="en-US" dirty="0" smtClean="0"/>
              <a:t> ) );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tk</a:t>
            </a:r>
            <a:r>
              <a:rPr lang="en-US" dirty="0" smtClean="0"/>
              <a:t> = push(stk,73);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tk</a:t>
            </a:r>
            <a:r>
              <a:rPr lang="en-US" dirty="0" smtClean="0"/>
              <a:t> = push(stk,8);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tk</a:t>
            </a:r>
            <a:r>
              <a:rPr lang="en-US" dirty="0" smtClean="0"/>
              <a:t> = push(stk,-61);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tk</a:t>
            </a:r>
            <a:r>
              <a:rPr lang="en-US" dirty="0" smtClean="0"/>
              <a:t> = push(stk,12);</a:t>
            </a:r>
          </a:p>
          <a:p>
            <a:r>
              <a:rPr lang="en-US" dirty="0"/>
              <a:t>p</a:t>
            </a:r>
            <a:r>
              <a:rPr lang="en-US" dirty="0" smtClean="0"/>
              <a:t>rint(size(</a:t>
            </a:r>
            <a:r>
              <a:rPr lang="en-US" dirty="0" err="1" smtClean="0"/>
              <a:t>stk</a:t>
            </a:r>
            <a:r>
              <a:rPr lang="en-US" dirty="0" smtClean="0"/>
              <a:t>));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tk</a:t>
            </a:r>
            <a:r>
              <a:rPr lang="en-US" dirty="0" smtClean="0"/>
              <a:t> = pop(</a:t>
            </a:r>
            <a:r>
              <a:rPr lang="en-US" dirty="0" err="1" smtClean="0"/>
              <a:t>stk</a:t>
            </a:r>
            <a:r>
              <a:rPr lang="en-US" dirty="0" smtClean="0"/>
              <a:t>);</a:t>
            </a:r>
          </a:p>
          <a:p>
            <a:r>
              <a:rPr lang="en-US" dirty="0"/>
              <a:t>p</a:t>
            </a:r>
            <a:r>
              <a:rPr lang="en-US" dirty="0" smtClean="0"/>
              <a:t>rint(size(</a:t>
            </a:r>
            <a:r>
              <a:rPr lang="en-US" dirty="0" err="1" smtClean="0"/>
              <a:t>stk</a:t>
            </a:r>
            <a:r>
              <a:rPr lang="en-US" dirty="0" smtClean="0"/>
              <a:t>));</a:t>
            </a:r>
          </a:p>
          <a:p>
            <a:r>
              <a:rPr lang="en-US" dirty="0"/>
              <a:t>p</a:t>
            </a:r>
            <a:r>
              <a:rPr lang="en-US" dirty="0" smtClean="0"/>
              <a:t>rint(top(</a:t>
            </a:r>
            <a:r>
              <a:rPr lang="en-US" dirty="0" err="1" smtClean="0"/>
              <a:t>stk</a:t>
            </a:r>
            <a:r>
              <a:rPr lang="en-US" dirty="0" smtClean="0"/>
              <a:t>));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Functional view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82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develop the </a:t>
            </a:r>
            <a:r>
              <a:rPr lang="en-US" b="1" dirty="0" smtClean="0">
                <a:solidFill>
                  <a:srgbClr val="C00000"/>
                </a:solidFill>
              </a:rPr>
              <a:t>functional signature </a:t>
            </a:r>
          </a:p>
          <a:p>
            <a:pPr lvl="1"/>
            <a:r>
              <a:rPr lang="en-US" dirty="0" smtClean="0"/>
              <a:t>list of all operations, the </a:t>
            </a:r>
            <a:r>
              <a:rPr lang="en-US" b="1" i="1" dirty="0" smtClean="0">
                <a:solidFill>
                  <a:srgbClr val="C00000"/>
                </a:solidFill>
              </a:rPr>
              <a:t>types</a:t>
            </a:r>
            <a:r>
              <a:rPr lang="en-US" dirty="0" smtClean="0"/>
              <a:t> of the arguments to them, and the </a:t>
            </a:r>
            <a:r>
              <a:rPr lang="en-US" b="1" i="1" dirty="0" smtClean="0">
                <a:solidFill>
                  <a:srgbClr val="C00000"/>
                </a:solidFill>
              </a:rPr>
              <a:t>types</a:t>
            </a:r>
            <a:r>
              <a:rPr lang="en-US" dirty="0" smtClean="0"/>
              <a:t> of the results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Next provide an </a:t>
            </a:r>
            <a:r>
              <a:rPr lang="en-US" b="1" dirty="0" smtClean="0">
                <a:solidFill>
                  <a:srgbClr val="C00000"/>
                </a:solidFill>
              </a:rPr>
              <a:t>axiomatic specification </a:t>
            </a:r>
            <a:r>
              <a:rPr lang="en-US" b="1" dirty="0" smtClean="0"/>
              <a:t>of </a:t>
            </a:r>
            <a:r>
              <a:rPr lang="en-US" dirty="0" smtClean="0"/>
              <a:t>the behavior of each operation (method)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Today we will use a math notion to get used to the idea of specifying ADTs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Next time we will use ML (and get executable specifications)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Specifying (Defining) an ADT</a:t>
            </a:r>
            <a:endParaRPr lang="en-US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852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Signature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</a:rPr>
              <a:t>n</a:t>
            </a:r>
            <a:r>
              <a:rPr lang="en-US" dirty="0" smtClean="0">
                <a:latin typeface="Courier New" panose="02070309020205020404" pitchFamily="49" charset="0"/>
              </a:rPr>
              <a:t>ew:              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 STACK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push: STACK x </a:t>
            </a:r>
            <a:r>
              <a:rPr lang="en-US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Int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  STACK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op:  STACK        STACK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sym typeface="Wingdings" panose="05000000000000000000" pitchFamily="2" charset="2"/>
              </a:rPr>
              <a:t>t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op:  STACK        </a:t>
            </a:r>
            <a:r>
              <a:rPr lang="en-US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Int</a:t>
            </a:r>
            <a:endParaRPr lang="en-US" dirty="0" smtClean="0">
              <a:latin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sym typeface="Wingdings" panose="05000000000000000000" pitchFamily="2" charset="2"/>
              </a:rPr>
              <a:t>s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ize: STACK        Nat  </a:t>
            </a:r>
            <a:r>
              <a:rPr lang="en-US" sz="2000" i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(natural number)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Example: STACK of </a:t>
            </a:r>
            <a:r>
              <a:rPr lang="en-US" dirty="0" err="1" smtClean="0">
                <a:solidFill>
                  <a:srgbClr val="0070C0"/>
                </a:solidFill>
              </a:rPr>
              <a:t>Int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87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5513" y="1295400"/>
            <a:ext cx="8229600" cy="48006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Axioms for Behavior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dirty="0" smtClean="0"/>
              <a:t>Idea is to write an equation (axiom) giving two equivalent forms of the data structure</a:t>
            </a: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i="1" dirty="0" smtClean="0">
                <a:solidFill>
                  <a:srgbClr val="C00000"/>
                </a:solidFill>
              </a:rPr>
              <a:t>   </a:t>
            </a:r>
            <a:r>
              <a:rPr lang="en-US" b="1" i="1" dirty="0" smtClean="0">
                <a:solidFill>
                  <a:srgbClr val="0070C0"/>
                </a:solidFill>
              </a:rPr>
              <a:t>pop ( push ( new(), -3 ) ) 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b="1" i="1" dirty="0" smtClean="0">
                <a:solidFill>
                  <a:srgbClr val="0070C0"/>
                </a:solidFill>
              </a:rPr>
              <a:t>    </a:t>
            </a:r>
            <a:r>
              <a:rPr lang="en-US" b="1" i="1" dirty="0" smtClean="0">
                <a:solidFill>
                  <a:srgbClr val="C00000"/>
                </a:solidFill>
              </a:rPr>
              <a:t>=        </a:t>
            </a:r>
            <a:r>
              <a:rPr lang="en-US" b="1" i="1" dirty="0" smtClean="0">
                <a:solidFill>
                  <a:srgbClr val="0070C0"/>
                </a:solidFill>
              </a:rPr>
              <a:t>new( )</a:t>
            </a: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400" b="1" i="1" dirty="0">
                <a:solidFill>
                  <a:srgbClr val="0070C0"/>
                </a:solidFill>
              </a:rPr>
              <a:t> </a:t>
            </a:r>
            <a:r>
              <a:rPr lang="en-US" sz="2400" b="1" i="1" dirty="0" smtClean="0">
                <a:solidFill>
                  <a:srgbClr val="0070C0"/>
                </a:solidFill>
              </a:rPr>
              <a:t>               </a:t>
            </a:r>
            <a:r>
              <a:rPr lang="en-US" sz="2400" b="1" i="1" dirty="0" smtClean="0">
                <a:solidFill>
                  <a:srgbClr val="00B050"/>
                </a:solidFill>
              </a:rPr>
              <a:t>LHS </a:t>
            </a:r>
            <a:r>
              <a:rPr lang="en-US" sz="2400" b="1" i="1" dirty="0" smtClean="0">
                <a:solidFill>
                  <a:srgbClr val="0070C0"/>
                </a:solidFill>
              </a:rPr>
              <a:t>                        </a:t>
            </a:r>
            <a:r>
              <a:rPr lang="en-US" sz="2400" b="1" i="1" dirty="0" smtClean="0">
                <a:solidFill>
                  <a:srgbClr val="C00000"/>
                </a:solidFill>
              </a:rPr>
              <a:t>same as</a:t>
            </a:r>
            <a:r>
              <a:rPr lang="en-US" sz="2400" b="1" i="1" dirty="0" smtClean="0">
                <a:solidFill>
                  <a:srgbClr val="0070C0"/>
                </a:solidFill>
              </a:rPr>
              <a:t>      </a:t>
            </a:r>
            <a:r>
              <a:rPr lang="en-US" sz="2400" b="1" i="1" dirty="0" smtClean="0">
                <a:solidFill>
                  <a:srgbClr val="00B050"/>
                </a:solidFill>
              </a:rPr>
              <a:t>RHS</a:t>
            </a:r>
            <a:endParaRPr lang="en-US" sz="2400" b="1" i="1" dirty="0">
              <a:solidFill>
                <a:srgbClr val="00B050"/>
              </a:solidFill>
            </a:endParaRP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400" i="1" dirty="0" smtClean="0">
                <a:solidFill>
                  <a:srgbClr val="C00000"/>
                </a:solidFill>
              </a:rPr>
              <a:t>  </a:t>
            </a:r>
            <a:r>
              <a:rPr lang="en-US" sz="2400" b="1" i="1" dirty="0" smtClean="0">
                <a:solidFill>
                  <a:srgbClr val="0070C0"/>
                </a:solidFill>
              </a:rPr>
              <a:t>pop(push(push(new</a:t>
            </a:r>
            <a:r>
              <a:rPr lang="en-US" sz="2400" b="1" i="1" dirty="0">
                <a:solidFill>
                  <a:srgbClr val="0070C0"/>
                </a:solidFill>
              </a:rPr>
              <a:t>(), 7</a:t>
            </a:r>
            <a:r>
              <a:rPr lang="en-US" sz="2400" b="1" i="1" dirty="0" smtClean="0">
                <a:solidFill>
                  <a:srgbClr val="0070C0"/>
                </a:solidFill>
              </a:rPr>
              <a:t>) ,4) )    </a:t>
            </a:r>
            <a:r>
              <a:rPr lang="en-US" sz="2400" b="1" i="1" dirty="0">
                <a:solidFill>
                  <a:srgbClr val="C00000"/>
                </a:solidFill>
              </a:rPr>
              <a:t>=   </a:t>
            </a:r>
            <a:r>
              <a:rPr lang="en-US" sz="2400" b="1" i="1" dirty="0" smtClean="0">
                <a:solidFill>
                  <a:srgbClr val="C00000"/>
                </a:solidFill>
              </a:rPr>
              <a:t> </a:t>
            </a:r>
            <a:r>
              <a:rPr lang="en-US" sz="2400" b="1" i="1" dirty="0" smtClean="0">
                <a:solidFill>
                  <a:srgbClr val="0070C0"/>
                </a:solidFill>
              </a:rPr>
              <a:t>push(new(),7)</a:t>
            </a:r>
          </a:p>
          <a:p>
            <a:pPr marL="109728" indent="0">
              <a:spcBef>
                <a:spcPts val="1800"/>
              </a:spcBef>
              <a:spcAft>
                <a:spcPts val="600"/>
              </a:spcAft>
              <a:buNone/>
            </a:pPr>
            <a:r>
              <a:rPr lang="en-US" sz="2400" b="1" dirty="0" smtClean="0"/>
              <a:t>Similar to axioms in integer algebra</a:t>
            </a: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400" b="1" i="1" dirty="0">
                <a:solidFill>
                  <a:srgbClr val="0070C0"/>
                </a:solidFill>
              </a:rPr>
              <a:t> </a:t>
            </a:r>
            <a:r>
              <a:rPr lang="en-US" sz="2400" b="1" i="1" dirty="0" smtClean="0">
                <a:solidFill>
                  <a:srgbClr val="0070C0"/>
                </a:solidFill>
              </a:rPr>
              <a:t>      2 + 2 + 3    </a:t>
            </a:r>
            <a:r>
              <a:rPr lang="en-US" sz="2400" b="1" i="1" dirty="0" smtClean="0">
                <a:solidFill>
                  <a:srgbClr val="C00000"/>
                </a:solidFill>
              </a:rPr>
              <a:t>= </a:t>
            </a:r>
            <a:r>
              <a:rPr lang="en-US" sz="2400" b="1" i="1" dirty="0" smtClean="0">
                <a:solidFill>
                  <a:srgbClr val="0070C0"/>
                </a:solidFill>
              </a:rPr>
              <a:t>  2 + 5</a:t>
            </a:r>
            <a:endParaRPr lang="en-US" sz="2400" b="1" i="1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Example: STACK of </a:t>
            </a:r>
            <a:r>
              <a:rPr lang="en-US" dirty="0" err="1" smtClean="0">
                <a:solidFill>
                  <a:srgbClr val="0070C0"/>
                </a:solidFill>
              </a:rPr>
              <a:t>Int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329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5513" y="1295400"/>
            <a:ext cx="8229600" cy="4800600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Axioms for STACK Behavior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rgbClr val="0070C0"/>
                </a:solidFill>
              </a:rPr>
              <a:t>Ex</a:t>
            </a:r>
            <a:r>
              <a:rPr lang="en-US" dirty="0" smtClean="0"/>
              <a:t>: size( new() ) = 0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rgbClr val="0070C0"/>
                </a:solidFill>
              </a:rPr>
              <a:t>Ex</a:t>
            </a:r>
            <a:r>
              <a:rPr lang="en-US" dirty="0" smtClean="0"/>
              <a:t>: size( push( new(), 6 ) ) = 1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rgbClr val="0070C0"/>
                </a:solidFill>
              </a:rPr>
              <a:t>Ex</a:t>
            </a:r>
            <a:r>
              <a:rPr lang="en-US" dirty="0" smtClean="0"/>
              <a:t>: top ( push ( push ( new(), 3 ), -8 ) ) = -8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rgbClr val="0070C0"/>
                </a:solidFill>
              </a:rPr>
              <a:t>Ex</a:t>
            </a:r>
            <a:r>
              <a:rPr lang="en-US" dirty="0" smtClean="0"/>
              <a:t>: pop ( push ( new(), -3 ) ) = new()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rgbClr val="0070C0"/>
                </a:solidFill>
              </a:rPr>
              <a:t>Ex</a:t>
            </a:r>
            <a:r>
              <a:rPr lang="en-US" dirty="0" smtClean="0"/>
              <a:t>: top(pop(push(push(new(),2),7))) = 2</a:t>
            </a:r>
          </a:p>
          <a:p>
            <a:pPr marL="109728" indent="0">
              <a:spcBef>
                <a:spcPts val="1800"/>
              </a:spcBef>
              <a:buNone/>
            </a:pPr>
            <a:r>
              <a:rPr lang="en-US" i="1" smtClean="0">
                <a:solidFill>
                  <a:srgbClr val="C00000"/>
                </a:solidFill>
              </a:rPr>
              <a:t>More?</a:t>
            </a:r>
          </a:p>
          <a:p>
            <a:pPr marL="109728" indent="0">
              <a:spcBef>
                <a:spcPts val="1800"/>
              </a:spcBef>
              <a:buNone/>
            </a:pPr>
            <a:r>
              <a:rPr lang="en-US" i="1" smtClean="0">
                <a:solidFill>
                  <a:srgbClr val="C00000"/>
                </a:solidFill>
              </a:rPr>
              <a:t>Will </a:t>
            </a:r>
            <a:r>
              <a:rPr lang="en-US" i="1" dirty="0" smtClean="0">
                <a:solidFill>
                  <a:srgbClr val="C00000"/>
                </a:solidFill>
              </a:rPr>
              <a:t>this end?</a:t>
            </a:r>
          </a:p>
          <a:p>
            <a:pPr marL="109728" indent="0">
              <a:buNone/>
            </a:pPr>
            <a:r>
              <a:rPr lang="en-US" i="1" dirty="0" smtClean="0">
                <a:solidFill>
                  <a:srgbClr val="C00000"/>
                </a:solidFill>
              </a:rPr>
              <a:t>How can we capture all possible behavior?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Example: STACK of </a:t>
            </a:r>
            <a:r>
              <a:rPr lang="en-US" dirty="0" err="1" smtClean="0">
                <a:solidFill>
                  <a:srgbClr val="0070C0"/>
                </a:solidFill>
              </a:rPr>
              <a:t>Int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76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61430" y="1295400"/>
            <a:ext cx="7030170" cy="2626938"/>
          </a:xfrm>
        </p:spPr>
        <p:txBody>
          <a:bodyPr>
            <a:normAutofit lnSpcReduction="10000"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200" b="1" i="1" dirty="0" smtClean="0">
                <a:solidFill>
                  <a:srgbClr val="C00000"/>
                </a:solidFill>
              </a:rPr>
              <a:t>How can we create this element of type STACK ?</a:t>
            </a:r>
          </a:p>
          <a:p>
            <a:pPr marL="109728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dirty="0"/>
              <a:t>p</a:t>
            </a:r>
            <a:r>
              <a:rPr lang="en-US" sz="1800" b="1" dirty="0" smtClean="0"/>
              <a:t>ush( push( new,8 ), 5)</a:t>
            </a:r>
          </a:p>
          <a:p>
            <a:pPr marL="109728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dirty="0"/>
              <a:t>p</a:t>
            </a:r>
            <a:r>
              <a:rPr lang="en-US" sz="1800" b="1" dirty="0" smtClean="0"/>
              <a:t>ush( push( pop ( push(new,12) ), 8), 5)</a:t>
            </a:r>
          </a:p>
          <a:p>
            <a:pPr marL="109728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dirty="0"/>
              <a:t>p</a:t>
            </a:r>
            <a:r>
              <a:rPr lang="en-US" sz="1800" b="1" dirty="0" smtClean="0"/>
              <a:t>op( push( push( push( new, 8), 5), 9) )</a:t>
            </a:r>
          </a:p>
          <a:p>
            <a:pPr marL="109728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dirty="0" smtClean="0"/>
              <a:t>push( push( pop( push( pop( new ), 8), 8), 8), 5)</a:t>
            </a:r>
          </a:p>
          <a:p>
            <a:pPr marL="109728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dirty="0"/>
              <a:t>push( pop( pop( push( push( push( new, 8), 5), -10) ) ), 5</a:t>
            </a:r>
            <a:r>
              <a:rPr lang="en-US" sz="1800" b="1" dirty="0" smtClean="0"/>
              <a:t>)</a:t>
            </a:r>
          </a:p>
          <a:p>
            <a:pPr marL="109728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i="1" dirty="0">
                <a:solidFill>
                  <a:schemeClr val="accent6">
                    <a:lumMod val="75000"/>
                  </a:schemeClr>
                </a:solidFill>
              </a:rPr>
              <a:t>u</a:t>
            </a:r>
            <a:r>
              <a:rPr lang="en-US" sz="1800" b="1" i="1" dirty="0" smtClean="0">
                <a:solidFill>
                  <a:schemeClr val="accent6">
                    <a:lumMod val="75000"/>
                  </a:schemeClr>
                </a:solidFill>
              </a:rPr>
              <a:t>nlimited ways…</a:t>
            </a:r>
            <a:endParaRPr lang="en-US" sz="18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Back to STACK of </a:t>
            </a:r>
            <a:r>
              <a:rPr lang="en-US" dirty="0" err="1" smtClean="0">
                <a:solidFill>
                  <a:srgbClr val="0070C0"/>
                </a:solidFill>
              </a:rPr>
              <a:t>Int</a:t>
            </a:r>
            <a:endParaRPr lang="en-US" dirty="0">
              <a:solidFill>
                <a:srgbClr val="0070C0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457200" y="685800"/>
            <a:ext cx="1295400" cy="4090412"/>
            <a:chOff x="6324600" y="2819400"/>
            <a:chExt cx="1295400" cy="3480812"/>
          </a:xfrm>
        </p:grpSpPr>
        <p:sp>
          <p:nvSpPr>
            <p:cNvPr id="4" name="Rectangle 3"/>
            <p:cNvSpPr/>
            <p:nvPr/>
          </p:nvSpPr>
          <p:spPr>
            <a:xfrm>
              <a:off x="6324600" y="2819400"/>
              <a:ext cx="1295400" cy="3465138"/>
            </a:xfrm>
            <a:prstGeom prst="rect">
              <a:avLst/>
            </a:prstGeom>
            <a:solidFill>
              <a:schemeClr val="accent1">
                <a:alpha val="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6324600" y="4455738"/>
              <a:ext cx="1295400" cy="914400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324600" y="5385812"/>
              <a:ext cx="1295400" cy="914400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6404616" y="3423458"/>
              <a:ext cx="754370" cy="827602"/>
              <a:chOff x="5492545" y="2611702"/>
              <a:chExt cx="847920" cy="827602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5492545" y="2611702"/>
                <a:ext cx="84792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0070C0"/>
                    </a:solidFill>
                  </a:rPr>
                  <a:t>top</a:t>
                </a:r>
                <a:endParaRPr lang="en-US" sz="2000" b="1" i="1" dirty="0">
                  <a:solidFill>
                    <a:srgbClr val="0070C0"/>
                  </a:solidFill>
                </a:endParaRPr>
              </a:p>
            </p:txBody>
          </p:sp>
          <p:cxnSp>
            <p:nvCxnSpPr>
              <p:cNvPr id="10" name="Straight Arrow Connector 9"/>
              <p:cNvCxnSpPr/>
              <p:nvPr/>
            </p:nvCxnSpPr>
            <p:spPr>
              <a:xfrm>
                <a:off x="6040161" y="3011812"/>
                <a:ext cx="287351" cy="427492"/>
              </a:xfrm>
              <a:prstGeom prst="straightConnector1">
                <a:avLst/>
              </a:prstGeom>
              <a:ln w="53975"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6781800" y="4704342"/>
              <a:ext cx="4798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5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781800" y="5642957"/>
              <a:ext cx="4798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8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20" name="Content Placeholder 1"/>
          <p:cNvSpPr txBox="1">
            <a:spLocks/>
          </p:cNvSpPr>
          <p:nvPr/>
        </p:nvSpPr>
        <p:spPr>
          <a:xfrm>
            <a:off x="381000" y="3975395"/>
            <a:ext cx="8382000" cy="212060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r">
              <a:spcBef>
                <a:spcPts val="0"/>
              </a:spcBef>
              <a:spcAft>
                <a:spcPts val="600"/>
              </a:spcAft>
              <a:buFont typeface="Wingdings 3"/>
              <a:buNone/>
            </a:pPr>
            <a:r>
              <a:rPr lang="en-US" sz="2200" b="1" i="1" dirty="0" smtClean="0">
                <a:solidFill>
                  <a:srgbClr val="C00000"/>
                </a:solidFill>
              </a:rPr>
              <a:t>Which is the “easiest way” to construct it? </a:t>
            </a:r>
          </a:p>
          <a:p>
            <a:pPr marL="109728" indent="0" algn="r">
              <a:spcBef>
                <a:spcPts val="0"/>
              </a:spcBef>
              <a:spcAft>
                <a:spcPts val="600"/>
              </a:spcAft>
              <a:buFont typeface="Wingdings 3"/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-- the first one… no pop use</a:t>
            </a:r>
          </a:p>
          <a:p>
            <a:pPr marL="109728" indent="0" algn="r">
              <a:spcBef>
                <a:spcPts val="1200"/>
              </a:spcBef>
              <a:spcAft>
                <a:spcPts val="600"/>
              </a:spcAft>
              <a:buFont typeface="Wingdings 3"/>
              <a:buNone/>
            </a:pPr>
            <a:r>
              <a:rPr lang="en-US" sz="2200" b="1" i="1" dirty="0" smtClean="0">
                <a:solidFill>
                  <a:srgbClr val="C00000"/>
                </a:solidFill>
              </a:rPr>
              <a:t>Can any ST in STACK be built with no “pop” use?</a:t>
            </a:r>
          </a:p>
          <a:p>
            <a:pPr marL="109728" indent="0" algn="r">
              <a:spcBef>
                <a:spcPts val="0"/>
              </a:spcBef>
              <a:spcAft>
                <a:spcPts val="600"/>
              </a:spcAft>
              <a:buFont typeface="Wingdings 3"/>
              <a:buNone/>
            </a:pPr>
            <a:r>
              <a:rPr lang="en-US" sz="2200" b="1" i="1" dirty="0">
                <a:solidFill>
                  <a:srgbClr val="C00000"/>
                </a:solidFill>
              </a:rPr>
              <a:t> </a:t>
            </a:r>
            <a:r>
              <a:rPr lang="en-US" sz="2200" b="1" i="1" dirty="0" smtClean="0">
                <a:solidFill>
                  <a:srgbClr val="C00000"/>
                </a:solidFill>
              </a:rPr>
              <a:t>  </a:t>
            </a:r>
            <a:r>
              <a:rPr lang="en-US" sz="2000" b="1" dirty="0" smtClean="0"/>
              <a:t>-- yes… sequence of push on a new</a:t>
            </a:r>
            <a:endParaRPr lang="en-US" sz="2400" b="1" dirty="0"/>
          </a:p>
          <a:p>
            <a:pPr marL="109728" indent="0" algn="r">
              <a:spcBef>
                <a:spcPts val="0"/>
              </a:spcBef>
              <a:spcAft>
                <a:spcPts val="600"/>
              </a:spcAft>
              <a:buFont typeface="Wingdings 3"/>
              <a:buNone/>
            </a:pPr>
            <a:endParaRPr lang="en-US" sz="2000" b="1" dirty="0" smtClean="0"/>
          </a:p>
          <a:p>
            <a:pPr marL="109728" indent="0">
              <a:spcAft>
                <a:spcPts val="1200"/>
              </a:spcAft>
              <a:buFont typeface="Wingdings 3"/>
              <a:buNone/>
            </a:pPr>
            <a:endParaRPr lang="en-US" sz="2000" b="1" dirty="0"/>
          </a:p>
        </p:txBody>
      </p:sp>
      <p:sp>
        <p:nvSpPr>
          <p:cNvPr id="21" name="Content Placeholder 1"/>
          <p:cNvSpPr txBox="1">
            <a:spLocks/>
          </p:cNvSpPr>
          <p:nvPr/>
        </p:nvSpPr>
        <p:spPr>
          <a:xfrm>
            <a:off x="357187" y="5781449"/>
            <a:ext cx="7620000" cy="107655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spcBef>
                <a:spcPts val="0"/>
              </a:spcBef>
              <a:buNone/>
            </a:pPr>
            <a:endParaRPr lang="en-US" sz="1200" b="1" dirty="0" smtClean="0">
              <a:solidFill>
                <a:srgbClr val="C00000"/>
              </a:solidFill>
            </a:endParaRPr>
          </a:p>
          <a:p>
            <a:pPr marL="109728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push </a:t>
            </a:r>
            <a:r>
              <a:rPr lang="en-US" sz="2800" b="1" dirty="0" smtClean="0"/>
              <a:t>and </a:t>
            </a:r>
            <a:r>
              <a:rPr lang="en-US" sz="2800" b="1" dirty="0" smtClean="0">
                <a:solidFill>
                  <a:srgbClr val="C00000"/>
                </a:solidFill>
              </a:rPr>
              <a:t>new </a:t>
            </a:r>
            <a:r>
              <a:rPr lang="en-US" sz="2800" b="1" dirty="0" smtClean="0"/>
              <a:t>are “canonical” operations</a:t>
            </a:r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4007139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400" dirty="0" smtClean="0"/>
              <a:t>A </a:t>
            </a:r>
            <a:r>
              <a:rPr lang="en-US" sz="2400" dirty="0" smtClean="0">
                <a:solidFill>
                  <a:srgbClr val="C00000"/>
                </a:solidFill>
              </a:rPr>
              <a:t>canonical operation </a:t>
            </a:r>
            <a:r>
              <a:rPr lang="en-US" sz="2400" dirty="0" smtClean="0"/>
              <a:t>is one that is needed if your goal is to generate ALL possible stack values by calling successive operations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A non-canonical op is one that is not needed… in other words, all uses of it can be replaced by some use of others (canonicals).</a:t>
            </a:r>
          </a:p>
          <a:p>
            <a:r>
              <a:rPr lang="en-US" sz="2400" dirty="0" smtClean="0"/>
              <a:t>Ex:  </a:t>
            </a:r>
            <a:r>
              <a:rPr lang="en-US" sz="2400" dirty="0" smtClean="0">
                <a:solidFill>
                  <a:srgbClr val="C00000"/>
                </a:solidFill>
              </a:rPr>
              <a:t> push ( pop ( push ( new(), 6) ), 3)</a:t>
            </a:r>
          </a:p>
          <a:p>
            <a:pPr marL="109728" indent="0">
              <a:buNone/>
            </a:pPr>
            <a:r>
              <a:rPr lang="en-US" sz="2400" dirty="0" smtClean="0"/>
              <a:t>   is the same as</a:t>
            </a:r>
          </a:p>
          <a:p>
            <a:pPr marL="109728" indent="0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          push ( new(), 3 )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    </a:t>
            </a:r>
            <a:r>
              <a:rPr lang="en-US" sz="2400" dirty="0" smtClean="0"/>
              <a:t>the pop operation is not needed to create the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stack with a single element, the “3”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Back to STACK of </a:t>
            </a:r>
            <a:r>
              <a:rPr lang="en-US" dirty="0" err="1" smtClean="0">
                <a:solidFill>
                  <a:srgbClr val="0070C0"/>
                </a:solidFill>
              </a:rPr>
              <a:t>Int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283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spcAft>
                <a:spcPts val="6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Follow this procedure to generate set of axioms that are finite and complete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 smtClean="0"/>
              <a:t>Find canonical operations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 smtClean="0"/>
              <a:t>Make all LHS for axioms by applying each non-canonical op to a canonical op (cross product)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 smtClean="0"/>
              <a:t>Use your brain and create an equivalent RHS for each LHS</a:t>
            </a:r>
          </a:p>
          <a:p>
            <a:pPr marL="708660" lvl="1" indent="-342900">
              <a:buFont typeface="Wingdings" panose="05000000000000000000" pitchFamily="2" charset="2"/>
              <a:buChar char="Ø"/>
            </a:pPr>
            <a:endParaRPr lang="en-US" b="1" dirty="0" smtClean="0">
              <a:solidFill>
                <a:srgbClr val="C00000"/>
              </a:solidFill>
            </a:endParaRP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Back to </a:t>
            </a:r>
            <a:r>
              <a:rPr lang="en-US" dirty="0" err="1" smtClean="0">
                <a:solidFill>
                  <a:srgbClr val="0070C0"/>
                </a:solidFill>
              </a:rPr>
              <a:t>Guttag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425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C00000"/>
                </a:solidFill>
              </a:rPr>
              <a:t>STACK ops</a:t>
            </a:r>
            <a:r>
              <a:rPr lang="en-US" dirty="0" smtClean="0"/>
              <a:t>: new, push, pop, top, size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C00000"/>
                </a:solidFill>
              </a:rPr>
              <a:t>Canonicals</a:t>
            </a:r>
            <a:r>
              <a:rPr lang="en-US" dirty="0" smtClean="0"/>
              <a:t>: new, push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Note that all ops that return something other than STACK are non-canonical (top, size)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Canonicals are ops that </a:t>
            </a:r>
            <a:r>
              <a:rPr lang="en-US" b="1" i="1" dirty="0" smtClean="0">
                <a:solidFill>
                  <a:srgbClr val="C00000"/>
                </a:solidFill>
              </a:rPr>
              <a:t>construct  </a:t>
            </a:r>
            <a:r>
              <a:rPr lang="en-US" dirty="0" smtClean="0"/>
              <a:t>values, and even so only the </a:t>
            </a:r>
            <a:r>
              <a:rPr lang="en-US" i="1" dirty="0" smtClean="0">
                <a:solidFill>
                  <a:srgbClr val="C00000"/>
                </a:solidFill>
              </a:rPr>
              <a:t>necessary</a:t>
            </a:r>
            <a:r>
              <a:rPr lang="en-US" dirty="0" smtClean="0"/>
              <a:t> ones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0070C0"/>
                </a:solidFill>
              </a:rPr>
              <a:t>p</a:t>
            </a:r>
            <a:r>
              <a:rPr lang="en-US" b="1" i="1" dirty="0" smtClean="0">
                <a:solidFill>
                  <a:srgbClr val="0070C0"/>
                </a:solidFill>
              </a:rPr>
              <a:t>op</a:t>
            </a:r>
            <a:r>
              <a:rPr lang="en-US" dirty="0" smtClean="0"/>
              <a:t> constructs… it returns a STACK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But we showed it can be successfully avoided with judicious use of </a:t>
            </a:r>
            <a:r>
              <a:rPr lang="en-US" b="1" i="1" dirty="0" smtClean="0">
                <a:solidFill>
                  <a:srgbClr val="0070C0"/>
                </a:solidFill>
              </a:rPr>
              <a:t>new</a:t>
            </a:r>
            <a:r>
              <a:rPr lang="en-US" dirty="0" smtClean="0"/>
              <a:t> and </a:t>
            </a:r>
            <a:r>
              <a:rPr lang="en-US" b="1" i="1" dirty="0" smtClean="0">
                <a:solidFill>
                  <a:srgbClr val="0070C0"/>
                </a:solidFill>
              </a:rPr>
              <a:t>push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STACK (cont.)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205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spcAft>
                <a:spcPts val="1200"/>
              </a:spcAft>
              <a:buNone/>
            </a:pPr>
            <a:r>
              <a:rPr lang="en-US" b="1" dirty="0" smtClean="0">
                <a:solidFill>
                  <a:srgbClr val="C00000"/>
                </a:solidFill>
              </a:rPr>
              <a:t>LHS of axioms (non-canon applied to canon)</a:t>
            </a:r>
            <a:endParaRPr lang="en-US" b="1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/>
              <a:t>s</a:t>
            </a:r>
            <a:r>
              <a:rPr lang="en-US" b="1" dirty="0" smtClean="0"/>
              <a:t>ize( new( ) )          = 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/>
              <a:t>s</a:t>
            </a:r>
            <a:r>
              <a:rPr lang="en-US" b="1" dirty="0" smtClean="0"/>
              <a:t>ize( push( S, </a:t>
            </a:r>
            <a:r>
              <a:rPr lang="en-US" b="1" dirty="0" err="1" smtClean="0"/>
              <a:t>i</a:t>
            </a:r>
            <a:r>
              <a:rPr lang="en-US" b="1" dirty="0" smtClean="0"/>
              <a:t> ) )   = 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/>
              <a:t>p</a:t>
            </a:r>
            <a:r>
              <a:rPr lang="en-US" b="1" dirty="0" smtClean="0"/>
              <a:t>op( new( ) )          = 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/>
              <a:t>p</a:t>
            </a:r>
            <a:r>
              <a:rPr lang="en-US" b="1" dirty="0" smtClean="0"/>
              <a:t>op( push( S, </a:t>
            </a:r>
            <a:r>
              <a:rPr lang="en-US" b="1" dirty="0" err="1" smtClean="0"/>
              <a:t>i</a:t>
            </a:r>
            <a:r>
              <a:rPr lang="en-US" b="1" dirty="0" smtClean="0"/>
              <a:t> ) )   = ?</a:t>
            </a:r>
            <a:r>
              <a:rPr lang="en-US" b="1" dirty="0"/>
              <a:t> </a:t>
            </a:r>
            <a:endParaRPr lang="en-US" b="1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/>
              <a:t>top</a:t>
            </a:r>
            <a:r>
              <a:rPr lang="en-US" b="1" dirty="0"/>
              <a:t>( new</a:t>
            </a:r>
            <a:r>
              <a:rPr lang="en-US" b="1" dirty="0" smtClean="0"/>
              <a:t>( ) </a:t>
            </a:r>
            <a:r>
              <a:rPr lang="en-US" b="1" dirty="0"/>
              <a:t>) </a:t>
            </a:r>
            <a:r>
              <a:rPr lang="en-US" b="1" dirty="0" smtClean="0"/>
              <a:t>          = </a:t>
            </a:r>
            <a:r>
              <a:rPr lang="en-US" b="1" dirty="0"/>
              <a:t>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/>
              <a:t>top( push( S,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smtClean="0"/>
              <a:t>) )    </a:t>
            </a:r>
            <a:r>
              <a:rPr lang="en-US" b="1" dirty="0"/>
              <a:t>= 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STACK (cont.)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710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OO Signature (methods)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ins: </a:t>
            </a:r>
            <a:r>
              <a:rPr lang="en-US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Elt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 x </a:t>
            </a:r>
            <a:r>
              <a:rPr lang="en-US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Int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   Boolean  </a:t>
            </a:r>
            <a:r>
              <a:rPr lang="en-US" sz="2000" i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(add)</a:t>
            </a:r>
            <a:endParaRPr lang="en-US" i="1" dirty="0" smtClean="0">
              <a:solidFill>
                <a:srgbClr val="C00000"/>
              </a:solidFill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rem: </a:t>
            </a:r>
            <a:r>
              <a:rPr lang="en-US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Int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   Boolean   </a:t>
            </a:r>
            <a:r>
              <a:rPr lang="en-US" sz="2000" i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(remove)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get: </a:t>
            </a:r>
            <a:r>
              <a:rPr lang="en-US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Int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   </a:t>
            </a:r>
            <a:r>
              <a:rPr lang="en-US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Elt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       </a:t>
            </a:r>
            <a:r>
              <a:rPr lang="en-US" sz="2000" i="1" dirty="0" smtClean="0">
                <a:solidFill>
                  <a:srgbClr val="C00000"/>
                </a:solidFill>
                <a:cs typeface="Courier New" panose="02070309020205020404" pitchFamily="49" charset="0"/>
                <a:sym typeface="Wingdings" panose="05000000000000000000" pitchFamily="2" charset="2"/>
              </a:rPr>
              <a:t>(</a:t>
            </a:r>
            <a:r>
              <a:rPr lang="en-US" sz="2000" i="1" dirty="0">
                <a:solidFill>
                  <a:srgbClr val="C00000"/>
                </a:solidFill>
                <a:cs typeface="Courier New" panose="02070309020205020404" pitchFamily="49" charset="0"/>
                <a:sym typeface="Wingdings" panose="05000000000000000000" pitchFamily="2" charset="2"/>
              </a:rPr>
              <a:t>searching</a:t>
            </a:r>
            <a:r>
              <a:rPr lang="en-US" sz="2000" i="1" dirty="0" smtClean="0">
                <a:solidFill>
                  <a:srgbClr val="C00000"/>
                </a:solidFill>
                <a:cs typeface="Courier New" panose="02070309020205020404" pitchFamily="49" charset="0"/>
                <a:sym typeface="Wingdings" panose="05000000000000000000" pitchFamily="2" charset="2"/>
              </a:rPr>
              <a:t>)</a:t>
            </a:r>
            <a:endParaRPr lang="en-US" sz="2000" dirty="0" smtClean="0">
              <a:latin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find: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Elt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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      </a:t>
            </a:r>
            <a:r>
              <a:rPr lang="en-US" sz="2000" i="1" dirty="0" smtClean="0">
                <a:solidFill>
                  <a:srgbClr val="C00000"/>
                </a:solidFill>
                <a:cs typeface="Courier New" panose="02070309020205020404" pitchFamily="49" charset="0"/>
                <a:sym typeface="Wingdings" panose="05000000000000000000" pitchFamily="2" charset="2"/>
              </a:rPr>
              <a:t>(searching)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size:      Nat  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(natural number)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empty:     Boolean</a:t>
            </a:r>
          </a:p>
          <a:p>
            <a:pPr marL="109728" indent="0">
              <a:spcAft>
                <a:spcPts val="600"/>
              </a:spcAft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ADT: LIST of </a:t>
            </a:r>
            <a:r>
              <a:rPr lang="en-US" sz="4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Elt</a:t>
            </a:r>
            <a:endParaRPr lang="en-US" sz="4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710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386072"/>
          </a:xfrm>
        </p:spPr>
        <p:txBody>
          <a:bodyPr>
            <a:normAutofit fontScale="92500" lnSpcReduction="20000"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b="1" dirty="0" smtClean="0">
                <a:solidFill>
                  <a:srgbClr val="C00000"/>
                </a:solidFill>
              </a:rPr>
              <a:t>LHS of axioms (non-canon applied to canon)</a:t>
            </a:r>
            <a:endParaRPr lang="en-US" b="1" dirty="0" smtClean="0"/>
          </a:p>
          <a:p>
            <a:pPr>
              <a:spcBef>
                <a:spcPts val="0"/>
              </a:spcBef>
            </a:pPr>
            <a:r>
              <a:rPr lang="en-US" b="1" dirty="0"/>
              <a:t>s</a:t>
            </a:r>
            <a:r>
              <a:rPr lang="en-US" b="1" dirty="0" smtClean="0"/>
              <a:t>ize( new( ) ) =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               </a:t>
            </a:r>
          </a:p>
          <a:p>
            <a:pPr>
              <a:spcBef>
                <a:spcPts val="0"/>
              </a:spcBef>
            </a:pPr>
            <a:r>
              <a:rPr lang="en-US" b="1" dirty="0"/>
              <a:t>s</a:t>
            </a:r>
            <a:r>
              <a:rPr lang="en-US" b="1" dirty="0" smtClean="0"/>
              <a:t>ize( push( S, </a:t>
            </a:r>
            <a:r>
              <a:rPr lang="en-US" b="1" dirty="0" err="1" smtClean="0"/>
              <a:t>i</a:t>
            </a:r>
            <a:r>
              <a:rPr lang="en-US" b="1" dirty="0" smtClean="0"/>
              <a:t> ) ) = </a:t>
            </a:r>
          </a:p>
          <a:p>
            <a:pPr>
              <a:spcBef>
                <a:spcPts val="0"/>
              </a:spcBef>
            </a:pPr>
            <a:endParaRPr lang="en-US" b="1" dirty="0" smtClean="0"/>
          </a:p>
          <a:p>
            <a:pPr>
              <a:spcBef>
                <a:spcPts val="0"/>
              </a:spcBef>
            </a:pPr>
            <a:r>
              <a:rPr lang="en-US" b="1" dirty="0" smtClean="0"/>
              <a:t>pop( new( ) ) =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               </a:t>
            </a:r>
          </a:p>
          <a:p>
            <a:pPr>
              <a:spcBef>
                <a:spcPts val="0"/>
              </a:spcBef>
            </a:pPr>
            <a:r>
              <a:rPr lang="en-US" b="1" dirty="0"/>
              <a:t>p</a:t>
            </a:r>
            <a:r>
              <a:rPr lang="en-US" b="1" dirty="0" smtClean="0"/>
              <a:t>op( push( S, </a:t>
            </a:r>
            <a:r>
              <a:rPr lang="en-US" b="1" dirty="0" err="1" smtClean="0"/>
              <a:t>i</a:t>
            </a:r>
            <a:r>
              <a:rPr lang="en-US" b="1" dirty="0" smtClean="0"/>
              <a:t> ) ) = 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               </a:t>
            </a:r>
          </a:p>
          <a:p>
            <a:pPr>
              <a:spcBef>
                <a:spcPts val="0"/>
              </a:spcBef>
            </a:pPr>
            <a:r>
              <a:rPr lang="en-US" b="1" dirty="0" smtClean="0"/>
              <a:t>top</a:t>
            </a:r>
            <a:r>
              <a:rPr lang="en-US" b="1" dirty="0"/>
              <a:t>( new</a:t>
            </a:r>
            <a:r>
              <a:rPr lang="en-US" b="1" dirty="0" smtClean="0"/>
              <a:t>( ) </a:t>
            </a:r>
            <a:r>
              <a:rPr lang="en-US" b="1" dirty="0"/>
              <a:t>) = </a:t>
            </a:r>
            <a:endParaRPr lang="en-US" b="1" dirty="0" smtClean="0"/>
          </a:p>
          <a:p>
            <a:pPr>
              <a:spcBef>
                <a:spcPts val="0"/>
              </a:spcBef>
            </a:pPr>
            <a:endParaRPr lang="en-US" b="1" dirty="0" smtClean="0"/>
          </a:p>
          <a:p>
            <a:pPr>
              <a:spcBef>
                <a:spcPts val="0"/>
              </a:spcBef>
            </a:pPr>
            <a:r>
              <a:rPr lang="en-US" b="1" dirty="0" smtClean="0"/>
              <a:t>top</a:t>
            </a:r>
            <a:r>
              <a:rPr lang="en-US" b="1" dirty="0"/>
              <a:t>( push( S,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smtClean="0"/>
              <a:t>) ) =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               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STACK (cont.)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67200" y="1905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0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114800" y="2491005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spcBef>
                <a:spcPts val="0"/>
              </a:spcBef>
              <a:buNone/>
            </a:pPr>
            <a:r>
              <a:rPr lang="en-US" sz="2400" b="1" dirty="0"/>
              <a:t>size( S ) + 1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67200" y="3109667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new( )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267200" y="3731513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114800" y="4290269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spcBef>
                <a:spcPts val="0"/>
              </a:spcBef>
              <a:buNone/>
            </a:pPr>
            <a:r>
              <a:rPr lang="en-US" sz="2400" b="1" dirty="0"/>
              <a:t>err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05300" y="4942723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37046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How do the axioms specify behavior like “</a:t>
            </a:r>
            <a:r>
              <a:rPr lang="en-US" sz="2400" b="1" i="1" dirty="0" smtClean="0">
                <a:solidFill>
                  <a:srgbClr val="C00000"/>
                </a:solidFill>
              </a:rPr>
              <a:t>when we pop a STACK the size goes down by one</a:t>
            </a:r>
            <a:r>
              <a:rPr lang="en-US" sz="2400" b="1" dirty="0" smtClean="0">
                <a:solidFill>
                  <a:srgbClr val="C00000"/>
                </a:solidFill>
              </a:rPr>
              <a:t>” ?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pPr marL="109728" indent="0">
              <a:spcAft>
                <a:spcPts val="1200"/>
              </a:spcAft>
              <a:buNone/>
            </a:pPr>
            <a:r>
              <a:rPr lang="en-US" sz="2400" b="1" dirty="0" smtClean="0"/>
              <a:t>Think of STACK values as sequences of ops</a:t>
            </a:r>
          </a:p>
          <a:p>
            <a:pPr marL="109728" indent="0">
              <a:spcAft>
                <a:spcPts val="1800"/>
              </a:spcAft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   push( pop( push( push(new( ),6), 3 ) ), 4 )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sz="2400" b="1" dirty="0" smtClean="0"/>
              <a:t>Think of axioms as rules for rewriting these sequences into simpler form</a:t>
            </a:r>
          </a:p>
          <a:p>
            <a:pPr marL="109728" indent="0">
              <a:spcAft>
                <a:spcPts val="1800"/>
              </a:spcAft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   pop( push(</a:t>
            </a:r>
            <a:r>
              <a:rPr lang="en-US" sz="2400" b="1" dirty="0" err="1" smtClean="0">
                <a:solidFill>
                  <a:srgbClr val="C00000"/>
                </a:solidFill>
              </a:rPr>
              <a:t>S,i</a:t>
            </a:r>
            <a:r>
              <a:rPr lang="en-US" sz="2400" b="1" dirty="0" smtClean="0">
                <a:solidFill>
                  <a:srgbClr val="C00000"/>
                </a:solidFill>
              </a:rPr>
              <a:t>) ) = S    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sz="2400" b="1" i="1" dirty="0" smtClean="0"/>
              <a:t>lets us rewrite by pattern matching parts of the sequence with variables in the axiom</a:t>
            </a:r>
          </a:p>
          <a:p>
            <a:pPr marL="109728" indent="0">
              <a:spcAft>
                <a:spcPts val="1200"/>
              </a:spcAft>
              <a:buNone/>
            </a:pPr>
            <a:endParaRPr lang="en-US" sz="2400" b="1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Notes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7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400" b="1" dirty="0" smtClean="0"/>
              <a:t>Lets us rewrite by pattern matching parts of the sequence with variables in the axiom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STACK:</a:t>
            </a:r>
            <a:r>
              <a:rPr lang="en-US" sz="2400" b="1" dirty="0" smtClean="0">
                <a:solidFill>
                  <a:srgbClr val="C00000"/>
                </a:solidFill>
              </a:rPr>
              <a:t> push</a:t>
            </a:r>
            <a:r>
              <a:rPr lang="en-US" sz="2400" b="1" dirty="0">
                <a:solidFill>
                  <a:srgbClr val="C00000"/>
                </a:solidFill>
              </a:rPr>
              <a:t>( pop( push( push(new(),6), 3 ) ), 4 )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AXIOM:           </a:t>
            </a:r>
            <a:r>
              <a:rPr lang="en-US" sz="2400" b="1" dirty="0" smtClean="0">
                <a:solidFill>
                  <a:srgbClr val="C00000"/>
                </a:solidFill>
              </a:rPr>
              <a:t>pop( push( S,                    </a:t>
            </a:r>
            <a:r>
              <a:rPr lang="en-US" sz="2400" b="1" dirty="0" err="1" smtClean="0">
                <a:solidFill>
                  <a:srgbClr val="C00000"/>
                </a:solidFill>
              </a:rPr>
              <a:t>i</a:t>
            </a:r>
            <a:r>
              <a:rPr lang="en-US" sz="2400" b="1" dirty="0" smtClean="0">
                <a:solidFill>
                  <a:srgbClr val="C00000"/>
                </a:solidFill>
              </a:rPr>
              <a:t> )        ) </a:t>
            </a:r>
            <a:r>
              <a:rPr lang="en-US" sz="2400" b="1" dirty="0">
                <a:solidFill>
                  <a:srgbClr val="C00000"/>
                </a:solidFill>
              </a:rPr>
              <a:t>= S    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sz="2400" b="1" dirty="0" smtClean="0"/>
              <a:t>In the STACK value this part is S from the AXIOM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sz="2400" b="1" i="1" dirty="0"/>
              <a:t> </a:t>
            </a:r>
            <a:r>
              <a:rPr lang="en-US" sz="2400" b="1" i="1" dirty="0" smtClean="0"/>
              <a:t>      S  matches  </a:t>
            </a:r>
            <a:r>
              <a:rPr lang="en-US" sz="2400" b="1" i="1" dirty="0" smtClean="0">
                <a:solidFill>
                  <a:srgbClr val="C00000"/>
                </a:solidFill>
              </a:rPr>
              <a:t>push(new(),6)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sz="2400" b="1" dirty="0" smtClean="0"/>
              <a:t>Axiom rewrites the STACK as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sz="2400" b="1" i="1" dirty="0" smtClean="0">
                <a:solidFill>
                  <a:srgbClr val="C00000"/>
                </a:solidFill>
              </a:rPr>
              <a:t>       push( push( new(), 6) , 4 )        </a:t>
            </a:r>
            <a:r>
              <a:rPr lang="en-US" sz="2400" b="1" i="1" dirty="0" smtClean="0"/>
              <a:t>size is 2        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3 pushes in STACK value, but size is 2 when done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Notes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449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Why non-canonical applied to canonical?</a:t>
            </a:r>
          </a:p>
          <a:p>
            <a:pPr>
              <a:spcAft>
                <a:spcPts val="1800"/>
              </a:spcAft>
            </a:pPr>
            <a:r>
              <a:rPr lang="en-US" sz="2400" dirty="0" smtClean="0"/>
              <a:t>Canonical op constructs (or extends) a STACK</a:t>
            </a:r>
          </a:p>
          <a:p>
            <a:pPr>
              <a:spcAft>
                <a:spcPts val="1800"/>
              </a:spcAft>
            </a:pPr>
            <a:r>
              <a:rPr lang="en-US" sz="2400" dirty="0" smtClean="0"/>
              <a:t>Non-canonical op then measures it… tells us something about its state</a:t>
            </a:r>
          </a:p>
          <a:p>
            <a:pPr>
              <a:spcAft>
                <a:spcPts val="1800"/>
              </a:spcAft>
            </a:pPr>
            <a:r>
              <a:rPr lang="en-US" sz="2400" dirty="0" smtClean="0"/>
              <a:t>“We just built a STACK by using push on some previous STACK.. what happens to the size?  what item is now on top? “  </a:t>
            </a:r>
            <a:r>
              <a:rPr lang="en-US" sz="2400" i="1" dirty="0"/>
              <a:t>e</a:t>
            </a:r>
            <a:r>
              <a:rPr lang="en-US" sz="2400" i="1" dirty="0" smtClean="0"/>
              <a:t>tc.</a:t>
            </a:r>
            <a:endParaRPr lang="en-US" sz="24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Notes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36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981200"/>
            <a:ext cx="8077200" cy="1219200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481328"/>
            <a:ext cx="8153400" cy="4525963"/>
          </a:xfrm>
        </p:spPr>
        <p:txBody>
          <a:bodyPr>
            <a:norm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Signature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</a:rPr>
              <a:t>n</a:t>
            </a:r>
            <a:r>
              <a:rPr lang="en-US" dirty="0" smtClean="0">
                <a:latin typeface="Courier New" panose="02070309020205020404" pitchFamily="49" charset="0"/>
              </a:rPr>
              <a:t>ew:             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 QUEUE</a:t>
            </a: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enq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: QUEUE x </a:t>
            </a:r>
            <a:r>
              <a:rPr lang="en-US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Int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  QUEUE</a:t>
            </a: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deq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: QUEUE        QUEUE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front: QUEUE      </a:t>
            </a:r>
            <a:r>
              <a:rPr lang="en-US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Int</a:t>
            </a:r>
            <a:endParaRPr lang="en-US" dirty="0" smtClean="0">
              <a:latin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sym typeface="Wingdings" panose="05000000000000000000" pitchFamily="2" charset="2"/>
              </a:rPr>
              <a:t>s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ize: QUEUE       Nat  </a:t>
            </a:r>
            <a:r>
              <a:rPr lang="en-US" sz="2000" i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(natural number)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Example: QUEUE of </a:t>
            </a:r>
            <a:r>
              <a:rPr lang="en-US" dirty="0" err="1" smtClean="0">
                <a:solidFill>
                  <a:srgbClr val="0070C0"/>
                </a:solidFill>
              </a:rPr>
              <a:t>Int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77000" y="2406134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</a:rPr>
              <a:t>Canonical ops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17133" y="5181600"/>
            <a:ext cx="670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Segoe Print" panose="02000600000000000000" pitchFamily="2" charset="0"/>
              </a:rPr>
              <a:t>Note: we never ask “what is on the back of the Queue?”</a:t>
            </a:r>
          </a:p>
          <a:p>
            <a:endParaRPr lang="en-US" b="1" dirty="0" smtClean="0">
              <a:solidFill>
                <a:srgbClr val="002060"/>
              </a:solidFill>
              <a:latin typeface="Segoe Print" panose="02000600000000000000" pitchFamily="2" charset="0"/>
            </a:endParaRPr>
          </a:p>
          <a:p>
            <a:r>
              <a:rPr lang="en-US" b="1" dirty="0" smtClean="0">
                <a:solidFill>
                  <a:srgbClr val="002060"/>
                </a:solidFill>
                <a:latin typeface="Segoe Print" panose="02000600000000000000" pitchFamily="2" charset="0"/>
              </a:rPr>
              <a:t>    This is not an operation in the abstract behavior </a:t>
            </a:r>
          </a:p>
          <a:p>
            <a:r>
              <a:rPr lang="en-US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Segoe Print" panose="02000600000000000000" pitchFamily="2" charset="0"/>
              </a:rPr>
              <a:t>           (it is something an implementation can reveal)</a:t>
            </a:r>
            <a:endParaRPr lang="en-US" b="1" dirty="0">
              <a:solidFill>
                <a:srgbClr val="00206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47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spcAft>
                <a:spcPts val="1200"/>
              </a:spcAft>
              <a:buNone/>
            </a:pPr>
            <a:r>
              <a:rPr lang="en-US" b="1" dirty="0" smtClean="0">
                <a:solidFill>
                  <a:srgbClr val="C00000"/>
                </a:solidFill>
              </a:rPr>
              <a:t>LHS of axioms (non-canon applied to canon)</a:t>
            </a:r>
            <a:endParaRPr lang="en-US" b="1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/>
              <a:t>s</a:t>
            </a:r>
            <a:r>
              <a:rPr lang="en-US" b="1" dirty="0" smtClean="0"/>
              <a:t>ize( new( ) )        = 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/>
              <a:t>s</a:t>
            </a:r>
            <a:r>
              <a:rPr lang="en-US" b="1" dirty="0" smtClean="0"/>
              <a:t>ize( </a:t>
            </a:r>
            <a:r>
              <a:rPr lang="en-US" b="1" dirty="0" err="1" smtClean="0"/>
              <a:t>enq</a:t>
            </a:r>
            <a:r>
              <a:rPr lang="en-US" b="1" dirty="0" smtClean="0"/>
              <a:t>( Q, </a:t>
            </a:r>
            <a:r>
              <a:rPr lang="en-US" b="1" dirty="0" err="1" smtClean="0"/>
              <a:t>i</a:t>
            </a:r>
            <a:r>
              <a:rPr lang="en-US" b="1" dirty="0" smtClean="0"/>
              <a:t> ) )  = 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 err="1" smtClean="0"/>
              <a:t>deq</a:t>
            </a:r>
            <a:r>
              <a:rPr lang="en-US" b="1" dirty="0" smtClean="0"/>
              <a:t>( new( ) )         = 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 err="1" smtClean="0"/>
              <a:t>deq</a:t>
            </a:r>
            <a:r>
              <a:rPr lang="en-US" b="1" dirty="0" smtClean="0"/>
              <a:t>( </a:t>
            </a:r>
            <a:r>
              <a:rPr lang="en-US" b="1" dirty="0" err="1" smtClean="0"/>
              <a:t>enq</a:t>
            </a:r>
            <a:r>
              <a:rPr lang="en-US" b="1" dirty="0" smtClean="0"/>
              <a:t>( Q, </a:t>
            </a:r>
            <a:r>
              <a:rPr lang="en-US" b="1" dirty="0" err="1" smtClean="0"/>
              <a:t>i</a:t>
            </a:r>
            <a:r>
              <a:rPr lang="en-US" b="1" dirty="0" smtClean="0"/>
              <a:t> ) )   = ?</a:t>
            </a:r>
            <a:r>
              <a:rPr lang="en-US" b="1" dirty="0"/>
              <a:t> </a:t>
            </a:r>
            <a:endParaRPr lang="en-US" b="1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/>
              <a:t>front( </a:t>
            </a:r>
            <a:r>
              <a:rPr lang="en-US" b="1" dirty="0"/>
              <a:t>new</a:t>
            </a:r>
            <a:r>
              <a:rPr lang="en-US" b="1" dirty="0" smtClean="0"/>
              <a:t>( ) </a:t>
            </a:r>
            <a:r>
              <a:rPr lang="en-US" b="1" dirty="0"/>
              <a:t>) </a:t>
            </a:r>
            <a:r>
              <a:rPr lang="en-US" b="1" dirty="0" smtClean="0"/>
              <a:t>       = </a:t>
            </a:r>
            <a:r>
              <a:rPr lang="en-US" b="1" dirty="0"/>
              <a:t>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/>
              <a:t>front( </a:t>
            </a:r>
            <a:r>
              <a:rPr lang="en-US" b="1" dirty="0" err="1" smtClean="0"/>
              <a:t>enq</a:t>
            </a:r>
            <a:r>
              <a:rPr lang="en-US" b="1" dirty="0" smtClean="0"/>
              <a:t>( Q,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smtClean="0"/>
              <a:t>) )  = </a:t>
            </a:r>
            <a:r>
              <a:rPr lang="en-US" b="1" dirty="0"/>
              <a:t>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QUEUE (cont.)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150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b="1" dirty="0" smtClean="0">
                <a:solidFill>
                  <a:srgbClr val="C00000"/>
                </a:solidFill>
              </a:rPr>
              <a:t>LHS of axioms (non-canon applied to canon)</a:t>
            </a:r>
            <a:endParaRPr lang="en-US" b="1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/>
              <a:t>s</a:t>
            </a:r>
            <a:r>
              <a:rPr lang="en-US" b="1" dirty="0" smtClean="0"/>
              <a:t>ize( new( ) ) = 0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/>
              <a:t>s</a:t>
            </a:r>
            <a:r>
              <a:rPr lang="en-US" b="1" dirty="0" smtClean="0"/>
              <a:t>ize( </a:t>
            </a:r>
            <a:r>
              <a:rPr lang="en-US" b="1" dirty="0" err="1" smtClean="0"/>
              <a:t>enq</a:t>
            </a:r>
            <a:r>
              <a:rPr lang="en-US" b="1" dirty="0" smtClean="0"/>
              <a:t>( Q, </a:t>
            </a:r>
            <a:r>
              <a:rPr lang="en-US" b="1" dirty="0" err="1" smtClean="0"/>
              <a:t>i</a:t>
            </a:r>
            <a:r>
              <a:rPr lang="en-US" b="1" dirty="0" smtClean="0"/>
              <a:t> ) ) = size(Q) + 1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/>
              <a:t>front( </a:t>
            </a:r>
            <a:r>
              <a:rPr lang="en-US" b="1" dirty="0"/>
              <a:t>new</a:t>
            </a:r>
            <a:r>
              <a:rPr lang="en-US" b="1" dirty="0" smtClean="0"/>
              <a:t>( ) </a:t>
            </a:r>
            <a:r>
              <a:rPr lang="en-US" b="1" dirty="0"/>
              <a:t>) = </a:t>
            </a:r>
            <a:r>
              <a:rPr lang="en-US" b="1" dirty="0" smtClean="0"/>
              <a:t>err</a:t>
            </a:r>
            <a:endParaRPr lang="en-US" b="1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/>
              <a:t>front( </a:t>
            </a:r>
            <a:r>
              <a:rPr lang="en-US" b="1" dirty="0" err="1" smtClean="0"/>
              <a:t>enq</a:t>
            </a:r>
            <a:r>
              <a:rPr lang="en-US" b="1" dirty="0" smtClean="0"/>
              <a:t>( Q,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smtClean="0"/>
              <a:t>) ) </a:t>
            </a:r>
            <a:r>
              <a:rPr lang="en-US" b="1" dirty="0"/>
              <a:t>= </a:t>
            </a:r>
            <a:r>
              <a:rPr lang="en-US" b="1" dirty="0" err="1" smtClean="0">
                <a:solidFill>
                  <a:srgbClr val="0070C0"/>
                </a:solidFill>
              </a:rPr>
              <a:t>ite</a:t>
            </a:r>
            <a:r>
              <a:rPr lang="en-US" b="1" dirty="0" smtClean="0"/>
              <a:t>( Q=new( ), </a:t>
            </a:r>
            <a:r>
              <a:rPr lang="en-US" b="1" dirty="0" err="1" smtClean="0"/>
              <a:t>i</a:t>
            </a:r>
            <a:r>
              <a:rPr lang="en-US" b="1" dirty="0" smtClean="0"/>
              <a:t>, front(Q) 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 err="1" smtClean="0"/>
              <a:t>deq</a:t>
            </a:r>
            <a:r>
              <a:rPr lang="en-US" b="1" dirty="0" smtClean="0"/>
              <a:t>( </a:t>
            </a:r>
            <a:r>
              <a:rPr lang="en-US" b="1" dirty="0"/>
              <a:t>new</a:t>
            </a:r>
            <a:r>
              <a:rPr lang="en-US" b="1" dirty="0" smtClean="0"/>
              <a:t>( ) </a:t>
            </a:r>
            <a:r>
              <a:rPr lang="en-US" b="1" dirty="0"/>
              <a:t>) = new()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 err="1" smtClean="0"/>
              <a:t>deq</a:t>
            </a:r>
            <a:r>
              <a:rPr lang="en-US" b="1" dirty="0" smtClean="0"/>
              <a:t>( </a:t>
            </a:r>
            <a:r>
              <a:rPr lang="en-US" b="1" dirty="0" err="1" smtClean="0"/>
              <a:t>enq</a:t>
            </a:r>
            <a:r>
              <a:rPr lang="en-US" b="1" dirty="0" smtClean="0"/>
              <a:t>( </a:t>
            </a:r>
            <a:r>
              <a:rPr lang="en-US" b="1" dirty="0"/>
              <a:t>Q,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smtClean="0"/>
              <a:t>) ) </a:t>
            </a:r>
            <a:r>
              <a:rPr lang="en-US" b="1" dirty="0"/>
              <a:t>= 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</a:t>
            </a:r>
            <a:r>
              <a:rPr lang="en-US" b="1" dirty="0" err="1" smtClean="0">
                <a:solidFill>
                  <a:srgbClr val="0070C0"/>
                </a:solidFill>
              </a:rPr>
              <a:t>ite</a:t>
            </a:r>
            <a:r>
              <a:rPr lang="en-US" b="1" dirty="0" smtClean="0"/>
              <a:t>( Q=new( ), </a:t>
            </a:r>
            <a:r>
              <a:rPr lang="en-US" b="1" dirty="0"/>
              <a:t>Q, </a:t>
            </a:r>
            <a:r>
              <a:rPr lang="en-US" b="1" dirty="0" err="1" smtClean="0"/>
              <a:t>enq</a:t>
            </a:r>
            <a:r>
              <a:rPr lang="en-US" b="1" dirty="0" smtClean="0"/>
              <a:t>( </a:t>
            </a:r>
            <a:r>
              <a:rPr lang="en-US" b="1" dirty="0" err="1" smtClean="0"/>
              <a:t>deq</a:t>
            </a:r>
            <a:r>
              <a:rPr lang="en-US" b="1" dirty="0" smtClean="0"/>
              <a:t>(Q), </a:t>
            </a:r>
            <a:r>
              <a:rPr lang="en-US" b="1" dirty="0" err="1" smtClean="0"/>
              <a:t>i</a:t>
            </a:r>
            <a:r>
              <a:rPr lang="en-US" b="1" dirty="0" smtClean="0"/>
              <a:t>) )</a:t>
            </a:r>
            <a:endParaRPr lang="en-US" b="1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QUEUE (cont.)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57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The signatures have been expressed in </a:t>
            </a:r>
            <a:r>
              <a:rPr lang="en-US" dirty="0" smtClean="0">
                <a:solidFill>
                  <a:srgbClr val="0070C0"/>
                </a:solidFill>
              </a:rPr>
              <a:t>functional notation </a:t>
            </a:r>
            <a:r>
              <a:rPr lang="en-US" dirty="0" smtClean="0"/>
              <a:t>(since axiomatic definitions are functional)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Functional signatures help when “implementing” ADT behavior is a functional language like ML (or LISP)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Java is not functional, so signature will look a little different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Functional vs. Java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90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Following are </a:t>
            </a:r>
            <a:r>
              <a:rPr lang="en-US" dirty="0" err="1" smtClean="0"/>
              <a:t>Guttag</a:t>
            </a:r>
            <a:r>
              <a:rPr lang="en-US" dirty="0" smtClean="0"/>
              <a:t> Axioms for LIST</a:t>
            </a:r>
          </a:p>
          <a:p>
            <a:r>
              <a:rPr lang="en-US" dirty="0" smtClean="0"/>
              <a:t>You may study them if you are interested but you may ignore them for now as well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Formal List Semantics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62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Signature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</a:rPr>
              <a:t>n</a:t>
            </a:r>
            <a:r>
              <a:rPr lang="en-US" dirty="0" smtClean="0">
                <a:latin typeface="Courier New" panose="02070309020205020404" pitchFamily="49" charset="0"/>
              </a:rPr>
              <a:t>ew:             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 LIST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ins: LIST x </a:t>
            </a:r>
            <a:r>
              <a:rPr lang="en-US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Elt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 x </a:t>
            </a:r>
            <a:r>
              <a:rPr lang="en-US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Int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  LIST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rem: LIST x </a:t>
            </a:r>
            <a:r>
              <a:rPr lang="en-US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Int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   LIST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get: LIST x </a:t>
            </a:r>
            <a:r>
              <a:rPr lang="en-US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Int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   </a:t>
            </a:r>
            <a:r>
              <a:rPr lang="en-US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Elt</a:t>
            </a:r>
            <a:endParaRPr lang="en-US" dirty="0" smtClean="0">
              <a:latin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find: LIST x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Elt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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 </a:t>
            </a:r>
            <a:r>
              <a:rPr lang="en-US" sz="2000" i="1" dirty="0" smtClean="0">
                <a:solidFill>
                  <a:srgbClr val="C00000"/>
                </a:solidFill>
                <a:cs typeface="Courier New" panose="02070309020205020404" pitchFamily="49" charset="0"/>
                <a:sym typeface="Wingdings" panose="05000000000000000000" pitchFamily="2" charset="2"/>
              </a:rPr>
              <a:t>(searching)</a:t>
            </a:r>
            <a:endParaRPr lang="en-US" sz="2000" i="1" dirty="0">
              <a:solidFill>
                <a:srgbClr val="C00000"/>
              </a:solidFill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sym typeface="Wingdings" panose="05000000000000000000" pitchFamily="2" charset="2"/>
              </a:rPr>
              <a:t>size: LIST        Nat  </a:t>
            </a:r>
            <a:r>
              <a:rPr lang="en-US" sz="2000" i="1" dirty="0">
                <a:solidFill>
                  <a:srgbClr val="C00000"/>
                </a:solidFill>
                <a:sym typeface="Wingdings" panose="05000000000000000000" pitchFamily="2" charset="2"/>
              </a:rPr>
              <a:t>(natural number)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empty: LIST       Boolean</a:t>
            </a:r>
          </a:p>
          <a:p>
            <a:pPr marL="109728" indent="0">
              <a:spcAft>
                <a:spcPts val="600"/>
              </a:spcAft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ADT: LIST of </a:t>
            </a:r>
            <a:r>
              <a:rPr lang="en-US" dirty="0" err="1" smtClean="0">
                <a:solidFill>
                  <a:srgbClr val="0070C0"/>
                </a:solidFill>
              </a:rPr>
              <a:t>Elt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9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Functional Signature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Courier New" panose="02070309020205020404" pitchFamily="49" charset="0"/>
              </a:rPr>
              <a:t>new:             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 LIST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ins: LIST x </a:t>
            </a:r>
            <a:r>
              <a:rPr lang="en-US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Elt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 x </a:t>
            </a:r>
            <a:r>
              <a:rPr lang="en-US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Int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  LIST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rem: LIST x </a:t>
            </a:r>
            <a:r>
              <a:rPr lang="en-US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Int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   LIST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get: LIST x </a:t>
            </a:r>
            <a:r>
              <a:rPr lang="en-US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Int</a:t>
            </a: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   </a:t>
            </a:r>
            <a:r>
              <a:rPr lang="en-US" dirty="0" err="1" smtClean="0">
                <a:latin typeface="Courier New" panose="02070309020205020404" pitchFamily="49" charset="0"/>
                <a:sym typeface="Wingdings" panose="05000000000000000000" pitchFamily="2" charset="2"/>
              </a:rPr>
              <a:t>Elt</a:t>
            </a:r>
            <a:endParaRPr lang="en-US" dirty="0" smtClean="0">
              <a:latin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find: LIST x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Elt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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 </a:t>
            </a:r>
            <a:r>
              <a:rPr lang="en-US" sz="2000" i="1" dirty="0" smtClean="0">
                <a:solidFill>
                  <a:srgbClr val="C00000"/>
                </a:solidFill>
                <a:cs typeface="Courier New" panose="02070309020205020404" pitchFamily="49" charset="0"/>
                <a:sym typeface="Wingdings" panose="05000000000000000000" pitchFamily="2" charset="2"/>
              </a:rPr>
              <a:t>(searching)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Courier New" panose="02070309020205020404" pitchFamily="49" charset="0"/>
                <a:sym typeface="Wingdings" panose="05000000000000000000" pitchFamily="2" charset="2"/>
              </a:rPr>
              <a:t>size: LIST        Nat  </a:t>
            </a:r>
            <a:r>
              <a:rPr lang="en-US" sz="2000" i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(natural number)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empty: LIST       Boolean</a:t>
            </a:r>
          </a:p>
          <a:p>
            <a:pPr marL="109728" indent="0">
              <a:spcAft>
                <a:spcPts val="600"/>
              </a:spcAft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ADT: LIST of </a:t>
            </a:r>
            <a:r>
              <a:rPr lang="en-US" dirty="0" err="1" smtClean="0">
                <a:solidFill>
                  <a:srgbClr val="0070C0"/>
                </a:solidFill>
              </a:rPr>
              <a:t>Elt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76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6707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2000" b="1" i="1" dirty="0" smtClean="0">
                <a:solidFill>
                  <a:srgbClr val="C00000"/>
                </a:solidFill>
              </a:rPr>
              <a:t>LIST ops</a:t>
            </a:r>
            <a:r>
              <a:rPr lang="en-US" sz="2000" dirty="0" smtClean="0"/>
              <a:t>: </a:t>
            </a:r>
            <a:r>
              <a:rPr lang="en-US" sz="2000" b="1" dirty="0" smtClean="0">
                <a:solidFill>
                  <a:srgbClr val="C00000"/>
                </a:solidFill>
              </a:rPr>
              <a:t>new, ins</a:t>
            </a:r>
            <a:r>
              <a:rPr lang="en-US" sz="2000" dirty="0" smtClean="0"/>
              <a:t>, rem, get, find, size, empty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i="1" dirty="0" smtClean="0"/>
              <a:t>Axioms LHS</a:t>
            </a:r>
          </a:p>
          <a:p>
            <a:pPr marL="603504" lvl="2" indent="0">
              <a:spcBef>
                <a:spcPts val="600"/>
              </a:spcBef>
              <a:buNone/>
            </a:pPr>
            <a:r>
              <a:rPr lang="en-US" sz="2000" dirty="0"/>
              <a:t>r</a:t>
            </a:r>
            <a:r>
              <a:rPr lang="en-US" sz="2000" dirty="0" smtClean="0"/>
              <a:t>em( new(), </a:t>
            </a:r>
            <a:r>
              <a:rPr lang="en-US" sz="2000" dirty="0" err="1" smtClean="0"/>
              <a:t>i</a:t>
            </a:r>
            <a:r>
              <a:rPr lang="en-US" sz="2000" dirty="0" smtClean="0"/>
              <a:t> ) = ?</a:t>
            </a:r>
          </a:p>
          <a:p>
            <a:pPr marL="603504" lvl="2" indent="0">
              <a:spcBef>
                <a:spcPts val="600"/>
              </a:spcBef>
              <a:buNone/>
            </a:pPr>
            <a:r>
              <a:rPr lang="en-US" sz="2000" dirty="0" smtClean="0"/>
              <a:t>rem( ins(</a:t>
            </a:r>
            <a:r>
              <a:rPr lang="en-US" sz="2000" dirty="0" err="1" smtClean="0"/>
              <a:t>L,e,k</a:t>
            </a:r>
            <a:r>
              <a:rPr lang="en-US" sz="2000" dirty="0" smtClean="0"/>
              <a:t>), </a:t>
            </a:r>
            <a:r>
              <a:rPr lang="en-US" sz="2000" dirty="0"/>
              <a:t>i</a:t>
            </a:r>
            <a:r>
              <a:rPr lang="en-US" sz="2000" dirty="0" smtClean="0"/>
              <a:t> ) = ?</a:t>
            </a:r>
          </a:p>
          <a:p>
            <a:pPr marL="603504" lvl="2" indent="0">
              <a:spcBef>
                <a:spcPts val="600"/>
              </a:spcBef>
              <a:buNone/>
            </a:pPr>
            <a:r>
              <a:rPr lang="en-US" sz="2000" dirty="0"/>
              <a:t>g</a:t>
            </a:r>
            <a:r>
              <a:rPr lang="en-US" sz="2000" dirty="0" smtClean="0"/>
              <a:t>et( new(), </a:t>
            </a:r>
            <a:r>
              <a:rPr lang="en-US" sz="2000" dirty="0" err="1" smtClean="0"/>
              <a:t>i</a:t>
            </a:r>
            <a:r>
              <a:rPr lang="en-US" sz="2000" dirty="0" smtClean="0"/>
              <a:t> ) = ?</a:t>
            </a:r>
          </a:p>
          <a:p>
            <a:pPr marL="603504" lvl="2" indent="0">
              <a:spcBef>
                <a:spcPts val="600"/>
              </a:spcBef>
              <a:buNone/>
            </a:pPr>
            <a:r>
              <a:rPr lang="en-US" sz="2000" dirty="0" smtClean="0"/>
              <a:t>get( ins(</a:t>
            </a:r>
            <a:r>
              <a:rPr lang="en-US" sz="2000" dirty="0" err="1" smtClean="0"/>
              <a:t>L,e,k</a:t>
            </a:r>
            <a:r>
              <a:rPr lang="en-US" sz="2000" dirty="0" smtClean="0"/>
              <a:t>), </a:t>
            </a:r>
            <a:r>
              <a:rPr lang="en-US" sz="2000" dirty="0"/>
              <a:t>i</a:t>
            </a:r>
            <a:r>
              <a:rPr lang="en-US" sz="2000" dirty="0" smtClean="0"/>
              <a:t> ) = ?</a:t>
            </a:r>
          </a:p>
          <a:p>
            <a:pPr marL="603504" lvl="2" indent="0">
              <a:spcBef>
                <a:spcPts val="600"/>
              </a:spcBef>
              <a:buNone/>
            </a:pPr>
            <a:r>
              <a:rPr lang="en-US" sz="2000" dirty="0"/>
              <a:t>f</a:t>
            </a:r>
            <a:r>
              <a:rPr lang="en-US" sz="2000" dirty="0" smtClean="0"/>
              <a:t>ind( new(), e ) = ?</a:t>
            </a:r>
          </a:p>
          <a:p>
            <a:pPr marL="603504" lvl="2" indent="0">
              <a:spcBef>
                <a:spcPts val="600"/>
              </a:spcBef>
              <a:buNone/>
            </a:pPr>
            <a:r>
              <a:rPr lang="en-US" sz="2000" dirty="0" smtClean="0"/>
              <a:t>find( ins(</a:t>
            </a:r>
            <a:r>
              <a:rPr lang="en-US" sz="2000" dirty="0" err="1" smtClean="0"/>
              <a:t>L,e,i</a:t>
            </a:r>
            <a:r>
              <a:rPr lang="en-US" sz="2000" dirty="0" smtClean="0"/>
              <a:t>), f ) = ?</a:t>
            </a:r>
          </a:p>
          <a:p>
            <a:pPr marL="603504" lvl="2" indent="0">
              <a:spcBef>
                <a:spcPts val="600"/>
              </a:spcBef>
              <a:buNone/>
            </a:pPr>
            <a:r>
              <a:rPr lang="en-US" sz="2000" dirty="0"/>
              <a:t>s</a:t>
            </a:r>
            <a:r>
              <a:rPr lang="en-US" sz="2000" dirty="0" smtClean="0"/>
              <a:t>ize( new() ) = ?</a:t>
            </a:r>
          </a:p>
          <a:p>
            <a:pPr marL="603504" lvl="2" indent="0">
              <a:spcBef>
                <a:spcPts val="600"/>
              </a:spcBef>
              <a:buNone/>
            </a:pPr>
            <a:r>
              <a:rPr lang="en-US" sz="2000" dirty="0" smtClean="0"/>
              <a:t>size( ins(</a:t>
            </a:r>
            <a:r>
              <a:rPr lang="en-US" sz="2000" dirty="0" err="1" smtClean="0"/>
              <a:t>L,e,i</a:t>
            </a:r>
            <a:r>
              <a:rPr lang="en-US" sz="2000" dirty="0" smtClean="0"/>
              <a:t>) ) = ?</a:t>
            </a:r>
          </a:p>
          <a:p>
            <a:pPr marL="603504" lvl="2" indent="0">
              <a:spcBef>
                <a:spcPts val="600"/>
              </a:spcBef>
              <a:buNone/>
            </a:pPr>
            <a:r>
              <a:rPr lang="en-US" sz="2000" dirty="0"/>
              <a:t>e</a:t>
            </a:r>
            <a:r>
              <a:rPr lang="en-US" sz="2000" dirty="0" smtClean="0"/>
              <a:t>mpty( new() ) = ?</a:t>
            </a:r>
          </a:p>
          <a:p>
            <a:pPr marL="603504" lvl="2" indent="0">
              <a:spcBef>
                <a:spcPts val="600"/>
              </a:spcBef>
              <a:buNone/>
            </a:pPr>
            <a:r>
              <a:rPr lang="en-US" sz="2000" dirty="0" smtClean="0"/>
              <a:t>empty( ins(</a:t>
            </a:r>
            <a:r>
              <a:rPr lang="en-US" sz="2000" dirty="0" err="1" smtClean="0"/>
              <a:t>L,e,i</a:t>
            </a:r>
            <a:r>
              <a:rPr lang="en-US" sz="2000" dirty="0" smtClean="0"/>
              <a:t>) ) = 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Behavior for LIST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240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83162"/>
          </a:xfrm>
        </p:spPr>
        <p:txBody>
          <a:bodyPr>
            <a:normAutofit fontScale="92500" lnSpcReduction="20000"/>
          </a:bodyPr>
          <a:lstStyle/>
          <a:p>
            <a:pPr marL="109728" indent="0">
              <a:spcBef>
                <a:spcPts val="600"/>
              </a:spcBef>
              <a:buNone/>
            </a:pPr>
            <a:r>
              <a:rPr lang="en-US" sz="2000" b="1" dirty="0"/>
              <a:t>size</a:t>
            </a:r>
            <a:r>
              <a:rPr lang="en-US" sz="2000" b="1" dirty="0" smtClean="0"/>
              <a:t>( new() ) </a:t>
            </a:r>
            <a:r>
              <a:rPr lang="en-US" sz="2000" b="1" dirty="0"/>
              <a:t>= </a:t>
            </a:r>
            <a:endParaRPr lang="en-US" sz="2000" b="1" dirty="0" smtClean="0"/>
          </a:p>
          <a:p>
            <a:pPr marL="109728" indent="0">
              <a:spcBef>
                <a:spcPts val="600"/>
              </a:spcBef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                        0</a:t>
            </a:r>
            <a:endParaRPr lang="en-US" sz="2000" b="1" dirty="0"/>
          </a:p>
          <a:p>
            <a:pPr marL="109728" indent="0">
              <a:spcBef>
                <a:spcPts val="600"/>
              </a:spcBef>
              <a:buNone/>
            </a:pPr>
            <a:r>
              <a:rPr lang="en-US" sz="2000" b="1" dirty="0" smtClean="0"/>
              <a:t>size( ins(</a:t>
            </a:r>
            <a:r>
              <a:rPr lang="en-US" sz="2000" b="1" dirty="0" err="1" smtClean="0"/>
              <a:t>L,e,i</a:t>
            </a:r>
            <a:r>
              <a:rPr lang="en-US" sz="2000" b="1" dirty="0" smtClean="0"/>
              <a:t>) ) </a:t>
            </a:r>
            <a:r>
              <a:rPr lang="en-US" sz="2000" b="1" dirty="0"/>
              <a:t>= </a:t>
            </a:r>
            <a:endParaRPr lang="en-US" sz="2000" b="1" dirty="0" smtClean="0"/>
          </a:p>
          <a:p>
            <a:pPr marL="109728" indent="0">
              <a:spcBef>
                <a:spcPts val="600"/>
              </a:spcBef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                        size(L</a:t>
            </a:r>
            <a:r>
              <a:rPr lang="en-US" sz="2000" b="1" dirty="0"/>
              <a:t>) + 1 </a:t>
            </a:r>
            <a:endParaRPr lang="en-US" sz="2000" b="1" dirty="0" smtClean="0"/>
          </a:p>
          <a:p>
            <a:pPr marL="109728" indent="0">
              <a:spcBef>
                <a:spcPts val="600"/>
              </a:spcBef>
              <a:buNone/>
            </a:pPr>
            <a:r>
              <a:rPr lang="en-US" sz="2000" b="1" dirty="0"/>
              <a:t>empty</a:t>
            </a:r>
            <a:r>
              <a:rPr lang="en-US" sz="2000" b="1" dirty="0" smtClean="0"/>
              <a:t>( new() ) </a:t>
            </a:r>
            <a:r>
              <a:rPr lang="en-US" sz="2000" b="1" dirty="0"/>
              <a:t>= </a:t>
            </a:r>
            <a:endParaRPr lang="en-US" sz="2000" b="1" dirty="0" smtClean="0"/>
          </a:p>
          <a:p>
            <a:pPr marL="109728" indent="0">
              <a:spcBef>
                <a:spcPts val="600"/>
              </a:spcBef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                        true</a:t>
            </a:r>
            <a:endParaRPr lang="en-US" sz="2000" b="1" dirty="0"/>
          </a:p>
          <a:p>
            <a:pPr marL="109728" indent="0">
              <a:spcBef>
                <a:spcPts val="600"/>
              </a:spcBef>
              <a:buNone/>
            </a:pPr>
            <a:r>
              <a:rPr lang="en-US" sz="2000" b="1" dirty="0" smtClean="0"/>
              <a:t>empty( ins(</a:t>
            </a:r>
            <a:r>
              <a:rPr lang="en-US" sz="2000" b="1" dirty="0" err="1" smtClean="0"/>
              <a:t>L,e,i</a:t>
            </a:r>
            <a:r>
              <a:rPr lang="en-US" sz="2000" b="1" dirty="0" smtClean="0"/>
              <a:t>) ) </a:t>
            </a:r>
            <a:r>
              <a:rPr lang="en-US" sz="2000" b="1" dirty="0"/>
              <a:t>= </a:t>
            </a:r>
            <a:endParaRPr lang="en-US" sz="2000" b="1" dirty="0" smtClean="0"/>
          </a:p>
          <a:p>
            <a:pPr marL="109728" indent="0">
              <a:spcBef>
                <a:spcPts val="600"/>
              </a:spcBef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                        false</a:t>
            </a:r>
            <a:endParaRPr lang="en-US" sz="2000" b="1" dirty="0"/>
          </a:p>
          <a:p>
            <a:pPr marL="109728" indent="0">
              <a:spcBef>
                <a:spcPts val="600"/>
              </a:spcBef>
              <a:buNone/>
            </a:pPr>
            <a:r>
              <a:rPr lang="en-US" sz="2000" b="1" dirty="0" smtClean="0"/>
              <a:t>get( new(),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) =          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                        err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000" b="1" dirty="0" smtClean="0"/>
              <a:t>get( ins(</a:t>
            </a:r>
            <a:r>
              <a:rPr lang="en-US" sz="2000" b="1" dirty="0" err="1" smtClean="0"/>
              <a:t>L,e,k</a:t>
            </a:r>
            <a:r>
              <a:rPr lang="en-US" sz="2000" b="1" dirty="0" smtClean="0"/>
              <a:t>),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) = 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                        if (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=k ) 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                           then e  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                           else if (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&lt;k) then get( L,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) 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                                              else (* </a:t>
            </a:r>
            <a:r>
              <a:rPr lang="en-US" sz="2000" b="1" dirty="0" err="1" smtClean="0"/>
              <a:t>i</a:t>
            </a:r>
            <a:r>
              <a:rPr lang="en-US" sz="2000" b="1" smtClean="0"/>
              <a:t>&gt;k *) get(L</a:t>
            </a:r>
            <a:r>
              <a:rPr lang="en-US" sz="2000" b="1" dirty="0" smtClean="0"/>
              <a:t>, i-1)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 Behavior for LIST 1.3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0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83162"/>
          </a:xfrm>
        </p:spPr>
        <p:txBody>
          <a:bodyPr>
            <a:normAutofit lnSpcReduction="10000"/>
          </a:bodyPr>
          <a:lstStyle/>
          <a:p>
            <a:pPr marL="109728" indent="0">
              <a:spcBef>
                <a:spcPts val="600"/>
              </a:spcBef>
              <a:buNone/>
            </a:pPr>
            <a:r>
              <a:rPr lang="en-US" sz="2400" b="1" dirty="0" smtClean="0"/>
              <a:t>find( new(), e ) </a:t>
            </a:r>
            <a:r>
              <a:rPr lang="en-US" sz="2400" b="1" dirty="0"/>
              <a:t>= </a:t>
            </a:r>
            <a:endParaRPr lang="en-US" sz="2400" b="1" dirty="0" smtClean="0"/>
          </a:p>
          <a:p>
            <a:pPr marL="109728" indent="0">
              <a:spcBef>
                <a:spcPts val="600"/>
              </a:spcBef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                             err</a:t>
            </a:r>
            <a:endParaRPr lang="en-US" sz="2400" b="1" dirty="0"/>
          </a:p>
          <a:p>
            <a:pPr marL="109728" indent="0">
              <a:spcBef>
                <a:spcPts val="600"/>
              </a:spcBef>
              <a:buNone/>
            </a:pPr>
            <a:endParaRPr lang="en-US" sz="2400" b="1" dirty="0" smtClean="0"/>
          </a:p>
          <a:p>
            <a:pPr marL="109728" indent="0">
              <a:spcBef>
                <a:spcPts val="600"/>
              </a:spcBef>
              <a:buNone/>
            </a:pPr>
            <a:r>
              <a:rPr lang="en-US" sz="2400" b="1" dirty="0" smtClean="0"/>
              <a:t>find( ins(</a:t>
            </a:r>
            <a:r>
              <a:rPr lang="en-US" sz="2400" b="1" dirty="0" err="1" smtClean="0"/>
              <a:t>L,e,i</a:t>
            </a:r>
            <a:r>
              <a:rPr lang="en-US" sz="2400" b="1" dirty="0" smtClean="0"/>
              <a:t>), </a:t>
            </a:r>
            <a:r>
              <a:rPr lang="en-US" sz="2400" b="1" dirty="0"/>
              <a:t>f</a:t>
            </a:r>
            <a:r>
              <a:rPr lang="en-US" sz="2400" b="1" dirty="0" smtClean="0"/>
              <a:t> ) =  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                             if ( e=f ) 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                                then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                                else if ( find( L, </a:t>
            </a:r>
            <a:r>
              <a:rPr lang="en-US" sz="2400" b="1" dirty="0"/>
              <a:t>f</a:t>
            </a:r>
            <a:r>
              <a:rPr lang="en-US" sz="2400" b="1" dirty="0" smtClean="0"/>
              <a:t> ) &lt;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)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                                    then find( L, f )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                                    else find( L, f ) + 1</a:t>
            </a:r>
          </a:p>
          <a:p>
            <a:pPr marL="109728" indent="0">
              <a:spcBef>
                <a:spcPts val="600"/>
              </a:spcBef>
              <a:buNone/>
            </a:pPr>
            <a:endParaRPr lang="en-US" sz="2400" b="1" dirty="0" smtClean="0"/>
          </a:p>
          <a:p>
            <a:pPr marL="109728" indent="0">
              <a:spcBef>
                <a:spcPts val="600"/>
              </a:spcBef>
              <a:buNone/>
            </a:pPr>
            <a:r>
              <a:rPr lang="en-US" sz="2400" i="1" dirty="0" smtClean="0">
                <a:solidFill>
                  <a:srgbClr val="C00000"/>
                </a:solidFill>
              </a:rPr>
              <a:t>This finds *some* instance of  </a:t>
            </a:r>
            <a:r>
              <a:rPr lang="en-US" sz="2400" b="1" i="1" dirty="0" smtClean="0">
                <a:solidFill>
                  <a:srgbClr val="C00000"/>
                </a:solidFill>
              </a:rPr>
              <a:t>f</a:t>
            </a:r>
            <a:r>
              <a:rPr lang="en-US" sz="2400" i="1" dirty="0" smtClean="0">
                <a:solidFill>
                  <a:srgbClr val="C00000"/>
                </a:solidFill>
              </a:rPr>
              <a:t> , if it’s there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400" i="1" dirty="0" smtClean="0">
                <a:solidFill>
                  <a:srgbClr val="C00000"/>
                </a:solidFill>
              </a:rPr>
              <a:t>         What if we need to find the first instance of  </a:t>
            </a:r>
            <a:r>
              <a:rPr lang="en-US" sz="2400" b="1" i="1" dirty="0" smtClean="0">
                <a:solidFill>
                  <a:srgbClr val="C00000"/>
                </a:solidFill>
              </a:rPr>
              <a:t>f </a:t>
            </a:r>
            <a:r>
              <a:rPr lang="en-US" sz="2400" i="1" dirty="0" smtClean="0">
                <a:solidFill>
                  <a:srgbClr val="C00000"/>
                </a:solidFill>
              </a:rPr>
              <a:t>?</a:t>
            </a:r>
          </a:p>
          <a:p>
            <a:pPr marL="109728" indent="0">
              <a:spcBef>
                <a:spcPts val="600"/>
              </a:spcBef>
              <a:buNone/>
            </a:pPr>
            <a:endParaRPr lang="en-US" sz="2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Behavior for LIST 2.3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15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30762"/>
          </a:xfrm>
        </p:spPr>
        <p:txBody>
          <a:bodyPr>
            <a:normAutofit/>
          </a:bodyPr>
          <a:lstStyle/>
          <a:p>
            <a:pPr marL="109728" indent="0">
              <a:spcBef>
                <a:spcPts val="600"/>
              </a:spcBef>
              <a:buNone/>
            </a:pPr>
            <a:r>
              <a:rPr lang="en-US" sz="2400" b="1" dirty="0" smtClean="0"/>
              <a:t>rem( new(),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) =       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                              new</a:t>
            </a:r>
            <a:r>
              <a:rPr lang="en-US" sz="2400" b="1" dirty="0"/>
              <a:t>()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400" b="1" dirty="0" smtClean="0"/>
              <a:t>rem( ins(</a:t>
            </a:r>
            <a:r>
              <a:rPr lang="en-US" sz="2400" b="1" dirty="0" err="1" smtClean="0"/>
              <a:t>L,e,k</a:t>
            </a:r>
            <a:r>
              <a:rPr lang="en-US" sz="2400" b="1" dirty="0" smtClean="0"/>
              <a:t>),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) =  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                              if (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=k ) 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                                 then L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                                 else if (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&gt;k) 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                                    then ins( rem(L,i-1), e, k )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                                    else ins( rem(</a:t>
            </a:r>
            <a:r>
              <a:rPr lang="en-US" sz="2400" b="1" dirty="0" err="1" smtClean="0"/>
              <a:t>L,i</a:t>
            </a:r>
            <a:r>
              <a:rPr lang="en-US" sz="2400" b="1" dirty="0" smtClean="0"/>
              <a:t>), e, k-1 )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Behavior for LIST 3.3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607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>
              <a:spcAft>
                <a:spcPts val="1800"/>
              </a:spcAft>
              <a:buNone/>
            </a:pPr>
            <a:r>
              <a:rPr lang="en-US" dirty="0" smtClean="0"/>
              <a:t>We can use ML to write these ADT specs</a:t>
            </a:r>
            <a:endParaRPr lang="en-US" i="1" dirty="0" smtClean="0"/>
          </a:p>
          <a:p>
            <a:pPr>
              <a:spcAft>
                <a:spcPts val="1800"/>
              </a:spcAft>
            </a:pPr>
            <a:r>
              <a:rPr lang="en-US" dirty="0" smtClean="0"/>
              <a:t>With ML we can then “execute” the specs and see if the behavior is what we like</a:t>
            </a:r>
          </a:p>
          <a:p>
            <a:pPr marL="109728" indent="0">
              <a:spcAft>
                <a:spcPts val="1800"/>
              </a:spcAft>
              <a:buNone/>
            </a:pPr>
            <a:r>
              <a:rPr lang="en-US" dirty="0" smtClean="0"/>
              <a:t>Download and install ML on your computer and if you like you can begin to try ML…</a:t>
            </a:r>
          </a:p>
          <a:p>
            <a:pPr marL="109728" indent="0">
              <a:spcAft>
                <a:spcPts val="1800"/>
              </a:spcAft>
              <a:buNone/>
            </a:pPr>
            <a:r>
              <a:rPr lang="en-US" b="1" i="1" dirty="0" smtClean="0">
                <a:solidFill>
                  <a:srgbClr val="C00000"/>
                </a:solidFill>
              </a:rPr>
              <a:t>OR.. Online </a:t>
            </a:r>
            <a:r>
              <a:rPr lang="en-US" b="1" i="1" dirty="0">
                <a:solidFill>
                  <a:srgbClr val="C00000"/>
                </a:solidFill>
              </a:rPr>
              <a:t>ML interpreter:</a:t>
            </a:r>
          </a:p>
          <a:p>
            <a:pPr marL="109728" indent="0">
              <a:spcAft>
                <a:spcPts val="1800"/>
              </a:spcAft>
              <a:buNone/>
            </a:pPr>
            <a:r>
              <a:rPr lang="en-US" sz="2200" dirty="0">
                <a:solidFill>
                  <a:schemeClr val="accent6">
                    <a:lumMod val="75000"/>
                  </a:schemeClr>
                </a:solidFill>
              </a:rPr>
              <a:t>https://www.tutorialspoint.com/execute_smlnj_online.php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See the ML notes on the class website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Implementation?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17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96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Behavior: ins and rem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dirty="0" smtClean="0"/>
                  <a:t>The first element of the list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and the last </a:t>
                </a:r>
                <a:r>
                  <a:rPr lang="en-US" dirty="0" smtClean="0"/>
                  <a:t>element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>
                  <a:spcAft>
                    <a:spcPts val="1200"/>
                  </a:spcAft>
                </a:pPr>
                <a:r>
                  <a:rPr lang="en-US" dirty="0" smtClean="0"/>
                  <a:t>We </a:t>
                </a:r>
                <a:r>
                  <a:rPr lang="en-US" dirty="0"/>
                  <a:t>will not define the predecessor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or the successor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lang="en-US" i="1" dirty="0"/>
              </a:p>
              <a:p>
                <a:pPr>
                  <a:spcAft>
                    <a:spcPts val="1200"/>
                  </a:spcAft>
                </a:pPr>
                <a:r>
                  <a:rPr lang="en-US" b="1" dirty="0" smtClean="0"/>
                  <a:t>Position</a:t>
                </a:r>
                <a:r>
                  <a:rPr lang="en-US" dirty="0" smtClean="0"/>
                  <a:t> of </a:t>
                </a:r>
                <a:r>
                  <a:rPr lang="en-US" dirty="0"/>
                  <a:t>element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in </a:t>
                </a:r>
                <a:r>
                  <a:rPr lang="en-US" dirty="0"/>
                  <a:t>a </a:t>
                </a:r>
                <a:r>
                  <a:rPr lang="en-US" dirty="0" smtClean="0"/>
                  <a:t>list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dirty="0" smtClean="0"/>
              </a:p>
              <a:p>
                <a:pPr>
                  <a:spcAft>
                    <a:spcPts val="1200"/>
                  </a:spcAft>
                </a:pPr>
                <a:r>
                  <a:rPr lang="en-US" dirty="0"/>
                  <a:t>i</a:t>
                </a:r>
                <a:r>
                  <a:rPr lang="en-US" dirty="0" smtClean="0"/>
                  <a:t>nsert and remove need to be told position to act at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dirty="0" smtClean="0"/>
                  <a:t>insert(“</a:t>
                </a:r>
                <a:r>
                  <a:rPr lang="en-US" dirty="0" err="1" smtClean="0"/>
                  <a:t>unc</a:t>
                </a:r>
                <a:r>
                  <a:rPr lang="en-US" dirty="0" smtClean="0"/>
                  <a:t>”, 2) means make the 3</a:t>
                </a:r>
                <a:r>
                  <a:rPr lang="en-US" baseline="30000" dirty="0" smtClean="0"/>
                  <a:t>rd</a:t>
                </a:r>
                <a:r>
                  <a:rPr lang="en-US" dirty="0" smtClean="0"/>
                  <a:t> item in the list be the data value “</a:t>
                </a:r>
                <a:r>
                  <a:rPr lang="en-US" dirty="0" err="1" smtClean="0"/>
                  <a:t>unc</a:t>
                </a:r>
                <a:r>
                  <a:rPr lang="en-US" dirty="0" smtClean="0"/>
                  <a:t>” (remember first item is position 0).  This means move any previous 3</a:t>
                </a:r>
                <a:r>
                  <a:rPr lang="en-US" baseline="30000" dirty="0" smtClean="0"/>
                  <a:t>rd</a:t>
                </a:r>
                <a:r>
                  <a:rPr lang="en-US" dirty="0" smtClean="0"/>
                  <a:t> item down to where </a:t>
                </a:r>
                <a:r>
                  <a:rPr lang="en-US" smtClean="0"/>
                  <a:t>it is 4</a:t>
                </a:r>
                <a:r>
                  <a:rPr lang="en-US" baseline="30000" smtClean="0"/>
                  <a:t>th</a:t>
                </a:r>
                <a:r>
                  <a:rPr lang="en-US" smtClean="0"/>
                  <a:t> (etc</a:t>
                </a:r>
                <a:r>
                  <a:rPr lang="en-US" dirty="0" smtClean="0"/>
                  <a:t>.).  It means items in positions 0 and 1 stay as they were.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1482" r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639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69310" y="1417638"/>
            <a:ext cx="4193690" cy="5135562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lst</a:t>
            </a:r>
            <a:r>
              <a:rPr lang="en-US" dirty="0" smtClean="0"/>
              <a:t> = new LIST( );</a:t>
            </a:r>
          </a:p>
          <a:p>
            <a:pPr marL="365760" lvl="1" indent="0">
              <a:buNone/>
            </a:pPr>
            <a:r>
              <a:rPr lang="en-US" dirty="0"/>
              <a:t>p</a:t>
            </a:r>
            <a:r>
              <a:rPr lang="en-US" dirty="0" smtClean="0"/>
              <a:t>rint( </a:t>
            </a:r>
            <a:r>
              <a:rPr lang="en-US" dirty="0" err="1" smtClean="0"/>
              <a:t>lst.empty</a:t>
            </a:r>
            <a:r>
              <a:rPr lang="en-US" dirty="0" smtClean="0"/>
              <a:t>() );</a:t>
            </a:r>
          </a:p>
          <a:p>
            <a:pPr marL="365760" lvl="1" indent="0">
              <a:buNone/>
            </a:pPr>
            <a:r>
              <a:rPr lang="en-US" dirty="0"/>
              <a:t>p</a:t>
            </a:r>
            <a:r>
              <a:rPr lang="en-US" dirty="0" smtClean="0"/>
              <a:t>rint( </a:t>
            </a:r>
            <a:r>
              <a:rPr lang="en-US" dirty="0" err="1" smtClean="0"/>
              <a:t>lst.size</a:t>
            </a:r>
            <a:r>
              <a:rPr lang="en-US" dirty="0" smtClean="0"/>
              <a:t>() );</a:t>
            </a:r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>
              <a:buNone/>
            </a:pPr>
            <a:r>
              <a:rPr lang="en-US" dirty="0" err="1" smtClean="0"/>
              <a:t>lst.ins</a:t>
            </a:r>
            <a:r>
              <a:rPr lang="en-US" dirty="0" smtClean="0"/>
              <a:t>( “</a:t>
            </a:r>
            <a:r>
              <a:rPr lang="en-US" dirty="0"/>
              <a:t>hi”,</a:t>
            </a:r>
            <a:r>
              <a:rPr lang="en-US" dirty="0" smtClean="0"/>
              <a:t>0 );</a:t>
            </a:r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>
              <a:buNone/>
            </a:pPr>
            <a:r>
              <a:rPr lang="en-US" dirty="0" err="1" smtClean="0"/>
              <a:t>lst.ins</a:t>
            </a:r>
            <a:r>
              <a:rPr lang="en-US" dirty="0" smtClean="0"/>
              <a:t>( “lo”,0 );</a:t>
            </a:r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>
              <a:buNone/>
            </a:pPr>
            <a:r>
              <a:rPr lang="en-US" dirty="0" smtClean="0"/>
              <a:t>print( </a:t>
            </a:r>
            <a:r>
              <a:rPr lang="en-US" dirty="0" err="1" smtClean="0"/>
              <a:t>lst.get</a:t>
            </a:r>
            <a:r>
              <a:rPr lang="en-US" dirty="0" smtClean="0"/>
              <a:t>(0) );</a:t>
            </a:r>
          </a:p>
          <a:p>
            <a:pPr marL="365760" lvl="1" indent="0">
              <a:buNone/>
            </a:pPr>
            <a:r>
              <a:rPr lang="en-US" dirty="0"/>
              <a:t>p</a:t>
            </a:r>
            <a:r>
              <a:rPr lang="en-US" dirty="0" smtClean="0"/>
              <a:t>rint( </a:t>
            </a:r>
            <a:r>
              <a:rPr lang="en-US" dirty="0" err="1" smtClean="0"/>
              <a:t>lst.get</a:t>
            </a:r>
            <a:r>
              <a:rPr lang="en-US" dirty="0" smtClean="0"/>
              <a:t>(1) );</a:t>
            </a:r>
          </a:p>
          <a:p>
            <a:pPr marL="365760" lvl="1" indent="0">
              <a:buNone/>
            </a:pPr>
            <a:r>
              <a:rPr lang="en-US" dirty="0"/>
              <a:t>p</a:t>
            </a:r>
            <a:r>
              <a:rPr lang="en-US" dirty="0" smtClean="0"/>
              <a:t>rint( </a:t>
            </a:r>
            <a:r>
              <a:rPr lang="en-US" dirty="0" err="1" smtClean="0"/>
              <a:t>lst.size</a:t>
            </a:r>
            <a:r>
              <a:rPr lang="en-US" dirty="0" smtClean="0"/>
              <a:t>() );</a:t>
            </a:r>
            <a:endParaRPr lang="en-US" dirty="0"/>
          </a:p>
          <a:p>
            <a:pPr marL="36576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Using a List Object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52500" y="2555406"/>
            <a:ext cx="1295400" cy="1219200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95400" y="2934173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“hi”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52500" y="4153373"/>
            <a:ext cx="1295400" cy="1219200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2700" y="4153373"/>
            <a:ext cx="1295400" cy="1219200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95600" y="453214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“hi”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57300" y="4503038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“lo”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90850" y="5511583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17769" y="5520507"/>
            <a:ext cx="451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</a:rPr>
              <a:t>0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198336" y="3124200"/>
            <a:ext cx="721210" cy="0"/>
          </a:xfrm>
          <a:prstGeom prst="straightConnector1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208705" y="4343400"/>
            <a:ext cx="721210" cy="0"/>
          </a:xfrm>
          <a:prstGeom prst="straightConnector1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2051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8256" y="1417638"/>
            <a:ext cx="3452085" cy="5287962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endParaRPr lang="en-US" dirty="0" smtClean="0"/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r>
              <a:rPr lang="en-US" dirty="0" err="1" smtClean="0"/>
              <a:t>lst.ins</a:t>
            </a:r>
            <a:r>
              <a:rPr lang="en-US" dirty="0" smtClean="0"/>
              <a:t>(“un”,1);</a:t>
            </a:r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>
              <a:buNone/>
            </a:pPr>
            <a:r>
              <a:rPr lang="en-US" dirty="0" err="1" smtClean="0"/>
              <a:t>lst.rem</a:t>
            </a:r>
            <a:r>
              <a:rPr lang="en-US" dirty="0" smtClean="0"/>
              <a:t>(0);</a:t>
            </a:r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>
              <a:buNone/>
            </a:pPr>
            <a:r>
              <a:rPr lang="en-US" dirty="0" smtClean="0"/>
              <a:t>print( </a:t>
            </a:r>
            <a:r>
              <a:rPr lang="en-US" dirty="0" err="1" smtClean="0"/>
              <a:t>lst.get</a:t>
            </a:r>
            <a:r>
              <a:rPr lang="en-US" dirty="0" smtClean="0"/>
              <a:t>(0) );</a:t>
            </a:r>
          </a:p>
          <a:p>
            <a:pPr marL="365760" lvl="1" indent="0">
              <a:buNone/>
            </a:pPr>
            <a:r>
              <a:rPr lang="en-US" dirty="0" smtClean="0"/>
              <a:t>print( </a:t>
            </a:r>
            <a:r>
              <a:rPr lang="en-US" dirty="0" err="1" smtClean="0"/>
              <a:t>lst.find</a:t>
            </a:r>
            <a:r>
              <a:rPr lang="en-US" dirty="0" smtClean="0"/>
              <a:t>(“hi”) );</a:t>
            </a:r>
          </a:p>
          <a:p>
            <a:pPr marL="365760" lvl="1" indent="0">
              <a:buNone/>
            </a:pPr>
            <a:r>
              <a:rPr lang="en-US" dirty="0"/>
              <a:t>p</a:t>
            </a:r>
            <a:r>
              <a:rPr lang="en-US" dirty="0" smtClean="0"/>
              <a:t>rint( </a:t>
            </a:r>
            <a:r>
              <a:rPr lang="en-US" dirty="0" err="1" smtClean="0"/>
              <a:t>lst.size</a:t>
            </a:r>
            <a:r>
              <a:rPr lang="en-US" dirty="0" smtClean="0"/>
              <a:t>() );</a:t>
            </a:r>
          </a:p>
          <a:p>
            <a:pPr marL="365760" lvl="1" indent="0">
              <a:buNone/>
            </a:pPr>
            <a:r>
              <a:rPr lang="en-US" dirty="0"/>
              <a:t>p</a:t>
            </a:r>
            <a:r>
              <a:rPr lang="en-US" dirty="0" smtClean="0"/>
              <a:t>rint( </a:t>
            </a:r>
            <a:r>
              <a:rPr lang="en-US" dirty="0" err="1" smtClean="0"/>
              <a:t>lst.empty</a:t>
            </a:r>
            <a:r>
              <a:rPr lang="en-US" dirty="0" smtClean="0"/>
              <a:t>() );</a:t>
            </a:r>
            <a:endParaRPr lang="en-US" dirty="0"/>
          </a:p>
          <a:p>
            <a:pPr marL="36576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Using a List Object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3411" y="2580225"/>
            <a:ext cx="1295400" cy="1219200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575209" y="2958992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“hi”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3411" y="1116199"/>
            <a:ext cx="1295400" cy="1219200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861520" y="1128506"/>
            <a:ext cx="1295400" cy="1219200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186715" y="149294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“hi”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6818" y="1482831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“lo”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22276" y="5493733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50632" y="5493734"/>
            <a:ext cx="451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</a:rPr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3931" y="2958992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“lo”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848633" y="2601201"/>
            <a:ext cx="1295400" cy="1219200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293855" y="2601201"/>
            <a:ext cx="1295400" cy="1219200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131776" y="2979968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“u</a:t>
            </a:r>
            <a:r>
              <a:rPr lang="en-US" sz="2400" b="1" dirty="0">
                <a:solidFill>
                  <a:srgbClr val="C00000"/>
                </a:solidFill>
              </a:rPr>
              <a:t>n</a:t>
            </a:r>
            <a:r>
              <a:rPr lang="en-US" sz="2400" b="1" dirty="0" smtClean="0">
                <a:solidFill>
                  <a:srgbClr val="C00000"/>
                </a:solidFill>
              </a:rPr>
              <a:t>”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12955" y="5493733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B050"/>
                </a:solidFill>
              </a:rPr>
              <a:t>2</a:t>
            </a:r>
            <a:endParaRPr lang="en-US" sz="2400" b="1" i="1" dirty="0">
              <a:solidFill>
                <a:srgbClr val="00B05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03411" y="4036980"/>
            <a:ext cx="1295400" cy="1219200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848633" y="4036980"/>
            <a:ext cx="1295400" cy="1219200"/>
          </a:xfrm>
          <a:prstGeom prst="rect">
            <a:avLst/>
          </a:prstGeom>
          <a:solidFill>
            <a:schemeClr val="accent2">
              <a:lumMod val="60000"/>
              <a:lumOff val="4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53931" y="441574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“u</a:t>
            </a:r>
            <a:r>
              <a:rPr lang="en-US" sz="2400" b="1" dirty="0">
                <a:solidFill>
                  <a:srgbClr val="C00000"/>
                </a:solidFill>
              </a:rPr>
              <a:t>n</a:t>
            </a:r>
            <a:r>
              <a:rPr lang="en-US" sz="2400" b="1" dirty="0" smtClean="0">
                <a:solidFill>
                  <a:srgbClr val="C00000"/>
                </a:solidFill>
              </a:rPr>
              <a:t>”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71839" y="4437772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“hi”</a:t>
            </a:r>
            <a:endParaRPr lang="en-US" sz="2400" b="1" dirty="0">
              <a:solidFill>
                <a:srgbClr val="C0000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4977651" y="2819400"/>
            <a:ext cx="721210" cy="0"/>
          </a:xfrm>
          <a:prstGeom prst="straightConnector1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222909" y="4403713"/>
            <a:ext cx="1375101" cy="34059"/>
          </a:xfrm>
          <a:prstGeom prst="straightConnector1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7499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4" grpId="0" animBg="1"/>
      <p:bldP spid="15" grpId="0" animBg="1"/>
      <p:bldP spid="18" grpId="0" animBg="1"/>
      <p:bldP spid="1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5211</TotalTime>
  <Words>3832</Words>
  <Application>Microsoft Office PowerPoint</Application>
  <PresentationFormat>On-screen Show (4:3)</PresentationFormat>
  <Paragraphs>626</Paragraphs>
  <Slides>65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76" baseType="lpstr">
      <vt:lpstr>Arial</vt:lpstr>
      <vt:lpstr>Calibri</vt:lpstr>
      <vt:lpstr>Cambria Math</vt:lpstr>
      <vt:lpstr>Courier New</vt:lpstr>
      <vt:lpstr>Lucida Sans Unicode</vt:lpstr>
      <vt:lpstr>Segoe Print</vt:lpstr>
      <vt:lpstr>Verdana</vt:lpstr>
      <vt:lpstr>Wingdings</vt:lpstr>
      <vt:lpstr>Wingdings 2</vt:lpstr>
      <vt:lpstr>Wingdings 3</vt:lpstr>
      <vt:lpstr>Concourse</vt:lpstr>
      <vt:lpstr>Data Structures  and Analysis  (COMP 410)</vt:lpstr>
      <vt:lpstr>PowerPoint Presentation</vt:lpstr>
      <vt:lpstr>Lists</vt:lpstr>
      <vt:lpstr>In General… with data structures</vt:lpstr>
      <vt:lpstr>ADT: LIST of Elt</vt:lpstr>
      <vt:lpstr>ADT: LIST of Elt</vt:lpstr>
      <vt:lpstr>Behavior: ins and rem</vt:lpstr>
      <vt:lpstr>Using a List Object</vt:lpstr>
      <vt:lpstr>Using a List Object</vt:lpstr>
      <vt:lpstr>Behavior? Properties?</vt:lpstr>
      <vt:lpstr>Behavior? Properties?</vt:lpstr>
      <vt:lpstr>LIST Implementation</vt:lpstr>
      <vt:lpstr>LIST Implementation</vt:lpstr>
      <vt:lpstr>LIST Implementation</vt:lpstr>
      <vt:lpstr>LIST Implementation</vt:lpstr>
      <vt:lpstr>Our First Sort</vt:lpstr>
      <vt:lpstr>LIST Sorting</vt:lpstr>
      <vt:lpstr>ADT Behavior</vt:lpstr>
      <vt:lpstr>LIST Sorting</vt:lpstr>
      <vt:lpstr>More Detailed Analysis</vt:lpstr>
      <vt:lpstr>Another view</vt:lpstr>
      <vt:lpstr>Build on LIST</vt:lpstr>
      <vt:lpstr>Build on LIST</vt:lpstr>
      <vt:lpstr>Stack</vt:lpstr>
      <vt:lpstr>Stack</vt:lpstr>
      <vt:lpstr>STACK of Int Signature (Java)</vt:lpstr>
      <vt:lpstr>Using a Stack Object</vt:lpstr>
      <vt:lpstr>Uses for a Stack Object</vt:lpstr>
      <vt:lpstr>QUEUE</vt:lpstr>
      <vt:lpstr>QUEUE</vt:lpstr>
      <vt:lpstr>QUEUE of Int Signature (Java)</vt:lpstr>
      <vt:lpstr>Using a Queue Object</vt:lpstr>
      <vt:lpstr>Complexity</vt:lpstr>
      <vt:lpstr>PowerPoint Presentation</vt:lpstr>
      <vt:lpstr>Formal ADT Semantics</vt:lpstr>
      <vt:lpstr>ADT is a definition </vt:lpstr>
      <vt:lpstr>How can Data be Abstract?</vt:lpstr>
      <vt:lpstr>Guttag’s Method</vt:lpstr>
      <vt:lpstr>Using a Stack Object</vt:lpstr>
      <vt:lpstr>Functional view</vt:lpstr>
      <vt:lpstr>Specifying (Defining) an ADT</vt:lpstr>
      <vt:lpstr>Example: STACK of Int</vt:lpstr>
      <vt:lpstr>Example: STACK of Int</vt:lpstr>
      <vt:lpstr>Example: STACK of Int</vt:lpstr>
      <vt:lpstr>Back to STACK of Int</vt:lpstr>
      <vt:lpstr>Back to STACK of Int</vt:lpstr>
      <vt:lpstr>Back to Guttag</vt:lpstr>
      <vt:lpstr>STACK (cont.)</vt:lpstr>
      <vt:lpstr>STACK (cont.)</vt:lpstr>
      <vt:lpstr>STACK (cont.)</vt:lpstr>
      <vt:lpstr>Notes</vt:lpstr>
      <vt:lpstr>Notes</vt:lpstr>
      <vt:lpstr>Notes</vt:lpstr>
      <vt:lpstr>Example: QUEUE of Int</vt:lpstr>
      <vt:lpstr>QUEUE (cont.)</vt:lpstr>
      <vt:lpstr>QUEUE (cont.)</vt:lpstr>
      <vt:lpstr>Functional vs. Java</vt:lpstr>
      <vt:lpstr>Formal List Semantics</vt:lpstr>
      <vt:lpstr>ADT: LIST of Elt</vt:lpstr>
      <vt:lpstr>Behavior for LIST</vt:lpstr>
      <vt:lpstr> Behavior for LIST 1.3</vt:lpstr>
      <vt:lpstr>Behavior for LIST 2.3</vt:lpstr>
      <vt:lpstr>Behavior for LIST 3.3</vt:lpstr>
      <vt:lpstr>Implementation?</vt:lpstr>
      <vt:lpstr>END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David Stotts</cp:lastModifiedBy>
  <cp:revision>631</cp:revision>
  <dcterms:created xsi:type="dcterms:W3CDTF">2013-02-22T17:09:52Z</dcterms:created>
  <dcterms:modified xsi:type="dcterms:W3CDTF">2019-09-04T16:37:58Z</dcterms:modified>
</cp:coreProperties>
</file>