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662" r:id="rId3"/>
    <p:sldId id="628" r:id="rId4"/>
    <p:sldId id="686" r:id="rId5"/>
    <p:sldId id="687" r:id="rId6"/>
    <p:sldId id="629" r:id="rId7"/>
    <p:sldId id="663" r:id="rId8"/>
    <p:sldId id="691" r:id="rId9"/>
    <p:sldId id="692" r:id="rId10"/>
    <p:sldId id="665" r:id="rId11"/>
    <p:sldId id="689" r:id="rId12"/>
    <p:sldId id="690" r:id="rId13"/>
    <p:sldId id="693" r:id="rId14"/>
    <p:sldId id="694" r:id="rId15"/>
    <p:sldId id="695"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6356" autoAdjust="0"/>
  </p:normalViewPr>
  <p:slideViewPr>
    <p:cSldViewPr>
      <p:cViewPr varScale="1">
        <p:scale>
          <a:sx n="58" d="100"/>
          <a:sy n="58" d="100"/>
        </p:scale>
        <p:origin x="15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5BFCD-1A9F-4E04-964F-3BE1AA8E8FD6}" type="datetimeFigureOut">
              <a:rPr lang="en-US" smtClean="0"/>
              <a:pPr/>
              <a:t>1/20/2017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8C1EB67-F149-44AB-8268-6FBAA37BC8D1}" type="slidenum">
              <a:rPr lang="en-US" smtClean="0"/>
              <a:pPr/>
              <a:t>‹#›</a:t>
            </a:fld>
            <a:endParaRPr lang="en-US"/>
          </a:p>
        </p:txBody>
      </p:sp>
    </p:spTree>
    <p:extLst>
      <p:ext uri="{BB962C8B-B14F-4D97-AF65-F5344CB8AC3E}">
        <p14:creationId xmlns:p14="http://schemas.microsoft.com/office/powerpoint/2010/main" val="177288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1A931-8AF8-45A1-AC9A-65608739ECED}" type="slidenum">
              <a:rPr lang="en-US"/>
              <a:pPr/>
              <a:t>6</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999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A5514-E405-49DA-B0E5-473F0084A10A}" type="slidenum">
              <a:rPr lang="en-US"/>
              <a:pPr/>
              <a:t>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733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A5514-E405-49DA-B0E5-473F0084A10A}" type="slidenum">
              <a:rPr lang="en-US"/>
              <a:pPr/>
              <a:t>10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420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A5514-E405-49DA-B0E5-473F0084A10A}" type="slidenum">
              <a:rPr lang="en-US"/>
              <a:pPr/>
              <a:t>11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590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1/20/2017</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191451"/>
            <a:ext cx="585216" cy="525018"/>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1/20/2017</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191451"/>
            <a:ext cx="585216" cy="525018"/>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95400"/>
            <a:ext cx="7924800" cy="51785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5"/>
          </p:nvPr>
        </p:nvSpPr>
        <p:spPr>
          <a:xfrm>
            <a:off x="8458200" y="6191451"/>
            <a:ext cx="585216" cy="525018"/>
          </a:xfrm>
          <a:prstGeom prst="rect">
            <a:avLst/>
          </a:prstGeom>
        </p:spPr>
        <p:txBody>
          <a:bodyPr rtlCol="0"/>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fld id="{1D8BD707-D9CF-40AE-B4C6-C98DA3205C09}" type="datetimeFigureOut">
              <a:rPr lang="en-US" smtClean="0"/>
              <a:pPr/>
              <a:t>1/20/2017</a:t>
            </a:fld>
            <a:endParaRPr lang="en-US"/>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a:prstGeom prst="rect">
            <a:avLst/>
          </a:prstGeo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1/20/2017</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458200" y="6191451"/>
            <a:ext cx="585216" cy="525018"/>
          </a:xfrm>
          <a:prstGeom prst="rect">
            <a:avLst/>
          </a:prstGeom>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1/20/2017</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458200" y="6191451"/>
            <a:ext cx="585216" cy="525018"/>
          </a:xfrm>
          <a:prstGeom prst="rect">
            <a:avLst/>
          </a:prstGeom>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1/20/2017</a:t>
            </a:fld>
            <a:endParaRPr lang="en-US"/>
          </a:p>
        </p:txBody>
      </p:sp>
      <p:sp>
        <p:nvSpPr>
          <p:cNvPr id="7" name="Slide Number Placeholder 6"/>
          <p:cNvSpPr>
            <a:spLocks noGrp="1"/>
          </p:cNvSpPr>
          <p:nvPr>
            <p:ph type="sldNum" sz="quarter" idx="11"/>
          </p:nvPr>
        </p:nvSpPr>
        <p:spPr>
          <a:xfrm>
            <a:off x="8458200" y="6191451"/>
            <a:ext cx="585216" cy="525018"/>
          </a:xfrm>
          <a:prstGeom prst="rect">
            <a:avLst/>
          </a:prstGeom>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1/20/2017</a:t>
            </a:fld>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8458200" y="6191451"/>
            <a:ext cx="585216" cy="525018"/>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1D8BD707-D9CF-40AE-B4C6-C98DA3205C09}" type="datetimeFigureOut">
              <a:rPr lang="en-US" smtClean="0"/>
              <a:pPr/>
              <a:t>1/20/2017</a:t>
            </a:fld>
            <a:endParaRPr lang="en-US"/>
          </a:p>
        </p:txBody>
      </p:sp>
      <p:sp>
        <p:nvSpPr>
          <p:cNvPr id="22" name="Slide Number Placeholder 21"/>
          <p:cNvSpPr>
            <a:spLocks noGrp="1"/>
          </p:cNvSpPr>
          <p:nvPr>
            <p:ph type="sldNum" sz="quarter" idx="15"/>
          </p:nvPr>
        </p:nvSpPr>
        <p:spPr>
          <a:xfrm>
            <a:off x="8458200" y="6191451"/>
            <a:ext cx="585216" cy="525018"/>
          </a:xfrm>
          <a:prstGeom prst="rect">
            <a:avLst/>
          </a:prstGeom>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1/20/2017</a:t>
            </a:fld>
            <a:endParaRPr lang="en-US"/>
          </a:p>
        </p:txBody>
      </p:sp>
      <p:sp>
        <p:nvSpPr>
          <p:cNvPr id="18" name="Slide Number Placeholder 17"/>
          <p:cNvSpPr>
            <a:spLocks noGrp="1"/>
          </p:cNvSpPr>
          <p:nvPr>
            <p:ph type="sldNum" sz="quarter" idx="11"/>
          </p:nvPr>
        </p:nvSpPr>
        <p:spPr>
          <a:xfrm>
            <a:off x="8458200" y="6191451"/>
            <a:ext cx="585216" cy="525018"/>
          </a:xfrm>
          <a:prstGeom prst="rect">
            <a:avLst/>
          </a:prstGeom>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924800" cy="792162"/>
          </a:xfrm>
          <a:prstGeom prst="rect">
            <a:avLst/>
          </a:prstGeom>
        </p:spPr>
        <p:txBody>
          <a:bodyPr vert="horz" anchor="ctr" anchorCtr="1">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95400"/>
            <a:ext cx="7924800" cy="51785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483194" y="6172200"/>
            <a:ext cx="526694" cy="55265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00" dirty="0"/>
          </a:p>
        </p:txBody>
      </p:sp>
      <p:sp>
        <p:nvSpPr>
          <p:cNvPr id="14" name="TextBox 13"/>
          <p:cNvSpPr txBox="1"/>
          <p:nvPr userDrawn="1"/>
        </p:nvSpPr>
        <p:spPr>
          <a:xfrm>
            <a:off x="8458200" y="6260068"/>
            <a:ext cx="533400" cy="369332"/>
          </a:xfrm>
          <a:prstGeom prst="rect">
            <a:avLst/>
          </a:prstGeom>
          <a:noFill/>
        </p:spPr>
        <p:txBody>
          <a:bodyPr wrap="square" rtlCol="0">
            <a:spAutoFit/>
          </a:bodyPr>
          <a:lstStyle/>
          <a:p>
            <a:pPr algn="ctr"/>
            <a:fld id="{5B77D36F-9883-46BD-B382-AD309B12512B}" type="slidenum">
              <a:rPr lang="en-US" smtClean="0">
                <a:solidFill>
                  <a:schemeClr val="bg1"/>
                </a:solidFill>
              </a:rPr>
              <a:pPr algn="ct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438400"/>
            <a:ext cx="6172200" cy="1894362"/>
          </a:xfrm>
        </p:spPr>
        <p:txBody>
          <a:bodyPr>
            <a:normAutofit/>
          </a:bodyPr>
          <a:lstStyle/>
          <a:p>
            <a:pPr algn="ctr"/>
            <a:r>
              <a:rPr lang="en-US" dirty="0" smtClean="0"/>
              <a:t>Executing Runtime Checks (For Comp401 and Comp410)</a:t>
            </a:r>
            <a:endParaRPr lang="en-US" dirty="0"/>
          </a:p>
        </p:txBody>
      </p:sp>
      <p:sp>
        <p:nvSpPr>
          <p:cNvPr id="3" name="Subtitle 2"/>
          <p:cNvSpPr>
            <a:spLocks noGrp="1"/>
          </p:cNvSpPr>
          <p:nvPr>
            <p:ph type="subTitle" idx="1"/>
          </p:nvPr>
        </p:nvSpPr>
        <p:spPr>
          <a:xfrm>
            <a:off x="2286000" y="5257800"/>
            <a:ext cx="6858000" cy="1117122"/>
          </a:xfrm>
        </p:spPr>
        <p:txBody>
          <a:bodyPr/>
          <a:lstStyle/>
          <a:p>
            <a:r>
              <a:rPr lang="en-US" dirty="0" smtClean="0"/>
              <a:t>Adapted from: </a:t>
            </a:r>
            <a:r>
              <a:rPr lang="en-US" dirty="0" err="1" smtClean="0"/>
              <a:t>Prasun</a:t>
            </a:r>
            <a:r>
              <a:rPr lang="en-US" dirty="0" smtClean="0"/>
              <a:t> Dewan</a:t>
            </a:r>
            <a:endParaRPr lang="en-US" dirty="0"/>
          </a:p>
        </p:txBody>
      </p:sp>
    </p:spTree>
  </p:cSld>
  <p:clrMapOvr>
    <a:masterClrMapping/>
  </p:clrMapOvr>
  <p:transition advTm="187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8075" r="15542" b="48868"/>
          <a:stretch/>
        </p:blipFill>
        <p:spPr>
          <a:xfrm>
            <a:off x="31124" y="1524000"/>
            <a:ext cx="8229600" cy="2286000"/>
          </a:xfrm>
          <a:prstGeom prst="rect">
            <a:avLst/>
          </a:prstGeom>
        </p:spPr>
      </p:pic>
      <p:sp>
        <p:nvSpPr>
          <p:cNvPr id="585730" name="Rectangle 2"/>
          <p:cNvSpPr>
            <a:spLocks noGrp="1" noChangeArrowheads="1"/>
          </p:cNvSpPr>
          <p:nvPr>
            <p:ph type="title" idx="4294967295"/>
          </p:nvPr>
        </p:nvSpPr>
        <p:spPr>
          <a:xfrm>
            <a:off x="914400" y="152400"/>
            <a:ext cx="6858000" cy="838200"/>
          </a:xfrm>
        </p:spPr>
        <p:txBody>
          <a:bodyPr>
            <a:normAutofit fontScale="90000"/>
          </a:bodyPr>
          <a:lstStyle/>
          <a:p>
            <a:r>
              <a:rPr lang="en-US" sz="4000" dirty="0" smtClean="0"/>
              <a:t>Creating Test Main Class in Testable Project</a:t>
            </a:r>
            <a:endParaRPr lang="en-US" sz="4000" dirty="0"/>
          </a:p>
        </p:txBody>
      </p:sp>
      <p:sp>
        <p:nvSpPr>
          <p:cNvPr id="6" name="Rectangle 5"/>
          <p:cNvSpPr/>
          <p:nvPr/>
        </p:nvSpPr>
        <p:spPr>
          <a:xfrm>
            <a:off x="148106" y="3515378"/>
            <a:ext cx="8442101"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Create a main class in your project (e.g. RunTests.java) that calls the appropriate main class in the library jar</a:t>
            </a:r>
            <a:endParaRPr lang="en-US" i="1" dirty="0" smtClean="0">
              <a:latin typeface="Calibri" pitchFamily="34" charset="0"/>
              <a:cs typeface="Calibri" pitchFamily="34" charset="0"/>
            </a:endParaRPr>
          </a:p>
        </p:txBody>
      </p:sp>
      <p:sp>
        <p:nvSpPr>
          <p:cNvPr id="8" name="Rectangle 7"/>
          <p:cNvSpPr/>
          <p:nvPr/>
        </p:nvSpPr>
        <p:spPr>
          <a:xfrm>
            <a:off x="132008" y="4495800"/>
            <a:ext cx="84582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Import the library main class (The name follows the pattern: </a:t>
            </a:r>
            <a:r>
              <a:rPr lang="en-US" dirty="0" err="1" smtClean="0">
                <a:latin typeface="Calibri" pitchFamily="34" charset="0"/>
                <a:cs typeface="Calibri" pitchFamily="34" charset="0"/>
              </a:rPr>
              <a:t>gradingTools</a:t>
            </a:r>
            <a:r>
              <a:rPr lang="en-US" dirty="0" smtClean="0">
                <a:latin typeface="Calibri" pitchFamily="34" charset="0"/>
                <a:cs typeface="Calibri" pitchFamily="34" charset="0"/>
              </a:rPr>
              <a:t>.&lt;</a:t>
            </a:r>
            <a:r>
              <a:rPr lang="en-US" dirty="0" err="1" smtClean="0">
                <a:latin typeface="Calibri" pitchFamily="34" charset="0"/>
                <a:cs typeface="Calibri" pitchFamily="34" charset="0"/>
              </a:rPr>
              <a:t>CourseName</a:t>
            </a:r>
            <a:r>
              <a:rPr lang="en-US" dirty="0" smtClean="0">
                <a:latin typeface="Calibri" pitchFamily="34" charset="0"/>
                <a:cs typeface="Calibri" pitchFamily="34" charset="0"/>
              </a:rPr>
              <a:t>&gt;&lt;Semester&gt;.&lt;Assignment&gt;.</a:t>
            </a:r>
            <a:r>
              <a:rPr lang="en-US" dirty="0" err="1" smtClean="0">
                <a:latin typeface="Calibri" pitchFamily="34" charset="0"/>
                <a:cs typeface="Calibri" pitchFamily="34" charset="0"/>
              </a:rPr>
              <a:t>testcases</a:t>
            </a:r>
            <a:r>
              <a:rPr lang="en-US" dirty="0" smtClean="0">
                <a:latin typeface="Calibri" pitchFamily="34" charset="0"/>
                <a:cs typeface="Calibri" pitchFamily="34" charset="0"/>
              </a:rPr>
              <a:t>.&lt;Assignment&gt;Suite</a:t>
            </a:r>
            <a:endParaRPr lang="en-US" i="1" dirty="0" smtClean="0">
              <a:latin typeface="Calibri" pitchFamily="34" charset="0"/>
              <a:cs typeface="Calibri" pitchFamily="34" charset="0"/>
            </a:endParaRPr>
          </a:p>
        </p:txBody>
      </p:sp>
      <p:sp>
        <p:nvSpPr>
          <p:cNvPr id="9" name="Rectangle 8"/>
          <p:cNvSpPr/>
          <p:nvPr/>
        </p:nvSpPr>
        <p:spPr>
          <a:xfrm>
            <a:off x="132007" y="5387367"/>
            <a:ext cx="84582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Call the library main from your main class</a:t>
            </a:r>
            <a:endParaRPr lang="en-US" i="1" dirty="0" smtClean="0">
              <a:latin typeface="Calibri" pitchFamily="34" charset="0"/>
              <a:cs typeface="Calibri" pitchFamily="34" charset="0"/>
            </a:endParaRPr>
          </a:p>
        </p:txBody>
      </p:sp>
      <p:cxnSp>
        <p:nvCxnSpPr>
          <p:cNvPr id="7" name="Straight Arrow Connector 6"/>
          <p:cNvCxnSpPr/>
          <p:nvPr/>
        </p:nvCxnSpPr>
        <p:spPr>
          <a:xfrm flipH="1" flipV="1">
            <a:off x="1676400" y="3162542"/>
            <a:ext cx="914400" cy="3630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267200" y="1981200"/>
            <a:ext cx="551107" cy="2482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5410200" y="2667000"/>
            <a:ext cx="627308" cy="2732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8106" y="5920767"/>
            <a:ext cx="84582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410 Students: We provide this class for you in the boilerplate. Just run it and if you added the jar to the project and build path correctly you are good to go! Refer to previous slide for how your project should look before running</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36273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idx="4294967295"/>
          </p:nvPr>
        </p:nvSpPr>
        <p:spPr>
          <a:xfrm>
            <a:off x="914400" y="152400"/>
            <a:ext cx="6705600" cy="685800"/>
          </a:xfrm>
        </p:spPr>
        <p:txBody>
          <a:bodyPr>
            <a:normAutofit fontScale="90000"/>
          </a:bodyPr>
          <a:lstStyle/>
          <a:p>
            <a:r>
              <a:rPr lang="en-US" sz="4000" dirty="0" smtClean="0"/>
              <a:t>Result of Running Tests in Controls</a:t>
            </a:r>
            <a:endParaRPr lang="en-US" sz="4000" dirty="0"/>
          </a:p>
        </p:txBody>
      </p:sp>
      <p:pic>
        <p:nvPicPr>
          <p:cNvPr id="3" name="Picture 2"/>
          <p:cNvPicPr>
            <a:picLocks noChangeAspect="1"/>
          </p:cNvPicPr>
          <p:nvPr/>
        </p:nvPicPr>
        <p:blipFill>
          <a:blip r:embed="rId3"/>
          <a:stretch>
            <a:fillRect/>
          </a:stretch>
        </p:blipFill>
        <p:spPr>
          <a:xfrm>
            <a:off x="1219200" y="1337485"/>
            <a:ext cx="5410200" cy="4824382"/>
          </a:xfrm>
          <a:prstGeom prst="rect">
            <a:avLst/>
          </a:prstGeom>
        </p:spPr>
      </p:pic>
      <p:sp>
        <p:nvSpPr>
          <p:cNvPr id="8" name="Rectangle 7"/>
          <p:cNvSpPr/>
          <p:nvPr/>
        </p:nvSpPr>
        <p:spPr>
          <a:xfrm>
            <a:off x="4509370" y="2718319"/>
            <a:ext cx="2030260" cy="52201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Max points</a:t>
            </a:r>
            <a:endParaRPr lang="en-US" i="1" dirty="0" smtClean="0">
              <a:latin typeface="Calibri" pitchFamily="34" charset="0"/>
              <a:cs typeface="Calibri" pitchFamily="34" charset="0"/>
            </a:endParaRPr>
          </a:p>
        </p:txBody>
      </p:sp>
      <p:sp>
        <p:nvSpPr>
          <p:cNvPr id="9" name="Rectangle 8"/>
          <p:cNvSpPr/>
          <p:nvPr/>
        </p:nvSpPr>
        <p:spPr>
          <a:xfrm>
            <a:off x="540185" y="5878790"/>
            <a:ext cx="2355415" cy="52201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Red means failure</a:t>
            </a:r>
            <a:endParaRPr lang="en-US" i="1" dirty="0" smtClean="0">
              <a:latin typeface="Calibri" pitchFamily="34" charset="0"/>
              <a:cs typeface="Calibri" pitchFamily="34" charset="0"/>
            </a:endParaRPr>
          </a:p>
        </p:txBody>
      </p:sp>
      <p:sp>
        <p:nvSpPr>
          <p:cNvPr id="10" name="Rectangle 9"/>
          <p:cNvSpPr/>
          <p:nvPr/>
        </p:nvSpPr>
        <p:spPr>
          <a:xfrm>
            <a:off x="4108015" y="1996922"/>
            <a:ext cx="2673785" cy="52201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Pink, orange in between</a:t>
            </a:r>
            <a:endParaRPr lang="en-US" i="1" dirty="0" smtClean="0">
              <a:latin typeface="Calibri" pitchFamily="34" charset="0"/>
              <a:cs typeface="Calibri" pitchFamily="34" charset="0"/>
            </a:endParaRPr>
          </a:p>
        </p:txBody>
      </p:sp>
      <p:sp>
        <p:nvSpPr>
          <p:cNvPr id="11" name="Rectangle 10"/>
          <p:cNvSpPr/>
          <p:nvPr/>
        </p:nvSpPr>
        <p:spPr>
          <a:xfrm>
            <a:off x="2667000" y="5109996"/>
            <a:ext cx="2438400" cy="52201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Green means success</a:t>
            </a:r>
            <a:endParaRPr lang="en-US" i="1" dirty="0" smtClean="0">
              <a:latin typeface="Calibri" pitchFamily="34" charset="0"/>
              <a:cs typeface="Calibri" pitchFamily="34" charset="0"/>
            </a:endParaRPr>
          </a:p>
        </p:txBody>
      </p:sp>
      <p:sp>
        <p:nvSpPr>
          <p:cNvPr id="12" name="Rectangle 11"/>
          <p:cNvSpPr/>
          <p:nvPr/>
        </p:nvSpPr>
        <p:spPr>
          <a:xfrm>
            <a:off x="4490581" y="3432212"/>
            <a:ext cx="2030260" cy="522010"/>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Actual points</a:t>
            </a:r>
            <a:endParaRPr lang="en-US" i="1" dirty="0" smtClean="0">
              <a:latin typeface="Calibri" pitchFamily="34" charset="0"/>
              <a:cs typeface="Calibri" pitchFamily="34" charset="0"/>
            </a:endParaRPr>
          </a:p>
        </p:txBody>
      </p:sp>
      <p:cxnSp>
        <p:nvCxnSpPr>
          <p:cNvPr id="13" name="Straight Arrow Connector 12"/>
          <p:cNvCxnSpPr/>
          <p:nvPr/>
        </p:nvCxnSpPr>
        <p:spPr>
          <a:xfrm flipH="1">
            <a:off x="3924300" y="2979325"/>
            <a:ext cx="566282" cy="281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971800" y="3552292"/>
            <a:ext cx="1537570" cy="105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276600" y="4736485"/>
            <a:ext cx="337682" cy="3234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717892" y="4304973"/>
            <a:ext cx="440760" cy="1552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1"/>
          </p:cNvCxnSpPr>
          <p:nvPr/>
        </p:nvCxnSpPr>
        <p:spPr>
          <a:xfrm flipH="1">
            <a:off x="3614282" y="2257927"/>
            <a:ext cx="493733" cy="615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358022" y="2132294"/>
            <a:ext cx="735380" cy="124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579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152400"/>
            <a:ext cx="6705600" cy="685800"/>
          </a:xfrm>
          <a:prstGeom prst="rect">
            <a:avLst/>
          </a:prstGeom>
        </p:spPr>
        <p:txBody>
          <a:bodyPr vert="horz" anchor="ctr" anchorCtr="1">
            <a:normAutofit fontScale="6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smtClean="0"/>
              <a:t>If you see null pointers instead of helpful fail message….</a:t>
            </a:r>
          </a:p>
        </p:txBody>
      </p:sp>
      <p:sp>
        <p:nvSpPr>
          <p:cNvPr id="3" name="Rectangle 2"/>
          <p:cNvSpPr/>
          <p:nvPr/>
        </p:nvSpPr>
        <p:spPr>
          <a:xfrm>
            <a:off x="152400" y="2209800"/>
            <a:ext cx="8442101"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Refer to the test dump provided with every assignment. It will detail the procedure behind each test, so you can replicate and debug!</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3353145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14400" y="152400"/>
            <a:ext cx="6705600" cy="685800"/>
          </a:xfrm>
          <a:prstGeom prst="rect">
            <a:avLst/>
          </a:prstGeom>
        </p:spPr>
        <p:txBody>
          <a:bodyPr vert="horz" anchor="ctr" anchorCtr="1">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smtClean="0"/>
              <a:t>Ready to Turn in?</a:t>
            </a:r>
          </a:p>
        </p:txBody>
      </p:sp>
      <p:sp>
        <p:nvSpPr>
          <p:cNvPr id="4" name="Rectangle 3"/>
          <p:cNvSpPr/>
          <p:nvPr/>
        </p:nvSpPr>
        <p:spPr>
          <a:xfrm>
            <a:off x="152400" y="5791200"/>
            <a:ext cx="8442101"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Awesome! </a:t>
            </a:r>
            <a:r>
              <a:rPr lang="en-US" b="1" dirty="0" smtClean="0">
                <a:latin typeface="Calibri" pitchFamily="34" charset="0"/>
                <a:cs typeface="Calibri" pitchFamily="34" charset="0"/>
              </a:rPr>
              <a:t>Please just delete the jar, runtests.java file and then remove the jar from your build path</a:t>
            </a:r>
            <a:r>
              <a:rPr lang="en-US" dirty="0" smtClean="0">
                <a:latin typeface="Calibri" pitchFamily="34" charset="0"/>
                <a:cs typeface="Calibri" pitchFamily="34" charset="0"/>
              </a:rPr>
              <a:t>, pics on next few slides</a:t>
            </a:r>
            <a:endParaRPr lang="en-US" i="1" dirty="0" smtClean="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237066" y="914400"/>
            <a:ext cx="8060267" cy="4533900"/>
          </a:xfrm>
          <a:prstGeom prst="rect">
            <a:avLst/>
          </a:prstGeom>
        </p:spPr>
      </p:pic>
    </p:spTree>
    <p:extLst>
      <p:ext uri="{BB962C8B-B14F-4D97-AF65-F5344CB8AC3E}">
        <p14:creationId xmlns:p14="http://schemas.microsoft.com/office/powerpoint/2010/main" val="311512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609600"/>
            <a:ext cx="8686800" cy="4886325"/>
          </a:xfrm>
          <a:prstGeom prst="rect">
            <a:avLst/>
          </a:prstGeom>
        </p:spPr>
      </p:pic>
    </p:spTree>
    <p:extLst>
      <p:ext uri="{BB962C8B-B14F-4D97-AF65-F5344CB8AC3E}">
        <p14:creationId xmlns:p14="http://schemas.microsoft.com/office/powerpoint/2010/main" val="116663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914400"/>
            <a:ext cx="8355583" cy="4700016"/>
          </a:xfrm>
          <a:prstGeom prst="rect">
            <a:avLst/>
          </a:prstGeom>
        </p:spPr>
      </p:pic>
    </p:spTree>
    <p:extLst>
      <p:ext uri="{BB962C8B-B14F-4D97-AF65-F5344CB8AC3E}">
        <p14:creationId xmlns:p14="http://schemas.microsoft.com/office/powerpoint/2010/main" val="343680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sz="quarter" idx="1"/>
          </p:nvPr>
        </p:nvSpPr>
        <p:spPr/>
        <p:txBody>
          <a:bodyPr/>
          <a:lstStyle/>
          <a:p>
            <a:r>
              <a:rPr lang="en-US" dirty="0" smtClean="0"/>
              <a:t>To run checks provided by the instructor on some testable project a student has written </a:t>
            </a:r>
            <a:endParaRPr lang="en-US" dirty="0"/>
          </a:p>
        </p:txBody>
      </p:sp>
    </p:spTree>
    <p:extLst>
      <p:ext uri="{BB962C8B-B14F-4D97-AF65-F5344CB8AC3E}">
        <p14:creationId xmlns:p14="http://schemas.microsoft.com/office/powerpoint/2010/main" val="41005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Download Instructor Checks</a:t>
            </a:r>
            <a:endParaRPr lang="en-US" dirty="0"/>
          </a:p>
        </p:txBody>
      </p:sp>
      <p:sp>
        <p:nvSpPr>
          <p:cNvPr id="9" name="Rectangle 8"/>
          <p:cNvSpPr/>
          <p:nvPr/>
        </p:nvSpPr>
        <p:spPr>
          <a:xfrm>
            <a:off x="1524000" y="2590800"/>
            <a:ext cx="4572000" cy="923330"/>
          </a:xfrm>
          <a:prstGeom prst="rect">
            <a:avLst/>
          </a:prstGeom>
        </p:spPr>
        <p:txBody>
          <a:bodyPr>
            <a:spAutoFit/>
          </a:bodyPr>
          <a:lstStyle/>
          <a:p>
            <a:r>
              <a:rPr lang="en-US" dirty="0" smtClean="0"/>
              <a:t>Available in </a:t>
            </a:r>
            <a:r>
              <a:rPr lang="en-US" dirty="0" err="1" smtClean="0"/>
              <a:t>sakai</a:t>
            </a:r>
            <a:r>
              <a:rPr lang="en-US" dirty="0" smtClean="0"/>
              <a:t> under each assignment.</a:t>
            </a:r>
            <a:endParaRPr lang="en-US" dirty="0" smtClean="0"/>
          </a:p>
          <a:p>
            <a:endParaRPr lang="en-US" dirty="0"/>
          </a:p>
        </p:txBody>
      </p:sp>
      <p:sp>
        <p:nvSpPr>
          <p:cNvPr id="13" name="Rectangle 12"/>
          <p:cNvSpPr/>
          <p:nvPr/>
        </p:nvSpPr>
        <p:spPr>
          <a:xfrm>
            <a:off x="304800" y="4495800"/>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You will need to download this for each assignment, since we will be updating the jar</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2805797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Add the JAR to your testable Project</a:t>
            </a:r>
            <a:endParaRPr lang="en-US" dirty="0"/>
          </a:p>
        </p:txBody>
      </p:sp>
      <p:pic>
        <p:nvPicPr>
          <p:cNvPr id="4" name="Picture 3"/>
          <p:cNvPicPr>
            <a:picLocks noChangeAspect="1"/>
          </p:cNvPicPr>
          <p:nvPr/>
        </p:nvPicPr>
        <p:blipFill>
          <a:blip r:embed="rId2"/>
          <a:stretch>
            <a:fillRect/>
          </a:stretch>
        </p:blipFill>
        <p:spPr>
          <a:xfrm>
            <a:off x="152400" y="914400"/>
            <a:ext cx="8534400" cy="4800600"/>
          </a:xfrm>
          <a:prstGeom prst="rect">
            <a:avLst/>
          </a:prstGeom>
        </p:spPr>
      </p:pic>
      <p:sp>
        <p:nvSpPr>
          <p:cNvPr id="5" name="Rectangle 4"/>
          <p:cNvSpPr/>
          <p:nvPr/>
        </p:nvSpPr>
        <p:spPr>
          <a:xfrm>
            <a:off x="304800" y="5873087"/>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Right now I am dragging and dropping the jar into the base of project called “410Playground”. You will drop it in the base of the testable project. </a:t>
            </a:r>
            <a:r>
              <a:rPr lang="en-US" dirty="0" err="1" smtClean="0">
                <a:latin typeface="Calibri" pitchFamily="34" charset="0"/>
                <a:cs typeface="Calibri" pitchFamily="34" charset="0"/>
              </a:rPr>
              <a:t>AssignmentX</a:t>
            </a:r>
            <a:endParaRPr lang="en-US" dirty="0" smtClean="0">
              <a:latin typeface="Calibri" pitchFamily="34" charset="0"/>
              <a:cs typeface="Calibri" pitchFamily="34" charset="0"/>
            </a:endParaRPr>
          </a:p>
          <a:p>
            <a:pPr algn="ctr"/>
            <a:r>
              <a:rPr lang="en-US" i="1" dirty="0" smtClean="0">
                <a:latin typeface="Calibri" pitchFamily="34" charset="0"/>
                <a:cs typeface="Calibri" pitchFamily="34" charset="0"/>
              </a:rPr>
              <a:t>Be sure to copy the files, not link them! (Eclipse will prompt you)</a:t>
            </a:r>
          </a:p>
        </p:txBody>
      </p:sp>
    </p:spTree>
    <p:extLst>
      <p:ext uri="{BB962C8B-B14F-4D97-AF65-F5344CB8AC3E}">
        <p14:creationId xmlns:p14="http://schemas.microsoft.com/office/powerpoint/2010/main" val="356221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now look like this</a:t>
            </a:r>
            <a:endParaRPr lang="en-US" dirty="0"/>
          </a:p>
        </p:txBody>
      </p:sp>
      <p:pic>
        <p:nvPicPr>
          <p:cNvPr id="4" name="Picture 3"/>
          <p:cNvPicPr>
            <a:picLocks noChangeAspect="1"/>
          </p:cNvPicPr>
          <p:nvPr/>
        </p:nvPicPr>
        <p:blipFill>
          <a:blip r:embed="rId2"/>
          <a:stretch>
            <a:fillRect/>
          </a:stretch>
        </p:blipFill>
        <p:spPr>
          <a:xfrm>
            <a:off x="152400" y="838200"/>
            <a:ext cx="8991600" cy="5057775"/>
          </a:xfrm>
          <a:prstGeom prst="rect">
            <a:avLst/>
          </a:prstGeom>
        </p:spPr>
      </p:pic>
      <p:sp>
        <p:nvSpPr>
          <p:cNvPr id="6" name="Rectangle 5"/>
          <p:cNvSpPr/>
          <p:nvPr/>
        </p:nvSpPr>
        <p:spPr>
          <a:xfrm>
            <a:off x="304800" y="5873087"/>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The jar should now be in the base of testable project like so.</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307735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idx="4294967295"/>
          </p:nvPr>
        </p:nvSpPr>
        <p:spPr>
          <a:xfrm>
            <a:off x="152400" y="228600"/>
            <a:ext cx="7772400" cy="1066800"/>
          </a:xfrm>
        </p:spPr>
        <p:txBody>
          <a:bodyPr>
            <a:normAutofit fontScale="90000"/>
          </a:bodyPr>
          <a:lstStyle/>
          <a:p>
            <a:r>
              <a:rPr lang="en-US" sz="4000" dirty="0" smtClean="0"/>
              <a:t>Select Testable Project and Right-Click</a:t>
            </a:r>
            <a:endParaRPr lang="en-US" sz="4000" dirty="0"/>
          </a:p>
        </p:txBody>
      </p:sp>
      <p:pic>
        <p:nvPicPr>
          <p:cNvPr id="3" name="Picture 2"/>
          <p:cNvPicPr>
            <a:picLocks noChangeAspect="1"/>
          </p:cNvPicPr>
          <p:nvPr/>
        </p:nvPicPr>
        <p:blipFill>
          <a:blip r:embed="rId3"/>
          <a:stretch>
            <a:fillRect/>
          </a:stretch>
        </p:blipFill>
        <p:spPr>
          <a:xfrm>
            <a:off x="304800" y="1524000"/>
            <a:ext cx="7696200" cy="4329112"/>
          </a:xfrm>
          <a:prstGeom prst="rect">
            <a:avLst/>
          </a:prstGeom>
        </p:spPr>
      </p:pic>
      <p:sp>
        <p:nvSpPr>
          <p:cNvPr id="5" name="Rectangle 4"/>
          <p:cNvSpPr/>
          <p:nvPr/>
        </p:nvSpPr>
        <p:spPr>
          <a:xfrm>
            <a:off x="304800" y="5873087"/>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From here click on “Configure Build Path”.</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149687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idx="4294967295"/>
          </p:nvPr>
        </p:nvSpPr>
        <p:spPr>
          <a:xfrm>
            <a:off x="914400" y="152400"/>
            <a:ext cx="6705600" cy="685800"/>
          </a:xfrm>
        </p:spPr>
        <p:txBody>
          <a:bodyPr>
            <a:normAutofit fontScale="90000"/>
          </a:bodyPr>
          <a:lstStyle/>
          <a:p>
            <a:r>
              <a:rPr lang="en-US" sz="4000" dirty="0" smtClean="0"/>
              <a:t>Build Path</a:t>
            </a:r>
            <a:endParaRPr lang="en-US" sz="4000" dirty="0"/>
          </a:p>
        </p:txBody>
      </p:sp>
      <p:sp>
        <p:nvSpPr>
          <p:cNvPr id="5" name="Rectangle 4"/>
          <p:cNvSpPr>
            <a:spLocks noChangeArrowheads="1"/>
          </p:cNvSpPr>
          <p:nvPr/>
        </p:nvSpPr>
        <p:spPr bwMode="auto">
          <a:xfrm>
            <a:off x="6172200" y="2400300"/>
            <a:ext cx="1295400" cy="228600"/>
          </a:xfrm>
          <a:prstGeom prst="rect">
            <a:avLst/>
          </a:prstGeom>
          <a:noFill/>
          <a:ln w="38100">
            <a:solidFill>
              <a:srgbClr val="D8006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 name="Rectangle 5"/>
          <p:cNvSpPr/>
          <p:nvPr/>
        </p:nvSpPr>
        <p:spPr>
          <a:xfrm>
            <a:off x="381000" y="5901064"/>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After selecting External Jars you should choose the 410LocalChecks jar</a:t>
            </a:r>
            <a:endParaRPr lang="en-US" i="1" dirty="0" smtClean="0">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26473" y="838200"/>
            <a:ext cx="8534401" cy="4800600"/>
          </a:xfrm>
          <a:prstGeom prst="rect">
            <a:avLst/>
          </a:prstGeom>
        </p:spPr>
      </p:pic>
    </p:spTree>
    <p:extLst>
      <p:ext uri="{BB962C8B-B14F-4D97-AF65-F5344CB8AC3E}">
        <p14:creationId xmlns:p14="http://schemas.microsoft.com/office/powerpoint/2010/main" val="191224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152400"/>
            <a:ext cx="6705600" cy="685800"/>
          </a:xfrm>
          <a:prstGeom prst="rect">
            <a:avLst/>
          </a:prstGeom>
        </p:spPr>
        <p:txBody>
          <a:bodyPr vert="horz" anchor="ctr" anchorCtr="1">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smtClean="0"/>
              <a:t>Build Path </a:t>
            </a:r>
            <a:r>
              <a:rPr lang="en-US" sz="4000" dirty="0" err="1" smtClean="0"/>
              <a:t>Cont</a:t>
            </a:r>
            <a:endParaRPr lang="en-US" sz="4000" dirty="0"/>
          </a:p>
        </p:txBody>
      </p:sp>
      <p:pic>
        <p:nvPicPr>
          <p:cNvPr id="3" name="Picture 2"/>
          <p:cNvPicPr>
            <a:picLocks noChangeAspect="1"/>
          </p:cNvPicPr>
          <p:nvPr/>
        </p:nvPicPr>
        <p:blipFill>
          <a:blip r:embed="rId2"/>
          <a:stretch>
            <a:fillRect/>
          </a:stretch>
        </p:blipFill>
        <p:spPr>
          <a:xfrm>
            <a:off x="304800" y="914400"/>
            <a:ext cx="8305800" cy="4672013"/>
          </a:xfrm>
          <a:prstGeom prst="rect">
            <a:avLst/>
          </a:prstGeom>
        </p:spPr>
      </p:pic>
      <p:sp>
        <p:nvSpPr>
          <p:cNvPr id="4" name="Rectangle 3"/>
          <p:cNvSpPr/>
          <p:nvPr/>
        </p:nvSpPr>
        <p:spPr>
          <a:xfrm>
            <a:off x="381000" y="5901064"/>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Click Apply and you should be good to go!</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195227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924800" cy="79216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mtClean="0"/>
              <a:t>Should now look like this</a:t>
            </a:r>
            <a:endParaRPr lang="en-US" dirty="0"/>
          </a:p>
        </p:txBody>
      </p:sp>
      <p:pic>
        <p:nvPicPr>
          <p:cNvPr id="3" name="Picture 2"/>
          <p:cNvPicPr>
            <a:picLocks noChangeAspect="1"/>
          </p:cNvPicPr>
          <p:nvPr/>
        </p:nvPicPr>
        <p:blipFill>
          <a:blip r:embed="rId2"/>
          <a:stretch>
            <a:fillRect/>
          </a:stretch>
        </p:blipFill>
        <p:spPr>
          <a:xfrm>
            <a:off x="342900" y="838200"/>
            <a:ext cx="8153400" cy="4586288"/>
          </a:xfrm>
          <a:prstGeom prst="rect">
            <a:avLst/>
          </a:prstGeom>
        </p:spPr>
      </p:pic>
      <p:sp>
        <p:nvSpPr>
          <p:cNvPr id="5" name="Rectangle 4"/>
          <p:cNvSpPr/>
          <p:nvPr/>
        </p:nvSpPr>
        <p:spPr>
          <a:xfrm>
            <a:off x="381000" y="5901064"/>
            <a:ext cx="7924800" cy="828022"/>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noAutofit/>
          </a:bodyPr>
          <a:lstStyle/>
          <a:p>
            <a:pPr algn="ctr"/>
            <a:r>
              <a:rPr lang="en-US" dirty="0" smtClean="0">
                <a:latin typeface="Calibri" pitchFamily="34" charset="0"/>
                <a:cs typeface="Calibri" pitchFamily="34" charset="0"/>
              </a:rPr>
              <a:t>Note now you should have a Referenced Libraries folder with all the dependencies needed.</a:t>
            </a:r>
            <a:endParaRPr lang="en-US" i="1" dirty="0" smtClean="0">
              <a:latin typeface="Calibri" pitchFamily="34" charset="0"/>
              <a:cs typeface="Calibri" pitchFamily="34" charset="0"/>
            </a:endParaRPr>
          </a:p>
        </p:txBody>
      </p:sp>
    </p:spTree>
    <p:extLst>
      <p:ext uri="{BB962C8B-B14F-4D97-AF65-F5344CB8AC3E}">
        <p14:creationId xmlns:p14="http://schemas.microsoft.com/office/powerpoint/2010/main" val="2703387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4137</TotalTime>
  <Words>389</Words>
  <Application>Microsoft Office PowerPoint</Application>
  <PresentationFormat>On-screen Show (4:3)</PresentationFormat>
  <Paragraphs>39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Schoolbook</vt:lpstr>
      <vt:lpstr>Wingdings</vt:lpstr>
      <vt:lpstr>Wingdings 2</vt:lpstr>
      <vt:lpstr>Oriel</vt:lpstr>
      <vt:lpstr>Executing Runtime Checks (For Comp401 and Comp410)</vt:lpstr>
      <vt:lpstr>Goal</vt:lpstr>
      <vt:lpstr>Download Instructor Checks</vt:lpstr>
      <vt:lpstr>Add the JAR to your testable Project</vt:lpstr>
      <vt:lpstr>Should now look like this</vt:lpstr>
      <vt:lpstr>Select Testable Project and Right-Click</vt:lpstr>
      <vt:lpstr>Build Path</vt:lpstr>
      <vt:lpstr>PowerPoint Presentation</vt:lpstr>
      <vt:lpstr>PowerPoint Presentation</vt:lpstr>
      <vt:lpstr>Creating Test Main Class in Testable Project</vt:lpstr>
      <vt:lpstr>Result of Running Tests in Controls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Maxwell Daum</cp:lastModifiedBy>
  <cp:revision>575</cp:revision>
  <dcterms:created xsi:type="dcterms:W3CDTF">2006-08-16T00:00:00Z</dcterms:created>
  <dcterms:modified xsi:type="dcterms:W3CDTF">2017-01-20T17:34:57Z</dcterms:modified>
</cp:coreProperties>
</file>