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493" r:id="rId3"/>
    <p:sldId id="587" r:id="rId4"/>
    <p:sldId id="588" r:id="rId5"/>
    <p:sldId id="589" r:id="rId6"/>
    <p:sldId id="593" r:id="rId7"/>
    <p:sldId id="594" r:id="rId8"/>
    <p:sldId id="595" r:id="rId9"/>
    <p:sldId id="596" r:id="rId10"/>
    <p:sldId id="592" r:id="rId11"/>
    <p:sldId id="597" r:id="rId12"/>
    <p:sldId id="598" r:id="rId13"/>
    <p:sldId id="472" r:id="rId14"/>
    <p:sldId id="5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633"/>
    <a:srgbClr val="0066FF"/>
    <a:srgbClr val="201E42"/>
    <a:srgbClr val="FF00FF"/>
    <a:srgbClr val="FF5050"/>
    <a:srgbClr val="E45740"/>
    <a:srgbClr val="FF6600"/>
    <a:srgbClr val="9966FF"/>
    <a:srgbClr val="BE442C"/>
    <a:srgbClr val="F9F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7" autoAdjust="0"/>
    <p:restoredTop sz="94633" autoAdjust="0"/>
  </p:normalViewPr>
  <p:slideViewPr>
    <p:cSldViewPr>
      <p:cViewPr varScale="1">
        <p:scale>
          <a:sx n="85" d="100"/>
          <a:sy n="85" d="100"/>
        </p:scale>
        <p:origin x="84" y="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C30AAD-270B-45A5-9812-B3FF80DA1D53}" type="datetimeFigureOut">
              <a:rPr lang="en-US" smtClean="0"/>
              <a:t>3/8/2016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14600"/>
          </a:xfrm>
        </p:spPr>
        <p:txBody>
          <a:bodyPr>
            <a:normAutofit fontScale="400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r"/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David </a:t>
            </a:r>
            <a:r>
              <a:rPr lang="en-US" sz="5100" i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Stotts</a:t>
            </a:r>
            <a:endParaRPr lang="en-US" sz="51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Computer Science Department</a:t>
            </a:r>
          </a:p>
          <a:p>
            <a:r>
              <a:rPr lang="en-US" sz="5100" i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UNC Chapel </a:t>
            </a:r>
            <a:r>
              <a:rPr lang="en-US" sz="51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Hill</a:t>
            </a:r>
            <a:endParaRPr lang="en-US" sz="2800" i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609600"/>
            <a:ext cx="7620000" cy="25908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Structures 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and Analysis</a:t>
            </a:r>
            <a:br>
              <a:rPr lang="en-US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i="1" dirty="0" smtClean="0">
                <a:solidFill>
                  <a:srgbClr val="F9FDC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(COMP 410)</a:t>
            </a:r>
            <a:endParaRPr lang="en-US" sz="2400" i="1" dirty="0">
              <a:solidFill>
                <a:srgbClr val="F9FDC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C00000"/>
                </a:solidFill>
              </a:rPr>
              <a:t>MAP can be implemented like SET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b="1" i="1" dirty="0" smtClean="0">
                <a:solidFill>
                  <a:srgbClr val="0070C0"/>
                </a:solidFill>
              </a:rPr>
              <a:t>We store a (</a:t>
            </a:r>
            <a:r>
              <a:rPr lang="en-US" sz="2000" b="1" i="1" dirty="0" err="1" smtClean="0">
                <a:solidFill>
                  <a:srgbClr val="0070C0"/>
                </a:solidFill>
              </a:rPr>
              <a:t>key,value</a:t>
            </a:r>
            <a:r>
              <a:rPr lang="en-US" sz="2000" b="1" i="1" dirty="0" smtClean="0">
                <a:solidFill>
                  <a:srgbClr val="0070C0"/>
                </a:solidFill>
              </a:rPr>
              <a:t>) pair rather than only a key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400" b="1" dirty="0" smtClean="0"/>
              <a:t>Organized as a BST (balanced) we get this</a:t>
            </a:r>
          </a:p>
          <a:p>
            <a:pPr marL="630936" lvl="2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</a:rPr>
              <a:t>p</a:t>
            </a:r>
            <a:r>
              <a:rPr lang="en-US" sz="2400" b="1" dirty="0" smtClean="0">
                <a:solidFill>
                  <a:srgbClr val="C00000"/>
                </a:solidFill>
              </a:rPr>
              <a:t>ut: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O(log N)</a:t>
            </a:r>
            <a:r>
              <a:rPr lang="en-US" sz="2400" b="1" dirty="0" smtClean="0"/>
              <a:t>  </a:t>
            </a:r>
            <a:r>
              <a:rPr lang="en-US" sz="2400" b="1" i="1" dirty="0" smtClean="0"/>
              <a:t>time, worst case and average</a:t>
            </a:r>
          </a:p>
          <a:p>
            <a:pPr marL="630936" lvl="2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</a:rPr>
              <a:t>g</a:t>
            </a:r>
            <a:r>
              <a:rPr lang="en-US" sz="2400" b="1" dirty="0" smtClean="0">
                <a:solidFill>
                  <a:srgbClr val="C00000"/>
                </a:solidFill>
              </a:rPr>
              <a:t>et:</a:t>
            </a:r>
            <a:r>
              <a:rPr lang="en-US" sz="2400" b="1" dirty="0" smtClean="0">
                <a:solidFill>
                  <a:srgbClr val="0070C0"/>
                </a:solidFill>
              </a:rPr>
              <a:t> O(log N)  </a:t>
            </a:r>
            <a:r>
              <a:rPr lang="en-US" sz="2400" b="1" i="1" dirty="0" smtClean="0"/>
              <a:t>time, worst case and average</a:t>
            </a:r>
          </a:p>
          <a:p>
            <a:pPr marL="630936" lvl="2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hasKey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O(log N)  </a:t>
            </a:r>
            <a:r>
              <a:rPr lang="en-US" sz="2400" b="1" i="1" dirty="0" smtClean="0"/>
              <a:t>time, worst case and average</a:t>
            </a:r>
          </a:p>
          <a:p>
            <a:pPr marL="630936" lvl="2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b="1" dirty="0">
                <a:solidFill>
                  <a:srgbClr val="C00000"/>
                </a:solidFill>
              </a:rPr>
              <a:t>r</a:t>
            </a:r>
            <a:r>
              <a:rPr lang="en-US" sz="2400" b="1" dirty="0" smtClean="0">
                <a:solidFill>
                  <a:srgbClr val="C00000"/>
                </a:solidFill>
              </a:rPr>
              <a:t>emove: </a:t>
            </a:r>
            <a:r>
              <a:rPr lang="en-US" sz="2400" b="1" dirty="0" smtClean="0">
                <a:solidFill>
                  <a:srgbClr val="0070C0"/>
                </a:solidFill>
              </a:rPr>
              <a:t>O(log N)  </a:t>
            </a:r>
            <a:r>
              <a:rPr lang="en-US" sz="2400" b="1" i="1" dirty="0" smtClean="0"/>
              <a:t>time, worst case and average</a:t>
            </a:r>
            <a:endParaRPr lang="en-US" sz="2400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Implementation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095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/>
              <a:t>Java Collections has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</a:rPr>
              <a:t>TreeMap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err="1" smtClean="0">
                <a:solidFill>
                  <a:srgbClr val="C00000"/>
                </a:solidFill>
              </a:rPr>
              <a:t>HashMap</a:t>
            </a:r>
            <a:endParaRPr lang="en-US" sz="2400" b="1" i="1" dirty="0" smtClean="0">
              <a:solidFill>
                <a:srgbClr val="C00000"/>
              </a:solidFill>
            </a:endParaRP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dirty="0" smtClean="0"/>
              <a:t>Tree Map</a:t>
            </a:r>
          </a:p>
          <a:p>
            <a:pPr marL="708660" lvl="1" indent="-342900"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</a:rPr>
              <a:t>MAP elements stored in balanced BST</a:t>
            </a: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dirty="0" smtClean="0"/>
              <a:t>Hash Map</a:t>
            </a:r>
          </a:p>
          <a:p>
            <a:pPr marL="708660" lvl="1" indent="-342900"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</a:rPr>
              <a:t>MAP elements stored using Hash Table</a:t>
            </a:r>
          </a:p>
          <a:p>
            <a:pPr marL="708660" lvl="1" indent="-342900">
              <a:spcBef>
                <a:spcPts val="1200"/>
              </a:spcBef>
              <a:spcAft>
                <a:spcPts val="600"/>
              </a:spcAft>
            </a:pPr>
            <a:r>
              <a:rPr lang="en-US" sz="2400" b="1" i="1" dirty="0" smtClean="0">
                <a:solidFill>
                  <a:srgbClr val="C00000"/>
                </a:solidFill>
              </a:rPr>
              <a:t>Next chapter, after break (chapter 5)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Implementation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42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Why use hashing for MAP ?</a:t>
            </a: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dirty="0" smtClean="0"/>
              <a:t>Average case times:</a:t>
            </a: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p</a:t>
            </a:r>
            <a:r>
              <a:rPr lang="en-US" sz="2400" b="1" dirty="0" smtClean="0">
                <a:solidFill>
                  <a:srgbClr val="C00000"/>
                </a:solidFill>
              </a:rPr>
              <a:t>ut: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O(1)</a:t>
            </a:r>
            <a:endParaRPr lang="en-US" sz="2400" b="1" i="1" dirty="0" smtClean="0"/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g</a:t>
            </a:r>
            <a:r>
              <a:rPr lang="en-US" sz="2400" b="1" dirty="0" smtClean="0">
                <a:solidFill>
                  <a:srgbClr val="C00000"/>
                </a:solidFill>
              </a:rPr>
              <a:t>et:</a:t>
            </a:r>
            <a:r>
              <a:rPr lang="en-US" sz="2400" b="1" dirty="0" smtClean="0">
                <a:solidFill>
                  <a:srgbClr val="0070C0"/>
                </a:solidFill>
              </a:rPr>
              <a:t> O(1) </a:t>
            </a: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 err="1" smtClean="0">
                <a:solidFill>
                  <a:srgbClr val="C00000"/>
                </a:solidFill>
              </a:rPr>
              <a:t>hasKey</a:t>
            </a:r>
            <a:r>
              <a:rPr lang="en-US" sz="2400" b="1" dirty="0" smtClean="0">
                <a:solidFill>
                  <a:srgbClr val="C00000"/>
                </a:solidFill>
              </a:rPr>
              <a:t>: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O(1)</a:t>
            </a: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r</a:t>
            </a:r>
            <a:r>
              <a:rPr lang="en-US" sz="2400" b="1" dirty="0" smtClean="0">
                <a:solidFill>
                  <a:srgbClr val="C00000"/>
                </a:solidFill>
              </a:rPr>
              <a:t>emove: </a:t>
            </a:r>
            <a:r>
              <a:rPr lang="en-US" sz="2400" b="1" dirty="0" smtClean="0">
                <a:solidFill>
                  <a:srgbClr val="0070C0"/>
                </a:solidFill>
              </a:rPr>
              <a:t>O(1)</a:t>
            </a:r>
            <a:endParaRPr lang="en-US" sz="2400" b="1" dirty="0">
              <a:solidFill>
                <a:srgbClr val="0070C0"/>
              </a:solidFill>
            </a:endParaRP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dirty="0" smtClean="0"/>
              <a:t>Worst </a:t>
            </a:r>
            <a:r>
              <a:rPr lang="en-US" sz="2800" b="1" dirty="0"/>
              <a:t>case times</a:t>
            </a:r>
            <a:r>
              <a:rPr lang="en-US" sz="2800" b="1" dirty="0" smtClean="0"/>
              <a:t>: </a:t>
            </a:r>
            <a:r>
              <a:rPr lang="en-US" sz="2800" b="1" i="1" dirty="0" smtClean="0">
                <a:solidFill>
                  <a:srgbClr val="0070C0"/>
                </a:solidFill>
              </a:rPr>
              <a:t>(the downside)</a:t>
            </a:r>
            <a:endParaRPr lang="en-US" sz="2800" b="1" i="1" dirty="0">
              <a:solidFill>
                <a:srgbClr val="0070C0"/>
              </a:solidFill>
            </a:endParaRP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put: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O(N)</a:t>
            </a:r>
            <a:endParaRPr lang="en-US" sz="2400" b="1" i="1" dirty="0"/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get: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O(N) </a:t>
            </a:r>
            <a:endParaRPr lang="en-US" sz="2400" b="1" dirty="0">
              <a:solidFill>
                <a:srgbClr val="0070C0"/>
              </a:solidFill>
            </a:endParaRP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 err="1">
                <a:solidFill>
                  <a:srgbClr val="C00000"/>
                </a:solidFill>
              </a:rPr>
              <a:t>hasKey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  <a:r>
              <a:rPr lang="en-US" sz="2400" b="1" dirty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O(N)</a:t>
            </a:r>
            <a:endParaRPr lang="en-US" sz="2400" b="1" dirty="0">
              <a:solidFill>
                <a:srgbClr val="0070C0"/>
              </a:solidFill>
            </a:endParaRPr>
          </a:p>
          <a:p>
            <a:pPr marL="630936" lvl="2" indent="0"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C00000"/>
                </a:solidFill>
              </a:rPr>
              <a:t>remove: </a:t>
            </a:r>
            <a:r>
              <a:rPr lang="en-US" sz="2400" b="1" dirty="0" smtClean="0">
                <a:solidFill>
                  <a:srgbClr val="0070C0"/>
                </a:solidFill>
              </a:rPr>
              <a:t>O(N)</a:t>
            </a:r>
            <a:endParaRPr lang="en-US" sz="2400" b="1" dirty="0">
              <a:solidFill>
                <a:srgbClr val="0070C0"/>
              </a:solidFill>
            </a:endParaRPr>
          </a:p>
          <a:p>
            <a:pPr marL="137160" indent="0">
              <a:spcBef>
                <a:spcPts val="600"/>
              </a:spcBef>
              <a:buNone/>
            </a:pPr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Hash MAP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67200" y="5029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We will see that with care, these are rare</a:t>
            </a:r>
            <a:endParaRPr lang="en-US" sz="2400" i="1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0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048000"/>
            <a:ext cx="8229600" cy="3763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3200" dirty="0" smtClean="0"/>
              <a:t>Beyond this is just templates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END</a:t>
            </a:r>
            <a:endParaRPr lang="en-US" sz="60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78427" y="206733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8039" y="5582984"/>
            <a:ext cx="8077200" cy="522740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0   1   2   3    4   5   6   7   8   9  10  11  ...</a:t>
            </a:r>
            <a:endParaRPr lang="en-US" sz="2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551743" y="1521879"/>
            <a:ext cx="4706057" cy="3453973"/>
            <a:chOff x="217207" y="2296670"/>
            <a:chExt cx="5441520" cy="3525378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57380" y="4517867"/>
              <a:ext cx="217328" cy="704447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435997" y="3204789"/>
              <a:ext cx="42577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9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7207" y="5209200"/>
              <a:ext cx="778427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2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46688" y="5209200"/>
              <a:ext cx="748499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18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6423" y="4156350"/>
              <a:ext cx="742356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74683" y="4141307"/>
              <a:ext cx="584044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19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1882670" y="2670113"/>
              <a:ext cx="1044483" cy="605656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3253959" y="2670113"/>
              <a:ext cx="1213679" cy="651725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H="1">
              <a:off x="1033621" y="348577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3955936" y="3531845"/>
              <a:ext cx="570101" cy="63488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707281" y="3549276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70177" y="3510907"/>
              <a:ext cx="529987" cy="582300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>
              <a:off x="2036007" y="4477052"/>
              <a:ext cx="264157" cy="732773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504706" y="4531722"/>
              <a:ext cx="277406" cy="751218"/>
            </a:xfrm>
            <a:prstGeom prst="line">
              <a:avLst/>
            </a:prstGeom>
            <a:ln w="3492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852243" y="2296670"/>
              <a:ext cx="352463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3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49164" y="3153402"/>
              <a:ext cx="649211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12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124987" y="4092864"/>
              <a:ext cx="784742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73228" y="4131576"/>
              <a:ext cx="746920" cy="612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16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45451" y="5209200"/>
              <a:ext cx="798920" cy="3769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C00000"/>
                  </a:solidFill>
                </a:rPr>
                <a:t>4</a:t>
              </a:r>
              <a:r>
                <a:rPr lang="en-US" b="1" dirty="0" smtClean="0">
                  <a:solidFill>
                    <a:srgbClr val="C00000"/>
                  </a:solidFill>
                </a:rPr>
                <a:t>1</a:t>
              </a:r>
              <a:endParaRPr lang="en-US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59" name="Oval 58"/>
          <p:cNvSpPr/>
          <p:nvPr/>
        </p:nvSpPr>
        <p:spPr>
          <a:xfrm>
            <a:off x="7475707" y="4975852"/>
            <a:ext cx="467929" cy="489437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2593361" y="4247426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>
            <a:off x="2525711" y="3670486"/>
            <a:ext cx="276758" cy="576940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endCxn id="65" idx="0"/>
          </p:cNvCxnSpPr>
          <p:nvPr/>
        </p:nvCxnSpPr>
        <p:spPr>
          <a:xfrm flipH="1">
            <a:off x="3393175" y="3705740"/>
            <a:ext cx="270890" cy="541686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06865" y="3699744"/>
            <a:ext cx="250108" cy="54768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656639" y="3689105"/>
            <a:ext cx="180389" cy="580951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052204" y="3705740"/>
            <a:ext cx="250108" cy="547682"/>
          </a:xfrm>
          <a:prstGeom prst="line">
            <a:avLst/>
          </a:prstGeom>
          <a:ln w="3492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4447284" y="4248240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5136981" y="4241335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862101" y="4232695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184067" y="4247426"/>
            <a:ext cx="418215" cy="421718"/>
          </a:xfrm>
          <a:prstGeom prst="ellipse">
            <a:avLst/>
          </a:prstGeom>
          <a:solidFill>
            <a:schemeClr val="accent2">
              <a:lumMod val="40000"/>
              <a:lumOff val="60000"/>
              <a:alpha val="69000"/>
            </a:schemeClr>
          </a:solidFill>
          <a:ln w="22225">
            <a:solidFill>
              <a:schemeClr val="accent2">
                <a:lumMod val="75000"/>
                <a:alpha val="49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6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6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1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6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1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9" grpId="0" animBg="1"/>
      <p:bldP spid="60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/>
          </a:bodyPr>
          <a:lstStyle/>
          <a:p>
            <a:pPr marL="109728" indent="0" algn="ctr">
              <a:spcBef>
                <a:spcPts val="600"/>
              </a:spcBef>
              <a:buNone/>
            </a:pPr>
            <a:endParaRPr lang="en-US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Bef>
                <a:spcPts val="600"/>
              </a:spcBef>
              <a:buNone/>
            </a:pPr>
            <a:r>
              <a:rPr lang="en-US" sz="5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Sets and Maps</a:t>
            </a:r>
          </a:p>
          <a:p>
            <a:pPr marL="109728" indent="0" algn="ctr">
              <a:spcBef>
                <a:spcPts val="600"/>
              </a:spcBef>
              <a:buNone/>
            </a:pPr>
            <a:endParaRPr lang="en-US" sz="5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29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Set is an abstract type</a:t>
            </a:r>
          </a:p>
          <a:p>
            <a:pPr marL="109728" indent="0">
              <a:buNone/>
            </a:pP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</a:t>
            </a:r>
            <a:r>
              <a:rPr lang="en-US" sz="2400" b="1" dirty="0" smtClean="0">
                <a:latin typeface="Calibri" panose="020F0502020204030204" pitchFamily="34" charset="0"/>
              </a:rPr>
              <a:t>add:            SET   x  </a:t>
            </a:r>
            <a:r>
              <a:rPr lang="en-US" sz="2400" b="1" dirty="0" err="1" smtClean="0">
                <a:latin typeface="Calibri" panose="020F0502020204030204" pitchFamily="34" charset="0"/>
              </a:rPr>
              <a:t>elt</a:t>
            </a:r>
            <a:r>
              <a:rPr lang="en-US" sz="2400" b="1" dirty="0" smtClean="0">
                <a:latin typeface="Calibri" panose="020F0502020204030204" pitchFamily="34" charset="0"/>
              </a:rPr>
              <a:t>  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SET</a:t>
            </a:r>
          </a:p>
          <a:p>
            <a:pPr marL="109728" indent="0"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remove:     SET   x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elt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  SET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contains :   SET   x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elt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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boolean</a:t>
            </a:r>
            <a:endParaRPr lang="en-US" sz="24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60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The add will enforce uniqueness… only one instance of an element may be in a SET</a:t>
            </a:r>
          </a:p>
          <a:p>
            <a:pPr marL="109728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US" sz="2000" b="1" dirty="0" smtClean="0">
                <a:solidFill>
                  <a:srgbClr val="002060"/>
                </a:solidFill>
              </a:rPr>
              <a:t>A variant of SET called MULTISET will allow multiple instances of an element, then you need a </a:t>
            </a:r>
            <a:r>
              <a:rPr lang="en-US" sz="2000" b="1" i="1" dirty="0" smtClean="0"/>
              <a:t>count</a:t>
            </a:r>
            <a:r>
              <a:rPr lang="en-US" sz="2000" b="1" dirty="0" smtClean="0">
                <a:solidFill>
                  <a:srgbClr val="002060"/>
                </a:solidFill>
              </a:rPr>
              <a:t>  function for an element (</a:t>
            </a:r>
            <a:r>
              <a:rPr lang="en-US" sz="2000" b="1" i="1" dirty="0" smtClean="0">
                <a:solidFill>
                  <a:srgbClr val="002060"/>
                </a:solidFill>
              </a:rPr>
              <a:t>contains</a:t>
            </a:r>
            <a:r>
              <a:rPr lang="en-US" sz="2000" b="1" dirty="0" smtClean="0">
                <a:solidFill>
                  <a:srgbClr val="002060"/>
                </a:solidFill>
              </a:rPr>
              <a:t> is </a:t>
            </a:r>
            <a:r>
              <a:rPr lang="en-US" sz="2000" b="1" i="1" dirty="0" smtClean="0">
                <a:solidFill>
                  <a:srgbClr val="002060"/>
                </a:solidFill>
              </a:rPr>
              <a:t>count</a:t>
            </a:r>
            <a:r>
              <a:rPr lang="en-US" sz="2000" b="1" dirty="0" smtClean="0">
                <a:solidFill>
                  <a:srgbClr val="002060"/>
                </a:solidFill>
              </a:rPr>
              <a:t>&gt;0 )</a:t>
            </a:r>
          </a:p>
          <a:p>
            <a:pPr marL="109728" indent="0">
              <a:buNone/>
            </a:pPr>
            <a:endParaRPr lang="en-US" sz="2000" b="1" dirty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SET ADT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62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Map is an abstract type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dirty="0" smtClean="0">
                <a:solidFill>
                  <a:srgbClr val="C00000"/>
                </a:solidFill>
              </a:rPr>
              <a:t>a collection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rgbClr val="C00000"/>
                </a:solidFill>
              </a:rPr>
              <a:t>s</a:t>
            </a:r>
            <a:r>
              <a:rPr lang="en-US" sz="2400" b="1" i="1" u="sng" dirty="0" smtClean="0">
                <a:solidFill>
                  <a:srgbClr val="C00000"/>
                </a:solidFill>
              </a:rPr>
              <a:t>tores “pairs” (</a:t>
            </a:r>
            <a:r>
              <a:rPr lang="en-US" sz="2400" b="1" i="1" u="sng" dirty="0" err="1" smtClean="0">
                <a:solidFill>
                  <a:srgbClr val="C00000"/>
                </a:solidFill>
              </a:rPr>
              <a:t>key,value</a:t>
            </a:r>
            <a:r>
              <a:rPr lang="en-US" sz="2400" b="1" i="1" u="sng" dirty="0" smtClean="0">
                <a:solidFill>
                  <a:srgbClr val="C00000"/>
                </a:solidFill>
              </a:rPr>
              <a:t>)</a:t>
            </a:r>
            <a:endParaRPr lang="en-US" sz="2400" b="1" u="sng" dirty="0" smtClean="0">
              <a:solidFill>
                <a:srgbClr val="002060"/>
              </a:solidFill>
            </a:endParaRPr>
          </a:p>
          <a:p>
            <a:pPr marL="137160" indent="0">
              <a:spcBef>
                <a:spcPts val="2400"/>
              </a:spcBef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We insert/retrieve items using the key</a:t>
            </a:r>
            <a:endParaRPr lang="en-US" sz="1800" b="1" dirty="0">
              <a:solidFill>
                <a:srgbClr val="002060"/>
              </a:solidFill>
            </a:endParaRPr>
          </a:p>
          <a:p>
            <a:pPr marL="137160" indent="0">
              <a:spcBef>
                <a:spcPts val="2400"/>
              </a:spcBef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Goal is to use the associated value</a:t>
            </a:r>
            <a:endParaRPr lang="en-US" sz="1800" b="1" dirty="0">
              <a:solidFill>
                <a:srgbClr val="002060"/>
              </a:solidFill>
            </a:endParaRPr>
          </a:p>
          <a:p>
            <a:pPr marL="137160" indent="0">
              <a:spcBef>
                <a:spcPts val="2400"/>
              </a:spcBef>
              <a:buNone/>
            </a:pPr>
            <a:r>
              <a:rPr lang="en-US" sz="2800" b="1" dirty="0" smtClean="0">
                <a:solidFill>
                  <a:srgbClr val="002060"/>
                </a:solidFill>
              </a:rPr>
              <a:t>We are using this in the </a:t>
            </a:r>
            <a:r>
              <a:rPr lang="en-US" sz="2800" b="1" dirty="0" err="1" smtClean="0">
                <a:solidFill>
                  <a:srgbClr val="002060"/>
                </a:solidFill>
              </a:rPr>
              <a:t>PrQUE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C00000"/>
                </a:solidFill>
              </a:rPr>
              <a:t>s</a:t>
            </a:r>
            <a:r>
              <a:rPr lang="en-US" sz="2400" b="1" i="1" dirty="0" smtClean="0">
                <a:solidFill>
                  <a:srgbClr val="C00000"/>
                </a:solidFill>
              </a:rPr>
              <a:t>pot in min bin heap found from priority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srgbClr val="C00000"/>
                </a:solidFill>
              </a:rPr>
              <a:t>w</a:t>
            </a:r>
            <a:r>
              <a:rPr lang="en-US" sz="2400" b="1" i="1" dirty="0" smtClean="0">
                <a:solidFill>
                  <a:srgbClr val="C00000"/>
                </a:solidFill>
              </a:rPr>
              <a:t>ant to retrieve and use the data </a:t>
            </a:r>
          </a:p>
          <a:p>
            <a:pPr marL="393192" lvl="1" indent="0">
              <a:buNone/>
            </a:pP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smtClean="0">
                <a:solidFill>
                  <a:srgbClr val="C00000"/>
                </a:solidFill>
              </a:rPr>
              <a:t> (process, name, diagnosis, etc.)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6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Map is an abstract type</a:t>
            </a:r>
            <a:endParaRPr lang="en-US" sz="1400" b="1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</a:t>
            </a:r>
            <a:r>
              <a:rPr lang="en-US" sz="2400" b="1" dirty="0" smtClean="0">
                <a:latin typeface="Calibri" panose="020F0502020204030204" pitchFamily="34" charset="0"/>
              </a:rPr>
              <a:t>get:              MAP   x  key                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value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put:              MAP   x  key  x  value      MAP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remove:      MAP   x  key                      MAP</a:t>
            </a:r>
            <a:endParaRPr lang="en-US" sz="2400" b="1" dirty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 </a:t>
            </a:r>
            <a:r>
              <a:rPr lang="en-US" sz="2400" b="1" dirty="0" err="1" smtClean="0">
                <a:latin typeface="Calibri" panose="020F0502020204030204" pitchFamily="34" charset="0"/>
                <a:sym typeface="Wingdings" panose="05000000000000000000" pitchFamily="2" charset="2"/>
              </a:rPr>
              <a:t>hasKey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:      MAP   x  key                      Boolean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  </a:t>
            </a:r>
            <a:r>
              <a:rPr lang="en-US" sz="2400" b="1" dirty="0">
                <a:latin typeface="Calibri" panose="020F0502020204030204" pitchFamily="34" charset="0"/>
              </a:rPr>
              <a:t>keys:            </a:t>
            </a:r>
            <a:r>
              <a:rPr lang="en-US" sz="2400" b="1" dirty="0" smtClean="0">
                <a:latin typeface="Calibri" panose="020F0502020204030204" pitchFamily="34" charset="0"/>
              </a:rPr>
              <a:t>MAP  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   SET </a:t>
            </a: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of key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</a:t>
            </a: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values:    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MAP         “blob” of </a:t>
            </a: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value</a:t>
            </a:r>
          </a:p>
          <a:p>
            <a:pPr marL="109728" indent="0">
              <a:spcBef>
                <a:spcPts val="0"/>
              </a:spcBef>
              <a:buNone/>
            </a:pPr>
            <a:endParaRPr lang="en-US" sz="1100" b="1" dirty="0" smtClean="0"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US" sz="24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      size, empty, </a:t>
            </a:r>
            <a:r>
              <a:rPr lang="en-US" sz="2400" i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etc.</a:t>
            </a:r>
          </a:p>
          <a:p>
            <a:pPr marL="109728" indent="0">
              <a:buNone/>
            </a:pPr>
            <a:endParaRPr lang="en-US" sz="1050" b="1" i="1" dirty="0" smtClean="0">
              <a:solidFill>
                <a:srgbClr val="002060"/>
              </a:solidFill>
              <a:latin typeface="Calibri" panose="020F0502020204030204" pitchFamily="34" charset="0"/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</a:pPr>
            <a:r>
              <a:rPr lang="en-US" sz="2000" b="1" i="1" dirty="0" smtClean="0">
                <a:solidFill>
                  <a:srgbClr val="002060"/>
                </a:solidFill>
              </a:rPr>
              <a:t>“put” </a:t>
            </a:r>
            <a:r>
              <a:rPr lang="en-US" sz="2000" b="1" dirty="0" smtClean="0">
                <a:solidFill>
                  <a:srgbClr val="002060"/>
                </a:solidFill>
              </a:rPr>
              <a:t>will enforce uniqueness of keys… only one of each key</a:t>
            </a: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002060"/>
                </a:solidFill>
              </a:rPr>
              <a:t> several keys may MAP to the same value</a:t>
            </a:r>
          </a:p>
          <a:p>
            <a:pPr>
              <a:spcBef>
                <a:spcPts val="600"/>
              </a:spcBef>
            </a:pPr>
            <a:r>
              <a:rPr lang="en-US" sz="2000" b="1" i="1" dirty="0">
                <a:solidFill>
                  <a:srgbClr val="002060"/>
                </a:solidFill>
              </a:rPr>
              <a:t>“keys” returns a SET since keys are unique</a:t>
            </a:r>
          </a:p>
          <a:p>
            <a:pPr>
              <a:spcBef>
                <a:spcPts val="600"/>
              </a:spcBef>
            </a:pPr>
            <a:r>
              <a:rPr lang="en-US" sz="2000" b="1" i="1" dirty="0">
                <a:solidFill>
                  <a:srgbClr val="002060"/>
                </a:solidFill>
              </a:rPr>
              <a:t>“values” returns a </a:t>
            </a:r>
            <a:r>
              <a:rPr lang="en-US" sz="2000" b="1" i="1" dirty="0" smtClean="0">
                <a:solidFill>
                  <a:srgbClr val="002060"/>
                </a:solidFill>
              </a:rPr>
              <a:t> list/collection </a:t>
            </a:r>
            <a:r>
              <a:rPr lang="en-US" sz="2000" b="1" i="1" dirty="0">
                <a:solidFill>
                  <a:srgbClr val="002060"/>
                </a:solidFill>
              </a:rPr>
              <a:t>of the values (and the </a:t>
            </a:r>
          </a:p>
          <a:p>
            <a:pPr marL="109728" indent="0">
              <a:spcBef>
                <a:spcPts val="600"/>
              </a:spcBef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                </a:t>
            </a:r>
            <a:r>
              <a:rPr lang="en-US" sz="2000" b="1" i="1" dirty="0">
                <a:solidFill>
                  <a:srgbClr val="002060"/>
                </a:solidFill>
              </a:rPr>
              <a:t>elements in the collection might not be unique)</a:t>
            </a:r>
          </a:p>
          <a:p>
            <a:pPr>
              <a:spcBef>
                <a:spcPts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ADT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75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/>
              <a:t>MAP is like a mathematical function…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 math  function 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f(x) </a:t>
            </a: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 </a:t>
            </a: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y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 give a domain element x,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 get back a range element y</a:t>
            </a:r>
          </a:p>
          <a:p>
            <a:pPr marL="109728" indent="0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MAP(k) </a:t>
            </a: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  v       </a:t>
            </a:r>
            <a:r>
              <a:rPr lang="en-US" sz="2800" b="1" dirty="0" smtClean="0">
                <a:latin typeface="Calibri" panose="020F0502020204030204" pitchFamily="34" charset="0"/>
                <a:sym typeface="Wingdings" panose="05000000000000000000" pitchFamily="2" charset="2"/>
              </a:rPr>
              <a:t>or,</a:t>
            </a:r>
            <a:r>
              <a:rPr lang="en-US" sz="2800" b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     </a:t>
            </a:r>
            <a:r>
              <a:rPr lang="en-US" sz="2800" b="1" i="1" dirty="0" smtClean="0">
                <a:solidFill>
                  <a:srgbClr val="0070C0"/>
                </a:solidFill>
                <a:latin typeface="Calibri" panose="020F0502020204030204" pitchFamily="34" charset="0"/>
                <a:sym typeface="Wingdings" panose="05000000000000000000" pitchFamily="2" charset="2"/>
              </a:rPr>
              <a:t>get(k)   v</a:t>
            </a:r>
            <a:endParaRPr lang="en-US" sz="2800" b="1" i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 give a key k, 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get back a value v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400" b="1" i="1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is like a Function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118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6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6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/>
              <a:t>Math functions are often continuous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/>
              <a:t>       </a:t>
            </a:r>
            <a:r>
              <a:rPr lang="en-US" sz="2800" b="1" i="1" dirty="0" smtClean="0">
                <a:solidFill>
                  <a:srgbClr val="0070C0"/>
                </a:solidFill>
              </a:rPr>
              <a:t>f(x) </a:t>
            </a:r>
            <a:r>
              <a:rPr lang="en-US" sz="2800" b="1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3x + 5     where x is a real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ym typeface="Wingdings" panose="05000000000000000000" pitchFamily="2" charset="2"/>
              </a:rPr>
              <a:t>c</a:t>
            </a:r>
            <a:r>
              <a:rPr lang="en-US" sz="2800" b="1" dirty="0" smtClean="0">
                <a:sym typeface="Wingdings" panose="05000000000000000000" pitchFamily="2" charset="2"/>
              </a:rPr>
              <a:t>an’t enumerate all elements of the domain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2800" b="1" dirty="0">
              <a:sym typeface="Wingdings" panose="05000000000000000000" pitchFamily="2" charset="2"/>
            </a:endParaRP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/>
              <a:t>In a MAP the function is discrete,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/>
              <a:t>a</a:t>
            </a:r>
            <a:r>
              <a:rPr lang="en-US" sz="2800" b="1" dirty="0" smtClean="0"/>
              <a:t> set of ordered pairs (domain, range)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{  (123,”dave”), (234,”jane”), (345,”kim”),   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    (456,“pete”), (567,“amy”), (678,”bob”)  }</a:t>
            </a:r>
            <a:r>
              <a:rPr lang="en-US" sz="2800" b="1" i="1" dirty="0" smtClean="0">
                <a:solidFill>
                  <a:srgbClr val="C00000"/>
                </a:solidFill>
                <a:latin typeface="Arial Narrow" panose="020B0606020202030204" pitchFamily="34" charset="0"/>
                <a:cs typeface="Courier New" panose="02070309020205020404" pitchFamily="49" charset="0"/>
              </a:rPr>
              <a:t>    </a:t>
            </a:r>
            <a:endParaRPr lang="en-US" sz="1400" b="1" i="1" dirty="0" smtClean="0">
              <a:solidFill>
                <a:srgbClr val="C00000"/>
              </a:solidFill>
              <a:latin typeface="Arial Narrow" panose="020B0606020202030204" pitchFamily="34" charset="0"/>
              <a:cs typeface="Courier New" panose="02070309020205020404" pitchFamily="49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 keys (domain elements) are a finite enumerable set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is like a Function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1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Each key maps to only one value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Here is a MAP that might represent </a:t>
            </a:r>
            <a:r>
              <a:rPr lang="en-US" sz="2000" b="1" dirty="0" smtClean="0">
                <a:solidFill>
                  <a:srgbClr val="0070C0"/>
                </a:solidFill>
              </a:rPr>
              <a:t>SSN mapped to names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is like a Function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85825" y="2286000"/>
            <a:ext cx="1600200" cy="33528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328518" y="2289921"/>
            <a:ext cx="1600200" cy="33528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91075" y="44769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bob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19650" y="498280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amy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60132" y="26795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jane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9182" y="357141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kim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10125" y="314854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dave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19650" y="400132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pete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6825" y="268553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123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7300" y="317512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234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19200" y="45666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456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66825" y="503265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678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28725" y="363199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567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66825" y="4125697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345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47850" y="2839097"/>
            <a:ext cx="2971800" cy="495296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885950" y="2891833"/>
            <a:ext cx="3005137" cy="445808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83570" y="3813940"/>
            <a:ext cx="2926555" cy="1304867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960960" y="3738416"/>
            <a:ext cx="2868215" cy="575529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898453" y="4211759"/>
            <a:ext cx="2868215" cy="530319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898453" y="4648211"/>
            <a:ext cx="2868215" cy="575529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03207" y="2522674"/>
            <a:ext cx="20193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 to 1</a:t>
            </a:r>
          </a:p>
          <a:p>
            <a:endParaRPr lang="en-US" sz="2400" i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Keys must be unique</a:t>
            </a:r>
          </a:p>
          <a:p>
            <a:endParaRPr lang="en-US" sz="2400" i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Values are chosen to be unique</a:t>
            </a:r>
            <a:endParaRPr lang="en-US" sz="2400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7850" y="5669924"/>
            <a:ext cx="108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keys</a:t>
            </a:r>
            <a:endParaRPr lang="en-US" sz="24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38725" y="5742385"/>
            <a:ext cx="139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values</a:t>
            </a:r>
            <a:endParaRPr lang="en-US" sz="24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876912" y="2974630"/>
            <a:ext cx="2980838" cy="1089079"/>
          </a:xfrm>
          <a:prstGeom prst="straightConnector1">
            <a:avLst/>
          </a:prstGeom>
          <a:ln w="57150">
            <a:solidFill>
              <a:srgbClr val="FF0000">
                <a:alpha val="79000"/>
              </a:srgbClr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53212" y="3466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</a:t>
            </a:r>
            <a:endParaRPr lang="en-US" sz="2400" b="1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109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0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Each key maps to only one value</a:t>
            </a:r>
          </a:p>
          <a:p>
            <a:pPr marL="109728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 smtClean="0"/>
              <a:t>Here is a MAP that might represent </a:t>
            </a:r>
            <a:r>
              <a:rPr lang="en-US" sz="2000" b="1" dirty="0" smtClean="0">
                <a:solidFill>
                  <a:srgbClr val="0070C0"/>
                </a:solidFill>
              </a:rPr>
              <a:t>product mapped to price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 is like a Function</a:t>
            </a:r>
            <a:endParaRPr lang="en-US" sz="36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885825" y="2286000"/>
            <a:ext cx="1600200" cy="33528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343400" y="2286000"/>
            <a:ext cx="1600200" cy="3352800"/>
          </a:xfrm>
          <a:prstGeom prst="ellipse">
            <a:avLst/>
          </a:prstGeom>
          <a:solidFill>
            <a:schemeClr val="accent2">
              <a:lumMod val="60000"/>
              <a:lumOff val="40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870846" y="471824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1.25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92276" y="3450252"/>
            <a:ext cx="978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2.25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40496" y="401970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1.75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0082" y="266313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2.50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6825" y="268553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fuji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7300" y="317512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gala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3831" y="45768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goldD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28725" y="502272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mac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94185" y="364351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redD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56085" y="414026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honey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885950" y="2875656"/>
            <a:ext cx="2979536" cy="767862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885950" y="2891833"/>
            <a:ext cx="3005137" cy="445808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831776" y="3796690"/>
            <a:ext cx="3039070" cy="921551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1960960" y="3046097"/>
            <a:ext cx="2895896" cy="1267849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970485" y="4181163"/>
            <a:ext cx="2970011" cy="541005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1"/>
          </p:cNvCxnSpPr>
          <p:nvPr/>
        </p:nvCxnSpPr>
        <p:spPr>
          <a:xfrm flipV="1">
            <a:off x="1900833" y="4902907"/>
            <a:ext cx="2970013" cy="288994"/>
          </a:xfrm>
          <a:prstGeom prst="straightConnector1">
            <a:avLst/>
          </a:prstGeom>
          <a:ln w="57150">
            <a:solidFill>
              <a:srgbClr val="7030A0">
                <a:alpha val="79000"/>
              </a:srgbClr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603206" y="2522674"/>
            <a:ext cx="225921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Not necessarily </a:t>
            </a:r>
          </a:p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1 to 1</a:t>
            </a:r>
          </a:p>
          <a:p>
            <a:endParaRPr lang="en-US" sz="2400" i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en-US" sz="2400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Keys must be unique</a:t>
            </a:r>
          </a:p>
          <a:p>
            <a:endParaRPr lang="en-US" sz="2400" i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en-US" sz="2400" b="1" i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Values can be duplicated</a:t>
            </a:r>
            <a:endParaRPr lang="en-US" sz="2400" b="1" i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47875" y="5560367"/>
            <a:ext cx="1085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keys</a:t>
            </a:r>
            <a:endParaRPr lang="en-US" sz="24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52950" y="5819150"/>
            <a:ext cx="1390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values</a:t>
            </a:r>
            <a:endParaRPr lang="en-US" sz="2400" b="1" i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1876018" y="2712471"/>
            <a:ext cx="3010898" cy="14806"/>
          </a:xfrm>
          <a:prstGeom prst="straightConnector1">
            <a:avLst/>
          </a:prstGeom>
          <a:ln w="57150">
            <a:solidFill>
              <a:srgbClr val="FF0000">
                <a:alpha val="79000"/>
              </a:srgbClr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27908" y="224593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</a:t>
            </a:r>
            <a:endParaRPr lang="en-US" sz="2400" b="1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81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9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9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0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9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9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9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30" grpId="0"/>
      <p:bldP spid="31" grpId="0"/>
      <p:bldP spid="32" grpId="0"/>
      <p:bldP spid="2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8967</TotalTime>
  <Words>723</Words>
  <Application>Microsoft Office PowerPoint</Application>
  <PresentationFormat>On-screen Show (4:3)</PresentationFormat>
  <Paragraphs>160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Arial Black</vt:lpstr>
      <vt:lpstr>Arial Narrow</vt:lpstr>
      <vt:lpstr>Calibri</vt:lpstr>
      <vt:lpstr>Comic Sans MS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Data Structures  and Analysis  (COMP 410)</vt:lpstr>
      <vt:lpstr>PowerPoint Presentation</vt:lpstr>
      <vt:lpstr>SET ADT</vt:lpstr>
      <vt:lpstr>MAP</vt:lpstr>
      <vt:lpstr>MAP ADT</vt:lpstr>
      <vt:lpstr>MAP is like a Function</vt:lpstr>
      <vt:lpstr>MAP is like a Function</vt:lpstr>
      <vt:lpstr>MAP is like a Function</vt:lpstr>
      <vt:lpstr>MAP is like a Function</vt:lpstr>
      <vt:lpstr>MAP Implementation</vt:lpstr>
      <vt:lpstr>MAP Implementation</vt:lpstr>
      <vt:lpstr>Hash MAP</vt:lpstr>
      <vt:lpstr>END</vt:lpstr>
      <vt:lpstr>Example</vt:lpstr>
    </vt:vector>
  </TitlesOfParts>
  <Company>The University of North Carolina at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813</cp:revision>
  <dcterms:created xsi:type="dcterms:W3CDTF">2013-02-22T17:09:52Z</dcterms:created>
  <dcterms:modified xsi:type="dcterms:W3CDTF">2016-03-08T16:56:41Z</dcterms:modified>
</cp:coreProperties>
</file>