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493" r:id="rId3"/>
    <p:sldId id="458" r:id="rId4"/>
    <p:sldId id="509" r:id="rId5"/>
    <p:sldId id="510" r:id="rId6"/>
    <p:sldId id="537" r:id="rId7"/>
    <p:sldId id="538" r:id="rId8"/>
    <p:sldId id="511" r:id="rId9"/>
    <p:sldId id="512" r:id="rId10"/>
    <p:sldId id="519" r:id="rId11"/>
    <p:sldId id="525" r:id="rId12"/>
    <p:sldId id="536" r:id="rId13"/>
    <p:sldId id="526" r:id="rId14"/>
    <p:sldId id="531" r:id="rId15"/>
    <p:sldId id="534" r:id="rId16"/>
    <p:sldId id="527" r:id="rId17"/>
    <p:sldId id="535" r:id="rId18"/>
    <p:sldId id="533" r:id="rId19"/>
    <p:sldId id="530" r:id="rId20"/>
    <p:sldId id="544" r:id="rId21"/>
    <p:sldId id="545" r:id="rId22"/>
    <p:sldId id="546" r:id="rId23"/>
    <p:sldId id="547" r:id="rId24"/>
    <p:sldId id="548" r:id="rId25"/>
    <p:sldId id="549" r:id="rId26"/>
    <p:sldId id="471" r:id="rId27"/>
    <p:sldId id="515" r:id="rId28"/>
    <p:sldId id="523" r:id="rId29"/>
    <p:sldId id="524" r:id="rId30"/>
    <p:sldId id="517" r:id="rId31"/>
    <p:sldId id="518" r:id="rId32"/>
    <p:sldId id="520" r:id="rId33"/>
    <p:sldId id="521" r:id="rId34"/>
    <p:sldId id="522" r:id="rId35"/>
    <p:sldId id="472" r:id="rId36"/>
    <p:sldId id="514" r:id="rId37"/>
    <p:sldId id="476" r:id="rId38"/>
    <p:sldId id="494" r:id="rId39"/>
    <p:sldId id="506" r:id="rId40"/>
    <p:sldId id="4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6600"/>
    <a:srgbClr val="BE442C"/>
    <a:srgbClr val="F9FDC3"/>
    <a:srgbClr val="E45740"/>
    <a:srgbClr val="C6341C"/>
    <a:srgbClr val="F4FB9F"/>
    <a:srgbClr val="3366FF"/>
    <a:srgbClr val="58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633" autoAdjust="0"/>
  </p:normalViewPr>
  <p:slideViewPr>
    <p:cSldViewPr>
      <p:cViewPr varScale="1">
        <p:scale>
          <a:sx n="98" d="100"/>
          <a:sy n="98" d="100"/>
        </p:scale>
        <p:origin x="5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514600"/>
          </a:xfrm>
        </p:spPr>
        <p:txBody>
          <a:bodyPr>
            <a:normAutofit fontScale="400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</a:t>
            </a:r>
            <a:r>
              <a:rPr lang="en-US" sz="51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Stotts</a:t>
            </a:r>
            <a:endParaRPr lang="en-US" sz="51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Computer Science Department</a:t>
            </a: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UNC Chapel </a:t>
            </a:r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Hill</a:t>
            </a:r>
            <a:endParaRPr lang="en-US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7620000" cy="25908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Structures 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Analysis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i="1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 410)</a:t>
            </a:r>
            <a:endParaRPr lang="en-US" sz="2400" i="1" dirty="0">
              <a:solidFill>
                <a:srgbClr val="F9FDC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We do need these… like for OS directory structures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Files, folders, we have no idea </a:t>
            </a:r>
            <a:r>
              <a:rPr lang="en-US" i="1" dirty="0" smtClean="0"/>
              <a:t>a priori</a:t>
            </a:r>
            <a:r>
              <a:rPr lang="en-US" dirty="0" smtClean="0"/>
              <a:t>  how many sub folders we might have in a folder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for n-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ary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Tree</a:t>
            </a:r>
            <a:endParaRPr lang="en-US" sz="360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4" y="1715293"/>
            <a:ext cx="8030216" cy="48886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System Hierarchy</a:t>
            </a:r>
            <a:endParaRPr 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0" y="1481137"/>
            <a:ext cx="8413770" cy="51986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System Hierarchy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153400" cy="51618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Syntax/Parse Trees</a:t>
            </a:r>
            <a:endParaRPr 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796905" cy="48912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Tree</a:t>
            </a:r>
            <a:endParaRPr 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" y="457200"/>
            <a:ext cx="8077200" cy="59990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2351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7315200" cy="58011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 Charts</a:t>
            </a:r>
            <a:endParaRPr 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9940"/>
            <a:ext cx="8008560" cy="52128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Models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8180717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3255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 Classifications</a:t>
            </a:r>
            <a:endParaRPr lang="en-US" sz="32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341" y="591319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C00000"/>
                </a:solidFill>
              </a:rPr>
              <a:t>Animalia, Chordata, Mammalia, </a:t>
            </a:r>
            <a:r>
              <a:rPr lang="en-US" b="1" i="1" dirty="0" err="1" smtClean="0">
                <a:solidFill>
                  <a:srgbClr val="C00000"/>
                </a:solidFill>
              </a:rPr>
              <a:t>Carnivora</a:t>
            </a:r>
            <a:r>
              <a:rPr lang="en-US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</a:rPr>
              <a:t>Canidae</a:t>
            </a:r>
            <a:r>
              <a:rPr lang="en-US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</a:rPr>
              <a:t>Canis</a:t>
            </a:r>
            <a:r>
              <a:rPr lang="en-US" b="1" i="1" dirty="0" smtClean="0">
                <a:solidFill>
                  <a:srgbClr val="C00000"/>
                </a:solidFill>
              </a:rPr>
              <a:t>, C. lupus </a:t>
            </a:r>
          </a:p>
          <a:p>
            <a:pPr algn="r"/>
            <a:r>
              <a:rPr lang="en-US" b="1" i="1" dirty="0" smtClean="0">
                <a:solidFill>
                  <a:srgbClr val="C00000"/>
                </a:solidFill>
              </a:rPr>
              <a:t>is a </a:t>
            </a:r>
            <a:r>
              <a:rPr lang="en-US" b="1" i="1" dirty="0" smtClean="0">
                <a:solidFill>
                  <a:srgbClr val="0070C0"/>
                </a:solidFill>
              </a:rPr>
              <a:t>path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791200" y="655394"/>
            <a:ext cx="862641" cy="4709011"/>
          </a:xfrm>
          <a:custGeom>
            <a:avLst/>
            <a:gdLst>
              <a:gd name="connsiteX0" fmla="*/ 146649 w 862641"/>
              <a:gd name="connsiteY0" fmla="*/ 0 h 4709011"/>
              <a:gd name="connsiteX1" fmla="*/ 155275 w 862641"/>
              <a:gd name="connsiteY1" fmla="*/ 51758 h 4709011"/>
              <a:gd name="connsiteX2" fmla="*/ 163902 w 862641"/>
              <a:gd name="connsiteY2" fmla="*/ 77638 h 4709011"/>
              <a:gd name="connsiteX3" fmla="*/ 155275 w 862641"/>
              <a:gd name="connsiteY3" fmla="*/ 293298 h 4709011"/>
              <a:gd name="connsiteX4" fmla="*/ 138022 w 862641"/>
              <a:gd name="connsiteY4" fmla="*/ 362309 h 4709011"/>
              <a:gd name="connsiteX5" fmla="*/ 120769 w 862641"/>
              <a:gd name="connsiteY5" fmla="*/ 457200 h 4709011"/>
              <a:gd name="connsiteX6" fmla="*/ 103517 w 862641"/>
              <a:gd name="connsiteY6" fmla="*/ 526211 h 4709011"/>
              <a:gd name="connsiteX7" fmla="*/ 94890 w 862641"/>
              <a:gd name="connsiteY7" fmla="*/ 621102 h 4709011"/>
              <a:gd name="connsiteX8" fmla="*/ 86264 w 862641"/>
              <a:gd name="connsiteY8" fmla="*/ 879894 h 4709011"/>
              <a:gd name="connsiteX9" fmla="*/ 77637 w 862641"/>
              <a:gd name="connsiteY9" fmla="*/ 905773 h 4709011"/>
              <a:gd name="connsiteX10" fmla="*/ 60385 w 862641"/>
              <a:gd name="connsiteY10" fmla="*/ 931653 h 4709011"/>
              <a:gd name="connsiteX11" fmla="*/ 34505 w 862641"/>
              <a:gd name="connsiteY11" fmla="*/ 1017917 h 4709011"/>
              <a:gd name="connsiteX12" fmla="*/ 25879 w 862641"/>
              <a:gd name="connsiteY12" fmla="*/ 1043796 h 4709011"/>
              <a:gd name="connsiteX13" fmla="*/ 34505 w 862641"/>
              <a:gd name="connsiteY13" fmla="*/ 1138687 h 4709011"/>
              <a:gd name="connsiteX14" fmla="*/ 51758 w 862641"/>
              <a:gd name="connsiteY14" fmla="*/ 1164566 h 4709011"/>
              <a:gd name="connsiteX15" fmla="*/ 69011 w 862641"/>
              <a:gd name="connsiteY15" fmla="*/ 1216324 h 4709011"/>
              <a:gd name="connsiteX16" fmla="*/ 51758 w 862641"/>
              <a:gd name="connsiteY16" fmla="*/ 1406106 h 4709011"/>
              <a:gd name="connsiteX17" fmla="*/ 43132 w 862641"/>
              <a:gd name="connsiteY17" fmla="*/ 1431985 h 4709011"/>
              <a:gd name="connsiteX18" fmla="*/ 34505 w 862641"/>
              <a:gd name="connsiteY18" fmla="*/ 1475117 h 4709011"/>
              <a:gd name="connsiteX19" fmla="*/ 17253 w 862641"/>
              <a:gd name="connsiteY19" fmla="*/ 1570007 h 4709011"/>
              <a:gd name="connsiteX20" fmla="*/ 8626 w 862641"/>
              <a:gd name="connsiteY20" fmla="*/ 1647645 h 4709011"/>
              <a:gd name="connsiteX21" fmla="*/ 0 w 862641"/>
              <a:gd name="connsiteY21" fmla="*/ 1690777 h 4709011"/>
              <a:gd name="connsiteX22" fmla="*/ 8626 w 862641"/>
              <a:gd name="connsiteY22" fmla="*/ 1871932 h 4709011"/>
              <a:gd name="connsiteX23" fmla="*/ 25879 w 862641"/>
              <a:gd name="connsiteY23" fmla="*/ 1949570 h 4709011"/>
              <a:gd name="connsiteX24" fmla="*/ 43132 w 862641"/>
              <a:gd name="connsiteY24" fmla="*/ 1975449 h 4709011"/>
              <a:gd name="connsiteX25" fmla="*/ 77637 w 862641"/>
              <a:gd name="connsiteY25" fmla="*/ 2061713 h 4709011"/>
              <a:gd name="connsiteX26" fmla="*/ 69011 w 862641"/>
              <a:gd name="connsiteY26" fmla="*/ 2234241 h 4709011"/>
              <a:gd name="connsiteX27" fmla="*/ 60385 w 862641"/>
              <a:gd name="connsiteY27" fmla="*/ 2303253 h 4709011"/>
              <a:gd name="connsiteX28" fmla="*/ 43132 w 862641"/>
              <a:gd name="connsiteY28" fmla="*/ 2467155 h 4709011"/>
              <a:gd name="connsiteX29" fmla="*/ 34505 w 862641"/>
              <a:gd name="connsiteY29" fmla="*/ 2536166 h 4709011"/>
              <a:gd name="connsiteX30" fmla="*/ 25879 w 862641"/>
              <a:gd name="connsiteY30" fmla="*/ 2579298 h 4709011"/>
              <a:gd name="connsiteX31" fmla="*/ 17253 w 862641"/>
              <a:gd name="connsiteY31" fmla="*/ 2665562 h 4709011"/>
              <a:gd name="connsiteX32" fmla="*/ 25879 w 862641"/>
              <a:gd name="connsiteY32" fmla="*/ 2803585 h 4709011"/>
              <a:gd name="connsiteX33" fmla="*/ 34505 w 862641"/>
              <a:gd name="connsiteY33" fmla="*/ 2829464 h 4709011"/>
              <a:gd name="connsiteX34" fmla="*/ 51758 w 862641"/>
              <a:gd name="connsiteY34" fmla="*/ 2907102 h 4709011"/>
              <a:gd name="connsiteX35" fmla="*/ 69011 w 862641"/>
              <a:gd name="connsiteY35" fmla="*/ 2941607 h 4709011"/>
              <a:gd name="connsiteX36" fmla="*/ 86264 w 862641"/>
              <a:gd name="connsiteY36" fmla="*/ 3001992 h 4709011"/>
              <a:gd name="connsiteX37" fmla="*/ 103517 w 862641"/>
              <a:gd name="connsiteY37" fmla="*/ 3027872 h 4709011"/>
              <a:gd name="connsiteX38" fmla="*/ 138022 w 862641"/>
              <a:gd name="connsiteY38" fmla="*/ 3105509 h 4709011"/>
              <a:gd name="connsiteX39" fmla="*/ 146649 w 862641"/>
              <a:gd name="connsiteY39" fmla="*/ 3131389 h 4709011"/>
              <a:gd name="connsiteX40" fmla="*/ 172528 w 862641"/>
              <a:gd name="connsiteY40" fmla="*/ 3165894 h 4709011"/>
              <a:gd name="connsiteX41" fmla="*/ 215660 w 862641"/>
              <a:gd name="connsiteY41" fmla="*/ 3217653 h 4709011"/>
              <a:gd name="connsiteX42" fmla="*/ 250166 w 862641"/>
              <a:gd name="connsiteY42" fmla="*/ 3278038 h 4709011"/>
              <a:gd name="connsiteX43" fmla="*/ 284671 w 862641"/>
              <a:gd name="connsiteY43" fmla="*/ 3329796 h 4709011"/>
              <a:gd name="connsiteX44" fmla="*/ 319177 w 862641"/>
              <a:gd name="connsiteY44" fmla="*/ 3381555 h 4709011"/>
              <a:gd name="connsiteX45" fmla="*/ 345056 w 862641"/>
              <a:gd name="connsiteY45" fmla="*/ 3390181 h 4709011"/>
              <a:gd name="connsiteX46" fmla="*/ 388188 w 862641"/>
              <a:gd name="connsiteY46" fmla="*/ 3433313 h 4709011"/>
              <a:gd name="connsiteX47" fmla="*/ 422694 w 862641"/>
              <a:gd name="connsiteY47" fmla="*/ 3467819 h 4709011"/>
              <a:gd name="connsiteX48" fmla="*/ 508958 w 862641"/>
              <a:gd name="connsiteY48" fmla="*/ 3528204 h 4709011"/>
              <a:gd name="connsiteX49" fmla="*/ 569343 w 862641"/>
              <a:gd name="connsiteY49" fmla="*/ 3571336 h 4709011"/>
              <a:gd name="connsiteX50" fmla="*/ 612475 w 862641"/>
              <a:gd name="connsiteY50" fmla="*/ 3614468 h 4709011"/>
              <a:gd name="connsiteX51" fmla="*/ 629728 w 862641"/>
              <a:gd name="connsiteY51" fmla="*/ 3640347 h 4709011"/>
              <a:gd name="connsiteX52" fmla="*/ 672860 w 862641"/>
              <a:gd name="connsiteY52" fmla="*/ 3700732 h 4709011"/>
              <a:gd name="connsiteX53" fmla="*/ 690113 w 862641"/>
              <a:gd name="connsiteY53" fmla="*/ 3769743 h 4709011"/>
              <a:gd name="connsiteX54" fmla="*/ 698739 w 862641"/>
              <a:gd name="connsiteY54" fmla="*/ 3804249 h 4709011"/>
              <a:gd name="connsiteX55" fmla="*/ 733245 w 862641"/>
              <a:gd name="connsiteY55" fmla="*/ 3838755 h 4709011"/>
              <a:gd name="connsiteX56" fmla="*/ 759124 w 862641"/>
              <a:gd name="connsiteY56" fmla="*/ 3890513 h 4709011"/>
              <a:gd name="connsiteX57" fmla="*/ 802256 w 862641"/>
              <a:gd name="connsiteY57" fmla="*/ 3968151 h 4709011"/>
              <a:gd name="connsiteX58" fmla="*/ 810883 w 862641"/>
              <a:gd name="connsiteY58" fmla="*/ 3994030 h 4709011"/>
              <a:gd name="connsiteX59" fmla="*/ 828136 w 862641"/>
              <a:gd name="connsiteY59" fmla="*/ 4063041 h 4709011"/>
              <a:gd name="connsiteX60" fmla="*/ 845388 w 862641"/>
              <a:gd name="connsiteY60" fmla="*/ 4347713 h 4709011"/>
              <a:gd name="connsiteX61" fmla="*/ 862641 w 862641"/>
              <a:gd name="connsiteY61" fmla="*/ 4675517 h 47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62641" h="4709011">
                <a:moveTo>
                  <a:pt x="146649" y="0"/>
                </a:moveTo>
                <a:cubicBezTo>
                  <a:pt x="149524" y="17253"/>
                  <a:pt x="151481" y="34684"/>
                  <a:pt x="155275" y="51758"/>
                </a:cubicBezTo>
                <a:cubicBezTo>
                  <a:pt x="157248" y="60635"/>
                  <a:pt x="163902" y="68545"/>
                  <a:pt x="163902" y="77638"/>
                </a:cubicBezTo>
                <a:cubicBezTo>
                  <a:pt x="163902" y="149582"/>
                  <a:pt x="161789" y="221649"/>
                  <a:pt x="155275" y="293298"/>
                </a:cubicBezTo>
                <a:cubicBezTo>
                  <a:pt x="153128" y="316912"/>
                  <a:pt x="141920" y="338920"/>
                  <a:pt x="138022" y="362309"/>
                </a:cubicBezTo>
                <a:cubicBezTo>
                  <a:pt x="134174" y="385398"/>
                  <a:pt x="126801" y="433073"/>
                  <a:pt x="120769" y="457200"/>
                </a:cubicBezTo>
                <a:cubicBezTo>
                  <a:pt x="94250" y="563273"/>
                  <a:pt x="135301" y="367281"/>
                  <a:pt x="103517" y="526211"/>
                </a:cubicBezTo>
                <a:cubicBezTo>
                  <a:pt x="100641" y="557841"/>
                  <a:pt x="96437" y="589379"/>
                  <a:pt x="94890" y="621102"/>
                </a:cubicBezTo>
                <a:cubicBezTo>
                  <a:pt x="90685" y="707311"/>
                  <a:pt x="91486" y="793740"/>
                  <a:pt x="86264" y="879894"/>
                </a:cubicBezTo>
                <a:cubicBezTo>
                  <a:pt x="85714" y="888970"/>
                  <a:pt x="81703" y="897640"/>
                  <a:pt x="77637" y="905773"/>
                </a:cubicBezTo>
                <a:cubicBezTo>
                  <a:pt x="73000" y="915046"/>
                  <a:pt x="66136" y="923026"/>
                  <a:pt x="60385" y="931653"/>
                </a:cubicBezTo>
                <a:cubicBezTo>
                  <a:pt x="47346" y="983803"/>
                  <a:pt x="55508" y="954907"/>
                  <a:pt x="34505" y="1017917"/>
                </a:cubicBezTo>
                <a:lnTo>
                  <a:pt x="25879" y="1043796"/>
                </a:lnTo>
                <a:cubicBezTo>
                  <a:pt x="28754" y="1075426"/>
                  <a:pt x="27850" y="1107631"/>
                  <a:pt x="34505" y="1138687"/>
                </a:cubicBezTo>
                <a:cubicBezTo>
                  <a:pt x="36677" y="1148824"/>
                  <a:pt x="47547" y="1155092"/>
                  <a:pt x="51758" y="1164566"/>
                </a:cubicBezTo>
                <a:cubicBezTo>
                  <a:pt x="59144" y="1181184"/>
                  <a:pt x="69011" y="1216324"/>
                  <a:pt x="69011" y="1216324"/>
                </a:cubicBezTo>
                <a:cubicBezTo>
                  <a:pt x="65299" y="1272013"/>
                  <a:pt x="63551" y="1347139"/>
                  <a:pt x="51758" y="1406106"/>
                </a:cubicBezTo>
                <a:cubicBezTo>
                  <a:pt x="49975" y="1415022"/>
                  <a:pt x="45337" y="1423164"/>
                  <a:pt x="43132" y="1431985"/>
                </a:cubicBezTo>
                <a:cubicBezTo>
                  <a:pt x="39576" y="1446209"/>
                  <a:pt x="36915" y="1460654"/>
                  <a:pt x="34505" y="1475117"/>
                </a:cubicBezTo>
                <a:cubicBezTo>
                  <a:pt x="19049" y="1567854"/>
                  <a:pt x="33815" y="1503756"/>
                  <a:pt x="17253" y="1570007"/>
                </a:cubicBezTo>
                <a:cubicBezTo>
                  <a:pt x="14377" y="1595886"/>
                  <a:pt x="12308" y="1621868"/>
                  <a:pt x="8626" y="1647645"/>
                </a:cubicBezTo>
                <a:cubicBezTo>
                  <a:pt x="6552" y="1662160"/>
                  <a:pt x="0" y="1676115"/>
                  <a:pt x="0" y="1690777"/>
                </a:cubicBezTo>
                <a:cubicBezTo>
                  <a:pt x="0" y="1751230"/>
                  <a:pt x="4160" y="1811644"/>
                  <a:pt x="8626" y="1871932"/>
                </a:cubicBezTo>
                <a:cubicBezTo>
                  <a:pt x="9778" y="1887484"/>
                  <a:pt x="16386" y="1930583"/>
                  <a:pt x="25879" y="1949570"/>
                </a:cubicBezTo>
                <a:cubicBezTo>
                  <a:pt x="30515" y="1958843"/>
                  <a:pt x="37381" y="1966823"/>
                  <a:pt x="43132" y="1975449"/>
                </a:cubicBezTo>
                <a:cubicBezTo>
                  <a:pt x="64452" y="2039407"/>
                  <a:pt x="52252" y="2010941"/>
                  <a:pt x="77637" y="2061713"/>
                </a:cubicBezTo>
                <a:cubicBezTo>
                  <a:pt x="74762" y="2119222"/>
                  <a:pt x="73113" y="2176806"/>
                  <a:pt x="69011" y="2234241"/>
                </a:cubicBezTo>
                <a:cubicBezTo>
                  <a:pt x="67359" y="2257365"/>
                  <a:pt x="62945" y="2280212"/>
                  <a:pt x="60385" y="2303253"/>
                </a:cubicBezTo>
                <a:cubicBezTo>
                  <a:pt x="54318" y="2357853"/>
                  <a:pt x="49946" y="2412643"/>
                  <a:pt x="43132" y="2467155"/>
                </a:cubicBezTo>
                <a:cubicBezTo>
                  <a:pt x="40256" y="2490159"/>
                  <a:pt x="38030" y="2513253"/>
                  <a:pt x="34505" y="2536166"/>
                </a:cubicBezTo>
                <a:cubicBezTo>
                  <a:pt x="32276" y="2550658"/>
                  <a:pt x="27817" y="2564765"/>
                  <a:pt x="25879" y="2579298"/>
                </a:cubicBezTo>
                <a:cubicBezTo>
                  <a:pt x="22060" y="2607943"/>
                  <a:pt x="20128" y="2636807"/>
                  <a:pt x="17253" y="2665562"/>
                </a:cubicBezTo>
                <a:cubicBezTo>
                  <a:pt x="20128" y="2711570"/>
                  <a:pt x="21054" y="2757741"/>
                  <a:pt x="25879" y="2803585"/>
                </a:cubicBezTo>
                <a:cubicBezTo>
                  <a:pt x="26831" y="2812628"/>
                  <a:pt x="32300" y="2820643"/>
                  <a:pt x="34505" y="2829464"/>
                </a:cubicBezTo>
                <a:cubicBezTo>
                  <a:pt x="38601" y="2845848"/>
                  <a:pt x="45120" y="2889401"/>
                  <a:pt x="51758" y="2907102"/>
                </a:cubicBezTo>
                <a:cubicBezTo>
                  <a:pt x="56273" y="2919143"/>
                  <a:pt x="63260" y="2930105"/>
                  <a:pt x="69011" y="2941607"/>
                </a:cubicBezTo>
                <a:cubicBezTo>
                  <a:pt x="71776" y="2952669"/>
                  <a:pt x="80074" y="2989612"/>
                  <a:pt x="86264" y="3001992"/>
                </a:cubicBezTo>
                <a:cubicBezTo>
                  <a:pt x="90901" y="3011265"/>
                  <a:pt x="97766" y="3019245"/>
                  <a:pt x="103517" y="3027872"/>
                </a:cubicBezTo>
                <a:cubicBezTo>
                  <a:pt x="148022" y="3161394"/>
                  <a:pt x="97013" y="3023493"/>
                  <a:pt x="138022" y="3105509"/>
                </a:cubicBezTo>
                <a:cubicBezTo>
                  <a:pt x="142089" y="3113642"/>
                  <a:pt x="142137" y="3123494"/>
                  <a:pt x="146649" y="3131389"/>
                </a:cubicBezTo>
                <a:cubicBezTo>
                  <a:pt x="153782" y="3143872"/>
                  <a:pt x="164908" y="3153702"/>
                  <a:pt x="172528" y="3165894"/>
                </a:cubicBezTo>
                <a:cubicBezTo>
                  <a:pt x="203799" y="3215928"/>
                  <a:pt x="171518" y="3188224"/>
                  <a:pt x="215660" y="3217653"/>
                </a:cubicBezTo>
                <a:cubicBezTo>
                  <a:pt x="230750" y="3278013"/>
                  <a:pt x="212296" y="3229348"/>
                  <a:pt x="250166" y="3278038"/>
                </a:cubicBezTo>
                <a:cubicBezTo>
                  <a:pt x="262896" y="3294405"/>
                  <a:pt x="278114" y="3310125"/>
                  <a:pt x="284671" y="3329796"/>
                </a:cubicBezTo>
                <a:cubicBezTo>
                  <a:pt x="293715" y="3356927"/>
                  <a:pt x="291485" y="3363093"/>
                  <a:pt x="319177" y="3381555"/>
                </a:cubicBezTo>
                <a:cubicBezTo>
                  <a:pt x="326743" y="3386599"/>
                  <a:pt x="336430" y="3387306"/>
                  <a:pt x="345056" y="3390181"/>
                </a:cubicBezTo>
                <a:cubicBezTo>
                  <a:pt x="361100" y="3438309"/>
                  <a:pt x="340812" y="3397780"/>
                  <a:pt x="388188" y="3433313"/>
                </a:cubicBezTo>
                <a:cubicBezTo>
                  <a:pt x="401201" y="3443073"/>
                  <a:pt x="409992" y="3457658"/>
                  <a:pt x="422694" y="3467819"/>
                </a:cubicBezTo>
                <a:cubicBezTo>
                  <a:pt x="476925" y="3511203"/>
                  <a:pt x="464445" y="3489255"/>
                  <a:pt x="508958" y="3528204"/>
                </a:cubicBezTo>
                <a:cubicBezTo>
                  <a:pt x="559338" y="3572287"/>
                  <a:pt x="522753" y="3555805"/>
                  <a:pt x="569343" y="3571336"/>
                </a:cubicBezTo>
                <a:cubicBezTo>
                  <a:pt x="615351" y="3640347"/>
                  <a:pt x="554966" y="3556959"/>
                  <a:pt x="612475" y="3614468"/>
                </a:cubicBezTo>
                <a:cubicBezTo>
                  <a:pt x="619806" y="3621799"/>
                  <a:pt x="623702" y="3631911"/>
                  <a:pt x="629728" y="3640347"/>
                </a:cubicBezTo>
                <a:cubicBezTo>
                  <a:pt x="683228" y="3715247"/>
                  <a:pt x="632200" y="3639743"/>
                  <a:pt x="672860" y="3700732"/>
                </a:cubicBezTo>
                <a:cubicBezTo>
                  <a:pt x="690400" y="3788436"/>
                  <a:pt x="672427" y="3707842"/>
                  <a:pt x="690113" y="3769743"/>
                </a:cubicBezTo>
                <a:cubicBezTo>
                  <a:pt x="693370" y="3781143"/>
                  <a:pt x="692455" y="3794195"/>
                  <a:pt x="698739" y="3804249"/>
                </a:cubicBezTo>
                <a:cubicBezTo>
                  <a:pt x="707360" y="3818043"/>
                  <a:pt x="721743" y="3827253"/>
                  <a:pt x="733245" y="3838755"/>
                </a:cubicBezTo>
                <a:cubicBezTo>
                  <a:pt x="754926" y="3903800"/>
                  <a:pt x="725680" y="3823626"/>
                  <a:pt x="759124" y="3890513"/>
                </a:cubicBezTo>
                <a:cubicBezTo>
                  <a:pt x="798663" y="3969589"/>
                  <a:pt x="751352" y="3900278"/>
                  <a:pt x="802256" y="3968151"/>
                </a:cubicBezTo>
                <a:cubicBezTo>
                  <a:pt x="805132" y="3976777"/>
                  <a:pt x="808490" y="3985257"/>
                  <a:pt x="810883" y="3994030"/>
                </a:cubicBezTo>
                <a:cubicBezTo>
                  <a:pt x="817122" y="4016906"/>
                  <a:pt x="828136" y="4063041"/>
                  <a:pt x="828136" y="4063041"/>
                </a:cubicBezTo>
                <a:cubicBezTo>
                  <a:pt x="841706" y="4198744"/>
                  <a:pt x="839271" y="4158075"/>
                  <a:pt x="845388" y="4347713"/>
                </a:cubicBezTo>
                <a:cubicBezTo>
                  <a:pt x="856301" y="4686026"/>
                  <a:pt x="774613" y="4763545"/>
                  <a:pt x="862641" y="46755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 marL="109728" indent="0"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Data Structures</a:t>
            </a:r>
          </a:p>
          <a:p>
            <a:pPr marL="109728" indent="0" algn="ctr">
              <a:spcAft>
                <a:spcPts val="1200"/>
              </a:spcAft>
              <a:buNone/>
            </a:pPr>
            <a:r>
              <a:rPr lang="en-US" sz="4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(n-</a:t>
            </a:r>
            <a:r>
              <a:rPr lang="en-US" sz="4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ary</a:t>
            </a:r>
            <a:r>
              <a:rPr lang="en-US" sz="4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tree, </a:t>
            </a:r>
            <a:r>
              <a:rPr lang="en-US" sz="4800" b="1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tree)</a:t>
            </a:r>
            <a:endParaRPr lang="en-US" sz="4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229600" cy="84472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54" y="1524000"/>
            <a:ext cx="8229600" cy="4525963"/>
          </a:xfrm>
        </p:spPr>
        <p:txBody>
          <a:bodyPr/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Visit all nodes </a:t>
            </a:r>
            <a:r>
              <a:rPr lang="en-US" b="1" dirty="0" smtClean="0">
                <a:solidFill>
                  <a:srgbClr val="C00000"/>
                </a:solidFill>
              </a:rPr>
              <a:t>in some order, following edges</a:t>
            </a:r>
            <a:endParaRPr lang="en-US" b="1" dirty="0">
              <a:solidFill>
                <a:srgbClr val="C00000"/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Come in two flavors:</a:t>
            </a:r>
          </a:p>
          <a:p>
            <a:pPr marL="603504" lvl="2" indent="0">
              <a:spcBef>
                <a:spcPts val="1200"/>
              </a:spcBef>
              <a:buNone/>
            </a:pPr>
            <a:r>
              <a:rPr lang="en-US" sz="2800" b="1" dirty="0" smtClean="0"/>
              <a:t>Depth first</a:t>
            </a:r>
          </a:p>
          <a:p>
            <a:pPr marL="886968" lvl="3" indent="0">
              <a:spcBef>
                <a:spcPts val="600"/>
              </a:spcBef>
              <a:buNone/>
            </a:pPr>
            <a:r>
              <a:rPr lang="en-US" sz="2600" i="1" dirty="0" smtClean="0">
                <a:solidFill>
                  <a:srgbClr val="0070C0"/>
                </a:solidFill>
              </a:rPr>
              <a:t>Basic idea is to travel down paths towards leaves until forced to stop</a:t>
            </a:r>
          </a:p>
          <a:p>
            <a:pPr marL="603504" lvl="2" indent="0">
              <a:spcBef>
                <a:spcPts val="1800"/>
              </a:spcBef>
              <a:buNone/>
            </a:pPr>
            <a:r>
              <a:rPr lang="en-US" sz="2800" b="1" dirty="0" smtClean="0"/>
              <a:t>Breadth first</a:t>
            </a:r>
          </a:p>
          <a:p>
            <a:pPr marL="886968" lvl="3" indent="0">
              <a:spcBef>
                <a:spcPts val="600"/>
              </a:spcBef>
              <a:buNone/>
            </a:pPr>
            <a:r>
              <a:rPr lang="en-US" sz="2600" i="1" dirty="0" smtClean="0">
                <a:solidFill>
                  <a:srgbClr val="0070C0"/>
                </a:solidFill>
              </a:rPr>
              <a:t>Basic idea is to visit all children of a node before going deeper down paths</a:t>
            </a:r>
            <a:endParaRPr lang="en-US" sz="2600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Traversals</a:t>
            </a:r>
            <a:endParaRPr 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54" y="1524000"/>
            <a:ext cx="8229600" cy="4724400"/>
          </a:xfrm>
        </p:spPr>
        <p:txBody>
          <a:bodyPr>
            <a:normAutofit lnSpcReduction="10000"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Visit a node means do something with its data value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800" b="1" dirty="0" smtClean="0"/>
              <a:t>PreOrder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Visit root, then recursively visit children (L to R)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800" b="1" dirty="0" err="1" smtClean="0"/>
              <a:t>PostOrder</a:t>
            </a:r>
            <a:endParaRPr lang="en-US" sz="2800" b="1" dirty="0" smtClean="0"/>
          </a:p>
          <a:p>
            <a:pPr marL="365760" lvl="1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Visit children (L to R) and finally visit root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800" b="1" dirty="0" smtClean="0"/>
              <a:t>InOrder</a:t>
            </a:r>
            <a:endParaRPr lang="en-US" sz="2800" b="1" dirty="0"/>
          </a:p>
          <a:p>
            <a:pPr marL="365760" lvl="1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Visit L child, then visit root, then visit R child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For n-</a:t>
            </a:r>
            <a:r>
              <a:rPr lang="en-US" sz="2400" i="1" dirty="0" err="1" smtClean="0">
                <a:solidFill>
                  <a:srgbClr val="0070C0"/>
                </a:solidFill>
              </a:rPr>
              <a:t>ary</a:t>
            </a:r>
            <a:r>
              <a:rPr lang="en-US" sz="2400" i="1" dirty="0" smtClean="0">
                <a:solidFill>
                  <a:srgbClr val="0070C0"/>
                </a:solidFill>
              </a:rPr>
              <a:t> tree, have to decide where in “middle” to put root visit</a:t>
            </a:r>
          </a:p>
          <a:p>
            <a:pPr marL="365760" lvl="1" indent="0">
              <a:spcBef>
                <a:spcPts val="600"/>
              </a:spcBef>
              <a:buNone/>
            </a:pP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Depth-First Traversals</a:t>
            </a:r>
            <a:endParaRPr 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0967" y="608713"/>
            <a:ext cx="3459563" cy="5661645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spcAft>
                <a:spcPts val="36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Pre</a:t>
            </a:r>
            <a:r>
              <a:rPr lang="en-US" sz="2400" dirty="0" smtClean="0"/>
              <a:t>: </a:t>
            </a:r>
            <a:r>
              <a:rPr lang="en-US" sz="2400" i="1" dirty="0" smtClean="0">
                <a:solidFill>
                  <a:srgbClr val="9966FF"/>
                </a:solidFill>
              </a:rPr>
              <a:t>lo, ok, </a:t>
            </a:r>
            <a:r>
              <a:rPr lang="en-US" sz="2400" i="1" dirty="0" err="1" smtClean="0">
                <a:solidFill>
                  <a:srgbClr val="9966FF"/>
                </a:solidFill>
              </a:rPr>
              <a:t>ya</a:t>
            </a:r>
            <a:r>
              <a:rPr lang="en-US" sz="2400" i="1" dirty="0" smtClean="0">
                <a:solidFill>
                  <a:srgbClr val="9966FF"/>
                </a:solidFill>
              </a:rPr>
              <a:t>, re, fa, go, </a:t>
            </a:r>
            <a:r>
              <a:rPr lang="en-US" sz="2400" i="1" dirty="0" err="1" smtClean="0">
                <a:solidFill>
                  <a:srgbClr val="9966FF"/>
                </a:solidFill>
              </a:rPr>
              <a:t>zz</a:t>
            </a:r>
            <a:r>
              <a:rPr lang="en-US" sz="2400" i="1" dirty="0" smtClean="0">
                <a:solidFill>
                  <a:srgbClr val="9966FF"/>
                </a:solidFill>
              </a:rPr>
              <a:t>, k2, mi, mu, hi, ad, </a:t>
            </a:r>
            <a:r>
              <a:rPr lang="en-US" sz="2400" i="1" dirty="0" err="1" smtClean="0">
                <a:solidFill>
                  <a:srgbClr val="9966FF"/>
                </a:solidFill>
              </a:rPr>
              <a:t>tu</a:t>
            </a:r>
            <a:r>
              <a:rPr lang="en-US" sz="2400" i="1" dirty="0" smtClean="0">
                <a:solidFill>
                  <a:srgbClr val="9966FF"/>
                </a:solidFill>
              </a:rPr>
              <a:t>, no, so</a:t>
            </a:r>
          </a:p>
          <a:p>
            <a:pPr marL="109728" indent="0">
              <a:spcBef>
                <a:spcPts val="600"/>
              </a:spcBef>
              <a:spcAft>
                <a:spcPts val="36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Post</a:t>
            </a:r>
            <a:r>
              <a:rPr lang="en-US" sz="2400" dirty="0" smtClean="0"/>
              <a:t>: </a:t>
            </a:r>
            <a:r>
              <a:rPr lang="en-US" sz="2400" i="1" dirty="0" err="1" smtClean="0">
                <a:solidFill>
                  <a:srgbClr val="9966FF"/>
                </a:solidFill>
              </a:rPr>
              <a:t>ya</a:t>
            </a:r>
            <a:r>
              <a:rPr lang="en-US" sz="2400" i="1" dirty="0" smtClean="0">
                <a:solidFill>
                  <a:srgbClr val="9966FF"/>
                </a:solidFill>
              </a:rPr>
              <a:t>, go, </a:t>
            </a:r>
            <a:r>
              <a:rPr lang="en-US" sz="2400" i="1" dirty="0" err="1" smtClean="0">
                <a:solidFill>
                  <a:srgbClr val="9966FF"/>
                </a:solidFill>
              </a:rPr>
              <a:t>zz</a:t>
            </a:r>
            <a:r>
              <a:rPr lang="en-US" sz="2400" i="1" dirty="0" smtClean="0">
                <a:solidFill>
                  <a:srgbClr val="9966FF"/>
                </a:solidFill>
              </a:rPr>
              <a:t>, k2, fa, mi, re, ok, mu, </a:t>
            </a:r>
            <a:r>
              <a:rPr lang="en-US" sz="2400" i="1" dirty="0" err="1" smtClean="0">
                <a:solidFill>
                  <a:srgbClr val="9966FF"/>
                </a:solidFill>
              </a:rPr>
              <a:t>tu</a:t>
            </a:r>
            <a:r>
              <a:rPr lang="en-US" sz="2400" i="1" dirty="0" smtClean="0">
                <a:solidFill>
                  <a:srgbClr val="9966FF"/>
                </a:solidFill>
              </a:rPr>
              <a:t>, no, ad, so, hi, lo</a:t>
            </a:r>
          </a:p>
          <a:p>
            <a:pPr marL="109728" indent="0">
              <a:spcBef>
                <a:spcPts val="600"/>
              </a:spcBef>
              <a:spcAft>
                <a:spcPts val="36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In</a:t>
            </a:r>
            <a:r>
              <a:rPr lang="en-US" sz="2400" dirty="0" smtClean="0"/>
              <a:t>: </a:t>
            </a:r>
            <a:r>
              <a:rPr lang="en-US" sz="2400" i="1" dirty="0" err="1" smtClean="0">
                <a:solidFill>
                  <a:srgbClr val="9966FF"/>
                </a:solidFill>
              </a:rPr>
              <a:t>ya</a:t>
            </a:r>
            <a:r>
              <a:rPr lang="en-US" sz="2400" i="1" dirty="0" smtClean="0">
                <a:solidFill>
                  <a:srgbClr val="9966FF"/>
                </a:solidFill>
              </a:rPr>
              <a:t>, ok, go, fa, </a:t>
            </a:r>
            <a:r>
              <a:rPr lang="en-US" sz="2400" i="1" dirty="0" err="1" smtClean="0">
                <a:solidFill>
                  <a:srgbClr val="9966FF"/>
                </a:solidFill>
              </a:rPr>
              <a:t>zz</a:t>
            </a:r>
            <a:r>
              <a:rPr lang="en-US" sz="2400" i="1" dirty="0" smtClean="0">
                <a:solidFill>
                  <a:srgbClr val="9966FF"/>
                </a:solidFill>
              </a:rPr>
              <a:t>, k2, re, mi, lo, mu, </a:t>
            </a:r>
            <a:r>
              <a:rPr lang="en-US" sz="2400" i="1" dirty="0" err="1" smtClean="0">
                <a:solidFill>
                  <a:srgbClr val="9966FF"/>
                </a:solidFill>
              </a:rPr>
              <a:t>tu</a:t>
            </a:r>
            <a:r>
              <a:rPr lang="en-US" sz="2400" i="1" dirty="0" smtClean="0">
                <a:solidFill>
                  <a:srgbClr val="9966FF"/>
                </a:solidFill>
              </a:rPr>
              <a:t>, ad, no, hi, so</a:t>
            </a:r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47602" y="1124893"/>
            <a:ext cx="405729" cy="58460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9099" y="2392583"/>
            <a:ext cx="348604" cy="70983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53736" y="1066308"/>
            <a:ext cx="518729" cy="67382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72465" y="541875"/>
            <a:ext cx="7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“lo”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3833" y="31266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“re”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6394" y="18665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9297" y="1953595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25802" y="2406149"/>
            <a:ext cx="608426" cy="611029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3663" y="310242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40208" y="2429912"/>
            <a:ext cx="693800" cy="6236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80254" y="3577994"/>
            <a:ext cx="22542" cy="49943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525245" y="3555152"/>
            <a:ext cx="661976" cy="39223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29158" y="416510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86484" y="306821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“so”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4147" y="40120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“fa”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442790" y="2429657"/>
            <a:ext cx="181214" cy="54076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80210" y="302605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“ad”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678513" y="4448531"/>
            <a:ext cx="281172" cy="52635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399425" y="4473739"/>
            <a:ext cx="34803" cy="54827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90735" y="4410095"/>
            <a:ext cx="488760" cy="45293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7418" y="488668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“go”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3400" y="506654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zz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3736" y="504904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“k2”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13133" y="3442701"/>
            <a:ext cx="343573" cy="64117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664098" y="1090658"/>
            <a:ext cx="10377" cy="59421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846781" y="408192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“no”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08243" y="184872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“mu”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24206" y="3908453"/>
            <a:ext cx="82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tu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284797" y="3442701"/>
            <a:ext cx="171027" cy="40171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6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54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Uses levels to get node order, not tree links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Use a Queue data structure Q to keep track</a:t>
            </a:r>
          </a:p>
          <a:p>
            <a:pPr marL="566928" indent="-457200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/>
              <a:t>e</a:t>
            </a:r>
            <a:r>
              <a:rPr lang="en-US" sz="2400" dirty="0" smtClean="0"/>
              <a:t>nque root on Q</a:t>
            </a:r>
          </a:p>
          <a:p>
            <a:pPr marL="566928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 err="1"/>
              <a:t>d</a:t>
            </a:r>
            <a:r>
              <a:rPr lang="en-US" sz="2400" dirty="0" err="1" smtClean="0"/>
              <a:t>eque</a:t>
            </a:r>
            <a:r>
              <a:rPr lang="en-US" sz="2400" dirty="0" smtClean="0"/>
              <a:t> a node </a:t>
            </a:r>
            <a:r>
              <a:rPr lang="en-US" sz="2400" i="1" dirty="0" smtClean="0"/>
              <a:t>n</a:t>
            </a:r>
            <a:r>
              <a:rPr lang="en-US" sz="2400" dirty="0" smtClean="0"/>
              <a:t>  from Q and examine it …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400" i="1" dirty="0" smtClean="0"/>
              <a:t>“do the work”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400" i="1" dirty="0"/>
              <a:t>e</a:t>
            </a:r>
            <a:r>
              <a:rPr lang="en-US" sz="2400" i="1" dirty="0" smtClean="0"/>
              <a:t>nque all children of n into Q</a:t>
            </a:r>
          </a:p>
          <a:p>
            <a:pPr marL="566928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 smtClean="0"/>
              <a:t>If empty Q we are done</a:t>
            </a:r>
          </a:p>
          <a:p>
            <a:pPr marL="566928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 smtClean="0"/>
              <a:t>!empty Q, then </a:t>
            </a:r>
            <a:r>
              <a:rPr lang="en-US" sz="2400" dirty="0" err="1" smtClean="0"/>
              <a:t>goto</a:t>
            </a:r>
            <a:r>
              <a:rPr lang="en-US" sz="2400" dirty="0" smtClean="0"/>
              <a:t> </a:t>
            </a:r>
            <a:r>
              <a:rPr lang="en-US" sz="2400" dirty="0" err="1" smtClean="0"/>
              <a:t>setp</a:t>
            </a:r>
            <a:r>
              <a:rPr lang="en-US" sz="2400" dirty="0" smtClean="0"/>
              <a:t> (b)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Breadth-First Traversal</a:t>
            </a:r>
            <a:endParaRPr 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1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5939" y="762001"/>
            <a:ext cx="4115661" cy="5410199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spcAft>
                <a:spcPts val="36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Breadth</a:t>
            </a:r>
            <a:r>
              <a:rPr lang="en-US" sz="2800" dirty="0" smtClean="0"/>
              <a:t>: </a:t>
            </a:r>
            <a:r>
              <a:rPr lang="en-US" sz="2800" i="1" dirty="0" smtClean="0">
                <a:solidFill>
                  <a:srgbClr val="9966FF"/>
                </a:solidFill>
              </a:rPr>
              <a:t>lo, ok, mu, hi, </a:t>
            </a:r>
            <a:r>
              <a:rPr lang="en-US" sz="2800" i="1" dirty="0" err="1" smtClean="0">
                <a:solidFill>
                  <a:srgbClr val="9966FF"/>
                </a:solidFill>
              </a:rPr>
              <a:t>ya</a:t>
            </a:r>
            <a:r>
              <a:rPr lang="en-US" sz="2800" i="1" dirty="0" smtClean="0">
                <a:solidFill>
                  <a:srgbClr val="9966FF"/>
                </a:solidFill>
              </a:rPr>
              <a:t>, re, ad, so, fa, mi, </a:t>
            </a:r>
            <a:r>
              <a:rPr lang="en-US" sz="2800" i="1" dirty="0" err="1" smtClean="0">
                <a:solidFill>
                  <a:srgbClr val="9966FF"/>
                </a:solidFill>
              </a:rPr>
              <a:t>tu</a:t>
            </a:r>
            <a:r>
              <a:rPr lang="en-US" sz="2800" i="1" dirty="0" smtClean="0">
                <a:solidFill>
                  <a:srgbClr val="9966FF"/>
                </a:solidFill>
              </a:rPr>
              <a:t>, no, go, </a:t>
            </a:r>
            <a:r>
              <a:rPr lang="en-US" sz="2800" i="1" dirty="0" err="1" smtClean="0">
                <a:solidFill>
                  <a:srgbClr val="9966FF"/>
                </a:solidFill>
              </a:rPr>
              <a:t>zz</a:t>
            </a:r>
            <a:r>
              <a:rPr lang="en-US" sz="2800" i="1" dirty="0" smtClean="0">
                <a:solidFill>
                  <a:srgbClr val="9966FF"/>
                </a:solidFill>
              </a:rPr>
              <a:t>, k2</a:t>
            </a:r>
            <a:endParaRPr lang="en-US" sz="2800" dirty="0"/>
          </a:p>
          <a:p>
            <a:pPr marL="109728" indent="0">
              <a:spcBef>
                <a:spcPts val="600"/>
              </a:spcBef>
              <a:spcAft>
                <a:spcPts val="3600"/>
              </a:spcAft>
              <a:buNone/>
            </a:pPr>
            <a:endParaRPr lang="en-US" sz="2800" i="1" dirty="0" smtClean="0"/>
          </a:p>
          <a:p>
            <a:pPr marL="109728" indent="0">
              <a:spcBef>
                <a:spcPts val="600"/>
              </a:spcBef>
              <a:spcAft>
                <a:spcPts val="3600"/>
              </a:spcAft>
              <a:buNone/>
            </a:pPr>
            <a:endParaRPr lang="en-US" sz="2800" i="1" dirty="0"/>
          </a:p>
          <a:p>
            <a:pPr marL="109728" indent="0">
              <a:spcBef>
                <a:spcPts val="600"/>
              </a:spcBef>
              <a:spcAft>
                <a:spcPts val="3600"/>
              </a:spcAft>
              <a:buNone/>
            </a:pPr>
            <a:r>
              <a:rPr lang="en-US" sz="2800" i="1" dirty="0" smtClean="0"/>
              <a:t>Use a stack instead of a queue… you get </a:t>
            </a:r>
            <a:r>
              <a:rPr lang="en-US" sz="2800" i="1" smtClean="0"/>
              <a:t>depth-first traversal</a:t>
            </a:r>
            <a:endParaRPr lang="en-US" sz="2800" i="1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47602" y="1124893"/>
            <a:ext cx="405729" cy="58460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9099" y="2392583"/>
            <a:ext cx="348604" cy="70983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53736" y="1066308"/>
            <a:ext cx="518729" cy="67382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72465" y="541875"/>
            <a:ext cx="7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“lo”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3833" y="31266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“re”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6394" y="18665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9297" y="1953595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25802" y="2406149"/>
            <a:ext cx="608426" cy="611029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3663" y="310242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40208" y="2429912"/>
            <a:ext cx="693800" cy="6236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80254" y="3577994"/>
            <a:ext cx="22542" cy="49943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525245" y="3555152"/>
            <a:ext cx="661976" cy="39223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29158" y="416510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09368" y="311249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“so”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4147" y="40120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“fa”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442790" y="2429657"/>
            <a:ext cx="181214" cy="54076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80210" y="302605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“ad”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678513" y="4448531"/>
            <a:ext cx="281172" cy="52635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399425" y="4473739"/>
            <a:ext cx="34803" cy="54827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90735" y="4410095"/>
            <a:ext cx="488760" cy="45293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7418" y="488668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“go”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3400" y="506654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zz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3736" y="504904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“k2”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13133" y="3442701"/>
            <a:ext cx="343573" cy="64117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664098" y="1090658"/>
            <a:ext cx="10377" cy="59421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846781" y="408192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“no”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08243" y="184872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“mu”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24206" y="3908453"/>
            <a:ext cx="82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tu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284797" y="3442701"/>
            <a:ext cx="171027" cy="40171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1999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Linked cells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Tree Cell structure: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tree {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root: string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child1: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child2: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child3: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child4: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child5: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…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}</a:t>
            </a:r>
            <a:endParaRPr lang="en-US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Implementing an n-</a:t>
            </a:r>
            <a:r>
              <a:rPr lang="en-US" dirty="0" err="1" smtClean="0">
                <a:solidFill>
                  <a:srgbClr val="0070C0"/>
                </a:solidFill>
              </a:rPr>
              <a:t>ary</a:t>
            </a:r>
            <a:r>
              <a:rPr lang="en-US" dirty="0" smtClean="0">
                <a:solidFill>
                  <a:srgbClr val="0070C0"/>
                </a:solidFill>
              </a:rPr>
              <a:t> Tree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867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4895670"/>
            <a:ext cx="4343400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How many children links shall we put in?</a:t>
            </a:r>
          </a:p>
        </p:txBody>
      </p:sp>
    </p:spTree>
    <p:extLst>
      <p:ext uri="{BB962C8B-B14F-4D97-AF65-F5344CB8AC3E}">
        <p14:creationId xmlns:p14="http://schemas.microsoft.com/office/powerpoint/2010/main" val="13783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7783"/>
            <a:ext cx="3124200" cy="4571999"/>
          </a:xfrm>
        </p:spPr>
        <p:txBody>
          <a:bodyPr>
            <a:normAutofit lnSpcReduction="1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Linked cells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Tree Cell structure: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tree {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root: string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child1: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child2: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child3: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child4: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child5: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…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sym typeface="Wingdings" panose="05000000000000000000" pitchFamily="2" charset="2"/>
              </a:rPr>
              <a:t>}</a:t>
            </a:r>
            <a:endParaRPr lang="en-US" b="1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Implementing an n-</a:t>
            </a:r>
            <a:r>
              <a:rPr lang="en-US" dirty="0" err="1" smtClean="0">
                <a:solidFill>
                  <a:srgbClr val="0070C0"/>
                </a:solidFill>
              </a:rPr>
              <a:t>ary</a:t>
            </a:r>
            <a:r>
              <a:rPr lang="en-US" dirty="0" smtClean="0">
                <a:solidFill>
                  <a:srgbClr val="0070C0"/>
                </a:solidFill>
              </a:rPr>
              <a:t> Tree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867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1398347"/>
            <a:ext cx="4950106" cy="4324261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smtClean="0">
                <a:solidFill>
                  <a:srgbClr val="C00000"/>
                </a:solidFill>
              </a:rPr>
              <a:t>How many children links?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 tree is uniform (all cells have nearly same # children) then this will work ok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 # children varies a lot, then this wastes space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Most cells will have many null pointers (empty subtrees)</a:t>
            </a:r>
          </a:p>
          <a:p>
            <a:endParaRPr lang="en-US" sz="24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Special case of </a:t>
            </a:r>
            <a:r>
              <a:rPr lang="en-US" i="1" dirty="0"/>
              <a:t>n-</a:t>
            </a:r>
            <a:r>
              <a:rPr lang="en-US" i="1" dirty="0" err="1"/>
              <a:t>ary</a:t>
            </a:r>
            <a:r>
              <a:rPr lang="en-US" dirty="0"/>
              <a:t> </a:t>
            </a:r>
            <a:r>
              <a:rPr lang="en-US" dirty="0" smtClean="0"/>
              <a:t> tree</a:t>
            </a:r>
            <a:r>
              <a:rPr lang="en-US" dirty="0"/>
              <a:t>, has some very important uses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Arity 2, tree with 2 children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Call these left and right children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Implement with cell with 2 links (L and R)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We don’t worry about wasted space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Binary Tree</a:t>
            </a:r>
            <a:endParaRPr lang="en-US" sz="360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Binary Tree linked structure</a:t>
            </a:r>
          </a:p>
          <a:p>
            <a:pPr marL="109728" indent="0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tree {</a:t>
            </a:r>
          </a:p>
          <a:p>
            <a:pPr marL="109728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root: string</a:t>
            </a:r>
          </a:p>
          <a:p>
            <a:pPr marL="109728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left: tree</a:t>
            </a:r>
          </a:p>
          <a:p>
            <a:pPr marL="109728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right: tree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Binary Tree</a:t>
            </a:r>
            <a:endParaRPr lang="en-US" sz="360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17629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Compare this to our child/next cell </a:t>
            </a:r>
          </a:p>
          <a:p>
            <a:pPr algn="r"/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for n-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ary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tree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472" y="1569027"/>
            <a:ext cx="8229600" cy="4603173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Lists are linear… </a:t>
            </a:r>
            <a:r>
              <a:rPr lang="en-US" sz="2800" dirty="0" smtClean="0"/>
              <a:t>each cell has a single </a:t>
            </a:r>
            <a:r>
              <a:rPr lang="en-US" sz="2800" b="1" dirty="0" smtClean="0">
                <a:solidFill>
                  <a:srgbClr val="C00000"/>
                </a:solidFill>
              </a:rPr>
              <a:t>“next”</a:t>
            </a:r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109728" indent="0">
              <a:spcBef>
                <a:spcPts val="1200"/>
              </a:spcBef>
              <a:buNone/>
            </a:pPr>
            <a:r>
              <a:rPr lang="en-US" sz="2800" b="1" i="1" dirty="0" smtClean="0"/>
              <a:t>If we relax this…</a:t>
            </a:r>
          </a:p>
          <a:p>
            <a:pPr marL="109728" indent="0">
              <a:buNone/>
            </a:pPr>
            <a:r>
              <a:rPr lang="en-US" sz="2800" dirty="0" smtClean="0"/>
              <a:t>    allow more than one next </a:t>
            </a:r>
          </a:p>
          <a:p>
            <a:pPr marL="109728" indent="0">
              <a:buNone/>
            </a:pPr>
            <a:r>
              <a:rPr lang="en-US" sz="2800" dirty="0" smtClean="0"/>
              <a:t>    we get a </a:t>
            </a:r>
            <a:r>
              <a:rPr lang="en-US" sz="2800" b="1" dirty="0" smtClean="0">
                <a:solidFill>
                  <a:srgbClr val="C00000"/>
                </a:solidFill>
              </a:rPr>
              <a:t>TREE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Lists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411" y="2580225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2580225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20989" y="2580225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79778" y="2580225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1698811" y="3189825"/>
            <a:ext cx="663389" cy="1057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3657600" y="3189825"/>
            <a:ext cx="663389" cy="1057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16389" y="3200400"/>
            <a:ext cx="663389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75178" y="3200400"/>
            <a:ext cx="502022" cy="0"/>
          </a:xfrm>
          <a:prstGeom prst="straightConnector1">
            <a:avLst/>
          </a:prstGeom>
          <a:ln w="41275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77200" y="3001425"/>
            <a:ext cx="0" cy="397949"/>
          </a:xfrm>
          <a:prstGeom prst="straightConnector1">
            <a:avLst/>
          </a:prstGeom>
          <a:ln w="41275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53400" y="3077624"/>
            <a:ext cx="0" cy="245549"/>
          </a:xfrm>
          <a:prstGeom prst="straightConnector1">
            <a:avLst/>
          </a:prstGeom>
          <a:ln w="41275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229600" y="3152410"/>
            <a:ext cx="0" cy="141824"/>
          </a:xfrm>
          <a:prstGeom prst="straightConnector1">
            <a:avLst/>
          </a:prstGeom>
          <a:ln w="41275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4899" y="2931984"/>
            <a:ext cx="7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“lo”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3811" y="295899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0406" y="295899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79457" y="2950688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112566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Linked cells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Tree Cell and List cell structure: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tree {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root: string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child: LIST of tree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}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sym typeface="Wingdings" panose="05000000000000000000" pitchFamily="2" charset="2"/>
              </a:rPr>
              <a:t>l</a:t>
            </a: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ist {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elt</a:t>
            </a: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next: list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}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Implementing an n-</a:t>
            </a:r>
            <a:r>
              <a:rPr lang="en-US" dirty="0" err="1" smtClean="0">
                <a:solidFill>
                  <a:srgbClr val="0070C0"/>
                </a:solidFill>
              </a:rPr>
              <a:t>ary</a:t>
            </a:r>
            <a:r>
              <a:rPr lang="en-US" dirty="0" smtClean="0">
                <a:solidFill>
                  <a:srgbClr val="0070C0"/>
                </a:solidFill>
              </a:rPr>
              <a:t> Tree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600" i="1" dirty="0" smtClean="0">
                <a:solidFill>
                  <a:srgbClr val="C00000"/>
                </a:solidFill>
              </a:rPr>
              <a:t>let’s reconsider…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867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636567"/>
            <a:ext cx="5943600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C00000"/>
                </a:solidFill>
              </a:rPr>
              <a:t>If LIST is null there are no children</a:t>
            </a:r>
          </a:p>
          <a:p>
            <a:pPr algn="r"/>
            <a:r>
              <a:rPr lang="en-US" sz="2400" b="1" i="1" dirty="0" smtClean="0">
                <a:solidFill>
                  <a:srgbClr val="C00000"/>
                </a:solidFill>
              </a:rPr>
              <a:t>If not null then order is L to R</a:t>
            </a:r>
          </a:p>
        </p:txBody>
      </p:sp>
    </p:spTree>
    <p:extLst>
      <p:ext uri="{BB962C8B-B14F-4D97-AF65-F5344CB8AC3E}">
        <p14:creationId xmlns:p14="http://schemas.microsoft.com/office/powerpoint/2010/main" val="31315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5772529"/>
            <a:ext cx="8229600" cy="673340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Implementing n-</a:t>
            </a:r>
            <a:r>
              <a:rPr lang="en-US" sz="36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ary</a:t>
            </a:r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Tree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283" y="1743289"/>
            <a:ext cx="700752" cy="63444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2" idx="1"/>
          </p:cNvCxnSpPr>
          <p:nvPr/>
        </p:nvCxnSpPr>
        <p:spPr>
          <a:xfrm flipV="1">
            <a:off x="4399430" y="4622369"/>
            <a:ext cx="585913" cy="56639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38887" y="1993019"/>
            <a:ext cx="663389" cy="1057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1145979" y="2377735"/>
            <a:ext cx="2017680" cy="80980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89168" y="51940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“re”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285" y="337898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2439" y="1915791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>
            <a:stCxn id="45" idx="2"/>
          </p:cNvCxnSpPr>
          <p:nvPr/>
        </p:nvCxnSpPr>
        <p:spPr>
          <a:xfrm flipH="1">
            <a:off x="3093909" y="2377456"/>
            <a:ext cx="1294173" cy="189993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03035" y="577658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535411" y="2019678"/>
            <a:ext cx="502022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85413" y="2424256"/>
            <a:ext cx="527794" cy="83162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68" idx="0"/>
          </p:cNvCxnSpPr>
          <p:nvPr/>
        </p:nvCxnSpPr>
        <p:spPr>
          <a:xfrm>
            <a:off x="7859151" y="4080106"/>
            <a:ext cx="12098" cy="93064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04540" y="4971521"/>
            <a:ext cx="1" cy="75281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60971" y="36332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22538" y="456768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“fa”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3247" y="581990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ti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25645" y="1742524"/>
            <a:ext cx="647700" cy="63444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064232" y="1743010"/>
            <a:ext cx="647700" cy="63444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9682" y="1779994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(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66850" y="1667573"/>
            <a:ext cx="23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13207" y="1742524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7297" y="3255877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(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24945" y="3204217"/>
            <a:ext cx="23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17878" y="333993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null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9413" y="3240044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42930" y="3486710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16198" y="3478408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(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45303" y="3432599"/>
            <a:ext cx="23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591244" y="3414977"/>
            <a:ext cx="647700" cy="63444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916467" y="5066040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(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3228" y="4344012"/>
            <a:ext cx="23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756215" y="5010747"/>
            <a:ext cx="23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31263" y="518915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null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707862" y="5066040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42894" y="4421828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(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985343" y="4305146"/>
            <a:ext cx="647700" cy="63444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740382" y="4324030"/>
            <a:ext cx="647700" cy="63444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704593" y="4308846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87339" y="5676956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(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94823" y="5622697"/>
            <a:ext cx="23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17435" y="578863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null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41475" y="5640583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86" name="Straight Arrow Connector 85"/>
          <p:cNvCxnSpPr>
            <a:endCxn id="83" idx="0"/>
          </p:cNvCxnSpPr>
          <p:nvPr/>
        </p:nvCxnSpPr>
        <p:spPr>
          <a:xfrm flipH="1">
            <a:off x="2709857" y="5009283"/>
            <a:ext cx="1201436" cy="61341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549378" y="5755256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(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13142" y="5666016"/>
            <a:ext cx="23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685960" y="584878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null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05843" y="5756649"/>
            <a:ext cx="4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91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65" grpId="0" animBg="1"/>
      <p:bldP spid="72" grpId="0" animBg="1"/>
      <p:bldP spid="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Implementing n-</a:t>
            </a:r>
            <a:r>
              <a:rPr lang="en-US" sz="36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ary</a:t>
            </a:r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Tree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54447" y="3287787"/>
            <a:ext cx="405729" cy="72065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67770" y="2009899"/>
            <a:ext cx="947923" cy="57013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58458" y="422347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“re”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190" y="27433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5692" y="1511419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48812" y="429989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146913" y="2003880"/>
            <a:ext cx="2029629" cy="75254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45776" y="279619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24194" y="27707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“fa”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46913" y="429989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ti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27932" y="2003880"/>
            <a:ext cx="180166" cy="64648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81394" y="3342662"/>
            <a:ext cx="457200" cy="78345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941731" y="3246647"/>
            <a:ext cx="719229" cy="87946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945777" y="5602026"/>
            <a:ext cx="3251754" cy="461665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</a:rPr>
              <a:t>arity 3,  a 3-ary tree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352800" cy="4712731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Linked cells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Tree Cell : (root/child/next)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tree {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root: string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child: tree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nextsib</a:t>
            </a:r>
            <a:r>
              <a:rPr lang="en-US" sz="2400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tree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an n-</a:t>
            </a:r>
            <a:r>
              <a:rPr lang="en-US" sz="3600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ary</a:t>
            </a:r>
            <a:r>
              <a:rPr lang="en-US" sz="3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Tree</a:t>
            </a:r>
            <a:endParaRPr 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867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9968" y="1524000"/>
            <a:ext cx="4126832" cy="2092881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Every tree cell has 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Link to children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Link to next sibling</a:t>
            </a:r>
          </a:p>
          <a:p>
            <a:endParaRPr lang="en-US" sz="24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Implementing n-</a:t>
            </a:r>
            <a:r>
              <a:rPr lang="en-US" sz="36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ary</a:t>
            </a:r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Tree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51582" y="3276167"/>
            <a:ext cx="311018" cy="78345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67770" y="2009899"/>
            <a:ext cx="947923" cy="57013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58458" y="422347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“re”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190" y="27433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5692" y="1511419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48812" y="429989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146913" y="2003880"/>
            <a:ext cx="2029629" cy="75254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45776" y="279619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24194" y="27707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“fa”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70516" y="422347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ti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27932" y="2003880"/>
            <a:ext cx="180166" cy="64648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06657" y="3276167"/>
            <a:ext cx="457200" cy="78345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941731" y="3246647"/>
            <a:ext cx="719229" cy="87946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001316" y="5620717"/>
            <a:ext cx="3380684" cy="461665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</a:rPr>
              <a:t>arity 3,  a 3-ary tree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541194" y="2166743"/>
            <a:ext cx="947923" cy="57013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19549" y="2893718"/>
            <a:ext cx="791211" cy="1741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70516" y="2940580"/>
            <a:ext cx="1430084" cy="33603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75762" y="3323804"/>
            <a:ext cx="696864" cy="80371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55329" y="3250510"/>
            <a:ext cx="360329" cy="77855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24519" y="4530728"/>
            <a:ext cx="1166756" cy="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35493" y="2978878"/>
            <a:ext cx="224726" cy="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73195" y="4453387"/>
            <a:ext cx="224726" cy="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148132" y="4453387"/>
            <a:ext cx="224726" cy="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34550" y="1742251"/>
            <a:ext cx="224726" cy="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541194" y="4738202"/>
            <a:ext cx="103946" cy="195735"/>
          </a:xfrm>
          <a:prstGeom prst="straightConnector1">
            <a:avLst/>
          </a:prstGeom>
          <a:ln w="412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509776" y="4653251"/>
            <a:ext cx="103946" cy="195735"/>
          </a:xfrm>
          <a:prstGeom prst="straightConnector1">
            <a:avLst/>
          </a:prstGeom>
          <a:ln w="412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99968" y="4640334"/>
            <a:ext cx="103946" cy="195735"/>
          </a:xfrm>
          <a:prstGeom prst="straightConnector1">
            <a:avLst/>
          </a:prstGeom>
          <a:ln w="412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973064" y="3086594"/>
            <a:ext cx="103946" cy="195735"/>
          </a:xfrm>
          <a:prstGeom prst="straightConnector1">
            <a:avLst/>
          </a:prstGeom>
          <a:ln w="412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048000"/>
            <a:ext cx="8229600" cy="3763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dirty="0" smtClean="0"/>
              <a:t>Beyond this is just templates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</a:rPr>
              <a:t>END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Signature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</a:rPr>
              <a:t>ew:   </a:t>
            </a:r>
            <a:r>
              <a:rPr lang="en-US" dirty="0" err="1" smtClean="0">
                <a:latin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</a:rPr>
              <a:t>      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 BT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addL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 BT x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 BT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addR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 BT x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 BT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delL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 BT         BT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delR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 BT         BT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r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oot:  BT        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eft:  BT         BT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r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ight: BT         BT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get:   BT x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 BT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isin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  BT 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 Boolean  </a:t>
            </a:r>
            <a:r>
              <a:rPr lang="en-US" sz="2000" i="1" dirty="0" smtClean="0">
                <a:solidFill>
                  <a:srgbClr val="C000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(searching)</a:t>
            </a:r>
            <a:endParaRPr lang="en-US" sz="2000" i="1" dirty="0">
              <a:solidFill>
                <a:srgbClr val="C00000"/>
              </a:solidFill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BT        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Nat 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  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en-US" sz="2000" i="1" dirty="0">
                <a:solidFill>
                  <a:srgbClr val="C00000"/>
                </a:solidFill>
                <a:sym typeface="Wingdings" panose="05000000000000000000" pitchFamily="2" charset="2"/>
              </a:rPr>
              <a:t>natural number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endParaRPr lang="en-US" sz="2000" i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empty: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BT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Boolean</a:t>
            </a:r>
          </a:p>
          <a:p>
            <a:pPr marL="109728" indent="0">
              <a:spcAft>
                <a:spcPts val="60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ADT: BT of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i="1" dirty="0" smtClean="0">
                <a:solidFill>
                  <a:srgbClr val="C00000"/>
                </a:solidFill>
              </a:rPr>
              <a:t>LIST ops</a:t>
            </a:r>
            <a:r>
              <a:rPr lang="en-US" sz="2000" dirty="0" smtClean="0"/>
              <a:t>: </a:t>
            </a:r>
            <a:r>
              <a:rPr lang="en-US" sz="2000" b="1" dirty="0" smtClean="0">
                <a:solidFill>
                  <a:srgbClr val="C00000"/>
                </a:solidFill>
              </a:rPr>
              <a:t>new, add</a:t>
            </a:r>
            <a:r>
              <a:rPr lang="en-US" sz="2000" dirty="0" smtClean="0"/>
              <a:t>, rem, get, find, size, empty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smtClean="0"/>
              <a:t>Axioms LHS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/>
              <a:t>r</a:t>
            </a:r>
            <a:r>
              <a:rPr lang="en-US" sz="2000" dirty="0" smtClean="0"/>
              <a:t>em( new(), </a:t>
            </a:r>
            <a:r>
              <a:rPr lang="en-US" sz="2000" dirty="0" err="1" smtClean="0"/>
              <a:t>i</a:t>
            </a:r>
            <a:r>
              <a:rPr lang="en-US" sz="2000" dirty="0" smtClean="0"/>
              <a:t> ) = ?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 smtClean="0"/>
              <a:t>rem( ins(</a:t>
            </a:r>
            <a:r>
              <a:rPr lang="en-US" sz="2000" dirty="0" err="1" smtClean="0"/>
              <a:t>L,e,k</a:t>
            </a:r>
            <a:r>
              <a:rPr lang="en-US" sz="2000" dirty="0" smtClean="0"/>
              <a:t>), </a:t>
            </a:r>
            <a:r>
              <a:rPr lang="en-US" sz="2000" dirty="0"/>
              <a:t>i</a:t>
            </a:r>
            <a:r>
              <a:rPr lang="en-US" sz="2000" dirty="0" smtClean="0"/>
              <a:t> ) = ?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/>
              <a:t>g</a:t>
            </a:r>
            <a:r>
              <a:rPr lang="en-US" sz="2000" dirty="0" smtClean="0"/>
              <a:t>et( new(), </a:t>
            </a:r>
            <a:r>
              <a:rPr lang="en-US" sz="2000" dirty="0" err="1" smtClean="0"/>
              <a:t>i</a:t>
            </a:r>
            <a:r>
              <a:rPr lang="en-US" sz="2000" dirty="0" smtClean="0"/>
              <a:t> ) = ?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 smtClean="0"/>
              <a:t>get( ins(</a:t>
            </a:r>
            <a:r>
              <a:rPr lang="en-US" sz="2000" dirty="0" err="1" smtClean="0"/>
              <a:t>L,e,k</a:t>
            </a:r>
            <a:r>
              <a:rPr lang="en-US" sz="2000" dirty="0" smtClean="0"/>
              <a:t>), </a:t>
            </a:r>
            <a:r>
              <a:rPr lang="en-US" sz="2000" dirty="0"/>
              <a:t>i</a:t>
            </a:r>
            <a:r>
              <a:rPr lang="en-US" sz="2000" dirty="0" smtClean="0"/>
              <a:t> ) = ?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/>
              <a:t>f</a:t>
            </a:r>
            <a:r>
              <a:rPr lang="en-US" sz="2000" dirty="0" smtClean="0"/>
              <a:t>ind( new(), e ) = ?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 smtClean="0"/>
              <a:t>find( ins(</a:t>
            </a:r>
            <a:r>
              <a:rPr lang="en-US" sz="2000" dirty="0" err="1" smtClean="0"/>
              <a:t>L,e,i</a:t>
            </a:r>
            <a:r>
              <a:rPr lang="en-US" sz="2000" dirty="0" smtClean="0"/>
              <a:t>), f ) = ?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/>
              <a:t>s</a:t>
            </a:r>
            <a:r>
              <a:rPr lang="en-US" sz="2000" dirty="0" smtClean="0"/>
              <a:t>ize( new() ) = ?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 smtClean="0"/>
              <a:t>size( ins(</a:t>
            </a:r>
            <a:r>
              <a:rPr lang="en-US" sz="2000" dirty="0" err="1" smtClean="0"/>
              <a:t>L,e,i</a:t>
            </a:r>
            <a:r>
              <a:rPr lang="en-US" sz="2000" dirty="0" smtClean="0"/>
              <a:t>) ) = ?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/>
              <a:t>e</a:t>
            </a:r>
            <a:r>
              <a:rPr lang="en-US" sz="2000" dirty="0" smtClean="0"/>
              <a:t>mpty( new() ) = ?</a:t>
            </a:r>
          </a:p>
          <a:p>
            <a:pPr marL="603504" lvl="2" indent="0">
              <a:spcBef>
                <a:spcPts val="600"/>
              </a:spcBef>
              <a:buNone/>
            </a:pPr>
            <a:r>
              <a:rPr lang="en-US" sz="2000" dirty="0" smtClean="0"/>
              <a:t>empty( ins(</a:t>
            </a:r>
            <a:r>
              <a:rPr lang="en-US" sz="2000" dirty="0" err="1" smtClean="0"/>
              <a:t>L,e,i</a:t>
            </a:r>
            <a:r>
              <a:rPr lang="en-US" sz="2000" dirty="0" smtClean="0"/>
              <a:t>) ) =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Behavior for LIST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lnSpcReduction="10000"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size</a:t>
            </a:r>
            <a:r>
              <a:rPr lang="en-US" sz="2000" b="1" dirty="0" smtClean="0"/>
              <a:t>( new() ) </a:t>
            </a:r>
            <a:r>
              <a:rPr lang="en-US" sz="2000" b="1" dirty="0"/>
              <a:t>= </a:t>
            </a:r>
            <a:endParaRPr lang="en-US" sz="2000" b="1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0</a:t>
            </a:r>
            <a:endParaRPr lang="en-US" sz="2000" b="1" dirty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 smtClean="0"/>
              <a:t>size( ins(</a:t>
            </a:r>
            <a:r>
              <a:rPr lang="en-US" sz="2000" b="1" dirty="0" err="1" smtClean="0"/>
              <a:t>L,e,i</a:t>
            </a:r>
            <a:r>
              <a:rPr lang="en-US" sz="2000" b="1" dirty="0" smtClean="0"/>
              <a:t>) ) </a:t>
            </a:r>
            <a:r>
              <a:rPr lang="en-US" sz="2000" b="1" dirty="0"/>
              <a:t>= </a:t>
            </a:r>
            <a:endParaRPr lang="en-US" sz="2000" b="1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size(L</a:t>
            </a:r>
            <a:r>
              <a:rPr lang="en-US" sz="2000" b="1" dirty="0"/>
              <a:t>) + 1 </a:t>
            </a:r>
            <a:endParaRPr lang="en-US" sz="2000" b="1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empty</a:t>
            </a:r>
            <a:r>
              <a:rPr lang="en-US" sz="2000" b="1" dirty="0" smtClean="0"/>
              <a:t>( new() ) </a:t>
            </a:r>
            <a:r>
              <a:rPr lang="en-US" sz="2000" b="1" dirty="0"/>
              <a:t>= </a:t>
            </a:r>
            <a:endParaRPr lang="en-US" sz="2000" b="1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true</a:t>
            </a:r>
            <a:endParaRPr lang="en-US" sz="2000" b="1" dirty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 smtClean="0"/>
              <a:t>empty( ins(</a:t>
            </a:r>
            <a:r>
              <a:rPr lang="en-US" sz="2000" b="1" dirty="0" err="1" smtClean="0"/>
              <a:t>L,e,i</a:t>
            </a:r>
            <a:r>
              <a:rPr lang="en-US" sz="2000" b="1" dirty="0" smtClean="0"/>
              <a:t>) ) </a:t>
            </a:r>
            <a:r>
              <a:rPr lang="en-US" sz="2000" b="1" dirty="0"/>
              <a:t>= </a:t>
            </a:r>
            <a:endParaRPr lang="en-US" sz="2000" b="1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false</a:t>
            </a:r>
            <a:endParaRPr lang="en-US" sz="2000" b="1" dirty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 smtClean="0"/>
              <a:t>get( new(),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) =         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err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 smtClean="0"/>
              <a:t>get( ins(</a:t>
            </a:r>
            <a:r>
              <a:rPr lang="en-US" sz="2000" b="1" dirty="0" err="1" smtClean="0"/>
              <a:t>L,e,k</a:t>
            </a:r>
            <a:r>
              <a:rPr lang="en-US" sz="2000" b="1" dirty="0" smtClean="0"/>
              <a:t>),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) =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if (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=k )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then e 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else get( L,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 Behavior for LIST 1.3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4690" y="1344549"/>
            <a:ext cx="8229600" cy="4640992"/>
          </a:xfrm>
        </p:spPr>
        <p:txBody>
          <a:bodyPr/>
          <a:lstStyle/>
          <a:p>
            <a:pPr marL="109728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                                        linked</a:t>
            </a:r>
            <a:r>
              <a:rPr lang="en-US" dirty="0" smtClean="0"/>
              <a:t> 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LIST Implementation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086" y="2268843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6580" y="2223155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05467" y="2223155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48252" y="2260118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0908" y="2480426"/>
            <a:ext cx="58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9707" y="2480300"/>
            <a:ext cx="58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17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8135" y="2480662"/>
            <a:ext cx="58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0730" y="2515812"/>
            <a:ext cx="58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4542" y="3722816"/>
            <a:ext cx="151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</a:rPr>
              <a:t>ns( 2</a:t>
            </a:r>
            <a:r>
              <a:rPr lang="en-US" sz="2000" b="1" dirty="0">
                <a:solidFill>
                  <a:srgbClr val="C00000"/>
                </a:solidFill>
              </a:rPr>
              <a:t>7</a:t>
            </a:r>
            <a:r>
              <a:rPr lang="en-US" sz="2000" b="1" dirty="0" smtClean="0">
                <a:solidFill>
                  <a:srgbClr val="C00000"/>
                </a:solidFill>
              </a:rPr>
              <a:t>, 2 )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7639" y="3947974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84039" y="3947974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76658" y="3897832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62227" y="5513189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91856" y="3936124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017492" y="4193269"/>
            <a:ext cx="58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8135" y="4193269"/>
            <a:ext cx="58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56513" y="5770334"/>
            <a:ext cx="58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27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3098" y="4225710"/>
            <a:ext cx="58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17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908" y="4205119"/>
            <a:ext cx="58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80908" y="1740161"/>
            <a:ext cx="44762" cy="437558"/>
          </a:xfrm>
          <a:prstGeom prst="straightConnector1">
            <a:avLst/>
          </a:prstGeom>
          <a:ln w="444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25595" y="2665413"/>
            <a:ext cx="766261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417" y="5342518"/>
            <a:ext cx="90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head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5039" y="1344548"/>
            <a:ext cx="90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head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876487" y="5083852"/>
            <a:ext cx="98192" cy="455347"/>
          </a:xfrm>
          <a:prstGeom prst="straightConnector1">
            <a:avLst/>
          </a:prstGeom>
          <a:ln w="444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400319" y="2665413"/>
            <a:ext cx="766261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81991" y="2662614"/>
            <a:ext cx="766261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352039" y="4393324"/>
            <a:ext cx="766261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81990" y="4333392"/>
            <a:ext cx="766261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750284" y="4862374"/>
            <a:ext cx="721622" cy="62917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98439" y="4428189"/>
            <a:ext cx="458074" cy="108500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19" grpId="0"/>
      <p:bldP spid="20" grpId="0"/>
      <p:bldP spid="21" grpId="0"/>
      <p:bldP spid="22" grpId="0"/>
      <p:bldP spid="30" grpId="0" animBg="1"/>
      <p:bldP spid="31" grpId="0" animBg="1"/>
      <p:bldP spid="32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472" y="1295401"/>
            <a:ext cx="8229600" cy="4876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Tree allows one or more “next” links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  termed </a:t>
            </a:r>
            <a:r>
              <a:rPr lang="en-US" sz="2800" b="1" i="1" dirty="0" smtClean="0">
                <a:solidFill>
                  <a:srgbClr val="0070C0"/>
                </a:solidFill>
              </a:rPr>
              <a:t>children</a:t>
            </a:r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Tree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94" y="2438401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46200" y="4147579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71057" y="3749234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8272" y="2468024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1693594" y="3048001"/>
            <a:ext cx="663389" cy="1057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05739" y="4353546"/>
            <a:ext cx="663389" cy="1057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09076" y="3438019"/>
            <a:ext cx="663389" cy="1286381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9682" y="2817168"/>
            <a:ext cx="7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“lo”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57669" y="411213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“re”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9635" y="450677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959" y="2861508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1057" y="5366779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90255" y="4882297"/>
            <a:ext cx="678873" cy="83270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" idx="3"/>
          </p:cNvCxnSpPr>
          <p:nvPr/>
        </p:nvCxnSpPr>
        <p:spPr>
          <a:xfrm flipV="1">
            <a:off x="8047958" y="3733801"/>
            <a:ext cx="708114" cy="1227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41272" y="573723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690255" y="2951217"/>
            <a:ext cx="502022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1"/>
          </p:cNvCxnSpPr>
          <p:nvPr/>
        </p:nvCxnSpPr>
        <p:spPr>
          <a:xfrm flipV="1">
            <a:off x="5683950" y="3716459"/>
            <a:ext cx="1073127" cy="5021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65192" y="4609534"/>
            <a:ext cx="1009113" cy="54035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683950" y="6172202"/>
            <a:ext cx="1016764" cy="20160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52784" y="4547884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29046" y="6015280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57077" y="3106859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97627" y="2348582"/>
            <a:ext cx="12954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8047958" y="6564498"/>
            <a:ext cx="708114" cy="1227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017456" y="5046514"/>
            <a:ext cx="197550" cy="7037"/>
          </a:xfrm>
          <a:prstGeom prst="straightConnector1">
            <a:avLst/>
          </a:prstGeom>
          <a:ln w="412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535609" y="2810131"/>
            <a:ext cx="197550" cy="7037"/>
          </a:xfrm>
          <a:prstGeom prst="straightConnector1">
            <a:avLst/>
          </a:prstGeom>
          <a:ln w="412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32675" y="345639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85497" y="27771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“so”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60592" y="493881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“fa”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00694" y="640880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ti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Linked: </a:t>
            </a:r>
            <a:r>
              <a:rPr lang="en-US" dirty="0" smtClean="0"/>
              <a:t>Time complexity of operations</a:t>
            </a:r>
          </a:p>
          <a:p>
            <a:pPr lvl="1"/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insCell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O(1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2 link pointers</a:t>
            </a:r>
          </a:p>
          <a:p>
            <a:pPr lvl="1"/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delCell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O(1) </a:t>
            </a:r>
          </a:p>
          <a:p>
            <a:pPr marL="393192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      O(n)  </a:t>
            </a:r>
          </a:p>
          <a:p>
            <a:pPr lvl="1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    O(n)  </a:t>
            </a:r>
            <a:r>
              <a:rPr lang="en-US" sz="1800" b="1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 searching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mpty    O(1)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ize     O(n), O(1)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ns(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e,i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O(n) + O(1) 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O(n)</a:t>
            </a:r>
          </a:p>
          <a:p>
            <a:pPr marL="393192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900" b="1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  +  </a:t>
            </a:r>
            <a:r>
              <a:rPr lang="en-US" sz="1900" b="1" i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insCell</a:t>
            </a:r>
            <a:endParaRPr lang="en-US" sz="1900" b="1" i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O(n) + O(1) 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O(n)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Tree Implementation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Tree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932972" y="347241"/>
            <a:ext cx="1458410" cy="787078"/>
          </a:xfrm>
          <a:custGeom>
            <a:avLst/>
            <a:gdLst>
              <a:gd name="connsiteX0" fmla="*/ 243069 w 1458410"/>
              <a:gd name="connsiteY0" fmla="*/ 69448 h 787078"/>
              <a:gd name="connsiteX1" fmla="*/ 243069 w 1458410"/>
              <a:gd name="connsiteY1" fmla="*/ 69448 h 787078"/>
              <a:gd name="connsiteX2" fmla="*/ 706056 w 1458410"/>
              <a:gd name="connsiteY2" fmla="*/ 34724 h 787078"/>
              <a:gd name="connsiteX3" fmla="*/ 833377 w 1458410"/>
              <a:gd name="connsiteY3" fmla="*/ 11574 h 787078"/>
              <a:gd name="connsiteX4" fmla="*/ 891251 w 1458410"/>
              <a:gd name="connsiteY4" fmla="*/ 0 h 787078"/>
              <a:gd name="connsiteX5" fmla="*/ 1157469 w 1458410"/>
              <a:gd name="connsiteY5" fmla="*/ 34724 h 787078"/>
              <a:gd name="connsiteX6" fmla="*/ 1192193 w 1458410"/>
              <a:gd name="connsiteY6" fmla="*/ 46298 h 787078"/>
              <a:gd name="connsiteX7" fmla="*/ 1250066 w 1458410"/>
              <a:gd name="connsiteY7" fmla="*/ 81022 h 787078"/>
              <a:gd name="connsiteX8" fmla="*/ 1296365 w 1458410"/>
              <a:gd name="connsiteY8" fmla="*/ 127321 h 787078"/>
              <a:gd name="connsiteX9" fmla="*/ 1319514 w 1458410"/>
              <a:gd name="connsiteY9" fmla="*/ 173620 h 787078"/>
              <a:gd name="connsiteX10" fmla="*/ 1342663 w 1458410"/>
              <a:gd name="connsiteY10" fmla="*/ 208344 h 787078"/>
              <a:gd name="connsiteX11" fmla="*/ 1365813 w 1458410"/>
              <a:gd name="connsiteY11" fmla="*/ 277792 h 787078"/>
              <a:gd name="connsiteX12" fmla="*/ 1377387 w 1458410"/>
              <a:gd name="connsiteY12" fmla="*/ 312516 h 787078"/>
              <a:gd name="connsiteX13" fmla="*/ 1400537 w 1458410"/>
              <a:gd name="connsiteY13" fmla="*/ 347240 h 787078"/>
              <a:gd name="connsiteX14" fmla="*/ 1412112 w 1458410"/>
              <a:gd name="connsiteY14" fmla="*/ 381964 h 787078"/>
              <a:gd name="connsiteX15" fmla="*/ 1458410 w 1458410"/>
              <a:gd name="connsiteY15" fmla="*/ 451412 h 787078"/>
              <a:gd name="connsiteX16" fmla="*/ 1446836 w 1458410"/>
              <a:gd name="connsiteY16" fmla="*/ 509286 h 787078"/>
              <a:gd name="connsiteX17" fmla="*/ 1423686 w 1458410"/>
              <a:gd name="connsiteY17" fmla="*/ 532435 h 787078"/>
              <a:gd name="connsiteX18" fmla="*/ 1400537 w 1458410"/>
              <a:gd name="connsiteY18" fmla="*/ 567159 h 787078"/>
              <a:gd name="connsiteX19" fmla="*/ 1377387 w 1458410"/>
              <a:gd name="connsiteY19" fmla="*/ 590308 h 787078"/>
              <a:gd name="connsiteX20" fmla="*/ 1354238 w 1458410"/>
              <a:gd name="connsiteY20" fmla="*/ 625032 h 787078"/>
              <a:gd name="connsiteX21" fmla="*/ 1307939 w 1458410"/>
              <a:gd name="connsiteY21" fmla="*/ 671331 h 787078"/>
              <a:gd name="connsiteX22" fmla="*/ 1018572 w 1458410"/>
              <a:gd name="connsiteY22" fmla="*/ 671331 h 787078"/>
              <a:gd name="connsiteX23" fmla="*/ 995423 w 1458410"/>
              <a:gd name="connsiteY23" fmla="*/ 740779 h 787078"/>
              <a:gd name="connsiteX24" fmla="*/ 972274 w 1458410"/>
              <a:gd name="connsiteY24" fmla="*/ 763929 h 787078"/>
              <a:gd name="connsiteX25" fmla="*/ 925975 w 1458410"/>
              <a:gd name="connsiteY25" fmla="*/ 775503 h 787078"/>
              <a:gd name="connsiteX26" fmla="*/ 891251 w 1458410"/>
              <a:gd name="connsiteY26" fmla="*/ 787078 h 787078"/>
              <a:gd name="connsiteX27" fmla="*/ 729205 w 1458410"/>
              <a:gd name="connsiteY27" fmla="*/ 775503 h 787078"/>
              <a:gd name="connsiteX28" fmla="*/ 497712 w 1458410"/>
              <a:gd name="connsiteY28" fmla="*/ 752354 h 787078"/>
              <a:gd name="connsiteX29" fmla="*/ 474562 w 1458410"/>
              <a:gd name="connsiteY29" fmla="*/ 729205 h 787078"/>
              <a:gd name="connsiteX30" fmla="*/ 393539 w 1458410"/>
              <a:gd name="connsiteY30" fmla="*/ 706055 h 787078"/>
              <a:gd name="connsiteX31" fmla="*/ 127322 w 1458410"/>
              <a:gd name="connsiteY31" fmla="*/ 706055 h 787078"/>
              <a:gd name="connsiteX32" fmla="*/ 34724 w 1458410"/>
              <a:gd name="connsiteY32" fmla="*/ 636607 h 787078"/>
              <a:gd name="connsiteX33" fmla="*/ 11575 w 1458410"/>
              <a:gd name="connsiteY33" fmla="*/ 601883 h 787078"/>
              <a:gd name="connsiteX34" fmla="*/ 0 w 1458410"/>
              <a:gd name="connsiteY34" fmla="*/ 567159 h 787078"/>
              <a:gd name="connsiteX35" fmla="*/ 34724 w 1458410"/>
              <a:gd name="connsiteY35" fmla="*/ 451412 h 787078"/>
              <a:gd name="connsiteX36" fmla="*/ 81023 w 1458410"/>
              <a:gd name="connsiteY36" fmla="*/ 405113 h 787078"/>
              <a:gd name="connsiteX37" fmla="*/ 127322 w 1458410"/>
              <a:gd name="connsiteY37" fmla="*/ 347240 h 787078"/>
              <a:gd name="connsiteX38" fmla="*/ 196770 w 1458410"/>
              <a:gd name="connsiteY38" fmla="*/ 324091 h 787078"/>
              <a:gd name="connsiteX39" fmla="*/ 231494 w 1458410"/>
              <a:gd name="connsiteY39" fmla="*/ 312516 h 787078"/>
              <a:gd name="connsiteX40" fmla="*/ 254643 w 1458410"/>
              <a:gd name="connsiteY40" fmla="*/ 277792 h 787078"/>
              <a:gd name="connsiteX41" fmla="*/ 277793 w 1458410"/>
              <a:gd name="connsiteY41" fmla="*/ 254643 h 787078"/>
              <a:gd name="connsiteX42" fmla="*/ 300942 w 1458410"/>
              <a:gd name="connsiteY42" fmla="*/ 185194 h 787078"/>
              <a:gd name="connsiteX43" fmla="*/ 254643 w 1458410"/>
              <a:gd name="connsiteY43" fmla="*/ 57873 h 787078"/>
              <a:gd name="connsiteX44" fmla="*/ 243069 w 1458410"/>
              <a:gd name="connsiteY44" fmla="*/ 69448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58410" h="787078">
                <a:moveTo>
                  <a:pt x="243069" y="69448"/>
                </a:moveTo>
                <a:lnTo>
                  <a:pt x="243069" y="69448"/>
                </a:lnTo>
                <a:cubicBezTo>
                  <a:pt x="491023" y="19855"/>
                  <a:pt x="264608" y="58586"/>
                  <a:pt x="706056" y="34724"/>
                </a:cubicBezTo>
                <a:cubicBezTo>
                  <a:pt x="772346" y="31141"/>
                  <a:pt x="778384" y="23794"/>
                  <a:pt x="833377" y="11574"/>
                </a:cubicBezTo>
                <a:cubicBezTo>
                  <a:pt x="852582" y="7306"/>
                  <a:pt x="871960" y="3858"/>
                  <a:pt x="891251" y="0"/>
                </a:cubicBezTo>
                <a:cubicBezTo>
                  <a:pt x="1112390" y="13007"/>
                  <a:pt x="1025685" y="-9204"/>
                  <a:pt x="1157469" y="34724"/>
                </a:cubicBezTo>
                <a:cubicBezTo>
                  <a:pt x="1169044" y="38582"/>
                  <a:pt x="1181731" y="40021"/>
                  <a:pt x="1192193" y="46298"/>
                </a:cubicBezTo>
                <a:cubicBezTo>
                  <a:pt x="1211484" y="57873"/>
                  <a:pt x="1232308" y="67210"/>
                  <a:pt x="1250066" y="81022"/>
                </a:cubicBezTo>
                <a:cubicBezTo>
                  <a:pt x="1267294" y="94422"/>
                  <a:pt x="1296365" y="127321"/>
                  <a:pt x="1296365" y="127321"/>
                </a:cubicBezTo>
                <a:cubicBezTo>
                  <a:pt x="1304081" y="142754"/>
                  <a:pt x="1310953" y="158639"/>
                  <a:pt x="1319514" y="173620"/>
                </a:cubicBezTo>
                <a:cubicBezTo>
                  <a:pt x="1326416" y="185698"/>
                  <a:pt x="1337013" y="195632"/>
                  <a:pt x="1342663" y="208344"/>
                </a:cubicBezTo>
                <a:cubicBezTo>
                  <a:pt x="1352573" y="230642"/>
                  <a:pt x="1358097" y="254643"/>
                  <a:pt x="1365813" y="277792"/>
                </a:cubicBezTo>
                <a:cubicBezTo>
                  <a:pt x="1369671" y="289367"/>
                  <a:pt x="1370619" y="302364"/>
                  <a:pt x="1377387" y="312516"/>
                </a:cubicBezTo>
                <a:cubicBezTo>
                  <a:pt x="1385104" y="324091"/>
                  <a:pt x="1394316" y="334798"/>
                  <a:pt x="1400537" y="347240"/>
                </a:cubicBezTo>
                <a:cubicBezTo>
                  <a:pt x="1405993" y="358153"/>
                  <a:pt x="1406187" y="371299"/>
                  <a:pt x="1412112" y="381964"/>
                </a:cubicBezTo>
                <a:cubicBezTo>
                  <a:pt x="1425623" y="406285"/>
                  <a:pt x="1458410" y="451412"/>
                  <a:pt x="1458410" y="451412"/>
                </a:cubicBezTo>
                <a:cubicBezTo>
                  <a:pt x="1454552" y="470703"/>
                  <a:pt x="1454586" y="491203"/>
                  <a:pt x="1446836" y="509286"/>
                </a:cubicBezTo>
                <a:cubicBezTo>
                  <a:pt x="1442537" y="519316"/>
                  <a:pt x="1430503" y="523914"/>
                  <a:pt x="1423686" y="532435"/>
                </a:cubicBezTo>
                <a:cubicBezTo>
                  <a:pt x="1414996" y="543298"/>
                  <a:pt x="1409227" y="556296"/>
                  <a:pt x="1400537" y="567159"/>
                </a:cubicBezTo>
                <a:cubicBezTo>
                  <a:pt x="1393720" y="575680"/>
                  <a:pt x="1384204" y="581787"/>
                  <a:pt x="1377387" y="590308"/>
                </a:cubicBezTo>
                <a:cubicBezTo>
                  <a:pt x="1368697" y="601171"/>
                  <a:pt x="1363291" y="614470"/>
                  <a:pt x="1354238" y="625032"/>
                </a:cubicBezTo>
                <a:cubicBezTo>
                  <a:pt x="1340034" y="641603"/>
                  <a:pt x="1307939" y="671331"/>
                  <a:pt x="1307939" y="671331"/>
                </a:cubicBezTo>
                <a:cubicBezTo>
                  <a:pt x="1247701" y="666311"/>
                  <a:pt x="1075914" y="644571"/>
                  <a:pt x="1018572" y="671331"/>
                </a:cubicBezTo>
                <a:cubicBezTo>
                  <a:pt x="996460" y="681650"/>
                  <a:pt x="1012677" y="723524"/>
                  <a:pt x="995423" y="740779"/>
                </a:cubicBezTo>
                <a:cubicBezTo>
                  <a:pt x="987707" y="748496"/>
                  <a:pt x="982035" y="759049"/>
                  <a:pt x="972274" y="763929"/>
                </a:cubicBezTo>
                <a:cubicBezTo>
                  <a:pt x="958046" y="771043"/>
                  <a:pt x="941271" y="771133"/>
                  <a:pt x="925975" y="775503"/>
                </a:cubicBezTo>
                <a:cubicBezTo>
                  <a:pt x="914244" y="778855"/>
                  <a:pt x="902826" y="783220"/>
                  <a:pt x="891251" y="787078"/>
                </a:cubicBezTo>
                <a:lnTo>
                  <a:pt x="729205" y="775503"/>
                </a:lnTo>
                <a:cubicBezTo>
                  <a:pt x="623908" y="767079"/>
                  <a:pt x="597657" y="763459"/>
                  <a:pt x="497712" y="752354"/>
                </a:cubicBezTo>
                <a:cubicBezTo>
                  <a:pt x="489995" y="744638"/>
                  <a:pt x="483920" y="734820"/>
                  <a:pt x="474562" y="729205"/>
                </a:cubicBezTo>
                <a:cubicBezTo>
                  <a:pt x="462700" y="722088"/>
                  <a:pt x="402189" y="708217"/>
                  <a:pt x="393539" y="706055"/>
                </a:cubicBezTo>
                <a:cubicBezTo>
                  <a:pt x="291588" y="726446"/>
                  <a:pt x="270009" y="735782"/>
                  <a:pt x="127322" y="706055"/>
                </a:cubicBezTo>
                <a:cubicBezTo>
                  <a:pt x="109553" y="702353"/>
                  <a:pt x="53716" y="660346"/>
                  <a:pt x="34724" y="636607"/>
                </a:cubicBezTo>
                <a:cubicBezTo>
                  <a:pt x="26034" y="625744"/>
                  <a:pt x="17796" y="614325"/>
                  <a:pt x="11575" y="601883"/>
                </a:cubicBezTo>
                <a:cubicBezTo>
                  <a:pt x="6119" y="590970"/>
                  <a:pt x="3858" y="578734"/>
                  <a:pt x="0" y="567159"/>
                </a:cubicBezTo>
                <a:cubicBezTo>
                  <a:pt x="7874" y="519917"/>
                  <a:pt x="5886" y="489862"/>
                  <a:pt x="34724" y="451412"/>
                </a:cubicBezTo>
                <a:cubicBezTo>
                  <a:pt x="47819" y="433952"/>
                  <a:pt x="68916" y="423273"/>
                  <a:pt x="81023" y="405113"/>
                </a:cubicBezTo>
                <a:cubicBezTo>
                  <a:pt x="89203" y="392844"/>
                  <a:pt x="110827" y="355487"/>
                  <a:pt x="127322" y="347240"/>
                </a:cubicBezTo>
                <a:cubicBezTo>
                  <a:pt x="149147" y="336328"/>
                  <a:pt x="173621" y="331807"/>
                  <a:pt x="196770" y="324091"/>
                </a:cubicBezTo>
                <a:lnTo>
                  <a:pt x="231494" y="312516"/>
                </a:lnTo>
                <a:cubicBezTo>
                  <a:pt x="239210" y="300941"/>
                  <a:pt x="245953" y="288655"/>
                  <a:pt x="254643" y="277792"/>
                </a:cubicBezTo>
                <a:cubicBezTo>
                  <a:pt x="261460" y="269271"/>
                  <a:pt x="272913" y="264404"/>
                  <a:pt x="277793" y="254643"/>
                </a:cubicBezTo>
                <a:cubicBezTo>
                  <a:pt x="288706" y="232817"/>
                  <a:pt x="300942" y="185194"/>
                  <a:pt x="300942" y="185194"/>
                </a:cubicBezTo>
                <a:cubicBezTo>
                  <a:pt x="291245" y="88228"/>
                  <a:pt x="325179" y="71981"/>
                  <a:pt x="254643" y="57873"/>
                </a:cubicBezTo>
                <a:cubicBezTo>
                  <a:pt x="247077" y="56360"/>
                  <a:pt x="244998" y="67519"/>
                  <a:pt x="243069" y="694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47000"/>
            </a:schemeClr>
          </a:solidFill>
          <a:ln>
            <a:solidFill>
              <a:schemeClr val="accent2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472" y="1295401"/>
            <a:ext cx="8229600" cy="4876800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n-US" sz="2400" dirty="0" smtClean="0"/>
              <a:t>Often draw a tree downwards </a:t>
            </a:r>
          </a:p>
          <a:p>
            <a:pPr marL="109728" indent="0" algn="r">
              <a:buNone/>
            </a:pPr>
            <a:r>
              <a:rPr lang="en-US" sz="2400" dirty="0" smtClean="0"/>
              <a:t>don’t draw cells</a:t>
            </a:r>
          </a:p>
          <a:p>
            <a:pPr marL="109728" indent="0" algn="r">
              <a:buNone/>
            </a:pPr>
            <a:r>
              <a:rPr lang="en-US" sz="2400" dirty="0" smtClean="0"/>
              <a:t>Show the “levels” as rows</a:t>
            </a:r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Depth</a:t>
            </a:r>
            <a:r>
              <a:rPr lang="en-US" sz="2400" dirty="0" smtClean="0"/>
              <a:t> 3</a:t>
            </a:r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Root</a:t>
            </a:r>
            <a:r>
              <a:rPr lang="en-US" sz="2400" dirty="0" smtClean="0"/>
              <a:t> “lo” (no in links)</a:t>
            </a:r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Leaves</a:t>
            </a:r>
            <a:r>
              <a:rPr lang="en-US" sz="2400" dirty="0" smtClean="0"/>
              <a:t> “</a:t>
            </a:r>
            <a:r>
              <a:rPr lang="en-US" sz="2400" dirty="0" err="1" smtClean="0"/>
              <a:t>ti</a:t>
            </a:r>
            <a:r>
              <a:rPr lang="en-US" sz="2400" dirty="0" smtClean="0"/>
              <a:t>” “fa” “mi” “so” (no out links)</a:t>
            </a:r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47602" y="1124893"/>
            <a:ext cx="405729" cy="58460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9099" y="2392583"/>
            <a:ext cx="466901" cy="86588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53736" y="1066308"/>
            <a:ext cx="518729" cy="67382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72465" y="541875"/>
            <a:ext cx="7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“lo”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275" y="33490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“re”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6394" y="18665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9297" y="1953595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83014" y="2406149"/>
            <a:ext cx="451213" cy="83270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0480" y="33490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40208" y="2429912"/>
            <a:ext cx="350792" cy="77888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13073" y="3830913"/>
            <a:ext cx="337393" cy="51248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052549" y="3832358"/>
            <a:ext cx="117741" cy="61280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85800" y="3967532"/>
            <a:ext cx="93394" cy="465999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781966" y="456530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02741" y="32775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“so”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54219" y="462418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“fa”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1994" y="464887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ti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15747" y="3125165"/>
            <a:ext cx="4710896" cy="2071868"/>
          </a:xfrm>
          <a:custGeom>
            <a:avLst/>
            <a:gdLst>
              <a:gd name="connsiteX0" fmla="*/ 162045 w 4710896"/>
              <a:gd name="connsiteY0" fmla="*/ 1273215 h 2071868"/>
              <a:gd name="connsiteX1" fmla="*/ 162045 w 4710896"/>
              <a:gd name="connsiteY1" fmla="*/ 1273215 h 2071868"/>
              <a:gd name="connsiteX2" fmla="*/ 335666 w 4710896"/>
              <a:gd name="connsiteY2" fmla="*/ 1342663 h 2071868"/>
              <a:gd name="connsiteX3" fmla="*/ 833377 w 4710896"/>
              <a:gd name="connsiteY3" fmla="*/ 1365812 h 2071868"/>
              <a:gd name="connsiteX4" fmla="*/ 983848 w 4710896"/>
              <a:gd name="connsiteY4" fmla="*/ 1354238 h 2071868"/>
              <a:gd name="connsiteX5" fmla="*/ 1064871 w 4710896"/>
              <a:gd name="connsiteY5" fmla="*/ 1319513 h 2071868"/>
              <a:gd name="connsiteX6" fmla="*/ 1192192 w 4710896"/>
              <a:gd name="connsiteY6" fmla="*/ 1296364 h 2071868"/>
              <a:gd name="connsiteX7" fmla="*/ 1701478 w 4710896"/>
              <a:gd name="connsiteY7" fmla="*/ 1319513 h 2071868"/>
              <a:gd name="connsiteX8" fmla="*/ 1794076 w 4710896"/>
              <a:gd name="connsiteY8" fmla="*/ 1354238 h 2071868"/>
              <a:gd name="connsiteX9" fmla="*/ 1840375 w 4710896"/>
              <a:gd name="connsiteY9" fmla="*/ 1365812 h 2071868"/>
              <a:gd name="connsiteX10" fmla="*/ 1921397 w 4710896"/>
              <a:gd name="connsiteY10" fmla="*/ 1388962 h 2071868"/>
              <a:gd name="connsiteX11" fmla="*/ 2569580 w 4710896"/>
              <a:gd name="connsiteY11" fmla="*/ 1377387 h 2071868"/>
              <a:gd name="connsiteX12" fmla="*/ 2662177 w 4710896"/>
              <a:gd name="connsiteY12" fmla="*/ 1365812 h 2071868"/>
              <a:gd name="connsiteX13" fmla="*/ 2731625 w 4710896"/>
              <a:gd name="connsiteY13" fmla="*/ 1342663 h 2071868"/>
              <a:gd name="connsiteX14" fmla="*/ 2847372 w 4710896"/>
              <a:gd name="connsiteY14" fmla="*/ 1307939 h 2071868"/>
              <a:gd name="connsiteX15" fmla="*/ 2882096 w 4710896"/>
              <a:gd name="connsiteY15" fmla="*/ 1296364 h 2071868"/>
              <a:gd name="connsiteX16" fmla="*/ 2916820 w 4710896"/>
              <a:gd name="connsiteY16" fmla="*/ 1273215 h 2071868"/>
              <a:gd name="connsiteX17" fmla="*/ 2939969 w 4710896"/>
              <a:gd name="connsiteY17" fmla="*/ 1250065 h 2071868"/>
              <a:gd name="connsiteX18" fmla="*/ 2974694 w 4710896"/>
              <a:gd name="connsiteY18" fmla="*/ 1238491 h 2071868"/>
              <a:gd name="connsiteX19" fmla="*/ 3020992 w 4710896"/>
              <a:gd name="connsiteY19" fmla="*/ 1215341 h 2071868"/>
              <a:gd name="connsiteX20" fmla="*/ 3090440 w 4710896"/>
              <a:gd name="connsiteY20" fmla="*/ 1192192 h 2071868"/>
              <a:gd name="connsiteX21" fmla="*/ 3125164 w 4710896"/>
              <a:gd name="connsiteY21" fmla="*/ 1169043 h 2071868"/>
              <a:gd name="connsiteX22" fmla="*/ 3194612 w 4710896"/>
              <a:gd name="connsiteY22" fmla="*/ 1134319 h 2071868"/>
              <a:gd name="connsiteX23" fmla="*/ 3217762 w 4710896"/>
              <a:gd name="connsiteY23" fmla="*/ 1111169 h 2071868"/>
              <a:gd name="connsiteX24" fmla="*/ 3310359 w 4710896"/>
              <a:gd name="connsiteY24" fmla="*/ 1030146 h 2071868"/>
              <a:gd name="connsiteX25" fmla="*/ 3333509 w 4710896"/>
              <a:gd name="connsiteY25" fmla="*/ 1006997 h 2071868"/>
              <a:gd name="connsiteX26" fmla="*/ 3391382 w 4710896"/>
              <a:gd name="connsiteY26" fmla="*/ 902825 h 2071868"/>
              <a:gd name="connsiteX27" fmla="*/ 3414531 w 4710896"/>
              <a:gd name="connsiteY27" fmla="*/ 868101 h 2071868"/>
              <a:gd name="connsiteX28" fmla="*/ 3483980 w 4710896"/>
              <a:gd name="connsiteY28" fmla="*/ 821802 h 2071868"/>
              <a:gd name="connsiteX29" fmla="*/ 3541853 w 4710896"/>
              <a:gd name="connsiteY29" fmla="*/ 752354 h 2071868"/>
              <a:gd name="connsiteX30" fmla="*/ 3565002 w 4710896"/>
              <a:gd name="connsiteY30" fmla="*/ 717630 h 2071868"/>
              <a:gd name="connsiteX31" fmla="*/ 3599726 w 4710896"/>
              <a:gd name="connsiteY31" fmla="*/ 694481 h 2071868"/>
              <a:gd name="connsiteX32" fmla="*/ 3657600 w 4710896"/>
              <a:gd name="connsiteY32" fmla="*/ 636607 h 2071868"/>
              <a:gd name="connsiteX33" fmla="*/ 3715473 w 4710896"/>
              <a:gd name="connsiteY33" fmla="*/ 532435 h 2071868"/>
              <a:gd name="connsiteX34" fmla="*/ 3738623 w 4710896"/>
              <a:gd name="connsiteY34" fmla="*/ 497711 h 2071868"/>
              <a:gd name="connsiteX35" fmla="*/ 3773347 w 4710896"/>
              <a:gd name="connsiteY35" fmla="*/ 381964 h 2071868"/>
              <a:gd name="connsiteX36" fmla="*/ 3796496 w 4710896"/>
              <a:gd name="connsiteY36" fmla="*/ 347240 h 2071868"/>
              <a:gd name="connsiteX37" fmla="*/ 3831220 w 4710896"/>
              <a:gd name="connsiteY37" fmla="*/ 277792 h 2071868"/>
              <a:gd name="connsiteX38" fmla="*/ 3923818 w 4710896"/>
              <a:gd name="connsiteY38" fmla="*/ 196769 h 2071868"/>
              <a:gd name="connsiteX39" fmla="*/ 3981691 w 4710896"/>
              <a:gd name="connsiteY39" fmla="*/ 150470 h 2071868"/>
              <a:gd name="connsiteX40" fmla="*/ 4097438 w 4710896"/>
              <a:gd name="connsiteY40" fmla="*/ 81022 h 2071868"/>
              <a:gd name="connsiteX41" fmla="*/ 4178461 w 4710896"/>
              <a:gd name="connsiteY41" fmla="*/ 57873 h 2071868"/>
              <a:gd name="connsiteX42" fmla="*/ 4247909 w 4710896"/>
              <a:gd name="connsiteY42" fmla="*/ 34724 h 2071868"/>
              <a:gd name="connsiteX43" fmla="*/ 4282633 w 4710896"/>
              <a:gd name="connsiteY43" fmla="*/ 23149 h 2071868"/>
              <a:gd name="connsiteX44" fmla="*/ 4375230 w 4710896"/>
              <a:gd name="connsiteY44" fmla="*/ 0 h 2071868"/>
              <a:gd name="connsiteX45" fmla="*/ 4525701 w 4710896"/>
              <a:gd name="connsiteY45" fmla="*/ 11574 h 2071868"/>
              <a:gd name="connsiteX46" fmla="*/ 4560425 w 4710896"/>
              <a:gd name="connsiteY46" fmla="*/ 34724 h 2071868"/>
              <a:gd name="connsiteX47" fmla="*/ 4595149 w 4710896"/>
              <a:gd name="connsiteY47" fmla="*/ 46298 h 2071868"/>
              <a:gd name="connsiteX48" fmla="*/ 4653023 w 4710896"/>
              <a:gd name="connsiteY48" fmla="*/ 104172 h 2071868"/>
              <a:gd name="connsiteX49" fmla="*/ 4664597 w 4710896"/>
              <a:gd name="connsiteY49" fmla="*/ 138896 h 2071868"/>
              <a:gd name="connsiteX50" fmla="*/ 4687747 w 4710896"/>
              <a:gd name="connsiteY50" fmla="*/ 162045 h 2071868"/>
              <a:gd name="connsiteX51" fmla="*/ 4710896 w 4710896"/>
              <a:gd name="connsiteY51" fmla="*/ 196769 h 2071868"/>
              <a:gd name="connsiteX52" fmla="*/ 4699321 w 4710896"/>
              <a:gd name="connsiteY52" fmla="*/ 729205 h 2071868"/>
              <a:gd name="connsiteX53" fmla="*/ 4664597 w 4710896"/>
              <a:gd name="connsiteY53" fmla="*/ 844951 h 2071868"/>
              <a:gd name="connsiteX54" fmla="*/ 4653023 w 4710896"/>
              <a:gd name="connsiteY54" fmla="*/ 879676 h 2071868"/>
              <a:gd name="connsiteX55" fmla="*/ 4606724 w 4710896"/>
              <a:gd name="connsiteY55" fmla="*/ 914400 h 2071868"/>
              <a:gd name="connsiteX56" fmla="*/ 4548850 w 4710896"/>
              <a:gd name="connsiteY56" fmla="*/ 995422 h 2071868"/>
              <a:gd name="connsiteX57" fmla="*/ 4490977 w 4710896"/>
              <a:gd name="connsiteY57" fmla="*/ 1053296 h 2071868"/>
              <a:gd name="connsiteX58" fmla="*/ 4421529 w 4710896"/>
              <a:gd name="connsiteY58" fmla="*/ 1122744 h 2071868"/>
              <a:gd name="connsiteX59" fmla="*/ 4328931 w 4710896"/>
              <a:gd name="connsiteY59" fmla="*/ 1215341 h 2071868"/>
              <a:gd name="connsiteX60" fmla="*/ 4247909 w 4710896"/>
              <a:gd name="connsiteY60" fmla="*/ 1273215 h 2071868"/>
              <a:gd name="connsiteX61" fmla="*/ 4190035 w 4710896"/>
              <a:gd name="connsiteY61" fmla="*/ 1331088 h 2071868"/>
              <a:gd name="connsiteX62" fmla="*/ 4166886 w 4710896"/>
              <a:gd name="connsiteY62" fmla="*/ 1354238 h 2071868"/>
              <a:gd name="connsiteX63" fmla="*/ 4155311 w 4710896"/>
              <a:gd name="connsiteY63" fmla="*/ 1388962 h 2071868"/>
              <a:gd name="connsiteX64" fmla="*/ 4039564 w 4710896"/>
              <a:gd name="connsiteY64" fmla="*/ 1493134 h 2071868"/>
              <a:gd name="connsiteX65" fmla="*/ 3970116 w 4710896"/>
              <a:gd name="connsiteY65" fmla="*/ 1562582 h 2071868"/>
              <a:gd name="connsiteX66" fmla="*/ 3923818 w 4710896"/>
              <a:gd name="connsiteY66" fmla="*/ 1597306 h 2071868"/>
              <a:gd name="connsiteX67" fmla="*/ 3900668 w 4710896"/>
              <a:gd name="connsiteY67" fmla="*/ 1620455 h 2071868"/>
              <a:gd name="connsiteX68" fmla="*/ 3865944 w 4710896"/>
              <a:gd name="connsiteY68" fmla="*/ 1632030 h 2071868"/>
              <a:gd name="connsiteX69" fmla="*/ 3761772 w 4710896"/>
              <a:gd name="connsiteY69" fmla="*/ 1713053 h 2071868"/>
              <a:gd name="connsiteX70" fmla="*/ 3727048 w 4710896"/>
              <a:gd name="connsiteY70" fmla="*/ 1736202 h 2071868"/>
              <a:gd name="connsiteX71" fmla="*/ 3692324 w 4710896"/>
              <a:gd name="connsiteY71" fmla="*/ 1747777 h 2071868"/>
              <a:gd name="connsiteX72" fmla="*/ 3634450 w 4710896"/>
              <a:gd name="connsiteY72" fmla="*/ 1794076 h 2071868"/>
              <a:gd name="connsiteX73" fmla="*/ 3565002 w 4710896"/>
              <a:gd name="connsiteY73" fmla="*/ 1828800 h 2071868"/>
              <a:gd name="connsiteX74" fmla="*/ 3518704 w 4710896"/>
              <a:gd name="connsiteY74" fmla="*/ 1863524 h 2071868"/>
              <a:gd name="connsiteX75" fmla="*/ 3437681 w 4710896"/>
              <a:gd name="connsiteY75" fmla="*/ 1886673 h 2071868"/>
              <a:gd name="connsiteX76" fmla="*/ 3368233 w 4710896"/>
              <a:gd name="connsiteY76" fmla="*/ 1909822 h 2071868"/>
              <a:gd name="connsiteX77" fmla="*/ 3321934 w 4710896"/>
              <a:gd name="connsiteY77" fmla="*/ 1921397 h 2071868"/>
              <a:gd name="connsiteX78" fmla="*/ 3287210 w 4710896"/>
              <a:gd name="connsiteY78" fmla="*/ 1932972 h 2071868"/>
              <a:gd name="connsiteX79" fmla="*/ 3206187 w 4710896"/>
              <a:gd name="connsiteY79" fmla="*/ 1944546 h 2071868"/>
              <a:gd name="connsiteX80" fmla="*/ 3159888 w 4710896"/>
              <a:gd name="connsiteY80" fmla="*/ 1956121 h 2071868"/>
              <a:gd name="connsiteX81" fmla="*/ 2789499 w 4710896"/>
              <a:gd name="connsiteY81" fmla="*/ 1967696 h 2071868"/>
              <a:gd name="connsiteX82" fmla="*/ 2176040 w 4710896"/>
              <a:gd name="connsiteY82" fmla="*/ 1956121 h 2071868"/>
              <a:gd name="connsiteX83" fmla="*/ 1759352 w 4710896"/>
              <a:gd name="connsiteY83" fmla="*/ 1979270 h 2071868"/>
              <a:gd name="connsiteX84" fmla="*/ 1620456 w 4710896"/>
              <a:gd name="connsiteY84" fmla="*/ 2002420 h 2071868"/>
              <a:gd name="connsiteX85" fmla="*/ 1446835 w 4710896"/>
              <a:gd name="connsiteY85" fmla="*/ 2037144 h 2071868"/>
              <a:gd name="connsiteX86" fmla="*/ 1412111 w 4710896"/>
              <a:gd name="connsiteY86" fmla="*/ 2048719 h 2071868"/>
              <a:gd name="connsiteX87" fmla="*/ 1319514 w 4710896"/>
              <a:gd name="connsiteY87" fmla="*/ 2071868 h 2071868"/>
              <a:gd name="connsiteX88" fmla="*/ 763929 w 4710896"/>
              <a:gd name="connsiteY88" fmla="*/ 2060293 h 2071868"/>
              <a:gd name="connsiteX89" fmla="*/ 694481 w 4710896"/>
              <a:gd name="connsiteY89" fmla="*/ 2048719 h 2071868"/>
              <a:gd name="connsiteX90" fmla="*/ 555585 w 4710896"/>
              <a:gd name="connsiteY90" fmla="*/ 2037144 h 2071868"/>
              <a:gd name="connsiteX91" fmla="*/ 462987 w 4710896"/>
              <a:gd name="connsiteY91" fmla="*/ 2013994 h 2071868"/>
              <a:gd name="connsiteX92" fmla="*/ 416688 w 4710896"/>
              <a:gd name="connsiteY92" fmla="*/ 2002420 h 2071868"/>
              <a:gd name="connsiteX93" fmla="*/ 277792 w 4710896"/>
              <a:gd name="connsiteY93" fmla="*/ 1967696 h 2071868"/>
              <a:gd name="connsiteX94" fmla="*/ 231494 w 4710896"/>
              <a:gd name="connsiteY94" fmla="*/ 1944546 h 2071868"/>
              <a:gd name="connsiteX95" fmla="*/ 185195 w 4710896"/>
              <a:gd name="connsiteY95" fmla="*/ 1932972 h 2071868"/>
              <a:gd name="connsiteX96" fmla="*/ 150471 w 4710896"/>
              <a:gd name="connsiteY96" fmla="*/ 1921397 h 2071868"/>
              <a:gd name="connsiteX97" fmla="*/ 92597 w 4710896"/>
              <a:gd name="connsiteY97" fmla="*/ 1875098 h 2071868"/>
              <a:gd name="connsiteX98" fmla="*/ 46299 w 4710896"/>
              <a:gd name="connsiteY98" fmla="*/ 1805650 h 2071868"/>
              <a:gd name="connsiteX99" fmla="*/ 23149 w 4710896"/>
              <a:gd name="connsiteY99" fmla="*/ 1770926 h 2071868"/>
              <a:gd name="connsiteX100" fmla="*/ 0 w 4710896"/>
              <a:gd name="connsiteY100" fmla="*/ 1655179 h 2071868"/>
              <a:gd name="connsiteX101" fmla="*/ 11575 w 4710896"/>
              <a:gd name="connsiteY101" fmla="*/ 1469984 h 2071868"/>
              <a:gd name="connsiteX102" fmla="*/ 34724 w 4710896"/>
              <a:gd name="connsiteY102" fmla="*/ 1388962 h 2071868"/>
              <a:gd name="connsiteX103" fmla="*/ 57873 w 4710896"/>
              <a:gd name="connsiteY103" fmla="*/ 1365812 h 2071868"/>
              <a:gd name="connsiteX104" fmla="*/ 115747 w 4710896"/>
              <a:gd name="connsiteY104" fmla="*/ 1307939 h 2071868"/>
              <a:gd name="connsiteX105" fmla="*/ 173620 w 4710896"/>
              <a:gd name="connsiteY105" fmla="*/ 1261640 h 2071868"/>
              <a:gd name="connsiteX106" fmla="*/ 162045 w 4710896"/>
              <a:gd name="connsiteY106" fmla="*/ 1273215 h 207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710896" h="2071868">
                <a:moveTo>
                  <a:pt x="162045" y="1273215"/>
                </a:moveTo>
                <a:lnTo>
                  <a:pt x="162045" y="1273215"/>
                </a:lnTo>
                <a:cubicBezTo>
                  <a:pt x="219919" y="1296364"/>
                  <a:pt x="273961" y="1333848"/>
                  <a:pt x="335666" y="1342663"/>
                </a:cubicBezTo>
                <a:cubicBezTo>
                  <a:pt x="554241" y="1373889"/>
                  <a:pt x="389417" y="1353481"/>
                  <a:pt x="833377" y="1365812"/>
                </a:cubicBezTo>
                <a:cubicBezTo>
                  <a:pt x="883534" y="1361954"/>
                  <a:pt x="933931" y="1360477"/>
                  <a:pt x="983848" y="1354238"/>
                </a:cubicBezTo>
                <a:cubicBezTo>
                  <a:pt x="1016211" y="1350193"/>
                  <a:pt x="1034148" y="1329754"/>
                  <a:pt x="1064871" y="1319513"/>
                </a:cubicBezTo>
                <a:cubicBezTo>
                  <a:pt x="1081041" y="1314123"/>
                  <a:pt x="1180540" y="1298306"/>
                  <a:pt x="1192192" y="1296364"/>
                </a:cubicBezTo>
                <a:cubicBezTo>
                  <a:pt x="1309489" y="1299814"/>
                  <a:pt x="1548215" y="1297619"/>
                  <a:pt x="1701478" y="1319513"/>
                </a:cubicBezTo>
                <a:cubicBezTo>
                  <a:pt x="1765471" y="1328655"/>
                  <a:pt x="1732513" y="1331152"/>
                  <a:pt x="1794076" y="1354238"/>
                </a:cubicBezTo>
                <a:cubicBezTo>
                  <a:pt x="1808971" y="1359824"/>
                  <a:pt x="1825079" y="1361442"/>
                  <a:pt x="1840375" y="1365812"/>
                </a:cubicBezTo>
                <a:cubicBezTo>
                  <a:pt x="1956661" y="1399036"/>
                  <a:pt x="1776596" y="1352760"/>
                  <a:pt x="1921397" y="1388962"/>
                </a:cubicBezTo>
                <a:lnTo>
                  <a:pt x="2569580" y="1377387"/>
                </a:lnTo>
                <a:cubicBezTo>
                  <a:pt x="2600671" y="1376415"/>
                  <a:pt x="2631762" y="1372330"/>
                  <a:pt x="2662177" y="1365812"/>
                </a:cubicBezTo>
                <a:cubicBezTo>
                  <a:pt x="2686037" y="1360699"/>
                  <a:pt x="2707952" y="1348581"/>
                  <a:pt x="2731625" y="1342663"/>
                </a:cubicBezTo>
                <a:cubicBezTo>
                  <a:pt x="2801594" y="1325170"/>
                  <a:pt x="2762837" y="1336117"/>
                  <a:pt x="2847372" y="1307939"/>
                </a:cubicBezTo>
                <a:cubicBezTo>
                  <a:pt x="2858947" y="1304081"/>
                  <a:pt x="2871944" y="1303132"/>
                  <a:pt x="2882096" y="1296364"/>
                </a:cubicBezTo>
                <a:cubicBezTo>
                  <a:pt x="2893671" y="1288648"/>
                  <a:pt x="2905957" y="1281905"/>
                  <a:pt x="2916820" y="1273215"/>
                </a:cubicBezTo>
                <a:cubicBezTo>
                  <a:pt x="2925341" y="1266398"/>
                  <a:pt x="2930611" y="1255680"/>
                  <a:pt x="2939969" y="1250065"/>
                </a:cubicBezTo>
                <a:cubicBezTo>
                  <a:pt x="2950431" y="1243788"/>
                  <a:pt x="2963479" y="1243297"/>
                  <a:pt x="2974694" y="1238491"/>
                </a:cubicBezTo>
                <a:cubicBezTo>
                  <a:pt x="2990553" y="1231694"/>
                  <a:pt x="3004972" y="1221749"/>
                  <a:pt x="3020992" y="1215341"/>
                </a:cubicBezTo>
                <a:cubicBezTo>
                  <a:pt x="3043648" y="1206278"/>
                  <a:pt x="3070137" y="1205727"/>
                  <a:pt x="3090440" y="1192192"/>
                </a:cubicBezTo>
                <a:cubicBezTo>
                  <a:pt x="3102015" y="1184476"/>
                  <a:pt x="3112722" y="1175264"/>
                  <a:pt x="3125164" y="1169043"/>
                </a:cubicBezTo>
                <a:cubicBezTo>
                  <a:pt x="3182213" y="1140519"/>
                  <a:pt x="3139329" y="1178545"/>
                  <a:pt x="3194612" y="1134319"/>
                </a:cubicBezTo>
                <a:cubicBezTo>
                  <a:pt x="3203134" y="1127502"/>
                  <a:pt x="3209240" y="1117986"/>
                  <a:pt x="3217762" y="1111169"/>
                </a:cubicBezTo>
                <a:cubicBezTo>
                  <a:pt x="3313473" y="1034601"/>
                  <a:pt x="3167563" y="1172942"/>
                  <a:pt x="3310359" y="1030146"/>
                </a:cubicBezTo>
                <a:lnTo>
                  <a:pt x="3333509" y="1006997"/>
                </a:lnTo>
                <a:cubicBezTo>
                  <a:pt x="3370444" y="896191"/>
                  <a:pt x="3333628" y="972130"/>
                  <a:pt x="3391382" y="902825"/>
                </a:cubicBezTo>
                <a:cubicBezTo>
                  <a:pt x="3400288" y="892138"/>
                  <a:pt x="3404062" y="877261"/>
                  <a:pt x="3414531" y="868101"/>
                </a:cubicBezTo>
                <a:cubicBezTo>
                  <a:pt x="3435469" y="849780"/>
                  <a:pt x="3483980" y="821802"/>
                  <a:pt x="3483980" y="821802"/>
                </a:cubicBezTo>
                <a:cubicBezTo>
                  <a:pt x="3541454" y="735589"/>
                  <a:pt x="3467586" y="841475"/>
                  <a:pt x="3541853" y="752354"/>
                </a:cubicBezTo>
                <a:cubicBezTo>
                  <a:pt x="3550759" y="741667"/>
                  <a:pt x="3555165" y="727467"/>
                  <a:pt x="3565002" y="717630"/>
                </a:cubicBezTo>
                <a:cubicBezTo>
                  <a:pt x="3574839" y="707793"/>
                  <a:pt x="3589257" y="703641"/>
                  <a:pt x="3599726" y="694481"/>
                </a:cubicBezTo>
                <a:cubicBezTo>
                  <a:pt x="3620258" y="676516"/>
                  <a:pt x="3657600" y="636607"/>
                  <a:pt x="3657600" y="636607"/>
                </a:cubicBezTo>
                <a:cubicBezTo>
                  <a:pt x="3677973" y="575490"/>
                  <a:pt x="3662408" y="612032"/>
                  <a:pt x="3715473" y="532435"/>
                </a:cubicBezTo>
                <a:lnTo>
                  <a:pt x="3738623" y="497711"/>
                </a:lnTo>
                <a:cubicBezTo>
                  <a:pt x="3745094" y="471826"/>
                  <a:pt x="3762072" y="398877"/>
                  <a:pt x="3773347" y="381964"/>
                </a:cubicBezTo>
                <a:cubicBezTo>
                  <a:pt x="3781063" y="370389"/>
                  <a:pt x="3790275" y="359682"/>
                  <a:pt x="3796496" y="347240"/>
                </a:cubicBezTo>
                <a:cubicBezTo>
                  <a:pt x="3820171" y="299890"/>
                  <a:pt x="3792523" y="322017"/>
                  <a:pt x="3831220" y="277792"/>
                </a:cubicBezTo>
                <a:cubicBezTo>
                  <a:pt x="3878615" y="223627"/>
                  <a:pt x="3876753" y="228146"/>
                  <a:pt x="3923818" y="196769"/>
                </a:cubicBezTo>
                <a:cubicBezTo>
                  <a:pt x="3966590" y="132611"/>
                  <a:pt x="3922495" y="183356"/>
                  <a:pt x="3981691" y="150470"/>
                </a:cubicBezTo>
                <a:cubicBezTo>
                  <a:pt x="4074247" y="99050"/>
                  <a:pt x="4020827" y="113855"/>
                  <a:pt x="4097438" y="81022"/>
                </a:cubicBezTo>
                <a:cubicBezTo>
                  <a:pt x="4127684" y="68060"/>
                  <a:pt x="4145842" y="67659"/>
                  <a:pt x="4178461" y="57873"/>
                </a:cubicBezTo>
                <a:cubicBezTo>
                  <a:pt x="4201833" y="50861"/>
                  <a:pt x="4224760" y="42440"/>
                  <a:pt x="4247909" y="34724"/>
                </a:cubicBezTo>
                <a:cubicBezTo>
                  <a:pt x="4259484" y="30866"/>
                  <a:pt x="4270796" y="26108"/>
                  <a:pt x="4282633" y="23149"/>
                </a:cubicBezTo>
                <a:lnTo>
                  <a:pt x="4375230" y="0"/>
                </a:lnTo>
                <a:cubicBezTo>
                  <a:pt x="4425387" y="3858"/>
                  <a:pt x="4476257" y="2303"/>
                  <a:pt x="4525701" y="11574"/>
                </a:cubicBezTo>
                <a:cubicBezTo>
                  <a:pt x="4539374" y="14138"/>
                  <a:pt x="4547982" y="28503"/>
                  <a:pt x="4560425" y="34724"/>
                </a:cubicBezTo>
                <a:cubicBezTo>
                  <a:pt x="4571338" y="40180"/>
                  <a:pt x="4583574" y="42440"/>
                  <a:pt x="4595149" y="46298"/>
                </a:cubicBezTo>
                <a:cubicBezTo>
                  <a:pt x="4614440" y="65589"/>
                  <a:pt x="4644396" y="78290"/>
                  <a:pt x="4653023" y="104172"/>
                </a:cubicBezTo>
                <a:cubicBezTo>
                  <a:pt x="4656881" y="115747"/>
                  <a:pt x="4658320" y="128434"/>
                  <a:pt x="4664597" y="138896"/>
                </a:cubicBezTo>
                <a:cubicBezTo>
                  <a:pt x="4670212" y="148254"/>
                  <a:pt x="4680930" y="153524"/>
                  <a:pt x="4687747" y="162045"/>
                </a:cubicBezTo>
                <a:cubicBezTo>
                  <a:pt x="4696437" y="172908"/>
                  <a:pt x="4703180" y="185194"/>
                  <a:pt x="4710896" y="196769"/>
                </a:cubicBezTo>
                <a:cubicBezTo>
                  <a:pt x="4707038" y="374248"/>
                  <a:pt x="4706277" y="551821"/>
                  <a:pt x="4699321" y="729205"/>
                </a:cubicBezTo>
                <a:cubicBezTo>
                  <a:pt x="4697511" y="775358"/>
                  <a:pt x="4680438" y="802707"/>
                  <a:pt x="4664597" y="844951"/>
                </a:cubicBezTo>
                <a:cubicBezTo>
                  <a:pt x="4660313" y="856375"/>
                  <a:pt x="4660834" y="870303"/>
                  <a:pt x="4653023" y="879676"/>
                </a:cubicBezTo>
                <a:cubicBezTo>
                  <a:pt x="4640673" y="894496"/>
                  <a:pt x="4622157" y="902825"/>
                  <a:pt x="4606724" y="914400"/>
                </a:cubicBezTo>
                <a:cubicBezTo>
                  <a:pt x="4590124" y="939300"/>
                  <a:pt x="4568001" y="973878"/>
                  <a:pt x="4548850" y="995422"/>
                </a:cubicBezTo>
                <a:cubicBezTo>
                  <a:pt x="4530725" y="1015813"/>
                  <a:pt x="4510268" y="1034005"/>
                  <a:pt x="4490977" y="1053296"/>
                </a:cubicBezTo>
                <a:lnTo>
                  <a:pt x="4421529" y="1122744"/>
                </a:lnTo>
                <a:lnTo>
                  <a:pt x="4328931" y="1215341"/>
                </a:lnTo>
                <a:cubicBezTo>
                  <a:pt x="4304039" y="1231936"/>
                  <a:pt x="4269444" y="1254073"/>
                  <a:pt x="4247909" y="1273215"/>
                </a:cubicBezTo>
                <a:cubicBezTo>
                  <a:pt x="4227518" y="1291340"/>
                  <a:pt x="4209326" y="1311797"/>
                  <a:pt x="4190035" y="1331088"/>
                </a:cubicBezTo>
                <a:lnTo>
                  <a:pt x="4166886" y="1354238"/>
                </a:lnTo>
                <a:cubicBezTo>
                  <a:pt x="4163028" y="1365813"/>
                  <a:pt x="4162802" y="1379331"/>
                  <a:pt x="4155311" y="1388962"/>
                </a:cubicBezTo>
                <a:cubicBezTo>
                  <a:pt x="4085927" y="1478170"/>
                  <a:pt x="4103978" y="1435162"/>
                  <a:pt x="4039564" y="1493134"/>
                </a:cubicBezTo>
                <a:cubicBezTo>
                  <a:pt x="4015230" y="1515035"/>
                  <a:pt x="3996306" y="1542939"/>
                  <a:pt x="3970116" y="1562582"/>
                </a:cubicBezTo>
                <a:cubicBezTo>
                  <a:pt x="3954683" y="1574157"/>
                  <a:pt x="3938638" y="1584956"/>
                  <a:pt x="3923818" y="1597306"/>
                </a:cubicBezTo>
                <a:cubicBezTo>
                  <a:pt x="3915435" y="1604292"/>
                  <a:pt x="3910026" y="1614840"/>
                  <a:pt x="3900668" y="1620455"/>
                </a:cubicBezTo>
                <a:cubicBezTo>
                  <a:pt x="3890206" y="1626732"/>
                  <a:pt x="3877519" y="1628172"/>
                  <a:pt x="3865944" y="1632030"/>
                </a:cubicBezTo>
                <a:cubicBezTo>
                  <a:pt x="3811548" y="1686426"/>
                  <a:pt x="3844839" y="1657675"/>
                  <a:pt x="3761772" y="1713053"/>
                </a:cubicBezTo>
                <a:cubicBezTo>
                  <a:pt x="3750197" y="1720769"/>
                  <a:pt x="3740245" y="1731803"/>
                  <a:pt x="3727048" y="1736202"/>
                </a:cubicBezTo>
                <a:cubicBezTo>
                  <a:pt x="3715473" y="1740060"/>
                  <a:pt x="3703237" y="1742321"/>
                  <a:pt x="3692324" y="1747777"/>
                </a:cubicBezTo>
                <a:cubicBezTo>
                  <a:pt x="3644821" y="1771528"/>
                  <a:pt x="3670338" y="1765366"/>
                  <a:pt x="3634450" y="1794076"/>
                </a:cubicBezTo>
                <a:cubicBezTo>
                  <a:pt x="3602397" y="1819718"/>
                  <a:pt x="3601677" y="1816575"/>
                  <a:pt x="3565002" y="1828800"/>
                </a:cubicBezTo>
                <a:cubicBezTo>
                  <a:pt x="3549569" y="1840375"/>
                  <a:pt x="3535453" y="1853953"/>
                  <a:pt x="3518704" y="1863524"/>
                </a:cubicBezTo>
                <a:cubicBezTo>
                  <a:pt x="3504377" y="1871711"/>
                  <a:pt x="3449544" y="1883114"/>
                  <a:pt x="3437681" y="1886673"/>
                </a:cubicBezTo>
                <a:cubicBezTo>
                  <a:pt x="3414309" y="1893685"/>
                  <a:pt x="3391906" y="1903904"/>
                  <a:pt x="3368233" y="1909822"/>
                </a:cubicBezTo>
                <a:cubicBezTo>
                  <a:pt x="3352800" y="1913680"/>
                  <a:pt x="3337230" y="1917027"/>
                  <a:pt x="3321934" y="1921397"/>
                </a:cubicBezTo>
                <a:cubicBezTo>
                  <a:pt x="3310203" y="1924749"/>
                  <a:pt x="3299174" y="1930579"/>
                  <a:pt x="3287210" y="1932972"/>
                </a:cubicBezTo>
                <a:cubicBezTo>
                  <a:pt x="3260458" y="1938322"/>
                  <a:pt x="3233029" y="1939666"/>
                  <a:pt x="3206187" y="1944546"/>
                </a:cubicBezTo>
                <a:cubicBezTo>
                  <a:pt x="3190536" y="1947392"/>
                  <a:pt x="3175771" y="1955239"/>
                  <a:pt x="3159888" y="1956121"/>
                </a:cubicBezTo>
                <a:cubicBezTo>
                  <a:pt x="3036555" y="1962973"/>
                  <a:pt x="2912962" y="1963838"/>
                  <a:pt x="2789499" y="1967696"/>
                </a:cubicBezTo>
                <a:lnTo>
                  <a:pt x="2176040" y="1956121"/>
                </a:lnTo>
                <a:cubicBezTo>
                  <a:pt x="2013949" y="1956121"/>
                  <a:pt x="1909335" y="1966772"/>
                  <a:pt x="1759352" y="1979270"/>
                </a:cubicBezTo>
                <a:cubicBezTo>
                  <a:pt x="1713053" y="1986987"/>
                  <a:pt x="1665992" y="1991036"/>
                  <a:pt x="1620456" y="2002420"/>
                </a:cubicBezTo>
                <a:cubicBezTo>
                  <a:pt x="1501391" y="2032186"/>
                  <a:pt x="1559354" y="2021069"/>
                  <a:pt x="1446835" y="2037144"/>
                </a:cubicBezTo>
                <a:cubicBezTo>
                  <a:pt x="1435260" y="2041002"/>
                  <a:pt x="1423882" y="2045509"/>
                  <a:pt x="1412111" y="2048719"/>
                </a:cubicBezTo>
                <a:cubicBezTo>
                  <a:pt x="1381416" y="2057090"/>
                  <a:pt x="1319514" y="2071868"/>
                  <a:pt x="1319514" y="2071868"/>
                </a:cubicBezTo>
                <a:lnTo>
                  <a:pt x="763929" y="2060293"/>
                </a:lnTo>
                <a:cubicBezTo>
                  <a:pt x="740476" y="2059424"/>
                  <a:pt x="717806" y="2051311"/>
                  <a:pt x="694481" y="2048719"/>
                </a:cubicBezTo>
                <a:cubicBezTo>
                  <a:pt x="648306" y="2043589"/>
                  <a:pt x="601884" y="2041002"/>
                  <a:pt x="555585" y="2037144"/>
                </a:cubicBezTo>
                <a:lnTo>
                  <a:pt x="462987" y="2013994"/>
                </a:lnTo>
                <a:cubicBezTo>
                  <a:pt x="447554" y="2010136"/>
                  <a:pt x="431780" y="2007451"/>
                  <a:pt x="416688" y="2002420"/>
                </a:cubicBezTo>
                <a:cubicBezTo>
                  <a:pt x="324976" y="1971848"/>
                  <a:pt x="371310" y="1983281"/>
                  <a:pt x="277792" y="1967696"/>
                </a:cubicBezTo>
                <a:cubicBezTo>
                  <a:pt x="262359" y="1959979"/>
                  <a:pt x="247650" y="1950604"/>
                  <a:pt x="231494" y="1944546"/>
                </a:cubicBezTo>
                <a:cubicBezTo>
                  <a:pt x="216599" y="1938960"/>
                  <a:pt x="200491" y="1937342"/>
                  <a:pt x="185195" y="1932972"/>
                </a:cubicBezTo>
                <a:cubicBezTo>
                  <a:pt x="173464" y="1929620"/>
                  <a:pt x="161384" y="1926853"/>
                  <a:pt x="150471" y="1921397"/>
                </a:cubicBezTo>
                <a:cubicBezTo>
                  <a:pt x="132247" y="1912285"/>
                  <a:pt x="105516" y="1892324"/>
                  <a:pt x="92597" y="1875098"/>
                </a:cubicBezTo>
                <a:cubicBezTo>
                  <a:pt x="75904" y="1852840"/>
                  <a:pt x="61732" y="1828799"/>
                  <a:pt x="46299" y="1805650"/>
                </a:cubicBezTo>
                <a:lnTo>
                  <a:pt x="23149" y="1770926"/>
                </a:lnTo>
                <a:cubicBezTo>
                  <a:pt x="15502" y="1740336"/>
                  <a:pt x="0" y="1683554"/>
                  <a:pt x="0" y="1655179"/>
                </a:cubicBezTo>
                <a:cubicBezTo>
                  <a:pt x="0" y="1593327"/>
                  <a:pt x="5421" y="1531529"/>
                  <a:pt x="11575" y="1469984"/>
                </a:cubicBezTo>
                <a:cubicBezTo>
                  <a:pt x="12181" y="1463927"/>
                  <a:pt x="28800" y="1398835"/>
                  <a:pt x="34724" y="1388962"/>
                </a:cubicBezTo>
                <a:cubicBezTo>
                  <a:pt x="40339" y="1379604"/>
                  <a:pt x="51056" y="1374333"/>
                  <a:pt x="57873" y="1365812"/>
                </a:cubicBezTo>
                <a:cubicBezTo>
                  <a:pt x="101965" y="1310697"/>
                  <a:pt x="56223" y="1347621"/>
                  <a:pt x="115747" y="1307939"/>
                </a:cubicBezTo>
                <a:cubicBezTo>
                  <a:pt x="142021" y="1268527"/>
                  <a:pt x="128894" y="1272822"/>
                  <a:pt x="173620" y="1261640"/>
                </a:cubicBezTo>
                <a:cubicBezTo>
                  <a:pt x="177363" y="1260704"/>
                  <a:pt x="163974" y="1271286"/>
                  <a:pt x="162045" y="1273215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solidFill>
              <a:schemeClr val="accent1">
                <a:shade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build="p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node</a:t>
                </a:r>
                <a:r>
                  <a:rPr lang="en-US" dirty="0" smtClean="0"/>
                  <a:t>: data element in the tree</a:t>
                </a:r>
              </a:p>
              <a:p>
                <a:pPr marL="109728" indent="0">
                  <a:spcAft>
                    <a:spcPts val="600"/>
                  </a:spcAft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e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dge</a:t>
                </a:r>
                <a:r>
                  <a:rPr lang="en-US" dirty="0" smtClean="0"/>
                  <a:t>: connection between nodes </a:t>
                </a:r>
              </a:p>
              <a:p>
                <a:pPr lvl="1"/>
                <a:r>
                  <a:rPr lang="en-US" sz="2400" i="1" dirty="0" smtClean="0"/>
                  <a:t>can be 1-way or 2-way</a:t>
                </a:r>
              </a:p>
              <a:p>
                <a:pPr lvl="1"/>
                <a:r>
                  <a:rPr lang="en-US" sz="2400" i="1" dirty="0" smtClean="0"/>
                  <a:t>can have data </a:t>
                </a:r>
                <a:r>
                  <a:rPr lang="en-US" sz="2400" i="1" dirty="0" err="1" smtClean="0"/>
                  <a:t>assoc</a:t>
                </a:r>
                <a:r>
                  <a:rPr lang="en-US" sz="2400" i="1" dirty="0" smtClean="0"/>
                  <a:t> with it</a:t>
                </a:r>
              </a:p>
              <a:p>
                <a:pPr lvl="1"/>
                <a:r>
                  <a:rPr lang="en-US" sz="2400" i="1" dirty="0"/>
                  <a:t>e</a:t>
                </a:r>
                <a:r>
                  <a:rPr lang="en-US" sz="2400" i="1" dirty="0" smtClean="0"/>
                  <a:t>xpresses parent-child relationship</a:t>
                </a:r>
              </a:p>
              <a:p>
                <a:pPr marL="109728" indent="0">
                  <a:spcBef>
                    <a:spcPts val="1800"/>
                  </a:spcBef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p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ath</a:t>
                </a:r>
                <a:r>
                  <a:rPr lang="en-US" dirty="0" smtClean="0"/>
                  <a:t>: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to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it is a </a:t>
                </a:r>
              </a:p>
              <a:p>
                <a:pPr marL="109728" indent="0"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node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 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</a:p>
              <a:p>
                <a:pPr marL="109728" indent="0"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parent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/>
                        </m:eqAr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1&lt;=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603504" lvl="2" indent="0"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BE442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BE442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BE442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i="1" dirty="0" smtClean="0"/>
                  <a:t> </a:t>
                </a:r>
                <a:r>
                  <a:rPr lang="en-US" sz="2400" i="1" dirty="0" smtClean="0"/>
                  <a:t>is length of path</a:t>
                </a:r>
              </a:p>
              <a:p>
                <a:pPr marL="365760" lvl="1" indent="0">
                  <a:spcBef>
                    <a:spcPts val="0"/>
                  </a:spcBef>
                  <a:buNone/>
                </a:pPr>
                <a:r>
                  <a:rPr lang="en-US" sz="2400" i="1" dirty="0"/>
                  <a:t> </a:t>
                </a:r>
                <a:r>
                  <a:rPr lang="en-US" sz="2400" i="1" dirty="0" smtClean="0"/>
                  <a:t>           </a:t>
                </a:r>
                <a:r>
                  <a:rPr lang="en-US" sz="2400" i="1" dirty="0"/>
                  <a:t> </a:t>
                </a:r>
                <a:r>
                  <a:rPr lang="en-US" sz="2400" i="1" dirty="0" smtClean="0"/>
                  <a:t>   and is edge count in path</a:t>
                </a:r>
              </a:p>
              <a:p>
                <a:pPr marL="109728" indent="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2022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Tree Terminology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dirty="0" smtClean="0"/>
                  <a:t>Every node has path of length 0 to itself</a:t>
                </a:r>
              </a:p>
              <a:p>
                <a:pPr marL="109728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dirty="0" smtClean="0"/>
                  <a:t>Every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has one path to it from root</a:t>
                </a:r>
              </a:p>
              <a:p>
                <a:pPr marL="109728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epth</a:t>
                </a:r>
                <a:r>
                  <a:rPr lang="en-US" dirty="0" smtClean="0"/>
                  <a:t>: 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depth is length of path from root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109728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h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eight</a:t>
                </a:r>
                <a:r>
                  <a:rPr lang="en-US" dirty="0" smtClean="0"/>
                  <a:t>: 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height is length of longest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a leaf </a:t>
                </a:r>
              </a:p>
              <a:p>
                <a:pPr marL="109728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height of tree</a:t>
                </a:r>
                <a:r>
                  <a:rPr lang="en-US" dirty="0"/>
                  <a:t>:</a:t>
                </a:r>
                <a:r>
                  <a:rPr lang="en-US" dirty="0" smtClean="0"/>
                  <a:t> is height of root</a:t>
                </a:r>
              </a:p>
              <a:p>
                <a:pPr marL="109728" indent="0" algn="ctr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b="1" i="1" dirty="0">
                    <a:solidFill>
                      <a:srgbClr val="0070C0"/>
                    </a:solidFill>
                  </a:rPr>
                  <a:t>r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oot has depth 0,  leaf has height 0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Tree Terminology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472" y="1295401"/>
            <a:ext cx="8229600" cy="4876800"/>
          </a:xfrm>
        </p:spPr>
        <p:txBody>
          <a:bodyPr>
            <a:normAutofit/>
          </a:bodyPr>
          <a:lstStyle/>
          <a:p>
            <a:pPr marL="109728" indent="0" algn="r">
              <a:spcBef>
                <a:spcPts val="0"/>
              </a:spcBef>
              <a:buNone/>
            </a:pPr>
            <a:r>
              <a:rPr lang="en-US" sz="2400" b="1" dirty="0" smtClean="0"/>
              <a:t>Tree is a root</a:t>
            </a:r>
          </a:p>
          <a:p>
            <a:pPr marL="109728" indent="0" algn="r">
              <a:spcBef>
                <a:spcPts val="0"/>
              </a:spcBef>
              <a:buNone/>
            </a:pPr>
            <a:r>
              <a:rPr lang="en-US" sz="2400" b="1" dirty="0"/>
              <a:t>w</a:t>
            </a:r>
            <a:r>
              <a:rPr lang="en-US" sz="2400" b="1" dirty="0" smtClean="0"/>
              <a:t>ith 0 or more trees under it</a:t>
            </a:r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</p:txBody>
      </p:sp>
      <p:sp>
        <p:nvSpPr>
          <p:cNvPr id="13" name="Freeform 12"/>
          <p:cNvSpPr/>
          <p:nvPr/>
        </p:nvSpPr>
        <p:spPr>
          <a:xfrm>
            <a:off x="3970103" y="2199190"/>
            <a:ext cx="3427460" cy="2523281"/>
          </a:xfrm>
          <a:custGeom>
            <a:avLst/>
            <a:gdLst>
              <a:gd name="connsiteX0" fmla="*/ 185208 w 3427460"/>
              <a:gd name="connsiteY0" fmla="*/ 0 h 2523281"/>
              <a:gd name="connsiteX1" fmla="*/ 185208 w 3427460"/>
              <a:gd name="connsiteY1" fmla="*/ 0 h 2523281"/>
              <a:gd name="connsiteX2" fmla="*/ 34738 w 3427460"/>
              <a:gd name="connsiteY2" fmla="*/ 219919 h 2523281"/>
              <a:gd name="connsiteX3" fmla="*/ 13 w 3427460"/>
              <a:gd name="connsiteY3" fmla="*/ 1365813 h 2523281"/>
              <a:gd name="connsiteX4" fmla="*/ 34738 w 3427460"/>
              <a:gd name="connsiteY4" fmla="*/ 1423686 h 2523281"/>
              <a:gd name="connsiteX5" fmla="*/ 46312 w 3427460"/>
              <a:gd name="connsiteY5" fmla="*/ 1458410 h 2523281"/>
              <a:gd name="connsiteX6" fmla="*/ 69462 w 3427460"/>
              <a:gd name="connsiteY6" fmla="*/ 1481559 h 2523281"/>
              <a:gd name="connsiteX7" fmla="*/ 115760 w 3427460"/>
              <a:gd name="connsiteY7" fmla="*/ 1539433 h 2523281"/>
              <a:gd name="connsiteX8" fmla="*/ 138910 w 3427460"/>
              <a:gd name="connsiteY8" fmla="*/ 1597306 h 2523281"/>
              <a:gd name="connsiteX9" fmla="*/ 162059 w 3427460"/>
              <a:gd name="connsiteY9" fmla="*/ 1632030 h 2523281"/>
              <a:gd name="connsiteX10" fmla="*/ 173634 w 3427460"/>
              <a:gd name="connsiteY10" fmla="*/ 1666754 h 2523281"/>
              <a:gd name="connsiteX11" fmla="*/ 196783 w 3427460"/>
              <a:gd name="connsiteY11" fmla="*/ 1701478 h 2523281"/>
              <a:gd name="connsiteX12" fmla="*/ 231507 w 3427460"/>
              <a:gd name="connsiteY12" fmla="*/ 1782501 h 2523281"/>
              <a:gd name="connsiteX13" fmla="*/ 254656 w 3427460"/>
              <a:gd name="connsiteY13" fmla="*/ 1817225 h 2523281"/>
              <a:gd name="connsiteX14" fmla="*/ 277806 w 3427460"/>
              <a:gd name="connsiteY14" fmla="*/ 1840375 h 2523281"/>
              <a:gd name="connsiteX15" fmla="*/ 300955 w 3427460"/>
              <a:gd name="connsiteY15" fmla="*/ 1886673 h 2523281"/>
              <a:gd name="connsiteX16" fmla="*/ 358829 w 3427460"/>
              <a:gd name="connsiteY16" fmla="*/ 1944547 h 2523281"/>
              <a:gd name="connsiteX17" fmla="*/ 405127 w 3427460"/>
              <a:gd name="connsiteY17" fmla="*/ 1990845 h 2523281"/>
              <a:gd name="connsiteX18" fmla="*/ 497725 w 3427460"/>
              <a:gd name="connsiteY18" fmla="*/ 2048719 h 2523281"/>
              <a:gd name="connsiteX19" fmla="*/ 578748 w 3427460"/>
              <a:gd name="connsiteY19" fmla="*/ 2106592 h 2523281"/>
              <a:gd name="connsiteX20" fmla="*/ 648196 w 3427460"/>
              <a:gd name="connsiteY20" fmla="*/ 2152891 h 2523281"/>
              <a:gd name="connsiteX21" fmla="*/ 659770 w 3427460"/>
              <a:gd name="connsiteY21" fmla="*/ 2187615 h 2523281"/>
              <a:gd name="connsiteX22" fmla="*/ 682920 w 3427460"/>
              <a:gd name="connsiteY22" fmla="*/ 2291787 h 2523281"/>
              <a:gd name="connsiteX23" fmla="*/ 752368 w 3427460"/>
              <a:gd name="connsiteY23" fmla="*/ 2384385 h 2523281"/>
              <a:gd name="connsiteX24" fmla="*/ 821816 w 3427460"/>
              <a:gd name="connsiteY24" fmla="*/ 2442258 h 2523281"/>
              <a:gd name="connsiteX25" fmla="*/ 1030160 w 3427460"/>
              <a:gd name="connsiteY25" fmla="*/ 2465407 h 2523281"/>
              <a:gd name="connsiteX26" fmla="*/ 2152905 w 3427460"/>
              <a:gd name="connsiteY26" fmla="*/ 2476982 h 2523281"/>
              <a:gd name="connsiteX27" fmla="*/ 2338100 w 3427460"/>
              <a:gd name="connsiteY27" fmla="*/ 2500132 h 2523281"/>
              <a:gd name="connsiteX28" fmla="*/ 2430697 w 3427460"/>
              <a:gd name="connsiteY28" fmla="*/ 2511706 h 2523281"/>
              <a:gd name="connsiteX29" fmla="*/ 2500145 w 3427460"/>
              <a:gd name="connsiteY29" fmla="*/ 2523281 h 2523281"/>
              <a:gd name="connsiteX30" fmla="*/ 2777938 w 3427460"/>
              <a:gd name="connsiteY30" fmla="*/ 2511706 h 2523281"/>
              <a:gd name="connsiteX31" fmla="*/ 2824236 w 3427460"/>
              <a:gd name="connsiteY31" fmla="*/ 2488557 h 2523281"/>
              <a:gd name="connsiteX32" fmla="*/ 2858960 w 3427460"/>
              <a:gd name="connsiteY32" fmla="*/ 2476982 h 2523281"/>
              <a:gd name="connsiteX33" fmla="*/ 2916834 w 3427460"/>
              <a:gd name="connsiteY33" fmla="*/ 2430683 h 2523281"/>
              <a:gd name="connsiteX34" fmla="*/ 2963132 w 3427460"/>
              <a:gd name="connsiteY34" fmla="*/ 2407534 h 2523281"/>
              <a:gd name="connsiteX35" fmla="*/ 3055730 w 3427460"/>
              <a:gd name="connsiteY35" fmla="*/ 2257063 h 2523281"/>
              <a:gd name="connsiteX36" fmla="*/ 3102029 w 3427460"/>
              <a:gd name="connsiteY36" fmla="*/ 2187615 h 2523281"/>
              <a:gd name="connsiteX37" fmla="*/ 3113603 w 3427460"/>
              <a:gd name="connsiteY37" fmla="*/ 2152891 h 2523281"/>
              <a:gd name="connsiteX38" fmla="*/ 3171477 w 3427460"/>
              <a:gd name="connsiteY38" fmla="*/ 2106592 h 2523281"/>
              <a:gd name="connsiteX39" fmla="*/ 3287224 w 3427460"/>
              <a:gd name="connsiteY39" fmla="*/ 1967696 h 2523281"/>
              <a:gd name="connsiteX40" fmla="*/ 3321948 w 3427460"/>
              <a:gd name="connsiteY40" fmla="*/ 1932972 h 2523281"/>
              <a:gd name="connsiteX41" fmla="*/ 3379821 w 3427460"/>
              <a:gd name="connsiteY41" fmla="*/ 1886673 h 2523281"/>
              <a:gd name="connsiteX42" fmla="*/ 3414545 w 3427460"/>
              <a:gd name="connsiteY42" fmla="*/ 1794076 h 2523281"/>
              <a:gd name="connsiteX43" fmla="*/ 3426120 w 3427460"/>
              <a:gd name="connsiteY43" fmla="*/ 1759352 h 2523281"/>
              <a:gd name="connsiteX44" fmla="*/ 3391396 w 3427460"/>
              <a:gd name="connsiteY44" fmla="*/ 1551007 h 2523281"/>
              <a:gd name="connsiteX45" fmla="*/ 3356672 w 3427460"/>
              <a:gd name="connsiteY45" fmla="*/ 1527858 h 2523281"/>
              <a:gd name="connsiteX46" fmla="*/ 3298798 w 3427460"/>
              <a:gd name="connsiteY46" fmla="*/ 1469985 h 2523281"/>
              <a:gd name="connsiteX47" fmla="*/ 3275649 w 3427460"/>
              <a:gd name="connsiteY47" fmla="*/ 1446835 h 2523281"/>
              <a:gd name="connsiteX48" fmla="*/ 3264074 w 3427460"/>
              <a:gd name="connsiteY48" fmla="*/ 1412111 h 2523281"/>
              <a:gd name="connsiteX49" fmla="*/ 3229350 w 3427460"/>
              <a:gd name="connsiteY49" fmla="*/ 1388962 h 2523281"/>
              <a:gd name="connsiteX50" fmla="*/ 3206201 w 3427460"/>
              <a:gd name="connsiteY50" fmla="*/ 1354238 h 2523281"/>
              <a:gd name="connsiteX51" fmla="*/ 3044155 w 3427460"/>
              <a:gd name="connsiteY51" fmla="*/ 1203767 h 2523281"/>
              <a:gd name="connsiteX52" fmla="*/ 2986282 w 3427460"/>
              <a:gd name="connsiteY52" fmla="*/ 1145894 h 2523281"/>
              <a:gd name="connsiteX53" fmla="*/ 2916834 w 3427460"/>
              <a:gd name="connsiteY53" fmla="*/ 1122744 h 2523281"/>
              <a:gd name="connsiteX54" fmla="*/ 2777938 w 3427460"/>
              <a:gd name="connsiteY54" fmla="*/ 1099595 h 2523281"/>
              <a:gd name="connsiteX55" fmla="*/ 2685340 w 3427460"/>
              <a:gd name="connsiteY55" fmla="*/ 1088020 h 2523281"/>
              <a:gd name="connsiteX56" fmla="*/ 2476996 w 3427460"/>
              <a:gd name="connsiteY56" fmla="*/ 1006997 h 2523281"/>
              <a:gd name="connsiteX57" fmla="*/ 2384398 w 3427460"/>
              <a:gd name="connsiteY57" fmla="*/ 937549 h 2523281"/>
              <a:gd name="connsiteX58" fmla="*/ 2349674 w 3427460"/>
              <a:gd name="connsiteY58" fmla="*/ 914400 h 2523281"/>
              <a:gd name="connsiteX59" fmla="*/ 2291801 w 3427460"/>
              <a:gd name="connsiteY59" fmla="*/ 902825 h 2523281"/>
              <a:gd name="connsiteX60" fmla="*/ 2164479 w 3427460"/>
              <a:gd name="connsiteY60" fmla="*/ 821802 h 2523281"/>
              <a:gd name="connsiteX61" fmla="*/ 2060307 w 3427460"/>
              <a:gd name="connsiteY61" fmla="*/ 740780 h 2523281"/>
              <a:gd name="connsiteX62" fmla="*/ 2002434 w 3427460"/>
              <a:gd name="connsiteY62" fmla="*/ 694481 h 2523281"/>
              <a:gd name="connsiteX63" fmla="*/ 1863538 w 3427460"/>
              <a:gd name="connsiteY63" fmla="*/ 601883 h 2523281"/>
              <a:gd name="connsiteX64" fmla="*/ 1840388 w 3427460"/>
              <a:gd name="connsiteY64" fmla="*/ 578734 h 2523281"/>
              <a:gd name="connsiteX65" fmla="*/ 1713067 w 3427460"/>
              <a:gd name="connsiteY65" fmla="*/ 509286 h 2523281"/>
              <a:gd name="connsiteX66" fmla="*/ 1632044 w 3427460"/>
              <a:gd name="connsiteY66" fmla="*/ 439838 h 2523281"/>
              <a:gd name="connsiteX67" fmla="*/ 1585745 w 3427460"/>
              <a:gd name="connsiteY67" fmla="*/ 416688 h 2523281"/>
              <a:gd name="connsiteX68" fmla="*/ 1481573 w 3427460"/>
              <a:gd name="connsiteY68" fmla="*/ 347240 h 2523281"/>
              <a:gd name="connsiteX69" fmla="*/ 1481573 w 3427460"/>
              <a:gd name="connsiteY69" fmla="*/ 347240 h 2523281"/>
              <a:gd name="connsiteX70" fmla="*/ 1423700 w 3427460"/>
              <a:gd name="connsiteY70" fmla="*/ 300942 h 2523281"/>
              <a:gd name="connsiteX71" fmla="*/ 1400550 w 3427460"/>
              <a:gd name="connsiteY71" fmla="*/ 277792 h 2523281"/>
              <a:gd name="connsiteX72" fmla="*/ 1365826 w 3427460"/>
              <a:gd name="connsiteY72" fmla="*/ 266218 h 2523281"/>
              <a:gd name="connsiteX73" fmla="*/ 1319527 w 3427460"/>
              <a:gd name="connsiteY73" fmla="*/ 219919 h 2523281"/>
              <a:gd name="connsiteX74" fmla="*/ 1215355 w 3427460"/>
              <a:gd name="connsiteY74" fmla="*/ 173620 h 2523281"/>
              <a:gd name="connsiteX75" fmla="*/ 1157482 w 3427460"/>
              <a:gd name="connsiteY75" fmla="*/ 138896 h 2523281"/>
              <a:gd name="connsiteX76" fmla="*/ 1122758 w 3427460"/>
              <a:gd name="connsiteY76" fmla="*/ 127321 h 2523281"/>
              <a:gd name="connsiteX77" fmla="*/ 1076459 w 3427460"/>
              <a:gd name="connsiteY77" fmla="*/ 104172 h 2523281"/>
              <a:gd name="connsiteX78" fmla="*/ 995436 w 3427460"/>
              <a:gd name="connsiteY78" fmla="*/ 81023 h 2523281"/>
              <a:gd name="connsiteX79" fmla="*/ 925988 w 3427460"/>
              <a:gd name="connsiteY79" fmla="*/ 69448 h 2523281"/>
              <a:gd name="connsiteX80" fmla="*/ 844965 w 3427460"/>
              <a:gd name="connsiteY80" fmla="*/ 46299 h 2523281"/>
              <a:gd name="connsiteX81" fmla="*/ 671345 w 3427460"/>
              <a:gd name="connsiteY81" fmla="*/ 34724 h 2523281"/>
              <a:gd name="connsiteX82" fmla="*/ 567173 w 3427460"/>
              <a:gd name="connsiteY82" fmla="*/ 23149 h 2523281"/>
              <a:gd name="connsiteX83" fmla="*/ 277806 w 3427460"/>
              <a:gd name="connsiteY83" fmla="*/ 34724 h 2523281"/>
              <a:gd name="connsiteX84" fmla="*/ 185208 w 3427460"/>
              <a:gd name="connsiteY84" fmla="*/ 0 h 252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427460" h="2523281">
                <a:moveTo>
                  <a:pt x="185208" y="0"/>
                </a:moveTo>
                <a:lnTo>
                  <a:pt x="185208" y="0"/>
                </a:lnTo>
                <a:cubicBezTo>
                  <a:pt x="135051" y="73306"/>
                  <a:pt x="46673" y="131902"/>
                  <a:pt x="34738" y="219919"/>
                </a:cubicBezTo>
                <a:cubicBezTo>
                  <a:pt x="-16608" y="598594"/>
                  <a:pt x="7505" y="983746"/>
                  <a:pt x="13" y="1365813"/>
                </a:cubicBezTo>
                <a:cubicBezTo>
                  <a:pt x="-565" y="1395286"/>
                  <a:pt x="16917" y="1405866"/>
                  <a:pt x="34738" y="1423686"/>
                </a:cubicBezTo>
                <a:cubicBezTo>
                  <a:pt x="38596" y="1435261"/>
                  <a:pt x="40035" y="1447948"/>
                  <a:pt x="46312" y="1458410"/>
                </a:cubicBezTo>
                <a:cubicBezTo>
                  <a:pt x="51927" y="1467768"/>
                  <a:pt x="62645" y="1473038"/>
                  <a:pt x="69462" y="1481559"/>
                </a:cubicBezTo>
                <a:cubicBezTo>
                  <a:pt x="127878" y="1554578"/>
                  <a:pt x="59857" y="1483528"/>
                  <a:pt x="115760" y="1539433"/>
                </a:cubicBezTo>
                <a:cubicBezTo>
                  <a:pt x="123477" y="1558724"/>
                  <a:pt x="129618" y="1578722"/>
                  <a:pt x="138910" y="1597306"/>
                </a:cubicBezTo>
                <a:cubicBezTo>
                  <a:pt x="145131" y="1609748"/>
                  <a:pt x="155838" y="1619588"/>
                  <a:pt x="162059" y="1632030"/>
                </a:cubicBezTo>
                <a:cubicBezTo>
                  <a:pt x="167515" y="1642943"/>
                  <a:pt x="168178" y="1655841"/>
                  <a:pt x="173634" y="1666754"/>
                </a:cubicBezTo>
                <a:cubicBezTo>
                  <a:pt x="179855" y="1679196"/>
                  <a:pt x="190562" y="1689036"/>
                  <a:pt x="196783" y="1701478"/>
                </a:cubicBezTo>
                <a:cubicBezTo>
                  <a:pt x="261713" y="1831338"/>
                  <a:pt x="135163" y="1613896"/>
                  <a:pt x="231507" y="1782501"/>
                </a:cubicBezTo>
                <a:cubicBezTo>
                  <a:pt x="238409" y="1794579"/>
                  <a:pt x="245966" y="1806362"/>
                  <a:pt x="254656" y="1817225"/>
                </a:cubicBezTo>
                <a:cubicBezTo>
                  <a:pt x="261473" y="1825747"/>
                  <a:pt x="271753" y="1831295"/>
                  <a:pt x="277806" y="1840375"/>
                </a:cubicBezTo>
                <a:cubicBezTo>
                  <a:pt x="287377" y="1854731"/>
                  <a:pt x="290362" y="1873053"/>
                  <a:pt x="300955" y="1886673"/>
                </a:cubicBezTo>
                <a:cubicBezTo>
                  <a:pt x="317705" y="1908208"/>
                  <a:pt x="339538" y="1925256"/>
                  <a:pt x="358829" y="1944547"/>
                </a:cubicBezTo>
                <a:cubicBezTo>
                  <a:pt x="374262" y="1959980"/>
                  <a:pt x="388084" y="1977211"/>
                  <a:pt x="405127" y="1990845"/>
                </a:cubicBezTo>
                <a:cubicBezTo>
                  <a:pt x="537952" y="2097104"/>
                  <a:pt x="407254" y="2003483"/>
                  <a:pt x="497725" y="2048719"/>
                </a:cubicBezTo>
                <a:cubicBezTo>
                  <a:pt x="522212" y="2060963"/>
                  <a:pt x="557776" y="2093484"/>
                  <a:pt x="578748" y="2106592"/>
                </a:cubicBezTo>
                <a:cubicBezTo>
                  <a:pt x="653494" y="2153309"/>
                  <a:pt x="601026" y="2105723"/>
                  <a:pt x="648196" y="2152891"/>
                </a:cubicBezTo>
                <a:cubicBezTo>
                  <a:pt x="652054" y="2164466"/>
                  <a:pt x="656811" y="2175779"/>
                  <a:pt x="659770" y="2187615"/>
                </a:cubicBezTo>
                <a:cubicBezTo>
                  <a:pt x="665270" y="2209616"/>
                  <a:pt x="674009" y="2268023"/>
                  <a:pt x="682920" y="2291787"/>
                </a:cubicBezTo>
                <a:cubicBezTo>
                  <a:pt x="702666" y="2344444"/>
                  <a:pt x="710519" y="2342536"/>
                  <a:pt x="752368" y="2384385"/>
                </a:cubicBezTo>
                <a:cubicBezTo>
                  <a:pt x="773227" y="2405244"/>
                  <a:pt x="793615" y="2430172"/>
                  <a:pt x="821816" y="2442258"/>
                </a:cubicBezTo>
                <a:cubicBezTo>
                  <a:pt x="870865" y="2463279"/>
                  <a:pt x="1021723" y="2465255"/>
                  <a:pt x="1030160" y="2465407"/>
                </a:cubicBezTo>
                <a:lnTo>
                  <a:pt x="2152905" y="2476982"/>
                </a:lnTo>
                <a:lnTo>
                  <a:pt x="2338100" y="2500132"/>
                </a:lnTo>
                <a:cubicBezTo>
                  <a:pt x="2368966" y="2503990"/>
                  <a:pt x="2400014" y="2506592"/>
                  <a:pt x="2430697" y="2511706"/>
                </a:cubicBezTo>
                <a:lnTo>
                  <a:pt x="2500145" y="2523281"/>
                </a:lnTo>
                <a:cubicBezTo>
                  <a:pt x="2592743" y="2519423"/>
                  <a:pt x="2685787" y="2521579"/>
                  <a:pt x="2777938" y="2511706"/>
                </a:cubicBezTo>
                <a:cubicBezTo>
                  <a:pt x="2795094" y="2509868"/>
                  <a:pt x="2808377" y="2495354"/>
                  <a:pt x="2824236" y="2488557"/>
                </a:cubicBezTo>
                <a:cubicBezTo>
                  <a:pt x="2835450" y="2483751"/>
                  <a:pt x="2848047" y="2482438"/>
                  <a:pt x="2858960" y="2476982"/>
                </a:cubicBezTo>
                <a:cubicBezTo>
                  <a:pt x="2943057" y="2434934"/>
                  <a:pt x="2852238" y="2473747"/>
                  <a:pt x="2916834" y="2430683"/>
                </a:cubicBezTo>
                <a:cubicBezTo>
                  <a:pt x="2931190" y="2421112"/>
                  <a:pt x="2947699" y="2415250"/>
                  <a:pt x="2963132" y="2407534"/>
                </a:cubicBezTo>
                <a:cubicBezTo>
                  <a:pt x="3137841" y="2174593"/>
                  <a:pt x="2968281" y="2417387"/>
                  <a:pt x="3055730" y="2257063"/>
                </a:cubicBezTo>
                <a:cubicBezTo>
                  <a:pt x="3069053" y="2232638"/>
                  <a:pt x="3102029" y="2187615"/>
                  <a:pt x="3102029" y="2187615"/>
                </a:cubicBezTo>
                <a:cubicBezTo>
                  <a:pt x="3105887" y="2176040"/>
                  <a:pt x="3107326" y="2163353"/>
                  <a:pt x="3113603" y="2152891"/>
                </a:cubicBezTo>
                <a:cubicBezTo>
                  <a:pt x="3124597" y="2134568"/>
                  <a:pt x="3155709" y="2117104"/>
                  <a:pt x="3171477" y="2106592"/>
                </a:cubicBezTo>
                <a:cubicBezTo>
                  <a:pt x="3214147" y="2021251"/>
                  <a:pt x="3182425" y="2072495"/>
                  <a:pt x="3287224" y="1967696"/>
                </a:cubicBezTo>
                <a:cubicBezTo>
                  <a:pt x="3298799" y="1956121"/>
                  <a:pt x="3308328" y="1942052"/>
                  <a:pt x="3321948" y="1932972"/>
                </a:cubicBezTo>
                <a:cubicBezTo>
                  <a:pt x="3365752" y="1903770"/>
                  <a:pt x="3346836" y="1919660"/>
                  <a:pt x="3379821" y="1886673"/>
                </a:cubicBezTo>
                <a:cubicBezTo>
                  <a:pt x="3406094" y="1807856"/>
                  <a:pt x="3373024" y="1904798"/>
                  <a:pt x="3414545" y="1794076"/>
                </a:cubicBezTo>
                <a:cubicBezTo>
                  <a:pt x="3418829" y="1782652"/>
                  <a:pt x="3422262" y="1770927"/>
                  <a:pt x="3426120" y="1759352"/>
                </a:cubicBezTo>
                <a:cubicBezTo>
                  <a:pt x="3421858" y="1695431"/>
                  <a:pt x="3444742" y="1604354"/>
                  <a:pt x="3391396" y="1551007"/>
                </a:cubicBezTo>
                <a:cubicBezTo>
                  <a:pt x="3381560" y="1541170"/>
                  <a:pt x="3367141" y="1537018"/>
                  <a:pt x="3356672" y="1527858"/>
                </a:cubicBezTo>
                <a:cubicBezTo>
                  <a:pt x="3336140" y="1509893"/>
                  <a:pt x="3318089" y="1489276"/>
                  <a:pt x="3298798" y="1469985"/>
                </a:cubicBezTo>
                <a:lnTo>
                  <a:pt x="3275649" y="1446835"/>
                </a:lnTo>
                <a:cubicBezTo>
                  <a:pt x="3271791" y="1435260"/>
                  <a:pt x="3271696" y="1421638"/>
                  <a:pt x="3264074" y="1412111"/>
                </a:cubicBezTo>
                <a:cubicBezTo>
                  <a:pt x="3255384" y="1401248"/>
                  <a:pt x="3239187" y="1398799"/>
                  <a:pt x="3229350" y="1388962"/>
                </a:cubicBezTo>
                <a:cubicBezTo>
                  <a:pt x="3219513" y="1379125"/>
                  <a:pt x="3214287" y="1365558"/>
                  <a:pt x="3206201" y="1354238"/>
                </a:cubicBezTo>
                <a:cubicBezTo>
                  <a:pt x="3127100" y="1243495"/>
                  <a:pt x="3219028" y="1378640"/>
                  <a:pt x="3044155" y="1203767"/>
                </a:cubicBezTo>
                <a:cubicBezTo>
                  <a:pt x="3024864" y="1184476"/>
                  <a:pt x="3009298" y="1160541"/>
                  <a:pt x="2986282" y="1145894"/>
                </a:cubicBezTo>
                <a:cubicBezTo>
                  <a:pt x="2965695" y="1132793"/>
                  <a:pt x="2939983" y="1130461"/>
                  <a:pt x="2916834" y="1122744"/>
                </a:cubicBezTo>
                <a:cubicBezTo>
                  <a:pt x="2847734" y="1099710"/>
                  <a:pt x="2897763" y="1113692"/>
                  <a:pt x="2777938" y="1099595"/>
                </a:cubicBezTo>
                <a:lnTo>
                  <a:pt x="2685340" y="1088020"/>
                </a:lnTo>
                <a:cubicBezTo>
                  <a:pt x="2523919" y="1020762"/>
                  <a:pt x="2594027" y="1046008"/>
                  <a:pt x="2476996" y="1006997"/>
                </a:cubicBezTo>
                <a:cubicBezTo>
                  <a:pt x="2434173" y="964176"/>
                  <a:pt x="2462925" y="989900"/>
                  <a:pt x="2384398" y="937549"/>
                </a:cubicBezTo>
                <a:cubicBezTo>
                  <a:pt x="2372823" y="929833"/>
                  <a:pt x="2363315" y="917128"/>
                  <a:pt x="2349674" y="914400"/>
                </a:cubicBezTo>
                <a:lnTo>
                  <a:pt x="2291801" y="902825"/>
                </a:lnTo>
                <a:cubicBezTo>
                  <a:pt x="2254623" y="880518"/>
                  <a:pt x="2197547" y="847522"/>
                  <a:pt x="2164479" y="821802"/>
                </a:cubicBezTo>
                <a:lnTo>
                  <a:pt x="2060307" y="740780"/>
                </a:lnTo>
                <a:cubicBezTo>
                  <a:pt x="2040881" y="725517"/>
                  <a:pt x="2022989" y="708185"/>
                  <a:pt x="2002434" y="694481"/>
                </a:cubicBezTo>
                <a:cubicBezTo>
                  <a:pt x="1956135" y="663615"/>
                  <a:pt x="1902885" y="641229"/>
                  <a:pt x="1863538" y="601883"/>
                </a:cubicBezTo>
                <a:cubicBezTo>
                  <a:pt x="1855821" y="594167"/>
                  <a:pt x="1849746" y="584349"/>
                  <a:pt x="1840388" y="578734"/>
                </a:cubicBezTo>
                <a:cubicBezTo>
                  <a:pt x="1787742" y="547146"/>
                  <a:pt x="1755384" y="543139"/>
                  <a:pt x="1713067" y="509286"/>
                </a:cubicBezTo>
                <a:cubicBezTo>
                  <a:pt x="1640847" y="451512"/>
                  <a:pt x="1769977" y="531795"/>
                  <a:pt x="1632044" y="439838"/>
                </a:cubicBezTo>
                <a:cubicBezTo>
                  <a:pt x="1617687" y="430267"/>
                  <a:pt x="1600440" y="425731"/>
                  <a:pt x="1585745" y="416688"/>
                </a:cubicBezTo>
                <a:cubicBezTo>
                  <a:pt x="1550203" y="394816"/>
                  <a:pt x="1516297" y="370389"/>
                  <a:pt x="1481573" y="347240"/>
                </a:cubicBezTo>
                <a:lnTo>
                  <a:pt x="1481573" y="347240"/>
                </a:lnTo>
                <a:cubicBezTo>
                  <a:pt x="1462282" y="331807"/>
                  <a:pt x="1442457" y="317019"/>
                  <a:pt x="1423700" y="300942"/>
                </a:cubicBezTo>
                <a:cubicBezTo>
                  <a:pt x="1415414" y="293840"/>
                  <a:pt x="1409908" y="283407"/>
                  <a:pt x="1400550" y="277792"/>
                </a:cubicBezTo>
                <a:cubicBezTo>
                  <a:pt x="1390088" y="271515"/>
                  <a:pt x="1377401" y="270076"/>
                  <a:pt x="1365826" y="266218"/>
                </a:cubicBezTo>
                <a:cubicBezTo>
                  <a:pt x="1350393" y="250785"/>
                  <a:pt x="1336987" y="233014"/>
                  <a:pt x="1319527" y="219919"/>
                </a:cubicBezTo>
                <a:cubicBezTo>
                  <a:pt x="1294975" y="201504"/>
                  <a:pt x="1240686" y="186285"/>
                  <a:pt x="1215355" y="173620"/>
                </a:cubicBezTo>
                <a:cubicBezTo>
                  <a:pt x="1195233" y="163559"/>
                  <a:pt x="1177604" y="148957"/>
                  <a:pt x="1157482" y="138896"/>
                </a:cubicBezTo>
                <a:cubicBezTo>
                  <a:pt x="1146569" y="133440"/>
                  <a:pt x="1133972" y="132127"/>
                  <a:pt x="1122758" y="127321"/>
                </a:cubicBezTo>
                <a:cubicBezTo>
                  <a:pt x="1106899" y="120524"/>
                  <a:pt x="1092318" y="110969"/>
                  <a:pt x="1076459" y="104172"/>
                </a:cubicBezTo>
                <a:cubicBezTo>
                  <a:pt x="1057148" y="95896"/>
                  <a:pt x="1013798" y="84695"/>
                  <a:pt x="995436" y="81023"/>
                </a:cubicBezTo>
                <a:cubicBezTo>
                  <a:pt x="972423" y="76420"/>
                  <a:pt x="948898" y="74539"/>
                  <a:pt x="925988" y="69448"/>
                </a:cubicBezTo>
                <a:cubicBezTo>
                  <a:pt x="884018" y="60121"/>
                  <a:pt x="892871" y="51342"/>
                  <a:pt x="844965" y="46299"/>
                </a:cubicBezTo>
                <a:cubicBezTo>
                  <a:pt x="787282" y="40227"/>
                  <a:pt x="729146" y="39541"/>
                  <a:pt x="671345" y="34724"/>
                </a:cubicBezTo>
                <a:cubicBezTo>
                  <a:pt x="636528" y="31822"/>
                  <a:pt x="601897" y="27007"/>
                  <a:pt x="567173" y="23149"/>
                </a:cubicBezTo>
                <a:cubicBezTo>
                  <a:pt x="470717" y="27007"/>
                  <a:pt x="374125" y="28303"/>
                  <a:pt x="277806" y="34724"/>
                </a:cubicBezTo>
                <a:cubicBezTo>
                  <a:pt x="70136" y="48569"/>
                  <a:pt x="200641" y="5787"/>
                  <a:pt x="18520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35000"/>
            </a:schemeClr>
          </a:solidFill>
          <a:ln>
            <a:solidFill>
              <a:schemeClr val="accent2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3620" y="2210765"/>
            <a:ext cx="4479403" cy="4213184"/>
          </a:xfrm>
          <a:custGeom>
            <a:avLst/>
            <a:gdLst>
              <a:gd name="connsiteX0" fmla="*/ 1585732 w 4479403"/>
              <a:gd name="connsiteY0" fmla="*/ 0 h 4213184"/>
              <a:gd name="connsiteX1" fmla="*/ 1585732 w 4479403"/>
              <a:gd name="connsiteY1" fmla="*/ 0 h 4213184"/>
              <a:gd name="connsiteX2" fmla="*/ 659757 w 4479403"/>
              <a:gd name="connsiteY2" fmla="*/ 995422 h 4213184"/>
              <a:gd name="connsiteX3" fmla="*/ 648183 w 4479403"/>
              <a:gd name="connsiteY3" fmla="*/ 1030146 h 4213184"/>
              <a:gd name="connsiteX4" fmla="*/ 625033 w 4479403"/>
              <a:gd name="connsiteY4" fmla="*/ 1145893 h 4213184"/>
              <a:gd name="connsiteX5" fmla="*/ 613458 w 4479403"/>
              <a:gd name="connsiteY5" fmla="*/ 1180617 h 4213184"/>
              <a:gd name="connsiteX6" fmla="*/ 590309 w 4479403"/>
              <a:gd name="connsiteY6" fmla="*/ 1273215 h 4213184"/>
              <a:gd name="connsiteX7" fmla="*/ 578734 w 4479403"/>
              <a:gd name="connsiteY7" fmla="*/ 1307939 h 4213184"/>
              <a:gd name="connsiteX8" fmla="*/ 544010 w 4479403"/>
              <a:gd name="connsiteY8" fmla="*/ 1446835 h 4213184"/>
              <a:gd name="connsiteX9" fmla="*/ 509286 w 4479403"/>
              <a:gd name="connsiteY9" fmla="*/ 1551007 h 4213184"/>
              <a:gd name="connsiteX10" fmla="*/ 497712 w 4479403"/>
              <a:gd name="connsiteY10" fmla="*/ 1585731 h 4213184"/>
              <a:gd name="connsiteX11" fmla="*/ 486137 w 4479403"/>
              <a:gd name="connsiteY11" fmla="*/ 1666754 h 4213184"/>
              <a:gd name="connsiteX12" fmla="*/ 462988 w 4479403"/>
              <a:gd name="connsiteY12" fmla="*/ 1759351 h 4213184"/>
              <a:gd name="connsiteX13" fmla="*/ 439838 w 4479403"/>
              <a:gd name="connsiteY13" fmla="*/ 1828800 h 4213184"/>
              <a:gd name="connsiteX14" fmla="*/ 428264 w 4479403"/>
              <a:gd name="connsiteY14" fmla="*/ 1863524 h 4213184"/>
              <a:gd name="connsiteX15" fmla="*/ 405114 w 4479403"/>
              <a:gd name="connsiteY15" fmla="*/ 1944546 h 4213184"/>
              <a:gd name="connsiteX16" fmla="*/ 381965 w 4479403"/>
              <a:gd name="connsiteY16" fmla="*/ 2048719 h 4213184"/>
              <a:gd name="connsiteX17" fmla="*/ 370390 w 4479403"/>
              <a:gd name="connsiteY17" fmla="*/ 2095017 h 4213184"/>
              <a:gd name="connsiteX18" fmla="*/ 358815 w 4479403"/>
              <a:gd name="connsiteY18" fmla="*/ 2152891 h 4213184"/>
              <a:gd name="connsiteX19" fmla="*/ 347241 w 4479403"/>
              <a:gd name="connsiteY19" fmla="*/ 2187615 h 4213184"/>
              <a:gd name="connsiteX20" fmla="*/ 335666 w 4479403"/>
              <a:gd name="connsiteY20" fmla="*/ 2233913 h 4213184"/>
              <a:gd name="connsiteX21" fmla="*/ 300942 w 4479403"/>
              <a:gd name="connsiteY21" fmla="*/ 2314936 h 4213184"/>
              <a:gd name="connsiteX22" fmla="*/ 289367 w 4479403"/>
              <a:gd name="connsiteY22" fmla="*/ 2349660 h 4213184"/>
              <a:gd name="connsiteX23" fmla="*/ 266218 w 4479403"/>
              <a:gd name="connsiteY23" fmla="*/ 2395959 h 4213184"/>
              <a:gd name="connsiteX24" fmla="*/ 243069 w 4479403"/>
              <a:gd name="connsiteY24" fmla="*/ 2465407 h 4213184"/>
              <a:gd name="connsiteX25" fmla="*/ 231494 w 4479403"/>
              <a:gd name="connsiteY25" fmla="*/ 2511706 h 4213184"/>
              <a:gd name="connsiteX26" fmla="*/ 208345 w 4479403"/>
              <a:gd name="connsiteY26" fmla="*/ 2558005 h 4213184"/>
              <a:gd name="connsiteX27" fmla="*/ 173621 w 4479403"/>
              <a:gd name="connsiteY27" fmla="*/ 2627453 h 4213184"/>
              <a:gd name="connsiteX28" fmla="*/ 162046 w 4479403"/>
              <a:gd name="connsiteY28" fmla="*/ 2673751 h 4213184"/>
              <a:gd name="connsiteX29" fmla="*/ 138896 w 4479403"/>
              <a:gd name="connsiteY29" fmla="*/ 2743200 h 4213184"/>
              <a:gd name="connsiteX30" fmla="*/ 104172 w 4479403"/>
              <a:gd name="connsiteY30" fmla="*/ 2870521 h 4213184"/>
              <a:gd name="connsiteX31" fmla="*/ 81023 w 4479403"/>
              <a:gd name="connsiteY31" fmla="*/ 2905245 h 4213184"/>
              <a:gd name="connsiteX32" fmla="*/ 46299 w 4479403"/>
              <a:gd name="connsiteY32" fmla="*/ 2997843 h 4213184"/>
              <a:gd name="connsiteX33" fmla="*/ 23150 w 4479403"/>
              <a:gd name="connsiteY33" fmla="*/ 3078865 h 4213184"/>
              <a:gd name="connsiteX34" fmla="*/ 0 w 4479403"/>
              <a:gd name="connsiteY34" fmla="*/ 3345083 h 4213184"/>
              <a:gd name="connsiteX35" fmla="*/ 11575 w 4479403"/>
              <a:gd name="connsiteY35" fmla="*/ 3634450 h 4213184"/>
              <a:gd name="connsiteX36" fmla="*/ 34724 w 4479403"/>
              <a:gd name="connsiteY36" fmla="*/ 3669174 h 4213184"/>
              <a:gd name="connsiteX37" fmla="*/ 57874 w 4479403"/>
              <a:gd name="connsiteY37" fmla="*/ 3715473 h 4213184"/>
              <a:gd name="connsiteX38" fmla="*/ 92598 w 4479403"/>
              <a:gd name="connsiteY38" fmla="*/ 3761772 h 4213184"/>
              <a:gd name="connsiteX39" fmla="*/ 115747 w 4479403"/>
              <a:gd name="connsiteY39" fmla="*/ 3796496 h 4213184"/>
              <a:gd name="connsiteX40" fmla="*/ 185195 w 4479403"/>
              <a:gd name="connsiteY40" fmla="*/ 3854369 h 4213184"/>
              <a:gd name="connsiteX41" fmla="*/ 243069 w 4479403"/>
              <a:gd name="connsiteY41" fmla="*/ 3912243 h 4213184"/>
              <a:gd name="connsiteX42" fmla="*/ 324091 w 4479403"/>
              <a:gd name="connsiteY42" fmla="*/ 3970116 h 4213184"/>
              <a:gd name="connsiteX43" fmla="*/ 358815 w 4479403"/>
              <a:gd name="connsiteY43" fmla="*/ 3993265 h 4213184"/>
              <a:gd name="connsiteX44" fmla="*/ 416689 w 4479403"/>
              <a:gd name="connsiteY44" fmla="*/ 4051139 h 4213184"/>
              <a:gd name="connsiteX45" fmla="*/ 486137 w 4479403"/>
              <a:gd name="connsiteY45" fmla="*/ 4097438 h 4213184"/>
              <a:gd name="connsiteX46" fmla="*/ 567160 w 4479403"/>
              <a:gd name="connsiteY46" fmla="*/ 4132162 h 4213184"/>
              <a:gd name="connsiteX47" fmla="*/ 798653 w 4479403"/>
              <a:gd name="connsiteY47" fmla="*/ 4155311 h 4213184"/>
              <a:gd name="connsiteX48" fmla="*/ 1145894 w 4479403"/>
              <a:gd name="connsiteY48" fmla="*/ 4166886 h 4213184"/>
              <a:gd name="connsiteX49" fmla="*/ 1319514 w 4479403"/>
              <a:gd name="connsiteY49" fmla="*/ 4178460 h 4213184"/>
              <a:gd name="connsiteX50" fmla="*/ 1388962 w 4479403"/>
              <a:gd name="connsiteY50" fmla="*/ 4190035 h 4213184"/>
              <a:gd name="connsiteX51" fmla="*/ 2060294 w 4479403"/>
              <a:gd name="connsiteY51" fmla="*/ 4190035 h 4213184"/>
              <a:gd name="connsiteX52" fmla="*/ 2164466 w 4479403"/>
              <a:gd name="connsiteY52" fmla="*/ 4155311 h 4213184"/>
              <a:gd name="connsiteX53" fmla="*/ 2199190 w 4479403"/>
              <a:gd name="connsiteY53" fmla="*/ 4143736 h 4213184"/>
              <a:gd name="connsiteX54" fmla="*/ 2233914 w 4479403"/>
              <a:gd name="connsiteY54" fmla="*/ 4120587 h 4213184"/>
              <a:gd name="connsiteX55" fmla="*/ 2500132 w 4479403"/>
              <a:gd name="connsiteY55" fmla="*/ 4132162 h 4213184"/>
              <a:gd name="connsiteX56" fmla="*/ 2546431 w 4479403"/>
              <a:gd name="connsiteY56" fmla="*/ 4155311 h 4213184"/>
              <a:gd name="connsiteX57" fmla="*/ 2639028 w 4479403"/>
              <a:gd name="connsiteY57" fmla="*/ 4166886 h 4213184"/>
              <a:gd name="connsiteX58" fmla="*/ 2743200 w 4479403"/>
              <a:gd name="connsiteY58" fmla="*/ 4190035 h 4213184"/>
              <a:gd name="connsiteX59" fmla="*/ 2812648 w 4479403"/>
              <a:gd name="connsiteY59" fmla="*/ 4213184 h 4213184"/>
              <a:gd name="connsiteX60" fmla="*/ 3842795 w 4479403"/>
              <a:gd name="connsiteY60" fmla="*/ 4201610 h 4213184"/>
              <a:gd name="connsiteX61" fmla="*/ 3935393 w 4479403"/>
              <a:gd name="connsiteY61" fmla="*/ 4178460 h 4213184"/>
              <a:gd name="connsiteX62" fmla="*/ 4004841 w 4479403"/>
              <a:gd name="connsiteY62" fmla="*/ 4155311 h 4213184"/>
              <a:gd name="connsiteX63" fmla="*/ 4051139 w 4479403"/>
              <a:gd name="connsiteY63" fmla="*/ 4143736 h 4213184"/>
              <a:gd name="connsiteX64" fmla="*/ 4155312 w 4479403"/>
              <a:gd name="connsiteY64" fmla="*/ 4109012 h 4213184"/>
              <a:gd name="connsiteX65" fmla="*/ 4317357 w 4479403"/>
              <a:gd name="connsiteY65" fmla="*/ 4016415 h 4213184"/>
              <a:gd name="connsiteX66" fmla="*/ 4375231 w 4479403"/>
              <a:gd name="connsiteY66" fmla="*/ 3958541 h 4213184"/>
              <a:gd name="connsiteX67" fmla="*/ 4409955 w 4479403"/>
              <a:gd name="connsiteY67" fmla="*/ 3923817 h 4213184"/>
              <a:gd name="connsiteX68" fmla="*/ 4456253 w 4479403"/>
              <a:gd name="connsiteY68" fmla="*/ 3842794 h 4213184"/>
              <a:gd name="connsiteX69" fmla="*/ 4467828 w 4479403"/>
              <a:gd name="connsiteY69" fmla="*/ 3761772 h 4213184"/>
              <a:gd name="connsiteX70" fmla="*/ 4479403 w 4479403"/>
              <a:gd name="connsiteY70" fmla="*/ 3727048 h 4213184"/>
              <a:gd name="connsiteX71" fmla="*/ 4467828 w 4479403"/>
              <a:gd name="connsiteY71" fmla="*/ 3321934 h 4213184"/>
              <a:gd name="connsiteX72" fmla="*/ 4456253 w 4479403"/>
              <a:gd name="connsiteY72" fmla="*/ 3275635 h 4213184"/>
              <a:gd name="connsiteX73" fmla="*/ 4421529 w 4479403"/>
              <a:gd name="connsiteY73" fmla="*/ 3217762 h 4213184"/>
              <a:gd name="connsiteX74" fmla="*/ 4386805 w 4479403"/>
              <a:gd name="connsiteY74" fmla="*/ 3148313 h 4213184"/>
              <a:gd name="connsiteX75" fmla="*/ 4375231 w 4479403"/>
              <a:gd name="connsiteY75" fmla="*/ 3102015 h 4213184"/>
              <a:gd name="connsiteX76" fmla="*/ 4282633 w 4479403"/>
              <a:gd name="connsiteY76" fmla="*/ 2974693 h 4213184"/>
              <a:gd name="connsiteX77" fmla="*/ 4271058 w 4479403"/>
              <a:gd name="connsiteY77" fmla="*/ 2939969 h 4213184"/>
              <a:gd name="connsiteX78" fmla="*/ 4236334 w 4479403"/>
              <a:gd name="connsiteY78" fmla="*/ 2916820 h 4213184"/>
              <a:gd name="connsiteX79" fmla="*/ 4201610 w 4479403"/>
              <a:gd name="connsiteY79" fmla="*/ 2870521 h 4213184"/>
              <a:gd name="connsiteX80" fmla="*/ 4166886 w 4479403"/>
              <a:gd name="connsiteY80" fmla="*/ 2812648 h 4213184"/>
              <a:gd name="connsiteX81" fmla="*/ 4120588 w 4479403"/>
              <a:gd name="connsiteY81" fmla="*/ 2754774 h 4213184"/>
              <a:gd name="connsiteX82" fmla="*/ 4039565 w 4479403"/>
              <a:gd name="connsiteY82" fmla="*/ 2615878 h 4213184"/>
              <a:gd name="connsiteX83" fmla="*/ 4016415 w 4479403"/>
              <a:gd name="connsiteY83" fmla="*/ 2592729 h 4213184"/>
              <a:gd name="connsiteX84" fmla="*/ 3981691 w 4479403"/>
              <a:gd name="connsiteY84" fmla="*/ 2534855 h 4213184"/>
              <a:gd name="connsiteX85" fmla="*/ 3935393 w 4479403"/>
              <a:gd name="connsiteY85" fmla="*/ 2465407 h 4213184"/>
              <a:gd name="connsiteX86" fmla="*/ 3912243 w 4479403"/>
              <a:gd name="connsiteY86" fmla="*/ 2442258 h 4213184"/>
              <a:gd name="connsiteX87" fmla="*/ 3865945 w 4479403"/>
              <a:gd name="connsiteY87" fmla="*/ 2372810 h 4213184"/>
              <a:gd name="connsiteX88" fmla="*/ 3842795 w 4479403"/>
              <a:gd name="connsiteY88" fmla="*/ 2338086 h 4213184"/>
              <a:gd name="connsiteX89" fmla="*/ 3796496 w 4479403"/>
              <a:gd name="connsiteY89" fmla="*/ 2291787 h 4213184"/>
              <a:gd name="connsiteX90" fmla="*/ 3680750 w 4479403"/>
              <a:gd name="connsiteY90" fmla="*/ 2199189 h 4213184"/>
              <a:gd name="connsiteX91" fmla="*/ 3634451 w 4479403"/>
              <a:gd name="connsiteY91" fmla="*/ 2164465 h 4213184"/>
              <a:gd name="connsiteX92" fmla="*/ 3576577 w 4479403"/>
              <a:gd name="connsiteY92" fmla="*/ 2118167 h 4213184"/>
              <a:gd name="connsiteX93" fmla="*/ 3530279 w 4479403"/>
              <a:gd name="connsiteY93" fmla="*/ 2083443 h 4213184"/>
              <a:gd name="connsiteX94" fmla="*/ 3483980 w 4479403"/>
              <a:gd name="connsiteY94" fmla="*/ 2048719 h 4213184"/>
              <a:gd name="connsiteX95" fmla="*/ 3402957 w 4479403"/>
              <a:gd name="connsiteY95" fmla="*/ 1979270 h 4213184"/>
              <a:gd name="connsiteX96" fmla="*/ 3333509 w 4479403"/>
              <a:gd name="connsiteY96" fmla="*/ 1932972 h 4213184"/>
              <a:gd name="connsiteX97" fmla="*/ 3298785 w 4479403"/>
              <a:gd name="connsiteY97" fmla="*/ 1898248 h 4213184"/>
              <a:gd name="connsiteX98" fmla="*/ 3264061 w 4479403"/>
              <a:gd name="connsiteY98" fmla="*/ 1875098 h 4213184"/>
              <a:gd name="connsiteX99" fmla="*/ 3194613 w 4479403"/>
              <a:gd name="connsiteY99" fmla="*/ 1782501 h 4213184"/>
              <a:gd name="connsiteX100" fmla="*/ 3171464 w 4479403"/>
              <a:gd name="connsiteY100" fmla="*/ 1759351 h 4213184"/>
              <a:gd name="connsiteX101" fmla="*/ 3159889 w 4479403"/>
              <a:gd name="connsiteY101" fmla="*/ 1724627 h 4213184"/>
              <a:gd name="connsiteX102" fmla="*/ 3055717 w 4479403"/>
              <a:gd name="connsiteY102" fmla="*/ 1632030 h 4213184"/>
              <a:gd name="connsiteX103" fmla="*/ 3032567 w 4479403"/>
              <a:gd name="connsiteY103" fmla="*/ 1597306 h 4213184"/>
              <a:gd name="connsiteX104" fmla="*/ 2997843 w 4479403"/>
              <a:gd name="connsiteY104" fmla="*/ 1562582 h 4213184"/>
              <a:gd name="connsiteX105" fmla="*/ 2916821 w 4479403"/>
              <a:gd name="connsiteY105" fmla="*/ 1481559 h 4213184"/>
              <a:gd name="connsiteX106" fmla="*/ 2905246 w 4479403"/>
              <a:gd name="connsiteY106" fmla="*/ 1446835 h 4213184"/>
              <a:gd name="connsiteX107" fmla="*/ 2847372 w 4479403"/>
              <a:gd name="connsiteY107" fmla="*/ 1377387 h 4213184"/>
              <a:gd name="connsiteX108" fmla="*/ 2835798 w 4479403"/>
              <a:gd name="connsiteY108" fmla="*/ 1331088 h 4213184"/>
              <a:gd name="connsiteX109" fmla="*/ 2801074 w 4479403"/>
              <a:gd name="connsiteY109" fmla="*/ 1284789 h 4213184"/>
              <a:gd name="connsiteX110" fmla="*/ 2754775 w 4479403"/>
              <a:gd name="connsiteY110" fmla="*/ 1215341 h 4213184"/>
              <a:gd name="connsiteX111" fmla="*/ 2708476 w 4479403"/>
              <a:gd name="connsiteY111" fmla="*/ 1145893 h 4213184"/>
              <a:gd name="connsiteX112" fmla="*/ 2685327 w 4479403"/>
              <a:gd name="connsiteY112" fmla="*/ 1099594 h 4213184"/>
              <a:gd name="connsiteX113" fmla="*/ 2627453 w 4479403"/>
              <a:gd name="connsiteY113" fmla="*/ 1018572 h 4213184"/>
              <a:gd name="connsiteX114" fmla="*/ 2558005 w 4479403"/>
              <a:gd name="connsiteY114" fmla="*/ 949124 h 4213184"/>
              <a:gd name="connsiteX115" fmla="*/ 2488557 w 4479403"/>
              <a:gd name="connsiteY115" fmla="*/ 844951 h 4213184"/>
              <a:gd name="connsiteX116" fmla="*/ 2476983 w 4479403"/>
              <a:gd name="connsiteY116" fmla="*/ 810227 h 4213184"/>
              <a:gd name="connsiteX117" fmla="*/ 2453833 w 4479403"/>
              <a:gd name="connsiteY117" fmla="*/ 787078 h 4213184"/>
              <a:gd name="connsiteX118" fmla="*/ 2430684 w 4479403"/>
              <a:gd name="connsiteY118" fmla="*/ 752354 h 4213184"/>
              <a:gd name="connsiteX119" fmla="*/ 2361236 w 4479403"/>
              <a:gd name="connsiteY119" fmla="*/ 613458 h 4213184"/>
              <a:gd name="connsiteX120" fmla="*/ 2361236 w 4479403"/>
              <a:gd name="connsiteY120" fmla="*/ 613458 h 4213184"/>
              <a:gd name="connsiteX121" fmla="*/ 2349661 w 4479403"/>
              <a:gd name="connsiteY121" fmla="*/ 578734 h 4213184"/>
              <a:gd name="connsiteX122" fmla="*/ 2291788 w 4479403"/>
              <a:gd name="connsiteY122" fmla="*/ 486136 h 4213184"/>
              <a:gd name="connsiteX123" fmla="*/ 2245489 w 4479403"/>
              <a:gd name="connsiteY123" fmla="*/ 451412 h 4213184"/>
              <a:gd name="connsiteX124" fmla="*/ 2199190 w 4479403"/>
              <a:gd name="connsiteY124" fmla="*/ 393539 h 4213184"/>
              <a:gd name="connsiteX125" fmla="*/ 2152891 w 4479403"/>
              <a:gd name="connsiteY125" fmla="*/ 335665 h 4213184"/>
              <a:gd name="connsiteX126" fmla="*/ 2095018 w 4479403"/>
              <a:gd name="connsiteY126" fmla="*/ 277792 h 4213184"/>
              <a:gd name="connsiteX127" fmla="*/ 2071869 w 4479403"/>
              <a:gd name="connsiteY127" fmla="*/ 243068 h 4213184"/>
              <a:gd name="connsiteX128" fmla="*/ 2037145 w 4479403"/>
              <a:gd name="connsiteY128" fmla="*/ 231493 h 4213184"/>
              <a:gd name="connsiteX129" fmla="*/ 1979271 w 4479403"/>
              <a:gd name="connsiteY129" fmla="*/ 185194 h 4213184"/>
              <a:gd name="connsiteX130" fmla="*/ 1932972 w 4479403"/>
              <a:gd name="connsiteY130" fmla="*/ 162045 h 4213184"/>
              <a:gd name="connsiteX131" fmla="*/ 1851950 w 4479403"/>
              <a:gd name="connsiteY131" fmla="*/ 104172 h 4213184"/>
              <a:gd name="connsiteX132" fmla="*/ 1747777 w 4479403"/>
              <a:gd name="connsiteY132" fmla="*/ 69448 h 4213184"/>
              <a:gd name="connsiteX133" fmla="*/ 1713053 w 4479403"/>
              <a:gd name="connsiteY133" fmla="*/ 57873 h 4213184"/>
              <a:gd name="connsiteX134" fmla="*/ 1678329 w 4479403"/>
              <a:gd name="connsiteY134" fmla="*/ 46298 h 4213184"/>
              <a:gd name="connsiteX135" fmla="*/ 1643605 w 4479403"/>
              <a:gd name="connsiteY135" fmla="*/ 57873 h 4213184"/>
              <a:gd name="connsiteX136" fmla="*/ 1585732 w 4479403"/>
              <a:gd name="connsiteY136" fmla="*/ 46298 h 4213184"/>
              <a:gd name="connsiteX137" fmla="*/ 1585732 w 4479403"/>
              <a:gd name="connsiteY137" fmla="*/ 0 h 42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4479403" h="4213184">
                <a:moveTo>
                  <a:pt x="1585732" y="0"/>
                </a:moveTo>
                <a:lnTo>
                  <a:pt x="1585732" y="0"/>
                </a:lnTo>
                <a:cubicBezTo>
                  <a:pt x="1301532" y="473664"/>
                  <a:pt x="1585758" y="20034"/>
                  <a:pt x="659757" y="995422"/>
                </a:cubicBezTo>
                <a:cubicBezTo>
                  <a:pt x="651357" y="1004270"/>
                  <a:pt x="651535" y="1018415"/>
                  <a:pt x="648183" y="1030146"/>
                </a:cubicBezTo>
                <a:cubicBezTo>
                  <a:pt x="625118" y="1110875"/>
                  <a:pt x="647777" y="1043549"/>
                  <a:pt x="625033" y="1145893"/>
                </a:cubicBezTo>
                <a:cubicBezTo>
                  <a:pt x="622386" y="1157803"/>
                  <a:pt x="616668" y="1168846"/>
                  <a:pt x="613458" y="1180617"/>
                </a:cubicBezTo>
                <a:cubicBezTo>
                  <a:pt x="605087" y="1211312"/>
                  <a:pt x="600370" y="1243032"/>
                  <a:pt x="590309" y="1273215"/>
                </a:cubicBezTo>
                <a:cubicBezTo>
                  <a:pt x="586451" y="1284790"/>
                  <a:pt x="581878" y="1296150"/>
                  <a:pt x="578734" y="1307939"/>
                </a:cubicBezTo>
                <a:cubicBezTo>
                  <a:pt x="566437" y="1354051"/>
                  <a:pt x="559101" y="1401560"/>
                  <a:pt x="544010" y="1446835"/>
                </a:cubicBezTo>
                <a:lnTo>
                  <a:pt x="509286" y="1551007"/>
                </a:lnTo>
                <a:lnTo>
                  <a:pt x="497712" y="1585731"/>
                </a:lnTo>
                <a:cubicBezTo>
                  <a:pt x="493854" y="1612739"/>
                  <a:pt x="491487" y="1640002"/>
                  <a:pt x="486137" y="1666754"/>
                </a:cubicBezTo>
                <a:cubicBezTo>
                  <a:pt x="479897" y="1697952"/>
                  <a:pt x="473049" y="1729168"/>
                  <a:pt x="462988" y="1759351"/>
                </a:cubicBezTo>
                <a:lnTo>
                  <a:pt x="439838" y="1828800"/>
                </a:lnTo>
                <a:cubicBezTo>
                  <a:pt x="435980" y="1840375"/>
                  <a:pt x="431223" y="1851688"/>
                  <a:pt x="428264" y="1863524"/>
                </a:cubicBezTo>
                <a:cubicBezTo>
                  <a:pt x="392075" y="2008273"/>
                  <a:pt x="438328" y="1828300"/>
                  <a:pt x="405114" y="1944546"/>
                </a:cubicBezTo>
                <a:cubicBezTo>
                  <a:pt x="390996" y="1993957"/>
                  <a:pt x="393902" y="1995001"/>
                  <a:pt x="381965" y="2048719"/>
                </a:cubicBezTo>
                <a:cubicBezTo>
                  <a:pt x="378514" y="2064248"/>
                  <a:pt x="373841" y="2079488"/>
                  <a:pt x="370390" y="2095017"/>
                </a:cubicBezTo>
                <a:cubicBezTo>
                  <a:pt x="366122" y="2114222"/>
                  <a:pt x="363586" y="2133805"/>
                  <a:pt x="358815" y="2152891"/>
                </a:cubicBezTo>
                <a:cubicBezTo>
                  <a:pt x="355856" y="2164727"/>
                  <a:pt x="350593" y="2175884"/>
                  <a:pt x="347241" y="2187615"/>
                </a:cubicBezTo>
                <a:cubicBezTo>
                  <a:pt x="342871" y="2202911"/>
                  <a:pt x="340036" y="2218617"/>
                  <a:pt x="335666" y="2233913"/>
                </a:cubicBezTo>
                <a:cubicBezTo>
                  <a:pt x="320154" y="2288205"/>
                  <a:pt x="327400" y="2253202"/>
                  <a:pt x="300942" y="2314936"/>
                </a:cubicBezTo>
                <a:cubicBezTo>
                  <a:pt x="296136" y="2326150"/>
                  <a:pt x="294173" y="2338446"/>
                  <a:pt x="289367" y="2349660"/>
                </a:cubicBezTo>
                <a:cubicBezTo>
                  <a:pt x="282570" y="2365519"/>
                  <a:pt x="272626" y="2379939"/>
                  <a:pt x="266218" y="2395959"/>
                </a:cubicBezTo>
                <a:cubicBezTo>
                  <a:pt x="257156" y="2418615"/>
                  <a:pt x="248987" y="2441734"/>
                  <a:pt x="243069" y="2465407"/>
                </a:cubicBezTo>
                <a:cubicBezTo>
                  <a:pt x="239211" y="2480840"/>
                  <a:pt x="237080" y="2496811"/>
                  <a:pt x="231494" y="2511706"/>
                </a:cubicBezTo>
                <a:cubicBezTo>
                  <a:pt x="225436" y="2527862"/>
                  <a:pt x="215142" y="2542146"/>
                  <a:pt x="208345" y="2558005"/>
                </a:cubicBezTo>
                <a:cubicBezTo>
                  <a:pt x="179593" y="2625093"/>
                  <a:pt x="218106" y="2560724"/>
                  <a:pt x="173621" y="2627453"/>
                </a:cubicBezTo>
                <a:cubicBezTo>
                  <a:pt x="169763" y="2642886"/>
                  <a:pt x="166617" y="2658514"/>
                  <a:pt x="162046" y="2673751"/>
                </a:cubicBezTo>
                <a:cubicBezTo>
                  <a:pt x="155034" y="2697124"/>
                  <a:pt x="143681" y="2719272"/>
                  <a:pt x="138896" y="2743200"/>
                </a:cubicBezTo>
                <a:cubicBezTo>
                  <a:pt x="132684" y="2774263"/>
                  <a:pt x="120957" y="2845343"/>
                  <a:pt x="104172" y="2870521"/>
                </a:cubicBezTo>
                <a:lnTo>
                  <a:pt x="81023" y="2905245"/>
                </a:lnTo>
                <a:cubicBezTo>
                  <a:pt x="59683" y="2990603"/>
                  <a:pt x="82615" y="2913106"/>
                  <a:pt x="46299" y="2997843"/>
                </a:cubicBezTo>
                <a:cubicBezTo>
                  <a:pt x="36334" y="3021095"/>
                  <a:pt x="29025" y="3055364"/>
                  <a:pt x="23150" y="3078865"/>
                </a:cubicBezTo>
                <a:cubicBezTo>
                  <a:pt x="17784" y="3132528"/>
                  <a:pt x="0" y="3301437"/>
                  <a:pt x="0" y="3345083"/>
                </a:cubicBezTo>
                <a:cubicBezTo>
                  <a:pt x="0" y="3441616"/>
                  <a:pt x="1291" y="3538467"/>
                  <a:pt x="11575" y="3634450"/>
                </a:cubicBezTo>
                <a:cubicBezTo>
                  <a:pt x="13057" y="3648282"/>
                  <a:pt x="27822" y="3657096"/>
                  <a:pt x="34724" y="3669174"/>
                </a:cubicBezTo>
                <a:cubicBezTo>
                  <a:pt x="43285" y="3684155"/>
                  <a:pt x="48729" y="3700841"/>
                  <a:pt x="57874" y="3715473"/>
                </a:cubicBezTo>
                <a:cubicBezTo>
                  <a:pt x="68098" y="3731832"/>
                  <a:pt x="81385" y="3746074"/>
                  <a:pt x="92598" y="3761772"/>
                </a:cubicBezTo>
                <a:cubicBezTo>
                  <a:pt x="100684" y="3773092"/>
                  <a:pt x="106841" y="3785809"/>
                  <a:pt x="115747" y="3796496"/>
                </a:cubicBezTo>
                <a:cubicBezTo>
                  <a:pt x="169351" y="3860822"/>
                  <a:pt x="129165" y="3805343"/>
                  <a:pt x="185195" y="3854369"/>
                </a:cubicBezTo>
                <a:cubicBezTo>
                  <a:pt x="205727" y="3872334"/>
                  <a:pt x="220369" y="3897110"/>
                  <a:pt x="243069" y="3912243"/>
                </a:cubicBezTo>
                <a:cubicBezTo>
                  <a:pt x="324903" y="3966798"/>
                  <a:pt x="223594" y="3898332"/>
                  <a:pt x="324091" y="3970116"/>
                </a:cubicBezTo>
                <a:cubicBezTo>
                  <a:pt x="335411" y="3978202"/>
                  <a:pt x="348346" y="3984105"/>
                  <a:pt x="358815" y="3993265"/>
                </a:cubicBezTo>
                <a:cubicBezTo>
                  <a:pt x="379347" y="4011230"/>
                  <a:pt x="393989" y="4036006"/>
                  <a:pt x="416689" y="4051139"/>
                </a:cubicBezTo>
                <a:cubicBezTo>
                  <a:pt x="439838" y="4066572"/>
                  <a:pt x="461252" y="4084996"/>
                  <a:pt x="486137" y="4097438"/>
                </a:cubicBezTo>
                <a:cubicBezTo>
                  <a:pt x="519259" y="4113999"/>
                  <a:pt x="533101" y="4123647"/>
                  <a:pt x="567160" y="4132162"/>
                </a:cubicBezTo>
                <a:cubicBezTo>
                  <a:pt x="646906" y="4152098"/>
                  <a:pt x="708603" y="4151309"/>
                  <a:pt x="798653" y="4155311"/>
                </a:cubicBezTo>
                <a:cubicBezTo>
                  <a:pt x="914350" y="4160453"/>
                  <a:pt x="1030197" y="4161744"/>
                  <a:pt x="1145894" y="4166886"/>
                </a:cubicBezTo>
                <a:cubicBezTo>
                  <a:pt x="1203839" y="4169461"/>
                  <a:pt x="1261641" y="4174602"/>
                  <a:pt x="1319514" y="4178460"/>
                </a:cubicBezTo>
                <a:cubicBezTo>
                  <a:pt x="1342663" y="4182318"/>
                  <a:pt x="1365549" y="4188420"/>
                  <a:pt x="1388962" y="4190035"/>
                </a:cubicBezTo>
                <a:cubicBezTo>
                  <a:pt x="1685313" y="4210474"/>
                  <a:pt x="1725836" y="4199591"/>
                  <a:pt x="2060294" y="4190035"/>
                </a:cubicBezTo>
                <a:lnTo>
                  <a:pt x="2164466" y="4155311"/>
                </a:lnTo>
                <a:cubicBezTo>
                  <a:pt x="2176041" y="4151453"/>
                  <a:pt x="2189038" y="4150504"/>
                  <a:pt x="2199190" y="4143736"/>
                </a:cubicBezTo>
                <a:lnTo>
                  <a:pt x="2233914" y="4120587"/>
                </a:lnTo>
                <a:cubicBezTo>
                  <a:pt x="2322653" y="4124445"/>
                  <a:pt x="2411852" y="4122353"/>
                  <a:pt x="2500132" y="4132162"/>
                </a:cubicBezTo>
                <a:cubicBezTo>
                  <a:pt x="2517281" y="4134067"/>
                  <a:pt x="2529692" y="4151126"/>
                  <a:pt x="2546431" y="4155311"/>
                </a:cubicBezTo>
                <a:cubicBezTo>
                  <a:pt x="2576608" y="4162855"/>
                  <a:pt x="2608162" y="4163028"/>
                  <a:pt x="2639028" y="4166886"/>
                </a:cubicBezTo>
                <a:cubicBezTo>
                  <a:pt x="2738384" y="4200003"/>
                  <a:pt x="2580221" y="4149290"/>
                  <a:pt x="2743200" y="4190035"/>
                </a:cubicBezTo>
                <a:cubicBezTo>
                  <a:pt x="2766873" y="4195953"/>
                  <a:pt x="2789499" y="4205468"/>
                  <a:pt x="2812648" y="4213184"/>
                </a:cubicBezTo>
                <a:lnTo>
                  <a:pt x="3842795" y="4201610"/>
                </a:lnTo>
                <a:cubicBezTo>
                  <a:pt x="3874596" y="4200626"/>
                  <a:pt x="3905210" y="4188521"/>
                  <a:pt x="3935393" y="4178460"/>
                </a:cubicBezTo>
                <a:cubicBezTo>
                  <a:pt x="3958542" y="4170744"/>
                  <a:pt x="3981168" y="4161229"/>
                  <a:pt x="4004841" y="4155311"/>
                </a:cubicBezTo>
                <a:cubicBezTo>
                  <a:pt x="4020274" y="4151453"/>
                  <a:pt x="4036048" y="4148766"/>
                  <a:pt x="4051139" y="4143736"/>
                </a:cubicBezTo>
                <a:cubicBezTo>
                  <a:pt x="4181893" y="4100151"/>
                  <a:pt x="4044365" y="4136749"/>
                  <a:pt x="4155312" y="4109012"/>
                </a:cubicBezTo>
                <a:cubicBezTo>
                  <a:pt x="4209327" y="4078146"/>
                  <a:pt x="4273367" y="4060405"/>
                  <a:pt x="4317357" y="4016415"/>
                </a:cubicBezTo>
                <a:lnTo>
                  <a:pt x="4375231" y="3958541"/>
                </a:lnTo>
                <a:cubicBezTo>
                  <a:pt x="4386806" y="3946966"/>
                  <a:pt x="4400875" y="3937437"/>
                  <a:pt x="4409955" y="3923817"/>
                </a:cubicBezTo>
                <a:cubicBezTo>
                  <a:pt x="4442675" y="3874736"/>
                  <a:pt x="4426883" y="3901535"/>
                  <a:pt x="4456253" y="3842794"/>
                </a:cubicBezTo>
                <a:cubicBezTo>
                  <a:pt x="4460111" y="3815787"/>
                  <a:pt x="4462477" y="3788524"/>
                  <a:pt x="4467828" y="3761772"/>
                </a:cubicBezTo>
                <a:cubicBezTo>
                  <a:pt x="4470221" y="3749808"/>
                  <a:pt x="4479403" y="3739249"/>
                  <a:pt x="4479403" y="3727048"/>
                </a:cubicBezTo>
                <a:cubicBezTo>
                  <a:pt x="4479403" y="3591955"/>
                  <a:pt x="4474747" y="3456850"/>
                  <a:pt x="4467828" y="3321934"/>
                </a:cubicBezTo>
                <a:cubicBezTo>
                  <a:pt x="4467013" y="3306047"/>
                  <a:pt x="4462714" y="3290172"/>
                  <a:pt x="4456253" y="3275635"/>
                </a:cubicBezTo>
                <a:cubicBezTo>
                  <a:pt x="4447116" y="3255077"/>
                  <a:pt x="4431590" y="3237884"/>
                  <a:pt x="4421529" y="3217762"/>
                </a:cubicBezTo>
                <a:cubicBezTo>
                  <a:pt x="4373607" y="3121916"/>
                  <a:pt x="4453152" y="3247833"/>
                  <a:pt x="4386805" y="3148313"/>
                </a:cubicBezTo>
                <a:cubicBezTo>
                  <a:pt x="4382947" y="3132880"/>
                  <a:pt x="4382773" y="3116021"/>
                  <a:pt x="4375231" y="3102015"/>
                </a:cubicBezTo>
                <a:cubicBezTo>
                  <a:pt x="4331189" y="3020222"/>
                  <a:pt x="4327066" y="3019126"/>
                  <a:pt x="4282633" y="2974693"/>
                </a:cubicBezTo>
                <a:cubicBezTo>
                  <a:pt x="4278775" y="2963118"/>
                  <a:pt x="4278680" y="2949496"/>
                  <a:pt x="4271058" y="2939969"/>
                </a:cubicBezTo>
                <a:cubicBezTo>
                  <a:pt x="4262368" y="2929106"/>
                  <a:pt x="4246171" y="2926657"/>
                  <a:pt x="4236334" y="2916820"/>
                </a:cubicBezTo>
                <a:cubicBezTo>
                  <a:pt x="4222693" y="2903179"/>
                  <a:pt x="4212311" y="2886572"/>
                  <a:pt x="4201610" y="2870521"/>
                </a:cubicBezTo>
                <a:cubicBezTo>
                  <a:pt x="4189131" y="2851802"/>
                  <a:pt x="4179962" y="2830955"/>
                  <a:pt x="4166886" y="2812648"/>
                </a:cubicBezTo>
                <a:cubicBezTo>
                  <a:pt x="4121075" y="2748512"/>
                  <a:pt x="4166140" y="2838286"/>
                  <a:pt x="4120588" y="2754774"/>
                </a:cubicBezTo>
                <a:cubicBezTo>
                  <a:pt x="4072087" y="2665856"/>
                  <a:pt x="4091402" y="2678082"/>
                  <a:pt x="4039565" y="2615878"/>
                </a:cubicBezTo>
                <a:cubicBezTo>
                  <a:pt x="4032579" y="2607495"/>
                  <a:pt x="4024132" y="2600445"/>
                  <a:pt x="4016415" y="2592729"/>
                </a:cubicBezTo>
                <a:cubicBezTo>
                  <a:pt x="3994285" y="2526336"/>
                  <a:pt x="4019823" y="2585698"/>
                  <a:pt x="3981691" y="2534855"/>
                </a:cubicBezTo>
                <a:cubicBezTo>
                  <a:pt x="3964998" y="2512597"/>
                  <a:pt x="3955066" y="2485080"/>
                  <a:pt x="3935393" y="2465407"/>
                </a:cubicBezTo>
                <a:cubicBezTo>
                  <a:pt x="3927676" y="2457691"/>
                  <a:pt x="3918791" y="2450988"/>
                  <a:pt x="3912243" y="2442258"/>
                </a:cubicBezTo>
                <a:cubicBezTo>
                  <a:pt x="3895550" y="2420000"/>
                  <a:pt x="3881378" y="2395959"/>
                  <a:pt x="3865945" y="2372810"/>
                </a:cubicBezTo>
                <a:cubicBezTo>
                  <a:pt x="3858228" y="2361235"/>
                  <a:pt x="3852632" y="2347923"/>
                  <a:pt x="3842795" y="2338086"/>
                </a:cubicBezTo>
                <a:cubicBezTo>
                  <a:pt x="3827362" y="2322653"/>
                  <a:pt x="3813539" y="2305421"/>
                  <a:pt x="3796496" y="2291787"/>
                </a:cubicBezTo>
                <a:lnTo>
                  <a:pt x="3680750" y="2199189"/>
                </a:lnTo>
                <a:cubicBezTo>
                  <a:pt x="3665581" y="2187270"/>
                  <a:pt x="3649679" y="2176309"/>
                  <a:pt x="3634451" y="2164465"/>
                </a:cubicBezTo>
                <a:cubicBezTo>
                  <a:pt x="3614950" y="2149298"/>
                  <a:pt x="3596078" y="2133334"/>
                  <a:pt x="3576577" y="2118167"/>
                </a:cubicBezTo>
                <a:cubicBezTo>
                  <a:pt x="3561350" y="2106324"/>
                  <a:pt x="3545712" y="2095018"/>
                  <a:pt x="3530279" y="2083443"/>
                </a:cubicBezTo>
                <a:cubicBezTo>
                  <a:pt x="3514846" y="2071868"/>
                  <a:pt x="3498627" y="2061274"/>
                  <a:pt x="3483980" y="2048719"/>
                </a:cubicBezTo>
                <a:cubicBezTo>
                  <a:pt x="3456972" y="2025569"/>
                  <a:pt x="3431152" y="2000958"/>
                  <a:pt x="3402957" y="1979270"/>
                </a:cubicBezTo>
                <a:cubicBezTo>
                  <a:pt x="3380905" y="1962307"/>
                  <a:pt x="3353182" y="1952645"/>
                  <a:pt x="3333509" y="1932972"/>
                </a:cubicBezTo>
                <a:cubicBezTo>
                  <a:pt x="3321934" y="1921397"/>
                  <a:pt x="3311360" y="1908727"/>
                  <a:pt x="3298785" y="1898248"/>
                </a:cubicBezTo>
                <a:cubicBezTo>
                  <a:pt x="3288098" y="1889342"/>
                  <a:pt x="3273898" y="1884935"/>
                  <a:pt x="3264061" y="1875098"/>
                </a:cubicBezTo>
                <a:cubicBezTo>
                  <a:pt x="3198615" y="1809652"/>
                  <a:pt x="3237354" y="1835928"/>
                  <a:pt x="3194613" y="1782501"/>
                </a:cubicBezTo>
                <a:cubicBezTo>
                  <a:pt x="3187796" y="1773979"/>
                  <a:pt x="3179180" y="1767068"/>
                  <a:pt x="3171464" y="1759351"/>
                </a:cubicBezTo>
                <a:cubicBezTo>
                  <a:pt x="3167606" y="1747776"/>
                  <a:pt x="3167210" y="1734388"/>
                  <a:pt x="3159889" y="1724627"/>
                </a:cubicBezTo>
                <a:cubicBezTo>
                  <a:pt x="3087634" y="1628289"/>
                  <a:pt x="3124364" y="1700677"/>
                  <a:pt x="3055717" y="1632030"/>
                </a:cubicBezTo>
                <a:cubicBezTo>
                  <a:pt x="3045880" y="1622193"/>
                  <a:pt x="3041473" y="1607993"/>
                  <a:pt x="3032567" y="1597306"/>
                </a:cubicBezTo>
                <a:cubicBezTo>
                  <a:pt x="3022088" y="1584731"/>
                  <a:pt x="3008496" y="1575010"/>
                  <a:pt x="2997843" y="1562582"/>
                </a:cubicBezTo>
                <a:cubicBezTo>
                  <a:pt x="2933024" y="1486960"/>
                  <a:pt x="2997072" y="1541748"/>
                  <a:pt x="2916821" y="1481559"/>
                </a:cubicBezTo>
                <a:cubicBezTo>
                  <a:pt x="2912963" y="1469984"/>
                  <a:pt x="2910702" y="1457748"/>
                  <a:pt x="2905246" y="1446835"/>
                </a:cubicBezTo>
                <a:cubicBezTo>
                  <a:pt x="2889131" y="1414607"/>
                  <a:pt x="2872970" y="1402985"/>
                  <a:pt x="2847372" y="1377387"/>
                </a:cubicBezTo>
                <a:cubicBezTo>
                  <a:pt x="2843514" y="1361954"/>
                  <a:pt x="2842912" y="1345317"/>
                  <a:pt x="2835798" y="1331088"/>
                </a:cubicBezTo>
                <a:cubicBezTo>
                  <a:pt x="2827171" y="1313833"/>
                  <a:pt x="2812137" y="1300593"/>
                  <a:pt x="2801074" y="1284789"/>
                </a:cubicBezTo>
                <a:cubicBezTo>
                  <a:pt x="2785119" y="1261996"/>
                  <a:pt x="2767217" y="1240226"/>
                  <a:pt x="2754775" y="1215341"/>
                </a:cubicBezTo>
                <a:cubicBezTo>
                  <a:pt x="2726746" y="1159282"/>
                  <a:pt x="2743827" y="1181244"/>
                  <a:pt x="2708476" y="1145893"/>
                </a:cubicBezTo>
                <a:cubicBezTo>
                  <a:pt x="2700760" y="1130460"/>
                  <a:pt x="2693888" y="1114575"/>
                  <a:pt x="2685327" y="1099594"/>
                </a:cubicBezTo>
                <a:cubicBezTo>
                  <a:pt x="2675527" y="1082444"/>
                  <a:pt x="2637172" y="1029371"/>
                  <a:pt x="2627453" y="1018572"/>
                </a:cubicBezTo>
                <a:cubicBezTo>
                  <a:pt x="2605552" y="994238"/>
                  <a:pt x="2558005" y="949124"/>
                  <a:pt x="2558005" y="949124"/>
                </a:cubicBezTo>
                <a:cubicBezTo>
                  <a:pt x="2488927" y="810964"/>
                  <a:pt x="2595577" y="1016186"/>
                  <a:pt x="2488557" y="844951"/>
                </a:cubicBezTo>
                <a:cubicBezTo>
                  <a:pt x="2482091" y="834605"/>
                  <a:pt x="2483260" y="820689"/>
                  <a:pt x="2476983" y="810227"/>
                </a:cubicBezTo>
                <a:cubicBezTo>
                  <a:pt x="2471368" y="800869"/>
                  <a:pt x="2460650" y="795599"/>
                  <a:pt x="2453833" y="787078"/>
                </a:cubicBezTo>
                <a:cubicBezTo>
                  <a:pt x="2445143" y="776215"/>
                  <a:pt x="2438400" y="763929"/>
                  <a:pt x="2430684" y="752354"/>
                </a:cubicBezTo>
                <a:cubicBezTo>
                  <a:pt x="2410281" y="670744"/>
                  <a:pt x="2427540" y="719545"/>
                  <a:pt x="2361236" y="613458"/>
                </a:cubicBezTo>
                <a:lnTo>
                  <a:pt x="2361236" y="613458"/>
                </a:lnTo>
                <a:cubicBezTo>
                  <a:pt x="2357378" y="601883"/>
                  <a:pt x="2354467" y="589948"/>
                  <a:pt x="2349661" y="578734"/>
                </a:cubicBezTo>
                <a:cubicBezTo>
                  <a:pt x="2335908" y="546643"/>
                  <a:pt x="2316715" y="511063"/>
                  <a:pt x="2291788" y="486136"/>
                </a:cubicBezTo>
                <a:cubicBezTo>
                  <a:pt x="2278147" y="472495"/>
                  <a:pt x="2260922" y="462987"/>
                  <a:pt x="2245489" y="451412"/>
                </a:cubicBezTo>
                <a:cubicBezTo>
                  <a:pt x="2216395" y="364132"/>
                  <a:pt x="2259025" y="468331"/>
                  <a:pt x="2199190" y="393539"/>
                </a:cubicBezTo>
                <a:cubicBezTo>
                  <a:pt x="2135292" y="313668"/>
                  <a:pt x="2252408" y="402012"/>
                  <a:pt x="2152891" y="335665"/>
                </a:cubicBezTo>
                <a:cubicBezTo>
                  <a:pt x="2091160" y="243068"/>
                  <a:pt x="2172182" y="354956"/>
                  <a:pt x="2095018" y="277792"/>
                </a:cubicBezTo>
                <a:cubicBezTo>
                  <a:pt x="2085181" y="267955"/>
                  <a:pt x="2082732" y="251758"/>
                  <a:pt x="2071869" y="243068"/>
                </a:cubicBezTo>
                <a:cubicBezTo>
                  <a:pt x="2062342" y="235446"/>
                  <a:pt x="2048058" y="236949"/>
                  <a:pt x="2037145" y="231493"/>
                </a:cubicBezTo>
                <a:cubicBezTo>
                  <a:pt x="1953043" y="189442"/>
                  <a:pt x="2043870" y="228260"/>
                  <a:pt x="1979271" y="185194"/>
                </a:cubicBezTo>
                <a:cubicBezTo>
                  <a:pt x="1964914" y="175623"/>
                  <a:pt x="1947604" y="171190"/>
                  <a:pt x="1932972" y="162045"/>
                </a:cubicBezTo>
                <a:cubicBezTo>
                  <a:pt x="1922442" y="155464"/>
                  <a:pt x="1868907" y="111709"/>
                  <a:pt x="1851950" y="104172"/>
                </a:cubicBezTo>
                <a:cubicBezTo>
                  <a:pt x="1851916" y="104157"/>
                  <a:pt x="1765156" y="75241"/>
                  <a:pt x="1747777" y="69448"/>
                </a:cubicBezTo>
                <a:lnTo>
                  <a:pt x="1713053" y="57873"/>
                </a:lnTo>
                <a:lnTo>
                  <a:pt x="1678329" y="46298"/>
                </a:lnTo>
                <a:cubicBezTo>
                  <a:pt x="1666754" y="50156"/>
                  <a:pt x="1655806" y="57873"/>
                  <a:pt x="1643605" y="57873"/>
                </a:cubicBezTo>
                <a:cubicBezTo>
                  <a:pt x="1623932" y="57873"/>
                  <a:pt x="1605137" y="49532"/>
                  <a:pt x="1585732" y="46298"/>
                </a:cubicBezTo>
                <a:cubicBezTo>
                  <a:pt x="1581926" y="45664"/>
                  <a:pt x="1585732" y="7716"/>
                  <a:pt x="158573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39000"/>
            </a:schemeClr>
          </a:solidFill>
          <a:ln>
            <a:solidFill>
              <a:schemeClr val="accent2">
                <a:lumMod val="75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481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Recursive Definition</a:t>
            </a:r>
            <a:endParaRPr lang="en-US" sz="28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42818" y="1420154"/>
            <a:ext cx="695782" cy="69744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36066" y="3231381"/>
            <a:ext cx="466901" cy="86588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362200" y="1445518"/>
            <a:ext cx="500307" cy="74926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55267" y="846138"/>
            <a:ext cx="7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“lo”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3349" y="428251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“re”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0999" y="271582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75391" y="2323576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376892" y="3292702"/>
            <a:ext cx="301409" cy="86128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79049" y="42984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63321" y="2837336"/>
            <a:ext cx="512392" cy="74151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153769" y="4812982"/>
            <a:ext cx="337393" cy="51248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615343" y="4788947"/>
            <a:ext cx="117741" cy="61280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92130" y="4760163"/>
            <a:ext cx="303767" cy="670369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33509" y="546060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53638" y="36923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“so”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76356" y="548769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“fa”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3196" y="5466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ti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55585" y="4131438"/>
            <a:ext cx="1261779" cy="2003144"/>
          </a:xfrm>
          <a:custGeom>
            <a:avLst/>
            <a:gdLst>
              <a:gd name="connsiteX0" fmla="*/ 509286 w 1261779"/>
              <a:gd name="connsiteY0" fmla="*/ 12299 h 2003144"/>
              <a:gd name="connsiteX1" fmla="*/ 509286 w 1261779"/>
              <a:gd name="connsiteY1" fmla="*/ 12299 h 2003144"/>
              <a:gd name="connsiteX2" fmla="*/ 115747 w 1261779"/>
              <a:gd name="connsiteY2" fmla="*/ 729929 h 2003144"/>
              <a:gd name="connsiteX3" fmla="*/ 92597 w 1261779"/>
              <a:gd name="connsiteY3" fmla="*/ 753078 h 2003144"/>
              <a:gd name="connsiteX4" fmla="*/ 69448 w 1261779"/>
              <a:gd name="connsiteY4" fmla="*/ 868825 h 2003144"/>
              <a:gd name="connsiteX5" fmla="*/ 57873 w 1261779"/>
              <a:gd name="connsiteY5" fmla="*/ 984572 h 2003144"/>
              <a:gd name="connsiteX6" fmla="*/ 34724 w 1261779"/>
              <a:gd name="connsiteY6" fmla="*/ 1054020 h 2003144"/>
              <a:gd name="connsiteX7" fmla="*/ 23149 w 1261779"/>
              <a:gd name="connsiteY7" fmla="*/ 1331813 h 2003144"/>
              <a:gd name="connsiteX8" fmla="*/ 11574 w 1261779"/>
              <a:gd name="connsiteY8" fmla="*/ 1378111 h 2003144"/>
              <a:gd name="connsiteX9" fmla="*/ 0 w 1261779"/>
              <a:gd name="connsiteY9" fmla="*/ 1435985 h 2003144"/>
              <a:gd name="connsiteX10" fmla="*/ 11574 w 1261779"/>
              <a:gd name="connsiteY10" fmla="*/ 1655904 h 2003144"/>
              <a:gd name="connsiteX11" fmla="*/ 46299 w 1261779"/>
              <a:gd name="connsiteY11" fmla="*/ 1771651 h 2003144"/>
              <a:gd name="connsiteX12" fmla="*/ 81023 w 1261779"/>
              <a:gd name="connsiteY12" fmla="*/ 1794800 h 2003144"/>
              <a:gd name="connsiteX13" fmla="*/ 138896 w 1261779"/>
              <a:gd name="connsiteY13" fmla="*/ 1864248 h 2003144"/>
              <a:gd name="connsiteX14" fmla="*/ 185195 w 1261779"/>
              <a:gd name="connsiteY14" fmla="*/ 1898972 h 2003144"/>
              <a:gd name="connsiteX15" fmla="*/ 266218 w 1261779"/>
              <a:gd name="connsiteY15" fmla="*/ 1910547 h 2003144"/>
              <a:gd name="connsiteX16" fmla="*/ 312516 w 1261779"/>
              <a:gd name="connsiteY16" fmla="*/ 1922121 h 2003144"/>
              <a:gd name="connsiteX17" fmla="*/ 347240 w 1261779"/>
              <a:gd name="connsiteY17" fmla="*/ 1933696 h 2003144"/>
              <a:gd name="connsiteX18" fmla="*/ 393539 w 1261779"/>
              <a:gd name="connsiteY18" fmla="*/ 1945271 h 2003144"/>
              <a:gd name="connsiteX19" fmla="*/ 486137 w 1261779"/>
              <a:gd name="connsiteY19" fmla="*/ 1979995 h 2003144"/>
              <a:gd name="connsiteX20" fmla="*/ 567159 w 1261779"/>
              <a:gd name="connsiteY20" fmla="*/ 2003144 h 2003144"/>
              <a:gd name="connsiteX21" fmla="*/ 659757 w 1261779"/>
              <a:gd name="connsiteY21" fmla="*/ 1991570 h 2003144"/>
              <a:gd name="connsiteX22" fmla="*/ 740780 w 1261779"/>
              <a:gd name="connsiteY22" fmla="*/ 1898972 h 2003144"/>
              <a:gd name="connsiteX23" fmla="*/ 821802 w 1261779"/>
              <a:gd name="connsiteY23" fmla="*/ 1783225 h 2003144"/>
              <a:gd name="connsiteX24" fmla="*/ 833377 w 1261779"/>
              <a:gd name="connsiteY24" fmla="*/ 1748501 h 2003144"/>
              <a:gd name="connsiteX25" fmla="*/ 902825 w 1261779"/>
              <a:gd name="connsiteY25" fmla="*/ 1679053 h 2003144"/>
              <a:gd name="connsiteX26" fmla="*/ 949124 w 1261779"/>
              <a:gd name="connsiteY26" fmla="*/ 1621180 h 2003144"/>
              <a:gd name="connsiteX27" fmla="*/ 983848 w 1261779"/>
              <a:gd name="connsiteY27" fmla="*/ 1540157 h 2003144"/>
              <a:gd name="connsiteX28" fmla="*/ 1006997 w 1261779"/>
              <a:gd name="connsiteY28" fmla="*/ 1470709 h 2003144"/>
              <a:gd name="connsiteX29" fmla="*/ 1018572 w 1261779"/>
              <a:gd name="connsiteY29" fmla="*/ 1435985 h 2003144"/>
              <a:gd name="connsiteX30" fmla="*/ 1041721 w 1261779"/>
              <a:gd name="connsiteY30" fmla="*/ 1308663 h 2003144"/>
              <a:gd name="connsiteX31" fmla="*/ 1053296 w 1261779"/>
              <a:gd name="connsiteY31" fmla="*/ 1239215 h 2003144"/>
              <a:gd name="connsiteX32" fmla="*/ 1088020 w 1261779"/>
              <a:gd name="connsiteY32" fmla="*/ 1100319 h 2003144"/>
              <a:gd name="connsiteX33" fmla="*/ 1099595 w 1261779"/>
              <a:gd name="connsiteY33" fmla="*/ 1054020 h 2003144"/>
              <a:gd name="connsiteX34" fmla="*/ 1122744 w 1261779"/>
              <a:gd name="connsiteY34" fmla="*/ 949848 h 2003144"/>
              <a:gd name="connsiteX35" fmla="*/ 1134319 w 1261779"/>
              <a:gd name="connsiteY35" fmla="*/ 891975 h 2003144"/>
              <a:gd name="connsiteX36" fmla="*/ 1157468 w 1261779"/>
              <a:gd name="connsiteY36" fmla="*/ 822527 h 2003144"/>
              <a:gd name="connsiteX37" fmla="*/ 1180618 w 1261779"/>
              <a:gd name="connsiteY37" fmla="*/ 741504 h 2003144"/>
              <a:gd name="connsiteX38" fmla="*/ 1203767 w 1261779"/>
              <a:gd name="connsiteY38" fmla="*/ 695205 h 2003144"/>
              <a:gd name="connsiteX39" fmla="*/ 1215342 w 1261779"/>
              <a:gd name="connsiteY39" fmla="*/ 648906 h 2003144"/>
              <a:gd name="connsiteX40" fmla="*/ 1226916 w 1261779"/>
              <a:gd name="connsiteY40" fmla="*/ 614182 h 2003144"/>
              <a:gd name="connsiteX41" fmla="*/ 1238491 w 1261779"/>
              <a:gd name="connsiteY41" fmla="*/ 556309 h 2003144"/>
              <a:gd name="connsiteX42" fmla="*/ 1250066 w 1261779"/>
              <a:gd name="connsiteY42" fmla="*/ 510010 h 2003144"/>
              <a:gd name="connsiteX43" fmla="*/ 1250066 w 1261779"/>
              <a:gd name="connsiteY43" fmla="*/ 255367 h 2003144"/>
              <a:gd name="connsiteX44" fmla="*/ 1238491 w 1261779"/>
              <a:gd name="connsiteY44" fmla="*/ 220643 h 2003144"/>
              <a:gd name="connsiteX45" fmla="*/ 1169043 w 1261779"/>
              <a:gd name="connsiteY45" fmla="*/ 162770 h 2003144"/>
              <a:gd name="connsiteX46" fmla="*/ 1122744 w 1261779"/>
              <a:gd name="connsiteY46" fmla="*/ 128046 h 2003144"/>
              <a:gd name="connsiteX47" fmla="*/ 1064871 w 1261779"/>
              <a:gd name="connsiteY47" fmla="*/ 81747 h 2003144"/>
              <a:gd name="connsiteX48" fmla="*/ 1006997 w 1261779"/>
              <a:gd name="connsiteY48" fmla="*/ 35448 h 2003144"/>
              <a:gd name="connsiteX49" fmla="*/ 868101 w 1261779"/>
              <a:gd name="connsiteY49" fmla="*/ 23873 h 2003144"/>
              <a:gd name="connsiteX50" fmla="*/ 798653 w 1261779"/>
              <a:gd name="connsiteY50" fmla="*/ 724 h 2003144"/>
              <a:gd name="connsiteX51" fmla="*/ 625033 w 1261779"/>
              <a:gd name="connsiteY51" fmla="*/ 23873 h 2003144"/>
              <a:gd name="connsiteX52" fmla="*/ 555585 w 1261779"/>
              <a:gd name="connsiteY52" fmla="*/ 47023 h 2003144"/>
              <a:gd name="connsiteX53" fmla="*/ 532435 w 1261779"/>
              <a:gd name="connsiteY53" fmla="*/ 70172 h 2003144"/>
              <a:gd name="connsiteX54" fmla="*/ 462987 w 1261779"/>
              <a:gd name="connsiteY54" fmla="*/ 81747 h 2003144"/>
              <a:gd name="connsiteX55" fmla="*/ 509286 w 1261779"/>
              <a:gd name="connsiteY55" fmla="*/ 70172 h 2003144"/>
              <a:gd name="connsiteX56" fmla="*/ 578734 w 1261779"/>
              <a:gd name="connsiteY56" fmla="*/ 47023 h 2003144"/>
              <a:gd name="connsiteX57" fmla="*/ 486137 w 1261779"/>
              <a:gd name="connsiteY57" fmla="*/ 58597 h 2003144"/>
              <a:gd name="connsiteX58" fmla="*/ 509286 w 1261779"/>
              <a:gd name="connsiteY58" fmla="*/ 12299 h 20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61779" h="2003144">
                <a:moveTo>
                  <a:pt x="509286" y="12299"/>
                </a:moveTo>
                <a:lnTo>
                  <a:pt x="509286" y="12299"/>
                </a:lnTo>
                <a:cubicBezTo>
                  <a:pt x="378106" y="251509"/>
                  <a:pt x="249499" y="492148"/>
                  <a:pt x="115747" y="729929"/>
                </a:cubicBezTo>
                <a:cubicBezTo>
                  <a:pt x="110397" y="739440"/>
                  <a:pt x="96048" y="742725"/>
                  <a:pt x="92597" y="753078"/>
                </a:cubicBezTo>
                <a:cubicBezTo>
                  <a:pt x="80154" y="790405"/>
                  <a:pt x="69448" y="868825"/>
                  <a:pt x="69448" y="868825"/>
                </a:cubicBezTo>
                <a:cubicBezTo>
                  <a:pt x="65590" y="907407"/>
                  <a:pt x="65019" y="946461"/>
                  <a:pt x="57873" y="984572"/>
                </a:cubicBezTo>
                <a:cubicBezTo>
                  <a:pt x="53376" y="1008556"/>
                  <a:pt x="34724" y="1054020"/>
                  <a:pt x="34724" y="1054020"/>
                </a:cubicBezTo>
                <a:cubicBezTo>
                  <a:pt x="30866" y="1146618"/>
                  <a:pt x="29752" y="1239371"/>
                  <a:pt x="23149" y="1331813"/>
                </a:cubicBezTo>
                <a:cubicBezTo>
                  <a:pt x="22016" y="1347680"/>
                  <a:pt x="15025" y="1362582"/>
                  <a:pt x="11574" y="1378111"/>
                </a:cubicBezTo>
                <a:cubicBezTo>
                  <a:pt x="7306" y="1397316"/>
                  <a:pt x="3858" y="1416694"/>
                  <a:pt x="0" y="1435985"/>
                </a:cubicBezTo>
                <a:cubicBezTo>
                  <a:pt x="3858" y="1509291"/>
                  <a:pt x="5215" y="1582772"/>
                  <a:pt x="11574" y="1655904"/>
                </a:cubicBezTo>
                <a:cubicBezTo>
                  <a:pt x="13000" y="1672299"/>
                  <a:pt x="42765" y="1769295"/>
                  <a:pt x="46299" y="1771651"/>
                </a:cubicBezTo>
                <a:lnTo>
                  <a:pt x="81023" y="1794800"/>
                </a:lnTo>
                <a:cubicBezTo>
                  <a:pt x="104837" y="1830521"/>
                  <a:pt x="104238" y="1834541"/>
                  <a:pt x="138896" y="1864248"/>
                </a:cubicBezTo>
                <a:cubicBezTo>
                  <a:pt x="153543" y="1876803"/>
                  <a:pt x="167065" y="1892379"/>
                  <a:pt x="185195" y="1898972"/>
                </a:cubicBezTo>
                <a:cubicBezTo>
                  <a:pt x="210834" y="1908295"/>
                  <a:pt x="239376" y="1905667"/>
                  <a:pt x="266218" y="1910547"/>
                </a:cubicBezTo>
                <a:cubicBezTo>
                  <a:pt x="281869" y="1913393"/>
                  <a:pt x="297220" y="1917751"/>
                  <a:pt x="312516" y="1922121"/>
                </a:cubicBezTo>
                <a:cubicBezTo>
                  <a:pt x="324247" y="1925473"/>
                  <a:pt x="335509" y="1930344"/>
                  <a:pt x="347240" y="1933696"/>
                </a:cubicBezTo>
                <a:cubicBezTo>
                  <a:pt x="362536" y="1938066"/>
                  <a:pt x="378447" y="1940240"/>
                  <a:pt x="393539" y="1945271"/>
                </a:cubicBezTo>
                <a:cubicBezTo>
                  <a:pt x="466934" y="1969736"/>
                  <a:pt x="429238" y="1963738"/>
                  <a:pt x="486137" y="1979995"/>
                </a:cubicBezTo>
                <a:cubicBezTo>
                  <a:pt x="587892" y="2009068"/>
                  <a:pt x="483888" y="1975389"/>
                  <a:pt x="567159" y="2003144"/>
                </a:cubicBezTo>
                <a:cubicBezTo>
                  <a:pt x="598025" y="1999286"/>
                  <a:pt x="629747" y="1999755"/>
                  <a:pt x="659757" y="1991570"/>
                </a:cubicBezTo>
                <a:cubicBezTo>
                  <a:pt x="700377" y="1980492"/>
                  <a:pt x="721270" y="1924985"/>
                  <a:pt x="740780" y="1898972"/>
                </a:cubicBezTo>
                <a:cubicBezTo>
                  <a:pt x="756628" y="1877841"/>
                  <a:pt x="816101" y="1800326"/>
                  <a:pt x="821802" y="1783225"/>
                </a:cubicBezTo>
                <a:cubicBezTo>
                  <a:pt x="825660" y="1771650"/>
                  <a:pt x="825886" y="1758132"/>
                  <a:pt x="833377" y="1748501"/>
                </a:cubicBezTo>
                <a:cubicBezTo>
                  <a:pt x="853476" y="1722659"/>
                  <a:pt x="884665" y="1706293"/>
                  <a:pt x="902825" y="1679053"/>
                </a:cubicBezTo>
                <a:cubicBezTo>
                  <a:pt x="932027" y="1635249"/>
                  <a:pt x="916137" y="1654165"/>
                  <a:pt x="949124" y="1621180"/>
                </a:cubicBezTo>
                <a:cubicBezTo>
                  <a:pt x="986388" y="1509392"/>
                  <a:pt x="926630" y="1683204"/>
                  <a:pt x="983848" y="1540157"/>
                </a:cubicBezTo>
                <a:cubicBezTo>
                  <a:pt x="992910" y="1517501"/>
                  <a:pt x="999281" y="1493858"/>
                  <a:pt x="1006997" y="1470709"/>
                </a:cubicBezTo>
                <a:cubicBezTo>
                  <a:pt x="1010855" y="1459134"/>
                  <a:pt x="1016566" y="1448020"/>
                  <a:pt x="1018572" y="1435985"/>
                </a:cubicBezTo>
                <a:cubicBezTo>
                  <a:pt x="1052680" y="1231343"/>
                  <a:pt x="1009367" y="1486613"/>
                  <a:pt x="1041721" y="1308663"/>
                </a:cubicBezTo>
                <a:cubicBezTo>
                  <a:pt x="1045919" y="1285573"/>
                  <a:pt x="1048379" y="1262163"/>
                  <a:pt x="1053296" y="1239215"/>
                </a:cubicBezTo>
                <a:cubicBezTo>
                  <a:pt x="1053301" y="1239191"/>
                  <a:pt x="1082230" y="1123480"/>
                  <a:pt x="1088020" y="1100319"/>
                </a:cubicBezTo>
                <a:cubicBezTo>
                  <a:pt x="1091878" y="1084886"/>
                  <a:pt x="1096475" y="1069619"/>
                  <a:pt x="1099595" y="1054020"/>
                </a:cubicBezTo>
                <a:cubicBezTo>
                  <a:pt x="1134486" y="879553"/>
                  <a:pt x="1090065" y="1096899"/>
                  <a:pt x="1122744" y="949848"/>
                </a:cubicBezTo>
                <a:cubicBezTo>
                  <a:pt x="1127012" y="930643"/>
                  <a:pt x="1129143" y="910955"/>
                  <a:pt x="1134319" y="891975"/>
                </a:cubicBezTo>
                <a:cubicBezTo>
                  <a:pt x="1140739" y="868433"/>
                  <a:pt x="1151550" y="846200"/>
                  <a:pt x="1157468" y="822527"/>
                </a:cubicBezTo>
                <a:cubicBezTo>
                  <a:pt x="1163342" y="799030"/>
                  <a:pt x="1170654" y="764753"/>
                  <a:pt x="1180618" y="741504"/>
                </a:cubicBezTo>
                <a:cubicBezTo>
                  <a:pt x="1187415" y="725645"/>
                  <a:pt x="1197709" y="711361"/>
                  <a:pt x="1203767" y="695205"/>
                </a:cubicBezTo>
                <a:cubicBezTo>
                  <a:pt x="1209353" y="680310"/>
                  <a:pt x="1210972" y="664202"/>
                  <a:pt x="1215342" y="648906"/>
                </a:cubicBezTo>
                <a:cubicBezTo>
                  <a:pt x="1218694" y="637175"/>
                  <a:pt x="1223957" y="626018"/>
                  <a:pt x="1226916" y="614182"/>
                </a:cubicBezTo>
                <a:cubicBezTo>
                  <a:pt x="1231687" y="595096"/>
                  <a:pt x="1234223" y="575514"/>
                  <a:pt x="1238491" y="556309"/>
                </a:cubicBezTo>
                <a:cubicBezTo>
                  <a:pt x="1241942" y="540780"/>
                  <a:pt x="1246208" y="525443"/>
                  <a:pt x="1250066" y="510010"/>
                </a:cubicBezTo>
                <a:cubicBezTo>
                  <a:pt x="1262068" y="377976"/>
                  <a:pt x="1268928" y="387401"/>
                  <a:pt x="1250066" y="255367"/>
                </a:cubicBezTo>
                <a:cubicBezTo>
                  <a:pt x="1248341" y="243289"/>
                  <a:pt x="1245259" y="230795"/>
                  <a:pt x="1238491" y="220643"/>
                </a:cubicBezTo>
                <a:cubicBezTo>
                  <a:pt x="1218839" y="191165"/>
                  <a:pt x="1196219" y="182181"/>
                  <a:pt x="1169043" y="162770"/>
                </a:cubicBezTo>
                <a:cubicBezTo>
                  <a:pt x="1153345" y="151557"/>
                  <a:pt x="1138177" y="139621"/>
                  <a:pt x="1122744" y="128046"/>
                </a:cubicBezTo>
                <a:cubicBezTo>
                  <a:pt x="1076638" y="58885"/>
                  <a:pt x="1126991" y="119019"/>
                  <a:pt x="1064871" y="81747"/>
                </a:cubicBezTo>
                <a:cubicBezTo>
                  <a:pt x="1038988" y="66217"/>
                  <a:pt x="1041746" y="42398"/>
                  <a:pt x="1006997" y="35448"/>
                </a:cubicBezTo>
                <a:cubicBezTo>
                  <a:pt x="961440" y="26337"/>
                  <a:pt x="914400" y="27731"/>
                  <a:pt x="868101" y="23873"/>
                </a:cubicBezTo>
                <a:cubicBezTo>
                  <a:pt x="844952" y="16157"/>
                  <a:pt x="822581" y="-4062"/>
                  <a:pt x="798653" y="724"/>
                </a:cubicBezTo>
                <a:cubicBezTo>
                  <a:pt x="702758" y="19904"/>
                  <a:pt x="760355" y="10342"/>
                  <a:pt x="625033" y="23873"/>
                </a:cubicBezTo>
                <a:cubicBezTo>
                  <a:pt x="601884" y="31590"/>
                  <a:pt x="572840" y="29769"/>
                  <a:pt x="555585" y="47023"/>
                </a:cubicBezTo>
                <a:cubicBezTo>
                  <a:pt x="547868" y="54739"/>
                  <a:pt x="541793" y="64557"/>
                  <a:pt x="532435" y="70172"/>
                </a:cubicBezTo>
                <a:cubicBezTo>
                  <a:pt x="507042" y="85407"/>
                  <a:pt x="490642" y="81747"/>
                  <a:pt x="462987" y="81747"/>
                </a:cubicBezTo>
                <a:lnTo>
                  <a:pt x="509286" y="70172"/>
                </a:lnTo>
                <a:lnTo>
                  <a:pt x="578734" y="47023"/>
                </a:lnTo>
                <a:lnTo>
                  <a:pt x="486137" y="58597"/>
                </a:lnTo>
                <a:lnTo>
                  <a:pt x="509286" y="12299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059607" y="4073493"/>
            <a:ext cx="2084130" cy="1980066"/>
          </a:xfrm>
          <a:custGeom>
            <a:avLst/>
            <a:gdLst>
              <a:gd name="connsiteX0" fmla="*/ 533122 w 2084130"/>
              <a:gd name="connsiteY0" fmla="*/ 35520 h 1980066"/>
              <a:gd name="connsiteX1" fmla="*/ 533122 w 2084130"/>
              <a:gd name="connsiteY1" fmla="*/ 35520 h 1980066"/>
              <a:gd name="connsiteX2" fmla="*/ 128008 w 2084130"/>
              <a:gd name="connsiteY2" fmla="*/ 579530 h 1980066"/>
              <a:gd name="connsiteX3" fmla="*/ 104859 w 2084130"/>
              <a:gd name="connsiteY3" fmla="*/ 648978 h 1980066"/>
              <a:gd name="connsiteX4" fmla="*/ 93284 w 2084130"/>
              <a:gd name="connsiteY4" fmla="*/ 741575 h 1980066"/>
              <a:gd name="connsiteX5" fmla="*/ 81709 w 2084130"/>
              <a:gd name="connsiteY5" fmla="*/ 892046 h 1980066"/>
              <a:gd name="connsiteX6" fmla="*/ 70135 w 2084130"/>
              <a:gd name="connsiteY6" fmla="*/ 926770 h 1980066"/>
              <a:gd name="connsiteX7" fmla="*/ 58560 w 2084130"/>
              <a:gd name="connsiteY7" fmla="*/ 996218 h 1980066"/>
              <a:gd name="connsiteX8" fmla="*/ 46985 w 2084130"/>
              <a:gd name="connsiteY8" fmla="*/ 1158264 h 1980066"/>
              <a:gd name="connsiteX9" fmla="*/ 23836 w 2084130"/>
              <a:gd name="connsiteY9" fmla="*/ 1262436 h 1980066"/>
              <a:gd name="connsiteX10" fmla="*/ 687 w 2084130"/>
              <a:gd name="connsiteY10" fmla="*/ 1482355 h 1980066"/>
              <a:gd name="connsiteX11" fmla="*/ 23836 w 2084130"/>
              <a:gd name="connsiteY11" fmla="*/ 1713849 h 1980066"/>
              <a:gd name="connsiteX12" fmla="*/ 104859 w 2084130"/>
              <a:gd name="connsiteY12" fmla="*/ 1806446 h 1980066"/>
              <a:gd name="connsiteX13" fmla="*/ 139583 w 2084130"/>
              <a:gd name="connsiteY13" fmla="*/ 1841170 h 1980066"/>
              <a:gd name="connsiteX14" fmla="*/ 232180 w 2084130"/>
              <a:gd name="connsiteY14" fmla="*/ 1864320 h 1980066"/>
              <a:gd name="connsiteX15" fmla="*/ 347927 w 2084130"/>
              <a:gd name="connsiteY15" fmla="*/ 1899044 h 1980066"/>
              <a:gd name="connsiteX16" fmla="*/ 475249 w 2084130"/>
              <a:gd name="connsiteY16" fmla="*/ 1922193 h 1980066"/>
              <a:gd name="connsiteX17" fmla="*/ 544697 w 2084130"/>
              <a:gd name="connsiteY17" fmla="*/ 1945342 h 1980066"/>
              <a:gd name="connsiteX18" fmla="*/ 637294 w 2084130"/>
              <a:gd name="connsiteY18" fmla="*/ 1968492 h 1980066"/>
              <a:gd name="connsiteX19" fmla="*/ 683593 w 2084130"/>
              <a:gd name="connsiteY19" fmla="*/ 1980066 h 1980066"/>
              <a:gd name="connsiteX20" fmla="*/ 880363 w 2084130"/>
              <a:gd name="connsiteY20" fmla="*/ 1968492 h 1980066"/>
              <a:gd name="connsiteX21" fmla="*/ 915087 w 2084130"/>
              <a:gd name="connsiteY21" fmla="*/ 1956917 h 1980066"/>
              <a:gd name="connsiteX22" fmla="*/ 961385 w 2084130"/>
              <a:gd name="connsiteY22" fmla="*/ 1945342 h 1980066"/>
              <a:gd name="connsiteX23" fmla="*/ 1042408 w 2084130"/>
              <a:gd name="connsiteY23" fmla="*/ 1922193 h 1980066"/>
              <a:gd name="connsiteX24" fmla="*/ 1204454 w 2084130"/>
              <a:gd name="connsiteY24" fmla="*/ 1910618 h 1980066"/>
              <a:gd name="connsiteX25" fmla="*/ 1354925 w 2084130"/>
              <a:gd name="connsiteY25" fmla="*/ 1933768 h 1980066"/>
              <a:gd name="connsiteX26" fmla="*/ 1389649 w 2084130"/>
              <a:gd name="connsiteY26" fmla="*/ 1945342 h 1980066"/>
              <a:gd name="connsiteX27" fmla="*/ 1516970 w 2084130"/>
              <a:gd name="connsiteY27" fmla="*/ 1956917 h 1980066"/>
              <a:gd name="connsiteX28" fmla="*/ 1551694 w 2084130"/>
              <a:gd name="connsiteY28" fmla="*/ 1968492 h 1980066"/>
              <a:gd name="connsiteX29" fmla="*/ 1945234 w 2084130"/>
              <a:gd name="connsiteY29" fmla="*/ 1945342 h 1980066"/>
              <a:gd name="connsiteX30" fmla="*/ 2026256 w 2084130"/>
              <a:gd name="connsiteY30" fmla="*/ 1841170 h 1980066"/>
              <a:gd name="connsiteX31" fmla="*/ 2049406 w 2084130"/>
              <a:gd name="connsiteY31" fmla="*/ 1806446 h 1980066"/>
              <a:gd name="connsiteX32" fmla="*/ 2072555 w 2084130"/>
              <a:gd name="connsiteY32" fmla="*/ 1517079 h 1980066"/>
              <a:gd name="connsiteX33" fmla="*/ 2084130 w 2084130"/>
              <a:gd name="connsiteY33" fmla="*/ 1412907 h 1980066"/>
              <a:gd name="connsiteX34" fmla="*/ 2072555 w 2084130"/>
              <a:gd name="connsiteY34" fmla="*/ 1320310 h 1980066"/>
              <a:gd name="connsiteX35" fmla="*/ 2060980 w 2084130"/>
              <a:gd name="connsiteY35" fmla="*/ 1285585 h 1980066"/>
              <a:gd name="connsiteX36" fmla="*/ 2026256 w 2084130"/>
              <a:gd name="connsiteY36" fmla="*/ 1262436 h 1980066"/>
              <a:gd name="connsiteX37" fmla="*/ 2014682 w 2084130"/>
              <a:gd name="connsiteY37" fmla="*/ 1204563 h 1980066"/>
              <a:gd name="connsiteX38" fmla="*/ 1968383 w 2084130"/>
              <a:gd name="connsiteY38" fmla="*/ 1123540 h 1980066"/>
              <a:gd name="connsiteX39" fmla="*/ 1945234 w 2084130"/>
              <a:gd name="connsiteY39" fmla="*/ 1077241 h 1980066"/>
              <a:gd name="connsiteX40" fmla="*/ 1933659 w 2084130"/>
              <a:gd name="connsiteY40" fmla="*/ 1042517 h 1980066"/>
              <a:gd name="connsiteX41" fmla="*/ 1887360 w 2084130"/>
              <a:gd name="connsiteY41" fmla="*/ 984644 h 1980066"/>
              <a:gd name="connsiteX42" fmla="*/ 1864211 w 2084130"/>
              <a:gd name="connsiteY42" fmla="*/ 915196 h 1980066"/>
              <a:gd name="connsiteX43" fmla="*/ 1817912 w 2084130"/>
              <a:gd name="connsiteY43" fmla="*/ 857322 h 1980066"/>
              <a:gd name="connsiteX44" fmla="*/ 1806337 w 2084130"/>
              <a:gd name="connsiteY44" fmla="*/ 822598 h 1980066"/>
              <a:gd name="connsiteX45" fmla="*/ 1736889 w 2084130"/>
              <a:gd name="connsiteY45" fmla="*/ 730001 h 1980066"/>
              <a:gd name="connsiteX46" fmla="*/ 1702165 w 2084130"/>
              <a:gd name="connsiteY46" fmla="*/ 706851 h 1980066"/>
              <a:gd name="connsiteX47" fmla="*/ 1690590 w 2084130"/>
              <a:gd name="connsiteY47" fmla="*/ 672127 h 1980066"/>
              <a:gd name="connsiteX48" fmla="*/ 1655866 w 2084130"/>
              <a:gd name="connsiteY48" fmla="*/ 660553 h 1980066"/>
              <a:gd name="connsiteX49" fmla="*/ 1621142 w 2084130"/>
              <a:gd name="connsiteY49" fmla="*/ 625829 h 1980066"/>
              <a:gd name="connsiteX50" fmla="*/ 1574844 w 2084130"/>
              <a:gd name="connsiteY50" fmla="*/ 556380 h 1980066"/>
              <a:gd name="connsiteX51" fmla="*/ 1551694 w 2084130"/>
              <a:gd name="connsiteY51" fmla="*/ 533231 h 1980066"/>
              <a:gd name="connsiteX52" fmla="*/ 1528545 w 2084130"/>
              <a:gd name="connsiteY52" fmla="*/ 498507 h 1980066"/>
              <a:gd name="connsiteX53" fmla="*/ 1516970 w 2084130"/>
              <a:gd name="connsiteY53" fmla="*/ 463783 h 1980066"/>
              <a:gd name="connsiteX54" fmla="*/ 1482246 w 2084130"/>
              <a:gd name="connsiteY54" fmla="*/ 440634 h 1980066"/>
              <a:gd name="connsiteX55" fmla="*/ 1435947 w 2084130"/>
              <a:gd name="connsiteY55" fmla="*/ 382760 h 1980066"/>
              <a:gd name="connsiteX56" fmla="*/ 1412798 w 2084130"/>
              <a:gd name="connsiteY56" fmla="*/ 348036 h 1980066"/>
              <a:gd name="connsiteX57" fmla="*/ 1343350 w 2084130"/>
              <a:gd name="connsiteY57" fmla="*/ 313312 h 1980066"/>
              <a:gd name="connsiteX58" fmla="*/ 1285477 w 2084130"/>
              <a:gd name="connsiteY58" fmla="*/ 255439 h 1980066"/>
              <a:gd name="connsiteX59" fmla="*/ 1227603 w 2084130"/>
              <a:gd name="connsiteY59" fmla="*/ 220715 h 1980066"/>
              <a:gd name="connsiteX60" fmla="*/ 1181304 w 2084130"/>
              <a:gd name="connsiteY60" fmla="*/ 174416 h 1980066"/>
              <a:gd name="connsiteX61" fmla="*/ 1158155 w 2084130"/>
              <a:gd name="connsiteY61" fmla="*/ 151266 h 1980066"/>
              <a:gd name="connsiteX62" fmla="*/ 1123431 w 2084130"/>
              <a:gd name="connsiteY62" fmla="*/ 128117 h 1980066"/>
              <a:gd name="connsiteX63" fmla="*/ 1088707 w 2084130"/>
              <a:gd name="connsiteY63" fmla="*/ 116542 h 1980066"/>
              <a:gd name="connsiteX64" fmla="*/ 1019259 w 2084130"/>
              <a:gd name="connsiteY64" fmla="*/ 70244 h 1980066"/>
              <a:gd name="connsiteX65" fmla="*/ 915087 w 2084130"/>
              <a:gd name="connsiteY65" fmla="*/ 23945 h 1980066"/>
              <a:gd name="connsiteX66" fmla="*/ 880363 w 2084130"/>
              <a:gd name="connsiteY66" fmla="*/ 12370 h 1980066"/>
              <a:gd name="connsiteX67" fmla="*/ 521547 w 2084130"/>
              <a:gd name="connsiteY67" fmla="*/ 47094 h 1980066"/>
              <a:gd name="connsiteX68" fmla="*/ 463674 w 2084130"/>
              <a:gd name="connsiteY68" fmla="*/ 104968 h 1980066"/>
              <a:gd name="connsiteX69" fmla="*/ 486823 w 2084130"/>
              <a:gd name="connsiteY69" fmla="*/ 81818 h 1980066"/>
              <a:gd name="connsiteX70" fmla="*/ 533122 w 2084130"/>
              <a:gd name="connsiteY70" fmla="*/ 35520 h 198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084130" h="1980066">
                <a:moveTo>
                  <a:pt x="533122" y="35520"/>
                </a:moveTo>
                <a:lnTo>
                  <a:pt x="533122" y="35520"/>
                </a:lnTo>
                <a:cubicBezTo>
                  <a:pt x="398084" y="216857"/>
                  <a:pt x="257429" y="394143"/>
                  <a:pt x="128008" y="579530"/>
                </a:cubicBezTo>
                <a:cubicBezTo>
                  <a:pt x="114040" y="599538"/>
                  <a:pt x="104859" y="648978"/>
                  <a:pt x="104859" y="648978"/>
                </a:cubicBezTo>
                <a:cubicBezTo>
                  <a:pt x="101001" y="679844"/>
                  <a:pt x="96233" y="710609"/>
                  <a:pt x="93284" y="741575"/>
                </a:cubicBezTo>
                <a:cubicBezTo>
                  <a:pt x="88514" y="791654"/>
                  <a:pt x="87948" y="842129"/>
                  <a:pt x="81709" y="892046"/>
                </a:cubicBezTo>
                <a:cubicBezTo>
                  <a:pt x="80196" y="904152"/>
                  <a:pt x="72782" y="914860"/>
                  <a:pt x="70135" y="926770"/>
                </a:cubicBezTo>
                <a:cubicBezTo>
                  <a:pt x="65044" y="949680"/>
                  <a:pt x="62418" y="973069"/>
                  <a:pt x="58560" y="996218"/>
                </a:cubicBezTo>
                <a:cubicBezTo>
                  <a:pt x="54702" y="1050233"/>
                  <a:pt x="52654" y="1104409"/>
                  <a:pt x="46985" y="1158264"/>
                </a:cubicBezTo>
                <a:cubicBezTo>
                  <a:pt x="44313" y="1183652"/>
                  <a:pt x="30462" y="1235933"/>
                  <a:pt x="23836" y="1262436"/>
                </a:cubicBezTo>
                <a:cubicBezTo>
                  <a:pt x="21540" y="1283101"/>
                  <a:pt x="687" y="1467292"/>
                  <a:pt x="687" y="1482355"/>
                </a:cubicBezTo>
                <a:cubicBezTo>
                  <a:pt x="687" y="1492514"/>
                  <a:pt x="-6234" y="1653708"/>
                  <a:pt x="23836" y="1713849"/>
                </a:cubicBezTo>
                <a:cubicBezTo>
                  <a:pt x="42978" y="1752134"/>
                  <a:pt x="74685" y="1776272"/>
                  <a:pt x="104859" y="1806446"/>
                </a:cubicBezTo>
                <a:cubicBezTo>
                  <a:pt x="116434" y="1818021"/>
                  <a:pt x="124054" y="1835994"/>
                  <a:pt x="139583" y="1841170"/>
                </a:cubicBezTo>
                <a:cubicBezTo>
                  <a:pt x="244932" y="1876287"/>
                  <a:pt x="78558" y="1822423"/>
                  <a:pt x="232180" y="1864320"/>
                </a:cubicBezTo>
                <a:cubicBezTo>
                  <a:pt x="313360" y="1886460"/>
                  <a:pt x="280145" y="1885488"/>
                  <a:pt x="347927" y="1899044"/>
                </a:cubicBezTo>
                <a:cubicBezTo>
                  <a:pt x="381030" y="1905664"/>
                  <a:pt x="441097" y="1912879"/>
                  <a:pt x="475249" y="1922193"/>
                </a:cubicBezTo>
                <a:cubicBezTo>
                  <a:pt x="498791" y="1928613"/>
                  <a:pt x="521024" y="1939424"/>
                  <a:pt x="544697" y="1945342"/>
                </a:cubicBezTo>
                <a:lnTo>
                  <a:pt x="637294" y="1968492"/>
                </a:lnTo>
                <a:lnTo>
                  <a:pt x="683593" y="1980066"/>
                </a:lnTo>
                <a:cubicBezTo>
                  <a:pt x="749183" y="1976208"/>
                  <a:pt x="814986" y="1975030"/>
                  <a:pt x="880363" y="1968492"/>
                </a:cubicBezTo>
                <a:cubicBezTo>
                  <a:pt x="892503" y="1967278"/>
                  <a:pt x="903356" y="1960269"/>
                  <a:pt x="915087" y="1956917"/>
                </a:cubicBezTo>
                <a:cubicBezTo>
                  <a:pt x="930383" y="1952547"/>
                  <a:pt x="946089" y="1949712"/>
                  <a:pt x="961385" y="1945342"/>
                </a:cubicBezTo>
                <a:cubicBezTo>
                  <a:pt x="989314" y="1937362"/>
                  <a:pt x="1012810" y="1925482"/>
                  <a:pt x="1042408" y="1922193"/>
                </a:cubicBezTo>
                <a:cubicBezTo>
                  <a:pt x="1096230" y="1916213"/>
                  <a:pt x="1150439" y="1914476"/>
                  <a:pt x="1204454" y="1910618"/>
                </a:cubicBezTo>
                <a:cubicBezTo>
                  <a:pt x="1260685" y="1917647"/>
                  <a:pt x="1301896" y="1920511"/>
                  <a:pt x="1354925" y="1933768"/>
                </a:cubicBezTo>
                <a:cubicBezTo>
                  <a:pt x="1366761" y="1936727"/>
                  <a:pt x="1377571" y="1943617"/>
                  <a:pt x="1389649" y="1945342"/>
                </a:cubicBezTo>
                <a:cubicBezTo>
                  <a:pt x="1431836" y="1951369"/>
                  <a:pt x="1474530" y="1953059"/>
                  <a:pt x="1516970" y="1956917"/>
                </a:cubicBezTo>
                <a:cubicBezTo>
                  <a:pt x="1528545" y="1960775"/>
                  <a:pt x="1539493" y="1968492"/>
                  <a:pt x="1551694" y="1968492"/>
                </a:cubicBezTo>
                <a:cubicBezTo>
                  <a:pt x="1886799" y="1968492"/>
                  <a:pt x="1800644" y="1993539"/>
                  <a:pt x="1945234" y="1945342"/>
                </a:cubicBezTo>
                <a:cubicBezTo>
                  <a:pt x="1999632" y="1890944"/>
                  <a:pt x="1970876" y="1924240"/>
                  <a:pt x="2026256" y="1841170"/>
                </a:cubicBezTo>
                <a:lnTo>
                  <a:pt x="2049406" y="1806446"/>
                </a:lnTo>
                <a:cubicBezTo>
                  <a:pt x="2081972" y="1676178"/>
                  <a:pt x="2053497" y="1802945"/>
                  <a:pt x="2072555" y="1517079"/>
                </a:cubicBezTo>
                <a:cubicBezTo>
                  <a:pt x="2074879" y="1482219"/>
                  <a:pt x="2080272" y="1447631"/>
                  <a:pt x="2084130" y="1412907"/>
                </a:cubicBezTo>
                <a:cubicBezTo>
                  <a:pt x="2080272" y="1382041"/>
                  <a:pt x="2078120" y="1350914"/>
                  <a:pt x="2072555" y="1320310"/>
                </a:cubicBezTo>
                <a:cubicBezTo>
                  <a:pt x="2070372" y="1308306"/>
                  <a:pt x="2068602" y="1295112"/>
                  <a:pt x="2060980" y="1285585"/>
                </a:cubicBezTo>
                <a:cubicBezTo>
                  <a:pt x="2052290" y="1274722"/>
                  <a:pt x="2037831" y="1270152"/>
                  <a:pt x="2026256" y="1262436"/>
                </a:cubicBezTo>
                <a:cubicBezTo>
                  <a:pt x="2022398" y="1243145"/>
                  <a:pt x="2020903" y="1223226"/>
                  <a:pt x="2014682" y="1204563"/>
                </a:cubicBezTo>
                <a:cubicBezTo>
                  <a:pt x="2000692" y="1162592"/>
                  <a:pt x="1988703" y="1159100"/>
                  <a:pt x="1968383" y="1123540"/>
                </a:cubicBezTo>
                <a:cubicBezTo>
                  <a:pt x="1959822" y="1108559"/>
                  <a:pt x="1952031" y="1093100"/>
                  <a:pt x="1945234" y="1077241"/>
                </a:cubicBezTo>
                <a:cubicBezTo>
                  <a:pt x="1940428" y="1066027"/>
                  <a:pt x="1939936" y="1052979"/>
                  <a:pt x="1933659" y="1042517"/>
                </a:cubicBezTo>
                <a:cubicBezTo>
                  <a:pt x="1892429" y="973803"/>
                  <a:pt x="1927070" y="1073993"/>
                  <a:pt x="1887360" y="984644"/>
                </a:cubicBezTo>
                <a:cubicBezTo>
                  <a:pt x="1877450" y="962346"/>
                  <a:pt x="1881465" y="932450"/>
                  <a:pt x="1864211" y="915196"/>
                </a:cubicBezTo>
                <a:cubicBezTo>
                  <a:pt x="1842678" y="893663"/>
                  <a:pt x="1832514" y="886526"/>
                  <a:pt x="1817912" y="857322"/>
                </a:cubicBezTo>
                <a:cubicBezTo>
                  <a:pt x="1812456" y="846409"/>
                  <a:pt x="1812262" y="833263"/>
                  <a:pt x="1806337" y="822598"/>
                </a:cubicBezTo>
                <a:cubicBezTo>
                  <a:pt x="1791521" y="795929"/>
                  <a:pt x="1764990" y="752481"/>
                  <a:pt x="1736889" y="730001"/>
                </a:cubicBezTo>
                <a:cubicBezTo>
                  <a:pt x="1726026" y="721311"/>
                  <a:pt x="1713740" y="714568"/>
                  <a:pt x="1702165" y="706851"/>
                </a:cubicBezTo>
                <a:cubicBezTo>
                  <a:pt x="1698307" y="695276"/>
                  <a:pt x="1699217" y="680754"/>
                  <a:pt x="1690590" y="672127"/>
                </a:cubicBezTo>
                <a:cubicBezTo>
                  <a:pt x="1681963" y="663500"/>
                  <a:pt x="1666018" y="667321"/>
                  <a:pt x="1655866" y="660553"/>
                </a:cubicBezTo>
                <a:cubicBezTo>
                  <a:pt x="1642246" y="651473"/>
                  <a:pt x="1631192" y="638750"/>
                  <a:pt x="1621142" y="625829"/>
                </a:cubicBezTo>
                <a:cubicBezTo>
                  <a:pt x="1604061" y="603867"/>
                  <a:pt x="1594518" y="576053"/>
                  <a:pt x="1574844" y="556380"/>
                </a:cubicBezTo>
                <a:cubicBezTo>
                  <a:pt x="1567127" y="548664"/>
                  <a:pt x="1558511" y="541752"/>
                  <a:pt x="1551694" y="533231"/>
                </a:cubicBezTo>
                <a:cubicBezTo>
                  <a:pt x="1543004" y="522368"/>
                  <a:pt x="1534766" y="510949"/>
                  <a:pt x="1528545" y="498507"/>
                </a:cubicBezTo>
                <a:cubicBezTo>
                  <a:pt x="1523089" y="487594"/>
                  <a:pt x="1524592" y="473310"/>
                  <a:pt x="1516970" y="463783"/>
                </a:cubicBezTo>
                <a:cubicBezTo>
                  <a:pt x="1508280" y="452920"/>
                  <a:pt x="1493821" y="448350"/>
                  <a:pt x="1482246" y="440634"/>
                </a:cubicBezTo>
                <a:cubicBezTo>
                  <a:pt x="1410997" y="333759"/>
                  <a:pt x="1501919" y="465225"/>
                  <a:pt x="1435947" y="382760"/>
                </a:cubicBezTo>
                <a:cubicBezTo>
                  <a:pt x="1427257" y="371897"/>
                  <a:pt x="1422635" y="357873"/>
                  <a:pt x="1412798" y="348036"/>
                </a:cubicBezTo>
                <a:cubicBezTo>
                  <a:pt x="1390361" y="325599"/>
                  <a:pt x="1371591" y="322726"/>
                  <a:pt x="1343350" y="313312"/>
                </a:cubicBezTo>
                <a:cubicBezTo>
                  <a:pt x="1303666" y="253785"/>
                  <a:pt x="1340595" y="299533"/>
                  <a:pt x="1285477" y="255439"/>
                </a:cubicBezTo>
                <a:cubicBezTo>
                  <a:pt x="1240081" y="219123"/>
                  <a:pt x="1287906" y="240815"/>
                  <a:pt x="1227603" y="220715"/>
                </a:cubicBezTo>
                <a:lnTo>
                  <a:pt x="1181304" y="174416"/>
                </a:lnTo>
                <a:cubicBezTo>
                  <a:pt x="1173588" y="166699"/>
                  <a:pt x="1167235" y="157319"/>
                  <a:pt x="1158155" y="151266"/>
                </a:cubicBezTo>
                <a:cubicBezTo>
                  <a:pt x="1146580" y="143550"/>
                  <a:pt x="1135873" y="134338"/>
                  <a:pt x="1123431" y="128117"/>
                </a:cubicBezTo>
                <a:cubicBezTo>
                  <a:pt x="1112518" y="122661"/>
                  <a:pt x="1099372" y="122467"/>
                  <a:pt x="1088707" y="116542"/>
                </a:cubicBezTo>
                <a:cubicBezTo>
                  <a:pt x="1064386" y="103031"/>
                  <a:pt x="1042408" y="85677"/>
                  <a:pt x="1019259" y="70244"/>
                </a:cubicBezTo>
                <a:cubicBezTo>
                  <a:pt x="964228" y="33557"/>
                  <a:pt x="997739" y="51496"/>
                  <a:pt x="915087" y="23945"/>
                </a:cubicBezTo>
                <a:lnTo>
                  <a:pt x="880363" y="12370"/>
                </a:lnTo>
                <a:cubicBezTo>
                  <a:pt x="782863" y="15852"/>
                  <a:pt x="615267" y="-34912"/>
                  <a:pt x="521547" y="47094"/>
                </a:cubicBezTo>
                <a:cubicBezTo>
                  <a:pt x="501015" y="65059"/>
                  <a:pt x="482965" y="85677"/>
                  <a:pt x="463674" y="104968"/>
                </a:cubicBezTo>
                <a:lnTo>
                  <a:pt x="486823" y="81818"/>
                </a:lnTo>
                <a:lnTo>
                  <a:pt x="533122" y="35520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030501" y="3596037"/>
            <a:ext cx="1567069" cy="825801"/>
          </a:xfrm>
          <a:custGeom>
            <a:avLst/>
            <a:gdLst>
              <a:gd name="connsiteX0" fmla="*/ 398026 w 1567069"/>
              <a:gd name="connsiteY0" fmla="*/ 15264 h 825801"/>
              <a:gd name="connsiteX1" fmla="*/ 398026 w 1567069"/>
              <a:gd name="connsiteY1" fmla="*/ 15264 h 825801"/>
              <a:gd name="connsiteX2" fmla="*/ 4486 w 1567069"/>
              <a:gd name="connsiteY2" fmla="*/ 350930 h 825801"/>
              <a:gd name="connsiteX3" fmla="*/ 16061 w 1567069"/>
              <a:gd name="connsiteY3" fmla="*/ 397229 h 825801"/>
              <a:gd name="connsiteX4" fmla="*/ 108658 w 1567069"/>
              <a:gd name="connsiteY4" fmla="*/ 466677 h 825801"/>
              <a:gd name="connsiteX5" fmla="*/ 143383 w 1567069"/>
              <a:gd name="connsiteY5" fmla="*/ 489826 h 825801"/>
              <a:gd name="connsiteX6" fmla="*/ 212831 w 1567069"/>
              <a:gd name="connsiteY6" fmla="*/ 512976 h 825801"/>
              <a:gd name="connsiteX7" fmla="*/ 247555 w 1567069"/>
              <a:gd name="connsiteY7" fmla="*/ 536125 h 825801"/>
              <a:gd name="connsiteX8" fmla="*/ 363302 w 1567069"/>
              <a:gd name="connsiteY8" fmla="*/ 582424 h 825801"/>
              <a:gd name="connsiteX9" fmla="*/ 398026 w 1567069"/>
              <a:gd name="connsiteY9" fmla="*/ 617148 h 825801"/>
              <a:gd name="connsiteX10" fmla="*/ 479048 w 1567069"/>
              <a:gd name="connsiteY10" fmla="*/ 663447 h 825801"/>
              <a:gd name="connsiteX11" fmla="*/ 502198 w 1567069"/>
              <a:gd name="connsiteY11" fmla="*/ 686596 h 825801"/>
              <a:gd name="connsiteX12" fmla="*/ 536922 w 1567069"/>
              <a:gd name="connsiteY12" fmla="*/ 698171 h 825801"/>
              <a:gd name="connsiteX13" fmla="*/ 629519 w 1567069"/>
              <a:gd name="connsiteY13" fmla="*/ 756044 h 825801"/>
              <a:gd name="connsiteX14" fmla="*/ 675818 w 1567069"/>
              <a:gd name="connsiteY14" fmla="*/ 779193 h 825801"/>
              <a:gd name="connsiteX15" fmla="*/ 698967 w 1567069"/>
              <a:gd name="connsiteY15" fmla="*/ 802343 h 825801"/>
              <a:gd name="connsiteX16" fmla="*/ 791565 w 1567069"/>
              <a:gd name="connsiteY16" fmla="*/ 825492 h 825801"/>
              <a:gd name="connsiteX17" fmla="*/ 1266127 w 1567069"/>
              <a:gd name="connsiteY17" fmla="*/ 802343 h 825801"/>
              <a:gd name="connsiteX18" fmla="*/ 1358724 w 1567069"/>
              <a:gd name="connsiteY18" fmla="*/ 779193 h 825801"/>
              <a:gd name="connsiteX19" fmla="*/ 1428172 w 1567069"/>
              <a:gd name="connsiteY19" fmla="*/ 756044 h 825801"/>
              <a:gd name="connsiteX20" fmla="*/ 1462896 w 1567069"/>
              <a:gd name="connsiteY20" fmla="*/ 744469 h 825801"/>
              <a:gd name="connsiteX21" fmla="*/ 1497621 w 1567069"/>
              <a:gd name="connsiteY21" fmla="*/ 721320 h 825801"/>
              <a:gd name="connsiteX22" fmla="*/ 1555494 w 1567069"/>
              <a:gd name="connsiteY22" fmla="*/ 640297 h 825801"/>
              <a:gd name="connsiteX23" fmla="*/ 1567069 w 1567069"/>
              <a:gd name="connsiteY23" fmla="*/ 605573 h 825801"/>
              <a:gd name="connsiteX24" fmla="*/ 1543919 w 1567069"/>
              <a:gd name="connsiteY24" fmla="*/ 420378 h 825801"/>
              <a:gd name="connsiteX25" fmla="*/ 1520770 w 1567069"/>
              <a:gd name="connsiteY25" fmla="*/ 385654 h 825801"/>
              <a:gd name="connsiteX26" fmla="*/ 1474471 w 1567069"/>
              <a:gd name="connsiteY26" fmla="*/ 293057 h 825801"/>
              <a:gd name="connsiteX27" fmla="*/ 1439747 w 1567069"/>
              <a:gd name="connsiteY27" fmla="*/ 235183 h 825801"/>
              <a:gd name="connsiteX28" fmla="*/ 1416598 w 1567069"/>
              <a:gd name="connsiteY28" fmla="*/ 200459 h 825801"/>
              <a:gd name="connsiteX29" fmla="*/ 1347150 w 1567069"/>
              <a:gd name="connsiteY29" fmla="*/ 154160 h 825801"/>
              <a:gd name="connsiteX30" fmla="*/ 1312426 w 1567069"/>
              <a:gd name="connsiteY30" fmla="*/ 131011 h 825801"/>
              <a:gd name="connsiteX31" fmla="*/ 1242977 w 1567069"/>
              <a:gd name="connsiteY31" fmla="*/ 84712 h 825801"/>
              <a:gd name="connsiteX32" fmla="*/ 1173529 w 1567069"/>
              <a:gd name="connsiteY32" fmla="*/ 61563 h 825801"/>
              <a:gd name="connsiteX33" fmla="*/ 1138805 w 1567069"/>
              <a:gd name="connsiteY33" fmla="*/ 49988 h 825801"/>
              <a:gd name="connsiteX34" fmla="*/ 1127231 w 1567069"/>
              <a:gd name="connsiteY34" fmla="*/ 15264 h 825801"/>
              <a:gd name="connsiteX35" fmla="*/ 1092507 w 1567069"/>
              <a:gd name="connsiteY35" fmla="*/ 3690 h 825801"/>
              <a:gd name="connsiteX36" fmla="*/ 1104081 w 1567069"/>
              <a:gd name="connsiteY36" fmla="*/ 49988 h 825801"/>
              <a:gd name="connsiteX37" fmla="*/ 1092507 w 1567069"/>
              <a:gd name="connsiteY37" fmla="*/ 84712 h 825801"/>
              <a:gd name="connsiteX38" fmla="*/ 1057783 w 1567069"/>
              <a:gd name="connsiteY38" fmla="*/ 96287 h 825801"/>
              <a:gd name="connsiteX39" fmla="*/ 1023058 w 1567069"/>
              <a:gd name="connsiteY39" fmla="*/ 84712 h 825801"/>
              <a:gd name="connsiteX40" fmla="*/ 930461 w 1567069"/>
              <a:gd name="connsiteY40" fmla="*/ 73138 h 825801"/>
              <a:gd name="connsiteX41" fmla="*/ 837864 w 1567069"/>
              <a:gd name="connsiteY41" fmla="*/ 49988 h 825801"/>
              <a:gd name="connsiteX42" fmla="*/ 779990 w 1567069"/>
              <a:gd name="connsiteY42" fmla="*/ 38414 h 825801"/>
              <a:gd name="connsiteX43" fmla="*/ 398026 w 1567069"/>
              <a:gd name="connsiteY43" fmla="*/ 15264 h 8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67069" h="825801">
                <a:moveTo>
                  <a:pt x="398026" y="15264"/>
                </a:moveTo>
                <a:lnTo>
                  <a:pt x="398026" y="15264"/>
                </a:lnTo>
                <a:cubicBezTo>
                  <a:pt x="266846" y="127153"/>
                  <a:pt x="126403" y="229013"/>
                  <a:pt x="4486" y="350930"/>
                </a:cubicBezTo>
                <a:cubicBezTo>
                  <a:pt x="-6763" y="362179"/>
                  <a:pt x="5419" y="385405"/>
                  <a:pt x="16061" y="397229"/>
                </a:cubicBezTo>
                <a:cubicBezTo>
                  <a:pt x="41871" y="425907"/>
                  <a:pt x="76555" y="445276"/>
                  <a:pt x="108658" y="466677"/>
                </a:cubicBezTo>
                <a:cubicBezTo>
                  <a:pt x="120233" y="474393"/>
                  <a:pt x="130671" y="484176"/>
                  <a:pt x="143383" y="489826"/>
                </a:cubicBezTo>
                <a:cubicBezTo>
                  <a:pt x="165681" y="499736"/>
                  <a:pt x="192528" y="499441"/>
                  <a:pt x="212831" y="512976"/>
                </a:cubicBezTo>
                <a:cubicBezTo>
                  <a:pt x="224406" y="520692"/>
                  <a:pt x="234843" y="530475"/>
                  <a:pt x="247555" y="536125"/>
                </a:cubicBezTo>
                <a:cubicBezTo>
                  <a:pt x="292206" y="555970"/>
                  <a:pt x="324287" y="554556"/>
                  <a:pt x="363302" y="582424"/>
                </a:cubicBezTo>
                <a:cubicBezTo>
                  <a:pt x="376622" y="591938"/>
                  <a:pt x="385451" y="606669"/>
                  <a:pt x="398026" y="617148"/>
                </a:cubicBezTo>
                <a:cubicBezTo>
                  <a:pt x="445378" y="656607"/>
                  <a:pt x="422452" y="625716"/>
                  <a:pt x="479048" y="663447"/>
                </a:cubicBezTo>
                <a:cubicBezTo>
                  <a:pt x="488128" y="669500"/>
                  <a:pt x="492840" y="680981"/>
                  <a:pt x="502198" y="686596"/>
                </a:cubicBezTo>
                <a:cubicBezTo>
                  <a:pt x="512660" y="692873"/>
                  <a:pt x="526211" y="692329"/>
                  <a:pt x="536922" y="698171"/>
                </a:cubicBezTo>
                <a:cubicBezTo>
                  <a:pt x="568876" y="715600"/>
                  <a:pt x="596963" y="739766"/>
                  <a:pt x="629519" y="756044"/>
                </a:cubicBezTo>
                <a:lnTo>
                  <a:pt x="675818" y="779193"/>
                </a:lnTo>
                <a:cubicBezTo>
                  <a:pt x="683534" y="786910"/>
                  <a:pt x="688835" y="798290"/>
                  <a:pt x="698967" y="802343"/>
                </a:cubicBezTo>
                <a:cubicBezTo>
                  <a:pt x="728507" y="814159"/>
                  <a:pt x="791565" y="825492"/>
                  <a:pt x="791565" y="825492"/>
                </a:cubicBezTo>
                <a:cubicBezTo>
                  <a:pt x="1020001" y="819146"/>
                  <a:pt x="1101440" y="840348"/>
                  <a:pt x="1266127" y="802343"/>
                </a:cubicBezTo>
                <a:cubicBezTo>
                  <a:pt x="1297128" y="795189"/>
                  <a:pt x="1328541" y="789254"/>
                  <a:pt x="1358724" y="779193"/>
                </a:cubicBezTo>
                <a:lnTo>
                  <a:pt x="1428172" y="756044"/>
                </a:lnTo>
                <a:cubicBezTo>
                  <a:pt x="1439747" y="752186"/>
                  <a:pt x="1452744" y="751237"/>
                  <a:pt x="1462896" y="744469"/>
                </a:cubicBezTo>
                <a:lnTo>
                  <a:pt x="1497621" y="721320"/>
                </a:lnTo>
                <a:cubicBezTo>
                  <a:pt x="1505486" y="710833"/>
                  <a:pt x="1547031" y="657223"/>
                  <a:pt x="1555494" y="640297"/>
                </a:cubicBezTo>
                <a:cubicBezTo>
                  <a:pt x="1560950" y="629384"/>
                  <a:pt x="1563211" y="617148"/>
                  <a:pt x="1567069" y="605573"/>
                </a:cubicBezTo>
                <a:cubicBezTo>
                  <a:pt x="1564859" y="576846"/>
                  <a:pt x="1568904" y="470348"/>
                  <a:pt x="1543919" y="420378"/>
                </a:cubicBezTo>
                <a:cubicBezTo>
                  <a:pt x="1537698" y="407936"/>
                  <a:pt x="1526420" y="398366"/>
                  <a:pt x="1520770" y="385654"/>
                </a:cubicBezTo>
                <a:cubicBezTo>
                  <a:pt x="1478211" y="289895"/>
                  <a:pt x="1522013" y="340597"/>
                  <a:pt x="1474471" y="293057"/>
                </a:cubicBezTo>
                <a:cubicBezTo>
                  <a:pt x="1454370" y="232755"/>
                  <a:pt x="1476063" y="280579"/>
                  <a:pt x="1439747" y="235183"/>
                </a:cubicBezTo>
                <a:cubicBezTo>
                  <a:pt x="1431057" y="224320"/>
                  <a:pt x="1427067" y="209619"/>
                  <a:pt x="1416598" y="200459"/>
                </a:cubicBezTo>
                <a:cubicBezTo>
                  <a:pt x="1395660" y="182138"/>
                  <a:pt x="1370299" y="169593"/>
                  <a:pt x="1347150" y="154160"/>
                </a:cubicBezTo>
                <a:cubicBezTo>
                  <a:pt x="1335575" y="146444"/>
                  <a:pt x="1322263" y="140847"/>
                  <a:pt x="1312426" y="131011"/>
                </a:cubicBezTo>
                <a:cubicBezTo>
                  <a:pt x="1282985" y="101571"/>
                  <a:pt x="1289692" y="103398"/>
                  <a:pt x="1242977" y="84712"/>
                </a:cubicBezTo>
                <a:cubicBezTo>
                  <a:pt x="1220321" y="75649"/>
                  <a:pt x="1196678" y="69279"/>
                  <a:pt x="1173529" y="61563"/>
                </a:cubicBezTo>
                <a:lnTo>
                  <a:pt x="1138805" y="49988"/>
                </a:lnTo>
                <a:cubicBezTo>
                  <a:pt x="1134947" y="38413"/>
                  <a:pt x="1135858" y="23891"/>
                  <a:pt x="1127231" y="15264"/>
                </a:cubicBezTo>
                <a:cubicBezTo>
                  <a:pt x="1118604" y="6637"/>
                  <a:pt x="1099275" y="-6462"/>
                  <a:pt x="1092507" y="3690"/>
                </a:cubicBezTo>
                <a:cubicBezTo>
                  <a:pt x="1083683" y="16926"/>
                  <a:pt x="1100223" y="34555"/>
                  <a:pt x="1104081" y="49988"/>
                </a:cubicBezTo>
                <a:cubicBezTo>
                  <a:pt x="1100223" y="61563"/>
                  <a:pt x="1101134" y="76085"/>
                  <a:pt x="1092507" y="84712"/>
                </a:cubicBezTo>
                <a:cubicBezTo>
                  <a:pt x="1083880" y="93339"/>
                  <a:pt x="1069984" y="96287"/>
                  <a:pt x="1057783" y="96287"/>
                </a:cubicBezTo>
                <a:cubicBezTo>
                  <a:pt x="1045582" y="96287"/>
                  <a:pt x="1035062" y="86895"/>
                  <a:pt x="1023058" y="84712"/>
                </a:cubicBezTo>
                <a:cubicBezTo>
                  <a:pt x="992454" y="79148"/>
                  <a:pt x="961327" y="76996"/>
                  <a:pt x="930461" y="73138"/>
                </a:cubicBezTo>
                <a:cubicBezTo>
                  <a:pt x="899595" y="65421"/>
                  <a:pt x="869062" y="56227"/>
                  <a:pt x="837864" y="49988"/>
                </a:cubicBezTo>
                <a:cubicBezTo>
                  <a:pt x="818573" y="46130"/>
                  <a:pt x="799657" y="38906"/>
                  <a:pt x="779990" y="38414"/>
                </a:cubicBezTo>
                <a:cubicBezTo>
                  <a:pt x="644994" y="35039"/>
                  <a:pt x="461687" y="19122"/>
                  <a:pt x="398026" y="15264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75713" y="5452750"/>
            <a:ext cx="340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Tree can be empty too… no nodes at all, no root</a:t>
            </a:r>
          </a:p>
          <a:p>
            <a:r>
              <a:rPr lang="en-US" sz="2000" b="1" i="1" dirty="0" smtClean="0">
                <a:solidFill>
                  <a:srgbClr val="0070C0"/>
                </a:solidFill>
              </a:rPr>
              <a:t>A special case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 animBg="1"/>
      <p:bldP spid="11" grpId="0" animBg="1"/>
      <p:bldP spid="19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n-</a:t>
            </a:r>
            <a:r>
              <a:rPr lang="en-US" sz="36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ary</a:t>
            </a:r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Tree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0574" y="1295401"/>
            <a:ext cx="3505498" cy="4389724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n-US" sz="2400" dirty="0" smtClean="0"/>
              <a:t>The max number of children of a node determines the “arity” of the tree</a:t>
            </a:r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 algn="r">
              <a:buNone/>
            </a:pPr>
            <a:endParaRPr lang="en-US" sz="2400" dirty="0"/>
          </a:p>
          <a:p>
            <a:pPr marL="109728" indent="0" algn="r">
              <a:buNone/>
            </a:pPr>
            <a:endParaRPr lang="en-US" sz="24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/>
          </a:p>
          <a:p>
            <a:pPr marL="109728" indent="0">
              <a:spcAft>
                <a:spcPts val="1200"/>
              </a:spcAft>
              <a:buNone/>
            </a:pPr>
            <a:endParaRPr lang="en-US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47602" y="1124893"/>
            <a:ext cx="405729" cy="58460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9099" y="2392583"/>
            <a:ext cx="466901" cy="86588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53736" y="1066308"/>
            <a:ext cx="518729" cy="67382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72465" y="541875"/>
            <a:ext cx="7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“lo”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275" y="33490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“re”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6394" y="18665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9297" y="1953595"/>
            <a:ext cx="7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“hi”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83014" y="2406149"/>
            <a:ext cx="451213" cy="83270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0480" y="33490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ya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40208" y="2429912"/>
            <a:ext cx="2029629" cy="75254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694702" y="3867248"/>
            <a:ext cx="290973" cy="47615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977099" y="3832358"/>
            <a:ext cx="193192" cy="51104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90265" y="3967532"/>
            <a:ext cx="188929" cy="468779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742903" y="437915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“mi”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08759" y="333325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“so”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58249" y="437915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“fa”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6111" y="447930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ti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24004" y="2429657"/>
            <a:ext cx="439704" cy="82881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47414" y="33490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“ad”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28345" y="4827503"/>
            <a:ext cx="466357" cy="53272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34203" y="4811952"/>
            <a:ext cx="34803" cy="54827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223390" y="4819784"/>
            <a:ext cx="488760" cy="45293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4729" y="53063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“go”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5349" y="543308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zz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41309" y="545429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“k2”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5615821" y="3794919"/>
            <a:ext cx="130176" cy="64139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57876" y="3765798"/>
            <a:ext cx="465283" cy="67051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98128" y="3718538"/>
            <a:ext cx="1241795" cy="717773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00884" y="45251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“no”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17318" y="451698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“ok”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59607" y="45251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“mu”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84677" y="5537169"/>
            <a:ext cx="3505200" cy="461665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</a:rPr>
              <a:t>arity 3,  a 3-ary tree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82884" y="4365838"/>
            <a:ext cx="82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</a:rPr>
              <a:t>tu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67" name="Straight Arrow Connector 66"/>
          <p:cNvCxnSpPr>
            <a:stCxn id="31" idx="2"/>
          </p:cNvCxnSpPr>
          <p:nvPr/>
        </p:nvCxnSpPr>
        <p:spPr>
          <a:xfrm>
            <a:off x="4304614" y="3810673"/>
            <a:ext cx="0" cy="46006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5611</TotalTime>
  <Words>1569</Words>
  <Application>Microsoft Office PowerPoint</Application>
  <PresentationFormat>On-screen Show (4:3)</PresentationFormat>
  <Paragraphs>397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Data Structures  and Analysis  (COMP 410)</vt:lpstr>
      <vt:lpstr>PowerPoint Presentation</vt:lpstr>
      <vt:lpstr>On Beyond Lists</vt:lpstr>
      <vt:lpstr>Tree</vt:lpstr>
      <vt:lpstr>Tree</vt:lpstr>
      <vt:lpstr>Tree Terminology</vt:lpstr>
      <vt:lpstr>Tree Terminology</vt:lpstr>
      <vt:lpstr>Recursive Definition</vt:lpstr>
      <vt:lpstr>n-ary Tree</vt:lpstr>
      <vt:lpstr>Uses for n-ary Tree</vt:lpstr>
      <vt:lpstr>File System Hierarchy</vt:lpstr>
      <vt:lpstr>File System Hierarchy</vt:lpstr>
      <vt:lpstr> Syntax/Parse Trees</vt:lpstr>
      <vt:lpstr>Family Tree</vt:lpstr>
      <vt:lpstr>PowerPoint Presentation</vt:lpstr>
      <vt:lpstr>PowerPoint Presentation</vt:lpstr>
      <vt:lpstr>Org Charts</vt:lpstr>
      <vt:lpstr>Science Models</vt:lpstr>
      <vt:lpstr>Bio Classifications</vt:lpstr>
      <vt:lpstr>PowerPoint Presentation</vt:lpstr>
      <vt:lpstr>Traversals</vt:lpstr>
      <vt:lpstr>Depth-First Traversals</vt:lpstr>
      <vt:lpstr>PowerPoint Presentation</vt:lpstr>
      <vt:lpstr>Breadth-First Traversal</vt:lpstr>
      <vt:lpstr>PowerPoint Presentation</vt:lpstr>
      <vt:lpstr>Implementing an n-ary Tree</vt:lpstr>
      <vt:lpstr>Implementing an n-ary Tree</vt:lpstr>
      <vt:lpstr>Binary Tree</vt:lpstr>
      <vt:lpstr>Binary Tree</vt:lpstr>
      <vt:lpstr>Implementing an n-ary Tree let’s reconsider…</vt:lpstr>
      <vt:lpstr>Implementing n-ary Tree</vt:lpstr>
      <vt:lpstr>Implementing n-ary Tree</vt:lpstr>
      <vt:lpstr>Implementing an n-ary Tree</vt:lpstr>
      <vt:lpstr>Implementing n-ary Tree</vt:lpstr>
      <vt:lpstr>END</vt:lpstr>
      <vt:lpstr>ADT: BT of Int</vt:lpstr>
      <vt:lpstr>Behavior for LIST</vt:lpstr>
      <vt:lpstr> Behavior for LIST 1.3</vt:lpstr>
      <vt:lpstr>LIST Implementation</vt:lpstr>
      <vt:lpstr>Tree Implementation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655</cp:revision>
  <dcterms:created xsi:type="dcterms:W3CDTF">2013-02-22T17:09:52Z</dcterms:created>
  <dcterms:modified xsi:type="dcterms:W3CDTF">2019-09-16T16:29:52Z</dcterms:modified>
</cp:coreProperties>
</file>